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8" r:id="rId2"/>
    <p:sldId id="283" r:id="rId3"/>
    <p:sldId id="286" r:id="rId4"/>
    <p:sldId id="284" r:id="rId5"/>
    <p:sldId id="285" r:id="rId6"/>
    <p:sldId id="290" r:id="rId7"/>
    <p:sldId id="289" r:id="rId8"/>
    <p:sldId id="287" r:id="rId9"/>
    <p:sldId id="288" r:id="rId10"/>
    <p:sldId id="292" r:id="rId11"/>
    <p:sldId id="291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arbrother William " initials="FWSWA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86957" autoAdjust="0"/>
  </p:normalViewPr>
  <p:slideViewPr>
    <p:cSldViewPr>
      <p:cViewPr varScale="1">
        <p:scale>
          <a:sx n="65" d="100"/>
          <a:sy n="65" d="100"/>
        </p:scale>
        <p:origin x="156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4D9B4-3627-495E-A3FC-7283E32EF2FD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1B125-5884-450D-91E5-0E5DC06C81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68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entails interventions to incentivise job-search and help make claimants more employable.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 smtClean="0"/>
              <a:t>Tnder</a:t>
            </a:r>
            <a:r>
              <a:rPr lang="en-GB" dirty="0" smtClean="0"/>
              <a:t> this framework it is assumed that employers are readily demanding labour from the unemployment pool, when there are reasons for this not be the case.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1B125-5884-450D-91E5-0E5DC06C818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46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/>
              <a:t>Our starting point is that the changes we make must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/>
              <a:t>improve our performance through an employer lens across a range of outcomes;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/>
              <a:t>enhance our reputation through enhanced capability;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/>
              <a:t>champion a joined-up approach; 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/>
              <a:t>result in improved outcome delivery for our own strategic, policy and operational priorities.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1B125-5884-450D-91E5-0E5DC06C818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642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Birmingham,</a:t>
            </a:r>
            <a:r>
              <a:rPr lang="en-GB" baseline="0" dirty="0" smtClean="0"/>
              <a:t> Manchester, Liverpool, Dundee, Middlesbrough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1B125-5884-450D-91E5-0E5DC06C818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084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Employer-engagement</a:t>
            </a:r>
            <a:r>
              <a:rPr lang="en-GB" baseline="0" dirty="0" smtClean="0"/>
              <a:t> target.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1B125-5884-450D-91E5-0E5DC06C818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85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7"/>
          <p:cNvGrpSpPr>
            <a:grpSpLocks/>
          </p:cNvGrpSpPr>
          <p:nvPr/>
        </p:nvGrpSpPr>
        <p:grpSpPr bwMode="auto">
          <a:xfrm>
            <a:off x="457200" y="431800"/>
            <a:ext cx="863600" cy="720725"/>
            <a:chOff x="3183" y="893"/>
            <a:chExt cx="544" cy="454"/>
          </a:xfrm>
        </p:grpSpPr>
        <p:sp>
          <p:nvSpPr>
            <p:cNvPr id="5" name="Rectangle 94"/>
            <p:cNvSpPr>
              <a:spLocks noChangeAspect="1" noChangeArrowheads="1"/>
            </p:cNvSpPr>
            <p:nvPr userDrawn="1"/>
          </p:nvSpPr>
          <p:spPr bwMode="auto">
            <a:xfrm>
              <a:off x="3183" y="893"/>
              <a:ext cx="8" cy="453"/>
            </a:xfrm>
            <a:prstGeom prst="rect">
              <a:avLst/>
            </a:prstGeom>
            <a:solidFill>
              <a:srgbClr val="00C0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Freeform 95"/>
            <p:cNvSpPr>
              <a:spLocks noChangeAspect="1" noEditPoints="1"/>
            </p:cNvSpPr>
            <p:nvPr userDrawn="1"/>
          </p:nvSpPr>
          <p:spPr bwMode="auto">
            <a:xfrm>
              <a:off x="3233" y="1068"/>
              <a:ext cx="58" cy="71"/>
            </a:xfrm>
            <a:custGeom>
              <a:avLst/>
              <a:gdLst>
                <a:gd name="T0" fmla="*/ 0 w 116"/>
                <a:gd name="T1" fmla="*/ 0 h 142"/>
                <a:gd name="T2" fmla="*/ 24 w 116"/>
                <a:gd name="T3" fmla="*/ 0 h 142"/>
                <a:gd name="T4" fmla="*/ 58 w 116"/>
                <a:gd name="T5" fmla="*/ 34 h 142"/>
                <a:gd name="T6" fmla="*/ 24 w 116"/>
                <a:gd name="T7" fmla="*/ 71 h 142"/>
                <a:gd name="T8" fmla="*/ 0 w 116"/>
                <a:gd name="T9" fmla="*/ 71 h 142"/>
                <a:gd name="T10" fmla="*/ 0 w 116"/>
                <a:gd name="T11" fmla="*/ 0 h 142"/>
                <a:gd name="T12" fmla="*/ 9 w 116"/>
                <a:gd name="T13" fmla="*/ 63 h 142"/>
                <a:gd name="T14" fmla="*/ 25 w 116"/>
                <a:gd name="T15" fmla="*/ 63 h 142"/>
                <a:gd name="T16" fmla="*/ 49 w 116"/>
                <a:gd name="T17" fmla="*/ 35 h 142"/>
                <a:gd name="T18" fmla="*/ 25 w 116"/>
                <a:gd name="T19" fmla="*/ 8 h 142"/>
                <a:gd name="T20" fmla="*/ 9 w 116"/>
                <a:gd name="T21" fmla="*/ 8 h 142"/>
                <a:gd name="T22" fmla="*/ 9 w 116"/>
                <a:gd name="T23" fmla="*/ 63 h 1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6" h="142">
                  <a:moveTo>
                    <a:pt x="0" y="0"/>
                  </a:moveTo>
                  <a:cubicBezTo>
                    <a:pt x="48" y="0"/>
                    <a:pt x="48" y="0"/>
                    <a:pt x="48" y="0"/>
                  </a:cubicBezTo>
                  <a:cubicBezTo>
                    <a:pt x="92" y="0"/>
                    <a:pt x="116" y="22"/>
                    <a:pt x="116" y="68"/>
                  </a:cubicBezTo>
                  <a:cubicBezTo>
                    <a:pt x="116" y="115"/>
                    <a:pt x="95" y="142"/>
                    <a:pt x="48" y="142"/>
                  </a:cubicBezTo>
                  <a:cubicBezTo>
                    <a:pt x="0" y="142"/>
                    <a:pt x="0" y="142"/>
                    <a:pt x="0" y="142"/>
                  </a:cubicBezTo>
                  <a:lnTo>
                    <a:pt x="0" y="0"/>
                  </a:lnTo>
                  <a:close/>
                  <a:moveTo>
                    <a:pt x="18" y="126"/>
                  </a:moveTo>
                  <a:cubicBezTo>
                    <a:pt x="50" y="126"/>
                    <a:pt x="50" y="126"/>
                    <a:pt x="50" y="126"/>
                  </a:cubicBezTo>
                  <a:cubicBezTo>
                    <a:pt x="63" y="126"/>
                    <a:pt x="97" y="122"/>
                    <a:pt x="97" y="70"/>
                  </a:cubicBezTo>
                  <a:cubicBezTo>
                    <a:pt x="97" y="37"/>
                    <a:pt x="85" y="16"/>
                    <a:pt x="50" y="16"/>
                  </a:cubicBezTo>
                  <a:cubicBezTo>
                    <a:pt x="18" y="16"/>
                    <a:pt x="18" y="16"/>
                    <a:pt x="18" y="16"/>
                  </a:cubicBezTo>
                  <a:lnTo>
                    <a:pt x="18" y="1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" name="Freeform 96"/>
            <p:cNvSpPr>
              <a:spLocks noChangeAspect="1" noEditPoints="1"/>
            </p:cNvSpPr>
            <p:nvPr userDrawn="1"/>
          </p:nvSpPr>
          <p:spPr bwMode="auto">
            <a:xfrm>
              <a:off x="3296" y="1086"/>
              <a:ext cx="47" cy="54"/>
            </a:xfrm>
            <a:custGeom>
              <a:avLst/>
              <a:gdLst>
                <a:gd name="T0" fmla="*/ 46 w 95"/>
                <a:gd name="T1" fmla="*/ 36 h 107"/>
                <a:gd name="T2" fmla="*/ 24 w 95"/>
                <a:gd name="T3" fmla="*/ 54 h 107"/>
                <a:gd name="T4" fmla="*/ 0 w 95"/>
                <a:gd name="T5" fmla="*/ 27 h 107"/>
                <a:gd name="T6" fmla="*/ 24 w 95"/>
                <a:gd name="T7" fmla="*/ 0 h 107"/>
                <a:gd name="T8" fmla="*/ 47 w 95"/>
                <a:gd name="T9" fmla="*/ 30 h 107"/>
                <a:gd name="T10" fmla="*/ 9 w 95"/>
                <a:gd name="T11" fmla="*/ 30 h 107"/>
                <a:gd name="T12" fmla="*/ 25 w 95"/>
                <a:gd name="T13" fmla="*/ 46 h 107"/>
                <a:gd name="T14" fmla="*/ 38 w 95"/>
                <a:gd name="T15" fmla="*/ 36 h 107"/>
                <a:gd name="T16" fmla="*/ 46 w 95"/>
                <a:gd name="T17" fmla="*/ 36 h 107"/>
                <a:gd name="T18" fmla="*/ 38 w 95"/>
                <a:gd name="T19" fmla="*/ 22 h 107"/>
                <a:gd name="T20" fmla="*/ 23 w 95"/>
                <a:gd name="T21" fmla="*/ 8 h 107"/>
                <a:gd name="T22" fmla="*/ 9 w 95"/>
                <a:gd name="T23" fmla="*/ 22 h 107"/>
                <a:gd name="T24" fmla="*/ 38 w 95"/>
                <a:gd name="T25" fmla="*/ 22 h 10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5" h="107">
                  <a:moveTo>
                    <a:pt x="93" y="72"/>
                  </a:moveTo>
                  <a:cubicBezTo>
                    <a:pt x="88" y="95"/>
                    <a:pt x="72" y="107"/>
                    <a:pt x="49" y="107"/>
                  </a:cubicBezTo>
                  <a:cubicBezTo>
                    <a:pt x="16" y="107"/>
                    <a:pt x="1" y="85"/>
                    <a:pt x="0" y="53"/>
                  </a:cubicBezTo>
                  <a:cubicBezTo>
                    <a:pt x="0" y="23"/>
                    <a:pt x="20" y="0"/>
                    <a:pt x="48" y="0"/>
                  </a:cubicBezTo>
                  <a:cubicBezTo>
                    <a:pt x="84" y="0"/>
                    <a:pt x="95" y="34"/>
                    <a:pt x="94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7" y="76"/>
                    <a:pt x="27" y="92"/>
                    <a:pt x="50" y="92"/>
                  </a:cubicBezTo>
                  <a:cubicBezTo>
                    <a:pt x="63" y="92"/>
                    <a:pt x="73" y="85"/>
                    <a:pt x="76" y="72"/>
                  </a:cubicBezTo>
                  <a:lnTo>
                    <a:pt x="93" y="72"/>
                  </a:lnTo>
                  <a:close/>
                  <a:moveTo>
                    <a:pt x="77" y="44"/>
                  </a:moveTo>
                  <a:cubicBezTo>
                    <a:pt x="76" y="28"/>
                    <a:pt x="64" y="15"/>
                    <a:pt x="47" y="15"/>
                  </a:cubicBezTo>
                  <a:cubicBezTo>
                    <a:pt x="29" y="15"/>
                    <a:pt x="19" y="28"/>
                    <a:pt x="18" y="44"/>
                  </a:cubicBezTo>
                  <a:lnTo>
                    <a:pt x="77" y="4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" name="Freeform 97"/>
            <p:cNvSpPr>
              <a:spLocks noChangeAspect="1" noEditPoints="1"/>
            </p:cNvSpPr>
            <p:nvPr userDrawn="1"/>
          </p:nvSpPr>
          <p:spPr bwMode="auto">
            <a:xfrm>
              <a:off x="3350" y="1086"/>
              <a:ext cx="48" cy="72"/>
            </a:xfrm>
            <a:custGeom>
              <a:avLst/>
              <a:gdLst>
                <a:gd name="T0" fmla="*/ 0 w 97"/>
                <a:gd name="T1" fmla="*/ 1 h 144"/>
                <a:gd name="T2" fmla="*/ 8 w 97"/>
                <a:gd name="T3" fmla="*/ 1 h 144"/>
                <a:gd name="T4" fmla="*/ 8 w 97"/>
                <a:gd name="T5" fmla="*/ 8 h 144"/>
                <a:gd name="T6" fmla="*/ 9 w 97"/>
                <a:gd name="T7" fmla="*/ 8 h 144"/>
                <a:gd name="T8" fmla="*/ 25 w 97"/>
                <a:gd name="T9" fmla="*/ 0 h 144"/>
                <a:gd name="T10" fmla="*/ 48 w 97"/>
                <a:gd name="T11" fmla="*/ 27 h 144"/>
                <a:gd name="T12" fmla="*/ 25 w 97"/>
                <a:gd name="T13" fmla="*/ 54 h 144"/>
                <a:gd name="T14" fmla="*/ 9 w 97"/>
                <a:gd name="T15" fmla="*/ 46 h 144"/>
                <a:gd name="T16" fmla="*/ 8 w 97"/>
                <a:gd name="T17" fmla="*/ 46 h 144"/>
                <a:gd name="T18" fmla="*/ 8 w 97"/>
                <a:gd name="T19" fmla="*/ 72 h 144"/>
                <a:gd name="T20" fmla="*/ 0 w 97"/>
                <a:gd name="T21" fmla="*/ 72 h 144"/>
                <a:gd name="T22" fmla="*/ 0 w 97"/>
                <a:gd name="T23" fmla="*/ 1 h 144"/>
                <a:gd name="T24" fmla="*/ 24 w 97"/>
                <a:gd name="T25" fmla="*/ 8 h 144"/>
                <a:gd name="T26" fmla="*/ 8 w 97"/>
                <a:gd name="T27" fmla="*/ 27 h 144"/>
                <a:gd name="T28" fmla="*/ 24 w 97"/>
                <a:gd name="T29" fmla="*/ 46 h 144"/>
                <a:gd name="T30" fmla="*/ 40 w 97"/>
                <a:gd name="T31" fmla="*/ 27 h 144"/>
                <a:gd name="T32" fmla="*/ 24 w 97"/>
                <a:gd name="T33" fmla="*/ 8 h 1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97" h="144">
                  <a:moveTo>
                    <a:pt x="0" y="2"/>
                  </a:moveTo>
                  <a:cubicBezTo>
                    <a:pt x="17" y="2"/>
                    <a:pt x="17" y="2"/>
                    <a:pt x="17" y="2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23" y="5"/>
                    <a:pt x="36" y="0"/>
                    <a:pt x="50" y="0"/>
                  </a:cubicBezTo>
                  <a:cubicBezTo>
                    <a:pt x="82" y="0"/>
                    <a:pt x="97" y="25"/>
                    <a:pt x="97" y="54"/>
                  </a:cubicBezTo>
                  <a:cubicBezTo>
                    <a:pt x="97" y="83"/>
                    <a:pt x="82" y="107"/>
                    <a:pt x="51" y="107"/>
                  </a:cubicBezTo>
                  <a:cubicBezTo>
                    <a:pt x="40" y="107"/>
                    <a:pt x="25" y="103"/>
                    <a:pt x="18" y="91"/>
                  </a:cubicBezTo>
                  <a:cubicBezTo>
                    <a:pt x="17" y="91"/>
                    <a:pt x="17" y="91"/>
                    <a:pt x="17" y="91"/>
                  </a:cubicBezTo>
                  <a:cubicBezTo>
                    <a:pt x="17" y="144"/>
                    <a:pt x="17" y="144"/>
                    <a:pt x="17" y="144"/>
                  </a:cubicBezTo>
                  <a:cubicBezTo>
                    <a:pt x="0" y="144"/>
                    <a:pt x="0" y="144"/>
                    <a:pt x="0" y="144"/>
                  </a:cubicBezTo>
                  <a:lnTo>
                    <a:pt x="0" y="2"/>
                  </a:lnTo>
                  <a:close/>
                  <a:moveTo>
                    <a:pt x="48" y="15"/>
                  </a:moveTo>
                  <a:cubicBezTo>
                    <a:pt x="25" y="15"/>
                    <a:pt x="17" y="34"/>
                    <a:pt x="17" y="53"/>
                  </a:cubicBezTo>
                  <a:cubicBezTo>
                    <a:pt x="17" y="74"/>
                    <a:pt x="26" y="92"/>
                    <a:pt x="49" y="92"/>
                  </a:cubicBezTo>
                  <a:cubicBezTo>
                    <a:pt x="72" y="92"/>
                    <a:pt x="80" y="73"/>
                    <a:pt x="80" y="53"/>
                  </a:cubicBezTo>
                  <a:cubicBezTo>
                    <a:pt x="80" y="33"/>
                    <a:pt x="70" y="15"/>
                    <a:pt x="48" y="1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" name="Freeform 98"/>
            <p:cNvSpPr>
              <a:spLocks noChangeAspect="1" noEditPoints="1"/>
            </p:cNvSpPr>
            <p:nvPr userDrawn="1"/>
          </p:nvSpPr>
          <p:spPr bwMode="auto">
            <a:xfrm>
              <a:off x="3403" y="1086"/>
              <a:ext cx="48" cy="54"/>
            </a:xfrm>
            <a:custGeom>
              <a:avLst/>
              <a:gdLst>
                <a:gd name="T0" fmla="*/ 48 w 96"/>
                <a:gd name="T1" fmla="*/ 52 h 107"/>
                <a:gd name="T2" fmla="*/ 42 w 96"/>
                <a:gd name="T3" fmla="*/ 54 h 107"/>
                <a:gd name="T4" fmla="*/ 35 w 96"/>
                <a:gd name="T5" fmla="*/ 46 h 107"/>
                <a:gd name="T6" fmla="*/ 17 w 96"/>
                <a:gd name="T7" fmla="*/ 54 h 107"/>
                <a:gd name="T8" fmla="*/ 0 w 96"/>
                <a:gd name="T9" fmla="*/ 39 h 107"/>
                <a:gd name="T10" fmla="*/ 17 w 96"/>
                <a:gd name="T11" fmla="*/ 24 h 107"/>
                <a:gd name="T12" fmla="*/ 35 w 96"/>
                <a:gd name="T13" fmla="*/ 16 h 107"/>
                <a:gd name="T14" fmla="*/ 23 w 96"/>
                <a:gd name="T15" fmla="*/ 8 h 107"/>
                <a:gd name="T16" fmla="*/ 10 w 96"/>
                <a:gd name="T17" fmla="*/ 17 h 107"/>
                <a:gd name="T18" fmla="*/ 2 w 96"/>
                <a:gd name="T19" fmla="*/ 17 h 107"/>
                <a:gd name="T20" fmla="*/ 24 w 96"/>
                <a:gd name="T21" fmla="*/ 0 h 107"/>
                <a:gd name="T22" fmla="*/ 43 w 96"/>
                <a:gd name="T23" fmla="*/ 14 h 107"/>
                <a:gd name="T24" fmla="*/ 43 w 96"/>
                <a:gd name="T25" fmla="*/ 41 h 107"/>
                <a:gd name="T26" fmla="*/ 46 w 96"/>
                <a:gd name="T27" fmla="*/ 46 h 107"/>
                <a:gd name="T28" fmla="*/ 48 w 96"/>
                <a:gd name="T29" fmla="*/ 46 h 107"/>
                <a:gd name="T30" fmla="*/ 48 w 96"/>
                <a:gd name="T31" fmla="*/ 52 h 107"/>
                <a:gd name="T32" fmla="*/ 35 w 96"/>
                <a:gd name="T33" fmla="*/ 26 h 107"/>
                <a:gd name="T34" fmla="*/ 19 w 96"/>
                <a:gd name="T35" fmla="*/ 30 h 107"/>
                <a:gd name="T36" fmla="*/ 9 w 96"/>
                <a:gd name="T37" fmla="*/ 39 h 107"/>
                <a:gd name="T38" fmla="*/ 19 w 96"/>
                <a:gd name="T39" fmla="*/ 46 h 107"/>
                <a:gd name="T40" fmla="*/ 35 w 96"/>
                <a:gd name="T41" fmla="*/ 35 h 107"/>
                <a:gd name="T42" fmla="*/ 35 w 96"/>
                <a:gd name="T43" fmla="*/ 26 h 10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96" h="107">
                  <a:moveTo>
                    <a:pt x="96" y="104"/>
                  </a:moveTo>
                  <a:cubicBezTo>
                    <a:pt x="93" y="106"/>
                    <a:pt x="89" y="107"/>
                    <a:pt x="84" y="107"/>
                  </a:cubicBezTo>
                  <a:cubicBezTo>
                    <a:pt x="75" y="107"/>
                    <a:pt x="70" y="102"/>
                    <a:pt x="70" y="91"/>
                  </a:cubicBezTo>
                  <a:cubicBezTo>
                    <a:pt x="60" y="102"/>
                    <a:pt x="48" y="107"/>
                    <a:pt x="34" y="107"/>
                  </a:cubicBezTo>
                  <a:cubicBezTo>
                    <a:pt x="15" y="107"/>
                    <a:pt x="0" y="99"/>
                    <a:pt x="0" y="78"/>
                  </a:cubicBezTo>
                  <a:cubicBezTo>
                    <a:pt x="0" y="55"/>
                    <a:pt x="17" y="50"/>
                    <a:pt x="34" y="47"/>
                  </a:cubicBezTo>
                  <a:cubicBezTo>
                    <a:pt x="53" y="43"/>
                    <a:pt x="69" y="45"/>
                    <a:pt x="69" y="32"/>
                  </a:cubicBezTo>
                  <a:cubicBezTo>
                    <a:pt x="69" y="17"/>
                    <a:pt x="57" y="15"/>
                    <a:pt x="46" y="15"/>
                  </a:cubicBezTo>
                  <a:cubicBezTo>
                    <a:pt x="32" y="15"/>
                    <a:pt x="21" y="19"/>
                    <a:pt x="20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5" y="9"/>
                    <a:pt x="24" y="0"/>
                    <a:pt x="47" y="0"/>
                  </a:cubicBezTo>
                  <a:cubicBezTo>
                    <a:pt x="65" y="0"/>
                    <a:pt x="85" y="4"/>
                    <a:pt x="85" y="28"/>
                  </a:cubicBezTo>
                  <a:cubicBezTo>
                    <a:pt x="85" y="81"/>
                    <a:pt x="85" y="81"/>
                    <a:pt x="85" y="81"/>
                  </a:cubicBezTo>
                  <a:cubicBezTo>
                    <a:pt x="85" y="89"/>
                    <a:pt x="85" y="92"/>
                    <a:pt x="91" y="92"/>
                  </a:cubicBezTo>
                  <a:cubicBezTo>
                    <a:pt x="92" y="92"/>
                    <a:pt x="94" y="92"/>
                    <a:pt x="96" y="91"/>
                  </a:cubicBezTo>
                  <a:lnTo>
                    <a:pt x="96" y="104"/>
                  </a:lnTo>
                  <a:close/>
                  <a:moveTo>
                    <a:pt x="69" y="52"/>
                  </a:moveTo>
                  <a:cubicBezTo>
                    <a:pt x="62" y="57"/>
                    <a:pt x="49" y="57"/>
                    <a:pt x="38" y="59"/>
                  </a:cubicBezTo>
                  <a:cubicBezTo>
                    <a:pt x="27" y="61"/>
                    <a:pt x="18" y="65"/>
                    <a:pt x="18" y="77"/>
                  </a:cubicBezTo>
                  <a:cubicBezTo>
                    <a:pt x="18" y="88"/>
                    <a:pt x="27" y="92"/>
                    <a:pt x="37" y="92"/>
                  </a:cubicBezTo>
                  <a:cubicBezTo>
                    <a:pt x="60" y="92"/>
                    <a:pt x="69" y="78"/>
                    <a:pt x="69" y="69"/>
                  </a:cubicBezTo>
                  <a:lnTo>
                    <a:pt x="69" y="5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Freeform 99"/>
            <p:cNvSpPr>
              <a:spLocks noChangeAspect="1"/>
            </p:cNvSpPr>
            <p:nvPr userDrawn="1"/>
          </p:nvSpPr>
          <p:spPr bwMode="auto">
            <a:xfrm>
              <a:off x="3456" y="1086"/>
              <a:ext cx="27" cy="53"/>
            </a:xfrm>
            <a:custGeom>
              <a:avLst/>
              <a:gdLst>
                <a:gd name="T0" fmla="*/ 0 w 54"/>
                <a:gd name="T1" fmla="*/ 2 h 106"/>
                <a:gd name="T2" fmla="*/ 8 w 54"/>
                <a:gd name="T3" fmla="*/ 2 h 106"/>
                <a:gd name="T4" fmla="*/ 8 w 54"/>
                <a:gd name="T5" fmla="*/ 13 h 106"/>
                <a:gd name="T6" fmla="*/ 9 w 54"/>
                <a:gd name="T7" fmla="*/ 13 h 106"/>
                <a:gd name="T8" fmla="*/ 27 w 54"/>
                <a:gd name="T9" fmla="*/ 1 h 106"/>
                <a:gd name="T10" fmla="*/ 27 w 54"/>
                <a:gd name="T11" fmla="*/ 10 h 106"/>
                <a:gd name="T12" fmla="*/ 9 w 54"/>
                <a:gd name="T13" fmla="*/ 30 h 106"/>
                <a:gd name="T14" fmla="*/ 9 w 54"/>
                <a:gd name="T15" fmla="*/ 53 h 106"/>
                <a:gd name="T16" fmla="*/ 0 w 54"/>
                <a:gd name="T17" fmla="*/ 53 h 106"/>
                <a:gd name="T18" fmla="*/ 0 w 54"/>
                <a:gd name="T19" fmla="*/ 2 h 10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4" h="106">
                  <a:moveTo>
                    <a:pt x="0" y="3"/>
                  </a:moveTo>
                  <a:cubicBezTo>
                    <a:pt x="16" y="3"/>
                    <a:pt x="16" y="3"/>
                    <a:pt x="16" y="3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25" y="8"/>
                    <a:pt x="36" y="0"/>
                    <a:pt x="54" y="1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27" y="19"/>
                    <a:pt x="17" y="34"/>
                    <a:pt x="17" y="60"/>
                  </a:cubicBezTo>
                  <a:cubicBezTo>
                    <a:pt x="17" y="106"/>
                    <a:pt x="17" y="106"/>
                    <a:pt x="17" y="106"/>
                  </a:cubicBezTo>
                  <a:cubicBezTo>
                    <a:pt x="0" y="106"/>
                    <a:pt x="0" y="106"/>
                    <a:pt x="0" y="106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1" name="Freeform 100"/>
            <p:cNvSpPr>
              <a:spLocks noChangeAspect="1"/>
            </p:cNvSpPr>
            <p:nvPr userDrawn="1"/>
          </p:nvSpPr>
          <p:spPr bwMode="auto">
            <a:xfrm>
              <a:off x="3487" y="1072"/>
              <a:ext cx="27" cy="67"/>
            </a:xfrm>
            <a:custGeom>
              <a:avLst/>
              <a:gdLst>
                <a:gd name="T0" fmla="*/ 17 w 54"/>
                <a:gd name="T1" fmla="*/ 15 h 133"/>
                <a:gd name="T2" fmla="*/ 27 w 54"/>
                <a:gd name="T3" fmla="*/ 15 h 133"/>
                <a:gd name="T4" fmla="*/ 27 w 54"/>
                <a:gd name="T5" fmla="*/ 23 h 133"/>
                <a:gd name="T6" fmla="*/ 17 w 54"/>
                <a:gd name="T7" fmla="*/ 23 h 133"/>
                <a:gd name="T8" fmla="*/ 17 w 54"/>
                <a:gd name="T9" fmla="*/ 55 h 133"/>
                <a:gd name="T10" fmla="*/ 23 w 54"/>
                <a:gd name="T11" fmla="*/ 59 h 133"/>
                <a:gd name="T12" fmla="*/ 27 w 54"/>
                <a:gd name="T13" fmla="*/ 59 h 133"/>
                <a:gd name="T14" fmla="*/ 27 w 54"/>
                <a:gd name="T15" fmla="*/ 67 h 133"/>
                <a:gd name="T16" fmla="*/ 21 w 54"/>
                <a:gd name="T17" fmla="*/ 67 h 133"/>
                <a:gd name="T18" fmla="*/ 9 w 54"/>
                <a:gd name="T19" fmla="*/ 55 h 133"/>
                <a:gd name="T20" fmla="*/ 9 w 54"/>
                <a:gd name="T21" fmla="*/ 23 h 133"/>
                <a:gd name="T22" fmla="*/ 0 w 54"/>
                <a:gd name="T23" fmla="*/ 23 h 133"/>
                <a:gd name="T24" fmla="*/ 0 w 54"/>
                <a:gd name="T25" fmla="*/ 15 h 133"/>
                <a:gd name="T26" fmla="*/ 9 w 54"/>
                <a:gd name="T27" fmla="*/ 15 h 133"/>
                <a:gd name="T28" fmla="*/ 9 w 54"/>
                <a:gd name="T29" fmla="*/ 0 h 133"/>
                <a:gd name="T30" fmla="*/ 17 w 54"/>
                <a:gd name="T31" fmla="*/ 0 h 133"/>
                <a:gd name="T32" fmla="*/ 17 w 54"/>
                <a:gd name="T33" fmla="*/ 15 h 1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133">
                  <a:moveTo>
                    <a:pt x="34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54" y="45"/>
                    <a:pt x="54" y="45"/>
                    <a:pt x="54" y="45"/>
                  </a:cubicBezTo>
                  <a:cubicBezTo>
                    <a:pt x="34" y="45"/>
                    <a:pt x="34" y="45"/>
                    <a:pt x="34" y="45"/>
                  </a:cubicBezTo>
                  <a:cubicBezTo>
                    <a:pt x="34" y="109"/>
                    <a:pt x="34" y="109"/>
                    <a:pt x="34" y="109"/>
                  </a:cubicBezTo>
                  <a:cubicBezTo>
                    <a:pt x="34" y="116"/>
                    <a:pt x="36" y="118"/>
                    <a:pt x="46" y="118"/>
                  </a:cubicBezTo>
                  <a:cubicBezTo>
                    <a:pt x="54" y="118"/>
                    <a:pt x="54" y="118"/>
                    <a:pt x="54" y="118"/>
                  </a:cubicBezTo>
                  <a:cubicBezTo>
                    <a:pt x="54" y="133"/>
                    <a:pt x="54" y="133"/>
                    <a:pt x="54" y="133"/>
                  </a:cubicBezTo>
                  <a:cubicBezTo>
                    <a:pt x="41" y="133"/>
                    <a:pt x="41" y="133"/>
                    <a:pt x="41" y="133"/>
                  </a:cubicBezTo>
                  <a:cubicBezTo>
                    <a:pt x="24" y="133"/>
                    <a:pt x="17" y="129"/>
                    <a:pt x="17" y="110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4" y="3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2" name="Freeform 101"/>
            <p:cNvSpPr>
              <a:spLocks noChangeAspect="1"/>
            </p:cNvSpPr>
            <p:nvPr userDrawn="1"/>
          </p:nvSpPr>
          <p:spPr bwMode="auto">
            <a:xfrm>
              <a:off x="3520" y="1086"/>
              <a:ext cx="71" cy="53"/>
            </a:xfrm>
            <a:custGeom>
              <a:avLst/>
              <a:gdLst>
                <a:gd name="T0" fmla="*/ 0 w 143"/>
                <a:gd name="T1" fmla="*/ 1 h 105"/>
                <a:gd name="T2" fmla="*/ 8 w 143"/>
                <a:gd name="T3" fmla="*/ 1 h 105"/>
                <a:gd name="T4" fmla="*/ 8 w 143"/>
                <a:gd name="T5" fmla="*/ 9 h 105"/>
                <a:gd name="T6" fmla="*/ 8 w 143"/>
                <a:gd name="T7" fmla="*/ 9 h 105"/>
                <a:gd name="T8" fmla="*/ 24 w 143"/>
                <a:gd name="T9" fmla="*/ 0 h 105"/>
                <a:gd name="T10" fmla="*/ 38 w 143"/>
                <a:gd name="T11" fmla="*/ 9 h 105"/>
                <a:gd name="T12" fmla="*/ 54 w 143"/>
                <a:gd name="T13" fmla="*/ 0 h 105"/>
                <a:gd name="T14" fmla="*/ 71 w 143"/>
                <a:gd name="T15" fmla="*/ 15 h 105"/>
                <a:gd name="T16" fmla="*/ 71 w 143"/>
                <a:gd name="T17" fmla="*/ 53 h 105"/>
                <a:gd name="T18" fmla="*/ 63 w 143"/>
                <a:gd name="T19" fmla="*/ 53 h 105"/>
                <a:gd name="T20" fmla="*/ 63 w 143"/>
                <a:gd name="T21" fmla="*/ 19 h 105"/>
                <a:gd name="T22" fmla="*/ 53 w 143"/>
                <a:gd name="T23" fmla="*/ 8 h 105"/>
                <a:gd name="T24" fmla="*/ 40 w 143"/>
                <a:gd name="T25" fmla="*/ 21 h 105"/>
                <a:gd name="T26" fmla="*/ 40 w 143"/>
                <a:gd name="T27" fmla="*/ 53 h 105"/>
                <a:gd name="T28" fmla="*/ 31 w 143"/>
                <a:gd name="T29" fmla="*/ 53 h 105"/>
                <a:gd name="T30" fmla="*/ 31 w 143"/>
                <a:gd name="T31" fmla="*/ 19 h 105"/>
                <a:gd name="T32" fmla="*/ 22 w 143"/>
                <a:gd name="T33" fmla="*/ 8 h 105"/>
                <a:gd name="T34" fmla="*/ 8 w 143"/>
                <a:gd name="T35" fmla="*/ 21 h 105"/>
                <a:gd name="T36" fmla="*/ 8 w 143"/>
                <a:gd name="T37" fmla="*/ 53 h 105"/>
                <a:gd name="T38" fmla="*/ 0 w 143"/>
                <a:gd name="T39" fmla="*/ 53 h 105"/>
                <a:gd name="T40" fmla="*/ 0 w 143"/>
                <a:gd name="T41" fmla="*/ 1 h 10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3" h="105">
                  <a:moveTo>
                    <a:pt x="0" y="2"/>
                  </a:moveTo>
                  <a:cubicBezTo>
                    <a:pt x="16" y="2"/>
                    <a:pt x="16" y="2"/>
                    <a:pt x="16" y="2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23" y="6"/>
                    <a:pt x="35" y="0"/>
                    <a:pt x="49" y="0"/>
                  </a:cubicBezTo>
                  <a:cubicBezTo>
                    <a:pt x="61" y="0"/>
                    <a:pt x="73" y="5"/>
                    <a:pt x="77" y="17"/>
                  </a:cubicBezTo>
                  <a:cubicBezTo>
                    <a:pt x="84" y="6"/>
                    <a:pt x="96" y="0"/>
                    <a:pt x="109" y="0"/>
                  </a:cubicBezTo>
                  <a:cubicBezTo>
                    <a:pt x="130" y="0"/>
                    <a:pt x="143" y="8"/>
                    <a:pt x="143" y="30"/>
                  </a:cubicBezTo>
                  <a:cubicBezTo>
                    <a:pt x="143" y="105"/>
                    <a:pt x="143" y="105"/>
                    <a:pt x="143" y="105"/>
                  </a:cubicBezTo>
                  <a:cubicBezTo>
                    <a:pt x="126" y="105"/>
                    <a:pt x="126" y="105"/>
                    <a:pt x="126" y="105"/>
                  </a:cubicBezTo>
                  <a:cubicBezTo>
                    <a:pt x="126" y="38"/>
                    <a:pt x="126" y="38"/>
                    <a:pt x="126" y="38"/>
                  </a:cubicBezTo>
                  <a:cubicBezTo>
                    <a:pt x="126" y="25"/>
                    <a:pt x="123" y="15"/>
                    <a:pt x="107" y="15"/>
                  </a:cubicBezTo>
                  <a:cubicBezTo>
                    <a:pt x="90" y="15"/>
                    <a:pt x="80" y="25"/>
                    <a:pt x="80" y="41"/>
                  </a:cubicBezTo>
                  <a:cubicBezTo>
                    <a:pt x="80" y="105"/>
                    <a:pt x="80" y="105"/>
                    <a:pt x="80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38"/>
                    <a:pt x="63" y="38"/>
                    <a:pt x="63" y="38"/>
                  </a:cubicBezTo>
                  <a:cubicBezTo>
                    <a:pt x="63" y="24"/>
                    <a:pt x="59" y="15"/>
                    <a:pt x="44" y="15"/>
                  </a:cubicBezTo>
                  <a:cubicBezTo>
                    <a:pt x="24" y="15"/>
                    <a:pt x="17" y="33"/>
                    <a:pt x="17" y="41"/>
                  </a:cubicBezTo>
                  <a:cubicBezTo>
                    <a:pt x="17" y="105"/>
                    <a:pt x="17" y="105"/>
                    <a:pt x="17" y="105"/>
                  </a:cubicBezTo>
                  <a:cubicBezTo>
                    <a:pt x="0" y="105"/>
                    <a:pt x="0" y="105"/>
                    <a:pt x="0" y="105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Freeform 102"/>
            <p:cNvSpPr>
              <a:spLocks noChangeAspect="1" noEditPoints="1"/>
            </p:cNvSpPr>
            <p:nvPr userDrawn="1"/>
          </p:nvSpPr>
          <p:spPr bwMode="auto">
            <a:xfrm>
              <a:off x="3599" y="1086"/>
              <a:ext cx="48" cy="54"/>
            </a:xfrm>
            <a:custGeom>
              <a:avLst/>
              <a:gdLst>
                <a:gd name="T0" fmla="*/ 47 w 96"/>
                <a:gd name="T1" fmla="*/ 36 h 107"/>
                <a:gd name="T2" fmla="*/ 25 w 96"/>
                <a:gd name="T3" fmla="*/ 54 h 107"/>
                <a:gd name="T4" fmla="*/ 0 w 96"/>
                <a:gd name="T5" fmla="*/ 27 h 107"/>
                <a:gd name="T6" fmla="*/ 24 w 96"/>
                <a:gd name="T7" fmla="*/ 0 h 107"/>
                <a:gd name="T8" fmla="*/ 48 w 96"/>
                <a:gd name="T9" fmla="*/ 30 h 107"/>
                <a:gd name="T10" fmla="*/ 9 w 96"/>
                <a:gd name="T11" fmla="*/ 30 h 107"/>
                <a:gd name="T12" fmla="*/ 25 w 96"/>
                <a:gd name="T13" fmla="*/ 46 h 107"/>
                <a:gd name="T14" fmla="*/ 38 w 96"/>
                <a:gd name="T15" fmla="*/ 36 h 107"/>
                <a:gd name="T16" fmla="*/ 47 w 96"/>
                <a:gd name="T17" fmla="*/ 36 h 107"/>
                <a:gd name="T18" fmla="*/ 39 w 96"/>
                <a:gd name="T19" fmla="*/ 22 h 107"/>
                <a:gd name="T20" fmla="*/ 24 w 96"/>
                <a:gd name="T21" fmla="*/ 8 h 107"/>
                <a:gd name="T22" fmla="*/ 9 w 96"/>
                <a:gd name="T23" fmla="*/ 22 h 107"/>
                <a:gd name="T24" fmla="*/ 39 w 96"/>
                <a:gd name="T25" fmla="*/ 22 h 10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6" h="107">
                  <a:moveTo>
                    <a:pt x="93" y="72"/>
                  </a:moveTo>
                  <a:cubicBezTo>
                    <a:pt x="89" y="95"/>
                    <a:pt x="72" y="107"/>
                    <a:pt x="49" y="107"/>
                  </a:cubicBezTo>
                  <a:cubicBezTo>
                    <a:pt x="17" y="107"/>
                    <a:pt x="1" y="85"/>
                    <a:pt x="0" y="53"/>
                  </a:cubicBezTo>
                  <a:cubicBezTo>
                    <a:pt x="0" y="23"/>
                    <a:pt x="20" y="0"/>
                    <a:pt x="48" y="0"/>
                  </a:cubicBezTo>
                  <a:cubicBezTo>
                    <a:pt x="85" y="0"/>
                    <a:pt x="96" y="34"/>
                    <a:pt x="95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7" y="76"/>
                    <a:pt x="28" y="92"/>
                    <a:pt x="50" y="92"/>
                  </a:cubicBezTo>
                  <a:cubicBezTo>
                    <a:pt x="64" y="92"/>
                    <a:pt x="74" y="85"/>
                    <a:pt x="76" y="72"/>
                  </a:cubicBezTo>
                  <a:lnTo>
                    <a:pt x="93" y="72"/>
                  </a:lnTo>
                  <a:close/>
                  <a:moveTo>
                    <a:pt x="77" y="44"/>
                  </a:moveTo>
                  <a:cubicBezTo>
                    <a:pt x="76" y="28"/>
                    <a:pt x="64" y="15"/>
                    <a:pt x="47" y="15"/>
                  </a:cubicBezTo>
                  <a:cubicBezTo>
                    <a:pt x="30" y="15"/>
                    <a:pt x="19" y="28"/>
                    <a:pt x="18" y="44"/>
                  </a:cubicBezTo>
                  <a:lnTo>
                    <a:pt x="77" y="4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4" name="Freeform 103"/>
            <p:cNvSpPr>
              <a:spLocks noChangeAspect="1"/>
            </p:cNvSpPr>
            <p:nvPr userDrawn="1"/>
          </p:nvSpPr>
          <p:spPr bwMode="auto">
            <a:xfrm>
              <a:off x="3653" y="1086"/>
              <a:ext cx="42" cy="53"/>
            </a:xfrm>
            <a:custGeom>
              <a:avLst/>
              <a:gdLst>
                <a:gd name="T0" fmla="*/ 0 w 84"/>
                <a:gd name="T1" fmla="*/ 1 h 105"/>
                <a:gd name="T2" fmla="*/ 8 w 84"/>
                <a:gd name="T3" fmla="*/ 1 h 105"/>
                <a:gd name="T4" fmla="*/ 8 w 84"/>
                <a:gd name="T5" fmla="*/ 10 h 105"/>
                <a:gd name="T6" fmla="*/ 8 w 84"/>
                <a:gd name="T7" fmla="*/ 10 h 105"/>
                <a:gd name="T8" fmla="*/ 25 w 84"/>
                <a:gd name="T9" fmla="*/ 0 h 105"/>
                <a:gd name="T10" fmla="*/ 42 w 84"/>
                <a:gd name="T11" fmla="*/ 19 h 105"/>
                <a:gd name="T12" fmla="*/ 42 w 84"/>
                <a:gd name="T13" fmla="*/ 53 h 105"/>
                <a:gd name="T14" fmla="*/ 34 w 84"/>
                <a:gd name="T15" fmla="*/ 53 h 105"/>
                <a:gd name="T16" fmla="*/ 34 w 84"/>
                <a:gd name="T17" fmla="*/ 18 h 105"/>
                <a:gd name="T18" fmla="*/ 24 w 84"/>
                <a:gd name="T19" fmla="*/ 8 h 105"/>
                <a:gd name="T20" fmla="*/ 8 w 84"/>
                <a:gd name="T21" fmla="*/ 24 h 105"/>
                <a:gd name="T22" fmla="*/ 8 w 84"/>
                <a:gd name="T23" fmla="*/ 53 h 105"/>
                <a:gd name="T24" fmla="*/ 0 w 84"/>
                <a:gd name="T25" fmla="*/ 53 h 105"/>
                <a:gd name="T26" fmla="*/ 0 w 84"/>
                <a:gd name="T27" fmla="*/ 1 h 10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4" h="105">
                  <a:moveTo>
                    <a:pt x="0" y="2"/>
                  </a:moveTo>
                  <a:cubicBezTo>
                    <a:pt x="15" y="2"/>
                    <a:pt x="15" y="2"/>
                    <a:pt x="15" y="2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23" y="6"/>
                    <a:pt x="34" y="0"/>
                    <a:pt x="49" y="0"/>
                  </a:cubicBezTo>
                  <a:cubicBezTo>
                    <a:pt x="76" y="0"/>
                    <a:pt x="84" y="15"/>
                    <a:pt x="84" y="37"/>
                  </a:cubicBezTo>
                  <a:cubicBezTo>
                    <a:pt x="84" y="105"/>
                    <a:pt x="84" y="105"/>
                    <a:pt x="84" y="105"/>
                  </a:cubicBezTo>
                  <a:cubicBezTo>
                    <a:pt x="67" y="105"/>
                    <a:pt x="67" y="105"/>
                    <a:pt x="67" y="105"/>
                  </a:cubicBezTo>
                  <a:cubicBezTo>
                    <a:pt x="67" y="35"/>
                    <a:pt x="67" y="35"/>
                    <a:pt x="67" y="35"/>
                  </a:cubicBezTo>
                  <a:cubicBezTo>
                    <a:pt x="67" y="23"/>
                    <a:pt x="60" y="15"/>
                    <a:pt x="47" y="15"/>
                  </a:cubicBezTo>
                  <a:cubicBezTo>
                    <a:pt x="26" y="15"/>
                    <a:pt x="16" y="28"/>
                    <a:pt x="16" y="47"/>
                  </a:cubicBezTo>
                  <a:cubicBezTo>
                    <a:pt x="16" y="105"/>
                    <a:pt x="16" y="105"/>
                    <a:pt x="16" y="105"/>
                  </a:cubicBezTo>
                  <a:cubicBezTo>
                    <a:pt x="0" y="105"/>
                    <a:pt x="0" y="105"/>
                    <a:pt x="0" y="105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5" name="Freeform 104"/>
            <p:cNvSpPr>
              <a:spLocks noChangeAspect="1"/>
            </p:cNvSpPr>
            <p:nvPr userDrawn="1"/>
          </p:nvSpPr>
          <p:spPr bwMode="auto">
            <a:xfrm>
              <a:off x="3700" y="1072"/>
              <a:ext cx="27" cy="67"/>
            </a:xfrm>
            <a:custGeom>
              <a:avLst/>
              <a:gdLst>
                <a:gd name="T0" fmla="*/ 17 w 55"/>
                <a:gd name="T1" fmla="*/ 15 h 133"/>
                <a:gd name="T2" fmla="*/ 27 w 55"/>
                <a:gd name="T3" fmla="*/ 15 h 133"/>
                <a:gd name="T4" fmla="*/ 27 w 55"/>
                <a:gd name="T5" fmla="*/ 23 h 133"/>
                <a:gd name="T6" fmla="*/ 17 w 55"/>
                <a:gd name="T7" fmla="*/ 23 h 133"/>
                <a:gd name="T8" fmla="*/ 17 w 55"/>
                <a:gd name="T9" fmla="*/ 55 h 133"/>
                <a:gd name="T10" fmla="*/ 23 w 55"/>
                <a:gd name="T11" fmla="*/ 59 h 133"/>
                <a:gd name="T12" fmla="*/ 27 w 55"/>
                <a:gd name="T13" fmla="*/ 59 h 133"/>
                <a:gd name="T14" fmla="*/ 27 w 55"/>
                <a:gd name="T15" fmla="*/ 67 h 133"/>
                <a:gd name="T16" fmla="*/ 21 w 55"/>
                <a:gd name="T17" fmla="*/ 67 h 133"/>
                <a:gd name="T18" fmla="*/ 9 w 55"/>
                <a:gd name="T19" fmla="*/ 55 h 133"/>
                <a:gd name="T20" fmla="*/ 9 w 55"/>
                <a:gd name="T21" fmla="*/ 23 h 133"/>
                <a:gd name="T22" fmla="*/ 0 w 55"/>
                <a:gd name="T23" fmla="*/ 23 h 133"/>
                <a:gd name="T24" fmla="*/ 0 w 55"/>
                <a:gd name="T25" fmla="*/ 15 h 133"/>
                <a:gd name="T26" fmla="*/ 9 w 55"/>
                <a:gd name="T27" fmla="*/ 15 h 133"/>
                <a:gd name="T28" fmla="*/ 9 w 55"/>
                <a:gd name="T29" fmla="*/ 0 h 133"/>
                <a:gd name="T30" fmla="*/ 17 w 55"/>
                <a:gd name="T31" fmla="*/ 0 h 133"/>
                <a:gd name="T32" fmla="*/ 17 w 55"/>
                <a:gd name="T33" fmla="*/ 15 h 1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5" h="133">
                  <a:moveTo>
                    <a:pt x="35" y="30"/>
                  </a:moveTo>
                  <a:cubicBezTo>
                    <a:pt x="55" y="30"/>
                    <a:pt x="55" y="30"/>
                    <a:pt x="55" y="30"/>
                  </a:cubicBezTo>
                  <a:cubicBezTo>
                    <a:pt x="55" y="45"/>
                    <a:pt x="55" y="45"/>
                    <a:pt x="55" y="45"/>
                  </a:cubicBezTo>
                  <a:cubicBezTo>
                    <a:pt x="35" y="45"/>
                    <a:pt x="35" y="45"/>
                    <a:pt x="35" y="45"/>
                  </a:cubicBezTo>
                  <a:cubicBezTo>
                    <a:pt x="35" y="109"/>
                    <a:pt x="35" y="109"/>
                    <a:pt x="35" y="109"/>
                  </a:cubicBezTo>
                  <a:cubicBezTo>
                    <a:pt x="35" y="116"/>
                    <a:pt x="37" y="118"/>
                    <a:pt x="47" y="118"/>
                  </a:cubicBezTo>
                  <a:cubicBezTo>
                    <a:pt x="55" y="118"/>
                    <a:pt x="55" y="118"/>
                    <a:pt x="55" y="118"/>
                  </a:cubicBezTo>
                  <a:cubicBezTo>
                    <a:pt x="55" y="133"/>
                    <a:pt x="55" y="133"/>
                    <a:pt x="55" y="133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25" y="133"/>
                    <a:pt x="18" y="129"/>
                    <a:pt x="18" y="110"/>
                  </a:cubicBezTo>
                  <a:cubicBezTo>
                    <a:pt x="18" y="45"/>
                    <a:pt x="18" y="45"/>
                    <a:pt x="18" y="4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35" y="0"/>
                    <a:pt x="35" y="0"/>
                    <a:pt x="35" y="0"/>
                  </a:cubicBezTo>
                  <a:lnTo>
                    <a:pt x="35" y="3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6" name="Freeform 105"/>
            <p:cNvSpPr>
              <a:spLocks noChangeAspect="1"/>
            </p:cNvSpPr>
            <p:nvPr userDrawn="1"/>
          </p:nvSpPr>
          <p:spPr bwMode="auto">
            <a:xfrm>
              <a:off x="3226" y="1171"/>
              <a:ext cx="28" cy="71"/>
            </a:xfrm>
            <a:custGeom>
              <a:avLst/>
              <a:gdLst>
                <a:gd name="T0" fmla="*/ 9 w 56"/>
                <a:gd name="T1" fmla="*/ 27 h 143"/>
                <a:gd name="T2" fmla="*/ 0 w 56"/>
                <a:gd name="T3" fmla="*/ 27 h 143"/>
                <a:gd name="T4" fmla="*/ 0 w 56"/>
                <a:gd name="T5" fmla="*/ 20 h 143"/>
                <a:gd name="T6" fmla="*/ 9 w 56"/>
                <a:gd name="T7" fmla="*/ 20 h 143"/>
                <a:gd name="T8" fmla="*/ 9 w 56"/>
                <a:gd name="T9" fmla="*/ 12 h 143"/>
                <a:gd name="T10" fmla="*/ 23 w 56"/>
                <a:gd name="T11" fmla="*/ 0 h 143"/>
                <a:gd name="T12" fmla="*/ 28 w 56"/>
                <a:gd name="T13" fmla="*/ 0 h 143"/>
                <a:gd name="T14" fmla="*/ 28 w 56"/>
                <a:gd name="T15" fmla="*/ 8 h 143"/>
                <a:gd name="T16" fmla="*/ 24 w 56"/>
                <a:gd name="T17" fmla="*/ 7 h 143"/>
                <a:gd name="T18" fmla="*/ 17 w 56"/>
                <a:gd name="T19" fmla="*/ 13 h 143"/>
                <a:gd name="T20" fmla="*/ 17 w 56"/>
                <a:gd name="T21" fmla="*/ 20 h 143"/>
                <a:gd name="T22" fmla="*/ 27 w 56"/>
                <a:gd name="T23" fmla="*/ 20 h 143"/>
                <a:gd name="T24" fmla="*/ 27 w 56"/>
                <a:gd name="T25" fmla="*/ 27 h 143"/>
                <a:gd name="T26" fmla="*/ 17 w 56"/>
                <a:gd name="T27" fmla="*/ 27 h 143"/>
                <a:gd name="T28" fmla="*/ 17 w 56"/>
                <a:gd name="T29" fmla="*/ 71 h 143"/>
                <a:gd name="T30" fmla="*/ 9 w 56"/>
                <a:gd name="T31" fmla="*/ 71 h 143"/>
                <a:gd name="T32" fmla="*/ 9 w 56"/>
                <a:gd name="T33" fmla="*/ 27 h 14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6" h="143">
                  <a:moveTo>
                    <a:pt x="17" y="55"/>
                  </a:moveTo>
                  <a:cubicBezTo>
                    <a:pt x="0" y="55"/>
                    <a:pt x="0" y="55"/>
                    <a:pt x="0" y="55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8"/>
                    <a:pt x="27" y="0"/>
                    <a:pt x="45" y="0"/>
                  </a:cubicBezTo>
                  <a:cubicBezTo>
                    <a:pt x="48" y="0"/>
                    <a:pt x="53" y="0"/>
                    <a:pt x="56" y="1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3" y="15"/>
                    <a:pt x="49" y="15"/>
                    <a:pt x="47" y="15"/>
                  </a:cubicBezTo>
                  <a:cubicBezTo>
                    <a:pt x="38" y="15"/>
                    <a:pt x="34" y="17"/>
                    <a:pt x="34" y="26"/>
                  </a:cubicBezTo>
                  <a:cubicBezTo>
                    <a:pt x="34" y="40"/>
                    <a:pt x="34" y="40"/>
                    <a:pt x="34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55"/>
                    <a:pt x="53" y="55"/>
                    <a:pt x="53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143"/>
                    <a:pt x="34" y="143"/>
                    <a:pt x="34" y="143"/>
                  </a:cubicBezTo>
                  <a:cubicBezTo>
                    <a:pt x="17" y="143"/>
                    <a:pt x="17" y="143"/>
                    <a:pt x="17" y="143"/>
                  </a:cubicBezTo>
                  <a:lnTo>
                    <a:pt x="17" y="5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7" name="Freeform 106"/>
            <p:cNvSpPr>
              <a:spLocks noChangeAspect="1" noEditPoints="1"/>
            </p:cNvSpPr>
            <p:nvPr userDrawn="1"/>
          </p:nvSpPr>
          <p:spPr bwMode="auto">
            <a:xfrm>
              <a:off x="3254" y="1190"/>
              <a:ext cx="50" cy="53"/>
            </a:xfrm>
            <a:custGeom>
              <a:avLst/>
              <a:gdLst>
                <a:gd name="T0" fmla="*/ 25 w 100"/>
                <a:gd name="T1" fmla="*/ 0 h 107"/>
                <a:gd name="T2" fmla="*/ 50 w 100"/>
                <a:gd name="T3" fmla="*/ 27 h 107"/>
                <a:gd name="T4" fmla="*/ 25 w 100"/>
                <a:gd name="T5" fmla="*/ 53 h 107"/>
                <a:gd name="T6" fmla="*/ 0 w 100"/>
                <a:gd name="T7" fmla="*/ 27 h 107"/>
                <a:gd name="T8" fmla="*/ 25 w 100"/>
                <a:gd name="T9" fmla="*/ 0 h 107"/>
                <a:gd name="T10" fmla="*/ 25 w 100"/>
                <a:gd name="T11" fmla="*/ 46 h 107"/>
                <a:gd name="T12" fmla="*/ 41 w 100"/>
                <a:gd name="T13" fmla="*/ 27 h 107"/>
                <a:gd name="T14" fmla="*/ 25 w 100"/>
                <a:gd name="T15" fmla="*/ 7 h 107"/>
                <a:gd name="T16" fmla="*/ 9 w 100"/>
                <a:gd name="T17" fmla="*/ 27 h 107"/>
                <a:gd name="T18" fmla="*/ 25 w 100"/>
                <a:gd name="T19" fmla="*/ 46 h 10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0" h="107">
                  <a:moveTo>
                    <a:pt x="50" y="0"/>
                  </a:moveTo>
                  <a:cubicBezTo>
                    <a:pt x="83" y="0"/>
                    <a:pt x="100" y="24"/>
                    <a:pt x="100" y="54"/>
                  </a:cubicBezTo>
                  <a:cubicBezTo>
                    <a:pt x="100" y="84"/>
                    <a:pt x="83" y="107"/>
                    <a:pt x="50" y="107"/>
                  </a:cubicBezTo>
                  <a:cubicBezTo>
                    <a:pt x="18" y="107"/>
                    <a:pt x="0" y="84"/>
                    <a:pt x="0" y="54"/>
                  </a:cubicBezTo>
                  <a:cubicBezTo>
                    <a:pt x="0" y="24"/>
                    <a:pt x="18" y="0"/>
                    <a:pt x="50" y="0"/>
                  </a:cubicBezTo>
                  <a:close/>
                  <a:moveTo>
                    <a:pt x="50" y="92"/>
                  </a:moveTo>
                  <a:cubicBezTo>
                    <a:pt x="68" y="92"/>
                    <a:pt x="82" y="78"/>
                    <a:pt x="82" y="54"/>
                  </a:cubicBezTo>
                  <a:cubicBezTo>
                    <a:pt x="82" y="29"/>
                    <a:pt x="68" y="15"/>
                    <a:pt x="50" y="15"/>
                  </a:cubicBezTo>
                  <a:cubicBezTo>
                    <a:pt x="33" y="15"/>
                    <a:pt x="18" y="29"/>
                    <a:pt x="18" y="54"/>
                  </a:cubicBezTo>
                  <a:cubicBezTo>
                    <a:pt x="18" y="78"/>
                    <a:pt x="33" y="92"/>
                    <a:pt x="50" y="9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8" name="Freeform 107"/>
            <p:cNvSpPr>
              <a:spLocks noChangeAspect="1"/>
            </p:cNvSpPr>
            <p:nvPr userDrawn="1"/>
          </p:nvSpPr>
          <p:spPr bwMode="auto">
            <a:xfrm>
              <a:off x="3312" y="1189"/>
              <a:ext cx="26" cy="53"/>
            </a:xfrm>
            <a:custGeom>
              <a:avLst/>
              <a:gdLst>
                <a:gd name="T0" fmla="*/ 0 w 54"/>
                <a:gd name="T1" fmla="*/ 2 h 106"/>
                <a:gd name="T2" fmla="*/ 8 w 54"/>
                <a:gd name="T3" fmla="*/ 2 h 106"/>
                <a:gd name="T4" fmla="*/ 8 w 54"/>
                <a:gd name="T5" fmla="*/ 13 h 106"/>
                <a:gd name="T6" fmla="*/ 8 w 54"/>
                <a:gd name="T7" fmla="*/ 13 h 106"/>
                <a:gd name="T8" fmla="*/ 26 w 54"/>
                <a:gd name="T9" fmla="*/ 1 h 106"/>
                <a:gd name="T10" fmla="*/ 26 w 54"/>
                <a:gd name="T11" fmla="*/ 10 h 106"/>
                <a:gd name="T12" fmla="*/ 8 w 54"/>
                <a:gd name="T13" fmla="*/ 30 h 106"/>
                <a:gd name="T14" fmla="*/ 8 w 54"/>
                <a:gd name="T15" fmla="*/ 53 h 106"/>
                <a:gd name="T16" fmla="*/ 0 w 54"/>
                <a:gd name="T17" fmla="*/ 53 h 106"/>
                <a:gd name="T18" fmla="*/ 0 w 54"/>
                <a:gd name="T19" fmla="*/ 2 h 10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4" h="106">
                  <a:moveTo>
                    <a:pt x="0" y="3"/>
                  </a:moveTo>
                  <a:cubicBezTo>
                    <a:pt x="16" y="3"/>
                    <a:pt x="16" y="3"/>
                    <a:pt x="16" y="3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24" y="8"/>
                    <a:pt x="35" y="0"/>
                    <a:pt x="54" y="1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26" y="19"/>
                    <a:pt x="17" y="34"/>
                    <a:pt x="17" y="60"/>
                  </a:cubicBezTo>
                  <a:cubicBezTo>
                    <a:pt x="17" y="106"/>
                    <a:pt x="17" y="106"/>
                    <a:pt x="17" y="106"/>
                  </a:cubicBezTo>
                  <a:cubicBezTo>
                    <a:pt x="0" y="106"/>
                    <a:pt x="0" y="106"/>
                    <a:pt x="0" y="106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9" name="Freeform 108"/>
            <p:cNvSpPr>
              <a:spLocks noChangeAspect="1"/>
            </p:cNvSpPr>
            <p:nvPr userDrawn="1"/>
          </p:nvSpPr>
          <p:spPr bwMode="auto">
            <a:xfrm>
              <a:off x="3365" y="1171"/>
              <a:ext cx="89" cy="71"/>
            </a:xfrm>
            <a:custGeom>
              <a:avLst/>
              <a:gdLst>
                <a:gd name="T0" fmla="*/ 70 w 423"/>
                <a:gd name="T1" fmla="*/ 71 h 336"/>
                <a:gd name="T2" fmla="*/ 60 w 423"/>
                <a:gd name="T3" fmla="*/ 71 h 336"/>
                <a:gd name="T4" fmla="*/ 44 w 423"/>
                <a:gd name="T5" fmla="*/ 12 h 336"/>
                <a:gd name="T6" fmla="*/ 44 w 423"/>
                <a:gd name="T7" fmla="*/ 12 h 336"/>
                <a:gd name="T8" fmla="*/ 28 w 423"/>
                <a:gd name="T9" fmla="*/ 71 h 336"/>
                <a:gd name="T10" fmla="*/ 18 w 423"/>
                <a:gd name="T11" fmla="*/ 71 h 336"/>
                <a:gd name="T12" fmla="*/ 0 w 423"/>
                <a:gd name="T13" fmla="*/ 0 h 336"/>
                <a:gd name="T14" fmla="*/ 9 w 423"/>
                <a:gd name="T15" fmla="*/ 0 h 336"/>
                <a:gd name="T16" fmla="*/ 23 w 423"/>
                <a:gd name="T17" fmla="*/ 59 h 336"/>
                <a:gd name="T18" fmla="*/ 23 w 423"/>
                <a:gd name="T19" fmla="*/ 59 h 336"/>
                <a:gd name="T20" fmla="*/ 39 w 423"/>
                <a:gd name="T21" fmla="*/ 0 h 336"/>
                <a:gd name="T22" fmla="*/ 49 w 423"/>
                <a:gd name="T23" fmla="*/ 0 h 336"/>
                <a:gd name="T24" fmla="*/ 65 w 423"/>
                <a:gd name="T25" fmla="*/ 59 h 336"/>
                <a:gd name="T26" fmla="*/ 65 w 423"/>
                <a:gd name="T27" fmla="*/ 59 h 336"/>
                <a:gd name="T28" fmla="*/ 80 w 423"/>
                <a:gd name="T29" fmla="*/ 0 h 336"/>
                <a:gd name="T30" fmla="*/ 89 w 423"/>
                <a:gd name="T31" fmla="*/ 0 h 336"/>
                <a:gd name="T32" fmla="*/ 70 w 423"/>
                <a:gd name="T33" fmla="*/ 71 h 3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23" h="336">
                  <a:moveTo>
                    <a:pt x="334" y="336"/>
                  </a:moveTo>
                  <a:lnTo>
                    <a:pt x="286" y="336"/>
                  </a:lnTo>
                  <a:lnTo>
                    <a:pt x="211" y="55"/>
                  </a:lnTo>
                  <a:lnTo>
                    <a:pt x="133" y="336"/>
                  </a:lnTo>
                  <a:lnTo>
                    <a:pt x="85" y="336"/>
                  </a:lnTo>
                  <a:lnTo>
                    <a:pt x="0" y="0"/>
                  </a:lnTo>
                  <a:lnTo>
                    <a:pt x="45" y="0"/>
                  </a:lnTo>
                  <a:lnTo>
                    <a:pt x="111" y="279"/>
                  </a:lnTo>
                  <a:lnTo>
                    <a:pt x="187" y="0"/>
                  </a:lnTo>
                  <a:lnTo>
                    <a:pt x="234" y="0"/>
                  </a:lnTo>
                  <a:lnTo>
                    <a:pt x="310" y="279"/>
                  </a:lnTo>
                  <a:lnTo>
                    <a:pt x="378" y="0"/>
                  </a:lnTo>
                  <a:lnTo>
                    <a:pt x="423" y="0"/>
                  </a:lnTo>
                  <a:lnTo>
                    <a:pt x="334" y="33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0" name="Freeform 109"/>
            <p:cNvSpPr>
              <a:spLocks noChangeAspect="1" noEditPoints="1"/>
            </p:cNvSpPr>
            <p:nvPr userDrawn="1"/>
          </p:nvSpPr>
          <p:spPr bwMode="auto">
            <a:xfrm>
              <a:off x="3453" y="1190"/>
              <a:ext cx="50" cy="53"/>
            </a:xfrm>
            <a:custGeom>
              <a:avLst/>
              <a:gdLst>
                <a:gd name="T0" fmla="*/ 25 w 100"/>
                <a:gd name="T1" fmla="*/ 0 h 107"/>
                <a:gd name="T2" fmla="*/ 50 w 100"/>
                <a:gd name="T3" fmla="*/ 27 h 107"/>
                <a:gd name="T4" fmla="*/ 25 w 100"/>
                <a:gd name="T5" fmla="*/ 53 h 107"/>
                <a:gd name="T6" fmla="*/ 0 w 100"/>
                <a:gd name="T7" fmla="*/ 27 h 107"/>
                <a:gd name="T8" fmla="*/ 25 w 100"/>
                <a:gd name="T9" fmla="*/ 0 h 107"/>
                <a:gd name="T10" fmla="*/ 25 w 100"/>
                <a:gd name="T11" fmla="*/ 46 h 107"/>
                <a:gd name="T12" fmla="*/ 41 w 100"/>
                <a:gd name="T13" fmla="*/ 27 h 107"/>
                <a:gd name="T14" fmla="*/ 25 w 100"/>
                <a:gd name="T15" fmla="*/ 7 h 107"/>
                <a:gd name="T16" fmla="*/ 9 w 100"/>
                <a:gd name="T17" fmla="*/ 27 h 107"/>
                <a:gd name="T18" fmla="*/ 25 w 100"/>
                <a:gd name="T19" fmla="*/ 46 h 10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0" h="107">
                  <a:moveTo>
                    <a:pt x="50" y="0"/>
                  </a:moveTo>
                  <a:cubicBezTo>
                    <a:pt x="82" y="0"/>
                    <a:pt x="100" y="24"/>
                    <a:pt x="100" y="54"/>
                  </a:cubicBezTo>
                  <a:cubicBezTo>
                    <a:pt x="100" y="84"/>
                    <a:pt x="82" y="107"/>
                    <a:pt x="50" y="107"/>
                  </a:cubicBezTo>
                  <a:cubicBezTo>
                    <a:pt x="18" y="107"/>
                    <a:pt x="0" y="84"/>
                    <a:pt x="0" y="54"/>
                  </a:cubicBezTo>
                  <a:cubicBezTo>
                    <a:pt x="0" y="24"/>
                    <a:pt x="18" y="0"/>
                    <a:pt x="50" y="0"/>
                  </a:cubicBezTo>
                  <a:close/>
                  <a:moveTo>
                    <a:pt x="50" y="92"/>
                  </a:moveTo>
                  <a:cubicBezTo>
                    <a:pt x="68" y="92"/>
                    <a:pt x="82" y="78"/>
                    <a:pt x="82" y="54"/>
                  </a:cubicBezTo>
                  <a:cubicBezTo>
                    <a:pt x="82" y="29"/>
                    <a:pt x="68" y="15"/>
                    <a:pt x="50" y="15"/>
                  </a:cubicBezTo>
                  <a:cubicBezTo>
                    <a:pt x="32" y="15"/>
                    <a:pt x="18" y="29"/>
                    <a:pt x="18" y="54"/>
                  </a:cubicBezTo>
                  <a:cubicBezTo>
                    <a:pt x="18" y="78"/>
                    <a:pt x="32" y="92"/>
                    <a:pt x="50" y="9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1" name="Freeform 110"/>
            <p:cNvSpPr>
              <a:spLocks noChangeAspect="1"/>
            </p:cNvSpPr>
            <p:nvPr userDrawn="1"/>
          </p:nvSpPr>
          <p:spPr bwMode="auto">
            <a:xfrm>
              <a:off x="3510" y="1189"/>
              <a:ext cx="27" cy="53"/>
            </a:xfrm>
            <a:custGeom>
              <a:avLst/>
              <a:gdLst>
                <a:gd name="T0" fmla="*/ 0 w 53"/>
                <a:gd name="T1" fmla="*/ 2 h 106"/>
                <a:gd name="T2" fmla="*/ 8 w 53"/>
                <a:gd name="T3" fmla="*/ 2 h 106"/>
                <a:gd name="T4" fmla="*/ 8 w 53"/>
                <a:gd name="T5" fmla="*/ 13 h 106"/>
                <a:gd name="T6" fmla="*/ 8 w 53"/>
                <a:gd name="T7" fmla="*/ 13 h 106"/>
                <a:gd name="T8" fmla="*/ 27 w 53"/>
                <a:gd name="T9" fmla="*/ 1 h 106"/>
                <a:gd name="T10" fmla="*/ 27 w 53"/>
                <a:gd name="T11" fmla="*/ 10 h 106"/>
                <a:gd name="T12" fmla="*/ 8 w 53"/>
                <a:gd name="T13" fmla="*/ 30 h 106"/>
                <a:gd name="T14" fmla="*/ 8 w 53"/>
                <a:gd name="T15" fmla="*/ 53 h 106"/>
                <a:gd name="T16" fmla="*/ 0 w 53"/>
                <a:gd name="T17" fmla="*/ 53 h 106"/>
                <a:gd name="T18" fmla="*/ 0 w 53"/>
                <a:gd name="T19" fmla="*/ 2 h 10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3" h="106">
                  <a:moveTo>
                    <a:pt x="0" y="3"/>
                  </a:moveTo>
                  <a:cubicBezTo>
                    <a:pt x="15" y="3"/>
                    <a:pt x="15" y="3"/>
                    <a:pt x="15" y="3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24" y="8"/>
                    <a:pt x="35" y="0"/>
                    <a:pt x="53" y="1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26" y="19"/>
                    <a:pt x="16" y="34"/>
                    <a:pt x="16" y="60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0" y="106"/>
                    <a:pt x="0" y="106"/>
                    <a:pt x="0" y="106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2" name="Freeform 111"/>
            <p:cNvSpPr>
              <a:spLocks noChangeAspect="1"/>
            </p:cNvSpPr>
            <p:nvPr userDrawn="1"/>
          </p:nvSpPr>
          <p:spPr bwMode="auto">
            <a:xfrm>
              <a:off x="3542" y="1171"/>
              <a:ext cx="44" cy="71"/>
            </a:xfrm>
            <a:custGeom>
              <a:avLst/>
              <a:gdLst>
                <a:gd name="T0" fmla="*/ 0 w 210"/>
                <a:gd name="T1" fmla="*/ 0 h 336"/>
                <a:gd name="T2" fmla="*/ 8 w 210"/>
                <a:gd name="T3" fmla="*/ 0 h 336"/>
                <a:gd name="T4" fmla="*/ 8 w 210"/>
                <a:gd name="T5" fmla="*/ 42 h 336"/>
                <a:gd name="T6" fmla="*/ 32 w 210"/>
                <a:gd name="T7" fmla="*/ 19 h 336"/>
                <a:gd name="T8" fmla="*/ 43 w 210"/>
                <a:gd name="T9" fmla="*/ 19 h 336"/>
                <a:gd name="T10" fmla="*/ 23 w 210"/>
                <a:gd name="T11" fmla="*/ 38 h 336"/>
                <a:gd name="T12" fmla="*/ 44 w 210"/>
                <a:gd name="T13" fmla="*/ 71 h 336"/>
                <a:gd name="T14" fmla="*/ 34 w 210"/>
                <a:gd name="T15" fmla="*/ 71 h 336"/>
                <a:gd name="T16" fmla="*/ 16 w 210"/>
                <a:gd name="T17" fmla="*/ 44 h 336"/>
                <a:gd name="T18" fmla="*/ 8 w 210"/>
                <a:gd name="T19" fmla="*/ 52 h 336"/>
                <a:gd name="T20" fmla="*/ 8 w 210"/>
                <a:gd name="T21" fmla="*/ 71 h 336"/>
                <a:gd name="T22" fmla="*/ 0 w 210"/>
                <a:gd name="T23" fmla="*/ 71 h 336"/>
                <a:gd name="T24" fmla="*/ 0 w 210"/>
                <a:gd name="T25" fmla="*/ 0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10" h="336">
                  <a:moveTo>
                    <a:pt x="0" y="0"/>
                  </a:moveTo>
                  <a:lnTo>
                    <a:pt x="40" y="0"/>
                  </a:lnTo>
                  <a:lnTo>
                    <a:pt x="40" y="199"/>
                  </a:lnTo>
                  <a:lnTo>
                    <a:pt x="151" y="92"/>
                  </a:lnTo>
                  <a:lnTo>
                    <a:pt x="203" y="92"/>
                  </a:lnTo>
                  <a:lnTo>
                    <a:pt x="109" y="182"/>
                  </a:lnTo>
                  <a:lnTo>
                    <a:pt x="210" y="336"/>
                  </a:lnTo>
                  <a:lnTo>
                    <a:pt x="161" y="336"/>
                  </a:lnTo>
                  <a:lnTo>
                    <a:pt x="78" y="208"/>
                  </a:lnTo>
                  <a:lnTo>
                    <a:pt x="40" y="244"/>
                  </a:lnTo>
                  <a:lnTo>
                    <a:pt x="40" y="336"/>
                  </a:lnTo>
                  <a:lnTo>
                    <a:pt x="0" y="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3" name="Freeform 112"/>
            <p:cNvSpPr>
              <a:spLocks noChangeAspect="1" noEditPoints="1"/>
            </p:cNvSpPr>
            <p:nvPr userDrawn="1"/>
          </p:nvSpPr>
          <p:spPr bwMode="auto">
            <a:xfrm>
              <a:off x="3615" y="1171"/>
              <a:ext cx="60" cy="72"/>
            </a:xfrm>
            <a:custGeom>
              <a:avLst/>
              <a:gdLst>
                <a:gd name="T0" fmla="*/ 42 w 121"/>
                <a:gd name="T1" fmla="*/ 62 h 144"/>
                <a:gd name="T2" fmla="*/ 22 w 121"/>
                <a:gd name="T3" fmla="*/ 72 h 144"/>
                <a:gd name="T4" fmla="*/ 0 w 121"/>
                <a:gd name="T5" fmla="*/ 53 h 144"/>
                <a:gd name="T6" fmla="*/ 16 w 121"/>
                <a:gd name="T7" fmla="*/ 32 h 144"/>
                <a:gd name="T8" fmla="*/ 8 w 121"/>
                <a:gd name="T9" fmla="*/ 15 h 144"/>
                <a:gd name="T10" fmla="*/ 24 w 121"/>
                <a:gd name="T11" fmla="*/ 0 h 144"/>
                <a:gd name="T12" fmla="*/ 41 w 121"/>
                <a:gd name="T13" fmla="*/ 15 h 144"/>
                <a:gd name="T14" fmla="*/ 28 w 121"/>
                <a:gd name="T15" fmla="*/ 33 h 144"/>
                <a:gd name="T16" fmla="*/ 41 w 121"/>
                <a:gd name="T17" fmla="*/ 49 h 144"/>
                <a:gd name="T18" fmla="*/ 43 w 121"/>
                <a:gd name="T19" fmla="*/ 38 h 144"/>
                <a:gd name="T20" fmla="*/ 51 w 121"/>
                <a:gd name="T21" fmla="*/ 38 h 144"/>
                <a:gd name="T22" fmla="*/ 47 w 121"/>
                <a:gd name="T23" fmla="*/ 55 h 144"/>
                <a:gd name="T24" fmla="*/ 60 w 121"/>
                <a:gd name="T25" fmla="*/ 71 h 144"/>
                <a:gd name="T26" fmla="*/ 49 w 121"/>
                <a:gd name="T27" fmla="*/ 71 h 144"/>
                <a:gd name="T28" fmla="*/ 42 w 121"/>
                <a:gd name="T29" fmla="*/ 62 h 144"/>
                <a:gd name="T30" fmla="*/ 21 w 121"/>
                <a:gd name="T31" fmla="*/ 37 h 144"/>
                <a:gd name="T32" fmla="*/ 9 w 121"/>
                <a:gd name="T33" fmla="*/ 53 h 144"/>
                <a:gd name="T34" fmla="*/ 22 w 121"/>
                <a:gd name="T35" fmla="*/ 65 h 144"/>
                <a:gd name="T36" fmla="*/ 37 w 121"/>
                <a:gd name="T37" fmla="*/ 56 h 144"/>
                <a:gd name="T38" fmla="*/ 21 w 121"/>
                <a:gd name="T39" fmla="*/ 37 h 144"/>
                <a:gd name="T40" fmla="*/ 33 w 121"/>
                <a:gd name="T41" fmla="*/ 15 h 144"/>
                <a:gd name="T42" fmla="*/ 25 w 121"/>
                <a:gd name="T43" fmla="*/ 8 h 144"/>
                <a:gd name="T44" fmla="*/ 17 w 121"/>
                <a:gd name="T45" fmla="*/ 15 h 144"/>
                <a:gd name="T46" fmla="*/ 24 w 121"/>
                <a:gd name="T47" fmla="*/ 28 h 144"/>
                <a:gd name="T48" fmla="*/ 33 w 121"/>
                <a:gd name="T49" fmla="*/ 15 h 14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1" h="144">
                  <a:moveTo>
                    <a:pt x="84" y="124"/>
                  </a:moveTo>
                  <a:cubicBezTo>
                    <a:pt x="76" y="137"/>
                    <a:pt x="59" y="144"/>
                    <a:pt x="44" y="144"/>
                  </a:cubicBezTo>
                  <a:cubicBezTo>
                    <a:pt x="6" y="144"/>
                    <a:pt x="0" y="117"/>
                    <a:pt x="0" y="105"/>
                  </a:cubicBezTo>
                  <a:cubicBezTo>
                    <a:pt x="0" y="83"/>
                    <a:pt x="15" y="72"/>
                    <a:pt x="33" y="63"/>
                  </a:cubicBezTo>
                  <a:cubicBezTo>
                    <a:pt x="25" y="51"/>
                    <a:pt x="17" y="44"/>
                    <a:pt x="17" y="29"/>
                  </a:cubicBezTo>
                  <a:cubicBezTo>
                    <a:pt x="17" y="14"/>
                    <a:pt x="29" y="0"/>
                    <a:pt x="49" y="0"/>
                  </a:cubicBezTo>
                  <a:cubicBezTo>
                    <a:pt x="67" y="0"/>
                    <a:pt x="83" y="10"/>
                    <a:pt x="83" y="29"/>
                  </a:cubicBezTo>
                  <a:cubicBezTo>
                    <a:pt x="83" y="46"/>
                    <a:pt x="71" y="58"/>
                    <a:pt x="57" y="66"/>
                  </a:cubicBezTo>
                  <a:cubicBezTo>
                    <a:pt x="82" y="97"/>
                    <a:pt x="82" y="97"/>
                    <a:pt x="82" y="97"/>
                  </a:cubicBezTo>
                  <a:cubicBezTo>
                    <a:pt x="85" y="90"/>
                    <a:pt x="87" y="83"/>
                    <a:pt x="87" y="75"/>
                  </a:cubicBezTo>
                  <a:cubicBezTo>
                    <a:pt x="103" y="75"/>
                    <a:pt x="103" y="75"/>
                    <a:pt x="103" y="75"/>
                  </a:cubicBezTo>
                  <a:cubicBezTo>
                    <a:pt x="102" y="92"/>
                    <a:pt x="99" y="97"/>
                    <a:pt x="94" y="110"/>
                  </a:cubicBezTo>
                  <a:cubicBezTo>
                    <a:pt x="121" y="142"/>
                    <a:pt x="121" y="142"/>
                    <a:pt x="121" y="142"/>
                  </a:cubicBezTo>
                  <a:cubicBezTo>
                    <a:pt x="99" y="142"/>
                    <a:pt x="99" y="142"/>
                    <a:pt x="99" y="142"/>
                  </a:cubicBezTo>
                  <a:lnTo>
                    <a:pt x="84" y="124"/>
                  </a:lnTo>
                  <a:close/>
                  <a:moveTo>
                    <a:pt x="42" y="73"/>
                  </a:moveTo>
                  <a:cubicBezTo>
                    <a:pt x="29" y="81"/>
                    <a:pt x="18" y="88"/>
                    <a:pt x="18" y="105"/>
                  </a:cubicBezTo>
                  <a:cubicBezTo>
                    <a:pt x="18" y="120"/>
                    <a:pt x="31" y="129"/>
                    <a:pt x="45" y="129"/>
                  </a:cubicBezTo>
                  <a:cubicBezTo>
                    <a:pt x="58" y="129"/>
                    <a:pt x="68" y="123"/>
                    <a:pt x="75" y="112"/>
                  </a:cubicBezTo>
                  <a:lnTo>
                    <a:pt x="42" y="73"/>
                  </a:lnTo>
                  <a:close/>
                  <a:moveTo>
                    <a:pt x="67" y="30"/>
                  </a:moveTo>
                  <a:cubicBezTo>
                    <a:pt x="67" y="22"/>
                    <a:pt x="60" y="15"/>
                    <a:pt x="50" y="15"/>
                  </a:cubicBezTo>
                  <a:cubicBezTo>
                    <a:pt x="42" y="15"/>
                    <a:pt x="34" y="20"/>
                    <a:pt x="34" y="30"/>
                  </a:cubicBezTo>
                  <a:cubicBezTo>
                    <a:pt x="34" y="39"/>
                    <a:pt x="42" y="47"/>
                    <a:pt x="48" y="55"/>
                  </a:cubicBezTo>
                  <a:cubicBezTo>
                    <a:pt x="56" y="50"/>
                    <a:pt x="67" y="42"/>
                    <a:pt x="67" y="3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4" name="Freeform 113"/>
            <p:cNvSpPr>
              <a:spLocks noChangeAspect="1" noEditPoints="1"/>
            </p:cNvSpPr>
            <p:nvPr userDrawn="1"/>
          </p:nvSpPr>
          <p:spPr bwMode="auto">
            <a:xfrm>
              <a:off x="3233" y="1275"/>
              <a:ext cx="52" cy="71"/>
            </a:xfrm>
            <a:custGeom>
              <a:avLst/>
              <a:gdLst>
                <a:gd name="T0" fmla="*/ 0 w 105"/>
                <a:gd name="T1" fmla="*/ 0 h 142"/>
                <a:gd name="T2" fmla="*/ 31 w 105"/>
                <a:gd name="T3" fmla="*/ 0 h 142"/>
                <a:gd name="T4" fmla="*/ 52 w 105"/>
                <a:gd name="T5" fmla="*/ 21 h 142"/>
                <a:gd name="T6" fmla="*/ 31 w 105"/>
                <a:gd name="T7" fmla="*/ 42 h 142"/>
                <a:gd name="T8" fmla="*/ 9 w 105"/>
                <a:gd name="T9" fmla="*/ 42 h 142"/>
                <a:gd name="T10" fmla="*/ 9 w 105"/>
                <a:gd name="T11" fmla="*/ 71 h 142"/>
                <a:gd name="T12" fmla="*/ 0 w 105"/>
                <a:gd name="T13" fmla="*/ 71 h 142"/>
                <a:gd name="T14" fmla="*/ 0 w 105"/>
                <a:gd name="T15" fmla="*/ 0 h 142"/>
                <a:gd name="T16" fmla="*/ 9 w 105"/>
                <a:gd name="T17" fmla="*/ 34 h 142"/>
                <a:gd name="T18" fmla="*/ 27 w 105"/>
                <a:gd name="T19" fmla="*/ 34 h 142"/>
                <a:gd name="T20" fmla="*/ 43 w 105"/>
                <a:gd name="T21" fmla="*/ 21 h 142"/>
                <a:gd name="T22" fmla="*/ 27 w 105"/>
                <a:gd name="T23" fmla="*/ 8 h 142"/>
                <a:gd name="T24" fmla="*/ 9 w 105"/>
                <a:gd name="T25" fmla="*/ 8 h 142"/>
                <a:gd name="T26" fmla="*/ 9 w 105"/>
                <a:gd name="T27" fmla="*/ 34 h 14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5" h="142">
                  <a:moveTo>
                    <a:pt x="0" y="0"/>
                  </a:moveTo>
                  <a:cubicBezTo>
                    <a:pt x="62" y="0"/>
                    <a:pt x="62" y="0"/>
                    <a:pt x="62" y="0"/>
                  </a:cubicBezTo>
                  <a:cubicBezTo>
                    <a:pt x="90" y="0"/>
                    <a:pt x="105" y="16"/>
                    <a:pt x="105" y="42"/>
                  </a:cubicBezTo>
                  <a:cubicBezTo>
                    <a:pt x="105" y="68"/>
                    <a:pt x="90" y="84"/>
                    <a:pt x="62" y="84"/>
                  </a:cubicBezTo>
                  <a:cubicBezTo>
                    <a:pt x="18" y="84"/>
                    <a:pt x="18" y="84"/>
                    <a:pt x="18" y="84"/>
                  </a:cubicBezTo>
                  <a:cubicBezTo>
                    <a:pt x="18" y="142"/>
                    <a:pt x="18" y="142"/>
                    <a:pt x="18" y="142"/>
                  </a:cubicBezTo>
                  <a:cubicBezTo>
                    <a:pt x="0" y="142"/>
                    <a:pt x="0" y="142"/>
                    <a:pt x="0" y="142"/>
                  </a:cubicBezTo>
                  <a:lnTo>
                    <a:pt x="0" y="0"/>
                  </a:lnTo>
                  <a:close/>
                  <a:moveTo>
                    <a:pt x="18" y="68"/>
                  </a:moveTo>
                  <a:cubicBezTo>
                    <a:pt x="55" y="68"/>
                    <a:pt x="55" y="68"/>
                    <a:pt x="55" y="68"/>
                  </a:cubicBezTo>
                  <a:cubicBezTo>
                    <a:pt x="76" y="68"/>
                    <a:pt x="86" y="59"/>
                    <a:pt x="86" y="42"/>
                  </a:cubicBezTo>
                  <a:cubicBezTo>
                    <a:pt x="86" y="25"/>
                    <a:pt x="76" y="16"/>
                    <a:pt x="55" y="16"/>
                  </a:cubicBezTo>
                  <a:cubicBezTo>
                    <a:pt x="18" y="16"/>
                    <a:pt x="18" y="16"/>
                    <a:pt x="18" y="16"/>
                  </a:cubicBezTo>
                  <a:lnTo>
                    <a:pt x="18" y="6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5" name="Freeform 114"/>
            <p:cNvSpPr>
              <a:spLocks noChangeAspect="1" noEditPoints="1"/>
            </p:cNvSpPr>
            <p:nvPr userDrawn="1"/>
          </p:nvSpPr>
          <p:spPr bwMode="auto">
            <a:xfrm>
              <a:off x="3288" y="1294"/>
              <a:ext cx="47" cy="53"/>
            </a:xfrm>
            <a:custGeom>
              <a:avLst/>
              <a:gdLst>
                <a:gd name="T0" fmla="*/ 46 w 95"/>
                <a:gd name="T1" fmla="*/ 36 h 107"/>
                <a:gd name="T2" fmla="*/ 24 w 95"/>
                <a:gd name="T3" fmla="*/ 53 h 107"/>
                <a:gd name="T4" fmla="*/ 0 w 95"/>
                <a:gd name="T5" fmla="*/ 26 h 107"/>
                <a:gd name="T6" fmla="*/ 24 w 95"/>
                <a:gd name="T7" fmla="*/ 0 h 107"/>
                <a:gd name="T8" fmla="*/ 47 w 95"/>
                <a:gd name="T9" fmla="*/ 29 h 107"/>
                <a:gd name="T10" fmla="*/ 9 w 95"/>
                <a:gd name="T11" fmla="*/ 29 h 107"/>
                <a:gd name="T12" fmla="*/ 25 w 95"/>
                <a:gd name="T13" fmla="*/ 46 h 107"/>
                <a:gd name="T14" fmla="*/ 38 w 95"/>
                <a:gd name="T15" fmla="*/ 36 h 107"/>
                <a:gd name="T16" fmla="*/ 46 w 95"/>
                <a:gd name="T17" fmla="*/ 36 h 107"/>
                <a:gd name="T18" fmla="*/ 38 w 95"/>
                <a:gd name="T19" fmla="*/ 22 h 107"/>
                <a:gd name="T20" fmla="*/ 23 w 95"/>
                <a:gd name="T21" fmla="*/ 7 h 107"/>
                <a:gd name="T22" fmla="*/ 9 w 95"/>
                <a:gd name="T23" fmla="*/ 22 h 107"/>
                <a:gd name="T24" fmla="*/ 38 w 95"/>
                <a:gd name="T25" fmla="*/ 22 h 10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5" h="107">
                  <a:moveTo>
                    <a:pt x="93" y="72"/>
                  </a:moveTo>
                  <a:cubicBezTo>
                    <a:pt x="88" y="95"/>
                    <a:pt x="72" y="107"/>
                    <a:pt x="49" y="107"/>
                  </a:cubicBezTo>
                  <a:cubicBezTo>
                    <a:pt x="16" y="107"/>
                    <a:pt x="1" y="85"/>
                    <a:pt x="0" y="53"/>
                  </a:cubicBezTo>
                  <a:cubicBezTo>
                    <a:pt x="0" y="23"/>
                    <a:pt x="20" y="0"/>
                    <a:pt x="48" y="0"/>
                  </a:cubicBezTo>
                  <a:cubicBezTo>
                    <a:pt x="84" y="0"/>
                    <a:pt x="95" y="34"/>
                    <a:pt x="94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7" y="76"/>
                    <a:pt x="27" y="92"/>
                    <a:pt x="50" y="92"/>
                  </a:cubicBezTo>
                  <a:cubicBezTo>
                    <a:pt x="64" y="92"/>
                    <a:pt x="73" y="85"/>
                    <a:pt x="76" y="72"/>
                  </a:cubicBezTo>
                  <a:lnTo>
                    <a:pt x="93" y="72"/>
                  </a:lnTo>
                  <a:close/>
                  <a:moveTo>
                    <a:pt x="77" y="44"/>
                  </a:moveTo>
                  <a:cubicBezTo>
                    <a:pt x="76" y="28"/>
                    <a:pt x="64" y="15"/>
                    <a:pt x="47" y="15"/>
                  </a:cubicBezTo>
                  <a:cubicBezTo>
                    <a:pt x="30" y="15"/>
                    <a:pt x="19" y="28"/>
                    <a:pt x="18" y="44"/>
                  </a:cubicBezTo>
                  <a:lnTo>
                    <a:pt x="77" y="4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6" name="Freeform 115"/>
            <p:cNvSpPr>
              <a:spLocks noChangeAspect="1"/>
            </p:cNvSpPr>
            <p:nvPr userDrawn="1"/>
          </p:nvSpPr>
          <p:spPr bwMode="auto">
            <a:xfrm>
              <a:off x="3342" y="1294"/>
              <a:ext cx="42" cy="52"/>
            </a:xfrm>
            <a:custGeom>
              <a:avLst/>
              <a:gdLst>
                <a:gd name="T0" fmla="*/ 0 w 85"/>
                <a:gd name="T1" fmla="*/ 1 h 105"/>
                <a:gd name="T2" fmla="*/ 8 w 85"/>
                <a:gd name="T3" fmla="*/ 1 h 105"/>
                <a:gd name="T4" fmla="*/ 8 w 85"/>
                <a:gd name="T5" fmla="*/ 9 h 105"/>
                <a:gd name="T6" fmla="*/ 8 w 85"/>
                <a:gd name="T7" fmla="*/ 9 h 105"/>
                <a:gd name="T8" fmla="*/ 25 w 85"/>
                <a:gd name="T9" fmla="*/ 0 h 105"/>
                <a:gd name="T10" fmla="*/ 42 w 85"/>
                <a:gd name="T11" fmla="*/ 18 h 105"/>
                <a:gd name="T12" fmla="*/ 42 w 85"/>
                <a:gd name="T13" fmla="*/ 52 h 105"/>
                <a:gd name="T14" fmla="*/ 34 w 85"/>
                <a:gd name="T15" fmla="*/ 52 h 105"/>
                <a:gd name="T16" fmla="*/ 34 w 85"/>
                <a:gd name="T17" fmla="*/ 17 h 105"/>
                <a:gd name="T18" fmla="*/ 23 w 85"/>
                <a:gd name="T19" fmla="*/ 7 h 105"/>
                <a:gd name="T20" fmla="*/ 8 w 85"/>
                <a:gd name="T21" fmla="*/ 23 h 105"/>
                <a:gd name="T22" fmla="*/ 8 w 85"/>
                <a:gd name="T23" fmla="*/ 52 h 105"/>
                <a:gd name="T24" fmla="*/ 0 w 85"/>
                <a:gd name="T25" fmla="*/ 52 h 105"/>
                <a:gd name="T26" fmla="*/ 0 w 85"/>
                <a:gd name="T27" fmla="*/ 1 h 10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5" h="105">
                  <a:moveTo>
                    <a:pt x="0" y="2"/>
                  </a:moveTo>
                  <a:cubicBezTo>
                    <a:pt x="16" y="2"/>
                    <a:pt x="16" y="2"/>
                    <a:pt x="16" y="2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24" y="6"/>
                    <a:pt x="35" y="0"/>
                    <a:pt x="50" y="0"/>
                  </a:cubicBezTo>
                  <a:cubicBezTo>
                    <a:pt x="77" y="0"/>
                    <a:pt x="85" y="15"/>
                    <a:pt x="85" y="37"/>
                  </a:cubicBezTo>
                  <a:cubicBezTo>
                    <a:pt x="85" y="105"/>
                    <a:pt x="85" y="105"/>
                    <a:pt x="85" y="105"/>
                  </a:cubicBezTo>
                  <a:cubicBezTo>
                    <a:pt x="68" y="105"/>
                    <a:pt x="68" y="105"/>
                    <a:pt x="68" y="105"/>
                  </a:cubicBezTo>
                  <a:cubicBezTo>
                    <a:pt x="68" y="35"/>
                    <a:pt x="68" y="35"/>
                    <a:pt x="68" y="35"/>
                  </a:cubicBezTo>
                  <a:cubicBezTo>
                    <a:pt x="68" y="23"/>
                    <a:pt x="60" y="15"/>
                    <a:pt x="47" y="15"/>
                  </a:cubicBezTo>
                  <a:cubicBezTo>
                    <a:pt x="27" y="15"/>
                    <a:pt x="17" y="28"/>
                    <a:pt x="17" y="47"/>
                  </a:cubicBezTo>
                  <a:cubicBezTo>
                    <a:pt x="17" y="105"/>
                    <a:pt x="17" y="105"/>
                    <a:pt x="17" y="105"/>
                  </a:cubicBezTo>
                  <a:cubicBezTo>
                    <a:pt x="0" y="105"/>
                    <a:pt x="0" y="105"/>
                    <a:pt x="0" y="105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7" name="Freeform 116"/>
            <p:cNvSpPr>
              <a:spLocks noChangeAspect="1"/>
            </p:cNvSpPr>
            <p:nvPr userDrawn="1"/>
          </p:nvSpPr>
          <p:spPr bwMode="auto">
            <a:xfrm>
              <a:off x="3391" y="1294"/>
              <a:ext cx="44" cy="53"/>
            </a:xfrm>
            <a:custGeom>
              <a:avLst/>
              <a:gdLst>
                <a:gd name="T0" fmla="*/ 9 w 87"/>
                <a:gd name="T1" fmla="*/ 36 h 107"/>
                <a:gd name="T2" fmla="*/ 23 w 87"/>
                <a:gd name="T3" fmla="*/ 46 h 107"/>
                <a:gd name="T4" fmla="*/ 35 w 87"/>
                <a:gd name="T5" fmla="*/ 38 h 107"/>
                <a:gd name="T6" fmla="*/ 18 w 87"/>
                <a:gd name="T7" fmla="*/ 29 h 107"/>
                <a:gd name="T8" fmla="*/ 2 w 87"/>
                <a:gd name="T9" fmla="*/ 14 h 107"/>
                <a:gd name="T10" fmla="*/ 21 w 87"/>
                <a:gd name="T11" fmla="*/ 0 h 107"/>
                <a:gd name="T12" fmla="*/ 42 w 87"/>
                <a:gd name="T13" fmla="*/ 16 h 107"/>
                <a:gd name="T14" fmla="*/ 33 w 87"/>
                <a:gd name="T15" fmla="*/ 16 h 107"/>
                <a:gd name="T16" fmla="*/ 21 w 87"/>
                <a:gd name="T17" fmla="*/ 7 h 107"/>
                <a:gd name="T18" fmla="*/ 10 w 87"/>
                <a:gd name="T19" fmla="*/ 14 h 107"/>
                <a:gd name="T20" fmla="*/ 27 w 87"/>
                <a:gd name="T21" fmla="*/ 23 h 107"/>
                <a:gd name="T22" fmla="*/ 44 w 87"/>
                <a:gd name="T23" fmla="*/ 37 h 107"/>
                <a:gd name="T24" fmla="*/ 22 w 87"/>
                <a:gd name="T25" fmla="*/ 53 h 107"/>
                <a:gd name="T26" fmla="*/ 0 w 87"/>
                <a:gd name="T27" fmla="*/ 36 h 107"/>
                <a:gd name="T28" fmla="*/ 9 w 87"/>
                <a:gd name="T29" fmla="*/ 36 h 10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87" h="107">
                  <a:moveTo>
                    <a:pt x="17" y="72"/>
                  </a:moveTo>
                  <a:cubicBezTo>
                    <a:pt x="18" y="87"/>
                    <a:pt x="31" y="92"/>
                    <a:pt x="45" y="92"/>
                  </a:cubicBezTo>
                  <a:cubicBezTo>
                    <a:pt x="55" y="92"/>
                    <a:pt x="69" y="90"/>
                    <a:pt x="69" y="77"/>
                  </a:cubicBezTo>
                  <a:cubicBezTo>
                    <a:pt x="69" y="64"/>
                    <a:pt x="53" y="62"/>
                    <a:pt x="36" y="58"/>
                  </a:cubicBezTo>
                  <a:cubicBezTo>
                    <a:pt x="19" y="54"/>
                    <a:pt x="3" y="49"/>
                    <a:pt x="3" y="29"/>
                  </a:cubicBezTo>
                  <a:cubicBezTo>
                    <a:pt x="3" y="8"/>
                    <a:pt x="23" y="0"/>
                    <a:pt x="41" y="0"/>
                  </a:cubicBezTo>
                  <a:cubicBezTo>
                    <a:pt x="63" y="0"/>
                    <a:pt x="81" y="7"/>
                    <a:pt x="83" y="32"/>
                  </a:cubicBezTo>
                  <a:cubicBezTo>
                    <a:pt x="66" y="32"/>
                    <a:pt x="66" y="32"/>
                    <a:pt x="66" y="32"/>
                  </a:cubicBezTo>
                  <a:cubicBezTo>
                    <a:pt x="65" y="19"/>
                    <a:pt x="53" y="15"/>
                    <a:pt x="42" y="15"/>
                  </a:cubicBezTo>
                  <a:cubicBezTo>
                    <a:pt x="32" y="15"/>
                    <a:pt x="20" y="18"/>
                    <a:pt x="20" y="28"/>
                  </a:cubicBezTo>
                  <a:cubicBezTo>
                    <a:pt x="20" y="40"/>
                    <a:pt x="38" y="42"/>
                    <a:pt x="54" y="46"/>
                  </a:cubicBezTo>
                  <a:cubicBezTo>
                    <a:pt x="71" y="49"/>
                    <a:pt x="87" y="55"/>
                    <a:pt x="87" y="75"/>
                  </a:cubicBezTo>
                  <a:cubicBezTo>
                    <a:pt x="87" y="99"/>
                    <a:pt x="65" y="107"/>
                    <a:pt x="44" y="107"/>
                  </a:cubicBezTo>
                  <a:cubicBezTo>
                    <a:pt x="21" y="107"/>
                    <a:pt x="1" y="98"/>
                    <a:pt x="0" y="72"/>
                  </a:cubicBezTo>
                  <a:lnTo>
                    <a:pt x="17" y="7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8" name="Freeform 117"/>
            <p:cNvSpPr>
              <a:spLocks noChangeAspect="1" noEditPoints="1"/>
            </p:cNvSpPr>
            <p:nvPr userDrawn="1"/>
          </p:nvSpPr>
          <p:spPr bwMode="auto">
            <a:xfrm>
              <a:off x="3442" y="1275"/>
              <a:ext cx="9" cy="71"/>
            </a:xfrm>
            <a:custGeom>
              <a:avLst/>
              <a:gdLst>
                <a:gd name="T0" fmla="*/ 9 w 40"/>
                <a:gd name="T1" fmla="*/ 10 h 335"/>
                <a:gd name="T2" fmla="*/ 0 w 40"/>
                <a:gd name="T3" fmla="*/ 10 h 335"/>
                <a:gd name="T4" fmla="*/ 0 w 40"/>
                <a:gd name="T5" fmla="*/ 0 h 335"/>
                <a:gd name="T6" fmla="*/ 9 w 40"/>
                <a:gd name="T7" fmla="*/ 0 h 335"/>
                <a:gd name="T8" fmla="*/ 9 w 40"/>
                <a:gd name="T9" fmla="*/ 10 h 335"/>
                <a:gd name="T10" fmla="*/ 0 w 40"/>
                <a:gd name="T11" fmla="*/ 19 h 335"/>
                <a:gd name="T12" fmla="*/ 9 w 40"/>
                <a:gd name="T13" fmla="*/ 19 h 335"/>
                <a:gd name="T14" fmla="*/ 9 w 40"/>
                <a:gd name="T15" fmla="*/ 71 h 335"/>
                <a:gd name="T16" fmla="*/ 0 w 40"/>
                <a:gd name="T17" fmla="*/ 71 h 335"/>
                <a:gd name="T18" fmla="*/ 0 w 40"/>
                <a:gd name="T19" fmla="*/ 19 h 3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0" h="335">
                  <a:moveTo>
                    <a:pt x="40" y="49"/>
                  </a:moveTo>
                  <a:lnTo>
                    <a:pt x="0" y="49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49"/>
                  </a:lnTo>
                  <a:close/>
                  <a:moveTo>
                    <a:pt x="0" y="92"/>
                  </a:moveTo>
                  <a:lnTo>
                    <a:pt x="40" y="92"/>
                  </a:lnTo>
                  <a:lnTo>
                    <a:pt x="40" y="335"/>
                  </a:lnTo>
                  <a:lnTo>
                    <a:pt x="0" y="335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9" name="Freeform 118"/>
            <p:cNvSpPr>
              <a:spLocks noChangeAspect="1" noEditPoints="1"/>
            </p:cNvSpPr>
            <p:nvPr userDrawn="1"/>
          </p:nvSpPr>
          <p:spPr bwMode="auto">
            <a:xfrm>
              <a:off x="3459" y="1294"/>
              <a:ext cx="49" cy="53"/>
            </a:xfrm>
            <a:custGeom>
              <a:avLst/>
              <a:gdLst>
                <a:gd name="T0" fmla="*/ 24 w 99"/>
                <a:gd name="T1" fmla="*/ 0 h 107"/>
                <a:gd name="T2" fmla="*/ 49 w 99"/>
                <a:gd name="T3" fmla="*/ 27 h 107"/>
                <a:gd name="T4" fmla="*/ 24 w 99"/>
                <a:gd name="T5" fmla="*/ 53 h 107"/>
                <a:gd name="T6" fmla="*/ 0 w 99"/>
                <a:gd name="T7" fmla="*/ 27 h 107"/>
                <a:gd name="T8" fmla="*/ 24 w 99"/>
                <a:gd name="T9" fmla="*/ 0 h 107"/>
                <a:gd name="T10" fmla="*/ 24 w 99"/>
                <a:gd name="T11" fmla="*/ 46 h 107"/>
                <a:gd name="T12" fmla="*/ 40 w 99"/>
                <a:gd name="T13" fmla="*/ 27 h 107"/>
                <a:gd name="T14" fmla="*/ 24 w 99"/>
                <a:gd name="T15" fmla="*/ 7 h 107"/>
                <a:gd name="T16" fmla="*/ 8 w 99"/>
                <a:gd name="T17" fmla="*/ 27 h 107"/>
                <a:gd name="T18" fmla="*/ 24 w 99"/>
                <a:gd name="T19" fmla="*/ 46 h 10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9" h="107">
                  <a:moveTo>
                    <a:pt x="49" y="0"/>
                  </a:moveTo>
                  <a:cubicBezTo>
                    <a:pt x="82" y="0"/>
                    <a:pt x="99" y="24"/>
                    <a:pt x="99" y="54"/>
                  </a:cubicBezTo>
                  <a:cubicBezTo>
                    <a:pt x="99" y="84"/>
                    <a:pt x="82" y="107"/>
                    <a:pt x="49" y="107"/>
                  </a:cubicBezTo>
                  <a:cubicBezTo>
                    <a:pt x="17" y="107"/>
                    <a:pt x="0" y="84"/>
                    <a:pt x="0" y="54"/>
                  </a:cubicBezTo>
                  <a:cubicBezTo>
                    <a:pt x="0" y="24"/>
                    <a:pt x="17" y="0"/>
                    <a:pt x="49" y="0"/>
                  </a:cubicBezTo>
                  <a:close/>
                  <a:moveTo>
                    <a:pt x="49" y="92"/>
                  </a:moveTo>
                  <a:cubicBezTo>
                    <a:pt x="67" y="92"/>
                    <a:pt x="81" y="78"/>
                    <a:pt x="81" y="54"/>
                  </a:cubicBezTo>
                  <a:cubicBezTo>
                    <a:pt x="81" y="29"/>
                    <a:pt x="67" y="15"/>
                    <a:pt x="49" y="15"/>
                  </a:cubicBezTo>
                  <a:cubicBezTo>
                    <a:pt x="32" y="15"/>
                    <a:pt x="17" y="29"/>
                    <a:pt x="17" y="54"/>
                  </a:cubicBezTo>
                  <a:cubicBezTo>
                    <a:pt x="17" y="78"/>
                    <a:pt x="32" y="92"/>
                    <a:pt x="49" y="9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0" name="Freeform 119"/>
            <p:cNvSpPr>
              <a:spLocks noChangeAspect="1"/>
            </p:cNvSpPr>
            <p:nvPr userDrawn="1"/>
          </p:nvSpPr>
          <p:spPr bwMode="auto">
            <a:xfrm>
              <a:off x="3515" y="1294"/>
              <a:ext cx="43" cy="52"/>
            </a:xfrm>
            <a:custGeom>
              <a:avLst/>
              <a:gdLst>
                <a:gd name="T0" fmla="*/ 0 w 85"/>
                <a:gd name="T1" fmla="*/ 1 h 105"/>
                <a:gd name="T2" fmla="*/ 8 w 85"/>
                <a:gd name="T3" fmla="*/ 1 h 105"/>
                <a:gd name="T4" fmla="*/ 8 w 85"/>
                <a:gd name="T5" fmla="*/ 9 h 105"/>
                <a:gd name="T6" fmla="*/ 8 w 85"/>
                <a:gd name="T7" fmla="*/ 9 h 105"/>
                <a:gd name="T8" fmla="*/ 25 w 85"/>
                <a:gd name="T9" fmla="*/ 0 h 105"/>
                <a:gd name="T10" fmla="*/ 43 w 85"/>
                <a:gd name="T11" fmla="*/ 18 h 105"/>
                <a:gd name="T12" fmla="*/ 43 w 85"/>
                <a:gd name="T13" fmla="*/ 52 h 105"/>
                <a:gd name="T14" fmla="*/ 34 w 85"/>
                <a:gd name="T15" fmla="*/ 52 h 105"/>
                <a:gd name="T16" fmla="*/ 34 w 85"/>
                <a:gd name="T17" fmla="*/ 17 h 105"/>
                <a:gd name="T18" fmla="*/ 24 w 85"/>
                <a:gd name="T19" fmla="*/ 7 h 105"/>
                <a:gd name="T20" fmla="*/ 9 w 85"/>
                <a:gd name="T21" fmla="*/ 23 h 105"/>
                <a:gd name="T22" fmla="*/ 9 w 85"/>
                <a:gd name="T23" fmla="*/ 52 h 105"/>
                <a:gd name="T24" fmla="*/ 0 w 85"/>
                <a:gd name="T25" fmla="*/ 52 h 105"/>
                <a:gd name="T26" fmla="*/ 0 w 85"/>
                <a:gd name="T27" fmla="*/ 1 h 10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5" h="105">
                  <a:moveTo>
                    <a:pt x="0" y="2"/>
                  </a:moveTo>
                  <a:cubicBezTo>
                    <a:pt x="16" y="2"/>
                    <a:pt x="16" y="2"/>
                    <a:pt x="16" y="2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23" y="6"/>
                    <a:pt x="35" y="0"/>
                    <a:pt x="50" y="0"/>
                  </a:cubicBezTo>
                  <a:cubicBezTo>
                    <a:pt x="77" y="0"/>
                    <a:pt x="85" y="15"/>
                    <a:pt x="85" y="37"/>
                  </a:cubicBezTo>
                  <a:cubicBezTo>
                    <a:pt x="85" y="105"/>
                    <a:pt x="85" y="105"/>
                    <a:pt x="85" y="105"/>
                  </a:cubicBezTo>
                  <a:cubicBezTo>
                    <a:pt x="68" y="105"/>
                    <a:pt x="68" y="105"/>
                    <a:pt x="68" y="105"/>
                  </a:cubicBezTo>
                  <a:cubicBezTo>
                    <a:pt x="68" y="35"/>
                    <a:pt x="68" y="35"/>
                    <a:pt x="68" y="35"/>
                  </a:cubicBezTo>
                  <a:cubicBezTo>
                    <a:pt x="68" y="23"/>
                    <a:pt x="60" y="15"/>
                    <a:pt x="47" y="15"/>
                  </a:cubicBezTo>
                  <a:cubicBezTo>
                    <a:pt x="27" y="15"/>
                    <a:pt x="17" y="28"/>
                    <a:pt x="17" y="47"/>
                  </a:cubicBezTo>
                  <a:cubicBezTo>
                    <a:pt x="17" y="105"/>
                    <a:pt x="17" y="105"/>
                    <a:pt x="17" y="105"/>
                  </a:cubicBezTo>
                  <a:cubicBezTo>
                    <a:pt x="0" y="105"/>
                    <a:pt x="0" y="105"/>
                    <a:pt x="0" y="105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1" name="Freeform 120"/>
            <p:cNvSpPr>
              <a:spLocks noChangeAspect="1"/>
            </p:cNvSpPr>
            <p:nvPr userDrawn="1"/>
          </p:nvSpPr>
          <p:spPr bwMode="auto">
            <a:xfrm>
              <a:off x="3565" y="1294"/>
              <a:ext cx="43" cy="53"/>
            </a:xfrm>
            <a:custGeom>
              <a:avLst/>
              <a:gdLst>
                <a:gd name="T0" fmla="*/ 8 w 87"/>
                <a:gd name="T1" fmla="*/ 36 h 107"/>
                <a:gd name="T2" fmla="*/ 22 w 87"/>
                <a:gd name="T3" fmla="*/ 46 h 107"/>
                <a:gd name="T4" fmla="*/ 34 w 87"/>
                <a:gd name="T5" fmla="*/ 38 h 107"/>
                <a:gd name="T6" fmla="*/ 18 w 87"/>
                <a:gd name="T7" fmla="*/ 29 h 107"/>
                <a:gd name="T8" fmla="*/ 1 w 87"/>
                <a:gd name="T9" fmla="*/ 14 h 107"/>
                <a:gd name="T10" fmla="*/ 20 w 87"/>
                <a:gd name="T11" fmla="*/ 0 h 107"/>
                <a:gd name="T12" fmla="*/ 41 w 87"/>
                <a:gd name="T13" fmla="*/ 16 h 107"/>
                <a:gd name="T14" fmla="*/ 33 w 87"/>
                <a:gd name="T15" fmla="*/ 16 h 107"/>
                <a:gd name="T16" fmla="*/ 21 w 87"/>
                <a:gd name="T17" fmla="*/ 7 h 107"/>
                <a:gd name="T18" fmla="*/ 10 w 87"/>
                <a:gd name="T19" fmla="*/ 14 h 107"/>
                <a:gd name="T20" fmla="*/ 27 w 87"/>
                <a:gd name="T21" fmla="*/ 23 h 107"/>
                <a:gd name="T22" fmla="*/ 43 w 87"/>
                <a:gd name="T23" fmla="*/ 37 h 107"/>
                <a:gd name="T24" fmla="*/ 22 w 87"/>
                <a:gd name="T25" fmla="*/ 53 h 107"/>
                <a:gd name="T26" fmla="*/ 0 w 87"/>
                <a:gd name="T27" fmla="*/ 36 h 107"/>
                <a:gd name="T28" fmla="*/ 8 w 87"/>
                <a:gd name="T29" fmla="*/ 36 h 10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87" h="107">
                  <a:moveTo>
                    <a:pt x="17" y="72"/>
                  </a:moveTo>
                  <a:cubicBezTo>
                    <a:pt x="18" y="87"/>
                    <a:pt x="31" y="92"/>
                    <a:pt x="45" y="92"/>
                  </a:cubicBezTo>
                  <a:cubicBezTo>
                    <a:pt x="55" y="92"/>
                    <a:pt x="69" y="90"/>
                    <a:pt x="69" y="77"/>
                  </a:cubicBezTo>
                  <a:cubicBezTo>
                    <a:pt x="69" y="64"/>
                    <a:pt x="53" y="62"/>
                    <a:pt x="36" y="58"/>
                  </a:cubicBezTo>
                  <a:cubicBezTo>
                    <a:pt x="19" y="54"/>
                    <a:pt x="2" y="49"/>
                    <a:pt x="2" y="29"/>
                  </a:cubicBezTo>
                  <a:cubicBezTo>
                    <a:pt x="2" y="8"/>
                    <a:pt x="23" y="0"/>
                    <a:pt x="41" y="0"/>
                  </a:cubicBezTo>
                  <a:cubicBezTo>
                    <a:pt x="63" y="0"/>
                    <a:pt x="81" y="7"/>
                    <a:pt x="83" y="32"/>
                  </a:cubicBezTo>
                  <a:cubicBezTo>
                    <a:pt x="66" y="32"/>
                    <a:pt x="66" y="32"/>
                    <a:pt x="66" y="32"/>
                  </a:cubicBezTo>
                  <a:cubicBezTo>
                    <a:pt x="65" y="19"/>
                    <a:pt x="53" y="15"/>
                    <a:pt x="42" y="15"/>
                  </a:cubicBezTo>
                  <a:cubicBezTo>
                    <a:pt x="32" y="15"/>
                    <a:pt x="20" y="18"/>
                    <a:pt x="20" y="28"/>
                  </a:cubicBezTo>
                  <a:cubicBezTo>
                    <a:pt x="20" y="40"/>
                    <a:pt x="38" y="42"/>
                    <a:pt x="54" y="46"/>
                  </a:cubicBezTo>
                  <a:cubicBezTo>
                    <a:pt x="70" y="49"/>
                    <a:pt x="87" y="55"/>
                    <a:pt x="87" y="75"/>
                  </a:cubicBezTo>
                  <a:cubicBezTo>
                    <a:pt x="87" y="99"/>
                    <a:pt x="64" y="107"/>
                    <a:pt x="44" y="107"/>
                  </a:cubicBezTo>
                  <a:cubicBezTo>
                    <a:pt x="21" y="107"/>
                    <a:pt x="1" y="98"/>
                    <a:pt x="0" y="72"/>
                  </a:cubicBezTo>
                  <a:lnTo>
                    <a:pt x="17" y="7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2" name="Freeform 121"/>
            <p:cNvSpPr>
              <a:spLocks noChangeAspect="1"/>
            </p:cNvSpPr>
            <p:nvPr userDrawn="1"/>
          </p:nvSpPr>
          <p:spPr bwMode="auto">
            <a:xfrm>
              <a:off x="3297" y="916"/>
              <a:ext cx="4" cy="7"/>
            </a:xfrm>
            <a:custGeom>
              <a:avLst/>
              <a:gdLst>
                <a:gd name="T0" fmla="*/ 2 w 7"/>
                <a:gd name="T1" fmla="*/ 0 h 14"/>
                <a:gd name="T2" fmla="*/ 0 w 7"/>
                <a:gd name="T3" fmla="*/ 4 h 14"/>
                <a:gd name="T4" fmla="*/ 2 w 7"/>
                <a:gd name="T5" fmla="*/ 7 h 14"/>
                <a:gd name="T6" fmla="*/ 4 w 7"/>
                <a:gd name="T7" fmla="*/ 4 h 14"/>
                <a:gd name="T8" fmla="*/ 2 w 7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14">
                  <a:moveTo>
                    <a:pt x="3" y="0"/>
                  </a:moveTo>
                  <a:cubicBezTo>
                    <a:pt x="1" y="3"/>
                    <a:pt x="0" y="5"/>
                    <a:pt x="0" y="7"/>
                  </a:cubicBezTo>
                  <a:cubicBezTo>
                    <a:pt x="0" y="10"/>
                    <a:pt x="3" y="11"/>
                    <a:pt x="4" y="14"/>
                  </a:cubicBezTo>
                  <a:cubicBezTo>
                    <a:pt x="5" y="11"/>
                    <a:pt x="7" y="9"/>
                    <a:pt x="7" y="7"/>
                  </a:cubicBezTo>
                  <a:cubicBezTo>
                    <a:pt x="7" y="4"/>
                    <a:pt x="4" y="1"/>
                    <a:pt x="3" y="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3" name="Freeform 122"/>
            <p:cNvSpPr>
              <a:spLocks noChangeAspect="1"/>
            </p:cNvSpPr>
            <p:nvPr userDrawn="1"/>
          </p:nvSpPr>
          <p:spPr bwMode="auto">
            <a:xfrm>
              <a:off x="3317" y="916"/>
              <a:ext cx="3" cy="7"/>
            </a:xfrm>
            <a:custGeom>
              <a:avLst/>
              <a:gdLst>
                <a:gd name="T0" fmla="*/ 2 w 7"/>
                <a:gd name="T1" fmla="*/ 0 h 14"/>
                <a:gd name="T2" fmla="*/ 3 w 7"/>
                <a:gd name="T3" fmla="*/ 4 h 14"/>
                <a:gd name="T4" fmla="*/ 1 w 7"/>
                <a:gd name="T5" fmla="*/ 7 h 14"/>
                <a:gd name="T6" fmla="*/ 0 w 7"/>
                <a:gd name="T7" fmla="*/ 4 h 14"/>
                <a:gd name="T8" fmla="*/ 2 w 7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14">
                  <a:moveTo>
                    <a:pt x="4" y="0"/>
                  </a:moveTo>
                  <a:cubicBezTo>
                    <a:pt x="6" y="3"/>
                    <a:pt x="7" y="5"/>
                    <a:pt x="7" y="7"/>
                  </a:cubicBezTo>
                  <a:cubicBezTo>
                    <a:pt x="7" y="10"/>
                    <a:pt x="5" y="11"/>
                    <a:pt x="3" y="14"/>
                  </a:cubicBezTo>
                  <a:cubicBezTo>
                    <a:pt x="2" y="11"/>
                    <a:pt x="0" y="9"/>
                    <a:pt x="1" y="7"/>
                  </a:cubicBezTo>
                  <a:cubicBezTo>
                    <a:pt x="1" y="4"/>
                    <a:pt x="4" y="1"/>
                    <a:pt x="4" y="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4" name="Oval 123"/>
            <p:cNvSpPr>
              <a:spLocks noChangeAspect="1" noChangeArrowheads="1"/>
            </p:cNvSpPr>
            <p:nvPr userDrawn="1"/>
          </p:nvSpPr>
          <p:spPr bwMode="auto">
            <a:xfrm>
              <a:off x="3285" y="912"/>
              <a:ext cx="3" cy="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35" name="Oval 124"/>
            <p:cNvSpPr>
              <a:spLocks noChangeAspect="1" noChangeArrowheads="1"/>
            </p:cNvSpPr>
            <p:nvPr userDrawn="1"/>
          </p:nvSpPr>
          <p:spPr bwMode="auto">
            <a:xfrm>
              <a:off x="3285" y="915"/>
              <a:ext cx="3" cy="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36" name="Oval 125"/>
            <p:cNvSpPr>
              <a:spLocks noChangeAspect="1" noChangeArrowheads="1"/>
            </p:cNvSpPr>
            <p:nvPr userDrawn="1"/>
          </p:nvSpPr>
          <p:spPr bwMode="auto">
            <a:xfrm>
              <a:off x="3286" y="919"/>
              <a:ext cx="2" cy="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37" name="Oval 126"/>
            <p:cNvSpPr>
              <a:spLocks noChangeAspect="1" noChangeArrowheads="1"/>
            </p:cNvSpPr>
            <p:nvPr userDrawn="1"/>
          </p:nvSpPr>
          <p:spPr bwMode="auto">
            <a:xfrm>
              <a:off x="3293" y="905"/>
              <a:ext cx="3" cy="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38" name="Oval 127"/>
            <p:cNvSpPr>
              <a:spLocks noChangeAspect="1" noChangeArrowheads="1"/>
            </p:cNvSpPr>
            <p:nvPr userDrawn="1"/>
          </p:nvSpPr>
          <p:spPr bwMode="auto">
            <a:xfrm>
              <a:off x="3290" y="907"/>
              <a:ext cx="2" cy="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39" name="Oval 128"/>
            <p:cNvSpPr>
              <a:spLocks noChangeAspect="1" noChangeArrowheads="1"/>
            </p:cNvSpPr>
            <p:nvPr userDrawn="1"/>
          </p:nvSpPr>
          <p:spPr bwMode="auto">
            <a:xfrm>
              <a:off x="3287" y="909"/>
              <a:ext cx="3" cy="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40" name="Oval 129"/>
            <p:cNvSpPr>
              <a:spLocks noChangeAspect="1" noChangeArrowheads="1"/>
            </p:cNvSpPr>
            <p:nvPr userDrawn="1"/>
          </p:nvSpPr>
          <p:spPr bwMode="auto">
            <a:xfrm>
              <a:off x="3297" y="906"/>
              <a:ext cx="3" cy="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41" name="Oval 130"/>
            <p:cNvSpPr>
              <a:spLocks noChangeAspect="1" noChangeArrowheads="1"/>
            </p:cNvSpPr>
            <p:nvPr userDrawn="1"/>
          </p:nvSpPr>
          <p:spPr bwMode="auto">
            <a:xfrm>
              <a:off x="3300" y="907"/>
              <a:ext cx="3" cy="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42" name="Oval 131"/>
            <p:cNvSpPr>
              <a:spLocks noChangeAspect="1" noChangeArrowheads="1"/>
            </p:cNvSpPr>
            <p:nvPr userDrawn="1"/>
          </p:nvSpPr>
          <p:spPr bwMode="auto">
            <a:xfrm>
              <a:off x="3304" y="908"/>
              <a:ext cx="2" cy="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43" name="Oval 132"/>
            <p:cNvSpPr>
              <a:spLocks noChangeAspect="1" noChangeArrowheads="1"/>
            </p:cNvSpPr>
            <p:nvPr userDrawn="1"/>
          </p:nvSpPr>
          <p:spPr bwMode="auto">
            <a:xfrm>
              <a:off x="3330" y="912"/>
              <a:ext cx="2" cy="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44" name="Oval 133"/>
            <p:cNvSpPr>
              <a:spLocks noChangeAspect="1" noChangeArrowheads="1"/>
            </p:cNvSpPr>
            <p:nvPr userDrawn="1"/>
          </p:nvSpPr>
          <p:spPr bwMode="auto">
            <a:xfrm>
              <a:off x="3330" y="915"/>
              <a:ext cx="3" cy="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45" name="Oval 134"/>
            <p:cNvSpPr>
              <a:spLocks noChangeAspect="1" noChangeArrowheads="1"/>
            </p:cNvSpPr>
            <p:nvPr userDrawn="1"/>
          </p:nvSpPr>
          <p:spPr bwMode="auto">
            <a:xfrm>
              <a:off x="3330" y="919"/>
              <a:ext cx="2" cy="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46" name="Oval 135"/>
            <p:cNvSpPr>
              <a:spLocks noChangeAspect="1" noChangeArrowheads="1"/>
            </p:cNvSpPr>
            <p:nvPr userDrawn="1"/>
          </p:nvSpPr>
          <p:spPr bwMode="auto">
            <a:xfrm>
              <a:off x="3322" y="905"/>
              <a:ext cx="3" cy="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47" name="Oval 136"/>
            <p:cNvSpPr>
              <a:spLocks noChangeAspect="1" noChangeArrowheads="1"/>
            </p:cNvSpPr>
            <p:nvPr userDrawn="1"/>
          </p:nvSpPr>
          <p:spPr bwMode="auto">
            <a:xfrm>
              <a:off x="3326" y="907"/>
              <a:ext cx="2" cy="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48" name="Oval 137"/>
            <p:cNvSpPr>
              <a:spLocks noChangeAspect="1" noChangeArrowheads="1"/>
            </p:cNvSpPr>
            <p:nvPr userDrawn="1"/>
          </p:nvSpPr>
          <p:spPr bwMode="auto">
            <a:xfrm>
              <a:off x="3328" y="909"/>
              <a:ext cx="3" cy="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49" name="Oval 138"/>
            <p:cNvSpPr>
              <a:spLocks noChangeAspect="1" noChangeArrowheads="1"/>
            </p:cNvSpPr>
            <p:nvPr userDrawn="1"/>
          </p:nvSpPr>
          <p:spPr bwMode="auto">
            <a:xfrm>
              <a:off x="3319" y="906"/>
              <a:ext cx="2" cy="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50" name="Oval 139"/>
            <p:cNvSpPr>
              <a:spLocks noChangeAspect="1" noChangeArrowheads="1"/>
            </p:cNvSpPr>
            <p:nvPr userDrawn="1"/>
          </p:nvSpPr>
          <p:spPr bwMode="auto">
            <a:xfrm>
              <a:off x="3315" y="907"/>
              <a:ext cx="3" cy="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51" name="Oval 140"/>
            <p:cNvSpPr>
              <a:spLocks noChangeAspect="1" noChangeArrowheads="1"/>
            </p:cNvSpPr>
            <p:nvPr userDrawn="1"/>
          </p:nvSpPr>
          <p:spPr bwMode="auto">
            <a:xfrm>
              <a:off x="3312" y="908"/>
              <a:ext cx="3" cy="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141"/>
            <p:cNvSpPr>
              <a:spLocks noChangeAspect="1"/>
            </p:cNvSpPr>
            <p:nvPr userDrawn="1"/>
          </p:nvSpPr>
          <p:spPr bwMode="auto">
            <a:xfrm>
              <a:off x="3307" y="911"/>
              <a:ext cx="1" cy="6"/>
            </a:xfrm>
            <a:custGeom>
              <a:avLst/>
              <a:gdLst>
                <a:gd name="T0" fmla="*/ 0 w 3"/>
                <a:gd name="T1" fmla="*/ 6 h 13"/>
                <a:gd name="T2" fmla="*/ 1 w 3"/>
                <a:gd name="T3" fmla="*/ 6 h 13"/>
                <a:gd name="T4" fmla="*/ 1 w 3"/>
                <a:gd name="T5" fmla="*/ 0 h 13"/>
                <a:gd name="T6" fmla="*/ 0 w 3"/>
                <a:gd name="T7" fmla="*/ 0 h 13"/>
                <a:gd name="T8" fmla="*/ 0 w 3"/>
                <a:gd name="T9" fmla="*/ 6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3">
                  <a:moveTo>
                    <a:pt x="0" y="13"/>
                  </a:moveTo>
                  <a:cubicBezTo>
                    <a:pt x="3" y="13"/>
                    <a:pt x="3" y="13"/>
                    <a:pt x="3" y="13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1"/>
                    <a:pt x="1" y="0"/>
                    <a:pt x="0" y="0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3" name="Freeform 142"/>
            <p:cNvSpPr>
              <a:spLocks noChangeAspect="1"/>
            </p:cNvSpPr>
            <p:nvPr userDrawn="1"/>
          </p:nvSpPr>
          <p:spPr bwMode="auto">
            <a:xfrm>
              <a:off x="3310" y="911"/>
              <a:ext cx="1" cy="6"/>
            </a:xfrm>
            <a:custGeom>
              <a:avLst/>
              <a:gdLst>
                <a:gd name="T0" fmla="*/ 1 w 3"/>
                <a:gd name="T1" fmla="*/ 0 h 13"/>
                <a:gd name="T2" fmla="*/ 0 w 3"/>
                <a:gd name="T3" fmla="*/ 0 h 13"/>
                <a:gd name="T4" fmla="*/ 0 w 3"/>
                <a:gd name="T5" fmla="*/ 6 h 13"/>
                <a:gd name="T6" fmla="*/ 1 w 3"/>
                <a:gd name="T7" fmla="*/ 6 h 13"/>
                <a:gd name="T8" fmla="*/ 1 w 3"/>
                <a:gd name="T9" fmla="*/ 0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3">
                  <a:moveTo>
                    <a:pt x="3" y="0"/>
                  </a:moveTo>
                  <a:cubicBezTo>
                    <a:pt x="2" y="0"/>
                    <a:pt x="1" y="1"/>
                    <a:pt x="0" y="1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3" y="13"/>
                    <a:pt x="3" y="13"/>
                    <a:pt x="3" y="13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4" name="Freeform 143"/>
            <p:cNvSpPr>
              <a:spLocks noChangeAspect="1"/>
            </p:cNvSpPr>
            <p:nvPr userDrawn="1"/>
          </p:nvSpPr>
          <p:spPr bwMode="auto">
            <a:xfrm>
              <a:off x="3305" y="900"/>
              <a:ext cx="3" cy="4"/>
            </a:xfrm>
            <a:custGeom>
              <a:avLst/>
              <a:gdLst>
                <a:gd name="T0" fmla="*/ 3 w 7"/>
                <a:gd name="T1" fmla="*/ 4 h 8"/>
                <a:gd name="T2" fmla="*/ 3 w 7"/>
                <a:gd name="T3" fmla="*/ 0 h 8"/>
                <a:gd name="T4" fmla="*/ 0 w 7"/>
                <a:gd name="T5" fmla="*/ 4 h 8"/>
                <a:gd name="T6" fmla="*/ 3 w 7"/>
                <a:gd name="T7" fmla="*/ 4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" h="8">
                  <a:moveTo>
                    <a:pt x="7" y="8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1"/>
                    <a:pt x="1" y="4"/>
                    <a:pt x="0" y="8"/>
                  </a:cubicBezTo>
                  <a:lnTo>
                    <a:pt x="7" y="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5" name="Freeform 144"/>
            <p:cNvSpPr>
              <a:spLocks noChangeAspect="1"/>
            </p:cNvSpPr>
            <p:nvPr userDrawn="1"/>
          </p:nvSpPr>
          <p:spPr bwMode="auto">
            <a:xfrm>
              <a:off x="3310" y="900"/>
              <a:ext cx="3" cy="4"/>
            </a:xfrm>
            <a:custGeom>
              <a:avLst/>
              <a:gdLst>
                <a:gd name="T0" fmla="*/ 0 w 6"/>
                <a:gd name="T1" fmla="*/ 4 h 8"/>
                <a:gd name="T2" fmla="*/ 3 w 6"/>
                <a:gd name="T3" fmla="*/ 4 h 8"/>
                <a:gd name="T4" fmla="*/ 0 w 6"/>
                <a:gd name="T5" fmla="*/ 0 h 8"/>
                <a:gd name="T6" fmla="*/ 0 w 6"/>
                <a:gd name="T7" fmla="*/ 4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8">
                  <a:moveTo>
                    <a:pt x="0" y="8"/>
                  </a:moveTo>
                  <a:cubicBezTo>
                    <a:pt x="6" y="8"/>
                    <a:pt x="6" y="8"/>
                    <a:pt x="6" y="8"/>
                  </a:cubicBezTo>
                  <a:cubicBezTo>
                    <a:pt x="6" y="4"/>
                    <a:pt x="3" y="1"/>
                    <a:pt x="0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6" name="Freeform 145"/>
            <p:cNvSpPr>
              <a:spLocks noChangeAspect="1"/>
            </p:cNvSpPr>
            <p:nvPr userDrawn="1"/>
          </p:nvSpPr>
          <p:spPr bwMode="auto">
            <a:xfrm>
              <a:off x="3305" y="906"/>
              <a:ext cx="8" cy="3"/>
            </a:xfrm>
            <a:custGeom>
              <a:avLst/>
              <a:gdLst>
                <a:gd name="T0" fmla="*/ 0 w 17"/>
                <a:gd name="T1" fmla="*/ 0 h 7"/>
                <a:gd name="T2" fmla="*/ 4 w 17"/>
                <a:gd name="T3" fmla="*/ 3 h 7"/>
                <a:gd name="T4" fmla="*/ 8 w 17"/>
                <a:gd name="T5" fmla="*/ 0 h 7"/>
                <a:gd name="T6" fmla="*/ 0 w 17"/>
                <a:gd name="T7" fmla="*/ 0 h 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7">
                  <a:moveTo>
                    <a:pt x="0" y="0"/>
                  </a:moveTo>
                  <a:cubicBezTo>
                    <a:pt x="1" y="4"/>
                    <a:pt x="4" y="7"/>
                    <a:pt x="9" y="7"/>
                  </a:cubicBezTo>
                  <a:cubicBezTo>
                    <a:pt x="13" y="7"/>
                    <a:pt x="16" y="4"/>
                    <a:pt x="1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7" name="Freeform 146"/>
            <p:cNvSpPr>
              <a:spLocks noChangeAspect="1"/>
            </p:cNvSpPr>
            <p:nvPr userDrawn="1"/>
          </p:nvSpPr>
          <p:spPr bwMode="auto">
            <a:xfrm>
              <a:off x="3305" y="893"/>
              <a:ext cx="7" cy="7"/>
            </a:xfrm>
            <a:custGeom>
              <a:avLst/>
              <a:gdLst>
                <a:gd name="T0" fmla="*/ 6 w 15"/>
                <a:gd name="T1" fmla="*/ 7 h 14"/>
                <a:gd name="T2" fmla="*/ 4 w 15"/>
                <a:gd name="T3" fmla="*/ 4 h 14"/>
                <a:gd name="T4" fmla="*/ 7 w 15"/>
                <a:gd name="T5" fmla="*/ 6 h 14"/>
                <a:gd name="T6" fmla="*/ 7 w 15"/>
                <a:gd name="T7" fmla="*/ 2 h 14"/>
                <a:gd name="T8" fmla="*/ 4 w 15"/>
                <a:gd name="T9" fmla="*/ 4 h 14"/>
                <a:gd name="T10" fmla="*/ 6 w 15"/>
                <a:gd name="T11" fmla="*/ 0 h 14"/>
                <a:gd name="T12" fmla="*/ 1 w 15"/>
                <a:gd name="T13" fmla="*/ 0 h 14"/>
                <a:gd name="T14" fmla="*/ 3 w 15"/>
                <a:gd name="T15" fmla="*/ 4 h 14"/>
                <a:gd name="T16" fmla="*/ 0 w 15"/>
                <a:gd name="T17" fmla="*/ 2 h 14"/>
                <a:gd name="T18" fmla="*/ 0 w 15"/>
                <a:gd name="T19" fmla="*/ 6 h 14"/>
                <a:gd name="T20" fmla="*/ 3 w 15"/>
                <a:gd name="T21" fmla="*/ 4 h 14"/>
                <a:gd name="T22" fmla="*/ 1 w 15"/>
                <a:gd name="T23" fmla="*/ 7 h 14"/>
                <a:gd name="T24" fmla="*/ 6 w 15"/>
                <a:gd name="T25" fmla="*/ 7 h 1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4">
                  <a:moveTo>
                    <a:pt x="13" y="14"/>
                  </a:moveTo>
                  <a:cubicBezTo>
                    <a:pt x="11" y="13"/>
                    <a:pt x="9" y="11"/>
                    <a:pt x="9" y="8"/>
                  </a:cubicBezTo>
                  <a:cubicBezTo>
                    <a:pt x="11" y="9"/>
                    <a:pt x="14" y="10"/>
                    <a:pt x="15" y="12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4" y="5"/>
                    <a:pt x="11" y="6"/>
                    <a:pt x="9" y="7"/>
                  </a:cubicBezTo>
                  <a:cubicBezTo>
                    <a:pt x="9" y="4"/>
                    <a:pt x="10" y="2"/>
                    <a:pt x="1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5" y="2"/>
                    <a:pt x="6" y="4"/>
                    <a:pt x="7" y="7"/>
                  </a:cubicBezTo>
                  <a:cubicBezTo>
                    <a:pt x="4" y="6"/>
                    <a:pt x="2" y="5"/>
                    <a:pt x="0" y="3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2" y="10"/>
                    <a:pt x="4" y="9"/>
                    <a:pt x="7" y="8"/>
                  </a:cubicBezTo>
                  <a:cubicBezTo>
                    <a:pt x="6" y="11"/>
                    <a:pt x="5" y="13"/>
                    <a:pt x="3" y="14"/>
                  </a:cubicBezTo>
                  <a:lnTo>
                    <a:pt x="13" y="1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8" name="Freeform 147"/>
            <p:cNvSpPr>
              <a:spLocks noChangeAspect="1" noEditPoints="1"/>
            </p:cNvSpPr>
            <p:nvPr userDrawn="1"/>
          </p:nvSpPr>
          <p:spPr bwMode="auto">
            <a:xfrm>
              <a:off x="3280" y="972"/>
              <a:ext cx="44" cy="30"/>
            </a:xfrm>
            <a:custGeom>
              <a:avLst/>
              <a:gdLst>
                <a:gd name="T0" fmla="*/ 29 w 89"/>
                <a:gd name="T1" fmla="*/ 27 h 60"/>
                <a:gd name="T2" fmla="*/ 33 w 89"/>
                <a:gd name="T3" fmla="*/ 27 h 60"/>
                <a:gd name="T4" fmla="*/ 23 w 89"/>
                <a:gd name="T5" fmla="*/ 26 h 60"/>
                <a:gd name="T6" fmla="*/ 23 w 89"/>
                <a:gd name="T7" fmla="*/ 22 h 60"/>
                <a:gd name="T8" fmla="*/ 23 w 89"/>
                <a:gd name="T9" fmla="*/ 26 h 60"/>
                <a:gd name="T10" fmla="*/ 20 w 89"/>
                <a:gd name="T11" fmla="*/ 17 h 60"/>
                <a:gd name="T12" fmla="*/ 16 w 89"/>
                <a:gd name="T13" fmla="*/ 18 h 60"/>
                <a:gd name="T14" fmla="*/ 16 w 89"/>
                <a:gd name="T15" fmla="*/ 19 h 60"/>
                <a:gd name="T16" fmla="*/ 16 w 89"/>
                <a:gd name="T17" fmla="*/ 21 h 60"/>
                <a:gd name="T18" fmla="*/ 14 w 89"/>
                <a:gd name="T19" fmla="*/ 21 h 60"/>
                <a:gd name="T20" fmla="*/ 14 w 89"/>
                <a:gd name="T21" fmla="*/ 21 h 60"/>
                <a:gd name="T22" fmla="*/ 13 w 89"/>
                <a:gd name="T23" fmla="*/ 23 h 60"/>
                <a:gd name="T24" fmla="*/ 14 w 89"/>
                <a:gd name="T25" fmla="*/ 25 h 60"/>
                <a:gd name="T26" fmla="*/ 16 w 89"/>
                <a:gd name="T27" fmla="*/ 26 h 60"/>
                <a:gd name="T28" fmla="*/ 11 w 89"/>
                <a:gd name="T29" fmla="*/ 23 h 60"/>
                <a:gd name="T30" fmla="*/ 13 w 89"/>
                <a:gd name="T31" fmla="*/ 19 h 60"/>
                <a:gd name="T32" fmla="*/ 12 w 89"/>
                <a:gd name="T33" fmla="*/ 18 h 60"/>
                <a:gd name="T34" fmla="*/ 14 w 89"/>
                <a:gd name="T35" fmla="*/ 18 h 60"/>
                <a:gd name="T36" fmla="*/ 18 w 89"/>
                <a:gd name="T37" fmla="*/ 15 h 60"/>
                <a:gd name="T38" fmla="*/ 21 w 89"/>
                <a:gd name="T39" fmla="*/ 18 h 60"/>
                <a:gd name="T40" fmla="*/ 36 w 89"/>
                <a:gd name="T41" fmla="*/ 24 h 60"/>
                <a:gd name="T42" fmla="*/ 22 w 89"/>
                <a:gd name="T43" fmla="*/ 19 h 60"/>
                <a:gd name="T44" fmla="*/ 18 w 89"/>
                <a:gd name="T45" fmla="*/ 15 h 60"/>
                <a:gd name="T46" fmla="*/ 14 w 89"/>
                <a:gd name="T47" fmla="*/ 13 h 60"/>
                <a:gd name="T48" fmla="*/ 9 w 89"/>
                <a:gd name="T49" fmla="*/ 0 h 60"/>
                <a:gd name="T50" fmla="*/ 4 w 89"/>
                <a:gd name="T51" fmla="*/ 3 h 60"/>
                <a:gd name="T52" fmla="*/ 1 w 89"/>
                <a:gd name="T53" fmla="*/ 9 h 60"/>
                <a:gd name="T54" fmla="*/ 10 w 89"/>
                <a:gd name="T55" fmla="*/ 22 h 60"/>
                <a:gd name="T56" fmla="*/ 13 w 89"/>
                <a:gd name="T57" fmla="*/ 26 h 60"/>
                <a:gd name="T58" fmla="*/ 24 w 89"/>
                <a:gd name="T59" fmla="*/ 29 h 60"/>
                <a:gd name="T60" fmla="*/ 41 w 89"/>
                <a:gd name="T61" fmla="*/ 28 h 60"/>
                <a:gd name="T62" fmla="*/ 44 w 89"/>
                <a:gd name="T63" fmla="*/ 25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89" h="60">
                  <a:moveTo>
                    <a:pt x="63" y="57"/>
                  </a:moveTo>
                  <a:cubicBezTo>
                    <a:pt x="61" y="57"/>
                    <a:pt x="59" y="55"/>
                    <a:pt x="59" y="53"/>
                  </a:cubicBezTo>
                  <a:cubicBezTo>
                    <a:pt x="59" y="51"/>
                    <a:pt x="61" y="50"/>
                    <a:pt x="63" y="50"/>
                  </a:cubicBezTo>
                  <a:cubicBezTo>
                    <a:pt x="65" y="50"/>
                    <a:pt x="66" y="51"/>
                    <a:pt x="66" y="53"/>
                  </a:cubicBezTo>
                  <a:cubicBezTo>
                    <a:pt x="66" y="55"/>
                    <a:pt x="65" y="57"/>
                    <a:pt x="63" y="57"/>
                  </a:cubicBezTo>
                  <a:moveTo>
                    <a:pt x="46" y="51"/>
                  </a:moveTo>
                  <a:cubicBezTo>
                    <a:pt x="44" y="51"/>
                    <a:pt x="42" y="50"/>
                    <a:pt x="42" y="48"/>
                  </a:cubicBezTo>
                  <a:cubicBezTo>
                    <a:pt x="42" y="46"/>
                    <a:pt x="44" y="44"/>
                    <a:pt x="46" y="44"/>
                  </a:cubicBezTo>
                  <a:cubicBezTo>
                    <a:pt x="48" y="44"/>
                    <a:pt x="50" y="46"/>
                    <a:pt x="50" y="48"/>
                  </a:cubicBezTo>
                  <a:cubicBezTo>
                    <a:pt x="50" y="50"/>
                    <a:pt x="48" y="51"/>
                    <a:pt x="46" y="51"/>
                  </a:cubicBezTo>
                  <a:moveTo>
                    <a:pt x="41" y="35"/>
                  </a:moveTo>
                  <a:cubicBezTo>
                    <a:pt x="40" y="34"/>
                    <a:pt x="40" y="34"/>
                    <a:pt x="40" y="34"/>
                  </a:cubicBezTo>
                  <a:cubicBezTo>
                    <a:pt x="38" y="33"/>
                    <a:pt x="36" y="33"/>
                    <a:pt x="35" y="34"/>
                  </a:cubicBezTo>
                  <a:cubicBezTo>
                    <a:pt x="34" y="35"/>
                    <a:pt x="33" y="35"/>
                    <a:pt x="33" y="36"/>
                  </a:cubicBezTo>
                  <a:cubicBezTo>
                    <a:pt x="32" y="37"/>
                    <a:pt x="32" y="37"/>
                    <a:pt x="32" y="37"/>
                  </a:cubicBezTo>
                  <a:cubicBezTo>
                    <a:pt x="33" y="38"/>
                    <a:pt x="33" y="38"/>
                    <a:pt x="33" y="38"/>
                  </a:cubicBezTo>
                  <a:cubicBezTo>
                    <a:pt x="34" y="39"/>
                    <a:pt x="35" y="41"/>
                    <a:pt x="34" y="42"/>
                  </a:cubicBezTo>
                  <a:cubicBezTo>
                    <a:pt x="34" y="42"/>
                    <a:pt x="34" y="42"/>
                    <a:pt x="33" y="42"/>
                  </a:cubicBezTo>
                  <a:cubicBezTo>
                    <a:pt x="32" y="43"/>
                    <a:pt x="31" y="42"/>
                    <a:pt x="30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29" y="42"/>
                    <a:pt x="28" y="42"/>
                    <a:pt x="28" y="42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27" y="44"/>
                    <a:pt x="27" y="45"/>
                    <a:pt x="27" y="46"/>
                  </a:cubicBezTo>
                  <a:cubicBezTo>
                    <a:pt x="27" y="47"/>
                    <a:pt x="27" y="47"/>
                    <a:pt x="27" y="47"/>
                  </a:cubicBezTo>
                  <a:cubicBezTo>
                    <a:pt x="27" y="48"/>
                    <a:pt x="28" y="48"/>
                    <a:pt x="29" y="49"/>
                  </a:cubicBezTo>
                  <a:cubicBezTo>
                    <a:pt x="29" y="49"/>
                    <a:pt x="29" y="49"/>
                    <a:pt x="29" y="49"/>
                  </a:cubicBezTo>
                  <a:cubicBezTo>
                    <a:pt x="30" y="50"/>
                    <a:pt x="31" y="50"/>
                    <a:pt x="32" y="51"/>
                  </a:cubicBezTo>
                  <a:cubicBezTo>
                    <a:pt x="30" y="52"/>
                    <a:pt x="29" y="52"/>
                    <a:pt x="27" y="51"/>
                  </a:cubicBezTo>
                  <a:cubicBezTo>
                    <a:pt x="25" y="50"/>
                    <a:pt x="23" y="47"/>
                    <a:pt x="23" y="46"/>
                  </a:cubicBezTo>
                  <a:cubicBezTo>
                    <a:pt x="23" y="44"/>
                    <a:pt x="24" y="41"/>
                    <a:pt x="26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6"/>
                    <a:pt x="25" y="36"/>
                    <a:pt x="24" y="35"/>
                  </a:cubicBezTo>
                  <a:cubicBezTo>
                    <a:pt x="25" y="35"/>
                    <a:pt x="26" y="35"/>
                    <a:pt x="27" y="35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28" y="35"/>
                    <a:pt x="28" y="35"/>
                    <a:pt x="28" y="35"/>
                  </a:cubicBezTo>
                  <a:cubicBezTo>
                    <a:pt x="29" y="34"/>
                    <a:pt x="33" y="30"/>
                    <a:pt x="36" y="30"/>
                  </a:cubicBezTo>
                  <a:cubicBezTo>
                    <a:pt x="38" y="30"/>
                    <a:pt x="39" y="31"/>
                    <a:pt x="40" y="32"/>
                  </a:cubicBezTo>
                  <a:cubicBezTo>
                    <a:pt x="41" y="33"/>
                    <a:pt x="42" y="35"/>
                    <a:pt x="42" y="36"/>
                  </a:cubicBezTo>
                  <a:cubicBezTo>
                    <a:pt x="42" y="35"/>
                    <a:pt x="41" y="35"/>
                    <a:pt x="41" y="35"/>
                  </a:cubicBezTo>
                  <a:moveTo>
                    <a:pt x="73" y="48"/>
                  </a:moveTo>
                  <a:cubicBezTo>
                    <a:pt x="64" y="46"/>
                    <a:pt x="53" y="42"/>
                    <a:pt x="44" y="37"/>
                  </a:cubicBezTo>
                  <a:cubicBezTo>
                    <a:pt x="44" y="37"/>
                    <a:pt x="44" y="37"/>
                    <a:pt x="44" y="37"/>
                  </a:cubicBezTo>
                  <a:cubicBezTo>
                    <a:pt x="44" y="35"/>
                    <a:pt x="43" y="33"/>
                    <a:pt x="42" y="31"/>
                  </a:cubicBezTo>
                  <a:cubicBezTo>
                    <a:pt x="40" y="30"/>
                    <a:pt x="38" y="29"/>
                    <a:pt x="36" y="29"/>
                  </a:cubicBezTo>
                  <a:cubicBezTo>
                    <a:pt x="35" y="29"/>
                    <a:pt x="34" y="29"/>
                    <a:pt x="33" y="29"/>
                  </a:cubicBezTo>
                  <a:cubicBezTo>
                    <a:pt x="32" y="28"/>
                    <a:pt x="31" y="27"/>
                    <a:pt x="29" y="25"/>
                  </a:cubicBezTo>
                  <a:cubicBezTo>
                    <a:pt x="26" y="21"/>
                    <a:pt x="23" y="16"/>
                    <a:pt x="21" y="10"/>
                  </a:cubicBezTo>
                  <a:cubicBezTo>
                    <a:pt x="20" y="7"/>
                    <a:pt x="19" y="3"/>
                    <a:pt x="18" y="0"/>
                  </a:cubicBezTo>
                  <a:cubicBezTo>
                    <a:pt x="18" y="3"/>
                    <a:pt x="15" y="7"/>
                    <a:pt x="9" y="7"/>
                  </a:cubicBezTo>
                  <a:cubicBezTo>
                    <a:pt x="9" y="6"/>
                    <a:pt x="9" y="5"/>
                    <a:pt x="9" y="5"/>
                  </a:cubicBezTo>
                  <a:cubicBezTo>
                    <a:pt x="7" y="6"/>
                    <a:pt x="5" y="8"/>
                    <a:pt x="0" y="6"/>
                  </a:cubicBezTo>
                  <a:cubicBezTo>
                    <a:pt x="1" y="10"/>
                    <a:pt x="2" y="14"/>
                    <a:pt x="3" y="18"/>
                  </a:cubicBezTo>
                  <a:cubicBezTo>
                    <a:pt x="6" y="26"/>
                    <a:pt x="10" y="33"/>
                    <a:pt x="16" y="39"/>
                  </a:cubicBezTo>
                  <a:cubicBezTo>
                    <a:pt x="18" y="41"/>
                    <a:pt x="19" y="43"/>
                    <a:pt x="21" y="44"/>
                  </a:cubicBezTo>
                  <a:cubicBezTo>
                    <a:pt x="21" y="45"/>
                    <a:pt x="21" y="45"/>
                    <a:pt x="21" y="46"/>
                  </a:cubicBezTo>
                  <a:cubicBezTo>
                    <a:pt x="21" y="48"/>
                    <a:pt x="23" y="51"/>
                    <a:pt x="26" y="52"/>
                  </a:cubicBezTo>
                  <a:cubicBezTo>
                    <a:pt x="29" y="54"/>
                    <a:pt x="31" y="53"/>
                    <a:pt x="33" y="52"/>
                  </a:cubicBezTo>
                  <a:cubicBezTo>
                    <a:pt x="38" y="54"/>
                    <a:pt x="43" y="56"/>
                    <a:pt x="49" y="58"/>
                  </a:cubicBezTo>
                  <a:cubicBezTo>
                    <a:pt x="56" y="59"/>
                    <a:pt x="62" y="60"/>
                    <a:pt x="67" y="60"/>
                  </a:cubicBezTo>
                  <a:cubicBezTo>
                    <a:pt x="71" y="60"/>
                    <a:pt x="77" y="58"/>
                    <a:pt x="83" y="55"/>
                  </a:cubicBezTo>
                  <a:cubicBezTo>
                    <a:pt x="85" y="53"/>
                    <a:pt x="87" y="52"/>
                    <a:pt x="89" y="50"/>
                  </a:cubicBezTo>
                  <a:cubicBezTo>
                    <a:pt x="89" y="50"/>
                    <a:pt x="89" y="50"/>
                    <a:pt x="89" y="50"/>
                  </a:cubicBezTo>
                  <a:cubicBezTo>
                    <a:pt x="85" y="50"/>
                    <a:pt x="78" y="49"/>
                    <a:pt x="73" y="48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9" name="Freeform 148"/>
            <p:cNvSpPr>
              <a:spLocks noChangeAspect="1" noEditPoints="1"/>
            </p:cNvSpPr>
            <p:nvPr userDrawn="1"/>
          </p:nvSpPr>
          <p:spPr bwMode="auto">
            <a:xfrm>
              <a:off x="3301" y="1003"/>
              <a:ext cx="15" cy="18"/>
            </a:xfrm>
            <a:custGeom>
              <a:avLst/>
              <a:gdLst>
                <a:gd name="T0" fmla="*/ 14 w 31"/>
                <a:gd name="T1" fmla="*/ 11 h 38"/>
                <a:gd name="T2" fmla="*/ 13 w 31"/>
                <a:gd name="T3" fmla="*/ 10 h 38"/>
                <a:gd name="T4" fmla="*/ 10 w 31"/>
                <a:gd name="T5" fmla="*/ 14 h 38"/>
                <a:gd name="T6" fmla="*/ 8 w 31"/>
                <a:gd name="T7" fmla="*/ 13 h 38"/>
                <a:gd name="T8" fmla="*/ 9 w 31"/>
                <a:gd name="T9" fmla="*/ 12 h 38"/>
                <a:gd name="T10" fmla="*/ 8 w 31"/>
                <a:gd name="T11" fmla="*/ 11 h 38"/>
                <a:gd name="T12" fmla="*/ 7 w 31"/>
                <a:gd name="T13" fmla="*/ 12 h 38"/>
                <a:gd name="T14" fmla="*/ 7 w 31"/>
                <a:gd name="T15" fmla="*/ 13 h 38"/>
                <a:gd name="T16" fmla="*/ 6 w 31"/>
                <a:gd name="T17" fmla="*/ 14 h 38"/>
                <a:gd name="T18" fmla="*/ 3 w 31"/>
                <a:gd name="T19" fmla="*/ 10 h 38"/>
                <a:gd name="T20" fmla="*/ 1 w 31"/>
                <a:gd name="T21" fmla="*/ 11 h 38"/>
                <a:gd name="T22" fmla="*/ 1 w 31"/>
                <a:gd name="T23" fmla="*/ 9 h 38"/>
                <a:gd name="T24" fmla="*/ 3 w 31"/>
                <a:gd name="T25" fmla="*/ 7 h 38"/>
                <a:gd name="T26" fmla="*/ 6 w 31"/>
                <a:gd name="T27" fmla="*/ 10 h 38"/>
                <a:gd name="T28" fmla="*/ 7 w 31"/>
                <a:gd name="T29" fmla="*/ 9 h 38"/>
                <a:gd name="T30" fmla="*/ 5 w 31"/>
                <a:gd name="T31" fmla="*/ 6 h 38"/>
                <a:gd name="T32" fmla="*/ 8 w 31"/>
                <a:gd name="T33" fmla="*/ 3 h 38"/>
                <a:gd name="T34" fmla="*/ 10 w 31"/>
                <a:gd name="T35" fmla="*/ 6 h 38"/>
                <a:gd name="T36" fmla="*/ 9 w 31"/>
                <a:gd name="T37" fmla="*/ 9 h 38"/>
                <a:gd name="T38" fmla="*/ 9 w 31"/>
                <a:gd name="T39" fmla="*/ 10 h 38"/>
                <a:gd name="T40" fmla="*/ 12 w 31"/>
                <a:gd name="T41" fmla="*/ 7 h 38"/>
                <a:gd name="T42" fmla="*/ 14 w 31"/>
                <a:gd name="T43" fmla="*/ 9 h 38"/>
                <a:gd name="T44" fmla="*/ 14 w 31"/>
                <a:gd name="T45" fmla="*/ 11 h 38"/>
                <a:gd name="T46" fmla="*/ 8 w 31"/>
                <a:gd name="T47" fmla="*/ 17 h 38"/>
                <a:gd name="T48" fmla="*/ 6 w 31"/>
                <a:gd name="T49" fmla="*/ 16 h 38"/>
                <a:gd name="T50" fmla="*/ 8 w 31"/>
                <a:gd name="T51" fmla="*/ 15 h 38"/>
                <a:gd name="T52" fmla="*/ 9 w 31"/>
                <a:gd name="T53" fmla="*/ 16 h 38"/>
                <a:gd name="T54" fmla="*/ 8 w 31"/>
                <a:gd name="T55" fmla="*/ 17 h 38"/>
                <a:gd name="T56" fmla="*/ 12 w 31"/>
                <a:gd name="T57" fmla="*/ 6 h 38"/>
                <a:gd name="T58" fmla="*/ 12 w 31"/>
                <a:gd name="T59" fmla="*/ 6 h 38"/>
                <a:gd name="T60" fmla="*/ 12 w 31"/>
                <a:gd name="T61" fmla="*/ 1 h 38"/>
                <a:gd name="T62" fmla="*/ 4 w 31"/>
                <a:gd name="T63" fmla="*/ 0 h 38"/>
                <a:gd name="T64" fmla="*/ 4 w 31"/>
                <a:gd name="T65" fmla="*/ 6 h 38"/>
                <a:gd name="T66" fmla="*/ 3 w 31"/>
                <a:gd name="T67" fmla="*/ 6 h 38"/>
                <a:gd name="T68" fmla="*/ 0 w 31"/>
                <a:gd name="T69" fmla="*/ 9 h 38"/>
                <a:gd name="T70" fmla="*/ 1 w 31"/>
                <a:gd name="T71" fmla="*/ 12 h 38"/>
                <a:gd name="T72" fmla="*/ 2 w 31"/>
                <a:gd name="T73" fmla="*/ 11 h 38"/>
                <a:gd name="T74" fmla="*/ 6 w 31"/>
                <a:gd name="T75" fmla="*/ 15 h 38"/>
                <a:gd name="T76" fmla="*/ 6 w 31"/>
                <a:gd name="T77" fmla="*/ 16 h 38"/>
                <a:gd name="T78" fmla="*/ 8 w 31"/>
                <a:gd name="T79" fmla="*/ 18 h 38"/>
                <a:gd name="T80" fmla="*/ 10 w 31"/>
                <a:gd name="T81" fmla="*/ 16 h 38"/>
                <a:gd name="T82" fmla="*/ 10 w 31"/>
                <a:gd name="T83" fmla="*/ 15 h 38"/>
                <a:gd name="T84" fmla="*/ 13 w 31"/>
                <a:gd name="T85" fmla="*/ 11 h 38"/>
                <a:gd name="T86" fmla="*/ 14 w 31"/>
                <a:gd name="T87" fmla="*/ 12 h 38"/>
                <a:gd name="T88" fmla="*/ 15 w 31"/>
                <a:gd name="T89" fmla="*/ 9 h 38"/>
                <a:gd name="T90" fmla="*/ 12 w 31"/>
                <a:gd name="T91" fmla="*/ 6 h 3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31" h="38">
                  <a:moveTo>
                    <a:pt x="28" y="23"/>
                  </a:moveTo>
                  <a:cubicBezTo>
                    <a:pt x="28" y="22"/>
                    <a:pt x="27" y="21"/>
                    <a:pt x="26" y="21"/>
                  </a:cubicBezTo>
                  <a:cubicBezTo>
                    <a:pt x="22" y="21"/>
                    <a:pt x="24" y="30"/>
                    <a:pt x="20" y="30"/>
                  </a:cubicBezTo>
                  <a:cubicBezTo>
                    <a:pt x="18" y="30"/>
                    <a:pt x="17" y="29"/>
                    <a:pt x="17" y="28"/>
                  </a:cubicBezTo>
                  <a:cubicBezTo>
                    <a:pt x="17" y="26"/>
                    <a:pt x="18" y="26"/>
                    <a:pt x="18" y="25"/>
                  </a:cubicBezTo>
                  <a:cubicBezTo>
                    <a:pt x="18" y="24"/>
                    <a:pt x="17" y="24"/>
                    <a:pt x="16" y="24"/>
                  </a:cubicBezTo>
                  <a:cubicBezTo>
                    <a:pt x="15" y="24"/>
                    <a:pt x="14" y="24"/>
                    <a:pt x="14" y="25"/>
                  </a:cubicBezTo>
                  <a:cubicBezTo>
                    <a:pt x="14" y="26"/>
                    <a:pt x="15" y="26"/>
                    <a:pt x="15" y="28"/>
                  </a:cubicBezTo>
                  <a:cubicBezTo>
                    <a:pt x="15" y="29"/>
                    <a:pt x="14" y="30"/>
                    <a:pt x="12" y="30"/>
                  </a:cubicBezTo>
                  <a:cubicBezTo>
                    <a:pt x="8" y="30"/>
                    <a:pt x="9" y="21"/>
                    <a:pt x="6" y="21"/>
                  </a:cubicBezTo>
                  <a:cubicBezTo>
                    <a:pt x="5" y="21"/>
                    <a:pt x="4" y="22"/>
                    <a:pt x="3" y="23"/>
                  </a:cubicBezTo>
                  <a:cubicBezTo>
                    <a:pt x="2" y="21"/>
                    <a:pt x="2" y="20"/>
                    <a:pt x="2" y="19"/>
                  </a:cubicBezTo>
                  <a:cubicBezTo>
                    <a:pt x="2" y="17"/>
                    <a:pt x="3" y="15"/>
                    <a:pt x="6" y="15"/>
                  </a:cubicBezTo>
                  <a:cubicBezTo>
                    <a:pt x="11" y="15"/>
                    <a:pt x="10" y="21"/>
                    <a:pt x="12" y="21"/>
                  </a:cubicBezTo>
                  <a:cubicBezTo>
                    <a:pt x="13" y="21"/>
                    <a:pt x="14" y="21"/>
                    <a:pt x="14" y="20"/>
                  </a:cubicBezTo>
                  <a:cubicBezTo>
                    <a:pt x="14" y="18"/>
                    <a:pt x="11" y="16"/>
                    <a:pt x="11" y="13"/>
                  </a:cubicBezTo>
                  <a:cubicBezTo>
                    <a:pt x="11" y="11"/>
                    <a:pt x="13" y="9"/>
                    <a:pt x="16" y="6"/>
                  </a:cubicBezTo>
                  <a:cubicBezTo>
                    <a:pt x="18" y="9"/>
                    <a:pt x="21" y="11"/>
                    <a:pt x="21" y="13"/>
                  </a:cubicBezTo>
                  <a:cubicBezTo>
                    <a:pt x="21" y="16"/>
                    <a:pt x="18" y="18"/>
                    <a:pt x="18" y="20"/>
                  </a:cubicBezTo>
                  <a:cubicBezTo>
                    <a:pt x="18" y="21"/>
                    <a:pt x="18" y="21"/>
                    <a:pt x="19" y="21"/>
                  </a:cubicBezTo>
                  <a:cubicBezTo>
                    <a:pt x="22" y="21"/>
                    <a:pt x="21" y="15"/>
                    <a:pt x="25" y="15"/>
                  </a:cubicBezTo>
                  <a:cubicBezTo>
                    <a:pt x="28" y="15"/>
                    <a:pt x="29" y="17"/>
                    <a:pt x="29" y="19"/>
                  </a:cubicBezTo>
                  <a:cubicBezTo>
                    <a:pt x="29" y="20"/>
                    <a:pt x="29" y="21"/>
                    <a:pt x="28" y="23"/>
                  </a:cubicBezTo>
                  <a:moveTo>
                    <a:pt x="16" y="36"/>
                  </a:moveTo>
                  <a:cubicBezTo>
                    <a:pt x="14" y="36"/>
                    <a:pt x="13" y="35"/>
                    <a:pt x="13" y="34"/>
                  </a:cubicBezTo>
                  <a:cubicBezTo>
                    <a:pt x="13" y="32"/>
                    <a:pt x="14" y="31"/>
                    <a:pt x="16" y="31"/>
                  </a:cubicBezTo>
                  <a:cubicBezTo>
                    <a:pt x="17" y="31"/>
                    <a:pt x="18" y="32"/>
                    <a:pt x="18" y="34"/>
                  </a:cubicBezTo>
                  <a:cubicBezTo>
                    <a:pt x="18" y="35"/>
                    <a:pt x="17" y="36"/>
                    <a:pt x="16" y="36"/>
                  </a:cubicBezTo>
                  <a:moveTo>
                    <a:pt x="25" y="13"/>
                  </a:moveTo>
                  <a:cubicBezTo>
                    <a:pt x="25" y="13"/>
                    <a:pt x="24" y="13"/>
                    <a:pt x="24" y="1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19" y="3"/>
                    <a:pt x="14" y="2"/>
                    <a:pt x="8" y="0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8" y="13"/>
                    <a:pt x="7" y="13"/>
                    <a:pt x="6" y="13"/>
                  </a:cubicBezTo>
                  <a:cubicBezTo>
                    <a:pt x="3" y="13"/>
                    <a:pt x="0" y="16"/>
                    <a:pt x="0" y="19"/>
                  </a:cubicBezTo>
                  <a:cubicBezTo>
                    <a:pt x="0" y="22"/>
                    <a:pt x="2" y="24"/>
                    <a:pt x="3" y="26"/>
                  </a:cubicBezTo>
                  <a:cubicBezTo>
                    <a:pt x="4" y="24"/>
                    <a:pt x="5" y="23"/>
                    <a:pt x="5" y="23"/>
                  </a:cubicBezTo>
                  <a:cubicBezTo>
                    <a:pt x="7" y="23"/>
                    <a:pt x="6" y="32"/>
                    <a:pt x="12" y="32"/>
                  </a:cubicBezTo>
                  <a:cubicBezTo>
                    <a:pt x="12" y="33"/>
                    <a:pt x="12" y="33"/>
                    <a:pt x="12" y="34"/>
                  </a:cubicBezTo>
                  <a:cubicBezTo>
                    <a:pt x="12" y="36"/>
                    <a:pt x="13" y="38"/>
                    <a:pt x="16" y="38"/>
                  </a:cubicBezTo>
                  <a:cubicBezTo>
                    <a:pt x="18" y="38"/>
                    <a:pt x="20" y="36"/>
                    <a:pt x="20" y="34"/>
                  </a:cubicBezTo>
                  <a:cubicBezTo>
                    <a:pt x="20" y="33"/>
                    <a:pt x="20" y="33"/>
                    <a:pt x="20" y="32"/>
                  </a:cubicBezTo>
                  <a:cubicBezTo>
                    <a:pt x="25" y="32"/>
                    <a:pt x="24" y="23"/>
                    <a:pt x="26" y="23"/>
                  </a:cubicBezTo>
                  <a:cubicBezTo>
                    <a:pt x="27" y="23"/>
                    <a:pt x="28" y="24"/>
                    <a:pt x="28" y="26"/>
                  </a:cubicBezTo>
                  <a:cubicBezTo>
                    <a:pt x="30" y="24"/>
                    <a:pt x="31" y="22"/>
                    <a:pt x="31" y="19"/>
                  </a:cubicBezTo>
                  <a:cubicBezTo>
                    <a:pt x="31" y="16"/>
                    <a:pt x="29" y="13"/>
                    <a:pt x="25" y="13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0" name="Freeform 149"/>
            <p:cNvSpPr>
              <a:spLocks noChangeAspect="1"/>
            </p:cNvSpPr>
            <p:nvPr userDrawn="1"/>
          </p:nvSpPr>
          <p:spPr bwMode="auto">
            <a:xfrm>
              <a:off x="3242" y="999"/>
              <a:ext cx="133" cy="36"/>
            </a:xfrm>
            <a:custGeom>
              <a:avLst/>
              <a:gdLst>
                <a:gd name="T0" fmla="*/ 133 w 267"/>
                <a:gd name="T1" fmla="*/ 17 h 72"/>
                <a:gd name="T2" fmla="*/ 133 w 267"/>
                <a:gd name="T3" fmla="*/ 17 h 72"/>
                <a:gd name="T4" fmla="*/ 111 w 267"/>
                <a:gd name="T5" fmla="*/ 8 h 72"/>
                <a:gd name="T6" fmla="*/ 94 w 267"/>
                <a:gd name="T7" fmla="*/ 0 h 72"/>
                <a:gd name="T8" fmla="*/ 89 w 267"/>
                <a:gd name="T9" fmla="*/ 2 h 72"/>
                <a:gd name="T10" fmla="*/ 85 w 267"/>
                <a:gd name="T11" fmla="*/ 6 h 72"/>
                <a:gd name="T12" fmla="*/ 83 w 267"/>
                <a:gd name="T13" fmla="*/ 11 h 72"/>
                <a:gd name="T14" fmla="*/ 81 w 267"/>
                <a:gd name="T15" fmla="*/ 14 h 72"/>
                <a:gd name="T16" fmla="*/ 83 w 267"/>
                <a:gd name="T17" fmla="*/ 17 h 72"/>
                <a:gd name="T18" fmla="*/ 86 w 267"/>
                <a:gd name="T19" fmla="*/ 19 h 72"/>
                <a:gd name="T20" fmla="*/ 87 w 267"/>
                <a:gd name="T21" fmla="*/ 20 h 72"/>
                <a:gd name="T22" fmla="*/ 89 w 267"/>
                <a:gd name="T23" fmla="*/ 21 h 72"/>
                <a:gd name="T24" fmla="*/ 80 w 267"/>
                <a:gd name="T25" fmla="*/ 24 h 72"/>
                <a:gd name="T26" fmla="*/ 67 w 267"/>
                <a:gd name="T27" fmla="*/ 25 h 72"/>
                <a:gd name="T28" fmla="*/ 53 w 267"/>
                <a:gd name="T29" fmla="*/ 24 h 72"/>
                <a:gd name="T30" fmla="*/ 44 w 267"/>
                <a:gd name="T31" fmla="*/ 21 h 72"/>
                <a:gd name="T32" fmla="*/ 46 w 267"/>
                <a:gd name="T33" fmla="*/ 19 h 72"/>
                <a:gd name="T34" fmla="*/ 47 w 267"/>
                <a:gd name="T35" fmla="*/ 19 h 72"/>
                <a:gd name="T36" fmla="*/ 51 w 267"/>
                <a:gd name="T37" fmla="*/ 17 h 72"/>
                <a:gd name="T38" fmla="*/ 52 w 267"/>
                <a:gd name="T39" fmla="*/ 14 h 72"/>
                <a:gd name="T40" fmla="*/ 50 w 267"/>
                <a:gd name="T41" fmla="*/ 11 h 72"/>
                <a:gd name="T42" fmla="*/ 48 w 267"/>
                <a:gd name="T43" fmla="*/ 6 h 72"/>
                <a:gd name="T44" fmla="*/ 44 w 267"/>
                <a:gd name="T45" fmla="*/ 2 h 72"/>
                <a:gd name="T46" fmla="*/ 39 w 267"/>
                <a:gd name="T47" fmla="*/ 0 h 72"/>
                <a:gd name="T48" fmla="*/ 22 w 267"/>
                <a:gd name="T49" fmla="*/ 8 h 72"/>
                <a:gd name="T50" fmla="*/ 1 w 267"/>
                <a:gd name="T51" fmla="*/ 17 h 72"/>
                <a:gd name="T52" fmla="*/ 0 w 267"/>
                <a:gd name="T53" fmla="*/ 17 h 72"/>
                <a:gd name="T54" fmla="*/ 0 w 267"/>
                <a:gd name="T55" fmla="*/ 18 h 72"/>
                <a:gd name="T56" fmla="*/ 5 w 267"/>
                <a:gd name="T57" fmla="*/ 21 h 72"/>
                <a:gd name="T58" fmla="*/ 12 w 267"/>
                <a:gd name="T59" fmla="*/ 25 h 72"/>
                <a:gd name="T60" fmla="*/ 19 w 267"/>
                <a:gd name="T61" fmla="*/ 22 h 72"/>
                <a:gd name="T62" fmla="*/ 27 w 267"/>
                <a:gd name="T63" fmla="*/ 18 h 72"/>
                <a:gd name="T64" fmla="*/ 42 w 267"/>
                <a:gd name="T65" fmla="*/ 10 h 72"/>
                <a:gd name="T66" fmla="*/ 40 w 267"/>
                <a:gd name="T67" fmla="*/ 12 h 72"/>
                <a:gd name="T68" fmla="*/ 38 w 267"/>
                <a:gd name="T69" fmla="*/ 16 h 72"/>
                <a:gd name="T70" fmla="*/ 39 w 267"/>
                <a:gd name="T71" fmla="*/ 21 h 72"/>
                <a:gd name="T72" fmla="*/ 40 w 267"/>
                <a:gd name="T73" fmla="*/ 23 h 72"/>
                <a:gd name="T74" fmla="*/ 41 w 267"/>
                <a:gd name="T75" fmla="*/ 26 h 72"/>
                <a:gd name="T76" fmla="*/ 41 w 267"/>
                <a:gd name="T77" fmla="*/ 28 h 72"/>
                <a:gd name="T78" fmla="*/ 46 w 267"/>
                <a:gd name="T79" fmla="*/ 33 h 72"/>
                <a:gd name="T80" fmla="*/ 67 w 267"/>
                <a:gd name="T81" fmla="*/ 36 h 72"/>
                <a:gd name="T82" fmla="*/ 87 w 267"/>
                <a:gd name="T83" fmla="*/ 33 h 72"/>
                <a:gd name="T84" fmla="*/ 92 w 267"/>
                <a:gd name="T85" fmla="*/ 28 h 72"/>
                <a:gd name="T86" fmla="*/ 92 w 267"/>
                <a:gd name="T87" fmla="*/ 26 h 72"/>
                <a:gd name="T88" fmla="*/ 93 w 267"/>
                <a:gd name="T89" fmla="*/ 23 h 72"/>
                <a:gd name="T90" fmla="*/ 95 w 267"/>
                <a:gd name="T91" fmla="*/ 21 h 72"/>
                <a:gd name="T92" fmla="*/ 96 w 267"/>
                <a:gd name="T93" fmla="*/ 17 h 72"/>
                <a:gd name="T94" fmla="*/ 93 w 267"/>
                <a:gd name="T95" fmla="*/ 12 h 72"/>
                <a:gd name="T96" fmla="*/ 92 w 267"/>
                <a:gd name="T97" fmla="*/ 10 h 72"/>
                <a:gd name="T98" fmla="*/ 106 w 267"/>
                <a:gd name="T99" fmla="*/ 18 h 72"/>
                <a:gd name="T100" fmla="*/ 114 w 267"/>
                <a:gd name="T101" fmla="*/ 22 h 72"/>
                <a:gd name="T102" fmla="*/ 121 w 267"/>
                <a:gd name="T103" fmla="*/ 25 h 72"/>
                <a:gd name="T104" fmla="*/ 128 w 267"/>
                <a:gd name="T105" fmla="*/ 21 h 72"/>
                <a:gd name="T106" fmla="*/ 133 w 267"/>
                <a:gd name="T107" fmla="*/ 18 h 72"/>
                <a:gd name="T108" fmla="*/ 133 w 267"/>
                <a:gd name="T109" fmla="*/ 17 h 7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67" h="72">
                  <a:moveTo>
                    <a:pt x="267" y="34"/>
                  </a:moveTo>
                  <a:cubicBezTo>
                    <a:pt x="267" y="33"/>
                    <a:pt x="266" y="33"/>
                    <a:pt x="266" y="33"/>
                  </a:cubicBezTo>
                  <a:cubicBezTo>
                    <a:pt x="254" y="37"/>
                    <a:pt x="238" y="26"/>
                    <a:pt x="223" y="16"/>
                  </a:cubicBezTo>
                  <a:cubicBezTo>
                    <a:pt x="211" y="8"/>
                    <a:pt x="199" y="0"/>
                    <a:pt x="189" y="0"/>
                  </a:cubicBezTo>
                  <a:cubicBezTo>
                    <a:pt x="185" y="0"/>
                    <a:pt x="182" y="1"/>
                    <a:pt x="179" y="3"/>
                  </a:cubicBezTo>
                  <a:cubicBezTo>
                    <a:pt x="176" y="5"/>
                    <a:pt x="173" y="8"/>
                    <a:pt x="171" y="12"/>
                  </a:cubicBezTo>
                  <a:cubicBezTo>
                    <a:pt x="170" y="16"/>
                    <a:pt x="168" y="19"/>
                    <a:pt x="166" y="21"/>
                  </a:cubicBezTo>
                  <a:cubicBezTo>
                    <a:pt x="165" y="24"/>
                    <a:pt x="163" y="26"/>
                    <a:pt x="163" y="28"/>
                  </a:cubicBezTo>
                  <a:cubicBezTo>
                    <a:pt x="163" y="30"/>
                    <a:pt x="164" y="32"/>
                    <a:pt x="166" y="34"/>
                  </a:cubicBezTo>
                  <a:cubicBezTo>
                    <a:pt x="167" y="35"/>
                    <a:pt x="169" y="36"/>
                    <a:pt x="172" y="38"/>
                  </a:cubicBezTo>
                  <a:cubicBezTo>
                    <a:pt x="173" y="38"/>
                    <a:pt x="174" y="39"/>
                    <a:pt x="174" y="39"/>
                  </a:cubicBezTo>
                  <a:cubicBezTo>
                    <a:pt x="177" y="40"/>
                    <a:pt x="178" y="41"/>
                    <a:pt x="179" y="42"/>
                  </a:cubicBezTo>
                  <a:cubicBezTo>
                    <a:pt x="174" y="45"/>
                    <a:pt x="167" y="46"/>
                    <a:pt x="160" y="48"/>
                  </a:cubicBezTo>
                  <a:cubicBezTo>
                    <a:pt x="152" y="49"/>
                    <a:pt x="143" y="50"/>
                    <a:pt x="134" y="50"/>
                  </a:cubicBezTo>
                  <a:cubicBezTo>
                    <a:pt x="124" y="50"/>
                    <a:pt x="115" y="49"/>
                    <a:pt x="107" y="48"/>
                  </a:cubicBezTo>
                  <a:cubicBezTo>
                    <a:pt x="100" y="46"/>
                    <a:pt x="94" y="45"/>
                    <a:pt x="89" y="42"/>
                  </a:cubicBezTo>
                  <a:cubicBezTo>
                    <a:pt x="89" y="40"/>
                    <a:pt x="91" y="39"/>
                    <a:pt x="93" y="38"/>
                  </a:cubicBezTo>
                  <a:cubicBezTo>
                    <a:pt x="94" y="38"/>
                    <a:pt x="95" y="38"/>
                    <a:pt x="95" y="37"/>
                  </a:cubicBezTo>
                  <a:cubicBezTo>
                    <a:pt x="98" y="36"/>
                    <a:pt x="100" y="35"/>
                    <a:pt x="102" y="33"/>
                  </a:cubicBezTo>
                  <a:cubicBezTo>
                    <a:pt x="103" y="32"/>
                    <a:pt x="104" y="30"/>
                    <a:pt x="104" y="28"/>
                  </a:cubicBezTo>
                  <a:cubicBezTo>
                    <a:pt x="104" y="26"/>
                    <a:pt x="103" y="24"/>
                    <a:pt x="101" y="21"/>
                  </a:cubicBezTo>
                  <a:cubicBezTo>
                    <a:pt x="100" y="19"/>
                    <a:pt x="98" y="16"/>
                    <a:pt x="96" y="12"/>
                  </a:cubicBezTo>
                  <a:cubicBezTo>
                    <a:pt x="95" y="8"/>
                    <a:pt x="92" y="5"/>
                    <a:pt x="88" y="3"/>
                  </a:cubicBezTo>
                  <a:cubicBezTo>
                    <a:pt x="86" y="1"/>
                    <a:pt x="82" y="0"/>
                    <a:pt x="78" y="0"/>
                  </a:cubicBezTo>
                  <a:cubicBezTo>
                    <a:pt x="68" y="0"/>
                    <a:pt x="57" y="8"/>
                    <a:pt x="44" y="16"/>
                  </a:cubicBezTo>
                  <a:cubicBezTo>
                    <a:pt x="29" y="26"/>
                    <a:pt x="14" y="37"/>
                    <a:pt x="2" y="33"/>
                  </a:cubicBezTo>
                  <a:cubicBezTo>
                    <a:pt x="1" y="33"/>
                    <a:pt x="0" y="33"/>
                    <a:pt x="0" y="34"/>
                  </a:cubicBezTo>
                  <a:cubicBezTo>
                    <a:pt x="0" y="34"/>
                    <a:pt x="0" y="35"/>
                    <a:pt x="1" y="35"/>
                  </a:cubicBezTo>
                  <a:cubicBezTo>
                    <a:pt x="5" y="37"/>
                    <a:pt x="8" y="39"/>
                    <a:pt x="11" y="42"/>
                  </a:cubicBezTo>
                  <a:cubicBezTo>
                    <a:pt x="16" y="45"/>
                    <a:pt x="20" y="49"/>
                    <a:pt x="24" y="49"/>
                  </a:cubicBezTo>
                  <a:cubicBezTo>
                    <a:pt x="29" y="49"/>
                    <a:pt x="33" y="47"/>
                    <a:pt x="39" y="44"/>
                  </a:cubicBezTo>
                  <a:cubicBezTo>
                    <a:pt x="44" y="42"/>
                    <a:pt x="49" y="38"/>
                    <a:pt x="54" y="35"/>
                  </a:cubicBezTo>
                  <a:cubicBezTo>
                    <a:pt x="64" y="28"/>
                    <a:pt x="74" y="21"/>
                    <a:pt x="84" y="20"/>
                  </a:cubicBezTo>
                  <a:cubicBezTo>
                    <a:pt x="83" y="21"/>
                    <a:pt x="82" y="22"/>
                    <a:pt x="81" y="23"/>
                  </a:cubicBezTo>
                  <a:cubicBezTo>
                    <a:pt x="78" y="26"/>
                    <a:pt x="76" y="28"/>
                    <a:pt x="76" y="32"/>
                  </a:cubicBezTo>
                  <a:cubicBezTo>
                    <a:pt x="76" y="36"/>
                    <a:pt x="77" y="38"/>
                    <a:pt x="78" y="42"/>
                  </a:cubicBezTo>
                  <a:cubicBezTo>
                    <a:pt x="79" y="43"/>
                    <a:pt x="80" y="44"/>
                    <a:pt x="80" y="45"/>
                  </a:cubicBezTo>
                  <a:cubicBezTo>
                    <a:pt x="81" y="47"/>
                    <a:pt x="82" y="49"/>
                    <a:pt x="82" y="52"/>
                  </a:cubicBezTo>
                  <a:cubicBezTo>
                    <a:pt x="83" y="53"/>
                    <a:pt x="83" y="54"/>
                    <a:pt x="83" y="56"/>
                  </a:cubicBezTo>
                  <a:cubicBezTo>
                    <a:pt x="84" y="58"/>
                    <a:pt x="85" y="62"/>
                    <a:pt x="92" y="66"/>
                  </a:cubicBezTo>
                  <a:cubicBezTo>
                    <a:pt x="100" y="70"/>
                    <a:pt x="114" y="72"/>
                    <a:pt x="134" y="72"/>
                  </a:cubicBezTo>
                  <a:cubicBezTo>
                    <a:pt x="153" y="72"/>
                    <a:pt x="167" y="70"/>
                    <a:pt x="175" y="66"/>
                  </a:cubicBezTo>
                  <a:cubicBezTo>
                    <a:pt x="182" y="62"/>
                    <a:pt x="184" y="58"/>
                    <a:pt x="184" y="56"/>
                  </a:cubicBezTo>
                  <a:cubicBezTo>
                    <a:pt x="185" y="54"/>
                    <a:pt x="185" y="53"/>
                    <a:pt x="185" y="52"/>
                  </a:cubicBezTo>
                  <a:cubicBezTo>
                    <a:pt x="186" y="49"/>
                    <a:pt x="186" y="47"/>
                    <a:pt x="187" y="45"/>
                  </a:cubicBezTo>
                  <a:cubicBezTo>
                    <a:pt x="188" y="43"/>
                    <a:pt x="189" y="42"/>
                    <a:pt x="190" y="41"/>
                  </a:cubicBezTo>
                  <a:cubicBezTo>
                    <a:pt x="191" y="38"/>
                    <a:pt x="192" y="36"/>
                    <a:pt x="192" y="33"/>
                  </a:cubicBezTo>
                  <a:cubicBezTo>
                    <a:pt x="192" y="28"/>
                    <a:pt x="190" y="26"/>
                    <a:pt x="187" y="23"/>
                  </a:cubicBezTo>
                  <a:cubicBezTo>
                    <a:pt x="186" y="22"/>
                    <a:pt x="185" y="21"/>
                    <a:pt x="184" y="20"/>
                  </a:cubicBezTo>
                  <a:cubicBezTo>
                    <a:pt x="193" y="21"/>
                    <a:pt x="203" y="28"/>
                    <a:pt x="213" y="35"/>
                  </a:cubicBezTo>
                  <a:cubicBezTo>
                    <a:pt x="218" y="38"/>
                    <a:pt x="223" y="42"/>
                    <a:pt x="228" y="44"/>
                  </a:cubicBezTo>
                  <a:cubicBezTo>
                    <a:pt x="234" y="47"/>
                    <a:pt x="239" y="49"/>
                    <a:pt x="243" y="49"/>
                  </a:cubicBezTo>
                  <a:cubicBezTo>
                    <a:pt x="248" y="49"/>
                    <a:pt x="252" y="45"/>
                    <a:pt x="256" y="42"/>
                  </a:cubicBezTo>
                  <a:cubicBezTo>
                    <a:pt x="260" y="39"/>
                    <a:pt x="263" y="37"/>
                    <a:pt x="267" y="35"/>
                  </a:cubicBezTo>
                  <a:cubicBezTo>
                    <a:pt x="267" y="35"/>
                    <a:pt x="267" y="34"/>
                    <a:pt x="267" y="34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1" name="Freeform 150"/>
            <p:cNvSpPr>
              <a:spLocks noChangeAspect="1" noEditPoints="1"/>
            </p:cNvSpPr>
            <p:nvPr userDrawn="1"/>
          </p:nvSpPr>
          <p:spPr bwMode="auto">
            <a:xfrm>
              <a:off x="3282" y="918"/>
              <a:ext cx="56" cy="78"/>
            </a:xfrm>
            <a:custGeom>
              <a:avLst/>
              <a:gdLst>
                <a:gd name="T0" fmla="*/ 28 w 114"/>
                <a:gd name="T1" fmla="*/ 26 h 156"/>
                <a:gd name="T2" fmla="*/ 41 w 114"/>
                <a:gd name="T3" fmla="*/ 33 h 156"/>
                <a:gd name="T4" fmla="*/ 47 w 114"/>
                <a:gd name="T5" fmla="*/ 50 h 156"/>
                <a:gd name="T6" fmla="*/ 27 w 114"/>
                <a:gd name="T7" fmla="*/ 17 h 156"/>
                <a:gd name="T8" fmla="*/ 11 w 114"/>
                <a:gd name="T9" fmla="*/ 18 h 156"/>
                <a:gd name="T10" fmla="*/ 27 w 114"/>
                <a:gd name="T11" fmla="*/ 14 h 156"/>
                <a:gd name="T12" fmla="*/ 43 w 114"/>
                <a:gd name="T13" fmla="*/ 18 h 156"/>
                <a:gd name="T14" fmla="*/ 27 w 114"/>
                <a:gd name="T15" fmla="*/ 17 h 156"/>
                <a:gd name="T16" fmla="*/ 7 w 114"/>
                <a:gd name="T17" fmla="*/ 50 h 156"/>
                <a:gd name="T18" fmla="*/ 13 w 114"/>
                <a:gd name="T19" fmla="*/ 33 h 156"/>
                <a:gd name="T20" fmla="*/ 27 w 114"/>
                <a:gd name="T21" fmla="*/ 26 h 156"/>
                <a:gd name="T22" fmla="*/ 56 w 114"/>
                <a:gd name="T23" fmla="*/ 48 h 156"/>
                <a:gd name="T24" fmla="*/ 50 w 114"/>
                <a:gd name="T25" fmla="*/ 37 h 156"/>
                <a:gd name="T26" fmla="*/ 50 w 114"/>
                <a:gd name="T27" fmla="*/ 34 h 156"/>
                <a:gd name="T28" fmla="*/ 51 w 114"/>
                <a:gd name="T29" fmla="*/ 32 h 156"/>
                <a:gd name="T30" fmla="*/ 42 w 114"/>
                <a:gd name="T31" fmla="*/ 21 h 156"/>
                <a:gd name="T32" fmla="*/ 43 w 114"/>
                <a:gd name="T33" fmla="*/ 15 h 156"/>
                <a:gd name="T34" fmla="*/ 44 w 114"/>
                <a:gd name="T35" fmla="*/ 2 h 156"/>
                <a:gd name="T36" fmla="*/ 43 w 114"/>
                <a:gd name="T37" fmla="*/ 4 h 156"/>
                <a:gd name="T38" fmla="*/ 45 w 114"/>
                <a:gd name="T39" fmla="*/ 8 h 156"/>
                <a:gd name="T40" fmla="*/ 37 w 114"/>
                <a:gd name="T41" fmla="*/ 7 h 156"/>
                <a:gd name="T42" fmla="*/ 39 w 114"/>
                <a:gd name="T43" fmla="*/ 8 h 156"/>
                <a:gd name="T44" fmla="*/ 36 w 114"/>
                <a:gd name="T45" fmla="*/ 7 h 156"/>
                <a:gd name="T46" fmla="*/ 33 w 114"/>
                <a:gd name="T47" fmla="*/ 8 h 156"/>
                <a:gd name="T48" fmla="*/ 36 w 114"/>
                <a:gd name="T49" fmla="*/ 7 h 156"/>
                <a:gd name="T50" fmla="*/ 28 w 114"/>
                <a:gd name="T51" fmla="*/ 5 h 156"/>
                <a:gd name="T52" fmla="*/ 31 w 114"/>
                <a:gd name="T53" fmla="*/ 2 h 156"/>
                <a:gd name="T54" fmla="*/ 30 w 114"/>
                <a:gd name="T55" fmla="*/ 0 h 156"/>
                <a:gd name="T56" fmla="*/ 26 w 114"/>
                <a:gd name="T57" fmla="*/ 4 h 156"/>
                <a:gd name="T58" fmla="*/ 23 w 114"/>
                <a:gd name="T59" fmla="*/ 7 h 156"/>
                <a:gd name="T60" fmla="*/ 22 w 114"/>
                <a:gd name="T61" fmla="*/ 9 h 156"/>
                <a:gd name="T62" fmla="*/ 19 w 114"/>
                <a:gd name="T63" fmla="*/ 6 h 156"/>
                <a:gd name="T64" fmla="*/ 20 w 114"/>
                <a:gd name="T65" fmla="*/ 3 h 156"/>
                <a:gd name="T66" fmla="*/ 14 w 114"/>
                <a:gd name="T67" fmla="*/ 4 h 156"/>
                <a:gd name="T68" fmla="*/ 16 w 114"/>
                <a:gd name="T69" fmla="*/ 6 h 156"/>
                <a:gd name="T70" fmla="*/ 14 w 114"/>
                <a:gd name="T71" fmla="*/ 10 h 156"/>
                <a:gd name="T72" fmla="*/ 12 w 114"/>
                <a:gd name="T73" fmla="*/ 8 h 156"/>
                <a:gd name="T74" fmla="*/ 9 w 114"/>
                <a:gd name="T75" fmla="*/ 7 h 156"/>
                <a:gd name="T76" fmla="*/ 6 w 114"/>
                <a:gd name="T77" fmla="*/ 4 h 156"/>
                <a:gd name="T78" fmla="*/ 10 w 114"/>
                <a:gd name="T79" fmla="*/ 18 h 156"/>
                <a:gd name="T80" fmla="*/ 6 w 114"/>
                <a:gd name="T81" fmla="*/ 26 h 156"/>
                <a:gd name="T82" fmla="*/ 3 w 114"/>
                <a:gd name="T83" fmla="*/ 41 h 156"/>
                <a:gd name="T84" fmla="*/ 6 w 114"/>
                <a:gd name="T85" fmla="*/ 48 h 156"/>
                <a:gd name="T86" fmla="*/ 27 w 114"/>
                <a:gd name="T87" fmla="*/ 51 h 156"/>
                <a:gd name="T88" fmla="*/ 25 w 114"/>
                <a:gd name="T89" fmla="*/ 73 h 156"/>
                <a:gd name="T90" fmla="*/ 32 w 114"/>
                <a:gd name="T91" fmla="*/ 73 h 156"/>
                <a:gd name="T92" fmla="*/ 28 w 114"/>
                <a:gd name="T93" fmla="*/ 51 h 156"/>
                <a:gd name="T94" fmla="*/ 45 w 114"/>
                <a:gd name="T95" fmla="*/ 59 h 156"/>
                <a:gd name="T96" fmla="*/ 34 w 114"/>
                <a:gd name="T97" fmla="*/ 72 h 156"/>
                <a:gd name="T98" fmla="*/ 33 w 114"/>
                <a:gd name="T99" fmla="*/ 74 h 156"/>
                <a:gd name="T100" fmla="*/ 35 w 114"/>
                <a:gd name="T101" fmla="*/ 77 h 156"/>
                <a:gd name="T102" fmla="*/ 43 w 114"/>
                <a:gd name="T103" fmla="*/ 78 h 156"/>
                <a:gd name="T104" fmla="*/ 54 w 114"/>
                <a:gd name="T105" fmla="*/ 63 h 156"/>
                <a:gd name="T106" fmla="*/ 56 w 114"/>
                <a:gd name="T107" fmla="*/ 48 h 15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14" h="156">
                  <a:moveTo>
                    <a:pt x="56" y="99"/>
                  </a:moveTo>
                  <a:cubicBezTo>
                    <a:pt x="56" y="52"/>
                    <a:pt x="56" y="52"/>
                    <a:pt x="56" y="52"/>
                  </a:cubicBezTo>
                  <a:cubicBezTo>
                    <a:pt x="61" y="53"/>
                    <a:pt x="66" y="54"/>
                    <a:pt x="70" y="56"/>
                  </a:cubicBezTo>
                  <a:cubicBezTo>
                    <a:pt x="75" y="58"/>
                    <a:pt x="79" y="62"/>
                    <a:pt x="83" y="66"/>
                  </a:cubicBezTo>
                  <a:cubicBezTo>
                    <a:pt x="87" y="70"/>
                    <a:pt x="90" y="75"/>
                    <a:pt x="92" y="81"/>
                  </a:cubicBezTo>
                  <a:cubicBezTo>
                    <a:pt x="94" y="87"/>
                    <a:pt x="95" y="93"/>
                    <a:pt x="95" y="99"/>
                  </a:cubicBezTo>
                  <a:lnTo>
                    <a:pt x="56" y="99"/>
                  </a:lnTo>
                  <a:close/>
                  <a:moveTo>
                    <a:pt x="55" y="33"/>
                  </a:moveTo>
                  <a:cubicBezTo>
                    <a:pt x="42" y="33"/>
                    <a:pt x="33" y="37"/>
                    <a:pt x="27" y="40"/>
                  </a:cubicBezTo>
                  <a:cubicBezTo>
                    <a:pt x="24" y="39"/>
                    <a:pt x="23" y="37"/>
                    <a:pt x="23" y="35"/>
                  </a:cubicBezTo>
                  <a:cubicBezTo>
                    <a:pt x="23" y="27"/>
                    <a:pt x="44" y="27"/>
                    <a:pt x="55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65" y="27"/>
                    <a:pt x="87" y="27"/>
                    <a:pt x="87" y="35"/>
                  </a:cubicBezTo>
                  <a:cubicBezTo>
                    <a:pt x="87" y="37"/>
                    <a:pt x="85" y="39"/>
                    <a:pt x="82" y="40"/>
                  </a:cubicBezTo>
                  <a:cubicBezTo>
                    <a:pt x="77" y="37"/>
                    <a:pt x="68" y="33"/>
                    <a:pt x="55" y="33"/>
                  </a:cubicBezTo>
                  <a:moveTo>
                    <a:pt x="54" y="99"/>
                  </a:moveTo>
                  <a:cubicBezTo>
                    <a:pt x="15" y="99"/>
                    <a:pt x="15" y="99"/>
                    <a:pt x="15" y="99"/>
                  </a:cubicBezTo>
                  <a:cubicBezTo>
                    <a:pt x="15" y="93"/>
                    <a:pt x="16" y="87"/>
                    <a:pt x="18" y="81"/>
                  </a:cubicBezTo>
                  <a:cubicBezTo>
                    <a:pt x="20" y="75"/>
                    <a:pt x="23" y="70"/>
                    <a:pt x="26" y="66"/>
                  </a:cubicBezTo>
                  <a:cubicBezTo>
                    <a:pt x="30" y="62"/>
                    <a:pt x="34" y="58"/>
                    <a:pt x="39" y="56"/>
                  </a:cubicBezTo>
                  <a:cubicBezTo>
                    <a:pt x="44" y="54"/>
                    <a:pt x="49" y="52"/>
                    <a:pt x="54" y="52"/>
                  </a:cubicBezTo>
                  <a:lnTo>
                    <a:pt x="54" y="99"/>
                  </a:lnTo>
                  <a:close/>
                  <a:moveTo>
                    <a:pt x="114" y="96"/>
                  </a:moveTo>
                  <a:cubicBezTo>
                    <a:pt x="113" y="95"/>
                    <a:pt x="110" y="93"/>
                    <a:pt x="109" y="90"/>
                  </a:cubicBezTo>
                  <a:cubicBezTo>
                    <a:pt x="108" y="87"/>
                    <a:pt x="102" y="75"/>
                    <a:pt x="101" y="73"/>
                  </a:cubicBezTo>
                  <a:cubicBezTo>
                    <a:pt x="100" y="72"/>
                    <a:pt x="99" y="71"/>
                    <a:pt x="99" y="70"/>
                  </a:cubicBezTo>
                  <a:cubicBezTo>
                    <a:pt x="99" y="69"/>
                    <a:pt x="100" y="68"/>
                    <a:pt x="101" y="67"/>
                  </a:cubicBezTo>
                  <a:cubicBezTo>
                    <a:pt x="101" y="66"/>
                    <a:pt x="103" y="65"/>
                    <a:pt x="103" y="64"/>
                  </a:cubicBezTo>
                  <a:cubicBezTo>
                    <a:pt x="104" y="63"/>
                    <a:pt x="104" y="63"/>
                    <a:pt x="104" y="63"/>
                  </a:cubicBezTo>
                  <a:cubicBezTo>
                    <a:pt x="102" y="59"/>
                    <a:pt x="100" y="56"/>
                    <a:pt x="97" y="52"/>
                  </a:cubicBezTo>
                  <a:cubicBezTo>
                    <a:pt x="93" y="48"/>
                    <a:pt x="89" y="45"/>
                    <a:pt x="85" y="42"/>
                  </a:cubicBezTo>
                  <a:cubicBezTo>
                    <a:pt x="87" y="41"/>
                    <a:pt x="90" y="38"/>
                    <a:pt x="90" y="35"/>
                  </a:cubicBezTo>
                  <a:cubicBezTo>
                    <a:pt x="90" y="33"/>
                    <a:pt x="89" y="31"/>
                    <a:pt x="87" y="29"/>
                  </a:cubicBezTo>
                  <a:cubicBezTo>
                    <a:pt x="90" y="21"/>
                    <a:pt x="94" y="12"/>
                    <a:pt x="98" y="8"/>
                  </a:cubicBezTo>
                  <a:cubicBezTo>
                    <a:pt x="90" y="4"/>
                    <a:pt x="90" y="4"/>
                    <a:pt x="90" y="4"/>
                  </a:cubicBezTo>
                  <a:cubicBezTo>
                    <a:pt x="92" y="8"/>
                    <a:pt x="92" y="11"/>
                    <a:pt x="92" y="13"/>
                  </a:cubicBezTo>
                  <a:cubicBezTo>
                    <a:pt x="89" y="12"/>
                    <a:pt x="88" y="10"/>
                    <a:pt x="87" y="7"/>
                  </a:cubicBezTo>
                  <a:cubicBezTo>
                    <a:pt x="87" y="10"/>
                    <a:pt x="85" y="14"/>
                    <a:pt x="84" y="16"/>
                  </a:cubicBezTo>
                  <a:cubicBezTo>
                    <a:pt x="86" y="15"/>
                    <a:pt x="88" y="14"/>
                    <a:pt x="91" y="15"/>
                  </a:cubicBezTo>
                  <a:cubicBezTo>
                    <a:pt x="89" y="17"/>
                    <a:pt x="86" y="20"/>
                    <a:pt x="81" y="19"/>
                  </a:cubicBezTo>
                  <a:cubicBezTo>
                    <a:pt x="78" y="18"/>
                    <a:pt x="75" y="17"/>
                    <a:pt x="75" y="14"/>
                  </a:cubicBezTo>
                  <a:cubicBezTo>
                    <a:pt x="75" y="13"/>
                    <a:pt x="76" y="12"/>
                    <a:pt x="78" y="12"/>
                  </a:cubicBezTo>
                  <a:cubicBezTo>
                    <a:pt x="80" y="12"/>
                    <a:pt x="80" y="14"/>
                    <a:pt x="79" y="16"/>
                  </a:cubicBezTo>
                  <a:cubicBezTo>
                    <a:pt x="81" y="14"/>
                    <a:pt x="84" y="8"/>
                    <a:pt x="80" y="7"/>
                  </a:cubicBezTo>
                  <a:cubicBezTo>
                    <a:pt x="78" y="6"/>
                    <a:pt x="75" y="10"/>
                    <a:pt x="74" y="13"/>
                  </a:cubicBezTo>
                  <a:cubicBezTo>
                    <a:pt x="74" y="9"/>
                    <a:pt x="72" y="6"/>
                    <a:pt x="69" y="6"/>
                  </a:cubicBezTo>
                  <a:cubicBezTo>
                    <a:pt x="66" y="6"/>
                    <a:pt x="67" y="13"/>
                    <a:pt x="68" y="15"/>
                  </a:cubicBezTo>
                  <a:cubicBezTo>
                    <a:pt x="68" y="12"/>
                    <a:pt x="70" y="11"/>
                    <a:pt x="71" y="11"/>
                  </a:cubicBezTo>
                  <a:cubicBezTo>
                    <a:pt x="72" y="11"/>
                    <a:pt x="73" y="12"/>
                    <a:pt x="73" y="14"/>
                  </a:cubicBezTo>
                  <a:cubicBezTo>
                    <a:pt x="72" y="16"/>
                    <a:pt x="69" y="18"/>
                    <a:pt x="66" y="18"/>
                  </a:cubicBezTo>
                  <a:cubicBezTo>
                    <a:pt x="63" y="18"/>
                    <a:pt x="57" y="17"/>
                    <a:pt x="56" y="10"/>
                  </a:cubicBezTo>
                  <a:cubicBezTo>
                    <a:pt x="58" y="10"/>
                    <a:pt x="62" y="12"/>
                    <a:pt x="63" y="14"/>
                  </a:cubicBezTo>
                  <a:cubicBezTo>
                    <a:pt x="63" y="10"/>
                    <a:pt x="63" y="8"/>
                    <a:pt x="63" y="3"/>
                  </a:cubicBezTo>
                  <a:cubicBezTo>
                    <a:pt x="61" y="6"/>
                    <a:pt x="58" y="7"/>
                    <a:pt x="56" y="8"/>
                  </a:cubicBezTo>
                  <a:cubicBezTo>
                    <a:pt x="57" y="5"/>
                    <a:pt x="59" y="2"/>
                    <a:pt x="62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0" y="2"/>
                    <a:pt x="53" y="5"/>
                    <a:pt x="53" y="8"/>
                  </a:cubicBezTo>
                  <a:cubicBezTo>
                    <a:pt x="51" y="7"/>
                    <a:pt x="48" y="6"/>
                    <a:pt x="46" y="3"/>
                  </a:cubicBezTo>
                  <a:cubicBezTo>
                    <a:pt x="47" y="8"/>
                    <a:pt x="47" y="10"/>
                    <a:pt x="46" y="14"/>
                  </a:cubicBezTo>
                  <a:cubicBezTo>
                    <a:pt x="48" y="12"/>
                    <a:pt x="51" y="10"/>
                    <a:pt x="53" y="10"/>
                  </a:cubicBezTo>
                  <a:cubicBezTo>
                    <a:pt x="53" y="17"/>
                    <a:pt x="47" y="18"/>
                    <a:pt x="44" y="18"/>
                  </a:cubicBezTo>
                  <a:cubicBezTo>
                    <a:pt x="40" y="18"/>
                    <a:pt x="37" y="16"/>
                    <a:pt x="37" y="14"/>
                  </a:cubicBezTo>
                  <a:cubicBezTo>
                    <a:pt x="37" y="12"/>
                    <a:pt x="38" y="11"/>
                    <a:pt x="39" y="11"/>
                  </a:cubicBezTo>
                  <a:cubicBezTo>
                    <a:pt x="40" y="11"/>
                    <a:pt x="41" y="12"/>
                    <a:pt x="41" y="15"/>
                  </a:cubicBezTo>
                  <a:cubicBezTo>
                    <a:pt x="43" y="13"/>
                    <a:pt x="44" y="6"/>
                    <a:pt x="40" y="6"/>
                  </a:cubicBezTo>
                  <a:cubicBezTo>
                    <a:pt x="37" y="6"/>
                    <a:pt x="36" y="9"/>
                    <a:pt x="35" y="13"/>
                  </a:cubicBezTo>
                  <a:cubicBezTo>
                    <a:pt x="34" y="10"/>
                    <a:pt x="32" y="6"/>
                    <a:pt x="29" y="7"/>
                  </a:cubicBezTo>
                  <a:cubicBezTo>
                    <a:pt x="26" y="8"/>
                    <a:pt x="28" y="14"/>
                    <a:pt x="30" y="16"/>
                  </a:cubicBezTo>
                  <a:cubicBezTo>
                    <a:pt x="30" y="14"/>
                    <a:pt x="30" y="12"/>
                    <a:pt x="32" y="12"/>
                  </a:cubicBezTo>
                  <a:cubicBezTo>
                    <a:pt x="33" y="12"/>
                    <a:pt x="34" y="13"/>
                    <a:pt x="34" y="14"/>
                  </a:cubicBezTo>
                  <a:cubicBezTo>
                    <a:pt x="34" y="17"/>
                    <a:pt x="32" y="18"/>
                    <a:pt x="29" y="19"/>
                  </a:cubicBezTo>
                  <a:cubicBezTo>
                    <a:pt x="24" y="20"/>
                    <a:pt x="20" y="17"/>
                    <a:pt x="19" y="15"/>
                  </a:cubicBezTo>
                  <a:cubicBezTo>
                    <a:pt x="21" y="14"/>
                    <a:pt x="23" y="15"/>
                    <a:pt x="25" y="16"/>
                  </a:cubicBezTo>
                  <a:cubicBezTo>
                    <a:pt x="24" y="14"/>
                    <a:pt x="23" y="10"/>
                    <a:pt x="22" y="7"/>
                  </a:cubicBezTo>
                  <a:cubicBezTo>
                    <a:pt x="22" y="10"/>
                    <a:pt x="20" y="12"/>
                    <a:pt x="18" y="13"/>
                  </a:cubicBezTo>
                  <a:cubicBezTo>
                    <a:pt x="17" y="11"/>
                    <a:pt x="18" y="8"/>
                    <a:pt x="20" y="4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6" y="12"/>
                    <a:pt x="20" y="22"/>
                    <a:pt x="22" y="29"/>
                  </a:cubicBezTo>
                  <a:cubicBezTo>
                    <a:pt x="21" y="31"/>
                    <a:pt x="20" y="33"/>
                    <a:pt x="20" y="35"/>
                  </a:cubicBezTo>
                  <a:cubicBezTo>
                    <a:pt x="20" y="38"/>
                    <a:pt x="22" y="41"/>
                    <a:pt x="25" y="42"/>
                  </a:cubicBezTo>
                  <a:cubicBezTo>
                    <a:pt x="20" y="45"/>
                    <a:pt x="16" y="48"/>
                    <a:pt x="13" y="52"/>
                  </a:cubicBezTo>
                  <a:cubicBezTo>
                    <a:pt x="7" y="59"/>
                    <a:pt x="3" y="66"/>
                    <a:pt x="0" y="74"/>
                  </a:cubicBezTo>
                  <a:cubicBezTo>
                    <a:pt x="1" y="75"/>
                    <a:pt x="6" y="80"/>
                    <a:pt x="7" y="81"/>
                  </a:cubicBezTo>
                  <a:cubicBezTo>
                    <a:pt x="9" y="84"/>
                    <a:pt x="10" y="86"/>
                    <a:pt x="10" y="88"/>
                  </a:cubicBezTo>
                  <a:cubicBezTo>
                    <a:pt x="10" y="92"/>
                    <a:pt x="11" y="93"/>
                    <a:pt x="13" y="96"/>
                  </a:cubicBezTo>
                  <a:cubicBezTo>
                    <a:pt x="14" y="96"/>
                    <a:pt x="15" y="99"/>
                    <a:pt x="15" y="101"/>
                  </a:cubicBezTo>
                  <a:cubicBezTo>
                    <a:pt x="54" y="101"/>
                    <a:pt x="54" y="101"/>
                    <a:pt x="54" y="101"/>
                  </a:cubicBezTo>
                  <a:cubicBezTo>
                    <a:pt x="54" y="144"/>
                    <a:pt x="54" y="144"/>
                    <a:pt x="54" y="144"/>
                  </a:cubicBezTo>
                  <a:cubicBezTo>
                    <a:pt x="53" y="144"/>
                    <a:pt x="51" y="144"/>
                    <a:pt x="50" y="146"/>
                  </a:cubicBezTo>
                  <a:cubicBezTo>
                    <a:pt x="54" y="148"/>
                    <a:pt x="58" y="150"/>
                    <a:pt x="63" y="151"/>
                  </a:cubicBezTo>
                  <a:cubicBezTo>
                    <a:pt x="63" y="148"/>
                    <a:pt x="64" y="146"/>
                    <a:pt x="65" y="145"/>
                  </a:cubicBezTo>
                  <a:cubicBezTo>
                    <a:pt x="65" y="145"/>
                    <a:pt x="59" y="144"/>
                    <a:pt x="56" y="144"/>
                  </a:cubicBezTo>
                  <a:cubicBezTo>
                    <a:pt x="56" y="101"/>
                    <a:pt x="56" y="101"/>
                    <a:pt x="56" y="101"/>
                  </a:cubicBezTo>
                  <a:cubicBezTo>
                    <a:pt x="95" y="101"/>
                    <a:pt x="95" y="101"/>
                    <a:pt x="95" y="101"/>
                  </a:cubicBezTo>
                  <a:cubicBezTo>
                    <a:pt x="95" y="107"/>
                    <a:pt x="94" y="113"/>
                    <a:pt x="92" y="118"/>
                  </a:cubicBezTo>
                  <a:cubicBezTo>
                    <a:pt x="90" y="124"/>
                    <a:pt x="87" y="129"/>
                    <a:pt x="83" y="133"/>
                  </a:cubicBezTo>
                  <a:cubicBezTo>
                    <a:pt x="79" y="137"/>
                    <a:pt x="75" y="141"/>
                    <a:pt x="70" y="143"/>
                  </a:cubicBezTo>
                  <a:cubicBezTo>
                    <a:pt x="70" y="144"/>
                    <a:pt x="70" y="144"/>
                    <a:pt x="69" y="144"/>
                  </a:cubicBezTo>
                  <a:cubicBezTo>
                    <a:pt x="68" y="145"/>
                    <a:pt x="67" y="146"/>
                    <a:pt x="67" y="148"/>
                  </a:cubicBezTo>
                  <a:cubicBezTo>
                    <a:pt x="66" y="149"/>
                    <a:pt x="66" y="150"/>
                    <a:pt x="66" y="152"/>
                  </a:cubicBezTo>
                  <a:cubicBezTo>
                    <a:pt x="68" y="152"/>
                    <a:pt x="69" y="153"/>
                    <a:pt x="71" y="153"/>
                  </a:cubicBezTo>
                  <a:cubicBezTo>
                    <a:pt x="84" y="156"/>
                    <a:pt x="87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91" y="152"/>
                    <a:pt x="94" y="150"/>
                    <a:pt x="97" y="147"/>
                  </a:cubicBezTo>
                  <a:cubicBezTo>
                    <a:pt x="102" y="141"/>
                    <a:pt x="106" y="134"/>
                    <a:pt x="109" y="126"/>
                  </a:cubicBezTo>
                  <a:cubicBezTo>
                    <a:pt x="113" y="117"/>
                    <a:pt x="114" y="109"/>
                    <a:pt x="114" y="100"/>
                  </a:cubicBezTo>
                  <a:cubicBezTo>
                    <a:pt x="114" y="98"/>
                    <a:pt x="114" y="97"/>
                    <a:pt x="114" y="96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2" name="Freeform 151"/>
            <p:cNvSpPr>
              <a:spLocks noChangeAspect="1" noEditPoints="1"/>
            </p:cNvSpPr>
            <p:nvPr userDrawn="1"/>
          </p:nvSpPr>
          <p:spPr bwMode="auto">
            <a:xfrm>
              <a:off x="3311" y="947"/>
              <a:ext cx="16" cy="19"/>
            </a:xfrm>
            <a:custGeom>
              <a:avLst/>
              <a:gdLst>
                <a:gd name="T0" fmla="*/ 10 w 33"/>
                <a:gd name="T1" fmla="*/ 7 h 39"/>
                <a:gd name="T2" fmla="*/ 10 w 33"/>
                <a:gd name="T3" fmla="*/ 9 h 39"/>
                <a:gd name="T4" fmla="*/ 11 w 33"/>
                <a:gd name="T5" fmla="*/ 9 h 39"/>
                <a:gd name="T6" fmla="*/ 14 w 33"/>
                <a:gd name="T7" fmla="*/ 17 h 39"/>
                <a:gd name="T8" fmla="*/ 14 w 33"/>
                <a:gd name="T9" fmla="*/ 18 h 39"/>
                <a:gd name="T10" fmla="*/ 9 w 33"/>
                <a:gd name="T11" fmla="*/ 17 h 39"/>
                <a:gd name="T12" fmla="*/ 8 w 33"/>
                <a:gd name="T13" fmla="*/ 16 h 39"/>
                <a:gd name="T14" fmla="*/ 7 w 33"/>
                <a:gd name="T15" fmla="*/ 17 h 39"/>
                <a:gd name="T16" fmla="*/ 2 w 33"/>
                <a:gd name="T17" fmla="*/ 18 h 39"/>
                <a:gd name="T18" fmla="*/ 2 w 33"/>
                <a:gd name="T19" fmla="*/ 17 h 39"/>
                <a:gd name="T20" fmla="*/ 2 w 33"/>
                <a:gd name="T21" fmla="*/ 10 h 39"/>
                <a:gd name="T22" fmla="*/ 3 w 33"/>
                <a:gd name="T23" fmla="*/ 9 h 39"/>
                <a:gd name="T24" fmla="*/ 2 w 33"/>
                <a:gd name="T25" fmla="*/ 8 h 39"/>
                <a:gd name="T26" fmla="*/ 2 w 33"/>
                <a:gd name="T27" fmla="*/ 2 h 39"/>
                <a:gd name="T28" fmla="*/ 2 w 33"/>
                <a:gd name="T29" fmla="*/ 1 h 39"/>
                <a:gd name="T30" fmla="*/ 10 w 33"/>
                <a:gd name="T31" fmla="*/ 7 h 39"/>
                <a:gd name="T32" fmla="*/ 15 w 33"/>
                <a:gd name="T33" fmla="*/ 18 h 39"/>
                <a:gd name="T34" fmla="*/ 11 w 33"/>
                <a:gd name="T35" fmla="*/ 8 h 39"/>
                <a:gd name="T36" fmla="*/ 11 w 33"/>
                <a:gd name="T37" fmla="*/ 7 h 39"/>
                <a:gd name="T38" fmla="*/ 6 w 33"/>
                <a:gd name="T39" fmla="*/ 3 h 39"/>
                <a:gd name="T40" fmla="*/ 2 w 33"/>
                <a:gd name="T41" fmla="*/ 1 h 39"/>
                <a:gd name="T42" fmla="*/ 1 w 33"/>
                <a:gd name="T43" fmla="*/ 0 h 39"/>
                <a:gd name="T44" fmla="*/ 1 w 33"/>
                <a:gd name="T45" fmla="*/ 1 h 39"/>
                <a:gd name="T46" fmla="*/ 1 w 33"/>
                <a:gd name="T47" fmla="*/ 2 h 39"/>
                <a:gd name="T48" fmla="*/ 1 w 33"/>
                <a:gd name="T49" fmla="*/ 9 h 39"/>
                <a:gd name="T50" fmla="*/ 1 w 33"/>
                <a:gd name="T51" fmla="*/ 9 h 39"/>
                <a:gd name="T52" fmla="*/ 1 w 33"/>
                <a:gd name="T53" fmla="*/ 17 h 39"/>
                <a:gd name="T54" fmla="*/ 1 w 33"/>
                <a:gd name="T55" fmla="*/ 18 h 39"/>
                <a:gd name="T56" fmla="*/ 1 w 33"/>
                <a:gd name="T57" fmla="*/ 18 h 39"/>
                <a:gd name="T58" fmla="*/ 2 w 33"/>
                <a:gd name="T59" fmla="*/ 18 h 39"/>
                <a:gd name="T60" fmla="*/ 7 w 33"/>
                <a:gd name="T61" fmla="*/ 18 h 39"/>
                <a:gd name="T62" fmla="*/ 8 w 33"/>
                <a:gd name="T63" fmla="*/ 18 h 39"/>
                <a:gd name="T64" fmla="*/ 14 w 33"/>
                <a:gd name="T65" fmla="*/ 18 h 39"/>
                <a:gd name="T66" fmla="*/ 15 w 33"/>
                <a:gd name="T67" fmla="*/ 18 h 39"/>
                <a:gd name="T68" fmla="*/ 15 w 33"/>
                <a:gd name="T69" fmla="*/ 18 h 39"/>
                <a:gd name="T70" fmla="*/ 15 w 33"/>
                <a:gd name="T71" fmla="*/ 17 h 3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33" h="39">
                  <a:moveTo>
                    <a:pt x="20" y="14"/>
                  </a:moveTo>
                  <a:cubicBezTo>
                    <a:pt x="20" y="14"/>
                    <a:pt x="19" y="15"/>
                    <a:pt x="20" y="15"/>
                  </a:cubicBezTo>
                  <a:cubicBezTo>
                    <a:pt x="20" y="16"/>
                    <a:pt x="20" y="16"/>
                    <a:pt x="21" y="16"/>
                  </a:cubicBezTo>
                  <a:cubicBezTo>
                    <a:pt x="20" y="16"/>
                    <a:pt x="20" y="17"/>
                    <a:pt x="20" y="18"/>
                  </a:cubicBezTo>
                  <a:cubicBezTo>
                    <a:pt x="21" y="18"/>
                    <a:pt x="21" y="17"/>
                    <a:pt x="22" y="17"/>
                  </a:cubicBezTo>
                  <a:cubicBezTo>
                    <a:pt x="21" y="18"/>
                    <a:pt x="22" y="18"/>
                    <a:pt x="22" y="18"/>
                  </a:cubicBezTo>
                  <a:cubicBezTo>
                    <a:pt x="22" y="19"/>
                    <a:pt x="23" y="19"/>
                    <a:pt x="23" y="19"/>
                  </a:cubicBezTo>
                  <a:cubicBezTo>
                    <a:pt x="26" y="23"/>
                    <a:pt x="28" y="29"/>
                    <a:pt x="29" y="34"/>
                  </a:cubicBezTo>
                  <a:cubicBezTo>
                    <a:pt x="28" y="34"/>
                    <a:pt x="28" y="34"/>
                    <a:pt x="27" y="34"/>
                  </a:cubicBezTo>
                  <a:cubicBezTo>
                    <a:pt x="27" y="35"/>
                    <a:pt x="28" y="35"/>
                    <a:pt x="28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9" y="35"/>
                    <a:pt x="18" y="34"/>
                    <a:pt x="18" y="34"/>
                  </a:cubicBezTo>
                  <a:cubicBezTo>
                    <a:pt x="18" y="34"/>
                    <a:pt x="17" y="34"/>
                    <a:pt x="17" y="35"/>
                  </a:cubicBezTo>
                  <a:cubicBezTo>
                    <a:pt x="17" y="34"/>
                    <a:pt x="16" y="34"/>
                    <a:pt x="16" y="33"/>
                  </a:cubicBezTo>
                  <a:cubicBezTo>
                    <a:pt x="15" y="34"/>
                    <a:pt x="15" y="34"/>
                    <a:pt x="15" y="35"/>
                  </a:cubicBezTo>
                  <a:cubicBezTo>
                    <a:pt x="15" y="34"/>
                    <a:pt x="14" y="34"/>
                    <a:pt x="14" y="34"/>
                  </a:cubicBezTo>
                  <a:cubicBezTo>
                    <a:pt x="13" y="34"/>
                    <a:pt x="13" y="35"/>
                    <a:pt x="13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5" y="35"/>
                    <a:pt x="6" y="35"/>
                    <a:pt x="6" y="34"/>
                  </a:cubicBezTo>
                  <a:cubicBezTo>
                    <a:pt x="5" y="34"/>
                    <a:pt x="4" y="34"/>
                    <a:pt x="4" y="35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5" y="21"/>
                    <a:pt x="5" y="21"/>
                  </a:cubicBezTo>
                  <a:cubicBezTo>
                    <a:pt x="5" y="20"/>
                    <a:pt x="5" y="20"/>
                    <a:pt x="5" y="19"/>
                  </a:cubicBezTo>
                  <a:cubicBezTo>
                    <a:pt x="5" y="19"/>
                    <a:pt x="6" y="19"/>
                    <a:pt x="6" y="18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7"/>
                    <a:pt x="5" y="17"/>
                    <a:pt x="5" y="16"/>
                  </a:cubicBezTo>
                  <a:cubicBezTo>
                    <a:pt x="5" y="16"/>
                    <a:pt x="4" y="16"/>
                    <a:pt x="4" y="16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5" y="5"/>
                    <a:pt x="5" y="5"/>
                  </a:cubicBezTo>
                  <a:cubicBezTo>
                    <a:pt x="5" y="4"/>
                    <a:pt x="5" y="4"/>
                    <a:pt x="5" y="3"/>
                  </a:cubicBezTo>
                  <a:cubicBezTo>
                    <a:pt x="7" y="4"/>
                    <a:pt x="10" y="6"/>
                    <a:pt x="12" y="7"/>
                  </a:cubicBezTo>
                  <a:cubicBezTo>
                    <a:pt x="15" y="9"/>
                    <a:pt x="18" y="11"/>
                    <a:pt x="20" y="14"/>
                  </a:cubicBezTo>
                  <a:moveTo>
                    <a:pt x="31" y="34"/>
                  </a:moveTo>
                  <a:cubicBezTo>
                    <a:pt x="32" y="35"/>
                    <a:pt x="31" y="36"/>
                    <a:pt x="30" y="36"/>
                  </a:cubicBezTo>
                  <a:cubicBezTo>
                    <a:pt x="30" y="29"/>
                    <a:pt x="27" y="22"/>
                    <a:pt x="23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4" y="16"/>
                    <a:pt x="25" y="15"/>
                    <a:pt x="25" y="14"/>
                  </a:cubicBezTo>
                  <a:cubicBezTo>
                    <a:pt x="24" y="14"/>
                    <a:pt x="23" y="14"/>
                    <a:pt x="22" y="15"/>
                  </a:cubicBezTo>
                  <a:cubicBezTo>
                    <a:pt x="22" y="15"/>
                    <a:pt x="22" y="14"/>
                    <a:pt x="21" y="14"/>
                  </a:cubicBezTo>
                  <a:cubicBezTo>
                    <a:pt x="19" y="11"/>
                    <a:pt x="16" y="8"/>
                    <a:pt x="13" y="6"/>
                  </a:cubicBezTo>
                  <a:cubicBezTo>
                    <a:pt x="10" y="4"/>
                    <a:pt x="7" y="3"/>
                    <a:pt x="4" y="2"/>
                  </a:cubicBezTo>
                  <a:cubicBezTo>
                    <a:pt x="4" y="1"/>
                    <a:pt x="5" y="1"/>
                    <a:pt x="5" y="2"/>
                  </a:cubicBezTo>
                  <a:cubicBezTo>
                    <a:pt x="5" y="0"/>
                    <a:pt x="4" y="0"/>
                    <a:pt x="4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1"/>
                    <a:pt x="1" y="1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2" y="4"/>
                    <a:pt x="2" y="3"/>
                    <a:pt x="3" y="3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2" y="18"/>
                    <a:pt x="1" y="18"/>
                    <a:pt x="0" y="18"/>
                  </a:cubicBezTo>
                  <a:cubicBezTo>
                    <a:pt x="1" y="19"/>
                    <a:pt x="2" y="19"/>
                    <a:pt x="3" y="19"/>
                  </a:cubicBezTo>
                  <a:cubicBezTo>
                    <a:pt x="3" y="36"/>
                    <a:pt x="3" y="36"/>
                    <a:pt x="3" y="36"/>
                  </a:cubicBezTo>
                  <a:cubicBezTo>
                    <a:pt x="2" y="36"/>
                    <a:pt x="1" y="35"/>
                    <a:pt x="2" y="34"/>
                  </a:cubicBezTo>
                  <a:cubicBezTo>
                    <a:pt x="1" y="34"/>
                    <a:pt x="0" y="35"/>
                    <a:pt x="1" y="36"/>
                  </a:cubicBezTo>
                  <a:cubicBezTo>
                    <a:pt x="1" y="36"/>
                    <a:pt x="1" y="36"/>
                    <a:pt x="2" y="36"/>
                  </a:cubicBezTo>
                  <a:cubicBezTo>
                    <a:pt x="2" y="37"/>
                    <a:pt x="1" y="37"/>
                    <a:pt x="1" y="38"/>
                  </a:cubicBezTo>
                  <a:cubicBezTo>
                    <a:pt x="2" y="38"/>
                    <a:pt x="3" y="38"/>
                    <a:pt x="3" y="37"/>
                  </a:cubicBezTo>
                  <a:cubicBezTo>
                    <a:pt x="3" y="38"/>
                    <a:pt x="3" y="39"/>
                    <a:pt x="4" y="39"/>
                  </a:cubicBezTo>
                  <a:cubicBezTo>
                    <a:pt x="4" y="39"/>
                    <a:pt x="5" y="38"/>
                    <a:pt x="5" y="37"/>
                  </a:cubicBezTo>
                  <a:cubicBezTo>
                    <a:pt x="5" y="38"/>
                    <a:pt x="4" y="38"/>
                    <a:pt x="4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8"/>
                    <a:pt x="15" y="39"/>
                    <a:pt x="16" y="39"/>
                  </a:cubicBezTo>
                  <a:cubicBezTo>
                    <a:pt x="17" y="39"/>
                    <a:pt x="17" y="38"/>
                    <a:pt x="17" y="37"/>
                  </a:cubicBezTo>
                  <a:cubicBezTo>
                    <a:pt x="29" y="37"/>
                    <a:pt x="29" y="37"/>
                    <a:pt x="29" y="37"/>
                  </a:cubicBezTo>
                  <a:cubicBezTo>
                    <a:pt x="29" y="38"/>
                    <a:pt x="28" y="38"/>
                    <a:pt x="28" y="37"/>
                  </a:cubicBezTo>
                  <a:cubicBezTo>
                    <a:pt x="28" y="39"/>
                    <a:pt x="29" y="39"/>
                    <a:pt x="30" y="39"/>
                  </a:cubicBezTo>
                  <a:cubicBezTo>
                    <a:pt x="30" y="39"/>
                    <a:pt x="30" y="38"/>
                    <a:pt x="30" y="37"/>
                  </a:cubicBezTo>
                  <a:cubicBezTo>
                    <a:pt x="31" y="38"/>
                    <a:pt x="31" y="38"/>
                    <a:pt x="32" y="38"/>
                  </a:cubicBezTo>
                  <a:cubicBezTo>
                    <a:pt x="32" y="37"/>
                    <a:pt x="32" y="37"/>
                    <a:pt x="31" y="36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3" y="35"/>
                    <a:pt x="32" y="34"/>
                    <a:pt x="31" y="34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3" name="Freeform 152"/>
            <p:cNvSpPr>
              <a:spLocks noChangeAspect="1"/>
            </p:cNvSpPr>
            <p:nvPr userDrawn="1"/>
          </p:nvSpPr>
          <p:spPr bwMode="auto">
            <a:xfrm>
              <a:off x="3313" y="952"/>
              <a:ext cx="10" cy="12"/>
            </a:xfrm>
            <a:custGeom>
              <a:avLst/>
              <a:gdLst>
                <a:gd name="T0" fmla="*/ 10 w 20"/>
                <a:gd name="T1" fmla="*/ 10 h 24"/>
                <a:gd name="T2" fmla="*/ 8 w 20"/>
                <a:gd name="T3" fmla="*/ 8 h 24"/>
                <a:gd name="T4" fmla="*/ 9 w 20"/>
                <a:gd name="T5" fmla="*/ 9 h 24"/>
                <a:gd name="T6" fmla="*/ 9 w 20"/>
                <a:gd name="T7" fmla="*/ 9 h 24"/>
                <a:gd name="T8" fmla="*/ 8 w 20"/>
                <a:gd name="T9" fmla="*/ 6 h 24"/>
                <a:gd name="T10" fmla="*/ 7 w 20"/>
                <a:gd name="T11" fmla="*/ 6 h 24"/>
                <a:gd name="T12" fmla="*/ 9 w 20"/>
                <a:gd name="T13" fmla="*/ 8 h 24"/>
                <a:gd name="T14" fmla="*/ 8 w 20"/>
                <a:gd name="T15" fmla="*/ 8 h 24"/>
                <a:gd name="T16" fmla="*/ 5 w 20"/>
                <a:gd name="T17" fmla="*/ 1 h 24"/>
                <a:gd name="T18" fmla="*/ 5 w 20"/>
                <a:gd name="T19" fmla="*/ 1 h 24"/>
                <a:gd name="T20" fmla="*/ 4 w 20"/>
                <a:gd name="T21" fmla="*/ 1 h 24"/>
                <a:gd name="T22" fmla="*/ 3 w 20"/>
                <a:gd name="T23" fmla="*/ 1 h 24"/>
                <a:gd name="T24" fmla="*/ 4 w 20"/>
                <a:gd name="T25" fmla="*/ 2 h 24"/>
                <a:gd name="T26" fmla="*/ 3 w 20"/>
                <a:gd name="T27" fmla="*/ 2 h 24"/>
                <a:gd name="T28" fmla="*/ 5 w 20"/>
                <a:gd name="T29" fmla="*/ 2 h 24"/>
                <a:gd name="T30" fmla="*/ 3 w 20"/>
                <a:gd name="T31" fmla="*/ 3 h 24"/>
                <a:gd name="T32" fmla="*/ 2 w 20"/>
                <a:gd name="T33" fmla="*/ 1 h 24"/>
                <a:gd name="T34" fmla="*/ 2 w 20"/>
                <a:gd name="T35" fmla="*/ 1 h 24"/>
                <a:gd name="T36" fmla="*/ 1 w 20"/>
                <a:gd name="T37" fmla="*/ 1 h 24"/>
                <a:gd name="T38" fmla="*/ 1 w 20"/>
                <a:gd name="T39" fmla="*/ 1 h 24"/>
                <a:gd name="T40" fmla="*/ 1 w 20"/>
                <a:gd name="T41" fmla="*/ 1 h 24"/>
                <a:gd name="T42" fmla="*/ 1 w 20"/>
                <a:gd name="T43" fmla="*/ 1 h 24"/>
                <a:gd name="T44" fmla="*/ 1 w 20"/>
                <a:gd name="T45" fmla="*/ 1 h 24"/>
                <a:gd name="T46" fmla="*/ 1 w 20"/>
                <a:gd name="T47" fmla="*/ 2 h 24"/>
                <a:gd name="T48" fmla="*/ 1 w 20"/>
                <a:gd name="T49" fmla="*/ 2 h 24"/>
                <a:gd name="T50" fmla="*/ 1 w 20"/>
                <a:gd name="T51" fmla="*/ 2 h 24"/>
                <a:gd name="T52" fmla="*/ 1 w 20"/>
                <a:gd name="T53" fmla="*/ 2 h 24"/>
                <a:gd name="T54" fmla="*/ 2 w 20"/>
                <a:gd name="T55" fmla="*/ 3 h 24"/>
                <a:gd name="T56" fmla="*/ 2 w 20"/>
                <a:gd name="T57" fmla="*/ 3 h 24"/>
                <a:gd name="T58" fmla="*/ 2 w 20"/>
                <a:gd name="T59" fmla="*/ 6 h 24"/>
                <a:gd name="T60" fmla="*/ 1 w 20"/>
                <a:gd name="T61" fmla="*/ 6 h 24"/>
                <a:gd name="T62" fmla="*/ 1 w 20"/>
                <a:gd name="T63" fmla="*/ 6 h 24"/>
                <a:gd name="T64" fmla="*/ 1 w 20"/>
                <a:gd name="T65" fmla="*/ 7 h 24"/>
                <a:gd name="T66" fmla="*/ 1 w 20"/>
                <a:gd name="T67" fmla="*/ 7 h 24"/>
                <a:gd name="T68" fmla="*/ 1 w 20"/>
                <a:gd name="T69" fmla="*/ 7 h 24"/>
                <a:gd name="T70" fmla="*/ 1 w 20"/>
                <a:gd name="T71" fmla="*/ 7 h 24"/>
                <a:gd name="T72" fmla="*/ 1 w 20"/>
                <a:gd name="T73" fmla="*/ 8 h 24"/>
                <a:gd name="T74" fmla="*/ 2 w 20"/>
                <a:gd name="T75" fmla="*/ 8 h 24"/>
                <a:gd name="T76" fmla="*/ 2 w 20"/>
                <a:gd name="T77" fmla="*/ 7 h 24"/>
                <a:gd name="T78" fmla="*/ 4 w 20"/>
                <a:gd name="T79" fmla="*/ 6 h 24"/>
                <a:gd name="T80" fmla="*/ 6 w 20"/>
                <a:gd name="T81" fmla="*/ 8 h 24"/>
                <a:gd name="T82" fmla="*/ 5 w 20"/>
                <a:gd name="T83" fmla="*/ 10 h 24"/>
                <a:gd name="T84" fmla="*/ 3 w 20"/>
                <a:gd name="T85" fmla="*/ 9 h 24"/>
                <a:gd name="T86" fmla="*/ 2 w 20"/>
                <a:gd name="T87" fmla="*/ 10 h 24"/>
                <a:gd name="T88" fmla="*/ 3 w 20"/>
                <a:gd name="T89" fmla="*/ 10 h 24"/>
                <a:gd name="T90" fmla="*/ 2 w 20"/>
                <a:gd name="T91" fmla="*/ 10 h 24"/>
                <a:gd name="T92" fmla="*/ 3 w 20"/>
                <a:gd name="T93" fmla="*/ 11 h 24"/>
                <a:gd name="T94" fmla="*/ 3 w 20"/>
                <a:gd name="T95" fmla="*/ 10 h 24"/>
                <a:gd name="T96" fmla="*/ 3 w 20"/>
                <a:gd name="T97" fmla="*/ 11 h 24"/>
                <a:gd name="T98" fmla="*/ 3 w 20"/>
                <a:gd name="T99" fmla="*/ 11 h 24"/>
                <a:gd name="T100" fmla="*/ 3 w 20"/>
                <a:gd name="T101" fmla="*/ 11 h 24"/>
                <a:gd name="T102" fmla="*/ 4 w 20"/>
                <a:gd name="T103" fmla="*/ 11 h 24"/>
                <a:gd name="T104" fmla="*/ 5 w 20"/>
                <a:gd name="T105" fmla="*/ 10 h 24"/>
                <a:gd name="T106" fmla="*/ 5 w 20"/>
                <a:gd name="T107" fmla="*/ 9 h 24"/>
                <a:gd name="T108" fmla="*/ 9 w 20"/>
                <a:gd name="T109" fmla="*/ 10 h 24"/>
                <a:gd name="T110" fmla="*/ 8 w 20"/>
                <a:gd name="T111" fmla="*/ 11 h 24"/>
                <a:gd name="T112" fmla="*/ 8 w 20"/>
                <a:gd name="T113" fmla="*/ 11 h 24"/>
                <a:gd name="T114" fmla="*/ 9 w 20"/>
                <a:gd name="T115" fmla="*/ 11 h 24"/>
                <a:gd name="T116" fmla="*/ 9 w 20"/>
                <a:gd name="T117" fmla="*/ 12 h 24"/>
                <a:gd name="T118" fmla="*/ 9 w 20"/>
                <a:gd name="T119" fmla="*/ 11 h 24"/>
                <a:gd name="T120" fmla="*/ 9 w 20"/>
                <a:gd name="T121" fmla="*/ 12 h 24"/>
                <a:gd name="T122" fmla="*/ 10 w 20"/>
                <a:gd name="T123" fmla="*/ 12 h 24"/>
                <a:gd name="T124" fmla="*/ 10 w 20"/>
                <a:gd name="T125" fmla="*/ 11 h 2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0" h="24">
                  <a:moveTo>
                    <a:pt x="19" y="20"/>
                  </a:moveTo>
                  <a:cubicBezTo>
                    <a:pt x="20" y="20"/>
                    <a:pt x="20" y="19"/>
                    <a:pt x="20" y="19"/>
                  </a:cubicBezTo>
                  <a:cubicBezTo>
                    <a:pt x="20" y="19"/>
                    <a:pt x="19" y="19"/>
                    <a:pt x="19" y="19"/>
                  </a:cubicBezTo>
                  <a:cubicBezTo>
                    <a:pt x="19" y="19"/>
                    <a:pt x="20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ubicBezTo>
                    <a:pt x="18" y="18"/>
                    <a:pt x="15" y="18"/>
                    <a:pt x="15" y="15"/>
                  </a:cubicBezTo>
                  <a:cubicBezTo>
                    <a:pt x="15" y="16"/>
                    <a:pt x="15" y="16"/>
                    <a:pt x="16" y="16"/>
                  </a:cubicBezTo>
                  <a:cubicBezTo>
                    <a:pt x="16" y="16"/>
                    <a:pt x="16" y="16"/>
                    <a:pt x="16" y="17"/>
                  </a:cubicBezTo>
                  <a:cubicBezTo>
                    <a:pt x="16" y="17"/>
                    <a:pt x="16" y="17"/>
                    <a:pt x="17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7"/>
                    <a:pt x="18" y="17"/>
                    <a:pt x="18" y="17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18" y="17"/>
                    <a:pt x="19" y="16"/>
                    <a:pt x="19" y="15"/>
                  </a:cubicBezTo>
                  <a:cubicBezTo>
                    <a:pt x="19" y="14"/>
                    <a:pt x="18" y="14"/>
                    <a:pt x="16" y="13"/>
                  </a:cubicBezTo>
                  <a:cubicBezTo>
                    <a:pt x="16" y="12"/>
                    <a:pt x="15" y="12"/>
                    <a:pt x="15" y="11"/>
                  </a:cubicBezTo>
                  <a:cubicBezTo>
                    <a:pt x="15" y="10"/>
                    <a:pt x="15" y="10"/>
                    <a:pt x="14" y="8"/>
                  </a:cubicBezTo>
                  <a:cubicBezTo>
                    <a:pt x="14" y="8"/>
                    <a:pt x="14" y="7"/>
                    <a:pt x="13" y="7"/>
                  </a:cubicBezTo>
                  <a:cubicBezTo>
                    <a:pt x="13" y="8"/>
                    <a:pt x="13" y="10"/>
                    <a:pt x="14" y="11"/>
                  </a:cubicBezTo>
                  <a:cubicBezTo>
                    <a:pt x="15" y="13"/>
                    <a:pt x="18" y="14"/>
                    <a:pt x="18" y="15"/>
                  </a:cubicBezTo>
                  <a:cubicBezTo>
                    <a:pt x="18" y="16"/>
                    <a:pt x="18" y="16"/>
                    <a:pt x="17" y="16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6"/>
                    <a:pt x="16" y="16"/>
                    <a:pt x="16" y="16"/>
                  </a:cubicBezTo>
                  <a:cubicBezTo>
                    <a:pt x="16" y="15"/>
                    <a:pt x="16" y="15"/>
                    <a:pt x="15" y="15"/>
                  </a:cubicBezTo>
                  <a:cubicBezTo>
                    <a:pt x="14" y="14"/>
                    <a:pt x="13" y="12"/>
                    <a:pt x="12" y="11"/>
                  </a:cubicBezTo>
                  <a:cubicBezTo>
                    <a:pt x="11" y="10"/>
                    <a:pt x="12" y="8"/>
                    <a:pt x="12" y="7"/>
                  </a:cubicBezTo>
                  <a:cubicBezTo>
                    <a:pt x="13" y="6"/>
                    <a:pt x="11" y="3"/>
                    <a:pt x="10" y="2"/>
                  </a:cubicBezTo>
                  <a:cubicBezTo>
                    <a:pt x="10" y="2"/>
                    <a:pt x="11" y="2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8" y="1"/>
                    <a:pt x="8" y="0"/>
                    <a:pt x="8" y="0"/>
                  </a:cubicBezTo>
                  <a:cubicBezTo>
                    <a:pt x="8" y="0"/>
                    <a:pt x="8" y="1"/>
                    <a:pt x="8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5" y="1"/>
                    <a:pt x="5" y="2"/>
                  </a:cubicBezTo>
                  <a:cubicBezTo>
                    <a:pt x="5" y="2"/>
                    <a:pt x="5" y="2"/>
                    <a:pt x="6" y="2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2"/>
                    <a:pt x="8" y="2"/>
                    <a:pt x="8" y="3"/>
                  </a:cubicBezTo>
                  <a:cubicBezTo>
                    <a:pt x="8" y="3"/>
                    <a:pt x="8" y="3"/>
                    <a:pt x="7" y="3"/>
                  </a:cubicBezTo>
                  <a:cubicBezTo>
                    <a:pt x="7" y="3"/>
                    <a:pt x="7" y="3"/>
                    <a:pt x="6" y="3"/>
                  </a:cubicBezTo>
                  <a:cubicBezTo>
                    <a:pt x="6" y="3"/>
                    <a:pt x="6" y="4"/>
                    <a:pt x="6" y="4"/>
                  </a:cubicBezTo>
                  <a:cubicBezTo>
                    <a:pt x="6" y="4"/>
                    <a:pt x="6" y="4"/>
                    <a:pt x="7" y="4"/>
                  </a:cubicBezTo>
                  <a:cubicBezTo>
                    <a:pt x="8" y="4"/>
                    <a:pt x="9" y="4"/>
                    <a:pt x="9" y="4"/>
                  </a:cubicBezTo>
                  <a:cubicBezTo>
                    <a:pt x="9" y="6"/>
                    <a:pt x="7" y="6"/>
                    <a:pt x="7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6"/>
                    <a:pt x="5" y="6"/>
                    <a:pt x="5" y="5"/>
                  </a:cubicBezTo>
                  <a:cubicBezTo>
                    <a:pt x="4" y="5"/>
                    <a:pt x="4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2"/>
                    <a:pt x="1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1" y="4"/>
                  </a:cubicBezTo>
                  <a:cubicBezTo>
                    <a:pt x="1" y="4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5"/>
                    <a:pt x="1" y="5"/>
                    <a:pt x="1" y="4"/>
                  </a:cubicBezTo>
                  <a:cubicBezTo>
                    <a:pt x="1" y="5"/>
                    <a:pt x="2" y="5"/>
                    <a:pt x="2" y="5"/>
                  </a:cubicBezTo>
                  <a:cubicBezTo>
                    <a:pt x="2" y="5"/>
                    <a:pt x="2" y="6"/>
                    <a:pt x="2" y="6"/>
                  </a:cubicBezTo>
                  <a:cubicBezTo>
                    <a:pt x="2" y="6"/>
                    <a:pt x="2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7"/>
                    <a:pt x="3" y="7"/>
                  </a:cubicBezTo>
                  <a:cubicBezTo>
                    <a:pt x="4" y="7"/>
                    <a:pt x="5" y="9"/>
                    <a:pt x="6" y="10"/>
                  </a:cubicBezTo>
                  <a:cubicBezTo>
                    <a:pt x="5" y="10"/>
                    <a:pt x="5" y="11"/>
                    <a:pt x="4" y="12"/>
                  </a:cubicBezTo>
                  <a:cubicBezTo>
                    <a:pt x="4" y="12"/>
                    <a:pt x="3" y="13"/>
                    <a:pt x="3" y="12"/>
                  </a:cubicBezTo>
                  <a:cubicBezTo>
                    <a:pt x="3" y="12"/>
                    <a:pt x="2" y="12"/>
                    <a:pt x="2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2"/>
                    <a:pt x="2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3"/>
                    <a:pt x="1" y="13"/>
                    <a:pt x="2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3"/>
                    <a:pt x="0" y="14"/>
                    <a:pt x="0" y="14"/>
                  </a:cubicBezTo>
                  <a:cubicBezTo>
                    <a:pt x="0" y="14"/>
                    <a:pt x="0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5"/>
                    <a:pt x="2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4"/>
                    <a:pt x="4" y="14"/>
                    <a:pt x="4" y="14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5" y="13"/>
                    <a:pt x="5" y="13"/>
                    <a:pt x="6" y="13"/>
                  </a:cubicBezTo>
                  <a:cubicBezTo>
                    <a:pt x="6" y="13"/>
                    <a:pt x="6" y="13"/>
                    <a:pt x="7" y="12"/>
                  </a:cubicBezTo>
                  <a:cubicBezTo>
                    <a:pt x="7" y="12"/>
                    <a:pt x="8" y="12"/>
                    <a:pt x="8" y="13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4"/>
                    <a:pt x="12" y="14"/>
                    <a:pt x="12" y="15"/>
                  </a:cubicBezTo>
                  <a:cubicBezTo>
                    <a:pt x="11" y="15"/>
                    <a:pt x="10" y="15"/>
                    <a:pt x="10" y="15"/>
                  </a:cubicBezTo>
                  <a:cubicBezTo>
                    <a:pt x="9" y="15"/>
                    <a:pt x="8" y="16"/>
                    <a:pt x="7" y="17"/>
                  </a:cubicBezTo>
                  <a:cubicBezTo>
                    <a:pt x="7" y="17"/>
                    <a:pt x="8" y="19"/>
                    <a:pt x="9" y="19"/>
                  </a:cubicBezTo>
                  <a:cubicBezTo>
                    <a:pt x="8" y="19"/>
                    <a:pt x="7" y="19"/>
                    <a:pt x="7" y="19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6" y="19"/>
                    <a:pt x="6" y="18"/>
                    <a:pt x="5" y="18"/>
                  </a:cubicBezTo>
                  <a:cubicBezTo>
                    <a:pt x="5" y="18"/>
                    <a:pt x="5" y="18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20"/>
                    <a:pt x="4" y="19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6" y="22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21"/>
                    <a:pt x="8" y="21"/>
                    <a:pt x="8" y="21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8" y="21"/>
                    <a:pt x="8" y="20"/>
                    <a:pt x="9" y="21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10" y="21"/>
                    <a:pt x="10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0" y="19"/>
                    <a:pt x="10" y="19"/>
                    <a:pt x="10" y="18"/>
                  </a:cubicBezTo>
                  <a:cubicBezTo>
                    <a:pt x="10" y="17"/>
                    <a:pt x="11" y="16"/>
                    <a:pt x="12" y="16"/>
                  </a:cubicBezTo>
                  <a:cubicBezTo>
                    <a:pt x="13" y="17"/>
                    <a:pt x="14" y="19"/>
                    <a:pt x="15" y="20"/>
                  </a:cubicBezTo>
                  <a:cubicBezTo>
                    <a:pt x="17" y="20"/>
                    <a:pt x="17" y="19"/>
                    <a:pt x="17" y="19"/>
                  </a:cubicBezTo>
                  <a:cubicBezTo>
                    <a:pt x="17" y="19"/>
                    <a:pt x="17" y="19"/>
                    <a:pt x="18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1"/>
                    <a:pt x="16" y="21"/>
                  </a:cubicBezTo>
                  <a:cubicBezTo>
                    <a:pt x="16" y="21"/>
                    <a:pt x="16" y="21"/>
                    <a:pt x="16" y="21"/>
                  </a:cubicBezTo>
                  <a:cubicBezTo>
                    <a:pt x="16" y="21"/>
                    <a:pt x="15" y="21"/>
                    <a:pt x="15" y="22"/>
                  </a:cubicBezTo>
                  <a:cubicBezTo>
                    <a:pt x="15" y="22"/>
                    <a:pt x="15" y="21"/>
                    <a:pt x="16" y="21"/>
                  </a:cubicBezTo>
                  <a:cubicBezTo>
                    <a:pt x="16" y="21"/>
                    <a:pt x="16" y="22"/>
                    <a:pt x="16" y="22"/>
                  </a:cubicBezTo>
                  <a:cubicBezTo>
                    <a:pt x="16" y="22"/>
                    <a:pt x="16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6" y="22"/>
                    <a:pt x="16" y="23"/>
                    <a:pt x="16" y="23"/>
                  </a:cubicBezTo>
                  <a:cubicBezTo>
                    <a:pt x="16" y="23"/>
                    <a:pt x="17" y="23"/>
                    <a:pt x="17" y="23"/>
                  </a:cubicBezTo>
                  <a:cubicBezTo>
                    <a:pt x="17" y="23"/>
                    <a:pt x="17" y="23"/>
                    <a:pt x="17" y="24"/>
                  </a:cubicBezTo>
                  <a:cubicBezTo>
                    <a:pt x="17" y="23"/>
                    <a:pt x="17" y="23"/>
                    <a:pt x="17" y="23"/>
                  </a:cubicBezTo>
                  <a:cubicBezTo>
                    <a:pt x="17" y="23"/>
                    <a:pt x="17" y="23"/>
                    <a:pt x="17" y="23"/>
                  </a:cubicBezTo>
                  <a:cubicBezTo>
                    <a:pt x="18" y="23"/>
                    <a:pt x="18" y="22"/>
                    <a:pt x="18" y="22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18" y="23"/>
                    <a:pt x="19" y="24"/>
                    <a:pt x="19" y="23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1"/>
                    <a:pt x="19" y="22"/>
                    <a:pt x="19" y="21"/>
                  </a:cubicBezTo>
                  <a:cubicBezTo>
                    <a:pt x="19" y="21"/>
                    <a:pt x="19" y="21"/>
                    <a:pt x="19" y="21"/>
                  </a:cubicBezTo>
                  <a:cubicBezTo>
                    <a:pt x="20" y="21"/>
                    <a:pt x="20" y="20"/>
                    <a:pt x="20" y="20"/>
                  </a:cubicBezTo>
                  <a:cubicBezTo>
                    <a:pt x="20" y="20"/>
                    <a:pt x="19" y="20"/>
                    <a:pt x="19" y="2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4" name="Freeform 153"/>
            <p:cNvSpPr>
              <a:spLocks noChangeAspect="1" noEditPoints="1"/>
            </p:cNvSpPr>
            <p:nvPr userDrawn="1"/>
          </p:nvSpPr>
          <p:spPr bwMode="auto">
            <a:xfrm>
              <a:off x="3292" y="970"/>
              <a:ext cx="15" cy="17"/>
            </a:xfrm>
            <a:custGeom>
              <a:avLst/>
              <a:gdLst>
                <a:gd name="T0" fmla="*/ 13 w 30"/>
                <a:gd name="T1" fmla="*/ 2 h 34"/>
                <a:gd name="T2" fmla="*/ 13 w 30"/>
                <a:gd name="T3" fmla="*/ 2 h 34"/>
                <a:gd name="T4" fmla="*/ 12 w 30"/>
                <a:gd name="T5" fmla="*/ 3 h 34"/>
                <a:gd name="T6" fmla="*/ 12 w 30"/>
                <a:gd name="T7" fmla="*/ 4 h 34"/>
                <a:gd name="T8" fmla="*/ 13 w 30"/>
                <a:gd name="T9" fmla="*/ 4 h 34"/>
                <a:gd name="T10" fmla="*/ 13 w 30"/>
                <a:gd name="T11" fmla="*/ 4 h 34"/>
                <a:gd name="T12" fmla="*/ 12 w 30"/>
                <a:gd name="T13" fmla="*/ 7 h 34"/>
                <a:gd name="T14" fmla="*/ 9 w 30"/>
                <a:gd name="T15" fmla="*/ 2 h 34"/>
                <a:gd name="T16" fmla="*/ 12 w 30"/>
                <a:gd name="T17" fmla="*/ 1 h 34"/>
                <a:gd name="T18" fmla="*/ 13 w 30"/>
                <a:gd name="T19" fmla="*/ 2 h 34"/>
                <a:gd name="T20" fmla="*/ 12 w 30"/>
                <a:gd name="T21" fmla="*/ 10 h 34"/>
                <a:gd name="T22" fmla="*/ 7 w 30"/>
                <a:gd name="T23" fmla="*/ 3 h 34"/>
                <a:gd name="T24" fmla="*/ 9 w 30"/>
                <a:gd name="T25" fmla="*/ 3 h 34"/>
                <a:gd name="T26" fmla="*/ 12 w 30"/>
                <a:gd name="T27" fmla="*/ 8 h 34"/>
                <a:gd name="T28" fmla="*/ 12 w 30"/>
                <a:gd name="T29" fmla="*/ 10 h 34"/>
                <a:gd name="T30" fmla="*/ 11 w 30"/>
                <a:gd name="T31" fmla="*/ 13 h 34"/>
                <a:gd name="T32" fmla="*/ 5 w 30"/>
                <a:gd name="T33" fmla="*/ 3 h 34"/>
                <a:gd name="T34" fmla="*/ 5 w 30"/>
                <a:gd name="T35" fmla="*/ 3 h 34"/>
                <a:gd name="T36" fmla="*/ 6 w 30"/>
                <a:gd name="T37" fmla="*/ 3 h 34"/>
                <a:gd name="T38" fmla="*/ 12 w 30"/>
                <a:gd name="T39" fmla="*/ 11 h 34"/>
                <a:gd name="T40" fmla="*/ 11 w 30"/>
                <a:gd name="T41" fmla="*/ 13 h 34"/>
                <a:gd name="T42" fmla="*/ 4 w 30"/>
                <a:gd name="T43" fmla="*/ 3 h 34"/>
                <a:gd name="T44" fmla="*/ 11 w 30"/>
                <a:gd name="T45" fmla="*/ 14 h 34"/>
                <a:gd name="T46" fmla="*/ 4 w 30"/>
                <a:gd name="T47" fmla="*/ 3 h 34"/>
                <a:gd name="T48" fmla="*/ 15 w 30"/>
                <a:gd name="T49" fmla="*/ 3 h 34"/>
                <a:gd name="T50" fmla="*/ 14 w 30"/>
                <a:gd name="T51" fmla="*/ 3 h 34"/>
                <a:gd name="T52" fmla="*/ 14 w 30"/>
                <a:gd name="T53" fmla="*/ 2 h 34"/>
                <a:gd name="T54" fmla="*/ 12 w 30"/>
                <a:gd name="T55" fmla="*/ 0 h 34"/>
                <a:gd name="T56" fmla="*/ 6 w 30"/>
                <a:gd name="T57" fmla="*/ 2 h 34"/>
                <a:gd name="T58" fmla="*/ 2 w 30"/>
                <a:gd name="T59" fmla="*/ 1 h 34"/>
                <a:gd name="T60" fmla="*/ 2 w 30"/>
                <a:gd name="T61" fmla="*/ 1 h 34"/>
                <a:gd name="T62" fmla="*/ 2 w 30"/>
                <a:gd name="T63" fmla="*/ 1 h 34"/>
                <a:gd name="T64" fmla="*/ 1 w 30"/>
                <a:gd name="T65" fmla="*/ 1 h 34"/>
                <a:gd name="T66" fmla="*/ 0 w 30"/>
                <a:gd name="T67" fmla="*/ 1 h 34"/>
                <a:gd name="T68" fmla="*/ 1 w 30"/>
                <a:gd name="T69" fmla="*/ 2 h 34"/>
                <a:gd name="T70" fmla="*/ 2 w 30"/>
                <a:gd name="T71" fmla="*/ 2 h 34"/>
                <a:gd name="T72" fmla="*/ 1 w 30"/>
                <a:gd name="T73" fmla="*/ 3 h 34"/>
                <a:gd name="T74" fmla="*/ 2 w 30"/>
                <a:gd name="T75" fmla="*/ 3 h 34"/>
                <a:gd name="T76" fmla="*/ 11 w 30"/>
                <a:gd name="T77" fmla="*/ 15 h 34"/>
                <a:gd name="T78" fmla="*/ 12 w 30"/>
                <a:gd name="T79" fmla="*/ 16 h 34"/>
                <a:gd name="T80" fmla="*/ 12 w 30"/>
                <a:gd name="T81" fmla="*/ 17 h 34"/>
                <a:gd name="T82" fmla="*/ 11 w 30"/>
                <a:gd name="T83" fmla="*/ 16 h 34"/>
                <a:gd name="T84" fmla="*/ 12 w 30"/>
                <a:gd name="T85" fmla="*/ 16 h 34"/>
                <a:gd name="T86" fmla="*/ 11 w 30"/>
                <a:gd name="T87" fmla="*/ 15 h 34"/>
                <a:gd name="T88" fmla="*/ 10 w 30"/>
                <a:gd name="T89" fmla="*/ 16 h 34"/>
                <a:gd name="T90" fmla="*/ 12 w 30"/>
                <a:gd name="T91" fmla="*/ 17 h 34"/>
                <a:gd name="T92" fmla="*/ 13 w 30"/>
                <a:gd name="T93" fmla="*/ 15 h 34"/>
                <a:gd name="T94" fmla="*/ 14 w 30"/>
                <a:gd name="T95" fmla="*/ 15 h 34"/>
                <a:gd name="T96" fmla="*/ 14 w 30"/>
                <a:gd name="T97" fmla="*/ 14 h 34"/>
                <a:gd name="T98" fmla="*/ 14 w 30"/>
                <a:gd name="T99" fmla="*/ 14 h 34"/>
                <a:gd name="T100" fmla="*/ 14 w 30"/>
                <a:gd name="T101" fmla="*/ 4 h 34"/>
                <a:gd name="T102" fmla="*/ 14 w 30"/>
                <a:gd name="T103" fmla="*/ 4 h 34"/>
                <a:gd name="T104" fmla="*/ 15 w 30"/>
                <a:gd name="T105" fmla="*/ 3 h 34"/>
                <a:gd name="T106" fmla="*/ 15 w 30"/>
                <a:gd name="T107" fmla="*/ 3 h 3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30" h="34">
                  <a:moveTo>
                    <a:pt x="25" y="4"/>
                  </a:moveTo>
                  <a:cubicBezTo>
                    <a:pt x="25" y="4"/>
                    <a:pt x="25" y="4"/>
                    <a:pt x="25" y="4"/>
                  </a:cubicBezTo>
                  <a:cubicBezTo>
                    <a:pt x="24" y="4"/>
                    <a:pt x="23" y="5"/>
                    <a:pt x="23" y="5"/>
                  </a:cubicBezTo>
                  <a:cubicBezTo>
                    <a:pt x="23" y="6"/>
                    <a:pt x="24" y="7"/>
                    <a:pt x="24" y="7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5" y="9"/>
                    <a:pt x="24" y="11"/>
                    <a:pt x="24" y="13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21" y="3"/>
                    <a:pt x="23" y="2"/>
                    <a:pt x="24" y="2"/>
                  </a:cubicBezTo>
                  <a:cubicBezTo>
                    <a:pt x="25" y="2"/>
                    <a:pt x="25" y="3"/>
                    <a:pt x="25" y="4"/>
                  </a:cubicBezTo>
                  <a:moveTo>
                    <a:pt x="23" y="19"/>
                  </a:moveTo>
                  <a:cubicBezTo>
                    <a:pt x="14" y="6"/>
                    <a:pt x="14" y="6"/>
                    <a:pt x="14" y="6"/>
                  </a:cubicBezTo>
                  <a:cubicBezTo>
                    <a:pt x="15" y="6"/>
                    <a:pt x="16" y="5"/>
                    <a:pt x="17" y="5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3" y="16"/>
                    <a:pt x="23" y="18"/>
                    <a:pt x="23" y="19"/>
                  </a:cubicBezTo>
                  <a:moveTo>
                    <a:pt x="22" y="25"/>
                  </a:moveTo>
                  <a:cubicBezTo>
                    <a:pt x="9" y="6"/>
                    <a:pt x="9" y="6"/>
                    <a:pt x="9" y="6"/>
                  </a:cubicBezTo>
                  <a:cubicBezTo>
                    <a:pt x="9" y="6"/>
                    <a:pt x="10" y="6"/>
                    <a:pt x="10" y="6"/>
                  </a:cubicBezTo>
                  <a:cubicBezTo>
                    <a:pt x="11" y="6"/>
                    <a:pt x="11" y="6"/>
                    <a:pt x="12" y="6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2" y="23"/>
                    <a:pt x="22" y="24"/>
                    <a:pt x="22" y="25"/>
                  </a:cubicBezTo>
                  <a:moveTo>
                    <a:pt x="7" y="6"/>
                  </a:moveTo>
                  <a:cubicBezTo>
                    <a:pt x="22" y="27"/>
                    <a:pt x="22" y="27"/>
                    <a:pt x="22" y="27"/>
                  </a:cubicBezTo>
                  <a:cubicBezTo>
                    <a:pt x="14" y="24"/>
                    <a:pt x="6" y="17"/>
                    <a:pt x="7" y="6"/>
                  </a:cubicBezTo>
                  <a:moveTo>
                    <a:pt x="29" y="5"/>
                  </a:moveTo>
                  <a:cubicBezTo>
                    <a:pt x="28" y="5"/>
                    <a:pt x="28" y="5"/>
                    <a:pt x="28" y="5"/>
                  </a:cubicBezTo>
                  <a:cubicBezTo>
                    <a:pt x="28" y="4"/>
                    <a:pt x="28" y="4"/>
                    <a:pt x="28" y="4"/>
                  </a:cubicBezTo>
                  <a:cubicBezTo>
                    <a:pt x="28" y="2"/>
                    <a:pt x="27" y="0"/>
                    <a:pt x="24" y="0"/>
                  </a:cubicBezTo>
                  <a:cubicBezTo>
                    <a:pt x="22" y="0"/>
                    <a:pt x="18" y="3"/>
                    <a:pt x="12" y="3"/>
                  </a:cubicBezTo>
                  <a:cubicBezTo>
                    <a:pt x="9" y="3"/>
                    <a:pt x="6" y="2"/>
                    <a:pt x="4" y="1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1"/>
                    <a:pt x="2" y="1"/>
                  </a:cubicBezTo>
                  <a:cubicBezTo>
                    <a:pt x="1" y="1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14"/>
                    <a:pt x="9" y="26"/>
                    <a:pt x="21" y="29"/>
                  </a:cubicBezTo>
                  <a:cubicBezTo>
                    <a:pt x="23" y="29"/>
                    <a:pt x="24" y="29"/>
                    <a:pt x="24" y="31"/>
                  </a:cubicBezTo>
                  <a:cubicBezTo>
                    <a:pt x="24" y="32"/>
                    <a:pt x="24" y="33"/>
                    <a:pt x="23" y="33"/>
                  </a:cubicBezTo>
                  <a:cubicBezTo>
                    <a:pt x="22" y="33"/>
                    <a:pt x="22" y="32"/>
                    <a:pt x="22" y="32"/>
                  </a:cubicBezTo>
                  <a:cubicBezTo>
                    <a:pt x="22" y="31"/>
                    <a:pt x="23" y="32"/>
                    <a:pt x="23" y="31"/>
                  </a:cubicBezTo>
                  <a:cubicBezTo>
                    <a:pt x="23" y="30"/>
                    <a:pt x="23" y="30"/>
                    <a:pt x="22" y="30"/>
                  </a:cubicBezTo>
                  <a:cubicBezTo>
                    <a:pt x="21" y="30"/>
                    <a:pt x="20" y="30"/>
                    <a:pt x="20" y="32"/>
                  </a:cubicBezTo>
                  <a:cubicBezTo>
                    <a:pt x="20" y="34"/>
                    <a:pt x="21" y="34"/>
                    <a:pt x="23" y="34"/>
                  </a:cubicBezTo>
                  <a:cubicBezTo>
                    <a:pt x="24" y="34"/>
                    <a:pt x="27" y="34"/>
                    <a:pt x="26" y="30"/>
                  </a:cubicBezTo>
                  <a:cubicBezTo>
                    <a:pt x="27" y="31"/>
                    <a:pt x="28" y="30"/>
                    <a:pt x="28" y="30"/>
                  </a:cubicBezTo>
                  <a:cubicBezTo>
                    <a:pt x="28" y="28"/>
                    <a:pt x="28" y="28"/>
                    <a:pt x="28" y="28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9" y="7"/>
                    <a:pt x="30" y="7"/>
                    <a:pt x="30" y="6"/>
                  </a:cubicBezTo>
                  <a:cubicBezTo>
                    <a:pt x="30" y="5"/>
                    <a:pt x="29" y="5"/>
                    <a:pt x="29" y="5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5" name="Freeform 154"/>
            <p:cNvSpPr>
              <a:spLocks noChangeAspect="1" noEditPoints="1"/>
            </p:cNvSpPr>
            <p:nvPr userDrawn="1"/>
          </p:nvSpPr>
          <p:spPr bwMode="auto">
            <a:xfrm>
              <a:off x="3296" y="947"/>
              <a:ext cx="11" cy="7"/>
            </a:xfrm>
            <a:custGeom>
              <a:avLst/>
              <a:gdLst>
                <a:gd name="T0" fmla="*/ 5 w 22"/>
                <a:gd name="T1" fmla="*/ 3 h 15"/>
                <a:gd name="T2" fmla="*/ 6 w 22"/>
                <a:gd name="T3" fmla="*/ 3 h 15"/>
                <a:gd name="T4" fmla="*/ 6 w 22"/>
                <a:gd name="T5" fmla="*/ 3 h 15"/>
                <a:gd name="T6" fmla="*/ 6 w 22"/>
                <a:gd name="T7" fmla="*/ 4 h 15"/>
                <a:gd name="T8" fmla="*/ 5 w 22"/>
                <a:gd name="T9" fmla="*/ 3 h 15"/>
                <a:gd name="T10" fmla="*/ 6 w 22"/>
                <a:gd name="T11" fmla="*/ 3 h 15"/>
                <a:gd name="T12" fmla="*/ 5 w 22"/>
                <a:gd name="T13" fmla="*/ 3 h 15"/>
                <a:gd name="T14" fmla="*/ 8 w 22"/>
                <a:gd name="T15" fmla="*/ 2 h 15"/>
                <a:gd name="T16" fmla="*/ 9 w 22"/>
                <a:gd name="T17" fmla="*/ 1 h 15"/>
                <a:gd name="T18" fmla="*/ 7 w 22"/>
                <a:gd name="T19" fmla="*/ 2 h 15"/>
                <a:gd name="T20" fmla="*/ 7 w 22"/>
                <a:gd name="T21" fmla="*/ 3 h 15"/>
                <a:gd name="T22" fmla="*/ 6 w 22"/>
                <a:gd name="T23" fmla="*/ 2 h 15"/>
                <a:gd name="T24" fmla="*/ 5 w 22"/>
                <a:gd name="T25" fmla="*/ 2 h 15"/>
                <a:gd name="T26" fmla="*/ 5 w 22"/>
                <a:gd name="T27" fmla="*/ 3 h 15"/>
                <a:gd name="T28" fmla="*/ 4 w 22"/>
                <a:gd name="T29" fmla="*/ 4 h 15"/>
                <a:gd name="T30" fmla="*/ 4 w 22"/>
                <a:gd name="T31" fmla="*/ 3 h 15"/>
                <a:gd name="T32" fmla="*/ 4 w 22"/>
                <a:gd name="T33" fmla="*/ 3 h 15"/>
                <a:gd name="T34" fmla="*/ 3 w 22"/>
                <a:gd name="T35" fmla="*/ 3 h 15"/>
                <a:gd name="T36" fmla="*/ 3 w 22"/>
                <a:gd name="T37" fmla="*/ 3 h 15"/>
                <a:gd name="T38" fmla="*/ 3 w 22"/>
                <a:gd name="T39" fmla="*/ 3 h 15"/>
                <a:gd name="T40" fmla="*/ 3 w 22"/>
                <a:gd name="T41" fmla="*/ 4 h 15"/>
                <a:gd name="T42" fmla="*/ 3 w 22"/>
                <a:gd name="T43" fmla="*/ 4 h 15"/>
                <a:gd name="T44" fmla="*/ 3 w 22"/>
                <a:gd name="T45" fmla="*/ 4 h 15"/>
                <a:gd name="T46" fmla="*/ 4 w 22"/>
                <a:gd name="T47" fmla="*/ 5 h 15"/>
                <a:gd name="T48" fmla="*/ 4 w 22"/>
                <a:gd name="T49" fmla="*/ 5 h 15"/>
                <a:gd name="T50" fmla="*/ 3 w 22"/>
                <a:gd name="T51" fmla="*/ 6 h 15"/>
                <a:gd name="T52" fmla="*/ 1 w 22"/>
                <a:gd name="T53" fmla="*/ 5 h 15"/>
                <a:gd name="T54" fmla="*/ 2 w 22"/>
                <a:gd name="T55" fmla="*/ 6 h 15"/>
                <a:gd name="T56" fmla="*/ 1 w 22"/>
                <a:gd name="T57" fmla="*/ 6 h 15"/>
                <a:gd name="T58" fmla="*/ 1 w 22"/>
                <a:gd name="T59" fmla="*/ 6 h 15"/>
                <a:gd name="T60" fmla="*/ 1 w 22"/>
                <a:gd name="T61" fmla="*/ 7 h 15"/>
                <a:gd name="T62" fmla="*/ 2 w 22"/>
                <a:gd name="T63" fmla="*/ 7 h 15"/>
                <a:gd name="T64" fmla="*/ 2 w 22"/>
                <a:gd name="T65" fmla="*/ 6 h 15"/>
                <a:gd name="T66" fmla="*/ 3 w 22"/>
                <a:gd name="T67" fmla="*/ 7 h 15"/>
                <a:gd name="T68" fmla="*/ 3 w 22"/>
                <a:gd name="T69" fmla="*/ 7 h 15"/>
                <a:gd name="T70" fmla="*/ 4 w 22"/>
                <a:gd name="T71" fmla="*/ 7 h 15"/>
                <a:gd name="T72" fmla="*/ 5 w 22"/>
                <a:gd name="T73" fmla="*/ 6 h 15"/>
                <a:gd name="T74" fmla="*/ 6 w 22"/>
                <a:gd name="T75" fmla="*/ 6 h 15"/>
                <a:gd name="T76" fmla="*/ 8 w 22"/>
                <a:gd name="T77" fmla="*/ 6 h 15"/>
                <a:gd name="T78" fmla="*/ 7 w 22"/>
                <a:gd name="T79" fmla="*/ 6 h 15"/>
                <a:gd name="T80" fmla="*/ 7 w 22"/>
                <a:gd name="T81" fmla="*/ 6 h 15"/>
                <a:gd name="T82" fmla="*/ 7 w 22"/>
                <a:gd name="T83" fmla="*/ 7 h 15"/>
                <a:gd name="T84" fmla="*/ 7 w 22"/>
                <a:gd name="T85" fmla="*/ 7 h 15"/>
                <a:gd name="T86" fmla="*/ 7 w 22"/>
                <a:gd name="T87" fmla="*/ 7 h 15"/>
                <a:gd name="T88" fmla="*/ 7 w 22"/>
                <a:gd name="T89" fmla="*/ 7 h 15"/>
                <a:gd name="T90" fmla="*/ 8 w 22"/>
                <a:gd name="T91" fmla="*/ 7 h 15"/>
                <a:gd name="T92" fmla="*/ 9 w 22"/>
                <a:gd name="T93" fmla="*/ 6 h 15"/>
                <a:gd name="T94" fmla="*/ 10 w 22"/>
                <a:gd name="T95" fmla="*/ 5 h 15"/>
                <a:gd name="T96" fmla="*/ 10 w 22"/>
                <a:gd name="T97" fmla="*/ 6 h 15"/>
                <a:gd name="T98" fmla="*/ 10 w 22"/>
                <a:gd name="T99" fmla="*/ 6 h 15"/>
                <a:gd name="T100" fmla="*/ 10 w 22"/>
                <a:gd name="T101" fmla="*/ 7 h 15"/>
                <a:gd name="T102" fmla="*/ 11 w 22"/>
                <a:gd name="T103" fmla="*/ 6 h 15"/>
                <a:gd name="T104" fmla="*/ 11 w 22"/>
                <a:gd name="T105" fmla="*/ 7 h 15"/>
                <a:gd name="T106" fmla="*/ 11 w 22"/>
                <a:gd name="T107" fmla="*/ 6 h 15"/>
                <a:gd name="T108" fmla="*/ 11 w 22"/>
                <a:gd name="T109" fmla="*/ 5 h 15"/>
                <a:gd name="T110" fmla="*/ 11 w 22"/>
                <a:gd name="T111" fmla="*/ 5 h 1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2" h="15">
                  <a:moveTo>
                    <a:pt x="10" y="8"/>
                  </a:moveTo>
                  <a:cubicBezTo>
                    <a:pt x="10" y="8"/>
                    <a:pt x="10" y="7"/>
                    <a:pt x="10" y="7"/>
                  </a:cubicBezTo>
                  <a:cubicBezTo>
                    <a:pt x="10" y="7"/>
                    <a:pt x="11" y="7"/>
                    <a:pt x="11" y="7"/>
                  </a:cubicBezTo>
                  <a:cubicBezTo>
                    <a:pt x="11" y="7"/>
                    <a:pt x="10" y="7"/>
                    <a:pt x="10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7"/>
                    <a:pt x="10" y="7"/>
                    <a:pt x="10" y="6"/>
                  </a:cubicBezTo>
                  <a:cubicBezTo>
                    <a:pt x="10" y="6"/>
                    <a:pt x="10" y="6"/>
                    <a:pt x="11" y="6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2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8"/>
                    <a:pt x="11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8"/>
                    <a:pt x="10" y="8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moveTo>
                    <a:pt x="11" y="6"/>
                  </a:moveTo>
                  <a:cubicBezTo>
                    <a:pt x="11" y="6"/>
                    <a:pt x="11" y="6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6"/>
                    <a:pt x="11" y="6"/>
                    <a:pt x="11" y="6"/>
                  </a:cubicBezTo>
                  <a:moveTo>
                    <a:pt x="12" y="6"/>
                  </a:moveTo>
                  <a:cubicBezTo>
                    <a:pt x="12" y="6"/>
                    <a:pt x="12" y="6"/>
                    <a:pt x="12" y="6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7"/>
                    <a:pt x="11" y="6"/>
                    <a:pt x="12" y="6"/>
                  </a:cubicBezTo>
                  <a:moveTo>
                    <a:pt x="9" y="7"/>
                  </a:move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moveTo>
                    <a:pt x="18" y="10"/>
                  </a:moveTo>
                  <a:cubicBezTo>
                    <a:pt x="21" y="10"/>
                    <a:pt x="22" y="9"/>
                    <a:pt x="22" y="8"/>
                  </a:cubicBezTo>
                  <a:cubicBezTo>
                    <a:pt x="22" y="5"/>
                    <a:pt x="15" y="7"/>
                    <a:pt x="15" y="5"/>
                  </a:cubicBezTo>
                  <a:cubicBezTo>
                    <a:pt x="15" y="5"/>
                    <a:pt x="15" y="4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9" y="4"/>
                    <a:pt x="19" y="1"/>
                    <a:pt x="22" y="0"/>
                  </a:cubicBezTo>
                  <a:cubicBezTo>
                    <a:pt x="19" y="0"/>
                    <a:pt x="18" y="3"/>
                    <a:pt x="17" y="3"/>
                  </a:cubicBezTo>
                  <a:cubicBezTo>
                    <a:pt x="17" y="2"/>
                    <a:pt x="18" y="1"/>
                    <a:pt x="18" y="1"/>
                  </a:cubicBezTo>
                  <a:cubicBezTo>
                    <a:pt x="17" y="2"/>
                    <a:pt x="16" y="2"/>
                    <a:pt x="15" y="3"/>
                  </a:cubicBezTo>
                  <a:cubicBezTo>
                    <a:pt x="15" y="3"/>
                    <a:pt x="14" y="4"/>
                    <a:pt x="15" y="4"/>
                  </a:cubicBezTo>
                  <a:cubicBezTo>
                    <a:pt x="14" y="4"/>
                    <a:pt x="14" y="4"/>
                    <a:pt x="14" y="5"/>
                  </a:cubicBezTo>
                  <a:cubicBezTo>
                    <a:pt x="14" y="8"/>
                    <a:pt x="22" y="6"/>
                    <a:pt x="22" y="8"/>
                  </a:cubicBezTo>
                  <a:cubicBezTo>
                    <a:pt x="22" y="9"/>
                    <a:pt x="20" y="9"/>
                    <a:pt x="18" y="9"/>
                  </a:cubicBezTo>
                  <a:cubicBezTo>
                    <a:pt x="16" y="9"/>
                    <a:pt x="15" y="8"/>
                    <a:pt x="12" y="9"/>
                  </a:cubicBezTo>
                  <a:cubicBezTo>
                    <a:pt x="12" y="8"/>
                    <a:pt x="13" y="7"/>
                    <a:pt x="13" y="7"/>
                  </a:cubicBezTo>
                  <a:cubicBezTo>
                    <a:pt x="13" y="7"/>
                    <a:pt x="13" y="7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5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9" y="5"/>
                    <a:pt x="9" y="6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7"/>
                    <a:pt x="9" y="7"/>
                    <a:pt x="8" y="7"/>
                  </a:cubicBezTo>
                  <a:cubicBezTo>
                    <a:pt x="9" y="7"/>
                    <a:pt x="9" y="7"/>
                    <a:pt x="9" y="8"/>
                  </a:cubicBezTo>
                  <a:cubicBezTo>
                    <a:pt x="8" y="8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7" y="9"/>
                    <a:pt x="7" y="8"/>
                    <a:pt x="7" y="8"/>
                  </a:cubicBezTo>
                  <a:cubicBezTo>
                    <a:pt x="7" y="8"/>
                    <a:pt x="8" y="7"/>
                    <a:pt x="8" y="7"/>
                  </a:cubicBezTo>
                  <a:cubicBezTo>
                    <a:pt x="8" y="7"/>
                    <a:pt x="8" y="7"/>
                    <a:pt x="8" y="6"/>
                  </a:cubicBezTo>
                  <a:cubicBezTo>
                    <a:pt x="8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5" y="7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7" y="9"/>
                    <a:pt x="6" y="9"/>
                  </a:cubicBezTo>
                  <a:cubicBezTo>
                    <a:pt x="6" y="10"/>
                    <a:pt x="5" y="10"/>
                    <a:pt x="6" y="9"/>
                  </a:cubicBezTo>
                  <a:cubicBezTo>
                    <a:pt x="5" y="10"/>
                    <a:pt x="6" y="10"/>
                    <a:pt x="7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10"/>
                    <a:pt x="7" y="10"/>
                    <a:pt x="7" y="11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8" y="10"/>
                    <a:pt x="8" y="11"/>
                    <a:pt x="8" y="11"/>
                  </a:cubicBezTo>
                  <a:cubicBezTo>
                    <a:pt x="8" y="12"/>
                    <a:pt x="6" y="12"/>
                    <a:pt x="6" y="12"/>
                  </a:cubicBezTo>
                  <a:cubicBezTo>
                    <a:pt x="6" y="12"/>
                    <a:pt x="5" y="12"/>
                    <a:pt x="5" y="12"/>
                  </a:cubicBezTo>
                  <a:cubicBezTo>
                    <a:pt x="5" y="12"/>
                    <a:pt x="3" y="12"/>
                    <a:pt x="3" y="12"/>
                  </a:cubicBezTo>
                  <a:cubicBezTo>
                    <a:pt x="3" y="12"/>
                    <a:pt x="3" y="12"/>
                    <a:pt x="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1"/>
                    <a:pt x="2" y="11"/>
                    <a:pt x="2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1"/>
                    <a:pt x="2" y="12"/>
                    <a:pt x="2" y="12"/>
                  </a:cubicBezTo>
                  <a:cubicBezTo>
                    <a:pt x="2" y="12"/>
                    <a:pt x="2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0" y="12"/>
                    <a:pt x="1" y="13"/>
                  </a:cubicBezTo>
                  <a:cubicBezTo>
                    <a:pt x="1" y="13"/>
                    <a:pt x="1" y="12"/>
                    <a:pt x="1" y="12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2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2" y="13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5"/>
                    <a:pt x="3" y="15"/>
                  </a:cubicBezTo>
                  <a:cubicBezTo>
                    <a:pt x="3" y="14"/>
                    <a:pt x="2" y="14"/>
                    <a:pt x="2" y="14"/>
                  </a:cubicBezTo>
                  <a:cubicBezTo>
                    <a:pt x="2" y="14"/>
                    <a:pt x="3" y="14"/>
                    <a:pt x="3" y="14"/>
                  </a:cubicBezTo>
                  <a:cubicBezTo>
                    <a:pt x="3" y="14"/>
                    <a:pt x="3" y="13"/>
                    <a:pt x="3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14"/>
                    <a:pt x="3" y="14"/>
                    <a:pt x="4" y="14"/>
                  </a:cubicBezTo>
                  <a:cubicBezTo>
                    <a:pt x="4" y="14"/>
                    <a:pt x="4" y="13"/>
                    <a:pt x="4" y="13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3"/>
                    <a:pt x="4" y="13"/>
                    <a:pt x="4" y="14"/>
                  </a:cubicBezTo>
                  <a:cubicBezTo>
                    <a:pt x="4" y="14"/>
                    <a:pt x="5" y="14"/>
                    <a:pt x="5" y="13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4"/>
                    <a:pt x="5" y="14"/>
                    <a:pt x="5" y="13"/>
                  </a:cubicBezTo>
                  <a:cubicBezTo>
                    <a:pt x="5" y="13"/>
                    <a:pt x="5" y="14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7" y="14"/>
                    <a:pt x="6" y="14"/>
                    <a:pt x="7" y="15"/>
                  </a:cubicBezTo>
                  <a:cubicBezTo>
                    <a:pt x="7" y="13"/>
                    <a:pt x="7" y="14"/>
                    <a:pt x="8" y="13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8" y="14"/>
                    <a:pt x="9" y="14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1" y="12"/>
                    <a:pt x="11" y="12"/>
                  </a:cubicBezTo>
                  <a:cubicBezTo>
                    <a:pt x="13" y="12"/>
                    <a:pt x="10" y="11"/>
                    <a:pt x="14" y="11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4" y="11"/>
                    <a:pt x="14" y="12"/>
                    <a:pt x="15" y="1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4" y="13"/>
                    <a:pt x="14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2" y="12"/>
                    <a:pt x="12" y="13"/>
                  </a:cubicBezTo>
                  <a:cubicBezTo>
                    <a:pt x="12" y="13"/>
                    <a:pt x="13" y="12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3" y="13"/>
                    <a:pt x="13" y="13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4" y="14"/>
                    <a:pt x="14" y="15"/>
                    <a:pt x="15" y="14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5" y="13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13"/>
                    <a:pt x="17" y="12"/>
                    <a:pt x="17" y="12"/>
                  </a:cubicBezTo>
                  <a:cubicBezTo>
                    <a:pt x="17" y="12"/>
                    <a:pt x="17" y="12"/>
                    <a:pt x="17" y="11"/>
                  </a:cubicBezTo>
                  <a:cubicBezTo>
                    <a:pt x="17" y="12"/>
                    <a:pt x="18" y="12"/>
                    <a:pt x="18" y="12"/>
                  </a:cubicBezTo>
                  <a:cubicBezTo>
                    <a:pt x="19" y="12"/>
                    <a:pt x="18" y="12"/>
                    <a:pt x="19" y="11"/>
                  </a:cubicBezTo>
                  <a:cubicBezTo>
                    <a:pt x="19" y="11"/>
                    <a:pt x="20" y="11"/>
                    <a:pt x="20" y="11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20" y="12"/>
                    <a:pt x="20" y="12"/>
                    <a:pt x="20" y="12"/>
                  </a:cubicBezTo>
                  <a:cubicBezTo>
                    <a:pt x="20" y="12"/>
                    <a:pt x="20" y="12"/>
                    <a:pt x="19" y="1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9" y="12"/>
                    <a:pt x="18" y="13"/>
                    <a:pt x="18" y="13"/>
                  </a:cubicBezTo>
                  <a:cubicBezTo>
                    <a:pt x="18" y="13"/>
                    <a:pt x="19" y="13"/>
                    <a:pt x="19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9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19" y="13"/>
                    <a:pt x="19" y="14"/>
                    <a:pt x="19" y="14"/>
                  </a:cubicBezTo>
                  <a:cubicBezTo>
                    <a:pt x="19" y="14"/>
                    <a:pt x="19" y="14"/>
                    <a:pt x="20" y="14"/>
                  </a:cubicBezTo>
                  <a:cubicBezTo>
                    <a:pt x="19" y="14"/>
                    <a:pt x="20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0" y="14"/>
                    <a:pt x="20" y="14"/>
                    <a:pt x="20" y="13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0" y="14"/>
                    <a:pt x="20" y="14"/>
                    <a:pt x="21" y="1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1" y="14"/>
                    <a:pt x="21" y="15"/>
                    <a:pt x="21" y="1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ubicBezTo>
                    <a:pt x="21" y="13"/>
                    <a:pt x="22" y="13"/>
                    <a:pt x="22" y="12"/>
                  </a:cubicBezTo>
                  <a:cubicBezTo>
                    <a:pt x="22" y="12"/>
                    <a:pt x="22" y="12"/>
                    <a:pt x="21" y="12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21" y="12"/>
                    <a:pt x="21" y="11"/>
                    <a:pt x="21" y="11"/>
                  </a:cubicBezTo>
                  <a:cubicBezTo>
                    <a:pt x="21" y="11"/>
                    <a:pt x="21" y="11"/>
                    <a:pt x="21" y="11"/>
                  </a:cubicBezTo>
                  <a:cubicBezTo>
                    <a:pt x="22" y="11"/>
                    <a:pt x="22" y="11"/>
                    <a:pt x="22" y="10"/>
                  </a:cubicBezTo>
                  <a:cubicBezTo>
                    <a:pt x="21" y="11"/>
                    <a:pt x="21" y="11"/>
                    <a:pt x="21" y="11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0" y="10"/>
                    <a:pt x="19" y="10"/>
                    <a:pt x="18" y="10"/>
                  </a:cubicBezTo>
                  <a:cubicBezTo>
                    <a:pt x="18" y="10"/>
                    <a:pt x="18" y="10"/>
                    <a:pt x="18" y="1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6" name="Freeform 155"/>
            <p:cNvSpPr>
              <a:spLocks noChangeAspect="1" noEditPoints="1"/>
            </p:cNvSpPr>
            <p:nvPr userDrawn="1"/>
          </p:nvSpPr>
          <p:spPr bwMode="auto">
            <a:xfrm>
              <a:off x="3294" y="955"/>
              <a:ext cx="13" cy="5"/>
            </a:xfrm>
            <a:custGeom>
              <a:avLst/>
              <a:gdLst>
                <a:gd name="T0" fmla="*/ 4 w 27"/>
                <a:gd name="T1" fmla="*/ 2 h 11"/>
                <a:gd name="T2" fmla="*/ 4 w 27"/>
                <a:gd name="T3" fmla="*/ 1 h 11"/>
                <a:gd name="T4" fmla="*/ 5 w 27"/>
                <a:gd name="T5" fmla="*/ 1 h 11"/>
                <a:gd name="T6" fmla="*/ 4 w 27"/>
                <a:gd name="T7" fmla="*/ 1 h 11"/>
                <a:gd name="T8" fmla="*/ 4 w 27"/>
                <a:gd name="T9" fmla="*/ 2 h 11"/>
                <a:gd name="T10" fmla="*/ 4 w 27"/>
                <a:gd name="T11" fmla="*/ 0 h 11"/>
                <a:gd name="T12" fmla="*/ 5 w 27"/>
                <a:gd name="T13" fmla="*/ 1 h 11"/>
                <a:gd name="T14" fmla="*/ 2 w 27"/>
                <a:gd name="T15" fmla="*/ 3 h 11"/>
                <a:gd name="T16" fmla="*/ 8 w 27"/>
                <a:gd name="T17" fmla="*/ 1 h 11"/>
                <a:gd name="T18" fmla="*/ 11 w 27"/>
                <a:gd name="T19" fmla="*/ 0 h 11"/>
                <a:gd name="T20" fmla="*/ 11 w 27"/>
                <a:gd name="T21" fmla="*/ 2 h 11"/>
                <a:gd name="T22" fmla="*/ 5 w 27"/>
                <a:gd name="T23" fmla="*/ 1 h 11"/>
                <a:gd name="T24" fmla="*/ 5 w 27"/>
                <a:gd name="T25" fmla="*/ 0 h 11"/>
                <a:gd name="T26" fmla="*/ 4 w 27"/>
                <a:gd name="T27" fmla="*/ 0 h 11"/>
                <a:gd name="T28" fmla="*/ 3 w 27"/>
                <a:gd name="T29" fmla="*/ 1 h 11"/>
                <a:gd name="T30" fmla="*/ 3 w 27"/>
                <a:gd name="T31" fmla="*/ 2 h 11"/>
                <a:gd name="T32" fmla="*/ 2 w 27"/>
                <a:gd name="T33" fmla="*/ 2 h 11"/>
                <a:gd name="T34" fmla="*/ 2 w 27"/>
                <a:gd name="T35" fmla="*/ 0 h 11"/>
                <a:gd name="T36" fmla="*/ 1 w 27"/>
                <a:gd name="T37" fmla="*/ 0 h 11"/>
                <a:gd name="T38" fmla="*/ 1 w 27"/>
                <a:gd name="T39" fmla="*/ 0 h 11"/>
                <a:gd name="T40" fmla="*/ 1 w 27"/>
                <a:gd name="T41" fmla="*/ 0 h 11"/>
                <a:gd name="T42" fmla="*/ 1 w 27"/>
                <a:gd name="T43" fmla="*/ 1 h 11"/>
                <a:gd name="T44" fmla="*/ 1 w 27"/>
                <a:gd name="T45" fmla="*/ 1 h 11"/>
                <a:gd name="T46" fmla="*/ 1 w 27"/>
                <a:gd name="T47" fmla="*/ 1 h 11"/>
                <a:gd name="T48" fmla="*/ 1 w 27"/>
                <a:gd name="T49" fmla="*/ 2 h 11"/>
                <a:gd name="T50" fmla="*/ 1 w 27"/>
                <a:gd name="T51" fmla="*/ 2 h 11"/>
                <a:gd name="T52" fmla="*/ 2 w 27"/>
                <a:gd name="T53" fmla="*/ 2 h 11"/>
                <a:gd name="T54" fmla="*/ 3 w 27"/>
                <a:gd name="T55" fmla="*/ 4 h 11"/>
                <a:gd name="T56" fmla="*/ 1 w 27"/>
                <a:gd name="T57" fmla="*/ 3 h 11"/>
                <a:gd name="T58" fmla="*/ 0 w 27"/>
                <a:gd name="T59" fmla="*/ 4 h 11"/>
                <a:gd name="T60" fmla="*/ 0 w 27"/>
                <a:gd name="T61" fmla="*/ 4 h 11"/>
                <a:gd name="T62" fmla="*/ 0 w 27"/>
                <a:gd name="T63" fmla="*/ 4 h 11"/>
                <a:gd name="T64" fmla="*/ 0 w 27"/>
                <a:gd name="T65" fmla="*/ 5 h 11"/>
                <a:gd name="T66" fmla="*/ 1 w 27"/>
                <a:gd name="T67" fmla="*/ 5 h 11"/>
                <a:gd name="T68" fmla="*/ 1 w 27"/>
                <a:gd name="T69" fmla="*/ 5 h 11"/>
                <a:gd name="T70" fmla="*/ 2 w 27"/>
                <a:gd name="T71" fmla="*/ 5 h 11"/>
                <a:gd name="T72" fmla="*/ 2 w 27"/>
                <a:gd name="T73" fmla="*/ 5 h 11"/>
                <a:gd name="T74" fmla="*/ 3 w 27"/>
                <a:gd name="T75" fmla="*/ 5 h 11"/>
                <a:gd name="T76" fmla="*/ 4 w 27"/>
                <a:gd name="T77" fmla="*/ 5 h 11"/>
                <a:gd name="T78" fmla="*/ 8 w 27"/>
                <a:gd name="T79" fmla="*/ 3 h 11"/>
                <a:gd name="T80" fmla="*/ 8 w 27"/>
                <a:gd name="T81" fmla="*/ 4 h 11"/>
                <a:gd name="T82" fmla="*/ 7 w 27"/>
                <a:gd name="T83" fmla="*/ 4 h 11"/>
                <a:gd name="T84" fmla="*/ 8 w 27"/>
                <a:gd name="T85" fmla="*/ 4 h 11"/>
                <a:gd name="T86" fmla="*/ 8 w 27"/>
                <a:gd name="T87" fmla="*/ 5 h 11"/>
                <a:gd name="T88" fmla="*/ 8 w 27"/>
                <a:gd name="T89" fmla="*/ 5 h 11"/>
                <a:gd name="T90" fmla="*/ 8 w 27"/>
                <a:gd name="T91" fmla="*/ 5 h 11"/>
                <a:gd name="T92" fmla="*/ 8 w 27"/>
                <a:gd name="T93" fmla="*/ 5 h 11"/>
                <a:gd name="T94" fmla="*/ 9 w 27"/>
                <a:gd name="T95" fmla="*/ 5 h 11"/>
                <a:gd name="T96" fmla="*/ 10 w 27"/>
                <a:gd name="T97" fmla="*/ 4 h 11"/>
                <a:gd name="T98" fmla="*/ 12 w 27"/>
                <a:gd name="T99" fmla="*/ 4 h 11"/>
                <a:gd name="T100" fmla="*/ 12 w 27"/>
                <a:gd name="T101" fmla="*/ 4 h 11"/>
                <a:gd name="T102" fmla="*/ 12 w 27"/>
                <a:gd name="T103" fmla="*/ 5 h 11"/>
                <a:gd name="T104" fmla="*/ 12 w 27"/>
                <a:gd name="T105" fmla="*/ 5 h 11"/>
                <a:gd name="T106" fmla="*/ 13 w 27"/>
                <a:gd name="T107" fmla="*/ 5 h 11"/>
                <a:gd name="T108" fmla="*/ 13 w 27"/>
                <a:gd name="T109" fmla="*/ 4 h 11"/>
                <a:gd name="T110" fmla="*/ 13 w 27"/>
                <a:gd name="T111" fmla="*/ 4 h 11"/>
                <a:gd name="T112" fmla="*/ 13 w 27"/>
                <a:gd name="T113" fmla="*/ 3 h 11"/>
                <a:gd name="T114" fmla="*/ 13 w 27"/>
                <a:gd name="T115" fmla="*/ 2 h 1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" h="11">
                  <a:moveTo>
                    <a:pt x="10" y="9"/>
                  </a:moveTo>
                  <a:cubicBezTo>
                    <a:pt x="10" y="9"/>
                    <a:pt x="10" y="9"/>
                    <a:pt x="10" y="9"/>
                  </a:cubicBezTo>
                  <a:cubicBezTo>
                    <a:pt x="10" y="9"/>
                    <a:pt x="10" y="9"/>
                    <a:pt x="10" y="9"/>
                  </a:cubicBezTo>
                  <a:moveTo>
                    <a:pt x="8" y="4"/>
                  </a:moveTo>
                  <a:cubicBezTo>
                    <a:pt x="8" y="4"/>
                    <a:pt x="8" y="3"/>
                    <a:pt x="8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8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2"/>
                    <a:pt x="8" y="3"/>
                    <a:pt x="8" y="3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4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9" y="5"/>
                    <a:pt x="8" y="5"/>
                  </a:cubicBezTo>
                  <a:cubicBezTo>
                    <a:pt x="8" y="4"/>
                    <a:pt x="8" y="4"/>
                    <a:pt x="8" y="4"/>
                  </a:cubicBezTo>
                  <a:moveTo>
                    <a:pt x="9" y="2"/>
                  </a:moveTo>
                  <a:cubicBezTo>
                    <a:pt x="9" y="2"/>
                    <a:pt x="9" y="2"/>
                    <a:pt x="8" y="2"/>
                  </a:cubicBezTo>
                  <a:cubicBezTo>
                    <a:pt x="8" y="2"/>
                    <a:pt x="8" y="2"/>
                    <a:pt x="8" y="1"/>
                  </a:cubicBezTo>
                  <a:cubicBezTo>
                    <a:pt x="8" y="1"/>
                    <a:pt x="9" y="2"/>
                    <a:pt x="9" y="2"/>
                  </a:cubicBezTo>
                  <a:moveTo>
                    <a:pt x="10" y="2"/>
                  </a:moveTo>
                  <a:cubicBezTo>
                    <a:pt x="10" y="2"/>
                    <a:pt x="11" y="2"/>
                    <a:pt x="11" y="2"/>
                  </a:cubicBezTo>
                  <a:cubicBezTo>
                    <a:pt x="10" y="2"/>
                    <a:pt x="11" y="3"/>
                    <a:pt x="10" y="3"/>
                  </a:cubicBezTo>
                  <a:cubicBezTo>
                    <a:pt x="10" y="3"/>
                    <a:pt x="10" y="2"/>
                    <a:pt x="10" y="2"/>
                  </a:cubicBezTo>
                  <a:moveTo>
                    <a:pt x="5" y="6"/>
                  </a:move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moveTo>
                    <a:pt x="27" y="4"/>
                  </a:moveTo>
                  <a:cubicBezTo>
                    <a:pt x="27" y="3"/>
                    <a:pt x="26" y="3"/>
                    <a:pt x="23" y="3"/>
                  </a:cubicBezTo>
                  <a:cubicBezTo>
                    <a:pt x="21" y="3"/>
                    <a:pt x="14" y="4"/>
                    <a:pt x="14" y="2"/>
                  </a:cubicBezTo>
                  <a:cubicBezTo>
                    <a:pt x="14" y="2"/>
                    <a:pt x="16" y="2"/>
                    <a:pt x="17" y="2"/>
                  </a:cubicBezTo>
                  <a:cubicBezTo>
                    <a:pt x="17" y="2"/>
                    <a:pt x="17" y="2"/>
                    <a:pt x="18" y="2"/>
                  </a:cubicBezTo>
                  <a:cubicBezTo>
                    <a:pt x="21" y="3"/>
                    <a:pt x="25" y="1"/>
                    <a:pt x="27" y="2"/>
                  </a:cubicBezTo>
                  <a:cubicBezTo>
                    <a:pt x="25" y="0"/>
                    <a:pt x="23" y="2"/>
                    <a:pt x="20" y="1"/>
                  </a:cubicBezTo>
                  <a:cubicBezTo>
                    <a:pt x="22" y="1"/>
                    <a:pt x="22" y="1"/>
                    <a:pt x="22" y="0"/>
                  </a:cubicBezTo>
                  <a:cubicBezTo>
                    <a:pt x="21" y="1"/>
                    <a:pt x="19" y="0"/>
                    <a:pt x="17" y="1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5" y="1"/>
                    <a:pt x="14" y="1"/>
                    <a:pt x="14" y="2"/>
                  </a:cubicBezTo>
                  <a:cubicBezTo>
                    <a:pt x="14" y="5"/>
                    <a:pt x="21" y="4"/>
                    <a:pt x="23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5"/>
                    <a:pt x="24" y="5"/>
                    <a:pt x="22" y="5"/>
                  </a:cubicBezTo>
                  <a:cubicBezTo>
                    <a:pt x="20" y="5"/>
                    <a:pt x="14" y="4"/>
                    <a:pt x="11" y="5"/>
                  </a:cubicBezTo>
                  <a:cubicBezTo>
                    <a:pt x="11" y="4"/>
                    <a:pt x="12" y="3"/>
                    <a:pt x="11" y="3"/>
                  </a:cubicBezTo>
                  <a:cubicBezTo>
                    <a:pt x="12" y="3"/>
                    <a:pt x="12" y="2"/>
                    <a:pt x="12" y="2"/>
                  </a:cubicBezTo>
                  <a:cubicBezTo>
                    <a:pt x="12" y="2"/>
                    <a:pt x="11" y="2"/>
                    <a:pt x="11" y="2"/>
                  </a:cubicBezTo>
                  <a:cubicBezTo>
                    <a:pt x="11" y="2"/>
                    <a:pt x="11" y="2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0" y="1"/>
                    <a:pt x="10" y="0"/>
                  </a:cubicBezTo>
                  <a:cubicBezTo>
                    <a:pt x="10" y="0"/>
                    <a:pt x="9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7" y="1"/>
                    <a:pt x="8" y="1"/>
                  </a:cubicBezTo>
                  <a:cubicBezTo>
                    <a:pt x="7" y="1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3"/>
                    <a:pt x="6" y="3"/>
                    <a:pt x="6" y="3"/>
                  </a:cubicBezTo>
                  <a:cubicBezTo>
                    <a:pt x="6" y="4"/>
                    <a:pt x="6" y="4"/>
                    <a:pt x="7" y="4"/>
                  </a:cubicBezTo>
                  <a:cubicBezTo>
                    <a:pt x="7" y="4"/>
                    <a:pt x="7" y="4"/>
                    <a:pt x="7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4"/>
                  </a:cubicBezTo>
                  <a:cubicBezTo>
                    <a:pt x="6" y="4"/>
                    <a:pt x="6" y="5"/>
                    <a:pt x="6" y="5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4" y="3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2"/>
                    <a:pt x="4" y="1"/>
                    <a:pt x="4" y="1"/>
                  </a:cubicBezTo>
                  <a:cubicBezTo>
                    <a:pt x="4" y="1"/>
                    <a:pt x="4" y="1"/>
                    <a:pt x="4" y="0"/>
                  </a:cubicBezTo>
                  <a:cubicBezTo>
                    <a:pt x="4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3" y="1"/>
                    <a:pt x="3" y="1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1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2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3"/>
                    <a:pt x="2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5"/>
                    <a:pt x="2" y="4"/>
                    <a:pt x="2" y="4"/>
                  </a:cubicBezTo>
                  <a:cubicBezTo>
                    <a:pt x="1" y="5"/>
                    <a:pt x="2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5" y="6"/>
                    <a:pt x="5" y="6"/>
                  </a:cubicBezTo>
                  <a:cubicBezTo>
                    <a:pt x="6" y="6"/>
                    <a:pt x="6" y="7"/>
                    <a:pt x="6" y="7"/>
                  </a:cubicBezTo>
                  <a:cubicBezTo>
                    <a:pt x="6" y="7"/>
                    <a:pt x="7" y="8"/>
                    <a:pt x="7" y="8"/>
                  </a:cubicBezTo>
                  <a:cubicBezTo>
                    <a:pt x="7" y="8"/>
                    <a:pt x="5" y="8"/>
                    <a:pt x="5" y="8"/>
                  </a:cubicBezTo>
                  <a:cubicBezTo>
                    <a:pt x="4" y="8"/>
                    <a:pt x="3" y="9"/>
                    <a:pt x="3" y="8"/>
                  </a:cubicBezTo>
                  <a:cubicBezTo>
                    <a:pt x="3" y="8"/>
                    <a:pt x="3" y="8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8"/>
                    <a:pt x="1" y="8"/>
                  </a:cubicBezTo>
                  <a:cubicBezTo>
                    <a:pt x="1" y="8"/>
                    <a:pt x="1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8"/>
                    <a:pt x="0" y="8"/>
                    <a:pt x="0" y="9"/>
                  </a:cubicBezTo>
                  <a:cubicBezTo>
                    <a:pt x="0" y="9"/>
                    <a:pt x="0" y="9"/>
                    <a:pt x="0" y="8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1" y="9"/>
                    <a:pt x="1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" y="9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11"/>
                    <a:pt x="2" y="11"/>
                    <a:pt x="2" y="11"/>
                  </a:cubicBezTo>
                  <a:cubicBezTo>
                    <a:pt x="2" y="11"/>
                    <a:pt x="2" y="11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3" y="9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5" y="10"/>
                    <a:pt x="5" y="10"/>
                    <a:pt x="4" y="10"/>
                  </a:cubicBezTo>
                  <a:cubicBezTo>
                    <a:pt x="4" y="10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6" y="10"/>
                    <a:pt x="6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10"/>
                    <a:pt x="6" y="10"/>
                    <a:pt x="7" y="10"/>
                  </a:cubicBezTo>
                  <a:cubicBezTo>
                    <a:pt x="7" y="10"/>
                    <a:pt x="7" y="11"/>
                    <a:pt x="7" y="11"/>
                  </a:cubicBezTo>
                  <a:cubicBezTo>
                    <a:pt x="7" y="10"/>
                    <a:pt x="8" y="10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9" y="10"/>
                    <a:pt x="10" y="9"/>
                    <a:pt x="10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4" y="9"/>
                    <a:pt x="12" y="6"/>
                    <a:pt x="16" y="7"/>
                  </a:cubicBezTo>
                  <a:cubicBezTo>
                    <a:pt x="16" y="7"/>
                    <a:pt x="17" y="7"/>
                    <a:pt x="17" y="6"/>
                  </a:cubicBezTo>
                  <a:cubicBezTo>
                    <a:pt x="17" y="7"/>
                    <a:pt x="17" y="8"/>
                    <a:pt x="17" y="8"/>
                  </a:cubicBezTo>
                  <a:cubicBezTo>
                    <a:pt x="17" y="8"/>
                    <a:pt x="18" y="8"/>
                    <a:pt x="18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8" y="9"/>
                    <a:pt x="17" y="9"/>
                    <a:pt x="17" y="9"/>
                  </a:cubicBezTo>
                  <a:cubicBezTo>
                    <a:pt x="16" y="9"/>
                    <a:pt x="16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4" y="8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5" y="9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5" y="11"/>
                    <a:pt x="16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11"/>
                    <a:pt x="16" y="11"/>
                    <a:pt x="17" y="11"/>
                  </a:cubicBezTo>
                  <a:cubicBezTo>
                    <a:pt x="17" y="11"/>
                    <a:pt x="17" y="11"/>
                    <a:pt x="16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0"/>
                    <a:pt x="18" y="11"/>
                    <a:pt x="18" y="10"/>
                  </a:cubicBezTo>
                  <a:cubicBezTo>
                    <a:pt x="19" y="10"/>
                    <a:pt x="18" y="10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10"/>
                    <a:pt x="20" y="10"/>
                    <a:pt x="20" y="9"/>
                  </a:cubicBezTo>
                  <a:cubicBezTo>
                    <a:pt x="20" y="9"/>
                    <a:pt x="20" y="8"/>
                    <a:pt x="20" y="8"/>
                  </a:cubicBezTo>
                  <a:cubicBezTo>
                    <a:pt x="19" y="8"/>
                    <a:pt x="20" y="8"/>
                    <a:pt x="19" y="7"/>
                  </a:cubicBezTo>
                  <a:cubicBezTo>
                    <a:pt x="20" y="7"/>
                    <a:pt x="21" y="8"/>
                    <a:pt x="21" y="8"/>
                  </a:cubicBezTo>
                  <a:cubicBezTo>
                    <a:pt x="22" y="8"/>
                    <a:pt x="23" y="7"/>
                    <a:pt x="23" y="7"/>
                  </a:cubicBezTo>
                  <a:cubicBezTo>
                    <a:pt x="24" y="7"/>
                    <a:pt x="25" y="7"/>
                    <a:pt x="25" y="7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5" y="8"/>
                    <a:pt x="25" y="8"/>
                    <a:pt x="25" y="8"/>
                  </a:cubicBezTo>
                  <a:cubicBezTo>
                    <a:pt x="25" y="9"/>
                    <a:pt x="24" y="8"/>
                    <a:pt x="24" y="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10"/>
                    <a:pt x="24" y="9"/>
                  </a:cubicBezTo>
                  <a:cubicBezTo>
                    <a:pt x="24" y="9"/>
                    <a:pt x="25" y="9"/>
                    <a:pt x="24" y="9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4" y="11"/>
                    <a:pt x="25" y="11"/>
                    <a:pt x="25" y="11"/>
                  </a:cubicBezTo>
                  <a:cubicBezTo>
                    <a:pt x="25" y="11"/>
                    <a:pt x="25" y="11"/>
                    <a:pt x="25" y="10"/>
                  </a:cubicBez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25" y="10"/>
                    <a:pt x="25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5" y="10"/>
                    <a:pt x="25" y="10"/>
                    <a:pt x="26" y="10"/>
                  </a:cubicBezTo>
                  <a:cubicBezTo>
                    <a:pt x="26" y="10"/>
                    <a:pt x="26" y="10"/>
                    <a:pt x="26" y="11"/>
                  </a:cubicBezTo>
                  <a:cubicBezTo>
                    <a:pt x="26" y="11"/>
                    <a:pt x="26" y="11"/>
                    <a:pt x="27" y="11"/>
                  </a:cubicBezTo>
                  <a:cubicBezTo>
                    <a:pt x="27" y="11"/>
                    <a:pt x="26" y="11"/>
                    <a:pt x="26" y="10"/>
                  </a:cubicBezTo>
                  <a:cubicBezTo>
                    <a:pt x="26" y="10"/>
                    <a:pt x="27" y="10"/>
                    <a:pt x="27" y="10"/>
                  </a:cubicBezTo>
                  <a:cubicBezTo>
                    <a:pt x="27" y="9"/>
                    <a:pt x="26" y="9"/>
                    <a:pt x="26" y="9"/>
                  </a:cubicBezTo>
                  <a:cubicBezTo>
                    <a:pt x="26" y="9"/>
                    <a:pt x="27" y="9"/>
                    <a:pt x="27" y="8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6" y="8"/>
                    <a:pt x="27" y="7"/>
                    <a:pt x="27" y="7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7"/>
                    <a:pt x="27" y="7"/>
                    <a:pt x="27" y="6"/>
                  </a:cubicBezTo>
                  <a:cubicBezTo>
                    <a:pt x="27" y="6"/>
                    <a:pt x="26" y="7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5" y="6"/>
                    <a:pt x="24" y="6"/>
                    <a:pt x="22" y="6"/>
                  </a:cubicBezTo>
                  <a:cubicBezTo>
                    <a:pt x="24" y="6"/>
                    <a:pt x="27" y="5"/>
                    <a:pt x="27" y="4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7" name="Freeform 156"/>
            <p:cNvSpPr>
              <a:spLocks noChangeAspect="1" noEditPoints="1"/>
            </p:cNvSpPr>
            <p:nvPr userDrawn="1"/>
          </p:nvSpPr>
          <p:spPr bwMode="auto">
            <a:xfrm>
              <a:off x="3292" y="961"/>
              <a:ext cx="15" cy="5"/>
            </a:xfrm>
            <a:custGeom>
              <a:avLst/>
              <a:gdLst>
                <a:gd name="T0" fmla="*/ 5 w 30"/>
                <a:gd name="T1" fmla="*/ 1 h 11"/>
                <a:gd name="T2" fmla="*/ 5 w 30"/>
                <a:gd name="T3" fmla="*/ 1 h 11"/>
                <a:gd name="T4" fmla="*/ 5 w 30"/>
                <a:gd name="T5" fmla="*/ 1 h 11"/>
                <a:gd name="T6" fmla="*/ 5 w 30"/>
                <a:gd name="T7" fmla="*/ 2 h 11"/>
                <a:gd name="T8" fmla="*/ 5 w 30"/>
                <a:gd name="T9" fmla="*/ 1 h 11"/>
                <a:gd name="T10" fmla="*/ 6 w 30"/>
                <a:gd name="T11" fmla="*/ 1 h 11"/>
                <a:gd name="T12" fmla="*/ 13 w 30"/>
                <a:gd name="T13" fmla="*/ 1 h 11"/>
                <a:gd name="T14" fmla="*/ 15 w 30"/>
                <a:gd name="T15" fmla="*/ 1 h 11"/>
                <a:gd name="T16" fmla="*/ 10 w 30"/>
                <a:gd name="T17" fmla="*/ 0 h 11"/>
                <a:gd name="T18" fmla="*/ 13 w 30"/>
                <a:gd name="T19" fmla="*/ 2 h 11"/>
                <a:gd name="T20" fmla="*/ 6 w 30"/>
                <a:gd name="T21" fmla="*/ 1 h 11"/>
                <a:gd name="T22" fmla="*/ 5 w 30"/>
                <a:gd name="T23" fmla="*/ 0 h 11"/>
                <a:gd name="T24" fmla="*/ 4 w 30"/>
                <a:gd name="T25" fmla="*/ 0 h 11"/>
                <a:gd name="T26" fmla="*/ 4 w 30"/>
                <a:gd name="T27" fmla="*/ 2 h 11"/>
                <a:gd name="T28" fmla="*/ 3 w 30"/>
                <a:gd name="T29" fmla="*/ 2 h 11"/>
                <a:gd name="T30" fmla="*/ 2 w 30"/>
                <a:gd name="T31" fmla="*/ 0 h 11"/>
                <a:gd name="T32" fmla="*/ 2 w 30"/>
                <a:gd name="T33" fmla="*/ 0 h 11"/>
                <a:gd name="T34" fmla="*/ 2 w 30"/>
                <a:gd name="T35" fmla="*/ 0 h 11"/>
                <a:gd name="T36" fmla="*/ 1 w 30"/>
                <a:gd name="T37" fmla="*/ 0 h 11"/>
                <a:gd name="T38" fmla="*/ 2 w 30"/>
                <a:gd name="T39" fmla="*/ 1 h 11"/>
                <a:gd name="T40" fmla="*/ 1 w 30"/>
                <a:gd name="T41" fmla="*/ 1 h 11"/>
                <a:gd name="T42" fmla="*/ 2 w 30"/>
                <a:gd name="T43" fmla="*/ 1 h 11"/>
                <a:gd name="T44" fmla="*/ 2 w 30"/>
                <a:gd name="T45" fmla="*/ 2 h 11"/>
                <a:gd name="T46" fmla="*/ 2 w 30"/>
                <a:gd name="T47" fmla="*/ 2 h 11"/>
                <a:gd name="T48" fmla="*/ 3 w 30"/>
                <a:gd name="T49" fmla="*/ 2 h 11"/>
                <a:gd name="T50" fmla="*/ 4 w 30"/>
                <a:gd name="T51" fmla="*/ 3 h 11"/>
                <a:gd name="T52" fmla="*/ 2 w 30"/>
                <a:gd name="T53" fmla="*/ 3 h 11"/>
                <a:gd name="T54" fmla="*/ 1 w 30"/>
                <a:gd name="T55" fmla="*/ 3 h 11"/>
                <a:gd name="T56" fmla="*/ 1 w 30"/>
                <a:gd name="T57" fmla="*/ 4 h 11"/>
                <a:gd name="T58" fmla="*/ 1 w 30"/>
                <a:gd name="T59" fmla="*/ 4 h 11"/>
                <a:gd name="T60" fmla="*/ 1 w 30"/>
                <a:gd name="T61" fmla="*/ 4 h 11"/>
                <a:gd name="T62" fmla="*/ 2 w 30"/>
                <a:gd name="T63" fmla="*/ 5 h 11"/>
                <a:gd name="T64" fmla="*/ 2 w 30"/>
                <a:gd name="T65" fmla="*/ 4 h 11"/>
                <a:gd name="T66" fmla="*/ 3 w 30"/>
                <a:gd name="T67" fmla="*/ 5 h 11"/>
                <a:gd name="T68" fmla="*/ 3 w 30"/>
                <a:gd name="T69" fmla="*/ 5 h 11"/>
                <a:gd name="T70" fmla="*/ 4 w 30"/>
                <a:gd name="T71" fmla="*/ 5 h 11"/>
                <a:gd name="T72" fmla="*/ 5 w 30"/>
                <a:gd name="T73" fmla="*/ 5 h 11"/>
                <a:gd name="T74" fmla="*/ 6 w 30"/>
                <a:gd name="T75" fmla="*/ 4 h 11"/>
                <a:gd name="T76" fmla="*/ 7 w 30"/>
                <a:gd name="T77" fmla="*/ 4 h 11"/>
                <a:gd name="T78" fmla="*/ 11 w 30"/>
                <a:gd name="T79" fmla="*/ 4 h 11"/>
                <a:gd name="T80" fmla="*/ 10 w 30"/>
                <a:gd name="T81" fmla="*/ 4 h 11"/>
                <a:gd name="T82" fmla="*/ 10 w 30"/>
                <a:gd name="T83" fmla="*/ 4 h 11"/>
                <a:gd name="T84" fmla="*/ 9 w 30"/>
                <a:gd name="T85" fmla="*/ 5 h 11"/>
                <a:gd name="T86" fmla="*/ 10 w 30"/>
                <a:gd name="T87" fmla="*/ 5 h 11"/>
                <a:gd name="T88" fmla="*/ 10 w 30"/>
                <a:gd name="T89" fmla="*/ 5 h 11"/>
                <a:gd name="T90" fmla="*/ 10 w 30"/>
                <a:gd name="T91" fmla="*/ 5 h 11"/>
                <a:gd name="T92" fmla="*/ 11 w 30"/>
                <a:gd name="T93" fmla="*/ 5 h 11"/>
                <a:gd name="T94" fmla="*/ 12 w 30"/>
                <a:gd name="T95" fmla="*/ 4 h 11"/>
                <a:gd name="T96" fmla="*/ 14 w 30"/>
                <a:gd name="T97" fmla="*/ 3 h 11"/>
                <a:gd name="T98" fmla="*/ 14 w 30"/>
                <a:gd name="T99" fmla="*/ 4 h 11"/>
                <a:gd name="T100" fmla="*/ 14 w 30"/>
                <a:gd name="T101" fmla="*/ 4 h 11"/>
                <a:gd name="T102" fmla="*/ 14 w 30"/>
                <a:gd name="T103" fmla="*/ 5 h 11"/>
                <a:gd name="T104" fmla="*/ 14 w 30"/>
                <a:gd name="T105" fmla="*/ 4 h 11"/>
                <a:gd name="T106" fmla="*/ 15 w 30"/>
                <a:gd name="T107" fmla="*/ 5 h 11"/>
                <a:gd name="T108" fmla="*/ 15 w 30"/>
                <a:gd name="T109" fmla="*/ 4 h 11"/>
                <a:gd name="T110" fmla="*/ 15 w 30"/>
                <a:gd name="T111" fmla="*/ 3 h 11"/>
                <a:gd name="T112" fmla="*/ 14 w 30"/>
                <a:gd name="T113" fmla="*/ 3 h 1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0" h="11">
                  <a:moveTo>
                    <a:pt x="9" y="4"/>
                  </a:move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9" y="4"/>
                    <a:pt x="10" y="3"/>
                  </a:cubicBezTo>
                  <a:cubicBezTo>
                    <a:pt x="10" y="3"/>
                    <a:pt x="9" y="3"/>
                    <a:pt x="9" y="3"/>
                  </a:cubicBezTo>
                  <a:cubicBezTo>
                    <a:pt x="9" y="3"/>
                    <a:pt x="10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1" y="3"/>
                    <a:pt x="11" y="3"/>
                  </a:cubicBezTo>
                  <a:cubicBezTo>
                    <a:pt x="11" y="3"/>
                    <a:pt x="11" y="3"/>
                    <a:pt x="10" y="3"/>
                  </a:cubicBezTo>
                  <a:cubicBezTo>
                    <a:pt x="10" y="4"/>
                    <a:pt x="10" y="3"/>
                    <a:pt x="10" y="3"/>
                  </a:cubicBezTo>
                  <a:cubicBezTo>
                    <a:pt x="10" y="3"/>
                    <a:pt x="10" y="3"/>
                    <a:pt x="10" y="4"/>
                  </a:cubicBezTo>
                  <a:cubicBezTo>
                    <a:pt x="10" y="3"/>
                    <a:pt x="10" y="3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5"/>
                    <a:pt x="9" y="5"/>
                    <a:pt x="9" y="5"/>
                  </a:cubicBezTo>
                  <a:cubicBezTo>
                    <a:pt x="9" y="5"/>
                    <a:pt x="9" y="4"/>
                    <a:pt x="9" y="4"/>
                  </a:cubicBezTo>
                  <a:moveTo>
                    <a:pt x="10" y="2"/>
                  </a:moveTo>
                  <a:cubicBezTo>
                    <a:pt x="10" y="2"/>
                    <a:pt x="9" y="2"/>
                    <a:pt x="9" y="2"/>
                  </a:cubicBezTo>
                  <a:cubicBezTo>
                    <a:pt x="9" y="2"/>
                    <a:pt x="9" y="2"/>
                    <a:pt x="9" y="1"/>
                  </a:cubicBezTo>
                  <a:cubicBezTo>
                    <a:pt x="9" y="2"/>
                    <a:pt x="10" y="2"/>
                    <a:pt x="10" y="2"/>
                  </a:cubicBezTo>
                  <a:moveTo>
                    <a:pt x="11" y="2"/>
                  </a:moveTo>
                  <a:cubicBezTo>
                    <a:pt x="11" y="2"/>
                    <a:pt x="11" y="3"/>
                    <a:pt x="12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2"/>
                    <a:pt x="11" y="2"/>
                  </a:cubicBezTo>
                  <a:moveTo>
                    <a:pt x="30" y="4"/>
                  </a:moveTo>
                  <a:cubicBezTo>
                    <a:pt x="30" y="4"/>
                    <a:pt x="29" y="3"/>
                    <a:pt x="26" y="3"/>
                  </a:cubicBezTo>
                  <a:cubicBezTo>
                    <a:pt x="24" y="3"/>
                    <a:pt x="16" y="4"/>
                    <a:pt x="16" y="3"/>
                  </a:cubicBezTo>
                  <a:cubicBezTo>
                    <a:pt x="16" y="2"/>
                    <a:pt x="18" y="2"/>
                    <a:pt x="20" y="2"/>
                  </a:cubicBezTo>
                  <a:cubicBezTo>
                    <a:pt x="20" y="2"/>
                    <a:pt x="21" y="2"/>
                    <a:pt x="21" y="2"/>
                  </a:cubicBezTo>
                  <a:cubicBezTo>
                    <a:pt x="24" y="3"/>
                    <a:pt x="28" y="1"/>
                    <a:pt x="30" y="2"/>
                  </a:cubicBezTo>
                  <a:cubicBezTo>
                    <a:pt x="28" y="0"/>
                    <a:pt x="26" y="2"/>
                    <a:pt x="23" y="2"/>
                  </a:cubicBezTo>
                  <a:cubicBezTo>
                    <a:pt x="25" y="2"/>
                    <a:pt x="26" y="1"/>
                    <a:pt x="26" y="1"/>
                  </a:cubicBezTo>
                  <a:cubicBezTo>
                    <a:pt x="25" y="2"/>
                    <a:pt x="22" y="0"/>
                    <a:pt x="21" y="1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18" y="1"/>
                    <a:pt x="15" y="1"/>
                    <a:pt x="15" y="3"/>
                  </a:cubicBezTo>
                  <a:cubicBezTo>
                    <a:pt x="15" y="5"/>
                    <a:pt x="24" y="4"/>
                    <a:pt x="26" y="4"/>
                  </a:cubicBezTo>
                  <a:cubicBezTo>
                    <a:pt x="28" y="4"/>
                    <a:pt x="29" y="4"/>
                    <a:pt x="29" y="4"/>
                  </a:cubicBezTo>
                  <a:cubicBezTo>
                    <a:pt x="29" y="5"/>
                    <a:pt x="27" y="5"/>
                    <a:pt x="25" y="5"/>
                  </a:cubicBezTo>
                  <a:cubicBezTo>
                    <a:pt x="23" y="5"/>
                    <a:pt x="15" y="4"/>
                    <a:pt x="11" y="5"/>
                  </a:cubicBezTo>
                  <a:cubicBezTo>
                    <a:pt x="12" y="4"/>
                    <a:pt x="12" y="4"/>
                    <a:pt x="12" y="3"/>
                  </a:cubicBezTo>
                  <a:cubicBezTo>
                    <a:pt x="12" y="3"/>
                    <a:pt x="13" y="3"/>
                    <a:pt x="13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2" y="1"/>
                    <a:pt x="12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0" y="1"/>
                    <a:pt x="10" y="1"/>
                  </a:cubicBezTo>
                  <a:cubicBezTo>
                    <a:pt x="9" y="0"/>
                    <a:pt x="9" y="0"/>
                    <a:pt x="9" y="1"/>
                  </a:cubicBezTo>
                  <a:cubicBezTo>
                    <a:pt x="9" y="1"/>
                    <a:pt x="9" y="0"/>
                    <a:pt x="9" y="0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1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3"/>
                    <a:pt x="7" y="3"/>
                    <a:pt x="7" y="3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4"/>
                    <a:pt x="7" y="4"/>
                    <a:pt x="7" y="5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4"/>
                    <a:pt x="6" y="4"/>
                    <a:pt x="6" y="4"/>
                  </a:cubicBezTo>
                  <a:cubicBezTo>
                    <a:pt x="6" y="4"/>
                    <a:pt x="5" y="4"/>
                    <a:pt x="5" y="3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2"/>
                    <a:pt x="4" y="1"/>
                    <a:pt x="4" y="1"/>
                  </a:cubicBezTo>
                  <a:cubicBezTo>
                    <a:pt x="4" y="1"/>
                    <a:pt x="4" y="1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1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3" y="2"/>
                    <a:pt x="3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3" y="4"/>
                    <a:pt x="3" y="4"/>
                  </a:cubicBezTo>
                  <a:cubicBezTo>
                    <a:pt x="2" y="4"/>
                    <a:pt x="3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6"/>
                    <a:pt x="7" y="7"/>
                  </a:cubicBezTo>
                  <a:cubicBezTo>
                    <a:pt x="7" y="7"/>
                    <a:pt x="7" y="7"/>
                    <a:pt x="7" y="6"/>
                  </a:cubicBezTo>
                  <a:cubicBezTo>
                    <a:pt x="7" y="6"/>
                    <a:pt x="7" y="6"/>
                    <a:pt x="7" y="7"/>
                  </a:cubicBezTo>
                  <a:cubicBezTo>
                    <a:pt x="7" y="7"/>
                    <a:pt x="8" y="8"/>
                    <a:pt x="8" y="8"/>
                  </a:cubicBezTo>
                  <a:cubicBezTo>
                    <a:pt x="7" y="8"/>
                    <a:pt x="6" y="8"/>
                    <a:pt x="5" y="8"/>
                  </a:cubicBezTo>
                  <a:cubicBezTo>
                    <a:pt x="5" y="8"/>
                    <a:pt x="4" y="8"/>
                    <a:pt x="3" y="8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7"/>
                    <a:pt x="3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8"/>
                    <a:pt x="2" y="8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0" y="8"/>
                    <a:pt x="1" y="9"/>
                  </a:cubicBezTo>
                  <a:cubicBezTo>
                    <a:pt x="1" y="9"/>
                    <a:pt x="1" y="8"/>
                    <a:pt x="1" y="8"/>
                  </a:cubicBezTo>
                  <a:cubicBezTo>
                    <a:pt x="1" y="8"/>
                    <a:pt x="1" y="9"/>
                    <a:pt x="1" y="9"/>
                  </a:cubicBezTo>
                  <a:cubicBezTo>
                    <a:pt x="1" y="9"/>
                    <a:pt x="1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3" y="11"/>
                    <a:pt x="3" y="11"/>
                  </a:cubicBezTo>
                  <a:cubicBezTo>
                    <a:pt x="3" y="11"/>
                    <a:pt x="2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0"/>
                    <a:pt x="3" y="10"/>
                    <a:pt x="3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3" y="10"/>
                    <a:pt x="3" y="10"/>
                    <a:pt x="4" y="10"/>
                  </a:cubicBezTo>
                  <a:cubicBezTo>
                    <a:pt x="4" y="10"/>
                    <a:pt x="5" y="10"/>
                    <a:pt x="4" y="9"/>
                  </a:cubicBezTo>
                  <a:cubicBezTo>
                    <a:pt x="4" y="9"/>
                    <a:pt x="4" y="9"/>
                    <a:pt x="5" y="9"/>
                  </a:cubicBezTo>
                  <a:cubicBezTo>
                    <a:pt x="5" y="9"/>
                    <a:pt x="5" y="10"/>
                    <a:pt x="5" y="10"/>
                  </a:cubicBezTo>
                  <a:cubicBezTo>
                    <a:pt x="5" y="10"/>
                    <a:pt x="5" y="10"/>
                    <a:pt x="5" y="9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6" y="10"/>
                    <a:pt x="6" y="9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10"/>
                    <a:pt x="6" y="10"/>
                    <a:pt x="7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10"/>
                    <a:pt x="7" y="10"/>
                    <a:pt x="7" y="11"/>
                  </a:cubicBezTo>
                  <a:cubicBezTo>
                    <a:pt x="7" y="10"/>
                    <a:pt x="9" y="10"/>
                    <a:pt x="9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0"/>
                    <a:pt x="10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2" y="9"/>
                    <a:pt x="12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9"/>
                    <a:pt x="12" y="8"/>
                    <a:pt x="13" y="8"/>
                  </a:cubicBezTo>
                  <a:cubicBezTo>
                    <a:pt x="17" y="9"/>
                    <a:pt x="15" y="6"/>
                    <a:pt x="20" y="7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20" y="7"/>
                    <a:pt x="20" y="8"/>
                    <a:pt x="20" y="8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21" y="9"/>
                    <a:pt x="21" y="9"/>
                    <a:pt x="20" y="9"/>
                  </a:cubicBezTo>
                  <a:cubicBezTo>
                    <a:pt x="20" y="9"/>
                    <a:pt x="20" y="8"/>
                    <a:pt x="19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9"/>
                  </a:cubicBezTo>
                  <a:cubicBezTo>
                    <a:pt x="18" y="9"/>
                    <a:pt x="18" y="8"/>
                    <a:pt x="18" y="8"/>
                  </a:cubicBezTo>
                  <a:cubicBezTo>
                    <a:pt x="18" y="8"/>
                    <a:pt x="18" y="9"/>
                    <a:pt x="18" y="9"/>
                  </a:cubicBezTo>
                  <a:cubicBezTo>
                    <a:pt x="18" y="9"/>
                    <a:pt x="18" y="9"/>
                    <a:pt x="19" y="9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9" y="9"/>
                    <a:pt x="18" y="9"/>
                    <a:pt x="18" y="10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10"/>
                    <a:pt x="19" y="10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11"/>
                    <a:pt x="20" y="11"/>
                    <a:pt x="20" y="11"/>
                  </a:cubicBezTo>
                  <a:cubicBezTo>
                    <a:pt x="20" y="11"/>
                    <a:pt x="20" y="11"/>
                    <a:pt x="20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2" y="10"/>
                    <a:pt x="21" y="10"/>
                    <a:pt x="22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8"/>
                    <a:pt x="23" y="8"/>
                  </a:cubicBezTo>
                  <a:cubicBezTo>
                    <a:pt x="23" y="8"/>
                    <a:pt x="23" y="8"/>
                    <a:pt x="23" y="7"/>
                  </a:cubicBezTo>
                  <a:cubicBezTo>
                    <a:pt x="23" y="7"/>
                    <a:pt x="24" y="8"/>
                    <a:pt x="24" y="8"/>
                  </a:cubicBezTo>
                  <a:cubicBezTo>
                    <a:pt x="25" y="8"/>
                    <a:pt x="26" y="7"/>
                    <a:pt x="26" y="7"/>
                  </a:cubicBezTo>
                  <a:cubicBezTo>
                    <a:pt x="27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8" y="8"/>
                    <a:pt x="27" y="8"/>
                    <a:pt x="27" y="8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6" y="8"/>
                    <a:pt x="26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27" y="9"/>
                    <a:pt x="27" y="10"/>
                    <a:pt x="27" y="10"/>
                  </a:cubicBezTo>
                  <a:cubicBezTo>
                    <a:pt x="27" y="10"/>
                    <a:pt x="27" y="10"/>
                    <a:pt x="27" y="10"/>
                  </a:cubicBezTo>
                  <a:cubicBezTo>
                    <a:pt x="27" y="10"/>
                    <a:pt x="27" y="11"/>
                    <a:pt x="28" y="11"/>
                  </a:cubicBezTo>
                  <a:cubicBezTo>
                    <a:pt x="28" y="11"/>
                    <a:pt x="28" y="10"/>
                    <a:pt x="28" y="10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8" y="10"/>
                    <a:pt x="28" y="10"/>
                    <a:pt x="28" y="9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29" y="11"/>
                    <a:pt x="29" y="11"/>
                    <a:pt x="29" y="11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30" y="9"/>
                    <a:pt x="29" y="9"/>
                    <a:pt x="29" y="9"/>
                  </a:cubicBezTo>
                  <a:cubicBezTo>
                    <a:pt x="29" y="9"/>
                    <a:pt x="30" y="9"/>
                    <a:pt x="30" y="8"/>
                  </a:cubicBezTo>
                  <a:cubicBezTo>
                    <a:pt x="30" y="8"/>
                    <a:pt x="30" y="8"/>
                    <a:pt x="29" y="8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29" y="8"/>
                    <a:pt x="30" y="8"/>
                    <a:pt x="30" y="8"/>
                  </a:cubicBezTo>
                  <a:cubicBezTo>
                    <a:pt x="29" y="8"/>
                    <a:pt x="29" y="7"/>
                    <a:pt x="29" y="7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30" y="7"/>
                    <a:pt x="30" y="7"/>
                    <a:pt x="30" y="6"/>
                  </a:cubicBezTo>
                  <a:cubicBezTo>
                    <a:pt x="29" y="6"/>
                    <a:pt x="29" y="7"/>
                    <a:pt x="29" y="6"/>
                  </a:cubicBezTo>
                  <a:cubicBezTo>
                    <a:pt x="29" y="6"/>
                    <a:pt x="29" y="6"/>
                    <a:pt x="28" y="6"/>
                  </a:cubicBezTo>
                  <a:cubicBezTo>
                    <a:pt x="28" y="6"/>
                    <a:pt x="27" y="6"/>
                    <a:pt x="25" y="6"/>
                  </a:cubicBezTo>
                  <a:cubicBezTo>
                    <a:pt x="27" y="6"/>
                    <a:pt x="30" y="5"/>
                    <a:pt x="30" y="4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8" name="Freeform 157"/>
            <p:cNvSpPr>
              <a:spLocks noChangeAspect="1" noEditPoints="1"/>
            </p:cNvSpPr>
            <p:nvPr userDrawn="1"/>
          </p:nvSpPr>
          <p:spPr bwMode="auto">
            <a:xfrm>
              <a:off x="3311" y="970"/>
              <a:ext cx="15" cy="5"/>
            </a:xfrm>
            <a:custGeom>
              <a:avLst/>
              <a:gdLst>
                <a:gd name="T0" fmla="*/ 4 w 29"/>
                <a:gd name="T1" fmla="*/ 0 h 11"/>
                <a:gd name="T2" fmla="*/ 4 w 29"/>
                <a:gd name="T3" fmla="*/ 1 h 11"/>
                <a:gd name="T4" fmla="*/ 4 w 29"/>
                <a:gd name="T5" fmla="*/ 1 h 11"/>
                <a:gd name="T6" fmla="*/ 4 w 29"/>
                <a:gd name="T7" fmla="*/ 1 h 11"/>
                <a:gd name="T8" fmla="*/ 5 w 29"/>
                <a:gd name="T9" fmla="*/ 1 h 11"/>
                <a:gd name="T10" fmla="*/ 4 w 29"/>
                <a:gd name="T11" fmla="*/ 2 h 11"/>
                <a:gd name="T12" fmla="*/ 4 w 29"/>
                <a:gd name="T13" fmla="*/ 1 h 11"/>
                <a:gd name="T14" fmla="*/ 5 w 29"/>
                <a:gd name="T15" fmla="*/ 1 h 11"/>
                <a:gd name="T16" fmla="*/ 14 w 29"/>
                <a:gd name="T17" fmla="*/ 3 h 11"/>
                <a:gd name="T18" fmla="*/ 12 w 29"/>
                <a:gd name="T19" fmla="*/ 2 h 11"/>
                <a:gd name="T20" fmla="*/ 7 w 29"/>
                <a:gd name="T21" fmla="*/ 1 h 11"/>
                <a:gd name="T22" fmla="*/ 11 w 29"/>
                <a:gd name="T23" fmla="*/ 0 h 11"/>
                <a:gd name="T24" fmla="*/ 7 w 29"/>
                <a:gd name="T25" fmla="*/ 1 h 11"/>
                <a:gd name="T26" fmla="*/ 5 w 29"/>
                <a:gd name="T27" fmla="*/ 2 h 11"/>
                <a:gd name="T28" fmla="*/ 5 w 29"/>
                <a:gd name="T29" fmla="*/ 0 h 11"/>
                <a:gd name="T30" fmla="*/ 4 w 29"/>
                <a:gd name="T31" fmla="*/ 0 h 11"/>
                <a:gd name="T32" fmla="*/ 3 w 29"/>
                <a:gd name="T33" fmla="*/ 1 h 11"/>
                <a:gd name="T34" fmla="*/ 3 w 29"/>
                <a:gd name="T35" fmla="*/ 2 h 11"/>
                <a:gd name="T36" fmla="*/ 2 w 29"/>
                <a:gd name="T37" fmla="*/ 1 h 11"/>
                <a:gd name="T38" fmla="*/ 1 w 29"/>
                <a:gd name="T39" fmla="*/ 0 h 11"/>
                <a:gd name="T40" fmla="*/ 1 w 29"/>
                <a:gd name="T41" fmla="*/ 0 h 11"/>
                <a:gd name="T42" fmla="*/ 1 w 29"/>
                <a:gd name="T43" fmla="*/ 0 h 11"/>
                <a:gd name="T44" fmla="*/ 1 w 29"/>
                <a:gd name="T45" fmla="*/ 0 h 11"/>
                <a:gd name="T46" fmla="*/ 1 w 29"/>
                <a:gd name="T47" fmla="*/ 0 h 11"/>
                <a:gd name="T48" fmla="*/ 1 w 29"/>
                <a:gd name="T49" fmla="*/ 1 h 11"/>
                <a:gd name="T50" fmla="*/ 1 w 29"/>
                <a:gd name="T51" fmla="*/ 1 h 11"/>
                <a:gd name="T52" fmla="*/ 1 w 29"/>
                <a:gd name="T53" fmla="*/ 1 h 11"/>
                <a:gd name="T54" fmla="*/ 2 w 29"/>
                <a:gd name="T55" fmla="*/ 2 h 11"/>
                <a:gd name="T56" fmla="*/ 2 w 29"/>
                <a:gd name="T57" fmla="*/ 2 h 11"/>
                <a:gd name="T58" fmla="*/ 3 w 29"/>
                <a:gd name="T59" fmla="*/ 3 h 11"/>
                <a:gd name="T60" fmla="*/ 2 w 29"/>
                <a:gd name="T61" fmla="*/ 3 h 11"/>
                <a:gd name="T62" fmla="*/ 1 w 29"/>
                <a:gd name="T63" fmla="*/ 3 h 11"/>
                <a:gd name="T64" fmla="*/ 1 w 29"/>
                <a:gd name="T65" fmla="*/ 4 h 11"/>
                <a:gd name="T66" fmla="*/ 0 w 29"/>
                <a:gd name="T67" fmla="*/ 4 h 11"/>
                <a:gd name="T68" fmla="*/ 1 w 29"/>
                <a:gd name="T69" fmla="*/ 4 h 11"/>
                <a:gd name="T70" fmla="*/ 2 w 29"/>
                <a:gd name="T71" fmla="*/ 5 h 11"/>
                <a:gd name="T72" fmla="*/ 2 w 29"/>
                <a:gd name="T73" fmla="*/ 4 h 11"/>
                <a:gd name="T74" fmla="*/ 2 w 29"/>
                <a:gd name="T75" fmla="*/ 4 h 11"/>
                <a:gd name="T76" fmla="*/ 3 w 29"/>
                <a:gd name="T77" fmla="*/ 4 h 11"/>
                <a:gd name="T78" fmla="*/ 4 w 29"/>
                <a:gd name="T79" fmla="*/ 5 h 11"/>
                <a:gd name="T80" fmla="*/ 5 w 29"/>
                <a:gd name="T81" fmla="*/ 4 h 11"/>
                <a:gd name="T82" fmla="*/ 6 w 29"/>
                <a:gd name="T83" fmla="*/ 4 h 11"/>
                <a:gd name="T84" fmla="*/ 10 w 29"/>
                <a:gd name="T85" fmla="*/ 4 h 11"/>
                <a:gd name="T86" fmla="*/ 9 w 29"/>
                <a:gd name="T87" fmla="*/ 4 h 11"/>
                <a:gd name="T88" fmla="*/ 9 w 29"/>
                <a:gd name="T89" fmla="*/ 4 h 11"/>
                <a:gd name="T90" fmla="*/ 9 w 29"/>
                <a:gd name="T91" fmla="*/ 4 h 11"/>
                <a:gd name="T92" fmla="*/ 9 w 29"/>
                <a:gd name="T93" fmla="*/ 4 h 11"/>
                <a:gd name="T94" fmla="*/ 9 w 29"/>
                <a:gd name="T95" fmla="*/ 5 h 11"/>
                <a:gd name="T96" fmla="*/ 10 w 29"/>
                <a:gd name="T97" fmla="*/ 5 h 11"/>
                <a:gd name="T98" fmla="*/ 10 w 29"/>
                <a:gd name="T99" fmla="*/ 5 h 11"/>
                <a:gd name="T100" fmla="*/ 11 w 29"/>
                <a:gd name="T101" fmla="*/ 4 h 11"/>
                <a:gd name="T102" fmla="*/ 14 w 29"/>
                <a:gd name="T103" fmla="*/ 3 h 11"/>
                <a:gd name="T104" fmla="*/ 13 w 29"/>
                <a:gd name="T105" fmla="*/ 4 h 11"/>
                <a:gd name="T106" fmla="*/ 13 w 29"/>
                <a:gd name="T107" fmla="*/ 4 h 11"/>
                <a:gd name="T108" fmla="*/ 13 w 29"/>
                <a:gd name="T109" fmla="*/ 5 h 11"/>
                <a:gd name="T110" fmla="*/ 14 w 29"/>
                <a:gd name="T111" fmla="*/ 4 h 11"/>
                <a:gd name="T112" fmla="*/ 14 w 29"/>
                <a:gd name="T113" fmla="*/ 5 h 11"/>
                <a:gd name="T114" fmla="*/ 14 w 29"/>
                <a:gd name="T115" fmla="*/ 3 h 11"/>
                <a:gd name="T116" fmla="*/ 14 w 29"/>
                <a:gd name="T117" fmla="*/ 3 h 1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9" h="11">
                  <a:moveTo>
                    <a:pt x="11" y="8"/>
                  </a:moveTo>
                  <a:cubicBezTo>
                    <a:pt x="11" y="8"/>
                    <a:pt x="11" y="8"/>
                    <a:pt x="11" y="8"/>
                  </a:cubicBezTo>
                  <a:cubicBezTo>
                    <a:pt x="11" y="8"/>
                    <a:pt x="11" y="8"/>
                    <a:pt x="11" y="8"/>
                  </a:cubicBezTo>
                  <a:moveTo>
                    <a:pt x="7" y="1"/>
                  </a:move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moveTo>
                    <a:pt x="7" y="2"/>
                  </a:moveTo>
                  <a:cubicBezTo>
                    <a:pt x="7" y="2"/>
                    <a:pt x="7" y="2"/>
                    <a:pt x="7" y="2"/>
                  </a:cubicBezTo>
                  <a:close/>
                  <a:moveTo>
                    <a:pt x="8" y="4"/>
                  </a:move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7" y="4"/>
                    <a:pt x="7" y="4"/>
                    <a:pt x="8" y="4"/>
                  </a:cubicBezTo>
                  <a:moveTo>
                    <a:pt x="9" y="1"/>
                  </a:moveTo>
                  <a:cubicBezTo>
                    <a:pt x="8" y="2"/>
                    <a:pt x="8" y="2"/>
                    <a:pt x="8" y="2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1"/>
                    <a:pt x="8" y="1"/>
                    <a:pt x="9" y="1"/>
                  </a:cubicBezTo>
                  <a:moveTo>
                    <a:pt x="9" y="2"/>
                  </a:moveTo>
                  <a:cubicBezTo>
                    <a:pt x="9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9" y="2"/>
                    <a:pt x="9" y="2"/>
                    <a:pt x="9" y="2"/>
                  </a:cubicBezTo>
                  <a:moveTo>
                    <a:pt x="28" y="7"/>
                  </a:move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6"/>
                    <a:pt x="28" y="5"/>
                    <a:pt x="27" y="6"/>
                  </a:cubicBezTo>
                  <a:cubicBezTo>
                    <a:pt x="26" y="6"/>
                    <a:pt x="26" y="6"/>
                    <a:pt x="24" y="5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6" y="5"/>
                    <a:pt x="28" y="5"/>
                    <a:pt x="28" y="4"/>
                  </a:cubicBezTo>
                  <a:cubicBezTo>
                    <a:pt x="28" y="3"/>
                    <a:pt x="28" y="3"/>
                    <a:pt x="25" y="3"/>
                  </a:cubicBezTo>
                  <a:cubicBezTo>
                    <a:pt x="22" y="3"/>
                    <a:pt x="14" y="4"/>
                    <a:pt x="14" y="2"/>
                  </a:cubicBezTo>
                  <a:cubicBezTo>
                    <a:pt x="14" y="1"/>
                    <a:pt x="17" y="2"/>
                    <a:pt x="19" y="2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23" y="3"/>
                    <a:pt x="27" y="0"/>
                    <a:pt x="29" y="1"/>
                  </a:cubicBezTo>
                  <a:cubicBezTo>
                    <a:pt x="26" y="0"/>
                    <a:pt x="24" y="2"/>
                    <a:pt x="22" y="1"/>
                  </a:cubicBezTo>
                  <a:cubicBezTo>
                    <a:pt x="23" y="1"/>
                    <a:pt x="25" y="1"/>
                    <a:pt x="25" y="0"/>
                  </a:cubicBezTo>
                  <a:cubicBezTo>
                    <a:pt x="24" y="1"/>
                    <a:pt x="21" y="0"/>
                    <a:pt x="19" y="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6" y="1"/>
                    <a:pt x="13" y="1"/>
                    <a:pt x="13" y="2"/>
                  </a:cubicBezTo>
                  <a:cubicBezTo>
                    <a:pt x="13" y="5"/>
                    <a:pt x="23" y="3"/>
                    <a:pt x="25" y="3"/>
                  </a:cubicBezTo>
                  <a:cubicBezTo>
                    <a:pt x="27" y="3"/>
                    <a:pt x="28" y="3"/>
                    <a:pt x="28" y="4"/>
                  </a:cubicBezTo>
                  <a:cubicBezTo>
                    <a:pt x="28" y="4"/>
                    <a:pt x="25" y="5"/>
                    <a:pt x="24" y="5"/>
                  </a:cubicBezTo>
                  <a:cubicBezTo>
                    <a:pt x="22" y="5"/>
                    <a:pt x="13" y="4"/>
                    <a:pt x="10" y="5"/>
                  </a:cubicBezTo>
                  <a:cubicBezTo>
                    <a:pt x="10" y="4"/>
                    <a:pt x="11" y="3"/>
                    <a:pt x="11" y="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1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ubicBezTo>
                    <a:pt x="7" y="0"/>
                    <a:pt x="7" y="1"/>
                    <a:pt x="7" y="1"/>
                  </a:cubicBezTo>
                  <a:cubicBezTo>
                    <a:pt x="7" y="1"/>
                    <a:pt x="6" y="2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4" y="4"/>
                    <a:pt x="4" y="3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2" y="0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1" y="4"/>
                    <a:pt x="1" y="3"/>
                  </a:cubicBezTo>
                  <a:cubicBezTo>
                    <a:pt x="1" y="4"/>
                    <a:pt x="2" y="5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4" y="5"/>
                    <a:pt x="4" y="6"/>
                    <a:pt x="5" y="6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7"/>
                    <a:pt x="7" y="7"/>
                    <a:pt x="7" y="7"/>
                  </a:cubicBezTo>
                  <a:cubicBezTo>
                    <a:pt x="7" y="7"/>
                    <a:pt x="6" y="7"/>
                    <a:pt x="5" y="7"/>
                  </a:cubicBezTo>
                  <a:cubicBezTo>
                    <a:pt x="5" y="8"/>
                    <a:pt x="4" y="8"/>
                    <a:pt x="3" y="8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6"/>
                    <a:pt x="2" y="6"/>
                    <a:pt x="1" y="6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7"/>
                    <a:pt x="1" y="7"/>
                  </a:cubicBezTo>
                  <a:cubicBezTo>
                    <a:pt x="1" y="7"/>
                    <a:pt x="1" y="7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7"/>
                    <a:pt x="0" y="8"/>
                    <a:pt x="0" y="8"/>
                  </a:cubicBezTo>
                  <a:cubicBezTo>
                    <a:pt x="0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9"/>
                    <a:pt x="1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9"/>
                    <a:pt x="1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10"/>
                    <a:pt x="2" y="10"/>
                  </a:cubicBezTo>
                  <a:cubicBezTo>
                    <a:pt x="2" y="10"/>
                    <a:pt x="2" y="10"/>
                    <a:pt x="3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3" y="10"/>
                  </a:cubicBezTo>
                  <a:cubicBezTo>
                    <a:pt x="3" y="10"/>
                    <a:pt x="3" y="9"/>
                    <a:pt x="3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3" y="9"/>
                    <a:pt x="3" y="10"/>
                    <a:pt x="4" y="10"/>
                  </a:cubicBezTo>
                  <a:cubicBezTo>
                    <a:pt x="4" y="10"/>
                    <a:pt x="4" y="9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9"/>
                    <a:pt x="5" y="9"/>
                    <a:pt x="4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9"/>
                    <a:pt x="5" y="10"/>
                    <a:pt x="5" y="10"/>
                  </a:cubicBezTo>
                  <a:cubicBezTo>
                    <a:pt x="5" y="10"/>
                    <a:pt x="5" y="10"/>
                    <a:pt x="5" y="9"/>
                  </a:cubicBezTo>
                  <a:cubicBezTo>
                    <a:pt x="5" y="9"/>
                    <a:pt x="6" y="9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9"/>
                    <a:pt x="7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7" y="9"/>
                    <a:pt x="7" y="10"/>
                    <a:pt x="7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9"/>
                    <a:pt x="8" y="10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8" y="9"/>
                    <a:pt x="8" y="10"/>
                  </a:cubicBezTo>
                  <a:cubicBezTo>
                    <a:pt x="9" y="10"/>
                    <a:pt x="10" y="9"/>
                    <a:pt x="10" y="9"/>
                  </a:cubicBezTo>
                  <a:cubicBezTo>
                    <a:pt x="10" y="9"/>
                    <a:pt x="10" y="8"/>
                    <a:pt x="10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6" y="8"/>
                    <a:pt x="13" y="6"/>
                    <a:pt x="18" y="7"/>
                  </a:cubicBezTo>
                  <a:cubicBezTo>
                    <a:pt x="18" y="7"/>
                    <a:pt x="19" y="6"/>
                    <a:pt x="19" y="6"/>
                  </a:cubicBezTo>
                  <a:cubicBezTo>
                    <a:pt x="18" y="7"/>
                    <a:pt x="18" y="8"/>
                    <a:pt x="19" y="8"/>
                  </a:cubicBezTo>
                  <a:cubicBezTo>
                    <a:pt x="19" y="8"/>
                    <a:pt x="20" y="8"/>
                    <a:pt x="20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0" y="8"/>
                    <a:pt x="19" y="8"/>
                    <a:pt x="19" y="8"/>
                  </a:cubicBezTo>
                  <a:cubicBezTo>
                    <a:pt x="18" y="9"/>
                    <a:pt x="18" y="7"/>
                    <a:pt x="17" y="7"/>
                  </a:cubicBezTo>
                  <a:cubicBezTo>
                    <a:pt x="17" y="7"/>
                    <a:pt x="17" y="8"/>
                    <a:pt x="17" y="8"/>
                  </a:cubicBezTo>
                  <a:cubicBezTo>
                    <a:pt x="17" y="8"/>
                    <a:pt x="16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9"/>
                    <a:pt x="17" y="8"/>
                    <a:pt x="17" y="9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7" y="10"/>
                    <a:pt x="17" y="10"/>
                    <a:pt x="18" y="10"/>
                  </a:cubicBezTo>
                  <a:cubicBezTo>
                    <a:pt x="18" y="10"/>
                    <a:pt x="18" y="10"/>
                    <a:pt x="18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8" y="9"/>
                    <a:pt x="18" y="9"/>
                    <a:pt x="18" y="10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10"/>
                    <a:pt x="18" y="11"/>
                    <a:pt x="19" y="10"/>
                  </a:cubicBezTo>
                  <a:cubicBezTo>
                    <a:pt x="19" y="10"/>
                    <a:pt x="18" y="10"/>
                    <a:pt x="18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9" y="9"/>
                    <a:pt x="19" y="9"/>
                    <a:pt x="19" y="10"/>
                  </a:cubicBezTo>
                  <a:cubicBezTo>
                    <a:pt x="19" y="10"/>
                    <a:pt x="20" y="10"/>
                    <a:pt x="20" y="10"/>
                  </a:cubicBezTo>
                  <a:cubicBezTo>
                    <a:pt x="20" y="10"/>
                    <a:pt x="20" y="9"/>
                    <a:pt x="20" y="9"/>
                  </a:cubicBezTo>
                  <a:cubicBezTo>
                    <a:pt x="20" y="9"/>
                    <a:pt x="21" y="9"/>
                    <a:pt x="21" y="9"/>
                  </a:cubicBezTo>
                  <a:cubicBezTo>
                    <a:pt x="21" y="9"/>
                    <a:pt x="22" y="9"/>
                    <a:pt x="22" y="9"/>
                  </a:cubicBezTo>
                  <a:cubicBezTo>
                    <a:pt x="22" y="9"/>
                    <a:pt x="22" y="8"/>
                    <a:pt x="22" y="8"/>
                  </a:cubicBezTo>
                  <a:cubicBezTo>
                    <a:pt x="21" y="7"/>
                    <a:pt x="22" y="7"/>
                    <a:pt x="21" y="7"/>
                  </a:cubicBezTo>
                  <a:cubicBezTo>
                    <a:pt x="22" y="7"/>
                    <a:pt x="22" y="7"/>
                    <a:pt x="23" y="7"/>
                  </a:cubicBezTo>
                  <a:cubicBezTo>
                    <a:pt x="24" y="7"/>
                    <a:pt x="24" y="7"/>
                    <a:pt x="25" y="7"/>
                  </a:cubicBezTo>
                  <a:cubicBezTo>
                    <a:pt x="26" y="6"/>
                    <a:pt x="26" y="6"/>
                    <a:pt x="27" y="6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7"/>
                    <a:pt x="27" y="7"/>
                    <a:pt x="27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5" y="8"/>
                    <a:pt x="25" y="8"/>
                    <a:pt x="25" y="8"/>
                  </a:cubicBezTo>
                  <a:cubicBezTo>
                    <a:pt x="25" y="8"/>
                    <a:pt x="25" y="8"/>
                    <a:pt x="25" y="9"/>
                  </a:cubicBezTo>
                  <a:cubicBezTo>
                    <a:pt x="25" y="9"/>
                    <a:pt x="25" y="8"/>
                    <a:pt x="25" y="8"/>
                  </a:cubicBezTo>
                  <a:cubicBezTo>
                    <a:pt x="25" y="8"/>
                    <a:pt x="25" y="8"/>
                    <a:pt x="25" y="8"/>
                  </a:cubicBezTo>
                  <a:cubicBezTo>
                    <a:pt x="25" y="9"/>
                    <a:pt x="26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9"/>
                    <a:pt x="25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27" y="9"/>
                    <a:pt x="27" y="9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27" y="9"/>
                    <a:pt x="27" y="10"/>
                    <a:pt x="27" y="10"/>
                  </a:cubicBezTo>
                  <a:cubicBezTo>
                    <a:pt x="27" y="10"/>
                    <a:pt x="27" y="10"/>
                    <a:pt x="27" y="10"/>
                  </a:cubicBezTo>
                  <a:cubicBezTo>
                    <a:pt x="27" y="10"/>
                    <a:pt x="28" y="10"/>
                    <a:pt x="28" y="10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28" y="8"/>
                    <a:pt x="28" y="9"/>
                    <a:pt x="28" y="8"/>
                  </a:cubicBezTo>
                  <a:cubicBezTo>
                    <a:pt x="28" y="8"/>
                    <a:pt x="28" y="8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9" name="Freeform 158"/>
            <p:cNvSpPr>
              <a:spLocks noChangeAspect="1" noEditPoints="1"/>
            </p:cNvSpPr>
            <p:nvPr userDrawn="1"/>
          </p:nvSpPr>
          <p:spPr bwMode="auto">
            <a:xfrm>
              <a:off x="3311" y="976"/>
              <a:ext cx="13" cy="5"/>
            </a:xfrm>
            <a:custGeom>
              <a:avLst/>
              <a:gdLst>
                <a:gd name="T0" fmla="*/ 5 w 26"/>
                <a:gd name="T1" fmla="*/ 1 h 10"/>
                <a:gd name="T2" fmla="*/ 4 w 26"/>
                <a:gd name="T3" fmla="*/ 2 h 10"/>
                <a:gd name="T4" fmla="*/ 4 w 26"/>
                <a:gd name="T5" fmla="*/ 2 h 10"/>
                <a:gd name="T6" fmla="*/ 4 w 26"/>
                <a:gd name="T7" fmla="*/ 1 h 10"/>
                <a:gd name="T8" fmla="*/ 5 w 26"/>
                <a:gd name="T9" fmla="*/ 1 h 10"/>
                <a:gd name="T10" fmla="*/ 4 w 26"/>
                <a:gd name="T11" fmla="*/ 1 h 10"/>
                <a:gd name="T12" fmla="*/ 9 w 26"/>
                <a:gd name="T13" fmla="*/ 1 h 10"/>
                <a:gd name="T14" fmla="*/ 9 w 26"/>
                <a:gd name="T15" fmla="*/ 0 h 10"/>
                <a:gd name="T16" fmla="*/ 12 w 26"/>
                <a:gd name="T17" fmla="*/ 2 h 10"/>
                <a:gd name="T18" fmla="*/ 6 w 26"/>
                <a:gd name="T19" fmla="*/ 1 h 10"/>
                <a:gd name="T20" fmla="*/ 5 w 26"/>
                <a:gd name="T21" fmla="*/ 0 h 10"/>
                <a:gd name="T22" fmla="*/ 4 w 26"/>
                <a:gd name="T23" fmla="*/ 0 h 10"/>
                <a:gd name="T24" fmla="*/ 3 w 26"/>
                <a:gd name="T25" fmla="*/ 2 h 10"/>
                <a:gd name="T26" fmla="*/ 3 w 26"/>
                <a:gd name="T27" fmla="*/ 2 h 10"/>
                <a:gd name="T28" fmla="*/ 2 w 26"/>
                <a:gd name="T29" fmla="*/ 1 h 10"/>
                <a:gd name="T30" fmla="*/ 2 w 26"/>
                <a:gd name="T31" fmla="*/ 1 h 10"/>
                <a:gd name="T32" fmla="*/ 1 w 26"/>
                <a:gd name="T33" fmla="*/ 1 h 10"/>
                <a:gd name="T34" fmla="*/ 1 w 26"/>
                <a:gd name="T35" fmla="*/ 1 h 10"/>
                <a:gd name="T36" fmla="*/ 1 w 26"/>
                <a:gd name="T37" fmla="*/ 1 h 10"/>
                <a:gd name="T38" fmla="*/ 1 w 26"/>
                <a:gd name="T39" fmla="*/ 2 h 10"/>
                <a:gd name="T40" fmla="*/ 1 w 26"/>
                <a:gd name="T41" fmla="*/ 2 h 10"/>
                <a:gd name="T42" fmla="*/ 2 w 26"/>
                <a:gd name="T43" fmla="*/ 2 h 10"/>
                <a:gd name="T44" fmla="*/ 2 w 26"/>
                <a:gd name="T45" fmla="*/ 3 h 10"/>
                <a:gd name="T46" fmla="*/ 2 w 26"/>
                <a:gd name="T47" fmla="*/ 3 h 10"/>
                <a:gd name="T48" fmla="*/ 3 w 26"/>
                <a:gd name="T49" fmla="*/ 3 h 10"/>
                <a:gd name="T50" fmla="*/ 1 w 26"/>
                <a:gd name="T51" fmla="*/ 3 h 10"/>
                <a:gd name="T52" fmla="*/ 1 w 26"/>
                <a:gd name="T53" fmla="*/ 3 h 10"/>
                <a:gd name="T54" fmla="*/ 1 w 26"/>
                <a:gd name="T55" fmla="*/ 4 h 10"/>
                <a:gd name="T56" fmla="*/ 0 w 26"/>
                <a:gd name="T57" fmla="*/ 4 h 10"/>
                <a:gd name="T58" fmla="*/ 1 w 26"/>
                <a:gd name="T59" fmla="*/ 4 h 10"/>
                <a:gd name="T60" fmla="*/ 1 w 26"/>
                <a:gd name="T61" fmla="*/ 5 h 10"/>
                <a:gd name="T62" fmla="*/ 1 w 26"/>
                <a:gd name="T63" fmla="*/ 4 h 10"/>
                <a:gd name="T64" fmla="*/ 2 w 26"/>
                <a:gd name="T65" fmla="*/ 5 h 10"/>
                <a:gd name="T66" fmla="*/ 3 w 26"/>
                <a:gd name="T67" fmla="*/ 5 h 10"/>
                <a:gd name="T68" fmla="*/ 3 w 26"/>
                <a:gd name="T69" fmla="*/ 5 h 10"/>
                <a:gd name="T70" fmla="*/ 4 w 26"/>
                <a:gd name="T71" fmla="*/ 4 h 10"/>
                <a:gd name="T72" fmla="*/ 5 w 26"/>
                <a:gd name="T73" fmla="*/ 4 h 10"/>
                <a:gd name="T74" fmla="*/ 8 w 26"/>
                <a:gd name="T75" fmla="*/ 4 h 10"/>
                <a:gd name="T76" fmla="*/ 7 w 26"/>
                <a:gd name="T77" fmla="*/ 4 h 10"/>
                <a:gd name="T78" fmla="*/ 7 w 26"/>
                <a:gd name="T79" fmla="*/ 4 h 10"/>
                <a:gd name="T80" fmla="*/ 7 w 26"/>
                <a:gd name="T81" fmla="*/ 4 h 10"/>
                <a:gd name="T82" fmla="*/ 7 w 26"/>
                <a:gd name="T83" fmla="*/ 5 h 10"/>
                <a:gd name="T84" fmla="*/ 7 w 26"/>
                <a:gd name="T85" fmla="*/ 5 h 10"/>
                <a:gd name="T86" fmla="*/ 8 w 26"/>
                <a:gd name="T87" fmla="*/ 5 h 10"/>
                <a:gd name="T88" fmla="*/ 8 w 26"/>
                <a:gd name="T89" fmla="*/ 5 h 10"/>
                <a:gd name="T90" fmla="*/ 9 w 26"/>
                <a:gd name="T91" fmla="*/ 4 h 10"/>
                <a:gd name="T92" fmla="*/ 11 w 26"/>
                <a:gd name="T93" fmla="*/ 3 h 10"/>
                <a:gd name="T94" fmla="*/ 11 w 26"/>
                <a:gd name="T95" fmla="*/ 4 h 10"/>
                <a:gd name="T96" fmla="*/ 11 w 26"/>
                <a:gd name="T97" fmla="*/ 4 h 10"/>
                <a:gd name="T98" fmla="*/ 11 w 26"/>
                <a:gd name="T99" fmla="*/ 5 h 10"/>
                <a:gd name="T100" fmla="*/ 12 w 26"/>
                <a:gd name="T101" fmla="*/ 4 h 10"/>
                <a:gd name="T102" fmla="*/ 12 w 26"/>
                <a:gd name="T103" fmla="*/ 5 h 10"/>
                <a:gd name="T104" fmla="*/ 12 w 26"/>
                <a:gd name="T105" fmla="*/ 4 h 10"/>
                <a:gd name="T106" fmla="*/ 13 w 26"/>
                <a:gd name="T107" fmla="*/ 4 h 10"/>
                <a:gd name="T108" fmla="*/ 12 w 26"/>
                <a:gd name="T109" fmla="*/ 3 h 10"/>
                <a:gd name="T110" fmla="*/ 13 w 26"/>
                <a:gd name="T111" fmla="*/ 2 h 1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6" h="10">
                  <a:moveTo>
                    <a:pt x="9" y="2"/>
                  </a:moveTo>
                  <a:cubicBezTo>
                    <a:pt x="9" y="2"/>
                    <a:pt x="9" y="2"/>
                    <a:pt x="9" y="1"/>
                  </a:cubicBezTo>
                  <a:cubicBezTo>
                    <a:pt x="9" y="1"/>
                    <a:pt x="9" y="2"/>
                    <a:pt x="10" y="2"/>
                  </a:cubicBezTo>
                  <a:cubicBezTo>
                    <a:pt x="9" y="2"/>
                    <a:pt x="9" y="2"/>
                    <a:pt x="9" y="2"/>
                  </a:cubicBezTo>
                  <a:moveTo>
                    <a:pt x="9" y="3"/>
                  </a:moveTo>
                  <a:cubicBezTo>
                    <a:pt x="9" y="3"/>
                    <a:pt x="9" y="2"/>
                    <a:pt x="8" y="2"/>
                  </a:cubicBezTo>
                  <a:cubicBezTo>
                    <a:pt x="8" y="2"/>
                    <a:pt x="8" y="2"/>
                    <a:pt x="8" y="3"/>
                  </a:cubicBezTo>
                  <a:cubicBezTo>
                    <a:pt x="8" y="3"/>
                    <a:pt x="8" y="2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4"/>
                    <a:pt x="8" y="4"/>
                    <a:pt x="7" y="4"/>
                  </a:cubicBezTo>
                  <a:cubicBezTo>
                    <a:pt x="7" y="4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7" y="2"/>
                    <a:pt x="7" y="2"/>
                  </a:cubicBezTo>
                  <a:cubicBezTo>
                    <a:pt x="7" y="2"/>
                    <a:pt x="7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2"/>
                    <a:pt x="9" y="3"/>
                    <a:pt x="9" y="3"/>
                  </a:cubicBezTo>
                  <a:moveTo>
                    <a:pt x="8" y="1"/>
                  </a:moveTo>
                  <a:cubicBezTo>
                    <a:pt x="8" y="1"/>
                    <a:pt x="8" y="1"/>
                    <a:pt x="8" y="1"/>
                  </a:cubicBezTo>
                  <a:cubicBezTo>
                    <a:pt x="7" y="1"/>
                    <a:pt x="8" y="1"/>
                    <a:pt x="7" y="1"/>
                  </a:cubicBezTo>
                  <a:cubicBezTo>
                    <a:pt x="8" y="1"/>
                    <a:pt x="8" y="1"/>
                    <a:pt x="8" y="1"/>
                  </a:cubicBezTo>
                  <a:moveTo>
                    <a:pt x="16" y="1"/>
                  </a:moveTo>
                  <a:cubicBezTo>
                    <a:pt x="16" y="1"/>
                    <a:pt x="17" y="2"/>
                    <a:pt x="17" y="2"/>
                  </a:cubicBezTo>
                  <a:cubicBezTo>
                    <a:pt x="20" y="3"/>
                    <a:pt x="24" y="0"/>
                    <a:pt x="26" y="1"/>
                  </a:cubicBezTo>
                  <a:cubicBezTo>
                    <a:pt x="23" y="0"/>
                    <a:pt x="22" y="1"/>
                    <a:pt x="19" y="1"/>
                  </a:cubicBezTo>
                  <a:cubicBezTo>
                    <a:pt x="21" y="1"/>
                    <a:pt x="22" y="1"/>
                    <a:pt x="22" y="0"/>
                  </a:cubicBezTo>
                  <a:cubicBezTo>
                    <a:pt x="21" y="1"/>
                    <a:pt x="18" y="0"/>
                    <a:pt x="17" y="0"/>
                  </a:cubicBezTo>
                  <a:cubicBezTo>
                    <a:pt x="17" y="1"/>
                    <a:pt x="16" y="1"/>
                    <a:pt x="16" y="1"/>
                  </a:cubicBezTo>
                  <a:cubicBezTo>
                    <a:pt x="15" y="1"/>
                    <a:pt x="13" y="1"/>
                    <a:pt x="13" y="2"/>
                  </a:cubicBezTo>
                  <a:cubicBezTo>
                    <a:pt x="13" y="4"/>
                    <a:pt x="20" y="3"/>
                    <a:pt x="22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4"/>
                    <a:pt x="21" y="4"/>
                    <a:pt x="20" y="4"/>
                  </a:cubicBezTo>
                  <a:cubicBezTo>
                    <a:pt x="18" y="4"/>
                    <a:pt x="13" y="3"/>
                    <a:pt x="10" y="4"/>
                  </a:cubicBezTo>
                  <a:cubicBezTo>
                    <a:pt x="10" y="3"/>
                    <a:pt x="11" y="3"/>
                    <a:pt x="10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10" y="0"/>
                  </a:cubicBezTo>
                  <a:cubicBezTo>
                    <a:pt x="10" y="0"/>
                    <a:pt x="9" y="0"/>
                    <a:pt x="9" y="0"/>
                  </a:cubicBezTo>
                  <a:cubicBezTo>
                    <a:pt x="9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4"/>
                    <a:pt x="6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4" y="3"/>
                  </a:cubicBezTo>
                  <a:cubicBezTo>
                    <a:pt x="3" y="3"/>
                    <a:pt x="3" y="3"/>
                    <a:pt x="3" y="2"/>
                  </a:cubicBezTo>
                  <a:cubicBezTo>
                    <a:pt x="3" y="2"/>
                    <a:pt x="4" y="2"/>
                    <a:pt x="4" y="1"/>
                  </a:cubicBezTo>
                  <a:cubicBezTo>
                    <a:pt x="4" y="1"/>
                    <a:pt x="4" y="1"/>
                    <a:pt x="3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0"/>
                    <a:pt x="1" y="1"/>
                  </a:cubicBezTo>
                  <a:cubicBezTo>
                    <a:pt x="1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3"/>
                    <a:pt x="2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2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5" y="5"/>
                  </a:cubicBezTo>
                  <a:cubicBezTo>
                    <a:pt x="5" y="5"/>
                    <a:pt x="5" y="5"/>
                    <a:pt x="5" y="6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6"/>
                    <a:pt x="6" y="7"/>
                    <a:pt x="6" y="7"/>
                  </a:cubicBezTo>
                  <a:cubicBezTo>
                    <a:pt x="6" y="7"/>
                    <a:pt x="5" y="7"/>
                    <a:pt x="4" y="7"/>
                  </a:cubicBezTo>
                  <a:cubicBezTo>
                    <a:pt x="4" y="7"/>
                    <a:pt x="3" y="7"/>
                    <a:pt x="2" y="7"/>
                  </a:cubicBezTo>
                  <a:cubicBezTo>
                    <a:pt x="2" y="7"/>
                    <a:pt x="2" y="7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7"/>
                    <a:pt x="1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8"/>
                  </a:cubicBezTo>
                  <a:cubicBezTo>
                    <a:pt x="0" y="8"/>
                    <a:pt x="0" y="7"/>
                    <a:pt x="0" y="7"/>
                  </a:cubicBezTo>
                  <a:cubicBezTo>
                    <a:pt x="0" y="7"/>
                    <a:pt x="0" y="7"/>
                    <a:pt x="0" y="8"/>
                  </a:cubicBezTo>
                  <a:cubicBezTo>
                    <a:pt x="0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2" y="10"/>
                    <a:pt x="2" y="10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9"/>
                    <a:pt x="3" y="9"/>
                  </a:cubicBezTo>
                  <a:cubicBezTo>
                    <a:pt x="3" y="9"/>
                    <a:pt x="3" y="8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4" y="8"/>
                    <a:pt x="4" y="8"/>
                    <a:pt x="4" y="9"/>
                  </a:cubicBezTo>
                  <a:cubicBezTo>
                    <a:pt x="4" y="9"/>
                    <a:pt x="4" y="8"/>
                    <a:pt x="4" y="8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9"/>
                    <a:pt x="4" y="9"/>
                    <a:pt x="5" y="8"/>
                  </a:cubicBezTo>
                  <a:cubicBezTo>
                    <a:pt x="5" y="8"/>
                    <a:pt x="5" y="9"/>
                    <a:pt x="5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8"/>
                    <a:pt x="7" y="9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9"/>
                    <a:pt x="8" y="9"/>
                  </a:cubicBezTo>
                  <a:cubicBezTo>
                    <a:pt x="8" y="9"/>
                    <a:pt x="9" y="8"/>
                    <a:pt x="9" y="7"/>
                  </a:cubicBezTo>
                  <a:cubicBezTo>
                    <a:pt x="9" y="7"/>
                    <a:pt x="9" y="7"/>
                    <a:pt x="10" y="7"/>
                  </a:cubicBezTo>
                  <a:cubicBezTo>
                    <a:pt x="10" y="7"/>
                    <a:pt x="10" y="7"/>
                    <a:pt x="9" y="8"/>
                  </a:cubicBezTo>
                  <a:cubicBezTo>
                    <a:pt x="10" y="8"/>
                    <a:pt x="10" y="7"/>
                    <a:pt x="10" y="7"/>
                  </a:cubicBezTo>
                  <a:cubicBezTo>
                    <a:pt x="13" y="7"/>
                    <a:pt x="11" y="5"/>
                    <a:pt x="14" y="6"/>
                  </a:cubicBezTo>
                  <a:cubicBezTo>
                    <a:pt x="15" y="6"/>
                    <a:pt x="15" y="6"/>
                    <a:pt x="15" y="5"/>
                  </a:cubicBezTo>
                  <a:cubicBezTo>
                    <a:pt x="15" y="6"/>
                    <a:pt x="15" y="7"/>
                    <a:pt x="15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8"/>
                    <a:pt x="16" y="8"/>
                  </a:cubicBezTo>
                  <a:cubicBezTo>
                    <a:pt x="15" y="8"/>
                    <a:pt x="15" y="6"/>
                    <a:pt x="14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7"/>
                    <a:pt x="13" y="7"/>
                    <a:pt x="13" y="8"/>
                  </a:cubicBezTo>
                  <a:cubicBezTo>
                    <a:pt x="13" y="8"/>
                    <a:pt x="13" y="7"/>
                    <a:pt x="14" y="7"/>
                  </a:cubicBezTo>
                  <a:cubicBezTo>
                    <a:pt x="14" y="7"/>
                    <a:pt x="14" y="8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3" y="8"/>
                    <a:pt x="13" y="8"/>
                  </a:cubicBezTo>
                  <a:cubicBezTo>
                    <a:pt x="13" y="8"/>
                    <a:pt x="14" y="9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5" y="10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7" y="9"/>
                    <a:pt x="16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8" y="8"/>
                    <a:pt x="18" y="8"/>
                  </a:cubicBezTo>
                  <a:cubicBezTo>
                    <a:pt x="18" y="8"/>
                    <a:pt x="18" y="7"/>
                    <a:pt x="18" y="7"/>
                  </a:cubicBezTo>
                  <a:cubicBezTo>
                    <a:pt x="18" y="7"/>
                    <a:pt x="18" y="7"/>
                    <a:pt x="18" y="6"/>
                  </a:cubicBezTo>
                  <a:cubicBezTo>
                    <a:pt x="18" y="6"/>
                    <a:pt x="19" y="7"/>
                    <a:pt x="19" y="7"/>
                  </a:cubicBezTo>
                  <a:cubicBezTo>
                    <a:pt x="20" y="7"/>
                    <a:pt x="21" y="6"/>
                    <a:pt x="21" y="6"/>
                  </a:cubicBezTo>
                  <a:cubicBezTo>
                    <a:pt x="22" y="6"/>
                    <a:pt x="23" y="6"/>
                    <a:pt x="23" y="6"/>
                  </a:cubicBezTo>
                  <a:cubicBezTo>
                    <a:pt x="23" y="6"/>
                    <a:pt x="23" y="6"/>
                    <a:pt x="23" y="6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2" y="7"/>
                    <a:pt x="21" y="7"/>
                    <a:pt x="21" y="7"/>
                  </a:cubicBezTo>
                  <a:cubicBezTo>
                    <a:pt x="21" y="7"/>
                    <a:pt x="21" y="8"/>
                    <a:pt x="21" y="8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21" y="8"/>
                    <a:pt x="21" y="8"/>
                    <a:pt x="22" y="8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22" y="8"/>
                    <a:pt x="21" y="9"/>
                    <a:pt x="21" y="9"/>
                  </a:cubicBezTo>
                  <a:cubicBezTo>
                    <a:pt x="21" y="9"/>
                    <a:pt x="21" y="9"/>
                    <a:pt x="22" y="9"/>
                  </a:cubicBezTo>
                  <a:cubicBezTo>
                    <a:pt x="21" y="9"/>
                    <a:pt x="22" y="9"/>
                    <a:pt x="22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22" y="9"/>
                    <a:pt x="22" y="8"/>
                    <a:pt x="23" y="8"/>
                  </a:cubicBezTo>
                  <a:cubicBezTo>
                    <a:pt x="23" y="8"/>
                    <a:pt x="23" y="8"/>
                    <a:pt x="23" y="8"/>
                  </a:cubicBezTo>
                  <a:cubicBezTo>
                    <a:pt x="23" y="9"/>
                    <a:pt x="22" y="9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10"/>
                    <a:pt x="24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4" y="9"/>
                    <a:pt x="24" y="9"/>
                  </a:cubicBezTo>
                  <a:cubicBezTo>
                    <a:pt x="24" y="8"/>
                    <a:pt x="23" y="8"/>
                    <a:pt x="23" y="8"/>
                  </a:cubicBezTo>
                  <a:cubicBezTo>
                    <a:pt x="24" y="8"/>
                    <a:pt x="24" y="8"/>
                    <a:pt x="24" y="7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4" y="7"/>
                    <a:pt x="24" y="7"/>
                    <a:pt x="25" y="7"/>
                  </a:cubicBezTo>
                  <a:cubicBezTo>
                    <a:pt x="24" y="7"/>
                    <a:pt x="24" y="6"/>
                    <a:pt x="24" y="6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25" y="6"/>
                    <a:pt x="25" y="6"/>
                    <a:pt x="25" y="5"/>
                  </a:cubicBezTo>
                  <a:cubicBezTo>
                    <a:pt x="25" y="5"/>
                    <a:pt x="24" y="6"/>
                    <a:pt x="24" y="5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3" y="5"/>
                    <a:pt x="22" y="5"/>
                    <a:pt x="20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2" y="5"/>
                    <a:pt x="25" y="4"/>
                    <a:pt x="25" y="3"/>
                  </a:cubicBezTo>
                  <a:cubicBezTo>
                    <a:pt x="25" y="3"/>
                    <a:pt x="25" y="2"/>
                    <a:pt x="22" y="2"/>
                  </a:cubicBezTo>
                  <a:cubicBezTo>
                    <a:pt x="20" y="2"/>
                    <a:pt x="14" y="3"/>
                    <a:pt x="14" y="2"/>
                  </a:cubicBezTo>
                  <a:cubicBezTo>
                    <a:pt x="14" y="1"/>
                    <a:pt x="15" y="1"/>
                    <a:pt x="16" y="1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0" name="Freeform 159"/>
            <p:cNvSpPr>
              <a:spLocks noChangeAspect="1" noEditPoints="1"/>
            </p:cNvSpPr>
            <p:nvPr userDrawn="1"/>
          </p:nvSpPr>
          <p:spPr bwMode="auto">
            <a:xfrm>
              <a:off x="3311" y="981"/>
              <a:ext cx="12" cy="6"/>
            </a:xfrm>
            <a:custGeom>
              <a:avLst/>
              <a:gdLst>
                <a:gd name="T0" fmla="*/ 4 w 24"/>
                <a:gd name="T1" fmla="*/ 2 h 12"/>
                <a:gd name="T2" fmla="*/ 4 w 24"/>
                <a:gd name="T3" fmla="*/ 1 h 12"/>
                <a:gd name="T4" fmla="*/ 4 w 24"/>
                <a:gd name="T5" fmla="*/ 2 h 12"/>
                <a:gd name="T6" fmla="*/ 4 w 24"/>
                <a:gd name="T7" fmla="*/ 2 h 12"/>
                <a:gd name="T8" fmla="*/ 4 w 24"/>
                <a:gd name="T9" fmla="*/ 1 h 12"/>
                <a:gd name="T10" fmla="*/ 5 w 24"/>
                <a:gd name="T11" fmla="*/ 1 h 12"/>
                <a:gd name="T12" fmla="*/ 8 w 24"/>
                <a:gd name="T13" fmla="*/ 1 h 12"/>
                <a:gd name="T14" fmla="*/ 8 w 24"/>
                <a:gd name="T15" fmla="*/ 1 h 12"/>
                <a:gd name="T16" fmla="*/ 9 w 24"/>
                <a:gd name="T17" fmla="*/ 3 h 12"/>
                <a:gd name="T18" fmla="*/ 6 w 24"/>
                <a:gd name="T19" fmla="*/ 1 h 12"/>
                <a:gd name="T20" fmla="*/ 5 w 24"/>
                <a:gd name="T21" fmla="*/ 1 h 12"/>
                <a:gd name="T22" fmla="*/ 4 w 24"/>
                <a:gd name="T23" fmla="*/ 1 h 12"/>
                <a:gd name="T24" fmla="*/ 3 w 24"/>
                <a:gd name="T25" fmla="*/ 2 h 12"/>
                <a:gd name="T26" fmla="*/ 2 w 24"/>
                <a:gd name="T27" fmla="*/ 2 h 12"/>
                <a:gd name="T28" fmla="*/ 2 w 24"/>
                <a:gd name="T29" fmla="*/ 1 h 12"/>
                <a:gd name="T30" fmla="*/ 2 w 24"/>
                <a:gd name="T31" fmla="*/ 1 h 12"/>
                <a:gd name="T32" fmla="*/ 1 w 24"/>
                <a:gd name="T33" fmla="*/ 1 h 12"/>
                <a:gd name="T34" fmla="*/ 1 w 24"/>
                <a:gd name="T35" fmla="*/ 1 h 12"/>
                <a:gd name="T36" fmla="*/ 1 w 24"/>
                <a:gd name="T37" fmla="*/ 1 h 12"/>
                <a:gd name="T38" fmla="*/ 1 w 24"/>
                <a:gd name="T39" fmla="*/ 2 h 12"/>
                <a:gd name="T40" fmla="*/ 2 w 24"/>
                <a:gd name="T41" fmla="*/ 2 h 12"/>
                <a:gd name="T42" fmla="*/ 1 w 24"/>
                <a:gd name="T43" fmla="*/ 2 h 12"/>
                <a:gd name="T44" fmla="*/ 2 w 24"/>
                <a:gd name="T45" fmla="*/ 3 h 12"/>
                <a:gd name="T46" fmla="*/ 3 w 24"/>
                <a:gd name="T47" fmla="*/ 4 h 12"/>
                <a:gd name="T48" fmla="*/ 2 w 24"/>
                <a:gd name="T49" fmla="*/ 5 h 12"/>
                <a:gd name="T50" fmla="*/ 2 w 24"/>
                <a:gd name="T51" fmla="*/ 4 h 12"/>
                <a:gd name="T52" fmla="*/ 1 w 24"/>
                <a:gd name="T53" fmla="*/ 4 h 12"/>
                <a:gd name="T54" fmla="*/ 1 w 24"/>
                <a:gd name="T55" fmla="*/ 5 h 12"/>
                <a:gd name="T56" fmla="*/ 1 w 24"/>
                <a:gd name="T57" fmla="*/ 5 h 12"/>
                <a:gd name="T58" fmla="*/ 1 w 24"/>
                <a:gd name="T59" fmla="*/ 5 h 12"/>
                <a:gd name="T60" fmla="*/ 1 w 24"/>
                <a:gd name="T61" fmla="*/ 6 h 12"/>
                <a:gd name="T62" fmla="*/ 2 w 24"/>
                <a:gd name="T63" fmla="*/ 5 h 12"/>
                <a:gd name="T64" fmla="*/ 2 w 24"/>
                <a:gd name="T65" fmla="*/ 5 h 12"/>
                <a:gd name="T66" fmla="*/ 3 w 24"/>
                <a:gd name="T67" fmla="*/ 5 h 12"/>
                <a:gd name="T68" fmla="*/ 3 w 24"/>
                <a:gd name="T69" fmla="*/ 6 h 12"/>
                <a:gd name="T70" fmla="*/ 4 w 24"/>
                <a:gd name="T71" fmla="*/ 5 h 12"/>
                <a:gd name="T72" fmla="*/ 5 w 24"/>
                <a:gd name="T73" fmla="*/ 4 h 12"/>
                <a:gd name="T74" fmla="*/ 6 w 24"/>
                <a:gd name="T75" fmla="*/ 5 h 12"/>
                <a:gd name="T76" fmla="*/ 5 w 24"/>
                <a:gd name="T77" fmla="*/ 5 h 12"/>
                <a:gd name="T78" fmla="*/ 5 w 24"/>
                <a:gd name="T79" fmla="*/ 5 h 12"/>
                <a:gd name="T80" fmla="*/ 5 w 24"/>
                <a:gd name="T81" fmla="*/ 6 h 12"/>
                <a:gd name="T82" fmla="*/ 5 w 24"/>
                <a:gd name="T83" fmla="*/ 6 h 12"/>
                <a:gd name="T84" fmla="*/ 6 w 24"/>
                <a:gd name="T85" fmla="*/ 6 h 12"/>
                <a:gd name="T86" fmla="*/ 6 w 24"/>
                <a:gd name="T87" fmla="*/ 6 h 12"/>
                <a:gd name="T88" fmla="*/ 7 w 24"/>
                <a:gd name="T89" fmla="*/ 5 h 12"/>
                <a:gd name="T90" fmla="*/ 7 w 24"/>
                <a:gd name="T91" fmla="*/ 4 h 12"/>
                <a:gd name="T92" fmla="*/ 8 w 24"/>
                <a:gd name="T93" fmla="*/ 4 h 12"/>
                <a:gd name="T94" fmla="*/ 7 w 24"/>
                <a:gd name="T95" fmla="*/ 4 h 12"/>
                <a:gd name="T96" fmla="*/ 8 w 24"/>
                <a:gd name="T97" fmla="*/ 4 h 12"/>
                <a:gd name="T98" fmla="*/ 7 w 24"/>
                <a:gd name="T99" fmla="*/ 5 h 12"/>
                <a:gd name="T100" fmla="*/ 7 w 24"/>
                <a:gd name="T101" fmla="*/ 5 h 12"/>
                <a:gd name="T102" fmla="*/ 8 w 24"/>
                <a:gd name="T103" fmla="*/ 5 h 12"/>
                <a:gd name="T104" fmla="*/ 8 w 24"/>
                <a:gd name="T105" fmla="*/ 5 h 12"/>
                <a:gd name="T106" fmla="*/ 9 w 24"/>
                <a:gd name="T107" fmla="*/ 5 h 12"/>
                <a:gd name="T108" fmla="*/ 9 w 24"/>
                <a:gd name="T109" fmla="*/ 4 h 12"/>
                <a:gd name="T110" fmla="*/ 9 w 24"/>
                <a:gd name="T111" fmla="*/ 3 h 1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4" h="12">
                  <a:moveTo>
                    <a:pt x="7" y="4"/>
                  </a:moveTo>
                  <a:cubicBezTo>
                    <a:pt x="7" y="4"/>
                    <a:pt x="7" y="3"/>
                    <a:pt x="7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7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7" y="3"/>
                    <a:pt x="7" y="3"/>
                  </a:cubicBezTo>
                  <a:cubicBezTo>
                    <a:pt x="7" y="3"/>
                    <a:pt x="7" y="2"/>
                    <a:pt x="7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moveTo>
                    <a:pt x="8" y="2"/>
                  </a:moveTo>
                  <a:cubicBezTo>
                    <a:pt x="8" y="2"/>
                    <a:pt x="8" y="2"/>
                    <a:pt x="7" y="2"/>
                  </a:cubicBezTo>
                  <a:cubicBezTo>
                    <a:pt x="7" y="2"/>
                    <a:pt x="8" y="2"/>
                    <a:pt x="7" y="1"/>
                  </a:cubicBezTo>
                  <a:cubicBezTo>
                    <a:pt x="7" y="2"/>
                    <a:pt x="8" y="2"/>
                    <a:pt x="8" y="2"/>
                  </a:cubicBezTo>
                  <a:moveTo>
                    <a:pt x="9" y="2"/>
                  </a:moveTo>
                  <a:cubicBezTo>
                    <a:pt x="9" y="2"/>
                    <a:pt x="9" y="2"/>
                    <a:pt x="10" y="2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2"/>
                    <a:pt x="9" y="2"/>
                  </a:cubicBezTo>
                  <a:moveTo>
                    <a:pt x="15" y="2"/>
                  </a:moveTo>
                  <a:cubicBezTo>
                    <a:pt x="15" y="2"/>
                    <a:pt x="15" y="2"/>
                    <a:pt x="15" y="2"/>
                  </a:cubicBezTo>
                  <a:cubicBezTo>
                    <a:pt x="18" y="3"/>
                    <a:pt x="22" y="1"/>
                    <a:pt x="24" y="1"/>
                  </a:cubicBezTo>
                  <a:cubicBezTo>
                    <a:pt x="22" y="0"/>
                    <a:pt x="20" y="2"/>
                    <a:pt x="18" y="1"/>
                  </a:cubicBezTo>
                  <a:cubicBezTo>
                    <a:pt x="19" y="1"/>
                    <a:pt x="20" y="1"/>
                    <a:pt x="21" y="1"/>
                  </a:cubicBezTo>
                  <a:cubicBezTo>
                    <a:pt x="19" y="1"/>
                    <a:pt x="16" y="0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4" y="2"/>
                    <a:pt x="13" y="2"/>
                    <a:pt x="13" y="3"/>
                  </a:cubicBezTo>
                  <a:cubicBezTo>
                    <a:pt x="13" y="5"/>
                    <a:pt x="21" y="3"/>
                    <a:pt x="21" y="4"/>
                  </a:cubicBezTo>
                  <a:cubicBezTo>
                    <a:pt x="21" y="5"/>
                    <a:pt x="20" y="5"/>
                    <a:pt x="17" y="5"/>
                  </a:cubicBezTo>
                  <a:cubicBezTo>
                    <a:pt x="16" y="5"/>
                    <a:pt x="13" y="4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0" y="4"/>
                    <a:pt x="10" y="3"/>
                    <a:pt x="10" y="3"/>
                  </a:cubicBezTo>
                  <a:cubicBezTo>
                    <a:pt x="10" y="3"/>
                    <a:pt x="10" y="3"/>
                    <a:pt x="11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1"/>
                    <a:pt x="10" y="1"/>
                  </a:cubicBezTo>
                  <a:cubicBezTo>
                    <a:pt x="10" y="1"/>
                    <a:pt x="9" y="1"/>
                    <a:pt x="9" y="1"/>
                  </a:cubicBezTo>
                  <a:cubicBezTo>
                    <a:pt x="9" y="1"/>
                    <a:pt x="8" y="1"/>
                    <a:pt x="8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1"/>
                    <a:pt x="7" y="1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1"/>
                    <a:pt x="6" y="2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4"/>
                    <a:pt x="6" y="4"/>
                  </a:cubicBezTo>
                  <a:cubicBezTo>
                    <a:pt x="6" y="4"/>
                    <a:pt x="6" y="5"/>
                    <a:pt x="6" y="6"/>
                  </a:cubicBezTo>
                  <a:cubicBezTo>
                    <a:pt x="5" y="5"/>
                    <a:pt x="4" y="4"/>
                    <a:pt x="4" y="4"/>
                  </a:cubicBezTo>
                  <a:cubicBezTo>
                    <a:pt x="4" y="3"/>
                    <a:pt x="3" y="3"/>
                    <a:pt x="3" y="3"/>
                  </a:cubicBezTo>
                  <a:cubicBezTo>
                    <a:pt x="3" y="2"/>
                    <a:pt x="4" y="2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3"/>
                    <a:pt x="2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3"/>
                    <a:pt x="2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5"/>
                    <a:pt x="2" y="4"/>
                    <a:pt x="2" y="4"/>
                  </a:cubicBezTo>
                  <a:cubicBezTo>
                    <a:pt x="2" y="5"/>
                    <a:pt x="2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6"/>
                    <a:pt x="5" y="7"/>
                  </a:cubicBezTo>
                  <a:cubicBezTo>
                    <a:pt x="5" y="7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5" y="8"/>
                    <a:pt x="5" y="8"/>
                  </a:cubicBezTo>
                  <a:cubicBezTo>
                    <a:pt x="5" y="8"/>
                    <a:pt x="4" y="9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7"/>
                    <a:pt x="1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8"/>
                    <a:pt x="1" y="8"/>
                  </a:cubicBezTo>
                  <a:cubicBezTo>
                    <a:pt x="1" y="8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0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10"/>
                    <a:pt x="1" y="10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10"/>
                    <a:pt x="1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1"/>
                    <a:pt x="2" y="11"/>
                    <a:pt x="2" y="10"/>
                  </a:cubicBezTo>
                  <a:cubicBezTo>
                    <a:pt x="2" y="10"/>
                    <a:pt x="2" y="11"/>
                    <a:pt x="2" y="11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5" y="10"/>
                    <a:pt x="5" y="10"/>
                    <a:pt x="4" y="11"/>
                  </a:cubicBezTo>
                  <a:cubicBezTo>
                    <a:pt x="4" y="11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6" y="10"/>
                    <a:pt x="6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10"/>
                    <a:pt x="6" y="10"/>
                    <a:pt x="6" y="11"/>
                  </a:cubicBezTo>
                  <a:cubicBezTo>
                    <a:pt x="6" y="11"/>
                    <a:pt x="6" y="10"/>
                    <a:pt x="6" y="10"/>
                  </a:cubicBezTo>
                  <a:cubicBezTo>
                    <a:pt x="6" y="10"/>
                    <a:pt x="6" y="11"/>
                    <a:pt x="6" y="11"/>
                  </a:cubicBezTo>
                  <a:cubicBezTo>
                    <a:pt x="7" y="10"/>
                    <a:pt x="7" y="10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0"/>
                    <a:pt x="9" y="10"/>
                    <a:pt x="9" y="10"/>
                  </a:cubicBezTo>
                  <a:cubicBezTo>
                    <a:pt x="9" y="9"/>
                    <a:pt x="9" y="9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10" y="8"/>
                    <a:pt x="11" y="7"/>
                    <a:pt x="12" y="7"/>
                  </a:cubicBezTo>
                  <a:cubicBezTo>
                    <a:pt x="11" y="7"/>
                    <a:pt x="11" y="8"/>
                    <a:pt x="11" y="8"/>
                  </a:cubicBezTo>
                  <a:cubicBezTo>
                    <a:pt x="11" y="9"/>
                    <a:pt x="12" y="9"/>
                    <a:pt x="12" y="9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2" y="10"/>
                    <a:pt x="12" y="10"/>
                    <a:pt x="11" y="10"/>
                  </a:cubicBezTo>
                  <a:cubicBezTo>
                    <a:pt x="11" y="10"/>
                    <a:pt x="11" y="9"/>
                    <a:pt x="10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9" y="9"/>
                    <a:pt x="9" y="9"/>
                    <a:pt x="9" y="10"/>
                  </a:cubicBezTo>
                  <a:cubicBezTo>
                    <a:pt x="9" y="10"/>
                    <a:pt x="9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9" y="10"/>
                    <a:pt x="10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1"/>
                    <a:pt x="11" y="12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2" y="11"/>
                    <a:pt x="12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3" y="11"/>
                    <a:pt x="12" y="11"/>
                    <a:pt x="13" y="10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11"/>
                    <a:pt x="14" y="11"/>
                    <a:pt x="14" y="10"/>
                  </a:cubicBezTo>
                  <a:cubicBezTo>
                    <a:pt x="14" y="10"/>
                    <a:pt x="14" y="9"/>
                    <a:pt x="13" y="9"/>
                  </a:cubicBezTo>
                  <a:cubicBezTo>
                    <a:pt x="13" y="9"/>
                    <a:pt x="14" y="8"/>
                    <a:pt x="13" y="7"/>
                  </a:cubicBezTo>
                  <a:cubicBezTo>
                    <a:pt x="13" y="7"/>
                    <a:pt x="15" y="7"/>
                    <a:pt x="15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7" y="7"/>
                    <a:pt x="17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5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4" y="8"/>
                    <a:pt x="14" y="8"/>
                  </a:cubicBezTo>
                  <a:cubicBezTo>
                    <a:pt x="14" y="8"/>
                    <a:pt x="14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5" y="9"/>
                    <a:pt x="15" y="9"/>
                  </a:cubicBezTo>
                  <a:cubicBezTo>
                    <a:pt x="14" y="8"/>
                    <a:pt x="14" y="8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4" y="9"/>
                    <a:pt x="14" y="10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5" y="10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10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5" y="11"/>
                    <a:pt x="15" y="11"/>
                  </a:cubicBezTo>
                  <a:cubicBezTo>
                    <a:pt x="15" y="11"/>
                    <a:pt x="15" y="10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6" y="10"/>
                    <a:pt x="16" y="10"/>
                    <a:pt x="16" y="9"/>
                  </a:cubicBezTo>
                  <a:cubicBezTo>
                    <a:pt x="16" y="9"/>
                    <a:pt x="16" y="10"/>
                    <a:pt x="17" y="9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7" y="9"/>
                    <a:pt x="17" y="9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8"/>
                    <a:pt x="17" y="8"/>
                    <a:pt x="18" y="8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6"/>
                    <a:pt x="17" y="6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20" y="6"/>
                    <a:pt x="22" y="5"/>
                    <a:pt x="22" y="4"/>
                  </a:cubicBezTo>
                  <a:cubicBezTo>
                    <a:pt x="22" y="2"/>
                    <a:pt x="14" y="4"/>
                    <a:pt x="14" y="3"/>
                  </a:cubicBezTo>
                  <a:cubicBezTo>
                    <a:pt x="14" y="2"/>
                    <a:pt x="14" y="2"/>
                    <a:pt x="15" y="2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" name="Oval 160"/>
            <p:cNvSpPr>
              <a:spLocks noChangeAspect="1" noChangeArrowheads="1"/>
            </p:cNvSpPr>
            <p:nvPr userDrawn="1"/>
          </p:nvSpPr>
          <p:spPr bwMode="auto">
            <a:xfrm>
              <a:off x="3249" y="909"/>
              <a:ext cx="2" cy="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72" name="Oval 161"/>
            <p:cNvSpPr>
              <a:spLocks noChangeAspect="1" noChangeArrowheads="1"/>
            </p:cNvSpPr>
            <p:nvPr userDrawn="1"/>
          </p:nvSpPr>
          <p:spPr bwMode="auto">
            <a:xfrm>
              <a:off x="3248" y="906"/>
              <a:ext cx="2" cy="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73" name="Oval 162"/>
            <p:cNvSpPr>
              <a:spLocks noChangeAspect="1" noChangeArrowheads="1"/>
            </p:cNvSpPr>
            <p:nvPr userDrawn="1"/>
          </p:nvSpPr>
          <p:spPr bwMode="auto">
            <a:xfrm>
              <a:off x="3250" y="904"/>
              <a:ext cx="2" cy="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74" name="Oval 163"/>
            <p:cNvSpPr>
              <a:spLocks noChangeAspect="1" noChangeArrowheads="1"/>
            </p:cNvSpPr>
            <p:nvPr userDrawn="1"/>
          </p:nvSpPr>
          <p:spPr bwMode="auto">
            <a:xfrm>
              <a:off x="3253" y="904"/>
              <a:ext cx="2" cy="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75" name="Freeform 164"/>
            <p:cNvSpPr>
              <a:spLocks noChangeAspect="1"/>
            </p:cNvSpPr>
            <p:nvPr userDrawn="1"/>
          </p:nvSpPr>
          <p:spPr bwMode="auto">
            <a:xfrm>
              <a:off x="3265" y="902"/>
              <a:ext cx="2" cy="2"/>
            </a:xfrm>
            <a:custGeom>
              <a:avLst/>
              <a:gdLst>
                <a:gd name="T0" fmla="*/ 1 w 4"/>
                <a:gd name="T1" fmla="*/ 2 h 5"/>
                <a:gd name="T2" fmla="*/ 2 w 4"/>
                <a:gd name="T3" fmla="*/ 2 h 5"/>
                <a:gd name="T4" fmla="*/ 2 w 4"/>
                <a:gd name="T5" fmla="*/ 0 h 5"/>
                <a:gd name="T6" fmla="*/ 1 w 4"/>
                <a:gd name="T7" fmla="*/ 0 h 5"/>
                <a:gd name="T8" fmla="*/ 1 w 4"/>
                <a:gd name="T9" fmla="*/ 2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5">
                  <a:moveTo>
                    <a:pt x="1" y="4"/>
                  </a:moveTo>
                  <a:cubicBezTo>
                    <a:pt x="1" y="5"/>
                    <a:pt x="3" y="5"/>
                    <a:pt x="4" y="4"/>
                  </a:cubicBezTo>
                  <a:cubicBezTo>
                    <a:pt x="4" y="3"/>
                    <a:pt x="4" y="2"/>
                    <a:pt x="4" y="1"/>
                  </a:cubicBezTo>
                  <a:cubicBezTo>
                    <a:pt x="3" y="0"/>
                    <a:pt x="1" y="0"/>
                    <a:pt x="1" y="1"/>
                  </a:cubicBezTo>
                  <a:cubicBezTo>
                    <a:pt x="0" y="2"/>
                    <a:pt x="0" y="3"/>
                    <a:pt x="1" y="4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6" name="Freeform 165"/>
            <p:cNvSpPr>
              <a:spLocks noChangeAspect="1"/>
            </p:cNvSpPr>
            <p:nvPr userDrawn="1"/>
          </p:nvSpPr>
          <p:spPr bwMode="auto">
            <a:xfrm>
              <a:off x="3263" y="900"/>
              <a:ext cx="2" cy="2"/>
            </a:xfrm>
            <a:custGeom>
              <a:avLst/>
              <a:gdLst>
                <a:gd name="T0" fmla="*/ 2 w 4"/>
                <a:gd name="T1" fmla="*/ 2 h 5"/>
                <a:gd name="T2" fmla="*/ 2 w 4"/>
                <a:gd name="T3" fmla="*/ 0 h 5"/>
                <a:gd name="T4" fmla="*/ 0 w 4"/>
                <a:gd name="T5" fmla="*/ 0 h 5"/>
                <a:gd name="T6" fmla="*/ 0 w 4"/>
                <a:gd name="T7" fmla="*/ 2 h 5"/>
                <a:gd name="T8" fmla="*/ 2 w 4"/>
                <a:gd name="T9" fmla="*/ 2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5">
                  <a:moveTo>
                    <a:pt x="3" y="4"/>
                  </a:moveTo>
                  <a:cubicBezTo>
                    <a:pt x="4" y="3"/>
                    <a:pt x="4" y="2"/>
                    <a:pt x="3" y="1"/>
                  </a:cubicBezTo>
                  <a:cubicBezTo>
                    <a:pt x="2" y="0"/>
                    <a:pt x="1" y="0"/>
                    <a:pt x="0" y="1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1" y="5"/>
                    <a:pt x="2" y="5"/>
                    <a:pt x="3" y="4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7" name="Freeform 166"/>
            <p:cNvSpPr>
              <a:spLocks noChangeAspect="1"/>
            </p:cNvSpPr>
            <p:nvPr userDrawn="1"/>
          </p:nvSpPr>
          <p:spPr bwMode="auto">
            <a:xfrm>
              <a:off x="3260" y="900"/>
              <a:ext cx="3" cy="2"/>
            </a:xfrm>
            <a:custGeom>
              <a:avLst/>
              <a:gdLst>
                <a:gd name="T0" fmla="*/ 2 w 5"/>
                <a:gd name="T1" fmla="*/ 2 h 5"/>
                <a:gd name="T2" fmla="*/ 2 w 5"/>
                <a:gd name="T3" fmla="*/ 0 h 5"/>
                <a:gd name="T4" fmla="*/ 1 w 5"/>
                <a:gd name="T5" fmla="*/ 0 h 5"/>
                <a:gd name="T6" fmla="*/ 1 w 5"/>
                <a:gd name="T7" fmla="*/ 2 h 5"/>
                <a:gd name="T8" fmla="*/ 2 w 5"/>
                <a:gd name="T9" fmla="*/ 2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5">
                  <a:moveTo>
                    <a:pt x="4" y="4"/>
                  </a:moveTo>
                  <a:cubicBezTo>
                    <a:pt x="5" y="3"/>
                    <a:pt x="5" y="2"/>
                    <a:pt x="4" y="1"/>
                  </a:cubicBezTo>
                  <a:cubicBezTo>
                    <a:pt x="3" y="0"/>
                    <a:pt x="2" y="0"/>
                    <a:pt x="1" y="1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2" y="5"/>
                    <a:pt x="3" y="5"/>
                    <a:pt x="4" y="4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8" name="Freeform 167"/>
            <p:cNvSpPr>
              <a:spLocks noChangeAspect="1"/>
            </p:cNvSpPr>
            <p:nvPr userDrawn="1"/>
          </p:nvSpPr>
          <p:spPr bwMode="auto">
            <a:xfrm>
              <a:off x="3258" y="901"/>
              <a:ext cx="2" cy="3"/>
            </a:xfrm>
            <a:custGeom>
              <a:avLst/>
              <a:gdLst>
                <a:gd name="T0" fmla="*/ 2 w 4"/>
                <a:gd name="T1" fmla="*/ 2 h 4"/>
                <a:gd name="T2" fmla="*/ 2 w 4"/>
                <a:gd name="T3" fmla="*/ 0 h 4"/>
                <a:gd name="T4" fmla="*/ 0 w 4"/>
                <a:gd name="T5" fmla="*/ 0 h 4"/>
                <a:gd name="T6" fmla="*/ 0 w 4"/>
                <a:gd name="T7" fmla="*/ 2 h 4"/>
                <a:gd name="T8" fmla="*/ 2 w 4"/>
                <a:gd name="T9" fmla="*/ 2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3" y="3"/>
                  </a:moveTo>
                  <a:cubicBezTo>
                    <a:pt x="4" y="2"/>
                    <a:pt x="4" y="1"/>
                    <a:pt x="3" y="0"/>
                  </a:cubicBezTo>
                  <a:cubicBezTo>
                    <a:pt x="3" y="0"/>
                    <a:pt x="1" y="0"/>
                    <a:pt x="0" y="0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1" y="4"/>
                    <a:pt x="3" y="4"/>
                    <a:pt x="3" y="3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9" name="Freeform 168"/>
            <p:cNvSpPr>
              <a:spLocks noChangeAspect="1"/>
            </p:cNvSpPr>
            <p:nvPr userDrawn="1"/>
          </p:nvSpPr>
          <p:spPr bwMode="auto">
            <a:xfrm>
              <a:off x="3253" y="900"/>
              <a:ext cx="5" cy="6"/>
            </a:xfrm>
            <a:custGeom>
              <a:avLst/>
              <a:gdLst>
                <a:gd name="T0" fmla="*/ 0 w 10"/>
                <a:gd name="T1" fmla="*/ 2 h 13"/>
                <a:gd name="T2" fmla="*/ 1 w 10"/>
                <a:gd name="T3" fmla="*/ 4 h 13"/>
                <a:gd name="T4" fmla="*/ 2 w 10"/>
                <a:gd name="T5" fmla="*/ 3 h 13"/>
                <a:gd name="T6" fmla="*/ 2 w 10"/>
                <a:gd name="T7" fmla="*/ 3 h 13"/>
                <a:gd name="T8" fmla="*/ 3 w 10"/>
                <a:gd name="T9" fmla="*/ 5 h 13"/>
                <a:gd name="T10" fmla="*/ 4 w 10"/>
                <a:gd name="T11" fmla="*/ 6 h 13"/>
                <a:gd name="T12" fmla="*/ 5 w 10"/>
                <a:gd name="T13" fmla="*/ 5 h 13"/>
                <a:gd name="T14" fmla="*/ 4 w 10"/>
                <a:gd name="T15" fmla="*/ 4 h 13"/>
                <a:gd name="T16" fmla="*/ 3 w 10"/>
                <a:gd name="T17" fmla="*/ 2 h 13"/>
                <a:gd name="T18" fmla="*/ 3 w 10"/>
                <a:gd name="T19" fmla="*/ 2 h 13"/>
                <a:gd name="T20" fmla="*/ 5 w 10"/>
                <a:gd name="T21" fmla="*/ 2 h 13"/>
                <a:gd name="T22" fmla="*/ 4 w 10"/>
                <a:gd name="T23" fmla="*/ 0 h 13"/>
                <a:gd name="T24" fmla="*/ 3 w 10"/>
                <a:gd name="T25" fmla="*/ 2 h 13"/>
                <a:gd name="T26" fmla="*/ 3 w 10"/>
                <a:gd name="T27" fmla="*/ 2 h 13"/>
                <a:gd name="T28" fmla="*/ 3 w 10"/>
                <a:gd name="T29" fmla="*/ 0 h 13"/>
                <a:gd name="T30" fmla="*/ 1 w 10"/>
                <a:gd name="T31" fmla="*/ 0 h 13"/>
                <a:gd name="T32" fmla="*/ 2 w 10"/>
                <a:gd name="T33" fmla="*/ 2 h 13"/>
                <a:gd name="T34" fmla="*/ 2 w 10"/>
                <a:gd name="T35" fmla="*/ 2 h 13"/>
                <a:gd name="T36" fmla="*/ 0 w 10"/>
                <a:gd name="T37" fmla="*/ 2 h 1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0" h="13">
                  <a:moveTo>
                    <a:pt x="0" y="4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7"/>
                    <a:pt x="5" y="9"/>
                    <a:pt x="5" y="10"/>
                  </a:cubicBezTo>
                  <a:cubicBezTo>
                    <a:pt x="5" y="11"/>
                    <a:pt x="6" y="13"/>
                    <a:pt x="7" y="13"/>
                  </a:cubicBezTo>
                  <a:cubicBezTo>
                    <a:pt x="9" y="13"/>
                    <a:pt x="10" y="11"/>
                    <a:pt x="10" y="10"/>
                  </a:cubicBezTo>
                  <a:cubicBezTo>
                    <a:pt x="10" y="9"/>
                    <a:pt x="9" y="8"/>
                    <a:pt x="8" y="8"/>
                  </a:cubicBezTo>
                  <a:cubicBezTo>
                    <a:pt x="7" y="7"/>
                    <a:pt x="6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0" y="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0" name="Freeform 169"/>
            <p:cNvSpPr>
              <a:spLocks noChangeAspect="1"/>
            </p:cNvSpPr>
            <p:nvPr userDrawn="1"/>
          </p:nvSpPr>
          <p:spPr bwMode="auto">
            <a:xfrm>
              <a:off x="3250" y="904"/>
              <a:ext cx="17" cy="11"/>
            </a:xfrm>
            <a:custGeom>
              <a:avLst/>
              <a:gdLst>
                <a:gd name="T0" fmla="*/ 15 w 33"/>
                <a:gd name="T1" fmla="*/ 1 h 23"/>
                <a:gd name="T2" fmla="*/ 16 w 33"/>
                <a:gd name="T3" fmla="*/ 2 h 23"/>
                <a:gd name="T4" fmla="*/ 15 w 33"/>
                <a:gd name="T5" fmla="*/ 1 h 23"/>
                <a:gd name="T6" fmla="*/ 15 w 33"/>
                <a:gd name="T7" fmla="*/ 3 h 23"/>
                <a:gd name="T8" fmla="*/ 16 w 33"/>
                <a:gd name="T9" fmla="*/ 3 h 23"/>
                <a:gd name="T10" fmla="*/ 15 w 33"/>
                <a:gd name="T11" fmla="*/ 5 h 23"/>
                <a:gd name="T12" fmla="*/ 13 w 33"/>
                <a:gd name="T13" fmla="*/ 4 h 23"/>
                <a:gd name="T14" fmla="*/ 14 w 33"/>
                <a:gd name="T15" fmla="*/ 4 h 23"/>
                <a:gd name="T16" fmla="*/ 13 w 33"/>
                <a:gd name="T17" fmla="*/ 3 h 23"/>
                <a:gd name="T18" fmla="*/ 12 w 33"/>
                <a:gd name="T19" fmla="*/ 0 h 23"/>
                <a:gd name="T20" fmla="*/ 13 w 33"/>
                <a:gd name="T21" fmla="*/ 3 h 23"/>
                <a:gd name="T22" fmla="*/ 12 w 33"/>
                <a:gd name="T23" fmla="*/ 4 h 23"/>
                <a:gd name="T24" fmla="*/ 13 w 33"/>
                <a:gd name="T25" fmla="*/ 4 h 23"/>
                <a:gd name="T26" fmla="*/ 11 w 33"/>
                <a:gd name="T27" fmla="*/ 6 h 23"/>
                <a:gd name="T28" fmla="*/ 9 w 33"/>
                <a:gd name="T29" fmla="*/ 5 h 23"/>
                <a:gd name="T30" fmla="*/ 11 w 33"/>
                <a:gd name="T31" fmla="*/ 5 h 23"/>
                <a:gd name="T32" fmla="*/ 10 w 33"/>
                <a:gd name="T33" fmla="*/ 3 h 23"/>
                <a:gd name="T34" fmla="*/ 9 w 33"/>
                <a:gd name="T35" fmla="*/ 4 h 23"/>
                <a:gd name="T36" fmla="*/ 9 w 33"/>
                <a:gd name="T37" fmla="*/ 2 h 23"/>
                <a:gd name="T38" fmla="*/ 6 w 33"/>
                <a:gd name="T39" fmla="*/ 3 h 23"/>
                <a:gd name="T40" fmla="*/ 8 w 33"/>
                <a:gd name="T41" fmla="*/ 4 h 23"/>
                <a:gd name="T42" fmla="*/ 6 w 33"/>
                <a:gd name="T43" fmla="*/ 4 h 23"/>
                <a:gd name="T44" fmla="*/ 7 w 33"/>
                <a:gd name="T45" fmla="*/ 6 h 23"/>
                <a:gd name="T46" fmla="*/ 8 w 33"/>
                <a:gd name="T47" fmla="*/ 5 h 23"/>
                <a:gd name="T48" fmla="*/ 8 w 33"/>
                <a:gd name="T49" fmla="*/ 7 h 23"/>
                <a:gd name="T50" fmla="*/ 5 w 33"/>
                <a:gd name="T51" fmla="*/ 7 h 23"/>
                <a:gd name="T52" fmla="*/ 6 w 33"/>
                <a:gd name="T53" fmla="*/ 6 h 23"/>
                <a:gd name="T54" fmla="*/ 5 w 33"/>
                <a:gd name="T55" fmla="*/ 6 h 23"/>
                <a:gd name="T56" fmla="*/ 3 w 33"/>
                <a:gd name="T57" fmla="*/ 3 h 23"/>
                <a:gd name="T58" fmla="*/ 4 w 33"/>
                <a:gd name="T59" fmla="*/ 6 h 23"/>
                <a:gd name="T60" fmla="*/ 4 w 33"/>
                <a:gd name="T61" fmla="*/ 8 h 23"/>
                <a:gd name="T62" fmla="*/ 5 w 33"/>
                <a:gd name="T63" fmla="*/ 7 h 23"/>
                <a:gd name="T64" fmla="*/ 5 w 33"/>
                <a:gd name="T65" fmla="*/ 9 h 23"/>
                <a:gd name="T66" fmla="*/ 2 w 33"/>
                <a:gd name="T67" fmla="*/ 8 h 23"/>
                <a:gd name="T68" fmla="*/ 3 w 33"/>
                <a:gd name="T69" fmla="*/ 8 h 23"/>
                <a:gd name="T70" fmla="*/ 2 w 33"/>
                <a:gd name="T71" fmla="*/ 6 h 23"/>
                <a:gd name="T72" fmla="*/ 2 w 33"/>
                <a:gd name="T73" fmla="*/ 8 h 23"/>
                <a:gd name="T74" fmla="*/ 1 w 33"/>
                <a:gd name="T75" fmla="*/ 6 h 23"/>
                <a:gd name="T76" fmla="*/ 0 w 33"/>
                <a:gd name="T77" fmla="*/ 7 h 23"/>
                <a:gd name="T78" fmla="*/ 4 w 33"/>
                <a:gd name="T79" fmla="*/ 11 h 23"/>
                <a:gd name="T80" fmla="*/ 10 w 33"/>
                <a:gd name="T81" fmla="*/ 8 h 23"/>
                <a:gd name="T82" fmla="*/ 17 w 33"/>
                <a:gd name="T83" fmla="*/ 6 h 23"/>
                <a:gd name="T84" fmla="*/ 17 w 33"/>
                <a:gd name="T85" fmla="*/ 1 h 23"/>
                <a:gd name="T86" fmla="*/ 15 w 33"/>
                <a:gd name="T87" fmla="*/ 1 h 2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33" h="23">
                  <a:moveTo>
                    <a:pt x="30" y="2"/>
                  </a:moveTo>
                  <a:cubicBezTo>
                    <a:pt x="31" y="3"/>
                    <a:pt x="31" y="4"/>
                    <a:pt x="31" y="5"/>
                  </a:cubicBezTo>
                  <a:cubicBezTo>
                    <a:pt x="30" y="4"/>
                    <a:pt x="30" y="4"/>
                    <a:pt x="29" y="3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30" y="6"/>
                    <a:pt x="30" y="6"/>
                    <a:pt x="31" y="6"/>
                  </a:cubicBezTo>
                  <a:cubicBezTo>
                    <a:pt x="31" y="9"/>
                    <a:pt x="30" y="10"/>
                    <a:pt x="29" y="10"/>
                  </a:cubicBezTo>
                  <a:cubicBezTo>
                    <a:pt x="27" y="10"/>
                    <a:pt x="26" y="10"/>
                    <a:pt x="26" y="9"/>
                  </a:cubicBezTo>
                  <a:cubicBezTo>
                    <a:pt x="26" y="7"/>
                    <a:pt x="27" y="6"/>
                    <a:pt x="28" y="8"/>
                  </a:cubicBezTo>
                  <a:cubicBezTo>
                    <a:pt x="28" y="5"/>
                    <a:pt x="26" y="5"/>
                    <a:pt x="25" y="6"/>
                  </a:cubicBezTo>
                  <a:cubicBezTo>
                    <a:pt x="26" y="3"/>
                    <a:pt x="26" y="1"/>
                    <a:pt x="23" y="0"/>
                  </a:cubicBezTo>
                  <a:cubicBezTo>
                    <a:pt x="22" y="3"/>
                    <a:pt x="23" y="4"/>
                    <a:pt x="25" y="6"/>
                  </a:cubicBezTo>
                  <a:cubicBezTo>
                    <a:pt x="23" y="5"/>
                    <a:pt x="21" y="7"/>
                    <a:pt x="23" y="9"/>
                  </a:cubicBezTo>
                  <a:cubicBezTo>
                    <a:pt x="23" y="7"/>
                    <a:pt x="25" y="7"/>
                    <a:pt x="25" y="9"/>
                  </a:cubicBezTo>
                  <a:cubicBezTo>
                    <a:pt x="25" y="10"/>
                    <a:pt x="24" y="12"/>
                    <a:pt x="22" y="12"/>
                  </a:cubicBezTo>
                  <a:cubicBezTo>
                    <a:pt x="19" y="13"/>
                    <a:pt x="18" y="11"/>
                    <a:pt x="18" y="10"/>
                  </a:cubicBezTo>
                  <a:cubicBezTo>
                    <a:pt x="18" y="9"/>
                    <a:pt x="20" y="10"/>
                    <a:pt x="21" y="11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19" y="8"/>
                    <a:pt x="18" y="8"/>
                    <a:pt x="17" y="9"/>
                  </a:cubicBezTo>
                  <a:cubicBezTo>
                    <a:pt x="17" y="7"/>
                    <a:pt x="18" y="5"/>
                    <a:pt x="18" y="5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7"/>
                    <a:pt x="15" y="8"/>
                    <a:pt x="16" y="9"/>
                  </a:cubicBezTo>
                  <a:cubicBezTo>
                    <a:pt x="15" y="10"/>
                    <a:pt x="14" y="10"/>
                    <a:pt x="12" y="9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5" y="12"/>
                    <a:pt x="16" y="10"/>
                    <a:pt x="16" y="10"/>
                  </a:cubicBezTo>
                  <a:cubicBezTo>
                    <a:pt x="17" y="12"/>
                    <a:pt x="18" y="14"/>
                    <a:pt x="15" y="15"/>
                  </a:cubicBezTo>
                  <a:cubicBezTo>
                    <a:pt x="13" y="16"/>
                    <a:pt x="11" y="16"/>
                    <a:pt x="10" y="15"/>
                  </a:cubicBezTo>
                  <a:cubicBezTo>
                    <a:pt x="10" y="14"/>
                    <a:pt x="11" y="12"/>
                    <a:pt x="12" y="13"/>
                  </a:cubicBezTo>
                  <a:cubicBezTo>
                    <a:pt x="12" y="11"/>
                    <a:pt x="9" y="11"/>
                    <a:pt x="9" y="13"/>
                  </a:cubicBezTo>
                  <a:cubicBezTo>
                    <a:pt x="9" y="10"/>
                    <a:pt x="8" y="8"/>
                    <a:pt x="5" y="7"/>
                  </a:cubicBezTo>
                  <a:cubicBezTo>
                    <a:pt x="5" y="10"/>
                    <a:pt x="5" y="12"/>
                    <a:pt x="8" y="13"/>
                  </a:cubicBezTo>
                  <a:cubicBezTo>
                    <a:pt x="7" y="13"/>
                    <a:pt x="5" y="14"/>
                    <a:pt x="7" y="16"/>
                  </a:cubicBezTo>
                  <a:cubicBezTo>
                    <a:pt x="7" y="14"/>
                    <a:pt x="9" y="14"/>
                    <a:pt x="9" y="15"/>
                  </a:cubicBezTo>
                  <a:cubicBezTo>
                    <a:pt x="10" y="16"/>
                    <a:pt x="10" y="17"/>
                    <a:pt x="9" y="18"/>
                  </a:cubicBezTo>
                  <a:cubicBezTo>
                    <a:pt x="8" y="19"/>
                    <a:pt x="6" y="19"/>
                    <a:pt x="4" y="17"/>
                  </a:cubicBezTo>
                  <a:cubicBezTo>
                    <a:pt x="4" y="16"/>
                    <a:pt x="5" y="16"/>
                    <a:pt x="6" y="17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14"/>
                    <a:pt x="3" y="15"/>
                    <a:pt x="3" y="16"/>
                  </a:cubicBezTo>
                  <a:cubicBezTo>
                    <a:pt x="2" y="15"/>
                    <a:pt x="2" y="15"/>
                    <a:pt x="2" y="13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2" y="16"/>
                    <a:pt x="4" y="18"/>
                    <a:pt x="7" y="23"/>
                  </a:cubicBezTo>
                  <a:cubicBezTo>
                    <a:pt x="10" y="21"/>
                    <a:pt x="16" y="18"/>
                    <a:pt x="20" y="16"/>
                  </a:cubicBezTo>
                  <a:cubicBezTo>
                    <a:pt x="23" y="15"/>
                    <a:pt x="29" y="13"/>
                    <a:pt x="33" y="12"/>
                  </a:cubicBezTo>
                  <a:cubicBezTo>
                    <a:pt x="32" y="7"/>
                    <a:pt x="32" y="4"/>
                    <a:pt x="33" y="2"/>
                  </a:cubicBezTo>
                  <a:lnTo>
                    <a:pt x="30" y="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1" name="Freeform 170"/>
            <p:cNvSpPr>
              <a:spLocks noChangeAspect="1" noEditPoints="1"/>
            </p:cNvSpPr>
            <p:nvPr userDrawn="1"/>
          </p:nvSpPr>
          <p:spPr bwMode="auto">
            <a:xfrm>
              <a:off x="3225" y="910"/>
              <a:ext cx="63" cy="102"/>
            </a:xfrm>
            <a:custGeom>
              <a:avLst/>
              <a:gdLst>
                <a:gd name="T0" fmla="*/ 45 w 126"/>
                <a:gd name="T1" fmla="*/ 4 h 205"/>
                <a:gd name="T2" fmla="*/ 40 w 126"/>
                <a:gd name="T3" fmla="*/ 21 h 205"/>
                <a:gd name="T4" fmla="*/ 37 w 126"/>
                <a:gd name="T5" fmla="*/ 16 h 205"/>
                <a:gd name="T6" fmla="*/ 35 w 126"/>
                <a:gd name="T7" fmla="*/ 14 h 205"/>
                <a:gd name="T8" fmla="*/ 43 w 126"/>
                <a:gd name="T9" fmla="*/ 11 h 205"/>
                <a:gd name="T10" fmla="*/ 43 w 126"/>
                <a:gd name="T11" fmla="*/ 13 h 205"/>
                <a:gd name="T12" fmla="*/ 45 w 126"/>
                <a:gd name="T13" fmla="*/ 19 h 205"/>
                <a:gd name="T14" fmla="*/ 30 w 126"/>
                <a:gd name="T15" fmla="*/ 10 h 205"/>
                <a:gd name="T16" fmla="*/ 63 w 126"/>
                <a:gd name="T17" fmla="*/ 59 h 205"/>
                <a:gd name="T18" fmla="*/ 50 w 126"/>
                <a:gd name="T19" fmla="*/ 39 h 205"/>
                <a:gd name="T20" fmla="*/ 62 w 126"/>
                <a:gd name="T21" fmla="*/ 33 h 205"/>
                <a:gd name="T22" fmla="*/ 58 w 126"/>
                <a:gd name="T23" fmla="*/ 28 h 205"/>
                <a:gd name="T24" fmla="*/ 50 w 126"/>
                <a:gd name="T25" fmla="*/ 13 h 205"/>
                <a:gd name="T26" fmla="*/ 54 w 126"/>
                <a:gd name="T27" fmla="*/ 6 h 205"/>
                <a:gd name="T28" fmla="*/ 45 w 126"/>
                <a:gd name="T29" fmla="*/ 1 h 205"/>
                <a:gd name="T30" fmla="*/ 36 w 126"/>
                <a:gd name="T31" fmla="*/ 3 h 205"/>
                <a:gd name="T32" fmla="*/ 28 w 126"/>
                <a:gd name="T33" fmla="*/ 8 h 205"/>
                <a:gd name="T34" fmla="*/ 24 w 126"/>
                <a:gd name="T35" fmla="*/ 23 h 205"/>
                <a:gd name="T36" fmla="*/ 27 w 126"/>
                <a:gd name="T37" fmla="*/ 32 h 205"/>
                <a:gd name="T38" fmla="*/ 29 w 126"/>
                <a:gd name="T39" fmla="*/ 34 h 205"/>
                <a:gd name="T40" fmla="*/ 13 w 126"/>
                <a:gd name="T41" fmla="*/ 65 h 205"/>
                <a:gd name="T42" fmla="*/ 18 w 126"/>
                <a:gd name="T43" fmla="*/ 30 h 205"/>
                <a:gd name="T44" fmla="*/ 3 w 126"/>
                <a:gd name="T45" fmla="*/ 41 h 205"/>
                <a:gd name="T46" fmla="*/ 17 w 126"/>
                <a:gd name="T47" fmla="*/ 36 h 205"/>
                <a:gd name="T48" fmla="*/ 22 w 126"/>
                <a:gd name="T49" fmla="*/ 36 h 205"/>
                <a:gd name="T50" fmla="*/ 5 w 126"/>
                <a:gd name="T51" fmla="*/ 64 h 205"/>
                <a:gd name="T52" fmla="*/ 8 w 126"/>
                <a:gd name="T53" fmla="*/ 70 h 205"/>
                <a:gd name="T54" fmla="*/ 24 w 126"/>
                <a:gd name="T55" fmla="*/ 58 h 205"/>
                <a:gd name="T56" fmla="*/ 11 w 126"/>
                <a:gd name="T57" fmla="*/ 79 h 205"/>
                <a:gd name="T58" fmla="*/ 10 w 126"/>
                <a:gd name="T59" fmla="*/ 93 h 205"/>
                <a:gd name="T60" fmla="*/ 15 w 126"/>
                <a:gd name="T61" fmla="*/ 96 h 205"/>
                <a:gd name="T62" fmla="*/ 18 w 126"/>
                <a:gd name="T63" fmla="*/ 100 h 205"/>
                <a:gd name="T64" fmla="*/ 27 w 126"/>
                <a:gd name="T65" fmla="*/ 100 h 205"/>
                <a:gd name="T66" fmla="*/ 30 w 126"/>
                <a:gd name="T67" fmla="*/ 98 h 205"/>
                <a:gd name="T68" fmla="*/ 27 w 126"/>
                <a:gd name="T69" fmla="*/ 92 h 205"/>
                <a:gd name="T70" fmla="*/ 23 w 126"/>
                <a:gd name="T71" fmla="*/ 80 h 205"/>
                <a:gd name="T72" fmla="*/ 38 w 126"/>
                <a:gd name="T73" fmla="*/ 67 h 205"/>
                <a:gd name="T74" fmla="*/ 35 w 126"/>
                <a:gd name="T75" fmla="*/ 73 h 205"/>
                <a:gd name="T76" fmla="*/ 40 w 126"/>
                <a:gd name="T77" fmla="*/ 77 h 205"/>
                <a:gd name="T78" fmla="*/ 48 w 126"/>
                <a:gd name="T79" fmla="*/ 84 h 205"/>
                <a:gd name="T80" fmla="*/ 54 w 126"/>
                <a:gd name="T81" fmla="*/ 87 h 205"/>
                <a:gd name="T82" fmla="*/ 58 w 126"/>
                <a:gd name="T83" fmla="*/ 80 h 205"/>
                <a:gd name="T84" fmla="*/ 52 w 126"/>
                <a:gd name="T85" fmla="*/ 80 h 205"/>
                <a:gd name="T86" fmla="*/ 39 w 126"/>
                <a:gd name="T87" fmla="*/ 53 h 205"/>
                <a:gd name="T88" fmla="*/ 50 w 126"/>
                <a:gd name="T89" fmla="*/ 53 h 205"/>
                <a:gd name="T90" fmla="*/ 55 w 126"/>
                <a:gd name="T91" fmla="*/ 54 h 205"/>
                <a:gd name="T92" fmla="*/ 54 w 126"/>
                <a:gd name="T93" fmla="*/ 60 h 205"/>
                <a:gd name="T94" fmla="*/ 57 w 126"/>
                <a:gd name="T95" fmla="*/ 61 h 205"/>
                <a:gd name="T96" fmla="*/ 61 w 126"/>
                <a:gd name="T97" fmla="*/ 64 h 20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26" h="205">
                  <a:moveTo>
                    <a:pt x="87" y="16"/>
                  </a:moveTo>
                  <a:cubicBezTo>
                    <a:pt x="84" y="19"/>
                    <a:pt x="81" y="17"/>
                    <a:pt x="79" y="14"/>
                  </a:cubicBezTo>
                  <a:cubicBezTo>
                    <a:pt x="83" y="12"/>
                    <a:pt x="87" y="10"/>
                    <a:pt x="90" y="8"/>
                  </a:cubicBezTo>
                  <a:cubicBezTo>
                    <a:pt x="88" y="13"/>
                    <a:pt x="89" y="15"/>
                    <a:pt x="87" y="16"/>
                  </a:cubicBezTo>
                  <a:moveTo>
                    <a:pt x="87" y="46"/>
                  </a:moveTo>
                  <a:cubicBezTo>
                    <a:pt x="83" y="47"/>
                    <a:pt x="80" y="44"/>
                    <a:pt x="79" y="42"/>
                  </a:cubicBezTo>
                  <a:cubicBezTo>
                    <a:pt x="79" y="40"/>
                    <a:pt x="78" y="38"/>
                    <a:pt x="79" y="37"/>
                  </a:cubicBezTo>
                  <a:cubicBezTo>
                    <a:pt x="81" y="36"/>
                    <a:pt x="81" y="34"/>
                    <a:pt x="80" y="32"/>
                  </a:cubicBezTo>
                  <a:cubicBezTo>
                    <a:pt x="79" y="30"/>
                    <a:pt x="77" y="31"/>
                    <a:pt x="74" y="32"/>
                  </a:cubicBezTo>
                  <a:cubicBezTo>
                    <a:pt x="75" y="30"/>
                    <a:pt x="75" y="28"/>
                    <a:pt x="74" y="28"/>
                  </a:cubicBezTo>
                  <a:cubicBezTo>
                    <a:pt x="72" y="29"/>
                    <a:pt x="72" y="32"/>
                    <a:pt x="71" y="31"/>
                  </a:cubicBezTo>
                  <a:cubicBezTo>
                    <a:pt x="70" y="31"/>
                    <a:pt x="70" y="29"/>
                    <a:pt x="70" y="28"/>
                  </a:cubicBezTo>
                  <a:cubicBezTo>
                    <a:pt x="70" y="27"/>
                    <a:pt x="71" y="26"/>
                    <a:pt x="72" y="26"/>
                  </a:cubicBezTo>
                  <a:cubicBezTo>
                    <a:pt x="83" y="22"/>
                    <a:pt x="83" y="22"/>
                    <a:pt x="83" y="22"/>
                  </a:cubicBezTo>
                  <a:cubicBezTo>
                    <a:pt x="84" y="21"/>
                    <a:pt x="85" y="21"/>
                    <a:pt x="86" y="22"/>
                  </a:cubicBezTo>
                  <a:cubicBezTo>
                    <a:pt x="87" y="23"/>
                    <a:pt x="89" y="24"/>
                    <a:pt x="88" y="25"/>
                  </a:cubicBezTo>
                  <a:cubicBezTo>
                    <a:pt x="88" y="26"/>
                    <a:pt x="85" y="23"/>
                    <a:pt x="84" y="25"/>
                  </a:cubicBezTo>
                  <a:cubicBezTo>
                    <a:pt x="82" y="26"/>
                    <a:pt x="84" y="27"/>
                    <a:pt x="86" y="27"/>
                  </a:cubicBezTo>
                  <a:cubicBezTo>
                    <a:pt x="84" y="29"/>
                    <a:pt x="81" y="30"/>
                    <a:pt x="82" y="32"/>
                  </a:cubicBezTo>
                  <a:cubicBezTo>
                    <a:pt x="83" y="34"/>
                    <a:pt x="84" y="34"/>
                    <a:pt x="86" y="34"/>
                  </a:cubicBezTo>
                  <a:cubicBezTo>
                    <a:pt x="87" y="34"/>
                    <a:pt x="88" y="36"/>
                    <a:pt x="89" y="38"/>
                  </a:cubicBezTo>
                  <a:cubicBezTo>
                    <a:pt x="90" y="40"/>
                    <a:pt x="90" y="44"/>
                    <a:pt x="87" y="46"/>
                  </a:cubicBezTo>
                  <a:moveTo>
                    <a:pt x="67" y="25"/>
                  </a:moveTo>
                  <a:cubicBezTo>
                    <a:pt x="64" y="25"/>
                    <a:pt x="64" y="22"/>
                    <a:pt x="59" y="21"/>
                  </a:cubicBezTo>
                  <a:cubicBezTo>
                    <a:pt x="62" y="20"/>
                    <a:pt x="67" y="18"/>
                    <a:pt x="71" y="17"/>
                  </a:cubicBezTo>
                  <a:cubicBezTo>
                    <a:pt x="71" y="20"/>
                    <a:pt x="70" y="24"/>
                    <a:pt x="67" y="25"/>
                  </a:cubicBezTo>
                  <a:moveTo>
                    <a:pt x="125" y="118"/>
                  </a:moveTo>
                  <a:cubicBezTo>
                    <a:pt x="126" y="116"/>
                    <a:pt x="122" y="113"/>
                    <a:pt x="121" y="110"/>
                  </a:cubicBezTo>
                  <a:cubicBezTo>
                    <a:pt x="121" y="107"/>
                    <a:pt x="121" y="104"/>
                    <a:pt x="118" y="100"/>
                  </a:cubicBezTo>
                  <a:cubicBezTo>
                    <a:pt x="114" y="96"/>
                    <a:pt x="102" y="83"/>
                    <a:pt x="99" y="79"/>
                  </a:cubicBezTo>
                  <a:cubicBezTo>
                    <a:pt x="100" y="79"/>
                    <a:pt x="102" y="79"/>
                    <a:pt x="104" y="81"/>
                  </a:cubicBezTo>
                  <a:cubicBezTo>
                    <a:pt x="105" y="82"/>
                    <a:pt x="108" y="84"/>
                    <a:pt x="110" y="87"/>
                  </a:cubicBezTo>
                  <a:cubicBezTo>
                    <a:pt x="113" y="79"/>
                    <a:pt x="117" y="72"/>
                    <a:pt x="123" y="66"/>
                  </a:cubicBezTo>
                  <a:cubicBezTo>
                    <a:pt x="124" y="65"/>
                    <a:pt x="124" y="64"/>
                    <a:pt x="125" y="64"/>
                  </a:cubicBezTo>
                  <a:cubicBezTo>
                    <a:pt x="123" y="64"/>
                    <a:pt x="120" y="65"/>
                    <a:pt x="118" y="66"/>
                  </a:cubicBezTo>
                  <a:cubicBezTo>
                    <a:pt x="118" y="63"/>
                    <a:pt x="118" y="60"/>
                    <a:pt x="116" y="57"/>
                  </a:cubicBezTo>
                  <a:cubicBezTo>
                    <a:pt x="117" y="52"/>
                    <a:pt x="116" y="46"/>
                    <a:pt x="105" y="39"/>
                  </a:cubicBezTo>
                  <a:cubicBezTo>
                    <a:pt x="110" y="40"/>
                    <a:pt x="114" y="46"/>
                    <a:pt x="118" y="42"/>
                  </a:cubicBezTo>
                  <a:cubicBezTo>
                    <a:pt x="114" y="42"/>
                    <a:pt x="114" y="33"/>
                    <a:pt x="100" y="26"/>
                  </a:cubicBezTo>
                  <a:cubicBezTo>
                    <a:pt x="105" y="26"/>
                    <a:pt x="110" y="35"/>
                    <a:pt x="116" y="30"/>
                  </a:cubicBezTo>
                  <a:cubicBezTo>
                    <a:pt x="110" y="29"/>
                    <a:pt x="108" y="18"/>
                    <a:pt x="98" y="15"/>
                  </a:cubicBezTo>
                  <a:cubicBezTo>
                    <a:pt x="101" y="16"/>
                    <a:pt x="105" y="17"/>
                    <a:pt x="108" y="13"/>
                  </a:cubicBezTo>
                  <a:cubicBezTo>
                    <a:pt x="104" y="14"/>
                    <a:pt x="102" y="11"/>
                    <a:pt x="98" y="10"/>
                  </a:cubicBezTo>
                  <a:cubicBezTo>
                    <a:pt x="100" y="6"/>
                    <a:pt x="99" y="3"/>
                    <a:pt x="98" y="0"/>
                  </a:cubicBezTo>
                  <a:cubicBezTo>
                    <a:pt x="95" y="0"/>
                    <a:pt x="92" y="1"/>
                    <a:pt x="90" y="2"/>
                  </a:cubicBezTo>
                  <a:cubicBezTo>
                    <a:pt x="90" y="0"/>
                    <a:pt x="87" y="0"/>
                    <a:pt x="85" y="0"/>
                  </a:cubicBezTo>
                  <a:cubicBezTo>
                    <a:pt x="85" y="1"/>
                    <a:pt x="86" y="2"/>
                    <a:pt x="84" y="3"/>
                  </a:cubicBezTo>
                  <a:cubicBezTo>
                    <a:pt x="83" y="3"/>
                    <a:pt x="76" y="5"/>
                    <a:pt x="71" y="7"/>
                  </a:cubicBezTo>
                  <a:cubicBezTo>
                    <a:pt x="67" y="9"/>
                    <a:pt x="61" y="12"/>
                    <a:pt x="59" y="13"/>
                  </a:cubicBezTo>
                  <a:cubicBezTo>
                    <a:pt x="58" y="14"/>
                    <a:pt x="58" y="12"/>
                    <a:pt x="57" y="11"/>
                  </a:cubicBezTo>
                  <a:cubicBezTo>
                    <a:pt x="55" y="13"/>
                    <a:pt x="54" y="15"/>
                    <a:pt x="55" y="17"/>
                  </a:cubicBezTo>
                  <a:cubicBezTo>
                    <a:pt x="52" y="17"/>
                    <a:pt x="49" y="18"/>
                    <a:pt x="47" y="20"/>
                  </a:cubicBezTo>
                  <a:cubicBezTo>
                    <a:pt x="47" y="23"/>
                    <a:pt x="49" y="26"/>
                    <a:pt x="53" y="28"/>
                  </a:cubicBezTo>
                  <a:cubicBezTo>
                    <a:pt x="47" y="34"/>
                    <a:pt x="52" y="40"/>
                    <a:pt x="47" y="46"/>
                  </a:cubicBezTo>
                  <a:cubicBezTo>
                    <a:pt x="55" y="46"/>
                    <a:pt x="53" y="35"/>
                    <a:pt x="57" y="33"/>
                  </a:cubicBezTo>
                  <a:cubicBezTo>
                    <a:pt x="57" y="41"/>
                    <a:pt x="53" y="42"/>
                    <a:pt x="53" y="51"/>
                  </a:cubicBezTo>
                  <a:cubicBezTo>
                    <a:pt x="53" y="56"/>
                    <a:pt x="55" y="61"/>
                    <a:pt x="53" y="64"/>
                  </a:cubicBezTo>
                  <a:cubicBezTo>
                    <a:pt x="60" y="62"/>
                    <a:pt x="58" y="47"/>
                    <a:pt x="62" y="42"/>
                  </a:cubicBezTo>
                  <a:cubicBezTo>
                    <a:pt x="63" y="45"/>
                    <a:pt x="62" y="47"/>
                    <a:pt x="62" y="50"/>
                  </a:cubicBezTo>
                  <a:cubicBezTo>
                    <a:pt x="59" y="57"/>
                    <a:pt x="62" y="66"/>
                    <a:pt x="58" y="69"/>
                  </a:cubicBezTo>
                  <a:cubicBezTo>
                    <a:pt x="65" y="69"/>
                    <a:pt x="66" y="58"/>
                    <a:pt x="72" y="54"/>
                  </a:cubicBezTo>
                  <a:cubicBezTo>
                    <a:pt x="67" y="64"/>
                    <a:pt x="62" y="85"/>
                    <a:pt x="54" y="95"/>
                  </a:cubicBezTo>
                  <a:cubicBezTo>
                    <a:pt x="43" y="111"/>
                    <a:pt x="36" y="131"/>
                    <a:pt x="25" y="131"/>
                  </a:cubicBezTo>
                  <a:cubicBezTo>
                    <a:pt x="20" y="131"/>
                    <a:pt x="17" y="128"/>
                    <a:pt x="17" y="122"/>
                  </a:cubicBezTo>
                  <a:cubicBezTo>
                    <a:pt x="17" y="104"/>
                    <a:pt x="47" y="91"/>
                    <a:pt x="47" y="72"/>
                  </a:cubicBezTo>
                  <a:cubicBezTo>
                    <a:pt x="47" y="64"/>
                    <a:pt x="41" y="60"/>
                    <a:pt x="36" y="60"/>
                  </a:cubicBezTo>
                  <a:cubicBezTo>
                    <a:pt x="33" y="60"/>
                    <a:pt x="30" y="62"/>
                    <a:pt x="27" y="64"/>
                  </a:cubicBezTo>
                  <a:cubicBezTo>
                    <a:pt x="25" y="64"/>
                    <a:pt x="24" y="63"/>
                    <a:pt x="23" y="63"/>
                  </a:cubicBezTo>
                  <a:cubicBezTo>
                    <a:pt x="12" y="63"/>
                    <a:pt x="15" y="83"/>
                    <a:pt x="5" y="83"/>
                  </a:cubicBezTo>
                  <a:cubicBezTo>
                    <a:pt x="9" y="85"/>
                    <a:pt x="16" y="81"/>
                    <a:pt x="20" y="75"/>
                  </a:cubicBezTo>
                  <a:cubicBezTo>
                    <a:pt x="18" y="88"/>
                    <a:pt x="0" y="85"/>
                    <a:pt x="1" y="100"/>
                  </a:cubicBezTo>
                  <a:cubicBezTo>
                    <a:pt x="4" y="88"/>
                    <a:pt x="33" y="90"/>
                    <a:pt x="33" y="72"/>
                  </a:cubicBezTo>
                  <a:cubicBezTo>
                    <a:pt x="33" y="69"/>
                    <a:pt x="32" y="68"/>
                    <a:pt x="30" y="66"/>
                  </a:cubicBezTo>
                  <a:cubicBezTo>
                    <a:pt x="33" y="65"/>
                    <a:pt x="35" y="64"/>
                    <a:pt x="37" y="64"/>
                  </a:cubicBezTo>
                  <a:cubicBezTo>
                    <a:pt x="40" y="64"/>
                    <a:pt x="43" y="67"/>
                    <a:pt x="43" y="72"/>
                  </a:cubicBezTo>
                  <a:cubicBezTo>
                    <a:pt x="43" y="88"/>
                    <a:pt x="12" y="102"/>
                    <a:pt x="12" y="122"/>
                  </a:cubicBezTo>
                  <a:cubicBezTo>
                    <a:pt x="12" y="125"/>
                    <a:pt x="13" y="128"/>
                    <a:pt x="15" y="130"/>
                  </a:cubicBezTo>
                  <a:cubicBezTo>
                    <a:pt x="13" y="131"/>
                    <a:pt x="11" y="131"/>
                    <a:pt x="9" y="128"/>
                  </a:cubicBezTo>
                  <a:cubicBezTo>
                    <a:pt x="9" y="133"/>
                    <a:pt x="16" y="137"/>
                    <a:pt x="20" y="134"/>
                  </a:cubicBezTo>
                  <a:cubicBezTo>
                    <a:pt x="21" y="134"/>
                    <a:pt x="23" y="135"/>
                    <a:pt x="24" y="135"/>
                  </a:cubicBezTo>
                  <a:cubicBezTo>
                    <a:pt x="22" y="139"/>
                    <a:pt x="18" y="140"/>
                    <a:pt x="15" y="140"/>
                  </a:cubicBezTo>
                  <a:cubicBezTo>
                    <a:pt x="23" y="145"/>
                    <a:pt x="36" y="138"/>
                    <a:pt x="35" y="131"/>
                  </a:cubicBezTo>
                  <a:cubicBezTo>
                    <a:pt x="41" y="126"/>
                    <a:pt x="45" y="118"/>
                    <a:pt x="49" y="112"/>
                  </a:cubicBezTo>
                  <a:cubicBezTo>
                    <a:pt x="49" y="114"/>
                    <a:pt x="49" y="115"/>
                    <a:pt x="48" y="116"/>
                  </a:cubicBezTo>
                  <a:cubicBezTo>
                    <a:pt x="44" y="124"/>
                    <a:pt x="40" y="131"/>
                    <a:pt x="39" y="142"/>
                  </a:cubicBezTo>
                  <a:cubicBezTo>
                    <a:pt x="38" y="151"/>
                    <a:pt x="33" y="159"/>
                    <a:pt x="27" y="159"/>
                  </a:cubicBezTo>
                  <a:cubicBezTo>
                    <a:pt x="26" y="159"/>
                    <a:pt x="24" y="157"/>
                    <a:pt x="22" y="158"/>
                  </a:cubicBezTo>
                  <a:cubicBezTo>
                    <a:pt x="21" y="160"/>
                    <a:pt x="22" y="161"/>
                    <a:pt x="22" y="163"/>
                  </a:cubicBezTo>
                  <a:cubicBezTo>
                    <a:pt x="22" y="165"/>
                    <a:pt x="18" y="168"/>
                    <a:pt x="18" y="176"/>
                  </a:cubicBezTo>
                  <a:cubicBezTo>
                    <a:pt x="18" y="179"/>
                    <a:pt x="20" y="183"/>
                    <a:pt x="19" y="186"/>
                  </a:cubicBezTo>
                  <a:cubicBezTo>
                    <a:pt x="21" y="185"/>
                    <a:pt x="23" y="181"/>
                    <a:pt x="25" y="177"/>
                  </a:cubicBezTo>
                  <a:cubicBezTo>
                    <a:pt x="27" y="187"/>
                    <a:pt x="20" y="187"/>
                    <a:pt x="25" y="196"/>
                  </a:cubicBezTo>
                  <a:cubicBezTo>
                    <a:pt x="25" y="193"/>
                    <a:pt x="28" y="192"/>
                    <a:pt x="30" y="193"/>
                  </a:cubicBezTo>
                  <a:cubicBezTo>
                    <a:pt x="32" y="194"/>
                    <a:pt x="31" y="195"/>
                    <a:pt x="30" y="197"/>
                  </a:cubicBezTo>
                  <a:cubicBezTo>
                    <a:pt x="28" y="198"/>
                    <a:pt x="27" y="205"/>
                    <a:pt x="33" y="204"/>
                  </a:cubicBezTo>
                  <a:cubicBezTo>
                    <a:pt x="32" y="204"/>
                    <a:pt x="32" y="202"/>
                    <a:pt x="35" y="201"/>
                  </a:cubicBezTo>
                  <a:cubicBezTo>
                    <a:pt x="40" y="200"/>
                    <a:pt x="41" y="202"/>
                    <a:pt x="45" y="202"/>
                  </a:cubicBezTo>
                  <a:cubicBezTo>
                    <a:pt x="48" y="202"/>
                    <a:pt x="49" y="198"/>
                    <a:pt x="51" y="198"/>
                  </a:cubicBezTo>
                  <a:cubicBezTo>
                    <a:pt x="53" y="198"/>
                    <a:pt x="53" y="200"/>
                    <a:pt x="53" y="201"/>
                  </a:cubicBezTo>
                  <a:cubicBezTo>
                    <a:pt x="56" y="201"/>
                    <a:pt x="57" y="199"/>
                    <a:pt x="57" y="197"/>
                  </a:cubicBezTo>
                  <a:cubicBezTo>
                    <a:pt x="57" y="195"/>
                    <a:pt x="55" y="193"/>
                    <a:pt x="57" y="192"/>
                  </a:cubicBezTo>
                  <a:cubicBezTo>
                    <a:pt x="58" y="192"/>
                    <a:pt x="62" y="193"/>
                    <a:pt x="60" y="196"/>
                  </a:cubicBezTo>
                  <a:cubicBezTo>
                    <a:pt x="62" y="196"/>
                    <a:pt x="64" y="194"/>
                    <a:pt x="64" y="191"/>
                  </a:cubicBezTo>
                  <a:cubicBezTo>
                    <a:pt x="64" y="189"/>
                    <a:pt x="61" y="187"/>
                    <a:pt x="58" y="188"/>
                  </a:cubicBezTo>
                  <a:cubicBezTo>
                    <a:pt x="57" y="186"/>
                    <a:pt x="55" y="185"/>
                    <a:pt x="53" y="185"/>
                  </a:cubicBezTo>
                  <a:cubicBezTo>
                    <a:pt x="48" y="185"/>
                    <a:pt x="48" y="189"/>
                    <a:pt x="45" y="189"/>
                  </a:cubicBezTo>
                  <a:cubicBezTo>
                    <a:pt x="39" y="189"/>
                    <a:pt x="34" y="182"/>
                    <a:pt x="34" y="170"/>
                  </a:cubicBezTo>
                  <a:cubicBezTo>
                    <a:pt x="34" y="163"/>
                    <a:pt x="41" y="162"/>
                    <a:pt x="46" y="160"/>
                  </a:cubicBezTo>
                  <a:cubicBezTo>
                    <a:pt x="51" y="157"/>
                    <a:pt x="60" y="152"/>
                    <a:pt x="65" y="143"/>
                  </a:cubicBezTo>
                  <a:cubicBezTo>
                    <a:pt x="69" y="137"/>
                    <a:pt x="69" y="129"/>
                    <a:pt x="68" y="120"/>
                  </a:cubicBezTo>
                  <a:cubicBezTo>
                    <a:pt x="75" y="124"/>
                    <a:pt x="76" y="130"/>
                    <a:pt x="76" y="134"/>
                  </a:cubicBezTo>
                  <a:cubicBezTo>
                    <a:pt x="76" y="140"/>
                    <a:pt x="73" y="142"/>
                    <a:pt x="71" y="143"/>
                  </a:cubicBezTo>
                  <a:cubicBezTo>
                    <a:pt x="69" y="144"/>
                    <a:pt x="69" y="143"/>
                    <a:pt x="69" y="144"/>
                  </a:cubicBezTo>
                  <a:cubicBezTo>
                    <a:pt x="68" y="146"/>
                    <a:pt x="69" y="147"/>
                    <a:pt x="70" y="147"/>
                  </a:cubicBezTo>
                  <a:cubicBezTo>
                    <a:pt x="73" y="148"/>
                    <a:pt x="72" y="151"/>
                    <a:pt x="73" y="153"/>
                  </a:cubicBezTo>
                  <a:cubicBezTo>
                    <a:pt x="73" y="156"/>
                    <a:pt x="76" y="160"/>
                    <a:pt x="80" y="163"/>
                  </a:cubicBezTo>
                  <a:cubicBezTo>
                    <a:pt x="80" y="161"/>
                    <a:pt x="80" y="159"/>
                    <a:pt x="80" y="155"/>
                  </a:cubicBezTo>
                  <a:cubicBezTo>
                    <a:pt x="85" y="158"/>
                    <a:pt x="81" y="169"/>
                    <a:pt x="91" y="169"/>
                  </a:cubicBezTo>
                  <a:cubicBezTo>
                    <a:pt x="89" y="168"/>
                    <a:pt x="90" y="165"/>
                    <a:pt x="91" y="165"/>
                  </a:cubicBezTo>
                  <a:cubicBezTo>
                    <a:pt x="92" y="164"/>
                    <a:pt x="93" y="165"/>
                    <a:pt x="95" y="168"/>
                  </a:cubicBezTo>
                  <a:cubicBezTo>
                    <a:pt x="97" y="171"/>
                    <a:pt x="97" y="171"/>
                    <a:pt x="102" y="171"/>
                  </a:cubicBezTo>
                  <a:cubicBezTo>
                    <a:pt x="107" y="171"/>
                    <a:pt x="105" y="169"/>
                    <a:pt x="107" y="169"/>
                  </a:cubicBezTo>
                  <a:cubicBezTo>
                    <a:pt x="110" y="169"/>
                    <a:pt x="110" y="172"/>
                    <a:pt x="108" y="174"/>
                  </a:cubicBezTo>
                  <a:cubicBezTo>
                    <a:pt x="113" y="173"/>
                    <a:pt x="114" y="169"/>
                    <a:pt x="112" y="166"/>
                  </a:cubicBezTo>
                  <a:cubicBezTo>
                    <a:pt x="116" y="164"/>
                    <a:pt x="118" y="167"/>
                    <a:pt x="119" y="169"/>
                  </a:cubicBezTo>
                  <a:cubicBezTo>
                    <a:pt x="123" y="165"/>
                    <a:pt x="119" y="161"/>
                    <a:pt x="116" y="160"/>
                  </a:cubicBezTo>
                  <a:cubicBezTo>
                    <a:pt x="116" y="159"/>
                    <a:pt x="115" y="157"/>
                    <a:pt x="113" y="157"/>
                  </a:cubicBezTo>
                  <a:cubicBezTo>
                    <a:pt x="111" y="157"/>
                    <a:pt x="110" y="157"/>
                    <a:pt x="108" y="157"/>
                  </a:cubicBezTo>
                  <a:cubicBezTo>
                    <a:pt x="106" y="157"/>
                    <a:pt x="105" y="160"/>
                    <a:pt x="103" y="160"/>
                  </a:cubicBezTo>
                  <a:cubicBezTo>
                    <a:pt x="97" y="160"/>
                    <a:pt x="84" y="148"/>
                    <a:pt x="84" y="143"/>
                  </a:cubicBezTo>
                  <a:cubicBezTo>
                    <a:pt x="84" y="138"/>
                    <a:pt x="96" y="135"/>
                    <a:pt x="96" y="127"/>
                  </a:cubicBezTo>
                  <a:cubicBezTo>
                    <a:pt x="96" y="116"/>
                    <a:pt x="86" y="113"/>
                    <a:pt x="77" y="106"/>
                  </a:cubicBezTo>
                  <a:cubicBezTo>
                    <a:pt x="80" y="103"/>
                    <a:pt x="89" y="102"/>
                    <a:pt x="94" y="104"/>
                  </a:cubicBezTo>
                  <a:cubicBezTo>
                    <a:pt x="95" y="102"/>
                    <a:pt x="97" y="102"/>
                    <a:pt x="98" y="97"/>
                  </a:cubicBezTo>
                  <a:cubicBezTo>
                    <a:pt x="99" y="102"/>
                    <a:pt x="97" y="105"/>
                    <a:pt x="99" y="107"/>
                  </a:cubicBezTo>
                  <a:cubicBezTo>
                    <a:pt x="101" y="105"/>
                    <a:pt x="104" y="106"/>
                    <a:pt x="104" y="100"/>
                  </a:cubicBezTo>
                  <a:cubicBezTo>
                    <a:pt x="105" y="103"/>
                    <a:pt x="103" y="109"/>
                    <a:pt x="105" y="111"/>
                  </a:cubicBezTo>
                  <a:cubicBezTo>
                    <a:pt x="106" y="108"/>
                    <a:pt x="107" y="108"/>
                    <a:pt x="109" y="108"/>
                  </a:cubicBezTo>
                  <a:cubicBezTo>
                    <a:pt x="110" y="108"/>
                    <a:pt x="110" y="108"/>
                    <a:pt x="110" y="110"/>
                  </a:cubicBezTo>
                  <a:cubicBezTo>
                    <a:pt x="110" y="114"/>
                    <a:pt x="105" y="112"/>
                    <a:pt x="105" y="117"/>
                  </a:cubicBezTo>
                  <a:cubicBezTo>
                    <a:pt x="105" y="119"/>
                    <a:pt x="108" y="120"/>
                    <a:pt x="108" y="121"/>
                  </a:cubicBezTo>
                  <a:cubicBezTo>
                    <a:pt x="108" y="122"/>
                    <a:pt x="106" y="124"/>
                    <a:pt x="103" y="122"/>
                  </a:cubicBezTo>
                  <a:cubicBezTo>
                    <a:pt x="104" y="124"/>
                    <a:pt x="106" y="126"/>
                    <a:pt x="108" y="126"/>
                  </a:cubicBezTo>
                  <a:cubicBezTo>
                    <a:pt x="110" y="126"/>
                    <a:pt x="113" y="124"/>
                    <a:pt x="114" y="122"/>
                  </a:cubicBezTo>
                  <a:cubicBezTo>
                    <a:pt x="115" y="125"/>
                    <a:pt x="114" y="128"/>
                    <a:pt x="112" y="128"/>
                  </a:cubicBezTo>
                  <a:cubicBezTo>
                    <a:pt x="114" y="129"/>
                    <a:pt x="119" y="128"/>
                    <a:pt x="119" y="122"/>
                  </a:cubicBezTo>
                  <a:cubicBezTo>
                    <a:pt x="122" y="122"/>
                    <a:pt x="123" y="124"/>
                    <a:pt x="122" y="128"/>
                  </a:cubicBezTo>
                  <a:cubicBezTo>
                    <a:pt x="124" y="127"/>
                    <a:pt x="126" y="126"/>
                    <a:pt x="126" y="123"/>
                  </a:cubicBezTo>
                  <a:cubicBezTo>
                    <a:pt x="126" y="121"/>
                    <a:pt x="124" y="121"/>
                    <a:pt x="125" y="118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2" name="Freeform 171"/>
            <p:cNvSpPr>
              <a:spLocks noChangeAspect="1" noEditPoints="1"/>
            </p:cNvSpPr>
            <p:nvPr userDrawn="1"/>
          </p:nvSpPr>
          <p:spPr bwMode="auto">
            <a:xfrm>
              <a:off x="3385" y="989"/>
              <a:ext cx="9" cy="9"/>
            </a:xfrm>
            <a:custGeom>
              <a:avLst/>
              <a:gdLst>
                <a:gd name="T0" fmla="*/ 1 w 18"/>
                <a:gd name="T1" fmla="*/ 5 h 17"/>
                <a:gd name="T2" fmla="*/ 5 w 18"/>
                <a:gd name="T3" fmla="*/ 1 h 17"/>
                <a:gd name="T4" fmla="*/ 8 w 18"/>
                <a:gd name="T5" fmla="*/ 5 h 17"/>
                <a:gd name="T6" fmla="*/ 5 w 18"/>
                <a:gd name="T7" fmla="*/ 8 h 17"/>
                <a:gd name="T8" fmla="*/ 1 w 18"/>
                <a:gd name="T9" fmla="*/ 5 h 17"/>
                <a:gd name="T10" fmla="*/ 0 w 18"/>
                <a:gd name="T11" fmla="*/ 5 h 17"/>
                <a:gd name="T12" fmla="*/ 5 w 18"/>
                <a:gd name="T13" fmla="*/ 9 h 17"/>
                <a:gd name="T14" fmla="*/ 9 w 18"/>
                <a:gd name="T15" fmla="*/ 5 h 17"/>
                <a:gd name="T16" fmla="*/ 5 w 18"/>
                <a:gd name="T17" fmla="*/ 0 h 17"/>
                <a:gd name="T18" fmla="*/ 0 w 18"/>
                <a:gd name="T19" fmla="*/ 5 h 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" h="17">
                  <a:moveTo>
                    <a:pt x="2" y="9"/>
                  </a:moveTo>
                  <a:cubicBezTo>
                    <a:pt x="2" y="5"/>
                    <a:pt x="5" y="2"/>
                    <a:pt x="9" y="2"/>
                  </a:cubicBezTo>
                  <a:cubicBezTo>
                    <a:pt x="13" y="2"/>
                    <a:pt x="15" y="5"/>
                    <a:pt x="15" y="9"/>
                  </a:cubicBezTo>
                  <a:cubicBezTo>
                    <a:pt x="15" y="12"/>
                    <a:pt x="13" y="15"/>
                    <a:pt x="9" y="15"/>
                  </a:cubicBezTo>
                  <a:cubicBezTo>
                    <a:pt x="5" y="15"/>
                    <a:pt x="2" y="12"/>
                    <a:pt x="2" y="9"/>
                  </a:cubicBezTo>
                  <a:moveTo>
                    <a:pt x="0" y="9"/>
                  </a:moveTo>
                  <a:cubicBezTo>
                    <a:pt x="0" y="14"/>
                    <a:pt x="4" y="17"/>
                    <a:pt x="9" y="17"/>
                  </a:cubicBezTo>
                  <a:cubicBezTo>
                    <a:pt x="14" y="17"/>
                    <a:pt x="18" y="14"/>
                    <a:pt x="18" y="9"/>
                  </a:cubicBezTo>
                  <a:cubicBezTo>
                    <a:pt x="18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3" name="Freeform 172"/>
            <p:cNvSpPr>
              <a:spLocks noChangeAspect="1" noEditPoints="1"/>
            </p:cNvSpPr>
            <p:nvPr userDrawn="1"/>
          </p:nvSpPr>
          <p:spPr bwMode="auto">
            <a:xfrm>
              <a:off x="3368" y="997"/>
              <a:ext cx="7" cy="6"/>
            </a:xfrm>
            <a:custGeom>
              <a:avLst/>
              <a:gdLst>
                <a:gd name="T0" fmla="*/ 3 w 15"/>
                <a:gd name="T1" fmla="*/ 5 h 12"/>
                <a:gd name="T2" fmla="*/ 1 w 15"/>
                <a:gd name="T3" fmla="*/ 3 h 12"/>
                <a:gd name="T4" fmla="*/ 2 w 15"/>
                <a:gd name="T5" fmla="*/ 2 h 12"/>
                <a:gd name="T6" fmla="*/ 4 w 15"/>
                <a:gd name="T7" fmla="*/ 2 h 12"/>
                <a:gd name="T8" fmla="*/ 6 w 15"/>
                <a:gd name="T9" fmla="*/ 4 h 12"/>
                <a:gd name="T10" fmla="*/ 6 w 15"/>
                <a:gd name="T11" fmla="*/ 4 h 12"/>
                <a:gd name="T12" fmla="*/ 3 w 15"/>
                <a:gd name="T13" fmla="*/ 5 h 12"/>
                <a:gd name="T14" fmla="*/ 1 w 15"/>
                <a:gd name="T15" fmla="*/ 1 h 12"/>
                <a:gd name="T16" fmla="*/ 0 w 15"/>
                <a:gd name="T17" fmla="*/ 3 h 12"/>
                <a:gd name="T18" fmla="*/ 1 w 15"/>
                <a:gd name="T19" fmla="*/ 5 h 12"/>
                <a:gd name="T20" fmla="*/ 3 w 15"/>
                <a:gd name="T21" fmla="*/ 6 h 12"/>
                <a:gd name="T22" fmla="*/ 5 w 15"/>
                <a:gd name="T23" fmla="*/ 6 h 12"/>
                <a:gd name="T24" fmla="*/ 7 w 15"/>
                <a:gd name="T25" fmla="*/ 4 h 12"/>
                <a:gd name="T26" fmla="*/ 4 w 15"/>
                <a:gd name="T27" fmla="*/ 1 h 12"/>
                <a:gd name="T28" fmla="*/ 1 w 15"/>
                <a:gd name="T29" fmla="*/ 1 h 1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5" h="12">
                  <a:moveTo>
                    <a:pt x="7" y="10"/>
                  </a:moveTo>
                  <a:cubicBezTo>
                    <a:pt x="4" y="9"/>
                    <a:pt x="3" y="7"/>
                    <a:pt x="3" y="5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5" y="3"/>
                    <a:pt x="7" y="3"/>
                    <a:pt x="8" y="3"/>
                  </a:cubicBezTo>
                  <a:cubicBezTo>
                    <a:pt x="10" y="3"/>
                    <a:pt x="12" y="5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9"/>
                    <a:pt x="9" y="10"/>
                    <a:pt x="7" y="10"/>
                  </a:cubicBezTo>
                  <a:moveTo>
                    <a:pt x="3" y="2"/>
                  </a:moveTo>
                  <a:cubicBezTo>
                    <a:pt x="2" y="3"/>
                    <a:pt x="1" y="4"/>
                    <a:pt x="1" y="5"/>
                  </a:cubicBezTo>
                  <a:cubicBezTo>
                    <a:pt x="0" y="7"/>
                    <a:pt x="1" y="8"/>
                    <a:pt x="2" y="9"/>
                  </a:cubicBezTo>
                  <a:cubicBezTo>
                    <a:pt x="3" y="11"/>
                    <a:pt x="5" y="11"/>
                    <a:pt x="6" y="12"/>
                  </a:cubicBezTo>
                  <a:cubicBezTo>
                    <a:pt x="8" y="12"/>
                    <a:pt x="10" y="12"/>
                    <a:pt x="11" y="11"/>
                  </a:cubicBezTo>
                  <a:cubicBezTo>
                    <a:pt x="13" y="10"/>
                    <a:pt x="14" y="9"/>
                    <a:pt x="14" y="7"/>
                  </a:cubicBezTo>
                  <a:cubicBezTo>
                    <a:pt x="15" y="4"/>
                    <a:pt x="12" y="1"/>
                    <a:pt x="8" y="1"/>
                  </a:cubicBezTo>
                  <a:cubicBezTo>
                    <a:pt x="6" y="0"/>
                    <a:pt x="4" y="1"/>
                    <a:pt x="3" y="2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4" name="Freeform 173"/>
            <p:cNvSpPr>
              <a:spLocks noChangeAspect="1" noEditPoints="1"/>
            </p:cNvSpPr>
            <p:nvPr userDrawn="1"/>
          </p:nvSpPr>
          <p:spPr bwMode="auto">
            <a:xfrm>
              <a:off x="3343" y="936"/>
              <a:ext cx="7" cy="6"/>
            </a:xfrm>
            <a:custGeom>
              <a:avLst/>
              <a:gdLst>
                <a:gd name="T0" fmla="*/ 2 w 13"/>
                <a:gd name="T1" fmla="*/ 4 h 12"/>
                <a:gd name="T2" fmla="*/ 3 w 13"/>
                <a:gd name="T3" fmla="*/ 2 h 12"/>
                <a:gd name="T4" fmla="*/ 5 w 13"/>
                <a:gd name="T5" fmla="*/ 1 h 12"/>
                <a:gd name="T6" fmla="*/ 5 w 13"/>
                <a:gd name="T7" fmla="*/ 2 h 12"/>
                <a:gd name="T8" fmla="*/ 6 w 13"/>
                <a:gd name="T9" fmla="*/ 3 h 12"/>
                <a:gd name="T10" fmla="*/ 5 w 13"/>
                <a:gd name="T11" fmla="*/ 4 h 12"/>
                <a:gd name="T12" fmla="*/ 2 w 13"/>
                <a:gd name="T13" fmla="*/ 4 h 12"/>
                <a:gd name="T14" fmla="*/ 2 w 13"/>
                <a:gd name="T15" fmla="*/ 4 h 12"/>
                <a:gd name="T16" fmla="*/ 2 w 13"/>
                <a:gd name="T17" fmla="*/ 1 h 12"/>
                <a:gd name="T18" fmla="*/ 1 w 13"/>
                <a:gd name="T19" fmla="*/ 5 h 12"/>
                <a:gd name="T20" fmla="*/ 1 w 13"/>
                <a:gd name="T21" fmla="*/ 5 h 12"/>
                <a:gd name="T22" fmla="*/ 5 w 13"/>
                <a:gd name="T23" fmla="*/ 5 h 12"/>
                <a:gd name="T24" fmla="*/ 7 w 13"/>
                <a:gd name="T25" fmla="*/ 3 h 12"/>
                <a:gd name="T26" fmla="*/ 6 w 13"/>
                <a:gd name="T27" fmla="*/ 1 h 12"/>
                <a:gd name="T28" fmla="*/ 5 w 13"/>
                <a:gd name="T29" fmla="*/ 0 h 12"/>
                <a:gd name="T30" fmla="*/ 2 w 13"/>
                <a:gd name="T31" fmla="*/ 1 h 1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3" h="12">
                  <a:moveTo>
                    <a:pt x="3" y="7"/>
                  </a:moveTo>
                  <a:cubicBezTo>
                    <a:pt x="3" y="6"/>
                    <a:pt x="4" y="4"/>
                    <a:pt x="5" y="3"/>
                  </a:cubicBezTo>
                  <a:cubicBezTo>
                    <a:pt x="6" y="3"/>
                    <a:pt x="7" y="2"/>
                    <a:pt x="9" y="2"/>
                  </a:cubicBezTo>
                  <a:cubicBezTo>
                    <a:pt x="9" y="3"/>
                    <a:pt x="10" y="3"/>
                    <a:pt x="10" y="3"/>
                  </a:cubicBezTo>
                  <a:cubicBezTo>
                    <a:pt x="11" y="4"/>
                    <a:pt x="11" y="5"/>
                    <a:pt x="11" y="5"/>
                  </a:cubicBezTo>
                  <a:cubicBezTo>
                    <a:pt x="10" y="6"/>
                    <a:pt x="10" y="7"/>
                    <a:pt x="9" y="8"/>
                  </a:cubicBezTo>
                  <a:cubicBezTo>
                    <a:pt x="7" y="9"/>
                    <a:pt x="5" y="9"/>
                    <a:pt x="4" y="8"/>
                  </a:cubicBezTo>
                  <a:cubicBezTo>
                    <a:pt x="4" y="8"/>
                    <a:pt x="3" y="7"/>
                    <a:pt x="3" y="7"/>
                  </a:cubicBezTo>
                  <a:moveTo>
                    <a:pt x="4" y="2"/>
                  </a:moveTo>
                  <a:cubicBezTo>
                    <a:pt x="1" y="4"/>
                    <a:pt x="0" y="7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4" y="12"/>
                    <a:pt x="7" y="12"/>
                    <a:pt x="10" y="10"/>
                  </a:cubicBezTo>
                  <a:cubicBezTo>
                    <a:pt x="12" y="9"/>
                    <a:pt x="13" y="7"/>
                    <a:pt x="13" y="5"/>
                  </a:cubicBezTo>
                  <a:cubicBezTo>
                    <a:pt x="13" y="4"/>
                    <a:pt x="13" y="3"/>
                    <a:pt x="12" y="2"/>
                  </a:cubicBezTo>
                  <a:cubicBezTo>
                    <a:pt x="11" y="1"/>
                    <a:pt x="10" y="0"/>
                    <a:pt x="9" y="0"/>
                  </a:cubicBezTo>
                  <a:cubicBezTo>
                    <a:pt x="7" y="0"/>
                    <a:pt x="5" y="1"/>
                    <a:pt x="4" y="2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5" name="Freeform 174"/>
            <p:cNvSpPr>
              <a:spLocks noChangeAspect="1" noEditPoints="1"/>
            </p:cNvSpPr>
            <p:nvPr userDrawn="1"/>
          </p:nvSpPr>
          <p:spPr bwMode="auto">
            <a:xfrm>
              <a:off x="3363" y="990"/>
              <a:ext cx="6" cy="6"/>
            </a:xfrm>
            <a:custGeom>
              <a:avLst/>
              <a:gdLst>
                <a:gd name="T0" fmla="*/ 3 w 12"/>
                <a:gd name="T1" fmla="*/ 6 h 13"/>
                <a:gd name="T2" fmla="*/ 3 w 12"/>
                <a:gd name="T3" fmla="*/ 6 h 13"/>
                <a:gd name="T4" fmla="*/ 3 w 12"/>
                <a:gd name="T5" fmla="*/ 5 h 13"/>
                <a:gd name="T6" fmla="*/ 3 w 12"/>
                <a:gd name="T7" fmla="*/ 5 h 13"/>
                <a:gd name="T8" fmla="*/ 2 w 12"/>
                <a:gd name="T9" fmla="*/ 5 h 13"/>
                <a:gd name="T10" fmla="*/ 2 w 12"/>
                <a:gd name="T11" fmla="*/ 3 h 13"/>
                <a:gd name="T12" fmla="*/ 2 w 12"/>
                <a:gd name="T13" fmla="*/ 1 h 13"/>
                <a:gd name="T14" fmla="*/ 3 w 12"/>
                <a:gd name="T15" fmla="*/ 1 h 13"/>
                <a:gd name="T16" fmla="*/ 5 w 12"/>
                <a:gd name="T17" fmla="*/ 3 h 13"/>
                <a:gd name="T18" fmla="*/ 4 w 12"/>
                <a:gd name="T19" fmla="*/ 5 h 13"/>
                <a:gd name="T20" fmla="*/ 3 w 12"/>
                <a:gd name="T21" fmla="*/ 5 h 13"/>
                <a:gd name="T22" fmla="*/ 2 w 12"/>
                <a:gd name="T23" fmla="*/ 0 h 13"/>
                <a:gd name="T24" fmla="*/ 0 w 12"/>
                <a:gd name="T25" fmla="*/ 3 h 13"/>
                <a:gd name="T26" fmla="*/ 0 w 12"/>
                <a:gd name="T27" fmla="*/ 3 h 13"/>
                <a:gd name="T28" fmla="*/ 1 w 12"/>
                <a:gd name="T29" fmla="*/ 6 h 13"/>
                <a:gd name="T30" fmla="*/ 3 w 12"/>
                <a:gd name="T31" fmla="*/ 6 h 13"/>
                <a:gd name="T32" fmla="*/ 5 w 12"/>
                <a:gd name="T33" fmla="*/ 6 h 13"/>
                <a:gd name="T34" fmla="*/ 6 w 12"/>
                <a:gd name="T35" fmla="*/ 3 h 13"/>
                <a:gd name="T36" fmla="*/ 5 w 12"/>
                <a:gd name="T37" fmla="*/ 1 h 13"/>
                <a:gd name="T38" fmla="*/ 3 w 12"/>
                <a:gd name="T39" fmla="*/ 0 h 13"/>
                <a:gd name="T40" fmla="*/ 2 w 12"/>
                <a:gd name="T41" fmla="*/ 0 h 1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2" h="13">
                  <a:moveTo>
                    <a:pt x="6" y="13"/>
                  </a:moveTo>
                  <a:cubicBezTo>
                    <a:pt x="6" y="13"/>
                    <a:pt x="6" y="13"/>
                    <a:pt x="6" y="13"/>
                  </a:cubicBezTo>
                  <a:close/>
                  <a:moveTo>
                    <a:pt x="6" y="11"/>
                  </a:moveTo>
                  <a:cubicBezTo>
                    <a:pt x="6" y="11"/>
                    <a:pt x="6" y="11"/>
                    <a:pt x="6" y="11"/>
                  </a:cubicBezTo>
                  <a:cubicBezTo>
                    <a:pt x="5" y="11"/>
                    <a:pt x="4" y="11"/>
                    <a:pt x="4" y="10"/>
                  </a:cubicBezTo>
                  <a:cubicBezTo>
                    <a:pt x="3" y="9"/>
                    <a:pt x="3" y="8"/>
                    <a:pt x="3" y="7"/>
                  </a:cubicBezTo>
                  <a:cubicBezTo>
                    <a:pt x="3" y="5"/>
                    <a:pt x="3" y="4"/>
                    <a:pt x="4" y="3"/>
                  </a:cubicBezTo>
                  <a:cubicBezTo>
                    <a:pt x="5" y="3"/>
                    <a:pt x="5" y="2"/>
                    <a:pt x="6" y="2"/>
                  </a:cubicBezTo>
                  <a:cubicBezTo>
                    <a:pt x="8" y="2"/>
                    <a:pt x="9" y="4"/>
                    <a:pt x="9" y="7"/>
                  </a:cubicBezTo>
                  <a:cubicBezTo>
                    <a:pt x="9" y="8"/>
                    <a:pt x="9" y="9"/>
                    <a:pt x="8" y="10"/>
                  </a:cubicBezTo>
                  <a:cubicBezTo>
                    <a:pt x="8" y="11"/>
                    <a:pt x="7" y="11"/>
                    <a:pt x="6" y="11"/>
                  </a:cubicBezTo>
                  <a:moveTo>
                    <a:pt x="3" y="1"/>
                  </a:moveTo>
                  <a:cubicBezTo>
                    <a:pt x="1" y="3"/>
                    <a:pt x="1" y="4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9"/>
                    <a:pt x="1" y="11"/>
                    <a:pt x="2" y="12"/>
                  </a:cubicBezTo>
                  <a:cubicBezTo>
                    <a:pt x="3" y="13"/>
                    <a:pt x="5" y="13"/>
                    <a:pt x="6" y="13"/>
                  </a:cubicBezTo>
                  <a:cubicBezTo>
                    <a:pt x="7" y="13"/>
                    <a:pt x="8" y="13"/>
                    <a:pt x="10" y="12"/>
                  </a:cubicBezTo>
                  <a:cubicBezTo>
                    <a:pt x="11" y="11"/>
                    <a:pt x="12" y="9"/>
                    <a:pt x="12" y="7"/>
                  </a:cubicBezTo>
                  <a:cubicBezTo>
                    <a:pt x="12" y="5"/>
                    <a:pt x="11" y="3"/>
                    <a:pt x="10" y="2"/>
                  </a:cubicBezTo>
                  <a:cubicBezTo>
                    <a:pt x="9" y="1"/>
                    <a:pt x="8" y="0"/>
                    <a:pt x="6" y="0"/>
                  </a:cubicBezTo>
                  <a:cubicBezTo>
                    <a:pt x="5" y="0"/>
                    <a:pt x="4" y="0"/>
                    <a:pt x="3" y="1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6" name="Freeform 175"/>
            <p:cNvSpPr>
              <a:spLocks noChangeAspect="1" noEditPoints="1"/>
            </p:cNvSpPr>
            <p:nvPr userDrawn="1"/>
          </p:nvSpPr>
          <p:spPr bwMode="auto">
            <a:xfrm>
              <a:off x="3341" y="955"/>
              <a:ext cx="7" cy="6"/>
            </a:xfrm>
            <a:custGeom>
              <a:avLst/>
              <a:gdLst>
                <a:gd name="T0" fmla="*/ 3 w 14"/>
                <a:gd name="T1" fmla="*/ 5 h 13"/>
                <a:gd name="T2" fmla="*/ 2 w 14"/>
                <a:gd name="T3" fmla="*/ 2 h 13"/>
                <a:gd name="T4" fmla="*/ 3 w 14"/>
                <a:gd name="T5" fmla="*/ 1 h 13"/>
                <a:gd name="T6" fmla="*/ 5 w 14"/>
                <a:gd name="T7" fmla="*/ 1 h 13"/>
                <a:gd name="T8" fmla="*/ 6 w 14"/>
                <a:gd name="T9" fmla="*/ 3 h 13"/>
                <a:gd name="T10" fmla="*/ 6 w 14"/>
                <a:gd name="T11" fmla="*/ 4 h 13"/>
                <a:gd name="T12" fmla="*/ 5 w 14"/>
                <a:gd name="T13" fmla="*/ 5 h 13"/>
                <a:gd name="T14" fmla="*/ 3 w 14"/>
                <a:gd name="T15" fmla="*/ 5 h 13"/>
                <a:gd name="T16" fmla="*/ 2 w 14"/>
                <a:gd name="T17" fmla="*/ 0 h 13"/>
                <a:gd name="T18" fmla="*/ 1 w 14"/>
                <a:gd name="T19" fmla="*/ 2 h 13"/>
                <a:gd name="T20" fmla="*/ 3 w 14"/>
                <a:gd name="T21" fmla="*/ 6 h 13"/>
                <a:gd name="T22" fmla="*/ 5 w 14"/>
                <a:gd name="T23" fmla="*/ 6 h 13"/>
                <a:gd name="T24" fmla="*/ 7 w 14"/>
                <a:gd name="T25" fmla="*/ 4 h 13"/>
                <a:gd name="T26" fmla="*/ 7 w 14"/>
                <a:gd name="T27" fmla="*/ 3 h 13"/>
                <a:gd name="T28" fmla="*/ 5 w 14"/>
                <a:gd name="T29" fmla="*/ 0 h 13"/>
                <a:gd name="T30" fmla="*/ 2 w 14"/>
                <a:gd name="T31" fmla="*/ 0 h 1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4" h="13">
                  <a:moveTo>
                    <a:pt x="6" y="10"/>
                  </a:moveTo>
                  <a:cubicBezTo>
                    <a:pt x="3" y="8"/>
                    <a:pt x="2" y="6"/>
                    <a:pt x="3" y="5"/>
                  </a:cubicBezTo>
                  <a:cubicBezTo>
                    <a:pt x="3" y="4"/>
                    <a:pt x="4" y="3"/>
                    <a:pt x="5" y="3"/>
                  </a:cubicBezTo>
                  <a:cubicBezTo>
                    <a:pt x="6" y="3"/>
                    <a:pt x="7" y="3"/>
                    <a:pt x="9" y="3"/>
                  </a:cubicBezTo>
                  <a:cubicBezTo>
                    <a:pt x="10" y="4"/>
                    <a:pt x="11" y="5"/>
                    <a:pt x="11" y="6"/>
                  </a:cubicBezTo>
                  <a:cubicBezTo>
                    <a:pt x="12" y="7"/>
                    <a:pt x="12" y="8"/>
                    <a:pt x="11" y="8"/>
                  </a:cubicBezTo>
                  <a:cubicBezTo>
                    <a:pt x="11" y="9"/>
                    <a:pt x="10" y="10"/>
                    <a:pt x="10" y="10"/>
                  </a:cubicBezTo>
                  <a:cubicBezTo>
                    <a:pt x="9" y="10"/>
                    <a:pt x="7" y="10"/>
                    <a:pt x="6" y="10"/>
                  </a:cubicBezTo>
                  <a:moveTo>
                    <a:pt x="4" y="1"/>
                  </a:moveTo>
                  <a:cubicBezTo>
                    <a:pt x="3" y="1"/>
                    <a:pt x="2" y="2"/>
                    <a:pt x="1" y="4"/>
                  </a:cubicBezTo>
                  <a:cubicBezTo>
                    <a:pt x="0" y="6"/>
                    <a:pt x="1" y="10"/>
                    <a:pt x="5" y="12"/>
                  </a:cubicBezTo>
                  <a:cubicBezTo>
                    <a:pt x="7" y="12"/>
                    <a:pt x="9" y="13"/>
                    <a:pt x="10" y="12"/>
                  </a:cubicBezTo>
                  <a:cubicBezTo>
                    <a:pt x="12" y="12"/>
                    <a:pt x="13" y="11"/>
                    <a:pt x="13" y="9"/>
                  </a:cubicBezTo>
                  <a:cubicBezTo>
                    <a:pt x="14" y="8"/>
                    <a:pt x="14" y="7"/>
                    <a:pt x="13" y="6"/>
                  </a:cubicBezTo>
                  <a:cubicBezTo>
                    <a:pt x="13" y="4"/>
                    <a:pt x="11" y="2"/>
                    <a:pt x="10" y="1"/>
                  </a:cubicBezTo>
                  <a:cubicBezTo>
                    <a:pt x="8" y="1"/>
                    <a:pt x="6" y="0"/>
                    <a:pt x="4" y="1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7" name="Freeform 176"/>
            <p:cNvSpPr>
              <a:spLocks noChangeAspect="1" noEditPoints="1"/>
            </p:cNvSpPr>
            <p:nvPr userDrawn="1"/>
          </p:nvSpPr>
          <p:spPr bwMode="auto">
            <a:xfrm>
              <a:off x="3330" y="897"/>
              <a:ext cx="68" cy="116"/>
            </a:xfrm>
            <a:custGeom>
              <a:avLst/>
              <a:gdLst>
                <a:gd name="T0" fmla="*/ 44 w 136"/>
                <a:gd name="T1" fmla="*/ 79 h 233"/>
                <a:gd name="T2" fmla="*/ 39 w 136"/>
                <a:gd name="T3" fmla="*/ 87 h 233"/>
                <a:gd name="T4" fmla="*/ 25 w 136"/>
                <a:gd name="T5" fmla="*/ 39 h 233"/>
                <a:gd name="T6" fmla="*/ 25 w 136"/>
                <a:gd name="T7" fmla="*/ 41 h 233"/>
                <a:gd name="T8" fmla="*/ 30 w 136"/>
                <a:gd name="T9" fmla="*/ 41 h 233"/>
                <a:gd name="T10" fmla="*/ 30 w 136"/>
                <a:gd name="T11" fmla="*/ 44 h 233"/>
                <a:gd name="T12" fmla="*/ 33 w 136"/>
                <a:gd name="T13" fmla="*/ 44 h 233"/>
                <a:gd name="T14" fmla="*/ 36 w 136"/>
                <a:gd name="T15" fmla="*/ 47 h 233"/>
                <a:gd name="T16" fmla="*/ 38 w 136"/>
                <a:gd name="T17" fmla="*/ 47 h 233"/>
                <a:gd name="T18" fmla="*/ 41 w 136"/>
                <a:gd name="T19" fmla="*/ 50 h 233"/>
                <a:gd name="T20" fmla="*/ 44 w 136"/>
                <a:gd name="T21" fmla="*/ 48 h 233"/>
                <a:gd name="T22" fmla="*/ 44 w 136"/>
                <a:gd name="T23" fmla="*/ 65 h 233"/>
                <a:gd name="T24" fmla="*/ 45 w 136"/>
                <a:gd name="T25" fmla="*/ 69 h 233"/>
                <a:gd name="T26" fmla="*/ 54 w 136"/>
                <a:gd name="T27" fmla="*/ 100 h 233"/>
                <a:gd name="T28" fmla="*/ 51 w 136"/>
                <a:gd name="T29" fmla="*/ 103 h 233"/>
                <a:gd name="T30" fmla="*/ 11 w 136"/>
                <a:gd name="T31" fmla="*/ 48 h 233"/>
                <a:gd name="T32" fmla="*/ 14 w 136"/>
                <a:gd name="T33" fmla="*/ 48 h 233"/>
                <a:gd name="T34" fmla="*/ 58 w 136"/>
                <a:gd name="T35" fmla="*/ 54 h 233"/>
                <a:gd name="T36" fmla="*/ 46 w 136"/>
                <a:gd name="T37" fmla="*/ 56 h 233"/>
                <a:gd name="T38" fmla="*/ 45 w 136"/>
                <a:gd name="T39" fmla="*/ 70 h 233"/>
                <a:gd name="T40" fmla="*/ 44 w 136"/>
                <a:gd name="T41" fmla="*/ 64 h 233"/>
                <a:gd name="T42" fmla="*/ 37 w 136"/>
                <a:gd name="T43" fmla="*/ 58 h 233"/>
                <a:gd name="T44" fmla="*/ 44 w 136"/>
                <a:gd name="T45" fmla="*/ 49 h 233"/>
                <a:gd name="T46" fmla="*/ 47 w 136"/>
                <a:gd name="T47" fmla="*/ 47 h 233"/>
                <a:gd name="T48" fmla="*/ 42 w 136"/>
                <a:gd name="T49" fmla="*/ 22 h 233"/>
                <a:gd name="T50" fmla="*/ 15 w 136"/>
                <a:gd name="T51" fmla="*/ 0 h 233"/>
                <a:gd name="T52" fmla="*/ 24 w 136"/>
                <a:gd name="T53" fmla="*/ 22 h 233"/>
                <a:gd name="T54" fmla="*/ 21 w 136"/>
                <a:gd name="T55" fmla="*/ 31 h 233"/>
                <a:gd name="T56" fmla="*/ 21 w 136"/>
                <a:gd name="T57" fmla="*/ 36 h 233"/>
                <a:gd name="T58" fmla="*/ 28 w 136"/>
                <a:gd name="T59" fmla="*/ 29 h 233"/>
                <a:gd name="T60" fmla="*/ 27 w 136"/>
                <a:gd name="T61" fmla="*/ 37 h 233"/>
                <a:gd name="T62" fmla="*/ 21 w 136"/>
                <a:gd name="T63" fmla="*/ 42 h 233"/>
                <a:gd name="T64" fmla="*/ 15 w 136"/>
                <a:gd name="T65" fmla="*/ 48 h 233"/>
                <a:gd name="T66" fmla="*/ 10 w 136"/>
                <a:gd name="T67" fmla="*/ 46 h 233"/>
                <a:gd name="T68" fmla="*/ 0 w 136"/>
                <a:gd name="T69" fmla="*/ 45 h 233"/>
                <a:gd name="T70" fmla="*/ 6 w 136"/>
                <a:gd name="T71" fmla="*/ 47 h 233"/>
                <a:gd name="T72" fmla="*/ 3 w 136"/>
                <a:gd name="T73" fmla="*/ 56 h 233"/>
                <a:gd name="T74" fmla="*/ 16 w 136"/>
                <a:gd name="T75" fmla="*/ 70 h 233"/>
                <a:gd name="T76" fmla="*/ 12 w 136"/>
                <a:gd name="T77" fmla="*/ 66 h 233"/>
                <a:gd name="T78" fmla="*/ 7 w 136"/>
                <a:gd name="T79" fmla="*/ 59 h 233"/>
                <a:gd name="T80" fmla="*/ 31 w 136"/>
                <a:gd name="T81" fmla="*/ 73 h 233"/>
                <a:gd name="T82" fmla="*/ 1 w 136"/>
                <a:gd name="T83" fmla="*/ 100 h 233"/>
                <a:gd name="T84" fmla="*/ 4 w 136"/>
                <a:gd name="T85" fmla="*/ 100 h 233"/>
                <a:gd name="T86" fmla="*/ 27 w 136"/>
                <a:gd name="T87" fmla="*/ 92 h 233"/>
                <a:gd name="T88" fmla="*/ 43 w 136"/>
                <a:gd name="T89" fmla="*/ 95 h 233"/>
                <a:gd name="T90" fmla="*/ 41 w 136"/>
                <a:gd name="T91" fmla="*/ 114 h 233"/>
                <a:gd name="T92" fmla="*/ 47 w 136"/>
                <a:gd name="T93" fmla="*/ 109 h 233"/>
                <a:gd name="T94" fmla="*/ 52 w 136"/>
                <a:gd name="T95" fmla="*/ 105 h 233"/>
                <a:gd name="T96" fmla="*/ 54 w 136"/>
                <a:gd name="T97" fmla="*/ 99 h 233"/>
                <a:gd name="T98" fmla="*/ 47 w 136"/>
                <a:gd name="T99" fmla="*/ 93 h 233"/>
                <a:gd name="T100" fmla="*/ 57 w 136"/>
                <a:gd name="T101" fmla="*/ 88 h 233"/>
                <a:gd name="T102" fmla="*/ 58 w 136"/>
                <a:gd name="T103" fmla="*/ 83 h 233"/>
                <a:gd name="T104" fmla="*/ 54 w 136"/>
                <a:gd name="T105" fmla="*/ 55 h 23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6" h="233">
                  <a:moveTo>
                    <a:pt x="88" y="158"/>
                  </a:moveTo>
                  <a:cubicBezTo>
                    <a:pt x="87" y="160"/>
                    <a:pt x="84" y="160"/>
                    <a:pt x="83" y="159"/>
                  </a:cubicBezTo>
                  <a:cubicBezTo>
                    <a:pt x="81" y="158"/>
                    <a:pt x="81" y="156"/>
                    <a:pt x="82" y="154"/>
                  </a:cubicBezTo>
                  <a:cubicBezTo>
                    <a:pt x="84" y="152"/>
                    <a:pt x="86" y="151"/>
                    <a:pt x="88" y="152"/>
                  </a:cubicBezTo>
                  <a:cubicBezTo>
                    <a:pt x="89" y="153"/>
                    <a:pt x="89" y="156"/>
                    <a:pt x="88" y="158"/>
                  </a:cubicBezTo>
                  <a:moveTo>
                    <a:pt x="78" y="174"/>
                  </a:moveTo>
                  <a:cubicBezTo>
                    <a:pt x="76" y="176"/>
                    <a:pt x="74" y="177"/>
                    <a:pt x="72" y="175"/>
                  </a:cubicBezTo>
                  <a:cubicBezTo>
                    <a:pt x="71" y="174"/>
                    <a:pt x="71" y="172"/>
                    <a:pt x="72" y="170"/>
                  </a:cubicBezTo>
                  <a:cubicBezTo>
                    <a:pt x="74" y="168"/>
                    <a:pt x="76" y="167"/>
                    <a:pt x="78" y="168"/>
                  </a:cubicBezTo>
                  <a:cubicBezTo>
                    <a:pt x="79" y="169"/>
                    <a:pt x="79" y="172"/>
                    <a:pt x="78" y="174"/>
                  </a:cubicBezTo>
                  <a:moveTo>
                    <a:pt x="43" y="85"/>
                  </a:moveTo>
                  <a:cubicBezTo>
                    <a:pt x="44" y="81"/>
                    <a:pt x="46" y="74"/>
                    <a:pt x="46" y="74"/>
                  </a:cubicBezTo>
                  <a:cubicBezTo>
                    <a:pt x="50" y="75"/>
                    <a:pt x="50" y="75"/>
                    <a:pt x="50" y="75"/>
                  </a:cubicBezTo>
                  <a:cubicBezTo>
                    <a:pt x="49" y="76"/>
                    <a:pt x="48" y="77"/>
                    <a:pt x="46" y="78"/>
                  </a:cubicBezTo>
                  <a:cubicBezTo>
                    <a:pt x="47" y="79"/>
                    <a:pt x="49" y="79"/>
                    <a:pt x="50" y="78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1"/>
                    <a:pt x="47" y="80"/>
                    <a:pt x="46" y="80"/>
                  </a:cubicBezTo>
                  <a:cubicBezTo>
                    <a:pt x="45" y="83"/>
                    <a:pt x="47" y="84"/>
                    <a:pt x="48" y="85"/>
                  </a:cubicBezTo>
                  <a:cubicBezTo>
                    <a:pt x="51" y="86"/>
                    <a:pt x="52" y="86"/>
                    <a:pt x="53" y="85"/>
                  </a:cubicBezTo>
                  <a:cubicBezTo>
                    <a:pt x="54" y="84"/>
                    <a:pt x="52" y="82"/>
                    <a:pt x="50" y="83"/>
                  </a:cubicBezTo>
                  <a:cubicBezTo>
                    <a:pt x="50" y="81"/>
                    <a:pt x="51" y="79"/>
                    <a:pt x="53" y="79"/>
                  </a:cubicBezTo>
                  <a:cubicBezTo>
                    <a:pt x="54" y="79"/>
                    <a:pt x="54" y="80"/>
                    <a:pt x="55" y="82"/>
                  </a:cubicBezTo>
                  <a:cubicBezTo>
                    <a:pt x="55" y="78"/>
                    <a:pt x="56" y="76"/>
                    <a:pt x="59" y="75"/>
                  </a:cubicBezTo>
                  <a:cubicBezTo>
                    <a:pt x="60" y="78"/>
                    <a:pt x="59" y="80"/>
                    <a:pt x="57" y="83"/>
                  </a:cubicBezTo>
                  <a:cubicBezTo>
                    <a:pt x="58" y="82"/>
                    <a:pt x="60" y="82"/>
                    <a:pt x="60" y="83"/>
                  </a:cubicBezTo>
                  <a:cubicBezTo>
                    <a:pt x="61" y="84"/>
                    <a:pt x="61" y="86"/>
                    <a:pt x="59" y="87"/>
                  </a:cubicBezTo>
                  <a:cubicBezTo>
                    <a:pt x="59" y="85"/>
                    <a:pt x="56" y="84"/>
                    <a:pt x="55" y="86"/>
                  </a:cubicBezTo>
                  <a:cubicBezTo>
                    <a:pt x="55" y="87"/>
                    <a:pt x="56" y="89"/>
                    <a:pt x="58" y="90"/>
                  </a:cubicBezTo>
                  <a:cubicBezTo>
                    <a:pt x="61" y="91"/>
                    <a:pt x="63" y="90"/>
                    <a:pt x="64" y="88"/>
                  </a:cubicBezTo>
                  <a:cubicBezTo>
                    <a:pt x="63" y="88"/>
                    <a:pt x="62" y="88"/>
                    <a:pt x="60" y="89"/>
                  </a:cubicBezTo>
                  <a:cubicBezTo>
                    <a:pt x="63" y="84"/>
                    <a:pt x="63" y="84"/>
                    <a:pt x="63" y="84"/>
                  </a:cubicBezTo>
                  <a:cubicBezTo>
                    <a:pt x="63" y="85"/>
                    <a:pt x="63" y="86"/>
                    <a:pt x="65" y="87"/>
                  </a:cubicBezTo>
                  <a:cubicBezTo>
                    <a:pt x="65" y="86"/>
                    <a:pt x="66" y="84"/>
                    <a:pt x="65" y="82"/>
                  </a:cubicBezTo>
                  <a:cubicBezTo>
                    <a:pt x="70" y="85"/>
                    <a:pt x="70" y="85"/>
                    <a:pt x="70" y="85"/>
                  </a:cubicBezTo>
                  <a:cubicBezTo>
                    <a:pt x="68" y="86"/>
                    <a:pt x="67" y="87"/>
                    <a:pt x="66" y="88"/>
                  </a:cubicBezTo>
                  <a:cubicBezTo>
                    <a:pt x="68" y="88"/>
                    <a:pt x="69" y="88"/>
                    <a:pt x="70" y="88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1"/>
                    <a:pt x="66" y="90"/>
                    <a:pt x="66" y="89"/>
                  </a:cubicBezTo>
                  <a:cubicBezTo>
                    <a:pt x="64" y="91"/>
                    <a:pt x="65" y="94"/>
                    <a:pt x="67" y="95"/>
                  </a:cubicBezTo>
                  <a:cubicBezTo>
                    <a:pt x="69" y="96"/>
                    <a:pt x="71" y="97"/>
                    <a:pt x="72" y="95"/>
                  </a:cubicBezTo>
                  <a:cubicBezTo>
                    <a:pt x="73" y="94"/>
                    <a:pt x="71" y="92"/>
                    <a:pt x="69" y="93"/>
                  </a:cubicBezTo>
                  <a:cubicBezTo>
                    <a:pt x="69" y="91"/>
                    <a:pt x="70" y="90"/>
                    <a:pt x="72" y="90"/>
                  </a:cubicBezTo>
                  <a:cubicBezTo>
                    <a:pt x="73" y="90"/>
                    <a:pt x="74" y="91"/>
                    <a:pt x="74" y="92"/>
                  </a:cubicBezTo>
                  <a:cubicBezTo>
                    <a:pt x="75" y="89"/>
                    <a:pt x="76" y="87"/>
                    <a:pt x="79" y="86"/>
                  </a:cubicBezTo>
                  <a:cubicBezTo>
                    <a:pt x="80" y="90"/>
                    <a:pt x="79" y="92"/>
                    <a:pt x="76" y="94"/>
                  </a:cubicBezTo>
                  <a:cubicBezTo>
                    <a:pt x="77" y="93"/>
                    <a:pt x="78" y="94"/>
                    <a:pt x="79" y="95"/>
                  </a:cubicBezTo>
                  <a:cubicBezTo>
                    <a:pt x="79" y="96"/>
                    <a:pt x="79" y="97"/>
                    <a:pt x="77" y="98"/>
                  </a:cubicBezTo>
                  <a:cubicBezTo>
                    <a:pt x="77" y="96"/>
                    <a:pt x="74" y="96"/>
                    <a:pt x="74" y="97"/>
                  </a:cubicBezTo>
                  <a:cubicBezTo>
                    <a:pt x="73" y="98"/>
                    <a:pt x="74" y="99"/>
                    <a:pt x="76" y="101"/>
                  </a:cubicBezTo>
                  <a:cubicBezTo>
                    <a:pt x="78" y="102"/>
                    <a:pt x="80" y="103"/>
                    <a:pt x="82" y="101"/>
                  </a:cubicBezTo>
                  <a:cubicBezTo>
                    <a:pt x="81" y="100"/>
                    <a:pt x="79" y="99"/>
                    <a:pt x="79" y="99"/>
                  </a:cubicBezTo>
                  <a:cubicBezTo>
                    <a:pt x="81" y="96"/>
                    <a:pt x="81" y="96"/>
                    <a:pt x="81" y="96"/>
                  </a:cubicBezTo>
                  <a:cubicBezTo>
                    <a:pt x="81" y="97"/>
                    <a:pt x="82" y="99"/>
                    <a:pt x="83" y="99"/>
                  </a:cubicBezTo>
                  <a:cubicBezTo>
                    <a:pt x="83" y="98"/>
                    <a:pt x="84" y="96"/>
                    <a:pt x="83" y="95"/>
                  </a:cubicBezTo>
                  <a:cubicBezTo>
                    <a:pt x="87" y="97"/>
                    <a:pt x="87" y="97"/>
                    <a:pt x="87" y="97"/>
                  </a:cubicBezTo>
                  <a:cubicBezTo>
                    <a:pt x="87" y="97"/>
                    <a:pt x="81" y="103"/>
                    <a:pt x="79" y="106"/>
                  </a:cubicBezTo>
                  <a:lnTo>
                    <a:pt x="43" y="85"/>
                  </a:lnTo>
                  <a:close/>
                  <a:moveTo>
                    <a:pt x="85" y="134"/>
                  </a:moveTo>
                  <a:cubicBezTo>
                    <a:pt x="85" y="133"/>
                    <a:pt x="85" y="132"/>
                    <a:pt x="86" y="132"/>
                  </a:cubicBezTo>
                  <a:cubicBezTo>
                    <a:pt x="87" y="131"/>
                    <a:pt x="88" y="131"/>
                    <a:pt x="88" y="131"/>
                  </a:cubicBezTo>
                  <a:cubicBezTo>
                    <a:pt x="89" y="131"/>
                    <a:pt x="91" y="132"/>
                    <a:pt x="92" y="133"/>
                  </a:cubicBezTo>
                  <a:cubicBezTo>
                    <a:pt x="93" y="134"/>
                    <a:pt x="93" y="135"/>
                    <a:pt x="93" y="136"/>
                  </a:cubicBezTo>
                  <a:cubicBezTo>
                    <a:pt x="93" y="137"/>
                    <a:pt x="93" y="138"/>
                    <a:pt x="92" y="138"/>
                  </a:cubicBezTo>
                  <a:cubicBezTo>
                    <a:pt x="92" y="138"/>
                    <a:pt x="92" y="138"/>
                    <a:pt x="92" y="138"/>
                  </a:cubicBezTo>
                  <a:cubicBezTo>
                    <a:pt x="92" y="139"/>
                    <a:pt x="91" y="139"/>
                    <a:pt x="90" y="139"/>
                  </a:cubicBezTo>
                  <a:cubicBezTo>
                    <a:pt x="89" y="139"/>
                    <a:pt x="88" y="138"/>
                    <a:pt x="87" y="137"/>
                  </a:cubicBezTo>
                  <a:cubicBezTo>
                    <a:pt x="86" y="136"/>
                    <a:pt x="85" y="135"/>
                    <a:pt x="85" y="134"/>
                  </a:cubicBezTo>
                  <a:moveTo>
                    <a:pt x="101" y="205"/>
                  </a:moveTo>
                  <a:cubicBezTo>
                    <a:pt x="101" y="204"/>
                    <a:pt x="102" y="203"/>
                    <a:pt x="103" y="202"/>
                  </a:cubicBezTo>
                  <a:cubicBezTo>
                    <a:pt x="104" y="201"/>
                    <a:pt x="106" y="201"/>
                    <a:pt x="107" y="201"/>
                  </a:cubicBezTo>
                  <a:cubicBezTo>
                    <a:pt x="108" y="201"/>
                    <a:pt x="108" y="202"/>
                    <a:pt x="109" y="202"/>
                  </a:cubicBezTo>
                  <a:cubicBezTo>
                    <a:pt x="109" y="202"/>
                    <a:pt x="109" y="202"/>
                    <a:pt x="109" y="202"/>
                  </a:cubicBezTo>
                  <a:cubicBezTo>
                    <a:pt x="109" y="203"/>
                    <a:pt x="109" y="204"/>
                    <a:pt x="109" y="204"/>
                  </a:cubicBezTo>
                  <a:cubicBezTo>
                    <a:pt x="109" y="206"/>
                    <a:pt x="108" y="207"/>
                    <a:pt x="107" y="208"/>
                  </a:cubicBezTo>
                  <a:cubicBezTo>
                    <a:pt x="105" y="209"/>
                    <a:pt x="102" y="209"/>
                    <a:pt x="101" y="207"/>
                  </a:cubicBezTo>
                  <a:cubicBezTo>
                    <a:pt x="101" y="207"/>
                    <a:pt x="101" y="206"/>
                    <a:pt x="101" y="205"/>
                  </a:cubicBezTo>
                  <a:moveTo>
                    <a:pt x="27" y="97"/>
                  </a:moveTo>
                  <a:cubicBezTo>
                    <a:pt x="27" y="98"/>
                    <a:pt x="26" y="100"/>
                    <a:pt x="25" y="100"/>
                  </a:cubicBezTo>
                  <a:cubicBezTo>
                    <a:pt x="25" y="101"/>
                    <a:pt x="24" y="101"/>
                    <a:pt x="24" y="101"/>
                  </a:cubicBezTo>
                  <a:cubicBezTo>
                    <a:pt x="22" y="101"/>
                    <a:pt x="21" y="99"/>
                    <a:pt x="21" y="97"/>
                  </a:cubicBezTo>
                  <a:cubicBezTo>
                    <a:pt x="21" y="97"/>
                    <a:pt x="21" y="97"/>
                    <a:pt x="21" y="97"/>
                  </a:cubicBezTo>
                  <a:cubicBezTo>
                    <a:pt x="21" y="96"/>
                    <a:pt x="22" y="95"/>
                    <a:pt x="22" y="94"/>
                  </a:cubicBezTo>
                  <a:cubicBezTo>
                    <a:pt x="23" y="94"/>
                    <a:pt x="23" y="93"/>
                    <a:pt x="24" y="93"/>
                  </a:cubicBezTo>
                  <a:cubicBezTo>
                    <a:pt x="25" y="93"/>
                    <a:pt x="25" y="94"/>
                    <a:pt x="26" y="94"/>
                  </a:cubicBezTo>
                  <a:cubicBezTo>
                    <a:pt x="26" y="95"/>
                    <a:pt x="27" y="96"/>
                    <a:pt x="27" y="97"/>
                  </a:cubicBezTo>
                  <a:moveTo>
                    <a:pt x="50" y="50"/>
                  </a:moveTo>
                  <a:cubicBezTo>
                    <a:pt x="51" y="48"/>
                    <a:pt x="50" y="44"/>
                    <a:pt x="54" y="44"/>
                  </a:cubicBezTo>
                  <a:cubicBezTo>
                    <a:pt x="56" y="44"/>
                    <a:pt x="58" y="46"/>
                    <a:pt x="60" y="47"/>
                  </a:cubicBezTo>
                  <a:cubicBezTo>
                    <a:pt x="56" y="47"/>
                    <a:pt x="53" y="48"/>
                    <a:pt x="50" y="50"/>
                  </a:cubicBezTo>
                  <a:moveTo>
                    <a:pt x="116" y="109"/>
                  </a:moveTo>
                  <a:cubicBezTo>
                    <a:pt x="119" y="117"/>
                    <a:pt x="125" y="120"/>
                    <a:pt x="129" y="118"/>
                  </a:cubicBezTo>
                  <a:cubicBezTo>
                    <a:pt x="120" y="117"/>
                    <a:pt x="127" y="100"/>
                    <a:pt x="115" y="100"/>
                  </a:cubicBezTo>
                  <a:cubicBezTo>
                    <a:pt x="114" y="100"/>
                    <a:pt x="114" y="100"/>
                    <a:pt x="113" y="100"/>
                  </a:cubicBezTo>
                  <a:cubicBezTo>
                    <a:pt x="111" y="98"/>
                    <a:pt x="109" y="97"/>
                    <a:pt x="105" y="97"/>
                  </a:cubicBezTo>
                  <a:cubicBezTo>
                    <a:pt x="100" y="97"/>
                    <a:pt x="91" y="102"/>
                    <a:pt x="91" y="113"/>
                  </a:cubicBezTo>
                  <a:cubicBezTo>
                    <a:pt x="91" y="135"/>
                    <a:pt x="117" y="137"/>
                    <a:pt x="117" y="157"/>
                  </a:cubicBezTo>
                  <a:cubicBezTo>
                    <a:pt x="117" y="163"/>
                    <a:pt x="112" y="166"/>
                    <a:pt x="108" y="166"/>
                  </a:cubicBezTo>
                  <a:cubicBezTo>
                    <a:pt x="103" y="166"/>
                    <a:pt x="100" y="161"/>
                    <a:pt x="96" y="154"/>
                  </a:cubicBezTo>
                  <a:cubicBezTo>
                    <a:pt x="94" y="150"/>
                    <a:pt x="90" y="145"/>
                    <a:pt x="86" y="140"/>
                  </a:cubicBezTo>
                  <a:cubicBezTo>
                    <a:pt x="88" y="141"/>
                    <a:pt x="89" y="141"/>
                    <a:pt x="90" y="141"/>
                  </a:cubicBezTo>
                  <a:cubicBezTo>
                    <a:pt x="92" y="141"/>
                    <a:pt x="93" y="141"/>
                    <a:pt x="94" y="140"/>
                  </a:cubicBezTo>
                  <a:cubicBezTo>
                    <a:pt x="95" y="139"/>
                    <a:pt x="95" y="138"/>
                    <a:pt x="95" y="136"/>
                  </a:cubicBezTo>
                  <a:cubicBezTo>
                    <a:pt x="95" y="136"/>
                    <a:pt x="95" y="136"/>
                    <a:pt x="95" y="136"/>
                  </a:cubicBezTo>
                  <a:cubicBezTo>
                    <a:pt x="95" y="134"/>
                    <a:pt x="95" y="132"/>
                    <a:pt x="93" y="131"/>
                  </a:cubicBezTo>
                  <a:cubicBezTo>
                    <a:pt x="92" y="130"/>
                    <a:pt x="90" y="129"/>
                    <a:pt x="88" y="129"/>
                  </a:cubicBezTo>
                  <a:cubicBezTo>
                    <a:pt x="87" y="129"/>
                    <a:pt x="85" y="129"/>
                    <a:pt x="85" y="130"/>
                  </a:cubicBezTo>
                  <a:cubicBezTo>
                    <a:pt x="84" y="131"/>
                    <a:pt x="83" y="132"/>
                    <a:pt x="83" y="133"/>
                  </a:cubicBezTo>
                  <a:cubicBezTo>
                    <a:pt x="83" y="134"/>
                    <a:pt x="83" y="134"/>
                    <a:pt x="83" y="134"/>
                  </a:cubicBezTo>
                  <a:cubicBezTo>
                    <a:pt x="83" y="134"/>
                    <a:pt x="83" y="135"/>
                    <a:pt x="83" y="136"/>
                  </a:cubicBezTo>
                  <a:cubicBezTo>
                    <a:pt x="78" y="129"/>
                    <a:pt x="73" y="121"/>
                    <a:pt x="73" y="117"/>
                  </a:cubicBezTo>
                  <a:cubicBezTo>
                    <a:pt x="73" y="114"/>
                    <a:pt x="75" y="111"/>
                    <a:pt x="78" y="107"/>
                  </a:cubicBezTo>
                  <a:cubicBezTo>
                    <a:pt x="78" y="107"/>
                    <a:pt x="79" y="108"/>
                    <a:pt x="79" y="108"/>
                  </a:cubicBezTo>
                  <a:cubicBezTo>
                    <a:pt x="80" y="107"/>
                    <a:pt x="80" y="107"/>
                    <a:pt x="80" y="107"/>
                  </a:cubicBezTo>
                  <a:cubicBezTo>
                    <a:pt x="81" y="106"/>
                    <a:pt x="83" y="103"/>
                    <a:pt x="88" y="99"/>
                  </a:cubicBezTo>
                  <a:cubicBezTo>
                    <a:pt x="88" y="98"/>
                    <a:pt x="88" y="98"/>
                    <a:pt x="88" y="98"/>
                  </a:cubicBezTo>
                  <a:cubicBezTo>
                    <a:pt x="88" y="98"/>
                    <a:pt x="88" y="98"/>
                    <a:pt x="88" y="98"/>
                  </a:cubicBezTo>
                  <a:cubicBezTo>
                    <a:pt x="89" y="97"/>
                    <a:pt x="89" y="97"/>
                    <a:pt x="89" y="97"/>
                  </a:cubicBezTo>
                  <a:cubicBezTo>
                    <a:pt x="86" y="95"/>
                    <a:pt x="86" y="95"/>
                    <a:pt x="86" y="95"/>
                  </a:cubicBezTo>
                  <a:cubicBezTo>
                    <a:pt x="87" y="93"/>
                    <a:pt x="87" y="91"/>
                    <a:pt x="88" y="89"/>
                  </a:cubicBezTo>
                  <a:cubicBezTo>
                    <a:pt x="89" y="93"/>
                    <a:pt x="91" y="95"/>
                    <a:pt x="93" y="95"/>
                  </a:cubicBezTo>
                  <a:cubicBezTo>
                    <a:pt x="92" y="91"/>
                    <a:pt x="95" y="86"/>
                    <a:pt x="93" y="77"/>
                  </a:cubicBezTo>
                  <a:cubicBezTo>
                    <a:pt x="95" y="80"/>
                    <a:pt x="98" y="82"/>
                    <a:pt x="100" y="82"/>
                  </a:cubicBezTo>
                  <a:cubicBezTo>
                    <a:pt x="94" y="76"/>
                    <a:pt x="102" y="69"/>
                    <a:pt x="94" y="58"/>
                  </a:cubicBezTo>
                  <a:cubicBezTo>
                    <a:pt x="97" y="59"/>
                    <a:pt x="98" y="59"/>
                    <a:pt x="99" y="57"/>
                  </a:cubicBezTo>
                  <a:cubicBezTo>
                    <a:pt x="93" y="56"/>
                    <a:pt x="96" y="48"/>
                    <a:pt x="84" y="44"/>
                  </a:cubicBezTo>
                  <a:cubicBezTo>
                    <a:pt x="87" y="44"/>
                    <a:pt x="88" y="42"/>
                    <a:pt x="88" y="41"/>
                  </a:cubicBezTo>
                  <a:cubicBezTo>
                    <a:pt x="85" y="43"/>
                    <a:pt x="82" y="36"/>
                    <a:pt x="72" y="36"/>
                  </a:cubicBezTo>
                  <a:cubicBezTo>
                    <a:pt x="71" y="33"/>
                    <a:pt x="67" y="28"/>
                    <a:pt x="63" y="27"/>
                  </a:cubicBezTo>
                  <a:cubicBezTo>
                    <a:pt x="64" y="30"/>
                    <a:pt x="63" y="32"/>
                    <a:pt x="63" y="35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8" y="0"/>
                    <a:pt x="27" y="0"/>
                    <a:pt x="27" y="0"/>
                  </a:cubicBezTo>
                  <a:cubicBezTo>
                    <a:pt x="26" y="1"/>
                    <a:pt x="26" y="1"/>
                    <a:pt x="27" y="2"/>
                  </a:cubicBezTo>
                  <a:cubicBezTo>
                    <a:pt x="56" y="39"/>
                    <a:pt x="56" y="39"/>
                    <a:pt x="56" y="39"/>
                  </a:cubicBezTo>
                  <a:cubicBezTo>
                    <a:pt x="54" y="39"/>
                    <a:pt x="52" y="40"/>
                    <a:pt x="50" y="41"/>
                  </a:cubicBezTo>
                  <a:cubicBezTo>
                    <a:pt x="48" y="42"/>
                    <a:pt x="47" y="43"/>
                    <a:pt x="47" y="45"/>
                  </a:cubicBezTo>
                  <a:cubicBezTo>
                    <a:pt x="42" y="48"/>
                    <a:pt x="37" y="51"/>
                    <a:pt x="35" y="53"/>
                  </a:cubicBezTo>
                  <a:cubicBezTo>
                    <a:pt x="33" y="55"/>
                    <a:pt x="31" y="55"/>
                    <a:pt x="33" y="59"/>
                  </a:cubicBezTo>
                  <a:cubicBezTo>
                    <a:pt x="34" y="60"/>
                    <a:pt x="32" y="64"/>
                    <a:pt x="36" y="61"/>
                  </a:cubicBezTo>
                  <a:cubicBezTo>
                    <a:pt x="39" y="59"/>
                    <a:pt x="45" y="56"/>
                    <a:pt x="46" y="58"/>
                  </a:cubicBezTo>
                  <a:cubicBezTo>
                    <a:pt x="46" y="59"/>
                    <a:pt x="43" y="61"/>
                    <a:pt x="41" y="62"/>
                  </a:cubicBezTo>
                  <a:cubicBezTo>
                    <a:pt x="39" y="62"/>
                    <a:pt x="37" y="64"/>
                    <a:pt x="37" y="65"/>
                  </a:cubicBezTo>
                  <a:cubicBezTo>
                    <a:pt x="37" y="66"/>
                    <a:pt x="39" y="65"/>
                    <a:pt x="39" y="66"/>
                  </a:cubicBezTo>
                  <a:cubicBezTo>
                    <a:pt x="39" y="67"/>
                    <a:pt x="40" y="67"/>
                    <a:pt x="41" y="67"/>
                  </a:cubicBezTo>
                  <a:cubicBezTo>
                    <a:pt x="42" y="67"/>
                    <a:pt x="43" y="66"/>
                    <a:pt x="43" y="66"/>
                  </a:cubicBezTo>
                  <a:cubicBezTo>
                    <a:pt x="44" y="67"/>
                    <a:pt x="43" y="71"/>
                    <a:pt x="42" y="72"/>
                  </a:cubicBezTo>
                  <a:cubicBezTo>
                    <a:pt x="46" y="71"/>
                    <a:pt x="48" y="68"/>
                    <a:pt x="48" y="66"/>
                  </a:cubicBezTo>
                  <a:cubicBezTo>
                    <a:pt x="48" y="63"/>
                    <a:pt x="49" y="63"/>
                    <a:pt x="49" y="62"/>
                  </a:cubicBezTo>
                  <a:cubicBezTo>
                    <a:pt x="50" y="62"/>
                    <a:pt x="50" y="65"/>
                    <a:pt x="50" y="67"/>
                  </a:cubicBezTo>
                  <a:cubicBezTo>
                    <a:pt x="51" y="67"/>
                    <a:pt x="53" y="64"/>
                    <a:pt x="53" y="60"/>
                  </a:cubicBezTo>
                  <a:cubicBezTo>
                    <a:pt x="54" y="59"/>
                    <a:pt x="55" y="59"/>
                    <a:pt x="55" y="59"/>
                  </a:cubicBezTo>
                  <a:cubicBezTo>
                    <a:pt x="57" y="59"/>
                    <a:pt x="59" y="62"/>
                    <a:pt x="62" y="62"/>
                  </a:cubicBezTo>
                  <a:cubicBezTo>
                    <a:pt x="68" y="62"/>
                    <a:pt x="71" y="57"/>
                    <a:pt x="71" y="55"/>
                  </a:cubicBezTo>
                  <a:cubicBezTo>
                    <a:pt x="71" y="53"/>
                    <a:pt x="71" y="51"/>
                    <a:pt x="70" y="50"/>
                  </a:cubicBezTo>
                  <a:cubicBezTo>
                    <a:pt x="72" y="52"/>
                    <a:pt x="73" y="54"/>
                    <a:pt x="73" y="56"/>
                  </a:cubicBezTo>
                  <a:cubicBezTo>
                    <a:pt x="73" y="65"/>
                    <a:pt x="59" y="68"/>
                    <a:pt x="53" y="74"/>
                  </a:cubicBezTo>
                  <a:cubicBezTo>
                    <a:pt x="52" y="74"/>
                    <a:pt x="52" y="74"/>
                    <a:pt x="52" y="75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4"/>
                    <a:pt x="45" y="74"/>
                    <a:pt x="45" y="74"/>
                  </a:cubicBezTo>
                  <a:cubicBezTo>
                    <a:pt x="45" y="74"/>
                    <a:pt x="45" y="74"/>
                    <a:pt x="44" y="75"/>
                  </a:cubicBezTo>
                  <a:cubicBezTo>
                    <a:pt x="44" y="77"/>
                    <a:pt x="42" y="82"/>
                    <a:pt x="41" y="85"/>
                  </a:cubicBezTo>
                  <a:cubicBezTo>
                    <a:pt x="41" y="85"/>
                    <a:pt x="41" y="86"/>
                    <a:pt x="41" y="86"/>
                  </a:cubicBezTo>
                  <a:cubicBezTo>
                    <a:pt x="42" y="86"/>
                    <a:pt x="42" y="86"/>
                    <a:pt x="42" y="86"/>
                  </a:cubicBezTo>
                  <a:cubicBezTo>
                    <a:pt x="37" y="92"/>
                    <a:pt x="34" y="98"/>
                    <a:pt x="34" y="104"/>
                  </a:cubicBezTo>
                  <a:cubicBezTo>
                    <a:pt x="32" y="102"/>
                    <a:pt x="30" y="101"/>
                    <a:pt x="29" y="99"/>
                  </a:cubicBezTo>
                  <a:cubicBezTo>
                    <a:pt x="29" y="99"/>
                    <a:pt x="29" y="98"/>
                    <a:pt x="29" y="97"/>
                  </a:cubicBezTo>
                  <a:cubicBezTo>
                    <a:pt x="29" y="96"/>
                    <a:pt x="28" y="94"/>
                    <a:pt x="27" y="93"/>
                  </a:cubicBezTo>
                  <a:cubicBezTo>
                    <a:pt x="27" y="92"/>
                    <a:pt x="25" y="91"/>
                    <a:pt x="24" y="91"/>
                  </a:cubicBezTo>
                  <a:cubicBezTo>
                    <a:pt x="23" y="91"/>
                    <a:pt x="22" y="91"/>
                    <a:pt x="21" y="92"/>
                  </a:cubicBezTo>
                  <a:cubicBezTo>
                    <a:pt x="21" y="92"/>
                    <a:pt x="21" y="93"/>
                    <a:pt x="20" y="93"/>
                  </a:cubicBezTo>
                  <a:cubicBezTo>
                    <a:pt x="20" y="93"/>
                    <a:pt x="20" y="92"/>
                    <a:pt x="20" y="92"/>
                  </a:cubicBezTo>
                  <a:cubicBezTo>
                    <a:pt x="17" y="91"/>
                    <a:pt x="15" y="89"/>
                    <a:pt x="13" y="87"/>
                  </a:cubicBezTo>
                  <a:cubicBezTo>
                    <a:pt x="12" y="86"/>
                    <a:pt x="11" y="85"/>
                    <a:pt x="10" y="85"/>
                  </a:cubicBezTo>
                  <a:cubicBezTo>
                    <a:pt x="9" y="85"/>
                    <a:pt x="8" y="85"/>
                    <a:pt x="7" y="85"/>
                  </a:cubicBezTo>
                  <a:cubicBezTo>
                    <a:pt x="6" y="85"/>
                    <a:pt x="5" y="86"/>
                    <a:pt x="4" y="87"/>
                  </a:cubicBezTo>
                  <a:cubicBezTo>
                    <a:pt x="4" y="88"/>
                    <a:pt x="2" y="89"/>
                    <a:pt x="0" y="90"/>
                  </a:cubicBezTo>
                  <a:cubicBezTo>
                    <a:pt x="1" y="91"/>
                    <a:pt x="2" y="92"/>
                    <a:pt x="3" y="93"/>
                  </a:cubicBezTo>
                  <a:cubicBezTo>
                    <a:pt x="3" y="93"/>
                    <a:pt x="4" y="94"/>
                    <a:pt x="4" y="94"/>
                  </a:cubicBezTo>
                  <a:cubicBezTo>
                    <a:pt x="5" y="94"/>
                    <a:pt x="5" y="94"/>
                    <a:pt x="5" y="93"/>
                  </a:cubicBezTo>
                  <a:cubicBezTo>
                    <a:pt x="6" y="93"/>
                    <a:pt x="7" y="93"/>
                    <a:pt x="8" y="93"/>
                  </a:cubicBezTo>
                  <a:cubicBezTo>
                    <a:pt x="9" y="93"/>
                    <a:pt x="10" y="93"/>
                    <a:pt x="11" y="95"/>
                  </a:cubicBezTo>
                  <a:cubicBezTo>
                    <a:pt x="11" y="96"/>
                    <a:pt x="17" y="103"/>
                    <a:pt x="21" y="108"/>
                  </a:cubicBezTo>
                  <a:cubicBezTo>
                    <a:pt x="21" y="108"/>
                    <a:pt x="20" y="108"/>
                    <a:pt x="20" y="108"/>
                  </a:cubicBezTo>
                  <a:cubicBezTo>
                    <a:pt x="18" y="109"/>
                    <a:pt x="14" y="109"/>
                    <a:pt x="12" y="109"/>
                  </a:cubicBezTo>
                  <a:cubicBezTo>
                    <a:pt x="10" y="109"/>
                    <a:pt x="9" y="108"/>
                    <a:pt x="8" y="110"/>
                  </a:cubicBezTo>
                  <a:cubicBezTo>
                    <a:pt x="8" y="111"/>
                    <a:pt x="7" y="112"/>
                    <a:pt x="6" y="113"/>
                  </a:cubicBezTo>
                  <a:cubicBezTo>
                    <a:pt x="6" y="114"/>
                    <a:pt x="5" y="114"/>
                    <a:pt x="6" y="117"/>
                  </a:cubicBezTo>
                  <a:cubicBezTo>
                    <a:pt x="8" y="120"/>
                    <a:pt x="13" y="129"/>
                    <a:pt x="15" y="133"/>
                  </a:cubicBezTo>
                  <a:cubicBezTo>
                    <a:pt x="17" y="137"/>
                    <a:pt x="19" y="138"/>
                    <a:pt x="22" y="139"/>
                  </a:cubicBezTo>
                  <a:cubicBezTo>
                    <a:pt x="25" y="140"/>
                    <a:pt x="30" y="144"/>
                    <a:pt x="31" y="144"/>
                  </a:cubicBezTo>
                  <a:cubicBezTo>
                    <a:pt x="31" y="141"/>
                    <a:pt x="31" y="141"/>
                    <a:pt x="31" y="141"/>
                  </a:cubicBezTo>
                  <a:cubicBezTo>
                    <a:pt x="30" y="140"/>
                    <a:pt x="27" y="139"/>
                    <a:pt x="26" y="139"/>
                  </a:cubicBezTo>
                  <a:cubicBezTo>
                    <a:pt x="25" y="138"/>
                    <a:pt x="25" y="138"/>
                    <a:pt x="26" y="138"/>
                  </a:cubicBezTo>
                  <a:cubicBezTo>
                    <a:pt x="27" y="138"/>
                    <a:pt x="31" y="139"/>
                    <a:pt x="34" y="140"/>
                  </a:cubicBezTo>
                  <a:cubicBezTo>
                    <a:pt x="33" y="137"/>
                    <a:pt x="30" y="134"/>
                    <a:pt x="29" y="132"/>
                  </a:cubicBezTo>
                  <a:cubicBezTo>
                    <a:pt x="26" y="131"/>
                    <a:pt x="24" y="131"/>
                    <a:pt x="23" y="132"/>
                  </a:cubicBezTo>
                  <a:cubicBezTo>
                    <a:pt x="23" y="133"/>
                    <a:pt x="23" y="134"/>
                    <a:pt x="22" y="134"/>
                  </a:cubicBezTo>
                  <a:cubicBezTo>
                    <a:pt x="21" y="134"/>
                    <a:pt x="20" y="133"/>
                    <a:pt x="21" y="132"/>
                  </a:cubicBezTo>
                  <a:cubicBezTo>
                    <a:pt x="21" y="131"/>
                    <a:pt x="22" y="131"/>
                    <a:pt x="22" y="129"/>
                  </a:cubicBezTo>
                  <a:cubicBezTo>
                    <a:pt x="22" y="127"/>
                    <a:pt x="19" y="127"/>
                    <a:pt x="18" y="127"/>
                  </a:cubicBezTo>
                  <a:cubicBezTo>
                    <a:pt x="16" y="124"/>
                    <a:pt x="14" y="120"/>
                    <a:pt x="13" y="118"/>
                  </a:cubicBezTo>
                  <a:cubicBezTo>
                    <a:pt x="12" y="117"/>
                    <a:pt x="12" y="116"/>
                    <a:pt x="13" y="115"/>
                  </a:cubicBezTo>
                  <a:cubicBezTo>
                    <a:pt x="15" y="114"/>
                    <a:pt x="18" y="116"/>
                    <a:pt x="25" y="116"/>
                  </a:cubicBezTo>
                  <a:cubicBezTo>
                    <a:pt x="28" y="116"/>
                    <a:pt x="31" y="117"/>
                    <a:pt x="34" y="117"/>
                  </a:cubicBezTo>
                  <a:cubicBezTo>
                    <a:pt x="35" y="125"/>
                    <a:pt x="38" y="132"/>
                    <a:pt x="49" y="135"/>
                  </a:cubicBezTo>
                  <a:cubicBezTo>
                    <a:pt x="54" y="137"/>
                    <a:pt x="60" y="141"/>
                    <a:pt x="62" y="146"/>
                  </a:cubicBezTo>
                  <a:cubicBezTo>
                    <a:pt x="40" y="145"/>
                    <a:pt x="36" y="154"/>
                    <a:pt x="36" y="162"/>
                  </a:cubicBezTo>
                  <a:cubicBezTo>
                    <a:pt x="36" y="172"/>
                    <a:pt x="44" y="171"/>
                    <a:pt x="44" y="178"/>
                  </a:cubicBezTo>
                  <a:cubicBezTo>
                    <a:pt x="44" y="184"/>
                    <a:pt x="25" y="187"/>
                    <a:pt x="20" y="188"/>
                  </a:cubicBezTo>
                  <a:cubicBezTo>
                    <a:pt x="15" y="188"/>
                    <a:pt x="12" y="189"/>
                    <a:pt x="10" y="192"/>
                  </a:cubicBezTo>
                  <a:cubicBezTo>
                    <a:pt x="8" y="194"/>
                    <a:pt x="5" y="196"/>
                    <a:pt x="1" y="200"/>
                  </a:cubicBezTo>
                  <a:cubicBezTo>
                    <a:pt x="1" y="200"/>
                    <a:pt x="3" y="201"/>
                    <a:pt x="5" y="201"/>
                  </a:cubicBezTo>
                  <a:cubicBezTo>
                    <a:pt x="8" y="197"/>
                    <a:pt x="8" y="197"/>
                    <a:pt x="8" y="197"/>
                  </a:cubicBezTo>
                  <a:cubicBezTo>
                    <a:pt x="9" y="195"/>
                    <a:pt x="9" y="194"/>
                    <a:pt x="10" y="194"/>
                  </a:cubicBezTo>
                  <a:cubicBezTo>
                    <a:pt x="11" y="194"/>
                    <a:pt x="10" y="195"/>
                    <a:pt x="9" y="197"/>
                  </a:cubicBezTo>
                  <a:cubicBezTo>
                    <a:pt x="7" y="201"/>
                    <a:pt x="7" y="201"/>
                    <a:pt x="7" y="201"/>
                  </a:cubicBezTo>
                  <a:cubicBezTo>
                    <a:pt x="18" y="202"/>
                    <a:pt x="19" y="198"/>
                    <a:pt x="19" y="196"/>
                  </a:cubicBezTo>
                  <a:cubicBezTo>
                    <a:pt x="19" y="194"/>
                    <a:pt x="16" y="193"/>
                    <a:pt x="17" y="192"/>
                  </a:cubicBezTo>
                  <a:cubicBezTo>
                    <a:pt x="19" y="191"/>
                    <a:pt x="20" y="192"/>
                    <a:pt x="22" y="193"/>
                  </a:cubicBezTo>
                  <a:cubicBezTo>
                    <a:pt x="23" y="195"/>
                    <a:pt x="23" y="196"/>
                    <a:pt x="26" y="195"/>
                  </a:cubicBezTo>
                  <a:cubicBezTo>
                    <a:pt x="26" y="195"/>
                    <a:pt x="50" y="185"/>
                    <a:pt x="53" y="184"/>
                  </a:cubicBezTo>
                  <a:cubicBezTo>
                    <a:pt x="56" y="182"/>
                    <a:pt x="55" y="181"/>
                    <a:pt x="54" y="180"/>
                  </a:cubicBezTo>
                  <a:cubicBezTo>
                    <a:pt x="52" y="178"/>
                    <a:pt x="52" y="176"/>
                    <a:pt x="52" y="173"/>
                  </a:cubicBezTo>
                  <a:cubicBezTo>
                    <a:pt x="52" y="166"/>
                    <a:pt x="56" y="164"/>
                    <a:pt x="64" y="164"/>
                  </a:cubicBezTo>
                  <a:cubicBezTo>
                    <a:pt x="64" y="165"/>
                    <a:pt x="63" y="167"/>
                    <a:pt x="63" y="168"/>
                  </a:cubicBezTo>
                  <a:cubicBezTo>
                    <a:pt x="63" y="179"/>
                    <a:pt x="81" y="190"/>
                    <a:pt x="85" y="190"/>
                  </a:cubicBezTo>
                  <a:cubicBezTo>
                    <a:pt x="87" y="190"/>
                    <a:pt x="90" y="188"/>
                    <a:pt x="90" y="195"/>
                  </a:cubicBezTo>
                  <a:cubicBezTo>
                    <a:pt x="90" y="200"/>
                    <a:pt x="91" y="204"/>
                    <a:pt x="91" y="210"/>
                  </a:cubicBezTo>
                  <a:cubicBezTo>
                    <a:pt x="90" y="215"/>
                    <a:pt x="88" y="216"/>
                    <a:pt x="84" y="219"/>
                  </a:cubicBezTo>
                  <a:cubicBezTo>
                    <a:pt x="81" y="221"/>
                    <a:pt x="78" y="229"/>
                    <a:pt x="76" y="231"/>
                  </a:cubicBezTo>
                  <a:cubicBezTo>
                    <a:pt x="78" y="232"/>
                    <a:pt x="79" y="232"/>
                    <a:pt x="81" y="228"/>
                  </a:cubicBezTo>
                  <a:cubicBezTo>
                    <a:pt x="82" y="225"/>
                    <a:pt x="83" y="223"/>
                    <a:pt x="84" y="222"/>
                  </a:cubicBezTo>
                  <a:cubicBezTo>
                    <a:pt x="83" y="225"/>
                    <a:pt x="82" y="230"/>
                    <a:pt x="81" y="232"/>
                  </a:cubicBezTo>
                  <a:cubicBezTo>
                    <a:pt x="86" y="233"/>
                    <a:pt x="93" y="229"/>
                    <a:pt x="93" y="226"/>
                  </a:cubicBezTo>
                  <a:cubicBezTo>
                    <a:pt x="93" y="222"/>
                    <a:pt x="90" y="223"/>
                    <a:pt x="90" y="221"/>
                  </a:cubicBezTo>
                  <a:cubicBezTo>
                    <a:pt x="90" y="220"/>
                    <a:pt x="91" y="219"/>
                    <a:pt x="93" y="219"/>
                  </a:cubicBezTo>
                  <a:cubicBezTo>
                    <a:pt x="95" y="219"/>
                    <a:pt x="96" y="220"/>
                    <a:pt x="96" y="221"/>
                  </a:cubicBezTo>
                  <a:cubicBezTo>
                    <a:pt x="98" y="220"/>
                    <a:pt x="99" y="218"/>
                    <a:pt x="99" y="213"/>
                  </a:cubicBezTo>
                  <a:cubicBezTo>
                    <a:pt x="99" y="212"/>
                    <a:pt x="99" y="210"/>
                    <a:pt x="99" y="208"/>
                  </a:cubicBezTo>
                  <a:cubicBezTo>
                    <a:pt x="99" y="208"/>
                    <a:pt x="99" y="208"/>
                    <a:pt x="99" y="209"/>
                  </a:cubicBezTo>
                  <a:cubicBezTo>
                    <a:pt x="100" y="210"/>
                    <a:pt x="102" y="211"/>
                    <a:pt x="103" y="211"/>
                  </a:cubicBezTo>
                  <a:cubicBezTo>
                    <a:pt x="105" y="211"/>
                    <a:pt x="107" y="210"/>
                    <a:pt x="108" y="209"/>
                  </a:cubicBezTo>
                  <a:cubicBezTo>
                    <a:pt x="110" y="208"/>
                    <a:pt x="111" y="207"/>
                    <a:pt x="111" y="205"/>
                  </a:cubicBezTo>
                  <a:cubicBezTo>
                    <a:pt x="111" y="204"/>
                    <a:pt x="111" y="204"/>
                    <a:pt x="111" y="204"/>
                  </a:cubicBezTo>
                  <a:cubicBezTo>
                    <a:pt x="111" y="203"/>
                    <a:pt x="111" y="202"/>
                    <a:pt x="111" y="201"/>
                  </a:cubicBezTo>
                  <a:cubicBezTo>
                    <a:pt x="110" y="200"/>
                    <a:pt x="109" y="199"/>
                    <a:pt x="107" y="199"/>
                  </a:cubicBezTo>
                  <a:cubicBezTo>
                    <a:pt x="106" y="199"/>
                    <a:pt x="104" y="199"/>
                    <a:pt x="102" y="200"/>
                  </a:cubicBezTo>
                  <a:cubicBezTo>
                    <a:pt x="100" y="201"/>
                    <a:pt x="99" y="203"/>
                    <a:pt x="99" y="204"/>
                  </a:cubicBezTo>
                  <a:cubicBezTo>
                    <a:pt x="98" y="198"/>
                    <a:pt x="98" y="192"/>
                    <a:pt x="98" y="190"/>
                  </a:cubicBezTo>
                  <a:cubicBezTo>
                    <a:pt x="98" y="187"/>
                    <a:pt x="99" y="185"/>
                    <a:pt x="97" y="184"/>
                  </a:cubicBezTo>
                  <a:cubicBezTo>
                    <a:pt x="96" y="184"/>
                    <a:pt x="95" y="186"/>
                    <a:pt x="93" y="186"/>
                  </a:cubicBezTo>
                  <a:cubicBezTo>
                    <a:pt x="92" y="186"/>
                    <a:pt x="87" y="181"/>
                    <a:pt x="87" y="176"/>
                  </a:cubicBezTo>
                  <a:cubicBezTo>
                    <a:pt x="87" y="171"/>
                    <a:pt x="92" y="165"/>
                    <a:pt x="92" y="158"/>
                  </a:cubicBezTo>
                  <a:cubicBezTo>
                    <a:pt x="91" y="156"/>
                    <a:pt x="93" y="155"/>
                    <a:pt x="94" y="157"/>
                  </a:cubicBezTo>
                  <a:cubicBezTo>
                    <a:pt x="95" y="159"/>
                    <a:pt x="96" y="163"/>
                    <a:pt x="98" y="165"/>
                  </a:cubicBezTo>
                  <a:cubicBezTo>
                    <a:pt x="97" y="174"/>
                    <a:pt x="106" y="182"/>
                    <a:pt x="114" y="176"/>
                  </a:cubicBezTo>
                  <a:cubicBezTo>
                    <a:pt x="110" y="176"/>
                    <a:pt x="108" y="173"/>
                    <a:pt x="106" y="169"/>
                  </a:cubicBezTo>
                  <a:cubicBezTo>
                    <a:pt x="107" y="170"/>
                    <a:pt x="107" y="170"/>
                    <a:pt x="108" y="170"/>
                  </a:cubicBezTo>
                  <a:cubicBezTo>
                    <a:pt x="108" y="170"/>
                    <a:pt x="109" y="170"/>
                    <a:pt x="109" y="170"/>
                  </a:cubicBezTo>
                  <a:cubicBezTo>
                    <a:pt x="112" y="173"/>
                    <a:pt x="120" y="173"/>
                    <a:pt x="122" y="164"/>
                  </a:cubicBezTo>
                  <a:cubicBezTo>
                    <a:pt x="121" y="166"/>
                    <a:pt x="118" y="167"/>
                    <a:pt x="116" y="167"/>
                  </a:cubicBezTo>
                  <a:cubicBezTo>
                    <a:pt x="119" y="165"/>
                    <a:pt x="121" y="161"/>
                    <a:pt x="121" y="156"/>
                  </a:cubicBezTo>
                  <a:cubicBezTo>
                    <a:pt x="121" y="135"/>
                    <a:pt x="95" y="132"/>
                    <a:pt x="95" y="113"/>
                  </a:cubicBezTo>
                  <a:cubicBezTo>
                    <a:pt x="95" y="106"/>
                    <a:pt x="101" y="101"/>
                    <a:pt x="105" y="101"/>
                  </a:cubicBezTo>
                  <a:cubicBezTo>
                    <a:pt x="107" y="101"/>
                    <a:pt x="108" y="102"/>
                    <a:pt x="109" y="102"/>
                  </a:cubicBezTo>
                  <a:cubicBezTo>
                    <a:pt x="108" y="104"/>
                    <a:pt x="107" y="107"/>
                    <a:pt x="107" y="110"/>
                  </a:cubicBezTo>
                  <a:cubicBezTo>
                    <a:pt x="108" y="125"/>
                    <a:pt x="133" y="124"/>
                    <a:pt x="133" y="132"/>
                  </a:cubicBezTo>
                  <a:cubicBezTo>
                    <a:pt x="136" y="121"/>
                    <a:pt x="117" y="124"/>
                    <a:pt x="116" y="109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88" name="Rectangle 87"/>
          <p:cNvSpPr>
            <a:spLocks noChangeArrowheads="1"/>
          </p:cNvSpPr>
          <p:nvPr/>
        </p:nvSpPr>
        <p:spPr bwMode="auto">
          <a:xfrm>
            <a:off x="8874125" y="3079750"/>
            <a:ext cx="269875" cy="3778250"/>
          </a:xfrm>
          <a:prstGeom prst="rect">
            <a:avLst/>
          </a:prstGeom>
          <a:solidFill>
            <a:srgbClr val="00C0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2707" name="Title Placeholder 1"/>
          <p:cNvSpPr>
            <a:spLocks noGrp="1"/>
          </p:cNvSpPr>
          <p:nvPr>
            <p:ph type="ctrTitle"/>
          </p:nvPr>
        </p:nvSpPr>
        <p:spPr>
          <a:xfrm>
            <a:off x="457200" y="3079750"/>
            <a:ext cx="7772400" cy="1400175"/>
          </a:xfrm>
        </p:spPr>
        <p:txBody>
          <a:bodyPr lIns="0" tIns="0" rIns="0" bIns="0"/>
          <a:lstStyle>
            <a:lvl1pPr>
              <a:defRPr sz="3600" smtClean="0">
                <a:latin typeface="Arial" charset="0"/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72708" name="Text Placeholder 2"/>
          <p:cNvSpPr>
            <a:spLocks noGrp="1"/>
          </p:cNvSpPr>
          <p:nvPr>
            <p:ph type="subTitle" idx="1"/>
          </p:nvPr>
        </p:nvSpPr>
        <p:spPr>
          <a:xfrm>
            <a:off x="457200" y="5194300"/>
            <a:ext cx="6400800" cy="1087438"/>
          </a:xfrm>
        </p:spPr>
        <p:txBody>
          <a:bodyPr lIns="0" tIns="0" rIns="0" bIns="0"/>
          <a:lstStyle>
            <a:lvl1pPr marL="0" indent="0">
              <a:buFont typeface="Arial" charset="0"/>
              <a:buNone/>
              <a:defRPr sz="1600" smtClean="0">
                <a:latin typeface="Arial" charset="0"/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1881754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269875" cy="3778250"/>
          </a:xfrm>
          <a:prstGeom prst="rect">
            <a:avLst/>
          </a:prstGeom>
          <a:solidFill>
            <a:srgbClr val="00C0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96863" y="6502400"/>
            <a:ext cx="8539162" cy="0"/>
          </a:xfrm>
          <a:prstGeom prst="line">
            <a:avLst/>
          </a:prstGeom>
          <a:noFill/>
          <a:ln w="9525">
            <a:solidFill>
              <a:srgbClr val="00C0B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 bwMode="auto">
          <a:xfrm>
            <a:off x="8328025" y="6535738"/>
            <a:ext cx="5080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C0B5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defRPr/>
            </a:pPr>
            <a:fld id="{332C67E6-CD6F-425C-B5D0-D6978373DD58}" type="slidenum">
              <a:rPr lang="en-GB" sz="1000" b="1" smtClean="0">
                <a:solidFill>
                  <a:prstClr val="black"/>
                </a:solidFill>
                <a:cs typeface="Arial" charset="0"/>
              </a:rPr>
              <a:pPr algn="r" fontAlgn="base">
                <a:lnSpc>
                  <a:spcPct val="11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  <a:defRPr/>
              </a:pPr>
              <a:t>‹#›</a:t>
            </a:fld>
            <a:endParaRPr lang="en-GB" sz="1000" b="1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96863" y="6526213"/>
            <a:ext cx="18478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 smtClean="0">
                <a:solidFill>
                  <a:prstClr val="black"/>
                </a:solidFill>
              </a:rPr>
              <a:t>Department for Work &amp; Pensions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912" y="1146815"/>
            <a:ext cx="7428345" cy="2293071"/>
          </a:xfrm>
        </p:spPr>
        <p:txBody>
          <a:bodyPr>
            <a:noAutofit/>
          </a:bodyPr>
          <a:lstStyle>
            <a:lvl1pPr>
              <a:defRPr sz="5400">
                <a:solidFill>
                  <a:schemeClr val="accent4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3798" y="3537856"/>
            <a:ext cx="6400800" cy="1752600"/>
          </a:xfrm>
        </p:spPr>
        <p:txBody>
          <a:bodyPr rtlCol="0">
            <a:noAutofit/>
          </a:bodyPr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lang="en-US" sz="18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221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58813" y="392113"/>
            <a:ext cx="6875462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58813" y="1439863"/>
            <a:ext cx="7781925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2295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271463" indent="-271463" algn="l" defTabSz="457200" rtl="0" eaLnBrk="0" fontAlgn="base" hangingPunct="0">
        <a:spcBef>
          <a:spcPct val="20000"/>
        </a:spcBef>
        <a:spcAft>
          <a:spcPct val="0"/>
        </a:spcAft>
        <a:buClr>
          <a:srgbClr val="00C0B5"/>
        </a:buClr>
        <a:buFont typeface="Arial" charset="0"/>
        <a:buChar char="•"/>
        <a:defRPr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286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C0B5"/>
        </a:buClr>
        <a:buFont typeface="Arial" charset="0"/>
        <a:buChar char="–"/>
        <a:defRPr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89535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C0B5"/>
        </a:buClr>
        <a:buFont typeface="Arial" charset="0"/>
        <a:buChar char="•"/>
        <a:defRPr sz="16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205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C0B5"/>
        </a:buClr>
        <a:buFont typeface="Arial" charset="0"/>
        <a:buChar char="–"/>
        <a:defRPr sz="14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8275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C0B5"/>
        </a:buClr>
        <a:buFont typeface="Arial" charset="0"/>
        <a:buChar char="»"/>
        <a:defRPr sz="12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/>
          </p:cNvSpPr>
          <p:nvPr>
            <p:ph type="ctrTitle"/>
          </p:nvPr>
        </p:nvSpPr>
        <p:spPr>
          <a:xfrm>
            <a:off x="601192" y="5145242"/>
            <a:ext cx="3819375" cy="1400175"/>
          </a:xfrm>
        </p:spPr>
        <p:txBody>
          <a:bodyPr/>
          <a:lstStyle/>
          <a:p>
            <a:pPr eaLnBrk="1" hangingPunct="1"/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61791" y="2780928"/>
            <a:ext cx="791755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b="1" dirty="0" smtClean="0"/>
              <a:t>Employer Engagement:</a:t>
            </a:r>
            <a:r>
              <a:rPr lang="en-GB" sz="5400" dirty="0" smtClean="0"/>
              <a:t/>
            </a:r>
            <a:br>
              <a:rPr lang="en-GB" sz="5400" dirty="0" smtClean="0"/>
            </a:br>
            <a:r>
              <a:rPr lang="en-GB" sz="5400" dirty="0" smtClean="0"/>
              <a:t>new approaches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27710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575472" cy="986041"/>
          </a:xfrm>
        </p:spPr>
        <p:txBody>
          <a:bodyPr/>
          <a:lstStyle/>
          <a:p>
            <a:r>
              <a:rPr lang="en-GB" sz="4000" dirty="0" smtClean="0"/>
              <a:t>Targets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772816"/>
            <a:ext cx="7560840" cy="4159986"/>
          </a:xfrm>
        </p:spPr>
        <p:txBody>
          <a:bodyPr/>
          <a:lstStyle/>
          <a:p>
            <a:r>
              <a:rPr lang="en-GB" sz="2400" dirty="0"/>
              <a:t>In considering data on employer engagement there are three principal questions that we would like to answer: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Which employers to target for engagement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How and which employers have responded to engagement; and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The additional difference to desired outcomes (e.g. job entries, matching, progression) that engagement delivers.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84880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152718"/>
            <a:ext cx="5791200" cy="1044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accent4"/>
                </a:solidFill>
                <a:latin typeface="Arial" charset="0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4000" dirty="0" smtClean="0"/>
              <a:t>Early Ideas</a:t>
            </a:r>
            <a:endParaRPr lang="en-GB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196752"/>
            <a:ext cx="7571184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lang="en-US" sz="18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Look towards growing industries (</a:t>
            </a:r>
            <a:r>
              <a:rPr lang="en-GB" sz="2400" dirty="0" smtClean="0">
                <a:solidFill>
                  <a:schemeClr val="tx2"/>
                </a:solidFill>
              </a:rPr>
              <a:t>digital, retail, financial services</a:t>
            </a:r>
            <a:r>
              <a:rPr lang="en-GB" sz="2400" dirty="0" smtClean="0"/>
              <a:t>), targeting employers with around 50 or more employees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Identify vacancies with skill demands that would </a:t>
            </a:r>
            <a:r>
              <a:rPr lang="en-GB" sz="2400" dirty="0" smtClean="0">
                <a:solidFill>
                  <a:schemeClr val="tx2"/>
                </a:solidFill>
              </a:rPr>
              <a:t>ease the transition between sectors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Advertise </a:t>
            </a:r>
            <a:r>
              <a:rPr lang="en-GB" sz="2400" dirty="0" smtClean="0">
                <a:solidFill>
                  <a:schemeClr val="tx2"/>
                </a:solidFill>
              </a:rPr>
              <a:t>skills development </a:t>
            </a:r>
            <a:r>
              <a:rPr lang="en-GB" sz="2400" dirty="0" smtClean="0"/>
              <a:t>workshops to local workers, focusing on developing digital and technical skills particularly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Demonstrate </a:t>
            </a:r>
            <a:r>
              <a:rPr lang="en-GB" sz="2400" dirty="0" smtClean="0">
                <a:solidFill>
                  <a:schemeClr val="tx2"/>
                </a:solidFill>
              </a:rPr>
              <a:t>adequate support for carers </a:t>
            </a:r>
            <a:r>
              <a:rPr lang="en-GB" sz="2400" dirty="0" smtClean="0"/>
              <a:t>or the disabled/sick who also work, such as flexible working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Target ethnic minorities and women who are over-represented in the inactive population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06505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 smtClean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4749177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p Arrow 6"/>
          <p:cNvSpPr/>
          <p:nvPr/>
        </p:nvSpPr>
        <p:spPr>
          <a:xfrm>
            <a:off x="974995" y="2282577"/>
            <a:ext cx="1277371" cy="435619"/>
          </a:xfrm>
          <a:prstGeom prst="upArrow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323528" y="114469"/>
            <a:ext cx="8717916" cy="843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accent4"/>
                </a:solidFill>
                <a:latin typeface="Arial" charset="0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3200" dirty="0" smtClean="0"/>
              <a:t>The demand side of labour market policy</a:t>
            </a:r>
            <a:endParaRPr lang="en-GB" sz="3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759" y="2970244"/>
            <a:ext cx="750078" cy="68757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02472" y="2883622"/>
            <a:ext cx="750078" cy="6875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13133" y="2644600"/>
            <a:ext cx="750078" cy="68757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13133" y="2988386"/>
            <a:ext cx="750078" cy="68757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4943" y="1124744"/>
            <a:ext cx="561632" cy="91377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2049" y="1240856"/>
            <a:ext cx="561632" cy="91377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10168" y="1253978"/>
            <a:ext cx="561632" cy="91377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8928" y="1137866"/>
            <a:ext cx="561632" cy="913776"/>
          </a:xfrm>
          <a:prstGeom prst="rect">
            <a:avLst/>
          </a:prstGeom>
        </p:spPr>
      </p:pic>
      <p:sp>
        <p:nvSpPr>
          <p:cNvPr id="17" name="Up Arrow 16"/>
          <p:cNvSpPr/>
          <p:nvPr/>
        </p:nvSpPr>
        <p:spPr>
          <a:xfrm>
            <a:off x="6736787" y="2301805"/>
            <a:ext cx="1277371" cy="435619"/>
          </a:xfrm>
          <a:prstGeom prst="upArrow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25402" y="2989472"/>
            <a:ext cx="750078" cy="68757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2116" y="2902850"/>
            <a:ext cx="750078" cy="68757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2776" y="2663828"/>
            <a:ext cx="750078" cy="68757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2776" y="3007614"/>
            <a:ext cx="750078" cy="68757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44586" y="1143972"/>
            <a:ext cx="561632" cy="913776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1692" y="1260084"/>
            <a:ext cx="561632" cy="91377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79812" y="1273206"/>
            <a:ext cx="561632" cy="913776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98571" y="1157094"/>
            <a:ext cx="561632" cy="913776"/>
          </a:xfrm>
          <a:prstGeom prst="rect">
            <a:avLst/>
          </a:prstGeom>
        </p:spPr>
      </p:pic>
      <p:sp>
        <p:nvSpPr>
          <p:cNvPr id="26" name="Up Arrow 25"/>
          <p:cNvSpPr/>
          <p:nvPr/>
        </p:nvSpPr>
        <p:spPr>
          <a:xfrm>
            <a:off x="3967622" y="2360790"/>
            <a:ext cx="1277371" cy="435619"/>
          </a:xfrm>
          <a:prstGeom prst="upArrow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8386" y="2798828"/>
            <a:ext cx="750078" cy="68757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5099" y="2961835"/>
            <a:ext cx="750078" cy="68757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5760" y="2722813"/>
            <a:ext cx="750078" cy="68757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1299" y="2902850"/>
            <a:ext cx="750078" cy="687572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encilSketch pressure="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67570" y="1202957"/>
            <a:ext cx="561632" cy="91377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44676" y="1319069"/>
            <a:ext cx="561632" cy="913776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encilSketch pressure="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2795" y="1332191"/>
            <a:ext cx="561632" cy="91377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encilSketch pressure="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21555" y="1216079"/>
            <a:ext cx="561632" cy="913776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95258" y="3861048"/>
            <a:ext cx="32526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The main focus of employment policy has been on the </a:t>
            </a:r>
            <a:r>
              <a:rPr lang="en-GB" b="1" dirty="0" smtClean="0"/>
              <a:t>supply side:   </a:t>
            </a:r>
            <a:r>
              <a:rPr lang="en-GB" dirty="0" smtClean="0"/>
              <a:t>getting claimants into work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3008945" y="3823880"/>
            <a:ext cx="29312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dirty="0" smtClean="0"/>
              <a:t>this assumes adequate demand for individual skills or occupation &amp; that matching / vacancy filling is easy/cheap</a:t>
            </a:r>
          </a:p>
        </p:txBody>
      </p:sp>
      <p:sp>
        <p:nvSpPr>
          <p:cNvPr id="37" name="Up Arrow 36"/>
          <p:cNvSpPr/>
          <p:nvPr/>
        </p:nvSpPr>
        <p:spPr>
          <a:xfrm rot="10800000">
            <a:off x="7863032" y="2363209"/>
            <a:ext cx="1277371" cy="435619"/>
          </a:xfrm>
          <a:prstGeom prst="upArrow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6012160" y="3833753"/>
            <a:ext cx="31318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GB" dirty="0" smtClean="0"/>
              <a:t>Now recognition that employment policy needs to also focus on matching supply to the </a:t>
            </a:r>
            <a:r>
              <a:rPr lang="en-GB" b="1" dirty="0" smtClean="0"/>
              <a:t>demand </a:t>
            </a:r>
            <a:r>
              <a:rPr lang="en-GB" b="1" dirty="0"/>
              <a:t>side</a:t>
            </a:r>
            <a:r>
              <a:rPr lang="en-GB" dirty="0"/>
              <a:t> of the labour </a:t>
            </a:r>
            <a:r>
              <a:rPr lang="en-GB" dirty="0" smtClean="0"/>
              <a:t>market</a:t>
            </a:r>
          </a:p>
        </p:txBody>
      </p:sp>
    </p:spTree>
    <p:extLst>
      <p:ext uri="{BB962C8B-B14F-4D97-AF65-F5344CB8AC3E}">
        <p14:creationId xmlns:p14="http://schemas.microsoft.com/office/powerpoint/2010/main" val="328915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lang="en-US" sz="18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800" dirty="0" smtClean="0"/>
              <a:t>We want to: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b="1" dirty="0" smtClean="0"/>
              <a:t>align</a:t>
            </a:r>
            <a:r>
              <a:rPr lang="en-GB" sz="2800" dirty="0" smtClean="0"/>
              <a:t> our business needs to those of employers;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b="1" dirty="0" smtClean="0"/>
              <a:t>deliver</a:t>
            </a:r>
            <a:r>
              <a:rPr lang="en-GB" sz="2800" dirty="0" smtClean="0"/>
              <a:t> more focused, targeted and efficient services;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smtClean="0"/>
              <a:t>improve the employer </a:t>
            </a:r>
            <a:r>
              <a:rPr lang="en-GB" sz="2800" b="1" dirty="0" smtClean="0"/>
              <a:t>experience;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smtClean="0"/>
              <a:t>improve </a:t>
            </a:r>
            <a:r>
              <a:rPr lang="en-GB" sz="2800" b="1" dirty="0" smtClean="0"/>
              <a:t>returns</a:t>
            </a:r>
            <a:r>
              <a:rPr lang="en-GB" sz="2800" dirty="0" smtClean="0"/>
              <a:t> on our key priorities; and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smtClean="0"/>
              <a:t>deliver </a:t>
            </a:r>
            <a:r>
              <a:rPr lang="en-GB" sz="2800" b="1" dirty="0" smtClean="0"/>
              <a:t>seamless accessibility</a:t>
            </a:r>
            <a:r>
              <a:rPr lang="en-GB" sz="2800" dirty="0" smtClean="0"/>
              <a:t> to our services.</a:t>
            </a:r>
          </a:p>
          <a:p>
            <a:pPr algn="just"/>
            <a:endParaRPr lang="en-GB" sz="28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accent4"/>
                </a:solidFill>
                <a:latin typeface="Arial" charset="0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4000" dirty="0" smtClean="0">
                <a:solidFill>
                  <a:srgbClr val="0070C0"/>
                </a:solidFill>
              </a:rPr>
              <a:t>Vision</a:t>
            </a:r>
            <a:endParaRPr lang="en-GB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436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46625" y="1589236"/>
            <a:ext cx="2568389" cy="105793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Engage employers in the process of finding jobs for claimants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442969" y="1572934"/>
            <a:ext cx="3240360" cy="105793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Claimants are better matched to vacancies they apply for; employers find it easier to find the right person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46625" y="3993402"/>
            <a:ext cx="2568389" cy="105793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Engage employers in the design and delivery of ALMPs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46625" y="2798885"/>
            <a:ext cx="2568389" cy="105793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Engage employers in determining the type of provision of training to the unemployed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46625" y="5203636"/>
            <a:ext cx="2568389" cy="105793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Engage employers to change attitudes around employing disadvantaged groups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442969" y="2783167"/>
            <a:ext cx="3240360" cy="105793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Claimants are provided with the training in the skills that employers demand, increasing their employability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442969" y="3993402"/>
            <a:ext cx="3240360" cy="105793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By understanding barriers to hiring, the objectives of ALMPs are more efficiently met through collaboration with employers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442969" y="5203636"/>
            <a:ext cx="3240360" cy="105793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By engaging with employers concerns about employing disadvantaged groups can be addressed, increasing the likelihood of their employment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827345" y="1572934"/>
            <a:ext cx="2214699" cy="10579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Matching</a:t>
            </a:r>
            <a:endParaRPr lang="en-GB" sz="3200" dirty="0"/>
          </a:p>
        </p:txBody>
      </p:sp>
      <p:sp>
        <p:nvSpPr>
          <p:cNvPr id="13" name="Rounded Rectangle 12"/>
          <p:cNvSpPr/>
          <p:nvPr/>
        </p:nvSpPr>
        <p:spPr>
          <a:xfrm>
            <a:off x="6827345" y="2755361"/>
            <a:ext cx="2214699" cy="105793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chemeClr val="tx1"/>
                </a:solidFill>
              </a:rPr>
              <a:t>Training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827345" y="3937789"/>
            <a:ext cx="2214699" cy="105793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Programmes</a:t>
            </a:r>
            <a:endParaRPr lang="en-GB" sz="2400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6827345" y="5203635"/>
            <a:ext cx="2214700" cy="105793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Attitudes</a:t>
            </a:r>
            <a:endParaRPr lang="en-GB" sz="2800" b="1" dirty="0"/>
          </a:p>
        </p:txBody>
      </p:sp>
      <p:sp>
        <p:nvSpPr>
          <p:cNvPr id="16" name="Isosceles Triangle 15"/>
          <p:cNvSpPr/>
          <p:nvPr/>
        </p:nvSpPr>
        <p:spPr>
          <a:xfrm rot="5400000">
            <a:off x="2796721" y="1983852"/>
            <a:ext cx="753806" cy="2360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Isosceles Triangle 16"/>
          <p:cNvSpPr/>
          <p:nvPr/>
        </p:nvSpPr>
        <p:spPr>
          <a:xfrm rot="5400000">
            <a:off x="2838220" y="5614138"/>
            <a:ext cx="753806" cy="2360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Isosceles Triangle 17"/>
          <p:cNvSpPr/>
          <p:nvPr/>
        </p:nvSpPr>
        <p:spPr>
          <a:xfrm rot="5400000">
            <a:off x="2838220" y="4348707"/>
            <a:ext cx="753806" cy="2360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Isosceles Triangle 18"/>
          <p:cNvSpPr/>
          <p:nvPr/>
        </p:nvSpPr>
        <p:spPr>
          <a:xfrm rot="5400000">
            <a:off x="2804813" y="3122417"/>
            <a:ext cx="753806" cy="2360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12548" y="692696"/>
            <a:ext cx="27791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Engagement Description</a:t>
            </a:r>
            <a:endParaRPr lang="en-GB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682749" y="741937"/>
            <a:ext cx="2448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b="1"/>
            </a:lvl1pPr>
          </a:lstStyle>
          <a:p>
            <a:r>
              <a:rPr lang="en-GB" dirty="0"/>
              <a:t>Engagement Outcome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25544" y="758239"/>
            <a:ext cx="2448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b="1"/>
            </a:lvl1pPr>
          </a:lstStyle>
          <a:p>
            <a:r>
              <a:rPr lang="en-GB" dirty="0"/>
              <a:t>Engagement </a:t>
            </a:r>
            <a:r>
              <a:rPr lang="en-GB" dirty="0" smtClean="0"/>
              <a:t>Mechanism</a:t>
            </a:r>
            <a:endParaRPr lang="en-GB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95105" y="2690500"/>
            <a:ext cx="9144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08520" y="3872927"/>
            <a:ext cx="9144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08520" y="5115254"/>
            <a:ext cx="9144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1"/>
          <p:cNvSpPr txBox="1">
            <a:spLocks/>
          </p:cNvSpPr>
          <p:nvPr/>
        </p:nvSpPr>
        <p:spPr bwMode="auto">
          <a:xfrm>
            <a:off x="251520" y="77771"/>
            <a:ext cx="8235916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accent4"/>
                </a:solidFill>
                <a:latin typeface="Arial" charset="0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4000" dirty="0" smtClean="0"/>
              <a:t>Concept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816911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475656" y="188640"/>
            <a:ext cx="721114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accent4"/>
                </a:solidFill>
                <a:latin typeface="Arial" charset="0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2400" dirty="0" smtClean="0"/>
              <a:t>Matching: employer engagement holds the prospect of improving outcomes</a:t>
            </a:r>
            <a:endParaRPr lang="en-GB" sz="2400" dirty="0"/>
          </a:p>
        </p:txBody>
      </p:sp>
      <p:sp>
        <p:nvSpPr>
          <p:cNvPr id="5" name="Rounded Rectangle 4"/>
          <p:cNvSpPr/>
          <p:nvPr/>
        </p:nvSpPr>
        <p:spPr>
          <a:xfrm flipV="1">
            <a:off x="640196" y="270085"/>
            <a:ext cx="403412" cy="19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 flipV="1">
            <a:off x="640196" y="513039"/>
            <a:ext cx="403412" cy="1900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 flipV="1">
            <a:off x="640196" y="755993"/>
            <a:ext cx="403412" cy="19008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 flipV="1">
            <a:off x="640196" y="1025841"/>
            <a:ext cx="403412" cy="19008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>
            <a:off x="414958" y="270085"/>
            <a:ext cx="225239" cy="19008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514400" y="1963511"/>
            <a:ext cx="8172400" cy="4894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lang="en-US" sz="18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GB" sz="2000" b="1" i="1" dirty="0" smtClean="0">
                <a:latin typeface="+mn-lt"/>
              </a:rPr>
              <a:t>Matching</a:t>
            </a:r>
            <a:r>
              <a:rPr lang="en-GB" sz="2000" dirty="0" smtClean="0">
                <a:latin typeface="+mn-lt"/>
              </a:rPr>
              <a:t> is the process in the labour market by which the best possible worker for a job enters a job that is the best possible job for them.</a:t>
            </a:r>
          </a:p>
          <a:p>
            <a:endParaRPr lang="en-GB" sz="2000" dirty="0" smtClean="0">
              <a:latin typeface="+mn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 smtClean="0">
                <a:latin typeface="+mn-lt"/>
              </a:rPr>
              <a:t>For DWP getting matching right means that:</a:t>
            </a:r>
          </a:p>
          <a:p>
            <a:endParaRPr lang="en-GB" sz="2000" dirty="0" smtClean="0">
              <a:latin typeface="+mn-lt"/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en-GB" sz="2000" dirty="0">
                <a:solidFill>
                  <a:schemeClr val="tx1"/>
                </a:solidFill>
                <a:latin typeface="+mn-lt"/>
              </a:rPr>
              <a:t>C</a:t>
            </a:r>
            <a:r>
              <a:rPr lang="en-GB" sz="2000" dirty="0" smtClean="0">
                <a:solidFill>
                  <a:schemeClr val="tx1"/>
                </a:solidFill>
                <a:latin typeface="+mn-lt"/>
              </a:rPr>
              <a:t>laimants are more likely to enter sustained employment and negates the need for in-work support, and;</a:t>
            </a:r>
          </a:p>
          <a:p>
            <a:pPr marL="800100" lvl="1" indent="-342900" algn="l">
              <a:buFont typeface="+mj-lt"/>
              <a:buAutoNum type="arabicPeriod"/>
            </a:pPr>
            <a:r>
              <a:rPr lang="en-GB" sz="2000" dirty="0">
                <a:solidFill>
                  <a:schemeClr val="tx1"/>
                </a:solidFill>
                <a:latin typeface="+mn-lt"/>
              </a:rPr>
              <a:t>E</a:t>
            </a:r>
            <a:r>
              <a:rPr lang="en-GB" sz="2000" dirty="0" smtClean="0">
                <a:solidFill>
                  <a:schemeClr val="tx1"/>
                </a:solidFill>
                <a:latin typeface="+mn-lt"/>
              </a:rPr>
              <a:t>mployers gain confidence in taking on claimants.</a:t>
            </a:r>
          </a:p>
          <a:p>
            <a:pPr lvl="1"/>
            <a:endParaRPr lang="en-GB" sz="2000" dirty="0" smtClean="0">
              <a:latin typeface="+mn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 smtClean="0">
                <a:latin typeface="+mn-lt"/>
              </a:rPr>
              <a:t>The trend in recent years has been toward more claimant-directed search and application, with less of a brokerage role for JCP. </a:t>
            </a:r>
            <a:endParaRPr lang="en-GB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4355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152718"/>
            <a:ext cx="7715200" cy="1044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accent4"/>
                </a:solidFill>
                <a:latin typeface="Arial" charset="0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4000" dirty="0" smtClean="0"/>
              <a:t>Local Intelligence</a:t>
            </a:r>
            <a:endParaRPr lang="en-GB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340768"/>
            <a:ext cx="7620000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lang="en-US" sz="18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 smtClean="0"/>
              <a:t>Common themes: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G</a:t>
            </a:r>
            <a:r>
              <a:rPr lang="en-GB" sz="2000" dirty="0" smtClean="0"/>
              <a:t>rowth of industries such as </a:t>
            </a:r>
            <a:r>
              <a:rPr lang="en-GB" sz="2000" dirty="0" smtClean="0">
                <a:solidFill>
                  <a:schemeClr val="tx2"/>
                </a:solidFill>
              </a:rPr>
              <a:t>digital technology, retail, financial services</a:t>
            </a:r>
            <a:r>
              <a:rPr lang="en-GB" sz="2000" dirty="0" smtClean="0"/>
              <a:t>, and </a:t>
            </a:r>
            <a:r>
              <a:rPr lang="en-GB" sz="2000" dirty="0" smtClean="0">
                <a:solidFill>
                  <a:schemeClr val="tx2"/>
                </a:solidFill>
              </a:rPr>
              <a:t>construction</a:t>
            </a:r>
            <a:r>
              <a:rPr lang="en-GB" sz="2000" dirty="0" smtClean="0"/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A </a:t>
            </a:r>
            <a:r>
              <a:rPr lang="en-GB" sz="2000" dirty="0" smtClean="0">
                <a:solidFill>
                  <a:schemeClr val="tx2"/>
                </a:solidFill>
              </a:rPr>
              <a:t>withdrawal of the public sector </a:t>
            </a:r>
            <a:r>
              <a:rPr lang="en-GB" sz="2000" dirty="0" smtClean="0"/>
              <a:t>without a concomitant expansion of private industry;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Cities </a:t>
            </a:r>
            <a:r>
              <a:rPr lang="en-GB" sz="2000" dirty="0" smtClean="0">
                <a:solidFill>
                  <a:schemeClr val="tx2"/>
                </a:solidFill>
              </a:rPr>
              <a:t>have in-commuting from outside </a:t>
            </a:r>
            <a:r>
              <a:rPr lang="en-GB" sz="2000" dirty="0" smtClean="0"/>
              <a:t>their borders to fill vacancies;</a:t>
            </a:r>
          </a:p>
          <a:p>
            <a:endParaRPr lang="en-GB" sz="2000" dirty="0" smtClean="0"/>
          </a:p>
          <a:p>
            <a:r>
              <a:rPr lang="en-GB" sz="2000" dirty="0" smtClean="0"/>
              <a:t>At the same time we still have several issues to address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Many workers are </a:t>
            </a:r>
            <a:r>
              <a:rPr lang="en-GB" sz="2000" dirty="0">
                <a:solidFill>
                  <a:schemeClr val="tx2"/>
                </a:solidFill>
              </a:rPr>
              <a:t>inactive and lack the skills </a:t>
            </a:r>
            <a:r>
              <a:rPr lang="en-GB" sz="2000" dirty="0"/>
              <a:t>for the market;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An increase in </a:t>
            </a:r>
            <a:r>
              <a:rPr lang="en-GB" sz="2000" dirty="0" smtClean="0">
                <a:solidFill>
                  <a:schemeClr val="tx2"/>
                </a:solidFill>
              </a:rPr>
              <a:t>part time jobs and underemployment, </a:t>
            </a:r>
            <a:r>
              <a:rPr lang="en-GB" sz="2000" dirty="0" smtClean="0"/>
              <a:t>with correspondingly low wages;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And a large body of sick and disabled people, highly skilled students working low skill jobs, carers working long hours, and women laid off from public service. </a:t>
            </a:r>
          </a:p>
          <a:p>
            <a:endParaRPr lang="en-GB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999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7544" y="1628800"/>
            <a:ext cx="8229600" cy="5064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lang="en-US" sz="18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Is the employer part of a demand or growth sector?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Are they a significant or influential employer within their sector?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Do they either offer volumes or a range of vacancies, apprenticeships and other opportunities?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Are they geographically spread across the UK?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Do they have the potential to support hotspot areas with low employment rates?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Are they willing to offer support to our priority group customers? Do they have CSR ambitions that accord with ours? </a:t>
            </a:r>
          </a:p>
          <a:p>
            <a:endParaRPr lang="en-GB" sz="2400" dirty="0" smtClean="0"/>
          </a:p>
          <a:p>
            <a:endParaRPr lang="en-GB" sz="2400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424936" cy="986041"/>
          </a:xfrm>
        </p:spPr>
        <p:txBody>
          <a:bodyPr/>
          <a:lstStyle/>
          <a:p>
            <a:r>
              <a:rPr lang="en-GB" sz="4000" dirty="0" smtClean="0"/>
              <a:t>Profiling &amp; Segmentation: questions: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683500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67544" y="1700808"/>
            <a:ext cx="8424936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lang="en-US" sz="18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 smtClean="0"/>
              <a:t>We have employer-facing teams with: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loose structures which have grown organically according to local demand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no employer-outcome related objectives, and no orchestrated approaches.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difficulty for employers to reach, even if they wanted to.</a:t>
            </a:r>
          </a:p>
          <a:p>
            <a:endParaRPr lang="en-GB" sz="2000" dirty="0"/>
          </a:p>
          <a:p>
            <a:r>
              <a:rPr lang="en-GB" sz="2000" b="1" dirty="0"/>
              <a:t>Ways forward: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A “sales” approach?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Recording and analysing engagement activity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Research into what employer relations actually entails</a:t>
            </a:r>
            <a:endParaRPr lang="en-GB" sz="2000" dirty="0"/>
          </a:p>
          <a:p>
            <a:endParaRPr lang="en-GB" sz="2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152718"/>
            <a:ext cx="7715200" cy="1044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accent4"/>
                </a:solidFill>
                <a:latin typeface="Arial" charset="0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4000" dirty="0" smtClean="0"/>
              <a:t>Delivery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441363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95536" y="1196752"/>
            <a:ext cx="8229600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lang="en-US" sz="18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0B5"/>
              </a:buClr>
              <a:buFont typeface="Arial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 smtClean="0"/>
              <a:t>Closes the Circle: </a:t>
            </a:r>
          </a:p>
          <a:p>
            <a:r>
              <a:rPr lang="en-GB" sz="2000" b="1" dirty="0" smtClean="0"/>
              <a:t>Issues: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not using insight or feedback from employers and wider stakeholder to inform our approaches and listen to what’s needed.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not using successes in the right way to communicate, and perpetuate success.</a:t>
            </a:r>
          </a:p>
          <a:p>
            <a:endParaRPr lang="en-GB" sz="2000" dirty="0" smtClean="0"/>
          </a:p>
          <a:p>
            <a:r>
              <a:rPr lang="en-GB" sz="2000" b="1" dirty="0" smtClean="0"/>
              <a:t>Ways forward: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using employer feedback and insight on skills, sustained employment, and progression.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Using new data sources available as part of Universal </a:t>
            </a:r>
            <a:r>
              <a:rPr lang="en-GB" sz="2000" dirty="0"/>
              <a:t>C</a:t>
            </a:r>
            <a:r>
              <a:rPr lang="en-GB" sz="2000" dirty="0" smtClean="0"/>
              <a:t>redit to baseline and measure performance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Take advantage of new, online data sources to </a:t>
            </a:r>
            <a:r>
              <a:rPr lang="en-GB" sz="2000" dirty="0" err="1" smtClean="0"/>
              <a:t>indentify</a:t>
            </a:r>
            <a:r>
              <a:rPr lang="en-GB" sz="2000" dirty="0" smtClean="0"/>
              <a:t> which jobs, firms, occupations and sectors are growing</a:t>
            </a:r>
            <a:endParaRPr lang="en-GB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152718"/>
            <a:ext cx="7715200" cy="1044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accent4"/>
                </a:solidFill>
                <a:latin typeface="Arial" charset="0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4000" dirty="0" smtClean="0"/>
              <a:t>Metrics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153325208"/>
      </p:ext>
    </p:extLst>
  </p:cSld>
  <p:clrMapOvr>
    <a:masterClrMapping/>
  </p:clrMapOvr>
</p:sld>
</file>

<file path=ppt/theme/theme1.xml><?xml version="1.0" encoding="utf-8"?>
<a:theme xmlns:a="http://schemas.openxmlformats.org/drawingml/2006/main" name="1_DWP SLIDES SCREEN E">
  <a:themeElements>
    <a:clrScheme name="DWP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513184"/>
      </a:accent4>
      <a:accent5>
        <a:srgbClr val="00C0B5"/>
      </a:accent5>
      <a:accent6>
        <a:srgbClr val="F79646"/>
      </a:accent6>
      <a:hlink>
        <a:srgbClr val="0000FF"/>
      </a:hlink>
      <a:folHlink>
        <a:srgbClr val="800080"/>
      </a:folHlink>
    </a:clrScheme>
    <a:fontScheme name="1_DWP SLIDES SCREEN 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/>
        </a:solidFill>
        <a:ln>
          <a:solidFill>
            <a:schemeClr val="accent4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4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2277</TotalTime>
  <Words>925</Words>
  <Application>Microsoft Office PowerPoint</Application>
  <PresentationFormat>On-screen Show (4:3)</PresentationFormat>
  <Paragraphs>100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1_DWP SLIDES SCREEN E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Profiling &amp; Segmentation: questions:</vt:lpstr>
      <vt:lpstr>PowerPoint Presentation</vt:lpstr>
      <vt:lpstr>PowerPoint Presentation</vt:lpstr>
      <vt:lpstr>Targets</vt:lpstr>
      <vt:lpstr>PowerPoint Presentation</vt:lpstr>
      <vt:lpstr>Questions?</vt:lpstr>
    </vt:vector>
  </TitlesOfParts>
  <Company>DWP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Employer Strategy</dc:title>
  <dc:creator>Gonzalez Brenda STRATEGY LABOUR MARKET</dc:creator>
  <cp:lastModifiedBy>Rachael Mckeown</cp:lastModifiedBy>
  <cp:revision>97</cp:revision>
  <dcterms:created xsi:type="dcterms:W3CDTF">2016-04-15T10:57:38Z</dcterms:created>
  <dcterms:modified xsi:type="dcterms:W3CDTF">2016-08-02T16:16:20Z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