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73" r:id="rId7"/>
    <p:sldId id="261" r:id="rId8"/>
    <p:sldId id="263" r:id="rId9"/>
    <p:sldId id="262" r:id="rId10"/>
    <p:sldId id="265" r:id="rId11"/>
    <p:sldId id="264" r:id="rId12"/>
    <p:sldId id="271" r:id="rId13"/>
    <p:sldId id="266" r:id="rId14"/>
    <p:sldId id="268" r:id="rId15"/>
    <p:sldId id="269" r:id="rId16"/>
    <p:sldId id="270" r:id="rId17"/>
    <p:sldId id="272" r:id="rId18"/>
    <p:sldId id="26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229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F43D30-8465-4588-B6A1-7554F3295B5F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E9E56F-6BB7-4443-A60D-0752C73668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65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F43D30-8465-4588-B6A1-7554F3295B5F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E9E56F-6BB7-4443-A60D-0752C73668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664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F43D30-8465-4588-B6A1-7554F3295B5F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E9E56F-6BB7-4443-A60D-0752C73668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6606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F43D30-8465-4588-B6A1-7554F3295B5F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E9E56F-6BB7-4443-A60D-0752C73668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986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F43D30-8465-4588-B6A1-7554F3295B5F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E9E56F-6BB7-4443-A60D-0752C73668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236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F43D30-8465-4588-B6A1-7554F3295B5F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E9E56F-6BB7-4443-A60D-0752C73668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72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F43D30-8465-4588-B6A1-7554F3295B5F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E9E56F-6BB7-4443-A60D-0752C73668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948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F43D30-8465-4588-B6A1-7554F3295B5F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E9E56F-6BB7-4443-A60D-0752C73668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6798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F43D30-8465-4588-B6A1-7554F3295B5F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E9E56F-6BB7-4443-A60D-0752C73668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993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F43D30-8465-4588-B6A1-7554F3295B5F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E9E56F-6BB7-4443-A60D-0752C73668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488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F43D30-8465-4588-B6A1-7554F3295B5F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E9E56F-6BB7-4443-A60D-0752C73668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045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pic>
        <p:nvPicPr>
          <p:cNvPr id="7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6043613"/>
            <a:ext cx="2914650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3343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2130425"/>
            <a:ext cx="8496944" cy="1470025"/>
          </a:xfrm>
        </p:spPr>
        <p:txBody>
          <a:bodyPr/>
          <a:lstStyle/>
          <a:p>
            <a:r>
              <a:rPr lang="en-GB" dirty="0" smtClean="0"/>
              <a:t>The importance of a simple system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 smtClean="0"/>
              <a:t>David Harbourne</a:t>
            </a:r>
          </a:p>
          <a:p>
            <a:r>
              <a:rPr lang="en-GB" dirty="0" smtClean="0">
                <a:solidFill>
                  <a:srgbClr val="FFC000"/>
                </a:solidFill>
              </a:rPr>
              <a:t>Edge Foundation</a:t>
            </a:r>
            <a:endParaRPr lang="en-GB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931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209331"/>
          </a:xfrm>
        </p:spPr>
        <p:txBody>
          <a:bodyPr>
            <a:prstTxWarp prst="textFadeDown">
              <a:avLst/>
            </a:prstTxWarp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en-GB" b="1" dirty="0">
                <a:ln w="11430"/>
                <a:solidFill>
                  <a:srgbClr val="FFC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B</a:t>
            </a:r>
            <a:r>
              <a:rPr lang="en-GB" b="1" dirty="0" smtClean="0">
                <a:ln w="11430"/>
                <a:solidFill>
                  <a:srgbClr val="FFC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aker, hairdresser, electrician, farrier, tailor, accounts technician, car mechanic, glazier, dental technician, greenkeeper, engraver, veterinary nurse, boat builder, driver, laboratory technician, data analyst</a:t>
            </a:r>
            <a:endParaRPr lang="en-GB" b="1" dirty="0">
              <a:ln w="11430"/>
              <a:solidFill>
                <a:srgbClr val="FFC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764704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/>
              <a:t>What matters is not the qualification you get, but the person you become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2199522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So: hide the wiring!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56674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Richard Review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Getting a group of employers to write a short standard is easy.</a:t>
            </a:r>
          </a:p>
          <a:p>
            <a:r>
              <a:rPr lang="en-GB" dirty="0" smtClean="0"/>
              <a:t>Getting other employers to support it is hard.</a:t>
            </a:r>
          </a:p>
          <a:p>
            <a:r>
              <a:rPr lang="en-GB" dirty="0" smtClean="0"/>
              <a:t>And a standard that fits two sides of A4 is only the start …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54795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Characteristics of a simple system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 finite number of (broad) standards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Social partnership, supported by core funding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Stability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Consistent branding and marketing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Clear career routes (+ careers information, advice and guidance)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Advice and brokerage for employers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Targeted subsidies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08443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Switzerland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Apprenticeships do not train people for a narrowly-defined job in a specific factory; they lay the foundations for a career and progression to higher level qualifications.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27631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 Zealand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 handful of Industry Training Organisations set standards, provide advice and broker support.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63946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Scotland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Slow, steady development of Apprenticeships builds confidence and trust, supported by a </a:t>
            </a:r>
            <a:r>
              <a:rPr lang="en-GB" u="sng" dirty="0" smtClean="0"/>
              <a:t>seven-year</a:t>
            </a:r>
            <a:r>
              <a:rPr lang="en-GB" dirty="0" smtClean="0"/>
              <a:t> Youth Employment Strategy and clear pathways: </a:t>
            </a:r>
          </a:p>
          <a:p>
            <a:r>
              <a:rPr lang="en-GB" dirty="0" smtClean="0"/>
              <a:t>school → apprenticeships → jobs → further learning → careers → HE → career development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63390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England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Standards?</a:t>
            </a:r>
          </a:p>
          <a:p>
            <a:r>
              <a:rPr lang="en-GB" dirty="0" smtClean="0"/>
              <a:t>Institute for Apprenticeships?</a:t>
            </a:r>
          </a:p>
          <a:p>
            <a:r>
              <a:rPr lang="en-GB" dirty="0" smtClean="0"/>
              <a:t>Sainsbury?</a:t>
            </a:r>
          </a:p>
          <a:p>
            <a:r>
              <a:rPr lang="en-GB" dirty="0" smtClean="0"/>
              <a:t>Funding?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14358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spcAft>
                <a:spcPts val="2400"/>
              </a:spcAft>
              <a:buNone/>
            </a:pPr>
            <a:r>
              <a:rPr lang="en-GB" dirty="0" smtClean="0"/>
              <a:t>“What are you doing these days?”</a:t>
            </a:r>
          </a:p>
          <a:p>
            <a:pPr marL="0" indent="0" algn="ctr">
              <a:spcAft>
                <a:spcPts val="2400"/>
              </a:spcAft>
              <a:buNone/>
            </a:pPr>
            <a:r>
              <a:rPr lang="en-GB" i="1" dirty="0" smtClean="0">
                <a:solidFill>
                  <a:srgbClr val="0070C0"/>
                </a:solidFill>
              </a:rPr>
              <a:t>“I’m an apprentice aircraft fitter.”</a:t>
            </a:r>
          </a:p>
          <a:p>
            <a:pPr marL="0" indent="0" algn="ctr">
              <a:spcAft>
                <a:spcPts val="2400"/>
              </a:spcAft>
              <a:buNone/>
            </a:pPr>
            <a:r>
              <a:rPr lang="en-GB" dirty="0" smtClean="0"/>
              <a:t>“What will you be when you’ve finished?”</a:t>
            </a:r>
          </a:p>
          <a:p>
            <a:pPr marL="0" indent="0" algn="ctr">
              <a:spcAft>
                <a:spcPts val="2400"/>
              </a:spcAft>
              <a:buNone/>
            </a:pPr>
            <a:r>
              <a:rPr lang="en-GB" i="1" dirty="0" smtClean="0">
                <a:solidFill>
                  <a:srgbClr val="0070C0"/>
                </a:solidFill>
              </a:rPr>
              <a:t>“An aircraft fitter, obviously!”</a:t>
            </a:r>
          </a:p>
          <a:p>
            <a:pPr marL="0" indent="0" algn="ctr">
              <a:spcAft>
                <a:spcPts val="2400"/>
              </a:spcAft>
              <a:buNone/>
            </a:pPr>
            <a:r>
              <a:rPr lang="en-GB" dirty="0" smtClean="0"/>
              <a:t>“And after that?”</a:t>
            </a:r>
          </a:p>
          <a:p>
            <a:pPr marL="0" indent="0" algn="ctr">
              <a:spcAft>
                <a:spcPts val="2400"/>
              </a:spcAft>
              <a:buNone/>
            </a:pPr>
            <a:r>
              <a:rPr lang="en-GB" i="1" dirty="0" smtClean="0">
                <a:solidFill>
                  <a:srgbClr val="0070C0"/>
                </a:solidFill>
              </a:rPr>
              <a:t>“I’ll probably take a degree. I want to be head of aircraft maintenance for a major airline.”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0727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Where I came in: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“College lecturers haven’t worked in a real </a:t>
            </a:r>
            <a:r>
              <a:rPr lang="en-GB" sz="2400" dirty="0" err="1" smtClean="0"/>
              <a:t>bakehouse</a:t>
            </a:r>
            <a:r>
              <a:rPr lang="en-GB" sz="2400" dirty="0" smtClean="0"/>
              <a:t> for years. Everything they teach is old-fashioned. Who leaves dough to prove overnight in a wooden trough these days? Yet they still teach it in college!”</a:t>
            </a:r>
            <a:endParaRPr lang="en-GB" sz="2400" dirty="0"/>
          </a:p>
        </p:txBody>
      </p:sp>
      <p:pic>
        <p:nvPicPr>
          <p:cNvPr id="1026" name="Picture 2" descr="http://www.craftbakersassociation.co.uk/uploads/bwdnlj4imaaqts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7876" y="786"/>
            <a:ext cx="5116124" cy="6857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373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bakers do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</a:t>
            </a:r>
            <a:r>
              <a:rPr lang="en-GB" dirty="0" smtClean="0"/>
              <a:t>heck deliveries of raw ingredients</a:t>
            </a:r>
          </a:p>
          <a:p>
            <a:r>
              <a:rPr lang="en-GB" dirty="0"/>
              <a:t>W</a:t>
            </a:r>
            <a:r>
              <a:rPr lang="en-GB" dirty="0" smtClean="0"/>
              <a:t>ork safely and hygienically, alone and with other team members</a:t>
            </a:r>
          </a:p>
          <a:p>
            <a:r>
              <a:rPr lang="en-GB" dirty="0"/>
              <a:t>W</a:t>
            </a:r>
            <a:r>
              <a:rPr lang="en-GB" dirty="0" smtClean="0"/>
              <a:t>eigh and mix ingredients</a:t>
            </a:r>
          </a:p>
          <a:p>
            <a:r>
              <a:rPr lang="en-GB" dirty="0"/>
              <a:t>D</a:t>
            </a:r>
            <a:r>
              <a:rPr lang="en-GB" dirty="0" smtClean="0"/>
              <a:t>ivide, mould, prove, bake and finish a wide variety of products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7426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Which became: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National Occupational Standards </a:t>
            </a:r>
          </a:p>
          <a:p>
            <a:r>
              <a:rPr lang="en-GB" dirty="0" smtClean="0"/>
              <a:t>National Vocational Qualifications </a:t>
            </a:r>
          </a:p>
          <a:p>
            <a:pPr lvl="1"/>
            <a:r>
              <a:rPr lang="en-GB" dirty="0" smtClean="0"/>
              <a:t>Performance criteria</a:t>
            </a:r>
          </a:p>
          <a:p>
            <a:pPr lvl="1"/>
            <a:r>
              <a:rPr lang="en-GB" dirty="0" smtClean="0"/>
              <a:t>Range statements</a:t>
            </a:r>
          </a:p>
          <a:p>
            <a:pPr lvl="1"/>
            <a:r>
              <a:rPr lang="en-GB" dirty="0" smtClean="0"/>
              <a:t>Units and elements</a:t>
            </a:r>
          </a:p>
          <a:p>
            <a:pPr lvl="1"/>
            <a:r>
              <a:rPr lang="en-GB" dirty="0" smtClean="0"/>
              <a:t>Underpinning knowledge</a:t>
            </a:r>
          </a:p>
          <a:p>
            <a:pPr lvl="1"/>
            <a:r>
              <a:rPr lang="en-GB" dirty="0" smtClean="0"/>
              <a:t>Assessor</a:t>
            </a:r>
          </a:p>
          <a:p>
            <a:pPr lvl="1"/>
            <a:r>
              <a:rPr lang="en-GB" dirty="0" smtClean="0"/>
              <a:t>Verifier</a:t>
            </a:r>
          </a:p>
          <a:p>
            <a:r>
              <a:rPr lang="en-GB" dirty="0" smtClean="0"/>
              <a:t>Modern Apprenticeships and National Traineeships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63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Modern Apprenticeships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Level 3</a:t>
            </a:r>
          </a:p>
          <a:p>
            <a:r>
              <a:rPr lang="en-GB" dirty="0" smtClean="0"/>
              <a:t>Originally conceived as an alternative to A levels</a:t>
            </a:r>
          </a:p>
          <a:p>
            <a:r>
              <a:rPr lang="en-GB" dirty="0" smtClean="0"/>
              <a:t>Skilled craft worker</a:t>
            </a:r>
          </a:p>
          <a:p>
            <a:r>
              <a:rPr lang="en-GB" dirty="0" smtClean="0"/>
              <a:t>Able to work with minimal supervision</a:t>
            </a:r>
          </a:p>
          <a:p>
            <a:r>
              <a:rPr lang="en-GB" dirty="0" smtClean="0"/>
              <a:t>Might supervise others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National Traineeships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Level 2</a:t>
            </a:r>
          </a:p>
          <a:p>
            <a:r>
              <a:rPr lang="en-GB" dirty="0" smtClean="0"/>
              <a:t>Replacement for Youth Training</a:t>
            </a:r>
          </a:p>
          <a:p>
            <a:r>
              <a:rPr lang="en-GB" dirty="0" smtClean="0"/>
              <a:t>Semi-skilled worker</a:t>
            </a:r>
          </a:p>
          <a:p>
            <a:r>
              <a:rPr lang="en-GB" dirty="0" smtClean="0"/>
              <a:t>Usually working under supervision</a:t>
            </a:r>
          </a:p>
          <a:p>
            <a:r>
              <a:rPr lang="en-GB" dirty="0" smtClean="0"/>
              <a:t>Key skills – </a:t>
            </a:r>
          </a:p>
          <a:p>
            <a:pPr lvl="1"/>
            <a:r>
              <a:rPr lang="en-GB" dirty="0" smtClean="0"/>
              <a:t>communication </a:t>
            </a:r>
          </a:p>
          <a:p>
            <a:pPr lvl="1"/>
            <a:r>
              <a:rPr lang="en-GB" dirty="0" smtClean="0"/>
              <a:t>application of number</a:t>
            </a:r>
          </a:p>
          <a:p>
            <a:pPr lvl="1"/>
            <a:r>
              <a:rPr lang="en-GB" dirty="0" smtClean="0"/>
              <a:t>information technology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5149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Which became: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Advanced Level Apprenticeships</a:t>
            </a:r>
          </a:p>
          <a:p>
            <a:r>
              <a:rPr lang="en-GB" dirty="0" smtClean="0"/>
              <a:t>Intermediate Level Apprenticeships</a:t>
            </a:r>
          </a:p>
          <a:p>
            <a:r>
              <a:rPr lang="en-GB" dirty="0" smtClean="0"/>
              <a:t>Plus:</a:t>
            </a:r>
          </a:p>
          <a:p>
            <a:pPr lvl="1"/>
            <a:r>
              <a:rPr lang="en-GB" dirty="0" smtClean="0"/>
              <a:t>Entry to Employment (for a while)</a:t>
            </a:r>
          </a:p>
          <a:p>
            <a:pPr lvl="1"/>
            <a:r>
              <a:rPr lang="en-GB" dirty="0" smtClean="0"/>
              <a:t>Train to Gain (for a while)</a:t>
            </a:r>
          </a:p>
          <a:p>
            <a:pPr lvl="1"/>
            <a:r>
              <a:rPr lang="en-GB" dirty="0" smtClean="0"/>
              <a:t>Adult Apprenticeships</a:t>
            </a:r>
          </a:p>
          <a:p>
            <a:pPr lvl="1"/>
            <a:r>
              <a:rPr lang="en-GB" dirty="0" smtClean="0"/>
              <a:t>Higher and Degree Apprenticeships</a:t>
            </a:r>
          </a:p>
          <a:p>
            <a:pPr lvl="1"/>
            <a:r>
              <a:rPr lang="en-GB" dirty="0" smtClean="0"/>
              <a:t>Traineeships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4769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Too complicated?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Hundreds of pathways</a:t>
            </a:r>
          </a:p>
          <a:p>
            <a:r>
              <a:rPr lang="en-GB" dirty="0" smtClean="0"/>
              <a:t>Multiple levels</a:t>
            </a:r>
          </a:p>
          <a:p>
            <a:r>
              <a:rPr lang="en-GB" dirty="0" smtClean="0"/>
              <a:t>Thousands of qualifications</a:t>
            </a:r>
          </a:p>
          <a:p>
            <a:r>
              <a:rPr lang="en-GB" dirty="0" smtClean="0"/>
              <a:t>Complex frameworks</a:t>
            </a:r>
          </a:p>
          <a:p>
            <a:r>
              <a:rPr lang="en-GB" dirty="0" smtClean="0"/>
              <a:t>Complex funding regime</a:t>
            </a:r>
          </a:p>
          <a:p>
            <a:r>
              <a:rPr lang="en-GB" dirty="0" smtClean="0"/>
              <a:t>Competition among providers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9881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E</a:t>
            </a:r>
            <a:r>
              <a:rPr lang="en-GB" dirty="0" smtClean="0"/>
              <a:t>very university degree consists of a set of courses and modules which vary by subject and institution …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i="1" dirty="0" smtClean="0">
                <a:solidFill>
                  <a:srgbClr val="0070C0"/>
                </a:solidFill>
              </a:rPr>
              <a:t>… but hardly anyone asks about them!</a:t>
            </a:r>
            <a:endParaRPr lang="en-GB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197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1600200"/>
            <a:ext cx="7283152" cy="4525963"/>
          </a:xfrm>
        </p:spPr>
        <p:txBody>
          <a:bodyPr/>
          <a:lstStyle/>
          <a:p>
            <a:pPr marL="0" indent="0">
              <a:spcAft>
                <a:spcPts val="2400"/>
              </a:spcAft>
              <a:buNone/>
            </a:pPr>
            <a:r>
              <a:rPr lang="en-GB" dirty="0" smtClean="0"/>
              <a:t>“What are you studying at university?”</a:t>
            </a:r>
          </a:p>
          <a:p>
            <a:pPr marL="0" indent="0">
              <a:spcAft>
                <a:spcPts val="2400"/>
              </a:spcAft>
              <a:buNone/>
            </a:pPr>
            <a:r>
              <a:rPr lang="en-GB" dirty="0" smtClean="0"/>
              <a:t>	</a:t>
            </a:r>
            <a:r>
              <a:rPr lang="en-GB" i="1" dirty="0" smtClean="0">
                <a:solidFill>
                  <a:srgbClr val="0070C0"/>
                </a:solidFill>
              </a:rPr>
              <a:t>“Mechanical engineering.”</a:t>
            </a:r>
          </a:p>
          <a:p>
            <a:pPr marL="0" indent="0">
              <a:spcAft>
                <a:spcPts val="2400"/>
              </a:spcAft>
              <a:buNone/>
            </a:pPr>
            <a:r>
              <a:rPr lang="en-GB" dirty="0" smtClean="0"/>
              <a:t>“What will you be when you finish?”</a:t>
            </a:r>
          </a:p>
          <a:p>
            <a:pPr marL="0" indent="0">
              <a:spcAft>
                <a:spcPts val="2400"/>
              </a:spcAft>
              <a:buNone/>
            </a:pPr>
            <a:r>
              <a:rPr lang="en-GB" dirty="0" smtClean="0"/>
              <a:t>	</a:t>
            </a:r>
            <a:r>
              <a:rPr lang="en-GB" i="1" dirty="0" smtClean="0">
                <a:solidFill>
                  <a:srgbClr val="0070C0"/>
                </a:solidFill>
              </a:rPr>
              <a:t>“A mechanical engineer.”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5939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540</Words>
  <Application>Microsoft Office PowerPoint</Application>
  <PresentationFormat>On-screen Show (4:3)</PresentationFormat>
  <Paragraphs>91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The importance of a simple system</vt:lpstr>
      <vt:lpstr>Where I came in:</vt:lpstr>
      <vt:lpstr>What bakers do</vt:lpstr>
      <vt:lpstr>Which became:</vt:lpstr>
      <vt:lpstr>PowerPoint Presentation</vt:lpstr>
      <vt:lpstr>Which became:</vt:lpstr>
      <vt:lpstr>Too complicated?</vt:lpstr>
      <vt:lpstr>PowerPoint Presentation</vt:lpstr>
      <vt:lpstr>PowerPoint Presentation</vt:lpstr>
      <vt:lpstr>PowerPoint Presentation</vt:lpstr>
      <vt:lpstr>So: hide the wiring!</vt:lpstr>
      <vt:lpstr>Richard Review</vt:lpstr>
      <vt:lpstr>Characteristics of a simple system</vt:lpstr>
      <vt:lpstr>Switzerland</vt:lpstr>
      <vt:lpstr>New Zealand</vt:lpstr>
      <vt:lpstr>Scotland</vt:lpstr>
      <vt:lpstr>England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importance of a simple system</dc:title>
  <dc:creator>David</dc:creator>
  <cp:lastModifiedBy>Rachael Mckeown</cp:lastModifiedBy>
  <cp:revision>8</cp:revision>
  <dcterms:created xsi:type="dcterms:W3CDTF">2016-07-18T09:51:07Z</dcterms:created>
  <dcterms:modified xsi:type="dcterms:W3CDTF">2016-07-18T12:01:50Z</dcterms:modified>
</cp:coreProperties>
</file>