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4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theme/theme5.xml" ContentType="application/vnd.openxmlformats-officedocument.theme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theme/theme6.xml" ContentType="application/vnd.openxmlformats-officedocument.theme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theme/theme7.xml" ContentType="application/vnd.openxmlformats-officedocument.theme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theme/theme8.xml" ContentType="application/vnd.openxmlformats-officedocument.theme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theme/theme9.xml" ContentType="application/vnd.openxmlformats-officedocument.theme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64" r:id="rId3"/>
    <p:sldMasterId id="2147483982" r:id="rId4"/>
    <p:sldMasterId id="2147483998" r:id="rId5"/>
    <p:sldMasterId id="2147484014" r:id="rId6"/>
    <p:sldMasterId id="2147484030" r:id="rId7"/>
    <p:sldMasterId id="2147484046" r:id="rId8"/>
    <p:sldMasterId id="2147484062" r:id="rId9"/>
    <p:sldMasterId id="2147484078" r:id="rId10"/>
    <p:sldMasterId id="2147484094" r:id="rId11"/>
    <p:sldMasterId id="2147484110" r:id="rId12"/>
  </p:sldMasterIdLst>
  <p:notesMasterIdLst>
    <p:notesMasterId r:id="rId29"/>
  </p:notesMasterIdLst>
  <p:handoutMasterIdLst>
    <p:handoutMasterId r:id="rId30"/>
  </p:handoutMasterIdLst>
  <p:sldIdLst>
    <p:sldId id="341" r:id="rId13"/>
    <p:sldId id="330" r:id="rId14"/>
    <p:sldId id="338" r:id="rId15"/>
    <p:sldId id="347" r:id="rId16"/>
    <p:sldId id="345" r:id="rId17"/>
    <p:sldId id="332" r:id="rId18"/>
    <p:sldId id="342" r:id="rId19"/>
    <p:sldId id="343" r:id="rId20"/>
    <p:sldId id="333" r:id="rId21"/>
    <p:sldId id="346" r:id="rId22"/>
    <p:sldId id="344" r:id="rId23"/>
    <p:sldId id="310" r:id="rId24"/>
    <p:sldId id="335" r:id="rId25"/>
    <p:sldId id="315" r:id="rId26"/>
    <p:sldId id="327" r:id="rId27"/>
    <p:sldId id="348" r:id="rId28"/>
  </p:sldIdLst>
  <p:sldSz cx="9144000" cy="6858000" type="screen4x3"/>
  <p:notesSz cx="6797675" cy="9928225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charset="0"/>
        <a:cs typeface="MS PGothic" charset="0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charset="0"/>
        <a:cs typeface="MS PGothic" charset="0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charset="0"/>
        <a:cs typeface="MS PGothic" charset="0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charset="0"/>
        <a:cs typeface="MS PGothic" charset="0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charset="0"/>
        <a:cs typeface="MS PGothic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MS PGothic" charset="0"/>
        <a:cs typeface="MS PGothic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MS PGothic" charset="0"/>
        <a:cs typeface="MS PGothic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MS PGothic" charset="0"/>
        <a:cs typeface="MS PGothic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MS PGothic" charset="0"/>
        <a:cs typeface="MS PGothic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5B0B1"/>
    <a:srgbClr val="051B35"/>
    <a:srgbClr val="AFC828"/>
    <a:srgbClr val="EFA720"/>
    <a:srgbClr val="008C99"/>
    <a:srgbClr val="CD0032"/>
    <a:srgbClr val="DE6222"/>
    <a:srgbClr val="4B384C"/>
    <a:srgbClr val="2217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597" autoAdjust="0"/>
  </p:normalViewPr>
  <p:slideViewPr>
    <p:cSldViewPr snapToGrid="0" snapToObjects="1">
      <p:cViewPr varScale="1">
        <p:scale>
          <a:sx n="63" d="100"/>
          <a:sy n="63" d="100"/>
        </p:scale>
        <p:origin x="159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6.xml"/><Relationship Id="rId13" Type="http://schemas.openxmlformats.org/officeDocument/2006/relationships/slide" Target="slides/slide1.xml"/><Relationship Id="rId18" Type="http://schemas.openxmlformats.org/officeDocument/2006/relationships/slide" Target="slides/slide6.xml"/><Relationship Id="rId26" Type="http://schemas.openxmlformats.org/officeDocument/2006/relationships/slide" Target="slides/slide14.xml"/><Relationship Id="rId3" Type="http://schemas.openxmlformats.org/officeDocument/2006/relationships/slideMaster" Target="slideMasters/slideMaster1.xml"/><Relationship Id="rId21" Type="http://schemas.openxmlformats.org/officeDocument/2006/relationships/slide" Target="slides/slide9.xml"/><Relationship Id="rId34" Type="http://schemas.openxmlformats.org/officeDocument/2006/relationships/tableStyles" Target="tableStyles.xml"/><Relationship Id="rId7" Type="http://schemas.openxmlformats.org/officeDocument/2006/relationships/slideMaster" Target="slideMasters/slideMaster5.xml"/><Relationship Id="rId12" Type="http://schemas.openxmlformats.org/officeDocument/2006/relationships/slideMaster" Target="slideMasters/slideMaster10.xml"/><Relationship Id="rId17" Type="http://schemas.openxmlformats.org/officeDocument/2006/relationships/slide" Target="slides/slide5.xml"/><Relationship Id="rId25" Type="http://schemas.openxmlformats.org/officeDocument/2006/relationships/slide" Target="slides/slide13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4.xml"/><Relationship Id="rId20" Type="http://schemas.openxmlformats.org/officeDocument/2006/relationships/slide" Target="slides/slide8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4.xml"/><Relationship Id="rId11" Type="http://schemas.openxmlformats.org/officeDocument/2006/relationships/slideMaster" Target="slideMasters/slideMaster9.xml"/><Relationship Id="rId24" Type="http://schemas.openxmlformats.org/officeDocument/2006/relationships/slide" Target="slides/slide12.xml"/><Relationship Id="rId32" Type="http://schemas.openxmlformats.org/officeDocument/2006/relationships/viewProps" Target="viewProps.xml"/><Relationship Id="rId5" Type="http://schemas.openxmlformats.org/officeDocument/2006/relationships/slideMaster" Target="slideMasters/slideMaster3.xml"/><Relationship Id="rId15" Type="http://schemas.openxmlformats.org/officeDocument/2006/relationships/slide" Target="slides/slide3.xml"/><Relationship Id="rId23" Type="http://schemas.openxmlformats.org/officeDocument/2006/relationships/slide" Target="slides/slide11.xml"/><Relationship Id="rId28" Type="http://schemas.openxmlformats.org/officeDocument/2006/relationships/slide" Target="slides/slide16.xml"/><Relationship Id="rId10" Type="http://schemas.openxmlformats.org/officeDocument/2006/relationships/slideMaster" Target="slideMasters/slideMaster8.xml"/><Relationship Id="rId19" Type="http://schemas.openxmlformats.org/officeDocument/2006/relationships/slide" Target="slides/slide7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2.xml"/><Relationship Id="rId9" Type="http://schemas.openxmlformats.org/officeDocument/2006/relationships/slideMaster" Target="slideMasters/slideMaster7.xml"/><Relationship Id="rId14" Type="http://schemas.openxmlformats.org/officeDocument/2006/relationships/slide" Target="slides/slide2.xml"/><Relationship Id="rId22" Type="http://schemas.openxmlformats.org/officeDocument/2006/relationships/slide" Target="slides/slide10.xml"/><Relationship Id="rId27" Type="http://schemas.openxmlformats.org/officeDocument/2006/relationships/slide" Target="slides/slide15.xml"/><Relationship Id="rId3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</a:defRPr>
            </a:lvl1pPr>
          </a:lstStyle>
          <a:p>
            <a:fld id="{3896183B-AA1D-234C-9177-8C9823393811}" type="datetimeFigureOut">
              <a:rPr lang="en-US"/>
              <a:pPr/>
              <a:t>7/19/2016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</a:defRPr>
            </a:lvl1pPr>
          </a:lstStyle>
          <a:p>
            <a:fld id="{23DB342D-31D3-B742-B994-53A0640EB2E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6087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7BD71B-AA04-4F52-9ED6-DA31C6A5C956}" type="datetimeFigureOut">
              <a:rPr lang="en-GB" smtClean="0"/>
              <a:t>19/07/2016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7F2E20-2539-4563-B27C-071875F7B4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57815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0975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7F2E20-2539-4563-B27C-071875F7B48A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27153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endParaRPr lang="en-GB" sz="3200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7F2E20-2539-4563-B27C-071875F7B48A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193214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0975" lvl="1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 b="1" dirty="0" smtClean="0"/>
              <a:t>Crime Scene Investigation and Forensics: </a:t>
            </a:r>
          </a:p>
          <a:p>
            <a:pPr marL="523875" lvl="1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400" dirty="0" smtClean="0"/>
              <a:t>City and Islington College students taught by staff from British Transport Police (BTP) at college and in the workplace</a:t>
            </a:r>
          </a:p>
          <a:p>
            <a:pPr marL="523875" lvl="1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400" dirty="0" smtClean="0"/>
              <a:t>Students observe actual post-mortem procedures  </a:t>
            </a:r>
          </a:p>
          <a:p>
            <a:pPr marL="523875" lvl="1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400" dirty="0" smtClean="0"/>
              <a:t>Guest speakers provided through BTP:</a:t>
            </a:r>
          </a:p>
          <a:p>
            <a:pPr marL="923925" lvl="2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dirty="0" smtClean="0"/>
              <a:t>International Commission on Missing Persons </a:t>
            </a:r>
          </a:p>
          <a:p>
            <a:pPr marL="923925" lvl="2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dirty="0" smtClean="0"/>
              <a:t>Forensic Pathologist</a:t>
            </a:r>
          </a:p>
          <a:p>
            <a:pPr marL="923925" lvl="2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dirty="0" smtClean="0"/>
              <a:t>Forensic Entomologist</a:t>
            </a:r>
          </a:p>
          <a:p>
            <a:pPr marL="923925" lvl="2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dirty="0" smtClean="0"/>
              <a:t>Home Office Scientific Investigating Officer</a:t>
            </a:r>
          </a:p>
          <a:p>
            <a:pPr marL="123825" lvl="1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endParaRPr lang="en-GB" sz="3200" b="1" dirty="0" smtClean="0"/>
          </a:p>
          <a:p>
            <a:pPr marL="123825" lvl="1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GB" sz="3200" b="1" dirty="0" smtClean="0"/>
              <a:t>Craven College Aviation Academy</a:t>
            </a:r>
          </a:p>
          <a:p>
            <a:pPr marL="523875" lvl="1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3200" dirty="0" smtClean="0"/>
              <a:t>Based at Leeds-Bradford International Airport</a:t>
            </a:r>
          </a:p>
          <a:p>
            <a:pPr marL="523875" lvl="1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3200" dirty="0" smtClean="0"/>
              <a:t>Landside and Airside job training, including hospitality, aero-engineering, security</a:t>
            </a:r>
          </a:p>
          <a:p>
            <a:pPr marL="523875" lvl="1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3200" dirty="0" smtClean="0"/>
              <a:t>Classrooms adjoin hangars</a:t>
            </a:r>
          </a:p>
          <a:p>
            <a:pPr marL="523875" lvl="1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3200" dirty="0" smtClean="0"/>
              <a:t>Students have employee security clearance</a:t>
            </a:r>
          </a:p>
          <a:p>
            <a:pPr marL="523875" lvl="1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3200" dirty="0" smtClean="0"/>
              <a:t>Landside and Airside businesses contribute to training</a:t>
            </a:r>
          </a:p>
          <a:p>
            <a:pPr marL="523875" lvl="1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3200" dirty="0" smtClean="0"/>
              <a:t>Students travel to Malta airport to experience different security regimes  </a:t>
            </a:r>
          </a:p>
          <a:p>
            <a:pPr marL="180975" lvl="1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endParaRPr lang="en-GB" sz="3200" dirty="0" smtClean="0"/>
          </a:p>
          <a:p>
            <a:pPr marL="180975" lvl="1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 b="1" dirty="0" smtClean="0"/>
              <a:t>Fashion and textiles ‘Stitching Academy’</a:t>
            </a:r>
          </a:p>
          <a:p>
            <a:pPr marL="180975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800" b="1" dirty="0" smtClean="0"/>
          </a:p>
          <a:p>
            <a:pPr marL="638175" lvl="1" indent="-4572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3200" dirty="0" smtClean="0"/>
              <a:t>Partnership between training provider Fashion-Enter and ASOS</a:t>
            </a:r>
          </a:p>
          <a:p>
            <a:pPr marL="638175" lvl="1" indent="-4572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3200" dirty="0" smtClean="0"/>
              <a:t>Apprentices involved in design, manufacture and production runs</a:t>
            </a:r>
          </a:p>
          <a:p>
            <a:pPr marL="638175" lvl="1" indent="-4572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3200" dirty="0" smtClean="0"/>
              <a:t>Industry employers feed into the curriculum, share new techniques and technologies</a:t>
            </a:r>
          </a:p>
          <a:p>
            <a:pPr marL="638175" lvl="1" indent="-4572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3200" dirty="0" smtClean="0"/>
              <a:t>Evolving curriculum based on a ‘continuous learning cycle’ which also supports innovation</a:t>
            </a:r>
          </a:p>
          <a:p>
            <a:pPr marL="180975" lvl="1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GB" sz="3200" dirty="0" smtClean="0"/>
              <a:t>                                                                       </a:t>
            </a:r>
            <a:endParaRPr lang="en-GB" sz="3200" b="1" dirty="0" smtClean="0"/>
          </a:p>
          <a:p>
            <a:pPr marL="180975" lvl="1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 b="1" dirty="0" smtClean="0"/>
              <a:t>Freelance web design, construction and maintenance start-ups</a:t>
            </a:r>
          </a:p>
          <a:p>
            <a:pPr marL="638175" lvl="1" indent="-4572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800" dirty="0" smtClean="0"/>
              <a:t>Course jointly designed, taught and assessed by East London Advanced Technology Training and Ah-Ha </a:t>
            </a:r>
          </a:p>
          <a:p>
            <a:pPr marL="638175" lvl="1" indent="-4572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800" dirty="0" smtClean="0"/>
              <a:t>Work placements provided by Ah-Ha</a:t>
            </a:r>
          </a:p>
          <a:p>
            <a:pPr marL="638175" lvl="1" indent="-4572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800" dirty="0" smtClean="0"/>
              <a:t>Incorporates business start-up training and mentoring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7F2E20-2539-4563-B27C-071875F7B48A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228556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0975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7F2E20-2539-4563-B27C-071875F7B48A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794316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1" dirty="0" smtClean="0"/>
              <a:t>Employer-led </a:t>
            </a:r>
            <a:r>
              <a:rPr lang="en-GB" sz="1200" b="1" dirty="0" err="1" smtClean="0"/>
              <a:t>appenticeships</a:t>
            </a:r>
            <a:r>
              <a:rPr lang="en-GB" sz="1200" b="1" dirty="0" smtClean="0"/>
              <a:t> rated</a:t>
            </a:r>
            <a:r>
              <a:rPr lang="en-GB" sz="1200" b="1" baseline="0" dirty="0" smtClean="0"/>
              <a:t> as ‘Requires Improvement’ on average by OFSTED under the new framework, with three out of eight being rated </a:t>
            </a:r>
            <a:r>
              <a:rPr lang="en-GB" sz="1200" b="1" baseline="0" dirty="0" err="1" smtClean="0"/>
              <a:t>Indequate</a:t>
            </a:r>
            <a:r>
              <a:rPr lang="en-GB" sz="1200" b="1" baseline="0" dirty="0" smtClean="0"/>
              <a:t> – ILPs rated Good on average (FE News 06-06-16)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b="1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1" dirty="0" smtClean="0"/>
              <a:t>Stress also benefit for learners: training</a:t>
            </a:r>
            <a:r>
              <a:rPr lang="en-GB" sz="1200" b="1" baseline="0" dirty="0" smtClean="0"/>
              <a:t> more focussed on real employment, smoother transition into employment for successful learners, increased motivation to learn, </a:t>
            </a:r>
            <a:r>
              <a:rPr lang="en-GB" sz="1200" b="1" baseline="0" dirty="0" err="1" smtClean="0"/>
              <a:t>etc</a:t>
            </a:r>
            <a:r>
              <a:rPr lang="en-GB" sz="1200" b="1" baseline="0" dirty="0" smtClean="0"/>
              <a:t> </a:t>
            </a:r>
            <a:endParaRPr lang="en-GB" sz="1200" b="1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b="1" dirty="0" smtClean="0"/>
          </a:p>
          <a:p>
            <a:endParaRPr lang="en-GB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7F2E20-2539-4563-B27C-071875F7B48A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38842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sz="11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7F2E20-2539-4563-B27C-071875F7B48A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98772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sz="11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7F2E20-2539-4563-B27C-071875F7B48A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8714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sz="11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7F2E20-2539-4563-B27C-071875F7B48A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05795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0975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7F2E20-2539-4563-B27C-071875F7B48A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79892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52425" lvl="1" indent="-1714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dirty="0" smtClean="0"/>
              <a:t>technology plays a key role because keeping on top of technological advances is an essential part of the occupational expertise required in any workplace; </a:t>
            </a:r>
          </a:p>
          <a:p>
            <a:pPr marL="352425" lvl="1" indent="-1714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GB" dirty="0" smtClean="0"/>
          </a:p>
          <a:p>
            <a:pPr marL="352425" lvl="1" indent="-1714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dirty="0" smtClean="0"/>
              <a:t>requires a range of assessment and feedback methods that involve both ‘teachers’ and learners, &amp; which reflect the specific assessment cultures of different occupations &amp; sectors; </a:t>
            </a:r>
          </a:p>
          <a:p>
            <a:pPr marL="352425" lvl="1" indent="-1714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GB" dirty="0" smtClean="0"/>
          </a:p>
          <a:p>
            <a:pPr marL="352425" lvl="1" indent="-1714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dirty="0" smtClean="0"/>
              <a:t>benefits from operating across more than one setting, including real or simulated workplace, &amp; classroom and workshop, to develop the capacity to learn &amp; apply that learning in different settings, just as at work; </a:t>
            </a:r>
          </a:p>
          <a:p>
            <a:pPr marL="352425" lvl="1" indent="-1714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GB" dirty="0" smtClean="0"/>
          </a:p>
          <a:p>
            <a:pPr marL="352425" lvl="1" indent="-1714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dirty="0" smtClean="0"/>
              <a:t>occupational standards are dynamic</a:t>
            </a:r>
            <a:r>
              <a:rPr lang="en-GB" baseline="0" dirty="0" smtClean="0"/>
              <a:t> and </a:t>
            </a:r>
            <a:r>
              <a:rPr lang="en-GB" dirty="0" smtClean="0"/>
              <a:t>evolving to reflect (a) advances in work practices, (b) that through collective learning, transformation in quality and efficiency is achieved. </a:t>
            </a:r>
          </a:p>
          <a:p>
            <a:pPr marL="180975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7F2E20-2539-4563-B27C-071875F7B48A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41177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0975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7F2E20-2539-4563-B27C-071875F7B48A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17997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endParaRPr lang="en-GB" sz="3200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7F2E20-2539-4563-B27C-071875F7B48A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610518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0975" lvl="1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 smtClean="0"/>
              <a:t>Right click</a:t>
            </a:r>
            <a:r>
              <a:rPr lang="en-GB" baseline="0" dirty="0" smtClean="0"/>
              <a:t> on image and open hyperlink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7F2E20-2539-4563-B27C-071875F7B48A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03420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36345"/>
            <a:ext cx="7772400" cy="847022"/>
          </a:xfrm>
          <a:prstGeom prst="rect">
            <a:avLst/>
          </a:prstGeom>
        </p:spPr>
        <p:txBody>
          <a:bodyPr/>
          <a:lstStyle>
            <a:lvl1pPr algn="l">
              <a:defRPr>
                <a:latin typeface="Helvetica"/>
                <a:cs typeface="Helvetica"/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227700"/>
            <a:ext cx="7772400" cy="72404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>
                <a:solidFill>
                  <a:srgbClr val="5E5650"/>
                </a:solidFill>
                <a:latin typeface="Helvetica"/>
                <a:cs typeface="Helvetic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1126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346075" y="6440488"/>
            <a:ext cx="4028369" cy="314031"/>
          </a:xfrm>
          <a:prstGeom prst="rect">
            <a:avLst/>
          </a:prstGeom>
        </p:spPr>
        <p:txBody>
          <a:bodyPr vert="horz" wrap="none">
            <a:normAutofit/>
          </a:bodyPr>
          <a:lstStyle>
            <a:lvl1pPr marL="0" indent="0">
              <a:buNone/>
              <a:defRPr sz="1300" b="0" i="0"/>
            </a:lvl1pPr>
          </a:lstStyle>
          <a:p>
            <a:pPr lvl="0"/>
            <a:r>
              <a:rPr lang="en-GB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83197039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84510"/>
            <a:ext cx="8229600" cy="600455"/>
          </a:xfrm>
          <a:prstGeom prst="rect">
            <a:avLst/>
          </a:prstGeom>
        </p:spPr>
        <p:txBody>
          <a:bodyPr/>
          <a:lstStyle>
            <a:lvl1pPr algn="l">
              <a:defRPr sz="3200">
                <a:latin typeface="Helvetica"/>
                <a:cs typeface="Helvetica"/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166386"/>
            <a:ext cx="4038600" cy="4354117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Helvetica"/>
                <a:cs typeface="Helvetica"/>
              </a:defRPr>
            </a:lvl1pPr>
            <a:lvl2pPr>
              <a:defRPr sz="2400">
                <a:latin typeface="Helvetica"/>
                <a:cs typeface="Helvetica"/>
              </a:defRPr>
            </a:lvl2pPr>
            <a:lvl3pPr>
              <a:defRPr sz="2000">
                <a:latin typeface="Helvetica"/>
                <a:cs typeface="Helvetica"/>
              </a:defRPr>
            </a:lvl3pPr>
            <a:lvl4pPr>
              <a:defRPr sz="1800">
                <a:latin typeface="Helvetica"/>
                <a:cs typeface="Helvetica"/>
              </a:defRPr>
            </a:lvl4pPr>
            <a:lvl5pPr>
              <a:defRPr sz="1800">
                <a:latin typeface="Helvetica"/>
                <a:cs typeface="Helvetic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66386"/>
            <a:ext cx="4038600" cy="4354117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Helvetica"/>
                <a:cs typeface="Helvetica"/>
              </a:defRPr>
            </a:lvl1pPr>
            <a:lvl2pPr>
              <a:defRPr sz="2400">
                <a:latin typeface="Helvetica"/>
                <a:cs typeface="Helvetica"/>
              </a:defRPr>
            </a:lvl2pPr>
            <a:lvl3pPr>
              <a:defRPr sz="2000">
                <a:latin typeface="Helvetica"/>
                <a:cs typeface="Helvetica"/>
              </a:defRPr>
            </a:lvl3pPr>
            <a:lvl4pPr>
              <a:defRPr sz="1800">
                <a:latin typeface="Helvetica"/>
                <a:cs typeface="Helvetica"/>
              </a:defRPr>
            </a:lvl4pPr>
            <a:lvl5pPr>
              <a:defRPr sz="1800">
                <a:latin typeface="Helvetica"/>
                <a:cs typeface="Helvetic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4908558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04136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 sz="4000">
                <a:latin typeface="Helvetica"/>
                <a:cs typeface="Helvetica"/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3773983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82046487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88524"/>
            <a:ext cx="3008313" cy="916596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388524"/>
            <a:ext cx="5111750" cy="4737639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571917"/>
            <a:ext cx="3008313" cy="355424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E9D3768E-6F82-0F47-A00B-DDD2F11049C8}" type="datetimeFigureOut">
              <a:rPr lang="en-US"/>
              <a:pPr/>
              <a:t>7/19/2016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890131DC-EAC5-6C42-B87C-68AA5BACEDA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906646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79414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2358480"/>
            <a:ext cx="5486400" cy="381372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19800" y="2057400"/>
            <a:ext cx="2945429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5BB1F2CD-FA43-9E41-9896-A0DF14042662}" type="datetimeFigureOut">
              <a:rPr lang="en-US"/>
              <a:pPr/>
              <a:t>7/19/2016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57315D65-E9B3-B640-8278-19698F02875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137816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8CE6D3C1-E872-8144-81B1-AB5113D3B2FF}" type="datetimeFigureOut">
              <a:rPr lang="en-US"/>
              <a:pPr/>
              <a:t>7/19/2016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759E2FE-9866-8E41-BA21-D2C7DA02352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60513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26075"/>
            <a:ext cx="2057400" cy="4600088"/>
          </a:xfrm>
          <a:prstGeom prst="rect">
            <a:avLst/>
          </a:prstGeom>
        </p:spPr>
        <p:txBody>
          <a:bodyPr vert="eaVert"/>
          <a:lstStyle/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26075"/>
            <a:ext cx="6019800" cy="46000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244EA5DE-C4A6-8D41-B791-F8AF7730E621}" type="datetimeFigureOut">
              <a:rPr lang="en-US"/>
              <a:pPr/>
              <a:t>7/19/2016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F8C21CD-196A-034A-B3C7-99F24791353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11736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346075" y="6440488"/>
            <a:ext cx="4028369" cy="314031"/>
          </a:xfrm>
          <a:prstGeom prst="rect">
            <a:avLst/>
          </a:prstGeom>
        </p:spPr>
        <p:txBody>
          <a:bodyPr vert="horz" wrap="none">
            <a:normAutofit/>
          </a:bodyPr>
          <a:lstStyle>
            <a:lvl1pPr marL="0" indent="0">
              <a:buNone/>
              <a:defRPr sz="1300" b="0" i="0"/>
            </a:lvl1pPr>
          </a:lstStyle>
          <a:p>
            <a:pPr lvl="0"/>
            <a:r>
              <a:rPr lang="en-GB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05048217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46075" y="1697038"/>
            <a:ext cx="8408458" cy="4673600"/>
          </a:xfrm>
          <a:prstGeom prst="rect">
            <a:avLst/>
          </a:prstGeom>
        </p:spPr>
        <p:txBody>
          <a:bodyPr vert="horz"/>
          <a:lstStyle>
            <a:lvl1pPr marL="0" indent="0">
              <a:buFont typeface="Arial"/>
              <a:buNone/>
              <a:tabLst>
                <a:tab pos="263525" algn="l"/>
              </a:tabLst>
              <a:defRPr sz="2800"/>
            </a:lvl1pPr>
            <a:lvl2pPr>
              <a:defRPr sz="2000"/>
            </a:lvl2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346075" y="6440488"/>
            <a:ext cx="4028369" cy="314031"/>
          </a:xfrm>
          <a:prstGeom prst="rect">
            <a:avLst/>
          </a:prstGeom>
        </p:spPr>
        <p:txBody>
          <a:bodyPr vert="horz" wrap="none">
            <a:normAutofit/>
          </a:bodyPr>
          <a:lstStyle>
            <a:lvl1pPr marL="0" indent="0">
              <a:buNone/>
              <a:defRPr sz="1300" b="0" i="0"/>
            </a:lvl1pPr>
          </a:lstStyle>
          <a:p>
            <a:pPr lvl="0"/>
            <a:r>
              <a:rPr lang="en-GB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37805299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46075" y="1697038"/>
            <a:ext cx="3344863" cy="4673600"/>
          </a:xfrm>
          <a:prstGeom prst="rect">
            <a:avLst/>
          </a:prstGeom>
        </p:spPr>
        <p:txBody>
          <a:bodyPr vert="horz"/>
          <a:lstStyle>
            <a:lvl1pPr marL="0" indent="0">
              <a:buFont typeface="Arial"/>
              <a:buNone/>
              <a:tabLst>
                <a:tab pos="263525" algn="l"/>
              </a:tabLst>
              <a:defRPr/>
            </a:lvl1pPr>
            <a:lvl2pPr marL="742950" indent="-285750">
              <a:buFont typeface="Wingdings" charset="2"/>
              <a:buChar char="§"/>
              <a:defRPr/>
            </a:lvl2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11" name="SmartArt Placeholder 10"/>
          <p:cNvSpPr>
            <a:spLocks noGrp="1"/>
          </p:cNvSpPr>
          <p:nvPr>
            <p:ph type="dgm" sz="quarter" idx="12"/>
          </p:nvPr>
        </p:nvSpPr>
        <p:spPr>
          <a:xfrm>
            <a:off x="4064000" y="1697038"/>
            <a:ext cx="4622800" cy="4673600"/>
          </a:xfrm>
          <a:prstGeom prst="rect">
            <a:avLst/>
          </a:prstGeom>
        </p:spPr>
        <p:txBody>
          <a:bodyPr vert="horz"/>
          <a:lstStyle>
            <a:lvl1pPr>
              <a:defRPr sz="2000">
                <a:latin typeface="Arial"/>
                <a:cs typeface="Arial"/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346075" y="6440488"/>
            <a:ext cx="4028369" cy="314031"/>
          </a:xfrm>
          <a:prstGeom prst="rect">
            <a:avLst/>
          </a:prstGeom>
        </p:spPr>
        <p:txBody>
          <a:bodyPr vert="horz" wrap="none">
            <a:normAutofit/>
          </a:bodyPr>
          <a:lstStyle>
            <a:lvl1pPr marL="0" indent="0">
              <a:buNone/>
              <a:defRPr sz="1300" b="0" i="0"/>
            </a:lvl1pPr>
          </a:lstStyle>
          <a:p>
            <a:pPr lvl="0"/>
            <a:r>
              <a:rPr lang="en-GB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67336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46075" y="1697038"/>
            <a:ext cx="8408458" cy="4673600"/>
          </a:xfrm>
          <a:prstGeom prst="rect">
            <a:avLst/>
          </a:prstGeom>
        </p:spPr>
        <p:txBody>
          <a:bodyPr vert="horz"/>
          <a:lstStyle>
            <a:lvl1pPr marL="0" indent="0">
              <a:buFont typeface="Arial"/>
              <a:buNone/>
              <a:tabLst>
                <a:tab pos="263525" algn="l"/>
              </a:tabLst>
              <a:defRPr sz="2800"/>
            </a:lvl1pPr>
            <a:lvl2pPr>
              <a:defRPr sz="2000"/>
            </a:lvl2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346075" y="6440488"/>
            <a:ext cx="4028369" cy="314031"/>
          </a:xfrm>
          <a:prstGeom prst="rect">
            <a:avLst/>
          </a:prstGeom>
        </p:spPr>
        <p:txBody>
          <a:bodyPr vert="horz" wrap="none">
            <a:normAutofit/>
          </a:bodyPr>
          <a:lstStyle>
            <a:lvl1pPr marL="0" indent="0">
              <a:buNone/>
              <a:defRPr sz="1300" b="0" i="0"/>
            </a:lvl1pPr>
          </a:lstStyle>
          <a:p>
            <a:pPr lvl="0"/>
            <a:r>
              <a:rPr lang="en-GB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23150796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36345"/>
            <a:ext cx="7772400" cy="847022"/>
          </a:xfrm>
          <a:prstGeom prst="rect">
            <a:avLst/>
          </a:prstGeom>
        </p:spPr>
        <p:txBody>
          <a:bodyPr/>
          <a:lstStyle>
            <a:lvl1pPr algn="l">
              <a:defRPr>
                <a:latin typeface="Helvetica"/>
                <a:cs typeface="Helvetica"/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227700"/>
            <a:ext cx="7772400" cy="72404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>
                <a:solidFill>
                  <a:srgbClr val="5E5650"/>
                </a:solidFill>
                <a:latin typeface="Helvetica"/>
                <a:cs typeface="Helvetic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4765757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90105"/>
            <a:ext cx="8229600" cy="894717"/>
          </a:xfrm>
          <a:prstGeom prst="rect">
            <a:avLst/>
          </a:prstGeom>
        </p:spPr>
        <p:txBody>
          <a:bodyPr/>
          <a:lstStyle>
            <a:lvl1pPr algn="l">
              <a:defRPr sz="4000">
                <a:latin typeface="Helvetica"/>
                <a:cs typeface="Helvetica"/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25276"/>
            <a:ext cx="8229600" cy="3500887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"/>
                <a:cs typeface="Helvetica"/>
              </a:defRPr>
            </a:lvl1pPr>
            <a:lvl2pPr>
              <a:defRPr>
                <a:latin typeface="Helvetica"/>
                <a:cs typeface="Helvetica"/>
              </a:defRPr>
            </a:lvl2pPr>
            <a:lvl3pPr>
              <a:defRPr>
                <a:latin typeface="Helvetica"/>
                <a:cs typeface="Helvetica"/>
              </a:defRPr>
            </a:lvl3pPr>
            <a:lvl4pPr>
              <a:defRPr>
                <a:latin typeface="Helvetica"/>
                <a:cs typeface="Helvetica"/>
              </a:defRPr>
            </a:lvl4pPr>
            <a:lvl5pPr>
              <a:defRPr>
                <a:latin typeface="Helvetica"/>
                <a:cs typeface="Helvetica"/>
              </a:defRPr>
            </a:lvl5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CE8492CF-F624-E142-A77E-A0F81E56D404}" type="datetimeFigureOut">
              <a:rPr lang="en-US"/>
              <a:pPr/>
              <a:t>7/19/2016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"/>
                <a:ea typeface="MS PGothic" charset="0"/>
                <a:cs typeface="Helvetic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18488" y="6356350"/>
            <a:ext cx="777875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Helvetica" charset="0"/>
              </a:defRPr>
            </a:lvl1pPr>
          </a:lstStyle>
          <a:p>
            <a:fld id="{67E499D0-8C20-4946-BE5B-9C85997DFE2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552602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84510"/>
            <a:ext cx="8229600" cy="600455"/>
          </a:xfrm>
          <a:prstGeom prst="rect">
            <a:avLst/>
          </a:prstGeom>
        </p:spPr>
        <p:txBody>
          <a:bodyPr/>
          <a:lstStyle>
            <a:lvl1pPr algn="l">
              <a:defRPr sz="3200">
                <a:latin typeface="Helvetica"/>
                <a:cs typeface="Helvetica"/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166386"/>
            <a:ext cx="4038600" cy="4354117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Helvetica"/>
                <a:cs typeface="Helvetica"/>
              </a:defRPr>
            </a:lvl1pPr>
            <a:lvl2pPr>
              <a:defRPr sz="2400">
                <a:latin typeface="Helvetica"/>
                <a:cs typeface="Helvetica"/>
              </a:defRPr>
            </a:lvl2pPr>
            <a:lvl3pPr>
              <a:defRPr sz="2000">
                <a:latin typeface="Helvetica"/>
                <a:cs typeface="Helvetica"/>
              </a:defRPr>
            </a:lvl3pPr>
            <a:lvl4pPr>
              <a:defRPr sz="1800">
                <a:latin typeface="Helvetica"/>
                <a:cs typeface="Helvetica"/>
              </a:defRPr>
            </a:lvl4pPr>
            <a:lvl5pPr>
              <a:defRPr sz="1800">
                <a:latin typeface="Helvetica"/>
                <a:cs typeface="Helvetic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66386"/>
            <a:ext cx="4038600" cy="4354117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Helvetica"/>
                <a:cs typeface="Helvetica"/>
              </a:defRPr>
            </a:lvl1pPr>
            <a:lvl2pPr>
              <a:defRPr sz="2400">
                <a:latin typeface="Helvetica"/>
                <a:cs typeface="Helvetica"/>
              </a:defRPr>
            </a:lvl2pPr>
            <a:lvl3pPr>
              <a:defRPr sz="2000">
                <a:latin typeface="Helvetica"/>
                <a:cs typeface="Helvetica"/>
              </a:defRPr>
            </a:lvl3pPr>
            <a:lvl4pPr>
              <a:defRPr sz="1800">
                <a:latin typeface="Helvetica"/>
                <a:cs typeface="Helvetica"/>
              </a:defRPr>
            </a:lvl4pPr>
            <a:lvl5pPr>
              <a:defRPr sz="1800">
                <a:latin typeface="Helvetica"/>
                <a:cs typeface="Helvetic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4891870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04136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 sz="4000">
                <a:latin typeface="Helvetica"/>
                <a:cs typeface="Helvetica"/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9831532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097208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88524"/>
            <a:ext cx="3008313" cy="916596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388524"/>
            <a:ext cx="5111750" cy="4737639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571917"/>
            <a:ext cx="3008313" cy="355424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98159B7E-7CEC-DB4A-869D-D5D1F195BB20}" type="datetimeFigureOut">
              <a:rPr lang="en-US"/>
              <a:pPr/>
              <a:t>7/19/2016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EDA52963-BC80-9248-B8C1-9EDD145D07B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307466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79414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2358480"/>
            <a:ext cx="5486400" cy="381372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19800" y="2057400"/>
            <a:ext cx="2945429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1333854C-E9E3-0D4D-B365-A91C1EAAB060}" type="datetimeFigureOut">
              <a:rPr lang="en-US"/>
              <a:pPr/>
              <a:t>7/19/2016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ACE5B533-6ACE-F84E-9763-134F22E1F6D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53065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6295D35F-CA66-CD40-82BE-C9B1202B03B0}" type="datetimeFigureOut">
              <a:rPr lang="en-US"/>
              <a:pPr/>
              <a:t>7/19/2016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4A1D8E91-8582-2B4B-9F72-00A0CA5FED3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658079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26075"/>
            <a:ext cx="2057400" cy="4600088"/>
          </a:xfrm>
          <a:prstGeom prst="rect">
            <a:avLst/>
          </a:prstGeom>
        </p:spPr>
        <p:txBody>
          <a:bodyPr vert="eaVert"/>
          <a:lstStyle/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26075"/>
            <a:ext cx="6019800" cy="46000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3AA98FB4-C83B-4149-A7C8-D215167047B9}" type="datetimeFigureOut">
              <a:rPr lang="en-US"/>
              <a:pPr/>
              <a:t>7/19/2016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64E889AF-F8FB-AD4E-9717-4FA172AA7E2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299865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346075" y="6440488"/>
            <a:ext cx="4028369" cy="314031"/>
          </a:xfrm>
          <a:prstGeom prst="rect">
            <a:avLst/>
          </a:prstGeom>
        </p:spPr>
        <p:txBody>
          <a:bodyPr vert="horz" wrap="none">
            <a:normAutofit/>
          </a:bodyPr>
          <a:lstStyle>
            <a:lvl1pPr marL="0" indent="0">
              <a:buNone/>
              <a:defRPr sz="1300" b="0" i="0"/>
            </a:lvl1pPr>
          </a:lstStyle>
          <a:p>
            <a:pPr lvl="0"/>
            <a:r>
              <a:rPr lang="en-GB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822479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46075" y="1697038"/>
            <a:ext cx="3344863" cy="4673600"/>
          </a:xfrm>
          <a:prstGeom prst="rect">
            <a:avLst/>
          </a:prstGeom>
        </p:spPr>
        <p:txBody>
          <a:bodyPr vert="horz"/>
          <a:lstStyle>
            <a:lvl1pPr marL="0" indent="0">
              <a:buFont typeface="Arial"/>
              <a:buNone/>
              <a:tabLst>
                <a:tab pos="263525" algn="l"/>
              </a:tabLst>
              <a:defRPr/>
            </a:lvl1pPr>
            <a:lvl2pPr marL="742950" indent="-285750">
              <a:buFont typeface="Wingdings" charset="2"/>
              <a:buChar char="§"/>
              <a:defRPr/>
            </a:lvl2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11" name="SmartArt Placeholder 10"/>
          <p:cNvSpPr>
            <a:spLocks noGrp="1"/>
          </p:cNvSpPr>
          <p:nvPr>
            <p:ph type="dgm" sz="quarter" idx="12"/>
          </p:nvPr>
        </p:nvSpPr>
        <p:spPr>
          <a:xfrm>
            <a:off x="4064000" y="1697038"/>
            <a:ext cx="4622800" cy="4673600"/>
          </a:xfrm>
          <a:prstGeom prst="rect">
            <a:avLst/>
          </a:prstGeom>
        </p:spPr>
        <p:txBody>
          <a:bodyPr vert="horz"/>
          <a:lstStyle>
            <a:lvl1pPr>
              <a:defRPr sz="2000">
                <a:latin typeface="Arial"/>
                <a:cs typeface="Arial"/>
              </a:defRPr>
            </a:lvl1pPr>
          </a:lstStyle>
          <a:p>
            <a:pPr lvl="0"/>
            <a:r>
              <a:rPr lang="en-GB" noProof="0" smtClean="0"/>
              <a:t>Click icon to add SmartArt graphic</a:t>
            </a:r>
            <a:endParaRPr lang="en-US" noProof="0" dirty="0"/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346075" y="6440488"/>
            <a:ext cx="4028369" cy="314031"/>
          </a:xfrm>
          <a:prstGeom prst="rect">
            <a:avLst/>
          </a:prstGeom>
        </p:spPr>
        <p:txBody>
          <a:bodyPr vert="horz" wrap="none">
            <a:normAutofit/>
          </a:bodyPr>
          <a:lstStyle>
            <a:lvl1pPr marL="0" indent="0">
              <a:buNone/>
              <a:defRPr sz="1300" b="0" i="0"/>
            </a:lvl1pPr>
          </a:lstStyle>
          <a:p>
            <a:pPr lvl="0"/>
            <a:r>
              <a:rPr lang="en-GB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26638179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46075" y="1697038"/>
            <a:ext cx="8408458" cy="4673600"/>
          </a:xfrm>
          <a:prstGeom prst="rect">
            <a:avLst/>
          </a:prstGeom>
        </p:spPr>
        <p:txBody>
          <a:bodyPr vert="horz"/>
          <a:lstStyle>
            <a:lvl1pPr marL="0" indent="0">
              <a:buFont typeface="Arial"/>
              <a:buNone/>
              <a:tabLst>
                <a:tab pos="263525" algn="l"/>
              </a:tabLst>
              <a:defRPr sz="2800"/>
            </a:lvl1pPr>
            <a:lvl2pPr>
              <a:defRPr sz="2000"/>
            </a:lvl2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346075" y="6440488"/>
            <a:ext cx="4028369" cy="314031"/>
          </a:xfrm>
          <a:prstGeom prst="rect">
            <a:avLst/>
          </a:prstGeom>
        </p:spPr>
        <p:txBody>
          <a:bodyPr vert="horz" wrap="none">
            <a:normAutofit/>
          </a:bodyPr>
          <a:lstStyle>
            <a:lvl1pPr marL="0" indent="0">
              <a:buNone/>
              <a:defRPr sz="1300" b="0" i="0"/>
            </a:lvl1pPr>
          </a:lstStyle>
          <a:p>
            <a:pPr lvl="0"/>
            <a:r>
              <a:rPr lang="en-GB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96048156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46075" y="1697038"/>
            <a:ext cx="3344863" cy="4673600"/>
          </a:xfrm>
          <a:prstGeom prst="rect">
            <a:avLst/>
          </a:prstGeom>
        </p:spPr>
        <p:txBody>
          <a:bodyPr vert="horz"/>
          <a:lstStyle>
            <a:lvl1pPr marL="0" indent="0">
              <a:buFont typeface="Arial"/>
              <a:buNone/>
              <a:tabLst>
                <a:tab pos="263525" algn="l"/>
              </a:tabLst>
              <a:defRPr/>
            </a:lvl1pPr>
            <a:lvl2pPr marL="742950" indent="-285750">
              <a:buFont typeface="Wingdings" charset="2"/>
              <a:buChar char="§"/>
              <a:defRPr/>
            </a:lvl2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11" name="SmartArt Placeholder 10"/>
          <p:cNvSpPr>
            <a:spLocks noGrp="1"/>
          </p:cNvSpPr>
          <p:nvPr>
            <p:ph type="dgm" sz="quarter" idx="12"/>
          </p:nvPr>
        </p:nvSpPr>
        <p:spPr>
          <a:xfrm>
            <a:off x="4064000" y="1697038"/>
            <a:ext cx="4622800" cy="4673600"/>
          </a:xfrm>
          <a:prstGeom prst="rect">
            <a:avLst/>
          </a:prstGeom>
        </p:spPr>
        <p:txBody>
          <a:bodyPr vert="horz"/>
          <a:lstStyle>
            <a:lvl1pPr>
              <a:defRPr sz="2000">
                <a:latin typeface="Arial"/>
                <a:cs typeface="Arial"/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346075" y="6440488"/>
            <a:ext cx="4028369" cy="314031"/>
          </a:xfrm>
          <a:prstGeom prst="rect">
            <a:avLst/>
          </a:prstGeom>
        </p:spPr>
        <p:txBody>
          <a:bodyPr vert="horz" wrap="none">
            <a:normAutofit/>
          </a:bodyPr>
          <a:lstStyle>
            <a:lvl1pPr marL="0" indent="0">
              <a:buNone/>
              <a:defRPr sz="1300" b="0" i="0"/>
            </a:lvl1pPr>
          </a:lstStyle>
          <a:p>
            <a:pPr lvl="0"/>
            <a:r>
              <a:rPr lang="en-GB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260275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36345"/>
            <a:ext cx="7772400" cy="847022"/>
          </a:xfrm>
          <a:prstGeom prst="rect">
            <a:avLst/>
          </a:prstGeom>
        </p:spPr>
        <p:txBody>
          <a:bodyPr/>
          <a:lstStyle>
            <a:lvl1pPr algn="l">
              <a:defRPr>
                <a:latin typeface="Helvetica"/>
                <a:cs typeface="Helvetica"/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227700"/>
            <a:ext cx="7772400" cy="72404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>
                <a:solidFill>
                  <a:srgbClr val="5E5650"/>
                </a:solidFill>
                <a:latin typeface="Helvetica"/>
                <a:cs typeface="Helvetic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2199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90105"/>
            <a:ext cx="8229600" cy="894717"/>
          </a:xfrm>
          <a:prstGeom prst="rect">
            <a:avLst/>
          </a:prstGeom>
        </p:spPr>
        <p:txBody>
          <a:bodyPr/>
          <a:lstStyle>
            <a:lvl1pPr algn="l">
              <a:defRPr sz="4000">
                <a:latin typeface="Helvetica"/>
                <a:cs typeface="Helvetica"/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25276"/>
            <a:ext cx="8229600" cy="3500887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"/>
                <a:cs typeface="Helvetica"/>
              </a:defRPr>
            </a:lvl1pPr>
            <a:lvl2pPr>
              <a:defRPr>
                <a:latin typeface="Helvetica"/>
                <a:cs typeface="Helvetica"/>
              </a:defRPr>
            </a:lvl2pPr>
            <a:lvl3pPr>
              <a:defRPr>
                <a:latin typeface="Helvetica"/>
                <a:cs typeface="Helvetica"/>
              </a:defRPr>
            </a:lvl3pPr>
            <a:lvl4pPr>
              <a:defRPr>
                <a:latin typeface="Helvetica"/>
                <a:cs typeface="Helvetica"/>
              </a:defRPr>
            </a:lvl4pPr>
            <a:lvl5pPr>
              <a:defRPr>
                <a:latin typeface="Helvetica"/>
                <a:cs typeface="Helvetica"/>
              </a:defRPr>
            </a:lvl5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FBA2DC80-C92A-4046-B5F6-BD8DF1D8B303}" type="datetimeFigureOut">
              <a:rPr lang="en-US"/>
              <a:pPr/>
              <a:t>7/19/2016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"/>
                <a:ea typeface="MS PGothic" charset="0"/>
                <a:cs typeface="Helvetic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18488" y="6356350"/>
            <a:ext cx="777875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Helvetica" charset="0"/>
              </a:defRPr>
            </a:lvl1pPr>
          </a:lstStyle>
          <a:p>
            <a:fld id="{AA6DAE6D-7698-E048-A0F0-F479DFF39E3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5123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84510"/>
            <a:ext cx="8229600" cy="600455"/>
          </a:xfrm>
          <a:prstGeom prst="rect">
            <a:avLst/>
          </a:prstGeom>
        </p:spPr>
        <p:txBody>
          <a:bodyPr/>
          <a:lstStyle>
            <a:lvl1pPr algn="l">
              <a:defRPr sz="3200">
                <a:latin typeface="Helvetica"/>
                <a:cs typeface="Helvetica"/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166386"/>
            <a:ext cx="4038600" cy="4354117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Helvetica"/>
                <a:cs typeface="Helvetica"/>
              </a:defRPr>
            </a:lvl1pPr>
            <a:lvl2pPr>
              <a:defRPr sz="2400">
                <a:latin typeface="Helvetica"/>
                <a:cs typeface="Helvetica"/>
              </a:defRPr>
            </a:lvl2pPr>
            <a:lvl3pPr>
              <a:defRPr sz="2000">
                <a:latin typeface="Helvetica"/>
                <a:cs typeface="Helvetica"/>
              </a:defRPr>
            </a:lvl3pPr>
            <a:lvl4pPr>
              <a:defRPr sz="1800">
                <a:latin typeface="Helvetica"/>
                <a:cs typeface="Helvetica"/>
              </a:defRPr>
            </a:lvl4pPr>
            <a:lvl5pPr>
              <a:defRPr sz="1800">
                <a:latin typeface="Helvetica"/>
                <a:cs typeface="Helvetic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66386"/>
            <a:ext cx="4038600" cy="4354117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Helvetica"/>
                <a:cs typeface="Helvetica"/>
              </a:defRPr>
            </a:lvl1pPr>
            <a:lvl2pPr>
              <a:defRPr sz="2400">
                <a:latin typeface="Helvetica"/>
                <a:cs typeface="Helvetica"/>
              </a:defRPr>
            </a:lvl2pPr>
            <a:lvl3pPr>
              <a:defRPr sz="2000">
                <a:latin typeface="Helvetica"/>
                <a:cs typeface="Helvetica"/>
              </a:defRPr>
            </a:lvl3pPr>
            <a:lvl4pPr>
              <a:defRPr sz="1800">
                <a:latin typeface="Helvetica"/>
                <a:cs typeface="Helvetica"/>
              </a:defRPr>
            </a:lvl4pPr>
            <a:lvl5pPr>
              <a:defRPr sz="1800">
                <a:latin typeface="Helvetica"/>
                <a:cs typeface="Helvetic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4008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04136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 sz="4000">
                <a:latin typeface="Helvetica"/>
                <a:cs typeface="Helvetica"/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52873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33900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88524"/>
            <a:ext cx="3008313" cy="916596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388524"/>
            <a:ext cx="5111750" cy="4737639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571917"/>
            <a:ext cx="3008313" cy="355424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5DB83BE4-722A-D04F-A9F5-80B6F6C3FA94}" type="datetimeFigureOut">
              <a:rPr lang="en-US"/>
              <a:pPr/>
              <a:t>7/19/2016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64E87E48-7BC8-B04F-8DE3-B67B77FAB9A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3890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79414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2358480"/>
            <a:ext cx="5486400" cy="381372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19800" y="2057400"/>
            <a:ext cx="2945429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39B18A08-D3A8-7F42-A664-BB6F1A00349F}" type="datetimeFigureOut">
              <a:rPr lang="en-US"/>
              <a:pPr/>
              <a:t>7/19/2016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D96BFF68-8DAB-7841-955C-84CDC4098E7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299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90105"/>
            <a:ext cx="8229600" cy="894717"/>
          </a:xfrm>
          <a:prstGeom prst="rect">
            <a:avLst/>
          </a:prstGeom>
        </p:spPr>
        <p:txBody>
          <a:bodyPr/>
          <a:lstStyle>
            <a:lvl1pPr algn="l">
              <a:defRPr sz="4000">
                <a:latin typeface="Helvetica"/>
                <a:cs typeface="Helvetica"/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25276"/>
            <a:ext cx="8229600" cy="3500887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"/>
                <a:cs typeface="Helvetica"/>
              </a:defRPr>
            </a:lvl1pPr>
            <a:lvl2pPr>
              <a:defRPr>
                <a:latin typeface="Helvetica"/>
                <a:cs typeface="Helvetica"/>
              </a:defRPr>
            </a:lvl2pPr>
            <a:lvl3pPr>
              <a:defRPr>
                <a:latin typeface="Helvetica"/>
                <a:cs typeface="Helvetica"/>
              </a:defRPr>
            </a:lvl3pPr>
            <a:lvl4pPr>
              <a:defRPr>
                <a:latin typeface="Helvetica"/>
                <a:cs typeface="Helvetica"/>
              </a:defRPr>
            </a:lvl4pPr>
            <a:lvl5pPr>
              <a:defRPr>
                <a:latin typeface="Helvetica"/>
                <a:cs typeface="Helvetica"/>
              </a:defRPr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BE294946-CFBC-8A48-94C4-1C64E0E58E7C}" type="datetimeFigureOut">
              <a:rPr lang="en-US"/>
              <a:pPr/>
              <a:t>7/19/2016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"/>
                <a:ea typeface="MS PGothic" charset="0"/>
                <a:cs typeface="Helvetic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18488" y="6356350"/>
            <a:ext cx="777875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Helvetica" charset="0"/>
              </a:defRPr>
            </a:lvl1pPr>
          </a:lstStyle>
          <a:p>
            <a:fld id="{988D8FDD-36F9-4B47-8169-E5131F2B381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08322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E9F94CE-0BC2-944F-BAC8-D17DED9C4BA7}" type="datetimeFigureOut">
              <a:rPr lang="en-US"/>
              <a:pPr/>
              <a:t>7/19/2016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94E0F753-E898-E248-8726-0623A91C180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69748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26075"/>
            <a:ext cx="2057400" cy="4600088"/>
          </a:xfrm>
          <a:prstGeom prst="rect">
            <a:avLst/>
          </a:prstGeom>
        </p:spPr>
        <p:txBody>
          <a:bodyPr vert="eaVert"/>
          <a:lstStyle/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26075"/>
            <a:ext cx="6019800" cy="46000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46693BFE-8678-1645-B8FE-B356EE439719}" type="datetimeFigureOut">
              <a:rPr lang="en-US"/>
              <a:pPr/>
              <a:t>7/19/2016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71E31159-54BA-CB4E-BE42-802DD723C5C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15750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346075" y="6440488"/>
            <a:ext cx="4028369" cy="314031"/>
          </a:xfrm>
          <a:prstGeom prst="rect">
            <a:avLst/>
          </a:prstGeom>
        </p:spPr>
        <p:txBody>
          <a:bodyPr vert="horz" wrap="none">
            <a:normAutofit/>
          </a:bodyPr>
          <a:lstStyle>
            <a:lvl1pPr marL="0" indent="0">
              <a:buNone/>
              <a:defRPr sz="1300" b="0" i="0"/>
            </a:lvl1pPr>
          </a:lstStyle>
          <a:p>
            <a:pPr lvl="0"/>
            <a:r>
              <a:rPr lang="en-GB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149201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46075" y="1697038"/>
            <a:ext cx="8408458" cy="4673600"/>
          </a:xfrm>
          <a:prstGeom prst="rect">
            <a:avLst/>
          </a:prstGeom>
        </p:spPr>
        <p:txBody>
          <a:bodyPr vert="horz"/>
          <a:lstStyle>
            <a:lvl1pPr marL="0" indent="0">
              <a:buFont typeface="Arial"/>
              <a:buNone/>
              <a:tabLst>
                <a:tab pos="263525" algn="l"/>
              </a:tabLst>
              <a:defRPr sz="2800"/>
            </a:lvl1pPr>
            <a:lvl2pPr>
              <a:defRPr sz="2000"/>
            </a:lvl2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346075" y="6440488"/>
            <a:ext cx="4028369" cy="314031"/>
          </a:xfrm>
          <a:prstGeom prst="rect">
            <a:avLst/>
          </a:prstGeom>
        </p:spPr>
        <p:txBody>
          <a:bodyPr vert="horz" wrap="none">
            <a:normAutofit/>
          </a:bodyPr>
          <a:lstStyle>
            <a:lvl1pPr marL="0" indent="0">
              <a:buNone/>
              <a:defRPr sz="1300" b="0" i="0"/>
            </a:lvl1pPr>
          </a:lstStyle>
          <a:p>
            <a:pPr lvl="0"/>
            <a:r>
              <a:rPr lang="en-GB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6641595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46075" y="1697038"/>
            <a:ext cx="3344863" cy="4673600"/>
          </a:xfrm>
          <a:prstGeom prst="rect">
            <a:avLst/>
          </a:prstGeom>
        </p:spPr>
        <p:txBody>
          <a:bodyPr vert="horz"/>
          <a:lstStyle>
            <a:lvl1pPr marL="0" indent="0">
              <a:buFont typeface="Arial"/>
              <a:buNone/>
              <a:tabLst>
                <a:tab pos="263525" algn="l"/>
              </a:tabLst>
              <a:defRPr/>
            </a:lvl1pPr>
            <a:lvl2pPr marL="742950" indent="-285750">
              <a:buFont typeface="Wingdings" charset="2"/>
              <a:buChar char="§"/>
              <a:defRPr/>
            </a:lvl2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11" name="SmartArt Placeholder 10"/>
          <p:cNvSpPr>
            <a:spLocks noGrp="1"/>
          </p:cNvSpPr>
          <p:nvPr>
            <p:ph type="dgm" sz="quarter" idx="12"/>
          </p:nvPr>
        </p:nvSpPr>
        <p:spPr>
          <a:xfrm>
            <a:off x="4064000" y="1697038"/>
            <a:ext cx="4622800" cy="4673600"/>
          </a:xfrm>
          <a:prstGeom prst="rect">
            <a:avLst/>
          </a:prstGeom>
        </p:spPr>
        <p:txBody>
          <a:bodyPr vert="horz"/>
          <a:lstStyle>
            <a:lvl1pPr>
              <a:defRPr sz="2000">
                <a:latin typeface="Arial"/>
                <a:cs typeface="Arial"/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346075" y="6440488"/>
            <a:ext cx="4028369" cy="314031"/>
          </a:xfrm>
          <a:prstGeom prst="rect">
            <a:avLst/>
          </a:prstGeom>
        </p:spPr>
        <p:txBody>
          <a:bodyPr vert="horz" wrap="none">
            <a:normAutofit/>
          </a:bodyPr>
          <a:lstStyle>
            <a:lvl1pPr marL="0" indent="0">
              <a:buNone/>
              <a:defRPr sz="1300" b="0" i="0"/>
            </a:lvl1pPr>
          </a:lstStyle>
          <a:p>
            <a:pPr lvl="0"/>
            <a:r>
              <a:rPr lang="en-GB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8580031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2503091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36345"/>
            <a:ext cx="7772400" cy="847022"/>
          </a:xfrm>
          <a:prstGeom prst="rect">
            <a:avLst/>
          </a:prstGeom>
        </p:spPr>
        <p:txBody>
          <a:bodyPr/>
          <a:lstStyle>
            <a:lvl1pPr algn="l">
              <a:defRPr>
                <a:latin typeface="Helvetica"/>
                <a:cs typeface="Helvetica"/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227700"/>
            <a:ext cx="7772400" cy="72404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>
                <a:solidFill>
                  <a:srgbClr val="5E5650"/>
                </a:solidFill>
                <a:latin typeface="Helvetica"/>
                <a:cs typeface="Helvetic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2224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90105"/>
            <a:ext cx="8229600" cy="894717"/>
          </a:xfrm>
          <a:prstGeom prst="rect">
            <a:avLst/>
          </a:prstGeom>
        </p:spPr>
        <p:txBody>
          <a:bodyPr/>
          <a:lstStyle>
            <a:lvl1pPr algn="l">
              <a:defRPr sz="4000">
                <a:latin typeface="Helvetica"/>
                <a:cs typeface="Helvetica"/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25276"/>
            <a:ext cx="8229600" cy="3500887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"/>
                <a:cs typeface="Helvetica"/>
              </a:defRPr>
            </a:lvl1pPr>
            <a:lvl2pPr>
              <a:defRPr>
                <a:latin typeface="Helvetica"/>
                <a:cs typeface="Helvetica"/>
              </a:defRPr>
            </a:lvl2pPr>
            <a:lvl3pPr>
              <a:defRPr>
                <a:latin typeface="Helvetica"/>
                <a:cs typeface="Helvetica"/>
              </a:defRPr>
            </a:lvl3pPr>
            <a:lvl4pPr>
              <a:defRPr>
                <a:latin typeface="Helvetica"/>
                <a:cs typeface="Helvetica"/>
              </a:defRPr>
            </a:lvl4pPr>
            <a:lvl5pPr>
              <a:defRPr>
                <a:latin typeface="Helvetica"/>
                <a:cs typeface="Helvetica"/>
              </a:defRPr>
            </a:lvl5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F6F42C40-54F0-9C45-9E42-867628FB7818}" type="datetimeFigureOut">
              <a:rPr lang="en-US"/>
              <a:pPr/>
              <a:t>7/19/2016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"/>
                <a:ea typeface="MS PGothic" charset="0"/>
                <a:cs typeface="Helvetic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18488" y="6356350"/>
            <a:ext cx="777875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Helvetica" charset="0"/>
              </a:defRPr>
            </a:lvl1pPr>
          </a:lstStyle>
          <a:p>
            <a:fld id="{AD4EA551-ACAD-474F-B1AF-A7C8DCE416C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56237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84510"/>
            <a:ext cx="8229600" cy="600455"/>
          </a:xfrm>
          <a:prstGeom prst="rect">
            <a:avLst/>
          </a:prstGeom>
        </p:spPr>
        <p:txBody>
          <a:bodyPr/>
          <a:lstStyle>
            <a:lvl1pPr algn="l">
              <a:defRPr sz="3200">
                <a:latin typeface="Helvetica"/>
                <a:cs typeface="Helvetica"/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166386"/>
            <a:ext cx="4038600" cy="4354117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Helvetica"/>
                <a:cs typeface="Helvetica"/>
              </a:defRPr>
            </a:lvl1pPr>
            <a:lvl2pPr>
              <a:defRPr sz="2400">
                <a:latin typeface="Helvetica"/>
                <a:cs typeface="Helvetica"/>
              </a:defRPr>
            </a:lvl2pPr>
            <a:lvl3pPr>
              <a:defRPr sz="2000">
                <a:latin typeface="Helvetica"/>
                <a:cs typeface="Helvetica"/>
              </a:defRPr>
            </a:lvl3pPr>
            <a:lvl4pPr>
              <a:defRPr sz="1800">
                <a:latin typeface="Helvetica"/>
                <a:cs typeface="Helvetica"/>
              </a:defRPr>
            </a:lvl4pPr>
            <a:lvl5pPr>
              <a:defRPr sz="1800">
                <a:latin typeface="Helvetica"/>
                <a:cs typeface="Helvetic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66386"/>
            <a:ext cx="4038600" cy="4354117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Helvetica"/>
                <a:cs typeface="Helvetica"/>
              </a:defRPr>
            </a:lvl1pPr>
            <a:lvl2pPr>
              <a:defRPr sz="2400">
                <a:latin typeface="Helvetica"/>
                <a:cs typeface="Helvetica"/>
              </a:defRPr>
            </a:lvl2pPr>
            <a:lvl3pPr>
              <a:defRPr sz="2000">
                <a:latin typeface="Helvetica"/>
                <a:cs typeface="Helvetica"/>
              </a:defRPr>
            </a:lvl3pPr>
            <a:lvl4pPr>
              <a:defRPr sz="1800">
                <a:latin typeface="Helvetica"/>
                <a:cs typeface="Helvetica"/>
              </a:defRPr>
            </a:lvl4pPr>
            <a:lvl5pPr>
              <a:defRPr sz="1800">
                <a:latin typeface="Helvetica"/>
                <a:cs typeface="Helvetic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599384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04136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 sz="4000">
                <a:latin typeface="Helvetica"/>
                <a:cs typeface="Helvetica"/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4187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84510"/>
            <a:ext cx="8229600" cy="600455"/>
          </a:xfrm>
          <a:prstGeom prst="rect">
            <a:avLst/>
          </a:prstGeom>
        </p:spPr>
        <p:txBody>
          <a:bodyPr/>
          <a:lstStyle>
            <a:lvl1pPr algn="l">
              <a:defRPr sz="3200">
                <a:latin typeface="Helvetica"/>
                <a:cs typeface="Helvetica"/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166386"/>
            <a:ext cx="4038600" cy="4354117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Helvetica"/>
                <a:cs typeface="Helvetica"/>
              </a:defRPr>
            </a:lvl1pPr>
            <a:lvl2pPr>
              <a:defRPr sz="2400">
                <a:latin typeface="Helvetica"/>
                <a:cs typeface="Helvetica"/>
              </a:defRPr>
            </a:lvl2pPr>
            <a:lvl3pPr>
              <a:defRPr sz="2000">
                <a:latin typeface="Helvetica"/>
                <a:cs typeface="Helvetica"/>
              </a:defRPr>
            </a:lvl3pPr>
            <a:lvl4pPr>
              <a:defRPr sz="1800">
                <a:latin typeface="Helvetica"/>
                <a:cs typeface="Helvetica"/>
              </a:defRPr>
            </a:lvl4pPr>
            <a:lvl5pPr>
              <a:defRPr sz="1800">
                <a:latin typeface="Helvetica"/>
                <a:cs typeface="Helvetic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66386"/>
            <a:ext cx="4038600" cy="4354117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Helvetica"/>
                <a:cs typeface="Helvetica"/>
              </a:defRPr>
            </a:lvl1pPr>
            <a:lvl2pPr>
              <a:defRPr sz="2400">
                <a:latin typeface="Helvetica"/>
                <a:cs typeface="Helvetica"/>
              </a:defRPr>
            </a:lvl2pPr>
            <a:lvl3pPr>
              <a:defRPr sz="2000">
                <a:latin typeface="Helvetica"/>
                <a:cs typeface="Helvetica"/>
              </a:defRPr>
            </a:lvl3pPr>
            <a:lvl4pPr>
              <a:defRPr sz="1800">
                <a:latin typeface="Helvetica"/>
                <a:cs typeface="Helvetica"/>
              </a:defRPr>
            </a:lvl4pPr>
            <a:lvl5pPr>
              <a:defRPr sz="1800">
                <a:latin typeface="Helvetica"/>
                <a:cs typeface="Helvetic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863991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88524"/>
            <a:ext cx="3008313" cy="916596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388524"/>
            <a:ext cx="5111750" cy="4737639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571917"/>
            <a:ext cx="3008313" cy="355424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7211D3C8-27D3-6B40-9E88-6163E0FFDA0C}" type="datetimeFigureOut">
              <a:rPr lang="en-US"/>
              <a:pPr/>
              <a:t>7/19/2016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69FD8707-AD9C-7A41-9A46-2E68F83CEFF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62763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79414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2358480"/>
            <a:ext cx="5486400" cy="381372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19800" y="2057400"/>
            <a:ext cx="2945429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E1E208C8-D330-4A47-9EE7-F0104485027F}" type="datetimeFigureOut">
              <a:rPr lang="en-US"/>
              <a:pPr/>
              <a:t>7/19/2016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9485F1FB-CE49-3642-BCCE-5755C4545F7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91321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F6E37EF3-3A0F-1246-9216-D630F60F4F32}" type="datetimeFigureOut">
              <a:rPr lang="en-US"/>
              <a:pPr/>
              <a:t>7/19/2016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FBDD71E9-1167-5346-9301-E07D55207FC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45139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26075"/>
            <a:ext cx="2057400" cy="4600088"/>
          </a:xfrm>
          <a:prstGeom prst="rect">
            <a:avLst/>
          </a:prstGeom>
        </p:spPr>
        <p:txBody>
          <a:bodyPr vert="eaVert"/>
          <a:lstStyle/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26075"/>
            <a:ext cx="6019800" cy="46000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3868B323-F185-A944-959F-1E682A26E17B}" type="datetimeFigureOut">
              <a:rPr lang="en-US"/>
              <a:pPr/>
              <a:t>7/19/2016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D708F6CE-167E-D44E-A441-84C05A8F49B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19114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346075" y="6440488"/>
            <a:ext cx="4028369" cy="314031"/>
          </a:xfrm>
          <a:prstGeom prst="rect">
            <a:avLst/>
          </a:prstGeom>
        </p:spPr>
        <p:txBody>
          <a:bodyPr vert="horz" wrap="none">
            <a:normAutofit/>
          </a:bodyPr>
          <a:lstStyle>
            <a:lvl1pPr marL="0" indent="0">
              <a:buNone/>
              <a:defRPr sz="1300" b="0" i="0"/>
            </a:lvl1pPr>
          </a:lstStyle>
          <a:p>
            <a:pPr lvl="0"/>
            <a:r>
              <a:rPr lang="en-GB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5008341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46075" y="1697038"/>
            <a:ext cx="8408458" cy="4673600"/>
          </a:xfrm>
          <a:prstGeom prst="rect">
            <a:avLst/>
          </a:prstGeom>
        </p:spPr>
        <p:txBody>
          <a:bodyPr vert="horz"/>
          <a:lstStyle>
            <a:lvl1pPr marL="0" indent="0">
              <a:buFont typeface="Arial"/>
              <a:buNone/>
              <a:tabLst>
                <a:tab pos="263525" algn="l"/>
              </a:tabLst>
              <a:defRPr sz="2800"/>
            </a:lvl1pPr>
            <a:lvl2pPr>
              <a:defRPr sz="2000"/>
            </a:lvl2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346075" y="6440488"/>
            <a:ext cx="4028369" cy="314031"/>
          </a:xfrm>
          <a:prstGeom prst="rect">
            <a:avLst/>
          </a:prstGeom>
        </p:spPr>
        <p:txBody>
          <a:bodyPr vert="horz" wrap="none">
            <a:normAutofit/>
          </a:bodyPr>
          <a:lstStyle>
            <a:lvl1pPr marL="0" indent="0">
              <a:buNone/>
              <a:defRPr sz="1300" b="0" i="0"/>
            </a:lvl1pPr>
          </a:lstStyle>
          <a:p>
            <a:pPr lvl="0"/>
            <a:r>
              <a:rPr lang="en-GB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7312698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46075" y="1697038"/>
            <a:ext cx="3344863" cy="4673600"/>
          </a:xfrm>
          <a:prstGeom prst="rect">
            <a:avLst/>
          </a:prstGeom>
        </p:spPr>
        <p:txBody>
          <a:bodyPr vert="horz"/>
          <a:lstStyle>
            <a:lvl1pPr marL="0" indent="0">
              <a:buFont typeface="Arial"/>
              <a:buNone/>
              <a:tabLst>
                <a:tab pos="263525" algn="l"/>
              </a:tabLst>
              <a:defRPr/>
            </a:lvl1pPr>
            <a:lvl2pPr marL="742950" indent="-285750">
              <a:buFont typeface="Wingdings" charset="2"/>
              <a:buChar char="§"/>
              <a:defRPr/>
            </a:lvl2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11" name="SmartArt Placeholder 10"/>
          <p:cNvSpPr>
            <a:spLocks noGrp="1"/>
          </p:cNvSpPr>
          <p:nvPr>
            <p:ph type="dgm" sz="quarter" idx="12"/>
          </p:nvPr>
        </p:nvSpPr>
        <p:spPr>
          <a:xfrm>
            <a:off x="4064000" y="1697038"/>
            <a:ext cx="4622800" cy="4673600"/>
          </a:xfrm>
          <a:prstGeom prst="rect">
            <a:avLst/>
          </a:prstGeom>
        </p:spPr>
        <p:txBody>
          <a:bodyPr vert="horz"/>
          <a:lstStyle>
            <a:lvl1pPr>
              <a:defRPr sz="2000">
                <a:latin typeface="Arial"/>
                <a:cs typeface="Arial"/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346075" y="6440488"/>
            <a:ext cx="4028369" cy="314031"/>
          </a:xfrm>
          <a:prstGeom prst="rect">
            <a:avLst/>
          </a:prstGeom>
        </p:spPr>
        <p:txBody>
          <a:bodyPr vert="horz" wrap="none">
            <a:normAutofit/>
          </a:bodyPr>
          <a:lstStyle>
            <a:lvl1pPr marL="0" indent="0">
              <a:buNone/>
              <a:defRPr sz="1300" b="0" i="0"/>
            </a:lvl1pPr>
          </a:lstStyle>
          <a:p>
            <a:pPr lvl="0"/>
            <a:r>
              <a:rPr lang="en-GB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7707072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7809819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36345"/>
            <a:ext cx="7772400" cy="847022"/>
          </a:xfrm>
          <a:prstGeom prst="rect">
            <a:avLst/>
          </a:prstGeom>
        </p:spPr>
        <p:txBody>
          <a:bodyPr/>
          <a:lstStyle>
            <a:lvl1pPr algn="l">
              <a:defRPr>
                <a:latin typeface="Helvetica"/>
                <a:cs typeface="Helvetica"/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227700"/>
            <a:ext cx="7772400" cy="72404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>
                <a:solidFill>
                  <a:srgbClr val="5E5650"/>
                </a:solidFill>
                <a:latin typeface="Helvetica"/>
                <a:cs typeface="Helvetic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607385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90105"/>
            <a:ext cx="8229600" cy="894717"/>
          </a:xfrm>
          <a:prstGeom prst="rect">
            <a:avLst/>
          </a:prstGeom>
        </p:spPr>
        <p:txBody>
          <a:bodyPr/>
          <a:lstStyle>
            <a:lvl1pPr algn="l">
              <a:defRPr sz="4000">
                <a:latin typeface="Helvetica"/>
                <a:cs typeface="Helvetica"/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25276"/>
            <a:ext cx="8229600" cy="3500887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"/>
                <a:cs typeface="Helvetica"/>
              </a:defRPr>
            </a:lvl1pPr>
            <a:lvl2pPr>
              <a:defRPr>
                <a:latin typeface="Helvetica"/>
                <a:cs typeface="Helvetica"/>
              </a:defRPr>
            </a:lvl2pPr>
            <a:lvl3pPr>
              <a:defRPr>
                <a:latin typeface="Helvetica"/>
                <a:cs typeface="Helvetica"/>
              </a:defRPr>
            </a:lvl3pPr>
            <a:lvl4pPr>
              <a:defRPr>
                <a:latin typeface="Helvetica"/>
                <a:cs typeface="Helvetica"/>
              </a:defRPr>
            </a:lvl4pPr>
            <a:lvl5pPr>
              <a:defRPr>
                <a:latin typeface="Helvetica"/>
                <a:cs typeface="Helvetica"/>
              </a:defRPr>
            </a:lvl5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1AC84E0-92AE-914A-8937-FF5F771F2114}" type="datetimeFigureOut">
              <a:rPr lang="en-US"/>
              <a:pPr/>
              <a:t>7/19/2016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"/>
                <a:ea typeface="MS PGothic" charset="0"/>
                <a:cs typeface="Helvetic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18488" y="6356350"/>
            <a:ext cx="777875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Helvetica" charset="0"/>
              </a:defRPr>
            </a:lvl1pPr>
          </a:lstStyle>
          <a:p>
            <a:fld id="{0E814F11-1222-464C-A24B-BC814685DF2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931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04136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 sz="4000">
                <a:latin typeface="Helvetica"/>
                <a:cs typeface="Helvetica"/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152667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84510"/>
            <a:ext cx="8229600" cy="600455"/>
          </a:xfrm>
          <a:prstGeom prst="rect">
            <a:avLst/>
          </a:prstGeom>
        </p:spPr>
        <p:txBody>
          <a:bodyPr/>
          <a:lstStyle>
            <a:lvl1pPr algn="l">
              <a:defRPr sz="3200">
                <a:latin typeface="Helvetica"/>
                <a:cs typeface="Helvetica"/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166386"/>
            <a:ext cx="4038600" cy="4354117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Helvetica"/>
                <a:cs typeface="Helvetica"/>
              </a:defRPr>
            </a:lvl1pPr>
            <a:lvl2pPr>
              <a:defRPr sz="2400">
                <a:latin typeface="Helvetica"/>
                <a:cs typeface="Helvetica"/>
              </a:defRPr>
            </a:lvl2pPr>
            <a:lvl3pPr>
              <a:defRPr sz="2000">
                <a:latin typeface="Helvetica"/>
                <a:cs typeface="Helvetica"/>
              </a:defRPr>
            </a:lvl3pPr>
            <a:lvl4pPr>
              <a:defRPr sz="1800">
                <a:latin typeface="Helvetica"/>
                <a:cs typeface="Helvetica"/>
              </a:defRPr>
            </a:lvl4pPr>
            <a:lvl5pPr>
              <a:defRPr sz="1800">
                <a:latin typeface="Helvetica"/>
                <a:cs typeface="Helvetic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66386"/>
            <a:ext cx="4038600" cy="4354117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Helvetica"/>
                <a:cs typeface="Helvetica"/>
              </a:defRPr>
            </a:lvl1pPr>
            <a:lvl2pPr>
              <a:defRPr sz="2400">
                <a:latin typeface="Helvetica"/>
                <a:cs typeface="Helvetica"/>
              </a:defRPr>
            </a:lvl2pPr>
            <a:lvl3pPr>
              <a:defRPr sz="2000">
                <a:latin typeface="Helvetica"/>
                <a:cs typeface="Helvetica"/>
              </a:defRPr>
            </a:lvl3pPr>
            <a:lvl4pPr>
              <a:defRPr sz="1800">
                <a:latin typeface="Helvetica"/>
                <a:cs typeface="Helvetica"/>
              </a:defRPr>
            </a:lvl4pPr>
            <a:lvl5pPr>
              <a:defRPr sz="1800">
                <a:latin typeface="Helvetica"/>
                <a:cs typeface="Helvetic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888566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04136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 sz="4000">
                <a:latin typeface="Helvetica"/>
                <a:cs typeface="Helvetica"/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359088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88524"/>
            <a:ext cx="3008313" cy="916596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388524"/>
            <a:ext cx="5111750" cy="4737639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571917"/>
            <a:ext cx="3008313" cy="355424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840423D-27BD-D648-864C-96F0A1419CE2}" type="datetimeFigureOut">
              <a:rPr lang="en-US"/>
              <a:pPr/>
              <a:t>7/19/2016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CC9D2665-CAA7-B149-A00F-1E839E67A5F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15182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79414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2358480"/>
            <a:ext cx="5486400" cy="381372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19800" y="2057400"/>
            <a:ext cx="2945429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2A2EF936-F72F-A54C-88F0-24BFE0E577D0}" type="datetimeFigureOut">
              <a:rPr lang="en-US"/>
              <a:pPr/>
              <a:t>7/19/2016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4B66C779-0DF0-5040-96D4-8D40F08C390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90857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6E830185-DF87-2E4F-9741-4DF2F9A6F304}" type="datetimeFigureOut">
              <a:rPr lang="en-US"/>
              <a:pPr/>
              <a:t>7/19/2016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1EB7058A-442C-E046-ADFF-06C66B53A0B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69061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26075"/>
            <a:ext cx="2057400" cy="4600088"/>
          </a:xfrm>
          <a:prstGeom prst="rect">
            <a:avLst/>
          </a:prstGeom>
        </p:spPr>
        <p:txBody>
          <a:bodyPr vert="eaVert"/>
          <a:lstStyle/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26075"/>
            <a:ext cx="6019800" cy="46000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F529253A-09C7-7446-A58B-DFBCE7FDFD91}" type="datetimeFigureOut">
              <a:rPr lang="en-US"/>
              <a:pPr/>
              <a:t>7/19/2016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C3E88632-F381-354F-93D8-F599B872A57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92800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346075" y="6440488"/>
            <a:ext cx="4028369" cy="314031"/>
          </a:xfrm>
          <a:prstGeom prst="rect">
            <a:avLst/>
          </a:prstGeom>
        </p:spPr>
        <p:txBody>
          <a:bodyPr vert="horz" wrap="none">
            <a:normAutofit/>
          </a:bodyPr>
          <a:lstStyle>
            <a:lvl1pPr marL="0" indent="0">
              <a:buNone/>
              <a:defRPr sz="1300" b="0" i="0"/>
            </a:lvl1pPr>
          </a:lstStyle>
          <a:p>
            <a:pPr lvl="0"/>
            <a:r>
              <a:rPr lang="en-GB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6267802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46075" y="1697038"/>
            <a:ext cx="8408458" cy="4673600"/>
          </a:xfrm>
          <a:prstGeom prst="rect">
            <a:avLst/>
          </a:prstGeom>
        </p:spPr>
        <p:txBody>
          <a:bodyPr vert="horz"/>
          <a:lstStyle>
            <a:lvl1pPr marL="0" indent="0">
              <a:buFont typeface="Arial"/>
              <a:buNone/>
              <a:tabLst>
                <a:tab pos="263525" algn="l"/>
              </a:tabLst>
              <a:defRPr sz="2800"/>
            </a:lvl1pPr>
            <a:lvl2pPr>
              <a:defRPr sz="2000"/>
            </a:lvl2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346075" y="6440488"/>
            <a:ext cx="4028369" cy="314031"/>
          </a:xfrm>
          <a:prstGeom prst="rect">
            <a:avLst/>
          </a:prstGeom>
        </p:spPr>
        <p:txBody>
          <a:bodyPr vert="horz" wrap="none">
            <a:normAutofit/>
          </a:bodyPr>
          <a:lstStyle>
            <a:lvl1pPr marL="0" indent="0">
              <a:buNone/>
              <a:defRPr sz="1300" b="0" i="0"/>
            </a:lvl1pPr>
          </a:lstStyle>
          <a:p>
            <a:pPr lvl="0"/>
            <a:r>
              <a:rPr lang="en-GB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6850823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46075" y="1697038"/>
            <a:ext cx="3344863" cy="4673600"/>
          </a:xfrm>
          <a:prstGeom prst="rect">
            <a:avLst/>
          </a:prstGeom>
        </p:spPr>
        <p:txBody>
          <a:bodyPr vert="horz"/>
          <a:lstStyle>
            <a:lvl1pPr marL="0" indent="0">
              <a:buFont typeface="Arial"/>
              <a:buNone/>
              <a:tabLst>
                <a:tab pos="263525" algn="l"/>
              </a:tabLst>
              <a:defRPr/>
            </a:lvl1pPr>
            <a:lvl2pPr marL="742950" indent="-285750">
              <a:buFont typeface="Wingdings" charset="2"/>
              <a:buChar char="§"/>
              <a:defRPr/>
            </a:lvl2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11" name="SmartArt Placeholder 10"/>
          <p:cNvSpPr>
            <a:spLocks noGrp="1"/>
          </p:cNvSpPr>
          <p:nvPr>
            <p:ph type="dgm" sz="quarter" idx="12"/>
          </p:nvPr>
        </p:nvSpPr>
        <p:spPr>
          <a:xfrm>
            <a:off x="4064000" y="1697038"/>
            <a:ext cx="4622800" cy="4673600"/>
          </a:xfrm>
          <a:prstGeom prst="rect">
            <a:avLst/>
          </a:prstGeom>
        </p:spPr>
        <p:txBody>
          <a:bodyPr vert="horz"/>
          <a:lstStyle>
            <a:lvl1pPr>
              <a:defRPr sz="2000">
                <a:latin typeface="Arial"/>
                <a:cs typeface="Arial"/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346075" y="6440488"/>
            <a:ext cx="4028369" cy="314031"/>
          </a:xfrm>
          <a:prstGeom prst="rect">
            <a:avLst/>
          </a:prstGeom>
        </p:spPr>
        <p:txBody>
          <a:bodyPr vert="horz" wrap="none">
            <a:normAutofit/>
          </a:bodyPr>
          <a:lstStyle>
            <a:lvl1pPr marL="0" indent="0">
              <a:buNone/>
              <a:defRPr sz="1300" b="0" i="0"/>
            </a:lvl1pPr>
          </a:lstStyle>
          <a:p>
            <a:pPr lvl="0"/>
            <a:r>
              <a:rPr lang="en-GB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8352479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92989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5003071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36345"/>
            <a:ext cx="7772400" cy="847022"/>
          </a:xfrm>
          <a:prstGeom prst="rect">
            <a:avLst/>
          </a:prstGeom>
        </p:spPr>
        <p:txBody>
          <a:bodyPr/>
          <a:lstStyle>
            <a:lvl1pPr algn="l">
              <a:defRPr>
                <a:latin typeface="Helvetica"/>
                <a:cs typeface="Helvetica"/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227700"/>
            <a:ext cx="7772400" cy="72404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>
                <a:solidFill>
                  <a:srgbClr val="5E5650"/>
                </a:solidFill>
                <a:latin typeface="Helvetica"/>
                <a:cs typeface="Helvetic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93676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90105"/>
            <a:ext cx="8229600" cy="894717"/>
          </a:xfrm>
          <a:prstGeom prst="rect">
            <a:avLst/>
          </a:prstGeom>
        </p:spPr>
        <p:txBody>
          <a:bodyPr/>
          <a:lstStyle>
            <a:lvl1pPr algn="l">
              <a:defRPr sz="4000">
                <a:latin typeface="Helvetica"/>
                <a:cs typeface="Helvetica"/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25276"/>
            <a:ext cx="8229600" cy="3500887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"/>
                <a:cs typeface="Helvetica"/>
              </a:defRPr>
            </a:lvl1pPr>
            <a:lvl2pPr>
              <a:defRPr>
                <a:latin typeface="Helvetica"/>
                <a:cs typeface="Helvetica"/>
              </a:defRPr>
            </a:lvl2pPr>
            <a:lvl3pPr>
              <a:defRPr>
                <a:latin typeface="Helvetica"/>
                <a:cs typeface="Helvetica"/>
              </a:defRPr>
            </a:lvl3pPr>
            <a:lvl4pPr>
              <a:defRPr>
                <a:latin typeface="Helvetica"/>
                <a:cs typeface="Helvetica"/>
              </a:defRPr>
            </a:lvl4pPr>
            <a:lvl5pPr>
              <a:defRPr>
                <a:latin typeface="Helvetica"/>
                <a:cs typeface="Helvetica"/>
              </a:defRPr>
            </a:lvl5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D95E2A1A-43D4-DB46-B528-47A94D8F7831}" type="datetimeFigureOut">
              <a:rPr lang="en-US"/>
              <a:pPr/>
              <a:t>7/19/2016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"/>
                <a:ea typeface="MS PGothic" charset="0"/>
                <a:cs typeface="Helvetic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18488" y="6356350"/>
            <a:ext cx="777875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Helvetica" charset="0"/>
              </a:defRPr>
            </a:lvl1pPr>
          </a:lstStyle>
          <a:p>
            <a:fld id="{2F39CA44-2FBE-1247-AFA9-90E16990FC0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23020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84510"/>
            <a:ext cx="8229600" cy="600455"/>
          </a:xfrm>
          <a:prstGeom prst="rect">
            <a:avLst/>
          </a:prstGeom>
        </p:spPr>
        <p:txBody>
          <a:bodyPr/>
          <a:lstStyle>
            <a:lvl1pPr algn="l">
              <a:defRPr sz="3200">
                <a:latin typeface="Helvetica"/>
                <a:cs typeface="Helvetica"/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166386"/>
            <a:ext cx="4038600" cy="4354117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Helvetica"/>
                <a:cs typeface="Helvetica"/>
              </a:defRPr>
            </a:lvl1pPr>
            <a:lvl2pPr>
              <a:defRPr sz="2400">
                <a:latin typeface="Helvetica"/>
                <a:cs typeface="Helvetica"/>
              </a:defRPr>
            </a:lvl2pPr>
            <a:lvl3pPr>
              <a:defRPr sz="2000">
                <a:latin typeface="Helvetica"/>
                <a:cs typeface="Helvetica"/>
              </a:defRPr>
            </a:lvl3pPr>
            <a:lvl4pPr>
              <a:defRPr sz="1800">
                <a:latin typeface="Helvetica"/>
                <a:cs typeface="Helvetica"/>
              </a:defRPr>
            </a:lvl4pPr>
            <a:lvl5pPr>
              <a:defRPr sz="1800">
                <a:latin typeface="Helvetica"/>
                <a:cs typeface="Helvetic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66386"/>
            <a:ext cx="4038600" cy="4354117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Helvetica"/>
                <a:cs typeface="Helvetica"/>
              </a:defRPr>
            </a:lvl1pPr>
            <a:lvl2pPr>
              <a:defRPr sz="2400">
                <a:latin typeface="Helvetica"/>
                <a:cs typeface="Helvetica"/>
              </a:defRPr>
            </a:lvl2pPr>
            <a:lvl3pPr>
              <a:defRPr sz="2000">
                <a:latin typeface="Helvetica"/>
                <a:cs typeface="Helvetica"/>
              </a:defRPr>
            </a:lvl3pPr>
            <a:lvl4pPr>
              <a:defRPr sz="1800">
                <a:latin typeface="Helvetica"/>
                <a:cs typeface="Helvetica"/>
              </a:defRPr>
            </a:lvl4pPr>
            <a:lvl5pPr>
              <a:defRPr sz="1800">
                <a:latin typeface="Helvetica"/>
                <a:cs typeface="Helvetic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8967849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04136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 sz="4000">
                <a:latin typeface="Helvetica"/>
                <a:cs typeface="Helvetica"/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027214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25490308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88524"/>
            <a:ext cx="3008313" cy="916596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388524"/>
            <a:ext cx="5111750" cy="4737639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571917"/>
            <a:ext cx="3008313" cy="355424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7FE886D6-C996-1148-A9E4-D6C0F0BC6B54}" type="datetimeFigureOut">
              <a:rPr lang="en-US"/>
              <a:pPr/>
              <a:t>7/19/2016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67CA95BB-C568-4D47-A8F0-4876C8109D1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06494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79414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2358480"/>
            <a:ext cx="5486400" cy="381372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19800" y="2057400"/>
            <a:ext cx="2945429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DAB1E489-F1EA-FF43-A2DD-700F5C3D4A1A}" type="datetimeFigureOut">
              <a:rPr lang="en-US"/>
              <a:pPr/>
              <a:t>7/19/2016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2BBA9E56-67A3-1F4B-9799-060D145527C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77886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642E0CDC-8BF4-7644-856A-6A1A87EBE38E}" type="datetimeFigureOut">
              <a:rPr lang="en-US"/>
              <a:pPr/>
              <a:t>7/19/2016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DB85C343-7366-9E43-851C-CEE950AE5FB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02154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26075"/>
            <a:ext cx="2057400" cy="4600088"/>
          </a:xfrm>
          <a:prstGeom prst="rect">
            <a:avLst/>
          </a:prstGeom>
        </p:spPr>
        <p:txBody>
          <a:bodyPr vert="eaVert"/>
          <a:lstStyle/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26075"/>
            <a:ext cx="6019800" cy="46000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64A417D4-828C-1D45-A62A-E08F8CDC035F}" type="datetimeFigureOut">
              <a:rPr lang="en-US"/>
              <a:pPr/>
              <a:t>7/19/2016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8C277BB8-1E23-B143-8516-0263060AF52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509551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346075" y="6440488"/>
            <a:ext cx="4028369" cy="314031"/>
          </a:xfrm>
          <a:prstGeom prst="rect">
            <a:avLst/>
          </a:prstGeom>
        </p:spPr>
        <p:txBody>
          <a:bodyPr vert="horz" wrap="none">
            <a:normAutofit/>
          </a:bodyPr>
          <a:lstStyle>
            <a:lvl1pPr marL="0" indent="0">
              <a:buNone/>
              <a:defRPr sz="1300" b="0" i="0"/>
            </a:lvl1pPr>
          </a:lstStyle>
          <a:p>
            <a:pPr lvl="0"/>
            <a:r>
              <a:rPr lang="en-GB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74552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88524"/>
            <a:ext cx="3008313" cy="916596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388524"/>
            <a:ext cx="5111750" cy="4737639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571917"/>
            <a:ext cx="3008313" cy="355424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D66964EE-3232-FD47-9710-CCC23392A0A2}" type="datetimeFigureOut">
              <a:rPr lang="en-US"/>
              <a:pPr/>
              <a:t>7/19/2016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719D4864-BA58-A54A-8FD4-D9328E6103C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999697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46075" y="1697038"/>
            <a:ext cx="8408458" cy="4673600"/>
          </a:xfrm>
          <a:prstGeom prst="rect">
            <a:avLst/>
          </a:prstGeom>
        </p:spPr>
        <p:txBody>
          <a:bodyPr vert="horz"/>
          <a:lstStyle>
            <a:lvl1pPr marL="0" indent="0">
              <a:buFont typeface="Arial"/>
              <a:buNone/>
              <a:tabLst>
                <a:tab pos="263525" algn="l"/>
              </a:tabLst>
              <a:defRPr sz="2800"/>
            </a:lvl1pPr>
            <a:lvl2pPr>
              <a:defRPr sz="2000"/>
            </a:lvl2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346075" y="6440488"/>
            <a:ext cx="4028369" cy="314031"/>
          </a:xfrm>
          <a:prstGeom prst="rect">
            <a:avLst/>
          </a:prstGeom>
        </p:spPr>
        <p:txBody>
          <a:bodyPr vert="horz" wrap="none">
            <a:normAutofit/>
          </a:bodyPr>
          <a:lstStyle>
            <a:lvl1pPr marL="0" indent="0">
              <a:buNone/>
              <a:defRPr sz="1300" b="0" i="0"/>
            </a:lvl1pPr>
          </a:lstStyle>
          <a:p>
            <a:pPr lvl="0"/>
            <a:r>
              <a:rPr lang="en-GB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45361796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46075" y="1697038"/>
            <a:ext cx="3344863" cy="4673600"/>
          </a:xfrm>
          <a:prstGeom prst="rect">
            <a:avLst/>
          </a:prstGeom>
        </p:spPr>
        <p:txBody>
          <a:bodyPr vert="horz"/>
          <a:lstStyle>
            <a:lvl1pPr marL="0" indent="0">
              <a:buFont typeface="Arial"/>
              <a:buNone/>
              <a:tabLst>
                <a:tab pos="263525" algn="l"/>
              </a:tabLst>
              <a:defRPr/>
            </a:lvl1pPr>
            <a:lvl2pPr marL="742950" indent="-285750">
              <a:buFont typeface="Wingdings" charset="2"/>
              <a:buChar char="§"/>
              <a:defRPr/>
            </a:lvl2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11" name="SmartArt Placeholder 10"/>
          <p:cNvSpPr>
            <a:spLocks noGrp="1"/>
          </p:cNvSpPr>
          <p:nvPr>
            <p:ph type="dgm" sz="quarter" idx="12"/>
          </p:nvPr>
        </p:nvSpPr>
        <p:spPr>
          <a:xfrm>
            <a:off x="4064000" y="1697038"/>
            <a:ext cx="4622800" cy="4673600"/>
          </a:xfrm>
          <a:prstGeom prst="rect">
            <a:avLst/>
          </a:prstGeom>
        </p:spPr>
        <p:txBody>
          <a:bodyPr vert="horz"/>
          <a:lstStyle>
            <a:lvl1pPr>
              <a:defRPr sz="2000">
                <a:latin typeface="Arial"/>
                <a:cs typeface="Arial"/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346075" y="6440488"/>
            <a:ext cx="4028369" cy="314031"/>
          </a:xfrm>
          <a:prstGeom prst="rect">
            <a:avLst/>
          </a:prstGeom>
        </p:spPr>
        <p:txBody>
          <a:bodyPr vert="horz" wrap="none">
            <a:normAutofit/>
          </a:bodyPr>
          <a:lstStyle>
            <a:lvl1pPr marL="0" indent="0">
              <a:buNone/>
              <a:defRPr sz="1300" b="0" i="0"/>
            </a:lvl1pPr>
          </a:lstStyle>
          <a:p>
            <a:pPr lvl="0"/>
            <a:r>
              <a:rPr lang="en-GB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37653576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36345"/>
            <a:ext cx="7772400" cy="847022"/>
          </a:xfrm>
          <a:prstGeom prst="rect">
            <a:avLst/>
          </a:prstGeom>
        </p:spPr>
        <p:txBody>
          <a:bodyPr/>
          <a:lstStyle>
            <a:lvl1pPr algn="l">
              <a:defRPr>
                <a:latin typeface="Helvetica"/>
                <a:cs typeface="Helvetica"/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227700"/>
            <a:ext cx="7772400" cy="72404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>
                <a:solidFill>
                  <a:srgbClr val="5E5650"/>
                </a:solidFill>
                <a:latin typeface="Helvetica"/>
                <a:cs typeface="Helvetic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8568906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90105"/>
            <a:ext cx="8229600" cy="894717"/>
          </a:xfrm>
          <a:prstGeom prst="rect">
            <a:avLst/>
          </a:prstGeom>
        </p:spPr>
        <p:txBody>
          <a:bodyPr/>
          <a:lstStyle>
            <a:lvl1pPr algn="l">
              <a:defRPr sz="4000">
                <a:latin typeface="Helvetica"/>
                <a:cs typeface="Helvetica"/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25276"/>
            <a:ext cx="8229600" cy="3500887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"/>
                <a:cs typeface="Helvetica"/>
              </a:defRPr>
            </a:lvl1pPr>
            <a:lvl2pPr>
              <a:defRPr>
                <a:latin typeface="Helvetica"/>
                <a:cs typeface="Helvetica"/>
              </a:defRPr>
            </a:lvl2pPr>
            <a:lvl3pPr>
              <a:defRPr>
                <a:latin typeface="Helvetica"/>
                <a:cs typeface="Helvetica"/>
              </a:defRPr>
            </a:lvl3pPr>
            <a:lvl4pPr>
              <a:defRPr>
                <a:latin typeface="Helvetica"/>
                <a:cs typeface="Helvetica"/>
              </a:defRPr>
            </a:lvl4pPr>
            <a:lvl5pPr>
              <a:defRPr>
                <a:latin typeface="Helvetica"/>
                <a:cs typeface="Helvetica"/>
              </a:defRPr>
            </a:lvl5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3DAE9864-CCB2-BB45-BCDE-95515D318AE5}" type="datetimeFigureOut">
              <a:rPr lang="en-US"/>
              <a:pPr/>
              <a:t>7/19/2016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"/>
                <a:ea typeface="MS PGothic" charset="0"/>
                <a:cs typeface="Helvetic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18488" y="6356350"/>
            <a:ext cx="777875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Helvetica" charset="0"/>
              </a:defRPr>
            </a:lvl1pPr>
          </a:lstStyle>
          <a:p>
            <a:fld id="{3784AB7A-496C-2A4A-B927-9A4328B28C7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109039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84510"/>
            <a:ext cx="8229600" cy="600455"/>
          </a:xfrm>
          <a:prstGeom prst="rect">
            <a:avLst/>
          </a:prstGeom>
        </p:spPr>
        <p:txBody>
          <a:bodyPr/>
          <a:lstStyle>
            <a:lvl1pPr algn="l">
              <a:defRPr sz="3200">
                <a:latin typeface="Helvetica"/>
                <a:cs typeface="Helvetica"/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166386"/>
            <a:ext cx="4038600" cy="4354117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Helvetica"/>
                <a:cs typeface="Helvetica"/>
              </a:defRPr>
            </a:lvl1pPr>
            <a:lvl2pPr>
              <a:defRPr sz="2400">
                <a:latin typeface="Helvetica"/>
                <a:cs typeface="Helvetica"/>
              </a:defRPr>
            </a:lvl2pPr>
            <a:lvl3pPr>
              <a:defRPr sz="2000">
                <a:latin typeface="Helvetica"/>
                <a:cs typeface="Helvetica"/>
              </a:defRPr>
            </a:lvl3pPr>
            <a:lvl4pPr>
              <a:defRPr sz="1800">
                <a:latin typeface="Helvetica"/>
                <a:cs typeface="Helvetica"/>
              </a:defRPr>
            </a:lvl4pPr>
            <a:lvl5pPr>
              <a:defRPr sz="1800">
                <a:latin typeface="Helvetica"/>
                <a:cs typeface="Helvetic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66386"/>
            <a:ext cx="4038600" cy="4354117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Helvetica"/>
                <a:cs typeface="Helvetica"/>
              </a:defRPr>
            </a:lvl1pPr>
            <a:lvl2pPr>
              <a:defRPr sz="2400">
                <a:latin typeface="Helvetica"/>
                <a:cs typeface="Helvetica"/>
              </a:defRPr>
            </a:lvl2pPr>
            <a:lvl3pPr>
              <a:defRPr sz="2000">
                <a:latin typeface="Helvetica"/>
                <a:cs typeface="Helvetica"/>
              </a:defRPr>
            </a:lvl3pPr>
            <a:lvl4pPr>
              <a:defRPr sz="1800">
                <a:latin typeface="Helvetica"/>
                <a:cs typeface="Helvetica"/>
              </a:defRPr>
            </a:lvl4pPr>
            <a:lvl5pPr>
              <a:defRPr sz="1800">
                <a:latin typeface="Helvetica"/>
                <a:cs typeface="Helvetic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3402555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04136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 sz="4000">
                <a:latin typeface="Helvetica"/>
                <a:cs typeface="Helvetica"/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419846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19081614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88524"/>
            <a:ext cx="3008313" cy="916596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388524"/>
            <a:ext cx="5111750" cy="4737639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571917"/>
            <a:ext cx="3008313" cy="355424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4168FE9F-EBD8-5B44-9CC9-9B2057FA565E}" type="datetimeFigureOut">
              <a:rPr lang="en-US"/>
              <a:pPr/>
              <a:t>7/19/2016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8E49E703-06BD-9E41-AA66-DFE9CB00DB8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961198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79414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2358480"/>
            <a:ext cx="5486400" cy="381372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19800" y="2057400"/>
            <a:ext cx="2945429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55EA9229-471E-DF49-BA86-81D0D8E3391E}" type="datetimeFigureOut">
              <a:rPr lang="en-US"/>
              <a:pPr/>
              <a:t>7/19/2016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5BFC5247-BF7E-DE4F-B678-6794DCE086C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643346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267CBA45-AF98-3840-96DE-F17959B0D94B}" type="datetimeFigureOut">
              <a:rPr lang="en-US"/>
              <a:pPr/>
              <a:t>7/19/2016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AF0D74C2-7A84-9E48-B87E-9F528FD3BA6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618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79414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2358480"/>
            <a:ext cx="5486400" cy="381372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 smtClean="0"/>
              <a:t>Drag picture to placeholder or click icon to add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19800" y="2057400"/>
            <a:ext cx="2945429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B2B6A55D-F0F7-094F-A1EE-E3B2457CD13D}" type="datetimeFigureOut">
              <a:rPr lang="en-US"/>
              <a:pPr/>
              <a:t>7/19/2016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A62CCE9D-82A1-4C4D-9B27-2A5360D3285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404373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26075"/>
            <a:ext cx="2057400" cy="4600088"/>
          </a:xfrm>
          <a:prstGeom prst="rect">
            <a:avLst/>
          </a:prstGeom>
        </p:spPr>
        <p:txBody>
          <a:bodyPr vert="eaVert"/>
          <a:lstStyle/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26075"/>
            <a:ext cx="6019800" cy="46000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EC6ED437-2DFB-AD4E-98EC-22BFD184E9C1}" type="datetimeFigureOut">
              <a:rPr lang="en-US"/>
              <a:pPr/>
              <a:t>7/19/2016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E11791C5-2F4E-7F4D-8174-DFC1CCE07E0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478312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346075" y="6440488"/>
            <a:ext cx="4028369" cy="314031"/>
          </a:xfrm>
          <a:prstGeom prst="rect">
            <a:avLst/>
          </a:prstGeom>
        </p:spPr>
        <p:txBody>
          <a:bodyPr vert="horz" wrap="none">
            <a:normAutofit/>
          </a:bodyPr>
          <a:lstStyle>
            <a:lvl1pPr marL="0" indent="0">
              <a:buNone/>
              <a:defRPr sz="1300" b="0" i="0"/>
            </a:lvl1pPr>
          </a:lstStyle>
          <a:p>
            <a:pPr lvl="0"/>
            <a:r>
              <a:rPr lang="en-GB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89251673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46075" y="1697038"/>
            <a:ext cx="8408458" cy="4673600"/>
          </a:xfrm>
          <a:prstGeom prst="rect">
            <a:avLst/>
          </a:prstGeom>
        </p:spPr>
        <p:txBody>
          <a:bodyPr vert="horz"/>
          <a:lstStyle>
            <a:lvl1pPr marL="0" indent="0">
              <a:buFont typeface="Arial"/>
              <a:buNone/>
              <a:tabLst>
                <a:tab pos="263525" algn="l"/>
              </a:tabLst>
              <a:defRPr sz="2800"/>
            </a:lvl1pPr>
            <a:lvl2pPr>
              <a:defRPr sz="2000"/>
            </a:lvl2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346075" y="6440488"/>
            <a:ext cx="4028369" cy="314031"/>
          </a:xfrm>
          <a:prstGeom prst="rect">
            <a:avLst/>
          </a:prstGeom>
        </p:spPr>
        <p:txBody>
          <a:bodyPr vert="horz" wrap="none">
            <a:normAutofit/>
          </a:bodyPr>
          <a:lstStyle>
            <a:lvl1pPr marL="0" indent="0">
              <a:buNone/>
              <a:defRPr sz="1300" b="0" i="0"/>
            </a:lvl1pPr>
          </a:lstStyle>
          <a:p>
            <a:pPr lvl="0"/>
            <a:r>
              <a:rPr lang="en-GB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1086643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46075" y="1697038"/>
            <a:ext cx="3344863" cy="4673600"/>
          </a:xfrm>
          <a:prstGeom prst="rect">
            <a:avLst/>
          </a:prstGeom>
        </p:spPr>
        <p:txBody>
          <a:bodyPr vert="horz"/>
          <a:lstStyle>
            <a:lvl1pPr marL="0" indent="0">
              <a:buFont typeface="Arial"/>
              <a:buNone/>
              <a:tabLst>
                <a:tab pos="263525" algn="l"/>
              </a:tabLst>
              <a:defRPr/>
            </a:lvl1pPr>
            <a:lvl2pPr marL="742950" indent="-285750">
              <a:buFont typeface="Wingdings" charset="2"/>
              <a:buChar char="§"/>
              <a:defRPr/>
            </a:lvl2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11" name="SmartArt Placeholder 10"/>
          <p:cNvSpPr>
            <a:spLocks noGrp="1"/>
          </p:cNvSpPr>
          <p:nvPr>
            <p:ph type="dgm" sz="quarter" idx="12"/>
          </p:nvPr>
        </p:nvSpPr>
        <p:spPr>
          <a:xfrm>
            <a:off x="4064000" y="1697038"/>
            <a:ext cx="4622800" cy="4673600"/>
          </a:xfrm>
          <a:prstGeom prst="rect">
            <a:avLst/>
          </a:prstGeom>
        </p:spPr>
        <p:txBody>
          <a:bodyPr vert="horz"/>
          <a:lstStyle>
            <a:lvl1pPr>
              <a:defRPr sz="2000">
                <a:latin typeface="Arial"/>
                <a:cs typeface="Arial"/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346075" y="6440488"/>
            <a:ext cx="4028369" cy="314031"/>
          </a:xfrm>
          <a:prstGeom prst="rect">
            <a:avLst/>
          </a:prstGeom>
        </p:spPr>
        <p:txBody>
          <a:bodyPr vert="horz" wrap="none">
            <a:normAutofit/>
          </a:bodyPr>
          <a:lstStyle>
            <a:lvl1pPr marL="0" indent="0">
              <a:buNone/>
              <a:defRPr sz="1300" b="0" i="0"/>
            </a:lvl1pPr>
          </a:lstStyle>
          <a:p>
            <a:pPr lvl="0"/>
            <a:r>
              <a:rPr lang="en-GB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2731393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36345"/>
            <a:ext cx="7772400" cy="847022"/>
          </a:xfrm>
          <a:prstGeom prst="rect">
            <a:avLst/>
          </a:prstGeom>
        </p:spPr>
        <p:txBody>
          <a:bodyPr/>
          <a:lstStyle>
            <a:lvl1pPr algn="l">
              <a:defRPr>
                <a:latin typeface="Helvetica"/>
                <a:cs typeface="Helvetica"/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227700"/>
            <a:ext cx="7772400" cy="72404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>
                <a:solidFill>
                  <a:srgbClr val="5E5650"/>
                </a:solidFill>
                <a:latin typeface="Helvetica"/>
                <a:cs typeface="Helvetic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4332430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90105"/>
            <a:ext cx="8229600" cy="894717"/>
          </a:xfrm>
          <a:prstGeom prst="rect">
            <a:avLst/>
          </a:prstGeom>
        </p:spPr>
        <p:txBody>
          <a:bodyPr/>
          <a:lstStyle>
            <a:lvl1pPr algn="l">
              <a:defRPr sz="4000">
                <a:latin typeface="Helvetica"/>
                <a:cs typeface="Helvetica"/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25276"/>
            <a:ext cx="8229600" cy="3500887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"/>
                <a:cs typeface="Helvetica"/>
              </a:defRPr>
            </a:lvl1pPr>
            <a:lvl2pPr>
              <a:defRPr>
                <a:latin typeface="Helvetica"/>
                <a:cs typeface="Helvetica"/>
              </a:defRPr>
            </a:lvl2pPr>
            <a:lvl3pPr>
              <a:defRPr>
                <a:latin typeface="Helvetica"/>
                <a:cs typeface="Helvetica"/>
              </a:defRPr>
            </a:lvl3pPr>
            <a:lvl4pPr>
              <a:defRPr>
                <a:latin typeface="Helvetica"/>
                <a:cs typeface="Helvetica"/>
              </a:defRPr>
            </a:lvl4pPr>
            <a:lvl5pPr>
              <a:defRPr>
                <a:latin typeface="Helvetica"/>
                <a:cs typeface="Helvetica"/>
              </a:defRPr>
            </a:lvl5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8712BBF0-E191-B64C-A5D0-2DB2C391452D}" type="datetimeFigureOut">
              <a:rPr lang="en-US"/>
              <a:pPr/>
              <a:t>7/19/2016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"/>
                <a:ea typeface="MS PGothic" charset="0"/>
                <a:cs typeface="Helvetic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18488" y="6356350"/>
            <a:ext cx="777875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Helvetica" charset="0"/>
              </a:defRPr>
            </a:lvl1pPr>
          </a:lstStyle>
          <a:p>
            <a:fld id="{425502C9-E206-9947-8D1C-595041BC60D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038608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84510"/>
            <a:ext cx="8229600" cy="600455"/>
          </a:xfrm>
          <a:prstGeom prst="rect">
            <a:avLst/>
          </a:prstGeom>
        </p:spPr>
        <p:txBody>
          <a:bodyPr/>
          <a:lstStyle>
            <a:lvl1pPr algn="l">
              <a:defRPr sz="3200">
                <a:latin typeface="Helvetica"/>
                <a:cs typeface="Helvetica"/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166386"/>
            <a:ext cx="4038600" cy="4354117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Helvetica"/>
                <a:cs typeface="Helvetica"/>
              </a:defRPr>
            </a:lvl1pPr>
            <a:lvl2pPr>
              <a:defRPr sz="2400">
                <a:latin typeface="Helvetica"/>
                <a:cs typeface="Helvetica"/>
              </a:defRPr>
            </a:lvl2pPr>
            <a:lvl3pPr>
              <a:defRPr sz="2000">
                <a:latin typeface="Helvetica"/>
                <a:cs typeface="Helvetica"/>
              </a:defRPr>
            </a:lvl3pPr>
            <a:lvl4pPr>
              <a:defRPr sz="1800">
                <a:latin typeface="Helvetica"/>
                <a:cs typeface="Helvetica"/>
              </a:defRPr>
            </a:lvl4pPr>
            <a:lvl5pPr>
              <a:defRPr sz="1800">
                <a:latin typeface="Helvetica"/>
                <a:cs typeface="Helvetic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66386"/>
            <a:ext cx="4038600" cy="4354117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Helvetica"/>
                <a:cs typeface="Helvetica"/>
              </a:defRPr>
            </a:lvl1pPr>
            <a:lvl2pPr>
              <a:defRPr sz="2400">
                <a:latin typeface="Helvetica"/>
                <a:cs typeface="Helvetica"/>
              </a:defRPr>
            </a:lvl2pPr>
            <a:lvl3pPr>
              <a:defRPr sz="2000">
                <a:latin typeface="Helvetica"/>
                <a:cs typeface="Helvetica"/>
              </a:defRPr>
            </a:lvl3pPr>
            <a:lvl4pPr>
              <a:defRPr sz="1800">
                <a:latin typeface="Helvetica"/>
                <a:cs typeface="Helvetica"/>
              </a:defRPr>
            </a:lvl4pPr>
            <a:lvl5pPr>
              <a:defRPr sz="1800">
                <a:latin typeface="Helvetica"/>
                <a:cs typeface="Helvetic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133659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04136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 sz="4000">
                <a:latin typeface="Helvetica"/>
                <a:cs typeface="Helvetica"/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2456846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16837923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88524"/>
            <a:ext cx="3008313" cy="916596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388524"/>
            <a:ext cx="5111750" cy="4737639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571917"/>
            <a:ext cx="3008313" cy="355424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973D27EF-0BF5-C648-A564-BB3B33B325F2}" type="datetimeFigureOut">
              <a:rPr lang="en-US"/>
              <a:pPr/>
              <a:t>7/19/2016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879B4314-E7BD-A34A-B0EF-AA7E70397CD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056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F77721A0-59A1-A44F-A34E-382B430CF6F0}" type="datetimeFigureOut">
              <a:rPr lang="en-US"/>
              <a:pPr/>
              <a:t>7/19/2016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B8A794D8-409D-0148-AEDB-BCE76B80884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376209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79414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2358480"/>
            <a:ext cx="5486400" cy="381372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19800" y="2057400"/>
            <a:ext cx="2945429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BB55157B-3F44-F14A-8480-4FC0F7FC0DE6}" type="datetimeFigureOut">
              <a:rPr lang="en-US"/>
              <a:pPr/>
              <a:t>7/19/2016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7EA63B12-9A0B-4A45-973F-B81296D1335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31904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CF3F2860-0AEC-E240-B99A-7E816E5FD876}" type="datetimeFigureOut">
              <a:rPr lang="en-US"/>
              <a:pPr/>
              <a:t>7/19/2016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60CB17B5-7052-EE4F-A6AD-060A76D67FA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708180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26075"/>
            <a:ext cx="2057400" cy="4600088"/>
          </a:xfrm>
          <a:prstGeom prst="rect">
            <a:avLst/>
          </a:prstGeom>
        </p:spPr>
        <p:txBody>
          <a:bodyPr vert="eaVert"/>
          <a:lstStyle/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26075"/>
            <a:ext cx="6019800" cy="46000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CE29B520-34C3-C044-AD13-76E3F89D63F2}" type="datetimeFigureOut">
              <a:rPr lang="en-US"/>
              <a:pPr/>
              <a:t>7/19/2016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9E081661-5E06-7842-8F4A-BEE13A6F708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575455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346075" y="6440488"/>
            <a:ext cx="4028369" cy="314031"/>
          </a:xfrm>
          <a:prstGeom prst="rect">
            <a:avLst/>
          </a:prstGeom>
        </p:spPr>
        <p:txBody>
          <a:bodyPr vert="horz" wrap="none">
            <a:normAutofit/>
          </a:bodyPr>
          <a:lstStyle>
            <a:lvl1pPr marL="0" indent="0">
              <a:buNone/>
              <a:defRPr sz="1300" b="0" i="0"/>
            </a:lvl1pPr>
          </a:lstStyle>
          <a:p>
            <a:pPr lvl="0"/>
            <a:r>
              <a:rPr lang="en-GB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7503773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46075" y="1697038"/>
            <a:ext cx="8408458" cy="4673600"/>
          </a:xfrm>
          <a:prstGeom prst="rect">
            <a:avLst/>
          </a:prstGeom>
        </p:spPr>
        <p:txBody>
          <a:bodyPr vert="horz"/>
          <a:lstStyle>
            <a:lvl1pPr marL="0" indent="0">
              <a:buFont typeface="Arial"/>
              <a:buNone/>
              <a:tabLst>
                <a:tab pos="263525" algn="l"/>
              </a:tabLst>
              <a:defRPr sz="2800"/>
            </a:lvl1pPr>
            <a:lvl2pPr>
              <a:defRPr sz="2000"/>
            </a:lvl2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346075" y="6440488"/>
            <a:ext cx="4028369" cy="314031"/>
          </a:xfrm>
          <a:prstGeom prst="rect">
            <a:avLst/>
          </a:prstGeom>
        </p:spPr>
        <p:txBody>
          <a:bodyPr vert="horz" wrap="none">
            <a:normAutofit/>
          </a:bodyPr>
          <a:lstStyle>
            <a:lvl1pPr marL="0" indent="0">
              <a:buNone/>
              <a:defRPr sz="1300" b="0" i="0"/>
            </a:lvl1pPr>
          </a:lstStyle>
          <a:p>
            <a:pPr lvl="0"/>
            <a:r>
              <a:rPr lang="en-GB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12827587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46075" y="1697038"/>
            <a:ext cx="3344863" cy="4673600"/>
          </a:xfrm>
          <a:prstGeom prst="rect">
            <a:avLst/>
          </a:prstGeom>
        </p:spPr>
        <p:txBody>
          <a:bodyPr vert="horz"/>
          <a:lstStyle>
            <a:lvl1pPr marL="0" indent="0">
              <a:buFont typeface="Arial"/>
              <a:buNone/>
              <a:tabLst>
                <a:tab pos="263525" algn="l"/>
              </a:tabLst>
              <a:defRPr/>
            </a:lvl1pPr>
            <a:lvl2pPr marL="742950" indent="-285750">
              <a:buFont typeface="Wingdings" charset="2"/>
              <a:buChar char="§"/>
              <a:defRPr/>
            </a:lvl2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11" name="SmartArt Placeholder 10"/>
          <p:cNvSpPr>
            <a:spLocks noGrp="1"/>
          </p:cNvSpPr>
          <p:nvPr>
            <p:ph type="dgm" sz="quarter" idx="12"/>
          </p:nvPr>
        </p:nvSpPr>
        <p:spPr>
          <a:xfrm>
            <a:off x="4064000" y="1697038"/>
            <a:ext cx="4622800" cy="4673600"/>
          </a:xfrm>
          <a:prstGeom prst="rect">
            <a:avLst/>
          </a:prstGeom>
        </p:spPr>
        <p:txBody>
          <a:bodyPr vert="horz"/>
          <a:lstStyle>
            <a:lvl1pPr>
              <a:defRPr sz="2000">
                <a:latin typeface="Arial"/>
                <a:cs typeface="Arial"/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346075" y="6440488"/>
            <a:ext cx="4028369" cy="314031"/>
          </a:xfrm>
          <a:prstGeom prst="rect">
            <a:avLst/>
          </a:prstGeom>
        </p:spPr>
        <p:txBody>
          <a:bodyPr vert="horz" wrap="none">
            <a:normAutofit/>
          </a:bodyPr>
          <a:lstStyle>
            <a:lvl1pPr marL="0" indent="0">
              <a:buNone/>
              <a:defRPr sz="1300" b="0" i="0"/>
            </a:lvl1pPr>
          </a:lstStyle>
          <a:p>
            <a:pPr lvl="0"/>
            <a:r>
              <a:rPr lang="en-GB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89418050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36345"/>
            <a:ext cx="7772400" cy="847022"/>
          </a:xfrm>
          <a:prstGeom prst="rect">
            <a:avLst/>
          </a:prstGeom>
        </p:spPr>
        <p:txBody>
          <a:bodyPr/>
          <a:lstStyle>
            <a:lvl1pPr algn="l">
              <a:defRPr>
                <a:latin typeface="Helvetica"/>
                <a:cs typeface="Helvetica"/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227700"/>
            <a:ext cx="7772400" cy="72404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>
                <a:solidFill>
                  <a:srgbClr val="5E5650"/>
                </a:solidFill>
                <a:latin typeface="Helvetica"/>
                <a:cs typeface="Helvetic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842354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90105"/>
            <a:ext cx="8229600" cy="894717"/>
          </a:xfrm>
          <a:prstGeom prst="rect">
            <a:avLst/>
          </a:prstGeom>
        </p:spPr>
        <p:txBody>
          <a:bodyPr/>
          <a:lstStyle>
            <a:lvl1pPr algn="l">
              <a:defRPr sz="4000">
                <a:latin typeface="Helvetica"/>
                <a:cs typeface="Helvetica"/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25276"/>
            <a:ext cx="8229600" cy="3500887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"/>
                <a:cs typeface="Helvetica"/>
              </a:defRPr>
            </a:lvl1pPr>
            <a:lvl2pPr>
              <a:defRPr>
                <a:latin typeface="Helvetica"/>
                <a:cs typeface="Helvetica"/>
              </a:defRPr>
            </a:lvl2pPr>
            <a:lvl3pPr>
              <a:defRPr>
                <a:latin typeface="Helvetica"/>
                <a:cs typeface="Helvetica"/>
              </a:defRPr>
            </a:lvl3pPr>
            <a:lvl4pPr>
              <a:defRPr>
                <a:latin typeface="Helvetica"/>
                <a:cs typeface="Helvetica"/>
              </a:defRPr>
            </a:lvl4pPr>
            <a:lvl5pPr>
              <a:defRPr>
                <a:latin typeface="Helvetica"/>
                <a:cs typeface="Helvetica"/>
              </a:defRPr>
            </a:lvl5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9648F01F-37BF-C246-A89F-FD8AB63459CC}" type="datetimeFigureOut">
              <a:rPr lang="en-US"/>
              <a:pPr/>
              <a:t>7/19/2016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"/>
                <a:ea typeface="MS PGothic" charset="0"/>
                <a:cs typeface="Helvetic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18488" y="6356350"/>
            <a:ext cx="777875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Helvetica" charset="0"/>
              </a:defRPr>
            </a:lvl1pPr>
          </a:lstStyle>
          <a:p>
            <a:fld id="{583AAA74-ACEB-7745-83E8-D6421583D23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273281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84510"/>
            <a:ext cx="8229600" cy="600455"/>
          </a:xfrm>
          <a:prstGeom prst="rect">
            <a:avLst/>
          </a:prstGeom>
        </p:spPr>
        <p:txBody>
          <a:bodyPr/>
          <a:lstStyle>
            <a:lvl1pPr algn="l">
              <a:defRPr sz="3200">
                <a:latin typeface="Helvetica"/>
                <a:cs typeface="Helvetica"/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166386"/>
            <a:ext cx="4038600" cy="4354117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Helvetica"/>
                <a:cs typeface="Helvetica"/>
              </a:defRPr>
            </a:lvl1pPr>
            <a:lvl2pPr>
              <a:defRPr sz="2400">
                <a:latin typeface="Helvetica"/>
                <a:cs typeface="Helvetica"/>
              </a:defRPr>
            </a:lvl2pPr>
            <a:lvl3pPr>
              <a:defRPr sz="2000">
                <a:latin typeface="Helvetica"/>
                <a:cs typeface="Helvetica"/>
              </a:defRPr>
            </a:lvl3pPr>
            <a:lvl4pPr>
              <a:defRPr sz="1800">
                <a:latin typeface="Helvetica"/>
                <a:cs typeface="Helvetica"/>
              </a:defRPr>
            </a:lvl4pPr>
            <a:lvl5pPr>
              <a:defRPr sz="1800">
                <a:latin typeface="Helvetica"/>
                <a:cs typeface="Helvetic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66386"/>
            <a:ext cx="4038600" cy="4354117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Helvetica"/>
                <a:cs typeface="Helvetica"/>
              </a:defRPr>
            </a:lvl1pPr>
            <a:lvl2pPr>
              <a:defRPr sz="2400">
                <a:latin typeface="Helvetica"/>
                <a:cs typeface="Helvetica"/>
              </a:defRPr>
            </a:lvl2pPr>
            <a:lvl3pPr>
              <a:defRPr sz="2000">
                <a:latin typeface="Helvetica"/>
                <a:cs typeface="Helvetica"/>
              </a:defRPr>
            </a:lvl3pPr>
            <a:lvl4pPr>
              <a:defRPr sz="1800">
                <a:latin typeface="Helvetica"/>
                <a:cs typeface="Helvetica"/>
              </a:defRPr>
            </a:lvl4pPr>
            <a:lvl5pPr>
              <a:defRPr sz="1800">
                <a:latin typeface="Helvetica"/>
                <a:cs typeface="Helvetic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6042341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04136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 sz="4000">
                <a:latin typeface="Helvetica"/>
                <a:cs typeface="Helvetica"/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8552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26075"/>
            <a:ext cx="2057400" cy="4600088"/>
          </a:xfrm>
          <a:prstGeom prst="rect">
            <a:avLst/>
          </a:prstGeo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26075"/>
            <a:ext cx="6019800" cy="46000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FA71685B-2377-C540-9DC9-7C34967D57D0}" type="datetimeFigureOut">
              <a:rPr lang="en-US"/>
              <a:pPr/>
              <a:t>7/19/2016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C158B36C-8910-7446-B499-D9558B476F2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451106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91713172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88524"/>
            <a:ext cx="3008313" cy="916596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388524"/>
            <a:ext cx="5111750" cy="4737639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571917"/>
            <a:ext cx="3008313" cy="355424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F306EDE9-974E-4942-9456-BB60001BEE9E}" type="datetimeFigureOut">
              <a:rPr lang="en-US"/>
              <a:pPr/>
              <a:t>7/19/2016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9F43446E-0090-A643-AF17-6AE0DD31327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760100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79414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2358480"/>
            <a:ext cx="5486400" cy="381372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19800" y="2057400"/>
            <a:ext cx="2945429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4ABEF67E-EE99-804D-8361-D4C93D6CF55E}" type="datetimeFigureOut">
              <a:rPr lang="en-US"/>
              <a:pPr/>
              <a:t>7/19/2016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FF017B9B-3735-8848-9F99-49D877DA345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214110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78D41D15-AE43-2D4D-A6C4-764A24CC4177}" type="datetimeFigureOut">
              <a:rPr lang="en-US"/>
              <a:pPr/>
              <a:t>7/19/2016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593717B9-40CA-C447-87F5-C74468065C1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667885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26075"/>
            <a:ext cx="2057400" cy="4600088"/>
          </a:xfrm>
          <a:prstGeom prst="rect">
            <a:avLst/>
          </a:prstGeom>
        </p:spPr>
        <p:txBody>
          <a:bodyPr vert="eaVert"/>
          <a:lstStyle/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26075"/>
            <a:ext cx="6019800" cy="46000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A46CBEFB-AC72-1349-9D95-B2825BA5ED16}" type="datetimeFigureOut">
              <a:rPr lang="en-US"/>
              <a:pPr/>
              <a:t>7/19/2016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F36E4695-D73A-A245-8AC8-2FD0387B62D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898305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346075" y="6440488"/>
            <a:ext cx="4028369" cy="314031"/>
          </a:xfrm>
          <a:prstGeom prst="rect">
            <a:avLst/>
          </a:prstGeom>
        </p:spPr>
        <p:txBody>
          <a:bodyPr vert="horz" wrap="none">
            <a:normAutofit/>
          </a:bodyPr>
          <a:lstStyle>
            <a:lvl1pPr marL="0" indent="0">
              <a:buNone/>
              <a:defRPr sz="1300" b="0" i="0"/>
            </a:lvl1pPr>
          </a:lstStyle>
          <a:p>
            <a:pPr lvl="0"/>
            <a:r>
              <a:rPr lang="en-GB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59765636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46075" y="1697038"/>
            <a:ext cx="8408458" cy="4673600"/>
          </a:xfrm>
          <a:prstGeom prst="rect">
            <a:avLst/>
          </a:prstGeom>
        </p:spPr>
        <p:txBody>
          <a:bodyPr vert="horz"/>
          <a:lstStyle>
            <a:lvl1pPr marL="0" indent="0">
              <a:buFont typeface="Arial"/>
              <a:buNone/>
              <a:tabLst>
                <a:tab pos="263525" algn="l"/>
              </a:tabLst>
              <a:defRPr sz="2800"/>
            </a:lvl1pPr>
            <a:lvl2pPr>
              <a:defRPr sz="2000"/>
            </a:lvl2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346075" y="6440488"/>
            <a:ext cx="4028369" cy="314031"/>
          </a:xfrm>
          <a:prstGeom prst="rect">
            <a:avLst/>
          </a:prstGeom>
        </p:spPr>
        <p:txBody>
          <a:bodyPr vert="horz" wrap="none">
            <a:normAutofit/>
          </a:bodyPr>
          <a:lstStyle>
            <a:lvl1pPr marL="0" indent="0">
              <a:buNone/>
              <a:defRPr sz="1300" b="0" i="0"/>
            </a:lvl1pPr>
          </a:lstStyle>
          <a:p>
            <a:pPr lvl="0"/>
            <a:r>
              <a:rPr lang="en-GB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71090402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46075" y="1697038"/>
            <a:ext cx="3344863" cy="4673600"/>
          </a:xfrm>
          <a:prstGeom prst="rect">
            <a:avLst/>
          </a:prstGeom>
        </p:spPr>
        <p:txBody>
          <a:bodyPr vert="horz"/>
          <a:lstStyle>
            <a:lvl1pPr marL="0" indent="0">
              <a:buFont typeface="Arial"/>
              <a:buNone/>
              <a:tabLst>
                <a:tab pos="263525" algn="l"/>
              </a:tabLst>
              <a:defRPr/>
            </a:lvl1pPr>
            <a:lvl2pPr marL="742950" indent="-285750">
              <a:buFont typeface="Wingdings" charset="2"/>
              <a:buChar char="§"/>
              <a:defRPr/>
            </a:lvl2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11" name="SmartArt Placeholder 10"/>
          <p:cNvSpPr>
            <a:spLocks noGrp="1"/>
          </p:cNvSpPr>
          <p:nvPr>
            <p:ph type="dgm" sz="quarter" idx="12"/>
          </p:nvPr>
        </p:nvSpPr>
        <p:spPr>
          <a:xfrm>
            <a:off x="4064000" y="1697038"/>
            <a:ext cx="4622800" cy="4673600"/>
          </a:xfrm>
          <a:prstGeom prst="rect">
            <a:avLst/>
          </a:prstGeom>
        </p:spPr>
        <p:txBody>
          <a:bodyPr vert="horz"/>
          <a:lstStyle>
            <a:lvl1pPr>
              <a:defRPr sz="2000">
                <a:latin typeface="Arial"/>
                <a:cs typeface="Arial"/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346075" y="6440488"/>
            <a:ext cx="4028369" cy="314031"/>
          </a:xfrm>
          <a:prstGeom prst="rect">
            <a:avLst/>
          </a:prstGeom>
        </p:spPr>
        <p:txBody>
          <a:bodyPr vert="horz" wrap="none">
            <a:normAutofit/>
          </a:bodyPr>
          <a:lstStyle>
            <a:lvl1pPr marL="0" indent="0">
              <a:buNone/>
              <a:defRPr sz="1300" b="0" i="0"/>
            </a:lvl1pPr>
          </a:lstStyle>
          <a:p>
            <a:pPr lvl="0"/>
            <a:r>
              <a:rPr lang="en-GB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33543857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36345"/>
            <a:ext cx="7772400" cy="847022"/>
          </a:xfrm>
          <a:prstGeom prst="rect">
            <a:avLst/>
          </a:prstGeom>
        </p:spPr>
        <p:txBody>
          <a:bodyPr/>
          <a:lstStyle>
            <a:lvl1pPr algn="l">
              <a:defRPr>
                <a:latin typeface="Helvetica"/>
                <a:cs typeface="Helvetica"/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227700"/>
            <a:ext cx="7772400" cy="72404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>
                <a:solidFill>
                  <a:srgbClr val="5E5650"/>
                </a:solidFill>
                <a:latin typeface="Helvetica"/>
                <a:cs typeface="Helvetic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8562006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90105"/>
            <a:ext cx="8229600" cy="894717"/>
          </a:xfrm>
          <a:prstGeom prst="rect">
            <a:avLst/>
          </a:prstGeom>
        </p:spPr>
        <p:txBody>
          <a:bodyPr/>
          <a:lstStyle>
            <a:lvl1pPr algn="l">
              <a:defRPr sz="4000">
                <a:latin typeface="Helvetica"/>
                <a:cs typeface="Helvetica"/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25276"/>
            <a:ext cx="8229600" cy="3500887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"/>
                <a:cs typeface="Helvetica"/>
              </a:defRPr>
            </a:lvl1pPr>
            <a:lvl2pPr>
              <a:defRPr>
                <a:latin typeface="Helvetica"/>
                <a:cs typeface="Helvetica"/>
              </a:defRPr>
            </a:lvl2pPr>
            <a:lvl3pPr>
              <a:defRPr>
                <a:latin typeface="Helvetica"/>
                <a:cs typeface="Helvetica"/>
              </a:defRPr>
            </a:lvl3pPr>
            <a:lvl4pPr>
              <a:defRPr>
                <a:latin typeface="Helvetica"/>
                <a:cs typeface="Helvetica"/>
              </a:defRPr>
            </a:lvl4pPr>
            <a:lvl5pPr>
              <a:defRPr>
                <a:latin typeface="Helvetica"/>
                <a:cs typeface="Helvetica"/>
              </a:defRPr>
            </a:lvl5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43D94D07-2F52-D54A-8F6F-EB063490F584}" type="datetimeFigureOut">
              <a:rPr lang="en-US"/>
              <a:pPr/>
              <a:t>7/19/2016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"/>
                <a:ea typeface="MS PGothic" charset="0"/>
                <a:cs typeface="Helvetic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18488" y="6356350"/>
            <a:ext cx="777875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Helvetica" charset="0"/>
              </a:defRPr>
            </a:lvl1pPr>
          </a:lstStyle>
          <a:p>
            <a:fld id="{3FC03EE3-3FDB-A545-B4DC-056E1B8D81D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43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7.xml"/><Relationship Id="rId13" Type="http://schemas.openxmlformats.org/officeDocument/2006/relationships/theme" Target="../theme/theme10.xml"/><Relationship Id="rId3" Type="http://schemas.openxmlformats.org/officeDocument/2006/relationships/slideLayout" Target="../slideLayouts/slideLayout112.xml"/><Relationship Id="rId7" Type="http://schemas.openxmlformats.org/officeDocument/2006/relationships/slideLayout" Target="../slideLayouts/slideLayout116.xml"/><Relationship Id="rId12" Type="http://schemas.openxmlformats.org/officeDocument/2006/relationships/slideLayout" Target="../slideLayouts/slideLayout121.xml"/><Relationship Id="rId2" Type="http://schemas.openxmlformats.org/officeDocument/2006/relationships/slideLayout" Target="../slideLayouts/slideLayout111.xml"/><Relationship Id="rId1" Type="http://schemas.openxmlformats.org/officeDocument/2006/relationships/slideLayout" Target="../slideLayouts/slideLayout110.xml"/><Relationship Id="rId6" Type="http://schemas.openxmlformats.org/officeDocument/2006/relationships/slideLayout" Target="../slideLayouts/slideLayout115.xml"/><Relationship Id="rId11" Type="http://schemas.openxmlformats.org/officeDocument/2006/relationships/slideLayout" Target="../slideLayouts/slideLayout120.xml"/><Relationship Id="rId5" Type="http://schemas.openxmlformats.org/officeDocument/2006/relationships/slideLayout" Target="../slideLayouts/slideLayout114.xml"/><Relationship Id="rId10" Type="http://schemas.openxmlformats.org/officeDocument/2006/relationships/slideLayout" Target="../slideLayouts/slideLayout119.xml"/><Relationship Id="rId4" Type="http://schemas.openxmlformats.org/officeDocument/2006/relationships/slideLayout" Target="../slideLayouts/slideLayout113.xml"/><Relationship Id="rId9" Type="http://schemas.openxmlformats.org/officeDocument/2006/relationships/slideLayout" Target="../slideLayouts/slideLayout118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slideLayout" Target="../slideLayouts/slideLayout37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Relationship Id="rId14" Type="http://schemas.openxmlformats.org/officeDocument/2006/relationships/image" Target="../media/image1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12" Type="http://schemas.openxmlformats.org/officeDocument/2006/relationships/slideLayout" Target="../slideLayouts/slideLayout49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Relationship Id="rId14" Type="http://schemas.openxmlformats.org/officeDocument/2006/relationships/image" Target="../media/image1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7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12" Type="http://schemas.openxmlformats.org/officeDocument/2006/relationships/slideLayout" Target="../slideLayouts/slideLayout61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11" Type="http://schemas.openxmlformats.org/officeDocument/2006/relationships/slideLayout" Target="../slideLayouts/slideLayout60.xml"/><Relationship Id="rId5" Type="http://schemas.openxmlformats.org/officeDocument/2006/relationships/slideLayout" Target="../slideLayouts/slideLayout54.xml"/><Relationship Id="rId10" Type="http://schemas.openxmlformats.org/officeDocument/2006/relationships/slideLayout" Target="../slideLayouts/slideLayout59.xml"/><Relationship Id="rId4" Type="http://schemas.openxmlformats.org/officeDocument/2006/relationships/slideLayout" Target="../slideLayouts/slideLayout53.xml"/><Relationship Id="rId9" Type="http://schemas.openxmlformats.org/officeDocument/2006/relationships/slideLayout" Target="../slideLayouts/slideLayout58.xml"/><Relationship Id="rId14" Type="http://schemas.openxmlformats.org/officeDocument/2006/relationships/image" Target="../media/image1.pn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9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64.xml"/><Relationship Id="rId7" Type="http://schemas.openxmlformats.org/officeDocument/2006/relationships/slideLayout" Target="../slideLayouts/slideLayout68.xml"/><Relationship Id="rId12" Type="http://schemas.openxmlformats.org/officeDocument/2006/relationships/slideLayout" Target="../slideLayouts/slideLayout73.xml"/><Relationship Id="rId2" Type="http://schemas.openxmlformats.org/officeDocument/2006/relationships/slideLayout" Target="../slideLayouts/slideLayout63.xml"/><Relationship Id="rId1" Type="http://schemas.openxmlformats.org/officeDocument/2006/relationships/slideLayout" Target="../slideLayouts/slideLayout62.xml"/><Relationship Id="rId6" Type="http://schemas.openxmlformats.org/officeDocument/2006/relationships/slideLayout" Target="../slideLayouts/slideLayout67.xml"/><Relationship Id="rId11" Type="http://schemas.openxmlformats.org/officeDocument/2006/relationships/slideLayout" Target="../slideLayouts/slideLayout72.xml"/><Relationship Id="rId5" Type="http://schemas.openxmlformats.org/officeDocument/2006/relationships/slideLayout" Target="../slideLayouts/slideLayout66.xml"/><Relationship Id="rId10" Type="http://schemas.openxmlformats.org/officeDocument/2006/relationships/slideLayout" Target="../slideLayouts/slideLayout71.xml"/><Relationship Id="rId4" Type="http://schemas.openxmlformats.org/officeDocument/2006/relationships/slideLayout" Target="../slideLayouts/slideLayout65.xml"/><Relationship Id="rId9" Type="http://schemas.openxmlformats.org/officeDocument/2006/relationships/slideLayout" Target="../slideLayouts/slideLayout70.xml"/><Relationship Id="rId14" Type="http://schemas.openxmlformats.org/officeDocument/2006/relationships/image" Target="../media/image1.png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1.xml"/><Relationship Id="rId13" Type="http://schemas.openxmlformats.org/officeDocument/2006/relationships/theme" Target="../theme/theme7.xml"/><Relationship Id="rId3" Type="http://schemas.openxmlformats.org/officeDocument/2006/relationships/slideLayout" Target="../slideLayouts/slideLayout76.xml"/><Relationship Id="rId7" Type="http://schemas.openxmlformats.org/officeDocument/2006/relationships/slideLayout" Target="../slideLayouts/slideLayout80.xml"/><Relationship Id="rId12" Type="http://schemas.openxmlformats.org/officeDocument/2006/relationships/slideLayout" Target="../slideLayouts/slideLayout85.xml"/><Relationship Id="rId2" Type="http://schemas.openxmlformats.org/officeDocument/2006/relationships/slideLayout" Target="../slideLayouts/slideLayout75.xml"/><Relationship Id="rId1" Type="http://schemas.openxmlformats.org/officeDocument/2006/relationships/slideLayout" Target="../slideLayouts/slideLayout74.xml"/><Relationship Id="rId6" Type="http://schemas.openxmlformats.org/officeDocument/2006/relationships/slideLayout" Target="../slideLayouts/slideLayout79.xml"/><Relationship Id="rId11" Type="http://schemas.openxmlformats.org/officeDocument/2006/relationships/slideLayout" Target="../slideLayouts/slideLayout84.xml"/><Relationship Id="rId5" Type="http://schemas.openxmlformats.org/officeDocument/2006/relationships/slideLayout" Target="../slideLayouts/slideLayout78.xml"/><Relationship Id="rId10" Type="http://schemas.openxmlformats.org/officeDocument/2006/relationships/slideLayout" Target="../slideLayouts/slideLayout83.xml"/><Relationship Id="rId4" Type="http://schemas.openxmlformats.org/officeDocument/2006/relationships/slideLayout" Target="../slideLayouts/slideLayout77.xml"/><Relationship Id="rId9" Type="http://schemas.openxmlformats.org/officeDocument/2006/relationships/slideLayout" Target="../slideLayouts/slideLayout82.xml"/><Relationship Id="rId14" Type="http://schemas.openxmlformats.org/officeDocument/2006/relationships/image" Target="../media/image1.png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3.xml"/><Relationship Id="rId13" Type="http://schemas.openxmlformats.org/officeDocument/2006/relationships/theme" Target="../theme/theme8.xml"/><Relationship Id="rId3" Type="http://schemas.openxmlformats.org/officeDocument/2006/relationships/slideLayout" Target="../slideLayouts/slideLayout88.xml"/><Relationship Id="rId7" Type="http://schemas.openxmlformats.org/officeDocument/2006/relationships/slideLayout" Target="../slideLayouts/slideLayout92.xml"/><Relationship Id="rId12" Type="http://schemas.openxmlformats.org/officeDocument/2006/relationships/slideLayout" Target="../slideLayouts/slideLayout97.xml"/><Relationship Id="rId2" Type="http://schemas.openxmlformats.org/officeDocument/2006/relationships/slideLayout" Target="../slideLayouts/slideLayout87.xml"/><Relationship Id="rId1" Type="http://schemas.openxmlformats.org/officeDocument/2006/relationships/slideLayout" Target="../slideLayouts/slideLayout86.xml"/><Relationship Id="rId6" Type="http://schemas.openxmlformats.org/officeDocument/2006/relationships/slideLayout" Target="../slideLayouts/slideLayout91.xml"/><Relationship Id="rId11" Type="http://schemas.openxmlformats.org/officeDocument/2006/relationships/slideLayout" Target="../slideLayouts/slideLayout96.xml"/><Relationship Id="rId5" Type="http://schemas.openxmlformats.org/officeDocument/2006/relationships/slideLayout" Target="../slideLayouts/slideLayout90.xml"/><Relationship Id="rId10" Type="http://schemas.openxmlformats.org/officeDocument/2006/relationships/slideLayout" Target="../slideLayouts/slideLayout95.xml"/><Relationship Id="rId4" Type="http://schemas.openxmlformats.org/officeDocument/2006/relationships/slideLayout" Target="../slideLayouts/slideLayout89.xml"/><Relationship Id="rId9" Type="http://schemas.openxmlformats.org/officeDocument/2006/relationships/slideLayout" Target="../slideLayouts/slideLayout94.xml"/><Relationship Id="rId14" Type="http://schemas.openxmlformats.org/officeDocument/2006/relationships/image" Target="../media/image1.png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5.xml"/><Relationship Id="rId13" Type="http://schemas.openxmlformats.org/officeDocument/2006/relationships/theme" Target="../theme/theme9.xml"/><Relationship Id="rId3" Type="http://schemas.openxmlformats.org/officeDocument/2006/relationships/slideLayout" Target="../slideLayouts/slideLayout100.xml"/><Relationship Id="rId7" Type="http://schemas.openxmlformats.org/officeDocument/2006/relationships/slideLayout" Target="../slideLayouts/slideLayout104.xml"/><Relationship Id="rId12" Type="http://schemas.openxmlformats.org/officeDocument/2006/relationships/slideLayout" Target="../slideLayouts/slideLayout109.xml"/><Relationship Id="rId2" Type="http://schemas.openxmlformats.org/officeDocument/2006/relationships/slideLayout" Target="../slideLayouts/slideLayout99.xml"/><Relationship Id="rId1" Type="http://schemas.openxmlformats.org/officeDocument/2006/relationships/slideLayout" Target="../slideLayouts/slideLayout98.xml"/><Relationship Id="rId6" Type="http://schemas.openxmlformats.org/officeDocument/2006/relationships/slideLayout" Target="../slideLayouts/slideLayout103.xml"/><Relationship Id="rId11" Type="http://schemas.openxmlformats.org/officeDocument/2006/relationships/slideLayout" Target="../slideLayouts/slideLayout108.xml"/><Relationship Id="rId5" Type="http://schemas.openxmlformats.org/officeDocument/2006/relationships/slideLayout" Target="../slideLayouts/slideLayout102.xml"/><Relationship Id="rId10" Type="http://schemas.openxmlformats.org/officeDocument/2006/relationships/slideLayout" Target="../slideLayouts/slideLayout107.xml"/><Relationship Id="rId4" Type="http://schemas.openxmlformats.org/officeDocument/2006/relationships/slideLayout" Target="../slideLayouts/slideLayout101.xml"/><Relationship Id="rId9" Type="http://schemas.openxmlformats.org/officeDocument/2006/relationships/slideLayout" Target="../slideLayouts/slideLayout106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75A8B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6" descr="IoE_286_landscape.png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227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344" r:id="rId1"/>
    <p:sldLayoutId id="2147484415" r:id="rId2"/>
    <p:sldLayoutId id="2147484345" r:id="rId3"/>
    <p:sldLayoutId id="2147484346" r:id="rId4"/>
    <p:sldLayoutId id="2147484347" r:id="rId5"/>
    <p:sldLayoutId id="2147484416" r:id="rId6"/>
    <p:sldLayoutId id="2147484417" r:id="rId7"/>
    <p:sldLayoutId id="2147484418" r:id="rId8"/>
    <p:sldLayoutId id="2147484419" r:id="rId9"/>
    <p:sldLayoutId id="2147484348" r:id="rId10"/>
    <p:sldLayoutId id="2147484349" r:id="rId11"/>
    <p:sldLayoutId id="2147484350" r:id="rId12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MS PGothic" charset="0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MS PGothic" pitchFamily="34" charset="-128"/>
          <a:cs typeface="MS PGothic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MS PGothic" pitchFamily="34" charset="-128"/>
          <a:cs typeface="MS PGothic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MS PGothic" pitchFamily="34" charset="-128"/>
          <a:cs typeface="MS PGothic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MS PGothic" pitchFamily="34" charset="-128"/>
          <a:cs typeface="MS PGothic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MS PGothic" pitchFamily="34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MS PGothic" pitchFamily="34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MS PGothic" pitchFamily="34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MS PGothic" pitchFamily="34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B8CB87">
            <a:alpha val="9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6" descr="IoE_286_landscape.png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227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60" r:id="rId2"/>
    <p:sldLayoutId id="2147484409" r:id="rId3"/>
    <p:sldLayoutId id="2147484410" r:id="rId4"/>
    <p:sldLayoutId id="2147484411" r:id="rId5"/>
    <p:sldLayoutId id="2147484461" r:id="rId6"/>
    <p:sldLayoutId id="2147484462" r:id="rId7"/>
    <p:sldLayoutId id="2147484463" r:id="rId8"/>
    <p:sldLayoutId id="2147484464" r:id="rId9"/>
    <p:sldLayoutId id="2147484412" r:id="rId10"/>
    <p:sldLayoutId id="2147484413" r:id="rId11"/>
    <p:sldLayoutId id="2147484414" r:id="rId12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MS PGothic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MS PGothic" pitchFamily="34" charset="-128"/>
          <a:cs typeface="MS PGothic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MS PGothic" pitchFamily="34" charset="-128"/>
          <a:cs typeface="MS PGothic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MS PGothic" pitchFamily="34" charset="-128"/>
          <a:cs typeface="MS PGothic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MS PGothic" pitchFamily="34" charset="-128"/>
          <a:cs typeface="MS PGothic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MS PGothic" pitchFamily="34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MS PGothic" pitchFamily="34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MS PGothic" pitchFamily="34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MS PGothic" pitchFamily="34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9FD4D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6" descr="IoE_286_landscape.png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227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351" r:id="rId1"/>
    <p:sldLayoutId id="2147484420" r:id="rId2"/>
    <p:sldLayoutId id="2147484352" r:id="rId3"/>
    <p:sldLayoutId id="2147484353" r:id="rId4"/>
    <p:sldLayoutId id="2147484354" r:id="rId5"/>
    <p:sldLayoutId id="2147484421" r:id="rId6"/>
    <p:sldLayoutId id="2147484422" r:id="rId7"/>
    <p:sldLayoutId id="2147484423" r:id="rId8"/>
    <p:sldLayoutId id="2147484424" r:id="rId9"/>
    <p:sldLayoutId id="2147484355" r:id="rId10"/>
    <p:sldLayoutId id="2147484356" r:id="rId11"/>
    <p:sldLayoutId id="2147484357" r:id="rId12"/>
    <p:sldLayoutId id="2147484358" r:id="rId13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MS PGothic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MS PGothic" pitchFamily="34" charset="-128"/>
          <a:cs typeface="MS PGothic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MS PGothic" pitchFamily="34" charset="-128"/>
          <a:cs typeface="MS PGothic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MS PGothic" pitchFamily="34" charset="-128"/>
          <a:cs typeface="MS PGothic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MS PGothic" pitchFamily="34" charset="-128"/>
          <a:cs typeface="MS PGothic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MS PGothic" pitchFamily="34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MS PGothic" pitchFamily="34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MS PGothic" pitchFamily="34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MS PGothic" pitchFamily="34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8C99">
            <a:alpha val="5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6" descr="IoE_286_landscape.png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227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359" r:id="rId1"/>
    <p:sldLayoutId id="2147484425" r:id="rId2"/>
    <p:sldLayoutId id="2147484360" r:id="rId3"/>
    <p:sldLayoutId id="2147484361" r:id="rId4"/>
    <p:sldLayoutId id="2147484426" r:id="rId5"/>
    <p:sldLayoutId id="2147484427" r:id="rId6"/>
    <p:sldLayoutId id="2147484428" r:id="rId7"/>
    <p:sldLayoutId id="2147484429" r:id="rId8"/>
    <p:sldLayoutId id="2147484362" r:id="rId9"/>
    <p:sldLayoutId id="2147484363" r:id="rId10"/>
    <p:sldLayoutId id="2147484364" r:id="rId11"/>
    <p:sldLayoutId id="2147484365" r:id="rId12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MS PGothic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MS PGothic" pitchFamily="34" charset="-128"/>
          <a:cs typeface="MS PGothic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MS PGothic" pitchFamily="34" charset="-128"/>
          <a:cs typeface="MS PGothic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MS PGothic" pitchFamily="34" charset="-128"/>
          <a:cs typeface="MS PGothic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MS PGothic" pitchFamily="34" charset="-128"/>
          <a:cs typeface="MS PGothic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MS PGothic" pitchFamily="34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MS PGothic" pitchFamily="34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MS PGothic" pitchFamily="34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MS PGothic" pitchFamily="34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75A5C2">
            <a:alpha val="5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6" descr="IoE_286_landscape.png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227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366" r:id="rId1"/>
    <p:sldLayoutId id="2147484430" r:id="rId2"/>
    <p:sldLayoutId id="2147484367" r:id="rId3"/>
    <p:sldLayoutId id="2147484368" r:id="rId4"/>
    <p:sldLayoutId id="2147484431" r:id="rId5"/>
    <p:sldLayoutId id="2147484432" r:id="rId6"/>
    <p:sldLayoutId id="2147484433" r:id="rId7"/>
    <p:sldLayoutId id="2147484434" r:id="rId8"/>
    <p:sldLayoutId id="2147484369" r:id="rId9"/>
    <p:sldLayoutId id="2147484370" r:id="rId10"/>
    <p:sldLayoutId id="2147484371" r:id="rId11"/>
    <p:sldLayoutId id="2147484372" r:id="rId12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MS PGothic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MS PGothic" pitchFamily="34" charset="-128"/>
          <a:cs typeface="MS PGothic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MS PGothic" pitchFamily="34" charset="-128"/>
          <a:cs typeface="MS PGothic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MS PGothic" pitchFamily="34" charset="-128"/>
          <a:cs typeface="MS PGothic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MS PGothic" pitchFamily="34" charset="-128"/>
          <a:cs typeface="MS PGothic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MS PGothic" pitchFamily="34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MS PGothic" pitchFamily="34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MS PGothic" pitchFamily="34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MS PGothic" pitchFamily="34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EFA720">
            <a:alpha val="5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6" descr="IoE_286_landscape.png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227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373" r:id="rId1"/>
    <p:sldLayoutId id="2147484435" r:id="rId2"/>
    <p:sldLayoutId id="2147484374" r:id="rId3"/>
    <p:sldLayoutId id="2147484375" r:id="rId4"/>
    <p:sldLayoutId id="2147484376" r:id="rId5"/>
    <p:sldLayoutId id="2147484436" r:id="rId6"/>
    <p:sldLayoutId id="2147484437" r:id="rId7"/>
    <p:sldLayoutId id="2147484438" r:id="rId8"/>
    <p:sldLayoutId id="2147484439" r:id="rId9"/>
    <p:sldLayoutId id="2147484377" r:id="rId10"/>
    <p:sldLayoutId id="2147484378" r:id="rId11"/>
    <p:sldLayoutId id="2147484379" r:id="rId12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MS PGothic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MS PGothic" pitchFamily="34" charset="-128"/>
          <a:cs typeface="MS PGothic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MS PGothic" pitchFamily="34" charset="-128"/>
          <a:cs typeface="MS PGothic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MS PGothic" pitchFamily="34" charset="-128"/>
          <a:cs typeface="MS PGothic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MS PGothic" pitchFamily="34" charset="-128"/>
          <a:cs typeface="MS PGothic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MS PGothic" pitchFamily="34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MS PGothic" pitchFamily="34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MS PGothic" pitchFamily="34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MS PGothic" pitchFamily="34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DE6222">
            <a:alpha val="5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6" descr="IoE_286_landscape.png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227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380" r:id="rId1"/>
    <p:sldLayoutId id="2147484440" r:id="rId2"/>
    <p:sldLayoutId id="2147484381" r:id="rId3"/>
    <p:sldLayoutId id="2147484382" r:id="rId4"/>
    <p:sldLayoutId id="2147484383" r:id="rId5"/>
    <p:sldLayoutId id="2147484441" r:id="rId6"/>
    <p:sldLayoutId id="2147484442" r:id="rId7"/>
    <p:sldLayoutId id="2147484443" r:id="rId8"/>
    <p:sldLayoutId id="2147484444" r:id="rId9"/>
    <p:sldLayoutId id="2147484384" r:id="rId10"/>
    <p:sldLayoutId id="2147484385" r:id="rId11"/>
    <p:sldLayoutId id="2147484386" r:id="rId12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MS PGothic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MS PGothic" pitchFamily="34" charset="-128"/>
          <a:cs typeface="MS PGothic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MS PGothic" pitchFamily="34" charset="-128"/>
          <a:cs typeface="MS PGothic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MS PGothic" pitchFamily="34" charset="-128"/>
          <a:cs typeface="MS PGothic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MS PGothic" pitchFamily="34" charset="-128"/>
          <a:cs typeface="MS PGothic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MS PGothic" pitchFamily="34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MS PGothic" pitchFamily="34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MS PGothic" pitchFamily="34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MS PGothic" pitchFamily="34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8D003F">
            <a:alpha val="39999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6" descr="IoE_286_landscape.png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227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387" r:id="rId1"/>
    <p:sldLayoutId id="2147484445" r:id="rId2"/>
    <p:sldLayoutId id="2147484388" r:id="rId3"/>
    <p:sldLayoutId id="2147484389" r:id="rId4"/>
    <p:sldLayoutId id="2147484390" r:id="rId5"/>
    <p:sldLayoutId id="2147484446" r:id="rId6"/>
    <p:sldLayoutId id="2147484447" r:id="rId7"/>
    <p:sldLayoutId id="2147484448" r:id="rId8"/>
    <p:sldLayoutId id="2147484449" r:id="rId9"/>
    <p:sldLayoutId id="2147484391" r:id="rId10"/>
    <p:sldLayoutId id="2147484392" r:id="rId11"/>
    <p:sldLayoutId id="2147484393" r:id="rId12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MS PGothic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MS PGothic" pitchFamily="34" charset="-128"/>
          <a:cs typeface="MS PGothic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MS PGothic" pitchFamily="34" charset="-128"/>
          <a:cs typeface="MS PGothic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MS PGothic" pitchFamily="34" charset="-128"/>
          <a:cs typeface="MS PGothic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MS PGothic" pitchFamily="34" charset="-128"/>
          <a:cs typeface="MS PGothic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MS PGothic" pitchFamily="34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MS PGothic" pitchFamily="34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MS PGothic" pitchFamily="34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MS PGothic" pitchFamily="34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B597A3">
            <a:alpha val="9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6" descr="IoE_286_landscape.png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227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394" r:id="rId1"/>
    <p:sldLayoutId id="2147484450" r:id="rId2"/>
    <p:sldLayoutId id="2147484395" r:id="rId3"/>
    <p:sldLayoutId id="2147484396" r:id="rId4"/>
    <p:sldLayoutId id="2147484397" r:id="rId5"/>
    <p:sldLayoutId id="2147484451" r:id="rId6"/>
    <p:sldLayoutId id="2147484452" r:id="rId7"/>
    <p:sldLayoutId id="2147484453" r:id="rId8"/>
    <p:sldLayoutId id="2147484454" r:id="rId9"/>
    <p:sldLayoutId id="2147484398" r:id="rId10"/>
    <p:sldLayoutId id="2147484399" r:id="rId11"/>
    <p:sldLayoutId id="2147484400" r:id="rId12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MS PGothic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MS PGothic" pitchFamily="34" charset="-128"/>
          <a:cs typeface="MS PGothic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MS PGothic" pitchFamily="34" charset="-128"/>
          <a:cs typeface="MS PGothic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MS PGothic" pitchFamily="34" charset="-128"/>
          <a:cs typeface="MS PGothic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MS PGothic" pitchFamily="34" charset="-128"/>
          <a:cs typeface="MS PGothic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MS PGothic" pitchFamily="34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MS PGothic" pitchFamily="34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MS PGothic" pitchFamily="34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MS PGothic" pitchFamily="34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DFD7BC">
            <a:alpha val="9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6" descr="IoE_286_landscape.png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227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401" r:id="rId1"/>
    <p:sldLayoutId id="2147484455" r:id="rId2"/>
    <p:sldLayoutId id="2147484402" r:id="rId3"/>
    <p:sldLayoutId id="2147484403" r:id="rId4"/>
    <p:sldLayoutId id="2147484404" r:id="rId5"/>
    <p:sldLayoutId id="2147484456" r:id="rId6"/>
    <p:sldLayoutId id="2147484457" r:id="rId7"/>
    <p:sldLayoutId id="2147484458" r:id="rId8"/>
    <p:sldLayoutId id="2147484459" r:id="rId9"/>
    <p:sldLayoutId id="2147484405" r:id="rId10"/>
    <p:sldLayoutId id="2147484406" r:id="rId11"/>
    <p:sldLayoutId id="2147484407" r:id="rId12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MS PGothic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MS PGothic" pitchFamily="34" charset="-128"/>
          <a:cs typeface="MS PGothic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MS PGothic" pitchFamily="34" charset="-128"/>
          <a:cs typeface="MS PGothic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MS PGothic" pitchFamily="34" charset="-128"/>
          <a:cs typeface="MS PGothic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MS PGothic" pitchFamily="34" charset="-128"/>
          <a:cs typeface="MS PGothic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MS PGothic" pitchFamily="34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MS PGothic" pitchFamily="34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MS PGothic" pitchFamily="34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MS PGothic" pitchFamily="34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XMgaGqxglh0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2.jp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tvet.excellencegateway.org.uk/vocabulary/EGresourcetype/Effective%20practice%20example" TargetMode="External"/><Relationship Id="rId2" Type="http://schemas.openxmlformats.org/officeDocument/2006/relationships/hyperlink" Target="http://www.et-foundation.co.uk/supporting/support-for-employers/teach/" TargetMode="External"/><Relationship Id="rId1" Type="http://schemas.openxmlformats.org/officeDocument/2006/relationships/slideLayout" Target="../slideLayouts/slideLayout2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135467" y="1547446"/>
            <a:ext cx="8929511" cy="4428958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GB" sz="3200" b="1" dirty="0" smtClean="0"/>
              <a:t>Collaborative partnerships between industry practitioners and teachers for the co-design and delivery of vocational learning and teaching (VLT) programmes</a:t>
            </a:r>
          </a:p>
          <a:p>
            <a:pPr>
              <a:spcBef>
                <a:spcPts val="0"/>
              </a:spcBef>
            </a:pPr>
            <a:endParaRPr lang="en-GB" sz="800" b="1" dirty="0"/>
          </a:p>
          <a:p>
            <a:pPr>
              <a:spcBef>
                <a:spcPts val="0"/>
              </a:spcBef>
            </a:pPr>
            <a:endParaRPr lang="en-GB" sz="2400" b="1" dirty="0" smtClean="0"/>
          </a:p>
          <a:p>
            <a:pPr>
              <a:spcBef>
                <a:spcPts val="0"/>
              </a:spcBef>
            </a:pPr>
            <a:r>
              <a:rPr lang="en-GB" sz="2400" b="1" dirty="0" smtClean="0"/>
              <a:t>Jay Derrick </a:t>
            </a:r>
          </a:p>
          <a:p>
            <a:pPr>
              <a:spcBef>
                <a:spcPts val="0"/>
              </a:spcBef>
            </a:pPr>
            <a:r>
              <a:rPr lang="en-GB" sz="2400" b="1" dirty="0" smtClean="0"/>
              <a:t>Paul Grainger</a:t>
            </a:r>
          </a:p>
          <a:p>
            <a:pPr>
              <a:spcBef>
                <a:spcPts val="0"/>
              </a:spcBef>
            </a:pPr>
            <a:r>
              <a:rPr lang="en-GB" sz="1600" b="1" dirty="0" smtClean="0"/>
              <a:t>UCL Institute of Education, Department of Education, Practice and Society</a:t>
            </a:r>
          </a:p>
          <a:p>
            <a:pPr>
              <a:spcBef>
                <a:spcPts val="0"/>
              </a:spcBef>
            </a:pPr>
            <a:endParaRPr lang="en-GB" sz="1600" b="1" dirty="0" smtClean="0"/>
          </a:p>
          <a:p>
            <a:pPr>
              <a:spcBef>
                <a:spcPts val="0"/>
              </a:spcBef>
            </a:pPr>
            <a:endParaRPr lang="en-GB" sz="2000" b="1" dirty="0" smtClean="0"/>
          </a:p>
          <a:p>
            <a:pPr>
              <a:spcBef>
                <a:spcPts val="0"/>
              </a:spcBef>
            </a:pPr>
            <a:r>
              <a:rPr lang="en-GB" sz="2400" b="1" dirty="0" smtClean="0"/>
              <a:t>BIS Employer Engagement Conference, 21-22 July 2016</a:t>
            </a:r>
          </a:p>
          <a:p>
            <a:pPr algn="ctr"/>
            <a:r>
              <a:rPr lang="en-GB" sz="1600" dirty="0" smtClean="0"/>
              <a:t>	</a:t>
            </a:r>
            <a:endParaRPr lang="en-GB" sz="1600" dirty="0"/>
          </a:p>
          <a:p>
            <a:endParaRPr lang="en-GB" sz="1600" dirty="0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7196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346075" y="1567544"/>
            <a:ext cx="8446233" cy="4939788"/>
          </a:xfrm>
        </p:spPr>
        <p:txBody>
          <a:bodyPr numCol="1"/>
          <a:lstStyle/>
          <a:p>
            <a:pPr marL="180975" lvl="1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 dirty="0" smtClean="0"/>
              <a:t>Teach Too sample video:</a:t>
            </a:r>
          </a:p>
          <a:p>
            <a:pPr marL="180975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2800" dirty="0" smtClean="0"/>
          </a:p>
          <a:p>
            <a:pPr marL="180975" lvl="1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 dirty="0" smtClean="0"/>
              <a:t>	</a:t>
            </a:r>
            <a:endParaRPr lang="en-GB" sz="2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5" name="Picture 4">
            <a:hlinkClick r:id="rId3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25899"/>
            <a:ext cx="9144000" cy="5682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1268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218365" y="1296538"/>
            <a:ext cx="8693623" cy="5349922"/>
          </a:xfrm>
        </p:spPr>
        <p:txBody>
          <a:bodyPr/>
          <a:lstStyle/>
          <a:p>
            <a:r>
              <a:rPr lang="en-GB" sz="3200" b="1" dirty="0" smtClean="0"/>
              <a:t>Gatsby SET L3 project 2016:</a:t>
            </a:r>
          </a:p>
          <a:p>
            <a:endParaRPr lang="en-GB" sz="8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3200" dirty="0" smtClean="0"/>
              <a:t>Looked at academic research and ‘grey literature’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3200" dirty="0" smtClean="0"/>
              <a:t>From these, a framework for the investigation of vocational learning and teaching was generated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3200" dirty="0" smtClean="0"/>
              <a:t>Used 5 college case studies to identify features of excellent VLT practice, to show how they reinforce, add to, or go beyond CAVTL</a:t>
            </a:r>
          </a:p>
          <a:p>
            <a:endParaRPr lang="en-GB" sz="2400" b="1" dirty="0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622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266330" y="1964602"/>
            <a:ext cx="8700117" cy="4542730"/>
          </a:xfrm>
        </p:spPr>
        <p:txBody>
          <a:bodyPr numCol="1"/>
          <a:lstStyle/>
          <a:p>
            <a:pPr marL="466725" lvl="1">
              <a:spcBef>
                <a:spcPts val="0"/>
              </a:spcBef>
              <a:spcAft>
                <a:spcPts val="0"/>
              </a:spcAft>
            </a:pPr>
            <a:r>
              <a:rPr lang="en-GB" sz="1800" dirty="0"/>
              <a:t>Fashion design and making: </a:t>
            </a:r>
            <a:r>
              <a:rPr lang="en-GB" sz="1800" dirty="0" smtClean="0"/>
              <a:t>Fashion Enter </a:t>
            </a:r>
            <a:r>
              <a:rPr lang="en-GB" sz="1800" dirty="0"/>
              <a:t>and </a:t>
            </a:r>
            <a:r>
              <a:rPr lang="en-GB" sz="1800" dirty="0" smtClean="0"/>
              <a:t>the ASOS Stitching </a:t>
            </a:r>
            <a:r>
              <a:rPr lang="en-GB" sz="1800" dirty="0"/>
              <a:t>Academy</a:t>
            </a:r>
          </a:p>
          <a:p>
            <a:pPr marL="466725" lvl="1">
              <a:spcBef>
                <a:spcPts val="0"/>
              </a:spcBef>
              <a:spcAft>
                <a:spcPts val="0"/>
              </a:spcAft>
            </a:pPr>
            <a:r>
              <a:rPr lang="en-GB" sz="1800" dirty="0" smtClean="0"/>
              <a:t>Forensics/crime scene investigation: City and Islington College and British Transport Police</a:t>
            </a:r>
          </a:p>
          <a:p>
            <a:pPr marL="466725" lvl="1">
              <a:spcBef>
                <a:spcPts val="0"/>
              </a:spcBef>
              <a:spcAft>
                <a:spcPts val="0"/>
              </a:spcAft>
            </a:pPr>
            <a:r>
              <a:rPr lang="en-GB" sz="1800" dirty="0" smtClean="0"/>
              <a:t>Landside and Airside Airport Industries: Craven College and </a:t>
            </a:r>
            <a:r>
              <a:rPr lang="en-GB" sz="1800" dirty="0" err="1" smtClean="0"/>
              <a:t>Swissport</a:t>
            </a:r>
            <a:endParaRPr lang="en-GB" sz="1800" dirty="0" smtClean="0"/>
          </a:p>
          <a:p>
            <a:pPr marL="466725" lvl="1">
              <a:spcBef>
                <a:spcPts val="0"/>
              </a:spcBef>
              <a:spcAft>
                <a:spcPts val="0"/>
              </a:spcAft>
            </a:pPr>
            <a:r>
              <a:rPr lang="en-GB" sz="1800" dirty="0" smtClean="0"/>
              <a:t>Freelance web design and construction start-ups: ELATT and </a:t>
            </a:r>
            <a:r>
              <a:rPr lang="en-GB" sz="1800" dirty="0" err="1" smtClean="0"/>
              <a:t>CrowdSkills</a:t>
            </a:r>
            <a:endParaRPr lang="en-GB" sz="1800" dirty="0" smtClean="0"/>
          </a:p>
          <a:p>
            <a:pPr marL="466725" lvl="1">
              <a:spcBef>
                <a:spcPts val="0"/>
              </a:spcBef>
              <a:spcAft>
                <a:spcPts val="0"/>
              </a:spcAft>
            </a:pPr>
            <a:r>
              <a:rPr lang="en-GB" sz="1800" dirty="0" smtClean="0"/>
              <a:t>Hairdressing micro-businesses co-designing social media-based VET resources, marketing and training (UKTD)</a:t>
            </a:r>
          </a:p>
          <a:p>
            <a:pPr marL="466725" lvl="1">
              <a:spcBef>
                <a:spcPts val="0"/>
              </a:spcBef>
              <a:spcAft>
                <a:spcPts val="0"/>
              </a:spcAft>
            </a:pPr>
            <a:r>
              <a:rPr lang="en-GB" sz="1800" dirty="0" smtClean="0"/>
              <a:t>Robotics: Carshalton College and </a:t>
            </a:r>
            <a:r>
              <a:rPr lang="en-GB" sz="1800" dirty="0" err="1" smtClean="0"/>
              <a:t>Mirobot</a:t>
            </a:r>
            <a:endParaRPr lang="en-GB" sz="1800" dirty="0" smtClean="0"/>
          </a:p>
          <a:p>
            <a:pPr marL="180975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800" dirty="0"/>
          </a:p>
          <a:p>
            <a:pPr marL="180975" lvl="1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 b="1" i="1" dirty="0" smtClean="0"/>
              <a:t>Gatsby</a:t>
            </a:r>
            <a:r>
              <a:rPr lang="en-GB" sz="3200" b="1" dirty="0" smtClean="0"/>
              <a:t> case studies: L3 SET in colleges</a:t>
            </a:r>
          </a:p>
          <a:p>
            <a:pPr marL="466725" lvl="1">
              <a:spcBef>
                <a:spcPts val="0"/>
              </a:spcBef>
              <a:spcAft>
                <a:spcPts val="0"/>
              </a:spcAft>
            </a:pPr>
            <a:r>
              <a:rPr lang="en-GB" sz="1800" dirty="0" smtClean="0"/>
              <a:t>Vehicle Repair engineering, Computer-Aided Design</a:t>
            </a:r>
          </a:p>
          <a:p>
            <a:pPr marL="466725" lvl="1">
              <a:spcBef>
                <a:spcPts val="0"/>
              </a:spcBef>
              <a:spcAft>
                <a:spcPts val="0"/>
              </a:spcAft>
            </a:pPr>
            <a:r>
              <a:rPr lang="en-GB" sz="1800" dirty="0" smtClean="0"/>
              <a:t>Materials Engineering</a:t>
            </a:r>
          </a:p>
          <a:p>
            <a:pPr marL="466725" lvl="1">
              <a:spcBef>
                <a:spcPts val="0"/>
              </a:spcBef>
              <a:spcAft>
                <a:spcPts val="0"/>
              </a:spcAft>
            </a:pPr>
            <a:r>
              <a:rPr lang="en-GB" sz="1800" dirty="0" smtClean="0"/>
              <a:t>Computer engineering and games development</a:t>
            </a:r>
            <a:endParaRPr lang="en-GB" sz="1800" dirty="0"/>
          </a:p>
          <a:p>
            <a:pPr marL="466725" lvl="1">
              <a:spcBef>
                <a:spcPts val="0"/>
              </a:spcBef>
              <a:spcAft>
                <a:spcPts val="0"/>
              </a:spcAft>
            </a:pPr>
            <a:r>
              <a:rPr lang="en-GB" sz="1800" dirty="0" smtClean="0"/>
              <a:t>Energy industry engineering</a:t>
            </a:r>
          </a:p>
          <a:p>
            <a:pPr marL="466725" lvl="1">
              <a:spcBef>
                <a:spcPts val="0"/>
              </a:spcBef>
              <a:spcAft>
                <a:spcPts val="0"/>
              </a:spcAft>
            </a:pPr>
            <a:r>
              <a:rPr lang="en-GB" sz="1800" dirty="0" smtClean="0"/>
              <a:t>Electrical engineering</a:t>
            </a:r>
          </a:p>
          <a:p>
            <a:pPr marL="180975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800" dirty="0" smtClean="0"/>
          </a:p>
          <a:p>
            <a:pPr marL="180975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800" dirty="0" smtClean="0"/>
          </a:p>
          <a:p>
            <a:pPr marL="180975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800" dirty="0" smtClean="0"/>
          </a:p>
          <a:p>
            <a:pPr marL="180975" lvl="1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 dirty="0" smtClean="0"/>
              <a:t>                                                                     </a:t>
            </a:r>
            <a:endParaRPr lang="en-GB" sz="2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349994" y="1375316"/>
            <a:ext cx="85074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3200" b="1" dirty="0" smtClean="0"/>
              <a:t>Sample </a:t>
            </a:r>
            <a:r>
              <a:rPr lang="en-GB" sz="3200" b="1" i="1" dirty="0" smtClean="0"/>
              <a:t>Teach Too </a:t>
            </a:r>
            <a:r>
              <a:rPr lang="en-GB" sz="3200" b="1" dirty="0" smtClean="0"/>
              <a:t>development projects </a:t>
            </a:r>
            <a:endParaRPr lang="en-GB" sz="3200" b="1" dirty="0"/>
          </a:p>
        </p:txBody>
      </p:sp>
    </p:spTree>
    <p:extLst>
      <p:ext uri="{BB962C8B-B14F-4D97-AF65-F5344CB8AC3E}">
        <p14:creationId xmlns:p14="http://schemas.microsoft.com/office/powerpoint/2010/main" val="2421363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124178" y="1230489"/>
            <a:ext cx="9019822" cy="5276843"/>
          </a:xfrm>
        </p:spPr>
        <p:txBody>
          <a:bodyPr numCol="1"/>
          <a:lstStyle/>
          <a:p>
            <a:pPr marL="180975" lvl="1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 dirty="0" smtClean="0"/>
              <a:t>Theorising collaborative learning and innovation at work</a:t>
            </a:r>
          </a:p>
          <a:p>
            <a:pPr marL="180975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800" dirty="0"/>
          </a:p>
          <a:p>
            <a:pPr marL="180975" lvl="1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 smtClean="0"/>
              <a:t>Activity theory </a:t>
            </a:r>
            <a:r>
              <a:rPr lang="en-GB" sz="1400" dirty="0" smtClean="0"/>
              <a:t>(</a:t>
            </a:r>
            <a:r>
              <a:rPr lang="en-GB" sz="1400" dirty="0" err="1" smtClean="0"/>
              <a:t>Engestrom</a:t>
            </a:r>
            <a:r>
              <a:rPr lang="en-GB" sz="1400" dirty="0" smtClean="0"/>
              <a:t> 1999, 2008)</a:t>
            </a:r>
          </a:p>
          <a:p>
            <a:pPr marL="1038225" lvl="2" indent="-457200">
              <a:spcBef>
                <a:spcPts val="0"/>
              </a:spcBef>
              <a:spcAft>
                <a:spcPts val="0"/>
              </a:spcAft>
            </a:pPr>
            <a:r>
              <a:rPr lang="en-GB" sz="2000" dirty="0" smtClean="0"/>
              <a:t>Deeply contextual, locally specific</a:t>
            </a:r>
          </a:p>
          <a:p>
            <a:pPr marL="1038225" lvl="2" indent="-457200">
              <a:spcBef>
                <a:spcPts val="0"/>
              </a:spcBef>
              <a:spcAft>
                <a:spcPts val="0"/>
              </a:spcAft>
            </a:pPr>
            <a:r>
              <a:rPr lang="en-GB" sz="2000" dirty="0" smtClean="0"/>
              <a:t>Acknowledges continual interplay between knowledge and practice</a:t>
            </a:r>
          </a:p>
          <a:p>
            <a:pPr marL="1038225" lvl="2" indent="-457200">
              <a:spcBef>
                <a:spcPts val="0"/>
              </a:spcBef>
              <a:spcAft>
                <a:spcPts val="0"/>
              </a:spcAft>
            </a:pPr>
            <a:r>
              <a:rPr lang="en-GB" sz="2000" dirty="0" smtClean="0"/>
              <a:t>Accounts for collaborative working across disciplinary and 	organisational boundaries</a:t>
            </a:r>
          </a:p>
          <a:p>
            <a:pPr marL="1038225" lvl="2" indent="-457200">
              <a:spcBef>
                <a:spcPts val="0"/>
              </a:spcBef>
              <a:spcAft>
                <a:spcPts val="0"/>
              </a:spcAft>
            </a:pPr>
            <a:r>
              <a:rPr lang="en-GB" sz="2000" dirty="0" smtClean="0"/>
              <a:t>Theorises the production of artefacts as the focus of collaborative 	learning</a:t>
            </a:r>
          </a:p>
          <a:p>
            <a:pPr marL="1038225" lvl="2" indent="-457200">
              <a:spcBef>
                <a:spcPts val="0"/>
              </a:spcBef>
              <a:spcAft>
                <a:spcPts val="0"/>
              </a:spcAft>
            </a:pPr>
            <a:r>
              <a:rPr lang="en-GB" sz="2000" dirty="0" smtClean="0"/>
              <a:t>Dynamic: assumes contexts and processes evolve over time</a:t>
            </a:r>
            <a:endParaRPr lang="en-GB" sz="2000" dirty="0"/>
          </a:p>
          <a:p>
            <a:pPr marL="581025" lvl="2" indent="0">
              <a:spcBef>
                <a:spcPts val="0"/>
              </a:spcBef>
              <a:spcAft>
                <a:spcPts val="0"/>
              </a:spcAft>
              <a:buNone/>
            </a:pPr>
            <a:endParaRPr lang="en-GB" sz="800" dirty="0"/>
          </a:p>
          <a:p>
            <a:pPr marL="180975" lvl="1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 smtClean="0"/>
              <a:t>Improves on earlier theories </a:t>
            </a:r>
            <a:r>
              <a:rPr lang="en-GB" sz="1400" dirty="0" smtClean="0"/>
              <a:t>(</a:t>
            </a:r>
            <a:r>
              <a:rPr lang="en-GB" sz="1400" dirty="0" err="1" smtClean="0"/>
              <a:t>eg</a:t>
            </a:r>
            <a:r>
              <a:rPr lang="en-GB" sz="1400" dirty="0" smtClean="0"/>
              <a:t> Nonaka and Takeuchi 1997)</a:t>
            </a:r>
            <a:r>
              <a:rPr lang="en-GB" dirty="0" smtClean="0"/>
              <a:t>, which are: </a:t>
            </a:r>
          </a:p>
          <a:p>
            <a:pPr marL="923925" lvl="2" indent="-342900">
              <a:spcBef>
                <a:spcPts val="0"/>
              </a:spcBef>
              <a:spcAft>
                <a:spcPts val="0"/>
              </a:spcAft>
            </a:pPr>
            <a:r>
              <a:rPr lang="en-GB" sz="2000" dirty="0"/>
              <a:t> </a:t>
            </a:r>
            <a:r>
              <a:rPr lang="en-GB" sz="2000" dirty="0" smtClean="0"/>
              <a:t> Deterministic</a:t>
            </a:r>
          </a:p>
          <a:p>
            <a:pPr marL="923925" lvl="2" indent="-342900">
              <a:spcBef>
                <a:spcPts val="0"/>
              </a:spcBef>
              <a:spcAft>
                <a:spcPts val="0"/>
              </a:spcAft>
            </a:pPr>
            <a:r>
              <a:rPr lang="en-GB" sz="2000" dirty="0"/>
              <a:t> </a:t>
            </a:r>
            <a:r>
              <a:rPr lang="en-GB" sz="2000" dirty="0" smtClean="0"/>
              <a:t> Evidence based only on large scale business processes</a:t>
            </a:r>
          </a:p>
          <a:p>
            <a:pPr marL="923925" lvl="2" indent="-342900">
              <a:spcBef>
                <a:spcPts val="0"/>
              </a:spcBef>
              <a:spcAft>
                <a:spcPts val="0"/>
              </a:spcAft>
            </a:pPr>
            <a:r>
              <a:rPr lang="en-GB" sz="2000" dirty="0"/>
              <a:t> </a:t>
            </a:r>
            <a:r>
              <a:rPr lang="en-GB" sz="2000" dirty="0" smtClean="0"/>
              <a:t> Theorises knowledge creation from static conceptions of different       	types of knowledge (tacit, explicit)</a:t>
            </a:r>
          </a:p>
          <a:p>
            <a:pPr marL="923925" lvl="2" indent="-342900">
              <a:spcBef>
                <a:spcPts val="0"/>
              </a:spcBef>
              <a:spcAft>
                <a:spcPts val="0"/>
              </a:spcAft>
            </a:pPr>
            <a:r>
              <a:rPr lang="en-GB" sz="2000" dirty="0"/>
              <a:t> </a:t>
            </a:r>
            <a:r>
              <a:rPr lang="en-GB" sz="2000" dirty="0" smtClean="0"/>
              <a:t> Doesn’t focus strongly on the organisation of teams</a:t>
            </a:r>
          </a:p>
          <a:p>
            <a:pPr marL="923925" lvl="2" indent="-342900">
              <a:spcBef>
                <a:spcPts val="0"/>
              </a:spcBef>
              <a:spcAft>
                <a:spcPts val="0"/>
              </a:spcAft>
            </a:pPr>
            <a:endParaRPr lang="en-GB" dirty="0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94464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266330" y="1296140"/>
            <a:ext cx="8700117" cy="5211192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b="1" dirty="0" smtClean="0"/>
              <a:t>Benefits for employers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GB" sz="800" dirty="0" smtClean="0"/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400" dirty="0" smtClean="0"/>
              <a:t>New recruits better trained and prepared for realities of employment </a:t>
            </a: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400" dirty="0" smtClean="0"/>
              <a:t>Enhanced presence within their locality and community</a:t>
            </a: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400" dirty="0" smtClean="0"/>
              <a:t>Developing professional identity and expertise of staff through mentoring and teaching</a:t>
            </a: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400" dirty="0" smtClean="0"/>
              <a:t>Language of instruction nearer to the language of work</a:t>
            </a: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400" dirty="0" smtClean="0"/>
              <a:t>VET provision more adaptive to changes in workplaces</a:t>
            </a: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400" dirty="0" smtClean="0"/>
              <a:t>Increased engagement of employers in local skill systems</a:t>
            </a: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400" dirty="0" smtClean="0"/>
              <a:t>Working across boundaries creates possibilities for innovation</a:t>
            </a: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400" dirty="0" smtClean="0"/>
              <a:t>Focus on workplace skills and capacity rather than qualifications</a:t>
            </a: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400" dirty="0" smtClean="0"/>
              <a:t>Better use of local resources and facilities</a:t>
            </a:r>
            <a:endParaRPr lang="en-GB" sz="2400" b="1" dirty="0" smtClean="0"/>
          </a:p>
          <a:p>
            <a:pPr marL="1314450" lvl="1" indent="-5715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GB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7794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211015" y="1818752"/>
            <a:ext cx="8661680" cy="4935766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200" b="1" dirty="0" err="1" smtClean="0"/>
              <a:t>Akkerman</a:t>
            </a:r>
            <a:r>
              <a:rPr lang="en-GB" sz="1200" b="1" dirty="0" smtClean="0"/>
              <a:t> </a:t>
            </a:r>
            <a:r>
              <a:rPr lang="en-GB" sz="1200" b="1" dirty="0"/>
              <a:t>S and Bakker A </a:t>
            </a:r>
            <a:r>
              <a:rPr lang="en-GB" sz="1200" dirty="0"/>
              <a:t>(2011</a:t>
            </a:r>
            <a:r>
              <a:rPr lang="en-GB" sz="1200" dirty="0" smtClean="0"/>
              <a:t>). </a:t>
            </a:r>
            <a:r>
              <a:rPr lang="en-GB" sz="1200" dirty="0"/>
              <a:t>‘Boundary Crossing and Boundary Objects,’ </a:t>
            </a:r>
            <a:r>
              <a:rPr lang="en-GB" sz="1200" i="1" dirty="0"/>
              <a:t>Review of Educational Research </a:t>
            </a:r>
            <a:r>
              <a:rPr lang="en-GB" sz="1200" dirty="0"/>
              <a:t>81(2) 132-169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200" b="1" dirty="0"/>
              <a:t>Billett, S. </a:t>
            </a:r>
            <a:r>
              <a:rPr lang="en-GB" sz="1200" dirty="0"/>
              <a:t>(</a:t>
            </a:r>
            <a:r>
              <a:rPr lang="en-GB" sz="1200" dirty="0" smtClean="0"/>
              <a:t>2001</a:t>
            </a:r>
            <a:r>
              <a:rPr lang="en-GB" sz="1200" dirty="0"/>
              <a:t>). ‘Learning through working life: interdependencies at work’, </a:t>
            </a:r>
            <a:r>
              <a:rPr lang="en-GB" sz="1200" i="1" dirty="0"/>
              <a:t>Studies in Continuing Education</a:t>
            </a:r>
            <a:r>
              <a:rPr lang="en-GB" sz="1200" dirty="0"/>
              <a:t>, 23(1):19-35. 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200" b="1" dirty="0"/>
              <a:t>CAVTL </a:t>
            </a:r>
            <a:r>
              <a:rPr lang="en-GB" sz="1200" dirty="0"/>
              <a:t>(2013). </a:t>
            </a:r>
            <a:r>
              <a:rPr lang="en-GB" sz="1200" i="1" dirty="0"/>
              <a:t>It’s about work: excellent adult vocational teaching and learning.</a:t>
            </a:r>
            <a:r>
              <a:rPr lang="en-GB" sz="1200" dirty="0"/>
              <a:t> London: Learning and Skills Improvement </a:t>
            </a:r>
            <a:r>
              <a:rPr lang="en-GB" sz="1200" dirty="0" smtClean="0"/>
              <a:t>Service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200" b="1" dirty="0" err="1"/>
              <a:t>Crevoisier</a:t>
            </a:r>
            <a:r>
              <a:rPr lang="en-GB" sz="1200" b="1" dirty="0"/>
              <a:t> O and </a:t>
            </a:r>
            <a:r>
              <a:rPr lang="en-GB" sz="1200" b="1" dirty="0" err="1"/>
              <a:t>Jeannerat</a:t>
            </a:r>
            <a:r>
              <a:rPr lang="en-GB" sz="1200" b="1" dirty="0"/>
              <a:t> H </a:t>
            </a:r>
            <a:r>
              <a:rPr lang="en-GB" sz="1200" dirty="0"/>
              <a:t>(2009). Territorial Knowledge Dynamics: From the Proximity Paradigm to Multi-Location Milieus. </a:t>
            </a:r>
            <a:r>
              <a:rPr lang="en-GB" sz="1200" i="1" dirty="0"/>
              <a:t>European Planning Studies,</a:t>
            </a:r>
            <a:r>
              <a:rPr lang="en-GB" sz="1200" dirty="0"/>
              <a:t> August </a:t>
            </a:r>
            <a:r>
              <a:rPr lang="en-GB" sz="1200" dirty="0" smtClean="0"/>
              <a:t>2009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200" b="1" dirty="0" err="1" smtClean="0"/>
              <a:t>Engestrom</a:t>
            </a:r>
            <a:r>
              <a:rPr lang="en-GB" sz="1200" b="1" dirty="0"/>
              <a:t>, Y </a:t>
            </a:r>
            <a:r>
              <a:rPr lang="en-GB" sz="1200" dirty="0"/>
              <a:t>(1999</a:t>
            </a:r>
            <a:r>
              <a:rPr lang="en-GB" sz="1200" dirty="0" smtClean="0"/>
              <a:t>). </a:t>
            </a:r>
            <a:r>
              <a:rPr lang="en-GB" sz="1200" dirty="0"/>
              <a:t>Innovative learning in work teams: analysing cycles of knowledge creation in practice. In </a:t>
            </a:r>
            <a:r>
              <a:rPr lang="en-GB" sz="1200" i="1" dirty="0"/>
              <a:t>Perspectives on Activity Theory</a:t>
            </a:r>
            <a:r>
              <a:rPr lang="en-GB" sz="1200" dirty="0"/>
              <a:t>, </a:t>
            </a:r>
            <a:r>
              <a:rPr lang="en-GB" sz="1200" dirty="0" err="1"/>
              <a:t>ed</a:t>
            </a:r>
            <a:r>
              <a:rPr lang="en-GB" sz="1200" dirty="0"/>
              <a:t> Y </a:t>
            </a:r>
            <a:r>
              <a:rPr lang="en-GB" sz="1200" dirty="0" err="1"/>
              <a:t>Engestrom</a:t>
            </a:r>
            <a:r>
              <a:rPr lang="en-GB" sz="1200" dirty="0"/>
              <a:t>, R </a:t>
            </a:r>
            <a:r>
              <a:rPr lang="en-GB" sz="1200" dirty="0" err="1"/>
              <a:t>Miettinen</a:t>
            </a:r>
            <a:r>
              <a:rPr lang="en-GB" sz="1200" dirty="0"/>
              <a:t>, R-L </a:t>
            </a:r>
            <a:r>
              <a:rPr lang="en-GB" sz="1200" dirty="0" err="1"/>
              <a:t>Punamaki</a:t>
            </a:r>
            <a:r>
              <a:rPr lang="en-GB" sz="1200" dirty="0"/>
              <a:t>. Cambridge: Cambridge University </a:t>
            </a:r>
            <a:r>
              <a:rPr lang="en-GB" sz="1200" dirty="0" smtClean="0"/>
              <a:t>Press</a:t>
            </a:r>
            <a:endParaRPr lang="en-GB" sz="1200" dirty="0"/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200" b="1" dirty="0" err="1"/>
              <a:t>Engestrom</a:t>
            </a:r>
            <a:r>
              <a:rPr lang="en-GB" sz="1200" b="1" dirty="0"/>
              <a:t>, Y </a:t>
            </a:r>
            <a:r>
              <a:rPr lang="en-GB" sz="1200" dirty="0"/>
              <a:t>(2008</a:t>
            </a:r>
            <a:r>
              <a:rPr lang="en-GB" sz="1200" dirty="0" smtClean="0"/>
              <a:t>). </a:t>
            </a:r>
            <a:r>
              <a:rPr lang="en-GB" sz="1200" i="1" dirty="0"/>
              <a:t>From Team to Knots: Activity theoretical studies of collaboration and learning at work</a:t>
            </a:r>
            <a:r>
              <a:rPr lang="en-GB" sz="1200" dirty="0"/>
              <a:t>. Cambridge: Cambridge University </a:t>
            </a:r>
            <a:r>
              <a:rPr lang="en-GB" sz="1200" dirty="0" smtClean="0"/>
              <a:t>Press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200" b="1" dirty="0" smtClean="0"/>
              <a:t>ETF </a:t>
            </a:r>
            <a:r>
              <a:rPr lang="en-GB" sz="1200" dirty="0" smtClean="0"/>
              <a:t>(2015).  </a:t>
            </a:r>
            <a:r>
              <a:rPr lang="en-GB" sz="1200" dirty="0"/>
              <a:t>Adapted from </a:t>
            </a:r>
            <a:r>
              <a:rPr lang="en-GB" sz="1200" dirty="0">
                <a:hlinkClick r:id="rId2"/>
              </a:rPr>
              <a:t>http://www.et-foundation.co.uk/supporting/support-for-employers/teach</a:t>
            </a:r>
            <a:r>
              <a:rPr lang="en-GB" sz="1200" dirty="0" smtClean="0">
                <a:hlinkClick r:id="rId2"/>
              </a:rPr>
              <a:t>/</a:t>
            </a:r>
            <a:r>
              <a:rPr lang="en-GB" sz="1200" dirty="0" smtClean="0"/>
              <a:t>. Education and Training Foundation.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200" b="1" dirty="0" smtClean="0"/>
              <a:t>ETF</a:t>
            </a:r>
            <a:r>
              <a:rPr lang="en-GB" sz="1200" dirty="0" smtClean="0"/>
              <a:t> (2016</a:t>
            </a:r>
            <a:r>
              <a:rPr lang="en-GB" sz="1200" dirty="0"/>
              <a:t>): resources for Teach Too, accessed 14-07-16 at </a:t>
            </a:r>
            <a:r>
              <a:rPr lang="en-GB" sz="1200" dirty="0">
                <a:hlinkClick r:id="rId3"/>
              </a:rPr>
              <a:t>http://</a:t>
            </a:r>
            <a:r>
              <a:rPr lang="en-GB" sz="1200" dirty="0" smtClean="0">
                <a:hlinkClick r:id="rId3"/>
              </a:rPr>
              <a:t>tvet.excellencegateway.org.uk/vocabulary/EGresourcetype/Effective%20practice%20example</a:t>
            </a:r>
            <a:r>
              <a:rPr lang="en-GB" sz="1200" dirty="0" smtClean="0"/>
              <a:t>	 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200" b="1" dirty="0"/>
              <a:t>ETF </a:t>
            </a:r>
            <a:r>
              <a:rPr lang="en-GB" sz="1200" dirty="0"/>
              <a:t>(in press, expected August 2016). A Framework for Developing Occupational Expertise in the 21st Century. London: ETF and UCL </a:t>
            </a:r>
            <a:r>
              <a:rPr lang="en-GB" sz="1200" dirty="0" smtClean="0"/>
              <a:t>Centre for Post 14 Education and Work</a:t>
            </a:r>
            <a:endParaRPr lang="en-GB" sz="1200" dirty="0"/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200" b="1" dirty="0" smtClean="0"/>
              <a:t>Fuller </a:t>
            </a:r>
            <a:r>
              <a:rPr lang="en-GB" sz="1200" b="1" dirty="0"/>
              <a:t>A and </a:t>
            </a:r>
            <a:r>
              <a:rPr lang="en-GB" sz="1200" b="1" dirty="0" smtClean="0"/>
              <a:t>Unwin </a:t>
            </a:r>
            <a:r>
              <a:rPr lang="en-GB" sz="1200" b="1" dirty="0"/>
              <a:t>L. </a:t>
            </a:r>
            <a:r>
              <a:rPr lang="en-GB" sz="1200" dirty="0"/>
              <a:t>(2004). Expansive learning environments: integrating organisational and personal development. In </a:t>
            </a:r>
            <a:r>
              <a:rPr lang="en-GB" sz="1200" dirty="0" err="1"/>
              <a:t>Rainbird</a:t>
            </a:r>
            <a:r>
              <a:rPr lang="en-GB" sz="1200" dirty="0"/>
              <a:t>, H., Fuller, A., and Munro, A. (</a:t>
            </a:r>
            <a:r>
              <a:rPr lang="en-GB" sz="1200" dirty="0" err="1"/>
              <a:t>eds</a:t>
            </a:r>
            <a:r>
              <a:rPr lang="en-GB" sz="1200" dirty="0"/>
              <a:t>), </a:t>
            </a:r>
            <a:r>
              <a:rPr lang="en-GB" sz="1200" i="1" dirty="0"/>
              <a:t>Workplace Learning in Context</a:t>
            </a:r>
            <a:r>
              <a:rPr lang="en-GB" sz="1200" dirty="0"/>
              <a:t>. London: </a:t>
            </a:r>
            <a:r>
              <a:rPr lang="en-GB" sz="1200" dirty="0" smtClean="0"/>
              <a:t>Routledge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200" b="1" dirty="0" smtClean="0"/>
              <a:t>Guile G, Kersh N and </a:t>
            </a:r>
            <a:r>
              <a:rPr lang="en-GB" sz="1200" b="1" dirty="0" err="1" smtClean="0"/>
              <a:t>Tiris</a:t>
            </a:r>
            <a:r>
              <a:rPr lang="en-GB" sz="1200" b="1" dirty="0" smtClean="0"/>
              <a:t>, M </a:t>
            </a:r>
            <a:r>
              <a:rPr lang="en-GB" sz="1200" dirty="0" smtClean="0"/>
              <a:t>(2016). </a:t>
            </a:r>
            <a:r>
              <a:rPr lang="en-GB" sz="1200" i="1" dirty="0" smtClean="0"/>
              <a:t>Enhancing SET teaching at Level 3. London</a:t>
            </a:r>
            <a:r>
              <a:rPr lang="en-GB" sz="1200" dirty="0" smtClean="0"/>
              <a:t>: UCL Centre for Engineering Education, UCL Centre for Post 14 Education and Work</a:t>
            </a:r>
            <a:endParaRPr lang="en-GB" sz="1200" b="1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GB" sz="1100" dirty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GB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GB" sz="12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211015" y="1256044"/>
            <a:ext cx="23412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References 1</a:t>
            </a: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717989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346075" y="1899138"/>
            <a:ext cx="8466329" cy="485538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200" b="1" dirty="0" smtClean="0"/>
              <a:t>Guile</a:t>
            </a:r>
            <a:r>
              <a:rPr lang="en-GB" sz="1200" b="1" dirty="0"/>
              <a:t>, D. </a:t>
            </a:r>
            <a:r>
              <a:rPr lang="en-GB" sz="1200" dirty="0"/>
              <a:t>(2014). Professional knowledge and professional practice as continuous </a:t>
            </a:r>
            <a:r>
              <a:rPr lang="en-GB" sz="1200" dirty="0" err="1"/>
              <a:t>recontextualisation</a:t>
            </a:r>
            <a:r>
              <a:rPr lang="en-GB" sz="1200" dirty="0"/>
              <a:t>: a social practice perspective. In Young, M. and Muller, J. (</a:t>
            </a:r>
            <a:r>
              <a:rPr lang="en-GB" sz="1200" dirty="0" err="1"/>
              <a:t>eds</a:t>
            </a:r>
            <a:r>
              <a:rPr lang="en-GB" sz="1200" dirty="0"/>
              <a:t>), </a:t>
            </a:r>
            <a:r>
              <a:rPr lang="en-GB" sz="1200" i="1" dirty="0"/>
              <a:t>Knowledge, Expertise and the Professions.</a:t>
            </a:r>
            <a:r>
              <a:rPr lang="en-GB" sz="1200" dirty="0"/>
              <a:t> London: Routledge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200" b="1" dirty="0"/>
              <a:t>Hager, P. </a:t>
            </a:r>
            <a:r>
              <a:rPr lang="en-GB" sz="1200" dirty="0"/>
              <a:t>(2013).  Practice as a Key Idea in Understanding Work-based Learning. In Gibbs, P. (</a:t>
            </a:r>
            <a:r>
              <a:rPr lang="en-GB" sz="1200" dirty="0" err="1"/>
              <a:t>ed</a:t>
            </a:r>
            <a:r>
              <a:rPr lang="en-GB" sz="1200" dirty="0"/>
              <a:t>), </a:t>
            </a:r>
            <a:r>
              <a:rPr lang="en-GB" sz="1200" i="1" dirty="0"/>
              <a:t>Learning, Work and Practice: New Understandings</a:t>
            </a:r>
            <a:r>
              <a:rPr lang="en-GB" sz="1200" dirty="0"/>
              <a:t>. Dordrecht: Springer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200" b="1" dirty="0" smtClean="0"/>
              <a:t>Hodgson </a:t>
            </a:r>
            <a:r>
              <a:rPr lang="en-GB" sz="1200" b="1" dirty="0"/>
              <a:t>A and </a:t>
            </a:r>
            <a:r>
              <a:rPr lang="en-GB" sz="1200" b="1" dirty="0" smtClean="0"/>
              <a:t>Spours </a:t>
            </a:r>
            <a:r>
              <a:rPr lang="en-GB" sz="1200" b="1" dirty="0"/>
              <a:t>K. </a:t>
            </a:r>
            <a:r>
              <a:rPr lang="en-GB" sz="1200" dirty="0"/>
              <a:t>(2013). An ecological analysis of the dynamics of localities: a 14+ low opportunity progression equilibrium in action. </a:t>
            </a:r>
            <a:r>
              <a:rPr lang="en-GB" sz="1200" i="1" dirty="0"/>
              <a:t>Journal of Education and Work</a:t>
            </a:r>
            <a:r>
              <a:rPr lang="en-GB" sz="1200" dirty="0"/>
              <a:t>, DOI:10.1080/13639080.2013.805187	</a:t>
            </a:r>
            <a:endParaRPr lang="en-GB" sz="1200" dirty="0" smtClean="0"/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200" b="1" dirty="0" smtClean="0"/>
              <a:t>Hodgson A and Spours K </a:t>
            </a:r>
            <a:r>
              <a:rPr lang="en-GB" sz="1200" dirty="0" smtClean="0"/>
              <a:t>(2016). </a:t>
            </a:r>
            <a:r>
              <a:rPr lang="en-GB" sz="1200" i="1" dirty="0" smtClean="0"/>
              <a:t>The evolution of social ecosystem thinking</a:t>
            </a:r>
            <a:r>
              <a:rPr lang="en-GB" sz="1200" i="1" dirty="0"/>
              <a:t>. </a:t>
            </a:r>
            <a:r>
              <a:rPr lang="en-GB" sz="1200" i="1" dirty="0" smtClean="0"/>
              <a:t> </a:t>
            </a:r>
            <a:r>
              <a:rPr lang="en-GB" sz="1200" dirty="0" smtClean="0"/>
              <a:t>Unpublished seminar </a:t>
            </a:r>
            <a:r>
              <a:rPr lang="en-GB" sz="1200" dirty="0"/>
              <a:t>paper given at Ecosystem Thinking, 22-06-16. UCL Centre for Post 14 Education and </a:t>
            </a:r>
            <a:r>
              <a:rPr lang="en-GB" sz="1200" dirty="0" smtClean="0"/>
              <a:t>Work</a:t>
            </a:r>
            <a:r>
              <a:rPr lang="en-GB" sz="1200" dirty="0"/>
              <a:t>		</a:t>
            </a:r>
            <a:endParaRPr lang="en-GB" sz="1200" dirty="0" smtClean="0"/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200" b="1" dirty="0" smtClean="0"/>
              <a:t>James L, Guile, D and Unwin L </a:t>
            </a:r>
            <a:r>
              <a:rPr lang="en-GB" sz="1200" dirty="0" smtClean="0"/>
              <a:t>(2011). </a:t>
            </a:r>
            <a:r>
              <a:rPr lang="en-GB" sz="1200" i="1" dirty="0" smtClean="0"/>
              <a:t>From learning for the knowledge-based economy to learning for growth: re-examining clusters, innovation and qualifications.</a:t>
            </a:r>
            <a:r>
              <a:rPr lang="en-GB" sz="1200" dirty="0" smtClean="0"/>
              <a:t> London: UCL Institute of Education Centre for learning and Life Chances in Knowledge Economies and Societies (LLAKES)</a:t>
            </a:r>
            <a:endParaRPr lang="en-GB" sz="1200" dirty="0"/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200" b="1" dirty="0" smtClean="0"/>
              <a:t>Lave J and Wenger E </a:t>
            </a:r>
            <a:r>
              <a:rPr lang="en-GB" sz="1200" dirty="0" smtClean="0"/>
              <a:t>(1991). Situated learning. Cambridge: Cambridge University Press 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200" b="1" dirty="0" smtClean="0"/>
              <a:t>Nonaka I and Takeuchi H </a:t>
            </a:r>
            <a:r>
              <a:rPr lang="en-GB" sz="1200" dirty="0" smtClean="0"/>
              <a:t>(1995). The knowledge-creating company. Oxford: Oxford University Press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200" b="1" dirty="0" smtClean="0"/>
              <a:t>Sainsbury D.</a:t>
            </a:r>
            <a:r>
              <a:rPr lang="en-GB" sz="1200" dirty="0" smtClean="0"/>
              <a:t> </a:t>
            </a:r>
            <a:r>
              <a:rPr lang="en-GB" sz="1200" dirty="0"/>
              <a:t>(2016). </a:t>
            </a:r>
            <a:r>
              <a:rPr lang="en-GB" sz="1200" i="1" dirty="0"/>
              <a:t>Post-16 Skills Plan </a:t>
            </a:r>
            <a:r>
              <a:rPr lang="en-GB" sz="1200" dirty="0"/>
              <a:t>(The Sainsbury Report). London: DBIS and </a:t>
            </a:r>
            <a:r>
              <a:rPr lang="en-GB" sz="1200" dirty="0" err="1" smtClean="0"/>
              <a:t>DfE</a:t>
            </a:r>
            <a:endParaRPr lang="en-GB" sz="1200" dirty="0" smtClean="0"/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200" b="1" dirty="0" smtClean="0"/>
              <a:t>Stevenson M </a:t>
            </a:r>
            <a:r>
              <a:rPr lang="en-GB" sz="1200" dirty="0" smtClean="0"/>
              <a:t>(2016). </a:t>
            </a:r>
            <a:r>
              <a:rPr lang="en-GB" sz="1200" i="1" dirty="0" smtClean="0"/>
              <a:t>Talent Ecosystems</a:t>
            </a:r>
            <a:r>
              <a:rPr lang="en-GB" sz="1200" dirty="0" smtClean="0"/>
              <a:t>. Unpublished seminar paper given at Ecosystem Thinking, 22-06-16</a:t>
            </a:r>
            <a:r>
              <a:rPr lang="en-GB" sz="1200" dirty="0"/>
              <a:t>. </a:t>
            </a:r>
            <a:r>
              <a:rPr lang="en-GB" sz="1200" dirty="0" smtClean="0"/>
              <a:t>UCL </a:t>
            </a:r>
            <a:r>
              <a:rPr lang="en-GB" sz="1200" dirty="0"/>
              <a:t>Centre for Post 14 Education and </a:t>
            </a:r>
            <a:r>
              <a:rPr lang="en-GB" sz="1200" dirty="0" smtClean="0"/>
              <a:t>Work</a:t>
            </a:r>
            <a:r>
              <a:rPr lang="en-GB" sz="1200" dirty="0"/>
              <a:t>		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200" b="1" dirty="0"/>
              <a:t>Winch, C. </a:t>
            </a:r>
            <a:r>
              <a:rPr lang="en-GB" sz="1200" dirty="0"/>
              <a:t>(2010). </a:t>
            </a:r>
            <a:r>
              <a:rPr lang="en-GB" sz="1200" i="1" dirty="0"/>
              <a:t>Dimensions of Expertise</a:t>
            </a:r>
            <a:r>
              <a:rPr lang="en-GB" sz="1200" dirty="0"/>
              <a:t>. London: Continuum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200" b="1" dirty="0"/>
              <a:t>Young, M. </a:t>
            </a:r>
            <a:r>
              <a:rPr lang="en-GB" sz="1200" dirty="0"/>
              <a:t>(2008). </a:t>
            </a:r>
            <a:r>
              <a:rPr lang="en-GB" sz="1200" i="1" dirty="0"/>
              <a:t>Bringing Knowledge Back In</a:t>
            </a:r>
            <a:r>
              <a:rPr lang="en-GB" sz="1200" dirty="0"/>
              <a:t>. London: </a:t>
            </a:r>
            <a:r>
              <a:rPr lang="en-GB" sz="1200" dirty="0" smtClean="0"/>
              <a:t>Routledge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GB" sz="1100" dirty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GB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GB" sz="12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346075" y="1286190"/>
            <a:ext cx="23267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References 2</a:t>
            </a: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1173633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146756" y="1898536"/>
            <a:ext cx="8997244" cy="4608796"/>
          </a:xfrm>
        </p:spPr>
        <p:txBody>
          <a:bodyPr numCol="1"/>
          <a:lstStyle/>
          <a:p>
            <a:pPr marL="523875" lvl="1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GB" sz="2400" dirty="0" smtClean="0"/>
              <a:t>Theoretical context </a:t>
            </a:r>
          </a:p>
          <a:p>
            <a:pPr marL="523875" lvl="1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GB" sz="2400" dirty="0" smtClean="0"/>
              <a:t>From CAVTL onwards: a developing argument</a:t>
            </a:r>
          </a:p>
          <a:p>
            <a:pPr marL="523875" lvl="1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GB" sz="2400" dirty="0" smtClean="0"/>
              <a:t>CAVTL: key recommendations and assumptions</a:t>
            </a:r>
          </a:p>
          <a:p>
            <a:pPr marL="523875" lvl="1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GB" sz="2400" dirty="0" smtClean="0"/>
              <a:t>Boundary crossing</a:t>
            </a:r>
          </a:p>
          <a:p>
            <a:pPr marL="523875" lvl="1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GB" sz="2400" dirty="0" smtClean="0"/>
              <a:t>Case study video</a:t>
            </a:r>
          </a:p>
          <a:p>
            <a:pPr marL="523875" lvl="1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GB" sz="2400" dirty="0" smtClean="0"/>
              <a:t>Teach Too project</a:t>
            </a:r>
            <a:br>
              <a:rPr lang="en-GB" sz="2400" dirty="0" smtClean="0"/>
            </a:br>
            <a:r>
              <a:rPr lang="en-GB" sz="2400" dirty="0" smtClean="0"/>
              <a:t>Gatsby SET L3 project</a:t>
            </a:r>
          </a:p>
          <a:p>
            <a:pPr marL="523875" lvl="1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GB" sz="2400" dirty="0" smtClean="0"/>
              <a:t>Examples of Teach Too and Gatsby project case studies</a:t>
            </a:r>
          </a:p>
          <a:p>
            <a:pPr marL="523875" lvl="1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GB" sz="2400" dirty="0" smtClean="0"/>
              <a:t>Theorising the collaborative co-design approach</a:t>
            </a:r>
          </a:p>
          <a:p>
            <a:pPr marL="523875" lvl="1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GB" sz="2400" dirty="0" smtClean="0"/>
              <a:t>Benefits for employers</a:t>
            </a:r>
          </a:p>
          <a:p>
            <a:pPr marL="523875" lvl="1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GB" sz="2400" dirty="0" smtClean="0"/>
              <a:t>References</a:t>
            </a:r>
            <a:endParaRPr lang="en-GB" sz="2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146756" y="1375316"/>
            <a:ext cx="87106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1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 b="1" dirty="0" smtClean="0"/>
              <a:t>Outline</a:t>
            </a:r>
            <a:endParaRPr lang="en-GB" sz="2800" b="1" dirty="0"/>
          </a:p>
        </p:txBody>
      </p:sp>
    </p:spTree>
    <p:extLst>
      <p:ext uri="{BB962C8B-B14F-4D97-AF65-F5344CB8AC3E}">
        <p14:creationId xmlns:p14="http://schemas.microsoft.com/office/powerpoint/2010/main" val="3234411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266330" y="1296140"/>
            <a:ext cx="8713897" cy="6046356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3200" b="1" dirty="0" smtClean="0"/>
              <a:t>Theoretical context 1: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GB" sz="8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2400" b="1" dirty="0" err="1" smtClean="0"/>
              <a:t>Situatedness</a:t>
            </a:r>
            <a:endParaRPr lang="en-GB" sz="2400" b="1" dirty="0" smtClean="0"/>
          </a:p>
          <a:p>
            <a:pPr marL="34290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000" dirty="0" smtClean="0"/>
              <a:t>All learning is ‘situated’ </a:t>
            </a:r>
            <a:r>
              <a:rPr lang="en-GB" sz="1400" dirty="0" smtClean="0"/>
              <a:t>(Lave and Wenger 1991)</a:t>
            </a: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000" dirty="0" smtClean="0"/>
              <a:t>Dynamic relationship between work practice and VLT </a:t>
            </a:r>
            <a:r>
              <a:rPr lang="en-GB" sz="1400" dirty="0"/>
              <a:t>(</a:t>
            </a:r>
            <a:r>
              <a:rPr lang="en-GB" sz="1400" dirty="0" smtClean="0"/>
              <a:t>Fuller and Unwin 2004, </a:t>
            </a:r>
            <a:r>
              <a:rPr lang="en-GB" sz="1400" dirty="0" err="1" smtClean="0"/>
              <a:t>Akkerman</a:t>
            </a:r>
            <a:r>
              <a:rPr lang="en-GB" sz="1400" dirty="0" smtClean="0"/>
              <a:t> and </a:t>
            </a:r>
            <a:r>
              <a:rPr lang="en-GB" sz="1400" dirty="0"/>
              <a:t>Bakker </a:t>
            </a:r>
            <a:r>
              <a:rPr lang="en-GB" sz="1400" dirty="0" smtClean="0"/>
              <a:t>2011)</a:t>
            </a: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000" dirty="0" smtClean="0"/>
              <a:t>Learning for work as continuous ‘</a:t>
            </a:r>
            <a:r>
              <a:rPr lang="en-GB" sz="2000" dirty="0" err="1" smtClean="0"/>
              <a:t>recontexualisation</a:t>
            </a:r>
            <a:r>
              <a:rPr lang="en-GB" sz="2000" dirty="0" smtClean="0"/>
              <a:t>’ </a:t>
            </a:r>
            <a:r>
              <a:rPr lang="en-GB" sz="1400" dirty="0" smtClean="0"/>
              <a:t>(Guile 2014)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GB" sz="800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2400" b="1" dirty="0" smtClean="0"/>
              <a:t>Practice-theory debate</a:t>
            </a:r>
            <a:endParaRPr lang="en-GB" sz="2400" dirty="0" smtClean="0"/>
          </a:p>
          <a:p>
            <a:pPr marL="34290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000" dirty="0" smtClean="0"/>
              <a:t>Theory prioritised </a:t>
            </a:r>
            <a:r>
              <a:rPr lang="en-GB" sz="1400" dirty="0"/>
              <a:t>(</a:t>
            </a:r>
            <a:r>
              <a:rPr lang="en-GB" sz="1400" dirty="0" err="1"/>
              <a:t>eg</a:t>
            </a:r>
            <a:r>
              <a:rPr lang="en-GB" sz="1400" dirty="0"/>
              <a:t> </a:t>
            </a:r>
            <a:r>
              <a:rPr lang="en-GB" sz="1400" dirty="0" smtClean="0"/>
              <a:t>Winch 2010, Young 2008),</a:t>
            </a:r>
            <a:r>
              <a:rPr lang="en-GB" sz="1400" dirty="0"/>
              <a:t> </a:t>
            </a:r>
            <a:r>
              <a:rPr lang="en-GB" sz="2000" dirty="0" smtClean="0"/>
              <a:t>Practice prioritised </a:t>
            </a:r>
            <a:r>
              <a:rPr lang="en-GB" sz="1400" dirty="0"/>
              <a:t>(</a:t>
            </a:r>
            <a:r>
              <a:rPr lang="en-GB" sz="1400" dirty="0" err="1"/>
              <a:t>eg</a:t>
            </a:r>
            <a:r>
              <a:rPr lang="en-GB" sz="1400" dirty="0"/>
              <a:t> </a:t>
            </a:r>
            <a:r>
              <a:rPr lang="en-GB" sz="1400" dirty="0" smtClean="0"/>
              <a:t>Hager 2013)</a:t>
            </a:r>
            <a:r>
              <a:rPr lang="en-GB" sz="2000" dirty="0" smtClean="0"/>
              <a:t>, Linked approaches </a:t>
            </a:r>
            <a:r>
              <a:rPr lang="en-GB" sz="1400" dirty="0"/>
              <a:t>(</a:t>
            </a:r>
            <a:r>
              <a:rPr lang="en-GB" sz="1400" dirty="0" err="1"/>
              <a:t>eg</a:t>
            </a:r>
            <a:r>
              <a:rPr lang="en-GB" sz="1400" dirty="0"/>
              <a:t> </a:t>
            </a:r>
            <a:r>
              <a:rPr lang="en-GB" sz="1400" dirty="0" err="1" smtClean="0"/>
              <a:t>Billett</a:t>
            </a:r>
            <a:r>
              <a:rPr lang="en-GB" sz="1400" dirty="0" smtClean="0"/>
              <a:t> 2001, Guile et al 2016)</a:t>
            </a: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000" dirty="0" smtClean="0"/>
              <a:t>Activity </a:t>
            </a:r>
            <a:r>
              <a:rPr lang="en-GB" sz="2000" dirty="0"/>
              <a:t>theory </a:t>
            </a:r>
            <a:r>
              <a:rPr lang="en-GB" sz="1400" dirty="0"/>
              <a:t>(</a:t>
            </a:r>
            <a:r>
              <a:rPr lang="en-GB" sz="1400" dirty="0" err="1"/>
              <a:t>Engestrom</a:t>
            </a:r>
            <a:r>
              <a:rPr lang="en-GB" sz="1400" dirty="0"/>
              <a:t> 1999, 2008</a:t>
            </a:r>
            <a:r>
              <a:rPr lang="en-GB" sz="1400" dirty="0" smtClean="0"/>
              <a:t>) </a:t>
            </a:r>
            <a:r>
              <a:rPr lang="en-GB" sz="2000" dirty="0" smtClean="0"/>
              <a:t>provides a theoretical approach that: </a:t>
            </a:r>
          </a:p>
          <a:p>
            <a:pPr marL="1085850" lvl="1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dirty="0" smtClean="0"/>
              <a:t>encompasses all these perspectives</a:t>
            </a:r>
          </a:p>
          <a:p>
            <a:pPr marL="1085850" lvl="1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dirty="0" smtClean="0"/>
              <a:t>is consistent with empirical research</a:t>
            </a:r>
          </a:p>
          <a:p>
            <a:pPr marL="1085850" lvl="1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dirty="0" smtClean="0"/>
              <a:t>aligns with trajectory of present policy frameworks </a:t>
            </a:r>
            <a:r>
              <a:rPr lang="en-GB" sz="1400" dirty="0" smtClean="0"/>
              <a:t>(CAVTL 2013, ETF in press, Guile et al 2016, Sainsbury 2016)</a:t>
            </a:r>
            <a:endParaRPr lang="en-GB" sz="1400" i="1" dirty="0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1250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266330" y="1296140"/>
            <a:ext cx="8713897" cy="6046356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3200" b="1" dirty="0" smtClean="0"/>
              <a:t>Theoretical context 2: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GB" sz="8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2400" b="1" dirty="0" smtClean="0"/>
              <a:t>Literature on local and regional skills and innovation systems: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GB" sz="800" b="1" i="1" dirty="0"/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GB" sz="2000" b="1" dirty="0" smtClean="0"/>
              <a:t>‘Clusters’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2400" b="1" dirty="0"/>
              <a:t>	</a:t>
            </a:r>
            <a:r>
              <a:rPr lang="en-GB" sz="2400" b="1" dirty="0" smtClean="0"/>
              <a:t>	</a:t>
            </a:r>
            <a:r>
              <a:rPr lang="en-GB" sz="2000" dirty="0"/>
              <a:t>D</a:t>
            </a:r>
            <a:r>
              <a:rPr lang="en-GB" sz="2000" dirty="0" smtClean="0"/>
              <a:t>ynamic conceptualisations of learning and innovation for the 				knowledge-based economy in regional agglomerations of economic 			activity </a:t>
            </a:r>
            <a:r>
              <a:rPr lang="en-GB" sz="1400" dirty="0" smtClean="0"/>
              <a:t>(</a:t>
            </a:r>
            <a:r>
              <a:rPr lang="en-GB" sz="1400" dirty="0" err="1" smtClean="0"/>
              <a:t>eg</a:t>
            </a:r>
            <a:r>
              <a:rPr lang="en-GB" sz="1400" dirty="0" smtClean="0"/>
              <a:t> James et al 2011)</a:t>
            </a: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AutoNum type="arabicPeriod" startAt="2"/>
            </a:pPr>
            <a:r>
              <a:rPr lang="en-GB" sz="2000" b="1" dirty="0" smtClean="0"/>
              <a:t>‘Cross-territorial knowledge dynamics’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2000" dirty="0" smtClean="0"/>
              <a:t>		Local </a:t>
            </a:r>
            <a:r>
              <a:rPr lang="en-GB" sz="2000" dirty="0"/>
              <a:t>skills systems </a:t>
            </a:r>
            <a:r>
              <a:rPr lang="en-GB" sz="2000" dirty="0" smtClean="0"/>
              <a:t>seen less </a:t>
            </a:r>
            <a:r>
              <a:rPr lang="en-GB" sz="2000" dirty="0"/>
              <a:t>as </a:t>
            </a:r>
            <a:r>
              <a:rPr lang="en-GB" sz="2000" dirty="0" smtClean="0"/>
              <a:t>collections </a:t>
            </a:r>
            <a:r>
              <a:rPr lang="en-GB" sz="2000" dirty="0"/>
              <a:t>of interacting mechanical </a:t>
            </a:r>
            <a:r>
              <a:rPr lang="en-GB" sz="2000" dirty="0" smtClean="0"/>
              <a:t>		systems</a:t>
            </a:r>
            <a:r>
              <a:rPr lang="en-GB" sz="2000" dirty="0"/>
              <a:t>, more as </a:t>
            </a:r>
            <a:r>
              <a:rPr lang="en-GB" sz="2000" dirty="0" smtClean="0"/>
              <a:t>fluid fields </a:t>
            </a:r>
            <a:r>
              <a:rPr lang="en-GB" sz="2000" dirty="0"/>
              <a:t>of activity, potential and </a:t>
            </a:r>
            <a:r>
              <a:rPr lang="en-GB" sz="2000" dirty="0" smtClean="0"/>
              <a:t>possibility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2000" dirty="0"/>
              <a:t>	</a:t>
            </a:r>
            <a:r>
              <a:rPr lang="en-GB" sz="2000" dirty="0" smtClean="0"/>
              <a:t>	</a:t>
            </a:r>
            <a:r>
              <a:rPr lang="en-GB" sz="1400" dirty="0" smtClean="0"/>
              <a:t>(</a:t>
            </a:r>
            <a:r>
              <a:rPr lang="en-GB" sz="1400" dirty="0" err="1" smtClean="0"/>
              <a:t>eg</a:t>
            </a:r>
            <a:r>
              <a:rPr lang="en-GB" sz="1400" dirty="0"/>
              <a:t> </a:t>
            </a:r>
            <a:r>
              <a:rPr lang="en-GB" sz="1400" dirty="0" err="1" smtClean="0"/>
              <a:t>Crevoisier</a:t>
            </a:r>
            <a:r>
              <a:rPr lang="en-GB" sz="1400" dirty="0" smtClean="0"/>
              <a:t> </a:t>
            </a:r>
            <a:r>
              <a:rPr lang="en-GB" sz="1400" dirty="0"/>
              <a:t>and </a:t>
            </a:r>
            <a:r>
              <a:rPr lang="en-GB" sz="1400" dirty="0" err="1"/>
              <a:t>Jeannerat</a:t>
            </a:r>
            <a:r>
              <a:rPr lang="en-GB" sz="1400" dirty="0"/>
              <a:t> 2009)  </a:t>
            </a: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AutoNum type="arabicPeriod" startAt="3"/>
            </a:pPr>
            <a:r>
              <a:rPr lang="en-GB" sz="2000" b="1" dirty="0" smtClean="0"/>
              <a:t>‘High </a:t>
            </a:r>
            <a:r>
              <a:rPr lang="en-GB" sz="2000" b="1" dirty="0"/>
              <a:t>progression and skills </a:t>
            </a:r>
            <a:r>
              <a:rPr lang="en-GB" sz="2000" b="1" dirty="0" smtClean="0"/>
              <a:t>ecosystems’ </a:t>
            </a:r>
            <a:r>
              <a:rPr lang="en-GB" sz="2000" b="1" dirty="0"/>
              <a:t>(HPSEs</a:t>
            </a:r>
            <a:r>
              <a:rPr lang="en-GB" sz="2000" b="1" dirty="0" smtClean="0"/>
              <a:t>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2000" dirty="0" smtClean="0"/>
              <a:t>		Industrial </a:t>
            </a:r>
            <a:r>
              <a:rPr lang="en-GB" sz="2000" dirty="0"/>
              <a:t>and business </a:t>
            </a:r>
            <a:r>
              <a:rPr lang="en-GB" sz="2000" dirty="0" smtClean="0"/>
              <a:t>clusters, Entrepreneurial </a:t>
            </a:r>
            <a:r>
              <a:rPr lang="en-GB" sz="2000" dirty="0"/>
              <a:t>and devolved </a:t>
            </a:r>
            <a:r>
              <a:rPr lang="en-GB" sz="2000" dirty="0" smtClean="0"/>
              <a:t>state, 			Innovation </a:t>
            </a:r>
            <a:r>
              <a:rPr lang="en-GB" sz="2000" dirty="0"/>
              <a:t>role of </a:t>
            </a:r>
            <a:r>
              <a:rPr lang="en-GB" sz="2000" dirty="0" smtClean="0"/>
              <a:t>HE, Progression </a:t>
            </a:r>
            <a:r>
              <a:rPr lang="en-GB" sz="2000" dirty="0"/>
              <a:t>and hub role of </a:t>
            </a:r>
            <a:r>
              <a:rPr lang="en-GB" sz="2000" dirty="0" smtClean="0"/>
              <a:t>FE </a:t>
            </a:r>
            <a:r>
              <a:rPr lang="en-GB" sz="1400" dirty="0" smtClean="0"/>
              <a:t>(</a:t>
            </a:r>
            <a:r>
              <a:rPr lang="en-GB" sz="1400" dirty="0" err="1" smtClean="0"/>
              <a:t>eg</a:t>
            </a:r>
            <a:r>
              <a:rPr lang="en-GB" sz="1400" dirty="0" smtClean="0"/>
              <a:t> Stevenson 2016, 		Hodgson and Spours 2013, 2016)</a:t>
            </a:r>
            <a:endParaRPr lang="en-GB" sz="1400" dirty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GB" sz="1400" dirty="0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93584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266330" y="1296140"/>
            <a:ext cx="8713897" cy="6046356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3200" b="1" dirty="0" smtClean="0"/>
              <a:t>CAVTL: line of sight to work </a:t>
            </a:r>
            <a:r>
              <a:rPr lang="en-GB" sz="1400" dirty="0" smtClean="0"/>
              <a:t>(CAVTL 2013)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GB" sz="3200" b="1" i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GB" sz="3200" b="1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3200" b="1" dirty="0" smtClean="0"/>
              <a:t>Teach Too: industry practitioners teaching their work </a:t>
            </a:r>
            <a:r>
              <a:rPr lang="en-GB" sz="1400" dirty="0" smtClean="0"/>
              <a:t>(ETF 2015, 2016, and in press)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GB" sz="32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GB" sz="3200" b="1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3200" b="1" dirty="0" smtClean="0"/>
              <a:t>Gatsby SET project: ‘boundary crossing’ as a necessary feature of VLT </a:t>
            </a:r>
            <a:r>
              <a:rPr lang="en-GB" sz="1400" dirty="0" smtClean="0"/>
              <a:t>(Guile et al 2016)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1034981" y="1848897"/>
            <a:ext cx="0" cy="97469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1034981" y="3818374"/>
            <a:ext cx="0" cy="97469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2685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146756" y="1989574"/>
            <a:ext cx="8625455" cy="4517757"/>
          </a:xfrm>
        </p:spPr>
        <p:txBody>
          <a:bodyPr numCol="1"/>
          <a:lstStyle/>
          <a:p>
            <a:pPr marL="180975" lvl="1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dirty="0" smtClean="0"/>
              <a:t>Characteristics of excellent VLT programmes: </a:t>
            </a:r>
          </a:p>
          <a:p>
            <a:pPr marL="180975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800" dirty="0"/>
          </a:p>
          <a:p>
            <a:pPr marL="523875" lvl="1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400" b="1" dirty="0"/>
              <a:t>clear line of sight to work </a:t>
            </a:r>
            <a:r>
              <a:rPr lang="en-GB" sz="2400" dirty="0"/>
              <a:t>on all vocational programmes; </a:t>
            </a:r>
          </a:p>
          <a:p>
            <a:pPr marL="523875" lvl="1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400" b="1" dirty="0"/>
              <a:t>‘dual professional’ </a:t>
            </a:r>
            <a:r>
              <a:rPr lang="en-GB" sz="2400" dirty="0"/>
              <a:t>teachers and trainers who combine occupational and pedagogical expertise, and are trusted and given the time to develop partnerships and curricula with employers; </a:t>
            </a:r>
          </a:p>
          <a:p>
            <a:pPr marL="523875" lvl="1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400" dirty="0"/>
              <a:t>access to </a:t>
            </a:r>
            <a:r>
              <a:rPr lang="en-GB" sz="2400" b="1" dirty="0"/>
              <a:t>industry-standard facilities and resources </a:t>
            </a:r>
            <a:r>
              <a:rPr lang="en-GB" sz="2400" dirty="0"/>
              <a:t>reflecting the ways in which technology is transforming work; </a:t>
            </a:r>
          </a:p>
          <a:p>
            <a:pPr marL="523875" lvl="1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400" dirty="0"/>
              <a:t>clear </a:t>
            </a:r>
            <a:r>
              <a:rPr lang="en-GB" sz="2400" b="1" dirty="0"/>
              <a:t>escalators to higher level vocational learning</a:t>
            </a:r>
            <a:r>
              <a:rPr lang="en-GB" sz="2400" dirty="0"/>
              <a:t>, developing and combining deep knowledge and skills. </a:t>
            </a:r>
          </a:p>
          <a:p>
            <a:pPr marL="180975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2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146756" y="1375316"/>
            <a:ext cx="87106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1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 b="1" dirty="0" smtClean="0"/>
              <a:t>CAVTL: key recommendations</a:t>
            </a:r>
            <a:endParaRPr lang="en-GB" sz="2800" b="1" dirty="0"/>
          </a:p>
        </p:txBody>
      </p:sp>
    </p:spTree>
    <p:extLst>
      <p:ext uri="{BB962C8B-B14F-4D97-AF65-F5344CB8AC3E}">
        <p14:creationId xmlns:p14="http://schemas.microsoft.com/office/powerpoint/2010/main" val="206343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146756" y="1527350"/>
            <a:ext cx="8645552" cy="4979982"/>
          </a:xfrm>
        </p:spPr>
        <p:txBody>
          <a:bodyPr numCol="1"/>
          <a:lstStyle/>
          <a:p>
            <a:pPr marL="180975" lvl="1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 dirty="0" smtClean="0"/>
              <a:t>Occupational expertise: </a:t>
            </a:r>
          </a:p>
          <a:p>
            <a:pPr marL="523875" lvl="1" indent="-342900">
              <a:spcBef>
                <a:spcPts val="0"/>
              </a:spcBef>
              <a:spcAft>
                <a:spcPts val="0"/>
              </a:spcAft>
            </a:pPr>
            <a:r>
              <a:rPr lang="en-GB" dirty="0" smtClean="0"/>
              <a:t>is developed through </a:t>
            </a:r>
            <a:r>
              <a:rPr lang="en-GB" dirty="0"/>
              <a:t>combination of sustained practice &amp; understanding of </a:t>
            </a:r>
            <a:r>
              <a:rPr lang="en-GB" dirty="0" smtClean="0"/>
              <a:t>theory </a:t>
            </a:r>
          </a:p>
          <a:p>
            <a:pPr marL="523875" lvl="1" indent="-342900">
              <a:spcBef>
                <a:spcPts val="0"/>
              </a:spcBef>
              <a:spcAft>
                <a:spcPts val="0"/>
              </a:spcAft>
            </a:pPr>
            <a:r>
              <a:rPr lang="en-GB" dirty="0"/>
              <a:t>h</a:t>
            </a:r>
            <a:r>
              <a:rPr lang="en-GB" dirty="0" smtClean="0"/>
              <a:t>as work-related </a:t>
            </a:r>
            <a:r>
              <a:rPr lang="en-GB" dirty="0"/>
              <a:t>attributes </a:t>
            </a:r>
            <a:r>
              <a:rPr lang="en-GB" dirty="0" smtClean="0"/>
              <a:t>at its heart</a:t>
            </a:r>
          </a:p>
          <a:p>
            <a:pPr marL="180975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800" dirty="0" smtClean="0"/>
          </a:p>
          <a:p>
            <a:pPr marL="180975" lvl="1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 dirty="0" smtClean="0"/>
              <a:t>Effective vocational learning and teaching:</a:t>
            </a:r>
          </a:p>
          <a:p>
            <a:pPr marL="523875" lvl="1" indent="-342900">
              <a:spcBef>
                <a:spcPts val="0"/>
              </a:spcBef>
              <a:spcAft>
                <a:spcPts val="0"/>
              </a:spcAft>
            </a:pPr>
            <a:r>
              <a:rPr lang="en-GB" dirty="0"/>
              <a:t>h</a:t>
            </a:r>
            <a:r>
              <a:rPr lang="en-GB" dirty="0" smtClean="0"/>
              <a:t>as practical problem-solving </a:t>
            </a:r>
            <a:r>
              <a:rPr lang="en-GB" dirty="0"/>
              <a:t>&amp; critical reflection on experience, including learning from mistakes in real &amp; simulated settings, </a:t>
            </a:r>
            <a:r>
              <a:rPr lang="en-GB" dirty="0" smtClean="0"/>
              <a:t>at its heart</a:t>
            </a:r>
          </a:p>
          <a:p>
            <a:pPr marL="523875" lvl="1" indent="-342900">
              <a:spcBef>
                <a:spcPts val="0"/>
              </a:spcBef>
              <a:spcAft>
                <a:spcPts val="0"/>
              </a:spcAft>
            </a:pPr>
            <a:r>
              <a:rPr lang="en-GB" dirty="0" smtClean="0"/>
              <a:t>is </a:t>
            </a:r>
            <a:r>
              <a:rPr lang="en-GB" dirty="0"/>
              <a:t>collaborative and </a:t>
            </a:r>
            <a:r>
              <a:rPr lang="en-GB" dirty="0" smtClean="0"/>
              <a:t>contextualised </a:t>
            </a:r>
          </a:p>
          <a:p>
            <a:pPr marL="523875" lvl="1" indent="-342900">
              <a:spcBef>
                <a:spcPts val="0"/>
              </a:spcBef>
              <a:spcAft>
                <a:spcPts val="0"/>
              </a:spcAft>
            </a:pPr>
            <a:r>
              <a:rPr lang="en-GB" dirty="0" smtClean="0"/>
              <a:t>takes </a:t>
            </a:r>
            <a:r>
              <a:rPr lang="en-GB" dirty="0"/>
              <a:t>place within communities of practice with different types of ‘teacher’ &amp; </a:t>
            </a:r>
            <a:r>
              <a:rPr lang="en-GB" dirty="0" smtClean="0"/>
              <a:t>making use of the </a:t>
            </a:r>
            <a:r>
              <a:rPr lang="en-GB" dirty="0"/>
              <a:t>experience &amp; knowledge of all </a:t>
            </a:r>
            <a:r>
              <a:rPr lang="en-GB" dirty="0" smtClean="0"/>
              <a:t>learners</a:t>
            </a:r>
          </a:p>
          <a:p>
            <a:pPr marL="523875" lvl="1" indent="-342900">
              <a:spcBef>
                <a:spcPts val="0"/>
              </a:spcBef>
              <a:spcAft>
                <a:spcPts val="0"/>
              </a:spcAft>
            </a:pPr>
            <a:r>
              <a:rPr lang="en-GB" dirty="0"/>
              <a:t>h</a:t>
            </a:r>
            <a:r>
              <a:rPr lang="en-GB" dirty="0" smtClean="0"/>
              <a:t>ighlights technology </a:t>
            </a:r>
          </a:p>
          <a:p>
            <a:pPr marL="523875" lvl="1" indent="-342900">
              <a:spcBef>
                <a:spcPts val="0"/>
              </a:spcBef>
              <a:spcAft>
                <a:spcPts val="0"/>
              </a:spcAft>
            </a:pPr>
            <a:r>
              <a:rPr lang="en-GB" dirty="0" smtClean="0"/>
              <a:t>requires </a:t>
            </a:r>
            <a:r>
              <a:rPr lang="en-GB" dirty="0"/>
              <a:t>a range of assessment and feedback methods </a:t>
            </a:r>
            <a:endParaRPr lang="en-GB" dirty="0" smtClean="0"/>
          </a:p>
          <a:p>
            <a:pPr marL="523875" lvl="1" indent="-342900">
              <a:spcBef>
                <a:spcPts val="0"/>
              </a:spcBef>
              <a:spcAft>
                <a:spcPts val="0"/>
              </a:spcAft>
            </a:pPr>
            <a:r>
              <a:rPr lang="en-GB" dirty="0" smtClean="0"/>
              <a:t>benefits </a:t>
            </a:r>
            <a:r>
              <a:rPr lang="en-GB" dirty="0"/>
              <a:t>from operating across more than one </a:t>
            </a:r>
            <a:r>
              <a:rPr lang="en-GB" dirty="0" smtClean="0"/>
              <a:t>setting</a:t>
            </a:r>
          </a:p>
          <a:p>
            <a:pPr marL="180975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800" dirty="0"/>
          </a:p>
          <a:p>
            <a:pPr marL="180975" lvl="1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 dirty="0" smtClean="0"/>
              <a:t>Occupational standards: </a:t>
            </a:r>
          </a:p>
          <a:p>
            <a:pPr marL="523875" lvl="1" indent="-342900">
              <a:spcBef>
                <a:spcPts val="0"/>
              </a:spcBef>
              <a:spcAft>
                <a:spcPts val="0"/>
              </a:spcAft>
            </a:pPr>
            <a:r>
              <a:rPr lang="en-GB" dirty="0"/>
              <a:t>a</a:t>
            </a:r>
            <a:r>
              <a:rPr lang="en-GB" dirty="0" smtClean="0"/>
              <a:t>re dynamic and evolving</a:t>
            </a:r>
            <a:endParaRPr lang="en-GB" sz="2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97806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200967" y="1708926"/>
            <a:ext cx="8671728" cy="4798406"/>
          </a:xfrm>
        </p:spPr>
        <p:txBody>
          <a:bodyPr numCol="1"/>
          <a:lstStyle/>
          <a:p>
            <a:pPr lvl="0" eaLnBrk="1" fontAlgn="auto" hangingPunct="1"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tabLst/>
            </a:pPr>
            <a:r>
              <a:rPr lang="en-US" sz="2200" dirty="0" smtClean="0">
                <a:ea typeface="+mn-ea"/>
                <a:cs typeface="+mn-cs"/>
              </a:rPr>
              <a:t>- A </a:t>
            </a:r>
            <a:r>
              <a:rPr lang="en-US" sz="2200" i="1" dirty="0">
                <a:ea typeface="+mn-ea"/>
                <a:cs typeface="+mn-cs"/>
              </a:rPr>
              <a:t>continuous</a:t>
            </a:r>
            <a:r>
              <a:rPr lang="en-US" sz="2200" dirty="0">
                <a:ea typeface="+mn-ea"/>
                <a:cs typeface="+mn-cs"/>
              </a:rPr>
              <a:t> feature of </a:t>
            </a:r>
            <a:r>
              <a:rPr lang="en-US" sz="2200" dirty="0" smtClean="0">
                <a:ea typeface="+mn-ea"/>
                <a:cs typeface="+mn-cs"/>
              </a:rPr>
              <a:t>effective and innovative skills systems</a:t>
            </a:r>
          </a:p>
          <a:p>
            <a:pPr lvl="0" eaLnBrk="1" fontAlgn="auto" hangingPunct="1"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tabLst/>
            </a:pPr>
            <a:r>
              <a:rPr lang="en-US" sz="2200" b="1" i="1" dirty="0" smtClean="0">
                <a:ea typeface="+mn-ea"/>
                <a:cs typeface="+mn-cs"/>
              </a:rPr>
              <a:t>4 types of boundary:</a:t>
            </a:r>
            <a:endParaRPr lang="en-US" sz="2200" b="1" i="1" dirty="0">
              <a:ea typeface="+mn-ea"/>
              <a:cs typeface="+mn-cs"/>
            </a:endParaRPr>
          </a:p>
          <a:p>
            <a:pPr marL="342900" lvl="0" indent="-342900" eaLnBrk="1" fontAlgn="auto" hangingPunct="1">
              <a:spcBef>
                <a:spcPts val="600"/>
              </a:spcBef>
              <a:spcAft>
                <a:spcPts val="0"/>
              </a:spcAft>
              <a:buSzPct val="80000"/>
              <a:buFont typeface="Arial" panose="020B0604020202020204" pitchFamily="34" charset="0"/>
              <a:buChar char="•"/>
              <a:tabLst/>
            </a:pPr>
            <a:r>
              <a:rPr lang="en-US" sz="2200" dirty="0" smtClean="0">
                <a:ea typeface="+mn-ea"/>
                <a:cs typeface="+mn-cs"/>
              </a:rPr>
              <a:t>Training providers</a:t>
            </a:r>
            <a:r>
              <a:rPr lang="en-US" sz="2200" dirty="0">
                <a:ea typeface="+mn-ea"/>
                <a:cs typeface="+mn-cs"/>
              </a:rPr>
              <a:t>, employers, communities, learners &amp; families</a:t>
            </a:r>
          </a:p>
          <a:p>
            <a:pPr marL="342900" lvl="0" indent="-342900" eaLnBrk="1" fontAlgn="auto" hangingPunct="1">
              <a:spcBef>
                <a:spcPts val="600"/>
              </a:spcBef>
              <a:spcAft>
                <a:spcPts val="0"/>
              </a:spcAft>
              <a:buSzPct val="80000"/>
              <a:buFont typeface="Arial" panose="020B0604020202020204" pitchFamily="34" charset="0"/>
              <a:buChar char="•"/>
              <a:tabLst/>
            </a:pPr>
            <a:r>
              <a:rPr lang="en-US" sz="2200" dirty="0">
                <a:ea typeface="+mn-ea"/>
                <a:cs typeface="+mn-cs"/>
              </a:rPr>
              <a:t>pre-given course &amp; qualification </a:t>
            </a:r>
            <a:r>
              <a:rPr lang="en-US" sz="2200" dirty="0" smtClean="0">
                <a:ea typeface="+mn-ea"/>
                <a:cs typeface="+mn-cs"/>
              </a:rPr>
              <a:t>requirements, </a:t>
            </a:r>
            <a:r>
              <a:rPr lang="en-US" sz="2200" dirty="0">
                <a:ea typeface="+mn-ea"/>
                <a:cs typeface="+mn-cs"/>
              </a:rPr>
              <a:t>&amp; employers’ needs</a:t>
            </a:r>
          </a:p>
          <a:p>
            <a:pPr marL="342900" lvl="0" indent="-342900" eaLnBrk="1" fontAlgn="auto" hangingPunct="1">
              <a:spcBef>
                <a:spcPts val="600"/>
              </a:spcBef>
              <a:spcAft>
                <a:spcPts val="0"/>
              </a:spcAft>
              <a:buSzPct val="80000"/>
              <a:buFont typeface="Arial" panose="020B0604020202020204" pitchFamily="34" charset="0"/>
              <a:buChar char="•"/>
              <a:tabLst/>
            </a:pPr>
            <a:r>
              <a:rPr lang="en-US" sz="2200" dirty="0">
                <a:ea typeface="+mn-ea"/>
                <a:cs typeface="+mn-cs"/>
              </a:rPr>
              <a:t>theoretical &amp; practical learning</a:t>
            </a:r>
          </a:p>
          <a:p>
            <a:pPr marL="342900" lvl="0" indent="-342900" eaLnBrk="1" fontAlgn="auto" hangingPunct="1">
              <a:spcBef>
                <a:spcPts val="600"/>
              </a:spcBef>
              <a:spcAft>
                <a:spcPts val="0"/>
              </a:spcAft>
              <a:buSzPct val="80000"/>
              <a:buFont typeface="Arial" panose="020B0604020202020204" pitchFamily="34" charset="0"/>
              <a:buChar char="•"/>
              <a:tabLst/>
            </a:pPr>
            <a:r>
              <a:rPr lang="en-US" sz="2200" dirty="0">
                <a:ea typeface="+mn-ea"/>
                <a:cs typeface="+mn-cs"/>
              </a:rPr>
              <a:t>learners’ initial interests </a:t>
            </a:r>
            <a:r>
              <a:rPr lang="en-US" sz="2200" dirty="0" smtClean="0">
                <a:ea typeface="+mn-ea"/>
                <a:cs typeface="+mn-cs"/>
              </a:rPr>
              <a:t>&amp; </a:t>
            </a:r>
            <a:r>
              <a:rPr lang="en-US" sz="2200" dirty="0">
                <a:ea typeface="+mn-ea"/>
                <a:cs typeface="+mn-cs"/>
              </a:rPr>
              <a:t>their </a:t>
            </a:r>
            <a:r>
              <a:rPr lang="en-US" sz="2200" dirty="0" smtClean="0">
                <a:ea typeface="+mn-ea"/>
                <a:cs typeface="+mn-cs"/>
              </a:rPr>
              <a:t>potential, </a:t>
            </a:r>
            <a:r>
              <a:rPr lang="en-US" sz="2200" dirty="0">
                <a:ea typeface="+mn-ea"/>
                <a:cs typeface="+mn-cs"/>
              </a:rPr>
              <a:t>through participating in a </a:t>
            </a:r>
            <a:r>
              <a:rPr lang="en-US" sz="2200" dirty="0" smtClean="0">
                <a:ea typeface="+mn-ea"/>
                <a:cs typeface="+mn-cs"/>
              </a:rPr>
              <a:t>combination </a:t>
            </a:r>
            <a:r>
              <a:rPr lang="en-US" sz="2200" dirty="0">
                <a:ea typeface="+mn-ea"/>
                <a:cs typeface="+mn-cs"/>
              </a:rPr>
              <a:t>of </a:t>
            </a:r>
            <a:r>
              <a:rPr lang="en-US" sz="2200" dirty="0" smtClean="0">
                <a:ea typeface="+mn-ea"/>
                <a:cs typeface="+mn-cs"/>
              </a:rPr>
              <a:t>provider-based </a:t>
            </a:r>
            <a:r>
              <a:rPr lang="en-US" sz="2200" dirty="0">
                <a:ea typeface="+mn-ea"/>
                <a:cs typeface="+mn-cs"/>
              </a:rPr>
              <a:t>teaching &amp; learning, work experience &amp; </a:t>
            </a:r>
            <a:r>
              <a:rPr lang="en-US" sz="2200" dirty="0" smtClean="0">
                <a:ea typeface="+mn-ea"/>
                <a:cs typeface="+mn-cs"/>
              </a:rPr>
              <a:t>self-directed efforts</a:t>
            </a:r>
          </a:p>
          <a:p>
            <a:pPr lvl="0" eaLnBrk="1" fontAlgn="auto" hangingPunct="1"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tabLst/>
            </a:pPr>
            <a:r>
              <a:rPr lang="en-US" sz="2200" b="1" dirty="0" smtClean="0">
                <a:ea typeface="+mn-ea"/>
                <a:cs typeface="+mn-cs"/>
              </a:rPr>
              <a:t>Empirical evidence for this focus in the </a:t>
            </a:r>
            <a:r>
              <a:rPr lang="en-US" sz="2200" b="1" i="1" dirty="0" smtClean="0">
                <a:ea typeface="+mn-ea"/>
                <a:cs typeface="+mn-cs"/>
              </a:rPr>
              <a:t>Teach Too </a:t>
            </a:r>
            <a:r>
              <a:rPr lang="en-US" sz="2200" b="1" dirty="0" smtClean="0">
                <a:ea typeface="+mn-ea"/>
                <a:cs typeface="+mn-cs"/>
              </a:rPr>
              <a:t>and </a:t>
            </a:r>
            <a:r>
              <a:rPr lang="en-US" sz="2200" b="1" i="1" dirty="0" smtClean="0">
                <a:ea typeface="+mn-ea"/>
                <a:cs typeface="+mn-cs"/>
              </a:rPr>
              <a:t>Gatsby </a:t>
            </a:r>
            <a:r>
              <a:rPr lang="en-US" sz="2200" b="1" dirty="0" smtClean="0">
                <a:ea typeface="+mn-ea"/>
                <a:cs typeface="+mn-cs"/>
              </a:rPr>
              <a:t>SET projects takes us beyond CAVTL</a:t>
            </a:r>
            <a:endParaRPr lang="en-US" sz="2200" b="1" dirty="0">
              <a:ea typeface="+mn-ea"/>
              <a:cs typeface="+mn-cs"/>
            </a:endParaRPr>
          </a:p>
          <a:p>
            <a:pPr marL="180975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2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1" y="1185705"/>
            <a:ext cx="89962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1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 b="1" dirty="0" smtClean="0"/>
              <a:t>Boundary crossing</a:t>
            </a:r>
            <a:endParaRPr lang="en-GB" sz="2800" b="1" dirty="0"/>
          </a:p>
        </p:txBody>
      </p:sp>
    </p:spTree>
    <p:extLst>
      <p:ext uri="{BB962C8B-B14F-4D97-AF65-F5344CB8AC3E}">
        <p14:creationId xmlns:p14="http://schemas.microsoft.com/office/powerpoint/2010/main" val="3054641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218365" y="1396721"/>
            <a:ext cx="8764861" cy="5357797"/>
          </a:xfrm>
        </p:spPr>
        <p:txBody>
          <a:bodyPr/>
          <a:lstStyle/>
          <a:p>
            <a:r>
              <a:rPr lang="en-GB" sz="3200" b="1" dirty="0"/>
              <a:t>Teach </a:t>
            </a:r>
            <a:r>
              <a:rPr lang="en-GB" sz="3200" b="1" dirty="0" smtClean="0"/>
              <a:t>Too: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200" dirty="0" smtClean="0"/>
              <a:t>encourages </a:t>
            </a:r>
            <a:r>
              <a:rPr lang="en-GB" sz="2200" dirty="0"/>
              <a:t>people from industry to </a:t>
            </a:r>
            <a:r>
              <a:rPr lang="en-GB" sz="2200" dirty="0" smtClean="0"/>
              <a:t>be involved in teaching </a:t>
            </a:r>
            <a:r>
              <a:rPr lang="en-GB" sz="2200" dirty="0"/>
              <a:t>their </a:t>
            </a:r>
            <a:r>
              <a:rPr lang="en-GB" sz="2200" dirty="0" smtClean="0"/>
              <a:t>work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200" dirty="0"/>
              <a:t>contributes to vocational education and training</a:t>
            </a:r>
            <a:r>
              <a:rPr lang="en-GB" sz="2200" dirty="0" smtClean="0"/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200" dirty="0"/>
              <a:t>o</a:t>
            </a:r>
            <a:r>
              <a:rPr lang="en-GB" sz="2200" dirty="0" smtClean="0"/>
              <a:t>pens a </a:t>
            </a:r>
            <a:r>
              <a:rPr lang="en-GB" sz="2200" dirty="0"/>
              <a:t>clear line of sight to work.</a:t>
            </a:r>
          </a:p>
          <a:p>
            <a:r>
              <a:rPr lang="en-GB" sz="2200" dirty="0" smtClean="0"/>
              <a:t>This </a:t>
            </a:r>
            <a:r>
              <a:rPr lang="en-GB" sz="2200" dirty="0"/>
              <a:t>includes: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200" dirty="0"/>
              <a:t>industry professionals teaching in provider or workplace environments, and/or contributing to curriculum development, whilst continuing to work;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200" dirty="0"/>
              <a:t>promoting the practice of teachers and trainers updating their industry experience;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200" dirty="0"/>
              <a:t>helping to build the ‘two-way street’ – genuinely collaborative arrangements between employers and providers</a:t>
            </a:r>
            <a:r>
              <a:rPr lang="en-GB" sz="2200" dirty="0" smtClean="0"/>
              <a:t>.  (ETF 2015)</a:t>
            </a:r>
            <a:endParaRPr lang="en-GB" sz="2200" dirty="0"/>
          </a:p>
          <a:p>
            <a:r>
              <a:rPr lang="en-GB" sz="3200" dirty="0"/>
              <a:t> 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3407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OE_Standard_Presentation_Template_1_Dec_2014 copy">
  <a:themeElements>
    <a:clrScheme name="UCL IOE">
      <a:dk1>
        <a:srgbClr val="000000"/>
      </a:dk1>
      <a:lt1>
        <a:sysClr val="window" lastClr="FFFFFF"/>
      </a:lt1>
      <a:dk2>
        <a:srgbClr val="051B35"/>
      </a:dk2>
      <a:lt2>
        <a:srgbClr val="DFD7BC"/>
      </a:lt2>
      <a:accent1>
        <a:srgbClr val="008C99"/>
      </a:accent1>
      <a:accent2>
        <a:srgbClr val="75A5C2"/>
      </a:accent2>
      <a:accent3>
        <a:srgbClr val="AFC828"/>
      </a:accent3>
      <a:accent4>
        <a:srgbClr val="5E5650"/>
      </a:accent4>
      <a:accent5>
        <a:srgbClr val="75A8B7"/>
      </a:accent5>
      <a:accent6>
        <a:srgbClr val="DE6222"/>
      </a:accent6>
      <a:hlink>
        <a:srgbClr val="002127"/>
      </a:hlink>
      <a:folHlink>
        <a:srgbClr val="69101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0.xml><?xml version="1.0" encoding="utf-8"?>
<a:theme xmlns:a="http://schemas.openxmlformats.org/drawingml/2006/main" name="Light Green">
  <a:themeElements>
    <a:clrScheme name="UCL IOE">
      <a:dk1>
        <a:srgbClr val="000000"/>
      </a:dk1>
      <a:lt1>
        <a:sysClr val="window" lastClr="FFFFFF"/>
      </a:lt1>
      <a:dk2>
        <a:srgbClr val="051B35"/>
      </a:dk2>
      <a:lt2>
        <a:srgbClr val="DFD7BC"/>
      </a:lt2>
      <a:accent1>
        <a:srgbClr val="008C99"/>
      </a:accent1>
      <a:accent2>
        <a:srgbClr val="75A5C2"/>
      </a:accent2>
      <a:accent3>
        <a:srgbClr val="AFC828"/>
      </a:accent3>
      <a:accent4>
        <a:srgbClr val="5E5650"/>
      </a:accent4>
      <a:accent5>
        <a:srgbClr val="75A8B7"/>
      </a:accent5>
      <a:accent6>
        <a:srgbClr val="DE6222"/>
      </a:accent6>
      <a:hlink>
        <a:srgbClr val="002127"/>
      </a:hlink>
      <a:folHlink>
        <a:srgbClr val="69101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Blue Celeste">
  <a:themeElements>
    <a:clrScheme name="UCL IOE">
      <a:dk1>
        <a:srgbClr val="000000"/>
      </a:dk1>
      <a:lt1>
        <a:sysClr val="window" lastClr="FFFFFF"/>
      </a:lt1>
      <a:dk2>
        <a:srgbClr val="051B35"/>
      </a:dk2>
      <a:lt2>
        <a:srgbClr val="DFD7BC"/>
      </a:lt2>
      <a:accent1>
        <a:srgbClr val="008C99"/>
      </a:accent1>
      <a:accent2>
        <a:srgbClr val="75A5C2"/>
      </a:accent2>
      <a:accent3>
        <a:srgbClr val="AFC828"/>
      </a:accent3>
      <a:accent4>
        <a:srgbClr val="5E5650"/>
      </a:accent4>
      <a:accent5>
        <a:srgbClr val="75A8B7"/>
      </a:accent5>
      <a:accent6>
        <a:srgbClr val="DE6222"/>
      </a:accent6>
      <a:hlink>
        <a:srgbClr val="002127"/>
      </a:hlink>
      <a:folHlink>
        <a:srgbClr val="69101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Bright Blue">
  <a:themeElements>
    <a:clrScheme name="UCL IOE">
      <a:dk1>
        <a:srgbClr val="000000"/>
      </a:dk1>
      <a:lt1>
        <a:sysClr val="window" lastClr="FFFFFF"/>
      </a:lt1>
      <a:dk2>
        <a:srgbClr val="051B35"/>
      </a:dk2>
      <a:lt2>
        <a:srgbClr val="DFD7BC"/>
      </a:lt2>
      <a:accent1>
        <a:srgbClr val="008C99"/>
      </a:accent1>
      <a:accent2>
        <a:srgbClr val="75A5C2"/>
      </a:accent2>
      <a:accent3>
        <a:srgbClr val="AFC828"/>
      </a:accent3>
      <a:accent4>
        <a:srgbClr val="5E5650"/>
      </a:accent4>
      <a:accent5>
        <a:srgbClr val="75A8B7"/>
      </a:accent5>
      <a:accent6>
        <a:srgbClr val="DE6222"/>
      </a:accent6>
      <a:hlink>
        <a:srgbClr val="002127"/>
      </a:hlink>
      <a:folHlink>
        <a:srgbClr val="69101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Sky Blue">
  <a:themeElements>
    <a:clrScheme name="UCL IOE">
      <a:dk1>
        <a:srgbClr val="000000"/>
      </a:dk1>
      <a:lt1>
        <a:sysClr val="window" lastClr="FFFFFF"/>
      </a:lt1>
      <a:dk2>
        <a:srgbClr val="051B35"/>
      </a:dk2>
      <a:lt2>
        <a:srgbClr val="DFD7BC"/>
      </a:lt2>
      <a:accent1>
        <a:srgbClr val="008C99"/>
      </a:accent1>
      <a:accent2>
        <a:srgbClr val="75A5C2"/>
      </a:accent2>
      <a:accent3>
        <a:srgbClr val="AFC828"/>
      </a:accent3>
      <a:accent4>
        <a:srgbClr val="5E5650"/>
      </a:accent4>
      <a:accent5>
        <a:srgbClr val="75A8B7"/>
      </a:accent5>
      <a:accent6>
        <a:srgbClr val="DE6222"/>
      </a:accent6>
      <a:hlink>
        <a:srgbClr val="002127"/>
      </a:hlink>
      <a:folHlink>
        <a:srgbClr val="69101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Yellow">
  <a:themeElements>
    <a:clrScheme name="UCL IOE">
      <a:dk1>
        <a:srgbClr val="000000"/>
      </a:dk1>
      <a:lt1>
        <a:sysClr val="window" lastClr="FFFFFF"/>
      </a:lt1>
      <a:dk2>
        <a:srgbClr val="051B35"/>
      </a:dk2>
      <a:lt2>
        <a:srgbClr val="DFD7BC"/>
      </a:lt2>
      <a:accent1>
        <a:srgbClr val="008C99"/>
      </a:accent1>
      <a:accent2>
        <a:srgbClr val="75A5C2"/>
      </a:accent2>
      <a:accent3>
        <a:srgbClr val="AFC828"/>
      </a:accent3>
      <a:accent4>
        <a:srgbClr val="5E5650"/>
      </a:accent4>
      <a:accent5>
        <a:srgbClr val="75A8B7"/>
      </a:accent5>
      <a:accent6>
        <a:srgbClr val="DE6222"/>
      </a:accent6>
      <a:hlink>
        <a:srgbClr val="002127"/>
      </a:hlink>
      <a:folHlink>
        <a:srgbClr val="69101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Orange">
  <a:themeElements>
    <a:clrScheme name="UCL IOE">
      <a:dk1>
        <a:srgbClr val="000000"/>
      </a:dk1>
      <a:lt1>
        <a:sysClr val="window" lastClr="FFFFFF"/>
      </a:lt1>
      <a:dk2>
        <a:srgbClr val="051B35"/>
      </a:dk2>
      <a:lt2>
        <a:srgbClr val="DFD7BC"/>
      </a:lt2>
      <a:accent1>
        <a:srgbClr val="008C99"/>
      </a:accent1>
      <a:accent2>
        <a:srgbClr val="75A5C2"/>
      </a:accent2>
      <a:accent3>
        <a:srgbClr val="AFC828"/>
      </a:accent3>
      <a:accent4>
        <a:srgbClr val="5E5650"/>
      </a:accent4>
      <a:accent5>
        <a:srgbClr val="75A8B7"/>
      </a:accent5>
      <a:accent6>
        <a:srgbClr val="DE6222"/>
      </a:accent6>
      <a:hlink>
        <a:srgbClr val="002127"/>
      </a:hlink>
      <a:folHlink>
        <a:srgbClr val="69101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7.xml><?xml version="1.0" encoding="utf-8"?>
<a:theme xmlns:a="http://schemas.openxmlformats.org/drawingml/2006/main" name="Pink">
  <a:themeElements>
    <a:clrScheme name="UCL IOE">
      <a:dk1>
        <a:srgbClr val="000000"/>
      </a:dk1>
      <a:lt1>
        <a:sysClr val="window" lastClr="FFFFFF"/>
      </a:lt1>
      <a:dk2>
        <a:srgbClr val="051B35"/>
      </a:dk2>
      <a:lt2>
        <a:srgbClr val="DFD7BC"/>
      </a:lt2>
      <a:accent1>
        <a:srgbClr val="008C99"/>
      </a:accent1>
      <a:accent2>
        <a:srgbClr val="75A5C2"/>
      </a:accent2>
      <a:accent3>
        <a:srgbClr val="AFC828"/>
      </a:accent3>
      <a:accent4>
        <a:srgbClr val="5E5650"/>
      </a:accent4>
      <a:accent5>
        <a:srgbClr val="75A8B7"/>
      </a:accent5>
      <a:accent6>
        <a:srgbClr val="DE6222"/>
      </a:accent6>
      <a:hlink>
        <a:srgbClr val="002127"/>
      </a:hlink>
      <a:folHlink>
        <a:srgbClr val="69101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8.xml><?xml version="1.0" encoding="utf-8"?>
<a:theme xmlns:a="http://schemas.openxmlformats.org/drawingml/2006/main" name="Purple">
  <a:themeElements>
    <a:clrScheme name="UCL IOE">
      <a:dk1>
        <a:srgbClr val="000000"/>
      </a:dk1>
      <a:lt1>
        <a:sysClr val="window" lastClr="FFFFFF"/>
      </a:lt1>
      <a:dk2>
        <a:srgbClr val="051B35"/>
      </a:dk2>
      <a:lt2>
        <a:srgbClr val="DFD7BC"/>
      </a:lt2>
      <a:accent1>
        <a:srgbClr val="008C99"/>
      </a:accent1>
      <a:accent2>
        <a:srgbClr val="75A5C2"/>
      </a:accent2>
      <a:accent3>
        <a:srgbClr val="AFC828"/>
      </a:accent3>
      <a:accent4>
        <a:srgbClr val="5E5650"/>
      </a:accent4>
      <a:accent5>
        <a:srgbClr val="75A8B7"/>
      </a:accent5>
      <a:accent6>
        <a:srgbClr val="DE6222"/>
      </a:accent6>
      <a:hlink>
        <a:srgbClr val="002127"/>
      </a:hlink>
      <a:folHlink>
        <a:srgbClr val="69101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9.xml><?xml version="1.0" encoding="utf-8"?>
<a:theme xmlns:a="http://schemas.openxmlformats.org/drawingml/2006/main" name="Stone">
  <a:themeElements>
    <a:clrScheme name="UCL IOE">
      <a:dk1>
        <a:srgbClr val="000000"/>
      </a:dk1>
      <a:lt1>
        <a:sysClr val="window" lastClr="FFFFFF"/>
      </a:lt1>
      <a:dk2>
        <a:srgbClr val="051B35"/>
      </a:dk2>
      <a:lt2>
        <a:srgbClr val="DFD7BC"/>
      </a:lt2>
      <a:accent1>
        <a:srgbClr val="008C99"/>
      </a:accent1>
      <a:accent2>
        <a:srgbClr val="75A5C2"/>
      </a:accent2>
      <a:accent3>
        <a:srgbClr val="AFC828"/>
      </a:accent3>
      <a:accent4>
        <a:srgbClr val="5E5650"/>
      </a:accent4>
      <a:accent5>
        <a:srgbClr val="75A8B7"/>
      </a:accent5>
      <a:accent6>
        <a:srgbClr val="DE6222"/>
      </a:accent6>
      <a:hlink>
        <a:srgbClr val="002127"/>
      </a:hlink>
      <a:folHlink>
        <a:srgbClr val="69101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LongProperties xmlns="http://schemas.microsoft.com/office/2006/metadata/longProperties"/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IOE-Net Document" ma:contentTypeID="0x0101003C6433750ECB5A49A2B0F8B7F0D600E000508F965A44D00B4BB5F97D405736E133" ma:contentTypeVersion="7" ma:contentTypeDescription="" ma:contentTypeScope="" ma:versionID="849809ea6dcb1261241d6a9a69473d50">
  <xsd:schema xmlns:xsd="http://www.w3.org/2001/XMLSchema" xmlns:xs="http://www.w3.org/2001/XMLSchema" xmlns:p="http://schemas.microsoft.com/office/2006/metadata/properties" xmlns:ns1="http://schemas.microsoft.com/sharepoint/v3" xmlns:ns2="1f70c37c-c3dd-452e-8808-84ca52e5f108" targetNamespace="http://schemas.microsoft.com/office/2006/metadata/properties" ma:root="true" ma:fieldsID="17997155ec8a0f7180f991f9e5460b9c" ns1:_="" ns2:_="">
    <xsd:import namespace="http://schemas.microsoft.com/sharepoint/v3"/>
    <xsd:import namespace="1f70c37c-c3dd-452e-8808-84ca52e5f108"/>
    <xsd:element name="properties">
      <xsd:complexType>
        <xsd:sequence>
          <xsd:element name="documentManagement">
            <xsd:complexType>
              <xsd:all>
                <xsd:element ref="ns2:IOENetDocumentType"/>
                <xsd:element ref="ns1:ol_Departme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ol_Department" ma:index="9" nillable="true" ma:displayName="Department" ma:hidden="true" ma:internalName="ol_Department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70c37c-c3dd-452e-8808-84ca52e5f108" elementFormDefault="qualified">
    <xsd:import namespace="http://schemas.microsoft.com/office/2006/documentManagement/types"/>
    <xsd:import namespace="http://schemas.microsoft.com/office/infopath/2007/PartnerControls"/>
    <xsd:element name="IOENetDocumentType" ma:index="8" ma:displayName="IOE-Net Document Type" ma:format="Dropdown" ma:internalName="IOENetDocumentType" ma:readOnly="false">
      <xsd:simpleType>
        <xsd:restriction base="dms:Choice">
          <xsd:enumeration value="Agreement"/>
          <xsd:enumeration value="Form"/>
          <xsd:enumeration value="Guideline"/>
          <xsd:enumeration value="Policy"/>
          <xsd:enumeration value="Presentation"/>
          <xsd:enumeration value="Report"/>
          <xsd:enumeration value="Strategy"/>
          <xsd:enumeration value="Other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194C293-62A5-490D-83AD-D57271ED98B4}">
  <ds:schemaRefs>
    <ds:schemaRef ds:uri="http://schemas.microsoft.com/office/2006/metadata/longProperties"/>
  </ds:schemaRefs>
</ds:datastoreItem>
</file>

<file path=customXml/itemProps2.xml><?xml version="1.0" encoding="utf-8"?>
<ds:datastoreItem xmlns:ds="http://schemas.openxmlformats.org/officeDocument/2006/customXml" ds:itemID="{D6ABB17C-1081-41D3-9809-558BFD7AF3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1f70c37c-c3dd-452e-8808-84ca52e5f10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IOE_Standard_Presentation_Template_1_Dec_2014 copy.pot</Template>
  <TotalTime>6252</TotalTime>
  <Words>1584</Words>
  <Application>Microsoft Office PowerPoint</Application>
  <PresentationFormat>On-screen Show (4:3)</PresentationFormat>
  <Paragraphs>220</Paragraphs>
  <Slides>16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10</vt:i4>
      </vt:variant>
      <vt:variant>
        <vt:lpstr>Slide Titles</vt:lpstr>
      </vt:variant>
      <vt:variant>
        <vt:i4>16</vt:i4>
      </vt:variant>
    </vt:vector>
  </HeadingPairs>
  <TitlesOfParts>
    <vt:vector size="31" baseType="lpstr">
      <vt:lpstr>MS PGothic</vt:lpstr>
      <vt:lpstr>Arial</vt:lpstr>
      <vt:lpstr>Calibri</vt:lpstr>
      <vt:lpstr>Helvetica</vt:lpstr>
      <vt:lpstr>Wingdings</vt:lpstr>
      <vt:lpstr>IOE_Standard_Presentation_Template_1_Dec_2014 copy</vt:lpstr>
      <vt:lpstr>Blue Celeste</vt:lpstr>
      <vt:lpstr>Bright Blue</vt:lpstr>
      <vt:lpstr>Sky Blue</vt:lpstr>
      <vt:lpstr>Yellow</vt:lpstr>
      <vt:lpstr>Orange</vt:lpstr>
      <vt:lpstr>Pink</vt:lpstr>
      <vt:lpstr>Purple</vt:lpstr>
      <vt:lpstr>Stone</vt:lpstr>
      <vt:lpstr>Light Green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UCL (IOE) powerpoint presentation template</dc:title>
  <dc:creator>Paul2</dc:creator>
  <cp:lastModifiedBy>Rachael Mckeown</cp:lastModifiedBy>
  <cp:revision>314</cp:revision>
  <cp:lastPrinted>2016-07-19T09:30:41Z</cp:lastPrinted>
  <dcterms:created xsi:type="dcterms:W3CDTF">2013-09-17T12:18:35Z</dcterms:created>
  <dcterms:modified xsi:type="dcterms:W3CDTF">2016-07-19T18:02:22Z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l_Department">
    <vt:lpwstr>External Relations</vt:lpwstr>
  </property>
  <property fmtid="{D5CDD505-2E9C-101B-9397-08002B2CF9AE}" pid="3" name="IOENetDocumentType">
    <vt:lpwstr>Presentation</vt:lpwstr>
  </property>
</Properties>
</file>