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2"/>
  </p:sldMasterIdLst>
  <p:notesMasterIdLst>
    <p:notesMasterId r:id="rId15"/>
  </p:notesMasterIdLst>
  <p:handoutMasterIdLst>
    <p:handoutMasterId r:id="rId16"/>
  </p:handoutMasterIdLst>
  <p:sldIdLst>
    <p:sldId id="335" r:id="rId3"/>
    <p:sldId id="359" r:id="rId4"/>
    <p:sldId id="360" r:id="rId5"/>
    <p:sldId id="366" r:id="rId6"/>
    <p:sldId id="364" r:id="rId7"/>
    <p:sldId id="365" r:id="rId8"/>
    <p:sldId id="338" r:id="rId9"/>
    <p:sldId id="274" r:id="rId10"/>
    <p:sldId id="270" r:id="rId11"/>
    <p:sldId id="361" r:id="rId12"/>
    <p:sldId id="362" r:id="rId13"/>
    <p:sldId id="363" r:id="rId14"/>
  </p:sldIdLst>
  <p:sldSz cx="9144000" cy="6858000" type="screen4x3"/>
  <p:notesSz cx="6797675" cy="9874250"/>
  <p:embeddedFontLst>
    <p:embeddedFont>
      <p:font typeface="Calibri" panose="020F0502020204030204" pitchFamily="34" charset="0"/>
      <p:regular r:id="rId17"/>
      <p:bold r:id="rId18"/>
      <p:italic r:id="rId19"/>
      <p:boldItalic r:id="rId20"/>
    </p:embeddedFont>
  </p:embeddedFontLst>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93586" autoAdjust="0"/>
  </p:normalViewPr>
  <p:slideViewPr>
    <p:cSldViewPr>
      <p:cViewPr>
        <p:scale>
          <a:sx n="100" d="100"/>
          <a:sy n="100" d="100"/>
        </p:scale>
        <p:origin x="-221" y="1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78" d="100"/>
          <a:sy n="78" d="100"/>
        </p:scale>
        <p:origin x="-3342" y="-78"/>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view3D>
      <c:rotX val="15"/>
      <c:rotY val="2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0.14166666666666666"/>
          <c:y val="0.36211466535433073"/>
          <c:w val="0.65625"/>
          <c:h val="0.63788533464566932"/>
        </c:manualLayout>
      </c:layout>
      <c:bar3DChart>
        <c:barDir val="col"/>
        <c:grouping val="stacked"/>
        <c:varyColors val="0"/>
        <c:ser>
          <c:idx val="0"/>
          <c:order val="0"/>
          <c:tx>
            <c:strRef>
              <c:f>Sheet1!$B$1</c:f>
              <c:strCache>
                <c:ptCount val="1"/>
                <c:pt idx="0">
                  <c:v>Series 1</c:v>
                </c:pt>
              </c:strCache>
            </c:strRef>
          </c:tx>
          <c:spPr>
            <a:solidFill>
              <a:schemeClr val="bg1">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hairdresser</c:v>
                </c:pt>
                <c:pt idx="1">
                  <c:v>automation tech</c:v>
                </c:pt>
                <c:pt idx="2">
                  <c:v>ICT</c:v>
                </c:pt>
                <c:pt idx="3">
                  <c:v>optician</c:v>
                </c:pt>
              </c:strCache>
            </c:strRef>
          </c:cat>
          <c:val>
            <c:numRef>
              <c:f>Sheet1!$B$2:$B$5</c:f>
              <c:numCache>
                <c:formatCode>General</c:formatCode>
                <c:ptCount val="4"/>
                <c:pt idx="0">
                  <c:v>3</c:v>
                </c:pt>
                <c:pt idx="1">
                  <c:v>4</c:v>
                </c:pt>
                <c:pt idx="2">
                  <c:v>4</c:v>
                </c:pt>
                <c:pt idx="3">
                  <c:v>3</c:v>
                </c:pt>
              </c:numCache>
            </c:numRef>
          </c:val>
        </c:ser>
        <c:dLbls>
          <c:showLegendKey val="0"/>
          <c:showVal val="1"/>
          <c:showCatName val="0"/>
          <c:showSerName val="0"/>
          <c:showPercent val="0"/>
          <c:showBubbleSize val="0"/>
        </c:dLbls>
        <c:gapWidth val="100"/>
        <c:shape val="box"/>
        <c:axId val="103129528"/>
        <c:axId val="175991624"/>
        <c:axId val="0"/>
      </c:bar3DChart>
      <c:catAx>
        <c:axId val="103129528"/>
        <c:scaling>
          <c:orientation val="minMax"/>
        </c:scaling>
        <c:delete val="0"/>
        <c:axPos val="b"/>
        <c:numFmt formatCode="General" sourceLinked="0"/>
        <c:majorTickMark val="out"/>
        <c:minorTickMark val="none"/>
        <c:tickLblPos val="high"/>
        <c:crossAx val="175991624"/>
        <c:crosses val="autoZero"/>
        <c:auto val="1"/>
        <c:lblAlgn val="ctr"/>
        <c:lblOffset val="100"/>
        <c:noMultiLvlLbl val="0"/>
      </c:catAx>
      <c:valAx>
        <c:axId val="175991624"/>
        <c:scaling>
          <c:orientation val="minMax"/>
        </c:scaling>
        <c:delete val="1"/>
        <c:axPos val="l"/>
        <c:numFmt formatCode="General" sourceLinked="1"/>
        <c:majorTickMark val="out"/>
        <c:minorTickMark val="none"/>
        <c:tickLblPos val="nextTo"/>
        <c:crossAx val="103129528"/>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stacked"/>
        <c:varyColors val="0"/>
        <c:ser>
          <c:idx val="0"/>
          <c:order val="0"/>
          <c:tx>
            <c:strRef>
              <c:f>Tabelle1!$B$1</c:f>
              <c:strCache>
                <c:ptCount val="1"/>
                <c:pt idx="0">
                  <c:v>Gross costs</c:v>
                </c:pt>
              </c:strCache>
            </c:strRef>
          </c:tx>
          <c:invertIfNegative val="0"/>
          <c:dLbls>
            <c:dLbl>
              <c:idx val="0"/>
              <c:layout>
                <c:manualLayout>
                  <c:x val="1.2029618363168629E-2"/>
                  <c:y val="-2.3208772733346972E-2"/>
                </c:manualLayout>
              </c:layou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1.8903898641544681E-2"/>
                  <c:y val="8.7032897750051203E-3"/>
                </c:manualLayout>
              </c:layou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Tabelle1!$A$2:$A$3</c:f>
              <c:strCache>
                <c:ptCount val="2"/>
                <c:pt idx="0">
                  <c:v>Kategorie 1</c:v>
                </c:pt>
                <c:pt idx="1">
                  <c:v>Kategorie 2</c:v>
                </c:pt>
              </c:strCache>
            </c:strRef>
          </c:cat>
          <c:val>
            <c:numRef>
              <c:f>Tabelle1!$B$2:$B$3</c:f>
              <c:numCache>
                <c:formatCode>General</c:formatCode>
                <c:ptCount val="2"/>
                <c:pt idx="0">
                  <c:v>5350</c:v>
                </c:pt>
              </c:numCache>
            </c:numRef>
          </c:val>
        </c:ser>
        <c:ser>
          <c:idx val="1"/>
          <c:order val="1"/>
          <c:tx>
            <c:strRef>
              <c:f>Tabelle1!$C$1</c:f>
              <c:strCache>
                <c:ptCount val="1"/>
                <c:pt idx="0">
                  <c:v>Productive output by apprentices</c:v>
                </c:pt>
              </c:strCache>
            </c:strRef>
          </c:tx>
          <c:invertIfNegative val="0"/>
          <c:dLbls>
            <c:dLbl>
              <c:idx val="0"/>
              <c:layout>
                <c:manualLayout>
                  <c:x val="1.2029618363168629E-2"/>
                  <c:y val="-2.3208772733346972E-2"/>
                </c:manualLayout>
              </c:layou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1.3748289921123246E-2"/>
                  <c:y val="2.9010965916683837E-3"/>
                </c:manualLayout>
              </c:layou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Tabelle1!$A$2:$A$3</c:f>
              <c:strCache>
                <c:ptCount val="2"/>
                <c:pt idx="0">
                  <c:v>Kategorie 1</c:v>
                </c:pt>
                <c:pt idx="1">
                  <c:v>Kategorie 2</c:v>
                </c:pt>
              </c:strCache>
            </c:strRef>
          </c:cat>
          <c:val>
            <c:numRef>
              <c:f>Tabelle1!$C$2:$C$3</c:f>
              <c:numCache>
                <c:formatCode>General</c:formatCode>
                <c:ptCount val="2"/>
                <c:pt idx="1">
                  <c:v>5824</c:v>
                </c:pt>
              </c:numCache>
            </c:numRef>
          </c:val>
        </c:ser>
        <c:ser>
          <c:idx val="2"/>
          <c:order val="2"/>
          <c:tx>
            <c:strRef>
              <c:f>Tabelle1!$D$1</c:f>
              <c:strCache>
                <c:ptCount val="1"/>
                <c:pt idx="0">
                  <c:v>Net benefit</c:v>
                </c:pt>
              </c:strCache>
            </c:strRef>
          </c:tx>
          <c:invertIfNegative val="0"/>
          <c:dLbls>
            <c:dLbl>
              <c:idx val="0"/>
              <c:layout>
                <c:manualLayout>
                  <c:x val="1.2029753680982847E-2"/>
                  <c:y val="-5.8021931833367986E-3"/>
                </c:manualLayout>
              </c:layou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1.546682616126375E-2"/>
                  <c:y val="-8.7032897750051203E-3"/>
                </c:manualLayout>
              </c:layou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Tabelle1!$A$2:$A$3</c:f>
              <c:strCache>
                <c:ptCount val="2"/>
                <c:pt idx="0">
                  <c:v>Kategorie 1</c:v>
                </c:pt>
                <c:pt idx="1">
                  <c:v>Kategorie 2</c:v>
                </c:pt>
              </c:strCache>
            </c:strRef>
          </c:cat>
          <c:val>
            <c:numRef>
              <c:f>Tabelle1!$D$2:$D$3</c:f>
              <c:numCache>
                <c:formatCode>General</c:formatCode>
                <c:ptCount val="2"/>
                <c:pt idx="0">
                  <c:v>474</c:v>
                </c:pt>
              </c:numCache>
            </c:numRef>
          </c:val>
        </c:ser>
        <c:dLbls>
          <c:showLegendKey val="0"/>
          <c:showVal val="0"/>
          <c:showCatName val="0"/>
          <c:showSerName val="0"/>
          <c:showPercent val="0"/>
          <c:showBubbleSize val="0"/>
        </c:dLbls>
        <c:gapWidth val="150"/>
        <c:shape val="cylinder"/>
        <c:axId val="176572416"/>
        <c:axId val="176670560"/>
        <c:axId val="0"/>
      </c:bar3DChart>
      <c:catAx>
        <c:axId val="176572416"/>
        <c:scaling>
          <c:orientation val="minMax"/>
        </c:scaling>
        <c:delete val="1"/>
        <c:axPos val="b"/>
        <c:numFmt formatCode="General" sourceLinked="0"/>
        <c:majorTickMark val="out"/>
        <c:minorTickMark val="none"/>
        <c:tickLblPos val="none"/>
        <c:crossAx val="176670560"/>
        <c:crosses val="autoZero"/>
        <c:auto val="1"/>
        <c:lblAlgn val="ctr"/>
        <c:lblOffset val="100"/>
        <c:noMultiLvlLbl val="0"/>
      </c:catAx>
      <c:valAx>
        <c:axId val="176670560"/>
        <c:scaling>
          <c:orientation val="minMax"/>
          <c:max val="6000"/>
          <c:min val="0"/>
        </c:scaling>
        <c:delete val="0"/>
        <c:axPos val="l"/>
        <c:majorGridlines/>
        <c:numFmt formatCode="General" sourceLinked="1"/>
        <c:majorTickMark val="out"/>
        <c:minorTickMark val="none"/>
        <c:tickLblPos val="nextTo"/>
        <c:crossAx val="176572416"/>
        <c:crosses val="autoZero"/>
        <c:crossBetween val="between"/>
        <c:majorUnit val="1000"/>
      </c:valAx>
      <c:spPr>
        <a:noFill/>
        <a:ln w="25394">
          <a:noFill/>
        </a:ln>
      </c:spPr>
    </c:plotArea>
    <c:legend>
      <c:legendPos val="r"/>
      <c:layout>
        <c:manualLayout>
          <c:xMode val="edge"/>
          <c:yMode val="edge"/>
          <c:x val="0.71821305841924399"/>
          <c:y val="0.18867924528301888"/>
          <c:w val="0.27147766323024186"/>
          <c:h val="0.61973875181422355"/>
        </c:manualLayout>
      </c:layout>
      <c:overlay val="0"/>
      <c:txPr>
        <a:bodyPr/>
        <a:lstStyle/>
        <a:p>
          <a:pPr>
            <a:defRPr>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858D24-66DF-40D2-BCD9-E162CE536EAC}" type="doc">
      <dgm:prSet loTypeId="urn:microsoft.com/office/officeart/2005/8/layout/default#4" loCatId="list" qsTypeId="urn:microsoft.com/office/officeart/2005/8/quickstyle/simple1" qsCatId="simple" csTypeId="urn:microsoft.com/office/officeart/2005/8/colors/accent1_2" csCatId="accent1" phldr="1"/>
      <dgm:spPr/>
      <dgm:t>
        <a:bodyPr/>
        <a:lstStyle/>
        <a:p>
          <a:endParaRPr lang="de-CH"/>
        </a:p>
      </dgm:t>
    </dgm:pt>
    <dgm:pt modelId="{E60D60E7-7758-4079-AD76-0E4C9EE1C070}" type="pres">
      <dgm:prSet presAssocID="{59858D24-66DF-40D2-BCD9-E162CE536EAC}" presName="diagram" presStyleCnt="0">
        <dgm:presLayoutVars>
          <dgm:dir/>
          <dgm:resizeHandles val="exact"/>
        </dgm:presLayoutVars>
      </dgm:prSet>
      <dgm:spPr/>
      <dgm:t>
        <a:bodyPr/>
        <a:lstStyle/>
        <a:p>
          <a:endParaRPr lang="de-CH"/>
        </a:p>
      </dgm:t>
    </dgm:pt>
  </dgm:ptLst>
  <dgm:cxnLst>
    <dgm:cxn modelId="{45C47C39-2BB4-47AF-9743-FE54C09CA846}" type="presOf" srcId="{59858D24-66DF-40D2-BCD9-E162CE536EAC}" destId="{E60D60E7-7758-4079-AD76-0E4C9EE1C070}" srcOrd="0" destOrd="0" presId="urn:microsoft.com/office/officeart/2005/8/layout/defaul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0.71305</cdr:x>
      <cdr:y>0.93673</cdr:y>
    </cdr:from>
    <cdr:to>
      <cdr:x>1</cdr:x>
      <cdr:y>1</cdr:y>
    </cdr:to>
    <cdr:sp macro="" textlink="">
      <cdr:nvSpPr>
        <cdr:cNvPr id="2" name="Textfeld 5"/>
        <cdr:cNvSpPr txBox="1"/>
      </cdr:nvSpPr>
      <cdr:spPr>
        <a:xfrm xmlns:a="http://schemas.openxmlformats.org/drawingml/2006/main">
          <a:off x="6030227" y="5651073"/>
          <a:ext cx="2120965" cy="276999"/>
        </a:xfrm>
        <a:prstGeom xmlns:a="http://schemas.openxmlformats.org/drawingml/2006/main" prst="rect">
          <a:avLst/>
        </a:prstGeom>
        <a:noFill xmlns:a="http://schemas.openxmlformats.org/drawingml/2006/main"/>
      </cdr:spPr>
      <cdr:txBody>
        <a:bodyPr xmlns:a="http://schemas.openxmlformats.org/drawingml/2006/main" wrap="none">
          <a:spAutoFit/>
        </a:bodyPr>
        <a:lstStyle xmlns:a="http://schemas.openxmlformats.org/drawingml/2006/main">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spcBef>
              <a:spcPct val="50000"/>
            </a:spcBef>
            <a:defRPr/>
          </a:pPr>
          <a:r>
            <a:rPr lang="de-CH" sz="1200" dirty="0" smtClean="0">
              <a:latin typeface="+mj-lt"/>
              <a:cs typeface="+mn-cs"/>
            </a:rPr>
            <a:t>Quelle: Wolter &amp; </a:t>
          </a:r>
          <a:r>
            <a:rPr lang="de-CH" sz="1200" dirty="0" err="1" smtClean="0">
              <a:latin typeface="+mj-lt"/>
              <a:cs typeface="+mn-cs"/>
            </a:rPr>
            <a:t>Strupler</a:t>
          </a:r>
          <a:r>
            <a:rPr lang="de-CH" sz="1200" dirty="0" smtClean="0">
              <a:latin typeface="+mj-lt"/>
              <a:cs typeface="+mn-cs"/>
            </a:rPr>
            <a:t> 2012</a:t>
          </a:r>
          <a:endParaRPr lang="en-US" sz="1200" dirty="0">
            <a:latin typeface="+mj-lt"/>
            <a:cs typeface="+mn-cs"/>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vl1pPr>
          </a:lstStyle>
          <a:p>
            <a:fld id="{1616D285-EFEA-4C54-A093-F2D02CC5AE67}" type="datetimeFigureOut">
              <a:rPr lang="en-US" smtClean="0"/>
              <a:pPr/>
              <a:t>7/15/2016</a:t>
            </a:fld>
            <a:endParaRPr lang="en-US"/>
          </a:p>
        </p:txBody>
      </p:sp>
      <p:sp>
        <p:nvSpPr>
          <p:cNvPr id="4" name="Footer Placeholder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a:defRPr sz="1200"/>
            </a:lvl1pPr>
          </a:lstStyle>
          <a:p>
            <a:fld id="{D99233B5-52EC-4E34-831D-2BE16ACA7134}" type="slidenum">
              <a:rPr lang="en-US" smtClean="0"/>
              <a:pPr/>
              <a:t>‹#›</a:t>
            </a:fld>
            <a:endParaRPr lang="en-US"/>
          </a:p>
        </p:txBody>
      </p:sp>
    </p:spTree>
    <p:extLst>
      <p:ext uri="{BB962C8B-B14F-4D97-AF65-F5344CB8AC3E}">
        <p14:creationId xmlns:p14="http://schemas.microsoft.com/office/powerpoint/2010/main" val="2526051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8"/>
            <a:ext cx="2945659" cy="493712"/>
          </a:xfrm>
          <a:prstGeom prst="rect">
            <a:avLst/>
          </a:prstGeom>
        </p:spPr>
        <p:txBody>
          <a:bodyPr vert="horz" lIns="91419" tIns="45708" rIns="91419" bIns="45708" rtlCol="0"/>
          <a:lstStyle>
            <a:lvl1pPr algn="l">
              <a:defRPr sz="1200"/>
            </a:lvl1pPr>
          </a:lstStyle>
          <a:p>
            <a:pPr>
              <a:defRPr/>
            </a:pPr>
            <a:endParaRPr lang="de-CH"/>
          </a:p>
        </p:txBody>
      </p:sp>
      <p:sp>
        <p:nvSpPr>
          <p:cNvPr id="3" name="Datumsplatzhalter 2"/>
          <p:cNvSpPr>
            <a:spLocks noGrp="1"/>
          </p:cNvSpPr>
          <p:nvPr>
            <p:ph type="dt" idx="1"/>
          </p:nvPr>
        </p:nvSpPr>
        <p:spPr>
          <a:xfrm>
            <a:off x="3850443" y="8"/>
            <a:ext cx="2945659" cy="493712"/>
          </a:xfrm>
          <a:prstGeom prst="rect">
            <a:avLst/>
          </a:prstGeom>
        </p:spPr>
        <p:txBody>
          <a:bodyPr vert="horz" lIns="91419" tIns="45708" rIns="91419" bIns="45708" rtlCol="0"/>
          <a:lstStyle>
            <a:lvl1pPr algn="r">
              <a:defRPr sz="1200"/>
            </a:lvl1pPr>
          </a:lstStyle>
          <a:p>
            <a:pPr>
              <a:defRPr/>
            </a:pPr>
            <a:fld id="{E3B85A3C-3CCA-4F49-86D0-8490B55869D6}" type="datetimeFigureOut">
              <a:rPr lang="de-DE"/>
              <a:pPr>
                <a:defRPr/>
              </a:pPr>
              <a:t>15.07.2016</a:t>
            </a:fld>
            <a:endParaRPr lang="de-CH"/>
          </a:p>
        </p:txBody>
      </p:sp>
      <p:sp>
        <p:nvSpPr>
          <p:cNvPr id="4" name="Folienbildplatzhalter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19" tIns="45708" rIns="91419" bIns="45708" rtlCol="0" anchor="ctr"/>
          <a:lstStyle/>
          <a:p>
            <a:pPr lvl="0"/>
            <a:endParaRPr lang="de-CH" noProof="0" smtClean="0"/>
          </a:p>
        </p:txBody>
      </p:sp>
      <p:sp>
        <p:nvSpPr>
          <p:cNvPr id="5" name="Notizenplatzhalter 4"/>
          <p:cNvSpPr>
            <a:spLocks noGrp="1"/>
          </p:cNvSpPr>
          <p:nvPr>
            <p:ph type="body" sz="quarter" idx="3"/>
          </p:nvPr>
        </p:nvSpPr>
        <p:spPr>
          <a:xfrm>
            <a:off x="679768" y="4690269"/>
            <a:ext cx="5438140" cy="4443412"/>
          </a:xfrm>
          <a:prstGeom prst="rect">
            <a:avLst/>
          </a:prstGeom>
        </p:spPr>
        <p:txBody>
          <a:bodyPr vert="horz" lIns="91419" tIns="45708" rIns="91419" bIns="45708"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CH" noProof="0" smtClean="0"/>
          </a:p>
        </p:txBody>
      </p:sp>
      <p:sp>
        <p:nvSpPr>
          <p:cNvPr id="6" name="Fußzeilenplatzhalter 5"/>
          <p:cNvSpPr>
            <a:spLocks noGrp="1"/>
          </p:cNvSpPr>
          <p:nvPr>
            <p:ph type="ftr" sz="quarter" idx="4"/>
          </p:nvPr>
        </p:nvSpPr>
        <p:spPr>
          <a:xfrm>
            <a:off x="0" y="9378832"/>
            <a:ext cx="2945659" cy="493712"/>
          </a:xfrm>
          <a:prstGeom prst="rect">
            <a:avLst/>
          </a:prstGeom>
        </p:spPr>
        <p:txBody>
          <a:bodyPr vert="horz" lIns="91419" tIns="45708" rIns="91419" bIns="45708" rtlCol="0" anchor="b"/>
          <a:lstStyle>
            <a:lvl1pPr algn="l">
              <a:defRPr sz="1200"/>
            </a:lvl1pPr>
          </a:lstStyle>
          <a:p>
            <a:pPr>
              <a:defRPr/>
            </a:pPr>
            <a:endParaRPr lang="de-CH"/>
          </a:p>
        </p:txBody>
      </p:sp>
      <p:sp>
        <p:nvSpPr>
          <p:cNvPr id="7" name="Foliennummernplatzhalter 6"/>
          <p:cNvSpPr>
            <a:spLocks noGrp="1"/>
          </p:cNvSpPr>
          <p:nvPr>
            <p:ph type="sldNum" sz="quarter" idx="5"/>
          </p:nvPr>
        </p:nvSpPr>
        <p:spPr>
          <a:xfrm>
            <a:off x="3850443" y="9378832"/>
            <a:ext cx="2945659" cy="493712"/>
          </a:xfrm>
          <a:prstGeom prst="rect">
            <a:avLst/>
          </a:prstGeom>
        </p:spPr>
        <p:txBody>
          <a:bodyPr vert="horz" lIns="91419" tIns="45708" rIns="91419" bIns="45708" rtlCol="0" anchor="b"/>
          <a:lstStyle>
            <a:lvl1pPr algn="r">
              <a:defRPr sz="1200"/>
            </a:lvl1pPr>
          </a:lstStyle>
          <a:p>
            <a:pPr>
              <a:defRPr/>
            </a:pPr>
            <a:fld id="{2CFA9D5E-CB5A-412F-8F96-152E0E41F62A}" type="slidenum">
              <a:rPr lang="de-CH"/>
              <a:pPr>
                <a:defRPr/>
              </a:pPr>
              <a:t>‹#›</a:t>
            </a:fld>
            <a:endParaRPr lang="de-CH"/>
          </a:p>
        </p:txBody>
      </p:sp>
    </p:spTree>
    <p:extLst>
      <p:ext uri="{BB962C8B-B14F-4D97-AF65-F5344CB8AC3E}">
        <p14:creationId xmlns:p14="http://schemas.microsoft.com/office/powerpoint/2010/main" val="3377122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CFA9D5E-CB5A-412F-8F96-152E0E41F62A}" type="slidenum">
              <a:rPr lang="de-CH" smtClean="0"/>
              <a:pPr>
                <a:defRPr/>
              </a:pPr>
              <a:t>2</a:t>
            </a:fld>
            <a:endParaRPr lang="de-CH"/>
          </a:p>
        </p:txBody>
      </p:sp>
    </p:spTree>
    <p:extLst>
      <p:ext uri="{BB962C8B-B14F-4D97-AF65-F5344CB8AC3E}">
        <p14:creationId xmlns:p14="http://schemas.microsoft.com/office/powerpoint/2010/main" val="289000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CFA9D5E-CB5A-412F-8F96-152E0E41F62A}" type="slidenum">
              <a:rPr lang="de-CH" smtClean="0"/>
              <a:pPr>
                <a:defRPr/>
              </a:pPr>
              <a:t>3</a:t>
            </a:fld>
            <a:endParaRPr lang="de-CH"/>
          </a:p>
        </p:txBody>
      </p:sp>
    </p:spTree>
    <p:extLst>
      <p:ext uri="{BB962C8B-B14F-4D97-AF65-F5344CB8AC3E}">
        <p14:creationId xmlns:p14="http://schemas.microsoft.com/office/powerpoint/2010/main" val="289000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14178">
              <a:spcBef>
                <a:spcPts val="401"/>
              </a:spcBef>
            </a:pPr>
            <a:r>
              <a:rPr lang="de-CH" dirty="0"/>
              <a:t>-</a:t>
            </a:r>
            <a:r>
              <a:rPr lang="en-US" dirty="0"/>
              <a:t>The </a:t>
            </a:r>
            <a:r>
              <a:rPr lang="en-US" b="1" dirty="0"/>
              <a:t>VET/PET sector </a:t>
            </a:r>
            <a:r>
              <a:rPr lang="en-US" dirty="0"/>
              <a:t>is funded by the three partners just mentioned before. </a:t>
            </a:r>
          </a:p>
          <a:p>
            <a:pPr defTabSz="914178">
              <a:spcBef>
                <a:spcPts val="401"/>
              </a:spcBef>
            </a:pPr>
            <a:r>
              <a:rPr lang="de-CH" dirty="0"/>
              <a:t>-Most of </a:t>
            </a:r>
            <a:r>
              <a:rPr lang="de-CH" b="1" dirty="0"/>
              <a:t>PET </a:t>
            </a:r>
            <a:r>
              <a:rPr lang="de-CH" b="1" dirty="0" err="1"/>
              <a:t>programmes</a:t>
            </a:r>
            <a:r>
              <a:rPr lang="de-CH" b="1" dirty="0"/>
              <a:t> </a:t>
            </a:r>
            <a:r>
              <a:rPr lang="de-CH" dirty="0" err="1"/>
              <a:t>are</a:t>
            </a:r>
            <a:r>
              <a:rPr lang="de-CH" dirty="0"/>
              <a:t> </a:t>
            </a:r>
            <a:r>
              <a:rPr lang="de-CH" dirty="0" err="1"/>
              <a:t>borne</a:t>
            </a:r>
            <a:r>
              <a:rPr lang="de-CH" dirty="0"/>
              <a:t> </a:t>
            </a:r>
            <a:r>
              <a:rPr lang="de-CH" dirty="0" err="1"/>
              <a:t>by</a:t>
            </a:r>
            <a:r>
              <a:rPr lang="de-CH" dirty="0"/>
              <a:t> </a:t>
            </a:r>
            <a:r>
              <a:rPr lang="de-CH" dirty="0" err="1"/>
              <a:t>companies</a:t>
            </a:r>
            <a:r>
              <a:rPr lang="de-CH" dirty="0"/>
              <a:t> </a:t>
            </a:r>
            <a:r>
              <a:rPr lang="de-CH" dirty="0" err="1"/>
              <a:t>and</a:t>
            </a:r>
            <a:r>
              <a:rPr lang="de-CH" dirty="0"/>
              <a:t> private </a:t>
            </a:r>
            <a:r>
              <a:rPr lang="de-CH" dirty="0" err="1"/>
              <a:t>individuals</a:t>
            </a:r>
            <a:r>
              <a:rPr lang="de-CH" dirty="0"/>
              <a:t>.</a:t>
            </a:r>
          </a:p>
          <a:p>
            <a:pPr>
              <a:spcBef>
                <a:spcPts val="401"/>
              </a:spcBef>
            </a:pPr>
            <a:endParaRPr lang="de-CH" b="1" dirty="0"/>
          </a:p>
          <a:p>
            <a:pPr>
              <a:spcBef>
                <a:spcPts val="401"/>
              </a:spcBef>
            </a:pPr>
            <a:r>
              <a:rPr lang="de-CH" dirty="0"/>
              <a:t>-In 2010, </a:t>
            </a:r>
            <a:r>
              <a:rPr lang="de-CH" dirty="0" err="1"/>
              <a:t>the</a:t>
            </a:r>
            <a:r>
              <a:rPr lang="de-CH" dirty="0"/>
              <a:t> </a:t>
            </a:r>
            <a:r>
              <a:rPr lang="de-CH" b="1" dirty="0" err="1"/>
              <a:t>public</a:t>
            </a:r>
            <a:r>
              <a:rPr lang="de-CH" b="1" dirty="0"/>
              <a:t> </a:t>
            </a:r>
            <a:r>
              <a:rPr lang="de-CH" b="1" dirty="0" err="1"/>
              <a:t>funding</a:t>
            </a:r>
            <a:r>
              <a:rPr lang="de-CH" b="1" dirty="0"/>
              <a:t> </a:t>
            </a:r>
            <a:r>
              <a:rPr lang="de-CH" dirty="0" err="1"/>
              <a:t>for</a:t>
            </a:r>
            <a:r>
              <a:rPr lang="de-CH" dirty="0"/>
              <a:t> </a:t>
            </a:r>
            <a:r>
              <a:rPr lang="de-CH" dirty="0" err="1"/>
              <a:t>the</a:t>
            </a:r>
            <a:r>
              <a:rPr lang="de-CH" dirty="0"/>
              <a:t> VET/PET </a:t>
            </a:r>
            <a:r>
              <a:rPr lang="de-CH" dirty="0" err="1"/>
              <a:t>system</a:t>
            </a:r>
            <a:r>
              <a:rPr lang="de-CH" dirty="0"/>
              <a:t> </a:t>
            </a:r>
            <a:r>
              <a:rPr lang="de-CH" dirty="0" err="1"/>
              <a:t>amounted</a:t>
            </a:r>
            <a:r>
              <a:rPr lang="de-CH" dirty="0"/>
              <a:t> </a:t>
            </a:r>
            <a:r>
              <a:rPr lang="de-CH" dirty="0" err="1"/>
              <a:t>to</a:t>
            </a:r>
            <a:r>
              <a:rPr lang="de-CH" dirty="0"/>
              <a:t> </a:t>
            </a:r>
            <a:r>
              <a:rPr lang="de-CH" dirty="0" err="1"/>
              <a:t>around</a:t>
            </a:r>
            <a:r>
              <a:rPr lang="de-CH" dirty="0"/>
              <a:t> CHF 3.4 </a:t>
            </a:r>
            <a:r>
              <a:rPr lang="de-CH" dirty="0" err="1"/>
              <a:t>billion</a:t>
            </a:r>
            <a:r>
              <a:rPr lang="de-CH" dirty="0"/>
              <a:t>.</a:t>
            </a:r>
          </a:p>
          <a:p>
            <a:r>
              <a:rPr lang="de-CH" dirty="0"/>
              <a:t>-</a:t>
            </a:r>
            <a:r>
              <a:rPr lang="en-US" dirty="0"/>
              <a:t>Approximately one </a:t>
            </a:r>
            <a:r>
              <a:rPr lang="en-US" dirty="0" smtClean="0"/>
              <a:t>fourth </a:t>
            </a:r>
            <a:r>
              <a:rPr lang="en-US" dirty="0"/>
              <a:t>of these total cost is assumed by the </a:t>
            </a:r>
            <a:r>
              <a:rPr lang="en-US" i="1" dirty="0"/>
              <a:t>confederation</a:t>
            </a:r>
            <a:r>
              <a:rPr lang="en-US" dirty="0"/>
              <a:t> and the other three fourths are provided by the </a:t>
            </a:r>
            <a:r>
              <a:rPr lang="en-US" i="1" dirty="0"/>
              <a:t>cantons</a:t>
            </a:r>
            <a:r>
              <a:rPr lang="en-US" dirty="0"/>
              <a:t>. </a:t>
            </a:r>
            <a:endParaRPr lang="de-CH" dirty="0"/>
          </a:p>
          <a:p>
            <a:pPr>
              <a:spcBef>
                <a:spcPts val="401"/>
              </a:spcBef>
            </a:pPr>
            <a:r>
              <a:rPr lang="de-CH" dirty="0"/>
              <a:t>-</a:t>
            </a:r>
            <a:r>
              <a:rPr lang="de-CH" i="1" dirty="0"/>
              <a:t>Professional </a:t>
            </a:r>
            <a:r>
              <a:rPr lang="de-CH" i="1" dirty="0" err="1"/>
              <a:t>organisations</a:t>
            </a:r>
            <a:r>
              <a:rPr lang="de-CH" i="1" dirty="0"/>
              <a:t> </a:t>
            </a:r>
            <a:r>
              <a:rPr lang="de-CH" dirty="0" err="1"/>
              <a:t>provide</a:t>
            </a:r>
            <a:r>
              <a:rPr lang="de-CH" dirty="0"/>
              <a:t> </a:t>
            </a:r>
            <a:r>
              <a:rPr lang="de-CH" dirty="0" err="1"/>
              <a:t>both</a:t>
            </a:r>
            <a:r>
              <a:rPr lang="de-CH" dirty="0"/>
              <a:t> </a:t>
            </a:r>
            <a:r>
              <a:rPr lang="de-CH" dirty="0" err="1"/>
              <a:t>services</a:t>
            </a:r>
            <a:r>
              <a:rPr lang="de-CH" dirty="0"/>
              <a:t> </a:t>
            </a:r>
            <a:r>
              <a:rPr lang="de-CH" dirty="0" err="1"/>
              <a:t>and</a:t>
            </a:r>
            <a:r>
              <a:rPr lang="de-CH" dirty="0"/>
              <a:t> </a:t>
            </a:r>
            <a:r>
              <a:rPr lang="de-CH" dirty="0" err="1"/>
              <a:t>funding</a:t>
            </a:r>
            <a:r>
              <a:rPr lang="de-CH" dirty="0"/>
              <a:t> </a:t>
            </a:r>
            <a:r>
              <a:rPr lang="de-CH" dirty="0" err="1"/>
              <a:t>for</a:t>
            </a:r>
            <a:r>
              <a:rPr lang="de-CH" dirty="0"/>
              <a:t> </a:t>
            </a:r>
            <a:r>
              <a:rPr lang="de-CH" dirty="0" err="1"/>
              <a:t>the</a:t>
            </a:r>
            <a:r>
              <a:rPr lang="de-CH" dirty="0"/>
              <a:t> Swiss VET/PET </a:t>
            </a:r>
            <a:r>
              <a:rPr lang="de-CH" dirty="0" err="1"/>
              <a:t>system</a:t>
            </a:r>
            <a:r>
              <a:rPr lang="de-CH" dirty="0"/>
              <a:t>: </a:t>
            </a:r>
            <a:r>
              <a:rPr lang="de-CH" dirty="0" err="1"/>
              <a:t>they</a:t>
            </a:r>
            <a:r>
              <a:rPr lang="de-CH" dirty="0"/>
              <a:t> do </a:t>
            </a:r>
            <a:r>
              <a:rPr lang="de-CH" dirty="0" err="1"/>
              <a:t>the</a:t>
            </a:r>
            <a:r>
              <a:rPr lang="de-CH" dirty="0"/>
              <a:t> </a:t>
            </a:r>
            <a:r>
              <a:rPr lang="de-CH" dirty="0" err="1"/>
              <a:t>groundwork</a:t>
            </a:r>
            <a:r>
              <a:rPr lang="de-CH" dirty="0"/>
              <a:t>, </a:t>
            </a:r>
            <a:r>
              <a:rPr lang="de-CH" dirty="0" err="1"/>
              <a:t>run</a:t>
            </a:r>
            <a:r>
              <a:rPr lang="de-CH" dirty="0"/>
              <a:t> </a:t>
            </a:r>
            <a:r>
              <a:rPr lang="de-CH" dirty="0" err="1"/>
              <a:t>their</a:t>
            </a:r>
            <a:r>
              <a:rPr lang="de-CH" dirty="0"/>
              <a:t> </a:t>
            </a:r>
            <a:r>
              <a:rPr lang="de-CH" dirty="0" err="1"/>
              <a:t>own</a:t>
            </a:r>
            <a:r>
              <a:rPr lang="de-CH" dirty="0"/>
              <a:t> </a:t>
            </a:r>
            <a:r>
              <a:rPr lang="de-CH" dirty="0" err="1"/>
              <a:t>training</a:t>
            </a:r>
            <a:r>
              <a:rPr lang="de-CH" dirty="0"/>
              <a:t> </a:t>
            </a:r>
            <a:r>
              <a:rPr lang="de-CH" dirty="0" err="1"/>
              <a:t>centres</a:t>
            </a:r>
            <a:r>
              <a:rPr lang="de-CH" dirty="0"/>
              <a:t> </a:t>
            </a:r>
            <a:r>
              <a:rPr lang="de-CH" dirty="0" err="1"/>
              <a:t>and</a:t>
            </a:r>
            <a:r>
              <a:rPr lang="de-CH" dirty="0"/>
              <a:t> promote </a:t>
            </a:r>
            <a:r>
              <a:rPr lang="de-CH" dirty="0" err="1"/>
              <a:t>specific</a:t>
            </a:r>
            <a:r>
              <a:rPr lang="de-CH" dirty="0"/>
              <a:t> </a:t>
            </a:r>
            <a:r>
              <a:rPr lang="de-CH" dirty="0" err="1"/>
              <a:t>occupations</a:t>
            </a:r>
            <a:r>
              <a:rPr lang="de-CH" dirty="0"/>
              <a:t> (VET </a:t>
            </a:r>
            <a:r>
              <a:rPr lang="de-CH" dirty="0" err="1"/>
              <a:t>sector</a:t>
            </a:r>
            <a:r>
              <a:rPr lang="de-CH" dirty="0"/>
              <a:t>) </a:t>
            </a:r>
            <a:r>
              <a:rPr lang="de-CH" dirty="0" err="1"/>
              <a:t>and</a:t>
            </a:r>
            <a:r>
              <a:rPr lang="de-CH" dirty="0"/>
              <a:t> </a:t>
            </a:r>
            <a:r>
              <a:rPr lang="de-CH" dirty="0" err="1"/>
              <a:t>professions</a:t>
            </a:r>
            <a:r>
              <a:rPr lang="de-CH" dirty="0"/>
              <a:t> (PET </a:t>
            </a:r>
            <a:r>
              <a:rPr lang="de-CH" dirty="0" err="1"/>
              <a:t>sector</a:t>
            </a:r>
            <a:r>
              <a:rPr lang="de-CH" dirty="0"/>
              <a:t>).</a:t>
            </a:r>
          </a:p>
          <a:p>
            <a:pPr>
              <a:spcBef>
                <a:spcPts val="401"/>
              </a:spcBef>
            </a:pPr>
            <a:endParaRPr lang="de-CH" dirty="0"/>
          </a:p>
          <a:p>
            <a:pPr>
              <a:spcBef>
                <a:spcPts val="401"/>
              </a:spcBef>
            </a:pPr>
            <a:r>
              <a:rPr lang="de-CH" dirty="0"/>
              <a:t>-</a:t>
            </a:r>
            <a:r>
              <a:rPr lang="de-CH" dirty="0" err="1"/>
              <a:t>Around</a:t>
            </a:r>
            <a:r>
              <a:rPr lang="de-CH" dirty="0"/>
              <a:t> 30% </a:t>
            </a:r>
            <a:r>
              <a:rPr lang="de-CH" dirty="0" err="1"/>
              <a:t>to</a:t>
            </a:r>
            <a:r>
              <a:rPr lang="de-CH" dirty="0"/>
              <a:t> 40% of </a:t>
            </a:r>
            <a:r>
              <a:rPr lang="de-CH" dirty="0" err="1"/>
              <a:t>the</a:t>
            </a:r>
            <a:r>
              <a:rPr lang="de-CH" dirty="0"/>
              <a:t> </a:t>
            </a:r>
            <a:r>
              <a:rPr lang="de-CH" dirty="0" err="1"/>
              <a:t>companies</a:t>
            </a:r>
            <a:r>
              <a:rPr lang="de-CH" dirty="0"/>
              <a:t> in Switzerland </a:t>
            </a:r>
            <a:r>
              <a:rPr lang="de-CH" dirty="0" err="1"/>
              <a:t>having</a:t>
            </a:r>
            <a:r>
              <a:rPr lang="de-CH" dirty="0"/>
              <a:t> </a:t>
            </a:r>
            <a:r>
              <a:rPr lang="de-CH" dirty="0" err="1"/>
              <a:t>the</a:t>
            </a:r>
            <a:r>
              <a:rPr lang="de-CH" dirty="0"/>
              <a:t> </a:t>
            </a:r>
            <a:r>
              <a:rPr lang="de-CH" dirty="0" err="1"/>
              <a:t>possibilities</a:t>
            </a:r>
            <a:r>
              <a:rPr lang="de-CH" dirty="0"/>
              <a:t> </a:t>
            </a:r>
            <a:r>
              <a:rPr lang="de-CH" dirty="0" err="1"/>
              <a:t>to</a:t>
            </a:r>
            <a:r>
              <a:rPr lang="de-CH" dirty="0"/>
              <a:t> form </a:t>
            </a:r>
            <a:r>
              <a:rPr lang="de-CH" dirty="0" err="1"/>
              <a:t>apprentices</a:t>
            </a:r>
            <a:r>
              <a:rPr lang="de-CH" dirty="0"/>
              <a:t> </a:t>
            </a:r>
            <a:r>
              <a:rPr lang="de-CH" dirty="0" err="1"/>
              <a:t>take</a:t>
            </a:r>
            <a:r>
              <a:rPr lang="de-CH" dirty="0"/>
              <a:t> </a:t>
            </a:r>
            <a:r>
              <a:rPr lang="de-CH" dirty="0" err="1"/>
              <a:t>part</a:t>
            </a:r>
            <a:r>
              <a:rPr lang="de-CH" dirty="0"/>
              <a:t> in VET </a:t>
            </a:r>
            <a:r>
              <a:rPr lang="de-CH" dirty="0" err="1"/>
              <a:t>programmes</a:t>
            </a:r>
            <a:r>
              <a:rPr lang="de-CH" dirty="0"/>
              <a:t> </a:t>
            </a:r>
            <a:r>
              <a:rPr lang="de-CH" dirty="0" err="1"/>
              <a:t>and</a:t>
            </a:r>
            <a:r>
              <a:rPr lang="de-CH" dirty="0"/>
              <a:t> </a:t>
            </a:r>
            <a:r>
              <a:rPr lang="de-CH" dirty="0" err="1"/>
              <a:t>this</a:t>
            </a:r>
            <a:r>
              <a:rPr lang="de-CH" dirty="0"/>
              <a:t> </a:t>
            </a:r>
            <a:r>
              <a:rPr lang="de-CH" dirty="0" err="1"/>
              <a:t>generates</a:t>
            </a:r>
            <a:r>
              <a:rPr lang="de-CH" dirty="0"/>
              <a:t> </a:t>
            </a:r>
            <a:r>
              <a:rPr lang="de-CH" dirty="0" err="1"/>
              <a:t>costs</a:t>
            </a:r>
            <a:r>
              <a:rPr lang="de-CH" dirty="0"/>
              <a:t> of </a:t>
            </a:r>
            <a:r>
              <a:rPr lang="de-CH" dirty="0" err="1"/>
              <a:t>course</a:t>
            </a:r>
            <a:r>
              <a:rPr lang="de-CH" dirty="0"/>
              <a:t>.</a:t>
            </a:r>
            <a:endParaRPr lang="de-CH" dirty="0" smtClean="0">
              <a:cs typeface="Arial" pitchFamily="34" charset="0"/>
            </a:endParaRPr>
          </a:p>
          <a:p>
            <a:endParaRPr lang="de-CH" dirty="0" smtClean="0">
              <a:cs typeface="Arial" pitchFamily="34" charset="0"/>
            </a:endParaRPr>
          </a:p>
        </p:txBody>
      </p:sp>
      <p:sp>
        <p:nvSpPr>
          <p:cNvPr id="4" name="Foliennummernplatzhalter 3"/>
          <p:cNvSpPr>
            <a:spLocks noGrp="1"/>
          </p:cNvSpPr>
          <p:nvPr>
            <p:ph type="sldNum" sz="quarter" idx="10"/>
          </p:nvPr>
        </p:nvSpPr>
        <p:spPr/>
        <p:txBody>
          <a:bodyPr/>
          <a:lstStyle/>
          <a:p>
            <a:pPr>
              <a:defRPr/>
            </a:pPr>
            <a:fld id="{E13E2C55-1F96-45E6-8A44-1D33EBAF336E}" type="slidenum">
              <a:rPr lang="de-CH" smtClean="0"/>
              <a:pPr>
                <a:defRPr/>
              </a:pPr>
              <a:t>4</a:t>
            </a:fld>
            <a:endParaRPr lang="de-CH"/>
          </a:p>
        </p:txBody>
      </p:sp>
    </p:spTree>
    <p:extLst>
      <p:ext uri="{BB962C8B-B14F-4D97-AF65-F5344CB8AC3E}">
        <p14:creationId xmlns:p14="http://schemas.microsoft.com/office/powerpoint/2010/main" val="642253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0000" lnSpcReduction="20000"/>
          </a:bodyPr>
          <a:lstStyle/>
          <a:p>
            <a:pPr>
              <a:spcBef>
                <a:spcPts val="401"/>
              </a:spcBef>
            </a:pPr>
            <a:r>
              <a:rPr lang="en-US" dirty="0"/>
              <a:t>-It is one of the fundamental principle of the Swiss VET/PET system that it is based on a cooperation between the Confederation, the Cantons and trade associations or professional </a:t>
            </a:r>
            <a:r>
              <a:rPr lang="en-US" dirty="0" err="1"/>
              <a:t>organisations</a:t>
            </a:r>
            <a:r>
              <a:rPr lang="en-US" dirty="0"/>
              <a:t> that include trade associations and other social partners. </a:t>
            </a:r>
            <a:endParaRPr lang="de-CH" dirty="0"/>
          </a:p>
          <a:p>
            <a:pPr>
              <a:spcBef>
                <a:spcPts val="401"/>
              </a:spcBef>
            </a:pPr>
            <a:r>
              <a:rPr lang="en-US" dirty="0" smtClean="0"/>
              <a:t>(-</a:t>
            </a:r>
            <a:r>
              <a:rPr lang="en-US" dirty="0"/>
              <a:t>This is actually set forth in Art. 1 of the Vocational and Professional Education and Training Act (VPETA</a:t>
            </a:r>
            <a:r>
              <a:rPr lang="en-US" dirty="0" smtClean="0"/>
              <a:t>).)</a:t>
            </a:r>
            <a:endParaRPr lang="en-US" dirty="0"/>
          </a:p>
          <a:p>
            <a:pPr>
              <a:spcBef>
                <a:spcPts val="401"/>
              </a:spcBef>
            </a:pPr>
            <a:endParaRPr lang="en-US" dirty="0"/>
          </a:p>
          <a:p>
            <a:r>
              <a:rPr lang="en-US" b="1" dirty="0"/>
              <a:t>Professional </a:t>
            </a:r>
            <a:r>
              <a:rPr lang="en-US" b="1" dirty="0" err="1"/>
              <a:t>organisations</a:t>
            </a:r>
            <a:r>
              <a:rPr lang="en-US" b="1" dirty="0"/>
              <a:t> </a:t>
            </a:r>
            <a:r>
              <a:rPr lang="en-US" b="1" dirty="0">
                <a:sym typeface="Wingdings" pitchFamily="2" charset="2"/>
              </a:rPr>
              <a:t></a:t>
            </a:r>
            <a:r>
              <a:rPr lang="en-US" b="1" dirty="0" err="1"/>
              <a:t>Annimation</a:t>
            </a:r>
            <a:endParaRPr lang="de-CH" b="1" dirty="0"/>
          </a:p>
          <a:p>
            <a:r>
              <a:rPr lang="en-US" dirty="0"/>
              <a:t>-Professional </a:t>
            </a:r>
            <a:r>
              <a:rPr lang="en-US" dirty="0" err="1"/>
              <a:t>organisations</a:t>
            </a:r>
            <a:r>
              <a:rPr lang="en-US" dirty="0"/>
              <a:t> (which include trade associations and social partners) are mainly responsible for curricula. </a:t>
            </a:r>
          </a:p>
          <a:p>
            <a:r>
              <a:rPr lang="en-US" dirty="0"/>
              <a:t>-They sit in the driver seat and define and update the content of vocational and professional education programs. </a:t>
            </a:r>
          </a:p>
          <a:p>
            <a:r>
              <a:rPr lang="en-US" dirty="0"/>
              <a:t>-In addition they hold responsibility for PET qualification procedures.</a:t>
            </a:r>
            <a:endParaRPr lang="de-CH" dirty="0"/>
          </a:p>
          <a:p>
            <a:r>
              <a:rPr lang="en-US" dirty="0"/>
              <a:t>-This ensures that VET as well as PET respond to the economic needs, match the qualifications needed and take into account the actual number of jobs available.  </a:t>
            </a:r>
            <a:r>
              <a:rPr lang="en-US" b="1" dirty="0">
                <a:sym typeface="Wingdings" pitchFamily="2" charset="2"/>
              </a:rPr>
              <a:t> </a:t>
            </a:r>
            <a:r>
              <a:rPr lang="en-US" b="1" dirty="0" err="1">
                <a:sym typeface="Wingdings" pitchFamily="2" charset="2"/>
              </a:rPr>
              <a:t>Annimation</a:t>
            </a:r>
            <a:endParaRPr lang="de-CH" b="1" dirty="0"/>
          </a:p>
          <a:p>
            <a:r>
              <a:rPr lang="en-US" dirty="0"/>
              <a:t>-The members of the trade associations, the companies provide VET apprenticeships and also offer some PET traineeships. </a:t>
            </a:r>
            <a:endParaRPr lang="de-CH" dirty="0"/>
          </a:p>
          <a:p>
            <a:endParaRPr lang="en-US" b="1" dirty="0"/>
          </a:p>
          <a:p>
            <a:r>
              <a:rPr lang="en-US" b="1" dirty="0"/>
              <a:t>Cantons </a:t>
            </a:r>
            <a:endParaRPr lang="de-CH" dirty="0"/>
          </a:p>
          <a:p>
            <a:r>
              <a:rPr lang="en-US" dirty="0"/>
              <a:t>-The 26 cantons are responsible for implementing and supervising the VET/PET system.</a:t>
            </a:r>
            <a:endParaRPr lang="de-CH" dirty="0"/>
          </a:p>
          <a:p>
            <a:r>
              <a:rPr lang="en-US" dirty="0"/>
              <a:t>-Supervisory activities cover counseling and support to the parties of apprenticeship contracts (VET students and host companies). </a:t>
            </a:r>
            <a:endParaRPr lang="de-CH" dirty="0"/>
          </a:p>
          <a:p>
            <a:r>
              <a:rPr lang="en-US" dirty="0"/>
              <a:t>-Concerning implementation, the cantons are responsible for implementing VET programs in vocational schools and running occupational, educational and career guidance counseling offices.</a:t>
            </a:r>
          </a:p>
          <a:p>
            <a:r>
              <a:rPr lang="en-US" dirty="0"/>
              <a:t>-Apprenticeship marketing also belongs to the tasks of the cantons. </a:t>
            </a:r>
            <a:endParaRPr lang="de-CH" dirty="0"/>
          </a:p>
          <a:p>
            <a:endParaRPr lang="en-US" b="1" dirty="0"/>
          </a:p>
          <a:p>
            <a:r>
              <a:rPr lang="en-US" b="1" dirty="0"/>
              <a:t>Confederation</a:t>
            </a:r>
            <a:endParaRPr lang="de-CH" dirty="0"/>
          </a:p>
          <a:p>
            <a:r>
              <a:rPr lang="en-US" dirty="0"/>
              <a:t>-Last but not least on the level of the confederation there is on the one hand the State Secretariat for Education, Research and Innovation, that is responsible for VET and PET sector at the federal level.  </a:t>
            </a:r>
            <a:endParaRPr lang="de-CH" dirty="0"/>
          </a:p>
          <a:p>
            <a:r>
              <a:rPr lang="en-US" dirty="0"/>
              <a:t>-Basically the SERI is responsible for strategic management and development.</a:t>
            </a:r>
            <a:endParaRPr lang="de-CH" dirty="0"/>
          </a:p>
          <a:p>
            <a:r>
              <a:rPr lang="en-US" dirty="0"/>
              <a:t>-This includes for example: quality assurance as well as ensuring comparability and transparency of courses throughout Switzerland. </a:t>
            </a:r>
          </a:p>
          <a:p>
            <a:r>
              <a:rPr lang="en-US" dirty="0"/>
              <a:t>-On the other hand there is the Swiss Federal Institute for Vocational Education and Training (SFIVET). SFIVET belongs to the same department as the SERI and provides tertiary-level basic and continuing training to VET/PET professionals. SFIVET also conducts research and development in the VET/PET field. There are locations in all three language regions: in </a:t>
            </a:r>
            <a:r>
              <a:rPr lang="en-US" dirty="0" err="1"/>
              <a:t>Zollikofen</a:t>
            </a:r>
            <a:r>
              <a:rPr lang="en-US" dirty="0"/>
              <a:t>, Lausanne and </a:t>
            </a:r>
            <a:r>
              <a:rPr lang="en-US" dirty="0" err="1"/>
              <a:t>Lugano</a:t>
            </a:r>
            <a:r>
              <a:rPr lang="en-US" dirty="0"/>
              <a:t>.</a:t>
            </a:r>
          </a:p>
          <a:p>
            <a:endParaRPr lang="en-US" dirty="0"/>
          </a:p>
        </p:txBody>
      </p:sp>
      <p:sp>
        <p:nvSpPr>
          <p:cNvPr id="4" name="Foliennummernplatzhalter 3"/>
          <p:cNvSpPr>
            <a:spLocks noGrp="1"/>
          </p:cNvSpPr>
          <p:nvPr>
            <p:ph type="sldNum" sz="quarter" idx="10"/>
          </p:nvPr>
        </p:nvSpPr>
        <p:spPr/>
        <p:txBody>
          <a:bodyPr/>
          <a:lstStyle/>
          <a:p>
            <a:pPr>
              <a:defRPr/>
            </a:pPr>
            <a:fld id="{E13E2C55-1F96-45E6-8A44-1D33EBAF336E}" type="slidenum">
              <a:rPr lang="de-CH" smtClean="0"/>
              <a:pPr>
                <a:defRPr/>
              </a:pPr>
              <a:t>7</a:t>
            </a:fld>
            <a:endParaRPr lang="de-CH"/>
          </a:p>
        </p:txBody>
      </p:sp>
    </p:spTree>
    <p:extLst>
      <p:ext uri="{BB962C8B-B14F-4D97-AF65-F5344CB8AC3E}">
        <p14:creationId xmlns:p14="http://schemas.microsoft.com/office/powerpoint/2010/main" val="642253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8216">
              <a:spcBef>
                <a:spcPts val="401"/>
              </a:spcBef>
            </a:pPr>
            <a:r>
              <a:rPr lang="de-CH" sz="1100" dirty="0"/>
              <a:t>-</a:t>
            </a:r>
            <a:r>
              <a:rPr lang="de-CH" sz="1100" dirty="0" err="1"/>
              <a:t>However</a:t>
            </a:r>
            <a:r>
              <a:rPr lang="de-CH" sz="1100" dirty="0"/>
              <a:t> </a:t>
            </a:r>
            <a:r>
              <a:rPr lang="de-CH" sz="1100" dirty="0" err="1"/>
              <a:t>this</a:t>
            </a:r>
            <a:r>
              <a:rPr lang="de-CH" sz="1100" dirty="0"/>
              <a:t> </a:t>
            </a:r>
            <a:r>
              <a:rPr lang="en-US" sz="1100" dirty="0"/>
              <a:t>figure shows, that host companies usually benefit from offering VET apprenticeships. </a:t>
            </a:r>
            <a:endParaRPr lang="de-CH" sz="1100" dirty="0"/>
          </a:p>
          <a:p>
            <a:pPr>
              <a:spcBef>
                <a:spcPts val="401"/>
              </a:spcBef>
            </a:pPr>
            <a:r>
              <a:rPr lang="de-CH" sz="1100" dirty="0"/>
              <a:t>-</a:t>
            </a:r>
            <a:r>
              <a:rPr lang="de-CH" sz="1100" dirty="0" err="1"/>
              <a:t>According</a:t>
            </a:r>
            <a:r>
              <a:rPr lang="de-CH" sz="1100" dirty="0"/>
              <a:t> </a:t>
            </a:r>
            <a:r>
              <a:rPr lang="de-CH" sz="1100" dirty="0" err="1"/>
              <a:t>to</a:t>
            </a:r>
            <a:r>
              <a:rPr lang="de-CH" sz="1100" dirty="0"/>
              <a:t> a </a:t>
            </a:r>
            <a:r>
              <a:rPr lang="de-CH" sz="1100" dirty="0" err="1"/>
              <a:t>cost</a:t>
            </a:r>
            <a:r>
              <a:rPr lang="de-CH" sz="1100" dirty="0"/>
              <a:t>/</a:t>
            </a:r>
            <a:r>
              <a:rPr lang="de-CH" sz="1100" dirty="0" err="1"/>
              <a:t>benefit</a:t>
            </a:r>
            <a:r>
              <a:rPr lang="de-CH" sz="1100" dirty="0"/>
              <a:t> </a:t>
            </a:r>
            <a:r>
              <a:rPr lang="de-CH" sz="1100" dirty="0" err="1"/>
              <a:t>study</a:t>
            </a:r>
            <a:r>
              <a:rPr lang="de-CH" sz="1100" dirty="0"/>
              <a:t> </a:t>
            </a:r>
            <a:r>
              <a:rPr lang="de-CH" sz="1100" dirty="0" err="1"/>
              <a:t>conducted</a:t>
            </a:r>
            <a:r>
              <a:rPr lang="de-CH" sz="1100" dirty="0"/>
              <a:t> in 2009, </a:t>
            </a:r>
            <a:r>
              <a:rPr lang="de-CH" sz="1100" dirty="0" err="1"/>
              <a:t>the</a:t>
            </a:r>
            <a:r>
              <a:rPr lang="de-CH" sz="1100" dirty="0"/>
              <a:t> gross </a:t>
            </a:r>
            <a:r>
              <a:rPr lang="de-CH" sz="1100" dirty="0" err="1"/>
              <a:t>costs</a:t>
            </a:r>
            <a:r>
              <a:rPr lang="de-CH" sz="1100" dirty="0"/>
              <a:t> of </a:t>
            </a:r>
            <a:r>
              <a:rPr lang="de-CH" sz="1100" dirty="0" err="1"/>
              <a:t>companies</a:t>
            </a:r>
            <a:r>
              <a:rPr lang="de-CH" sz="1100" dirty="0"/>
              <a:t> </a:t>
            </a:r>
            <a:r>
              <a:rPr lang="de-CH" sz="1100" dirty="0" err="1"/>
              <a:t>offering</a:t>
            </a:r>
            <a:r>
              <a:rPr lang="de-CH" sz="1100" dirty="0"/>
              <a:t> VET </a:t>
            </a:r>
            <a:r>
              <a:rPr lang="de-CH" sz="1100" dirty="0" err="1"/>
              <a:t>apprenticeships</a:t>
            </a:r>
            <a:r>
              <a:rPr lang="de-CH" sz="1100" dirty="0"/>
              <a:t> </a:t>
            </a:r>
            <a:r>
              <a:rPr lang="de-CH" sz="1100" dirty="0" err="1"/>
              <a:t>amounted</a:t>
            </a:r>
            <a:r>
              <a:rPr lang="de-CH" sz="1100" dirty="0"/>
              <a:t> </a:t>
            </a:r>
            <a:r>
              <a:rPr lang="de-CH" sz="1100" dirty="0" err="1"/>
              <a:t>to</a:t>
            </a:r>
            <a:r>
              <a:rPr lang="de-CH" sz="1100" dirty="0"/>
              <a:t> CHF 5350 </a:t>
            </a:r>
            <a:r>
              <a:rPr lang="de-CH" sz="1100" dirty="0" err="1"/>
              <a:t>million</a:t>
            </a:r>
            <a:r>
              <a:rPr lang="de-CH" sz="1100" dirty="0"/>
              <a:t> (5.4 </a:t>
            </a:r>
            <a:r>
              <a:rPr lang="de-CH" sz="1100" dirty="0" err="1"/>
              <a:t>billion</a:t>
            </a:r>
            <a:r>
              <a:rPr lang="de-CH" sz="1100" dirty="0"/>
              <a:t>). </a:t>
            </a:r>
          </a:p>
          <a:p>
            <a:pPr>
              <a:spcBef>
                <a:spcPts val="401"/>
              </a:spcBef>
            </a:pPr>
            <a:r>
              <a:rPr lang="de-CH" sz="1100" dirty="0"/>
              <a:t>-This </a:t>
            </a:r>
            <a:r>
              <a:rPr lang="de-CH" sz="1100" dirty="0" err="1"/>
              <a:t>figure</a:t>
            </a:r>
            <a:r>
              <a:rPr lang="de-CH" sz="1100" dirty="0"/>
              <a:t> was </a:t>
            </a:r>
            <a:r>
              <a:rPr lang="de-CH" sz="1100" dirty="0" err="1"/>
              <a:t>outweighed</a:t>
            </a:r>
            <a:r>
              <a:rPr lang="de-CH" sz="1100" dirty="0"/>
              <a:t> </a:t>
            </a:r>
            <a:r>
              <a:rPr lang="de-CH" sz="1100" dirty="0" err="1"/>
              <a:t>by</a:t>
            </a:r>
            <a:r>
              <a:rPr lang="de-CH" sz="1100" dirty="0"/>
              <a:t> </a:t>
            </a:r>
            <a:r>
              <a:rPr lang="de-CH" sz="1100" dirty="0" err="1"/>
              <a:t>the</a:t>
            </a:r>
            <a:r>
              <a:rPr lang="de-CH" sz="1100" dirty="0"/>
              <a:t> </a:t>
            </a:r>
            <a:r>
              <a:rPr lang="de-CH" sz="1100" dirty="0" err="1"/>
              <a:t>productive</a:t>
            </a:r>
            <a:r>
              <a:rPr lang="de-CH" sz="1100" dirty="0"/>
              <a:t> </a:t>
            </a:r>
            <a:r>
              <a:rPr lang="de-CH" sz="1100" dirty="0" err="1"/>
              <a:t>output</a:t>
            </a:r>
            <a:r>
              <a:rPr lang="de-CH" sz="1100" dirty="0"/>
              <a:t> </a:t>
            </a:r>
            <a:r>
              <a:rPr lang="de-CH" sz="1100" dirty="0" err="1"/>
              <a:t>generated</a:t>
            </a:r>
            <a:r>
              <a:rPr lang="de-CH" sz="1100" dirty="0"/>
              <a:t> </a:t>
            </a:r>
            <a:r>
              <a:rPr lang="de-CH" sz="1100" dirty="0" err="1"/>
              <a:t>by</a:t>
            </a:r>
            <a:r>
              <a:rPr lang="de-CH" sz="1100" dirty="0"/>
              <a:t> </a:t>
            </a:r>
            <a:r>
              <a:rPr lang="de-CH" sz="1100" dirty="0" err="1"/>
              <a:t>learners</a:t>
            </a:r>
            <a:r>
              <a:rPr lang="de-CH" sz="1100" dirty="0"/>
              <a:t>, </a:t>
            </a:r>
            <a:r>
              <a:rPr lang="de-CH" sz="1100" dirty="0" err="1"/>
              <a:t>which</a:t>
            </a:r>
            <a:r>
              <a:rPr lang="de-CH" sz="1100" dirty="0"/>
              <a:t> </a:t>
            </a:r>
            <a:r>
              <a:rPr lang="de-CH" sz="1100" dirty="0" err="1"/>
              <a:t>amounted</a:t>
            </a:r>
            <a:r>
              <a:rPr lang="de-CH" sz="1100" dirty="0"/>
              <a:t> </a:t>
            </a:r>
            <a:r>
              <a:rPr lang="de-CH" sz="1100" dirty="0" err="1"/>
              <a:t>to</a:t>
            </a:r>
            <a:r>
              <a:rPr lang="de-CH" sz="1100" dirty="0"/>
              <a:t> CHF 5824 </a:t>
            </a:r>
            <a:r>
              <a:rPr lang="de-CH" sz="1100" dirty="0" err="1"/>
              <a:t>million</a:t>
            </a:r>
            <a:r>
              <a:rPr lang="de-CH" sz="1100" dirty="0"/>
              <a:t> (5.8 </a:t>
            </a:r>
            <a:r>
              <a:rPr lang="de-CH" sz="1100" dirty="0" err="1"/>
              <a:t>billion</a:t>
            </a:r>
            <a:r>
              <a:rPr lang="de-CH" sz="1100" dirty="0"/>
              <a:t>). </a:t>
            </a:r>
            <a:endParaRPr lang="de-CH" sz="1100" i="1" dirty="0"/>
          </a:p>
          <a:p>
            <a:pPr defTabSz="918216">
              <a:spcBef>
                <a:spcPts val="401"/>
              </a:spcBef>
              <a:defRPr/>
            </a:pPr>
            <a:r>
              <a:rPr lang="de-CH" sz="1100" dirty="0"/>
              <a:t>-</a:t>
            </a:r>
            <a:r>
              <a:rPr lang="de-CH" sz="1100" dirty="0" err="1"/>
              <a:t>Therefore</a:t>
            </a:r>
            <a:r>
              <a:rPr lang="de-CH" sz="1100" dirty="0"/>
              <a:t> </a:t>
            </a:r>
            <a:r>
              <a:rPr lang="de-CH" sz="1100" dirty="0" err="1"/>
              <a:t>the</a:t>
            </a:r>
            <a:r>
              <a:rPr lang="de-CH" sz="1100" dirty="0"/>
              <a:t> </a:t>
            </a:r>
            <a:r>
              <a:rPr lang="de-CH" sz="1100" dirty="0" err="1"/>
              <a:t>net</a:t>
            </a:r>
            <a:r>
              <a:rPr lang="de-CH" sz="1100" dirty="0"/>
              <a:t> </a:t>
            </a:r>
            <a:r>
              <a:rPr lang="de-CH" sz="1100" dirty="0" err="1"/>
              <a:t>benefit</a:t>
            </a:r>
            <a:r>
              <a:rPr lang="de-CH" sz="1100" dirty="0"/>
              <a:t> </a:t>
            </a:r>
            <a:r>
              <a:rPr lang="de-CH" sz="1100" dirty="0" err="1"/>
              <a:t>amounts</a:t>
            </a:r>
            <a:r>
              <a:rPr lang="de-CH" sz="1100" dirty="0"/>
              <a:t> </a:t>
            </a:r>
            <a:r>
              <a:rPr lang="de-CH" sz="1100" dirty="0" err="1"/>
              <a:t>to</a:t>
            </a:r>
            <a:r>
              <a:rPr lang="de-CH" sz="1100" dirty="0"/>
              <a:t> 474 </a:t>
            </a:r>
            <a:r>
              <a:rPr lang="de-CH" sz="1100" dirty="0" err="1"/>
              <a:t>million</a:t>
            </a:r>
            <a:r>
              <a:rPr lang="de-CH" sz="1100" dirty="0"/>
              <a:t> Swiss </a:t>
            </a:r>
            <a:r>
              <a:rPr lang="de-CH" sz="1100" dirty="0" err="1"/>
              <a:t>francs</a:t>
            </a:r>
            <a:r>
              <a:rPr lang="de-CH" sz="1100" dirty="0"/>
              <a:t>.</a:t>
            </a:r>
          </a:p>
          <a:p>
            <a:pPr defTabSz="914178"/>
            <a:r>
              <a:rPr lang="de-CH" sz="1100" dirty="0"/>
              <a:t>-In </a:t>
            </a:r>
            <a:r>
              <a:rPr lang="de-CH" sz="1100" dirty="0" err="1"/>
              <a:t>other</a:t>
            </a:r>
            <a:r>
              <a:rPr lang="de-CH" sz="1100" dirty="0"/>
              <a:t> </a:t>
            </a:r>
            <a:r>
              <a:rPr lang="de-CH" sz="1100" dirty="0" err="1"/>
              <a:t>words</a:t>
            </a:r>
            <a:r>
              <a:rPr lang="de-CH" sz="1100" dirty="0"/>
              <a:t> </a:t>
            </a:r>
            <a:r>
              <a:rPr lang="de-CH" sz="1100" dirty="0" err="1"/>
              <a:t>host</a:t>
            </a:r>
            <a:r>
              <a:rPr lang="de-CH" sz="1100" dirty="0"/>
              <a:t> </a:t>
            </a:r>
            <a:r>
              <a:rPr lang="de-CH" sz="1100" dirty="0" err="1"/>
              <a:t>companies</a:t>
            </a:r>
            <a:r>
              <a:rPr lang="de-CH" sz="1100" dirty="0"/>
              <a:t> </a:t>
            </a:r>
            <a:r>
              <a:rPr lang="de-CH" sz="1100" dirty="0" err="1"/>
              <a:t>return</a:t>
            </a:r>
            <a:r>
              <a:rPr lang="de-CH" sz="1100" dirty="0"/>
              <a:t> on </a:t>
            </a:r>
            <a:r>
              <a:rPr lang="de-CH" sz="1100" dirty="0" err="1"/>
              <a:t>investment</a:t>
            </a:r>
            <a:r>
              <a:rPr lang="de-CH" sz="1100" dirty="0"/>
              <a:t> in VET </a:t>
            </a:r>
            <a:r>
              <a:rPr lang="de-CH" sz="1100" dirty="0" err="1"/>
              <a:t>programmes</a:t>
            </a:r>
            <a:r>
              <a:rPr lang="de-CH" sz="1100" dirty="0"/>
              <a:t> </a:t>
            </a:r>
            <a:r>
              <a:rPr lang="de-CH" sz="1100" dirty="0" err="1"/>
              <a:t>is</a:t>
            </a:r>
            <a:r>
              <a:rPr lang="de-CH" sz="1100" dirty="0"/>
              <a:t> positive.</a:t>
            </a:r>
          </a:p>
          <a:p>
            <a:pPr defTabSz="914178"/>
            <a:endParaRPr lang="de-CH" sz="1100" dirty="0"/>
          </a:p>
          <a:p>
            <a:pPr defTabSz="903319"/>
            <a:r>
              <a:rPr lang="de-CH" sz="1100" dirty="0" smtClean="0"/>
              <a:t>Zusatzinformation: </a:t>
            </a:r>
          </a:p>
          <a:p>
            <a:pPr defTabSz="903319">
              <a:defRPr/>
            </a:pPr>
            <a:r>
              <a:rPr lang="es-ES" sz="1100" dirty="0" err="1" smtClean="0"/>
              <a:t>Quelle</a:t>
            </a:r>
            <a:r>
              <a:rPr lang="es-ES" sz="1100" dirty="0" smtClean="0"/>
              <a:t> der </a:t>
            </a:r>
            <a:r>
              <a:rPr lang="es-ES" sz="1100" dirty="0" err="1" smtClean="0"/>
              <a:t>neuen</a:t>
            </a:r>
            <a:r>
              <a:rPr lang="es-ES" sz="1100" dirty="0" smtClean="0"/>
              <a:t> Daten: Stefan C. </a:t>
            </a:r>
            <a:r>
              <a:rPr lang="es-ES" sz="1100" dirty="0" err="1" smtClean="0"/>
              <a:t>Wolter</a:t>
            </a:r>
            <a:r>
              <a:rPr lang="es-ES" sz="1100" dirty="0" smtClean="0"/>
              <a:t> </a:t>
            </a:r>
            <a:r>
              <a:rPr lang="es-ES" sz="1100" dirty="0" err="1" smtClean="0"/>
              <a:t>und</a:t>
            </a:r>
            <a:r>
              <a:rPr lang="es-ES" sz="1100" dirty="0" smtClean="0"/>
              <a:t> Mirjam </a:t>
            </a:r>
            <a:r>
              <a:rPr lang="es-ES" sz="1100" dirty="0" err="1" smtClean="0"/>
              <a:t>Strupler</a:t>
            </a:r>
            <a:r>
              <a:rPr lang="es-ES" sz="1100" dirty="0" smtClean="0"/>
              <a:t>, “Die </a:t>
            </a:r>
            <a:r>
              <a:rPr lang="es-ES" sz="1100" dirty="0" err="1" smtClean="0"/>
              <a:t>duale</a:t>
            </a:r>
            <a:r>
              <a:rPr lang="es-ES" sz="1100" dirty="0" smtClean="0"/>
              <a:t> </a:t>
            </a:r>
            <a:r>
              <a:rPr lang="es-ES" sz="1100" dirty="0" err="1" smtClean="0"/>
              <a:t>Lehre</a:t>
            </a:r>
            <a:r>
              <a:rPr lang="es-ES" sz="1100" dirty="0" smtClean="0"/>
              <a:t>: </a:t>
            </a:r>
            <a:r>
              <a:rPr lang="es-ES" sz="1100" dirty="0" err="1" smtClean="0"/>
              <a:t>eine</a:t>
            </a:r>
            <a:r>
              <a:rPr lang="es-ES" sz="1100" dirty="0" smtClean="0"/>
              <a:t> </a:t>
            </a:r>
            <a:r>
              <a:rPr lang="es-ES" sz="1100" dirty="0" err="1" smtClean="0"/>
              <a:t>Erfolgsgeschichte</a:t>
            </a:r>
            <a:r>
              <a:rPr lang="es-ES" sz="1100" dirty="0" smtClean="0"/>
              <a:t> – </a:t>
            </a:r>
            <a:r>
              <a:rPr lang="es-ES" sz="1100" dirty="0" err="1" smtClean="0"/>
              <a:t>auch</a:t>
            </a:r>
            <a:r>
              <a:rPr lang="es-ES" sz="1100" dirty="0" smtClean="0"/>
              <a:t> </a:t>
            </a:r>
            <a:r>
              <a:rPr lang="es-ES" sz="1100" dirty="0" err="1" smtClean="0"/>
              <a:t>für</a:t>
            </a:r>
            <a:r>
              <a:rPr lang="es-ES" sz="1100" dirty="0" smtClean="0"/>
              <a:t> die </a:t>
            </a:r>
            <a:r>
              <a:rPr lang="es-ES" sz="1100" dirty="0" err="1" smtClean="0"/>
              <a:t>Betriebe</a:t>
            </a:r>
            <a:r>
              <a:rPr lang="es-ES" sz="1100" dirty="0" smtClean="0"/>
              <a:t>. </a:t>
            </a:r>
            <a:r>
              <a:rPr lang="es-ES" sz="1100" dirty="0" err="1" smtClean="0"/>
              <a:t>Ergebnisse</a:t>
            </a:r>
            <a:r>
              <a:rPr lang="es-ES" sz="1100" dirty="0" smtClean="0"/>
              <a:t> der </a:t>
            </a:r>
            <a:r>
              <a:rPr lang="es-ES" sz="1100" dirty="0" err="1" smtClean="0"/>
              <a:t>dritten</a:t>
            </a:r>
            <a:r>
              <a:rPr lang="es-ES" sz="1100" dirty="0" smtClean="0"/>
              <a:t> </a:t>
            </a:r>
            <a:r>
              <a:rPr lang="es-ES" sz="1100" dirty="0" err="1" smtClean="0"/>
              <a:t>Kosten-Nutzen-Erhebung</a:t>
            </a:r>
            <a:r>
              <a:rPr lang="es-ES" sz="1100" dirty="0" smtClean="0"/>
              <a:t> der </a:t>
            </a:r>
            <a:r>
              <a:rPr lang="es-ES" sz="1100" dirty="0" err="1" smtClean="0"/>
              <a:t>Lehrlingsausbildung</a:t>
            </a:r>
            <a:r>
              <a:rPr lang="es-ES" sz="1100" dirty="0" smtClean="0"/>
              <a:t> </a:t>
            </a:r>
            <a:r>
              <a:rPr lang="es-ES" sz="1100" dirty="0" err="1" smtClean="0"/>
              <a:t>aus</a:t>
            </a:r>
            <a:r>
              <a:rPr lang="es-ES" sz="1100" dirty="0" smtClean="0"/>
              <a:t> der </a:t>
            </a:r>
            <a:r>
              <a:rPr lang="es-ES" sz="1100" dirty="0" err="1" smtClean="0"/>
              <a:t>Sicht</a:t>
            </a:r>
            <a:r>
              <a:rPr lang="es-ES" sz="1100" dirty="0" smtClean="0"/>
              <a:t> der </a:t>
            </a:r>
            <a:r>
              <a:rPr lang="es-ES" sz="1100" dirty="0" err="1" smtClean="0"/>
              <a:t>Betriebe</a:t>
            </a:r>
            <a:r>
              <a:rPr lang="es-ES" sz="1100" dirty="0" smtClean="0"/>
              <a:t>”, 2012.</a:t>
            </a:r>
          </a:p>
          <a:p>
            <a:pPr defTabSz="903319"/>
            <a:endParaRPr lang="de-CH" sz="1100" dirty="0"/>
          </a:p>
          <a:p>
            <a:pPr defTabSz="903319"/>
            <a:endParaRPr lang="de-CH" sz="1100" dirty="0"/>
          </a:p>
          <a:p>
            <a:endParaRPr lang="de-CH" sz="1100" dirty="0"/>
          </a:p>
          <a:p>
            <a:endParaRPr lang="de-CH" dirty="0" smtClean="0"/>
          </a:p>
        </p:txBody>
      </p:sp>
      <p:sp>
        <p:nvSpPr>
          <p:cNvPr id="5734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94" indent="-285764" eaLnBrk="0" hangingPunct="0">
              <a:defRPr>
                <a:solidFill>
                  <a:schemeClr val="tx1"/>
                </a:solidFill>
                <a:latin typeface="Arial" charset="0"/>
                <a:cs typeface="Arial" charset="0"/>
              </a:defRPr>
            </a:lvl2pPr>
            <a:lvl3pPr marL="1143068" indent="-228614" eaLnBrk="0" hangingPunct="0">
              <a:defRPr>
                <a:solidFill>
                  <a:schemeClr val="tx1"/>
                </a:solidFill>
                <a:latin typeface="Arial" charset="0"/>
                <a:cs typeface="Arial" charset="0"/>
              </a:defRPr>
            </a:lvl3pPr>
            <a:lvl4pPr marL="1600297" indent="-228614" eaLnBrk="0" hangingPunct="0">
              <a:defRPr>
                <a:solidFill>
                  <a:schemeClr val="tx1"/>
                </a:solidFill>
                <a:latin typeface="Arial" charset="0"/>
                <a:cs typeface="Arial" charset="0"/>
              </a:defRPr>
            </a:lvl4pPr>
            <a:lvl5pPr marL="2057524" indent="-228614" eaLnBrk="0" hangingPunct="0">
              <a:defRPr>
                <a:solidFill>
                  <a:schemeClr val="tx1"/>
                </a:solidFill>
                <a:latin typeface="Arial" charset="0"/>
                <a:cs typeface="Arial" charset="0"/>
              </a:defRPr>
            </a:lvl5pPr>
            <a:lvl6pPr marL="2514754" indent="-228614" eaLnBrk="0" fontAlgn="base" hangingPunct="0">
              <a:spcBef>
                <a:spcPct val="0"/>
              </a:spcBef>
              <a:spcAft>
                <a:spcPct val="0"/>
              </a:spcAft>
              <a:defRPr>
                <a:solidFill>
                  <a:schemeClr val="tx1"/>
                </a:solidFill>
                <a:latin typeface="Arial" charset="0"/>
                <a:cs typeface="Arial" charset="0"/>
              </a:defRPr>
            </a:lvl6pPr>
            <a:lvl7pPr marL="2971978" indent="-228614" eaLnBrk="0" fontAlgn="base" hangingPunct="0">
              <a:spcBef>
                <a:spcPct val="0"/>
              </a:spcBef>
              <a:spcAft>
                <a:spcPct val="0"/>
              </a:spcAft>
              <a:defRPr>
                <a:solidFill>
                  <a:schemeClr val="tx1"/>
                </a:solidFill>
                <a:latin typeface="Arial" charset="0"/>
                <a:cs typeface="Arial" charset="0"/>
              </a:defRPr>
            </a:lvl7pPr>
            <a:lvl8pPr marL="3429207" indent="-228614" eaLnBrk="0" fontAlgn="base" hangingPunct="0">
              <a:spcBef>
                <a:spcPct val="0"/>
              </a:spcBef>
              <a:spcAft>
                <a:spcPct val="0"/>
              </a:spcAft>
              <a:defRPr>
                <a:solidFill>
                  <a:schemeClr val="tx1"/>
                </a:solidFill>
                <a:latin typeface="Arial" charset="0"/>
                <a:cs typeface="Arial" charset="0"/>
              </a:defRPr>
            </a:lvl8pPr>
            <a:lvl9pPr marL="3886434" indent="-228614" eaLnBrk="0" fontAlgn="base" hangingPunct="0">
              <a:spcBef>
                <a:spcPct val="0"/>
              </a:spcBef>
              <a:spcAft>
                <a:spcPct val="0"/>
              </a:spcAft>
              <a:defRPr>
                <a:solidFill>
                  <a:schemeClr val="tx1"/>
                </a:solidFill>
                <a:latin typeface="Arial" charset="0"/>
                <a:cs typeface="Arial" charset="0"/>
              </a:defRPr>
            </a:lvl9pPr>
          </a:lstStyle>
          <a:p>
            <a:pPr eaLnBrk="1" hangingPunct="1"/>
            <a:fld id="{199629BF-268D-4E90-88B7-E59158C56E76}" type="slidenum">
              <a:rPr lang="de-CH" smtClean="0"/>
              <a:pPr eaLnBrk="1" hangingPunct="1"/>
              <a:t>8</a:t>
            </a:fld>
            <a:endParaRPr lang="de-CH" smtClean="0"/>
          </a:p>
        </p:txBody>
      </p:sp>
    </p:spTree>
    <p:extLst>
      <p:ext uri="{BB962C8B-B14F-4D97-AF65-F5344CB8AC3E}">
        <p14:creationId xmlns:p14="http://schemas.microsoft.com/office/powerpoint/2010/main" val="2563744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a:spcBef>
                <a:spcPts val="401"/>
              </a:spcBef>
            </a:pPr>
            <a:r>
              <a:rPr lang="de-CH" sz="1100" dirty="0"/>
              <a:t>-</a:t>
            </a:r>
            <a:r>
              <a:rPr lang="de-CH" sz="1100" dirty="0" smtClean="0"/>
              <a:t>This </a:t>
            </a:r>
            <a:r>
              <a:rPr lang="de-CH" sz="1100" dirty="0" err="1" smtClean="0"/>
              <a:t>figure</a:t>
            </a:r>
            <a:r>
              <a:rPr lang="de-CH" sz="1100" dirty="0" smtClean="0"/>
              <a:t> </a:t>
            </a:r>
            <a:r>
              <a:rPr lang="de-CH" sz="1100" dirty="0" err="1"/>
              <a:t>might</a:t>
            </a:r>
            <a:r>
              <a:rPr lang="de-CH" sz="1100" dirty="0"/>
              <a:t> </a:t>
            </a:r>
            <a:r>
              <a:rPr lang="de-CH" sz="1100" dirty="0" err="1"/>
              <a:t>be</a:t>
            </a:r>
            <a:r>
              <a:rPr lang="de-CH" sz="1100" dirty="0"/>
              <a:t> of </a:t>
            </a:r>
            <a:r>
              <a:rPr lang="de-CH" sz="1100" dirty="0" err="1"/>
              <a:t>special</a:t>
            </a:r>
            <a:r>
              <a:rPr lang="de-CH" sz="1100" dirty="0"/>
              <a:t> </a:t>
            </a:r>
            <a:r>
              <a:rPr lang="de-CH" sz="1100" dirty="0" err="1"/>
              <a:t>interest</a:t>
            </a:r>
            <a:r>
              <a:rPr lang="de-CH" sz="1100" dirty="0"/>
              <a:t> </a:t>
            </a:r>
            <a:r>
              <a:rPr lang="de-CH" sz="1100" dirty="0" err="1"/>
              <a:t>with</a:t>
            </a:r>
            <a:r>
              <a:rPr lang="de-CH" sz="1100" dirty="0"/>
              <a:t> </a:t>
            </a:r>
            <a:r>
              <a:rPr lang="de-CH" sz="1100" dirty="0" err="1"/>
              <a:t>regard</a:t>
            </a:r>
            <a:r>
              <a:rPr lang="de-CH" sz="1100" dirty="0"/>
              <a:t> </a:t>
            </a:r>
            <a:r>
              <a:rPr lang="de-CH" sz="1100" dirty="0" err="1"/>
              <a:t>to</a:t>
            </a:r>
            <a:r>
              <a:rPr lang="de-CH" sz="1100" dirty="0"/>
              <a:t> PET. </a:t>
            </a:r>
            <a:r>
              <a:rPr lang="de-CH" sz="1100" dirty="0" err="1"/>
              <a:t>It</a:t>
            </a:r>
            <a:r>
              <a:rPr lang="de-CH" sz="1100" dirty="0"/>
              <a:t> </a:t>
            </a:r>
            <a:r>
              <a:rPr lang="de-CH" sz="1100" dirty="0" err="1"/>
              <a:t>shows</a:t>
            </a:r>
            <a:r>
              <a:rPr lang="de-CH" sz="1100" dirty="0"/>
              <a:t> </a:t>
            </a:r>
            <a:r>
              <a:rPr lang="de-CH" sz="1100" dirty="0" err="1"/>
              <a:t>the</a:t>
            </a:r>
            <a:r>
              <a:rPr lang="de-CH" sz="1100" dirty="0"/>
              <a:t> </a:t>
            </a:r>
            <a:r>
              <a:rPr lang="de-CH" sz="1100" dirty="0" err="1"/>
              <a:t>benefits</a:t>
            </a:r>
            <a:r>
              <a:rPr lang="de-CH" sz="1100" dirty="0"/>
              <a:t> </a:t>
            </a:r>
            <a:r>
              <a:rPr lang="de-CH" sz="1100" dirty="0" err="1"/>
              <a:t>derived</a:t>
            </a:r>
            <a:r>
              <a:rPr lang="de-CH" sz="1100" dirty="0"/>
              <a:t> </a:t>
            </a:r>
            <a:r>
              <a:rPr lang="de-CH" sz="1100" dirty="0" err="1"/>
              <a:t>from</a:t>
            </a:r>
            <a:r>
              <a:rPr lang="de-CH" sz="1100" dirty="0"/>
              <a:t> a </a:t>
            </a:r>
            <a:r>
              <a:rPr lang="de-CH" sz="1100" dirty="0" err="1"/>
              <a:t>higher</a:t>
            </a:r>
            <a:r>
              <a:rPr lang="de-CH" sz="1100" dirty="0"/>
              <a:t> </a:t>
            </a:r>
            <a:r>
              <a:rPr lang="de-CH" sz="1100" dirty="0" err="1"/>
              <a:t>level</a:t>
            </a:r>
            <a:r>
              <a:rPr lang="de-CH" sz="1100" dirty="0"/>
              <a:t> of </a:t>
            </a:r>
            <a:r>
              <a:rPr lang="de-CH" sz="1100" dirty="0" err="1"/>
              <a:t>education</a:t>
            </a:r>
            <a:r>
              <a:rPr lang="de-CH" sz="1100" dirty="0"/>
              <a:t> </a:t>
            </a:r>
            <a:r>
              <a:rPr lang="de-CH" sz="1100" dirty="0" err="1"/>
              <a:t>compared</a:t>
            </a:r>
            <a:r>
              <a:rPr lang="de-CH" sz="1100" dirty="0"/>
              <a:t> </a:t>
            </a:r>
            <a:r>
              <a:rPr lang="de-CH" sz="1100" dirty="0" err="1"/>
              <a:t>to</a:t>
            </a:r>
            <a:r>
              <a:rPr lang="de-CH" sz="1100" dirty="0"/>
              <a:t> </a:t>
            </a:r>
            <a:r>
              <a:rPr lang="de-CH" sz="1100" dirty="0" err="1"/>
              <a:t>the</a:t>
            </a:r>
            <a:r>
              <a:rPr lang="de-CH" sz="1100" dirty="0"/>
              <a:t> </a:t>
            </a:r>
            <a:r>
              <a:rPr lang="de-CH" sz="1100" dirty="0" err="1"/>
              <a:t>next-lowest</a:t>
            </a:r>
            <a:r>
              <a:rPr lang="de-CH" sz="1100" dirty="0"/>
              <a:t> </a:t>
            </a:r>
            <a:r>
              <a:rPr lang="de-CH" sz="1100" dirty="0" err="1"/>
              <a:t>level</a:t>
            </a:r>
            <a:r>
              <a:rPr lang="de-CH" sz="1100" dirty="0"/>
              <a:t> of </a:t>
            </a:r>
            <a:r>
              <a:rPr lang="de-CH" sz="1100" dirty="0" err="1"/>
              <a:t>education</a:t>
            </a:r>
            <a:r>
              <a:rPr lang="de-CH" sz="1100" dirty="0"/>
              <a:t>.</a:t>
            </a:r>
          </a:p>
          <a:p>
            <a:pPr>
              <a:spcBef>
                <a:spcPts val="401"/>
              </a:spcBef>
            </a:pPr>
            <a:r>
              <a:rPr lang="de-CH" sz="1100" b="1" dirty="0"/>
              <a:t>-</a:t>
            </a:r>
            <a:r>
              <a:rPr lang="de-CH" sz="1100" b="1" dirty="0" err="1"/>
              <a:t>You</a:t>
            </a:r>
            <a:r>
              <a:rPr lang="de-CH" sz="1100" b="1" dirty="0"/>
              <a:t> </a:t>
            </a:r>
            <a:r>
              <a:rPr lang="de-CH" sz="1100" b="1" dirty="0" err="1"/>
              <a:t>can</a:t>
            </a:r>
            <a:r>
              <a:rPr lang="de-CH" sz="1100" b="1" dirty="0"/>
              <a:t> </a:t>
            </a:r>
            <a:r>
              <a:rPr lang="de-CH" sz="1100" b="1" dirty="0" err="1"/>
              <a:t>see</a:t>
            </a:r>
            <a:r>
              <a:rPr lang="de-CH" sz="1100" b="1" dirty="0"/>
              <a:t> </a:t>
            </a:r>
            <a:r>
              <a:rPr lang="de-CH" sz="1100" b="1" dirty="0" err="1"/>
              <a:t>that</a:t>
            </a:r>
            <a:r>
              <a:rPr lang="de-CH" sz="1100" b="1" dirty="0"/>
              <a:t> </a:t>
            </a:r>
            <a:r>
              <a:rPr lang="de-CH" sz="1100" b="1" dirty="0" err="1"/>
              <a:t>tertiary</a:t>
            </a:r>
            <a:r>
              <a:rPr lang="de-CH" sz="1100" b="1" dirty="0"/>
              <a:t>-level professional </a:t>
            </a:r>
            <a:r>
              <a:rPr lang="de-CH" sz="1100" b="1" dirty="0" err="1"/>
              <a:t>education</a:t>
            </a:r>
            <a:r>
              <a:rPr lang="de-CH" sz="1100" b="1" dirty="0"/>
              <a:t> </a:t>
            </a:r>
            <a:r>
              <a:rPr lang="de-CH" sz="1100" b="1" dirty="0" err="1"/>
              <a:t>and</a:t>
            </a:r>
            <a:r>
              <a:rPr lang="de-CH" sz="1100" b="1" dirty="0"/>
              <a:t> </a:t>
            </a:r>
            <a:r>
              <a:rPr lang="de-CH" sz="1100" b="1" dirty="0" err="1"/>
              <a:t>training</a:t>
            </a:r>
            <a:r>
              <a:rPr lang="de-CH" sz="1100" b="1" dirty="0"/>
              <a:t> </a:t>
            </a:r>
            <a:r>
              <a:rPr lang="de-CH" sz="1100" b="1" dirty="0" err="1"/>
              <a:t>generates</a:t>
            </a:r>
            <a:r>
              <a:rPr lang="de-CH" sz="1100" b="1" dirty="0"/>
              <a:t> </a:t>
            </a:r>
            <a:r>
              <a:rPr lang="de-CH" sz="1100" b="1" dirty="0" err="1"/>
              <a:t>very</a:t>
            </a:r>
            <a:r>
              <a:rPr lang="de-CH" sz="1100" b="1" dirty="0"/>
              <a:t> </a:t>
            </a:r>
            <a:r>
              <a:rPr lang="de-CH" sz="1100" b="1" dirty="0" err="1"/>
              <a:t>good</a:t>
            </a:r>
            <a:r>
              <a:rPr lang="de-CH" sz="1100" b="1" dirty="0"/>
              <a:t> private, </a:t>
            </a:r>
            <a:r>
              <a:rPr lang="de-CH" sz="1100" b="1" dirty="0" err="1"/>
              <a:t>fiscal</a:t>
            </a:r>
            <a:r>
              <a:rPr lang="de-CH" sz="1100" b="1" dirty="0"/>
              <a:t> </a:t>
            </a:r>
            <a:r>
              <a:rPr lang="de-CH" sz="1100" b="1" dirty="0" err="1"/>
              <a:t>and</a:t>
            </a:r>
            <a:r>
              <a:rPr lang="de-CH" sz="1100" b="1" dirty="0"/>
              <a:t> </a:t>
            </a:r>
            <a:r>
              <a:rPr lang="de-CH" sz="1100" b="1" dirty="0" err="1"/>
              <a:t>social</a:t>
            </a:r>
            <a:r>
              <a:rPr lang="de-CH" sz="1100" b="1" dirty="0"/>
              <a:t> </a:t>
            </a:r>
            <a:r>
              <a:rPr lang="de-CH" sz="1100" b="1" dirty="0" err="1"/>
              <a:t>returns</a:t>
            </a:r>
            <a:r>
              <a:rPr lang="de-CH" sz="1100" b="1" dirty="0"/>
              <a:t>. </a:t>
            </a:r>
          </a:p>
          <a:p>
            <a:pPr>
              <a:spcBef>
                <a:spcPts val="401"/>
              </a:spcBef>
            </a:pPr>
            <a:endParaRPr lang="de-CH" sz="1100" dirty="0"/>
          </a:p>
          <a:p>
            <a:pPr>
              <a:spcBef>
                <a:spcPts val="401"/>
              </a:spcBef>
            </a:pPr>
            <a:r>
              <a:rPr lang="de-CH" sz="1100" dirty="0"/>
              <a:t>Private </a:t>
            </a:r>
            <a:r>
              <a:rPr lang="de-CH" sz="1100" dirty="0" err="1"/>
              <a:t>benefit</a:t>
            </a:r>
            <a:r>
              <a:rPr lang="de-CH" sz="1100" dirty="0"/>
              <a:t> </a:t>
            </a:r>
            <a:r>
              <a:rPr lang="de-CH" sz="1100" dirty="0" err="1"/>
              <a:t>implies</a:t>
            </a:r>
            <a:r>
              <a:rPr lang="de-CH" sz="1100" dirty="0"/>
              <a:t> </a:t>
            </a:r>
            <a:r>
              <a:rPr lang="de-CH" sz="1100" dirty="0" err="1"/>
              <a:t>that</a:t>
            </a:r>
            <a:r>
              <a:rPr lang="de-CH" sz="1100" dirty="0"/>
              <a:t> </a:t>
            </a:r>
            <a:r>
              <a:rPr lang="de-CH" sz="1100" dirty="0" err="1"/>
              <a:t>only</a:t>
            </a:r>
            <a:r>
              <a:rPr lang="de-CH" sz="1100" dirty="0"/>
              <a:t> </a:t>
            </a:r>
            <a:r>
              <a:rPr lang="de-CH" sz="1100" dirty="0" err="1"/>
              <a:t>the</a:t>
            </a:r>
            <a:r>
              <a:rPr lang="de-CH" sz="1100" dirty="0"/>
              <a:t> </a:t>
            </a:r>
            <a:r>
              <a:rPr lang="de-CH" sz="1100" dirty="0" err="1"/>
              <a:t>person</a:t>
            </a:r>
            <a:r>
              <a:rPr lang="de-CH" sz="1100" dirty="0"/>
              <a:t> </a:t>
            </a:r>
            <a:r>
              <a:rPr lang="de-CH" sz="1100" dirty="0" err="1"/>
              <a:t>receiving</a:t>
            </a:r>
            <a:r>
              <a:rPr lang="de-CH" sz="1100" dirty="0"/>
              <a:t> </a:t>
            </a:r>
            <a:r>
              <a:rPr lang="de-CH" sz="1100" dirty="0" err="1"/>
              <a:t>the</a:t>
            </a:r>
            <a:r>
              <a:rPr lang="de-CH" sz="1100" dirty="0"/>
              <a:t> </a:t>
            </a:r>
            <a:r>
              <a:rPr lang="de-CH" sz="1100" dirty="0" err="1"/>
              <a:t>education</a:t>
            </a:r>
            <a:r>
              <a:rPr lang="de-CH" sz="1100" dirty="0"/>
              <a:t> </a:t>
            </a:r>
            <a:r>
              <a:rPr lang="de-CH" sz="1100" dirty="0" err="1"/>
              <a:t>derives</a:t>
            </a:r>
            <a:r>
              <a:rPr lang="de-CH" sz="1100" dirty="0"/>
              <a:t> </a:t>
            </a:r>
            <a:r>
              <a:rPr lang="de-CH" sz="1100" dirty="0" err="1"/>
              <a:t>any</a:t>
            </a:r>
            <a:r>
              <a:rPr lang="de-CH" sz="1100" dirty="0"/>
              <a:t> </a:t>
            </a:r>
            <a:r>
              <a:rPr lang="de-CH" sz="1100" dirty="0" err="1"/>
              <a:t>benefit</a:t>
            </a:r>
            <a:r>
              <a:rPr lang="de-CH" sz="1100" dirty="0"/>
              <a:t> </a:t>
            </a:r>
            <a:r>
              <a:rPr lang="de-CH" sz="1100" dirty="0" err="1"/>
              <a:t>from</a:t>
            </a:r>
            <a:r>
              <a:rPr lang="de-CH" sz="1100" dirty="0"/>
              <a:t> </a:t>
            </a:r>
            <a:r>
              <a:rPr lang="de-CH" sz="1100" dirty="0" err="1"/>
              <a:t>that</a:t>
            </a:r>
            <a:r>
              <a:rPr lang="de-CH" sz="1100" dirty="0"/>
              <a:t> </a:t>
            </a:r>
            <a:r>
              <a:rPr lang="de-CH" sz="1100" dirty="0" err="1"/>
              <a:t>education</a:t>
            </a:r>
            <a:r>
              <a:rPr lang="de-CH" sz="1100" dirty="0"/>
              <a:t>. In </a:t>
            </a:r>
            <a:r>
              <a:rPr lang="de-CH" sz="1100" dirty="0" err="1"/>
              <a:t>contrast</a:t>
            </a:r>
            <a:r>
              <a:rPr lang="de-CH" sz="1100" dirty="0"/>
              <a:t> </a:t>
            </a:r>
            <a:r>
              <a:rPr lang="de-CH" sz="1100" dirty="0" err="1"/>
              <a:t>social</a:t>
            </a:r>
            <a:r>
              <a:rPr lang="de-CH" sz="1100" dirty="0"/>
              <a:t> </a:t>
            </a:r>
            <a:r>
              <a:rPr lang="de-CH" sz="1100" dirty="0" err="1"/>
              <a:t>benefit</a:t>
            </a:r>
            <a:r>
              <a:rPr lang="de-CH" sz="1100" dirty="0"/>
              <a:t> </a:t>
            </a:r>
            <a:r>
              <a:rPr lang="de-CH" sz="1100" dirty="0" err="1"/>
              <a:t>implies</a:t>
            </a:r>
            <a:r>
              <a:rPr lang="de-CH" sz="1100" dirty="0"/>
              <a:t> </a:t>
            </a:r>
            <a:r>
              <a:rPr lang="de-CH" sz="1100" dirty="0" err="1"/>
              <a:t>that</a:t>
            </a:r>
            <a:r>
              <a:rPr lang="de-CH" sz="1100" dirty="0"/>
              <a:t> also </a:t>
            </a:r>
            <a:r>
              <a:rPr lang="de-CH" sz="1100" dirty="0" err="1"/>
              <a:t>other</a:t>
            </a:r>
            <a:r>
              <a:rPr lang="de-CH" sz="1100" dirty="0"/>
              <a:t> </a:t>
            </a:r>
            <a:r>
              <a:rPr lang="de-CH" sz="1100" dirty="0" err="1"/>
              <a:t>people</a:t>
            </a:r>
            <a:r>
              <a:rPr lang="de-CH" sz="1100" dirty="0"/>
              <a:t> (</a:t>
            </a:r>
            <a:r>
              <a:rPr lang="de-CH" sz="1100" dirty="0" err="1"/>
              <a:t>who</a:t>
            </a:r>
            <a:r>
              <a:rPr lang="de-CH" sz="1100" dirty="0"/>
              <a:t> </a:t>
            </a:r>
            <a:r>
              <a:rPr lang="de-CH" sz="1100" dirty="0" err="1"/>
              <a:t>are</a:t>
            </a:r>
            <a:r>
              <a:rPr lang="de-CH" sz="1100" dirty="0"/>
              <a:t> not </a:t>
            </a:r>
            <a:r>
              <a:rPr lang="de-CH" sz="1100" dirty="0" err="1"/>
              <a:t>necessarily</a:t>
            </a:r>
            <a:r>
              <a:rPr lang="de-CH" sz="1100" dirty="0"/>
              <a:t> </a:t>
            </a:r>
            <a:r>
              <a:rPr lang="de-CH" sz="1100" dirty="0" err="1"/>
              <a:t>required</a:t>
            </a:r>
            <a:r>
              <a:rPr lang="de-CH" sz="1100" dirty="0"/>
              <a:t> </a:t>
            </a:r>
            <a:r>
              <a:rPr lang="de-CH" sz="1100" dirty="0" err="1"/>
              <a:t>to</a:t>
            </a:r>
            <a:r>
              <a:rPr lang="de-CH" sz="1100" dirty="0"/>
              <a:t> </a:t>
            </a:r>
            <a:r>
              <a:rPr lang="de-CH" sz="1100" dirty="0" err="1"/>
              <a:t>obtain</a:t>
            </a:r>
            <a:r>
              <a:rPr lang="de-CH" sz="1100" dirty="0"/>
              <a:t> an </a:t>
            </a:r>
            <a:r>
              <a:rPr lang="de-CH" sz="1100" dirty="0" err="1"/>
              <a:t>education</a:t>
            </a:r>
            <a:r>
              <a:rPr lang="de-CH" sz="1100" dirty="0"/>
              <a:t> </a:t>
            </a:r>
            <a:r>
              <a:rPr lang="de-CH" sz="1100" dirty="0" err="1"/>
              <a:t>themselves</a:t>
            </a:r>
            <a:r>
              <a:rPr lang="de-CH" sz="1100" dirty="0"/>
              <a:t>) will </a:t>
            </a:r>
            <a:r>
              <a:rPr lang="de-CH" sz="1100" dirty="0" err="1"/>
              <a:t>benefit</a:t>
            </a:r>
            <a:r>
              <a:rPr lang="de-CH" sz="1100" dirty="0"/>
              <a:t> </a:t>
            </a:r>
            <a:r>
              <a:rPr lang="de-CH" sz="1100" dirty="0" err="1"/>
              <a:t>from</a:t>
            </a:r>
            <a:r>
              <a:rPr lang="de-CH" sz="1100" dirty="0"/>
              <a:t> </a:t>
            </a:r>
            <a:r>
              <a:rPr lang="de-CH" sz="1100" dirty="0" err="1"/>
              <a:t>the</a:t>
            </a:r>
            <a:r>
              <a:rPr lang="de-CH" sz="1100" dirty="0"/>
              <a:t> </a:t>
            </a:r>
            <a:r>
              <a:rPr lang="de-CH" sz="1100" dirty="0" err="1"/>
              <a:t>endeavours</a:t>
            </a:r>
            <a:r>
              <a:rPr lang="de-CH" sz="1100" dirty="0"/>
              <a:t> of </a:t>
            </a:r>
            <a:r>
              <a:rPr lang="de-CH" sz="1100" dirty="0" err="1"/>
              <a:t>that</a:t>
            </a:r>
            <a:r>
              <a:rPr lang="de-CH" sz="1100" dirty="0"/>
              <a:t> </a:t>
            </a:r>
            <a:r>
              <a:rPr lang="de-CH" sz="1100" dirty="0" err="1"/>
              <a:t>one</a:t>
            </a:r>
            <a:r>
              <a:rPr lang="de-CH" sz="1100" dirty="0"/>
              <a:t> individual</a:t>
            </a:r>
            <a:r>
              <a:rPr lang="de-CH" sz="1100" dirty="0" smtClean="0"/>
              <a:t>.</a:t>
            </a:r>
          </a:p>
          <a:p>
            <a:pPr>
              <a:spcBef>
                <a:spcPts val="401"/>
              </a:spcBef>
            </a:pPr>
            <a:endParaRPr lang="de-CH" sz="1100" dirty="0"/>
          </a:p>
          <a:p>
            <a:pPr>
              <a:spcBef>
                <a:spcPts val="401"/>
              </a:spcBef>
            </a:pPr>
            <a:r>
              <a:rPr lang="de-CH" sz="1100" b="1" dirty="0" err="1"/>
              <a:t>Finally</a:t>
            </a:r>
            <a:r>
              <a:rPr lang="de-CH" sz="1100" b="1" dirty="0"/>
              <a:t> </a:t>
            </a:r>
            <a:r>
              <a:rPr lang="de-CH" sz="1100" b="1" dirty="0" err="1"/>
              <a:t>there</a:t>
            </a:r>
            <a:r>
              <a:rPr lang="de-CH" sz="1100" b="1" dirty="0"/>
              <a:t> </a:t>
            </a:r>
            <a:r>
              <a:rPr lang="de-CH" sz="1100" b="1" dirty="0" err="1"/>
              <a:t>is</a:t>
            </a:r>
            <a:r>
              <a:rPr lang="de-CH" sz="1100" b="1" dirty="0"/>
              <a:t> a </a:t>
            </a:r>
            <a:r>
              <a:rPr lang="de-CH" sz="1100" b="1" dirty="0" err="1"/>
              <a:t>fiscal</a:t>
            </a:r>
            <a:r>
              <a:rPr lang="de-CH" sz="1100" b="1" dirty="0"/>
              <a:t> </a:t>
            </a:r>
            <a:r>
              <a:rPr lang="de-CH" sz="1100" b="1" dirty="0" err="1"/>
              <a:t>benefit</a:t>
            </a:r>
            <a:r>
              <a:rPr lang="de-CH" sz="1100" b="1" dirty="0"/>
              <a:t>, </a:t>
            </a:r>
            <a:r>
              <a:rPr lang="de-CH" sz="1100" b="1" dirty="0" err="1"/>
              <a:t>which</a:t>
            </a:r>
            <a:r>
              <a:rPr lang="de-CH" sz="1100" b="1" dirty="0"/>
              <a:t> </a:t>
            </a:r>
            <a:r>
              <a:rPr lang="de-CH" sz="1100" b="1" dirty="0" err="1"/>
              <a:t>is</a:t>
            </a:r>
            <a:r>
              <a:rPr lang="de-CH" sz="1100" b="1" dirty="0"/>
              <a:t> </a:t>
            </a:r>
            <a:r>
              <a:rPr lang="de-CH" sz="1100" b="1" dirty="0" err="1"/>
              <a:t>one</a:t>
            </a:r>
            <a:r>
              <a:rPr lang="de-CH" sz="1100" b="1" dirty="0"/>
              <a:t> </a:t>
            </a:r>
            <a:r>
              <a:rPr lang="de-CH" sz="1100" b="1" dirty="0" err="1"/>
              <a:t>aspect</a:t>
            </a:r>
            <a:r>
              <a:rPr lang="de-CH" sz="1100" b="1" dirty="0"/>
              <a:t> of </a:t>
            </a:r>
            <a:r>
              <a:rPr lang="de-CH" sz="1100" b="1" dirty="0" err="1"/>
              <a:t>social</a:t>
            </a:r>
            <a:r>
              <a:rPr lang="de-CH" sz="1100" b="1" dirty="0"/>
              <a:t> </a:t>
            </a:r>
            <a:r>
              <a:rPr lang="de-CH" sz="1100" b="1" dirty="0" err="1"/>
              <a:t>benefit</a:t>
            </a:r>
            <a:r>
              <a:rPr lang="de-CH" sz="1100" b="1" dirty="0"/>
              <a:t>.</a:t>
            </a:r>
          </a:p>
          <a:p>
            <a:pPr>
              <a:spcBef>
                <a:spcPts val="401"/>
              </a:spcBef>
            </a:pPr>
            <a:r>
              <a:rPr lang="de-CH" sz="1100" dirty="0"/>
              <a:t>-The </a:t>
            </a:r>
            <a:r>
              <a:rPr lang="de-CH" sz="1100" dirty="0" err="1"/>
              <a:t>most</a:t>
            </a:r>
            <a:r>
              <a:rPr lang="de-CH" sz="1100" dirty="0"/>
              <a:t> </a:t>
            </a:r>
            <a:r>
              <a:rPr lang="de-CH" sz="1100" dirty="0" err="1"/>
              <a:t>obvious</a:t>
            </a:r>
            <a:r>
              <a:rPr lang="de-CH" sz="1100" dirty="0"/>
              <a:t> </a:t>
            </a:r>
            <a:r>
              <a:rPr lang="de-CH" sz="1100" dirty="0" err="1"/>
              <a:t>benefit</a:t>
            </a:r>
            <a:r>
              <a:rPr lang="de-CH" sz="1100" dirty="0"/>
              <a:t> </a:t>
            </a:r>
            <a:r>
              <a:rPr lang="de-CH" sz="1100" dirty="0" err="1"/>
              <a:t>to</a:t>
            </a:r>
            <a:r>
              <a:rPr lang="de-CH" sz="1100" dirty="0"/>
              <a:t> </a:t>
            </a:r>
            <a:r>
              <a:rPr lang="de-CH" sz="1100" dirty="0" err="1"/>
              <a:t>society</a:t>
            </a:r>
            <a:r>
              <a:rPr lang="de-CH" sz="1100" dirty="0"/>
              <a:t> </a:t>
            </a:r>
            <a:r>
              <a:rPr lang="de-CH" sz="1100" dirty="0" err="1"/>
              <a:t>are</a:t>
            </a:r>
            <a:r>
              <a:rPr lang="de-CH" sz="1100" dirty="0"/>
              <a:t> </a:t>
            </a:r>
            <a:r>
              <a:rPr lang="de-CH" sz="1100" dirty="0" err="1"/>
              <a:t>greater</a:t>
            </a:r>
            <a:r>
              <a:rPr lang="de-CH" sz="1100" dirty="0"/>
              <a:t> </a:t>
            </a:r>
            <a:r>
              <a:rPr lang="de-CH" sz="1100" dirty="0" err="1"/>
              <a:t>tax</a:t>
            </a:r>
            <a:r>
              <a:rPr lang="de-CH" sz="1100" dirty="0"/>
              <a:t> </a:t>
            </a:r>
            <a:r>
              <a:rPr lang="de-CH" sz="1100" dirty="0" err="1"/>
              <a:t>revenues</a:t>
            </a:r>
            <a:r>
              <a:rPr lang="de-CH" sz="1100" dirty="0"/>
              <a:t> </a:t>
            </a:r>
            <a:r>
              <a:rPr lang="de-CH" sz="1100" dirty="0" err="1"/>
              <a:t>that</a:t>
            </a:r>
            <a:r>
              <a:rPr lang="de-CH" sz="1100" dirty="0"/>
              <a:t> </a:t>
            </a:r>
            <a:r>
              <a:rPr lang="de-CH" sz="1100" dirty="0" err="1"/>
              <a:t>individuals</a:t>
            </a:r>
            <a:r>
              <a:rPr lang="de-CH" sz="1100" dirty="0"/>
              <a:t> </a:t>
            </a:r>
            <a:r>
              <a:rPr lang="de-CH" sz="1100" dirty="0" err="1"/>
              <a:t>pay</a:t>
            </a:r>
            <a:r>
              <a:rPr lang="de-CH" sz="1100" dirty="0"/>
              <a:t> </a:t>
            </a:r>
            <a:r>
              <a:rPr lang="de-CH" sz="1100" dirty="0" err="1"/>
              <a:t>from</a:t>
            </a:r>
            <a:r>
              <a:rPr lang="de-CH" sz="1100" dirty="0"/>
              <a:t> </a:t>
            </a:r>
            <a:r>
              <a:rPr lang="de-CH" sz="1100" dirty="0" err="1"/>
              <a:t>the</a:t>
            </a:r>
            <a:r>
              <a:rPr lang="de-CH" sz="1100" dirty="0"/>
              <a:t> </a:t>
            </a:r>
            <a:r>
              <a:rPr lang="de-CH" sz="1100" dirty="0" err="1"/>
              <a:t>higher</a:t>
            </a:r>
            <a:r>
              <a:rPr lang="de-CH" sz="1100" dirty="0"/>
              <a:t> </a:t>
            </a:r>
            <a:r>
              <a:rPr lang="de-CH" sz="1100" dirty="0" err="1"/>
              <a:t>income</a:t>
            </a:r>
            <a:r>
              <a:rPr lang="de-CH" sz="1100" dirty="0"/>
              <a:t> </a:t>
            </a:r>
            <a:r>
              <a:rPr lang="de-CH" sz="1100" dirty="0" err="1"/>
              <a:t>gained</a:t>
            </a:r>
            <a:r>
              <a:rPr lang="de-CH" sz="1100" dirty="0"/>
              <a:t> </a:t>
            </a:r>
            <a:r>
              <a:rPr lang="de-CH" sz="1100" dirty="0" err="1"/>
              <a:t>from</a:t>
            </a:r>
            <a:r>
              <a:rPr lang="de-CH" sz="1100" dirty="0"/>
              <a:t> </a:t>
            </a:r>
            <a:r>
              <a:rPr lang="de-CH" sz="1100" dirty="0" err="1"/>
              <a:t>their</a:t>
            </a:r>
            <a:r>
              <a:rPr lang="de-CH" sz="1100" dirty="0"/>
              <a:t> </a:t>
            </a:r>
            <a:r>
              <a:rPr lang="de-CH" sz="1100" dirty="0" err="1"/>
              <a:t>education</a:t>
            </a:r>
            <a:r>
              <a:rPr lang="de-CH" sz="1100" dirty="0"/>
              <a:t>.</a:t>
            </a:r>
          </a:p>
          <a:p>
            <a:pPr>
              <a:spcBef>
                <a:spcPts val="401"/>
              </a:spcBef>
            </a:pPr>
            <a:r>
              <a:rPr lang="de-CH" sz="1100" dirty="0"/>
              <a:t>-In </a:t>
            </a:r>
            <a:r>
              <a:rPr lang="de-CH" sz="1100" dirty="0" err="1"/>
              <a:t>its</a:t>
            </a:r>
            <a:r>
              <a:rPr lang="de-CH" sz="1100" dirty="0"/>
              <a:t> simple form, </a:t>
            </a:r>
            <a:r>
              <a:rPr lang="de-CH" sz="1100" dirty="0" err="1"/>
              <a:t>the</a:t>
            </a:r>
            <a:r>
              <a:rPr lang="de-CH" sz="1100" dirty="0"/>
              <a:t> </a:t>
            </a:r>
            <a:r>
              <a:rPr lang="de-CH" sz="1100" dirty="0" err="1"/>
              <a:t>return</a:t>
            </a:r>
            <a:r>
              <a:rPr lang="de-CH" sz="1100" dirty="0"/>
              <a:t> on </a:t>
            </a:r>
            <a:r>
              <a:rPr lang="de-CH" sz="1100" dirty="0" err="1"/>
              <a:t>investment</a:t>
            </a:r>
            <a:r>
              <a:rPr lang="de-CH" sz="1100" dirty="0"/>
              <a:t> </a:t>
            </a:r>
            <a:r>
              <a:rPr lang="de-CH" sz="1100" dirty="0" err="1"/>
              <a:t>is</a:t>
            </a:r>
            <a:r>
              <a:rPr lang="de-CH" sz="1100" dirty="0"/>
              <a:t> </a:t>
            </a:r>
            <a:r>
              <a:rPr lang="de-CH" sz="1100" dirty="0" err="1"/>
              <a:t>obtained</a:t>
            </a:r>
            <a:r>
              <a:rPr lang="de-CH" sz="1100" dirty="0"/>
              <a:t> </a:t>
            </a:r>
            <a:r>
              <a:rPr lang="de-CH" sz="1100" dirty="0" err="1"/>
              <a:t>by</a:t>
            </a:r>
            <a:r>
              <a:rPr lang="de-CH" sz="1100" dirty="0"/>
              <a:t> </a:t>
            </a:r>
            <a:r>
              <a:rPr lang="de-CH" sz="1100" dirty="0" err="1"/>
              <a:t>offsetting</a:t>
            </a:r>
            <a:r>
              <a:rPr lang="de-CH" sz="1100" dirty="0"/>
              <a:t> </a:t>
            </a:r>
            <a:r>
              <a:rPr lang="de-CH" sz="1100" dirty="0" err="1"/>
              <a:t>the</a:t>
            </a:r>
            <a:r>
              <a:rPr lang="de-CH" sz="1100" dirty="0"/>
              <a:t> </a:t>
            </a:r>
            <a:r>
              <a:rPr lang="de-CH" sz="1100" dirty="0" err="1"/>
              <a:t>State’s</a:t>
            </a:r>
            <a:r>
              <a:rPr lang="de-CH" sz="1100" dirty="0"/>
              <a:t> </a:t>
            </a:r>
            <a:r>
              <a:rPr lang="de-CH" sz="1100" dirty="0" err="1"/>
              <a:t>expenditure</a:t>
            </a:r>
            <a:r>
              <a:rPr lang="de-CH" sz="1100" dirty="0"/>
              <a:t> </a:t>
            </a:r>
            <a:r>
              <a:rPr lang="de-CH" sz="1100" dirty="0" err="1"/>
              <a:t>against</a:t>
            </a:r>
            <a:r>
              <a:rPr lang="de-CH" sz="1100" dirty="0"/>
              <a:t> </a:t>
            </a:r>
            <a:r>
              <a:rPr lang="de-CH" sz="1100" dirty="0" err="1"/>
              <a:t>the</a:t>
            </a:r>
            <a:r>
              <a:rPr lang="de-CH" sz="1100" dirty="0"/>
              <a:t> </a:t>
            </a:r>
            <a:r>
              <a:rPr lang="de-CH" sz="1100" dirty="0" err="1"/>
              <a:t>tax</a:t>
            </a:r>
            <a:r>
              <a:rPr lang="de-CH" sz="1100" dirty="0"/>
              <a:t> </a:t>
            </a:r>
            <a:r>
              <a:rPr lang="de-CH" sz="1100" dirty="0" err="1"/>
              <a:t>income</a:t>
            </a:r>
            <a:r>
              <a:rPr lang="de-CH" sz="1100" dirty="0"/>
              <a:t> </a:t>
            </a:r>
            <a:r>
              <a:rPr lang="de-CH" sz="1100" dirty="0" err="1"/>
              <a:t>that</a:t>
            </a:r>
            <a:r>
              <a:rPr lang="de-CH" sz="1100" dirty="0"/>
              <a:t> </a:t>
            </a:r>
            <a:r>
              <a:rPr lang="de-CH" sz="1100" dirty="0" err="1"/>
              <a:t>investment</a:t>
            </a:r>
            <a:r>
              <a:rPr lang="de-CH" sz="1100" dirty="0"/>
              <a:t> in </a:t>
            </a:r>
            <a:r>
              <a:rPr lang="de-CH" sz="1100" dirty="0" err="1"/>
              <a:t>education</a:t>
            </a:r>
            <a:r>
              <a:rPr lang="de-CH" sz="1100" dirty="0"/>
              <a:t> </a:t>
            </a:r>
            <a:r>
              <a:rPr lang="de-CH" sz="1100" dirty="0" err="1"/>
              <a:t>has</a:t>
            </a:r>
            <a:r>
              <a:rPr lang="de-CH" sz="1100" dirty="0"/>
              <a:t> </a:t>
            </a:r>
            <a:r>
              <a:rPr lang="de-CH" sz="1100" dirty="0" err="1"/>
              <a:t>generated</a:t>
            </a:r>
            <a:r>
              <a:rPr lang="de-CH" sz="1100" dirty="0"/>
              <a:t> </a:t>
            </a:r>
            <a:r>
              <a:rPr lang="de-CH" sz="1100" dirty="0" err="1"/>
              <a:t>through</a:t>
            </a:r>
            <a:r>
              <a:rPr lang="de-CH" sz="1100" dirty="0"/>
              <a:t> </a:t>
            </a:r>
            <a:r>
              <a:rPr lang="de-CH" sz="1100" dirty="0" err="1"/>
              <a:t>the</a:t>
            </a:r>
            <a:r>
              <a:rPr lang="de-CH" sz="1100" dirty="0"/>
              <a:t> </a:t>
            </a:r>
            <a:r>
              <a:rPr lang="de-CH" sz="1100" dirty="0" err="1"/>
              <a:t>higher</a:t>
            </a:r>
            <a:r>
              <a:rPr lang="de-CH" sz="1100" dirty="0"/>
              <a:t> </a:t>
            </a:r>
            <a:r>
              <a:rPr lang="de-CH" sz="1100" dirty="0" err="1"/>
              <a:t>salaries</a:t>
            </a:r>
            <a:r>
              <a:rPr lang="de-CH" sz="1100" dirty="0"/>
              <a:t> </a:t>
            </a:r>
            <a:r>
              <a:rPr lang="de-CH" sz="1100" dirty="0" err="1"/>
              <a:t>enjoyed</a:t>
            </a:r>
            <a:r>
              <a:rPr lang="de-CH" sz="1100" dirty="0"/>
              <a:t> </a:t>
            </a:r>
            <a:r>
              <a:rPr lang="de-CH" sz="1100" dirty="0" err="1"/>
              <a:t>by</a:t>
            </a:r>
            <a:r>
              <a:rPr lang="de-CH" sz="1100" dirty="0"/>
              <a:t> </a:t>
            </a:r>
            <a:r>
              <a:rPr lang="de-CH" sz="1100" dirty="0" err="1"/>
              <a:t>those</a:t>
            </a:r>
            <a:r>
              <a:rPr lang="de-CH" sz="1100" dirty="0"/>
              <a:t> </a:t>
            </a:r>
            <a:r>
              <a:rPr lang="de-CH" sz="1100" dirty="0" err="1"/>
              <a:t>who</a:t>
            </a:r>
            <a:r>
              <a:rPr lang="de-CH" sz="1100" dirty="0"/>
              <a:t> </a:t>
            </a:r>
            <a:r>
              <a:rPr lang="de-CH" sz="1100" dirty="0" err="1"/>
              <a:t>received</a:t>
            </a:r>
            <a:r>
              <a:rPr lang="de-CH" sz="1100" dirty="0"/>
              <a:t> </a:t>
            </a:r>
            <a:r>
              <a:rPr lang="de-CH" sz="1100" dirty="0" err="1"/>
              <a:t>the</a:t>
            </a:r>
            <a:r>
              <a:rPr lang="de-CH" sz="1100" dirty="0"/>
              <a:t> </a:t>
            </a:r>
            <a:r>
              <a:rPr lang="de-CH" sz="1100" dirty="0" err="1"/>
              <a:t>education</a:t>
            </a:r>
            <a:r>
              <a:rPr lang="de-CH" sz="1100" dirty="0"/>
              <a:t>. </a:t>
            </a:r>
          </a:p>
          <a:p>
            <a:endParaRPr lang="de-CH" sz="1100" dirty="0"/>
          </a:p>
        </p:txBody>
      </p:sp>
      <p:sp>
        <p:nvSpPr>
          <p:cNvPr id="5734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1568" indent="-285217" eaLnBrk="0" hangingPunct="0">
              <a:defRPr>
                <a:solidFill>
                  <a:schemeClr val="tx1"/>
                </a:solidFill>
                <a:latin typeface="Arial" charset="0"/>
                <a:cs typeface="Arial" charset="0"/>
              </a:defRPr>
            </a:lvl2pPr>
            <a:lvl3pPr marL="1140872" indent="-228175" eaLnBrk="0" hangingPunct="0">
              <a:defRPr>
                <a:solidFill>
                  <a:schemeClr val="tx1"/>
                </a:solidFill>
                <a:latin typeface="Arial" charset="0"/>
                <a:cs typeface="Arial" charset="0"/>
              </a:defRPr>
            </a:lvl3pPr>
            <a:lvl4pPr marL="1597222" indent="-228175" eaLnBrk="0" hangingPunct="0">
              <a:defRPr>
                <a:solidFill>
                  <a:schemeClr val="tx1"/>
                </a:solidFill>
                <a:latin typeface="Arial" charset="0"/>
                <a:cs typeface="Arial" charset="0"/>
              </a:defRPr>
            </a:lvl4pPr>
            <a:lvl5pPr marL="2053571" indent="-228175" eaLnBrk="0" hangingPunct="0">
              <a:defRPr>
                <a:solidFill>
                  <a:schemeClr val="tx1"/>
                </a:solidFill>
                <a:latin typeface="Arial" charset="0"/>
                <a:cs typeface="Arial" charset="0"/>
              </a:defRPr>
            </a:lvl5pPr>
            <a:lvl6pPr marL="2509923" indent="-228175" eaLnBrk="0" fontAlgn="base" hangingPunct="0">
              <a:spcBef>
                <a:spcPct val="0"/>
              </a:spcBef>
              <a:spcAft>
                <a:spcPct val="0"/>
              </a:spcAft>
              <a:defRPr>
                <a:solidFill>
                  <a:schemeClr val="tx1"/>
                </a:solidFill>
                <a:latin typeface="Arial" charset="0"/>
                <a:cs typeface="Arial" charset="0"/>
              </a:defRPr>
            </a:lvl6pPr>
            <a:lvl7pPr marL="2966271" indent="-228175" eaLnBrk="0" fontAlgn="base" hangingPunct="0">
              <a:spcBef>
                <a:spcPct val="0"/>
              </a:spcBef>
              <a:spcAft>
                <a:spcPct val="0"/>
              </a:spcAft>
              <a:defRPr>
                <a:solidFill>
                  <a:schemeClr val="tx1"/>
                </a:solidFill>
                <a:latin typeface="Arial" charset="0"/>
                <a:cs typeface="Arial" charset="0"/>
              </a:defRPr>
            </a:lvl7pPr>
            <a:lvl8pPr marL="3422619" indent="-228175" eaLnBrk="0" fontAlgn="base" hangingPunct="0">
              <a:spcBef>
                <a:spcPct val="0"/>
              </a:spcBef>
              <a:spcAft>
                <a:spcPct val="0"/>
              </a:spcAft>
              <a:defRPr>
                <a:solidFill>
                  <a:schemeClr val="tx1"/>
                </a:solidFill>
                <a:latin typeface="Arial" charset="0"/>
                <a:cs typeface="Arial" charset="0"/>
              </a:defRPr>
            </a:lvl8pPr>
            <a:lvl9pPr marL="3878969" indent="-228175" eaLnBrk="0" fontAlgn="base" hangingPunct="0">
              <a:spcBef>
                <a:spcPct val="0"/>
              </a:spcBef>
              <a:spcAft>
                <a:spcPct val="0"/>
              </a:spcAft>
              <a:defRPr>
                <a:solidFill>
                  <a:schemeClr val="tx1"/>
                </a:solidFill>
                <a:latin typeface="Arial" charset="0"/>
                <a:cs typeface="Arial" charset="0"/>
              </a:defRPr>
            </a:lvl9pPr>
          </a:lstStyle>
          <a:p>
            <a:pPr eaLnBrk="1" hangingPunct="1"/>
            <a:fld id="{199629BF-268D-4E90-88B7-E59158C56E76}" type="slidenum">
              <a:rPr lang="de-CH" smtClean="0"/>
              <a:pPr eaLnBrk="1" hangingPunct="1"/>
              <a:t>9</a:t>
            </a:fld>
            <a:endParaRPr lang="de-CH" smtClean="0"/>
          </a:p>
        </p:txBody>
      </p:sp>
    </p:spTree>
    <p:extLst>
      <p:ext uri="{BB962C8B-B14F-4D97-AF65-F5344CB8AC3E}">
        <p14:creationId xmlns:p14="http://schemas.microsoft.com/office/powerpoint/2010/main" val="382371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pPr defTabSz="898416" eaLnBrk="1" hangingPunct="1">
              <a:spcBef>
                <a:spcPts val="396"/>
              </a:spcBef>
            </a:pPr>
            <a:r>
              <a:rPr lang="en-GB" b="1" dirty="0"/>
              <a:t>Let me briefly summarize before we have some minutes for questions and answers: </a:t>
            </a:r>
          </a:p>
          <a:p>
            <a:pPr defTabSz="898416" eaLnBrk="1" hangingPunct="1">
              <a:spcBef>
                <a:spcPts val="396"/>
              </a:spcBef>
            </a:pPr>
            <a:endParaRPr lang="en-GB" b="1" dirty="0" smtClean="0"/>
          </a:p>
          <a:p>
            <a:pPr defTabSz="898416" eaLnBrk="1" hangingPunct="1">
              <a:spcBef>
                <a:spcPts val="396"/>
              </a:spcBef>
            </a:pPr>
            <a:r>
              <a:rPr lang="en-GB" b="1" dirty="0" smtClean="0"/>
              <a:t>Key # 1 is the full integration of VET/PET in the Swiss education system</a:t>
            </a:r>
          </a:p>
          <a:p>
            <a:pPr defTabSz="898416" eaLnBrk="1" hangingPunct="1">
              <a:spcBef>
                <a:spcPts val="396"/>
              </a:spcBef>
            </a:pPr>
            <a:r>
              <a:rPr lang="en-GB" dirty="0" smtClean="0"/>
              <a:t>-VET provides two-thirds of young people in Switzerland with a solid foundation in a given occupation.</a:t>
            </a:r>
          </a:p>
          <a:p>
            <a:pPr defTabSz="898416" eaLnBrk="1" hangingPunct="1">
              <a:spcBef>
                <a:spcPts val="396"/>
              </a:spcBef>
            </a:pPr>
            <a:r>
              <a:rPr lang="en-GB" dirty="0" smtClean="0"/>
              <a:t>-and due to the permeability of the Swiss education system, VET forms the basis for lifelong learning and opens up good career prospects.</a:t>
            </a:r>
          </a:p>
          <a:p>
            <a:pPr defTabSz="898416" eaLnBrk="1" hangingPunct="1">
              <a:spcBef>
                <a:spcPts val="396"/>
              </a:spcBef>
            </a:pPr>
            <a:endParaRPr lang="en-GB" b="1" dirty="0"/>
          </a:p>
          <a:p>
            <a:pPr defTabSz="898416" eaLnBrk="1" hangingPunct="1">
              <a:spcBef>
                <a:spcPts val="396"/>
              </a:spcBef>
            </a:pPr>
            <a:r>
              <a:rPr lang="en-GB" b="1" dirty="0"/>
              <a:t>Key # </a:t>
            </a:r>
            <a:r>
              <a:rPr lang="en-GB" b="1" dirty="0" smtClean="0"/>
              <a:t>2 </a:t>
            </a:r>
            <a:r>
              <a:rPr lang="en-GB" b="1" dirty="0"/>
              <a:t>is the labour-market orientation of VET/PET, since </a:t>
            </a:r>
          </a:p>
          <a:p>
            <a:pPr defTabSz="898416" eaLnBrk="1" hangingPunct="1">
              <a:spcBef>
                <a:spcPts val="396"/>
              </a:spcBef>
            </a:pPr>
            <a:r>
              <a:rPr lang="en-GB" dirty="0"/>
              <a:t>-The dual VET programmes combine practice and theory. </a:t>
            </a:r>
          </a:p>
          <a:p>
            <a:pPr defTabSz="898416" eaLnBrk="1" hangingPunct="1">
              <a:spcBef>
                <a:spcPts val="396"/>
              </a:spcBef>
            </a:pPr>
            <a:r>
              <a:rPr lang="en-GB" dirty="0"/>
              <a:t>-and the professional organisations play a decisive role in the definition of the contents of the VET/PET programmes. </a:t>
            </a:r>
          </a:p>
          <a:p>
            <a:pPr defTabSz="898416" eaLnBrk="1" hangingPunct="1">
              <a:spcBef>
                <a:spcPts val="396"/>
              </a:spcBef>
            </a:pPr>
            <a:endParaRPr lang="en-GB" dirty="0"/>
          </a:p>
          <a:p>
            <a:pPr defTabSz="898416" eaLnBrk="1" hangingPunct="1">
              <a:spcBef>
                <a:spcPts val="396"/>
              </a:spcBef>
            </a:pPr>
            <a:r>
              <a:rPr lang="en-GB" b="1" dirty="0"/>
              <a:t>Key # 3 is the shared responsibility for the </a:t>
            </a:r>
            <a:r>
              <a:rPr lang="en-US" b="1" dirty="0"/>
              <a:t>Swiss VET/PET system</a:t>
            </a:r>
            <a:r>
              <a:rPr lang="en-US" dirty="0"/>
              <a:t>, </a:t>
            </a:r>
          </a:p>
          <a:p>
            <a:pPr defTabSz="898416" eaLnBrk="1" hangingPunct="1">
              <a:spcBef>
                <a:spcPts val="396"/>
              </a:spcBef>
            </a:pPr>
            <a:r>
              <a:rPr lang="en-US" dirty="0"/>
              <a:t>-that it is based on a cooperation between the Confederation, the Cantons and </a:t>
            </a:r>
            <a:r>
              <a:rPr lang="en-US" dirty="0" smtClean="0"/>
              <a:t>professional </a:t>
            </a:r>
            <a:r>
              <a:rPr lang="en-US" dirty="0" err="1"/>
              <a:t>organisations</a:t>
            </a:r>
            <a:r>
              <a:rPr lang="en-US" dirty="0"/>
              <a:t> that include trade associations and other social partners. </a:t>
            </a:r>
            <a:endParaRPr lang="de-CH" dirty="0"/>
          </a:p>
          <a:p>
            <a:pPr defTabSz="898416" eaLnBrk="1" hangingPunct="1">
              <a:spcBef>
                <a:spcPts val="396"/>
              </a:spcBef>
            </a:pPr>
            <a:endParaRPr lang="en-GB" dirty="0"/>
          </a:p>
          <a:p>
            <a:pPr defTabSz="898416" eaLnBrk="1" hangingPunct="1">
              <a:spcBef>
                <a:spcPts val="396"/>
              </a:spcBef>
            </a:pPr>
            <a:r>
              <a:rPr lang="en-GB" b="1" dirty="0"/>
              <a:t>These strengths of the Swiss VET/PET sector contribute to:</a:t>
            </a:r>
          </a:p>
          <a:p>
            <a:pPr defTabSz="898416" eaLnBrk="1" hangingPunct="1">
              <a:spcBef>
                <a:spcPts val="396"/>
              </a:spcBef>
            </a:pPr>
            <a:r>
              <a:rPr lang="en-GB" dirty="0"/>
              <a:t>-in international comparison low general and youth unemployment rates; </a:t>
            </a:r>
            <a:r>
              <a:rPr lang="en-GB" dirty="0">
                <a:sym typeface="Wingdings" pitchFamily="2" charset="2"/>
              </a:rPr>
              <a:t> </a:t>
            </a:r>
            <a:r>
              <a:rPr lang="en-GB" b="1" dirty="0">
                <a:sym typeface="Wingdings" pitchFamily="2" charset="2"/>
              </a:rPr>
              <a:t>next slide</a:t>
            </a:r>
            <a:endParaRPr lang="en-GB" b="1" dirty="0"/>
          </a:p>
          <a:p>
            <a:pPr defTabSz="898416" eaLnBrk="1" hangingPunct="1">
              <a:spcBef>
                <a:spcPts val="396"/>
              </a:spcBef>
            </a:pPr>
            <a:endParaRPr lang="en-GB" b="1" dirty="0" smtClean="0"/>
          </a:p>
          <a:p>
            <a:pPr defTabSz="907942" eaLnBrk="1" hangingPunct="1">
              <a:spcBef>
                <a:spcPts val="400"/>
              </a:spcBef>
            </a:pPr>
            <a:endParaRPr lang="en-GB" b="1" dirty="0" smtClean="0"/>
          </a:p>
        </p:txBody>
      </p:sp>
      <p:sp>
        <p:nvSpPr>
          <p:cNvPr id="4" name="Foliennummernplatzhalter 3"/>
          <p:cNvSpPr>
            <a:spLocks noGrp="1"/>
          </p:cNvSpPr>
          <p:nvPr>
            <p:ph type="sldNum" sz="quarter" idx="10"/>
          </p:nvPr>
        </p:nvSpPr>
        <p:spPr/>
        <p:txBody>
          <a:bodyPr/>
          <a:lstStyle/>
          <a:p>
            <a:pPr>
              <a:defRPr/>
            </a:pPr>
            <a:fld id="{E13E2C55-1F96-45E6-8A44-1D33EBAF336E}" type="slidenum">
              <a:rPr lang="de-CH" smtClean="0"/>
              <a:pPr>
                <a:defRPr/>
              </a:pPr>
              <a:t>10</a:t>
            </a:fld>
            <a:endParaRPr lang="de-CH"/>
          </a:p>
        </p:txBody>
      </p:sp>
    </p:spTree>
    <p:extLst>
      <p:ext uri="{BB962C8B-B14F-4D97-AF65-F5344CB8AC3E}">
        <p14:creationId xmlns:p14="http://schemas.microsoft.com/office/powerpoint/2010/main" val="642253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CFA9D5E-CB5A-412F-8F96-152E0E41F62A}" type="slidenum">
              <a:rPr lang="de-CH" smtClean="0"/>
              <a:pPr>
                <a:defRPr/>
              </a:pPr>
              <a:t>11</a:t>
            </a:fld>
            <a:endParaRPr lang="de-CH"/>
          </a:p>
        </p:txBody>
      </p:sp>
    </p:spTree>
    <p:extLst>
      <p:ext uri="{BB962C8B-B14F-4D97-AF65-F5344CB8AC3E}">
        <p14:creationId xmlns:p14="http://schemas.microsoft.com/office/powerpoint/2010/main" val="2890006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eite_Deutsch">
    <p:spTree>
      <p:nvGrpSpPr>
        <p:cNvPr id="1" name=""/>
        <p:cNvGrpSpPr/>
        <p:nvPr/>
      </p:nvGrpSpPr>
      <p:grpSpPr>
        <a:xfrm>
          <a:off x="0" y="0"/>
          <a:ext cx="0" cy="0"/>
          <a:chOff x="0" y="0"/>
          <a:chExt cx="0" cy="0"/>
        </a:xfrm>
      </p:grpSpPr>
      <p:sp>
        <p:nvSpPr>
          <p:cNvPr id="6" name="Titel 1"/>
          <p:cNvSpPr>
            <a:spLocks noGrp="1"/>
          </p:cNvSpPr>
          <p:nvPr>
            <p:ph type="ctrTitle"/>
          </p:nvPr>
        </p:nvSpPr>
        <p:spPr>
          <a:xfrm>
            <a:off x="1214414" y="2500307"/>
            <a:ext cx="6286544" cy="1214445"/>
          </a:xfrm>
          <a:prstGeom prst="rect">
            <a:avLst/>
          </a:prstGeom>
        </p:spPr>
        <p:txBody>
          <a:bodyPr/>
          <a:lstStyle>
            <a:lvl1pPr algn="l">
              <a:defRPr sz="5200"/>
            </a:lvl1pPr>
          </a:lstStyle>
          <a:p>
            <a:r>
              <a:rPr lang="de-DE" dirty="0" smtClean="0"/>
              <a:t>Titelmasterformat durch Klicken bearbeiten</a:t>
            </a:r>
            <a:endParaRPr lang="de-CH" dirty="0"/>
          </a:p>
        </p:txBody>
      </p:sp>
      <p:sp>
        <p:nvSpPr>
          <p:cNvPr id="10" name="Textplatzhalter 8"/>
          <p:cNvSpPr>
            <a:spLocks noGrp="1"/>
          </p:cNvSpPr>
          <p:nvPr>
            <p:ph type="body" sz="quarter" idx="10"/>
          </p:nvPr>
        </p:nvSpPr>
        <p:spPr>
          <a:xfrm>
            <a:off x="1214414" y="5143512"/>
            <a:ext cx="6286500" cy="785812"/>
          </a:xfrm>
          <a:prstGeom prst="rect">
            <a:avLst/>
          </a:prstGeom>
        </p:spPr>
        <p:txBody>
          <a:bodyPr/>
          <a:lstStyle>
            <a:lvl1pPr marL="0" indent="0" algn="l">
              <a:buNone/>
              <a:defRPr/>
            </a:lvl1pPr>
            <a:lvl2pPr algn="l">
              <a:buNone/>
              <a:defRPr/>
            </a:lvl2pPr>
            <a:lvl3pPr algn="l">
              <a:buNone/>
              <a:defRPr/>
            </a:lvl3pPr>
            <a:lvl4pPr algn="l">
              <a:buNone/>
              <a:defRPr/>
            </a:lvl4pPr>
            <a:lvl5pPr algn="l">
              <a:buNone/>
              <a:defRPr/>
            </a:lvl5pPr>
          </a:lstStyle>
          <a:p>
            <a:pPr lvl="0"/>
            <a:r>
              <a:rPr lang="de-DE" smtClean="0"/>
              <a:t>Textmasterformate durch Klicken bearbeiten</a:t>
            </a:r>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8662" y="366310"/>
            <a:ext cx="4166616" cy="74980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lgeseite_Text">
    <p:spTree>
      <p:nvGrpSpPr>
        <p:cNvPr id="1" name=""/>
        <p:cNvGrpSpPr/>
        <p:nvPr/>
      </p:nvGrpSpPr>
      <p:grpSpPr>
        <a:xfrm>
          <a:off x="0" y="0"/>
          <a:ext cx="0" cy="0"/>
          <a:chOff x="0" y="0"/>
          <a:chExt cx="0" cy="0"/>
        </a:xfrm>
      </p:grpSpPr>
      <p:sp>
        <p:nvSpPr>
          <p:cNvPr id="8" name="Titel 1"/>
          <p:cNvSpPr>
            <a:spLocks noGrp="1"/>
          </p:cNvSpPr>
          <p:nvPr>
            <p:ph type="ctrTitle"/>
          </p:nvPr>
        </p:nvSpPr>
        <p:spPr>
          <a:xfrm>
            <a:off x="1214414" y="500042"/>
            <a:ext cx="6286544" cy="714379"/>
          </a:xfrm>
          <a:prstGeom prst="rect">
            <a:avLst/>
          </a:prstGeom>
        </p:spPr>
        <p:txBody>
          <a:bodyPr/>
          <a:lstStyle>
            <a:lvl1pPr algn="l">
              <a:defRPr sz="3200"/>
            </a:lvl1pPr>
          </a:lstStyle>
          <a:p>
            <a:r>
              <a:rPr lang="de-DE" smtClean="0"/>
              <a:t>Titelmasterformat durch Klicken bearbeiten</a:t>
            </a:r>
            <a:endParaRPr lang="de-CH" dirty="0"/>
          </a:p>
        </p:txBody>
      </p:sp>
      <p:sp>
        <p:nvSpPr>
          <p:cNvPr id="11" name="Inhaltsplatzhalter 9"/>
          <p:cNvSpPr>
            <a:spLocks noGrp="1"/>
          </p:cNvSpPr>
          <p:nvPr>
            <p:ph sz="quarter" idx="12"/>
          </p:nvPr>
        </p:nvSpPr>
        <p:spPr>
          <a:xfrm>
            <a:off x="1214414" y="1571613"/>
            <a:ext cx="7215187" cy="1857388"/>
          </a:xfrm>
          <a:prstGeom prst="rect">
            <a:avLst/>
          </a:prstGeom>
        </p:spPr>
        <p:txBody>
          <a:bodyPr/>
          <a:lstStyle>
            <a:lvl1pPr>
              <a:lnSpc>
                <a:spcPts val="2600"/>
              </a:lnSpc>
              <a:buFont typeface="Arial" pitchFamily="34" charset="0"/>
              <a:buNone/>
              <a:defRPr sz="2100"/>
            </a:lvl1pPr>
            <a:lvl2pPr marL="742950" indent="-742950">
              <a:buNone/>
              <a:defRPr sz="2100"/>
            </a:lvl2pPr>
            <a:lvl3pPr marL="742950" indent="-742950">
              <a:buNone/>
              <a:defRPr sz="2100"/>
            </a:lvl3pPr>
            <a:lvl4pPr>
              <a:buNone/>
              <a:defRPr sz="2100"/>
            </a:lvl4pPr>
            <a:lvl5pPr>
              <a:buNone/>
              <a:defRPr sz="2100"/>
            </a:lvl5pPr>
          </a:lstStyle>
          <a:p>
            <a:pPr lvl="0"/>
            <a:r>
              <a:rPr lang="de-DE" smtClean="0"/>
              <a:t>Textmasterformate durch Klicken bearbeiten</a:t>
            </a:r>
          </a:p>
          <a:p>
            <a:pPr lvl="1"/>
            <a:r>
              <a:rPr lang="de-DE" smtClean="0"/>
              <a:t>Zweite Ebene</a:t>
            </a:r>
          </a:p>
          <a:p>
            <a:pPr lvl="2"/>
            <a:r>
              <a:rPr lang="de-DE" smtClean="0"/>
              <a:t>Dritte Ebene</a:t>
            </a:r>
          </a:p>
        </p:txBody>
      </p:sp>
      <p:sp>
        <p:nvSpPr>
          <p:cNvPr id="5" name="Foliennummernplatzhalter 5"/>
          <p:cNvSpPr>
            <a:spLocks noGrp="1"/>
          </p:cNvSpPr>
          <p:nvPr>
            <p:ph type="sldNum" sz="quarter" idx="13"/>
          </p:nvPr>
        </p:nvSpPr>
        <p:spPr>
          <a:xfrm>
            <a:off x="6624638" y="6215063"/>
            <a:ext cx="2233612" cy="365125"/>
          </a:xfrm>
          <a:prstGeom prst="rect">
            <a:avLst/>
          </a:prstGeom>
        </p:spPr>
        <p:txBody>
          <a:bodyPr/>
          <a:lstStyle>
            <a:lvl1pPr algn="r" fontAlgn="auto">
              <a:lnSpc>
                <a:spcPts val="1200"/>
              </a:lnSpc>
              <a:spcBef>
                <a:spcPts val="0"/>
              </a:spcBef>
              <a:spcAft>
                <a:spcPts val="0"/>
              </a:spcAft>
              <a:defRPr sz="900">
                <a:latin typeface="Arial" pitchFamily="34" charset="0"/>
                <a:cs typeface="Arial" pitchFamily="34" charset="0"/>
              </a:defRPr>
            </a:lvl1pPr>
          </a:lstStyle>
          <a:p>
            <a:pPr>
              <a:defRPr/>
            </a:pPr>
            <a:fld id="{ECC05C5A-8358-4049-9262-F893FD3E712D}" type="slidenum">
              <a:rPr lang="de-CH"/>
              <a:pPr>
                <a:defRPr/>
              </a:pPr>
              <a:t>‹#›</a:t>
            </a:fld>
            <a:endParaRPr lang="de-CH" dirty="0"/>
          </a:p>
        </p:txBody>
      </p:sp>
      <p:pic>
        <p:nvPicPr>
          <p:cNvPr id="1027" name="Picture 3" descr="K:\Regist_Enreg\5-Handel_Economie\Wissenschaft - Technologie\Embassy admin\logos etc\BundesLogo Swiss Embassy\JPG und PNG\POSITIV\QUER\02.1_LON_RGB_quer_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0"/>
            <a:ext cx="4627563" cy="7064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lgeseite_Text mit Fussnote">
    <p:spTree>
      <p:nvGrpSpPr>
        <p:cNvPr id="1" name=""/>
        <p:cNvGrpSpPr/>
        <p:nvPr/>
      </p:nvGrpSpPr>
      <p:grpSpPr>
        <a:xfrm>
          <a:off x="0" y="0"/>
          <a:ext cx="0" cy="0"/>
          <a:chOff x="0" y="0"/>
          <a:chExt cx="0" cy="0"/>
        </a:xfrm>
      </p:grpSpPr>
      <p:pic>
        <p:nvPicPr>
          <p:cNvPr id="8" name="Grafik 1" descr="EVD_BBT_D_RGB_POS_QUER_wappen.jpg"/>
          <p:cNvPicPr>
            <a:picLocks noChangeAspect="1"/>
          </p:cNvPicPr>
          <p:nvPr userDrawn="1"/>
        </p:nvPicPr>
        <p:blipFill>
          <a:blip r:embed="rId2" cstate="print"/>
          <a:srcRect/>
          <a:stretch>
            <a:fillRect/>
          </a:stretch>
        </p:blipFill>
        <p:spPr bwMode="auto">
          <a:xfrm>
            <a:off x="428625" y="642938"/>
            <a:ext cx="292100" cy="347662"/>
          </a:xfrm>
          <a:prstGeom prst="rect">
            <a:avLst/>
          </a:prstGeom>
          <a:noFill/>
          <a:ln w="9525">
            <a:noFill/>
            <a:miter lim="800000"/>
            <a:headEnd/>
            <a:tailEnd/>
          </a:ln>
        </p:spPr>
      </p:pic>
      <p:cxnSp>
        <p:nvCxnSpPr>
          <p:cNvPr id="9" name="Gerade Verbindung 8"/>
          <p:cNvCxnSpPr/>
          <p:nvPr userDrawn="1"/>
        </p:nvCxnSpPr>
        <p:spPr>
          <a:xfrm>
            <a:off x="1214438" y="6143625"/>
            <a:ext cx="7572375"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el 1"/>
          <p:cNvSpPr>
            <a:spLocks noGrp="1"/>
          </p:cNvSpPr>
          <p:nvPr>
            <p:ph type="ctrTitle"/>
          </p:nvPr>
        </p:nvSpPr>
        <p:spPr>
          <a:xfrm>
            <a:off x="1214414" y="500042"/>
            <a:ext cx="6286544" cy="714379"/>
          </a:xfrm>
          <a:prstGeom prst="rect">
            <a:avLst/>
          </a:prstGeom>
        </p:spPr>
        <p:txBody>
          <a:bodyPr/>
          <a:lstStyle>
            <a:lvl1pPr algn="l">
              <a:defRPr sz="3200"/>
            </a:lvl1pPr>
          </a:lstStyle>
          <a:p>
            <a:r>
              <a:rPr lang="de-DE" smtClean="0"/>
              <a:t>Titelmasterformat durch Klicken bearbeiten</a:t>
            </a:r>
            <a:endParaRPr lang="de-CH" dirty="0"/>
          </a:p>
        </p:txBody>
      </p:sp>
      <p:sp>
        <p:nvSpPr>
          <p:cNvPr id="6" name="Inhaltsplatzhalter 9"/>
          <p:cNvSpPr>
            <a:spLocks noGrp="1"/>
          </p:cNvSpPr>
          <p:nvPr>
            <p:ph sz="quarter" idx="12"/>
          </p:nvPr>
        </p:nvSpPr>
        <p:spPr>
          <a:xfrm>
            <a:off x="1214414" y="1571613"/>
            <a:ext cx="7215187" cy="1857388"/>
          </a:xfrm>
          <a:prstGeom prst="rect">
            <a:avLst/>
          </a:prstGeom>
        </p:spPr>
        <p:txBody>
          <a:bodyPr/>
          <a:lstStyle>
            <a:lvl1pPr>
              <a:lnSpc>
                <a:spcPts val="2600"/>
              </a:lnSpc>
              <a:buFont typeface="Arial" pitchFamily="34" charset="0"/>
              <a:buNone/>
              <a:defRPr sz="2100"/>
            </a:lvl1pPr>
            <a:lvl2pPr marL="0" indent="0">
              <a:buNone/>
              <a:defRPr sz="2100"/>
            </a:lvl2pPr>
            <a:lvl3pPr marL="0" indent="0">
              <a:buNone/>
              <a:defRPr sz="2100"/>
            </a:lvl3pPr>
            <a:lvl4pPr>
              <a:buNone/>
              <a:defRPr sz="2100"/>
            </a:lvl4pPr>
            <a:lvl5pPr>
              <a:buNone/>
              <a:defRPr sz="2100"/>
            </a:lvl5pPr>
          </a:lstStyle>
          <a:p>
            <a:pPr lvl="0"/>
            <a:r>
              <a:rPr lang="de-DE" smtClean="0"/>
              <a:t>Textmasterformate durch Klicken bearbeiten</a:t>
            </a:r>
          </a:p>
          <a:p>
            <a:pPr lvl="1"/>
            <a:r>
              <a:rPr lang="de-DE" smtClean="0"/>
              <a:t>Zweite Ebene</a:t>
            </a:r>
          </a:p>
          <a:p>
            <a:pPr lvl="2"/>
            <a:r>
              <a:rPr lang="de-DE" smtClean="0"/>
              <a:t>Dritte Ebene</a:t>
            </a:r>
          </a:p>
        </p:txBody>
      </p:sp>
      <p:sp>
        <p:nvSpPr>
          <p:cNvPr id="7" name="Textplatzhalter 12"/>
          <p:cNvSpPr>
            <a:spLocks noGrp="1"/>
          </p:cNvSpPr>
          <p:nvPr>
            <p:ph type="body" sz="quarter" idx="13"/>
          </p:nvPr>
        </p:nvSpPr>
        <p:spPr>
          <a:xfrm>
            <a:off x="1142976" y="6215082"/>
            <a:ext cx="2643206" cy="357218"/>
          </a:xfrm>
          <a:prstGeom prst="rect">
            <a:avLst/>
          </a:prstGeom>
        </p:spPr>
        <p:txBody>
          <a:bodyPr/>
          <a:lstStyle>
            <a:lvl1pPr algn="l">
              <a:buFont typeface="Arial" pitchFamily="34" charset="0"/>
              <a:buNone/>
              <a:defRPr sz="900" b="0"/>
            </a:lvl1pPr>
          </a:lstStyle>
          <a:p>
            <a:pPr lvl="0"/>
            <a:r>
              <a:rPr lang="de-DE" smtClean="0"/>
              <a:t>Textmasterformate durch Klicken bearbeiten</a:t>
            </a:r>
          </a:p>
        </p:txBody>
      </p:sp>
      <p:sp>
        <p:nvSpPr>
          <p:cNvPr id="10" name="Foliennummernplatzhalter 5"/>
          <p:cNvSpPr>
            <a:spLocks noGrp="1"/>
          </p:cNvSpPr>
          <p:nvPr>
            <p:ph type="sldNum" sz="quarter" idx="14"/>
          </p:nvPr>
        </p:nvSpPr>
        <p:spPr>
          <a:xfrm>
            <a:off x="6624638" y="6215063"/>
            <a:ext cx="2233612" cy="365125"/>
          </a:xfrm>
          <a:prstGeom prst="rect">
            <a:avLst/>
          </a:prstGeom>
        </p:spPr>
        <p:txBody>
          <a:bodyPr/>
          <a:lstStyle>
            <a:lvl1pPr algn="r" fontAlgn="auto">
              <a:lnSpc>
                <a:spcPts val="1200"/>
              </a:lnSpc>
              <a:spcBef>
                <a:spcPts val="0"/>
              </a:spcBef>
              <a:spcAft>
                <a:spcPts val="0"/>
              </a:spcAft>
              <a:defRPr sz="900">
                <a:latin typeface="Arial" pitchFamily="34" charset="0"/>
                <a:cs typeface="Arial" pitchFamily="34" charset="0"/>
              </a:defRPr>
            </a:lvl1pPr>
          </a:lstStyle>
          <a:p>
            <a:pPr>
              <a:defRPr/>
            </a:pPr>
            <a:fld id="{8EAF48E7-00D7-496A-8547-AF8691673963}" type="slidenum">
              <a:rPr lang="de-CH"/>
              <a:pPr>
                <a:defRPr/>
              </a:pPr>
              <a:t>‹#›</a:t>
            </a:fld>
            <a:endParaRPr lang="de-CH"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lgeseite_Diagramm">
    <p:spTree>
      <p:nvGrpSpPr>
        <p:cNvPr id="1" name=""/>
        <p:cNvGrpSpPr/>
        <p:nvPr/>
      </p:nvGrpSpPr>
      <p:grpSpPr>
        <a:xfrm>
          <a:off x="0" y="0"/>
          <a:ext cx="0" cy="0"/>
          <a:chOff x="0" y="0"/>
          <a:chExt cx="0" cy="0"/>
        </a:xfrm>
      </p:grpSpPr>
      <p:pic>
        <p:nvPicPr>
          <p:cNvPr id="5" name="Grafik 1" descr="EVD_BBT_D_RGB_POS_QUER_wappen.jpg"/>
          <p:cNvPicPr>
            <a:picLocks noChangeAspect="1"/>
          </p:cNvPicPr>
          <p:nvPr userDrawn="1"/>
        </p:nvPicPr>
        <p:blipFill>
          <a:blip r:embed="rId2" cstate="print"/>
          <a:srcRect/>
          <a:stretch>
            <a:fillRect/>
          </a:stretch>
        </p:blipFill>
        <p:spPr bwMode="auto">
          <a:xfrm>
            <a:off x="428625" y="642938"/>
            <a:ext cx="292100" cy="347662"/>
          </a:xfrm>
          <a:prstGeom prst="rect">
            <a:avLst/>
          </a:prstGeom>
          <a:noFill/>
          <a:ln w="9525">
            <a:noFill/>
            <a:miter lim="800000"/>
            <a:headEnd/>
            <a:tailEnd/>
          </a:ln>
        </p:spPr>
      </p:pic>
      <p:sp>
        <p:nvSpPr>
          <p:cNvPr id="8" name="Titel 1"/>
          <p:cNvSpPr>
            <a:spLocks noGrp="1"/>
          </p:cNvSpPr>
          <p:nvPr>
            <p:ph type="ctrTitle"/>
          </p:nvPr>
        </p:nvSpPr>
        <p:spPr>
          <a:xfrm>
            <a:off x="1214414" y="500042"/>
            <a:ext cx="6286544" cy="714379"/>
          </a:xfrm>
          <a:prstGeom prst="rect">
            <a:avLst/>
          </a:prstGeom>
        </p:spPr>
        <p:txBody>
          <a:bodyPr/>
          <a:lstStyle>
            <a:lvl1pPr algn="l">
              <a:defRPr sz="3200"/>
            </a:lvl1pPr>
          </a:lstStyle>
          <a:p>
            <a:r>
              <a:rPr lang="de-DE" smtClean="0"/>
              <a:t>Titelmasterformat durch Klicken bearbeiten</a:t>
            </a:r>
            <a:endParaRPr lang="de-CH" dirty="0"/>
          </a:p>
        </p:txBody>
      </p:sp>
      <p:sp>
        <p:nvSpPr>
          <p:cNvPr id="9" name="Inhaltsplatzhalter 9"/>
          <p:cNvSpPr>
            <a:spLocks noGrp="1"/>
          </p:cNvSpPr>
          <p:nvPr>
            <p:ph sz="quarter" idx="12"/>
          </p:nvPr>
        </p:nvSpPr>
        <p:spPr>
          <a:xfrm>
            <a:off x="1214415" y="1571613"/>
            <a:ext cx="6286544" cy="428627"/>
          </a:xfrm>
          <a:prstGeom prst="rect">
            <a:avLst/>
          </a:prstGeom>
        </p:spPr>
        <p:txBody>
          <a:bodyPr/>
          <a:lstStyle>
            <a:lvl1pPr>
              <a:lnSpc>
                <a:spcPts val="2600"/>
              </a:lnSpc>
              <a:buFont typeface="Arial" pitchFamily="34" charset="0"/>
              <a:buNone/>
              <a:defRPr sz="2100"/>
            </a:lvl1pPr>
            <a:lvl2pPr>
              <a:buNone/>
              <a:defRPr sz="2100"/>
            </a:lvl2pPr>
            <a:lvl3pPr>
              <a:buNone/>
              <a:defRPr sz="2100"/>
            </a:lvl3pPr>
            <a:lvl4pPr>
              <a:buNone/>
              <a:defRPr sz="2100"/>
            </a:lvl4pPr>
            <a:lvl5pPr>
              <a:buNone/>
              <a:defRPr sz="2100"/>
            </a:lvl5pPr>
          </a:lstStyle>
          <a:p>
            <a:pPr lvl="0"/>
            <a:r>
              <a:rPr lang="de-DE" smtClean="0"/>
              <a:t>Textmasterformate durch Klicken bearbeiten</a:t>
            </a:r>
          </a:p>
        </p:txBody>
      </p:sp>
      <p:sp>
        <p:nvSpPr>
          <p:cNvPr id="11" name="Diagrammplatzhalter 10"/>
          <p:cNvSpPr>
            <a:spLocks noGrp="1"/>
          </p:cNvSpPr>
          <p:nvPr>
            <p:ph type="chart" sz="quarter" idx="13"/>
          </p:nvPr>
        </p:nvSpPr>
        <p:spPr>
          <a:xfrm>
            <a:off x="1214438" y="2357438"/>
            <a:ext cx="6286500" cy="3571875"/>
          </a:xfrm>
          <a:prstGeom prst="rect">
            <a:avLst/>
          </a:prstGeom>
        </p:spPr>
        <p:txBody>
          <a:bodyPr/>
          <a:lstStyle/>
          <a:p>
            <a:pPr lvl="0"/>
            <a:r>
              <a:rPr lang="de-DE" noProof="0" smtClean="0"/>
              <a:t>Diagramm durch Klicken auf Symbol hinzufügen</a:t>
            </a:r>
            <a:endParaRPr lang="de-CH" noProof="0" dirty="0"/>
          </a:p>
        </p:txBody>
      </p:sp>
      <p:sp>
        <p:nvSpPr>
          <p:cNvPr id="6" name="Foliennummernplatzhalter 5"/>
          <p:cNvSpPr>
            <a:spLocks noGrp="1"/>
          </p:cNvSpPr>
          <p:nvPr>
            <p:ph type="sldNum" sz="quarter" idx="14"/>
          </p:nvPr>
        </p:nvSpPr>
        <p:spPr>
          <a:xfrm>
            <a:off x="6624638" y="6215063"/>
            <a:ext cx="2233612" cy="365125"/>
          </a:xfrm>
          <a:prstGeom prst="rect">
            <a:avLst/>
          </a:prstGeom>
        </p:spPr>
        <p:txBody>
          <a:bodyPr/>
          <a:lstStyle>
            <a:lvl1pPr algn="r" fontAlgn="auto">
              <a:lnSpc>
                <a:spcPts val="1200"/>
              </a:lnSpc>
              <a:spcBef>
                <a:spcPts val="0"/>
              </a:spcBef>
              <a:spcAft>
                <a:spcPts val="0"/>
              </a:spcAft>
              <a:defRPr sz="900">
                <a:latin typeface="Arial" pitchFamily="34" charset="0"/>
                <a:cs typeface="Arial" pitchFamily="34" charset="0"/>
              </a:defRPr>
            </a:lvl1pPr>
          </a:lstStyle>
          <a:p>
            <a:pPr>
              <a:defRPr/>
            </a:pPr>
            <a:fld id="{BEDD7716-C4EE-40A6-8ADC-F2D9F1D2E59A}" type="slidenum">
              <a:rPr lang="de-CH"/>
              <a:pPr>
                <a:defRPr/>
              </a:pPr>
              <a:t>‹#›</a:t>
            </a:fld>
            <a:endParaRPr lang="de-CH"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lgeseite_Tabelle">
    <p:spTree>
      <p:nvGrpSpPr>
        <p:cNvPr id="1" name=""/>
        <p:cNvGrpSpPr/>
        <p:nvPr/>
      </p:nvGrpSpPr>
      <p:grpSpPr>
        <a:xfrm>
          <a:off x="0" y="0"/>
          <a:ext cx="0" cy="0"/>
          <a:chOff x="0" y="0"/>
          <a:chExt cx="0" cy="0"/>
        </a:xfrm>
      </p:grpSpPr>
      <p:pic>
        <p:nvPicPr>
          <p:cNvPr id="5" name="Grafik 1" descr="EVD_BBT_D_RGB_POS_QUER_wappen.jpg"/>
          <p:cNvPicPr>
            <a:picLocks noChangeAspect="1"/>
          </p:cNvPicPr>
          <p:nvPr userDrawn="1"/>
        </p:nvPicPr>
        <p:blipFill>
          <a:blip r:embed="rId2" cstate="print"/>
          <a:srcRect/>
          <a:stretch>
            <a:fillRect/>
          </a:stretch>
        </p:blipFill>
        <p:spPr bwMode="auto">
          <a:xfrm>
            <a:off x="428625" y="642938"/>
            <a:ext cx="292100" cy="347662"/>
          </a:xfrm>
          <a:prstGeom prst="rect">
            <a:avLst/>
          </a:prstGeom>
          <a:noFill/>
          <a:ln w="9525">
            <a:noFill/>
            <a:miter lim="800000"/>
            <a:headEnd/>
            <a:tailEnd/>
          </a:ln>
        </p:spPr>
      </p:pic>
      <p:sp>
        <p:nvSpPr>
          <p:cNvPr id="8" name="Titel 1"/>
          <p:cNvSpPr>
            <a:spLocks noGrp="1"/>
          </p:cNvSpPr>
          <p:nvPr>
            <p:ph type="ctrTitle"/>
          </p:nvPr>
        </p:nvSpPr>
        <p:spPr>
          <a:xfrm>
            <a:off x="1214414" y="500042"/>
            <a:ext cx="6286544" cy="714379"/>
          </a:xfrm>
          <a:prstGeom prst="rect">
            <a:avLst/>
          </a:prstGeom>
        </p:spPr>
        <p:txBody>
          <a:bodyPr/>
          <a:lstStyle>
            <a:lvl1pPr algn="l">
              <a:defRPr sz="3200"/>
            </a:lvl1pPr>
          </a:lstStyle>
          <a:p>
            <a:r>
              <a:rPr lang="de-DE" smtClean="0"/>
              <a:t>Titelmasterformat durch Klicken bearbeiten</a:t>
            </a:r>
            <a:endParaRPr lang="de-CH" dirty="0"/>
          </a:p>
        </p:txBody>
      </p:sp>
      <p:sp>
        <p:nvSpPr>
          <p:cNvPr id="9" name="Inhaltsplatzhalter 9"/>
          <p:cNvSpPr>
            <a:spLocks noGrp="1"/>
          </p:cNvSpPr>
          <p:nvPr>
            <p:ph sz="quarter" idx="12"/>
          </p:nvPr>
        </p:nvSpPr>
        <p:spPr>
          <a:xfrm>
            <a:off x="1214414" y="1571613"/>
            <a:ext cx="7215187" cy="500065"/>
          </a:xfrm>
          <a:prstGeom prst="rect">
            <a:avLst/>
          </a:prstGeom>
        </p:spPr>
        <p:txBody>
          <a:bodyPr/>
          <a:lstStyle>
            <a:lvl1pPr>
              <a:lnSpc>
                <a:spcPts val="2600"/>
              </a:lnSpc>
              <a:buFont typeface="Arial" pitchFamily="34" charset="0"/>
              <a:buNone/>
              <a:defRPr sz="2100"/>
            </a:lvl1pPr>
            <a:lvl2pPr>
              <a:buNone/>
              <a:defRPr sz="2100"/>
            </a:lvl2pPr>
            <a:lvl3pPr>
              <a:buNone/>
              <a:defRPr sz="2100"/>
            </a:lvl3pPr>
            <a:lvl4pPr>
              <a:buNone/>
              <a:defRPr sz="2100"/>
            </a:lvl4pPr>
            <a:lvl5pPr>
              <a:buNone/>
              <a:defRPr sz="2100"/>
            </a:lvl5pPr>
          </a:lstStyle>
          <a:p>
            <a:pPr lvl="0"/>
            <a:r>
              <a:rPr lang="de-DE" smtClean="0"/>
              <a:t>Textmasterformate durch Klicken bearbeiten</a:t>
            </a:r>
          </a:p>
        </p:txBody>
      </p:sp>
      <p:sp>
        <p:nvSpPr>
          <p:cNvPr id="11" name="Tabellenplatzhalter 10"/>
          <p:cNvSpPr>
            <a:spLocks noGrp="1"/>
          </p:cNvSpPr>
          <p:nvPr>
            <p:ph type="tbl" sz="quarter" idx="13"/>
          </p:nvPr>
        </p:nvSpPr>
        <p:spPr>
          <a:xfrm>
            <a:off x="1214438" y="2428875"/>
            <a:ext cx="7215187" cy="3143250"/>
          </a:xfrm>
          <a:prstGeom prst="rect">
            <a:avLst/>
          </a:prstGeom>
        </p:spPr>
        <p:txBody>
          <a:bodyPr/>
          <a:lstStyle/>
          <a:p>
            <a:pPr lvl="0"/>
            <a:r>
              <a:rPr lang="de-DE" noProof="0" smtClean="0"/>
              <a:t>Tabelle durch Klicken auf Symbol hinzufügen</a:t>
            </a:r>
            <a:endParaRPr lang="de-CH" noProof="0"/>
          </a:p>
        </p:txBody>
      </p:sp>
      <p:sp>
        <p:nvSpPr>
          <p:cNvPr id="6" name="Foliennummernplatzhalter 5"/>
          <p:cNvSpPr>
            <a:spLocks noGrp="1"/>
          </p:cNvSpPr>
          <p:nvPr>
            <p:ph type="sldNum" sz="quarter" idx="14"/>
          </p:nvPr>
        </p:nvSpPr>
        <p:spPr>
          <a:xfrm>
            <a:off x="6624638" y="6215063"/>
            <a:ext cx="2233612" cy="365125"/>
          </a:xfrm>
          <a:prstGeom prst="rect">
            <a:avLst/>
          </a:prstGeom>
        </p:spPr>
        <p:txBody>
          <a:bodyPr/>
          <a:lstStyle>
            <a:lvl1pPr algn="r" fontAlgn="auto">
              <a:lnSpc>
                <a:spcPts val="1200"/>
              </a:lnSpc>
              <a:spcBef>
                <a:spcPts val="0"/>
              </a:spcBef>
              <a:spcAft>
                <a:spcPts val="0"/>
              </a:spcAft>
              <a:defRPr sz="900">
                <a:latin typeface="Arial" pitchFamily="34" charset="0"/>
                <a:cs typeface="Arial" pitchFamily="34" charset="0"/>
              </a:defRPr>
            </a:lvl1pPr>
          </a:lstStyle>
          <a:p>
            <a:pPr>
              <a:defRPr/>
            </a:pPr>
            <a:fld id="{E96DB4D0-C365-46C9-AACF-003FB787FFC7}" type="slidenum">
              <a:rPr lang="de-CH"/>
              <a:pPr>
                <a:defRPr/>
              </a:pPr>
              <a:t>‹#›</a:t>
            </a:fld>
            <a:endParaRPr lang="de-CH"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lgeseite_SmartArt">
    <p:spTree>
      <p:nvGrpSpPr>
        <p:cNvPr id="1" name=""/>
        <p:cNvGrpSpPr/>
        <p:nvPr/>
      </p:nvGrpSpPr>
      <p:grpSpPr>
        <a:xfrm>
          <a:off x="0" y="0"/>
          <a:ext cx="0" cy="0"/>
          <a:chOff x="0" y="0"/>
          <a:chExt cx="0" cy="0"/>
        </a:xfrm>
      </p:grpSpPr>
      <p:pic>
        <p:nvPicPr>
          <p:cNvPr id="4" name="Grafik 1" descr="EVD_BBT_D_RGB_POS_QUER_wappen.jpg"/>
          <p:cNvPicPr>
            <a:picLocks noChangeAspect="1"/>
          </p:cNvPicPr>
          <p:nvPr userDrawn="1"/>
        </p:nvPicPr>
        <p:blipFill>
          <a:blip r:embed="rId2" cstate="print"/>
          <a:srcRect/>
          <a:stretch>
            <a:fillRect/>
          </a:stretch>
        </p:blipFill>
        <p:spPr bwMode="auto">
          <a:xfrm>
            <a:off x="428625" y="642938"/>
            <a:ext cx="292100" cy="347662"/>
          </a:xfrm>
          <a:prstGeom prst="rect">
            <a:avLst/>
          </a:prstGeom>
          <a:noFill/>
          <a:ln w="9525">
            <a:noFill/>
            <a:miter lim="800000"/>
            <a:headEnd/>
            <a:tailEnd/>
          </a:ln>
        </p:spPr>
      </p:pic>
      <p:graphicFrame>
        <p:nvGraphicFramePr>
          <p:cNvPr id="5" name="Diagramm 4"/>
          <p:cNvGraphicFramePr/>
          <p:nvPr userDrawn="1"/>
        </p:nvGraphicFramePr>
        <p:xfrm>
          <a:off x="1214414" y="2428868"/>
          <a:ext cx="6096000" cy="3357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el 1"/>
          <p:cNvSpPr>
            <a:spLocks noGrp="1"/>
          </p:cNvSpPr>
          <p:nvPr>
            <p:ph type="ctrTitle"/>
          </p:nvPr>
        </p:nvSpPr>
        <p:spPr>
          <a:xfrm>
            <a:off x="1214414" y="500042"/>
            <a:ext cx="6286544" cy="714379"/>
          </a:xfrm>
          <a:prstGeom prst="rect">
            <a:avLst/>
          </a:prstGeom>
        </p:spPr>
        <p:txBody>
          <a:bodyPr/>
          <a:lstStyle>
            <a:lvl1pPr algn="l">
              <a:defRPr sz="3200"/>
            </a:lvl1pPr>
          </a:lstStyle>
          <a:p>
            <a:r>
              <a:rPr lang="de-DE" smtClean="0"/>
              <a:t>Titelmasterformat durch Klicken bearbeiten</a:t>
            </a:r>
            <a:endParaRPr lang="de-CH" dirty="0"/>
          </a:p>
        </p:txBody>
      </p:sp>
      <p:sp>
        <p:nvSpPr>
          <p:cNvPr id="9" name="Inhaltsplatzhalter 9"/>
          <p:cNvSpPr>
            <a:spLocks noGrp="1"/>
          </p:cNvSpPr>
          <p:nvPr>
            <p:ph sz="quarter" idx="12"/>
          </p:nvPr>
        </p:nvSpPr>
        <p:spPr>
          <a:xfrm>
            <a:off x="1214415" y="1571613"/>
            <a:ext cx="6286544" cy="500065"/>
          </a:xfrm>
          <a:prstGeom prst="rect">
            <a:avLst/>
          </a:prstGeom>
        </p:spPr>
        <p:txBody>
          <a:bodyPr/>
          <a:lstStyle>
            <a:lvl1pPr>
              <a:lnSpc>
                <a:spcPts val="2600"/>
              </a:lnSpc>
              <a:buFont typeface="Arial" pitchFamily="34" charset="0"/>
              <a:buNone/>
              <a:defRPr sz="2100" baseline="0"/>
            </a:lvl1pPr>
            <a:lvl2pPr>
              <a:buNone/>
              <a:defRPr sz="2100"/>
            </a:lvl2pPr>
            <a:lvl3pPr>
              <a:buNone/>
              <a:defRPr sz="2100"/>
            </a:lvl3pPr>
            <a:lvl4pPr>
              <a:buNone/>
              <a:defRPr sz="2100"/>
            </a:lvl4pPr>
            <a:lvl5pPr>
              <a:buNone/>
              <a:defRPr sz="2100"/>
            </a:lvl5pPr>
          </a:lstStyle>
          <a:p>
            <a:pPr lvl="0"/>
            <a:r>
              <a:rPr lang="de-DE" smtClean="0"/>
              <a:t>Textmasterformate durch Klicken bearbeiten</a:t>
            </a:r>
          </a:p>
        </p:txBody>
      </p:sp>
      <p:sp>
        <p:nvSpPr>
          <p:cNvPr id="6" name="Foliennummernplatzhalter 5"/>
          <p:cNvSpPr>
            <a:spLocks noGrp="1"/>
          </p:cNvSpPr>
          <p:nvPr>
            <p:ph type="sldNum" sz="quarter" idx="13"/>
          </p:nvPr>
        </p:nvSpPr>
        <p:spPr>
          <a:xfrm>
            <a:off x="6624638" y="6215063"/>
            <a:ext cx="2233612" cy="365125"/>
          </a:xfrm>
          <a:prstGeom prst="rect">
            <a:avLst/>
          </a:prstGeom>
        </p:spPr>
        <p:txBody>
          <a:bodyPr/>
          <a:lstStyle>
            <a:lvl1pPr algn="r" fontAlgn="auto">
              <a:lnSpc>
                <a:spcPts val="1200"/>
              </a:lnSpc>
              <a:spcBef>
                <a:spcPts val="0"/>
              </a:spcBef>
              <a:spcAft>
                <a:spcPts val="0"/>
              </a:spcAft>
              <a:defRPr sz="900">
                <a:latin typeface="Arial" pitchFamily="34" charset="0"/>
                <a:cs typeface="Arial" pitchFamily="34" charset="0"/>
              </a:defRPr>
            </a:lvl1pPr>
          </a:lstStyle>
          <a:p>
            <a:pPr>
              <a:defRPr/>
            </a:pPr>
            <a:fld id="{8C8A10D8-EB76-4399-9CCE-96B1F1E67786}" type="slidenum">
              <a:rPr lang="de-CH"/>
              <a:pPr>
                <a:defRPr/>
              </a:pPr>
              <a:t>‹#›</a:t>
            </a:fld>
            <a:endParaRPr lang="de-CH"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156000" y="6588000"/>
            <a:ext cx="2160000" cy="180000"/>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a:xfrm>
            <a:off x="1440000" y="6588000"/>
            <a:ext cx="4680000" cy="180000"/>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8353175" y="6586020"/>
            <a:ext cx="540000" cy="180000"/>
          </a:xfrm>
          <a:prstGeom prst="rect">
            <a:avLst/>
          </a:prstGeom>
        </p:spPr>
        <p:txBody>
          <a:bodyPr/>
          <a:lstStyle/>
          <a:p>
            <a:fld id="{FE4E17A9-EA06-4C60-9B5B-EF8399C2AF8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17491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8" r:id="rId7"/>
  </p:sldLayoutIdLst>
  <p:hf hdr="0" ftr="0" dt="0"/>
  <p:txStyles>
    <p:titleStyle>
      <a:lvl1pPr algn="ctr" rtl="0" eaLnBrk="0" fontAlgn="base" hangingPunct="0">
        <a:spcBef>
          <a:spcPct val="0"/>
        </a:spcBef>
        <a:spcAft>
          <a:spcPct val="0"/>
        </a:spcAft>
        <a:defRPr sz="44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b="1">
          <a:solidFill>
            <a:schemeClr val="tx1"/>
          </a:solidFill>
          <a:latin typeface="Arial" charset="0"/>
          <a:cs typeface="Arial" charset="0"/>
        </a:defRPr>
      </a:lvl2pPr>
      <a:lvl3pPr algn="ctr" rtl="0" eaLnBrk="0" fontAlgn="base" hangingPunct="0">
        <a:spcBef>
          <a:spcPct val="0"/>
        </a:spcBef>
        <a:spcAft>
          <a:spcPct val="0"/>
        </a:spcAft>
        <a:defRPr sz="4400" b="1">
          <a:solidFill>
            <a:schemeClr val="tx1"/>
          </a:solidFill>
          <a:latin typeface="Arial" charset="0"/>
          <a:cs typeface="Arial" charset="0"/>
        </a:defRPr>
      </a:lvl3pPr>
      <a:lvl4pPr algn="ctr" rtl="0" eaLnBrk="0" fontAlgn="base" hangingPunct="0">
        <a:spcBef>
          <a:spcPct val="0"/>
        </a:spcBef>
        <a:spcAft>
          <a:spcPct val="0"/>
        </a:spcAft>
        <a:defRPr sz="4400" b="1">
          <a:solidFill>
            <a:schemeClr val="tx1"/>
          </a:solidFill>
          <a:latin typeface="Arial" charset="0"/>
          <a:cs typeface="Arial" charset="0"/>
        </a:defRPr>
      </a:lvl4pPr>
      <a:lvl5pPr algn="ctr" rtl="0" eaLnBrk="0" fontAlgn="base" hangingPunct="0">
        <a:spcBef>
          <a:spcPct val="0"/>
        </a:spcBef>
        <a:spcAft>
          <a:spcPct val="0"/>
        </a:spcAft>
        <a:defRPr sz="4400" b="1">
          <a:solidFill>
            <a:schemeClr val="tx1"/>
          </a:solidFill>
          <a:latin typeface="Arial" charset="0"/>
          <a:cs typeface="Arial" charset="0"/>
        </a:defRPr>
      </a:lvl5pPr>
      <a:lvl6pPr marL="457200" algn="ctr" rtl="0" eaLnBrk="1" fontAlgn="base" hangingPunct="1">
        <a:spcBef>
          <a:spcPct val="0"/>
        </a:spcBef>
        <a:spcAft>
          <a:spcPct val="0"/>
        </a:spcAft>
        <a:defRPr sz="4400" b="1">
          <a:solidFill>
            <a:schemeClr val="tx1"/>
          </a:solidFill>
          <a:latin typeface="Arial" charset="0"/>
          <a:cs typeface="Arial" charset="0"/>
        </a:defRPr>
      </a:lvl6pPr>
      <a:lvl7pPr marL="914400" algn="ctr" rtl="0" eaLnBrk="1" fontAlgn="base" hangingPunct="1">
        <a:spcBef>
          <a:spcPct val="0"/>
        </a:spcBef>
        <a:spcAft>
          <a:spcPct val="0"/>
        </a:spcAft>
        <a:defRPr sz="4400" b="1">
          <a:solidFill>
            <a:schemeClr val="tx1"/>
          </a:solidFill>
          <a:latin typeface="Arial" charset="0"/>
          <a:cs typeface="Arial" charset="0"/>
        </a:defRPr>
      </a:lvl7pPr>
      <a:lvl8pPr marL="1371600" algn="ctr" rtl="0" eaLnBrk="1" fontAlgn="base" hangingPunct="1">
        <a:spcBef>
          <a:spcPct val="0"/>
        </a:spcBef>
        <a:spcAft>
          <a:spcPct val="0"/>
        </a:spcAft>
        <a:defRPr sz="4400" b="1">
          <a:solidFill>
            <a:schemeClr val="tx1"/>
          </a:solidFill>
          <a:latin typeface="Arial" charset="0"/>
          <a:cs typeface="Arial" charset="0"/>
        </a:defRPr>
      </a:lvl8pPr>
      <a:lvl9pPr marL="1828800" algn="ctr" rtl="0" eaLnBrk="1" fontAlgn="base" hangingPunct="1">
        <a:spcBef>
          <a:spcPct val="0"/>
        </a:spcBef>
        <a:spcAft>
          <a:spcPct val="0"/>
        </a:spcAft>
        <a:defRPr sz="44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ctrTitle"/>
          </p:nvPr>
        </p:nvSpPr>
        <p:spPr bwMode="auto">
          <a:xfrm>
            <a:off x="971600" y="1556792"/>
            <a:ext cx="7822082" cy="1944216"/>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de-CH" sz="3200" dirty="0" err="1" smtClean="0">
                <a:solidFill>
                  <a:srgbClr val="C00000"/>
                </a:solidFill>
                <a:latin typeface="Arial" charset="0"/>
                <a:cs typeface="Arial" charset="0"/>
              </a:rPr>
              <a:t>Apprenticeships</a:t>
            </a:r>
            <a:r>
              <a:rPr lang="de-CH" sz="3200" dirty="0" smtClean="0">
                <a:solidFill>
                  <a:srgbClr val="C00000"/>
                </a:solidFill>
                <a:latin typeface="Arial" charset="0"/>
                <a:cs typeface="Arial" charset="0"/>
              </a:rPr>
              <a:t> in Switzerland:</a:t>
            </a:r>
            <a:br>
              <a:rPr lang="de-CH" sz="3200" dirty="0" smtClean="0">
                <a:solidFill>
                  <a:srgbClr val="C00000"/>
                </a:solidFill>
                <a:latin typeface="Arial" charset="0"/>
                <a:cs typeface="Arial" charset="0"/>
              </a:rPr>
            </a:br>
            <a:r>
              <a:rPr lang="de-CH" sz="3200" dirty="0" smtClean="0">
                <a:solidFill>
                  <a:srgbClr val="C00000"/>
                </a:solidFill>
                <a:latin typeface="Arial" charset="0"/>
                <a:cs typeface="Arial" charset="0"/>
              </a:rPr>
              <a:t/>
            </a:r>
            <a:br>
              <a:rPr lang="de-CH" sz="3200" dirty="0" smtClean="0">
                <a:solidFill>
                  <a:srgbClr val="C00000"/>
                </a:solidFill>
                <a:latin typeface="Arial" charset="0"/>
                <a:cs typeface="Arial" charset="0"/>
              </a:rPr>
            </a:br>
            <a:r>
              <a:rPr lang="de-CH" sz="3200" dirty="0" err="1" smtClean="0">
                <a:solidFill>
                  <a:srgbClr val="C00000"/>
                </a:solidFill>
                <a:latin typeface="Arial" charset="0"/>
                <a:cs typeface="Arial" charset="0"/>
              </a:rPr>
              <a:t>simplicity</a:t>
            </a:r>
            <a:r>
              <a:rPr lang="de-CH" sz="3200" dirty="0" smtClean="0">
                <a:solidFill>
                  <a:srgbClr val="C00000"/>
                </a:solidFill>
                <a:latin typeface="Arial" charset="0"/>
                <a:cs typeface="Arial" charset="0"/>
              </a:rPr>
              <a:t> and </a:t>
            </a:r>
            <a:r>
              <a:rPr lang="de-CH" sz="3200" dirty="0" err="1" smtClean="0">
                <a:solidFill>
                  <a:srgbClr val="C00000"/>
                </a:solidFill>
                <a:latin typeface="Arial" charset="0"/>
                <a:cs typeface="Arial" charset="0"/>
              </a:rPr>
              <a:t>quality</a:t>
            </a:r>
            <a:endParaRPr lang="de-CH" sz="3200" dirty="0" smtClean="0">
              <a:solidFill>
                <a:srgbClr val="C00000"/>
              </a:solidFill>
              <a:latin typeface="Arial" charset="0"/>
              <a:cs typeface="Arial" charset="0"/>
            </a:endParaRPr>
          </a:p>
        </p:txBody>
      </p:sp>
      <p:sp>
        <p:nvSpPr>
          <p:cNvPr id="6" name="Textplatzhalter 2"/>
          <p:cNvSpPr txBox="1">
            <a:spLocks/>
          </p:cNvSpPr>
          <p:nvPr/>
        </p:nvSpPr>
        <p:spPr bwMode="auto">
          <a:xfrm>
            <a:off x="1187624" y="4357700"/>
            <a:ext cx="6286500" cy="78581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sz="2000" dirty="0" smtClean="0">
                <a:latin typeface="Arial" charset="0"/>
                <a:cs typeface="Arial" charset="0"/>
              </a:rPr>
              <a:t>London, 22. </a:t>
            </a:r>
            <a:r>
              <a:rPr lang="de-CH" sz="2000" dirty="0" err="1" smtClean="0">
                <a:latin typeface="Arial" charset="0"/>
                <a:cs typeface="Arial" charset="0"/>
              </a:rPr>
              <a:t>July</a:t>
            </a:r>
            <a:r>
              <a:rPr lang="de-CH" sz="2000" dirty="0" smtClean="0">
                <a:latin typeface="Arial" charset="0"/>
                <a:cs typeface="Arial" charset="0"/>
              </a:rPr>
              <a:t> 2016</a:t>
            </a:r>
          </a:p>
          <a:p>
            <a:pPr marL="0" indent="0" eaLnBrk="1" hangingPunct="1">
              <a:buNone/>
            </a:pPr>
            <a:endParaRPr lang="en-US" sz="1800" dirty="0" smtClean="0"/>
          </a:p>
          <a:p>
            <a:pPr marL="0" indent="0" eaLnBrk="1" hangingPunct="1">
              <a:buNone/>
            </a:pPr>
            <a:r>
              <a:rPr lang="de-CH" sz="1800" b="1" dirty="0" smtClean="0"/>
              <a:t>Lutz-Peter Berg, Swiss </a:t>
            </a:r>
            <a:r>
              <a:rPr lang="de-CH" sz="1800" b="1" dirty="0" err="1" smtClean="0"/>
              <a:t>Embassy</a:t>
            </a:r>
            <a:r>
              <a:rPr lang="de-CH" sz="1800" b="1" dirty="0" smtClean="0"/>
              <a:t> London</a:t>
            </a:r>
            <a:endParaRPr lang="en-US" sz="1800" b="1" dirty="0" smtClean="0"/>
          </a:p>
          <a:p>
            <a:pPr eaLnBrk="1" hangingPunct="1"/>
            <a:endParaRPr lang="de-CH" sz="1600" dirty="0" smtClean="0">
              <a:latin typeface="Arial" charset="0"/>
              <a:cs typeface="Arial" charset="0"/>
            </a:endParaRPr>
          </a:p>
        </p:txBody>
      </p:sp>
    </p:spTree>
    <p:extLst>
      <p:ext uri="{BB962C8B-B14F-4D97-AF65-F5344CB8AC3E}">
        <p14:creationId xmlns:p14="http://schemas.microsoft.com/office/powerpoint/2010/main" val="4224991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ctrTitle"/>
          </p:nvPr>
        </p:nvSpPr>
        <p:spPr bwMode="auto">
          <a:xfrm>
            <a:off x="611560" y="836713"/>
            <a:ext cx="8352928" cy="576064"/>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de-CH" sz="2400" dirty="0" smtClean="0">
                <a:latin typeface="Arial" charset="0"/>
                <a:cs typeface="Arial" charset="0"/>
              </a:rPr>
              <a:t>Quality </a:t>
            </a:r>
            <a:r>
              <a:rPr lang="de-CH" sz="2400" dirty="0" err="1" smtClean="0">
                <a:latin typeface="Arial" charset="0"/>
                <a:cs typeface="Arial" charset="0"/>
              </a:rPr>
              <a:t>apprenticeships</a:t>
            </a:r>
            <a:r>
              <a:rPr lang="de-CH" sz="2400" dirty="0" smtClean="0">
                <a:latin typeface="Arial" charset="0"/>
                <a:cs typeface="Arial" charset="0"/>
              </a:rPr>
              <a:t> </a:t>
            </a:r>
            <a:r>
              <a:rPr lang="de-CH" sz="2400" dirty="0" err="1" smtClean="0">
                <a:latin typeface="Arial" charset="0"/>
                <a:cs typeface="Arial" charset="0"/>
              </a:rPr>
              <a:t>as</a:t>
            </a:r>
            <a:r>
              <a:rPr lang="de-CH" sz="2400" dirty="0" smtClean="0">
                <a:latin typeface="Arial" charset="0"/>
                <a:cs typeface="Arial" charset="0"/>
              </a:rPr>
              <a:t> «Gold Standard» </a:t>
            </a:r>
            <a:r>
              <a:rPr lang="de-CH" sz="2400" dirty="0" smtClean="0">
                <a:solidFill>
                  <a:srgbClr val="FF0000"/>
                </a:solidFill>
                <a:latin typeface="Arial" charset="0"/>
                <a:cs typeface="Arial" charset="0"/>
              </a:rPr>
              <a:t>  </a:t>
            </a:r>
            <a:r>
              <a:rPr lang="en-GB" sz="2400" dirty="0" smtClean="0">
                <a:solidFill>
                  <a:srgbClr val="C00000"/>
                </a:solidFill>
              </a:rPr>
              <a:t/>
            </a:r>
            <a:br>
              <a:rPr lang="en-GB" sz="2400" dirty="0" smtClean="0">
                <a:solidFill>
                  <a:srgbClr val="C00000"/>
                </a:solidFill>
              </a:rPr>
            </a:br>
            <a:endParaRPr lang="de-CH" sz="2400" dirty="0" smtClean="0">
              <a:latin typeface="Arial" charset="0"/>
              <a:cs typeface="Arial" charset="0"/>
            </a:endParaRPr>
          </a:p>
        </p:txBody>
      </p:sp>
      <p:sp>
        <p:nvSpPr>
          <p:cNvPr id="10243" name="Inhaltsplatzhalter 2"/>
          <p:cNvSpPr>
            <a:spLocks noGrp="1"/>
          </p:cNvSpPr>
          <p:nvPr>
            <p:ph sz="quarter" idx="12"/>
          </p:nvPr>
        </p:nvSpPr>
        <p:spPr bwMode="auto">
          <a:xfrm>
            <a:off x="611560" y="1628800"/>
            <a:ext cx="8424936" cy="4248472"/>
          </a:xfrm>
          <a:noFill/>
          <a:ln>
            <a:miter lim="800000"/>
            <a:headEnd/>
            <a:tailEnd/>
          </a:ln>
        </p:spPr>
        <p:txBody>
          <a:bodyPr vert="horz" wrap="square" lIns="91440" tIns="45720" rIns="91440" bIns="45720" numCol="1" anchor="t" anchorCtr="0" compatLnSpc="1">
            <a:prstTxWarp prst="textNoShape">
              <a:avLst/>
            </a:prstTxWarp>
          </a:bodyPr>
          <a:lstStyle/>
          <a:p>
            <a:pPr marL="0" indent="0">
              <a:spcBef>
                <a:spcPts val="600"/>
              </a:spcBef>
              <a:spcAft>
                <a:spcPts val="600"/>
              </a:spcAft>
              <a:defRPr/>
            </a:pPr>
            <a:r>
              <a:rPr lang="en-GB" sz="2000" dirty="0" smtClean="0">
                <a:solidFill>
                  <a:srgbClr val="FF0000"/>
                </a:solidFill>
              </a:rPr>
              <a:t>Employer-driven </a:t>
            </a:r>
            <a:endParaRPr lang="en-GB" sz="2000" dirty="0">
              <a:solidFill>
                <a:srgbClr val="FF0000"/>
              </a:solidFill>
            </a:endParaRPr>
          </a:p>
          <a:p>
            <a:pPr>
              <a:spcBef>
                <a:spcPts val="600"/>
              </a:spcBef>
              <a:spcAft>
                <a:spcPts val="600"/>
              </a:spcAft>
              <a:buFont typeface="Arial" panose="020B0604020202020204" pitchFamily="34" charset="0"/>
              <a:buChar char="•"/>
              <a:defRPr/>
            </a:pPr>
            <a:r>
              <a:rPr lang="en-GB" sz="2000" dirty="0" smtClean="0"/>
              <a:t>content</a:t>
            </a:r>
            <a:r>
              <a:rPr lang="en-GB" sz="2000" dirty="0"/>
              <a:t>: </a:t>
            </a:r>
            <a:r>
              <a:rPr lang="en-GB" sz="2000" dirty="0" smtClean="0"/>
              <a:t>set </a:t>
            </a:r>
            <a:r>
              <a:rPr lang="en-GB" sz="2000" dirty="0"/>
              <a:t>by industry </a:t>
            </a:r>
            <a:r>
              <a:rPr lang="en-GB" sz="2000" dirty="0" smtClean="0"/>
              <a:t>associations (i.e. employer)</a:t>
            </a:r>
            <a:endParaRPr lang="en-GB" sz="2000" dirty="0"/>
          </a:p>
          <a:p>
            <a:pPr>
              <a:spcBef>
                <a:spcPts val="600"/>
              </a:spcBef>
              <a:spcAft>
                <a:spcPts val="600"/>
              </a:spcAft>
              <a:buFont typeface="Arial" panose="020B0604020202020204" pitchFamily="34" charset="0"/>
              <a:buChar char="•"/>
              <a:defRPr/>
            </a:pPr>
            <a:r>
              <a:rPr lang="en-GB" sz="2000" dirty="0"/>
              <a:t>Companies </a:t>
            </a:r>
            <a:r>
              <a:rPr lang="en-GB" sz="2000" dirty="0" smtClean="0"/>
              <a:t>recruit apprentices: demand-driven (employer)</a:t>
            </a:r>
          </a:p>
          <a:p>
            <a:pPr lvl="1" indent="-342900">
              <a:spcBef>
                <a:spcPts val="600"/>
              </a:spcBef>
              <a:spcAft>
                <a:spcPts val="600"/>
              </a:spcAft>
              <a:buFont typeface="Wingdings" pitchFamily="2" charset="2"/>
              <a:buChar char="à"/>
              <a:defRPr/>
            </a:pPr>
            <a:r>
              <a:rPr lang="en-GB" sz="2000" dirty="0" smtClean="0"/>
              <a:t>Skills supply matches </a:t>
            </a:r>
            <a:r>
              <a:rPr lang="en-GB" sz="2000" b="1" dirty="0" smtClean="0"/>
              <a:t>labour</a:t>
            </a:r>
            <a:r>
              <a:rPr lang="en-GB" sz="2000" dirty="0" smtClean="0"/>
              <a:t> market</a:t>
            </a:r>
          </a:p>
          <a:p>
            <a:pPr lvl="1" indent="-342900">
              <a:spcBef>
                <a:spcPts val="600"/>
              </a:spcBef>
              <a:spcAft>
                <a:spcPts val="600"/>
              </a:spcAft>
              <a:buFont typeface="Wingdings" pitchFamily="2" charset="2"/>
              <a:buChar char="à"/>
              <a:defRPr/>
            </a:pPr>
            <a:r>
              <a:rPr lang="en-GB" sz="2000" dirty="0" smtClean="0"/>
              <a:t>not </a:t>
            </a:r>
            <a:r>
              <a:rPr lang="en-GB" sz="2000" b="1" dirty="0" smtClean="0"/>
              <a:t>education</a:t>
            </a:r>
            <a:r>
              <a:rPr lang="en-GB" sz="2000" dirty="0" smtClean="0"/>
              <a:t> </a:t>
            </a:r>
            <a:r>
              <a:rPr lang="en-GB" sz="2000" b="1" dirty="0" smtClean="0"/>
              <a:t>provider</a:t>
            </a:r>
            <a:r>
              <a:rPr lang="en-GB" sz="2000" dirty="0" smtClean="0"/>
              <a:t> market</a:t>
            </a:r>
          </a:p>
          <a:p>
            <a:pPr lvl="1" indent="-342900">
              <a:spcBef>
                <a:spcPts val="600"/>
              </a:spcBef>
              <a:spcAft>
                <a:spcPts val="600"/>
              </a:spcAft>
              <a:buFont typeface="Wingdings" pitchFamily="2" charset="2"/>
              <a:buChar char="à"/>
              <a:defRPr/>
            </a:pPr>
            <a:r>
              <a:rPr lang="en-GB" sz="2000" dirty="0" smtClean="0"/>
              <a:t>not </a:t>
            </a:r>
            <a:r>
              <a:rPr lang="en-GB" sz="2000" b="1" dirty="0" smtClean="0"/>
              <a:t>government skills forecast </a:t>
            </a:r>
          </a:p>
          <a:p>
            <a:pPr lvl="1" indent="-342900">
              <a:spcBef>
                <a:spcPts val="600"/>
              </a:spcBef>
              <a:spcAft>
                <a:spcPts val="600"/>
              </a:spcAft>
              <a:buFont typeface="Wingdings" pitchFamily="2" charset="2"/>
              <a:buChar char="à"/>
              <a:defRPr/>
            </a:pPr>
            <a:endParaRPr lang="en-GB" sz="2000" b="1" dirty="0"/>
          </a:p>
          <a:p>
            <a:pPr marL="0" indent="0">
              <a:spcBef>
                <a:spcPts val="600"/>
              </a:spcBef>
              <a:spcAft>
                <a:spcPts val="600"/>
              </a:spcAft>
              <a:defRPr/>
            </a:pPr>
            <a:r>
              <a:rPr lang="en-GB" dirty="0" smtClean="0">
                <a:solidFill>
                  <a:srgbClr val="FF0000"/>
                </a:solidFill>
              </a:rPr>
              <a:t>Good personal returns &amp; economic returns</a:t>
            </a:r>
          </a:p>
          <a:p>
            <a:pPr marL="0" indent="0">
              <a:spcBef>
                <a:spcPts val="600"/>
              </a:spcBef>
              <a:spcAft>
                <a:spcPts val="600"/>
              </a:spcAft>
              <a:defRPr/>
            </a:pPr>
            <a:r>
              <a:rPr lang="en-US" dirty="0">
                <a:solidFill>
                  <a:srgbClr val="FF0000"/>
                </a:solidFill>
                <a:latin typeface="Arial" charset="0"/>
                <a:cs typeface="Arial" charset="0"/>
              </a:rPr>
              <a:t>Universal buy-in</a:t>
            </a:r>
          </a:p>
          <a:p>
            <a:pPr marL="0" indent="0">
              <a:spcBef>
                <a:spcPts val="600"/>
              </a:spcBef>
              <a:spcAft>
                <a:spcPts val="600"/>
              </a:spcAft>
              <a:defRPr/>
            </a:pPr>
            <a:r>
              <a:rPr lang="en-US" dirty="0">
                <a:solidFill>
                  <a:srgbClr val="FF0000"/>
                </a:solidFill>
                <a:latin typeface="Arial" charset="0"/>
                <a:cs typeface="Arial" charset="0"/>
              </a:rPr>
              <a:t>Standard entry route to work: difficult to be NEET</a:t>
            </a:r>
          </a:p>
          <a:p>
            <a:pPr marL="0" indent="0">
              <a:spcBef>
                <a:spcPts val="600"/>
              </a:spcBef>
              <a:spcAft>
                <a:spcPts val="600"/>
              </a:spcAft>
              <a:defRPr/>
            </a:pPr>
            <a:r>
              <a:rPr lang="en-US" dirty="0" err="1">
                <a:solidFill>
                  <a:srgbClr val="FF0000"/>
                </a:solidFill>
                <a:latin typeface="Arial" charset="0"/>
                <a:cs typeface="Arial" charset="0"/>
              </a:rPr>
              <a:t>Labour</a:t>
            </a:r>
            <a:r>
              <a:rPr lang="en-US" dirty="0">
                <a:solidFill>
                  <a:srgbClr val="FF0000"/>
                </a:solidFill>
                <a:latin typeface="Arial" charset="0"/>
                <a:cs typeface="Arial" charset="0"/>
              </a:rPr>
              <a:t> mobility </a:t>
            </a:r>
            <a:r>
              <a:rPr lang="en-US" dirty="0" smtClean="0">
                <a:solidFill>
                  <a:srgbClr val="FF0000"/>
                </a:solidFill>
                <a:latin typeface="Arial" charset="0"/>
                <a:cs typeface="Arial" charset="0"/>
              </a:rPr>
              <a:t>is easy </a:t>
            </a:r>
            <a:endParaRPr lang="de-CH" dirty="0" smtClean="0">
              <a:latin typeface="Arial" charset="0"/>
              <a:cs typeface="Arial" charset="0"/>
            </a:endParaRPr>
          </a:p>
        </p:txBody>
      </p:sp>
    </p:spTree>
    <p:extLst>
      <p:ext uri="{BB962C8B-B14F-4D97-AF65-F5344CB8AC3E}">
        <p14:creationId xmlns:p14="http://schemas.microsoft.com/office/powerpoint/2010/main" val="129691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0256" y="1124744"/>
            <a:ext cx="8487444" cy="714379"/>
          </a:xfrm>
        </p:spPr>
        <p:txBody>
          <a:bodyPr>
            <a:noAutofit/>
          </a:bodyPr>
          <a:lstStyle/>
          <a:p>
            <a:r>
              <a:rPr lang="de-CH" sz="2800" dirty="0" err="1" smtClean="0">
                <a:solidFill>
                  <a:srgbClr val="FF0000"/>
                </a:solidFill>
              </a:rPr>
              <a:t>Simplicity</a:t>
            </a:r>
            <a:r>
              <a:rPr lang="de-CH" sz="2800" dirty="0" smtClean="0">
                <a:solidFill>
                  <a:srgbClr val="FF0000"/>
                </a:solidFill>
              </a:rPr>
              <a:t> </a:t>
            </a:r>
            <a:r>
              <a:rPr lang="de-CH" sz="2800" dirty="0" err="1" smtClean="0">
                <a:solidFill>
                  <a:srgbClr val="FF0000"/>
                </a:solidFill>
              </a:rPr>
              <a:t>through</a:t>
            </a:r>
            <a:r>
              <a:rPr lang="de-CH" sz="2800" dirty="0" smtClean="0">
                <a:solidFill>
                  <a:srgbClr val="FF0000"/>
                </a:solidFill>
              </a:rPr>
              <a:t> </a:t>
            </a:r>
            <a:r>
              <a:rPr lang="de-CH" sz="2800" dirty="0" err="1" smtClean="0">
                <a:solidFill>
                  <a:srgbClr val="FF0000"/>
                </a:solidFill>
              </a:rPr>
              <a:t>employer-driven</a:t>
            </a:r>
            <a:r>
              <a:rPr lang="de-CH" sz="2800" dirty="0" smtClean="0">
                <a:solidFill>
                  <a:srgbClr val="FF0000"/>
                </a:solidFill>
              </a:rPr>
              <a:t> </a:t>
            </a:r>
            <a:r>
              <a:rPr lang="de-CH" sz="2800" dirty="0" err="1" smtClean="0">
                <a:solidFill>
                  <a:srgbClr val="FF0000"/>
                </a:solidFill>
              </a:rPr>
              <a:t>quality</a:t>
            </a:r>
            <a:r>
              <a:rPr lang="de-CH" sz="1600" dirty="0" smtClean="0">
                <a:solidFill>
                  <a:srgbClr val="FF0000"/>
                </a:solidFill>
              </a:rPr>
              <a:t> </a:t>
            </a:r>
            <a:endParaRPr lang="en-US" sz="1600" dirty="0">
              <a:solidFill>
                <a:srgbClr val="FF0000"/>
              </a:solidFill>
            </a:endParaRPr>
          </a:p>
        </p:txBody>
      </p:sp>
      <p:sp>
        <p:nvSpPr>
          <p:cNvPr id="41" name="Rectangle 40"/>
          <p:cNvSpPr/>
          <p:nvPr/>
        </p:nvSpPr>
        <p:spPr>
          <a:xfrm>
            <a:off x="609600" y="6096000"/>
            <a:ext cx="7706816" cy="60960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smtClean="0">
                <a:solidFill>
                  <a:schemeClr val="tx1"/>
                </a:solidFill>
              </a:rPr>
              <a:t>«GCSE» </a:t>
            </a:r>
            <a:r>
              <a:rPr lang="de-CH" sz="1400" dirty="0" err="1" smtClean="0">
                <a:solidFill>
                  <a:schemeClr val="tx1"/>
                </a:solidFill>
              </a:rPr>
              <a:t>equivalent</a:t>
            </a:r>
            <a:r>
              <a:rPr lang="de-CH" sz="1400" dirty="0" smtClean="0">
                <a:solidFill>
                  <a:schemeClr val="tx1"/>
                </a:solidFill>
              </a:rPr>
              <a:t> (</a:t>
            </a:r>
            <a:r>
              <a:rPr lang="de-CH" sz="1400" dirty="0" err="1" smtClean="0">
                <a:solidFill>
                  <a:schemeClr val="tx1"/>
                </a:solidFill>
              </a:rPr>
              <a:t>age</a:t>
            </a:r>
            <a:r>
              <a:rPr lang="de-CH" sz="1400" dirty="0" smtClean="0">
                <a:solidFill>
                  <a:schemeClr val="tx1"/>
                </a:solidFill>
              </a:rPr>
              <a:t> 15/16)</a:t>
            </a:r>
            <a:endParaRPr lang="en-US" sz="1400" dirty="0">
              <a:solidFill>
                <a:schemeClr val="tx1"/>
              </a:solidFill>
            </a:endParaRPr>
          </a:p>
        </p:txBody>
      </p:sp>
      <p:sp>
        <p:nvSpPr>
          <p:cNvPr id="43" name="Up Arrow 42"/>
          <p:cNvSpPr/>
          <p:nvPr/>
        </p:nvSpPr>
        <p:spPr>
          <a:xfrm>
            <a:off x="251520" y="2780927"/>
            <a:ext cx="5472608" cy="3237405"/>
          </a:xfrm>
          <a:prstGeom prst="upArrow">
            <a:avLst>
              <a:gd name="adj1" fmla="val 50000"/>
              <a:gd name="adj2" fmla="val 50000"/>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lumMod val="50000"/>
                    <a:lumOff val="50000"/>
                  </a:schemeClr>
                </a:solidFill>
              </a:ln>
            </a:endParaRPr>
          </a:p>
        </p:txBody>
      </p:sp>
      <p:sp>
        <p:nvSpPr>
          <p:cNvPr id="10" name="TextBox 9"/>
          <p:cNvSpPr txBox="1"/>
          <p:nvPr/>
        </p:nvSpPr>
        <p:spPr>
          <a:xfrm>
            <a:off x="1959124" y="3680018"/>
            <a:ext cx="2057400" cy="646331"/>
          </a:xfrm>
          <a:prstGeom prst="rect">
            <a:avLst/>
          </a:prstGeom>
          <a:noFill/>
        </p:spPr>
        <p:txBody>
          <a:bodyPr wrap="square" rtlCol="0">
            <a:spAutoFit/>
          </a:bodyPr>
          <a:lstStyle/>
          <a:p>
            <a:pPr algn="ctr"/>
            <a:r>
              <a:rPr lang="de-CH" dirty="0" err="1" smtClean="0">
                <a:solidFill>
                  <a:srgbClr val="FF0000"/>
                </a:solidFill>
                <a:latin typeface="+mn-lt"/>
              </a:rPr>
              <a:t>Apprenticeship</a:t>
            </a:r>
            <a:r>
              <a:rPr lang="de-CH" dirty="0" smtClean="0">
                <a:solidFill>
                  <a:srgbClr val="FF0000"/>
                </a:solidFill>
                <a:latin typeface="+mn-lt"/>
              </a:rPr>
              <a:t>:</a:t>
            </a:r>
            <a:endParaRPr lang="en-US" dirty="0">
              <a:solidFill>
                <a:srgbClr val="FF0000"/>
              </a:solidFill>
              <a:latin typeface="+mn-lt"/>
            </a:endParaRPr>
          </a:p>
          <a:p>
            <a:pPr algn="ctr"/>
            <a:r>
              <a:rPr lang="de-CH" b="1" dirty="0" smtClean="0">
                <a:solidFill>
                  <a:srgbClr val="FF0000"/>
                </a:solidFill>
                <a:latin typeface="+mn-lt"/>
              </a:rPr>
              <a:t>Gold Standard</a:t>
            </a:r>
            <a:endParaRPr lang="de-CH" dirty="0" smtClean="0">
              <a:solidFill>
                <a:srgbClr val="FF0000"/>
              </a:solidFill>
              <a:latin typeface="+mn-lt"/>
            </a:endParaRPr>
          </a:p>
        </p:txBody>
      </p:sp>
      <p:sp>
        <p:nvSpPr>
          <p:cNvPr id="12" name="TextBox 11"/>
          <p:cNvSpPr txBox="1"/>
          <p:nvPr/>
        </p:nvSpPr>
        <p:spPr>
          <a:xfrm>
            <a:off x="609600" y="2348880"/>
            <a:ext cx="7562800" cy="338554"/>
          </a:xfrm>
          <a:prstGeom prst="rect">
            <a:avLst/>
          </a:prstGeom>
          <a:noFill/>
          <a:ln>
            <a:solidFill>
              <a:schemeClr val="bg1">
                <a:lumMod val="50000"/>
              </a:schemeClr>
            </a:solidFill>
          </a:ln>
        </p:spPr>
        <p:txBody>
          <a:bodyPr wrap="square" rtlCol="0">
            <a:spAutoFit/>
          </a:bodyPr>
          <a:lstStyle/>
          <a:p>
            <a:pPr algn="ctr"/>
            <a:r>
              <a:rPr lang="de-CH" sz="1600" dirty="0" smtClean="0">
                <a:solidFill>
                  <a:schemeClr val="tx1">
                    <a:lumMod val="50000"/>
                    <a:lumOff val="50000"/>
                  </a:schemeClr>
                </a:solidFill>
                <a:latin typeface="Calibri" panose="020F0502020204030204" pitchFamily="34" charset="0"/>
              </a:rPr>
              <a:t>Work, </a:t>
            </a:r>
            <a:r>
              <a:rPr lang="de-CH" sz="1600" dirty="0" err="1" smtClean="0">
                <a:solidFill>
                  <a:schemeClr val="tx1">
                    <a:lumMod val="50000"/>
                    <a:lumOff val="50000"/>
                  </a:schemeClr>
                </a:solidFill>
                <a:latin typeface="Calibri" panose="020F0502020204030204" pitchFamily="34" charset="0"/>
              </a:rPr>
              <a:t>university</a:t>
            </a:r>
            <a:endParaRPr lang="en-US" sz="1600" dirty="0">
              <a:solidFill>
                <a:schemeClr val="tx1">
                  <a:lumMod val="50000"/>
                  <a:lumOff val="50000"/>
                </a:schemeClr>
              </a:solidFill>
              <a:latin typeface="Calibri" panose="020F0502020204030204" pitchFamily="34" charset="0"/>
            </a:endParaRPr>
          </a:p>
        </p:txBody>
      </p:sp>
      <p:sp>
        <p:nvSpPr>
          <p:cNvPr id="15" name="Up Arrow 14"/>
          <p:cNvSpPr/>
          <p:nvPr/>
        </p:nvSpPr>
        <p:spPr>
          <a:xfrm>
            <a:off x="6300192" y="2780927"/>
            <a:ext cx="2012142" cy="3237406"/>
          </a:xfrm>
          <a:prstGeom prst="upArrow">
            <a:avLst>
              <a:gd name="adj1" fmla="val 50000"/>
              <a:gd name="adj2" fmla="val 50000"/>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n>
                <a:solidFill>
                  <a:schemeClr val="tx1">
                    <a:lumMod val="50000"/>
                    <a:lumOff val="50000"/>
                  </a:schemeClr>
                </a:solidFill>
              </a:ln>
              <a:solidFill>
                <a:schemeClr val="tx1"/>
              </a:solidFill>
            </a:endParaRPr>
          </a:p>
        </p:txBody>
      </p:sp>
      <p:sp>
        <p:nvSpPr>
          <p:cNvPr id="16" name="TextBox 15"/>
          <p:cNvSpPr txBox="1"/>
          <p:nvPr/>
        </p:nvSpPr>
        <p:spPr>
          <a:xfrm>
            <a:off x="6566035" y="3178465"/>
            <a:ext cx="1606365" cy="830997"/>
          </a:xfrm>
          <a:prstGeom prst="rect">
            <a:avLst/>
          </a:prstGeom>
          <a:noFill/>
        </p:spPr>
        <p:txBody>
          <a:bodyPr wrap="square" rtlCol="0">
            <a:spAutoFit/>
          </a:bodyPr>
          <a:lstStyle/>
          <a:p>
            <a:pPr algn="ctr"/>
            <a:r>
              <a:rPr lang="de-CH" sz="1600" dirty="0" smtClean="0">
                <a:solidFill>
                  <a:srgbClr val="0070C0"/>
                </a:solidFill>
                <a:latin typeface="+mn-lt"/>
              </a:rPr>
              <a:t>A Levels:</a:t>
            </a:r>
          </a:p>
          <a:p>
            <a:pPr algn="ctr"/>
            <a:r>
              <a:rPr lang="de-CH" sz="1600" b="1" dirty="0" smtClean="0">
                <a:solidFill>
                  <a:srgbClr val="0070C0"/>
                </a:solidFill>
                <a:latin typeface="+mn-lt"/>
              </a:rPr>
              <a:t>Gold Standard</a:t>
            </a:r>
          </a:p>
          <a:p>
            <a:pPr algn="ctr"/>
            <a:r>
              <a:rPr lang="de-CH" sz="1600" dirty="0" smtClean="0">
                <a:latin typeface="+mn-lt"/>
              </a:rPr>
              <a:t> </a:t>
            </a:r>
            <a:endParaRPr lang="en-US" sz="1600" dirty="0">
              <a:latin typeface="+mn-lt"/>
            </a:endParaRPr>
          </a:p>
        </p:txBody>
      </p:sp>
    </p:spTree>
    <p:extLst>
      <p:ext uri="{BB962C8B-B14F-4D97-AF65-F5344CB8AC3E}">
        <p14:creationId xmlns:p14="http://schemas.microsoft.com/office/powerpoint/2010/main" val="85152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Content Placeholder 2"/>
          <p:cNvSpPr>
            <a:spLocks noGrp="1"/>
          </p:cNvSpPr>
          <p:nvPr>
            <p:ph sz="quarter" idx="12"/>
          </p:nvPr>
        </p:nvSpPr>
        <p:spPr/>
        <p:txBody>
          <a:bodyPr/>
          <a:lstStyle/>
          <a:p>
            <a:endParaRPr lang="en-US"/>
          </a:p>
        </p:txBody>
      </p:sp>
      <p:sp>
        <p:nvSpPr>
          <p:cNvPr id="4" name="Slide Number Placeholder 3"/>
          <p:cNvSpPr>
            <a:spLocks noGrp="1"/>
          </p:cNvSpPr>
          <p:nvPr>
            <p:ph type="sldNum" sz="quarter" idx="13"/>
          </p:nvPr>
        </p:nvSpPr>
        <p:spPr/>
        <p:txBody>
          <a:bodyPr/>
          <a:lstStyle/>
          <a:p>
            <a:pPr>
              <a:defRPr/>
            </a:pPr>
            <a:fld id="{ECC05C5A-8358-4049-9262-F893FD3E712D}" type="slidenum">
              <a:rPr lang="de-CH" smtClean="0"/>
              <a:pPr>
                <a:defRPr/>
              </a:pPr>
              <a:t>12</a:t>
            </a:fld>
            <a:endParaRPr lang="de-CH" dirty="0"/>
          </a:p>
        </p:txBody>
      </p:sp>
    </p:spTree>
    <p:extLst>
      <p:ext uri="{BB962C8B-B14F-4D97-AF65-F5344CB8AC3E}">
        <p14:creationId xmlns:p14="http://schemas.microsoft.com/office/powerpoint/2010/main" val="2736495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83768" y="629485"/>
            <a:ext cx="6284776" cy="714379"/>
          </a:xfrm>
        </p:spPr>
        <p:txBody>
          <a:bodyPr>
            <a:noAutofit/>
          </a:bodyPr>
          <a:lstStyle/>
          <a:p>
            <a:r>
              <a:rPr lang="de-CH" sz="2800" dirty="0" smtClean="0"/>
              <a:t>Swiss Education System</a:t>
            </a:r>
            <a:r>
              <a:rPr lang="de-CH" sz="2400" dirty="0" smtClean="0"/>
              <a:t>: </a:t>
            </a:r>
            <a:r>
              <a:rPr lang="de-CH" sz="2400" dirty="0" err="1" smtClean="0"/>
              <a:t>Simplicity</a:t>
            </a:r>
            <a:endParaRPr lang="en-US" sz="2400" dirty="0"/>
          </a:p>
        </p:txBody>
      </p:sp>
      <p:sp>
        <p:nvSpPr>
          <p:cNvPr id="7" name="Rectangle 6"/>
          <p:cNvSpPr/>
          <p:nvPr/>
        </p:nvSpPr>
        <p:spPr>
          <a:xfrm>
            <a:off x="2267744" y="1484784"/>
            <a:ext cx="1512168"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err="1" smtClean="0">
                <a:solidFill>
                  <a:schemeClr val="tx1"/>
                </a:solidFill>
              </a:rPr>
              <a:t>Univ</a:t>
            </a:r>
            <a:r>
              <a:rPr lang="de-CH" sz="1600" dirty="0" smtClean="0">
                <a:solidFill>
                  <a:schemeClr val="tx1"/>
                </a:solidFill>
              </a:rPr>
              <a:t> </a:t>
            </a:r>
          </a:p>
          <a:p>
            <a:pPr algn="ctr"/>
            <a:r>
              <a:rPr lang="de-CH" sz="1600" dirty="0" smtClean="0">
                <a:solidFill>
                  <a:schemeClr val="tx1"/>
                </a:solidFill>
              </a:rPr>
              <a:t> </a:t>
            </a:r>
            <a:r>
              <a:rPr lang="de-CH" sz="1600" dirty="0" err="1" smtClean="0">
                <a:solidFill>
                  <a:schemeClr val="tx1"/>
                </a:solidFill>
              </a:rPr>
              <a:t>Appl</a:t>
            </a:r>
            <a:r>
              <a:rPr lang="de-CH" sz="1600" dirty="0" smtClean="0">
                <a:solidFill>
                  <a:schemeClr val="tx1"/>
                </a:solidFill>
              </a:rPr>
              <a:t>. Science</a:t>
            </a:r>
            <a:r>
              <a:rPr lang="de-CH" sz="1200" dirty="0" smtClean="0">
                <a:solidFill>
                  <a:schemeClr val="tx1"/>
                </a:solidFill>
              </a:rPr>
              <a:t> </a:t>
            </a:r>
            <a:r>
              <a:rPr lang="de-CH" sz="1200" dirty="0" smtClean="0"/>
              <a:t> </a:t>
            </a:r>
            <a:endParaRPr lang="en-US" dirty="0"/>
          </a:p>
        </p:txBody>
      </p:sp>
      <p:sp>
        <p:nvSpPr>
          <p:cNvPr id="40" name="Rectangle 39"/>
          <p:cNvSpPr/>
          <p:nvPr/>
        </p:nvSpPr>
        <p:spPr>
          <a:xfrm>
            <a:off x="403156" y="1484784"/>
            <a:ext cx="1792580" cy="643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err="1" smtClean="0">
                <a:solidFill>
                  <a:schemeClr val="tx1"/>
                </a:solidFill>
              </a:rPr>
              <a:t>Tertiary</a:t>
            </a:r>
            <a:r>
              <a:rPr lang="de-CH" sz="1600" dirty="0" smtClean="0">
                <a:solidFill>
                  <a:schemeClr val="tx1"/>
                </a:solidFill>
              </a:rPr>
              <a:t> </a:t>
            </a:r>
            <a:r>
              <a:rPr lang="de-CH" sz="1600" dirty="0" err="1" smtClean="0">
                <a:solidFill>
                  <a:schemeClr val="tx1"/>
                </a:solidFill>
              </a:rPr>
              <a:t>vocational</a:t>
            </a:r>
            <a:r>
              <a:rPr lang="de-CH" sz="1600" dirty="0" smtClean="0">
                <a:solidFill>
                  <a:schemeClr val="tx1"/>
                </a:solidFill>
              </a:rPr>
              <a:t> </a:t>
            </a:r>
            <a:r>
              <a:rPr lang="de-CH" sz="1600" dirty="0" err="1" smtClean="0">
                <a:solidFill>
                  <a:schemeClr val="tx1"/>
                </a:solidFill>
              </a:rPr>
              <a:t>qualifications</a:t>
            </a:r>
            <a:endParaRPr lang="de-CH" sz="1600" dirty="0" smtClean="0">
              <a:solidFill>
                <a:schemeClr val="tx1"/>
              </a:solidFill>
            </a:endParaRPr>
          </a:p>
        </p:txBody>
      </p:sp>
      <p:sp>
        <p:nvSpPr>
          <p:cNvPr id="41" name="Rectangle 40"/>
          <p:cNvSpPr/>
          <p:nvPr/>
        </p:nvSpPr>
        <p:spPr>
          <a:xfrm>
            <a:off x="609600" y="6096000"/>
            <a:ext cx="4343400" cy="60960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smtClean="0">
                <a:solidFill>
                  <a:schemeClr val="tx1"/>
                </a:solidFill>
              </a:rPr>
              <a:t>«GCSE» </a:t>
            </a:r>
            <a:r>
              <a:rPr lang="de-CH" sz="1400" dirty="0" err="1" smtClean="0">
                <a:solidFill>
                  <a:schemeClr val="tx1"/>
                </a:solidFill>
              </a:rPr>
              <a:t>equivalent</a:t>
            </a:r>
            <a:r>
              <a:rPr lang="de-CH" sz="1400" dirty="0" smtClean="0">
                <a:solidFill>
                  <a:schemeClr val="tx1"/>
                </a:solidFill>
              </a:rPr>
              <a:t> (</a:t>
            </a:r>
            <a:r>
              <a:rPr lang="de-CH" sz="1400" dirty="0" err="1" smtClean="0">
                <a:solidFill>
                  <a:schemeClr val="tx1"/>
                </a:solidFill>
              </a:rPr>
              <a:t>age</a:t>
            </a:r>
            <a:r>
              <a:rPr lang="de-CH" sz="1400" dirty="0" smtClean="0">
                <a:solidFill>
                  <a:schemeClr val="tx1"/>
                </a:solidFill>
              </a:rPr>
              <a:t> 15/16)</a:t>
            </a:r>
            <a:endParaRPr lang="en-US" sz="1400" dirty="0">
              <a:solidFill>
                <a:schemeClr val="tx1"/>
              </a:solidFill>
            </a:endParaRPr>
          </a:p>
        </p:txBody>
      </p:sp>
      <p:sp>
        <p:nvSpPr>
          <p:cNvPr id="43" name="Up Arrow 42"/>
          <p:cNvSpPr/>
          <p:nvPr/>
        </p:nvSpPr>
        <p:spPr>
          <a:xfrm>
            <a:off x="450403" y="3884652"/>
            <a:ext cx="4777969" cy="1897006"/>
          </a:xfrm>
          <a:prstGeom prst="upArrow">
            <a:avLst>
              <a:gd name="adj1" fmla="val 50000"/>
              <a:gd name="adj2" fmla="val 50000"/>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lumMod val="50000"/>
                    <a:lumOff val="50000"/>
                  </a:schemeClr>
                </a:solidFill>
              </a:ln>
            </a:endParaRPr>
          </a:p>
        </p:txBody>
      </p:sp>
      <p:sp>
        <p:nvSpPr>
          <p:cNvPr id="44" name="Rectangle 43"/>
          <p:cNvSpPr/>
          <p:nvPr/>
        </p:nvSpPr>
        <p:spPr>
          <a:xfrm>
            <a:off x="378396" y="2204864"/>
            <a:ext cx="6400800" cy="688856"/>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800" dirty="0" smtClean="0">
                <a:solidFill>
                  <a:schemeClr val="tx1"/>
                </a:solidFill>
              </a:rPr>
              <a:t>Work  </a:t>
            </a:r>
            <a:endParaRPr lang="en-US" sz="2800" dirty="0">
              <a:solidFill>
                <a:schemeClr val="tx1"/>
              </a:solidFill>
            </a:endParaRPr>
          </a:p>
        </p:txBody>
      </p:sp>
      <p:sp>
        <p:nvSpPr>
          <p:cNvPr id="3" name="Bent-Up Arrow 2"/>
          <p:cNvSpPr/>
          <p:nvPr/>
        </p:nvSpPr>
        <p:spPr>
          <a:xfrm>
            <a:off x="5507983" y="5851358"/>
            <a:ext cx="875096" cy="329974"/>
          </a:xfrm>
          <a:prstGeom prst="bentUpArrow">
            <a:avLst>
              <a:gd name="adj1" fmla="val 25000"/>
              <a:gd name="adj2" fmla="val 25369"/>
              <a:gd name="adj3" fmla="val 25000"/>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164288" y="3598604"/>
            <a:ext cx="1872208" cy="1077218"/>
          </a:xfrm>
          <a:prstGeom prst="rect">
            <a:avLst/>
          </a:prstGeom>
          <a:noFill/>
        </p:spPr>
        <p:txBody>
          <a:bodyPr wrap="square" rtlCol="0">
            <a:spAutoFit/>
          </a:bodyPr>
          <a:lstStyle/>
          <a:p>
            <a:pPr marL="285750" indent="-285750">
              <a:buFont typeface="Arial" panose="020B0604020202020204" pitchFamily="34" charset="0"/>
              <a:buChar char="•"/>
            </a:pPr>
            <a:r>
              <a:rPr lang="de-CH" sz="1600" dirty="0" err="1" smtClean="0">
                <a:latin typeface="Calibri" panose="020F0502020204030204" pitchFamily="34" charset="0"/>
              </a:rPr>
              <a:t>choose</a:t>
            </a:r>
            <a:r>
              <a:rPr lang="de-CH" sz="1600" dirty="0" smtClean="0">
                <a:latin typeface="Calibri" panose="020F0502020204030204" pitchFamily="34" charset="0"/>
              </a:rPr>
              <a:t> </a:t>
            </a:r>
            <a:r>
              <a:rPr lang="de-CH" sz="1600" dirty="0" err="1" smtClean="0">
                <a:latin typeface="Calibri" panose="020F0502020204030204" pitchFamily="34" charset="0"/>
              </a:rPr>
              <a:t>sector</a:t>
            </a:r>
            <a:endParaRPr lang="de-CH" sz="1600" dirty="0" smtClean="0">
              <a:latin typeface="Calibri" panose="020F0502020204030204" pitchFamily="34" charset="0"/>
            </a:endParaRPr>
          </a:p>
          <a:p>
            <a:pPr marL="285750" indent="-285750">
              <a:buFont typeface="Arial" panose="020B0604020202020204" pitchFamily="34" charset="0"/>
              <a:buChar char="•"/>
            </a:pPr>
            <a:r>
              <a:rPr lang="de-CH" sz="1600" dirty="0" err="1" smtClean="0">
                <a:latin typeface="Calibri" panose="020F0502020204030204" pitchFamily="34" charset="0"/>
              </a:rPr>
              <a:t>no</a:t>
            </a:r>
            <a:r>
              <a:rPr lang="de-CH" sz="1600" dirty="0" smtClean="0">
                <a:latin typeface="Calibri" panose="020F0502020204030204" pitchFamily="34" charset="0"/>
              </a:rPr>
              <a:t> </a:t>
            </a:r>
            <a:r>
              <a:rPr lang="de-CH" sz="1600" dirty="0" err="1" smtClean="0">
                <a:latin typeface="Calibri" panose="020F0502020204030204" pitchFamily="34" charset="0"/>
              </a:rPr>
              <a:t>job</a:t>
            </a:r>
            <a:r>
              <a:rPr lang="de-CH" sz="1600" dirty="0" smtClean="0">
                <a:latin typeface="Calibri" panose="020F0502020204030204" pitchFamily="34" charset="0"/>
              </a:rPr>
              <a:t> link</a:t>
            </a:r>
          </a:p>
          <a:p>
            <a:pPr marL="285750" indent="-285750">
              <a:buFont typeface="Arial" panose="020B0604020202020204" pitchFamily="34" charset="0"/>
              <a:buChar char="•"/>
            </a:pPr>
            <a:r>
              <a:rPr lang="de-CH" sz="1600" dirty="0" err="1" smtClean="0">
                <a:latin typeface="Calibri" panose="020F0502020204030204" pitchFamily="34" charset="0"/>
              </a:rPr>
              <a:t>employability</a:t>
            </a:r>
            <a:r>
              <a:rPr lang="de-CH" sz="1600" dirty="0" smtClean="0">
                <a:latin typeface="Calibri" panose="020F0502020204030204" pitchFamily="34" charset="0"/>
              </a:rPr>
              <a:t>??</a:t>
            </a:r>
          </a:p>
          <a:p>
            <a:pPr marL="285750" indent="-285750">
              <a:buFont typeface="Arial" panose="020B0604020202020204" pitchFamily="34" charset="0"/>
              <a:buChar char="•"/>
            </a:pPr>
            <a:r>
              <a:rPr lang="de-CH" sz="1600" dirty="0" err="1" smtClean="0">
                <a:latin typeface="Calibri" panose="020F0502020204030204" pitchFamily="34" charset="0"/>
              </a:rPr>
              <a:t>no</a:t>
            </a:r>
            <a:r>
              <a:rPr lang="de-CH" sz="1600" dirty="0" smtClean="0">
                <a:latin typeface="Calibri" panose="020F0502020204030204" pitchFamily="34" charset="0"/>
              </a:rPr>
              <a:t> </a:t>
            </a:r>
            <a:r>
              <a:rPr lang="de-CH" sz="1600" dirty="0" err="1" smtClean="0">
                <a:latin typeface="Calibri" panose="020F0502020204030204" pitchFamily="34" charset="0"/>
              </a:rPr>
              <a:t>pay</a:t>
            </a:r>
            <a:endParaRPr lang="en-US" sz="1600" dirty="0">
              <a:latin typeface="Calibri" panose="020F0502020204030204" pitchFamily="34" charset="0"/>
            </a:endParaRPr>
          </a:p>
        </p:txBody>
      </p:sp>
      <p:sp>
        <p:nvSpPr>
          <p:cNvPr id="10" name="TextBox 9"/>
          <p:cNvSpPr txBox="1"/>
          <p:nvPr/>
        </p:nvSpPr>
        <p:spPr>
          <a:xfrm>
            <a:off x="1204950" y="4675822"/>
            <a:ext cx="2993504" cy="646331"/>
          </a:xfrm>
          <a:prstGeom prst="rect">
            <a:avLst/>
          </a:prstGeom>
          <a:noFill/>
        </p:spPr>
        <p:txBody>
          <a:bodyPr wrap="square" rtlCol="0">
            <a:spAutoFit/>
          </a:bodyPr>
          <a:lstStyle/>
          <a:p>
            <a:pPr algn="ctr"/>
            <a:r>
              <a:rPr lang="de-CH" dirty="0" err="1" smtClean="0">
                <a:latin typeface="+mn-lt"/>
              </a:rPr>
              <a:t>Apprenticeship</a:t>
            </a:r>
            <a:endParaRPr lang="de-CH" dirty="0">
              <a:latin typeface="+mn-lt"/>
            </a:endParaRPr>
          </a:p>
          <a:p>
            <a:pPr algn="ctr"/>
            <a:r>
              <a:rPr lang="de-CH" dirty="0">
                <a:latin typeface="+mn-lt"/>
              </a:rPr>
              <a:t>64%</a:t>
            </a:r>
            <a:endParaRPr lang="en-US" dirty="0">
              <a:latin typeface="+mn-lt"/>
            </a:endParaRPr>
          </a:p>
        </p:txBody>
      </p:sp>
      <p:sp>
        <p:nvSpPr>
          <p:cNvPr id="12" name="TextBox 11"/>
          <p:cNvSpPr txBox="1"/>
          <p:nvPr/>
        </p:nvSpPr>
        <p:spPr>
          <a:xfrm>
            <a:off x="5771011" y="3140968"/>
            <a:ext cx="1224136" cy="338554"/>
          </a:xfrm>
          <a:prstGeom prst="rect">
            <a:avLst/>
          </a:prstGeom>
          <a:noFill/>
        </p:spPr>
        <p:txBody>
          <a:bodyPr wrap="square" rtlCol="0">
            <a:spAutoFit/>
          </a:bodyPr>
          <a:lstStyle/>
          <a:p>
            <a:r>
              <a:rPr lang="de-CH" sz="1600" dirty="0" smtClean="0">
                <a:latin typeface="Calibri" panose="020F0502020204030204" pitchFamily="34" charset="0"/>
              </a:rPr>
              <a:t>University</a:t>
            </a:r>
            <a:endParaRPr lang="en-US" sz="1600" dirty="0">
              <a:latin typeface="Calibri" panose="020F0502020204030204" pitchFamily="34" charset="0"/>
            </a:endParaRPr>
          </a:p>
        </p:txBody>
      </p:sp>
      <p:sp>
        <p:nvSpPr>
          <p:cNvPr id="15" name="Up Arrow 14"/>
          <p:cNvSpPr/>
          <p:nvPr/>
        </p:nvSpPr>
        <p:spPr>
          <a:xfrm>
            <a:off x="5507983" y="4005063"/>
            <a:ext cx="1617470" cy="1760962"/>
          </a:xfrm>
          <a:prstGeom prst="upArrow">
            <a:avLst>
              <a:gd name="adj1" fmla="val 50000"/>
              <a:gd name="adj2" fmla="val 50000"/>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n>
                <a:solidFill>
                  <a:schemeClr val="tx1">
                    <a:lumMod val="50000"/>
                    <a:lumOff val="50000"/>
                  </a:schemeClr>
                </a:solidFill>
              </a:ln>
              <a:solidFill>
                <a:schemeClr val="tx1"/>
              </a:solidFill>
            </a:endParaRPr>
          </a:p>
        </p:txBody>
      </p:sp>
      <p:sp>
        <p:nvSpPr>
          <p:cNvPr id="16" name="TextBox 15"/>
          <p:cNvSpPr txBox="1"/>
          <p:nvPr/>
        </p:nvSpPr>
        <p:spPr>
          <a:xfrm>
            <a:off x="5295860" y="4593157"/>
            <a:ext cx="2088232" cy="584775"/>
          </a:xfrm>
          <a:prstGeom prst="rect">
            <a:avLst/>
          </a:prstGeom>
          <a:noFill/>
        </p:spPr>
        <p:txBody>
          <a:bodyPr wrap="square" rtlCol="0">
            <a:spAutoFit/>
          </a:bodyPr>
          <a:lstStyle/>
          <a:p>
            <a:pPr algn="ctr"/>
            <a:r>
              <a:rPr lang="de-CH" sz="1600" dirty="0" smtClean="0">
                <a:latin typeface="+mn-lt"/>
              </a:rPr>
              <a:t>A Levels</a:t>
            </a:r>
          </a:p>
          <a:p>
            <a:pPr algn="ctr"/>
            <a:r>
              <a:rPr lang="de-CH" sz="1600" dirty="0" smtClean="0">
                <a:latin typeface="+mn-lt"/>
              </a:rPr>
              <a:t> 26%</a:t>
            </a:r>
            <a:endParaRPr lang="en-US" sz="1600" dirty="0">
              <a:latin typeface="+mn-lt"/>
            </a:endParaRPr>
          </a:p>
        </p:txBody>
      </p:sp>
      <p:sp>
        <p:nvSpPr>
          <p:cNvPr id="17" name="Up Arrow 16"/>
          <p:cNvSpPr/>
          <p:nvPr/>
        </p:nvSpPr>
        <p:spPr>
          <a:xfrm>
            <a:off x="5446137" y="3010574"/>
            <a:ext cx="1733378" cy="937895"/>
          </a:xfrm>
          <a:prstGeom prst="upArrow">
            <a:avLst>
              <a:gd name="adj1" fmla="val 50000"/>
              <a:gd name="adj2" fmla="val 50000"/>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n>
                <a:solidFill>
                  <a:schemeClr val="tx1">
                    <a:lumMod val="50000"/>
                    <a:lumOff val="50000"/>
                  </a:schemeClr>
                </a:solidFill>
              </a:ln>
              <a:solidFill>
                <a:schemeClr val="tx1"/>
              </a:solidFill>
            </a:endParaRPr>
          </a:p>
        </p:txBody>
      </p:sp>
    </p:spTree>
    <p:extLst>
      <p:ext uri="{BB962C8B-B14F-4D97-AF65-F5344CB8AC3E}">
        <p14:creationId xmlns:p14="http://schemas.microsoft.com/office/powerpoint/2010/main" val="16052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0" grpId="0" animBg="1"/>
      <p:bldP spid="10" grpId="0"/>
      <p:bldP spid="12"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1800" y="692696"/>
            <a:ext cx="6255196" cy="714379"/>
          </a:xfrm>
        </p:spPr>
        <p:txBody>
          <a:bodyPr>
            <a:noAutofit/>
          </a:bodyPr>
          <a:lstStyle/>
          <a:p>
            <a:r>
              <a:rPr lang="de-CH" sz="2800" dirty="0" smtClean="0"/>
              <a:t>A simple </a:t>
            </a:r>
            <a:r>
              <a:rPr lang="de-CH" sz="2800" dirty="0" err="1" smtClean="0"/>
              <a:t>choice</a:t>
            </a:r>
            <a:r>
              <a:rPr lang="de-CH" sz="2800" dirty="0" smtClean="0"/>
              <a:t> </a:t>
            </a:r>
            <a:r>
              <a:rPr lang="de-CH" sz="1600" dirty="0" smtClean="0"/>
              <a:t>– </a:t>
            </a:r>
            <a:r>
              <a:rPr lang="de-CH" sz="1600" dirty="0" err="1" smtClean="0"/>
              <a:t>though</a:t>
            </a:r>
            <a:r>
              <a:rPr lang="de-CH" sz="1600" dirty="0" smtClean="0"/>
              <a:t> not an easy </a:t>
            </a:r>
            <a:r>
              <a:rPr lang="de-CH" sz="1600" dirty="0" err="1" smtClean="0"/>
              <a:t>choice</a:t>
            </a:r>
            <a:r>
              <a:rPr lang="de-CH" sz="1600" dirty="0" smtClean="0"/>
              <a:t> </a:t>
            </a:r>
            <a:endParaRPr lang="en-US" sz="1600" dirty="0"/>
          </a:p>
        </p:txBody>
      </p:sp>
      <p:sp>
        <p:nvSpPr>
          <p:cNvPr id="41" name="Rectangle 40"/>
          <p:cNvSpPr/>
          <p:nvPr/>
        </p:nvSpPr>
        <p:spPr>
          <a:xfrm>
            <a:off x="609600" y="6096000"/>
            <a:ext cx="7706816" cy="60960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smtClean="0">
                <a:solidFill>
                  <a:schemeClr val="tx1"/>
                </a:solidFill>
              </a:rPr>
              <a:t>«GCSE» </a:t>
            </a:r>
            <a:r>
              <a:rPr lang="de-CH" sz="1400" dirty="0" err="1" smtClean="0">
                <a:solidFill>
                  <a:schemeClr val="tx1"/>
                </a:solidFill>
              </a:rPr>
              <a:t>equivalent</a:t>
            </a:r>
            <a:r>
              <a:rPr lang="de-CH" sz="1400" dirty="0" smtClean="0">
                <a:solidFill>
                  <a:schemeClr val="tx1"/>
                </a:solidFill>
              </a:rPr>
              <a:t> (</a:t>
            </a:r>
            <a:r>
              <a:rPr lang="de-CH" sz="1400" dirty="0" err="1" smtClean="0">
                <a:solidFill>
                  <a:schemeClr val="tx1"/>
                </a:solidFill>
              </a:rPr>
              <a:t>age</a:t>
            </a:r>
            <a:r>
              <a:rPr lang="de-CH" sz="1400" dirty="0" smtClean="0">
                <a:solidFill>
                  <a:schemeClr val="tx1"/>
                </a:solidFill>
              </a:rPr>
              <a:t> 15/16)</a:t>
            </a:r>
            <a:endParaRPr lang="en-US" sz="1400" dirty="0">
              <a:solidFill>
                <a:schemeClr val="tx1"/>
              </a:solidFill>
            </a:endParaRPr>
          </a:p>
        </p:txBody>
      </p:sp>
      <p:sp>
        <p:nvSpPr>
          <p:cNvPr id="43" name="Up Arrow 42"/>
          <p:cNvSpPr/>
          <p:nvPr/>
        </p:nvSpPr>
        <p:spPr>
          <a:xfrm>
            <a:off x="251520" y="2225487"/>
            <a:ext cx="5472608" cy="3792846"/>
          </a:xfrm>
          <a:prstGeom prst="upArrow">
            <a:avLst>
              <a:gd name="adj1" fmla="val 50000"/>
              <a:gd name="adj2" fmla="val 50000"/>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lumMod val="50000"/>
                    <a:lumOff val="50000"/>
                  </a:schemeClr>
                </a:solidFill>
              </a:ln>
            </a:endParaRPr>
          </a:p>
        </p:txBody>
      </p:sp>
      <p:sp>
        <p:nvSpPr>
          <p:cNvPr id="10" name="TextBox 9"/>
          <p:cNvSpPr txBox="1"/>
          <p:nvPr/>
        </p:nvSpPr>
        <p:spPr>
          <a:xfrm>
            <a:off x="2006060" y="2636912"/>
            <a:ext cx="2057400" cy="646331"/>
          </a:xfrm>
          <a:prstGeom prst="rect">
            <a:avLst/>
          </a:prstGeom>
          <a:noFill/>
        </p:spPr>
        <p:txBody>
          <a:bodyPr wrap="square" rtlCol="0">
            <a:spAutoFit/>
          </a:bodyPr>
          <a:lstStyle/>
          <a:p>
            <a:pPr algn="ctr"/>
            <a:r>
              <a:rPr lang="de-CH" dirty="0" err="1" smtClean="0">
                <a:solidFill>
                  <a:srgbClr val="FF0000"/>
                </a:solidFill>
                <a:latin typeface="+mn-lt"/>
              </a:rPr>
              <a:t>Apprenticeship</a:t>
            </a:r>
            <a:r>
              <a:rPr lang="de-CH" dirty="0" smtClean="0">
                <a:solidFill>
                  <a:srgbClr val="FF0000"/>
                </a:solidFill>
                <a:latin typeface="+mn-lt"/>
              </a:rPr>
              <a:t>:</a:t>
            </a:r>
            <a:endParaRPr lang="en-US" dirty="0">
              <a:solidFill>
                <a:srgbClr val="FF0000"/>
              </a:solidFill>
              <a:latin typeface="+mn-lt"/>
            </a:endParaRPr>
          </a:p>
          <a:p>
            <a:pPr algn="ctr"/>
            <a:r>
              <a:rPr lang="de-CH" b="1" dirty="0" smtClean="0">
                <a:solidFill>
                  <a:srgbClr val="FF0000"/>
                </a:solidFill>
                <a:latin typeface="+mn-lt"/>
              </a:rPr>
              <a:t>Gold Standard</a:t>
            </a:r>
            <a:endParaRPr lang="de-CH" dirty="0" smtClean="0">
              <a:solidFill>
                <a:srgbClr val="FF0000"/>
              </a:solidFill>
              <a:latin typeface="+mn-lt"/>
            </a:endParaRPr>
          </a:p>
        </p:txBody>
      </p:sp>
      <p:sp>
        <p:nvSpPr>
          <p:cNvPr id="12" name="TextBox 11"/>
          <p:cNvSpPr txBox="1"/>
          <p:nvPr/>
        </p:nvSpPr>
        <p:spPr>
          <a:xfrm>
            <a:off x="609600" y="1772816"/>
            <a:ext cx="7562800" cy="338554"/>
          </a:xfrm>
          <a:prstGeom prst="rect">
            <a:avLst/>
          </a:prstGeom>
          <a:noFill/>
          <a:ln>
            <a:solidFill>
              <a:schemeClr val="bg1">
                <a:lumMod val="50000"/>
              </a:schemeClr>
            </a:solidFill>
          </a:ln>
        </p:spPr>
        <p:txBody>
          <a:bodyPr wrap="square" rtlCol="0">
            <a:spAutoFit/>
          </a:bodyPr>
          <a:lstStyle/>
          <a:p>
            <a:pPr algn="ctr"/>
            <a:r>
              <a:rPr lang="de-CH" sz="1600" dirty="0" smtClean="0">
                <a:solidFill>
                  <a:schemeClr val="tx1">
                    <a:lumMod val="50000"/>
                    <a:lumOff val="50000"/>
                  </a:schemeClr>
                </a:solidFill>
                <a:latin typeface="Calibri" panose="020F0502020204030204" pitchFamily="34" charset="0"/>
              </a:rPr>
              <a:t>Work, </a:t>
            </a:r>
            <a:r>
              <a:rPr lang="de-CH" sz="1600" dirty="0" err="1" smtClean="0">
                <a:solidFill>
                  <a:schemeClr val="tx1">
                    <a:lumMod val="50000"/>
                    <a:lumOff val="50000"/>
                  </a:schemeClr>
                </a:solidFill>
                <a:latin typeface="Calibri" panose="020F0502020204030204" pitchFamily="34" charset="0"/>
              </a:rPr>
              <a:t>university</a:t>
            </a:r>
            <a:endParaRPr lang="en-US" sz="1600" dirty="0">
              <a:solidFill>
                <a:schemeClr val="tx1">
                  <a:lumMod val="50000"/>
                  <a:lumOff val="50000"/>
                </a:schemeClr>
              </a:solidFill>
              <a:latin typeface="Calibri" panose="020F0502020204030204" pitchFamily="34" charset="0"/>
            </a:endParaRPr>
          </a:p>
        </p:txBody>
      </p:sp>
      <p:sp>
        <p:nvSpPr>
          <p:cNvPr id="15" name="Up Arrow 14"/>
          <p:cNvSpPr/>
          <p:nvPr/>
        </p:nvSpPr>
        <p:spPr>
          <a:xfrm>
            <a:off x="6300192" y="2313156"/>
            <a:ext cx="2012142" cy="3705177"/>
          </a:xfrm>
          <a:prstGeom prst="upArrow">
            <a:avLst>
              <a:gd name="adj1" fmla="val 50000"/>
              <a:gd name="adj2" fmla="val 50000"/>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n>
                <a:solidFill>
                  <a:schemeClr val="tx1">
                    <a:lumMod val="50000"/>
                    <a:lumOff val="50000"/>
                  </a:schemeClr>
                </a:solidFill>
              </a:ln>
              <a:solidFill>
                <a:schemeClr val="tx1"/>
              </a:solidFill>
            </a:endParaRPr>
          </a:p>
        </p:txBody>
      </p:sp>
      <p:sp>
        <p:nvSpPr>
          <p:cNvPr id="16" name="TextBox 15"/>
          <p:cNvSpPr txBox="1"/>
          <p:nvPr/>
        </p:nvSpPr>
        <p:spPr>
          <a:xfrm>
            <a:off x="6566035" y="2636827"/>
            <a:ext cx="1606365" cy="830997"/>
          </a:xfrm>
          <a:prstGeom prst="rect">
            <a:avLst/>
          </a:prstGeom>
          <a:noFill/>
        </p:spPr>
        <p:txBody>
          <a:bodyPr wrap="square" rtlCol="0">
            <a:spAutoFit/>
          </a:bodyPr>
          <a:lstStyle/>
          <a:p>
            <a:pPr algn="ctr"/>
            <a:r>
              <a:rPr lang="de-CH" sz="1600" dirty="0" smtClean="0">
                <a:solidFill>
                  <a:srgbClr val="0070C0"/>
                </a:solidFill>
                <a:latin typeface="+mn-lt"/>
              </a:rPr>
              <a:t>A Levels:</a:t>
            </a:r>
          </a:p>
          <a:p>
            <a:pPr algn="ctr"/>
            <a:r>
              <a:rPr lang="de-CH" sz="1600" b="1" dirty="0" smtClean="0">
                <a:solidFill>
                  <a:srgbClr val="0070C0"/>
                </a:solidFill>
                <a:latin typeface="+mn-lt"/>
              </a:rPr>
              <a:t>Gold Standard</a:t>
            </a:r>
          </a:p>
          <a:p>
            <a:pPr algn="ctr"/>
            <a:r>
              <a:rPr lang="de-CH" sz="1600" dirty="0" smtClean="0">
                <a:latin typeface="+mn-lt"/>
              </a:rPr>
              <a:t> </a:t>
            </a:r>
            <a:endParaRPr lang="en-US" sz="1600" dirty="0">
              <a:latin typeface="+mn-lt"/>
            </a:endParaRPr>
          </a:p>
        </p:txBody>
      </p:sp>
      <p:graphicFrame>
        <p:nvGraphicFramePr>
          <p:cNvPr id="5" name="Chart 4"/>
          <p:cNvGraphicFramePr/>
          <p:nvPr>
            <p:extLst>
              <p:ext uri="{D42A27DB-BD31-4B8C-83A1-F6EECF244321}">
                <p14:modId xmlns:p14="http://schemas.microsoft.com/office/powerpoint/2010/main" val="663026919"/>
              </p:ext>
            </p:extLst>
          </p:nvPr>
        </p:nvGraphicFramePr>
        <p:xfrm>
          <a:off x="1259632" y="2936052"/>
          <a:ext cx="3649588" cy="31461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254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ctrTitle"/>
          </p:nvPr>
        </p:nvSpPr>
        <p:spPr bwMode="auto">
          <a:xfrm>
            <a:off x="539552" y="1124744"/>
            <a:ext cx="8496944" cy="96179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de-CH" sz="2800" dirty="0" smtClean="0">
                <a:latin typeface="Arial" charset="0"/>
                <a:cs typeface="Arial" charset="0"/>
              </a:rPr>
              <a:t>Who </a:t>
            </a:r>
            <a:r>
              <a:rPr lang="de-CH" sz="2800" dirty="0" err="1" smtClean="0">
                <a:latin typeface="Arial" charset="0"/>
                <a:cs typeface="Arial" charset="0"/>
              </a:rPr>
              <a:t>defines</a:t>
            </a:r>
            <a:r>
              <a:rPr lang="de-CH" sz="2800" dirty="0" smtClean="0">
                <a:latin typeface="Arial" charset="0"/>
                <a:cs typeface="Arial" charset="0"/>
              </a:rPr>
              <a:t> «Gold Standard» </a:t>
            </a:r>
            <a:r>
              <a:rPr lang="de-CH" sz="2800" dirty="0" err="1" smtClean="0">
                <a:latin typeface="Arial" charset="0"/>
                <a:cs typeface="Arial" charset="0"/>
              </a:rPr>
              <a:t>apprenticeships</a:t>
            </a:r>
            <a:r>
              <a:rPr lang="de-CH" sz="2800" dirty="0" smtClean="0">
                <a:latin typeface="Arial" charset="0"/>
                <a:cs typeface="Arial" charset="0"/>
              </a:rPr>
              <a:t> ?</a:t>
            </a:r>
          </a:p>
        </p:txBody>
      </p:sp>
      <p:sp>
        <p:nvSpPr>
          <p:cNvPr id="4" name="Inhaltsplatzhalter 2"/>
          <p:cNvSpPr>
            <a:spLocks noGrp="1"/>
          </p:cNvSpPr>
          <p:nvPr>
            <p:ph sz="quarter" idx="12"/>
          </p:nvPr>
        </p:nvSpPr>
        <p:spPr>
          <a:xfrm>
            <a:off x="969680" y="3861048"/>
            <a:ext cx="7848872" cy="2376264"/>
          </a:xfrm>
          <a:noFill/>
          <a:ln>
            <a:noFill/>
          </a:ln>
          <a:effectLst/>
        </p:spPr>
        <p:txBody>
          <a:bodyPr wrap="none"/>
          <a:lstStyle/>
          <a:p>
            <a:endParaRPr lang="de-CH" dirty="0" smtClean="0"/>
          </a:p>
          <a:p>
            <a:r>
              <a:rPr lang="de-CH" b="1" dirty="0" err="1" smtClean="0"/>
              <a:t>Sector</a:t>
            </a:r>
            <a:r>
              <a:rPr lang="de-CH" b="1" dirty="0" smtClean="0"/>
              <a:t> </a:t>
            </a:r>
            <a:r>
              <a:rPr lang="de-CH" b="1" dirty="0" err="1" smtClean="0"/>
              <a:t>organisations</a:t>
            </a:r>
            <a:r>
              <a:rPr lang="de-CH" dirty="0" smtClean="0"/>
              <a:t>:</a:t>
            </a:r>
          </a:p>
          <a:p>
            <a:endParaRPr lang="de-CH" dirty="0" smtClean="0"/>
          </a:p>
          <a:p>
            <a:pPr>
              <a:buFont typeface="Arial" pitchFamily="34" charset="0"/>
              <a:buChar char="•"/>
            </a:pPr>
            <a:r>
              <a:rPr lang="de-CH" dirty="0" err="1" smtClean="0"/>
              <a:t>Umbrella</a:t>
            </a:r>
            <a:r>
              <a:rPr lang="de-CH" dirty="0" smtClean="0"/>
              <a:t> </a:t>
            </a:r>
            <a:r>
              <a:rPr lang="de-CH" dirty="0" err="1" smtClean="0"/>
              <a:t>organisations</a:t>
            </a:r>
            <a:r>
              <a:rPr lang="de-CH" dirty="0" smtClean="0"/>
              <a:t> </a:t>
            </a:r>
            <a:r>
              <a:rPr lang="de-CH" dirty="0" err="1" smtClean="0"/>
              <a:t>for</a:t>
            </a:r>
            <a:r>
              <a:rPr lang="de-CH" dirty="0" smtClean="0"/>
              <a:t> </a:t>
            </a:r>
            <a:r>
              <a:rPr lang="de-CH" dirty="0" err="1" smtClean="0"/>
              <a:t>companies</a:t>
            </a:r>
            <a:r>
              <a:rPr lang="de-CH" dirty="0" smtClean="0"/>
              <a:t>  </a:t>
            </a:r>
          </a:p>
          <a:p>
            <a:pPr>
              <a:buFont typeface="Arial" pitchFamily="34" charset="0"/>
              <a:buChar char="•"/>
            </a:pPr>
            <a:r>
              <a:rPr lang="de-CH" dirty="0" err="1" smtClean="0"/>
              <a:t>Define</a:t>
            </a:r>
            <a:r>
              <a:rPr lang="de-CH" dirty="0" smtClean="0"/>
              <a:t> </a:t>
            </a:r>
            <a:r>
              <a:rPr lang="de-CH" dirty="0" err="1" smtClean="0"/>
              <a:t>learning</a:t>
            </a:r>
            <a:r>
              <a:rPr lang="de-CH" dirty="0" smtClean="0"/>
              <a:t> </a:t>
            </a:r>
            <a:r>
              <a:rPr lang="de-CH" dirty="0" err="1" smtClean="0"/>
              <a:t>content</a:t>
            </a:r>
            <a:endParaRPr lang="de-CH" dirty="0" smtClean="0"/>
          </a:p>
          <a:p>
            <a:pPr>
              <a:buFont typeface="Arial" pitchFamily="34" charset="0"/>
              <a:buChar char="•"/>
            </a:pPr>
            <a:r>
              <a:rPr lang="de-CH" dirty="0" err="1" smtClean="0"/>
              <a:t>Updating</a:t>
            </a:r>
            <a:r>
              <a:rPr lang="de-CH" dirty="0" smtClean="0"/>
              <a:t> </a:t>
            </a:r>
            <a:r>
              <a:rPr lang="de-CH" dirty="0" err="1" smtClean="0"/>
              <a:t>frameworks</a:t>
            </a:r>
            <a:r>
              <a:rPr lang="de-CH" dirty="0" smtClean="0"/>
              <a:t> / </a:t>
            </a:r>
            <a:r>
              <a:rPr lang="de-CH" dirty="0" err="1" smtClean="0"/>
              <a:t>new</a:t>
            </a:r>
            <a:r>
              <a:rPr lang="de-CH" dirty="0" smtClean="0"/>
              <a:t> </a:t>
            </a:r>
            <a:r>
              <a:rPr lang="de-CH" dirty="0" err="1" smtClean="0"/>
              <a:t>frameworks</a:t>
            </a:r>
            <a:r>
              <a:rPr lang="de-CH" dirty="0" smtClean="0"/>
              <a:t> </a:t>
            </a:r>
          </a:p>
          <a:p>
            <a:endParaRPr lang="de-CH" dirty="0" smtClean="0"/>
          </a:p>
          <a:p>
            <a:endParaRPr lang="de-CH" dirty="0" smtClean="0"/>
          </a:p>
          <a:p>
            <a:endParaRPr lang="de-CH" dirty="0" smtClean="0"/>
          </a:p>
          <a:p>
            <a:endParaRPr lang="de-CH" dirty="0" smtClean="0"/>
          </a:p>
        </p:txBody>
      </p:sp>
      <p:sp>
        <p:nvSpPr>
          <p:cNvPr id="5" name="Text Box 6"/>
          <p:cNvSpPr txBox="1">
            <a:spLocks noChangeArrowheads="1"/>
          </p:cNvSpPr>
          <p:nvPr/>
        </p:nvSpPr>
        <p:spPr bwMode="auto">
          <a:xfrm>
            <a:off x="1115616" y="2374573"/>
            <a:ext cx="3528392" cy="923330"/>
          </a:xfrm>
          <a:prstGeom prst="rect">
            <a:avLst/>
          </a:prstGeom>
          <a:solidFill>
            <a:schemeClr val="accent2"/>
          </a:solidFill>
          <a:ln w="381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ct val="50000"/>
              </a:spcBef>
              <a:defRPr/>
            </a:pPr>
            <a:r>
              <a:rPr lang="de-CH" sz="2400" b="1" dirty="0" err="1" smtClean="0">
                <a:solidFill>
                  <a:schemeClr val="bg1"/>
                </a:solidFill>
              </a:rPr>
              <a:t>Sector</a:t>
            </a:r>
            <a:r>
              <a:rPr lang="de-CH" sz="2400" b="1" dirty="0" smtClean="0">
                <a:solidFill>
                  <a:schemeClr val="bg1"/>
                </a:solidFill>
              </a:rPr>
              <a:t> </a:t>
            </a:r>
            <a:r>
              <a:rPr lang="de-CH" sz="2400" b="1" dirty="0" err="1" smtClean="0">
                <a:solidFill>
                  <a:schemeClr val="bg1"/>
                </a:solidFill>
              </a:rPr>
              <a:t>associations</a:t>
            </a:r>
            <a:endParaRPr lang="de-CH" sz="2400" b="1" dirty="0">
              <a:solidFill>
                <a:schemeClr val="bg1"/>
              </a:solidFill>
            </a:endParaRPr>
          </a:p>
          <a:p>
            <a:pPr algn="ctr">
              <a:spcBef>
                <a:spcPts val="1200"/>
              </a:spcBef>
              <a:defRPr/>
            </a:pPr>
            <a:r>
              <a:rPr lang="de-CH" sz="2000" dirty="0" smtClean="0">
                <a:solidFill>
                  <a:schemeClr val="bg1"/>
                </a:solidFill>
              </a:rPr>
              <a:t>Training </a:t>
            </a:r>
            <a:r>
              <a:rPr lang="de-CH" sz="2000" dirty="0" err="1" smtClean="0">
                <a:solidFill>
                  <a:schemeClr val="bg1"/>
                </a:solidFill>
              </a:rPr>
              <a:t>content</a:t>
            </a:r>
            <a:endParaRPr lang="de-CH" sz="2000" dirty="0" smtClean="0">
              <a:solidFill>
                <a:schemeClr val="bg1"/>
              </a:solidFill>
            </a:endParaRPr>
          </a:p>
        </p:txBody>
      </p:sp>
      <p:sp>
        <p:nvSpPr>
          <p:cNvPr id="6" name="Text Box 9"/>
          <p:cNvSpPr txBox="1">
            <a:spLocks noChangeArrowheads="1"/>
          </p:cNvSpPr>
          <p:nvPr/>
        </p:nvSpPr>
        <p:spPr bwMode="auto">
          <a:xfrm>
            <a:off x="5074136" y="2451517"/>
            <a:ext cx="3744416" cy="769441"/>
          </a:xfrm>
          <a:prstGeom prst="rect">
            <a:avLst/>
          </a:prstGeom>
          <a:solidFill>
            <a:schemeClr val="accent2">
              <a:lumMod val="75000"/>
            </a:schemeClr>
          </a:solidFill>
          <a:ln w="190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0"/>
              </a:spcBef>
              <a:defRPr/>
            </a:pPr>
            <a:r>
              <a:rPr lang="de-CH" sz="2400" b="1" dirty="0" smtClean="0">
                <a:solidFill>
                  <a:schemeClr val="bg1"/>
                </a:solidFill>
              </a:rPr>
              <a:t>Companies</a:t>
            </a:r>
            <a:r>
              <a:rPr lang="de-CH" sz="2400" dirty="0" smtClean="0">
                <a:solidFill>
                  <a:schemeClr val="bg1"/>
                </a:solidFill>
              </a:rPr>
              <a:t> </a:t>
            </a:r>
            <a:r>
              <a:rPr lang="de-CH" sz="2000" dirty="0" smtClean="0">
                <a:solidFill>
                  <a:schemeClr val="bg1"/>
                </a:solidFill>
              </a:rPr>
              <a:t> </a:t>
            </a:r>
          </a:p>
          <a:p>
            <a:pPr algn="ctr">
              <a:spcBef>
                <a:spcPts val="0"/>
              </a:spcBef>
              <a:defRPr/>
            </a:pPr>
            <a:r>
              <a:rPr lang="de-CH" sz="2000" dirty="0" smtClean="0">
                <a:solidFill>
                  <a:schemeClr val="bg1"/>
                </a:solidFill>
              </a:rPr>
              <a:t>Apprenticeships </a:t>
            </a:r>
            <a:endParaRPr lang="de-CH" sz="2000" dirty="0">
              <a:solidFill>
                <a:schemeClr val="bg1"/>
              </a:solidFill>
            </a:endParaRPr>
          </a:p>
        </p:txBody>
      </p:sp>
    </p:spTree>
    <p:extLst>
      <p:ext uri="{BB962C8B-B14F-4D97-AF65-F5344CB8AC3E}">
        <p14:creationId xmlns:p14="http://schemas.microsoft.com/office/powerpoint/2010/main" val="60041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949765"/>
            <a:ext cx="8496944" cy="897592"/>
          </a:xfrm>
        </p:spPr>
        <p:txBody>
          <a:bodyPr/>
          <a:lstStyle/>
          <a:p>
            <a:r>
              <a:rPr lang="en-US" sz="2800" dirty="0" smtClean="0"/>
              <a:t>Example of Sector Associations: </a:t>
            </a:r>
            <a:r>
              <a:rPr lang="de-CH" sz="2400" dirty="0" smtClean="0"/>
              <a:t/>
            </a:r>
            <a:br>
              <a:rPr lang="de-CH" sz="2400" dirty="0" smtClean="0"/>
            </a:br>
            <a:r>
              <a:rPr lang="de-CH" sz="2000" b="0" dirty="0" smtClean="0"/>
              <a:t>Engineering </a:t>
            </a:r>
            <a:r>
              <a:rPr lang="en-US" sz="2000" b="0" dirty="0" smtClean="0"/>
              <a:t>Umbrella </a:t>
            </a:r>
            <a:r>
              <a:rPr lang="en-US" sz="2000" b="0" dirty="0" err="1" smtClean="0"/>
              <a:t>organisation</a:t>
            </a:r>
            <a:r>
              <a:rPr lang="en-US" sz="2000" b="0" dirty="0" smtClean="0"/>
              <a:t> </a:t>
            </a:r>
            <a:r>
              <a:rPr lang="en-US" sz="2000" b="0" dirty="0"/>
              <a:t>(with Education Commission)</a:t>
            </a:r>
            <a:br>
              <a:rPr lang="en-US" sz="2000" b="0" dirty="0"/>
            </a:br>
            <a:r>
              <a:rPr lang="de-CH" sz="2400" dirty="0" smtClean="0"/>
              <a:t/>
            </a:r>
            <a:br>
              <a:rPr lang="de-CH" sz="2400" dirty="0" smtClean="0"/>
            </a:b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743280"/>
            <a:ext cx="2160240" cy="3056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761596"/>
            <a:ext cx="2160240" cy="3052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http://www.swissmem.ch/fileadmin/user_upload/Swissmem/11Fotos/Swissmem_Logo_CMY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999865"/>
            <a:ext cx="1587375" cy="46506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71600" y="2132856"/>
            <a:ext cx="7992888" cy="1200329"/>
          </a:xfrm>
          <a:prstGeom prst="rect">
            <a:avLst/>
          </a:prstGeom>
        </p:spPr>
        <p:txBody>
          <a:bodyPr wrap="square">
            <a:spAutoFit/>
          </a:bodyPr>
          <a:lstStyle/>
          <a:p>
            <a:pPr marL="285750" indent="-285750">
              <a:buFont typeface="Arial" panose="020B0604020202020204" pitchFamily="34" charset="0"/>
              <a:buChar char="•"/>
            </a:pPr>
            <a:r>
              <a:rPr lang="en-US" dirty="0" smtClean="0"/>
              <a:t>1000 member companies</a:t>
            </a:r>
          </a:p>
          <a:p>
            <a:pPr marL="285750" indent="-285750">
              <a:buFont typeface="Arial" panose="020B0604020202020204" pitchFamily="34" charset="0"/>
              <a:buChar char="•"/>
            </a:pPr>
            <a:r>
              <a:rPr lang="en-US" dirty="0" smtClean="0"/>
              <a:t>17 </a:t>
            </a:r>
            <a:r>
              <a:rPr lang="en-US" dirty="0"/>
              <a:t>full-time employees </a:t>
            </a:r>
            <a:r>
              <a:rPr lang="en-US" dirty="0" smtClean="0"/>
              <a:t>for vocational training </a:t>
            </a:r>
          </a:p>
          <a:p>
            <a:pPr marL="285750" indent="-285750">
              <a:buFont typeface="Arial" panose="020B0604020202020204" pitchFamily="34" charset="0"/>
              <a:buChar char="•"/>
            </a:pPr>
            <a:r>
              <a:rPr lang="en-US" dirty="0" smtClean="0"/>
              <a:t>developing frameworks, </a:t>
            </a:r>
            <a:r>
              <a:rPr lang="en-US" dirty="0"/>
              <a:t>teaching </a:t>
            </a:r>
            <a:r>
              <a:rPr lang="en-US" dirty="0" smtClean="0"/>
              <a:t>materials, running training </a:t>
            </a:r>
            <a:r>
              <a:rPr lang="en-US" dirty="0" err="1" smtClean="0"/>
              <a:t>centres</a:t>
            </a:r>
            <a:r>
              <a:rPr lang="en-US" dirty="0" smtClean="0"/>
              <a:t> </a:t>
            </a:r>
          </a:p>
          <a:p>
            <a:pPr marL="285750" indent="-285750">
              <a:buFont typeface="Arial" panose="020B0604020202020204" pitchFamily="34" charset="0"/>
              <a:buChar char="•"/>
            </a:pPr>
            <a:r>
              <a:rPr lang="en-US" dirty="0" err="1" smtClean="0"/>
              <a:t>Swissmem</a:t>
            </a:r>
            <a:r>
              <a:rPr lang="en-US" dirty="0" smtClean="0"/>
              <a:t> </a:t>
            </a:r>
            <a:r>
              <a:rPr lang="en-US" dirty="0"/>
              <a:t>companies train approximately 8.200 apprentices </a:t>
            </a:r>
            <a:r>
              <a:rPr lang="en-US" dirty="0" smtClean="0"/>
              <a:t> </a:t>
            </a:r>
            <a:endParaRPr lang="en-US" dirty="0"/>
          </a:p>
        </p:txBody>
      </p:sp>
    </p:spTree>
    <p:extLst>
      <p:ext uri="{BB962C8B-B14F-4D97-AF65-F5344CB8AC3E}">
        <p14:creationId xmlns:p14="http://schemas.microsoft.com/office/powerpoint/2010/main" val="3541974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980728"/>
            <a:ext cx="8352928" cy="864096"/>
          </a:xfrm>
        </p:spPr>
        <p:txBody>
          <a:bodyPr/>
          <a:lstStyle/>
          <a:p>
            <a:r>
              <a:rPr lang="en-US" sz="2800" dirty="0" smtClean="0"/>
              <a:t>Example of Sector Associations: </a:t>
            </a:r>
            <a:r>
              <a:rPr lang="en-US" sz="2400" dirty="0" smtClean="0"/>
              <a:t>ICT Switzerland</a:t>
            </a:r>
            <a:br>
              <a:rPr lang="en-US" sz="2400" dirty="0" smtClean="0"/>
            </a:br>
            <a:endParaRPr lang="en-US" sz="2000" b="0" dirty="0"/>
          </a:p>
        </p:txBody>
      </p:sp>
      <p:sp>
        <p:nvSpPr>
          <p:cNvPr id="3" name="Content Placeholder 2"/>
          <p:cNvSpPr>
            <a:spLocks noGrp="1"/>
          </p:cNvSpPr>
          <p:nvPr>
            <p:ph sz="quarter" idx="12"/>
          </p:nvPr>
        </p:nvSpPr>
        <p:spPr>
          <a:xfrm>
            <a:off x="1013479" y="2132856"/>
            <a:ext cx="4176465" cy="4233651"/>
          </a:xfrm>
        </p:spPr>
        <p:txBody>
          <a:bodyPr/>
          <a:lstStyle/>
          <a:p>
            <a:r>
              <a:rPr lang="en-US" b="1" dirty="0" smtClean="0"/>
              <a:t>22 </a:t>
            </a:r>
            <a:r>
              <a:rPr lang="en-US" b="1" dirty="0"/>
              <a:t>Associations, e.g.:</a:t>
            </a:r>
          </a:p>
          <a:p>
            <a:r>
              <a:rPr lang="en-US" sz="1600" dirty="0" smtClean="0"/>
              <a:t>Swiss </a:t>
            </a:r>
            <a:r>
              <a:rPr lang="en-US" sz="1600" dirty="0"/>
              <a:t>Telecommunications Association</a:t>
            </a:r>
          </a:p>
          <a:p>
            <a:r>
              <a:rPr lang="en-US" sz="1600" dirty="0"/>
              <a:t>Swiss Open Systems User Group</a:t>
            </a:r>
          </a:p>
          <a:p>
            <a:r>
              <a:rPr lang="en-US" sz="1600" dirty="0" err="1"/>
              <a:t>Fibreoptic</a:t>
            </a:r>
            <a:r>
              <a:rPr lang="en-US" sz="1600" dirty="0"/>
              <a:t> Network Switzerland </a:t>
            </a:r>
          </a:p>
          <a:p>
            <a:r>
              <a:rPr lang="en-US" sz="1600" dirty="0" err="1"/>
              <a:t>EuroCloud</a:t>
            </a:r>
            <a:r>
              <a:rPr lang="en-US" sz="1600" dirty="0"/>
              <a:t> Swiss</a:t>
            </a:r>
          </a:p>
          <a:p>
            <a:r>
              <a:rPr lang="en-US" sz="1600" dirty="0"/>
              <a:t>Swiss Society for Medical Informatics</a:t>
            </a:r>
          </a:p>
          <a:p>
            <a:r>
              <a:rPr lang="en-US" sz="1600" dirty="0"/>
              <a:t>Swiss Internet Industry Association</a:t>
            </a:r>
          </a:p>
          <a:p>
            <a:r>
              <a:rPr lang="en-US" sz="1600" dirty="0"/>
              <a:t>Business Informatics Association</a:t>
            </a:r>
          </a:p>
          <a:p>
            <a:r>
              <a:rPr lang="en-US" sz="1600" dirty="0"/>
              <a:t>Western Switzerland </a:t>
            </a:r>
            <a:r>
              <a:rPr lang="en-US" sz="1600" dirty="0" smtClean="0"/>
              <a:t>Informatics</a:t>
            </a:r>
          </a:p>
          <a:p>
            <a:r>
              <a:rPr lang="de-CH" sz="1600" dirty="0" smtClean="0"/>
              <a:t>.</a:t>
            </a:r>
          </a:p>
          <a:p>
            <a:r>
              <a:rPr lang="de-CH" sz="1600" dirty="0"/>
              <a:t>.</a:t>
            </a:r>
            <a:endParaRPr lang="en-US" sz="1600" dirty="0"/>
          </a:p>
          <a:p>
            <a:r>
              <a:rPr lang="en-US" sz="1800" dirty="0"/>
              <a:t> </a:t>
            </a:r>
          </a:p>
          <a:p>
            <a:endParaRPr lang="en-US" dirty="0"/>
          </a:p>
        </p:txBody>
      </p:sp>
      <p:sp>
        <p:nvSpPr>
          <p:cNvPr id="5" name="TextBox 4"/>
          <p:cNvSpPr txBox="1"/>
          <p:nvPr/>
        </p:nvSpPr>
        <p:spPr>
          <a:xfrm>
            <a:off x="5148064" y="2132856"/>
            <a:ext cx="3744416" cy="4635115"/>
          </a:xfrm>
          <a:prstGeom prst="rect">
            <a:avLst/>
          </a:prstGeom>
          <a:noFill/>
        </p:spPr>
        <p:txBody>
          <a:bodyPr wrap="square" rtlCol="0">
            <a:spAutoFit/>
          </a:bodyPr>
          <a:lstStyle/>
          <a:p>
            <a:pPr marL="342900" lvl="0" indent="-342900" eaLnBrk="0" hangingPunct="0">
              <a:lnSpc>
                <a:spcPts val="2600"/>
              </a:lnSpc>
              <a:spcBef>
                <a:spcPct val="20000"/>
              </a:spcBef>
            </a:pPr>
            <a:r>
              <a:rPr lang="en-US" b="1" dirty="0">
                <a:solidFill>
                  <a:prstClr val="black"/>
                </a:solidFill>
                <a:latin typeface="Arial" pitchFamily="34" charset="0"/>
                <a:cs typeface="Arial" pitchFamily="34" charset="0"/>
              </a:rPr>
              <a:t>25 Big Companies, </a:t>
            </a:r>
            <a:r>
              <a:rPr lang="en-US" b="1" dirty="0" err="1">
                <a:solidFill>
                  <a:prstClr val="black"/>
                </a:solidFill>
                <a:latin typeface="Arial" pitchFamily="34" charset="0"/>
                <a:cs typeface="Arial" pitchFamily="34" charset="0"/>
              </a:rPr>
              <a:t>e.g</a:t>
            </a:r>
            <a:r>
              <a:rPr lang="en-US" b="1" dirty="0">
                <a:solidFill>
                  <a:prstClr val="black"/>
                </a:solidFill>
                <a:latin typeface="Arial" pitchFamily="34" charset="0"/>
                <a:cs typeface="Arial" pitchFamily="34" charset="0"/>
              </a:rPr>
              <a:t>:</a:t>
            </a:r>
          </a:p>
          <a:p>
            <a:pPr marL="342900" lvl="0" indent="-342900" eaLnBrk="0" hangingPunct="0">
              <a:lnSpc>
                <a:spcPts val="2600"/>
              </a:lnSpc>
              <a:spcBef>
                <a:spcPct val="20000"/>
              </a:spcBef>
            </a:pPr>
            <a:r>
              <a:rPr lang="en-US" sz="1600" dirty="0" smtClean="0">
                <a:solidFill>
                  <a:prstClr val="black"/>
                </a:solidFill>
                <a:latin typeface="Arial" pitchFamily="34" charset="0"/>
                <a:cs typeface="Arial" pitchFamily="34" charset="0"/>
              </a:rPr>
              <a:t>Accenture </a:t>
            </a:r>
            <a:r>
              <a:rPr lang="en-US" sz="1600" dirty="0">
                <a:solidFill>
                  <a:prstClr val="black"/>
                </a:solidFill>
                <a:latin typeface="Arial" pitchFamily="34" charset="0"/>
                <a:cs typeface="Arial" pitchFamily="34" charset="0"/>
              </a:rPr>
              <a:t>AG</a:t>
            </a:r>
          </a:p>
          <a:p>
            <a:pPr marL="342900" lvl="0" indent="-342900" eaLnBrk="0" hangingPunct="0">
              <a:lnSpc>
                <a:spcPts val="2600"/>
              </a:lnSpc>
              <a:spcBef>
                <a:spcPct val="20000"/>
              </a:spcBef>
            </a:pPr>
            <a:r>
              <a:rPr lang="en-US" sz="1600" dirty="0">
                <a:solidFill>
                  <a:prstClr val="black"/>
                </a:solidFill>
                <a:latin typeface="Arial" pitchFamily="34" charset="0"/>
                <a:cs typeface="Arial" pitchFamily="34" charset="0"/>
              </a:rPr>
              <a:t>Cisco Systems </a:t>
            </a:r>
            <a:endParaRPr lang="en-US" sz="1600" dirty="0" smtClean="0">
              <a:solidFill>
                <a:prstClr val="black"/>
              </a:solidFill>
              <a:latin typeface="Arial" pitchFamily="34" charset="0"/>
              <a:cs typeface="Arial" pitchFamily="34" charset="0"/>
            </a:endParaRPr>
          </a:p>
          <a:p>
            <a:pPr marL="342900" lvl="0" indent="-342900" eaLnBrk="0" hangingPunct="0">
              <a:lnSpc>
                <a:spcPts val="2600"/>
              </a:lnSpc>
              <a:spcBef>
                <a:spcPct val="20000"/>
              </a:spcBef>
            </a:pPr>
            <a:r>
              <a:rPr lang="de-CH" sz="1600" dirty="0" err="1" smtClean="0">
                <a:solidFill>
                  <a:prstClr val="black"/>
                </a:solidFill>
                <a:latin typeface="Arial" pitchFamily="34" charset="0"/>
                <a:cs typeface="Arial" pitchFamily="34" charset="0"/>
              </a:rPr>
              <a:t>Credit</a:t>
            </a:r>
            <a:r>
              <a:rPr lang="de-CH" sz="1600" dirty="0" smtClean="0">
                <a:solidFill>
                  <a:prstClr val="black"/>
                </a:solidFill>
                <a:latin typeface="Arial" pitchFamily="34" charset="0"/>
                <a:cs typeface="Arial" pitchFamily="34" charset="0"/>
              </a:rPr>
              <a:t> </a:t>
            </a:r>
            <a:r>
              <a:rPr lang="de-CH" sz="1600" dirty="0">
                <a:solidFill>
                  <a:prstClr val="black"/>
                </a:solidFill>
                <a:latin typeface="Arial" pitchFamily="34" charset="0"/>
                <a:cs typeface="Arial" pitchFamily="34" charset="0"/>
              </a:rPr>
              <a:t>Suisse AG </a:t>
            </a:r>
            <a:endParaRPr lang="en-US" sz="1600" dirty="0">
              <a:solidFill>
                <a:prstClr val="black"/>
              </a:solidFill>
              <a:latin typeface="Arial" pitchFamily="34" charset="0"/>
              <a:cs typeface="Arial" pitchFamily="34" charset="0"/>
            </a:endParaRPr>
          </a:p>
          <a:p>
            <a:pPr marL="342900" lvl="0" indent="-342900" eaLnBrk="0" hangingPunct="0">
              <a:lnSpc>
                <a:spcPts val="2600"/>
              </a:lnSpc>
              <a:spcBef>
                <a:spcPct val="20000"/>
              </a:spcBef>
            </a:pPr>
            <a:r>
              <a:rPr lang="de-CH" sz="1600" dirty="0">
                <a:solidFill>
                  <a:prstClr val="black"/>
                </a:solidFill>
                <a:latin typeface="Arial" pitchFamily="34" charset="0"/>
                <a:cs typeface="Arial" pitchFamily="34" charset="0"/>
              </a:rPr>
              <a:t>Google Switzerland </a:t>
            </a:r>
            <a:endParaRPr lang="en-US" sz="1600" dirty="0">
              <a:solidFill>
                <a:prstClr val="black"/>
              </a:solidFill>
              <a:latin typeface="Arial" pitchFamily="34" charset="0"/>
              <a:cs typeface="Arial" pitchFamily="34" charset="0"/>
            </a:endParaRPr>
          </a:p>
          <a:p>
            <a:pPr marL="342900" lvl="0" indent="-342900" eaLnBrk="0" hangingPunct="0">
              <a:lnSpc>
                <a:spcPts val="2600"/>
              </a:lnSpc>
              <a:spcBef>
                <a:spcPct val="20000"/>
              </a:spcBef>
            </a:pPr>
            <a:r>
              <a:rPr lang="de-CH" sz="1600" dirty="0">
                <a:solidFill>
                  <a:prstClr val="black"/>
                </a:solidFill>
                <a:latin typeface="Arial" pitchFamily="34" charset="0"/>
                <a:cs typeface="Arial" pitchFamily="34" charset="0"/>
              </a:rPr>
              <a:t>Hewlett-Packard </a:t>
            </a:r>
            <a:r>
              <a:rPr lang="de-CH" sz="1600" dirty="0" smtClean="0">
                <a:solidFill>
                  <a:prstClr val="black"/>
                </a:solidFill>
                <a:latin typeface="Arial" pitchFamily="34" charset="0"/>
                <a:cs typeface="Arial" pitchFamily="34" charset="0"/>
              </a:rPr>
              <a:t> </a:t>
            </a:r>
            <a:endParaRPr lang="en-US" sz="1600" dirty="0">
              <a:solidFill>
                <a:prstClr val="black"/>
              </a:solidFill>
              <a:latin typeface="Arial" pitchFamily="34" charset="0"/>
              <a:cs typeface="Arial" pitchFamily="34" charset="0"/>
            </a:endParaRPr>
          </a:p>
          <a:p>
            <a:pPr marL="342900" lvl="0" indent="-342900" eaLnBrk="0" hangingPunct="0">
              <a:lnSpc>
                <a:spcPts val="2600"/>
              </a:lnSpc>
              <a:spcBef>
                <a:spcPct val="20000"/>
              </a:spcBef>
            </a:pPr>
            <a:r>
              <a:rPr lang="de-CH" sz="1600" dirty="0" err="1">
                <a:solidFill>
                  <a:prstClr val="black"/>
                </a:solidFill>
                <a:latin typeface="Arial" pitchFamily="34" charset="0"/>
                <a:cs typeface="Arial" pitchFamily="34" charset="0"/>
              </a:rPr>
              <a:t>Huawei</a:t>
            </a:r>
            <a:r>
              <a:rPr lang="de-CH" sz="1600" dirty="0">
                <a:solidFill>
                  <a:prstClr val="black"/>
                </a:solidFill>
                <a:latin typeface="Arial" pitchFamily="34" charset="0"/>
                <a:cs typeface="Arial" pitchFamily="34" charset="0"/>
              </a:rPr>
              <a:t> Technologies </a:t>
            </a:r>
            <a:r>
              <a:rPr lang="de-CH" sz="1600" dirty="0" smtClean="0">
                <a:solidFill>
                  <a:prstClr val="black"/>
                </a:solidFill>
                <a:latin typeface="Arial" pitchFamily="34" charset="0"/>
                <a:cs typeface="Arial" pitchFamily="34" charset="0"/>
              </a:rPr>
              <a:t>  </a:t>
            </a:r>
            <a:endParaRPr lang="en-US" sz="1600" dirty="0">
              <a:solidFill>
                <a:prstClr val="black"/>
              </a:solidFill>
              <a:latin typeface="Arial" pitchFamily="34" charset="0"/>
              <a:cs typeface="Arial" pitchFamily="34" charset="0"/>
            </a:endParaRPr>
          </a:p>
          <a:p>
            <a:pPr marL="342900" lvl="0" indent="-342900" eaLnBrk="0" hangingPunct="0">
              <a:lnSpc>
                <a:spcPts val="2600"/>
              </a:lnSpc>
              <a:spcBef>
                <a:spcPct val="20000"/>
              </a:spcBef>
            </a:pPr>
            <a:r>
              <a:rPr lang="de-CH" sz="1600" dirty="0">
                <a:solidFill>
                  <a:prstClr val="black"/>
                </a:solidFill>
                <a:latin typeface="Arial" pitchFamily="34" charset="0"/>
                <a:cs typeface="Arial" pitchFamily="34" charset="0"/>
              </a:rPr>
              <a:t>IBM Schweiz AG</a:t>
            </a:r>
            <a:endParaRPr lang="en-US" sz="1600" dirty="0">
              <a:solidFill>
                <a:prstClr val="black"/>
              </a:solidFill>
              <a:latin typeface="Arial" pitchFamily="34" charset="0"/>
              <a:cs typeface="Arial" pitchFamily="34" charset="0"/>
            </a:endParaRPr>
          </a:p>
          <a:p>
            <a:pPr marL="342900" lvl="0" indent="-342900" eaLnBrk="0" hangingPunct="0">
              <a:lnSpc>
                <a:spcPts val="2600"/>
              </a:lnSpc>
              <a:spcBef>
                <a:spcPct val="20000"/>
              </a:spcBef>
            </a:pPr>
            <a:r>
              <a:rPr lang="de-CH" sz="1600" dirty="0">
                <a:solidFill>
                  <a:prstClr val="black"/>
                </a:solidFill>
                <a:latin typeface="Arial" pitchFamily="34" charset="0"/>
                <a:cs typeface="Arial" pitchFamily="34" charset="0"/>
              </a:rPr>
              <a:t>Microsoft Schweiz </a:t>
            </a:r>
            <a:r>
              <a:rPr lang="de-CH" sz="1600" dirty="0" smtClean="0">
                <a:solidFill>
                  <a:prstClr val="black"/>
                </a:solidFill>
                <a:latin typeface="Arial" pitchFamily="34" charset="0"/>
                <a:cs typeface="Arial" pitchFamily="34" charset="0"/>
              </a:rPr>
              <a:t> </a:t>
            </a:r>
            <a:endParaRPr lang="en-US" sz="1600" dirty="0">
              <a:solidFill>
                <a:prstClr val="black"/>
              </a:solidFill>
              <a:latin typeface="Arial" pitchFamily="34" charset="0"/>
              <a:cs typeface="Arial" pitchFamily="34" charset="0"/>
            </a:endParaRPr>
          </a:p>
          <a:p>
            <a:pPr marL="342900" lvl="0" indent="-342900" eaLnBrk="0" hangingPunct="0">
              <a:lnSpc>
                <a:spcPts val="2600"/>
              </a:lnSpc>
              <a:spcBef>
                <a:spcPct val="20000"/>
              </a:spcBef>
            </a:pPr>
            <a:r>
              <a:rPr lang="de-CH" sz="1600" dirty="0">
                <a:solidFill>
                  <a:prstClr val="black"/>
                </a:solidFill>
                <a:latin typeface="Arial" pitchFamily="34" charset="0"/>
                <a:cs typeface="Arial" pitchFamily="34" charset="0"/>
              </a:rPr>
              <a:t>SAP (Schweiz) AG</a:t>
            </a:r>
            <a:endParaRPr lang="en-US" sz="1600" dirty="0">
              <a:solidFill>
                <a:prstClr val="black"/>
              </a:solidFill>
              <a:latin typeface="Arial" pitchFamily="34" charset="0"/>
              <a:cs typeface="Arial" pitchFamily="34" charset="0"/>
            </a:endParaRPr>
          </a:p>
          <a:p>
            <a:pPr marL="342900" lvl="0" indent="-342900" eaLnBrk="0" hangingPunct="0">
              <a:lnSpc>
                <a:spcPts val="2600"/>
              </a:lnSpc>
              <a:spcBef>
                <a:spcPct val="20000"/>
              </a:spcBef>
            </a:pPr>
            <a:r>
              <a:rPr lang="de-CH" sz="1600" dirty="0">
                <a:solidFill>
                  <a:prstClr val="black"/>
                </a:solidFill>
                <a:latin typeface="Arial" pitchFamily="34" charset="0"/>
                <a:cs typeface="Arial" pitchFamily="34" charset="0"/>
              </a:rPr>
              <a:t>Swisscom AG</a:t>
            </a:r>
            <a:endParaRPr lang="en-US" sz="1600" dirty="0">
              <a:solidFill>
                <a:prstClr val="black"/>
              </a:solidFill>
              <a:latin typeface="Arial" pitchFamily="34" charset="0"/>
              <a:cs typeface="Arial" pitchFamily="34" charset="0"/>
            </a:endParaRPr>
          </a:p>
          <a:p>
            <a:pPr marL="342900" lvl="0" indent="-342900" eaLnBrk="0" hangingPunct="0">
              <a:lnSpc>
                <a:spcPts val="2600"/>
              </a:lnSpc>
              <a:spcBef>
                <a:spcPct val="20000"/>
              </a:spcBef>
            </a:pPr>
            <a:r>
              <a:rPr lang="de-CH" sz="1600" dirty="0" smtClean="0">
                <a:solidFill>
                  <a:prstClr val="black"/>
                </a:solidFill>
                <a:latin typeface="Arial" pitchFamily="34" charset="0"/>
                <a:cs typeface="Arial" pitchFamily="34" charset="0"/>
              </a:rPr>
              <a:t>UBS </a:t>
            </a:r>
            <a:r>
              <a:rPr lang="de-CH" sz="1600" dirty="0">
                <a:solidFill>
                  <a:prstClr val="black"/>
                </a:solidFill>
                <a:latin typeface="Arial" pitchFamily="34" charset="0"/>
                <a:cs typeface="Arial" pitchFamily="34" charset="0"/>
              </a:rPr>
              <a:t>AG </a:t>
            </a:r>
            <a:endParaRPr lang="en-US" sz="16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775380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9"/>
          <p:cNvSpPr txBox="1">
            <a:spLocks noChangeArrowheads="1"/>
          </p:cNvSpPr>
          <p:nvPr/>
        </p:nvSpPr>
        <p:spPr bwMode="auto">
          <a:xfrm>
            <a:off x="2627784" y="4493419"/>
            <a:ext cx="3320714" cy="1077218"/>
          </a:xfrm>
          <a:prstGeom prst="rect">
            <a:avLst/>
          </a:prstGeom>
          <a:solidFill>
            <a:schemeClr val="accent2">
              <a:lumMod val="75000"/>
            </a:schemeClr>
          </a:solidFill>
          <a:ln w="190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0"/>
              </a:spcBef>
              <a:defRPr/>
            </a:pPr>
            <a:r>
              <a:rPr lang="de-CH" sz="2400" b="1" dirty="0" smtClean="0">
                <a:solidFill>
                  <a:schemeClr val="bg1"/>
                </a:solidFill>
              </a:rPr>
              <a:t>Companies</a:t>
            </a:r>
            <a:r>
              <a:rPr lang="de-CH" sz="2400" dirty="0" smtClean="0">
                <a:solidFill>
                  <a:schemeClr val="bg1"/>
                </a:solidFill>
              </a:rPr>
              <a:t> </a:t>
            </a:r>
            <a:r>
              <a:rPr lang="de-CH" sz="2000" dirty="0" smtClean="0">
                <a:solidFill>
                  <a:schemeClr val="bg1"/>
                </a:solidFill>
              </a:rPr>
              <a:t> </a:t>
            </a:r>
          </a:p>
          <a:p>
            <a:pPr algn="ctr">
              <a:spcBef>
                <a:spcPts val="0"/>
              </a:spcBef>
              <a:defRPr/>
            </a:pPr>
            <a:endParaRPr lang="de-CH" sz="2000" dirty="0" smtClean="0">
              <a:solidFill>
                <a:schemeClr val="bg1"/>
              </a:solidFill>
            </a:endParaRPr>
          </a:p>
          <a:p>
            <a:pPr algn="ctr">
              <a:spcBef>
                <a:spcPts val="0"/>
              </a:spcBef>
              <a:defRPr/>
            </a:pPr>
            <a:r>
              <a:rPr lang="de-CH" sz="2000" dirty="0" smtClean="0">
                <a:solidFill>
                  <a:schemeClr val="bg1"/>
                </a:solidFill>
              </a:rPr>
              <a:t>Apprenticeships </a:t>
            </a:r>
            <a:endParaRPr lang="de-CH" sz="2000" dirty="0">
              <a:solidFill>
                <a:schemeClr val="bg1"/>
              </a:solidFill>
            </a:endParaRPr>
          </a:p>
        </p:txBody>
      </p:sp>
      <p:sp>
        <p:nvSpPr>
          <p:cNvPr id="9" name="Rectangle 12"/>
          <p:cNvSpPr/>
          <p:nvPr/>
        </p:nvSpPr>
        <p:spPr>
          <a:xfrm>
            <a:off x="146341" y="2812423"/>
            <a:ext cx="2592288" cy="880385"/>
          </a:xfrm>
          <a:prstGeom prst="rect">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ormAutofit fontScale="77500" lnSpcReduction="20000"/>
          </a:bodyPr>
          <a:lstStyle/>
          <a:p>
            <a:pPr algn="ctr">
              <a:defRPr/>
            </a:pPr>
            <a:r>
              <a:rPr lang="de-CH" sz="2800" b="1" dirty="0" err="1" smtClean="0">
                <a:solidFill>
                  <a:schemeClr val="bg1"/>
                </a:solidFill>
                <a:latin typeface="Arial" pitchFamily="34" charset="0"/>
                <a:cs typeface="Arial" pitchFamily="34" charset="0"/>
              </a:rPr>
              <a:t>Vocational</a:t>
            </a:r>
            <a:r>
              <a:rPr lang="de-CH" sz="2800" b="1" dirty="0" smtClean="0">
                <a:solidFill>
                  <a:schemeClr val="bg1"/>
                </a:solidFill>
                <a:latin typeface="Arial" pitchFamily="34" charset="0"/>
                <a:cs typeface="Arial" pitchFamily="34" charset="0"/>
              </a:rPr>
              <a:t>  Colleges</a:t>
            </a:r>
          </a:p>
          <a:p>
            <a:pPr algn="ctr">
              <a:defRPr/>
            </a:pPr>
            <a:r>
              <a:rPr lang="de-CH" sz="2400" dirty="0" smtClean="0">
                <a:solidFill>
                  <a:schemeClr val="bg1"/>
                </a:solidFill>
                <a:latin typeface="Arial" pitchFamily="34" charset="0"/>
                <a:cs typeface="Arial" pitchFamily="34" charset="0"/>
              </a:rPr>
              <a:t>(State </a:t>
            </a:r>
            <a:r>
              <a:rPr lang="de-CH" sz="2400" dirty="0" err="1" smtClean="0">
                <a:solidFill>
                  <a:schemeClr val="bg1"/>
                </a:solidFill>
                <a:latin typeface="Arial" pitchFamily="34" charset="0"/>
                <a:cs typeface="Arial" pitchFamily="34" charset="0"/>
              </a:rPr>
              <a:t>schools</a:t>
            </a:r>
            <a:r>
              <a:rPr lang="de-CH" sz="2400" dirty="0" smtClean="0">
                <a:solidFill>
                  <a:schemeClr val="bg1"/>
                </a:solidFill>
                <a:latin typeface="Arial" pitchFamily="34" charset="0"/>
                <a:cs typeface="Arial" pitchFamily="34" charset="0"/>
              </a:rPr>
              <a:t>)</a:t>
            </a:r>
            <a:endParaRPr lang="de-CH" sz="2400" dirty="0">
              <a:solidFill>
                <a:schemeClr val="bg1"/>
              </a:solidFill>
              <a:latin typeface="Arial" pitchFamily="34" charset="0"/>
              <a:cs typeface="Arial" pitchFamily="34" charset="0"/>
            </a:endParaRPr>
          </a:p>
        </p:txBody>
      </p:sp>
      <p:sp>
        <p:nvSpPr>
          <p:cNvPr id="10242" name="Titel 1"/>
          <p:cNvSpPr>
            <a:spLocks noGrp="1"/>
          </p:cNvSpPr>
          <p:nvPr>
            <p:ph type="ctrTitle"/>
          </p:nvPr>
        </p:nvSpPr>
        <p:spPr bwMode="auto">
          <a:xfrm>
            <a:off x="539552" y="836712"/>
            <a:ext cx="8280920" cy="576064"/>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de-CH" sz="2400" dirty="0" smtClean="0">
                <a:latin typeface="Arial" charset="0"/>
                <a:cs typeface="Arial" charset="0"/>
              </a:rPr>
              <a:t>Gold Standard </a:t>
            </a:r>
            <a:r>
              <a:rPr lang="de-CH" sz="2400" dirty="0" err="1" smtClean="0">
                <a:latin typeface="Arial" charset="0"/>
                <a:cs typeface="Arial" charset="0"/>
              </a:rPr>
              <a:t>apprenticeships</a:t>
            </a:r>
            <a:r>
              <a:rPr lang="de-CH" sz="2400" dirty="0" smtClean="0">
                <a:latin typeface="Arial" charset="0"/>
                <a:cs typeface="Arial" charset="0"/>
              </a:rPr>
              <a:t>: </a:t>
            </a:r>
            <a:r>
              <a:rPr lang="de-CH" sz="2400" dirty="0" err="1" smtClean="0">
                <a:solidFill>
                  <a:srgbClr val="FF0000"/>
                </a:solidFill>
                <a:latin typeface="Arial" charset="0"/>
                <a:cs typeface="Arial" charset="0"/>
              </a:rPr>
              <a:t>Employer-driven</a:t>
            </a:r>
            <a:endParaRPr lang="de-CH" sz="2400" dirty="0" smtClean="0">
              <a:solidFill>
                <a:srgbClr val="FF0000"/>
              </a:solidFill>
              <a:latin typeface="Arial" charset="0"/>
              <a:cs typeface="Arial" charset="0"/>
            </a:endParaRPr>
          </a:p>
        </p:txBody>
      </p:sp>
      <p:sp>
        <p:nvSpPr>
          <p:cNvPr id="6" name="Text Box 6"/>
          <p:cNvSpPr txBox="1">
            <a:spLocks noChangeArrowheads="1"/>
          </p:cNvSpPr>
          <p:nvPr/>
        </p:nvSpPr>
        <p:spPr bwMode="auto">
          <a:xfrm>
            <a:off x="2112718" y="5571054"/>
            <a:ext cx="4392488" cy="400110"/>
          </a:xfrm>
          <a:prstGeom prst="rect">
            <a:avLst/>
          </a:prstGeom>
          <a:solidFill>
            <a:schemeClr val="accent2"/>
          </a:solidFill>
          <a:ln w="381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ct val="50000"/>
              </a:spcBef>
              <a:defRPr/>
            </a:pPr>
            <a:r>
              <a:rPr lang="de-CH" sz="2000" b="1" dirty="0" err="1" smtClean="0">
                <a:solidFill>
                  <a:schemeClr val="bg1"/>
                </a:solidFill>
              </a:rPr>
              <a:t>Sector</a:t>
            </a:r>
            <a:r>
              <a:rPr lang="de-CH" sz="2000" b="1" dirty="0" smtClean="0">
                <a:solidFill>
                  <a:schemeClr val="bg1"/>
                </a:solidFill>
              </a:rPr>
              <a:t> </a:t>
            </a:r>
            <a:r>
              <a:rPr lang="de-CH" sz="2000" b="1" dirty="0" err="1" smtClean="0">
                <a:solidFill>
                  <a:schemeClr val="bg1"/>
                </a:solidFill>
              </a:rPr>
              <a:t>associations</a:t>
            </a:r>
            <a:endParaRPr lang="de-CH" sz="2000" b="1" dirty="0">
              <a:solidFill>
                <a:schemeClr val="bg1"/>
              </a:solidFill>
            </a:endParaRPr>
          </a:p>
        </p:txBody>
      </p:sp>
      <p:sp>
        <p:nvSpPr>
          <p:cNvPr id="5" name="Text Box 4"/>
          <p:cNvSpPr txBox="1">
            <a:spLocks noChangeArrowheads="1"/>
          </p:cNvSpPr>
          <p:nvPr/>
        </p:nvSpPr>
        <p:spPr bwMode="auto">
          <a:xfrm>
            <a:off x="5898563" y="2735943"/>
            <a:ext cx="3144023" cy="923330"/>
          </a:xfrm>
          <a:prstGeom prst="rect">
            <a:avLst/>
          </a:prstGeom>
          <a:solidFill>
            <a:srgbClr val="00B050"/>
          </a:solidFill>
          <a:ln w="381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ct val="50000"/>
              </a:spcBef>
              <a:defRPr/>
            </a:pPr>
            <a:r>
              <a:rPr lang="de-CH" sz="2400" b="1" dirty="0" err="1" smtClean="0">
                <a:solidFill>
                  <a:schemeClr val="bg1"/>
                </a:solidFill>
              </a:rPr>
              <a:t>Government</a:t>
            </a:r>
            <a:endParaRPr lang="de-CH" sz="2400" b="1" dirty="0" smtClean="0">
              <a:solidFill>
                <a:schemeClr val="bg1"/>
              </a:solidFill>
            </a:endParaRPr>
          </a:p>
          <a:p>
            <a:pPr algn="ctr">
              <a:spcBef>
                <a:spcPct val="50000"/>
              </a:spcBef>
              <a:defRPr/>
            </a:pPr>
            <a:r>
              <a:rPr lang="de-CH" sz="2000" dirty="0" smtClean="0">
                <a:solidFill>
                  <a:schemeClr val="bg1"/>
                </a:solidFill>
              </a:rPr>
              <a:t>(National </a:t>
            </a:r>
            <a:r>
              <a:rPr lang="de-CH" sz="2000" dirty="0" err="1" smtClean="0">
                <a:solidFill>
                  <a:schemeClr val="bg1"/>
                </a:solidFill>
              </a:rPr>
              <a:t>standards</a:t>
            </a:r>
            <a:r>
              <a:rPr lang="de-CH" sz="2000" dirty="0" smtClean="0">
                <a:solidFill>
                  <a:schemeClr val="bg1"/>
                </a:solidFill>
              </a:rPr>
              <a:t>)</a:t>
            </a:r>
          </a:p>
        </p:txBody>
      </p:sp>
      <p:sp>
        <p:nvSpPr>
          <p:cNvPr id="2" name="Down Arrow 1"/>
          <p:cNvSpPr/>
          <p:nvPr/>
        </p:nvSpPr>
        <p:spPr>
          <a:xfrm rot="14098151">
            <a:off x="5644889" y="3692683"/>
            <a:ext cx="360040" cy="819808"/>
          </a:xfrm>
          <a:prstGeom prst="down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8216401">
            <a:off x="2800373" y="3724783"/>
            <a:ext cx="360040" cy="736830"/>
          </a:xfrm>
          <a:prstGeom prst="down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5"/>
          <p:cNvSpPr txBox="1">
            <a:spLocks noChangeArrowheads="1"/>
          </p:cNvSpPr>
          <p:nvPr/>
        </p:nvSpPr>
        <p:spPr bwMode="auto">
          <a:xfrm>
            <a:off x="2915564" y="1700808"/>
            <a:ext cx="2786795" cy="1600438"/>
          </a:xfrm>
          <a:prstGeom prst="rect">
            <a:avLst/>
          </a:prstGeom>
          <a:solidFill>
            <a:srgbClr val="0070C0"/>
          </a:solidFill>
          <a:ln w="381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ct val="50000"/>
              </a:spcBef>
              <a:defRPr/>
            </a:pPr>
            <a:r>
              <a:rPr lang="de-CH" sz="2400" dirty="0" smtClean="0">
                <a:solidFill>
                  <a:schemeClr val="bg1"/>
                </a:solidFill>
              </a:rPr>
              <a:t>Regional </a:t>
            </a:r>
            <a:r>
              <a:rPr lang="de-CH" sz="2400" dirty="0" err="1" smtClean="0">
                <a:solidFill>
                  <a:schemeClr val="bg1"/>
                </a:solidFill>
              </a:rPr>
              <a:t>Government</a:t>
            </a:r>
            <a:endParaRPr lang="de-CH" sz="2400" dirty="0" smtClean="0">
              <a:solidFill>
                <a:schemeClr val="bg1"/>
              </a:solidFill>
            </a:endParaRPr>
          </a:p>
          <a:p>
            <a:pPr algn="ctr">
              <a:spcBef>
                <a:spcPct val="50000"/>
              </a:spcBef>
              <a:defRPr/>
            </a:pPr>
            <a:r>
              <a:rPr lang="de-CH" sz="2000" dirty="0" smtClean="0">
                <a:solidFill>
                  <a:schemeClr val="bg1"/>
                </a:solidFill>
              </a:rPr>
              <a:t>(</a:t>
            </a:r>
            <a:r>
              <a:rPr lang="de-CH" sz="2000" dirty="0" err="1" smtClean="0">
                <a:solidFill>
                  <a:schemeClr val="bg1"/>
                </a:solidFill>
              </a:rPr>
              <a:t>implementation</a:t>
            </a:r>
            <a:r>
              <a:rPr lang="de-CH" sz="2000" dirty="0" smtClean="0">
                <a:solidFill>
                  <a:schemeClr val="bg1"/>
                </a:solidFill>
              </a:rPr>
              <a:t> , </a:t>
            </a:r>
            <a:r>
              <a:rPr lang="de-CH" sz="2000" dirty="0" err="1" smtClean="0">
                <a:solidFill>
                  <a:schemeClr val="bg1"/>
                </a:solidFill>
              </a:rPr>
              <a:t>supervision</a:t>
            </a:r>
            <a:r>
              <a:rPr lang="de-CH" sz="2000" dirty="0" smtClean="0">
                <a:solidFill>
                  <a:schemeClr val="bg1"/>
                </a:solidFill>
              </a:rPr>
              <a:t>)</a:t>
            </a:r>
            <a:endParaRPr lang="de-CH" sz="2000" dirty="0">
              <a:solidFill>
                <a:schemeClr val="bg1"/>
              </a:solidFill>
            </a:endParaRPr>
          </a:p>
        </p:txBody>
      </p:sp>
      <p:sp>
        <p:nvSpPr>
          <p:cNvPr id="3" name="Left-Right Arrow 2"/>
          <p:cNvSpPr/>
          <p:nvPr/>
        </p:nvSpPr>
        <p:spPr>
          <a:xfrm rot="5400000">
            <a:off x="4010743" y="3796541"/>
            <a:ext cx="735439" cy="344873"/>
          </a:xfrm>
          <a:prstGeom prst="lef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371109" y="4890724"/>
            <a:ext cx="1671477" cy="680330"/>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defRPr/>
            </a:pPr>
            <a:r>
              <a:rPr lang="de-CH" sz="2400" dirty="0" err="1" smtClean="0">
                <a:solidFill>
                  <a:schemeClr val="bg1"/>
                </a:solidFill>
                <a:latin typeface="Arial" pitchFamily="34" charset="0"/>
                <a:cs typeface="Arial" pitchFamily="34" charset="0"/>
              </a:rPr>
              <a:t>Learners</a:t>
            </a:r>
            <a:endParaRPr lang="de-CH" sz="2400" dirty="0">
              <a:solidFill>
                <a:schemeClr val="bg1"/>
              </a:solidFill>
              <a:latin typeface="Arial" pitchFamily="34" charset="0"/>
              <a:cs typeface="Arial" pitchFamily="34" charset="0"/>
            </a:endParaRPr>
          </a:p>
        </p:txBody>
      </p:sp>
      <p:sp>
        <p:nvSpPr>
          <p:cNvPr id="14" name="Down Arrow 13"/>
          <p:cNvSpPr/>
          <p:nvPr/>
        </p:nvSpPr>
        <p:spPr>
          <a:xfrm rot="5400000">
            <a:off x="6466941" y="4748820"/>
            <a:ext cx="360040" cy="736830"/>
          </a:xfrm>
          <a:prstGeom prst="down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108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0242"/>
                                        </p:tgtEl>
                                        <p:attrNameLst>
                                          <p:attrName>style.visibility</p:attrName>
                                        </p:attrNameLst>
                                      </p:cBhvr>
                                      <p:to>
                                        <p:strVal val="visible"/>
                                      </p:to>
                                    </p:set>
                                    <p:animEffect transition="in" filter="fade">
                                      <p:cBhvr>
                                        <p:cTn id="43" dur="1000"/>
                                        <p:tgtEl>
                                          <p:spTgt spid="10242"/>
                                        </p:tgtEl>
                                      </p:cBhvr>
                                    </p:animEffect>
                                    <p:anim calcmode="lin" valueType="num">
                                      <p:cBhvr>
                                        <p:cTn id="44" dur="1000" fill="hold"/>
                                        <p:tgtEl>
                                          <p:spTgt spid="10242"/>
                                        </p:tgtEl>
                                        <p:attrNameLst>
                                          <p:attrName>ppt_x</p:attrName>
                                        </p:attrNameLst>
                                      </p:cBhvr>
                                      <p:tavLst>
                                        <p:tav tm="0">
                                          <p:val>
                                            <p:strVal val="#ppt_x"/>
                                          </p:val>
                                        </p:tav>
                                        <p:tav tm="100000">
                                          <p:val>
                                            <p:strVal val="#ppt_x"/>
                                          </p:val>
                                        </p:tav>
                                      </p:tavLst>
                                    </p:anim>
                                    <p:anim calcmode="lin" valueType="num">
                                      <p:cBhvr>
                                        <p:cTn id="45"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0242" grpId="0" animBg="1"/>
      <p:bldP spid="6" grpId="0" animBg="1"/>
      <p:bldP spid="5"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el 1"/>
          <p:cNvSpPr>
            <a:spLocks noGrp="1"/>
          </p:cNvSpPr>
          <p:nvPr>
            <p:ph type="ctrTitle"/>
          </p:nvPr>
        </p:nvSpPr>
        <p:spPr bwMode="auto">
          <a:xfrm>
            <a:off x="899592" y="980728"/>
            <a:ext cx="8064896" cy="8640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CH" sz="2400" dirty="0" smtClean="0"/>
              <a:t>Gold Standard </a:t>
            </a:r>
            <a:r>
              <a:rPr lang="de-CH" sz="2400" dirty="0" err="1" smtClean="0">
                <a:solidFill>
                  <a:srgbClr val="FF0000"/>
                </a:solidFill>
              </a:rPr>
              <a:t>works</a:t>
            </a:r>
            <a:r>
              <a:rPr lang="de-CH" sz="2400" dirty="0" smtClean="0">
                <a:solidFill>
                  <a:srgbClr val="FF0000"/>
                </a:solidFill>
              </a:rPr>
              <a:t> </a:t>
            </a:r>
            <a:r>
              <a:rPr lang="de-CH" sz="2400" dirty="0" err="1" smtClean="0">
                <a:solidFill>
                  <a:srgbClr val="FF0000"/>
                </a:solidFill>
              </a:rPr>
              <a:t>for</a:t>
            </a:r>
            <a:r>
              <a:rPr lang="de-CH" sz="2400" dirty="0" smtClean="0">
                <a:solidFill>
                  <a:srgbClr val="FF0000"/>
                </a:solidFill>
              </a:rPr>
              <a:t> </a:t>
            </a:r>
            <a:r>
              <a:rPr lang="de-CH" sz="2400" dirty="0" err="1" smtClean="0">
                <a:solidFill>
                  <a:srgbClr val="FF0000"/>
                </a:solidFill>
              </a:rPr>
              <a:t>business</a:t>
            </a:r>
            <a:r>
              <a:rPr lang="de-CH" sz="2400" dirty="0" smtClean="0"/>
              <a:t/>
            </a:r>
            <a:br>
              <a:rPr lang="de-CH" sz="2400" dirty="0" smtClean="0"/>
            </a:br>
            <a:r>
              <a:rPr lang="de-CH" sz="1600" dirty="0" err="1" smtClean="0"/>
              <a:t>Cost</a:t>
            </a:r>
            <a:r>
              <a:rPr lang="de-CH" sz="1600" dirty="0" smtClean="0"/>
              <a:t>/</a:t>
            </a:r>
            <a:r>
              <a:rPr lang="de-CH" sz="1600" dirty="0" err="1" smtClean="0"/>
              <a:t>benefit</a:t>
            </a:r>
            <a:r>
              <a:rPr lang="de-CH" sz="1600" dirty="0" smtClean="0"/>
              <a:t> Swiss </a:t>
            </a:r>
            <a:r>
              <a:rPr lang="de-CH" sz="1600" dirty="0" err="1" smtClean="0"/>
              <a:t>companies</a:t>
            </a:r>
            <a:r>
              <a:rPr lang="de-CH" sz="1600" dirty="0" smtClean="0"/>
              <a:t> </a:t>
            </a:r>
            <a:r>
              <a:rPr lang="de-CH" sz="1600" dirty="0" err="1" smtClean="0"/>
              <a:t>with</a:t>
            </a:r>
            <a:r>
              <a:rPr lang="de-CH" sz="1600" dirty="0" smtClean="0"/>
              <a:t> </a:t>
            </a:r>
            <a:r>
              <a:rPr lang="de-CH" sz="1600" dirty="0" err="1" smtClean="0"/>
              <a:t>apprenticeships</a:t>
            </a:r>
            <a:r>
              <a:rPr lang="de-CH" sz="1600" dirty="0" smtClean="0"/>
              <a:t> (</a:t>
            </a:r>
            <a:r>
              <a:rPr lang="de-CH" sz="1600" dirty="0" err="1" smtClean="0"/>
              <a:t>million</a:t>
            </a:r>
            <a:r>
              <a:rPr lang="de-CH" sz="1600" dirty="0" smtClean="0"/>
              <a:t> Swiss Francs, </a:t>
            </a:r>
            <a:r>
              <a:rPr lang="de-CH" sz="1600" dirty="0" smtClean="0">
                <a:latin typeface="Arial" charset="0"/>
                <a:cs typeface="Arial" charset="0"/>
              </a:rPr>
              <a:t>2009) </a:t>
            </a:r>
          </a:p>
        </p:txBody>
      </p:sp>
      <p:graphicFrame>
        <p:nvGraphicFramePr>
          <p:cNvPr id="7" name="Inhaltsplatzhalter 3"/>
          <p:cNvGraphicFramePr>
            <a:graphicFrameLocks/>
          </p:cNvGraphicFramePr>
          <p:nvPr>
            <p:extLst>
              <p:ext uri="{D42A27DB-BD31-4B8C-83A1-F6EECF244321}">
                <p14:modId xmlns:p14="http://schemas.microsoft.com/office/powerpoint/2010/main" val="3495673412"/>
              </p:ext>
            </p:extLst>
          </p:nvPr>
        </p:nvGraphicFramePr>
        <p:xfrm>
          <a:off x="1187624" y="2060848"/>
          <a:ext cx="7391400" cy="4378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4837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el 1"/>
          <p:cNvSpPr>
            <a:spLocks noGrp="1"/>
          </p:cNvSpPr>
          <p:nvPr>
            <p:ph type="ctrTitle"/>
          </p:nvPr>
        </p:nvSpPr>
        <p:spPr bwMode="auto">
          <a:xfrm>
            <a:off x="611560" y="620688"/>
            <a:ext cx="8208911" cy="5703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CH" sz="2400" dirty="0" err="1" smtClean="0">
                <a:latin typeface="Arial" charset="0"/>
                <a:cs typeface="Arial" charset="0"/>
              </a:rPr>
              <a:t>Apprenticeships</a:t>
            </a:r>
            <a:r>
              <a:rPr lang="de-CH" sz="2400" dirty="0" smtClean="0">
                <a:latin typeface="Arial" charset="0"/>
                <a:cs typeface="Arial" charset="0"/>
              </a:rPr>
              <a:t> </a:t>
            </a:r>
            <a:r>
              <a:rPr lang="de-CH" sz="2400" dirty="0" err="1" smtClean="0">
                <a:solidFill>
                  <a:srgbClr val="FF0000"/>
                </a:solidFill>
                <a:latin typeface="Arial" charset="0"/>
                <a:cs typeface="Arial" charset="0"/>
              </a:rPr>
              <a:t>work</a:t>
            </a:r>
            <a:r>
              <a:rPr lang="de-CH" sz="2400" dirty="0" smtClean="0">
                <a:solidFill>
                  <a:srgbClr val="FF0000"/>
                </a:solidFill>
                <a:latin typeface="Arial" charset="0"/>
                <a:cs typeface="Arial" charset="0"/>
              </a:rPr>
              <a:t> </a:t>
            </a:r>
            <a:r>
              <a:rPr lang="de-CH" sz="2400" dirty="0" err="1" smtClean="0">
                <a:solidFill>
                  <a:srgbClr val="FF0000"/>
                </a:solidFill>
                <a:latin typeface="Arial" charset="0"/>
                <a:cs typeface="Arial" charset="0"/>
              </a:rPr>
              <a:t>for</a:t>
            </a:r>
            <a:r>
              <a:rPr lang="de-CH" sz="2400" dirty="0" smtClean="0">
                <a:solidFill>
                  <a:srgbClr val="FF0000"/>
                </a:solidFill>
                <a:latin typeface="Arial" charset="0"/>
                <a:cs typeface="Arial" charset="0"/>
              </a:rPr>
              <a:t> </a:t>
            </a:r>
            <a:r>
              <a:rPr lang="de-CH" sz="2400" dirty="0" err="1" smtClean="0">
                <a:solidFill>
                  <a:srgbClr val="FF0000"/>
                </a:solidFill>
                <a:latin typeface="Arial" charset="0"/>
                <a:cs typeface="Arial" charset="0"/>
              </a:rPr>
              <a:t>learners</a:t>
            </a:r>
            <a:r>
              <a:rPr lang="de-CH" sz="1600" dirty="0" smtClean="0">
                <a:latin typeface="Arial" charset="0"/>
                <a:cs typeface="Arial" charset="0"/>
              </a:rPr>
              <a:t/>
            </a:r>
            <a:br>
              <a:rPr lang="de-CH" sz="1600" dirty="0" smtClean="0">
                <a:latin typeface="Arial" charset="0"/>
                <a:cs typeface="Arial" charset="0"/>
              </a:rPr>
            </a:br>
            <a:r>
              <a:rPr lang="de-CH" sz="1600" dirty="0" smtClean="0">
                <a:latin typeface="Arial" charset="0"/>
                <a:cs typeface="Arial" charset="0"/>
              </a:rPr>
              <a:t>Private, </a:t>
            </a:r>
            <a:r>
              <a:rPr lang="de-CH" sz="1600" dirty="0" err="1" smtClean="0">
                <a:latin typeface="Arial" charset="0"/>
                <a:cs typeface="Arial" charset="0"/>
              </a:rPr>
              <a:t>fiscal</a:t>
            </a:r>
            <a:r>
              <a:rPr lang="de-CH" sz="1600" dirty="0" smtClean="0">
                <a:latin typeface="Arial" charset="0"/>
                <a:cs typeface="Arial" charset="0"/>
              </a:rPr>
              <a:t> and </a:t>
            </a:r>
            <a:r>
              <a:rPr lang="de-CH" sz="1600" dirty="0" err="1" smtClean="0">
                <a:latin typeface="Arial" charset="0"/>
                <a:cs typeface="Arial" charset="0"/>
              </a:rPr>
              <a:t>social</a:t>
            </a:r>
            <a:r>
              <a:rPr lang="de-CH" sz="1600" dirty="0" smtClean="0">
                <a:latin typeface="Arial" charset="0"/>
                <a:cs typeface="Arial" charset="0"/>
              </a:rPr>
              <a:t> </a:t>
            </a:r>
            <a:r>
              <a:rPr lang="de-CH" sz="1600" dirty="0" err="1" smtClean="0">
                <a:latin typeface="Arial" charset="0"/>
                <a:cs typeface="Arial" charset="0"/>
              </a:rPr>
              <a:t>returns</a:t>
            </a:r>
            <a:r>
              <a:rPr lang="de-CH" sz="1600" dirty="0" smtClean="0">
                <a:latin typeface="Arial" charset="0"/>
                <a:cs typeface="Arial" charset="0"/>
              </a:rPr>
              <a:t> on </a:t>
            </a:r>
            <a:r>
              <a:rPr lang="de-CH" sz="1600" dirty="0" err="1" smtClean="0">
                <a:latin typeface="Arial" charset="0"/>
                <a:cs typeface="Arial" charset="0"/>
              </a:rPr>
              <a:t>education</a:t>
            </a:r>
            <a:r>
              <a:rPr lang="de-CH" sz="1600" dirty="0" smtClean="0">
                <a:latin typeface="Arial" charset="0"/>
                <a:cs typeface="Arial" charset="0"/>
              </a:rPr>
              <a:t> (</a:t>
            </a:r>
            <a:r>
              <a:rPr lang="de-CH" sz="1600" dirty="0" err="1" smtClean="0">
                <a:latin typeface="Arial" charset="0"/>
                <a:cs typeface="Arial" charset="0"/>
              </a:rPr>
              <a:t>men</a:t>
            </a:r>
            <a:r>
              <a:rPr lang="de-CH" sz="1600" dirty="0" smtClean="0">
                <a:latin typeface="Arial" charset="0"/>
                <a:cs typeface="Arial" charset="0"/>
              </a:rPr>
              <a:t>)</a:t>
            </a:r>
          </a:p>
        </p:txBody>
      </p:sp>
      <p:sp>
        <p:nvSpPr>
          <p:cNvPr id="6" name="Textfeld 5"/>
          <p:cNvSpPr txBox="1"/>
          <p:nvPr/>
        </p:nvSpPr>
        <p:spPr>
          <a:xfrm>
            <a:off x="5004048" y="6423139"/>
            <a:ext cx="3672408" cy="246221"/>
          </a:xfrm>
          <a:prstGeom prst="rect">
            <a:avLst/>
          </a:prstGeom>
          <a:noFill/>
        </p:spPr>
        <p:txBody>
          <a:bodyPr wrap="square" rtlCol="0">
            <a:spAutoFit/>
          </a:bodyPr>
          <a:lstStyle/>
          <a:p>
            <a:r>
              <a:rPr lang="de-CH" sz="1000" dirty="0" smtClean="0"/>
              <a:t>Quelle: Bildungsbericht Schweiz I 2010, S. 286</a:t>
            </a:r>
            <a:endParaRPr lang="de-CH" sz="1000" dirty="0"/>
          </a:p>
        </p:txBody>
      </p:sp>
      <p:sp>
        <p:nvSpPr>
          <p:cNvPr id="2" name="Textfeld 1"/>
          <p:cNvSpPr txBox="1"/>
          <p:nvPr/>
        </p:nvSpPr>
        <p:spPr>
          <a:xfrm>
            <a:off x="611560" y="1268552"/>
            <a:ext cx="7848872" cy="307777"/>
          </a:xfrm>
          <a:prstGeom prst="rect">
            <a:avLst/>
          </a:prstGeom>
          <a:solidFill>
            <a:schemeClr val="bg1"/>
          </a:solidFill>
        </p:spPr>
        <p:txBody>
          <a:bodyPr wrap="square" rtlCol="0">
            <a:spAutoFit/>
          </a:bodyPr>
          <a:lstStyle/>
          <a:p>
            <a:r>
              <a:rPr lang="de-CH" sz="1400" dirty="0" err="1" smtClean="0"/>
              <a:t>Benefits</a:t>
            </a:r>
            <a:r>
              <a:rPr lang="de-CH" sz="1400" dirty="0" smtClean="0"/>
              <a:t> </a:t>
            </a:r>
            <a:r>
              <a:rPr lang="de-CH" sz="1400" dirty="0" err="1" smtClean="0"/>
              <a:t>from</a:t>
            </a:r>
            <a:r>
              <a:rPr lang="de-CH" sz="1400" dirty="0" smtClean="0"/>
              <a:t> a </a:t>
            </a:r>
            <a:r>
              <a:rPr lang="de-CH" sz="1400" dirty="0" err="1" smtClean="0"/>
              <a:t>higher</a:t>
            </a:r>
            <a:r>
              <a:rPr lang="de-CH" sz="1400" dirty="0" smtClean="0"/>
              <a:t> </a:t>
            </a:r>
            <a:r>
              <a:rPr lang="de-CH" sz="1400" dirty="0" err="1" smtClean="0"/>
              <a:t>level</a:t>
            </a:r>
            <a:r>
              <a:rPr lang="de-CH" sz="1400" dirty="0" smtClean="0"/>
              <a:t> of </a:t>
            </a:r>
            <a:r>
              <a:rPr lang="de-CH" sz="1400" dirty="0" err="1" smtClean="0"/>
              <a:t>education</a:t>
            </a:r>
            <a:r>
              <a:rPr lang="de-CH" sz="1400" dirty="0" smtClean="0"/>
              <a:t> </a:t>
            </a:r>
            <a:r>
              <a:rPr lang="de-CH" sz="1400" dirty="0" err="1" smtClean="0"/>
              <a:t>compared</a:t>
            </a:r>
            <a:r>
              <a:rPr lang="de-CH" sz="1400" dirty="0" smtClean="0"/>
              <a:t> </a:t>
            </a:r>
            <a:r>
              <a:rPr lang="de-CH" sz="1400" dirty="0" err="1" smtClean="0"/>
              <a:t>to</a:t>
            </a:r>
            <a:r>
              <a:rPr lang="de-CH" sz="1400" dirty="0" smtClean="0"/>
              <a:t> </a:t>
            </a:r>
            <a:r>
              <a:rPr lang="de-CH" sz="1400" dirty="0" err="1" smtClean="0"/>
              <a:t>the</a:t>
            </a:r>
            <a:r>
              <a:rPr lang="de-CH" sz="1400" dirty="0" smtClean="0"/>
              <a:t> </a:t>
            </a:r>
            <a:r>
              <a:rPr lang="de-CH" sz="1400" dirty="0" err="1" smtClean="0"/>
              <a:t>next-lowest</a:t>
            </a:r>
            <a:r>
              <a:rPr lang="de-CH" sz="1400" dirty="0" smtClean="0"/>
              <a:t> </a:t>
            </a:r>
            <a:r>
              <a:rPr lang="de-CH" sz="1400" dirty="0" err="1" smtClean="0"/>
              <a:t>level</a:t>
            </a:r>
            <a:endParaRPr lang="de-CH" sz="1400" dirty="0"/>
          </a:p>
        </p:txBody>
      </p:sp>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l="5638" t="20434" r="7491"/>
          <a:stretch/>
        </p:blipFill>
        <p:spPr>
          <a:xfrm>
            <a:off x="528829" y="1844824"/>
            <a:ext cx="8015998" cy="5013175"/>
          </a:xfrm>
          <a:prstGeom prst="rect">
            <a:avLst/>
          </a:prstGeom>
        </p:spPr>
      </p:pic>
      <p:sp>
        <p:nvSpPr>
          <p:cNvPr id="8" name="Ellipse 7"/>
          <p:cNvSpPr/>
          <p:nvPr/>
        </p:nvSpPr>
        <p:spPr>
          <a:xfrm>
            <a:off x="556253" y="1958948"/>
            <a:ext cx="6838337" cy="648072"/>
          </a:xfrm>
          <a:prstGeom prst="ellipse">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 name="Textfeld 3"/>
          <p:cNvSpPr txBox="1"/>
          <p:nvPr/>
        </p:nvSpPr>
        <p:spPr>
          <a:xfrm>
            <a:off x="5256076" y="6237312"/>
            <a:ext cx="3204356" cy="246221"/>
          </a:xfrm>
          <a:prstGeom prst="rect">
            <a:avLst/>
          </a:prstGeom>
          <a:noFill/>
        </p:spPr>
        <p:txBody>
          <a:bodyPr wrap="square" rtlCol="0">
            <a:spAutoFit/>
          </a:bodyPr>
          <a:lstStyle/>
          <a:p>
            <a:r>
              <a:rPr lang="de-CH" sz="1000" dirty="0" smtClean="0"/>
              <a:t>Source: Education Report Switzerland  2010: 284</a:t>
            </a:r>
            <a:endParaRPr lang="de-CH" sz="1000" dirty="0"/>
          </a:p>
        </p:txBody>
      </p:sp>
      <p:sp>
        <p:nvSpPr>
          <p:cNvPr id="10" name="Ellipse 7"/>
          <p:cNvSpPr/>
          <p:nvPr/>
        </p:nvSpPr>
        <p:spPr>
          <a:xfrm>
            <a:off x="179512" y="3284984"/>
            <a:ext cx="7920880" cy="1440160"/>
          </a:xfrm>
          <a:prstGeom prst="ellipse">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394697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Vorschlag_Standardpräsentation_BBT_d">
  <a:themeElements>
    <a:clrScheme name="Deimos">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a:spAutoFit/>
      </a:bodyPr>
      <a:lstStyle>
        <a:defPPr>
          <a:defRPr sz="3200" b="1" dirty="0"/>
        </a:defPPr>
      </a:lstStyle>
    </a:tx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f:fields xmlns:f="http://schemas.fabasoft.com/folio/2007/fields"/>
</file>

<file path=customXml/itemProps1.xml><?xml version="1.0" encoding="utf-8"?>
<ds:datastoreItem xmlns:ds="http://schemas.openxmlformats.org/officeDocument/2006/customXml" ds:itemID="{4E8A9591-F074-446B-902F-511FF79C122F}">
  <ds:schemaRefs>
    <ds:schemaRef ds:uri="http://schemas.fabasoft.com/folio/2007/fields"/>
  </ds:schemaRefs>
</ds:datastoreItem>
</file>

<file path=docProps/app.xml><?xml version="1.0" encoding="utf-8"?>
<Properties xmlns="http://schemas.openxmlformats.org/officeDocument/2006/extended-properties" xmlns:vt="http://schemas.openxmlformats.org/officeDocument/2006/docPropsVTypes">
  <Template>Vorschlag_Standardpräsentation_BBT_d</Template>
  <TotalTime>1756</TotalTime>
  <Words>1392</Words>
  <Application>Microsoft Office PowerPoint</Application>
  <PresentationFormat>On-screen Show (4:3)</PresentationFormat>
  <Paragraphs>179</Paragraphs>
  <Slides>12</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Wingdings</vt:lpstr>
      <vt:lpstr>Arial</vt:lpstr>
      <vt:lpstr>Vorschlag_Standardpräsentation_BBT_d</vt:lpstr>
      <vt:lpstr>Apprenticeships in Switzerland:  simplicity and quality</vt:lpstr>
      <vt:lpstr>Swiss Education System: Simplicity</vt:lpstr>
      <vt:lpstr>A simple choice – though not an easy choice </vt:lpstr>
      <vt:lpstr>Who defines «Gold Standard» apprenticeships ?</vt:lpstr>
      <vt:lpstr>Example of Sector Associations:  Engineering Umbrella organisation (with Education Commission)  </vt:lpstr>
      <vt:lpstr>Example of Sector Associations: ICT Switzerland </vt:lpstr>
      <vt:lpstr>Gold Standard apprenticeships: Employer-driven</vt:lpstr>
      <vt:lpstr>Gold Standard works for business Cost/benefit Swiss companies with apprenticeships (million Swiss Francs, 2009) </vt:lpstr>
      <vt:lpstr>Apprenticeships work for learners Private, fiscal and social returns on education (men)</vt:lpstr>
      <vt:lpstr>Quality apprenticeships as «Gold Standard»    </vt:lpstr>
      <vt:lpstr>Simplicity through employer-driven quality </vt:lpstr>
      <vt:lpstr>PowerPoint Presentation</vt:lpstr>
    </vt:vector>
  </TitlesOfParts>
  <Company>EVD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 Arial_52_fett</dc:title>
  <dc:creator>Désirée Kunze</dc:creator>
  <cp:lastModifiedBy>Rachael Mckeown</cp:lastModifiedBy>
  <cp:revision>386</cp:revision>
  <cp:lastPrinted>2013-05-21T10:12:17Z</cp:lastPrinted>
  <dcterms:created xsi:type="dcterms:W3CDTF">2009-07-29T09:47:09Z</dcterms:created>
  <dcterms:modified xsi:type="dcterms:W3CDTF">2016-07-15T15:13:49Z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SC#EVDCFG@15.1400:ActualVersionNumber">
    <vt:lpwstr>2</vt:lpwstr>
  </property>
  <property fmtid="{D5CDD505-2E9C-101B-9397-08002B2CF9AE}" pid="3" name="FSC#EVDCFG@15.1400:ActualVersionCreatedAt">
    <vt:lpwstr>09.08.2013 12:19:05</vt:lpwstr>
  </property>
  <property fmtid="{D5CDD505-2E9C-101B-9397-08002B2CF9AE}" pid="4" name="FSC#EVDCFG@15.1400:ResponsibleBureau_DE">
    <vt:lpwstr>Staatssekretariat für Bildung, Forschung und Innovation SBFI</vt:lpwstr>
  </property>
  <property fmtid="{D5CDD505-2E9C-101B-9397-08002B2CF9AE}" pid="5" name="FSC#EVDCFG@15.1400:ResponsibleBureau_EN">
    <vt:lpwstr>State Secretariat for Education, Research and Innovation SERI</vt:lpwstr>
  </property>
  <property fmtid="{D5CDD505-2E9C-101B-9397-08002B2CF9AE}" pid="6" name="FSC#EVDCFG@15.1400:ResponsibleBureau_FR">
    <vt:lpwstr>Secrétariat d'Etat à la formation, à la recherche et à l'innovation SEFRI</vt:lpwstr>
  </property>
  <property fmtid="{D5CDD505-2E9C-101B-9397-08002B2CF9AE}" pid="7" name="FSC#EVDCFG@15.1400:ResponsibleBureau_IT">
    <vt:lpwstr>Segreteria di Stato per la formazione, la ricerca e l'innovazione SEFRI</vt:lpwstr>
  </property>
  <property fmtid="{D5CDD505-2E9C-101B-9397-08002B2CF9AE}" pid="8" name="FSC#EVDCFG@15.1400:UserInChargeUserTitle">
    <vt:lpwstr/>
  </property>
  <property fmtid="{D5CDD505-2E9C-101B-9397-08002B2CF9AE}" pid="9" name="FSC#EVDCFG@15.1400:UserInChargeUserName">
    <vt:lpwstr/>
  </property>
  <property fmtid="{D5CDD505-2E9C-101B-9397-08002B2CF9AE}" pid="10" name="FSC#EVDCFG@15.1400:UserInChargeUserFirstname">
    <vt:lpwstr/>
  </property>
  <property fmtid="{D5CDD505-2E9C-101B-9397-08002B2CF9AE}" pid="11" name="FSC#EVDCFG@15.1400:UserInChargeUserEnvSalutationDE">
    <vt:lpwstr/>
  </property>
  <property fmtid="{D5CDD505-2E9C-101B-9397-08002B2CF9AE}" pid="12" name="FSC#EVDCFG@15.1400:UserInChargeUserEnvSalutationEN">
    <vt:lpwstr/>
  </property>
  <property fmtid="{D5CDD505-2E9C-101B-9397-08002B2CF9AE}" pid="13" name="FSC#EVDCFG@15.1400:UserInChargeUserEnvSalutationFR">
    <vt:lpwstr/>
  </property>
  <property fmtid="{D5CDD505-2E9C-101B-9397-08002B2CF9AE}" pid="14" name="FSC#EVDCFG@15.1400:UserInChargeUserEnvSalutationIT">
    <vt:lpwstr/>
  </property>
  <property fmtid="{D5CDD505-2E9C-101B-9397-08002B2CF9AE}" pid="15" name="FSC#EVDCFG@15.1400:FilerespUserPersonTitle">
    <vt:lpwstr/>
  </property>
  <property fmtid="{D5CDD505-2E9C-101B-9397-08002B2CF9AE}" pid="16" name="FSC#EVDCFG@15.1400:Address">
    <vt:lpwstr/>
  </property>
  <property fmtid="{D5CDD505-2E9C-101B-9397-08002B2CF9AE}" pid="17" name="FSC#COOSYSTEM@1.1:Container">
    <vt:lpwstr>COO.2101.108.5.1580308</vt:lpwstr>
  </property>
  <property fmtid="{D5CDD505-2E9C-101B-9397-08002B2CF9AE}" pid="18" name="FSC#COOELAK@1.1001:Subject">
    <vt:lpwstr>Übersicht über die bilateralen Kontakte und Aktivitäten</vt:lpwstr>
  </property>
  <property fmtid="{D5CDD505-2E9C-101B-9397-08002B2CF9AE}" pid="19" name="FSC#COOELAK@1.1001:FileReference">
    <vt:lpwstr>D522  ÜBERSICHT (622/2011/08857)</vt:lpwstr>
  </property>
  <property fmtid="{D5CDD505-2E9C-101B-9397-08002B2CF9AE}" pid="20" name="FSC#COOELAK@1.1001:FileRefYear">
    <vt:lpwstr>2011</vt:lpwstr>
  </property>
  <property fmtid="{D5CDD505-2E9C-101B-9397-08002B2CF9AE}" pid="21" name="FSC#COOELAK@1.1001:FileRefOrdinal">
    <vt:lpwstr>8857</vt:lpwstr>
  </property>
  <property fmtid="{D5CDD505-2E9C-101B-9397-08002B2CF9AE}" pid="22" name="FSC#COOELAK@1.1001:FileRefOU">
    <vt:lpwstr>IFIP/SBFI</vt:lpwstr>
  </property>
  <property fmtid="{D5CDD505-2E9C-101B-9397-08002B2CF9AE}" pid="23" name="FSC#COOELAK@1.1001:Organization">
    <vt:lpwstr/>
  </property>
  <property fmtid="{D5CDD505-2E9C-101B-9397-08002B2CF9AE}" pid="24" name="FSC#COOELAK@1.1001:Owner">
    <vt:lpwstr> SBFI Lippuner</vt:lpwstr>
  </property>
  <property fmtid="{D5CDD505-2E9C-101B-9397-08002B2CF9AE}" pid="25" name="FSC#COOELAK@1.1001:OwnerExtension">
    <vt:lpwstr>+41 31 323 79 84 </vt:lpwstr>
  </property>
  <property fmtid="{D5CDD505-2E9C-101B-9397-08002B2CF9AE}" pid="26" name="FSC#COOELAK@1.1001:OwnerFaxExtension">
    <vt:lpwstr>+41 31 324 96 58</vt:lpwstr>
  </property>
  <property fmtid="{D5CDD505-2E9C-101B-9397-08002B2CF9AE}" pid="27" name="FSC#COOELAK@1.1001:DispatchedBy">
    <vt:lpwstr/>
  </property>
  <property fmtid="{D5CDD505-2E9C-101B-9397-08002B2CF9AE}" pid="28" name="FSC#COOELAK@1.1001:DispatchedAt">
    <vt:lpwstr/>
  </property>
  <property fmtid="{D5CDD505-2E9C-101B-9397-08002B2CF9AE}" pid="29" name="FSC#COOELAK@1.1001:ApprovedBy">
    <vt:lpwstr/>
  </property>
  <property fmtid="{D5CDD505-2E9C-101B-9397-08002B2CF9AE}" pid="30" name="FSC#COOELAK@1.1001:ApprovedAt">
    <vt:lpwstr/>
  </property>
  <property fmtid="{D5CDD505-2E9C-101B-9397-08002B2CF9AE}" pid="31" name="FSC#COOELAK@1.1001:Department">
    <vt:lpwstr>Forschungs- und Innovationsinitiativen bilateral (FIIB/SBFI)</vt:lpwstr>
  </property>
  <property fmtid="{D5CDD505-2E9C-101B-9397-08002B2CF9AE}" pid="32" name="FSC#COOELAK@1.1001:CreatedAt">
    <vt:lpwstr>21.05.2013 13:25:28</vt:lpwstr>
  </property>
  <property fmtid="{D5CDD505-2E9C-101B-9397-08002B2CF9AE}" pid="33" name="FSC#COOELAK@1.1001:OU">
    <vt:lpwstr>Internationale Forschungs- und Innovationsprogramme ( FIP/SBFI)</vt:lpwstr>
  </property>
  <property fmtid="{D5CDD505-2E9C-101B-9397-08002B2CF9AE}" pid="34" name="FSC#COOELAK@1.1001:Priority">
    <vt:lpwstr/>
  </property>
  <property fmtid="{D5CDD505-2E9C-101B-9397-08002B2CF9AE}" pid="35" name="FSC#COOELAK@1.1001:ObjBarCode">
    <vt:lpwstr>*COO.2101.108.5.1580308*</vt:lpwstr>
  </property>
  <property fmtid="{D5CDD505-2E9C-101B-9397-08002B2CF9AE}" pid="36" name="FSC#COOELAK@1.1001:RefBarCode">
    <vt:lpwstr>*130806 Standardpräsentation Berufsbildung SBFI englisch*</vt:lpwstr>
  </property>
  <property fmtid="{D5CDD505-2E9C-101B-9397-08002B2CF9AE}" pid="37" name="FSC#COOELAK@1.1001:FileRefBarCode">
    <vt:lpwstr>*D522  ÜBERSICHT (622/2011/08857)*</vt:lpwstr>
  </property>
  <property fmtid="{D5CDD505-2E9C-101B-9397-08002B2CF9AE}" pid="38" name="FSC#COOELAK@1.1001:ExternalRef">
    <vt:lpwstr/>
  </property>
  <property fmtid="{D5CDD505-2E9C-101B-9397-08002B2CF9AE}" pid="39" name="FSC#COOELAK@1.1001:IncomingNumber">
    <vt:lpwstr/>
  </property>
  <property fmtid="{D5CDD505-2E9C-101B-9397-08002B2CF9AE}" pid="40" name="FSC#COOELAK@1.1001:IncomingSubject">
    <vt:lpwstr/>
  </property>
  <property fmtid="{D5CDD505-2E9C-101B-9397-08002B2CF9AE}" pid="41" name="FSC#COOELAK@1.1001:ProcessResponsible">
    <vt:lpwstr/>
  </property>
  <property fmtid="{D5CDD505-2E9C-101B-9397-08002B2CF9AE}" pid="42" name="FSC#COOELAK@1.1001:ProcessResponsiblePhone">
    <vt:lpwstr/>
  </property>
  <property fmtid="{D5CDD505-2E9C-101B-9397-08002B2CF9AE}" pid="43" name="FSC#COOELAK@1.1001:ProcessResponsibleMail">
    <vt:lpwstr/>
  </property>
  <property fmtid="{D5CDD505-2E9C-101B-9397-08002B2CF9AE}" pid="44" name="FSC#COOELAK@1.1001:ProcessResponsibleFax">
    <vt:lpwstr/>
  </property>
  <property fmtid="{D5CDD505-2E9C-101B-9397-08002B2CF9AE}" pid="45" name="FSC#COOELAK@1.1001:ApproverFirstName">
    <vt:lpwstr/>
  </property>
  <property fmtid="{D5CDD505-2E9C-101B-9397-08002B2CF9AE}" pid="46" name="FSC#COOELAK@1.1001:ApproverSurName">
    <vt:lpwstr/>
  </property>
  <property fmtid="{D5CDD505-2E9C-101B-9397-08002B2CF9AE}" pid="47" name="FSC#COOELAK@1.1001:ApproverTitle">
    <vt:lpwstr/>
  </property>
  <property fmtid="{D5CDD505-2E9C-101B-9397-08002B2CF9AE}" pid="48" name="FSC#COOELAK@1.1001:ExternalDate">
    <vt:lpwstr/>
  </property>
  <property fmtid="{D5CDD505-2E9C-101B-9397-08002B2CF9AE}" pid="49" name="FSC#COOELAK@1.1001:SettlementApprovedAt">
    <vt:lpwstr/>
  </property>
  <property fmtid="{D5CDD505-2E9C-101B-9397-08002B2CF9AE}" pid="50" name="FSC#COOELAK@1.1001:BaseNumber">
    <vt:lpwstr>622</vt:lpwstr>
  </property>
  <property fmtid="{D5CDD505-2E9C-101B-9397-08002B2CF9AE}" pid="51" name="FSC#COOELAK@1.1001:CurrentUserRolePos">
    <vt:lpwstr>Sachbearbeiter/-in</vt:lpwstr>
  </property>
  <property fmtid="{D5CDD505-2E9C-101B-9397-08002B2CF9AE}" pid="52" name="FSC#COOELAK@1.1001:CurrentUserEmail">
    <vt:lpwstr>claudia.lippuner@sbfi.admin.ch</vt:lpwstr>
  </property>
  <property fmtid="{D5CDD505-2E9C-101B-9397-08002B2CF9AE}" pid="53" name="FSC#ELAKGOV@1.1001:PersonalSubjGender">
    <vt:lpwstr/>
  </property>
  <property fmtid="{D5CDD505-2E9C-101B-9397-08002B2CF9AE}" pid="54" name="FSC#ELAKGOV@1.1001:PersonalSubjFirstName">
    <vt:lpwstr/>
  </property>
  <property fmtid="{D5CDD505-2E9C-101B-9397-08002B2CF9AE}" pid="55" name="FSC#ELAKGOV@1.1001:PersonalSubjSurName">
    <vt:lpwstr/>
  </property>
  <property fmtid="{D5CDD505-2E9C-101B-9397-08002B2CF9AE}" pid="56" name="FSC#ELAKGOV@1.1001:PersonalSubjSalutation">
    <vt:lpwstr/>
  </property>
  <property fmtid="{D5CDD505-2E9C-101B-9397-08002B2CF9AE}" pid="57" name="FSC#ELAKGOV@1.1001:PersonalSubjAddress">
    <vt:lpwstr/>
  </property>
  <property fmtid="{D5CDD505-2E9C-101B-9397-08002B2CF9AE}" pid="58" name="FSC#EVDCFG@15.1400:PositionNumber">
    <vt:lpwstr>622</vt:lpwstr>
  </property>
  <property fmtid="{D5CDD505-2E9C-101B-9397-08002B2CF9AE}" pid="59" name="FSC#EVDCFG@15.1400:Dossierref">
    <vt:lpwstr>622/2011/08857</vt:lpwstr>
  </property>
  <property fmtid="{D5CDD505-2E9C-101B-9397-08002B2CF9AE}" pid="60" name="FSC#EVDCFG@15.1400:FileRespEmail">
    <vt:lpwstr>claudia.lippuner@sbfi.admin.ch</vt:lpwstr>
  </property>
  <property fmtid="{D5CDD505-2E9C-101B-9397-08002B2CF9AE}" pid="61" name="FSC#EVDCFG@15.1400:FileRespFax">
    <vt:lpwstr>+41 31 324 96 58</vt:lpwstr>
  </property>
  <property fmtid="{D5CDD505-2E9C-101B-9397-08002B2CF9AE}" pid="62" name="FSC#EVDCFG@15.1400:FileRespHome">
    <vt:lpwstr>Bern</vt:lpwstr>
  </property>
  <property fmtid="{D5CDD505-2E9C-101B-9397-08002B2CF9AE}" pid="63" name="FSC#EVDCFG@15.1400:FileResponsible">
    <vt:lpwstr>Claudia Lippuner</vt:lpwstr>
  </property>
  <property fmtid="{D5CDD505-2E9C-101B-9397-08002B2CF9AE}" pid="64" name="FSC#EVDCFG@15.1400:UserInCharge">
    <vt:lpwstr/>
  </property>
  <property fmtid="{D5CDD505-2E9C-101B-9397-08002B2CF9AE}" pid="65" name="FSC#EVDCFG@15.1400:FileRespOrg">
    <vt:lpwstr>Internationale Bildungsprojekte</vt:lpwstr>
  </property>
  <property fmtid="{D5CDD505-2E9C-101B-9397-08002B2CF9AE}" pid="66" name="FSC#EVDCFG@15.1400:FileRespOrgHome">
    <vt:lpwstr>Bern</vt:lpwstr>
  </property>
  <property fmtid="{D5CDD505-2E9C-101B-9397-08002B2CF9AE}" pid="67" name="FSC#EVDCFG@15.1400:FileRespOrgStreet">
    <vt:lpwstr>Effingerstrasse 27</vt:lpwstr>
  </property>
  <property fmtid="{D5CDD505-2E9C-101B-9397-08002B2CF9AE}" pid="68" name="FSC#EVDCFG@15.1400:FileRespOrgZipCode">
    <vt:lpwstr>3003</vt:lpwstr>
  </property>
  <property fmtid="{D5CDD505-2E9C-101B-9397-08002B2CF9AE}" pid="69" name="FSC#EVDCFG@15.1400:FileRespshortsign">
    <vt:lpwstr>lic</vt:lpwstr>
  </property>
  <property fmtid="{D5CDD505-2E9C-101B-9397-08002B2CF9AE}" pid="70" name="FSC#EVDCFG@15.1400:FileRespStreet">
    <vt:lpwstr>Effingerstrasse 27</vt:lpwstr>
  </property>
  <property fmtid="{D5CDD505-2E9C-101B-9397-08002B2CF9AE}" pid="71" name="FSC#EVDCFG@15.1400:FileRespTel">
    <vt:lpwstr>+41 31 323 79 84 </vt:lpwstr>
  </property>
  <property fmtid="{D5CDD505-2E9C-101B-9397-08002B2CF9AE}" pid="72" name="FSC#EVDCFG@15.1400:FileRespZipCode">
    <vt:lpwstr>3003</vt:lpwstr>
  </property>
  <property fmtid="{D5CDD505-2E9C-101B-9397-08002B2CF9AE}" pid="73" name="FSC#EVDCFG@15.1400:OutAttachElectr">
    <vt:lpwstr/>
  </property>
  <property fmtid="{D5CDD505-2E9C-101B-9397-08002B2CF9AE}" pid="74" name="FSC#EVDCFG@15.1400:OutAttachPhysic">
    <vt:lpwstr/>
  </property>
  <property fmtid="{D5CDD505-2E9C-101B-9397-08002B2CF9AE}" pid="75" name="FSC#EVDCFG@15.1400:SignAcceptedDraft1">
    <vt:lpwstr/>
  </property>
  <property fmtid="{D5CDD505-2E9C-101B-9397-08002B2CF9AE}" pid="76" name="FSC#EVDCFG@15.1400:SignAcceptedDraft1FR">
    <vt:lpwstr/>
  </property>
  <property fmtid="{D5CDD505-2E9C-101B-9397-08002B2CF9AE}" pid="77" name="FSC#EVDCFG@15.1400:SignAcceptedDraft2">
    <vt:lpwstr/>
  </property>
  <property fmtid="{D5CDD505-2E9C-101B-9397-08002B2CF9AE}" pid="78" name="FSC#EVDCFG@15.1400:SignAcceptedDraft2FR">
    <vt:lpwstr/>
  </property>
  <property fmtid="{D5CDD505-2E9C-101B-9397-08002B2CF9AE}" pid="79" name="FSC#EVDCFG@15.1400:SignApproved1">
    <vt:lpwstr/>
  </property>
  <property fmtid="{D5CDD505-2E9C-101B-9397-08002B2CF9AE}" pid="80" name="FSC#EVDCFG@15.1400:SignApproved1FR">
    <vt:lpwstr/>
  </property>
  <property fmtid="{D5CDD505-2E9C-101B-9397-08002B2CF9AE}" pid="81" name="FSC#EVDCFG@15.1400:SignApproved2">
    <vt:lpwstr/>
  </property>
  <property fmtid="{D5CDD505-2E9C-101B-9397-08002B2CF9AE}" pid="82" name="FSC#EVDCFG@15.1400:SignApproved2FR">
    <vt:lpwstr/>
  </property>
  <property fmtid="{D5CDD505-2E9C-101B-9397-08002B2CF9AE}" pid="83" name="FSC#EVDCFG@15.1400:SubDossierBarCode">
    <vt:lpwstr/>
  </property>
  <property fmtid="{D5CDD505-2E9C-101B-9397-08002B2CF9AE}" pid="84" name="FSC#EVDCFG@15.1400:Subject">
    <vt:lpwstr/>
  </property>
  <property fmtid="{D5CDD505-2E9C-101B-9397-08002B2CF9AE}" pid="85" name="FSC#EVDCFG@15.1400:Title">
    <vt:lpwstr>Standardpräsentationen Berufsbildung SBFI ab 2013</vt:lpwstr>
  </property>
  <property fmtid="{D5CDD505-2E9C-101B-9397-08002B2CF9AE}" pid="86" name="FSC#EVDCFG@15.1400:UserFunction">
    <vt:lpwstr/>
  </property>
  <property fmtid="{D5CDD505-2E9C-101B-9397-08002B2CF9AE}" pid="87" name="FSC#EVDCFG@15.1400:SalutationEnglish">
    <vt:lpwstr>International Education Projects</vt:lpwstr>
  </property>
  <property fmtid="{D5CDD505-2E9C-101B-9397-08002B2CF9AE}" pid="88" name="FSC#EVDCFG@15.1400:SalutationFrench">
    <vt:lpwstr>Projets internationaux en éducation</vt:lpwstr>
  </property>
  <property fmtid="{D5CDD505-2E9C-101B-9397-08002B2CF9AE}" pid="89" name="FSC#EVDCFG@15.1400:SalutationGerman">
    <vt:lpwstr>Internationale Bildungsprojekte</vt:lpwstr>
  </property>
  <property fmtid="{D5CDD505-2E9C-101B-9397-08002B2CF9AE}" pid="90" name="FSC#EVDCFG@15.1400:SalutationItalian">
    <vt:lpwstr>Progetti internazionali di educazione</vt:lpwstr>
  </property>
  <property fmtid="{D5CDD505-2E9C-101B-9397-08002B2CF9AE}" pid="91" name="FSC#EVDCFG@15.1400:SalutationEnglishUser">
    <vt:lpwstr/>
  </property>
  <property fmtid="{D5CDD505-2E9C-101B-9397-08002B2CF9AE}" pid="92" name="FSC#EVDCFG@15.1400:SalutationFrenchUser">
    <vt:lpwstr/>
  </property>
  <property fmtid="{D5CDD505-2E9C-101B-9397-08002B2CF9AE}" pid="93" name="FSC#EVDCFG@15.1400:SalutationGermanUser">
    <vt:lpwstr/>
  </property>
  <property fmtid="{D5CDD505-2E9C-101B-9397-08002B2CF9AE}" pid="94" name="FSC#EVDCFG@15.1400:SalutationItalianUser">
    <vt:lpwstr/>
  </property>
  <property fmtid="{D5CDD505-2E9C-101B-9397-08002B2CF9AE}" pid="95" name="FSC#EVDCFG@15.1400:FileRespOrgShortname">
    <vt:lpwstr>IBP/SBFI</vt:lpwstr>
  </property>
</Properties>
</file>