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charts/chart2.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76" r:id="rId2"/>
    <p:sldId id="466" r:id="rId3"/>
    <p:sldId id="448" r:id="rId4"/>
    <p:sldId id="385" r:id="rId5"/>
    <p:sldId id="447" r:id="rId6"/>
    <p:sldId id="387" r:id="rId7"/>
    <p:sldId id="486" r:id="rId8"/>
    <p:sldId id="502" r:id="rId9"/>
    <p:sldId id="497" r:id="rId10"/>
    <p:sldId id="499" r:id="rId11"/>
    <p:sldId id="500" r:id="rId12"/>
    <p:sldId id="498" r:id="rId13"/>
    <p:sldId id="485" r:id="rId14"/>
    <p:sldId id="454" r:id="rId15"/>
    <p:sldId id="490" r:id="rId16"/>
    <p:sldId id="506" r:id="rId17"/>
    <p:sldId id="518" r:id="rId18"/>
    <p:sldId id="501" r:id="rId19"/>
    <p:sldId id="511" r:id="rId20"/>
    <p:sldId id="503" r:id="rId21"/>
    <p:sldId id="509" r:id="rId22"/>
    <p:sldId id="505" r:id="rId23"/>
    <p:sldId id="508" r:id="rId24"/>
    <p:sldId id="510" r:id="rId25"/>
    <p:sldId id="519" r:id="rId26"/>
    <p:sldId id="516" r:id="rId27"/>
    <p:sldId id="513" r:id="rId28"/>
    <p:sldId id="514" r:id="rId29"/>
    <p:sldId id="515" r:id="rId30"/>
    <p:sldId id="517" r:id="rId31"/>
    <p:sldId id="46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zitzi Morán Carreño" initials="T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95" autoAdjust="0"/>
    <p:restoredTop sz="99821" autoAdjust="0"/>
  </p:normalViewPr>
  <p:slideViewPr>
    <p:cSldViewPr snapToGrid="0" snapToObjects="1">
      <p:cViewPr varScale="1">
        <p:scale>
          <a:sx n="74" d="100"/>
          <a:sy n="74" d="100"/>
        </p:scale>
        <p:origin x="10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oyd:Library:Caches:TemporaryItems:Outlook%20Temp:Replacement%20for%20Slide%205%20Educational%20requirement%20of%20jobs%20in%202020%20C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Education Level of U.S. Labor Force</c:v>
                </c:pt>
              </c:strCache>
            </c:strRef>
          </c:tx>
          <c:dPt>
            <c:idx val="0"/>
            <c:bubble3D val="0"/>
            <c:spPr>
              <a:solidFill>
                <a:schemeClr val="accent2">
                  <a:lumMod val="60000"/>
                  <a:lumOff val="40000"/>
                </a:schemeClr>
              </a:solidFill>
            </c:spPr>
          </c:dPt>
          <c:dPt>
            <c:idx val="1"/>
            <c:bubble3D val="0"/>
            <c:spPr>
              <a:solidFill>
                <a:schemeClr val="accent2">
                  <a:lumMod val="75000"/>
                </a:schemeClr>
              </a:solidFill>
            </c:spPr>
          </c:dPt>
          <c:dPt>
            <c:idx val="2"/>
            <c:bubble3D val="0"/>
            <c:spPr>
              <a:solidFill>
                <a:schemeClr val="accent6"/>
              </a:solidFill>
            </c:spPr>
          </c:dPt>
          <c:dPt>
            <c:idx val="3"/>
            <c:bubble3D val="0"/>
            <c:spPr>
              <a:solidFill>
                <a:schemeClr val="accent3">
                  <a:lumMod val="75000"/>
                </a:schemeClr>
              </a:solidFill>
            </c:spPr>
          </c:dPt>
          <c:dPt>
            <c:idx val="4"/>
            <c:bubble3D val="0"/>
            <c:spPr>
              <a:solidFill>
                <a:schemeClr val="accent3">
                  <a:lumMod val="50000"/>
                </a:schemeClr>
              </a:solidFill>
            </c:spPr>
          </c:dPt>
          <c:dPt>
            <c:idx val="5"/>
            <c:bubble3D val="0"/>
            <c:spPr>
              <a:solidFill>
                <a:schemeClr val="accent5"/>
              </a:solidFill>
            </c:spPr>
          </c:dPt>
          <c:dPt>
            <c:idx val="6"/>
            <c:bubble3D val="0"/>
            <c:spPr>
              <a:solidFill>
                <a:schemeClr val="accent4"/>
              </a:solidFill>
            </c:spPr>
          </c:dPt>
          <c:dLbls>
            <c:dLbl>
              <c:idx val="0"/>
              <c:layout>
                <c:manualLayout>
                  <c:x val="5.1664410508837001E-2"/>
                  <c:y val="-0.152053793933144"/>
                </c:manualLayout>
              </c:layout>
              <c:spPr>
                <a:solidFill>
                  <a:srgbClr val="F8F8F8">
                    <a:alpha val="0"/>
                  </a:srgbClr>
                </a:solidFill>
              </c:spPr>
              <c:txPr>
                <a:bodyPr/>
                <a:lstStyle/>
                <a:p>
                  <a:pPr>
                    <a:defRPr sz="1600" b="1" i="0">
                      <a:solidFill>
                        <a:srgbClr val="000000"/>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0.17696168984570501"/>
                  <c:y val="-5.1243291382502502E-3"/>
                </c:manualLayout>
              </c:layout>
              <c:tx>
                <c:rich>
                  <a:bodyPr/>
                  <a:lstStyle/>
                  <a:p>
                    <a:pPr>
                      <a:defRPr sz="1600" b="1" i="0">
                        <a:solidFill>
                          <a:srgbClr val="000000"/>
                        </a:solidFill>
                      </a:defRPr>
                    </a:pPr>
                    <a:r>
                      <a:rPr lang="en-US" sz="1600" dirty="0" smtClean="0"/>
                      <a:t> High </a:t>
                    </a:r>
                    <a:r>
                      <a:rPr lang="en-US" sz="1600" dirty="0"/>
                      <a:t>School </a:t>
                    </a:r>
                    <a:r>
                      <a:rPr lang="en-US" sz="1600" dirty="0" smtClean="0"/>
                      <a:t>Diploma /</a:t>
                    </a:r>
                    <a:r>
                      <a:rPr lang="en-US" sz="1600" dirty="0"/>
                      <a:t>GED
24%</a:t>
                    </a:r>
                    <a:endParaRPr lang="en-US" dirty="0"/>
                  </a:p>
                </c:rich>
              </c:tx>
              <c:spPr>
                <a:solidFill>
                  <a:schemeClr val="bg1">
                    <a:alpha val="50000"/>
                  </a:schemeClr>
                </a:solidFill>
              </c:spPr>
              <c:showLegendKey val="0"/>
              <c:showVal val="0"/>
              <c:showCatName val="1"/>
              <c:showSerName val="0"/>
              <c:showPercent val="1"/>
              <c:showBubbleSize val="0"/>
              <c:extLst>
                <c:ext xmlns:c15="http://schemas.microsoft.com/office/drawing/2012/chart" uri="{CE6537A1-D6FC-4f65-9D91-7224C49458BB}"/>
              </c:extLst>
            </c:dLbl>
            <c:dLbl>
              <c:idx val="2"/>
              <c:layout>
                <c:manualLayout>
                  <c:x val="0.17586243201455401"/>
                  <c:y val="0.11057227339129901"/>
                </c:manualLayout>
              </c:layout>
              <c:tx>
                <c:rich>
                  <a:bodyPr/>
                  <a:lstStyle/>
                  <a:p>
                    <a:pPr>
                      <a:defRPr sz="1600" b="1" i="0">
                        <a:solidFill>
                          <a:srgbClr val="000000"/>
                        </a:solidFill>
                      </a:defRPr>
                    </a:pPr>
                    <a:r>
                      <a:rPr lang="en-US" dirty="0" smtClean="0"/>
                      <a:t>Some </a:t>
                    </a:r>
                    <a:r>
                      <a:rPr lang="en-US" dirty="0"/>
                      <a:t>College</a:t>
                    </a:r>
                    <a:r>
                      <a:rPr lang="en-US" dirty="0" smtClean="0"/>
                      <a:t>, </a:t>
                    </a:r>
                  </a:p>
                  <a:p>
                    <a:pPr>
                      <a:defRPr sz="1600" b="1" i="0">
                        <a:solidFill>
                          <a:srgbClr val="000000"/>
                        </a:solidFill>
                      </a:defRPr>
                    </a:pPr>
                    <a:r>
                      <a:rPr lang="en-US" dirty="0" smtClean="0"/>
                      <a:t>No </a:t>
                    </a:r>
                    <a:r>
                      <a:rPr lang="en-US" dirty="0"/>
                      <a:t>Degree
14%</a:t>
                    </a:r>
                  </a:p>
                </c:rich>
              </c:tx>
              <c:spPr>
                <a:solidFill>
                  <a:srgbClr val="F8F8F8">
                    <a:alpha val="56000"/>
                  </a:srgbClr>
                </a:solidFill>
              </c:spPr>
              <c:showLegendKey val="0"/>
              <c:showVal val="0"/>
              <c:showCatName val="1"/>
              <c:showSerName val="0"/>
              <c:showPercent val="1"/>
              <c:showBubbleSize val="0"/>
              <c:extLst>
                <c:ext xmlns:c15="http://schemas.microsoft.com/office/drawing/2012/chart" uri="{CE6537A1-D6FC-4f65-9D91-7224C49458BB}"/>
              </c:extLst>
            </c:dLbl>
            <c:dLbl>
              <c:idx val="3"/>
              <c:layout>
                <c:manualLayout>
                  <c:x val="-3.82716632897413E-3"/>
                  <c:y val="0.14673494418274"/>
                </c:manualLayout>
              </c:layout>
              <c:spPr>
                <a:solidFill>
                  <a:srgbClr val="F8F8F8">
                    <a:alpha val="0"/>
                  </a:srgbClr>
                </a:solidFill>
              </c:spPr>
              <c:txPr>
                <a:bodyPr/>
                <a:lstStyle/>
                <a:p>
                  <a:pPr>
                    <a:defRPr sz="1600" b="1" i="0">
                      <a:solidFill>
                        <a:srgbClr val="000000"/>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4"/>
              <c:layout>
                <c:manualLayout>
                  <c:x val="-0.164794286802708"/>
                  <c:y val="9.8823306537923705E-2"/>
                </c:manualLayout>
              </c:layout>
              <c:spPr>
                <a:solidFill>
                  <a:srgbClr val="F8F8F8">
                    <a:alpha val="55000"/>
                  </a:srgbClr>
                </a:solidFill>
              </c:spPr>
              <c:txPr>
                <a:bodyPr/>
                <a:lstStyle/>
                <a:p>
                  <a:pPr>
                    <a:defRPr sz="1600" b="1" i="0">
                      <a:solidFill>
                        <a:srgbClr val="000000"/>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5"/>
              <c:layout>
                <c:manualLayout>
                  <c:x val="-0.16067079633644901"/>
                  <c:y val="-1.95301819477222E-7"/>
                </c:manualLayout>
              </c:layout>
              <c:spPr>
                <a:solidFill>
                  <a:schemeClr val="bg1">
                    <a:alpha val="50000"/>
                  </a:schemeClr>
                </a:solidFill>
              </c:spPr>
              <c:txPr>
                <a:bodyPr/>
                <a:lstStyle/>
                <a:p>
                  <a:pPr>
                    <a:defRPr sz="1600" b="1" i="0">
                      <a:solidFill>
                        <a:srgbClr val="000000"/>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6"/>
              <c:layout>
                <c:manualLayout>
                  <c:x val="-8.4479407736635495E-2"/>
                  <c:y val="-0.137171795292445"/>
                </c:manualLayout>
              </c:layout>
              <c:spPr>
                <a:solidFill>
                  <a:srgbClr val="F8F8F8">
                    <a:alpha val="0"/>
                  </a:srgbClr>
                </a:solidFill>
              </c:spPr>
              <c:txPr>
                <a:bodyPr/>
                <a:lstStyle/>
                <a:p>
                  <a:pPr>
                    <a:defRPr sz="1600" b="1" i="0">
                      <a:solidFill>
                        <a:srgbClr val="000000"/>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600" b="1" i="0">
                    <a:solidFill>
                      <a:srgbClr val="000000"/>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No High School</c:v>
                </c:pt>
                <c:pt idx="1">
                  <c:v>High School Diploma/GED</c:v>
                </c:pt>
                <c:pt idx="2">
                  <c:v>Some College, No Degree</c:v>
                </c:pt>
                <c:pt idx="3">
                  <c:v>Certificate</c:v>
                </c:pt>
                <c:pt idx="4">
                  <c:v>Associate's Degree</c:v>
                </c:pt>
                <c:pt idx="5">
                  <c:v>Bachelor's Degree</c:v>
                </c:pt>
                <c:pt idx="6">
                  <c:v>Graduate Degree</c:v>
                </c:pt>
              </c:strCache>
            </c:strRef>
          </c:cat>
          <c:val>
            <c:numRef>
              <c:f>Sheet1!$B$2:$B$8</c:f>
              <c:numCache>
                <c:formatCode>0%</c:formatCode>
                <c:ptCount val="7"/>
                <c:pt idx="0">
                  <c:v>0.08</c:v>
                </c:pt>
                <c:pt idx="1">
                  <c:v>0.24</c:v>
                </c:pt>
                <c:pt idx="2">
                  <c:v>0.14000000000000001</c:v>
                </c:pt>
                <c:pt idx="3">
                  <c:v>0.12</c:v>
                </c:pt>
                <c:pt idx="4">
                  <c:v>0.1</c:v>
                </c:pt>
                <c:pt idx="5">
                  <c:v>0.21</c:v>
                </c:pt>
                <c:pt idx="6">
                  <c:v>0.11</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FFFB4A"/>
            </a:solidFill>
          </c:spPr>
          <c:dPt>
            <c:idx val="0"/>
            <c:bubble3D val="0"/>
            <c:spPr>
              <a:solidFill>
                <a:schemeClr val="accent6">
                  <a:lumMod val="50000"/>
                </a:schemeClr>
              </a:solidFill>
              <a:ln w="38100">
                <a:solidFill>
                  <a:schemeClr val="bg1"/>
                </a:solidFill>
              </a:ln>
            </c:spPr>
          </c:dPt>
          <c:dPt>
            <c:idx val="1"/>
            <c:bubble3D val="0"/>
            <c:spPr>
              <a:solidFill>
                <a:schemeClr val="accent3">
                  <a:lumMod val="50000"/>
                </a:schemeClr>
              </a:solidFill>
              <a:ln w="25400">
                <a:solidFill>
                  <a:schemeClr val="bg1"/>
                </a:solidFill>
              </a:ln>
            </c:spPr>
          </c:dPt>
          <c:dPt>
            <c:idx val="2"/>
            <c:bubble3D val="0"/>
            <c:spPr>
              <a:solidFill>
                <a:schemeClr val="tx2">
                  <a:lumMod val="75000"/>
                </a:schemeClr>
              </a:solidFill>
              <a:ln w="25400">
                <a:solidFill>
                  <a:schemeClr val="bg1"/>
                </a:solidFill>
              </a:ln>
            </c:spPr>
          </c:dPt>
          <c:dLbls>
            <c:dLbl>
              <c:idx val="0"/>
              <c:layout>
                <c:manualLayout>
                  <c:x val="-0.202266490042116"/>
                  <c:y val="0.14173815487177899"/>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1.7189889394626399E-3"/>
                  <c:y val="-0.123921380895245"/>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22076634182979499"/>
                  <c:y val="0.147163093240501"/>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Sheet1!$A$4:$A$6</c:f>
              <c:strCache>
                <c:ptCount val="3"/>
                <c:pt idx="0">
                  <c:v>HS Diploma or Less</c:v>
                </c:pt>
                <c:pt idx="1">
                  <c:v>Some College/AA Degree</c:v>
                </c:pt>
                <c:pt idx="2">
                  <c:v>BA Degree or Higher</c:v>
                </c:pt>
              </c:strCache>
            </c:strRef>
          </c:cat>
          <c:val>
            <c:numRef>
              <c:f>Sheet1!$B$4:$B$6</c:f>
              <c:numCache>
                <c:formatCode>0%</c:formatCode>
                <c:ptCount val="3"/>
                <c:pt idx="0">
                  <c:v>0.35</c:v>
                </c:pt>
                <c:pt idx="1">
                  <c:v>0.3</c:v>
                </c:pt>
                <c:pt idx="2">
                  <c:v>0.35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2400" b="1">
          <a:solidFill>
            <a:schemeClr val="bg1"/>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B2ED6-AFF4-504A-92FE-AF72D2C9C698}"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3B0F7FEA-69E8-5242-841A-5C97473186A5}">
      <dgm:prSet phldrT="[Text]">
        <dgm:style>
          <a:lnRef idx="1">
            <a:schemeClr val="accent1"/>
          </a:lnRef>
          <a:fillRef idx="2">
            <a:schemeClr val="accent1"/>
          </a:fillRef>
          <a:effectRef idx="1">
            <a:schemeClr val="accent1"/>
          </a:effectRef>
          <a:fontRef idx="minor">
            <a:schemeClr val="dk1"/>
          </a:fontRef>
        </dgm:style>
      </dgm:prSet>
      <dgm:spPr>
        <a:solidFill>
          <a:schemeClr val="tx2">
            <a:lumMod val="50000"/>
          </a:schemeClr>
        </a:solidFill>
      </dgm:spPr>
      <dgm:t>
        <a:bodyPr/>
        <a:lstStyle/>
        <a:p>
          <a:r>
            <a:rPr lang="en-US" b="1" dirty="0" smtClean="0">
              <a:solidFill>
                <a:schemeClr val="bg1"/>
              </a:solidFill>
            </a:rPr>
            <a:t>ALL YOUNG PEOPLE</a:t>
          </a:r>
          <a:endParaRPr lang="en-US" b="1" dirty="0">
            <a:solidFill>
              <a:schemeClr val="bg1"/>
            </a:solidFill>
          </a:endParaRPr>
        </a:p>
      </dgm:t>
    </dgm:pt>
    <dgm:pt modelId="{F92D16B3-6D07-3044-A8AD-4D21E9E24448}" type="parTrans" cxnId="{89A6145E-9544-544C-B2E4-81E1B8CB55D6}">
      <dgm:prSet/>
      <dgm:spPr/>
      <dgm:t>
        <a:bodyPr/>
        <a:lstStyle/>
        <a:p>
          <a:endParaRPr lang="en-US"/>
        </a:p>
      </dgm:t>
    </dgm:pt>
    <dgm:pt modelId="{19A0CBD8-3929-204A-ACDA-DF7A824AE8A3}" type="sibTrans" cxnId="{89A6145E-9544-544C-B2E4-81E1B8CB55D6}">
      <dgm:prSet/>
      <dgm:spPr/>
      <dgm:t>
        <a:bodyPr/>
        <a:lstStyle/>
        <a:p>
          <a:endParaRPr lang="en-US"/>
        </a:p>
      </dgm:t>
    </dgm:pt>
    <dgm:pt modelId="{FADD3F87-56E1-6048-BA1B-5EA2143D443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Complete high school with at least 12 college credits and WBL experience</a:t>
          </a:r>
          <a:endParaRPr lang="en-US" b="1" dirty="0"/>
        </a:p>
      </dgm:t>
    </dgm:pt>
    <dgm:pt modelId="{35FB0AA8-1293-154D-B24C-7CA86831C760}" type="parTrans" cxnId="{72B9043C-471E-7846-A31F-576DD5481A9A}">
      <dgm:prSet/>
      <dgm:spPr/>
      <dgm:t>
        <a:bodyPr/>
        <a:lstStyle/>
        <a:p>
          <a:endParaRPr lang="en-US"/>
        </a:p>
      </dgm:t>
    </dgm:pt>
    <dgm:pt modelId="{1FCA94D4-549C-754A-BBE1-E0974E921E9B}" type="sibTrans" cxnId="{72B9043C-471E-7846-A31F-576DD5481A9A}">
      <dgm:prSet/>
      <dgm:spPr/>
      <dgm:t>
        <a:bodyPr/>
        <a:lstStyle/>
        <a:p>
          <a:endParaRPr lang="en-US"/>
        </a:p>
      </dgm:t>
    </dgm:pt>
    <dgm:pt modelId="{4AC4BB38-18F6-5841-99F9-8AFA53FA3EA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t>Attain postsecondary credential with value in regional labor market</a:t>
          </a:r>
          <a:endParaRPr lang="en-US" b="1" dirty="0"/>
        </a:p>
      </dgm:t>
    </dgm:pt>
    <dgm:pt modelId="{F8296AE0-16D6-D242-9EAD-FEE9F19E0572}" type="parTrans" cxnId="{278D8B3F-ED1C-F34F-84DC-7655787AAAAD}">
      <dgm:prSet/>
      <dgm:spPr/>
      <dgm:t>
        <a:bodyPr/>
        <a:lstStyle/>
        <a:p>
          <a:endParaRPr lang="en-US"/>
        </a:p>
      </dgm:t>
    </dgm:pt>
    <dgm:pt modelId="{CBA5263F-7F06-554A-B7DF-D7F419E82469}" type="sibTrans" cxnId="{278D8B3F-ED1C-F34F-84DC-7655787AAAAD}">
      <dgm:prSet/>
      <dgm:spPr/>
      <dgm:t>
        <a:bodyPr/>
        <a:lstStyle/>
        <a:p>
          <a:endParaRPr lang="en-US"/>
        </a:p>
      </dgm:t>
    </dgm:pt>
    <dgm:pt modelId="{D0D2D31D-4393-0644-B005-0F44E7CE3153}">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t>Advance in career and pursue further education as interested</a:t>
          </a:r>
          <a:endParaRPr lang="en-US" b="1" dirty="0"/>
        </a:p>
      </dgm:t>
    </dgm:pt>
    <dgm:pt modelId="{70A94929-3680-D245-AB39-2583A9EEBB3D}" type="parTrans" cxnId="{C64B587B-A480-2147-97DF-90EA8274CA31}">
      <dgm:prSet/>
      <dgm:spPr/>
      <dgm:t>
        <a:bodyPr/>
        <a:lstStyle/>
        <a:p>
          <a:endParaRPr lang="en-US"/>
        </a:p>
      </dgm:t>
    </dgm:pt>
    <dgm:pt modelId="{0589C4D9-401C-8F49-9206-8F072AF47A91}" type="sibTrans" cxnId="{C64B587B-A480-2147-97DF-90EA8274CA31}">
      <dgm:prSet/>
      <dgm:spPr/>
      <dgm:t>
        <a:bodyPr/>
        <a:lstStyle/>
        <a:p>
          <a:endParaRPr lang="en-US"/>
        </a:p>
      </dgm:t>
    </dgm:pt>
    <dgm:pt modelId="{DFB456D6-CAEF-F54B-B906-66307DF1E40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Launch a career in a high-demand, high-growth, high-wage occupation</a:t>
          </a:r>
          <a:endParaRPr lang="en-US" b="1" dirty="0"/>
        </a:p>
      </dgm:t>
    </dgm:pt>
    <dgm:pt modelId="{35D65A81-CA98-2A48-8E1A-1496B831B3B1}" type="parTrans" cxnId="{59E6D838-6635-024E-BF7E-7EF1F845DD4C}">
      <dgm:prSet/>
      <dgm:spPr/>
      <dgm:t>
        <a:bodyPr/>
        <a:lstStyle/>
        <a:p>
          <a:endParaRPr lang="en-US"/>
        </a:p>
      </dgm:t>
    </dgm:pt>
    <dgm:pt modelId="{C6B89A17-124A-8B41-841B-2C8355197A4A}" type="sibTrans" cxnId="{59E6D838-6635-024E-BF7E-7EF1F845DD4C}">
      <dgm:prSet/>
      <dgm:spPr/>
      <dgm:t>
        <a:bodyPr/>
        <a:lstStyle/>
        <a:p>
          <a:endParaRPr lang="en-US"/>
        </a:p>
      </dgm:t>
    </dgm:pt>
    <dgm:pt modelId="{E57366DD-5182-0A4C-933A-5DAC4B7E0CE7}" type="pres">
      <dgm:prSet presAssocID="{108B2ED6-AFF4-504A-92FE-AF72D2C9C698}" presName="diagram" presStyleCnt="0">
        <dgm:presLayoutVars>
          <dgm:chMax val="1"/>
          <dgm:dir/>
          <dgm:animLvl val="ctr"/>
          <dgm:resizeHandles val="exact"/>
        </dgm:presLayoutVars>
      </dgm:prSet>
      <dgm:spPr/>
      <dgm:t>
        <a:bodyPr/>
        <a:lstStyle/>
        <a:p>
          <a:endParaRPr lang="en-US"/>
        </a:p>
      </dgm:t>
    </dgm:pt>
    <dgm:pt modelId="{04C16C9A-0D79-224C-BACE-F00D5E548A24}" type="pres">
      <dgm:prSet presAssocID="{108B2ED6-AFF4-504A-92FE-AF72D2C9C698}" presName="matrix" presStyleCnt="0"/>
      <dgm:spPr/>
    </dgm:pt>
    <dgm:pt modelId="{C44240A7-0871-6141-9DBB-FEB57E498AAA}" type="pres">
      <dgm:prSet presAssocID="{108B2ED6-AFF4-504A-92FE-AF72D2C9C698}" presName="tile1" presStyleLbl="node1" presStyleIdx="0" presStyleCnt="4"/>
      <dgm:spPr/>
      <dgm:t>
        <a:bodyPr/>
        <a:lstStyle/>
        <a:p>
          <a:endParaRPr lang="en-US"/>
        </a:p>
      </dgm:t>
    </dgm:pt>
    <dgm:pt modelId="{A3EBC837-44C8-034A-9BF2-BEF8E51EA702}" type="pres">
      <dgm:prSet presAssocID="{108B2ED6-AFF4-504A-92FE-AF72D2C9C698}" presName="tile1text" presStyleLbl="node1" presStyleIdx="0" presStyleCnt="4">
        <dgm:presLayoutVars>
          <dgm:chMax val="0"/>
          <dgm:chPref val="0"/>
          <dgm:bulletEnabled val="1"/>
        </dgm:presLayoutVars>
      </dgm:prSet>
      <dgm:spPr/>
      <dgm:t>
        <a:bodyPr/>
        <a:lstStyle/>
        <a:p>
          <a:endParaRPr lang="en-US"/>
        </a:p>
      </dgm:t>
    </dgm:pt>
    <dgm:pt modelId="{FD77B6A9-C55E-3A43-8637-12E621EACA45}" type="pres">
      <dgm:prSet presAssocID="{108B2ED6-AFF4-504A-92FE-AF72D2C9C698}" presName="tile2" presStyleLbl="node1" presStyleIdx="1" presStyleCnt="4" custLinFactNeighborY="-17173"/>
      <dgm:spPr/>
      <dgm:t>
        <a:bodyPr/>
        <a:lstStyle/>
        <a:p>
          <a:endParaRPr lang="en-US"/>
        </a:p>
      </dgm:t>
    </dgm:pt>
    <dgm:pt modelId="{6B5CE49E-94A6-7148-A5BC-D9A2B081F155}" type="pres">
      <dgm:prSet presAssocID="{108B2ED6-AFF4-504A-92FE-AF72D2C9C698}" presName="tile2text" presStyleLbl="node1" presStyleIdx="1" presStyleCnt="4">
        <dgm:presLayoutVars>
          <dgm:chMax val="0"/>
          <dgm:chPref val="0"/>
          <dgm:bulletEnabled val="1"/>
        </dgm:presLayoutVars>
      </dgm:prSet>
      <dgm:spPr/>
      <dgm:t>
        <a:bodyPr/>
        <a:lstStyle/>
        <a:p>
          <a:endParaRPr lang="en-US"/>
        </a:p>
      </dgm:t>
    </dgm:pt>
    <dgm:pt modelId="{94D363D2-2FE5-FB49-AB82-DC14AEFA5EEA}" type="pres">
      <dgm:prSet presAssocID="{108B2ED6-AFF4-504A-92FE-AF72D2C9C698}" presName="tile3" presStyleLbl="node1" presStyleIdx="2" presStyleCnt="4"/>
      <dgm:spPr/>
      <dgm:t>
        <a:bodyPr/>
        <a:lstStyle/>
        <a:p>
          <a:endParaRPr lang="en-US"/>
        </a:p>
      </dgm:t>
    </dgm:pt>
    <dgm:pt modelId="{C80CBED7-A901-EF4A-BBF6-6CC8191CAC1A}" type="pres">
      <dgm:prSet presAssocID="{108B2ED6-AFF4-504A-92FE-AF72D2C9C698}" presName="tile3text" presStyleLbl="node1" presStyleIdx="2" presStyleCnt="4">
        <dgm:presLayoutVars>
          <dgm:chMax val="0"/>
          <dgm:chPref val="0"/>
          <dgm:bulletEnabled val="1"/>
        </dgm:presLayoutVars>
      </dgm:prSet>
      <dgm:spPr/>
      <dgm:t>
        <a:bodyPr/>
        <a:lstStyle/>
        <a:p>
          <a:endParaRPr lang="en-US"/>
        </a:p>
      </dgm:t>
    </dgm:pt>
    <dgm:pt modelId="{E813AC56-EB65-4841-8767-49165485DE50}" type="pres">
      <dgm:prSet presAssocID="{108B2ED6-AFF4-504A-92FE-AF72D2C9C698}" presName="tile4" presStyleLbl="node1" presStyleIdx="3" presStyleCnt="4"/>
      <dgm:spPr/>
      <dgm:t>
        <a:bodyPr/>
        <a:lstStyle/>
        <a:p>
          <a:endParaRPr lang="en-US"/>
        </a:p>
      </dgm:t>
    </dgm:pt>
    <dgm:pt modelId="{5DF1C3CB-C1C9-714E-95F1-1D6FC33AB5E1}" type="pres">
      <dgm:prSet presAssocID="{108B2ED6-AFF4-504A-92FE-AF72D2C9C698}" presName="tile4text" presStyleLbl="node1" presStyleIdx="3" presStyleCnt="4">
        <dgm:presLayoutVars>
          <dgm:chMax val="0"/>
          <dgm:chPref val="0"/>
          <dgm:bulletEnabled val="1"/>
        </dgm:presLayoutVars>
      </dgm:prSet>
      <dgm:spPr/>
      <dgm:t>
        <a:bodyPr/>
        <a:lstStyle/>
        <a:p>
          <a:endParaRPr lang="en-US"/>
        </a:p>
      </dgm:t>
    </dgm:pt>
    <dgm:pt modelId="{87894BD1-2B79-344C-BA63-73F4E2FEE47E}" type="pres">
      <dgm:prSet presAssocID="{108B2ED6-AFF4-504A-92FE-AF72D2C9C698}" presName="centerTile" presStyleLbl="fgShp" presStyleIdx="0" presStyleCnt="1">
        <dgm:presLayoutVars>
          <dgm:chMax val="0"/>
          <dgm:chPref val="0"/>
        </dgm:presLayoutVars>
      </dgm:prSet>
      <dgm:spPr/>
      <dgm:t>
        <a:bodyPr/>
        <a:lstStyle/>
        <a:p>
          <a:endParaRPr lang="en-US"/>
        </a:p>
      </dgm:t>
    </dgm:pt>
  </dgm:ptLst>
  <dgm:cxnLst>
    <dgm:cxn modelId="{C9340C4A-D742-C347-A6BE-7BD7BAE588AF}" type="presOf" srcId="{FADD3F87-56E1-6048-BA1B-5EA2143D4434}" destId="{A3EBC837-44C8-034A-9BF2-BEF8E51EA702}" srcOrd="1" destOrd="0" presId="urn:microsoft.com/office/officeart/2005/8/layout/matrix1"/>
    <dgm:cxn modelId="{72B9043C-471E-7846-A31F-576DD5481A9A}" srcId="{3B0F7FEA-69E8-5242-841A-5C97473186A5}" destId="{FADD3F87-56E1-6048-BA1B-5EA2143D4434}" srcOrd="0" destOrd="0" parTransId="{35FB0AA8-1293-154D-B24C-7CA86831C760}" sibTransId="{1FCA94D4-549C-754A-BBE1-E0974E921E9B}"/>
    <dgm:cxn modelId="{D3796C66-A776-3C49-AED9-AE35DB5E996D}" type="presOf" srcId="{3B0F7FEA-69E8-5242-841A-5C97473186A5}" destId="{87894BD1-2B79-344C-BA63-73F4E2FEE47E}" srcOrd="0" destOrd="0" presId="urn:microsoft.com/office/officeart/2005/8/layout/matrix1"/>
    <dgm:cxn modelId="{BDF58B71-682B-CD4C-AAFB-A43A456563E5}" type="presOf" srcId="{D0D2D31D-4393-0644-B005-0F44E7CE3153}" destId="{94D363D2-2FE5-FB49-AB82-DC14AEFA5EEA}" srcOrd="0" destOrd="0" presId="urn:microsoft.com/office/officeart/2005/8/layout/matrix1"/>
    <dgm:cxn modelId="{D3AA0CC9-FF81-8546-B5E9-DB65B011AB08}" type="presOf" srcId="{4AC4BB38-18F6-5841-99F9-8AFA53FA3EA5}" destId="{6B5CE49E-94A6-7148-A5BC-D9A2B081F155}" srcOrd="1" destOrd="0" presId="urn:microsoft.com/office/officeart/2005/8/layout/matrix1"/>
    <dgm:cxn modelId="{D055E5B5-D3F9-B541-96D7-A1643BF3D5BA}" type="presOf" srcId="{4AC4BB38-18F6-5841-99F9-8AFA53FA3EA5}" destId="{FD77B6A9-C55E-3A43-8637-12E621EACA45}" srcOrd="0" destOrd="0" presId="urn:microsoft.com/office/officeart/2005/8/layout/matrix1"/>
    <dgm:cxn modelId="{164CA955-F4C2-0344-8C9D-011F9CF5F0E6}" type="presOf" srcId="{D0D2D31D-4393-0644-B005-0F44E7CE3153}" destId="{C80CBED7-A901-EF4A-BBF6-6CC8191CAC1A}" srcOrd="1" destOrd="0" presId="urn:microsoft.com/office/officeart/2005/8/layout/matrix1"/>
    <dgm:cxn modelId="{CC35D0FD-DE44-F140-8AE7-72CEADD8CC30}" type="presOf" srcId="{DFB456D6-CAEF-F54B-B906-66307DF1E400}" destId="{5DF1C3CB-C1C9-714E-95F1-1D6FC33AB5E1}" srcOrd="1" destOrd="0" presId="urn:microsoft.com/office/officeart/2005/8/layout/matrix1"/>
    <dgm:cxn modelId="{C64B587B-A480-2147-97DF-90EA8274CA31}" srcId="{3B0F7FEA-69E8-5242-841A-5C97473186A5}" destId="{D0D2D31D-4393-0644-B005-0F44E7CE3153}" srcOrd="2" destOrd="0" parTransId="{70A94929-3680-D245-AB39-2583A9EEBB3D}" sibTransId="{0589C4D9-401C-8F49-9206-8F072AF47A91}"/>
    <dgm:cxn modelId="{278D8B3F-ED1C-F34F-84DC-7655787AAAAD}" srcId="{3B0F7FEA-69E8-5242-841A-5C97473186A5}" destId="{4AC4BB38-18F6-5841-99F9-8AFA53FA3EA5}" srcOrd="1" destOrd="0" parTransId="{F8296AE0-16D6-D242-9EAD-FEE9F19E0572}" sibTransId="{CBA5263F-7F06-554A-B7DF-D7F419E82469}"/>
    <dgm:cxn modelId="{89A6145E-9544-544C-B2E4-81E1B8CB55D6}" srcId="{108B2ED6-AFF4-504A-92FE-AF72D2C9C698}" destId="{3B0F7FEA-69E8-5242-841A-5C97473186A5}" srcOrd="0" destOrd="0" parTransId="{F92D16B3-6D07-3044-A8AD-4D21E9E24448}" sibTransId="{19A0CBD8-3929-204A-ACDA-DF7A824AE8A3}"/>
    <dgm:cxn modelId="{20CE06A2-4BE9-5E4D-8393-75A2009CC46A}" type="presOf" srcId="{DFB456D6-CAEF-F54B-B906-66307DF1E400}" destId="{E813AC56-EB65-4841-8767-49165485DE50}" srcOrd="0" destOrd="0" presId="urn:microsoft.com/office/officeart/2005/8/layout/matrix1"/>
    <dgm:cxn modelId="{59E6D838-6635-024E-BF7E-7EF1F845DD4C}" srcId="{3B0F7FEA-69E8-5242-841A-5C97473186A5}" destId="{DFB456D6-CAEF-F54B-B906-66307DF1E400}" srcOrd="3" destOrd="0" parTransId="{35D65A81-CA98-2A48-8E1A-1496B831B3B1}" sibTransId="{C6B89A17-124A-8B41-841B-2C8355197A4A}"/>
    <dgm:cxn modelId="{1564737C-A33D-7D49-9305-671C089FFFFC}" type="presOf" srcId="{108B2ED6-AFF4-504A-92FE-AF72D2C9C698}" destId="{E57366DD-5182-0A4C-933A-5DAC4B7E0CE7}" srcOrd="0" destOrd="0" presId="urn:microsoft.com/office/officeart/2005/8/layout/matrix1"/>
    <dgm:cxn modelId="{A25987DB-B66A-804C-8A00-3C71D7BA8E73}" type="presOf" srcId="{FADD3F87-56E1-6048-BA1B-5EA2143D4434}" destId="{C44240A7-0871-6141-9DBB-FEB57E498AAA}" srcOrd="0" destOrd="0" presId="urn:microsoft.com/office/officeart/2005/8/layout/matrix1"/>
    <dgm:cxn modelId="{FD89F8B1-C4FE-E043-B05A-F266F8141BC8}" type="presParOf" srcId="{E57366DD-5182-0A4C-933A-5DAC4B7E0CE7}" destId="{04C16C9A-0D79-224C-BACE-F00D5E548A24}" srcOrd="0" destOrd="0" presId="urn:microsoft.com/office/officeart/2005/8/layout/matrix1"/>
    <dgm:cxn modelId="{6551939D-02F6-284A-8EDC-8F16221C0C62}" type="presParOf" srcId="{04C16C9A-0D79-224C-BACE-F00D5E548A24}" destId="{C44240A7-0871-6141-9DBB-FEB57E498AAA}" srcOrd="0" destOrd="0" presId="urn:microsoft.com/office/officeart/2005/8/layout/matrix1"/>
    <dgm:cxn modelId="{4B17A199-FB7A-F04B-93C2-EB3692CD80AB}" type="presParOf" srcId="{04C16C9A-0D79-224C-BACE-F00D5E548A24}" destId="{A3EBC837-44C8-034A-9BF2-BEF8E51EA702}" srcOrd="1" destOrd="0" presId="urn:microsoft.com/office/officeart/2005/8/layout/matrix1"/>
    <dgm:cxn modelId="{7D6EC33C-FCD0-9D41-8F8A-97AD078EC5CF}" type="presParOf" srcId="{04C16C9A-0D79-224C-BACE-F00D5E548A24}" destId="{FD77B6A9-C55E-3A43-8637-12E621EACA45}" srcOrd="2" destOrd="0" presId="urn:microsoft.com/office/officeart/2005/8/layout/matrix1"/>
    <dgm:cxn modelId="{8A2257AA-A193-3540-B5B1-10BCEFD9AFA9}" type="presParOf" srcId="{04C16C9A-0D79-224C-BACE-F00D5E548A24}" destId="{6B5CE49E-94A6-7148-A5BC-D9A2B081F155}" srcOrd="3" destOrd="0" presId="urn:microsoft.com/office/officeart/2005/8/layout/matrix1"/>
    <dgm:cxn modelId="{35D6CCD3-9718-AB40-B4AF-459D73B46ED1}" type="presParOf" srcId="{04C16C9A-0D79-224C-BACE-F00D5E548A24}" destId="{94D363D2-2FE5-FB49-AB82-DC14AEFA5EEA}" srcOrd="4" destOrd="0" presId="urn:microsoft.com/office/officeart/2005/8/layout/matrix1"/>
    <dgm:cxn modelId="{1BB7B427-7905-8944-BCEF-BB02910F833B}" type="presParOf" srcId="{04C16C9A-0D79-224C-BACE-F00D5E548A24}" destId="{C80CBED7-A901-EF4A-BBF6-6CC8191CAC1A}" srcOrd="5" destOrd="0" presId="urn:microsoft.com/office/officeart/2005/8/layout/matrix1"/>
    <dgm:cxn modelId="{DA346509-82E6-4747-AD95-DBD4CB4D705F}" type="presParOf" srcId="{04C16C9A-0D79-224C-BACE-F00D5E548A24}" destId="{E813AC56-EB65-4841-8767-49165485DE50}" srcOrd="6" destOrd="0" presId="urn:microsoft.com/office/officeart/2005/8/layout/matrix1"/>
    <dgm:cxn modelId="{37EAB819-E235-4645-81BA-6A3B2503FD94}" type="presParOf" srcId="{04C16C9A-0D79-224C-BACE-F00D5E548A24}" destId="{5DF1C3CB-C1C9-714E-95F1-1D6FC33AB5E1}" srcOrd="7" destOrd="0" presId="urn:microsoft.com/office/officeart/2005/8/layout/matrix1"/>
    <dgm:cxn modelId="{FCDF596A-6C2B-A44A-B892-D54A2D9F6CE9}" type="presParOf" srcId="{E57366DD-5182-0A4C-933A-5DAC4B7E0CE7}" destId="{87894BD1-2B79-344C-BA63-73F4E2FEE47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2261F9-FA77-B744-8B53-74D58CD238D8}"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A2BA9B9F-2C3F-474C-8D18-A82811B428C9}">
      <dgm:prSet phldrT="[Text]" custT="1"/>
      <dgm:spPr>
        <a:solidFill>
          <a:schemeClr val="tx2">
            <a:lumMod val="50000"/>
          </a:schemeClr>
        </a:solidFill>
      </dgm:spPr>
      <dgm:t>
        <a:bodyPr/>
        <a:lstStyle/>
        <a:p>
          <a:r>
            <a:rPr lang="en-US" sz="2000" b="1" dirty="0" smtClean="0"/>
            <a:t>Rigorous Academic </a:t>
          </a:r>
          <a:r>
            <a:rPr lang="en-US" sz="2000" b="1" u="sng" dirty="0" smtClean="0"/>
            <a:t>and</a:t>
          </a:r>
          <a:r>
            <a:rPr lang="en-US" sz="2000" b="1" dirty="0" smtClean="0"/>
            <a:t> Career 9-14 Pathways</a:t>
          </a:r>
          <a:endParaRPr lang="en-US" sz="2000" b="1" dirty="0"/>
        </a:p>
      </dgm:t>
    </dgm:pt>
    <dgm:pt modelId="{0BFDC0C9-69ED-474A-BD80-EC0D983BDEA1}" type="parTrans" cxnId="{8FB6D6D6-3369-6847-8C49-DE0ED717B41C}">
      <dgm:prSet/>
      <dgm:spPr/>
      <dgm:t>
        <a:bodyPr/>
        <a:lstStyle/>
        <a:p>
          <a:endParaRPr lang="en-US"/>
        </a:p>
      </dgm:t>
    </dgm:pt>
    <dgm:pt modelId="{C85B8979-A843-764A-ABF0-0D36226610CB}" type="sibTrans" cxnId="{8FB6D6D6-3369-6847-8C49-DE0ED717B41C}">
      <dgm:prSet/>
      <dgm:spPr/>
      <dgm:t>
        <a:bodyPr/>
        <a:lstStyle/>
        <a:p>
          <a:endParaRPr lang="en-US"/>
        </a:p>
      </dgm:t>
    </dgm:pt>
    <dgm:pt modelId="{C700FC8A-D562-EF46-8ADB-E1DE5C71FD0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dirty="0" smtClean="0"/>
            <a:t>Early, sustained </a:t>
          </a:r>
          <a:r>
            <a:rPr lang="en-US" sz="2000" b="1" dirty="0" smtClean="0"/>
            <a:t>career counseling and information</a:t>
          </a:r>
          <a:endParaRPr lang="en-US" sz="2000" b="1" dirty="0"/>
        </a:p>
      </dgm:t>
    </dgm:pt>
    <dgm:pt modelId="{4E81A9A6-B8A0-DF4C-B4D9-92ADA5A87AE4}" type="parTrans" cxnId="{C0B99817-5023-834A-B6D9-95C539946BB9}">
      <dgm:prSet/>
      <dgm:spPr/>
      <dgm:t>
        <a:bodyPr/>
        <a:lstStyle/>
        <a:p>
          <a:endParaRPr lang="en-US" dirty="0"/>
        </a:p>
      </dgm:t>
    </dgm:pt>
    <dgm:pt modelId="{E040EDC0-A0C5-3245-AC9D-6F4F5FC36F1F}" type="sibTrans" cxnId="{C0B99817-5023-834A-B6D9-95C539946BB9}">
      <dgm:prSet/>
      <dgm:spPr/>
      <dgm:t>
        <a:bodyPr/>
        <a:lstStyle/>
        <a:p>
          <a:endParaRPr lang="en-US"/>
        </a:p>
      </dgm:t>
    </dgm:pt>
    <dgm:pt modelId="{F3D0119C-D9DC-E745-9E9E-F546F28E8EE0}">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b="1" dirty="0" smtClean="0"/>
            <a:t>Intermediary</a:t>
          </a:r>
          <a:r>
            <a:rPr lang="en-US" sz="2000" dirty="0" smtClean="0"/>
            <a:t> links between education and employers</a:t>
          </a:r>
          <a:endParaRPr lang="en-US" sz="2000" dirty="0"/>
        </a:p>
      </dgm:t>
    </dgm:pt>
    <dgm:pt modelId="{72403AD7-1091-D246-AF28-837049DD1D40}" type="parTrans" cxnId="{E13F1754-0918-2E46-A7DD-9E058A157D99}">
      <dgm:prSet/>
      <dgm:spPr/>
      <dgm:t>
        <a:bodyPr/>
        <a:lstStyle/>
        <a:p>
          <a:endParaRPr lang="en-US" dirty="0"/>
        </a:p>
      </dgm:t>
    </dgm:pt>
    <dgm:pt modelId="{B42ADD04-855E-D64D-97FE-46AF6BAC4E92}" type="sibTrans" cxnId="{E13F1754-0918-2E46-A7DD-9E058A157D99}">
      <dgm:prSet/>
      <dgm:spPr/>
      <dgm:t>
        <a:bodyPr/>
        <a:lstStyle/>
        <a:p>
          <a:endParaRPr lang="en-US"/>
        </a:p>
      </dgm:t>
    </dgm:pt>
    <dgm:pt modelId="{264E9A14-C281-E841-8A5F-25B5FF8C3C32}">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b="1" dirty="0" smtClean="0"/>
            <a:t>Engaged employers</a:t>
          </a:r>
          <a:r>
            <a:rPr lang="en-US" sz="2000" dirty="0" smtClean="0"/>
            <a:t>: work-based learning </a:t>
          </a:r>
          <a:r>
            <a:rPr lang="en-US" sz="2000" dirty="0" err="1" smtClean="0"/>
            <a:t>opps</a:t>
          </a:r>
          <a:r>
            <a:rPr lang="en-US" sz="2000" dirty="0" smtClean="0"/>
            <a:t>. &amp; curricula support</a:t>
          </a:r>
          <a:endParaRPr lang="en-US" sz="2000" dirty="0"/>
        </a:p>
      </dgm:t>
    </dgm:pt>
    <dgm:pt modelId="{93F72875-8AA2-C048-BFFA-CAAF6C8A474E}" type="parTrans" cxnId="{4598C9D1-D490-914E-9E82-E4F9B57291E3}">
      <dgm:prSet/>
      <dgm:spPr/>
      <dgm:t>
        <a:bodyPr/>
        <a:lstStyle/>
        <a:p>
          <a:endParaRPr lang="en-US" dirty="0"/>
        </a:p>
      </dgm:t>
    </dgm:pt>
    <dgm:pt modelId="{98F687A8-393B-264B-9E9C-1A064DA41022}" type="sibTrans" cxnId="{4598C9D1-D490-914E-9E82-E4F9B57291E3}">
      <dgm:prSet/>
      <dgm:spPr/>
      <dgm:t>
        <a:bodyPr/>
        <a:lstStyle/>
        <a:p>
          <a:endParaRPr lang="en-US"/>
        </a:p>
      </dgm:t>
    </dgm:pt>
    <dgm:pt modelId="{322C5558-2A9D-5946-A11D-5F6B208637E8}">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dirty="0" smtClean="0"/>
            <a:t>Committed </a:t>
          </a:r>
          <a:r>
            <a:rPr lang="en-US" sz="2000" b="1" dirty="0" smtClean="0"/>
            <a:t>state</a:t>
          </a:r>
          <a:r>
            <a:rPr lang="en-US" sz="2000" dirty="0" smtClean="0"/>
            <a:t> </a:t>
          </a:r>
          <a:r>
            <a:rPr lang="en-US" sz="2000" b="1" dirty="0" smtClean="0"/>
            <a:t>leaders</a:t>
          </a:r>
          <a:r>
            <a:rPr lang="en-US" sz="2000" dirty="0" smtClean="0"/>
            <a:t> and favorable </a:t>
          </a:r>
          <a:r>
            <a:rPr lang="en-US" sz="2000" b="1" dirty="0" smtClean="0"/>
            <a:t>policy</a:t>
          </a:r>
          <a:r>
            <a:rPr lang="en-US" sz="2000" dirty="0" smtClean="0"/>
            <a:t> environment </a:t>
          </a:r>
          <a:endParaRPr lang="en-US" sz="2000" dirty="0"/>
        </a:p>
      </dgm:t>
    </dgm:pt>
    <dgm:pt modelId="{018BEF8D-4C19-1B4F-A252-4EE451BE3843}" type="parTrans" cxnId="{66199C5E-908F-7C44-B6F6-BFBF82AD959E}">
      <dgm:prSet/>
      <dgm:spPr/>
      <dgm:t>
        <a:bodyPr/>
        <a:lstStyle/>
        <a:p>
          <a:endParaRPr lang="en-US"/>
        </a:p>
      </dgm:t>
    </dgm:pt>
    <dgm:pt modelId="{B801CDF2-EE3B-7B46-AB29-2C414D7873FF}" type="sibTrans" cxnId="{66199C5E-908F-7C44-B6F6-BFBF82AD959E}">
      <dgm:prSet/>
      <dgm:spPr/>
      <dgm:t>
        <a:bodyPr/>
        <a:lstStyle/>
        <a:p>
          <a:endParaRPr lang="en-US"/>
        </a:p>
      </dgm:t>
    </dgm:pt>
    <dgm:pt modelId="{407CB172-E88D-7142-8BAD-8F28A0BA26C6}" type="pres">
      <dgm:prSet presAssocID="{DC2261F9-FA77-B744-8B53-74D58CD238D8}" presName="cycle" presStyleCnt="0">
        <dgm:presLayoutVars>
          <dgm:chMax val="1"/>
          <dgm:dir/>
          <dgm:animLvl val="ctr"/>
          <dgm:resizeHandles val="exact"/>
        </dgm:presLayoutVars>
      </dgm:prSet>
      <dgm:spPr/>
      <dgm:t>
        <a:bodyPr/>
        <a:lstStyle/>
        <a:p>
          <a:endParaRPr lang="en-US"/>
        </a:p>
      </dgm:t>
    </dgm:pt>
    <dgm:pt modelId="{0DFA48F2-FAE1-6B4D-B43E-A315837FDF0B}" type="pres">
      <dgm:prSet presAssocID="{A2BA9B9F-2C3F-474C-8D18-A82811B428C9}" presName="centerShape" presStyleLbl="node0" presStyleIdx="0" presStyleCnt="1"/>
      <dgm:spPr/>
      <dgm:t>
        <a:bodyPr/>
        <a:lstStyle/>
        <a:p>
          <a:endParaRPr lang="en-US"/>
        </a:p>
      </dgm:t>
    </dgm:pt>
    <dgm:pt modelId="{F0AD6974-E9DF-294D-9751-343E78552AAF}" type="pres">
      <dgm:prSet presAssocID="{4E81A9A6-B8A0-DF4C-B4D9-92ADA5A87AE4}" presName="parTrans" presStyleLbl="bgSibTrans2D1" presStyleIdx="0" presStyleCnt="4" custAng="233177" custLinFactNeighborX="12107" custLinFactNeighborY="-30252"/>
      <dgm:spPr/>
      <dgm:t>
        <a:bodyPr/>
        <a:lstStyle/>
        <a:p>
          <a:endParaRPr lang="en-US"/>
        </a:p>
      </dgm:t>
    </dgm:pt>
    <dgm:pt modelId="{26D764D3-D5E4-3645-ACA9-907AE910BCC5}" type="pres">
      <dgm:prSet presAssocID="{C700FC8A-D562-EF46-8ADB-E1DE5C71FD04}" presName="node" presStyleLbl="node1" presStyleIdx="0" presStyleCnt="4" custRadScaleRad="101485" custRadScaleInc="-5061">
        <dgm:presLayoutVars>
          <dgm:bulletEnabled val="1"/>
        </dgm:presLayoutVars>
      </dgm:prSet>
      <dgm:spPr/>
      <dgm:t>
        <a:bodyPr/>
        <a:lstStyle/>
        <a:p>
          <a:endParaRPr lang="en-US"/>
        </a:p>
      </dgm:t>
    </dgm:pt>
    <dgm:pt modelId="{ECBF83D6-957E-914D-A59F-9DA9CDB2EE9E}" type="pres">
      <dgm:prSet presAssocID="{93F72875-8AA2-C048-BFFA-CAAF6C8A474E}" presName="parTrans" presStyleLbl="bgSibTrans2D1" presStyleIdx="1" presStyleCnt="4" custLinFactNeighborX="2413" custLinFactNeighborY="16326"/>
      <dgm:spPr/>
      <dgm:t>
        <a:bodyPr/>
        <a:lstStyle/>
        <a:p>
          <a:endParaRPr lang="en-US"/>
        </a:p>
      </dgm:t>
    </dgm:pt>
    <dgm:pt modelId="{8075B9D6-F955-5D48-B62D-FAC666C01535}" type="pres">
      <dgm:prSet presAssocID="{264E9A14-C281-E841-8A5F-25B5FF8C3C32}" presName="node" presStyleLbl="node1" presStyleIdx="1" presStyleCnt="4" custRadScaleRad="96632" custRadScaleInc="1418">
        <dgm:presLayoutVars>
          <dgm:bulletEnabled val="1"/>
        </dgm:presLayoutVars>
      </dgm:prSet>
      <dgm:spPr/>
      <dgm:t>
        <a:bodyPr/>
        <a:lstStyle/>
        <a:p>
          <a:endParaRPr lang="en-US"/>
        </a:p>
      </dgm:t>
    </dgm:pt>
    <dgm:pt modelId="{F04D0EA1-E2E8-4143-9A1E-D84926921009}" type="pres">
      <dgm:prSet presAssocID="{72403AD7-1091-D246-AF28-837049DD1D40}" presName="parTrans" presStyleLbl="bgSibTrans2D1" presStyleIdx="2" presStyleCnt="4" custLinFactNeighborX="-2593" custLinFactNeighborY="15465"/>
      <dgm:spPr/>
      <dgm:t>
        <a:bodyPr/>
        <a:lstStyle/>
        <a:p>
          <a:endParaRPr lang="en-US"/>
        </a:p>
      </dgm:t>
    </dgm:pt>
    <dgm:pt modelId="{75B7C622-1903-CB4B-9EC3-EDEAC223D9D5}" type="pres">
      <dgm:prSet presAssocID="{F3D0119C-D9DC-E745-9E9E-F546F28E8EE0}" presName="node" presStyleLbl="node1" presStyleIdx="2" presStyleCnt="4" custRadScaleRad="96411" custRadScaleInc="-2433">
        <dgm:presLayoutVars>
          <dgm:bulletEnabled val="1"/>
        </dgm:presLayoutVars>
      </dgm:prSet>
      <dgm:spPr/>
      <dgm:t>
        <a:bodyPr/>
        <a:lstStyle/>
        <a:p>
          <a:endParaRPr lang="en-US"/>
        </a:p>
      </dgm:t>
    </dgm:pt>
    <dgm:pt modelId="{3770C5A2-07BD-0948-8E12-909A02F05657}" type="pres">
      <dgm:prSet presAssocID="{018BEF8D-4C19-1B4F-A252-4EE451BE3843}" presName="parTrans" presStyleLbl="bgSibTrans2D1" presStyleIdx="3" presStyleCnt="4" custAng="20872766" custLinFactNeighborX="-11338" custLinFactNeighborY="-26244"/>
      <dgm:spPr/>
      <dgm:t>
        <a:bodyPr/>
        <a:lstStyle/>
        <a:p>
          <a:endParaRPr lang="en-US"/>
        </a:p>
      </dgm:t>
    </dgm:pt>
    <dgm:pt modelId="{4F038690-ACC5-214B-8E0E-C001541D5E2F}" type="pres">
      <dgm:prSet presAssocID="{322C5558-2A9D-5946-A11D-5F6B208637E8}" presName="node" presStyleLbl="node1" presStyleIdx="3" presStyleCnt="4" custRadScaleRad="99439" custRadScaleInc="3033">
        <dgm:presLayoutVars>
          <dgm:bulletEnabled val="1"/>
        </dgm:presLayoutVars>
      </dgm:prSet>
      <dgm:spPr/>
      <dgm:t>
        <a:bodyPr/>
        <a:lstStyle/>
        <a:p>
          <a:endParaRPr lang="en-US"/>
        </a:p>
      </dgm:t>
    </dgm:pt>
  </dgm:ptLst>
  <dgm:cxnLst>
    <dgm:cxn modelId="{425FC343-5C43-DA42-99C5-04C7167A2CD7}" type="presOf" srcId="{264E9A14-C281-E841-8A5F-25B5FF8C3C32}" destId="{8075B9D6-F955-5D48-B62D-FAC666C01535}" srcOrd="0" destOrd="0" presId="urn:microsoft.com/office/officeart/2005/8/layout/radial4"/>
    <dgm:cxn modelId="{E91CADA7-9C5C-3841-823A-0CBFDEEC4175}" type="presOf" srcId="{A2BA9B9F-2C3F-474C-8D18-A82811B428C9}" destId="{0DFA48F2-FAE1-6B4D-B43E-A315837FDF0B}" srcOrd="0" destOrd="0" presId="urn:microsoft.com/office/officeart/2005/8/layout/radial4"/>
    <dgm:cxn modelId="{5F366292-A954-9145-A8D7-CAC56C88D2FE}" type="presOf" srcId="{72403AD7-1091-D246-AF28-837049DD1D40}" destId="{F04D0EA1-E2E8-4143-9A1E-D84926921009}" srcOrd="0" destOrd="0" presId="urn:microsoft.com/office/officeart/2005/8/layout/radial4"/>
    <dgm:cxn modelId="{CEA0E4B6-7576-9944-858D-E2F574FFBEB9}" type="presOf" srcId="{322C5558-2A9D-5946-A11D-5F6B208637E8}" destId="{4F038690-ACC5-214B-8E0E-C001541D5E2F}" srcOrd="0" destOrd="0" presId="urn:microsoft.com/office/officeart/2005/8/layout/radial4"/>
    <dgm:cxn modelId="{66199C5E-908F-7C44-B6F6-BFBF82AD959E}" srcId="{A2BA9B9F-2C3F-474C-8D18-A82811B428C9}" destId="{322C5558-2A9D-5946-A11D-5F6B208637E8}" srcOrd="3" destOrd="0" parTransId="{018BEF8D-4C19-1B4F-A252-4EE451BE3843}" sibTransId="{B801CDF2-EE3B-7B46-AB29-2C414D7873FF}"/>
    <dgm:cxn modelId="{8FB6D6D6-3369-6847-8C49-DE0ED717B41C}" srcId="{DC2261F9-FA77-B744-8B53-74D58CD238D8}" destId="{A2BA9B9F-2C3F-474C-8D18-A82811B428C9}" srcOrd="0" destOrd="0" parTransId="{0BFDC0C9-69ED-474A-BD80-EC0D983BDEA1}" sibTransId="{C85B8979-A843-764A-ABF0-0D36226610CB}"/>
    <dgm:cxn modelId="{D6B629B2-FDE9-4A48-833F-29297352036D}" type="presOf" srcId="{DC2261F9-FA77-B744-8B53-74D58CD238D8}" destId="{407CB172-E88D-7142-8BAD-8F28A0BA26C6}" srcOrd="0" destOrd="0" presId="urn:microsoft.com/office/officeart/2005/8/layout/radial4"/>
    <dgm:cxn modelId="{C7A3D45F-BFCF-8740-A6D1-7C74715E9D02}" type="presOf" srcId="{4E81A9A6-B8A0-DF4C-B4D9-92ADA5A87AE4}" destId="{F0AD6974-E9DF-294D-9751-343E78552AAF}" srcOrd="0" destOrd="0" presId="urn:microsoft.com/office/officeart/2005/8/layout/radial4"/>
    <dgm:cxn modelId="{A3B88C3B-479C-374D-8845-D4DA4DD5AC3E}" type="presOf" srcId="{F3D0119C-D9DC-E745-9E9E-F546F28E8EE0}" destId="{75B7C622-1903-CB4B-9EC3-EDEAC223D9D5}" srcOrd="0" destOrd="0" presId="urn:microsoft.com/office/officeart/2005/8/layout/radial4"/>
    <dgm:cxn modelId="{F7105127-CCE4-7045-AEE4-63ABB3692149}" type="presOf" srcId="{018BEF8D-4C19-1B4F-A252-4EE451BE3843}" destId="{3770C5A2-07BD-0948-8E12-909A02F05657}" srcOrd="0" destOrd="0" presId="urn:microsoft.com/office/officeart/2005/8/layout/radial4"/>
    <dgm:cxn modelId="{B601EC95-2336-D74D-B510-BE0963003B7F}" type="presOf" srcId="{C700FC8A-D562-EF46-8ADB-E1DE5C71FD04}" destId="{26D764D3-D5E4-3645-ACA9-907AE910BCC5}" srcOrd="0" destOrd="0" presId="urn:microsoft.com/office/officeart/2005/8/layout/radial4"/>
    <dgm:cxn modelId="{4598C9D1-D490-914E-9E82-E4F9B57291E3}" srcId="{A2BA9B9F-2C3F-474C-8D18-A82811B428C9}" destId="{264E9A14-C281-E841-8A5F-25B5FF8C3C32}" srcOrd="1" destOrd="0" parTransId="{93F72875-8AA2-C048-BFFA-CAAF6C8A474E}" sibTransId="{98F687A8-393B-264B-9E9C-1A064DA41022}"/>
    <dgm:cxn modelId="{E13F1754-0918-2E46-A7DD-9E058A157D99}" srcId="{A2BA9B9F-2C3F-474C-8D18-A82811B428C9}" destId="{F3D0119C-D9DC-E745-9E9E-F546F28E8EE0}" srcOrd="2" destOrd="0" parTransId="{72403AD7-1091-D246-AF28-837049DD1D40}" sibTransId="{B42ADD04-855E-D64D-97FE-46AF6BAC4E92}"/>
    <dgm:cxn modelId="{139B893C-6C36-EA49-AEFE-C856988FEB52}" type="presOf" srcId="{93F72875-8AA2-C048-BFFA-CAAF6C8A474E}" destId="{ECBF83D6-957E-914D-A59F-9DA9CDB2EE9E}" srcOrd="0" destOrd="0" presId="urn:microsoft.com/office/officeart/2005/8/layout/radial4"/>
    <dgm:cxn modelId="{C0B99817-5023-834A-B6D9-95C539946BB9}" srcId="{A2BA9B9F-2C3F-474C-8D18-A82811B428C9}" destId="{C700FC8A-D562-EF46-8ADB-E1DE5C71FD04}" srcOrd="0" destOrd="0" parTransId="{4E81A9A6-B8A0-DF4C-B4D9-92ADA5A87AE4}" sibTransId="{E040EDC0-A0C5-3245-AC9D-6F4F5FC36F1F}"/>
    <dgm:cxn modelId="{B40A910E-8B69-F048-9B2C-7DEDF9FD8172}" type="presParOf" srcId="{407CB172-E88D-7142-8BAD-8F28A0BA26C6}" destId="{0DFA48F2-FAE1-6B4D-B43E-A315837FDF0B}" srcOrd="0" destOrd="0" presId="urn:microsoft.com/office/officeart/2005/8/layout/radial4"/>
    <dgm:cxn modelId="{7B7ADF21-18E2-F249-AAD3-5144F4239E26}" type="presParOf" srcId="{407CB172-E88D-7142-8BAD-8F28A0BA26C6}" destId="{F0AD6974-E9DF-294D-9751-343E78552AAF}" srcOrd="1" destOrd="0" presId="urn:microsoft.com/office/officeart/2005/8/layout/radial4"/>
    <dgm:cxn modelId="{2068C030-87B8-FE40-B30E-5A2B08D9A509}" type="presParOf" srcId="{407CB172-E88D-7142-8BAD-8F28A0BA26C6}" destId="{26D764D3-D5E4-3645-ACA9-907AE910BCC5}" srcOrd="2" destOrd="0" presId="urn:microsoft.com/office/officeart/2005/8/layout/radial4"/>
    <dgm:cxn modelId="{E50161F7-368F-1D4D-B332-BC77B1842E86}" type="presParOf" srcId="{407CB172-E88D-7142-8BAD-8F28A0BA26C6}" destId="{ECBF83D6-957E-914D-A59F-9DA9CDB2EE9E}" srcOrd="3" destOrd="0" presId="urn:microsoft.com/office/officeart/2005/8/layout/radial4"/>
    <dgm:cxn modelId="{07AA4B2A-6323-3F48-A32E-25C63CF4505B}" type="presParOf" srcId="{407CB172-E88D-7142-8BAD-8F28A0BA26C6}" destId="{8075B9D6-F955-5D48-B62D-FAC666C01535}" srcOrd="4" destOrd="0" presId="urn:microsoft.com/office/officeart/2005/8/layout/radial4"/>
    <dgm:cxn modelId="{DA070424-98EE-0745-BE18-EC7028491ACA}" type="presParOf" srcId="{407CB172-E88D-7142-8BAD-8F28A0BA26C6}" destId="{F04D0EA1-E2E8-4143-9A1E-D84926921009}" srcOrd="5" destOrd="0" presId="urn:microsoft.com/office/officeart/2005/8/layout/radial4"/>
    <dgm:cxn modelId="{7849EAE7-5775-F243-983F-C4EBA502D164}" type="presParOf" srcId="{407CB172-E88D-7142-8BAD-8F28A0BA26C6}" destId="{75B7C622-1903-CB4B-9EC3-EDEAC223D9D5}" srcOrd="6" destOrd="0" presId="urn:microsoft.com/office/officeart/2005/8/layout/radial4"/>
    <dgm:cxn modelId="{C3AB8D32-F134-3A43-A53D-951DEF006AD3}" type="presParOf" srcId="{407CB172-E88D-7142-8BAD-8F28A0BA26C6}" destId="{3770C5A2-07BD-0948-8E12-909A02F05657}" srcOrd="7" destOrd="0" presId="urn:microsoft.com/office/officeart/2005/8/layout/radial4"/>
    <dgm:cxn modelId="{E82712B4-26E5-3948-8C78-79460564CC5F}" type="presParOf" srcId="{407CB172-E88D-7142-8BAD-8F28A0BA26C6}" destId="{4F038690-ACC5-214B-8E0E-C001541D5E2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DFF45A-5280-494A-AF7A-0BBB0DF2E9C0}" type="doc">
      <dgm:prSet loTypeId="urn:microsoft.com/office/officeart/2005/8/layout/venn1" loCatId="relationship" qsTypeId="urn:microsoft.com/office/officeart/2005/8/quickstyle/simple4" qsCatId="simple" csTypeId="urn:microsoft.com/office/officeart/2005/8/colors/accent1_2" csCatId="accent1" phldr="1"/>
      <dgm:spPr/>
    </dgm:pt>
    <dgm:pt modelId="{5E269767-AF66-9B46-B3FD-DD8E1F1B1836}">
      <dgm:prSet phldrT="[Text]" custT="1"/>
      <dgm:spPr>
        <a:solidFill>
          <a:schemeClr val="accent2">
            <a:lumMod val="60000"/>
            <a:lumOff val="40000"/>
            <a:alpha val="50000"/>
          </a:schemeClr>
        </a:solidFill>
      </dgm:spPr>
      <dgm:t>
        <a:bodyPr/>
        <a:lstStyle/>
        <a:p>
          <a:endParaRPr lang="en-US" sz="1800" i="1" dirty="0"/>
        </a:p>
      </dgm:t>
    </dgm:pt>
    <dgm:pt modelId="{2225A0CF-EABE-B244-AF06-659CA5DB44D0}" type="parTrans" cxnId="{F67DFD9E-51A2-0447-BEA3-307737DAA225}">
      <dgm:prSet/>
      <dgm:spPr/>
      <dgm:t>
        <a:bodyPr/>
        <a:lstStyle/>
        <a:p>
          <a:endParaRPr lang="en-US"/>
        </a:p>
      </dgm:t>
    </dgm:pt>
    <dgm:pt modelId="{96D0A4F7-1533-8240-A722-3C443EC706AD}" type="sibTrans" cxnId="{F67DFD9E-51A2-0447-BEA3-307737DAA225}">
      <dgm:prSet/>
      <dgm:spPr/>
      <dgm:t>
        <a:bodyPr/>
        <a:lstStyle/>
        <a:p>
          <a:endParaRPr lang="en-US"/>
        </a:p>
      </dgm:t>
    </dgm:pt>
    <dgm:pt modelId="{88827C6E-F0D4-8841-B9A5-EAF20642E5AF}">
      <dgm:prSet phldrT="[Text]" custT="1"/>
      <dgm:spPr>
        <a:solidFill>
          <a:schemeClr val="bg1">
            <a:lumMod val="65000"/>
            <a:alpha val="50000"/>
          </a:schemeClr>
        </a:solidFill>
      </dgm:spPr>
      <dgm:t>
        <a:bodyPr/>
        <a:lstStyle/>
        <a:p>
          <a:pPr marL="0" indent="0">
            <a:tabLst/>
          </a:pPr>
          <a:endParaRPr lang="en-US" sz="1800" i="1" dirty="0"/>
        </a:p>
      </dgm:t>
    </dgm:pt>
    <dgm:pt modelId="{04B0F248-7313-E846-8FB6-D9076729CE06}" type="parTrans" cxnId="{762591B0-27A4-C84E-9C73-BB245B4736CD}">
      <dgm:prSet/>
      <dgm:spPr/>
      <dgm:t>
        <a:bodyPr/>
        <a:lstStyle/>
        <a:p>
          <a:endParaRPr lang="en-US"/>
        </a:p>
      </dgm:t>
    </dgm:pt>
    <dgm:pt modelId="{B859C3BE-D064-7E4B-8B96-747B54DFC415}" type="sibTrans" cxnId="{762591B0-27A4-C84E-9C73-BB245B4736CD}">
      <dgm:prSet/>
      <dgm:spPr/>
      <dgm:t>
        <a:bodyPr/>
        <a:lstStyle/>
        <a:p>
          <a:endParaRPr lang="en-US"/>
        </a:p>
      </dgm:t>
    </dgm:pt>
    <dgm:pt modelId="{E9BA2C2A-48B9-4540-951E-E55A2AD94B8C}">
      <dgm:prSet phldrT="[Text]" custT="1"/>
      <dgm:spPr>
        <a:solidFill>
          <a:schemeClr val="tx2">
            <a:lumMod val="40000"/>
            <a:lumOff val="60000"/>
            <a:alpha val="50000"/>
          </a:schemeClr>
        </a:solidFill>
      </dgm:spPr>
      <dgm:t>
        <a:bodyPr/>
        <a:lstStyle/>
        <a:p>
          <a:pPr marL="0" indent="0" algn="ctr">
            <a:tabLst/>
          </a:pPr>
          <a:endParaRPr lang="en-US" sz="1900" i="1" dirty="0"/>
        </a:p>
      </dgm:t>
    </dgm:pt>
    <dgm:pt modelId="{2087F514-5997-DA42-9106-B1047A600110}" type="parTrans" cxnId="{6847A948-C75A-4049-A25C-4DEBC7F0F368}">
      <dgm:prSet/>
      <dgm:spPr/>
      <dgm:t>
        <a:bodyPr/>
        <a:lstStyle/>
        <a:p>
          <a:endParaRPr lang="en-US"/>
        </a:p>
      </dgm:t>
    </dgm:pt>
    <dgm:pt modelId="{1FCCB563-D98F-D244-BD51-E87F9E5FF58C}" type="sibTrans" cxnId="{6847A948-C75A-4049-A25C-4DEBC7F0F368}">
      <dgm:prSet/>
      <dgm:spPr/>
      <dgm:t>
        <a:bodyPr/>
        <a:lstStyle/>
        <a:p>
          <a:endParaRPr lang="en-US"/>
        </a:p>
      </dgm:t>
    </dgm:pt>
    <dgm:pt modelId="{1C80A94B-2170-FF47-B22C-A95A7FFD559A}" type="pres">
      <dgm:prSet presAssocID="{0FDFF45A-5280-494A-AF7A-0BBB0DF2E9C0}" presName="compositeShape" presStyleCnt="0">
        <dgm:presLayoutVars>
          <dgm:chMax val="7"/>
          <dgm:dir/>
          <dgm:resizeHandles val="exact"/>
        </dgm:presLayoutVars>
      </dgm:prSet>
      <dgm:spPr/>
    </dgm:pt>
    <dgm:pt modelId="{870BA196-BC88-5446-A677-68F5CA9935F6}" type="pres">
      <dgm:prSet presAssocID="{5E269767-AF66-9B46-B3FD-DD8E1F1B1836}" presName="circ1" presStyleLbl="vennNode1" presStyleIdx="0" presStyleCnt="3" custLinFactNeighborX="-396" custLinFactNeighborY="-2512"/>
      <dgm:spPr/>
      <dgm:t>
        <a:bodyPr/>
        <a:lstStyle/>
        <a:p>
          <a:endParaRPr lang="en-US"/>
        </a:p>
      </dgm:t>
    </dgm:pt>
    <dgm:pt modelId="{CC09756B-9773-A346-AFEB-1A864D8CD410}" type="pres">
      <dgm:prSet presAssocID="{5E269767-AF66-9B46-B3FD-DD8E1F1B1836}" presName="circ1Tx" presStyleLbl="revTx" presStyleIdx="0" presStyleCnt="0">
        <dgm:presLayoutVars>
          <dgm:chMax val="0"/>
          <dgm:chPref val="0"/>
          <dgm:bulletEnabled val="1"/>
        </dgm:presLayoutVars>
      </dgm:prSet>
      <dgm:spPr/>
      <dgm:t>
        <a:bodyPr/>
        <a:lstStyle/>
        <a:p>
          <a:endParaRPr lang="en-US"/>
        </a:p>
      </dgm:t>
    </dgm:pt>
    <dgm:pt modelId="{DBFF137A-64BF-8742-8993-B2C213FFBA37}" type="pres">
      <dgm:prSet presAssocID="{88827C6E-F0D4-8841-B9A5-EAF20642E5AF}" presName="circ2" presStyleLbl="vennNode1" presStyleIdx="1" presStyleCnt="3" custLinFactNeighborX="4920" custLinFactNeighborY="2083"/>
      <dgm:spPr/>
      <dgm:t>
        <a:bodyPr/>
        <a:lstStyle/>
        <a:p>
          <a:endParaRPr lang="en-US"/>
        </a:p>
      </dgm:t>
    </dgm:pt>
    <dgm:pt modelId="{5C59DF56-40C1-7F4A-915A-A41827C9A060}" type="pres">
      <dgm:prSet presAssocID="{88827C6E-F0D4-8841-B9A5-EAF20642E5AF}" presName="circ2Tx" presStyleLbl="revTx" presStyleIdx="0" presStyleCnt="0">
        <dgm:presLayoutVars>
          <dgm:chMax val="0"/>
          <dgm:chPref val="0"/>
          <dgm:bulletEnabled val="1"/>
        </dgm:presLayoutVars>
      </dgm:prSet>
      <dgm:spPr/>
      <dgm:t>
        <a:bodyPr/>
        <a:lstStyle/>
        <a:p>
          <a:endParaRPr lang="en-US"/>
        </a:p>
      </dgm:t>
    </dgm:pt>
    <dgm:pt modelId="{E5C7FB6C-4963-A74E-AE81-22BA1F3FEDA2}" type="pres">
      <dgm:prSet presAssocID="{E9BA2C2A-48B9-4540-951E-E55A2AD94B8C}" presName="circ3" presStyleLbl="vennNode1" presStyleIdx="2" presStyleCnt="3" custLinFactNeighborX="-6735" custLinFactNeighborY="2083"/>
      <dgm:spPr/>
      <dgm:t>
        <a:bodyPr/>
        <a:lstStyle/>
        <a:p>
          <a:endParaRPr lang="en-US"/>
        </a:p>
      </dgm:t>
    </dgm:pt>
    <dgm:pt modelId="{4E64640C-BADA-194E-8401-334BB90891B5}" type="pres">
      <dgm:prSet presAssocID="{E9BA2C2A-48B9-4540-951E-E55A2AD94B8C}" presName="circ3Tx" presStyleLbl="revTx" presStyleIdx="0" presStyleCnt="0">
        <dgm:presLayoutVars>
          <dgm:chMax val="0"/>
          <dgm:chPref val="0"/>
          <dgm:bulletEnabled val="1"/>
        </dgm:presLayoutVars>
      </dgm:prSet>
      <dgm:spPr/>
      <dgm:t>
        <a:bodyPr/>
        <a:lstStyle/>
        <a:p>
          <a:endParaRPr lang="en-US"/>
        </a:p>
      </dgm:t>
    </dgm:pt>
  </dgm:ptLst>
  <dgm:cxnLst>
    <dgm:cxn modelId="{6847A948-C75A-4049-A25C-4DEBC7F0F368}" srcId="{0FDFF45A-5280-494A-AF7A-0BBB0DF2E9C0}" destId="{E9BA2C2A-48B9-4540-951E-E55A2AD94B8C}" srcOrd="2" destOrd="0" parTransId="{2087F514-5997-DA42-9106-B1047A600110}" sibTransId="{1FCCB563-D98F-D244-BD51-E87F9E5FF58C}"/>
    <dgm:cxn modelId="{C71FD302-3CEE-684E-91E8-1E11F0925774}" type="presOf" srcId="{88827C6E-F0D4-8841-B9A5-EAF20642E5AF}" destId="{5C59DF56-40C1-7F4A-915A-A41827C9A060}" srcOrd="1" destOrd="0" presId="urn:microsoft.com/office/officeart/2005/8/layout/venn1"/>
    <dgm:cxn modelId="{56F6741D-048B-4E4F-8B0C-658E40D4F5C0}" type="presOf" srcId="{5E269767-AF66-9B46-B3FD-DD8E1F1B1836}" destId="{870BA196-BC88-5446-A677-68F5CA9935F6}" srcOrd="0" destOrd="0" presId="urn:microsoft.com/office/officeart/2005/8/layout/venn1"/>
    <dgm:cxn modelId="{A3AD5970-5B64-7A40-88F2-3196E6387E00}" type="presOf" srcId="{E9BA2C2A-48B9-4540-951E-E55A2AD94B8C}" destId="{E5C7FB6C-4963-A74E-AE81-22BA1F3FEDA2}" srcOrd="0" destOrd="0" presId="urn:microsoft.com/office/officeart/2005/8/layout/venn1"/>
    <dgm:cxn modelId="{C1BD9EAC-E7DC-114C-BFAA-FCFF95CF32CD}" type="presOf" srcId="{5E269767-AF66-9B46-B3FD-DD8E1F1B1836}" destId="{CC09756B-9773-A346-AFEB-1A864D8CD410}" srcOrd="1" destOrd="0" presId="urn:microsoft.com/office/officeart/2005/8/layout/venn1"/>
    <dgm:cxn modelId="{C2DAA754-748D-0747-A977-E631CB752757}" type="presOf" srcId="{0FDFF45A-5280-494A-AF7A-0BBB0DF2E9C0}" destId="{1C80A94B-2170-FF47-B22C-A95A7FFD559A}" srcOrd="0" destOrd="0" presId="urn:microsoft.com/office/officeart/2005/8/layout/venn1"/>
    <dgm:cxn modelId="{6E83F98D-CD94-714A-9D33-DB869DCCA518}" type="presOf" srcId="{E9BA2C2A-48B9-4540-951E-E55A2AD94B8C}" destId="{4E64640C-BADA-194E-8401-334BB90891B5}" srcOrd="1" destOrd="0" presId="urn:microsoft.com/office/officeart/2005/8/layout/venn1"/>
    <dgm:cxn modelId="{F67DFD9E-51A2-0447-BEA3-307737DAA225}" srcId="{0FDFF45A-5280-494A-AF7A-0BBB0DF2E9C0}" destId="{5E269767-AF66-9B46-B3FD-DD8E1F1B1836}" srcOrd="0" destOrd="0" parTransId="{2225A0CF-EABE-B244-AF06-659CA5DB44D0}" sibTransId="{96D0A4F7-1533-8240-A722-3C443EC706AD}"/>
    <dgm:cxn modelId="{762591B0-27A4-C84E-9C73-BB245B4736CD}" srcId="{0FDFF45A-5280-494A-AF7A-0BBB0DF2E9C0}" destId="{88827C6E-F0D4-8841-B9A5-EAF20642E5AF}" srcOrd="1" destOrd="0" parTransId="{04B0F248-7313-E846-8FB6-D9076729CE06}" sibTransId="{B859C3BE-D064-7E4B-8B96-747B54DFC415}"/>
    <dgm:cxn modelId="{D5C3A280-EA43-8942-890F-263775BD4C3F}" type="presOf" srcId="{88827C6E-F0D4-8841-B9A5-EAF20642E5AF}" destId="{DBFF137A-64BF-8742-8993-B2C213FFBA37}" srcOrd="0" destOrd="0" presId="urn:microsoft.com/office/officeart/2005/8/layout/venn1"/>
    <dgm:cxn modelId="{4F6747CC-CC21-8E44-AE54-A1C010E5072C}" type="presParOf" srcId="{1C80A94B-2170-FF47-B22C-A95A7FFD559A}" destId="{870BA196-BC88-5446-A677-68F5CA9935F6}" srcOrd="0" destOrd="0" presId="urn:microsoft.com/office/officeart/2005/8/layout/venn1"/>
    <dgm:cxn modelId="{FA56CFD1-7C10-DD4B-B34F-0AD8D1F71DFD}" type="presParOf" srcId="{1C80A94B-2170-FF47-B22C-A95A7FFD559A}" destId="{CC09756B-9773-A346-AFEB-1A864D8CD410}" srcOrd="1" destOrd="0" presId="urn:microsoft.com/office/officeart/2005/8/layout/venn1"/>
    <dgm:cxn modelId="{98A8647B-BEB1-6D4C-A7DB-206B10BC8588}" type="presParOf" srcId="{1C80A94B-2170-FF47-B22C-A95A7FFD559A}" destId="{DBFF137A-64BF-8742-8993-B2C213FFBA37}" srcOrd="2" destOrd="0" presId="urn:microsoft.com/office/officeart/2005/8/layout/venn1"/>
    <dgm:cxn modelId="{ED741F36-532F-D644-B4A2-5D36D8DCC717}" type="presParOf" srcId="{1C80A94B-2170-FF47-B22C-A95A7FFD559A}" destId="{5C59DF56-40C1-7F4A-915A-A41827C9A060}" srcOrd="3" destOrd="0" presId="urn:microsoft.com/office/officeart/2005/8/layout/venn1"/>
    <dgm:cxn modelId="{382EA739-B7DA-9D46-BFCC-7B7835F51529}" type="presParOf" srcId="{1C80A94B-2170-FF47-B22C-A95A7FFD559A}" destId="{E5C7FB6C-4963-A74E-AE81-22BA1F3FEDA2}" srcOrd="4" destOrd="0" presId="urn:microsoft.com/office/officeart/2005/8/layout/venn1"/>
    <dgm:cxn modelId="{6777E5A1-1EB1-4042-B1CE-24BBDBEDDA5E}" type="presParOf" srcId="{1C80A94B-2170-FF47-B22C-A95A7FFD559A}" destId="{4E64640C-BADA-194E-8401-334BB90891B5}"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CA3450-BE31-4CC6-926E-71CD96CEAD0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EC58F350-9FF1-459E-A834-FC8D05135DD2}">
      <dgm:prSet phldrT="[Text]"/>
      <dgm:spPr>
        <a:solidFill>
          <a:srgbClr val="4D1C43"/>
        </a:solidFill>
        <a:ln>
          <a:solidFill>
            <a:srgbClr val="A8A94F"/>
          </a:solidFill>
        </a:ln>
      </dgm:spPr>
      <dgm:t>
        <a:bodyPr/>
        <a:lstStyle/>
        <a:p>
          <a:r>
            <a:rPr lang="en-US" b="1" dirty="0" smtClean="0">
              <a:effectLst>
                <a:outerShdw blurRad="38100" dist="38100" dir="2700000" algn="tl">
                  <a:srgbClr val="000000">
                    <a:alpha val="43137"/>
                  </a:srgbClr>
                </a:outerShdw>
              </a:effectLst>
            </a:rPr>
            <a:t>INVEST</a:t>
          </a:r>
          <a:endParaRPr lang="en-US" b="1" dirty="0">
            <a:effectLst>
              <a:outerShdw blurRad="38100" dist="38100" dir="2700000" algn="tl">
                <a:srgbClr val="000000">
                  <a:alpha val="43137"/>
                </a:srgbClr>
              </a:outerShdw>
            </a:effectLst>
          </a:endParaRPr>
        </a:p>
      </dgm:t>
    </dgm:pt>
    <dgm:pt modelId="{8945920C-A7BD-4A7C-8A27-E2DB0D9F95D5}" type="parTrans" cxnId="{085D4A89-EDC1-41E2-B75F-5FAD73107C4B}">
      <dgm:prSet/>
      <dgm:spPr/>
      <dgm:t>
        <a:bodyPr/>
        <a:lstStyle/>
        <a:p>
          <a:endParaRPr lang="en-US"/>
        </a:p>
      </dgm:t>
    </dgm:pt>
    <dgm:pt modelId="{70A748A6-763E-4309-852B-C32932CC2812}" type="sibTrans" cxnId="{085D4A89-EDC1-41E2-B75F-5FAD73107C4B}">
      <dgm:prSet/>
      <dgm:spPr/>
      <dgm:t>
        <a:bodyPr/>
        <a:lstStyle/>
        <a:p>
          <a:endParaRPr lang="en-US"/>
        </a:p>
      </dgm:t>
    </dgm:pt>
    <dgm:pt modelId="{844C9776-2306-4209-A80D-E004E1D11DB4}">
      <dgm:prSet phldrT="[Text]" custT="1"/>
      <dgm:spPr>
        <a:ln>
          <a:solidFill>
            <a:srgbClr val="A8A94F"/>
          </a:solidFill>
        </a:ln>
      </dgm:spPr>
      <dgm:t>
        <a:bodyPr/>
        <a:lstStyle/>
        <a:p>
          <a:r>
            <a:rPr lang="en-US" sz="2000" b="1" dirty="0" smtClean="0"/>
            <a:t>Unprecedented Investments Statewide:  </a:t>
          </a:r>
          <a:r>
            <a:rPr lang="en-US" sz="2000" dirty="0" smtClean="0"/>
            <a:t>California invested over $1.4 billion in the expansion of</a:t>
          </a:r>
          <a:r>
            <a:rPr lang="en-US" sz="2000" baseline="0" dirty="0" smtClean="0"/>
            <a:t> </a:t>
          </a:r>
          <a:r>
            <a:rPr lang="en-US" sz="2000" dirty="0" smtClean="0"/>
            <a:t>Career Pathways across the state</a:t>
          </a:r>
          <a:endParaRPr lang="en-US" sz="2000" dirty="0"/>
        </a:p>
      </dgm:t>
    </dgm:pt>
    <dgm:pt modelId="{B869CDD0-9B7C-4A1F-AF16-F765A8828773}" type="parTrans" cxnId="{70A3E2ED-C273-4268-9F05-1A34FB1E6769}">
      <dgm:prSet/>
      <dgm:spPr/>
      <dgm:t>
        <a:bodyPr/>
        <a:lstStyle/>
        <a:p>
          <a:endParaRPr lang="en-US"/>
        </a:p>
      </dgm:t>
    </dgm:pt>
    <dgm:pt modelId="{1E9FCFB1-3DEC-45EB-A29C-DD20F2DB14ED}" type="sibTrans" cxnId="{70A3E2ED-C273-4268-9F05-1A34FB1E6769}">
      <dgm:prSet/>
      <dgm:spPr/>
      <dgm:t>
        <a:bodyPr/>
        <a:lstStyle/>
        <a:p>
          <a:endParaRPr lang="en-US"/>
        </a:p>
      </dgm:t>
    </dgm:pt>
    <dgm:pt modelId="{22213781-0C67-4F68-AA78-FBB08A084BCF}">
      <dgm:prSet phldrT="[Text]"/>
      <dgm:spPr>
        <a:solidFill>
          <a:srgbClr val="4D1C43"/>
        </a:solidFill>
        <a:ln>
          <a:solidFill>
            <a:srgbClr val="A8A94F"/>
          </a:solidFill>
        </a:ln>
      </dgm:spPr>
      <dgm:t>
        <a:bodyPr/>
        <a:lstStyle/>
        <a:p>
          <a:r>
            <a:rPr lang="en-US" b="1" dirty="0" smtClean="0">
              <a:effectLst>
                <a:outerShdw blurRad="38100" dist="38100" dir="2700000" algn="tl">
                  <a:srgbClr val="000000">
                    <a:alpha val="43137"/>
                  </a:srgbClr>
                </a:outerShdw>
              </a:effectLst>
            </a:rPr>
            <a:t>POLICY</a:t>
          </a:r>
          <a:endParaRPr lang="en-US" b="1" dirty="0">
            <a:effectLst>
              <a:outerShdw blurRad="38100" dist="38100" dir="2700000" algn="tl">
                <a:srgbClr val="000000">
                  <a:alpha val="43137"/>
                </a:srgbClr>
              </a:outerShdw>
            </a:effectLst>
          </a:endParaRPr>
        </a:p>
      </dgm:t>
    </dgm:pt>
    <dgm:pt modelId="{A908E937-E88A-4CFF-A3CD-F933D2245039}" type="parTrans" cxnId="{F1E3FDE5-2B1D-456F-AA49-C6EEAEA66AB1}">
      <dgm:prSet/>
      <dgm:spPr/>
      <dgm:t>
        <a:bodyPr/>
        <a:lstStyle/>
        <a:p>
          <a:endParaRPr lang="en-US"/>
        </a:p>
      </dgm:t>
    </dgm:pt>
    <dgm:pt modelId="{240F4091-8AC4-46C2-AB76-91F3CA4073E4}" type="sibTrans" cxnId="{F1E3FDE5-2B1D-456F-AA49-C6EEAEA66AB1}">
      <dgm:prSet/>
      <dgm:spPr/>
      <dgm:t>
        <a:bodyPr/>
        <a:lstStyle/>
        <a:p>
          <a:endParaRPr lang="en-US"/>
        </a:p>
      </dgm:t>
    </dgm:pt>
    <dgm:pt modelId="{65A5D8CA-9D51-44F5-A037-AABF5423EFEB}">
      <dgm:prSet phldrT="[Text]" custT="1"/>
      <dgm:spPr>
        <a:ln>
          <a:solidFill>
            <a:srgbClr val="A8A94F"/>
          </a:solidFill>
        </a:ln>
      </dgm:spPr>
      <dgm:t>
        <a:bodyPr/>
        <a:lstStyle/>
        <a:p>
          <a:r>
            <a:rPr lang="en-US" sz="2000" b="1" dirty="0" smtClean="0"/>
            <a:t>New Legislation:  </a:t>
          </a:r>
          <a:r>
            <a:rPr lang="en-US" sz="2000" dirty="0" smtClean="0"/>
            <a:t>AB288 allows K-12 and community college districts to create partnerships to expand dual enrollment opportunities</a:t>
          </a:r>
          <a:endParaRPr lang="en-US" sz="2000" dirty="0"/>
        </a:p>
      </dgm:t>
    </dgm:pt>
    <dgm:pt modelId="{371D8140-190F-4EDB-90FB-CBA5048867AD}" type="parTrans" cxnId="{60BD9559-3E02-4FDB-A7D3-A7CAD72C3B6E}">
      <dgm:prSet/>
      <dgm:spPr/>
      <dgm:t>
        <a:bodyPr/>
        <a:lstStyle/>
        <a:p>
          <a:endParaRPr lang="en-US"/>
        </a:p>
      </dgm:t>
    </dgm:pt>
    <dgm:pt modelId="{E2A4EA87-707E-4654-BC92-E7B935224D1E}" type="sibTrans" cxnId="{60BD9559-3E02-4FDB-A7D3-A7CAD72C3B6E}">
      <dgm:prSet/>
      <dgm:spPr/>
      <dgm:t>
        <a:bodyPr/>
        <a:lstStyle/>
        <a:p>
          <a:endParaRPr lang="en-US"/>
        </a:p>
      </dgm:t>
    </dgm:pt>
    <dgm:pt modelId="{BA01E015-4F97-423F-9932-8A08AA612F59}">
      <dgm:prSet phldrT="[Text]"/>
      <dgm:spPr>
        <a:solidFill>
          <a:srgbClr val="4D1C43"/>
        </a:solidFill>
        <a:ln>
          <a:solidFill>
            <a:srgbClr val="A8A94F"/>
          </a:solidFill>
        </a:ln>
      </dgm:spPr>
      <dgm:t>
        <a:bodyPr/>
        <a:lstStyle/>
        <a:p>
          <a:r>
            <a:rPr lang="en-US" b="1" dirty="0" smtClean="0">
              <a:effectLst>
                <a:outerShdw blurRad="38100" dist="38100" dir="2700000" algn="tl">
                  <a:srgbClr val="000000">
                    <a:alpha val="43137"/>
                  </a:srgbClr>
                </a:outerShdw>
              </a:effectLst>
            </a:rPr>
            <a:t>LEAD</a:t>
          </a:r>
          <a:endParaRPr lang="en-US" b="1" dirty="0">
            <a:effectLst>
              <a:outerShdw blurRad="38100" dist="38100" dir="2700000" algn="tl">
                <a:srgbClr val="000000">
                  <a:alpha val="43137"/>
                </a:srgbClr>
              </a:outerShdw>
            </a:effectLst>
          </a:endParaRPr>
        </a:p>
      </dgm:t>
    </dgm:pt>
    <dgm:pt modelId="{05593189-6D17-4C73-887F-59FEBCA325FD}" type="parTrans" cxnId="{E600DD10-ABB6-4BA8-A3C7-352BFCEFFC9B}">
      <dgm:prSet/>
      <dgm:spPr/>
      <dgm:t>
        <a:bodyPr/>
        <a:lstStyle/>
        <a:p>
          <a:endParaRPr lang="en-US"/>
        </a:p>
      </dgm:t>
    </dgm:pt>
    <dgm:pt modelId="{5D840F61-B686-4469-A7FA-FC1E0D3FF42A}" type="sibTrans" cxnId="{E600DD10-ABB6-4BA8-A3C7-352BFCEFFC9B}">
      <dgm:prSet/>
      <dgm:spPr/>
      <dgm:t>
        <a:bodyPr/>
        <a:lstStyle/>
        <a:p>
          <a:endParaRPr lang="en-US"/>
        </a:p>
      </dgm:t>
    </dgm:pt>
    <dgm:pt modelId="{7D3A2CA2-F55B-4FA9-8C3F-E2CD114066DD}">
      <dgm:prSet phldrT="[Text]" custT="1"/>
      <dgm:spPr>
        <a:ln>
          <a:solidFill>
            <a:srgbClr val="A8A94F"/>
          </a:solidFill>
        </a:ln>
      </dgm:spPr>
      <dgm:t>
        <a:bodyPr/>
        <a:lstStyle/>
        <a:p>
          <a:r>
            <a:rPr lang="en-US" sz="2000" b="1" dirty="0" smtClean="0"/>
            <a:t>Cross Agency Career Pathways Leadership Team</a:t>
          </a:r>
          <a:r>
            <a:rPr lang="en-US" sz="2000" b="1" smtClean="0"/>
            <a:t>: </a:t>
          </a:r>
          <a:r>
            <a:rPr lang="en-US" sz="2000" smtClean="0"/>
            <a:t>CDE, </a:t>
          </a:r>
          <a:r>
            <a:rPr lang="en-US" sz="2000" dirty="0" smtClean="0"/>
            <a:t>CCCCO, WDB</a:t>
          </a:r>
          <a:r>
            <a:rPr lang="en-US" sz="2000" baseline="0" dirty="0" smtClean="0"/>
            <a:t> provide </a:t>
          </a:r>
          <a:r>
            <a:rPr lang="en-US" sz="2000" dirty="0" smtClean="0"/>
            <a:t>cross-agency state leadership team focused on enhancing and growing career pathways</a:t>
          </a:r>
          <a:endParaRPr lang="en-US" sz="2000" dirty="0"/>
        </a:p>
      </dgm:t>
    </dgm:pt>
    <dgm:pt modelId="{B02C01E9-5A9F-4ED0-8CE1-845F165B0A24}" type="parTrans" cxnId="{98A8D541-3F5B-4543-B113-D4B73B9B0DF5}">
      <dgm:prSet/>
      <dgm:spPr/>
      <dgm:t>
        <a:bodyPr/>
        <a:lstStyle/>
        <a:p>
          <a:endParaRPr lang="en-US"/>
        </a:p>
      </dgm:t>
    </dgm:pt>
    <dgm:pt modelId="{82E465C2-C0F8-45A1-804E-A9859AD4AD82}" type="sibTrans" cxnId="{98A8D541-3F5B-4543-B113-D4B73B9B0DF5}">
      <dgm:prSet/>
      <dgm:spPr/>
      <dgm:t>
        <a:bodyPr/>
        <a:lstStyle/>
        <a:p>
          <a:endParaRPr lang="en-US"/>
        </a:p>
      </dgm:t>
    </dgm:pt>
    <dgm:pt modelId="{BB206E1A-05CB-4EA8-9935-2BD4B1633D90}">
      <dgm:prSet phldrT="[Text]"/>
      <dgm:spPr>
        <a:solidFill>
          <a:srgbClr val="4D1C43"/>
        </a:solidFill>
        <a:ln>
          <a:solidFill>
            <a:srgbClr val="A8A94F"/>
          </a:solidFill>
        </a:ln>
      </dgm:spPr>
      <dgm:t>
        <a:bodyPr/>
        <a:lstStyle/>
        <a:p>
          <a:r>
            <a:rPr lang="en-US" b="1" dirty="0" smtClean="0">
              <a:effectLst>
                <a:outerShdw blurRad="38100" dist="38100" dir="2700000" algn="tl">
                  <a:srgbClr val="000000">
                    <a:alpha val="43137"/>
                  </a:srgbClr>
                </a:outerShdw>
              </a:effectLst>
            </a:rPr>
            <a:t>SUPPORT</a:t>
          </a:r>
          <a:endParaRPr lang="en-US" b="1" dirty="0">
            <a:effectLst>
              <a:outerShdw blurRad="38100" dist="38100" dir="2700000" algn="tl">
                <a:srgbClr val="000000">
                  <a:alpha val="43137"/>
                </a:srgbClr>
              </a:outerShdw>
            </a:effectLst>
          </a:endParaRPr>
        </a:p>
      </dgm:t>
    </dgm:pt>
    <dgm:pt modelId="{AD819DBE-5B11-4C3B-8094-2F83BE27A1DA}" type="parTrans" cxnId="{00591F18-8A70-49DC-A8C3-03DC43613D2B}">
      <dgm:prSet/>
      <dgm:spPr/>
      <dgm:t>
        <a:bodyPr/>
        <a:lstStyle/>
        <a:p>
          <a:endParaRPr lang="en-US"/>
        </a:p>
      </dgm:t>
    </dgm:pt>
    <dgm:pt modelId="{E0CB4091-EF55-4D86-93B2-1B095A5662A7}" type="sibTrans" cxnId="{00591F18-8A70-49DC-A8C3-03DC43613D2B}">
      <dgm:prSet/>
      <dgm:spPr/>
      <dgm:t>
        <a:bodyPr/>
        <a:lstStyle/>
        <a:p>
          <a:endParaRPr lang="en-US"/>
        </a:p>
      </dgm:t>
    </dgm:pt>
    <dgm:pt modelId="{9273CA2E-3519-45FB-8A90-ED33694083AB}">
      <dgm:prSet phldrT="[Text]" custT="1"/>
      <dgm:spPr>
        <a:ln>
          <a:solidFill>
            <a:srgbClr val="A8A94F"/>
          </a:solidFill>
        </a:ln>
      </dgm:spPr>
      <dgm:t>
        <a:bodyPr/>
        <a:lstStyle/>
        <a:p>
          <a:r>
            <a:rPr lang="en-US" sz="2000" b="1" dirty="0" smtClean="0"/>
            <a:t>Regional Pathways Support:  </a:t>
          </a:r>
          <a:r>
            <a:rPr lang="en-US" sz="2000" b="0" dirty="0" smtClean="0"/>
            <a:t>T</a:t>
          </a:r>
          <a:r>
            <a:rPr lang="en-US" sz="2000" dirty="0" smtClean="0"/>
            <a:t>echnical assistance infrastructure to support pathway development, employer engagement,</a:t>
          </a:r>
          <a:r>
            <a:rPr lang="en-US" sz="2000" baseline="0" dirty="0" smtClean="0"/>
            <a:t> </a:t>
          </a:r>
          <a:r>
            <a:rPr lang="en-US" sz="2000" dirty="0" smtClean="0"/>
            <a:t>increased articulation and dual enrollment </a:t>
          </a:r>
          <a:endParaRPr lang="en-US" sz="2000" dirty="0"/>
        </a:p>
      </dgm:t>
    </dgm:pt>
    <dgm:pt modelId="{909CE125-609C-4EFF-B301-AFCEEBB203B3}" type="parTrans" cxnId="{CAED2024-0AD4-4163-BB8E-BAF9EDC38F88}">
      <dgm:prSet/>
      <dgm:spPr/>
      <dgm:t>
        <a:bodyPr/>
        <a:lstStyle/>
        <a:p>
          <a:endParaRPr lang="en-US"/>
        </a:p>
      </dgm:t>
    </dgm:pt>
    <dgm:pt modelId="{F0209A0F-3A1B-4C8A-BDB6-B1FE86E73CFE}" type="sibTrans" cxnId="{CAED2024-0AD4-4163-BB8E-BAF9EDC38F88}">
      <dgm:prSet/>
      <dgm:spPr/>
      <dgm:t>
        <a:bodyPr/>
        <a:lstStyle/>
        <a:p>
          <a:endParaRPr lang="en-US"/>
        </a:p>
      </dgm:t>
    </dgm:pt>
    <dgm:pt modelId="{6AD566B1-E3E3-7B46-A7C4-611F04A2958C}" type="pres">
      <dgm:prSet presAssocID="{29CA3450-BE31-4CC6-926E-71CD96CEAD01}" presName="linearFlow" presStyleCnt="0">
        <dgm:presLayoutVars>
          <dgm:dir/>
          <dgm:animLvl val="lvl"/>
          <dgm:resizeHandles val="exact"/>
        </dgm:presLayoutVars>
      </dgm:prSet>
      <dgm:spPr/>
      <dgm:t>
        <a:bodyPr/>
        <a:lstStyle/>
        <a:p>
          <a:endParaRPr lang="en-US"/>
        </a:p>
      </dgm:t>
    </dgm:pt>
    <dgm:pt modelId="{E5254B5F-1E8C-CD46-8402-66362A661B6C}" type="pres">
      <dgm:prSet presAssocID="{EC58F350-9FF1-459E-A834-FC8D05135DD2}" presName="composite" presStyleCnt="0"/>
      <dgm:spPr/>
    </dgm:pt>
    <dgm:pt modelId="{037680D0-0B48-544C-BFE9-1C6E6DF95C1F}" type="pres">
      <dgm:prSet presAssocID="{EC58F350-9FF1-459E-A834-FC8D05135DD2}" presName="parentText" presStyleLbl="alignNode1" presStyleIdx="0" presStyleCnt="4">
        <dgm:presLayoutVars>
          <dgm:chMax val="1"/>
          <dgm:bulletEnabled val="1"/>
        </dgm:presLayoutVars>
      </dgm:prSet>
      <dgm:spPr/>
      <dgm:t>
        <a:bodyPr/>
        <a:lstStyle/>
        <a:p>
          <a:endParaRPr lang="en-US"/>
        </a:p>
      </dgm:t>
    </dgm:pt>
    <dgm:pt modelId="{95C1F984-E9E4-B24E-9107-9546E332BBE6}" type="pres">
      <dgm:prSet presAssocID="{EC58F350-9FF1-459E-A834-FC8D05135DD2}" presName="descendantText" presStyleLbl="alignAcc1" presStyleIdx="0" presStyleCnt="4" custLinFactNeighborX="166">
        <dgm:presLayoutVars>
          <dgm:bulletEnabled val="1"/>
        </dgm:presLayoutVars>
      </dgm:prSet>
      <dgm:spPr/>
      <dgm:t>
        <a:bodyPr/>
        <a:lstStyle/>
        <a:p>
          <a:endParaRPr lang="en-US"/>
        </a:p>
      </dgm:t>
    </dgm:pt>
    <dgm:pt modelId="{A59F4F3D-8D72-524D-B221-B0FEA54F1820}" type="pres">
      <dgm:prSet presAssocID="{70A748A6-763E-4309-852B-C32932CC2812}" presName="sp" presStyleCnt="0"/>
      <dgm:spPr/>
    </dgm:pt>
    <dgm:pt modelId="{48F79657-85D2-D043-A663-CF70D83679AB}" type="pres">
      <dgm:prSet presAssocID="{22213781-0C67-4F68-AA78-FBB08A084BCF}" presName="composite" presStyleCnt="0"/>
      <dgm:spPr/>
    </dgm:pt>
    <dgm:pt modelId="{B38783AA-AB16-1643-B0CA-6D39AA0F64A5}" type="pres">
      <dgm:prSet presAssocID="{22213781-0C67-4F68-AA78-FBB08A084BCF}" presName="parentText" presStyleLbl="alignNode1" presStyleIdx="1" presStyleCnt="4">
        <dgm:presLayoutVars>
          <dgm:chMax val="1"/>
          <dgm:bulletEnabled val="1"/>
        </dgm:presLayoutVars>
      </dgm:prSet>
      <dgm:spPr/>
      <dgm:t>
        <a:bodyPr/>
        <a:lstStyle/>
        <a:p>
          <a:endParaRPr lang="en-US"/>
        </a:p>
      </dgm:t>
    </dgm:pt>
    <dgm:pt modelId="{8C430AE6-44BA-DF42-A594-553FEC4FB461}" type="pres">
      <dgm:prSet presAssocID="{22213781-0C67-4F68-AA78-FBB08A084BCF}" presName="descendantText" presStyleLbl="alignAcc1" presStyleIdx="1" presStyleCnt="4">
        <dgm:presLayoutVars>
          <dgm:bulletEnabled val="1"/>
        </dgm:presLayoutVars>
      </dgm:prSet>
      <dgm:spPr/>
      <dgm:t>
        <a:bodyPr/>
        <a:lstStyle/>
        <a:p>
          <a:endParaRPr lang="en-US"/>
        </a:p>
      </dgm:t>
    </dgm:pt>
    <dgm:pt modelId="{4A6D77EB-46AE-814D-BFE2-3D83AFE287BD}" type="pres">
      <dgm:prSet presAssocID="{240F4091-8AC4-46C2-AB76-91F3CA4073E4}" presName="sp" presStyleCnt="0"/>
      <dgm:spPr/>
    </dgm:pt>
    <dgm:pt modelId="{AFF35007-B0DD-5540-A5C4-85AB726D6D72}" type="pres">
      <dgm:prSet presAssocID="{BA01E015-4F97-423F-9932-8A08AA612F59}" presName="composite" presStyleCnt="0"/>
      <dgm:spPr/>
    </dgm:pt>
    <dgm:pt modelId="{5DB51A37-8692-8B45-839A-003725DCC423}" type="pres">
      <dgm:prSet presAssocID="{BA01E015-4F97-423F-9932-8A08AA612F59}" presName="parentText" presStyleLbl="alignNode1" presStyleIdx="2" presStyleCnt="4">
        <dgm:presLayoutVars>
          <dgm:chMax val="1"/>
          <dgm:bulletEnabled val="1"/>
        </dgm:presLayoutVars>
      </dgm:prSet>
      <dgm:spPr/>
      <dgm:t>
        <a:bodyPr/>
        <a:lstStyle/>
        <a:p>
          <a:endParaRPr lang="en-US"/>
        </a:p>
      </dgm:t>
    </dgm:pt>
    <dgm:pt modelId="{BD6672AC-F0BD-6E42-B65A-E6905233CB8B}" type="pres">
      <dgm:prSet presAssocID="{BA01E015-4F97-423F-9932-8A08AA612F59}" presName="descendantText" presStyleLbl="alignAcc1" presStyleIdx="2" presStyleCnt="4">
        <dgm:presLayoutVars>
          <dgm:bulletEnabled val="1"/>
        </dgm:presLayoutVars>
      </dgm:prSet>
      <dgm:spPr/>
      <dgm:t>
        <a:bodyPr/>
        <a:lstStyle/>
        <a:p>
          <a:endParaRPr lang="en-US"/>
        </a:p>
      </dgm:t>
    </dgm:pt>
    <dgm:pt modelId="{8359D3C3-1BC8-2D41-B6DE-37D58CB236EA}" type="pres">
      <dgm:prSet presAssocID="{5D840F61-B686-4469-A7FA-FC1E0D3FF42A}" presName="sp" presStyleCnt="0"/>
      <dgm:spPr/>
    </dgm:pt>
    <dgm:pt modelId="{6A91F8AB-BB85-E840-880D-07FEF1770C10}" type="pres">
      <dgm:prSet presAssocID="{BB206E1A-05CB-4EA8-9935-2BD4B1633D90}" presName="composite" presStyleCnt="0"/>
      <dgm:spPr/>
    </dgm:pt>
    <dgm:pt modelId="{397F6CA5-FB95-5643-880B-79CD1F983A77}" type="pres">
      <dgm:prSet presAssocID="{BB206E1A-05CB-4EA8-9935-2BD4B1633D90}" presName="parentText" presStyleLbl="alignNode1" presStyleIdx="3" presStyleCnt="4">
        <dgm:presLayoutVars>
          <dgm:chMax val="1"/>
          <dgm:bulletEnabled val="1"/>
        </dgm:presLayoutVars>
      </dgm:prSet>
      <dgm:spPr/>
      <dgm:t>
        <a:bodyPr/>
        <a:lstStyle/>
        <a:p>
          <a:endParaRPr lang="en-US"/>
        </a:p>
      </dgm:t>
    </dgm:pt>
    <dgm:pt modelId="{59AFA315-C1C5-064A-AA4D-F86809EE5B5B}" type="pres">
      <dgm:prSet presAssocID="{BB206E1A-05CB-4EA8-9935-2BD4B1633D90}" presName="descendantText" presStyleLbl="alignAcc1" presStyleIdx="3" presStyleCnt="4">
        <dgm:presLayoutVars>
          <dgm:bulletEnabled val="1"/>
        </dgm:presLayoutVars>
      </dgm:prSet>
      <dgm:spPr/>
      <dgm:t>
        <a:bodyPr/>
        <a:lstStyle/>
        <a:p>
          <a:endParaRPr lang="en-US"/>
        </a:p>
      </dgm:t>
    </dgm:pt>
  </dgm:ptLst>
  <dgm:cxnLst>
    <dgm:cxn modelId="{785D452C-635F-4243-959B-585B4D31F94A}" type="presOf" srcId="{29CA3450-BE31-4CC6-926E-71CD96CEAD01}" destId="{6AD566B1-E3E3-7B46-A7C4-611F04A2958C}" srcOrd="0" destOrd="0" presId="urn:microsoft.com/office/officeart/2005/8/layout/chevron2"/>
    <dgm:cxn modelId="{E600DD10-ABB6-4BA8-A3C7-352BFCEFFC9B}" srcId="{29CA3450-BE31-4CC6-926E-71CD96CEAD01}" destId="{BA01E015-4F97-423F-9932-8A08AA612F59}" srcOrd="2" destOrd="0" parTransId="{05593189-6D17-4C73-887F-59FEBCA325FD}" sibTransId="{5D840F61-B686-4469-A7FA-FC1E0D3FF42A}"/>
    <dgm:cxn modelId="{42FA0A4D-0901-754A-812E-428941C8D2BD}" type="presOf" srcId="{7D3A2CA2-F55B-4FA9-8C3F-E2CD114066DD}" destId="{BD6672AC-F0BD-6E42-B65A-E6905233CB8B}" srcOrd="0" destOrd="0" presId="urn:microsoft.com/office/officeart/2005/8/layout/chevron2"/>
    <dgm:cxn modelId="{70A3E2ED-C273-4268-9F05-1A34FB1E6769}" srcId="{EC58F350-9FF1-459E-A834-FC8D05135DD2}" destId="{844C9776-2306-4209-A80D-E004E1D11DB4}" srcOrd="0" destOrd="0" parTransId="{B869CDD0-9B7C-4A1F-AF16-F765A8828773}" sibTransId="{1E9FCFB1-3DEC-45EB-A29C-DD20F2DB14ED}"/>
    <dgm:cxn modelId="{00591F18-8A70-49DC-A8C3-03DC43613D2B}" srcId="{29CA3450-BE31-4CC6-926E-71CD96CEAD01}" destId="{BB206E1A-05CB-4EA8-9935-2BD4B1633D90}" srcOrd="3" destOrd="0" parTransId="{AD819DBE-5B11-4C3B-8094-2F83BE27A1DA}" sibTransId="{E0CB4091-EF55-4D86-93B2-1B095A5662A7}"/>
    <dgm:cxn modelId="{88FC2630-2581-FA49-B0E5-7CB8FE0CDC6A}" type="presOf" srcId="{844C9776-2306-4209-A80D-E004E1D11DB4}" destId="{95C1F984-E9E4-B24E-9107-9546E332BBE6}" srcOrd="0" destOrd="0" presId="urn:microsoft.com/office/officeart/2005/8/layout/chevron2"/>
    <dgm:cxn modelId="{E0712D22-3C3C-9F43-A007-BDCECE09DB1E}" type="presOf" srcId="{EC58F350-9FF1-459E-A834-FC8D05135DD2}" destId="{037680D0-0B48-544C-BFE9-1C6E6DF95C1F}" srcOrd="0" destOrd="0" presId="urn:microsoft.com/office/officeart/2005/8/layout/chevron2"/>
    <dgm:cxn modelId="{F0765A3C-08C1-F747-87D3-CA6ABE093F60}" type="presOf" srcId="{22213781-0C67-4F68-AA78-FBB08A084BCF}" destId="{B38783AA-AB16-1643-B0CA-6D39AA0F64A5}" srcOrd="0" destOrd="0" presId="urn:microsoft.com/office/officeart/2005/8/layout/chevron2"/>
    <dgm:cxn modelId="{0E596015-53D4-094A-A11A-B42248BD724B}" type="presOf" srcId="{9273CA2E-3519-45FB-8A90-ED33694083AB}" destId="{59AFA315-C1C5-064A-AA4D-F86809EE5B5B}" srcOrd="0" destOrd="0" presId="urn:microsoft.com/office/officeart/2005/8/layout/chevron2"/>
    <dgm:cxn modelId="{CAED2024-0AD4-4163-BB8E-BAF9EDC38F88}" srcId="{BB206E1A-05CB-4EA8-9935-2BD4B1633D90}" destId="{9273CA2E-3519-45FB-8A90-ED33694083AB}" srcOrd="0" destOrd="0" parTransId="{909CE125-609C-4EFF-B301-AFCEEBB203B3}" sibTransId="{F0209A0F-3A1B-4C8A-BDB6-B1FE86E73CFE}"/>
    <dgm:cxn modelId="{F1E3FDE5-2B1D-456F-AA49-C6EEAEA66AB1}" srcId="{29CA3450-BE31-4CC6-926E-71CD96CEAD01}" destId="{22213781-0C67-4F68-AA78-FBB08A084BCF}" srcOrd="1" destOrd="0" parTransId="{A908E937-E88A-4CFF-A3CD-F933D2245039}" sibTransId="{240F4091-8AC4-46C2-AB76-91F3CA4073E4}"/>
    <dgm:cxn modelId="{BDB929CA-F1CB-BE47-BF71-FEF91AAACAFF}" type="presOf" srcId="{BB206E1A-05CB-4EA8-9935-2BD4B1633D90}" destId="{397F6CA5-FB95-5643-880B-79CD1F983A77}" srcOrd="0" destOrd="0" presId="urn:microsoft.com/office/officeart/2005/8/layout/chevron2"/>
    <dgm:cxn modelId="{60BD9559-3E02-4FDB-A7D3-A7CAD72C3B6E}" srcId="{22213781-0C67-4F68-AA78-FBB08A084BCF}" destId="{65A5D8CA-9D51-44F5-A037-AABF5423EFEB}" srcOrd="0" destOrd="0" parTransId="{371D8140-190F-4EDB-90FB-CBA5048867AD}" sibTransId="{E2A4EA87-707E-4654-BC92-E7B935224D1E}"/>
    <dgm:cxn modelId="{085D4A89-EDC1-41E2-B75F-5FAD73107C4B}" srcId="{29CA3450-BE31-4CC6-926E-71CD96CEAD01}" destId="{EC58F350-9FF1-459E-A834-FC8D05135DD2}" srcOrd="0" destOrd="0" parTransId="{8945920C-A7BD-4A7C-8A27-E2DB0D9F95D5}" sibTransId="{70A748A6-763E-4309-852B-C32932CC2812}"/>
    <dgm:cxn modelId="{9106B449-120E-1045-AE26-CA5696A441D5}" type="presOf" srcId="{BA01E015-4F97-423F-9932-8A08AA612F59}" destId="{5DB51A37-8692-8B45-839A-003725DCC423}" srcOrd="0" destOrd="0" presId="urn:microsoft.com/office/officeart/2005/8/layout/chevron2"/>
    <dgm:cxn modelId="{98A8D541-3F5B-4543-B113-D4B73B9B0DF5}" srcId="{BA01E015-4F97-423F-9932-8A08AA612F59}" destId="{7D3A2CA2-F55B-4FA9-8C3F-E2CD114066DD}" srcOrd="0" destOrd="0" parTransId="{B02C01E9-5A9F-4ED0-8CE1-845F165B0A24}" sibTransId="{82E465C2-C0F8-45A1-804E-A9859AD4AD82}"/>
    <dgm:cxn modelId="{DB1EBA43-883F-AD42-A86B-77C70524D87A}" type="presOf" srcId="{65A5D8CA-9D51-44F5-A037-AABF5423EFEB}" destId="{8C430AE6-44BA-DF42-A594-553FEC4FB461}" srcOrd="0" destOrd="0" presId="urn:microsoft.com/office/officeart/2005/8/layout/chevron2"/>
    <dgm:cxn modelId="{63EDA172-AFFA-8B49-B72D-479FB1CB3B78}" type="presParOf" srcId="{6AD566B1-E3E3-7B46-A7C4-611F04A2958C}" destId="{E5254B5F-1E8C-CD46-8402-66362A661B6C}" srcOrd="0" destOrd="0" presId="urn:microsoft.com/office/officeart/2005/8/layout/chevron2"/>
    <dgm:cxn modelId="{50379EA0-2A9C-614C-B504-02DF89064CB5}" type="presParOf" srcId="{E5254B5F-1E8C-CD46-8402-66362A661B6C}" destId="{037680D0-0B48-544C-BFE9-1C6E6DF95C1F}" srcOrd="0" destOrd="0" presId="urn:microsoft.com/office/officeart/2005/8/layout/chevron2"/>
    <dgm:cxn modelId="{0AA5A500-4210-B345-8AE8-27F05007BE23}" type="presParOf" srcId="{E5254B5F-1E8C-CD46-8402-66362A661B6C}" destId="{95C1F984-E9E4-B24E-9107-9546E332BBE6}" srcOrd="1" destOrd="0" presId="urn:microsoft.com/office/officeart/2005/8/layout/chevron2"/>
    <dgm:cxn modelId="{FACED0A9-CD08-CB49-9D5B-E281EC8BD6A2}" type="presParOf" srcId="{6AD566B1-E3E3-7B46-A7C4-611F04A2958C}" destId="{A59F4F3D-8D72-524D-B221-B0FEA54F1820}" srcOrd="1" destOrd="0" presId="urn:microsoft.com/office/officeart/2005/8/layout/chevron2"/>
    <dgm:cxn modelId="{8A9EF361-2F4F-E241-A3E4-31CD4345D0B7}" type="presParOf" srcId="{6AD566B1-E3E3-7B46-A7C4-611F04A2958C}" destId="{48F79657-85D2-D043-A663-CF70D83679AB}" srcOrd="2" destOrd="0" presId="urn:microsoft.com/office/officeart/2005/8/layout/chevron2"/>
    <dgm:cxn modelId="{154AF185-BF28-0649-A766-9A588CA45899}" type="presParOf" srcId="{48F79657-85D2-D043-A663-CF70D83679AB}" destId="{B38783AA-AB16-1643-B0CA-6D39AA0F64A5}" srcOrd="0" destOrd="0" presId="urn:microsoft.com/office/officeart/2005/8/layout/chevron2"/>
    <dgm:cxn modelId="{1AB4D557-808E-074E-B36B-5311D992BCAC}" type="presParOf" srcId="{48F79657-85D2-D043-A663-CF70D83679AB}" destId="{8C430AE6-44BA-DF42-A594-553FEC4FB461}" srcOrd="1" destOrd="0" presId="urn:microsoft.com/office/officeart/2005/8/layout/chevron2"/>
    <dgm:cxn modelId="{E3B3B354-BD8D-C340-8784-4078DCBC2034}" type="presParOf" srcId="{6AD566B1-E3E3-7B46-A7C4-611F04A2958C}" destId="{4A6D77EB-46AE-814D-BFE2-3D83AFE287BD}" srcOrd="3" destOrd="0" presId="urn:microsoft.com/office/officeart/2005/8/layout/chevron2"/>
    <dgm:cxn modelId="{EE441A94-59AD-BE49-ADA6-F94502CD0E03}" type="presParOf" srcId="{6AD566B1-E3E3-7B46-A7C4-611F04A2958C}" destId="{AFF35007-B0DD-5540-A5C4-85AB726D6D72}" srcOrd="4" destOrd="0" presId="urn:microsoft.com/office/officeart/2005/8/layout/chevron2"/>
    <dgm:cxn modelId="{50794BAA-060A-5A43-A9EF-337AE2C55C50}" type="presParOf" srcId="{AFF35007-B0DD-5540-A5C4-85AB726D6D72}" destId="{5DB51A37-8692-8B45-839A-003725DCC423}" srcOrd="0" destOrd="0" presId="urn:microsoft.com/office/officeart/2005/8/layout/chevron2"/>
    <dgm:cxn modelId="{B9E7EF7A-979F-7349-A6C6-BBC34225D6FC}" type="presParOf" srcId="{AFF35007-B0DD-5540-A5C4-85AB726D6D72}" destId="{BD6672AC-F0BD-6E42-B65A-E6905233CB8B}" srcOrd="1" destOrd="0" presId="urn:microsoft.com/office/officeart/2005/8/layout/chevron2"/>
    <dgm:cxn modelId="{DC1B1C1B-4067-334F-BC01-7DC7D2F89E56}" type="presParOf" srcId="{6AD566B1-E3E3-7B46-A7C4-611F04A2958C}" destId="{8359D3C3-1BC8-2D41-B6DE-37D58CB236EA}" srcOrd="5" destOrd="0" presId="urn:microsoft.com/office/officeart/2005/8/layout/chevron2"/>
    <dgm:cxn modelId="{E1D89872-B109-C344-9B98-AF71EB7FACCC}" type="presParOf" srcId="{6AD566B1-E3E3-7B46-A7C4-611F04A2958C}" destId="{6A91F8AB-BB85-E840-880D-07FEF1770C10}" srcOrd="6" destOrd="0" presId="urn:microsoft.com/office/officeart/2005/8/layout/chevron2"/>
    <dgm:cxn modelId="{FF026332-C93A-704E-AFE8-FCF4D6A69B05}" type="presParOf" srcId="{6A91F8AB-BB85-E840-880D-07FEF1770C10}" destId="{397F6CA5-FB95-5643-880B-79CD1F983A77}" srcOrd="0" destOrd="0" presId="urn:microsoft.com/office/officeart/2005/8/layout/chevron2"/>
    <dgm:cxn modelId="{7B70D972-8D39-334A-8D03-19B2B16CA4C5}" type="presParOf" srcId="{6A91F8AB-BB85-E840-880D-07FEF1770C10}" destId="{59AFA315-C1C5-064A-AA4D-F86809EE5B5B}"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53E95-981F-8249-A0C5-A8186F432DD5}" type="doc">
      <dgm:prSet loTypeId="urn:microsoft.com/office/officeart/2005/8/layout/cycle6" loCatId="" qsTypeId="urn:microsoft.com/office/officeart/2005/8/quickstyle/simple3" qsCatId="simple" csTypeId="urn:microsoft.com/office/officeart/2005/8/colors/accent1_2" csCatId="accent1" phldr="1"/>
      <dgm:spPr/>
    </dgm:pt>
    <dgm:pt modelId="{7774A61D-E8A9-4E49-B6F5-7A8A2BB10B22}">
      <dgm:prSet phldrT="[Text]" custT="1"/>
      <dgm:spPr>
        <a:solidFill>
          <a:schemeClr val="accent1">
            <a:lumMod val="20000"/>
            <a:lumOff val="80000"/>
          </a:schemeClr>
        </a:solidFill>
        <a:ln w="50800">
          <a:solidFill>
            <a:srgbClr val="02275B"/>
          </a:solidFill>
        </a:ln>
        <a:effectLst/>
      </dgm:spPr>
      <dgm:t>
        <a:bodyPr/>
        <a:lstStyle/>
        <a:p>
          <a:r>
            <a:rPr lang="en-US" sz="1800" b="1" dirty="0" smtClean="0">
              <a:solidFill>
                <a:srgbClr val="02275B"/>
              </a:solidFill>
              <a:latin typeface="Arial"/>
              <a:cs typeface="Arial"/>
            </a:rPr>
            <a:t>Higher Education Partner</a:t>
          </a:r>
          <a:endParaRPr lang="en-US" sz="1800" b="1" dirty="0">
            <a:solidFill>
              <a:srgbClr val="02275B"/>
            </a:solidFill>
            <a:latin typeface="Arial"/>
            <a:cs typeface="Arial"/>
          </a:endParaRPr>
        </a:p>
      </dgm:t>
    </dgm:pt>
    <dgm:pt modelId="{78E180C7-6ABE-204E-8522-CAC0236B73DD}" type="parTrans" cxnId="{84FB6481-1C21-8844-B71E-BFC51F428D2F}">
      <dgm:prSet/>
      <dgm:spPr/>
      <dgm:t>
        <a:bodyPr/>
        <a:lstStyle/>
        <a:p>
          <a:endParaRPr lang="en-US" sz="1800" b="1">
            <a:solidFill>
              <a:srgbClr val="02275B"/>
            </a:solidFill>
          </a:endParaRPr>
        </a:p>
      </dgm:t>
    </dgm:pt>
    <dgm:pt modelId="{A0AFAE95-843D-9C48-82DE-6003814B1376}" type="sibTrans" cxnId="{84FB6481-1C21-8844-B71E-BFC51F428D2F}">
      <dgm:prSet/>
      <dgm:spPr>
        <a:ln w="50800">
          <a:solidFill>
            <a:srgbClr val="02275B"/>
          </a:solidFill>
        </a:ln>
      </dgm:spPr>
      <dgm:t>
        <a:bodyPr/>
        <a:lstStyle/>
        <a:p>
          <a:endParaRPr lang="en-US" sz="1800" b="1">
            <a:solidFill>
              <a:srgbClr val="02275B"/>
            </a:solidFill>
          </a:endParaRPr>
        </a:p>
      </dgm:t>
    </dgm:pt>
    <dgm:pt modelId="{9C8A4229-5250-904F-ABFB-3B49EBE9C2B8}">
      <dgm:prSet phldrT="[Text]" custT="1"/>
      <dgm:spPr>
        <a:solidFill>
          <a:schemeClr val="accent1">
            <a:lumMod val="20000"/>
            <a:lumOff val="80000"/>
          </a:schemeClr>
        </a:solidFill>
        <a:ln w="50800">
          <a:solidFill>
            <a:srgbClr val="02275B"/>
          </a:solidFill>
        </a:ln>
        <a:effectLst/>
      </dgm:spPr>
      <dgm:t>
        <a:bodyPr/>
        <a:lstStyle/>
        <a:p>
          <a:r>
            <a:rPr lang="en-US" sz="1800" b="1" dirty="0" smtClean="0">
              <a:solidFill>
                <a:srgbClr val="02275B"/>
              </a:solidFill>
              <a:latin typeface="Arial"/>
              <a:cs typeface="Arial"/>
            </a:rPr>
            <a:t>K-12 Partner</a:t>
          </a:r>
          <a:endParaRPr lang="en-US" sz="1800" b="1" dirty="0">
            <a:solidFill>
              <a:srgbClr val="02275B"/>
            </a:solidFill>
            <a:latin typeface="Arial"/>
            <a:cs typeface="Arial"/>
          </a:endParaRPr>
        </a:p>
      </dgm:t>
    </dgm:pt>
    <dgm:pt modelId="{AE553CF4-302A-4045-BA20-6E311662B973}" type="parTrans" cxnId="{60BEDA54-09C5-644F-A671-CCCE47288422}">
      <dgm:prSet/>
      <dgm:spPr/>
      <dgm:t>
        <a:bodyPr/>
        <a:lstStyle/>
        <a:p>
          <a:endParaRPr lang="en-US" sz="1800" b="1">
            <a:solidFill>
              <a:srgbClr val="02275B"/>
            </a:solidFill>
          </a:endParaRPr>
        </a:p>
      </dgm:t>
    </dgm:pt>
    <dgm:pt modelId="{01AEB433-5017-FB4B-8156-482ABFD46BA9}" type="sibTrans" cxnId="{60BEDA54-09C5-644F-A671-CCCE47288422}">
      <dgm:prSet/>
      <dgm:spPr>
        <a:ln w="50800">
          <a:solidFill>
            <a:srgbClr val="02275B"/>
          </a:solidFill>
        </a:ln>
      </dgm:spPr>
      <dgm:t>
        <a:bodyPr/>
        <a:lstStyle/>
        <a:p>
          <a:endParaRPr lang="en-US" sz="1800" b="1">
            <a:solidFill>
              <a:srgbClr val="02275B"/>
            </a:solidFill>
          </a:endParaRPr>
        </a:p>
      </dgm:t>
    </dgm:pt>
    <dgm:pt modelId="{9DA140A4-3D94-E046-AA91-251961752D87}">
      <dgm:prSet phldrT="[Text]" custT="1"/>
      <dgm:spPr>
        <a:solidFill>
          <a:schemeClr val="accent1">
            <a:lumMod val="20000"/>
            <a:lumOff val="80000"/>
          </a:schemeClr>
        </a:solidFill>
        <a:ln w="50800">
          <a:solidFill>
            <a:srgbClr val="02275B"/>
          </a:solidFill>
        </a:ln>
        <a:effectLst/>
      </dgm:spPr>
      <dgm:t>
        <a:bodyPr/>
        <a:lstStyle/>
        <a:p>
          <a:r>
            <a:rPr lang="en-US" sz="1800" b="1" dirty="0" smtClean="0">
              <a:solidFill>
                <a:srgbClr val="02275B"/>
              </a:solidFill>
              <a:latin typeface="Arial"/>
              <a:cs typeface="Arial"/>
            </a:rPr>
            <a:t>Workforce Partner</a:t>
          </a:r>
          <a:endParaRPr lang="en-US" sz="1800" b="1" dirty="0">
            <a:solidFill>
              <a:srgbClr val="02275B"/>
            </a:solidFill>
            <a:latin typeface="Arial"/>
            <a:cs typeface="Arial"/>
          </a:endParaRPr>
        </a:p>
      </dgm:t>
    </dgm:pt>
    <dgm:pt modelId="{C90181DB-C05D-8344-8B6B-671F99569867}" type="parTrans" cxnId="{92BE43E2-186D-4949-A9DA-F6D5ACFC0A20}">
      <dgm:prSet/>
      <dgm:spPr/>
      <dgm:t>
        <a:bodyPr/>
        <a:lstStyle/>
        <a:p>
          <a:endParaRPr lang="en-US" sz="1800" b="1">
            <a:solidFill>
              <a:srgbClr val="02275B"/>
            </a:solidFill>
          </a:endParaRPr>
        </a:p>
      </dgm:t>
    </dgm:pt>
    <dgm:pt modelId="{5F37663F-0736-AA4E-A871-31049A85761E}" type="sibTrans" cxnId="{92BE43E2-186D-4949-A9DA-F6D5ACFC0A20}">
      <dgm:prSet/>
      <dgm:spPr>
        <a:ln w="50800">
          <a:solidFill>
            <a:srgbClr val="02275B"/>
          </a:solidFill>
        </a:ln>
      </dgm:spPr>
      <dgm:t>
        <a:bodyPr/>
        <a:lstStyle/>
        <a:p>
          <a:endParaRPr lang="en-US" sz="1800" b="1">
            <a:solidFill>
              <a:srgbClr val="02275B"/>
            </a:solidFill>
          </a:endParaRPr>
        </a:p>
      </dgm:t>
    </dgm:pt>
    <dgm:pt modelId="{D43B10CC-CF55-DE48-AFC4-0F04D6583451}">
      <dgm:prSet phldrT="[Text]" custT="1"/>
      <dgm:spPr>
        <a:solidFill>
          <a:schemeClr val="accent1">
            <a:lumMod val="20000"/>
            <a:lumOff val="80000"/>
          </a:schemeClr>
        </a:solidFill>
        <a:ln w="50800">
          <a:solidFill>
            <a:srgbClr val="02275B"/>
          </a:solidFill>
        </a:ln>
        <a:effectLst/>
      </dgm:spPr>
      <dgm:t>
        <a:bodyPr/>
        <a:lstStyle/>
        <a:p>
          <a:r>
            <a:rPr lang="en-US" sz="1800" b="1" dirty="0" smtClean="0">
              <a:solidFill>
                <a:srgbClr val="02275B"/>
              </a:solidFill>
              <a:latin typeface="Arial"/>
              <a:cs typeface="Arial"/>
            </a:rPr>
            <a:t>Industry Partner</a:t>
          </a:r>
          <a:endParaRPr lang="en-US" sz="1800" b="1" dirty="0">
            <a:solidFill>
              <a:srgbClr val="02275B"/>
            </a:solidFill>
            <a:latin typeface="Arial"/>
            <a:cs typeface="Arial"/>
          </a:endParaRPr>
        </a:p>
      </dgm:t>
    </dgm:pt>
    <dgm:pt modelId="{1308F502-4B08-5344-AD4A-2C9318577B94}" type="parTrans" cxnId="{A2DE6130-5993-B741-8C4C-7C1CF4DC094F}">
      <dgm:prSet/>
      <dgm:spPr/>
      <dgm:t>
        <a:bodyPr/>
        <a:lstStyle/>
        <a:p>
          <a:endParaRPr lang="en-US" sz="1800" b="1">
            <a:solidFill>
              <a:srgbClr val="02275B"/>
            </a:solidFill>
          </a:endParaRPr>
        </a:p>
      </dgm:t>
    </dgm:pt>
    <dgm:pt modelId="{DE3AD2EC-D04F-AC49-8D62-3F4432655A67}" type="sibTrans" cxnId="{A2DE6130-5993-B741-8C4C-7C1CF4DC094F}">
      <dgm:prSet/>
      <dgm:spPr>
        <a:ln w="50800">
          <a:solidFill>
            <a:srgbClr val="02275B"/>
          </a:solidFill>
        </a:ln>
      </dgm:spPr>
      <dgm:t>
        <a:bodyPr/>
        <a:lstStyle/>
        <a:p>
          <a:endParaRPr lang="en-US" sz="1800" b="1">
            <a:solidFill>
              <a:srgbClr val="02275B"/>
            </a:solidFill>
          </a:endParaRPr>
        </a:p>
      </dgm:t>
    </dgm:pt>
    <dgm:pt modelId="{EADC4EFF-645A-0148-90EC-D2B618684A6C}">
      <dgm:prSet phldrT="[Text]" custT="1"/>
      <dgm:spPr>
        <a:solidFill>
          <a:schemeClr val="accent1">
            <a:lumMod val="20000"/>
            <a:lumOff val="80000"/>
          </a:schemeClr>
        </a:solidFill>
        <a:ln w="50800">
          <a:solidFill>
            <a:srgbClr val="02275B"/>
          </a:solidFill>
        </a:ln>
        <a:effectLst/>
      </dgm:spPr>
      <dgm:t>
        <a:bodyPr/>
        <a:lstStyle/>
        <a:p>
          <a:r>
            <a:rPr lang="en-US" sz="1800" b="1" dirty="0" smtClean="0">
              <a:solidFill>
                <a:srgbClr val="02275B"/>
              </a:solidFill>
              <a:latin typeface="Arial"/>
              <a:cs typeface="Arial"/>
            </a:rPr>
            <a:t>Mayor’s Office</a:t>
          </a:r>
          <a:endParaRPr lang="en-US" sz="1800" b="1" dirty="0">
            <a:solidFill>
              <a:srgbClr val="02275B"/>
            </a:solidFill>
            <a:latin typeface="Arial"/>
            <a:cs typeface="Arial"/>
          </a:endParaRPr>
        </a:p>
      </dgm:t>
    </dgm:pt>
    <dgm:pt modelId="{1FE879DA-FF89-8446-AA78-52C80335F650}" type="parTrans" cxnId="{5944386E-606D-DB46-BA83-2EDE1294A5BC}">
      <dgm:prSet/>
      <dgm:spPr/>
      <dgm:t>
        <a:bodyPr/>
        <a:lstStyle/>
        <a:p>
          <a:endParaRPr lang="en-US" sz="1800" b="1">
            <a:solidFill>
              <a:srgbClr val="02275B"/>
            </a:solidFill>
          </a:endParaRPr>
        </a:p>
      </dgm:t>
    </dgm:pt>
    <dgm:pt modelId="{41C27B27-16F2-4B4B-83E4-4E5FA472417F}" type="sibTrans" cxnId="{5944386E-606D-DB46-BA83-2EDE1294A5BC}">
      <dgm:prSet/>
      <dgm:spPr>
        <a:ln w="50800">
          <a:solidFill>
            <a:srgbClr val="02275B"/>
          </a:solidFill>
        </a:ln>
      </dgm:spPr>
      <dgm:t>
        <a:bodyPr/>
        <a:lstStyle/>
        <a:p>
          <a:endParaRPr lang="en-US" sz="1800" b="1">
            <a:solidFill>
              <a:srgbClr val="02275B"/>
            </a:solidFill>
          </a:endParaRPr>
        </a:p>
      </dgm:t>
    </dgm:pt>
    <dgm:pt modelId="{8FB65784-2354-0646-99BA-57060E7CDF44}">
      <dgm:prSet phldrT="[Text]" custT="1"/>
      <dgm:spPr>
        <a:solidFill>
          <a:schemeClr val="accent1">
            <a:lumMod val="20000"/>
            <a:lumOff val="80000"/>
          </a:schemeClr>
        </a:solidFill>
        <a:ln w="50800">
          <a:solidFill>
            <a:srgbClr val="02275B"/>
          </a:solidFill>
        </a:ln>
        <a:effectLst/>
      </dgm:spPr>
      <dgm:t>
        <a:bodyPr/>
        <a:lstStyle/>
        <a:p>
          <a:r>
            <a:rPr lang="en-US" sz="1800" b="1" dirty="0" smtClean="0">
              <a:solidFill>
                <a:srgbClr val="02275B"/>
              </a:solidFill>
              <a:latin typeface="Arial"/>
              <a:cs typeface="Arial"/>
            </a:rPr>
            <a:t>JFF</a:t>
          </a:r>
          <a:endParaRPr lang="en-US" sz="1800" b="1" dirty="0">
            <a:solidFill>
              <a:srgbClr val="02275B"/>
            </a:solidFill>
            <a:latin typeface="Arial"/>
            <a:cs typeface="Arial"/>
          </a:endParaRPr>
        </a:p>
      </dgm:t>
    </dgm:pt>
    <dgm:pt modelId="{A36C9032-1F83-3D47-8503-D8095313F4B4}" type="parTrans" cxnId="{377D071E-87C1-3A41-B016-EFD0D736D39F}">
      <dgm:prSet/>
      <dgm:spPr/>
      <dgm:t>
        <a:bodyPr/>
        <a:lstStyle/>
        <a:p>
          <a:endParaRPr lang="en-US" sz="1800" b="1">
            <a:solidFill>
              <a:srgbClr val="02275B"/>
            </a:solidFill>
          </a:endParaRPr>
        </a:p>
      </dgm:t>
    </dgm:pt>
    <dgm:pt modelId="{C5316F31-E006-584E-A6D6-86CCBB83B830}" type="sibTrans" cxnId="{377D071E-87C1-3A41-B016-EFD0D736D39F}">
      <dgm:prSet/>
      <dgm:spPr>
        <a:ln w="50800">
          <a:solidFill>
            <a:srgbClr val="02275B"/>
          </a:solidFill>
        </a:ln>
      </dgm:spPr>
      <dgm:t>
        <a:bodyPr/>
        <a:lstStyle/>
        <a:p>
          <a:endParaRPr lang="en-US" sz="1800" b="1">
            <a:solidFill>
              <a:srgbClr val="02275B"/>
            </a:solidFill>
          </a:endParaRPr>
        </a:p>
      </dgm:t>
    </dgm:pt>
    <dgm:pt modelId="{7315D8F5-C0AE-D047-86D9-A9CA14DA20AB}" type="pres">
      <dgm:prSet presAssocID="{DAB53E95-981F-8249-A0C5-A8186F432DD5}" presName="cycle" presStyleCnt="0">
        <dgm:presLayoutVars>
          <dgm:dir/>
          <dgm:resizeHandles val="exact"/>
        </dgm:presLayoutVars>
      </dgm:prSet>
      <dgm:spPr/>
    </dgm:pt>
    <dgm:pt modelId="{095202AF-EDAC-9C45-8E37-F16C15AA118F}" type="pres">
      <dgm:prSet presAssocID="{D43B10CC-CF55-DE48-AFC4-0F04D6583451}" presName="node" presStyleLbl="node1" presStyleIdx="0" presStyleCnt="6" custScaleX="122269">
        <dgm:presLayoutVars>
          <dgm:bulletEnabled val="1"/>
        </dgm:presLayoutVars>
      </dgm:prSet>
      <dgm:spPr/>
      <dgm:t>
        <a:bodyPr/>
        <a:lstStyle/>
        <a:p>
          <a:endParaRPr lang="en-US"/>
        </a:p>
      </dgm:t>
    </dgm:pt>
    <dgm:pt modelId="{D30BF547-A53D-914C-80C5-09E94DB7B089}" type="pres">
      <dgm:prSet presAssocID="{D43B10CC-CF55-DE48-AFC4-0F04D6583451}" presName="spNode" presStyleCnt="0"/>
      <dgm:spPr/>
    </dgm:pt>
    <dgm:pt modelId="{05D48A20-9CEB-284E-9162-0A6AADA744A1}" type="pres">
      <dgm:prSet presAssocID="{DE3AD2EC-D04F-AC49-8D62-3F4432655A67}" presName="sibTrans" presStyleLbl="sibTrans1D1" presStyleIdx="0" presStyleCnt="6" custScaleX="407562"/>
      <dgm:spPr/>
      <dgm:t>
        <a:bodyPr/>
        <a:lstStyle/>
        <a:p>
          <a:endParaRPr lang="en-US"/>
        </a:p>
      </dgm:t>
    </dgm:pt>
    <dgm:pt modelId="{D923310A-D223-9249-80B0-9402F4B66706}" type="pres">
      <dgm:prSet presAssocID="{7774A61D-E8A9-4E49-B6F5-7A8A2BB10B22}" presName="node" presStyleLbl="node1" presStyleIdx="1" presStyleCnt="6" custScaleX="122269">
        <dgm:presLayoutVars>
          <dgm:bulletEnabled val="1"/>
        </dgm:presLayoutVars>
      </dgm:prSet>
      <dgm:spPr/>
      <dgm:t>
        <a:bodyPr/>
        <a:lstStyle/>
        <a:p>
          <a:endParaRPr lang="en-US"/>
        </a:p>
      </dgm:t>
    </dgm:pt>
    <dgm:pt modelId="{484C8BDB-B0A0-054D-9BE8-ED1E94E2CCA3}" type="pres">
      <dgm:prSet presAssocID="{7774A61D-E8A9-4E49-B6F5-7A8A2BB10B22}" presName="spNode" presStyleCnt="0"/>
      <dgm:spPr/>
    </dgm:pt>
    <dgm:pt modelId="{D18DE0E4-01FF-BB43-9BEE-168630CE9A7D}" type="pres">
      <dgm:prSet presAssocID="{A0AFAE95-843D-9C48-82DE-6003814B1376}" presName="sibTrans" presStyleLbl="sibTrans1D1" presStyleIdx="1" presStyleCnt="6" custScaleX="407562"/>
      <dgm:spPr/>
      <dgm:t>
        <a:bodyPr/>
        <a:lstStyle/>
        <a:p>
          <a:endParaRPr lang="en-US"/>
        </a:p>
      </dgm:t>
    </dgm:pt>
    <dgm:pt modelId="{42B1A2F5-743A-464F-9E53-D0452F896A75}" type="pres">
      <dgm:prSet presAssocID="{9C8A4229-5250-904F-ABFB-3B49EBE9C2B8}" presName="node" presStyleLbl="node1" presStyleIdx="2" presStyleCnt="6" custScaleX="90818" custScaleY="97210">
        <dgm:presLayoutVars>
          <dgm:bulletEnabled val="1"/>
        </dgm:presLayoutVars>
      </dgm:prSet>
      <dgm:spPr/>
      <dgm:t>
        <a:bodyPr/>
        <a:lstStyle/>
        <a:p>
          <a:endParaRPr lang="en-US"/>
        </a:p>
      </dgm:t>
    </dgm:pt>
    <dgm:pt modelId="{A3FA22F4-70BC-FA42-96A7-9B08AA512B23}" type="pres">
      <dgm:prSet presAssocID="{9C8A4229-5250-904F-ABFB-3B49EBE9C2B8}" presName="spNode" presStyleCnt="0"/>
      <dgm:spPr/>
    </dgm:pt>
    <dgm:pt modelId="{68DE3C55-39DD-DB42-B7B7-6390A597E30A}" type="pres">
      <dgm:prSet presAssocID="{01AEB433-5017-FB4B-8156-482ABFD46BA9}" presName="sibTrans" presStyleLbl="sibTrans1D1" presStyleIdx="2" presStyleCnt="6" custScaleX="407562"/>
      <dgm:spPr/>
      <dgm:t>
        <a:bodyPr/>
        <a:lstStyle/>
        <a:p>
          <a:endParaRPr lang="en-US"/>
        </a:p>
      </dgm:t>
    </dgm:pt>
    <dgm:pt modelId="{DBC32954-28C4-824A-B097-8092391B3B55}" type="pres">
      <dgm:prSet presAssocID="{9DA140A4-3D94-E046-AA91-251961752D87}" presName="node" presStyleLbl="node1" presStyleIdx="3" presStyleCnt="6" custScaleX="122269">
        <dgm:presLayoutVars>
          <dgm:bulletEnabled val="1"/>
        </dgm:presLayoutVars>
      </dgm:prSet>
      <dgm:spPr/>
      <dgm:t>
        <a:bodyPr/>
        <a:lstStyle/>
        <a:p>
          <a:endParaRPr lang="en-US"/>
        </a:p>
      </dgm:t>
    </dgm:pt>
    <dgm:pt modelId="{601E6A37-18A4-944A-916E-7D1DFBDCE097}" type="pres">
      <dgm:prSet presAssocID="{9DA140A4-3D94-E046-AA91-251961752D87}" presName="spNode" presStyleCnt="0"/>
      <dgm:spPr/>
    </dgm:pt>
    <dgm:pt modelId="{EB0F8CA4-EB24-BE44-890B-45E0410DBE00}" type="pres">
      <dgm:prSet presAssocID="{5F37663F-0736-AA4E-A871-31049A85761E}" presName="sibTrans" presStyleLbl="sibTrans1D1" presStyleIdx="3" presStyleCnt="6" custScaleX="407562"/>
      <dgm:spPr/>
      <dgm:t>
        <a:bodyPr/>
        <a:lstStyle/>
        <a:p>
          <a:endParaRPr lang="en-US"/>
        </a:p>
      </dgm:t>
    </dgm:pt>
    <dgm:pt modelId="{C91E8442-CEC2-BD49-AB61-298F592421A9}" type="pres">
      <dgm:prSet presAssocID="{EADC4EFF-645A-0148-90EC-D2B618684A6C}" presName="node" presStyleLbl="node1" presStyleIdx="4" presStyleCnt="6" custScaleX="122269">
        <dgm:presLayoutVars>
          <dgm:bulletEnabled val="1"/>
        </dgm:presLayoutVars>
      </dgm:prSet>
      <dgm:spPr/>
      <dgm:t>
        <a:bodyPr/>
        <a:lstStyle/>
        <a:p>
          <a:endParaRPr lang="en-US"/>
        </a:p>
      </dgm:t>
    </dgm:pt>
    <dgm:pt modelId="{1ABC4AB9-7905-544A-BFF6-77F896F8A029}" type="pres">
      <dgm:prSet presAssocID="{EADC4EFF-645A-0148-90EC-D2B618684A6C}" presName="spNode" presStyleCnt="0"/>
      <dgm:spPr/>
    </dgm:pt>
    <dgm:pt modelId="{91671ADB-9687-4546-B58D-EF17D85B121E}" type="pres">
      <dgm:prSet presAssocID="{41C27B27-16F2-4B4B-83E4-4E5FA472417F}" presName="sibTrans" presStyleLbl="sibTrans1D1" presStyleIdx="4" presStyleCnt="6" custScaleX="407562"/>
      <dgm:spPr/>
      <dgm:t>
        <a:bodyPr/>
        <a:lstStyle/>
        <a:p>
          <a:endParaRPr lang="en-US"/>
        </a:p>
      </dgm:t>
    </dgm:pt>
    <dgm:pt modelId="{C16CC02A-F440-0A4D-A209-7221823E26C0}" type="pres">
      <dgm:prSet presAssocID="{8FB65784-2354-0646-99BA-57060E7CDF44}" presName="node" presStyleLbl="node1" presStyleIdx="5" presStyleCnt="6" custScaleX="122269" custRadScaleRad="104324" custRadScaleInc="-2965">
        <dgm:presLayoutVars>
          <dgm:bulletEnabled val="1"/>
        </dgm:presLayoutVars>
      </dgm:prSet>
      <dgm:spPr/>
      <dgm:t>
        <a:bodyPr/>
        <a:lstStyle/>
        <a:p>
          <a:endParaRPr lang="en-US"/>
        </a:p>
      </dgm:t>
    </dgm:pt>
    <dgm:pt modelId="{EEBFA5B1-0804-6444-8D73-28217801856E}" type="pres">
      <dgm:prSet presAssocID="{8FB65784-2354-0646-99BA-57060E7CDF44}" presName="spNode" presStyleCnt="0"/>
      <dgm:spPr/>
    </dgm:pt>
    <dgm:pt modelId="{1CEE5A62-DA77-4C45-9763-07178EF3FFDC}" type="pres">
      <dgm:prSet presAssocID="{C5316F31-E006-584E-A6D6-86CCBB83B830}" presName="sibTrans" presStyleLbl="sibTrans1D1" presStyleIdx="5" presStyleCnt="6" custScaleX="407562"/>
      <dgm:spPr/>
      <dgm:t>
        <a:bodyPr/>
        <a:lstStyle/>
        <a:p>
          <a:endParaRPr lang="en-US"/>
        </a:p>
      </dgm:t>
    </dgm:pt>
  </dgm:ptLst>
  <dgm:cxnLst>
    <dgm:cxn modelId="{5944386E-606D-DB46-BA83-2EDE1294A5BC}" srcId="{DAB53E95-981F-8249-A0C5-A8186F432DD5}" destId="{EADC4EFF-645A-0148-90EC-D2B618684A6C}" srcOrd="4" destOrd="0" parTransId="{1FE879DA-FF89-8446-AA78-52C80335F650}" sibTransId="{41C27B27-16F2-4B4B-83E4-4E5FA472417F}"/>
    <dgm:cxn modelId="{92BE43E2-186D-4949-A9DA-F6D5ACFC0A20}" srcId="{DAB53E95-981F-8249-A0C5-A8186F432DD5}" destId="{9DA140A4-3D94-E046-AA91-251961752D87}" srcOrd="3" destOrd="0" parTransId="{C90181DB-C05D-8344-8B6B-671F99569867}" sibTransId="{5F37663F-0736-AA4E-A871-31049A85761E}"/>
    <dgm:cxn modelId="{A2DE6130-5993-B741-8C4C-7C1CF4DC094F}" srcId="{DAB53E95-981F-8249-A0C5-A8186F432DD5}" destId="{D43B10CC-CF55-DE48-AFC4-0F04D6583451}" srcOrd="0" destOrd="0" parTransId="{1308F502-4B08-5344-AD4A-2C9318577B94}" sibTransId="{DE3AD2EC-D04F-AC49-8D62-3F4432655A67}"/>
    <dgm:cxn modelId="{975C94A7-D881-EA44-91E1-25828901E864}" type="presOf" srcId="{5F37663F-0736-AA4E-A871-31049A85761E}" destId="{EB0F8CA4-EB24-BE44-890B-45E0410DBE00}" srcOrd="0" destOrd="0" presId="urn:microsoft.com/office/officeart/2005/8/layout/cycle6"/>
    <dgm:cxn modelId="{894335F6-C983-EC4B-B8F7-C1BC8D4C6684}" type="presOf" srcId="{DE3AD2EC-D04F-AC49-8D62-3F4432655A67}" destId="{05D48A20-9CEB-284E-9162-0A6AADA744A1}" srcOrd="0" destOrd="0" presId="urn:microsoft.com/office/officeart/2005/8/layout/cycle6"/>
    <dgm:cxn modelId="{45CD7901-708C-1547-A329-8A37F89508AA}" type="presOf" srcId="{D43B10CC-CF55-DE48-AFC4-0F04D6583451}" destId="{095202AF-EDAC-9C45-8E37-F16C15AA118F}" srcOrd="0" destOrd="0" presId="urn:microsoft.com/office/officeart/2005/8/layout/cycle6"/>
    <dgm:cxn modelId="{AE9DC6CB-536A-F347-BAE2-CD32BB05EBFD}" type="presOf" srcId="{DAB53E95-981F-8249-A0C5-A8186F432DD5}" destId="{7315D8F5-C0AE-D047-86D9-A9CA14DA20AB}" srcOrd="0" destOrd="0" presId="urn:microsoft.com/office/officeart/2005/8/layout/cycle6"/>
    <dgm:cxn modelId="{FEE7AAAA-EDBC-F546-B5D8-D16066F859F2}" type="presOf" srcId="{9C8A4229-5250-904F-ABFB-3B49EBE9C2B8}" destId="{42B1A2F5-743A-464F-9E53-D0452F896A75}" srcOrd="0" destOrd="0" presId="urn:microsoft.com/office/officeart/2005/8/layout/cycle6"/>
    <dgm:cxn modelId="{91171F20-C0F3-F248-ABBC-87CE0E596336}" type="presOf" srcId="{41C27B27-16F2-4B4B-83E4-4E5FA472417F}" destId="{91671ADB-9687-4546-B58D-EF17D85B121E}" srcOrd="0" destOrd="0" presId="urn:microsoft.com/office/officeart/2005/8/layout/cycle6"/>
    <dgm:cxn modelId="{89AFC312-2CB9-384C-AFB1-9F41D7035CE9}" type="presOf" srcId="{EADC4EFF-645A-0148-90EC-D2B618684A6C}" destId="{C91E8442-CEC2-BD49-AB61-298F592421A9}" srcOrd="0" destOrd="0" presId="urn:microsoft.com/office/officeart/2005/8/layout/cycle6"/>
    <dgm:cxn modelId="{60BEDA54-09C5-644F-A671-CCCE47288422}" srcId="{DAB53E95-981F-8249-A0C5-A8186F432DD5}" destId="{9C8A4229-5250-904F-ABFB-3B49EBE9C2B8}" srcOrd="2" destOrd="0" parTransId="{AE553CF4-302A-4045-BA20-6E311662B973}" sibTransId="{01AEB433-5017-FB4B-8156-482ABFD46BA9}"/>
    <dgm:cxn modelId="{32ACB96D-E3A6-674B-92F9-D294FFA9A84B}" type="presOf" srcId="{01AEB433-5017-FB4B-8156-482ABFD46BA9}" destId="{68DE3C55-39DD-DB42-B7B7-6390A597E30A}" srcOrd="0" destOrd="0" presId="urn:microsoft.com/office/officeart/2005/8/layout/cycle6"/>
    <dgm:cxn modelId="{D41E0C8D-80C6-6D41-977C-ABBD28F8302A}" type="presOf" srcId="{C5316F31-E006-584E-A6D6-86CCBB83B830}" destId="{1CEE5A62-DA77-4C45-9763-07178EF3FFDC}" srcOrd="0" destOrd="0" presId="urn:microsoft.com/office/officeart/2005/8/layout/cycle6"/>
    <dgm:cxn modelId="{8544B528-D61C-6740-B9CF-404F289C7959}" type="presOf" srcId="{A0AFAE95-843D-9C48-82DE-6003814B1376}" destId="{D18DE0E4-01FF-BB43-9BEE-168630CE9A7D}" srcOrd="0" destOrd="0" presId="urn:microsoft.com/office/officeart/2005/8/layout/cycle6"/>
    <dgm:cxn modelId="{76B9EFC6-35CD-9049-AD9A-AB456F87987D}" type="presOf" srcId="{7774A61D-E8A9-4E49-B6F5-7A8A2BB10B22}" destId="{D923310A-D223-9249-80B0-9402F4B66706}" srcOrd="0" destOrd="0" presId="urn:microsoft.com/office/officeart/2005/8/layout/cycle6"/>
    <dgm:cxn modelId="{84FB6481-1C21-8844-B71E-BFC51F428D2F}" srcId="{DAB53E95-981F-8249-A0C5-A8186F432DD5}" destId="{7774A61D-E8A9-4E49-B6F5-7A8A2BB10B22}" srcOrd="1" destOrd="0" parTransId="{78E180C7-6ABE-204E-8522-CAC0236B73DD}" sibTransId="{A0AFAE95-843D-9C48-82DE-6003814B1376}"/>
    <dgm:cxn modelId="{377D071E-87C1-3A41-B016-EFD0D736D39F}" srcId="{DAB53E95-981F-8249-A0C5-A8186F432DD5}" destId="{8FB65784-2354-0646-99BA-57060E7CDF44}" srcOrd="5" destOrd="0" parTransId="{A36C9032-1F83-3D47-8503-D8095313F4B4}" sibTransId="{C5316F31-E006-584E-A6D6-86CCBB83B830}"/>
    <dgm:cxn modelId="{E95455FB-0D28-3D40-8910-D652EADAEE79}" type="presOf" srcId="{8FB65784-2354-0646-99BA-57060E7CDF44}" destId="{C16CC02A-F440-0A4D-A209-7221823E26C0}" srcOrd="0" destOrd="0" presId="urn:microsoft.com/office/officeart/2005/8/layout/cycle6"/>
    <dgm:cxn modelId="{81573A33-1D93-184D-B686-0AE71F78E0BF}" type="presOf" srcId="{9DA140A4-3D94-E046-AA91-251961752D87}" destId="{DBC32954-28C4-824A-B097-8092391B3B55}" srcOrd="0" destOrd="0" presId="urn:microsoft.com/office/officeart/2005/8/layout/cycle6"/>
    <dgm:cxn modelId="{E18BD597-6576-FD4C-BC5E-3ED8704C8193}" type="presParOf" srcId="{7315D8F5-C0AE-D047-86D9-A9CA14DA20AB}" destId="{095202AF-EDAC-9C45-8E37-F16C15AA118F}" srcOrd="0" destOrd="0" presId="urn:microsoft.com/office/officeart/2005/8/layout/cycle6"/>
    <dgm:cxn modelId="{F6B8C120-DC68-AB4E-A8ED-75C7F2E09989}" type="presParOf" srcId="{7315D8F5-C0AE-D047-86D9-A9CA14DA20AB}" destId="{D30BF547-A53D-914C-80C5-09E94DB7B089}" srcOrd="1" destOrd="0" presId="urn:microsoft.com/office/officeart/2005/8/layout/cycle6"/>
    <dgm:cxn modelId="{3A029D56-0E5E-7041-87A7-017028133874}" type="presParOf" srcId="{7315D8F5-C0AE-D047-86D9-A9CA14DA20AB}" destId="{05D48A20-9CEB-284E-9162-0A6AADA744A1}" srcOrd="2" destOrd="0" presId="urn:microsoft.com/office/officeart/2005/8/layout/cycle6"/>
    <dgm:cxn modelId="{BA12D255-A5CB-D04D-B140-A78A4C2AB468}" type="presParOf" srcId="{7315D8F5-C0AE-D047-86D9-A9CA14DA20AB}" destId="{D923310A-D223-9249-80B0-9402F4B66706}" srcOrd="3" destOrd="0" presId="urn:microsoft.com/office/officeart/2005/8/layout/cycle6"/>
    <dgm:cxn modelId="{CADF16D4-8894-0240-92DC-C0E61D400D1B}" type="presParOf" srcId="{7315D8F5-C0AE-D047-86D9-A9CA14DA20AB}" destId="{484C8BDB-B0A0-054D-9BE8-ED1E94E2CCA3}" srcOrd="4" destOrd="0" presId="urn:microsoft.com/office/officeart/2005/8/layout/cycle6"/>
    <dgm:cxn modelId="{B7C1B532-97AC-B041-94D6-ED182E63EACC}" type="presParOf" srcId="{7315D8F5-C0AE-D047-86D9-A9CA14DA20AB}" destId="{D18DE0E4-01FF-BB43-9BEE-168630CE9A7D}" srcOrd="5" destOrd="0" presId="urn:microsoft.com/office/officeart/2005/8/layout/cycle6"/>
    <dgm:cxn modelId="{ABED0516-0738-BC42-A1D3-14F99ACD45E5}" type="presParOf" srcId="{7315D8F5-C0AE-D047-86D9-A9CA14DA20AB}" destId="{42B1A2F5-743A-464F-9E53-D0452F896A75}" srcOrd="6" destOrd="0" presId="urn:microsoft.com/office/officeart/2005/8/layout/cycle6"/>
    <dgm:cxn modelId="{01FAB02C-BECE-7A44-B835-27739AB26919}" type="presParOf" srcId="{7315D8F5-C0AE-D047-86D9-A9CA14DA20AB}" destId="{A3FA22F4-70BC-FA42-96A7-9B08AA512B23}" srcOrd="7" destOrd="0" presId="urn:microsoft.com/office/officeart/2005/8/layout/cycle6"/>
    <dgm:cxn modelId="{1414B134-03B8-1040-A670-3C5247516991}" type="presParOf" srcId="{7315D8F5-C0AE-D047-86D9-A9CA14DA20AB}" destId="{68DE3C55-39DD-DB42-B7B7-6390A597E30A}" srcOrd="8" destOrd="0" presId="urn:microsoft.com/office/officeart/2005/8/layout/cycle6"/>
    <dgm:cxn modelId="{7B68CDC1-21CA-F143-A7A4-A789A9DDEE9F}" type="presParOf" srcId="{7315D8F5-C0AE-D047-86D9-A9CA14DA20AB}" destId="{DBC32954-28C4-824A-B097-8092391B3B55}" srcOrd="9" destOrd="0" presId="urn:microsoft.com/office/officeart/2005/8/layout/cycle6"/>
    <dgm:cxn modelId="{6F37CABC-324A-6E48-B3AE-86AE64606392}" type="presParOf" srcId="{7315D8F5-C0AE-D047-86D9-A9CA14DA20AB}" destId="{601E6A37-18A4-944A-916E-7D1DFBDCE097}" srcOrd="10" destOrd="0" presId="urn:microsoft.com/office/officeart/2005/8/layout/cycle6"/>
    <dgm:cxn modelId="{40C02858-34E3-C143-B716-D037C7D9F085}" type="presParOf" srcId="{7315D8F5-C0AE-D047-86D9-A9CA14DA20AB}" destId="{EB0F8CA4-EB24-BE44-890B-45E0410DBE00}" srcOrd="11" destOrd="0" presId="urn:microsoft.com/office/officeart/2005/8/layout/cycle6"/>
    <dgm:cxn modelId="{EB717272-E3D3-FE4F-B862-81C9F83A42F7}" type="presParOf" srcId="{7315D8F5-C0AE-D047-86D9-A9CA14DA20AB}" destId="{C91E8442-CEC2-BD49-AB61-298F592421A9}" srcOrd="12" destOrd="0" presId="urn:microsoft.com/office/officeart/2005/8/layout/cycle6"/>
    <dgm:cxn modelId="{58F5E7F9-5414-5A41-B0B8-6BF9AF3D853D}" type="presParOf" srcId="{7315D8F5-C0AE-D047-86D9-A9CA14DA20AB}" destId="{1ABC4AB9-7905-544A-BFF6-77F896F8A029}" srcOrd="13" destOrd="0" presId="urn:microsoft.com/office/officeart/2005/8/layout/cycle6"/>
    <dgm:cxn modelId="{AFAA89E7-791C-3A4D-A47B-16E05435D45B}" type="presParOf" srcId="{7315D8F5-C0AE-D047-86D9-A9CA14DA20AB}" destId="{91671ADB-9687-4546-B58D-EF17D85B121E}" srcOrd="14" destOrd="0" presId="urn:microsoft.com/office/officeart/2005/8/layout/cycle6"/>
    <dgm:cxn modelId="{4D10DE27-3911-5542-A674-DB3EDBEE8CEF}" type="presParOf" srcId="{7315D8F5-C0AE-D047-86D9-A9CA14DA20AB}" destId="{C16CC02A-F440-0A4D-A209-7221823E26C0}" srcOrd="15" destOrd="0" presId="urn:microsoft.com/office/officeart/2005/8/layout/cycle6"/>
    <dgm:cxn modelId="{F5B75983-0137-2D4D-917B-FFF92B05FD8F}" type="presParOf" srcId="{7315D8F5-C0AE-D047-86D9-A9CA14DA20AB}" destId="{EEBFA5B1-0804-6444-8D73-28217801856E}" srcOrd="16" destOrd="0" presId="urn:microsoft.com/office/officeart/2005/8/layout/cycle6"/>
    <dgm:cxn modelId="{C7EF49D1-F708-3A4E-9B4D-87979A748DB2}" type="presParOf" srcId="{7315D8F5-C0AE-D047-86D9-A9CA14DA20AB}" destId="{1CEE5A62-DA77-4C45-9763-07178EF3FFDC}"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240A7-0871-6141-9DBB-FEB57E498AAA}">
      <dsp:nvSpPr>
        <dsp:cNvPr id="0" name=""/>
        <dsp:cNvSpPr/>
      </dsp:nvSpPr>
      <dsp:spPr>
        <a:xfrm rot="16200000">
          <a:off x="508000" y="-508000"/>
          <a:ext cx="2032000" cy="3048000"/>
        </a:xfrm>
        <a:prstGeom prst="round1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Complete high school with at least 12 college credits and WBL experience</a:t>
          </a:r>
          <a:endParaRPr lang="en-US" sz="2100" b="1" kern="1200" dirty="0"/>
        </a:p>
      </dsp:txBody>
      <dsp:txXfrm rot="5400000">
        <a:off x="0" y="0"/>
        <a:ext cx="3048000" cy="1524000"/>
      </dsp:txXfrm>
    </dsp:sp>
    <dsp:sp modelId="{FD77B6A9-C55E-3A43-8637-12E621EACA45}">
      <dsp:nvSpPr>
        <dsp:cNvPr id="0" name=""/>
        <dsp:cNvSpPr/>
      </dsp:nvSpPr>
      <dsp:spPr>
        <a:xfrm>
          <a:off x="3048000" y="0"/>
          <a:ext cx="3048000" cy="2032000"/>
        </a:xfrm>
        <a:prstGeom prst="round1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Attain postsecondary credential with value in regional labor market</a:t>
          </a:r>
          <a:endParaRPr lang="en-US" sz="2100" b="1" kern="1200" dirty="0"/>
        </a:p>
      </dsp:txBody>
      <dsp:txXfrm>
        <a:off x="3048000" y="0"/>
        <a:ext cx="3048000" cy="1524000"/>
      </dsp:txXfrm>
    </dsp:sp>
    <dsp:sp modelId="{94D363D2-2FE5-FB49-AB82-DC14AEFA5EEA}">
      <dsp:nvSpPr>
        <dsp:cNvPr id="0" name=""/>
        <dsp:cNvSpPr/>
      </dsp:nvSpPr>
      <dsp:spPr>
        <a:xfrm rot="10800000">
          <a:off x="0" y="2032000"/>
          <a:ext cx="3048000" cy="2032000"/>
        </a:xfrm>
        <a:prstGeom prst="round1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Advance in career and pursue further education as interested</a:t>
          </a:r>
          <a:endParaRPr lang="en-US" sz="2100" b="1" kern="1200" dirty="0"/>
        </a:p>
      </dsp:txBody>
      <dsp:txXfrm rot="10800000">
        <a:off x="0" y="2539999"/>
        <a:ext cx="3048000" cy="1524000"/>
      </dsp:txXfrm>
    </dsp:sp>
    <dsp:sp modelId="{E813AC56-EB65-4841-8767-49165485DE50}">
      <dsp:nvSpPr>
        <dsp:cNvPr id="0" name=""/>
        <dsp:cNvSpPr/>
      </dsp:nvSpPr>
      <dsp:spPr>
        <a:xfrm rot="5400000">
          <a:off x="3556000" y="1523999"/>
          <a:ext cx="2032000" cy="3048000"/>
        </a:xfrm>
        <a:prstGeom prst="round1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Launch a career in a high-demand, high-growth, high-wage occupation</a:t>
          </a:r>
          <a:endParaRPr lang="en-US" sz="2100" b="1" kern="1200" dirty="0"/>
        </a:p>
      </dsp:txBody>
      <dsp:txXfrm rot="-5400000">
        <a:off x="3048000" y="2539999"/>
        <a:ext cx="3048000" cy="1524000"/>
      </dsp:txXfrm>
    </dsp:sp>
    <dsp:sp modelId="{87894BD1-2B79-344C-BA63-73F4E2FEE47E}">
      <dsp:nvSpPr>
        <dsp:cNvPr id="0" name=""/>
        <dsp:cNvSpPr/>
      </dsp:nvSpPr>
      <dsp:spPr>
        <a:xfrm>
          <a:off x="2133600" y="1523999"/>
          <a:ext cx="1828800" cy="1016000"/>
        </a:xfrm>
        <a:prstGeom prst="roundRect">
          <a:avLst/>
        </a:prstGeom>
        <a:solidFill>
          <a:schemeClr val="tx2">
            <a:lumMod val="50000"/>
          </a:schemeClr>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ALL YOUNG PEOPLE</a:t>
          </a:r>
          <a:endParaRPr lang="en-US" sz="2100" b="1" kern="1200" dirty="0">
            <a:solidFill>
              <a:schemeClr val="bg1"/>
            </a:solidFill>
          </a:endParaRPr>
        </a:p>
      </dsp:txBody>
      <dsp:txXfrm>
        <a:off x="2183197" y="1573596"/>
        <a:ext cx="1729606" cy="91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25DDB-4D63-4446-9F35-9095D336AE82}" type="datetimeFigureOut">
              <a:rPr lang="en-US" smtClean="0"/>
              <a:t>7/19/2016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A1E33-96F0-5445-B58E-1E596EC6B610}" type="datetimeFigureOut">
              <a:rPr lang="en-US" smtClean="0"/>
              <a:t>7/19/2016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58AD7-48F4-7D42-A6C3-01BA495DA218}" type="slidenum">
              <a:rPr lang="en-US" smtClean="0"/>
              <a:t>‹#›</a:t>
            </a:fld>
            <a:endParaRPr lang="en-US"/>
          </a:p>
        </p:txBody>
      </p:sp>
    </p:spTree>
    <p:extLst>
      <p:ext uri="{BB962C8B-B14F-4D97-AF65-F5344CB8AC3E}">
        <p14:creationId xmlns:p14="http://schemas.microsoft.com/office/powerpoint/2010/main" val="10232266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p:txBody>
          <a:bodyPr/>
          <a:lstStyle/>
          <a:p>
            <a:pPr marL="0" indent="0">
              <a:buFont typeface="Arial" pitchFamily="34" charset="0"/>
              <a:buNone/>
            </a:pPr>
            <a:endParaRPr lang="en-US" dirty="0" smtClean="0"/>
          </a:p>
        </p:txBody>
      </p:sp>
      <p:sp>
        <p:nvSpPr>
          <p:cNvPr id="18436" name="Slide Number Placeholder 3"/>
          <p:cNvSpPr>
            <a:spLocks noGrp="1"/>
          </p:cNvSpPr>
          <p:nvPr>
            <p:ph type="sldNum" sz="quarter" idx="5"/>
          </p:nvPr>
        </p:nvSpPr>
        <p:spPr>
          <a:noFill/>
        </p:spPr>
        <p:txBody>
          <a:bodyPr/>
          <a:lstStyle/>
          <a:p>
            <a:fld id="{7468BA91-201D-4383-839B-70B4DE1C4C30}" type="slidenum">
              <a:rPr lang="en-US"/>
              <a:pPr/>
              <a:t>4</a:t>
            </a:fld>
            <a:endParaRPr lang="en-US"/>
          </a:p>
        </p:txBody>
      </p:sp>
    </p:spTree>
    <p:extLst>
      <p:ext uri="{BB962C8B-B14F-4D97-AF65-F5344CB8AC3E}">
        <p14:creationId xmlns:p14="http://schemas.microsoft.com/office/powerpoint/2010/main" val="223169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the</a:t>
            </a:r>
            <a:r>
              <a:rPr lang="en-US" baseline="0" dirty="0" smtClean="0"/>
              <a:t> major milestones we’re trying to achieve through the 9-14 integrated pathways work. We have additional leading indicators and “structural</a:t>
            </a:r>
            <a:r>
              <a:rPr lang="en-US" baseline="0" smtClean="0"/>
              <a:t>” indicators that </a:t>
            </a:r>
            <a:r>
              <a:rPr lang="en-US" baseline="0" dirty="0" smtClean="0"/>
              <a:t>help monitor progress toward meeting milestones.</a:t>
            </a:r>
            <a:endParaRPr lang="en-US" dirty="0"/>
          </a:p>
        </p:txBody>
      </p:sp>
      <p:sp>
        <p:nvSpPr>
          <p:cNvPr id="4" name="Slide Number Placeholder 3"/>
          <p:cNvSpPr>
            <a:spLocks noGrp="1"/>
          </p:cNvSpPr>
          <p:nvPr>
            <p:ph type="sldNum" sz="quarter" idx="10"/>
          </p:nvPr>
        </p:nvSpPr>
        <p:spPr/>
        <p:txBody>
          <a:bodyPr/>
          <a:lstStyle/>
          <a:p>
            <a:fld id="{15958AD7-48F4-7D42-A6C3-01BA495DA218}" type="slidenum">
              <a:rPr lang="en-US" smtClean="0"/>
              <a:t>17</a:t>
            </a:fld>
            <a:endParaRPr lang="en-US"/>
          </a:p>
        </p:txBody>
      </p:sp>
    </p:spTree>
    <p:extLst>
      <p:ext uri="{BB962C8B-B14F-4D97-AF65-F5344CB8AC3E}">
        <p14:creationId xmlns:p14="http://schemas.microsoft.com/office/powerpoint/2010/main" val="292150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F2F24-6D43-B143-BD76-E42627A0A7DE}" type="slidenum">
              <a:rPr lang="en-US" smtClean="0"/>
              <a:t>18</a:t>
            </a:fld>
            <a:endParaRPr lang="en-US"/>
          </a:p>
        </p:txBody>
      </p:sp>
    </p:spTree>
    <p:extLst>
      <p:ext uri="{BB962C8B-B14F-4D97-AF65-F5344CB8AC3E}">
        <p14:creationId xmlns:p14="http://schemas.microsoft.com/office/powerpoint/2010/main" val="173520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BEGINS WITH PARTNERSHIPS</a:t>
            </a:r>
          </a:p>
          <a:p>
            <a:endParaRPr lang="en-US" dirty="0" smtClean="0"/>
          </a:p>
          <a:p>
            <a:r>
              <a:rPr lang="en-US" dirty="0" smtClean="0"/>
              <a:t>Change is not going to happen without everyone</a:t>
            </a:r>
            <a:r>
              <a:rPr lang="en-US" baseline="0" dirty="0" smtClean="0"/>
              <a:t> at the table and sharing a common vision: </a:t>
            </a:r>
            <a:r>
              <a:rPr lang="en-US" b="1" i="1" baseline="0" dirty="0" smtClean="0"/>
              <a:t>To provide relevant, seamless, and hands-on education for all citizens to gain the knowledge and skills for employment in a high demand, high skill field. </a:t>
            </a:r>
            <a:endParaRPr lang="en-US" b="1" dirty="0" smtClean="0"/>
          </a:p>
          <a:p>
            <a:endParaRPr lang="en-US" dirty="0" smtClean="0"/>
          </a:p>
          <a:p>
            <a:pPr marL="171423" indent="-171423">
              <a:buFont typeface="Arial" panose="020B0604020202020204" pitchFamily="34" charset="0"/>
              <a:buChar char="•"/>
            </a:pPr>
            <a:r>
              <a:rPr lang="en-US" dirty="0" smtClean="0"/>
              <a:t>Discuss the issues</a:t>
            </a:r>
          </a:p>
          <a:p>
            <a:pPr marL="171423" indent="-171423">
              <a:buFont typeface="Arial" panose="020B0604020202020204" pitchFamily="34" charset="0"/>
              <a:buChar char="•"/>
            </a:pPr>
            <a:r>
              <a:rPr lang="en-US" dirty="0" smtClean="0"/>
              <a:t>Identify commonalities between stakeholders </a:t>
            </a:r>
          </a:p>
          <a:p>
            <a:pPr marL="171423" indent="-171423">
              <a:buFont typeface="Arial" panose="020B0604020202020204" pitchFamily="34" charset="0"/>
              <a:buChar char="•"/>
            </a:pPr>
            <a:r>
              <a:rPr lang="en-US" dirty="0" smtClean="0"/>
              <a:t>Create</a:t>
            </a:r>
            <a:r>
              <a:rPr lang="en-US" baseline="0" dirty="0" smtClean="0"/>
              <a:t> a unified regional plan</a:t>
            </a:r>
          </a:p>
          <a:p>
            <a:pPr marL="171423" indent="-171423">
              <a:buFont typeface="Arial" panose="020B0604020202020204" pitchFamily="34" charset="0"/>
              <a:buChar char="•"/>
            </a:pPr>
            <a:r>
              <a:rPr lang="en-US" baseline="0" dirty="0" smtClean="0"/>
              <a:t>Implement</a:t>
            </a:r>
          </a:p>
          <a:p>
            <a:pPr marL="171423" indent="-171423">
              <a:buFont typeface="Arial" panose="020B0604020202020204" pitchFamily="34" charset="0"/>
              <a:buChar char="•"/>
            </a:pPr>
            <a:r>
              <a:rPr lang="en-US" baseline="0" dirty="0" smtClean="0"/>
              <a:t>Review, make changes, repeat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1D73EAB-E83B-4B34-BDD4-781827B4F1FF}"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33978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2012, SAP shifted its Corporate Social Responsibility portfolio to focus on targeted investments in high schools that promote long-term sustainability and help prepare the next generation of professional to work in the IT field. SAP launched its first signature education initiative at Business Technology Early College High School in Queens, NY. SAP is currently sponsoring 3 active sites in the US and Canada: Queens, Vancouver, and Boston, and one more is slated to open in Oakland, CA in fall 2016.</a:t>
            </a:r>
          </a:p>
          <a:p>
            <a:r>
              <a:rPr lang="en-US" sz="1200" kern="1200" dirty="0" smtClean="0">
                <a:solidFill>
                  <a:schemeClr val="tx1"/>
                </a:solidFill>
                <a:latin typeface="+mn-lt"/>
                <a:ea typeface="+mn-ea"/>
                <a:cs typeface="+mn-cs"/>
              </a:rPr>
              <a:t>In 2014, SAP enlisted the support of JFF to serve as the intermediary organization in the planning and implementation of a SAP education initiative in Boston, MA called C-Town Tech.</a:t>
            </a:r>
          </a:p>
          <a:p>
            <a:r>
              <a:rPr lang="en-US" sz="1200" kern="1200" dirty="0" smtClean="0">
                <a:solidFill>
                  <a:schemeClr val="tx1"/>
                </a:solidFill>
                <a:latin typeface="+mn-lt"/>
                <a:ea typeface="+mn-ea"/>
                <a:cs typeface="+mn-cs"/>
              </a:rPr>
              <a:t>C-Town Tech is a 9-14 IT Pathway at Charlestown High School created in partnership between Boston Public Schools, SAP, a global enterprise software company, Bunker Hill Community College, the Boston Private Industry Council, the Boston Mayor’s Office, and Jobs for the Future.</a:t>
            </a:r>
          </a:p>
          <a:p>
            <a:r>
              <a:rPr lang="en-US" sz="1200" kern="1200" dirty="0" smtClean="0">
                <a:solidFill>
                  <a:schemeClr val="tx1"/>
                </a:solidFill>
                <a:latin typeface="+mn-lt"/>
                <a:ea typeface="+mn-ea"/>
                <a:cs typeface="+mn-cs"/>
              </a:rPr>
              <a:t>C-Town Tech welcomed its inaugural cohort of 30 students this September who are already enrolled in their first college-level IT course in addition to their required core academic classes. Through participation in the pathway, students will be able to earn up to 30 credits toward an Associate’s degree in IT at Bunker Hill Community College. Students in the program will also have access to mentors at SAP, and work-based learning activities like job shadowing, career academies, career fairs, and short-term and long-term internships at SAP and within its ecosystem. Entry level IT jobs in the Boston area come with competitive salaries; for example, IT help desk salaries start at more than $45,000 a year.</a:t>
            </a:r>
          </a:p>
          <a:p>
            <a:r>
              <a:rPr lang="en-US" sz="1200" kern="1200" dirty="0" smtClean="0">
                <a:solidFill>
                  <a:schemeClr val="tx1"/>
                </a:solidFill>
                <a:latin typeface="+mn-lt"/>
                <a:ea typeface="+mn-ea"/>
                <a:cs typeface="+mn-cs"/>
              </a:rPr>
              <a:t>SAP asked JFF to write a “blueprint” of their education initiatives to capture the key elements and principals found across each site, highlight the unique contexts and characteristics where these initiatives have been implemented, and provide helpful resources and guidelines for other companies interested in engaging in long-term school partnerships like these.</a:t>
            </a:r>
            <a:endParaRPr lang="en-US" dirty="0"/>
          </a:p>
        </p:txBody>
      </p:sp>
      <p:sp>
        <p:nvSpPr>
          <p:cNvPr id="4" name="Slide Number Placeholder 3"/>
          <p:cNvSpPr>
            <a:spLocks noGrp="1"/>
          </p:cNvSpPr>
          <p:nvPr>
            <p:ph type="sldNum" sz="quarter" idx="10"/>
          </p:nvPr>
        </p:nvSpPr>
        <p:spPr/>
        <p:txBody>
          <a:bodyPr/>
          <a:lstStyle/>
          <a:p>
            <a:fld id="{15958AD7-48F4-7D42-A6C3-01BA495DA218}" type="slidenum">
              <a:rPr lang="en-US" smtClean="0"/>
              <a:t>22</a:t>
            </a:fld>
            <a:endParaRPr lang="en-US"/>
          </a:p>
        </p:txBody>
      </p:sp>
    </p:spTree>
    <p:extLst>
      <p:ext uri="{BB962C8B-B14F-4D97-AF65-F5344CB8AC3E}">
        <p14:creationId xmlns:p14="http://schemas.microsoft.com/office/powerpoint/2010/main" val="2012725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p:sp>
      <p:sp>
        <p:nvSpPr>
          <p:cNvPr id="20482" name="Notes Placeholder 2"/>
          <p:cNvSpPr>
            <a:spLocks noGrp="1"/>
          </p:cNvSpPr>
          <p:nvPr>
            <p:ph type="body" idx="1"/>
          </p:nvPr>
        </p:nvSpPr>
        <p:spPr/>
        <p:txBody>
          <a:bodyPr/>
          <a:lstStyle/>
          <a:p>
            <a:pPr eaLnBrk="1" hangingPunct="1">
              <a:spcBef>
                <a:spcPct val="0"/>
              </a:spcBef>
            </a:pPr>
            <a:endParaRPr lang="ja-JP" altLang="en-US">
              <a:solidFill>
                <a:srgbClr val="000000"/>
              </a:solidFill>
              <a:latin typeface="Avenir Roman" charset="0"/>
              <a:cs typeface="Avenir Roman" charset="0"/>
            </a:endParaRPr>
          </a:p>
        </p:txBody>
      </p:sp>
    </p:spTree>
    <p:extLst>
      <p:ext uri="{BB962C8B-B14F-4D97-AF65-F5344CB8AC3E}">
        <p14:creationId xmlns:p14="http://schemas.microsoft.com/office/powerpoint/2010/main" val="1364475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p:sp>
      <p:sp>
        <p:nvSpPr>
          <p:cNvPr id="24578" name="Notes Placeholder 2"/>
          <p:cNvSpPr>
            <a:spLocks noGrp="1"/>
          </p:cNvSpPr>
          <p:nvPr>
            <p:ph type="body" idx="1"/>
          </p:nvPr>
        </p:nvSpPr>
        <p:spPr/>
        <p:txBody>
          <a:bodyPr/>
          <a:lstStyle/>
          <a:p>
            <a:endParaRPr lang="en-US" altLang="ja-JP">
              <a:latin typeface="Avenir Roman" charset="0"/>
              <a:cs typeface="Avenir Roman" charset="0"/>
            </a:endParaRPr>
          </a:p>
        </p:txBody>
      </p:sp>
    </p:spTree>
    <p:extLst>
      <p:ext uri="{BB962C8B-B14F-4D97-AF65-F5344CB8AC3E}">
        <p14:creationId xmlns:p14="http://schemas.microsoft.com/office/powerpoint/2010/main" val="2122856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p:sp>
      <p:sp>
        <p:nvSpPr>
          <p:cNvPr id="26626" name="Notes Placeholder 2"/>
          <p:cNvSpPr>
            <a:spLocks noGrp="1"/>
          </p:cNvSpPr>
          <p:nvPr>
            <p:ph type="body" idx="1"/>
          </p:nvPr>
        </p:nvSpPr>
        <p:spPr/>
        <p:txBody>
          <a:bodyPr/>
          <a:lstStyle/>
          <a:p>
            <a:endParaRPr lang="en-US" altLang="ja-JP">
              <a:latin typeface="Avenir Roman" charset="0"/>
              <a:cs typeface="Avenir Roman" charset="0"/>
            </a:endParaRPr>
          </a:p>
        </p:txBody>
      </p:sp>
    </p:spTree>
    <p:extLst>
      <p:ext uri="{BB962C8B-B14F-4D97-AF65-F5344CB8AC3E}">
        <p14:creationId xmlns:p14="http://schemas.microsoft.com/office/powerpoint/2010/main" val="97257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p:sp>
      <p:sp>
        <p:nvSpPr>
          <p:cNvPr id="28674" name="Notes Placeholder 2"/>
          <p:cNvSpPr>
            <a:spLocks noGrp="1"/>
          </p:cNvSpPr>
          <p:nvPr>
            <p:ph type="body" idx="1"/>
          </p:nvPr>
        </p:nvSpPr>
        <p:spPr/>
        <p:txBody>
          <a:bodyPr/>
          <a:lstStyle/>
          <a:p>
            <a:endParaRPr lang="en-US" altLang="ja-JP">
              <a:latin typeface="Avenir Roman" charset="0"/>
              <a:cs typeface="Avenir Roman" charset="0"/>
            </a:endParaRPr>
          </a:p>
        </p:txBody>
      </p:sp>
    </p:spTree>
    <p:extLst>
      <p:ext uri="{BB962C8B-B14F-4D97-AF65-F5344CB8AC3E}">
        <p14:creationId xmlns:p14="http://schemas.microsoft.com/office/powerpoint/2010/main" val="291897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p:sp>
      <p:sp>
        <p:nvSpPr>
          <p:cNvPr id="30722" name="Notes Placeholder 2"/>
          <p:cNvSpPr>
            <a:spLocks noGrp="1"/>
          </p:cNvSpPr>
          <p:nvPr>
            <p:ph type="body" idx="1"/>
          </p:nvPr>
        </p:nvSpPr>
        <p:spPr/>
        <p:txBody>
          <a:bodyPr/>
          <a:lstStyle/>
          <a:p>
            <a:pPr eaLnBrk="1" hangingPunct="1">
              <a:spcBef>
                <a:spcPct val="0"/>
              </a:spcBef>
            </a:pPr>
            <a:endParaRPr lang="en-US" altLang="ja-JP">
              <a:solidFill>
                <a:srgbClr val="32424D"/>
              </a:solidFill>
              <a:latin typeface="Avenir Roman" charset="0"/>
              <a:cs typeface="Avenir Roman" charset="0"/>
            </a:endParaRPr>
          </a:p>
        </p:txBody>
      </p:sp>
    </p:spTree>
    <p:extLst>
      <p:ext uri="{BB962C8B-B14F-4D97-AF65-F5344CB8AC3E}">
        <p14:creationId xmlns:p14="http://schemas.microsoft.com/office/powerpoint/2010/main" val="73861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p:txBody>
          <a:bodyPr/>
          <a:lstStyle/>
          <a:p>
            <a:pPr marL="112025" indent="-112025">
              <a:buFont typeface="Arial" pitchFamily="34" charset="0"/>
              <a:buChar char="•"/>
            </a:pPr>
            <a:r>
              <a:rPr lang="en-US" dirty="0" smtClean="0"/>
              <a:t>The ladder faculty is assistant, associate, and full professors.</a:t>
            </a:r>
          </a:p>
          <a:p>
            <a:pPr marL="112025" indent="-112025">
              <a:buFont typeface="Arial" pitchFamily="34" charset="0"/>
              <a:buChar char="•"/>
            </a:pPr>
            <a:endParaRPr lang="en-US" dirty="0" smtClean="0"/>
          </a:p>
          <a:p>
            <a:pPr marL="112025" indent="-112025">
              <a:buFont typeface="Arial" pitchFamily="34" charset="0"/>
              <a:buChar char="•"/>
            </a:pPr>
            <a:r>
              <a:rPr lang="en-US" dirty="0" smtClean="0"/>
              <a:t>We have a lot of </a:t>
            </a:r>
            <a:r>
              <a:rPr lang="en-US" dirty="0" err="1" smtClean="0"/>
              <a:t>nonladder</a:t>
            </a:r>
            <a:r>
              <a:rPr lang="en-US" dirty="0" smtClean="0"/>
              <a:t> faculty at HGSE also: </a:t>
            </a:r>
          </a:p>
          <a:p>
            <a:pPr marL="560127" lvl="1" indent="-112025">
              <a:buFont typeface="Arial" pitchFamily="34" charset="0"/>
              <a:buChar char="•"/>
            </a:pPr>
            <a:r>
              <a:rPr lang="en-US" dirty="0" smtClean="0"/>
              <a:t>Professors of Practice, </a:t>
            </a:r>
          </a:p>
          <a:p>
            <a:pPr marL="560127" lvl="1" indent="-112025">
              <a:buFont typeface="Arial" pitchFamily="34" charset="0"/>
              <a:buChar char="•"/>
            </a:pPr>
            <a:r>
              <a:rPr lang="en-US" dirty="0" smtClean="0"/>
              <a:t>Senior Lecturers, </a:t>
            </a:r>
          </a:p>
          <a:p>
            <a:pPr marL="560127" lvl="1" indent="-112025">
              <a:buFont typeface="Arial" pitchFamily="34" charset="0"/>
              <a:buChar char="•"/>
            </a:pPr>
            <a:r>
              <a:rPr lang="en-US" dirty="0" smtClean="0"/>
              <a:t>Lecturers, </a:t>
            </a:r>
          </a:p>
          <a:p>
            <a:pPr marL="560127" lvl="1" indent="-112025">
              <a:buFont typeface="Arial" pitchFamily="34" charset="0"/>
              <a:buChar char="•"/>
            </a:pPr>
            <a:r>
              <a:rPr lang="en-US" dirty="0" smtClean="0"/>
              <a:t>adjunct lecturers </a:t>
            </a:r>
          </a:p>
          <a:p>
            <a:pPr marL="560127" lvl="1" indent="-112025">
              <a:buFont typeface="Arial" pitchFamily="34" charset="0"/>
              <a:buChar char="•"/>
            </a:pPr>
            <a:r>
              <a:rPr lang="en-US" dirty="0" smtClean="0"/>
              <a:t>visiting faculty  </a:t>
            </a:r>
          </a:p>
          <a:p>
            <a:pPr marL="112025" indent="-112025">
              <a:buFont typeface="Arial" pitchFamily="34" charset="0"/>
              <a:buChar char="•"/>
            </a:pPr>
            <a:endParaRPr lang="en-US" dirty="0" smtClean="0"/>
          </a:p>
          <a:p>
            <a:pPr marL="112025" indent="-112025">
              <a:buFont typeface="Arial" pitchFamily="34" charset="0"/>
              <a:buChar char="•"/>
            </a:pPr>
            <a:r>
              <a:rPr lang="en-US" dirty="0" smtClean="0"/>
              <a:t>For today, we’re focusing on the ladder ranks as those are the tenured and tenure-track faculty.</a:t>
            </a:r>
          </a:p>
          <a:p>
            <a:pPr marL="112025" indent="-112025">
              <a:buFont typeface="Arial" pitchFamily="34" charset="0"/>
              <a:buChar char="•"/>
            </a:pPr>
            <a:endParaRPr lang="en-US" dirty="0" smtClean="0"/>
          </a:p>
          <a:p>
            <a:pPr marL="112025" indent="-112025">
              <a:buFont typeface="Arial" pitchFamily="34" charset="0"/>
              <a:buChar char="•"/>
            </a:pPr>
            <a:r>
              <a:rPr lang="en-US" dirty="0" smtClean="0"/>
              <a:t>Overall, we’ve added 9 ladder faculty in the past 5 years, but most of that growth has been at the junior ranks, not the tenured faculty ranks.  </a:t>
            </a:r>
          </a:p>
          <a:p>
            <a:pPr marL="112025" indent="-112025">
              <a:buFont typeface="Arial" pitchFamily="34" charset="0"/>
              <a:buChar char="•"/>
            </a:pPr>
            <a:endParaRPr lang="en-US" dirty="0" smtClean="0"/>
          </a:p>
          <a:p>
            <a:pPr marL="112025" indent="-112025">
              <a:buFont typeface="Arial" pitchFamily="34" charset="0"/>
              <a:buChar char="•"/>
            </a:pPr>
            <a:r>
              <a:rPr lang="en-US" dirty="0" smtClean="0"/>
              <a:t>Our plan going forward is to grow the senior faculty somewhat more than the rest of the ladder.</a:t>
            </a:r>
          </a:p>
        </p:txBody>
      </p:sp>
      <p:sp>
        <p:nvSpPr>
          <p:cNvPr id="18436" name="Slide Number Placeholder 3"/>
          <p:cNvSpPr>
            <a:spLocks noGrp="1"/>
          </p:cNvSpPr>
          <p:nvPr>
            <p:ph type="sldNum" sz="quarter" idx="5"/>
          </p:nvPr>
        </p:nvSpPr>
        <p:spPr>
          <a:noFill/>
        </p:spPr>
        <p:txBody>
          <a:bodyPr/>
          <a:lstStyle/>
          <a:p>
            <a:fld id="{7468BA91-201D-4383-839B-70B4DE1C4C30}" type="slidenum">
              <a:rPr lang="en-US"/>
              <a:pPr/>
              <a:t>5</a:t>
            </a:fld>
            <a:endParaRPr lang="en-US"/>
          </a:p>
        </p:txBody>
      </p:sp>
    </p:spTree>
    <p:extLst>
      <p:ext uri="{BB962C8B-B14F-4D97-AF65-F5344CB8AC3E}">
        <p14:creationId xmlns:p14="http://schemas.microsoft.com/office/powerpoint/2010/main" val="13849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F2F24-6D43-B143-BD76-E42627A0A7DE}" type="slidenum">
              <a:rPr lang="en-US" smtClean="0"/>
              <a:pPr/>
              <a:t>8</a:t>
            </a:fld>
            <a:endParaRPr lang="en-US" dirty="0"/>
          </a:p>
        </p:txBody>
      </p:sp>
    </p:spTree>
    <p:extLst>
      <p:ext uri="{BB962C8B-B14F-4D97-AF65-F5344CB8AC3E}">
        <p14:creationId xmlns:p14="http://schemas.microsoft.com/office/powerpoint/2010/main" val="209798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F2F24-6D43-B143-BD76-E42627A0A7DE}" type="slidenum">
              <a:rPr lang="en-US" smtClean="0"/>
              <a:t>9</a:t>
            </a:fld>
            <a:endParaRPr lang="en-US"/>
          </a:p>
        </p:txBody>
      </p:sp>
    </p:spTree>
    <p:extLst>
      <p:ext uri="{BB962C8B-B14F-4D97-AF65-F5344CB8AC3E}">
        <p14:creationId xmlns:p14="http://schemas.microsoft.com/office/powerpoint/2010/main" val="201797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F2F24-6D43-B143-BD76-E42627A0A7DE}" type="slidenum">
              <a:rPr lang="en-US" smtClean="0"/>
              <a:t>10</a:t>
            </a:fld>
            <a:endParaRPr lang="en-US"/>
          </a:p>
        </p:txBody>
      </p:sp>
    </p:spTree>
    <p:extLst>
      <p:ext uri="{BB962C8B-B14F-4D97-AF65-F5344CB8AC3E}">
        <p14:creationId xmlns:p14="http://schemas.microsoft.com/office/powerpoint/2010/main" val="84241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F2F24-6D43-B143-BD76-E42627A0A7DE}" type="slidenum">
              <a:rPr lang="en-US" smtClean="0"/>
              <a:t>11</a:t>
            </a:fld>
            <a:endParaRPr lang="en-US"/>
          </a:p>
        </p:txBody>
      </p:sp>
    </p:spTree>
    <p:extLst>
      <p:ext uri="{BB962C8B-B14F-4D97-AF65-F5344CB8AC3E}">
        <p14:creationId xmlns:p14="http://schemas.microsoft.com/office/powerpoint/2010/main" val="175910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75000"/>
                  </a:schemeClr>
                </a:solidFill>
                <a:latin typeface="Arial"/>
                <a:cs typeface="Arial"/>
              </a:rPr>
              <a:t>Every student </a:t>
            </a:r>
            <a:r>
              <a:rPr lang="en-US" sz="1200" dirty="0" smtClean="0">
                <a:latin typeface="Arial"/>
                <a:cs typeface="Arial"/>
              </a:rPr>
              <a:t>has </a:t>
            </a:r>
            <a:r>
              <a:rPr lang="en-US" sz="1200" b="1" dirty="0" smtClean="0">
                <a:solidFill>
                  <a:schemeClr val="accent6">
                    <a:lumMod val="75000"/>
                  </a:schemeClr>
                </a:solidFill>
                <a:latin typeface="Arial"/>
                <a:cs typeface="Arial"/>
              </a:rPr>
              <a:t>clear college and career goals</a:t>
            </a:r>
            <a:r>
              <a:rPr lang="en-US" sz="1200" dirty="0" smtClean="0">
                <a:latin typeface="Arial"/>
                <a:cs typeface="Arial"/>
              </a:rPr>
              <a:t> with the supports to achieve them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lumMod val="75000"/>
                </a:schemeClr>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75000"/>
                  </a:schemeClr>
                </a:solidFill>
                <a:latin typeface="Arial"/>
                <a:cs typeface="Arial"/>
              </a:rPr>
              <a:t>Every employer </a:t>
            </a:r>
            <a:r>
              <a:rPr lang="en-US" sz="1200" dirty="0" smtClean="0">
                <a:latin typeface="Arial"/>
                <a:cs typeface="Arial"/>
              </a:rPr>
              <a:t>has a </a:t>
            </a:r>
            <a:r>
              <a:rPr lang="en-US" sz="1200" b="1" dirty="0" smtClean="0">
                <a:solidFill>
                  <a:srgbClr val="E46C0A"/>
                </a:solidFill>
                <a:latin typeface="Arial"/>
                <a:cs typeface="Arial"/>
              </a:rPr>
              <a:t>pipeline of young professionals</a:t>
            </a:r>
            <a:r>
              <a:rPr lang="en-US" sz="1200" dirty="0" smtClean="0">
                <a:latin typeface="Arial"/>
                <a:cs typeface="Arial"/>
              </a:rPr>
              <a:t> with the skills needed to contribute to and lead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lumMod val="75000"/>
                </a:schemeClr>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75000"/>
                  </a:schemeClr>
                </a:solidFill>
                <a:latin typeface="Arial"/>
                <a:cs typeface="Arial"/>
              </a:rPr>
              <a:t>Every regional and state economy </a:t>
            </a:r>
            <a:r>
              <a:rPr lang="en-US" sz="1200" dirty="0" smtClean="0">
                <a:latin typeface="Arial"/>
                <a:cs typeface="Arial"/>
              </a:rPr>
              <a:t>is </a:t>
            </a:r>
            <a:r>
              <a:rPr lang="en-US" sz="1200" b="1" dirty="0" smtClean="0">
                <a:solidFill>
                  <a:srgbClr val="E46C0A"/>
                </a:solidFill>
                <a:latin typeface="Arial"/>
                <a:cs typeface="Arial"/>
              </a:rPr>
              <a:t>thriving and growing</a:t>
            </a:r>
            <a:r>
              <a:rPr lang="en-US" sz="1200" dirty="0" smtClean="0">
                <a:latin typeface="Arial"/>
                <a:cs typeface="Arial"/>
              </a:rPr>
              <a:t>, providing opportunities for upward mobility to its citizens</a:t>
            </a:r>
          </a:p>
          <a:p>
            <a:endParaRPr lang="en-US" dirty="0"/>
          </a:p>
        </p:txBody>
      </p:sp>
      <p:sp>
        <p:nvSpPr>
          <p:cNvPr id="4" name="Slide Number Placeholder 3"/>
          <p:cNvSpPr>
            <a:spLocks noGrp="1"/>
          </p:cNvSpPr>
          <p:nvPr>
            <p:ph type="sldNum" sz="quarter" idx="10"/>
          </p:nvPr>
        </p:nvSpPr>
        <p:spPr/>
        <p:txBody>
          <a:bodyPr/>
          <a:lstStyle/>
          <a:p>
            <a:fld id="{9A5F2F24-6D43-B143-BD76-E42627A0A7DE}" type="slidenum">
              <a:rPr lang="en-US" smtClean="0"/>
              <a:t>12</a:t>
            </a:fld>
            <a:endParaRPr lang="en-US"/>
          </a:p>
        </p:txBody>
      </p:sp>
    </p:spTree>
    <p:extLst>
      <p:ext uri="{BB962C8B-B14F-4D97-AF65-F5344CB8AC3E}">
        <p14:creationId xmlns:p14="http://schemas.microsoft.com/office/powerpoint/2010/main" val="1018828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45218C1-2ACC-5A40-B381-83CF64160AA6}" type="slidenum">
              <a:rPr lang="en-US" sz="1200"/>
              <a:pPr eaLnBrk="1" hangingPunct="1"/>
              <a:t>15</a:t>
            </a:fld>
            <a:endParaRPr lang="en-US" sz="1200"/>
          </a:p>
        </p:txBody>
      </p:sp>
    </p:spTree>
    <p:extLst>
      <p:ext uri="{BB962C8B-B14F-4D97-AF65-F5344CB8AC3E}">
        <p14:creationId xmlns:p14="http://schemas.microsoft.com/office/powerpoint/2010/main" val="2112170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AD86DE-0913-4B4F-BFEC-BCC60D9342D7}" type="slidenum">
              <a:rPr lang="en-US" smtClean="0"/>
              <a:pPr/>
              <a:t>16</a:t>
            </a:fld>
            <a:endParaRPr lang="en-US"/>
          </a:p>
        </p:txBody>
      </p:sp>
    </p:spTree>
    <p:extLst>
      <p:ext uri="{BB962C8B-B14F-4D97-AF65-F5344CB8AC3E}">
        <p14:creationId xmlns:p14="http://schemas.microsoft.com/office/powerpoint/2010/main" val="371870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40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smtClean="0"/>
              <a:t>Clicks to edit master title style</a:t>
            </a:r>
            <a:endParaRPr lang="en-US" dirty="0"/>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72100"/>
            <a:ext cx="9144000" cy="944038"/>
          </a:xfrm>
          <a:prstGeom prst="rect">
            <a:avLst/>
          </a:prstGeom>
        </p:spPr>
      </p:pic>
    </p:spTree>
    <p:extLst>
      <p:ext uri="{BB962C8B-B14F-4D97-AF65-F5344CB8AC3E}">
        <p14:creationId xmlns:p14="http://schemas.microsoft.com/office/powerpoint/2010/main" val="1512827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198FD2-06C2-48B0-8FB6-9E6C8430F652}" type="datetimeFigureOut">
              <a:rPr lang="en-US" smtClean="0"/>
              <a:t>7/19/2016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767483-7381-4123-A304-52B0E0BEA3ED}" type="slidenum">
              <a:rPr lang="en-US" smtClean="0"/>
              <a:t>‹#›</a:t>
            </a:fld>
            <a:endParaRPr lang="en-US"/>
          </a:p>
        </p:txBody>
      </p:sp>
    </p:spTree>
    <p:extLst>
      <p:ext uri="{BB962C8B-B14F-4D97-AF65-F5344CB8AC3E}">
        <p14:creationId xmlns:p14="http://schemas.microsoft.com/office/powerpoint/2010/main" val="313689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8100" y="274638"/>
            <a:ext cx="6108698" cy="7035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05728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416675"/>
            <a:ext cx="6858000" cy="365125"/>
          </a:xfrm>
          <a:prstGeom prst="rect">
            <a:avLst/>
          </a:prstGeom>
        </p:spPr>
        <p:txBody>
          <a:bodyPr/>
          <a:lstStyle>
            <a:lvl1pPr algn="l">
              <a:defRPr>
                <a:solidFill>
                  <a:schemeClr val="bg1"/>
                </a:solidFill>
              </a:defRPr>
            </a:lvl1pPr>
          </a:lstStyle>
          <a:p>
            <a:endParaRPr lang="en-US" dirty="0">
              <a:solidFill>
                <a:prstClr val="white"/>
              </a:solidFill>
              <a:latin typeface="Calibri"/>
            </a:endParaRPr>
          </a:p>
        </p:txBody>
      </p:sp>
      <p:sp>
        <p:nvSpPr>
          <p:cNvPr id="6" name="Slide Number Placeholder 5"/>
          <p:cNvSpPr>
            <a:spLocks noGrp="1"/>
          </p:cNvSpPr>
          <p:nvPr>
            <p:ph type="sldNum" sz="quarter" idx="12"/>
          </p:nvPr>
        </p:nvSpPr>
        <p:spPr>
          <a:xfrm>
            <a:off x="8534400" y="6416675"/>
            <a:ext cx="533400" cy="365125"/>
          </a:xfrm>
        </p:spPr>
        <p:txBody>
          <a:bodyPr/>
          <a:lstStyle>
            <a:lvl1pPr>
              <a:defRPr>
                <a:solidFill>
                  <a:schemeClr val="bg1"/>
                </a:solidFill>
              </a:defRPr>
            </a:lvl1pPr>
          </a:lstStyle>
          <a:p>
            <a:fld id="{358E9148-57DB-4CB2-AE7A-1AE4192DC56C}"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4744317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smtClean="0"/>
              <a:t>Clicks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pic>
        <p:nvPicPr>
          <p:cNvPr id="3" name="Picture 2" descr="1.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1554164"/>
            <a:ext cx="4114800" cy="4572000"/>
          </a:xfrm>
          <a:prstGeom prst="rect">
            <a:avLst/>
          </a:prstGeom>
        </p:spPr>
      </p:pic>
      <p:sp>
        <p:nvSpPr>
          <p:cNvPr id="8" name="TextBox 7"/>
          <p:cNvSpPr txBox="1"/>
          <p:nvPr userDrawn="1"/>
        </p:nvSpPr>
        <p:spPr>
          <a:xfrm>
            <a:off x="381000" y="6082784"/>
            <a:ext cx="4114800" cy="184666"/>
          </a:xfrm>
          <a:prstGeom prst="rect">
            <a:avLst/>
          </a:prstGeom>
          <a:noFill/>
        </p:spPr>
        <p:txBody>
          <a:bodyPr wrap="square" rtlCol="0">
            <a:spAutoFit/>
          </a:bodyPr>
          <a:lstStyle/>
          <a:p>
            <a:r>
              <a:rPr lang="en-US" sz="500" dirty="0" smtClean="0">
                <a:latin typeface="Arial"/>
                <a:cs typeface="Arial"/>
              </a:rPr>
              <a:t>PHOTOGRAPH</a:t>
            </a:r>
            <a:r>
              <a:rPr lang="en-US" sz="600" dirty="0" smtClean="0">
                <a:latin typeface="Arial"/>
                <a:cs typeface="Arial"/>
              </a:rPr>
              <a:t> </a:t>
            </a:r>
            <a:r>
              <a:rPr lang="en-US" sz="600" baseline="0" dirty="0" smtClean="0">
                <a:latin typeface="Arial"/>
                <a:cs typeface="Arial"/>
              </a:rPr>
              <a:t>South Texas College</a:t>
            </a:r>
            <a:endParaRPr lang="en-US" sz="600" dirty="0">
              <a:latin typeface="Arial"/>
              <a:cs typeface="Arial"/>
            </a:endParaRPr>
          </a:p>
        </p:txBody>
      </p:sp>
    </p:spTree>
    <p:extLst>
      <p:ext uri="{BB962C8B-B14F-4D97-AF65-F5344CB8AC3E}">
        <p14:creationId xmlns:p14="http://schemas.microsoft.com/office/powerpoint/2010/main" val="352296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pic>
        <p:nvPicPr>
          <p:cNvPr id="5" name="Picture 4" descr="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1554163"/>
            <a:ext cx="4114800" cy="4572000"/>
          </a:xfrm>
          <a:prstGeom prst="rect">
            <a:avLst/>
          </a:prstGeom>
        </p:spPr>
      </p:pic>
      <p:sp>
        <p:nvSpPr>
          <p:cNvPr id="8" name="TextBox 7"/>
          <p:cNvSpPr txBox="1"/>
          <p:nvPr userDrawn="1"/>
        </p:nvSpPr>
        <p:spPr>
          <a:xfrm>
            <a:off x="381000" y="6145213"/>
            <a:ext cx="4114800" cy="184666"/>
          </a:xfrm>
          <a:prstGeom prst="rect">
            <a:avLst/>
          </a:prstGeom>
          <a:noFill/>
        </p:spPr>
        <p:txBody>
          <a:bodyPr wrap="square" rtlCol="0">
            <a:spAutoFit/>
          </a:bodyPr>
          <a:lstStyle/>
          <a:p>
            <a:r>
              <a:rPr lang="en-US" sz="500" dirty="0" smtClean="0">
                <a:latin typeface="Arial"/>
                <a:cs typeface="Arial"/>
              </a:rPr>
              <a:t>PHOTOGRAPH</a:t>
            </a:r>
            <a:r>
              <a:rPr lang="en-US" sz="600" dirty="0" smtClean="0">
                <a:latin typeface="Arial"/>
                <a:cs typeface="Arial"/>
              </a:rPr>
              <a:t> </a:t>
            </a:r>
            <a:r>
              <a:rPr lang="en-US" sz="600" baseline="0" dirty="0" smtClean="0">
                <a:latin typeface="Arial"/>
                <a:cs typeface="Arial"/>
              </a:rPr>
              <a:t>Metro Early College High School</a:t>
            </a:r>
            <a:endParaRPr lang="en-US" sz="600" dirty="0">
              <a:latin typeface="Arial"/>
              <a:cs typeface="Arial"/>
            </a:endParaRPr>
          </a:p>
        </p:txBody>
      </p:sp>
    </p:spTree>
    <p:extLst>
      <p:ext uri="{BB962C8B-B14F-4D97-AF65-F5344CB8AC3E}">
        <p14:creationId xmlns:p14="http://schemas.microsoft.com/office/powerpoint/2010/main" val="366820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1275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
        <p:nvSpPr>
          <p:cNvPr id="6" name="TextBox 5"/>
          <p:cNvSpPr txBox="1"/>
          <p:nvPr userDrawn="1"/>
        </p:nvSpPr>
        <p:spPr>
          <a:xfrm>
            <a:off x="4648200" y="6082784"/>
            <a:ext cx="4114800"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prstClr val="black"/>
                </a:solidFill>
                <a:effectLst/>
                <a:uLnTx/>
                <a:uFillTx/>
                <a:latin typeface="Arial"/>
                <a:ea typeface="+mn-ea"/>
                <a:cs typeface="Arial"/>
              </a:rPr>
              <a:t>PHOTOGRAPH</a:t>
            </a:r>
            <a:r>
              <a:rPr kumimoji="0" lang="en-US" sz="600" b="0" i="0" u="none" strike="noStrike" kern="1200" cap="none" spc="0" normalizeH="0" baseline="0" noProof="0" dirty="0" smtClean="0">
                <a:ln>
                  <a:noFill/>
                </a:ln>
                <a:solidFill>
                  <a:prstClr val="black"/>
                </a:solidFill>
                <a:effectLst/>
                <a:uLnTx/>
                <a:uFillTx/>
                <a:latin typeface="Arial"/>
                <a:ea typeface="+mn-ea"/>
                <a:cs typeface="Arial"/>
              </a:rPr>
              <a:t> Metro Early College High School</a:t>
            </a:r>
            <a:endParaRPr kumimoji="0" lang="en-US" sz="600" b="0" i="0" u="none" strike="noStrike" kern="1200" cap="none" spc="0" normalizeH="0" baseline="0" noProof="0" dirty="0">
              <a:ln>
                <a:noFill/>
              </a:ln>
              <a:solidFill>
                <a:prstClr val="black"/>
              </a:solidFill>
              <a:effectLst/>
              <a:uLnTx/>
              <a:uFillTx/>
              <a:latin typeface="Arial"/>
              <a:ea typeface="+mn-ea"/>
              <a:cs typeface="Arial"/>
            </a:endParaRPr>
          </a:p>
        </p:txBody>
      </p:sp>
      <p:pic>
        <p:nvPicPr>
          <p:cNvPr id="3" name="Picture 2" descr="3.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648200" y="1554164"/>
            <a:ext cx="4114800" cy="4572000"/>
          </a:xfrm>
          <a:prstGeom prst="rect">
            <a:avLst/>
          </a:prstGeom>
        </p:spPr>
      </p:pic>
    </p:spTree>
    <p:extLst>
      <p:ext uri="{BB962C8B-B14F-4D97-AF65-F5344CB8AC3E}">
        <p14:creationId xmlns:p14="http://schemas.microsoft.com/office/powerpoint/2010/main" val="263005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3"/>
          <p:cNvSpPr>
            <a:spLocks noGrp="1"/>
          </p:cNvSpPr>
          <p:nvPr>
            <p:ph sz="half" idx="2"/>
          </p:nvPr>
        </p:nvSpPr>
        <p:spPr>
          <a:xfrm>
            <a:off x="41275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2"/>
          </p:nvPr>
        </p:nvSpPr>
        <p:spPr>
          <a:xfrm>
            <a:off x="6553200" y="6356350"/>
            <a:ext cx="2133600" cy="365125"/>
          </a:xfrm>
        </p:spPr>
        <p:txBody>
          <a:bodyPr/>
          <a:lstStyle/>
          <a:p>
            <a:fld id="{2F535CF6-78E6-204E-AB98-C09B348E109C}" type="slidenum">
              <a:rPr lang="en-US" smtClean="0"/>
              <a:t>‹#›</a:t>
            </a:fld>
            <a:endParaRPr lang="en-US"/>
          </a:p>
        </p:txBody>
      </p:sp>
      <p:sp>
        <p:nvSpPr>
          <p:cNvPr id="7" name="TextBox 6"/>
          <p:cNvSpPr txBox="1"/>
          <p:nvPr userDrawn="1"/>
        </p:nvSpPr>
        <p:spPr>
          <a:xfrm>
            <a:off x="4648200" y="6082784"/>
            <a:ext cx="4114800" cy="184666"/>
          </a:xfrm>
          <a:prstGeom prst="rect">
            <a:avLst/>
          </a:prstGeom>
          <a:noFill/>
        </p:spPr>
        <p:txBody>
          <a:bodyPr wrap="square" rtlCol="0">
            <a:spAutoFit/>
          </a:bodyPr>
          <a:lstStyle/>
          <a:p>
            <a:r>
              <a:rPr lang="en-US" sz="500" dirty="0" smtClean="0">
                <a:latin typeface="Arial"/>
                <a:cs typeface="Arial"/>
              </a:rPr>
              <a:t>PHOTOGRAPH</a:t>
            </a:r>
            <a:r>
              <a:rPr lang="en-US" sz="600" dirty="0" smtClean="0">
                <a:latin typeface="Arial"/>
                <a:cs typeface="Arial"/>
              </a:rPr>
              <a:t> </a:t>
            </a:r>
            <a:r>
              <a:rPr lang="en-US" sz="600" baseline="0" dirty="0" smtClean="0">
                <a:latin typeface="Arial"/>
                <a:cs typeface="Arial"/>
              </a:rPr>
              <a:t>© 2005 David Binder</a:t>
            </a:r>
            <a:endParaRPr lang="en-US" sz="600" dirty="0">
              <a:latin typeface="Arial"/>
              <a:cs typeface="Arial"/>
            </a:endParaRPr>
          </a:p>
        </p:txBody>
      </p:sp>
      <p:pic>
        <p:nvPicPr>
          <p:cNvPr id="8" name="Picture 7" descr="4.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648200" y="1554164"/>
            <a:ext cx="4114800" cy="4572000"/>
          </a:xfrm>
          <a:prstGeom prst="rect">
            <a:avLst/>
          </a:prstGeom>
        </p:spPr>
      </p:pic>
    </p:spTree>
    <p:extLst>
      <p:ext uri="{BB962C8B-B14F-4D97-AF65-F5344CB8AC3E}">
        <p14:creationId xmlns:p14="http://schemas.microsoft.com/office/powerpoint/2010/main" val="14708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74638"/>
            <a:ext cx="546100" cy="703544"/>
          </a:xfrm>
          <a:prstGeom prst="rect">
            <a:avLst/>
          </a:prstGeom>
          <a:solidFill>
            <a:srgbClr val="102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a:p>
        </p:txBody>
      </p:sp>
      <p:sp>
        <p:nvSpPr>
          <p:cNvPr id="8" name="Rectangle 7"/>
          <p:cNvSpPr/>
          <p:nvPr userDrawn="1"/>
        </p:nvSpPr>
        <p:spPr>
          <a:xfrm>
            <a:off x="2546658" y="274638"/>
            <a:ext cx="6597341" cy="703544"/>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 name="Title Placeholder 1"/>
          <p:cNvSpPr>
            <a:spLocks noGrp="1"/>
          </p:cNvSpPr>
          <p:nvPr>
            <p:ph type="title"/>
          </p:nvPr>
        </p:nvSpPr>
        <p:spPr>
          <a:xfrm>
            <a:off x="2819400" y="274638"/>
            <a:ext cx="5867399" cy="7035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1" name="Picture 10" descr="PTPN_Logo.eps"/>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1996" y="76200"/>
            <a:ext cx="2198289" cy="909637"/>
          </a:xfrm>
          <a:prstGeom prst="rect">
            <a:avLst/>
          </a:prstGeom>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7" r:id="rId4"/>
    <p:sldLayoutId id="2147483658" r:id="rId5"/>
    <p:sldLayoutId id="2147483659" r:id="rId6"/>
    <p:sldLayoutId id="2147483660" r:id="rId7"/>
    <p:sldLayoutId id="2147483653" r:id="rId8"/>
    <p:sldLayoutId id="2147483654" r:id="rId9"/>
    <p:sldLayoutId id="2147483655" r:id="rId10"/>
    <p:sldLayoutId id="2147483656" r:id="rId11"/>
    <p:sldLayoutId id="2147483661" r:id="rId12"/>
    <p:sldLayoutId id="2147483669" r:id="rId13"/>
    <p:sldLayoutId id="2147483670" r:id="rId14"/>
  </p:sldLayoutIdLst>
  <p:txStyles>
    <p:titleStyle>
      <a:lvl1pPr algn="l" defTabSz="457200" rtl="0" eaLnBrk="1" latinLnBrk="0" hangingPunct="1">
        <a:spcBef>
          <a:spcPct val="0"/>
        </a:spcBef>
        <a:buNone/>
        <a:defRPr sz="1600" b="1"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18.xml"/><Relationship Id="rId7" Type="http://schemas.openxmlformats.org/officeDocument/2006/relationships/diagramLayout" Target="../diagrams/layout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Data" Target="../diagrams/data3.xml"/><Relationship Id="rId5" Type="http://schemas.openxmlformats.org/officeDocument/2006/relationships/notesSlide" Target="../notesSlides/notesSlide8.xml"/><Relationship Id="rId10" Type="http://schemas.microsoft.com/office/2007/relationships/diagramDrawing" Target="../diagrams/drawing3.xml"/><Relationship Id="rId4" Type="http://schemas.openxmlformats.org/officeDocument/2006/relationships/slideLayout" Target="../slideLayouts/slideLayout9.xml"/><Relationship Id="rId9"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6.jpeg"/><Relationship Id="rId11" Type="http://schemas.openxmlformats.org/officeDocument/2006/relationships/image" Target="../media/image41.gif"/><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7.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hyperlink" Target="http://www.google.com/url?sa=i&amp;rct=j&amp;q=&amp;esrc=s&amp;frm=1&amp;source=images&amp;cd=&amp;cad=rja&amp;docid=HQGA4z0AQC3hzM&amp;tbnid=6GfcO60pJcC9tM:&amp;ved=0CAUQjRw&amp;url=http://npcloud.org/2012/02/01/sap/sap-logo/&amp;ei=KM8TU-O2J8bE0AHbloCQAQ&amp;bvm=bv.61965928,d.dmQ&amp;psig=AFQjCNFDJ_9ia0LTberoGKc9njk60X1nhQ&amp;ust=1393893511856495"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5.xml"/><Relationship Id="rId11" Type="http://schemas.openxmlformats.org/officeDocument/2006/relationships/image" Target="../media/image46.emf"/><Relationship Id="rId5" Type="http://schemas.openxmlformats.org/officeDocument/2006/relationships/diagramQuickStyle" Target="../diagrams/quickStyle5.xml"/><Relationship Id="rId10" Type="http://schemas.openxmlformats.org/officeDocument/2006/relationships/image" Target="../media/image45.png"/><Relationship Id="rId4" Type="http://schemas.openxmlformats.org/officeDocument/2006/relationships/diagramLayout" Target="../diagrams/layout5.xml"/><Relationship Id="rId9" Type="http://schemas.openxmlformats.org/officeDocument/2006/relationships/image" Target="../media/image44.png"/><Relationship Id="rId14" Type="http://schemas.openxmlformats.org/officeDocument/2006/relationships/image" Target="../media/image4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1.xml"/><Relationship Id="rId4"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hyperlink" Target="mailto:schwarro@gse.harvard.edu" TargetMode="External"/><Relationship Id="rId5" Type="http://schemas.openxmlformats.org/officeDocument/2006/relationships/image" Target="../media/image59.png"/><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6.xml"/><Relationship Id="rId7"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tags" Target="../tags/tag9.xml"/><Relationship Id="rId11" Type="http://schemas.openxmlformats.org/officeDocument/2006/relationships/chart" Target="../charts/chart2.xml"/><Relationship Id="rId5" Type="http://schemas.openxmlformats.org/officeDocument/2006/relationships/tags" Target="../tags/tag8.xml"/><Relationship Id="rId10" Type="http://schemas.openxmlformats.org/officeDocument/2006/relationships/image" Target="../media/image11.emf"/><Relationship Id="rId4" Type="http://schemas.openxmlformats.org/officeDocument/2006/relationships/tags" Target="../tags/tag7.xml"/><Relationship Id="rId9"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1.xml"/><Relationship Id="rId7" Type="http://schemas.openxmlformats.org/officeDocument/2006/relationships/notesSlide" Target="../notesSlides/notesSlide2.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slideLayout" Target="../slideLayouts/slideLayout9.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1.emf"/><Relationship Id="rId3" Type="http://schemas.openxmlformats.org/officeDocument/2006/relationships/image" Target="../media/image15.jp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JP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g"/><Relationship Id="rId1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698" y="2018171"/>
            <a:ext cx="6080502" cy="2727455"/>
          </a:xfrm>
        </p:spPr>
        <p:txBody>
          <a:bodyPr>
            <a:normAutofit fontScale="90000"/>
          </a:bodyPr>
          <a:lstStyle/>
          <a:p>
            <a:r>
              <a:rPr lang="en-US" sz="4000" b="1" dirty="0" smtClean="0">
                <a:solidFill>
                  <a:schemeClr val="tx2"/>
                </a:solidFill>
                <a:latin typeface="+mj-lt"/>
              </a:rPr>
              <a:t/>
            </a:r>
            <a:br>
              <a:rPr lang="en-US" sz="4000" b="1" dirty="0" smtClean="0">
                <a:solidFill>
                  <a:schemeClr val="tx2"/>
                </a:solidFill>
                <a:latin typeface="+mj-lt"/>
              </a:rPr>
            </a:br>
            <a:r>
              <a:rPr lang="en-US" sz="4000" dirty="0" smtClean="0">
                <a:solidFill>
                  <a:schemeClr val="tx2"/>
                </a:solidFill>
                <a:latin typeface="+mj-lt"/>
              </a:rPr>
              <a:t>The Challenge of Engaging Employers: </a:t>
            </a:r>
            <a:br>
              <a:rPr lang="en-US" sz="4000" dirty="0" smtClean="0">
                <a:solidFill>
                  <a:schemeClr val="tx2"/>
                </a:solidFill>
                <a:latin typeface="+mj-lt"/>
              </a:rPr>
            </a:br>
            <a:r>
              <a:rPr lang="en-US" sz="4000" dirty="0" smtClean="0">
                <a:solidFill>
                  <a:schemeClr val="tx2"/>
                </a:solidFill>
                <a:latin typeface="+mj-lt"/>
              </a:rPr>
              <a:t/>
            </a:r>
            <a:br>
              <a:rPr lang="en-US" sz="4000" dirty="0" smtClean="0">
                <a:solidFill>
                  <a:schemeClr val="tx2"/>
                </a:solidFill>
                <a:latin typeface="+mj-lt"/>
              </a:rPr>
            </a:br>
            <a:r>
              <a:rPr lang="en-US" sz="4000" dirty="0" smtClean="0">
                <a:solidFill>
                  <a:schemeClr val="tx2"/>
                </a:solidFill>
                <a:latin typeface="+mj-lt"/>
              </a:rPr>
              <a:t>A Report from the Field</a:t>
            </a:r>
            <a:br>
              <a:rPr lang="en-US" sz="4000" dirty="0" smtClean="0">
                <a:solidFill>
                  <a:schemeClr val="tx2"/>
                </a:solidFill>
                <a:latin typeface="+mj-lt"/>
              </a:rPr>
            </a:br>
            <a:r>
              <a:rPr lang="en-US" sz="3000" b="1" dirty="0" smtClean="0">
                <a:solidFill>
                  <a:srgbClr val="FF0000"/>
                </a:solidFill>
                <a:latin typeface="+mj-lt"/>
              </a:rPr>
              <a:t/>
            </a:r>
            <a:br>
              <a:rPr lang="en-US" sz="3000" b="1" dirty="0" smtClean="0">
                <a:solidFill>
                  <a:srgbClr val="FF0000"/>
                </a:solidFill>
                <a:latin typeface="+mj-lt"/>
              </a:rPr>
            </a:br>
            <a:r>
              <a:rPr lang="en-US" sz="3000" b="1" dirty="0" smtClean="0">
                <a:solidFill>
                  <a:srgbClr val="FF0000"/>
                </a:solidFill>
                <a:latin typeface="+mj-lt"/>
              </a:rPr>
              <a:t/>
            </a:r>
            <a:br>
              <a:rPr lang="en-US" sz="3000" b="1" dirty="0" smtClean="0">
                <a:solidFill>
                  <a:srgbClr val="FF0000"/>
                </a:solidFill>
                <a:latin typeface="+mj-lt"/>
              </a:rPr>
            </a:br>
            <a:endParaRPr lang="en-US" sz="2200" i="1" dirty="0">
              <a:solidFill>
                <a:srgbClr val="FF0000"/>
              </a:solidFill>
              <a:latin typeface="+mj-lt"/>
            </a:endParaRPr>
          </a:p>
        </p:txBody>
      </p:sp>
      <p:sp>
        <p:nvSpPr>
          <p:cNvPr id="3" name="Subtitle 2"/>
          <p:cNvSpPr>
            <a:spLocks noGrp="1"/>
          </p:cNvSpPr>
          <p:nvPr>
            <p:ph type="subTitle" idx="1"/>
          </p:nvPr>
        </p:nvSpPr>
        <p:spPr>
          <a:xfrm>
            <a:off x="713998" y="3476101"/>
            <a:ext cx="7658100" cy="2974450"/>
          </a:xfrm>
        </p:spPr>
        <p:txBody>
          <a:bodyPr>
            <a:normAutofit lnSpcReduction="10000"/>
          </a:bodyPr>
          <a:lstStyle/>
          <a:p>
            <a:pPr algn="l"/>
            <a:endParaRPr lang="en-US" sz="2400" dirty="0">
              <a:solidFill>
                <a:srgbClr val="800000"/>
              </a:solidFill>
            </a:endParaRPr>
          </a:p>
          <a:p>
            <a:pPr algn="l"/>
            <a:endParaRPr lang="en-US" sz="2400" dirty="0" smtClean="0">
              <a:solidFill>
                <a:srgbClr val="800000"/>
              </a:solidFill>
            </a:endParaRPr>
          </a:p>
          <a:p>
            <a:pPr algn="l"/>
            <a:endParaRPr lang="en-US" sz="2400" dirty="0">
              <a:solidFill>
                <a:srgbClr val="800000"/>
              </a:solidFill>
            </a:endParaRPr>
          </a:p>
          <a:p>
            <a:pPr algn="l"/>
            <a:r>
              <a:rPr lang="en-US" sz="2400" dirty="0" smtClean="0">
                <a:solidFill>
                  <a:srgbClr val="800000"/>
                </a:solidFill>
              </a:rPr>
              <a:t> </a:t>
            </a:r>
          </a:p>
          <a:p>
            <a:pPr algn="l"/>
            <a:r>
              <a:rPr lang="en-US" sz="2400" dirty="0" smtClean="0">
                <a:solidFill>
                  <a:srgbClr val="800000"/>
                </a:solidFill>
              </a:rPr>
              <a:t>Bob Schwartz, HGSE</a:t>
            </a:r>
          </a:p>
          <a:p>
            <a:pPr algn="l"/>
            <a:r>
              <a:rPr lang="en-US" sz="2400" dirty="0" smtClean="0">
                <a:solidFill>
                  <a:srgbClr val="800000"/>
                </a:solidFill>
              </a:rPr>
              <a:t>Education and Employers Conference</a:t>
            </a:r>
          </a:p>
          <a:p>
            <a:pPr algn="l"/>
            <a:r>
              <a:rPr lang="en-US" sz="2400" dirty="0" smtClean="0">
                <a:solidFill>
                  <a:srgbClr val="800000"/>
                </a:solidFill>
              </a:rPr>
              <a:t>July 22, 2016</a:t>
            </a:r>
          </a:p>
          <a:p>
            <a:pPr algn="l"/>
            <a:endParaRPr lang="en-US" b="1" dirty="0">
              <a:solidFill>
                <a:srgbClr val="800000"/>
              </a:solidFill>
            </a:endParaRPr>
          </a:p>
        </p:txBody>
      </p:sp>
      <p:sp>
        <p:nvSpPr>
          <p:cNvPr id="4" name="Slide Number Placeholder 3"/>
          <p:cNvSpPr>
            <a:spLocks noGrp="1"/>
          </p:cNvSpPr>
          <p:nvPr>
            <p:ph type="sldNum" sz="quarter" idx="12"/>
          </p:nvPr>
        </p:nvSpPr>
        <p:spPr/>
        <p:txBody>
          <a:bodyPr/>
          <a:lstStyle/>
          <a:p>
            <a:fld id="{BE767483-7381-4123-A304-52B0E0BEA3ED}" type="slidenum">
              <a:rPr lang="en-US" smtClean="0"/>
              <a:t>1</a:t>
            </a:fld>
            <a:endParaRPr lang="en-US"/>
          </a:p>
        </p:txBody>
      </p:sp>
      <p:pic>
        <p:nvPicPr>
          <p:cNvPr id="5" name="Picture 4" descr="photo_2.jpg"/>
          <p:cNvPicPr>
            <a:picLocks noChangeAspect="1"/>
          </p:cNvPicPr>
          <p:nvPr/>
        </p:nvPicPr>
        <p:blipFill>
          <a:blip r:embed="rId2"/>
          <a:stretch>
            <a:fillRect/>
          </a:stretch>
        </p:blipFill>
        <p:spPr>
          <a:xfrm>
            <a:off x="6633151" y="0"/>
            <a:ext cx="2523549" cy="3381899"/>
          </a:xfrm>
          <a:prstGeom prst="rect">
            <a:avLst/>
          </a:prstGeom>
        </p:spPr>
      </p:pic>
      <p:pic>
        <p:nvPicPr>
          <p:cNvPr id="6" name="Picture 5" descr="photo_3.jpg"/>
          <p:cNvPicPr>
            <a:picLocks noChangeAspect="1"/>
          </p:cNvPicPr>
          <p:nvPr/>
        </p:nvPicPr>
        <p:blipFill>
          <a:blip r:embed="rId3"/>
          <a:stretch>
            <a:fillRect/>
          </a:stretch>
        </p:blipFill>
        <p:spPr>
          <a:xfrm>
            <a:off x="6633151" y="3476101"/>
            <a:ext cx="2523549" cy="3381899"/>
          </a:xfrm>
          <a:prstGeom prst="rect">
            <a:avLst/>
          </a:prstGeom>
        </p:spPr>
      </p:pic>
    </p:spTree>
    <p:extLst>
      <p:ext uri="{BB962C8B-B14F-4D97-AF65-F5344CB8AC3E}">
        <p14:creationId xmlns:p14="http://schemas.microsoft.com/office/powerpoint/2010/main" val="380234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3708" y="1807502"/>
            <a:ext cx="7273962" cy="4295797"/>
            <a:chOff x="450851" y="1746250"/>
            <a:chExt cx="6075361" cy="3698876"/>
          </a:xfrm>
          <a:solidFill>
            <a:schemeClr val="bg2"/>
          </a:solidFill>
        </p:grpSpPr>
        <p:sp>
          <p:nvSpPr>
            <p:cNvPr id="4" name="Freeform 3"/>
            <p:cNvSpPr>
              <a:spLocks/>
            </p:cNvSpPr>
            <p:nvPr/>
          </p:nvSpPr>
          <p:spPr bwMode="auto">
            <a:xfrm>
              <a:off x="5970588" y="2874963"/>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 name="Freeform 4"/>
            <p:cNvSpPr>
              <a:spLocks/>
            </p:cNvSpPr>
            <p:nvPr/>
          </p:nvSpPr>
          <p:spPr bwMode="auto">
            <a:xfrm>
              <a:off x="6229350" y="2644775"/>
              <a:ext cx="7937" cy="12700"/>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 name="Freeform 5"/>
            <p:cNvSpPr>
              <a:spLocks/>
            </p:cNvSpPr>
            <p:nvPr/>
          </p:nvSpPr>
          <p:spPr bwMode="auto">
            <a:xfrm>
              <a:off x="6230938" y="2660650"/>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 name="Freeform 6"/>
            <p:cNvSpPr>
              <a:spLocks/>
            </p:cNvSpPr>
            <p:nvPr/>
          </p:nvSpPr>
          <p:spPr bwMode="auto">
            <a:xfrm>
              <a:off x="6357938" y="2640013"/>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6297613" y="2646363"/>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9" name="Freeform 8"/>
            <p:cNvSpPr>
              <a:spLocks/>
            </p:cNvSpPr>
            <p:nvPr/>
          </p:nvSpPr>
          <p:spPr bwMode="auto">
            <a:xfrm>
              <a:off x="6238875" y="2522538"/>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0" name="Freeform 9"/>
            <p:cNvSpPr>
              <a:spLocks/>
            </p:cNvSpPr>
            <p:nvPr/>
          </p:nvSpPr>
          <p:spPr bwMode="auto">
            <a:xfrm>
              <a:off x="5984875" y="2457450"/>
              <a:ext cx="393700" cy="211138"/>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1" name="Freeform 10"/>
            <p:cNvSpPr>
              <a:spLocks/>
            </p:cNvSpPr>
            <p:nvPr/>
          </p:nvSpPr>
          <p:spPr bwMode="auto">
            <a:xfrm>
              <a:off x="6169025" y="2601913"/>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2" name="Freeform 11"/>
            <p:cNvSpPr>
              <a:spLocks/>
            </p:cNvSpPr>
            <p:nvPr/>
          </p:nvSpPr>
          <p:spPr bwMode="auto">
            <a:xfrm>
              <a:off x="5718175" y="3195638"/>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3" name="Freeform 12"/>
            <p:cNvSpPr>
              <a:spLocks/>
            </p:cNvSpPr>
            <p:nvPr/>
          </p:nvSpPr>
          <p:spPr bwMode="auto">
            <a:xfrm>
              <a:off x="5030788" y="4737100"/>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4" name="Freeform 13"/>
            <p:cNvSpPr>
              <a:spLocks/>
            </p:cNvSpPr>
            <p:nvPr/>
          </p:nvSpPr>
          <p:spPr bwMode="auto">
            <a:xfrm>
              <a:off x="5048250" y="4716463"/>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5" name="Freeform 14"/>
            <p:cNvSpPr>
              <a:spLocks/>
            </p:cNvSpPr>
            <p:nvPr/>
          </p:nvSpPr>
          <p:spPr bwMode="auto">
            <a:xfrm>
              <a:off x="5480050" y="5102225"/>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6" name="Freeform 15"/>
            <p:cNvSpPr>
              <a:spLocks/>
            </p:cNvSpPr>
            <p:nvPr/>
          </p:nvSpPr>
          <p:spPr bwMode="auto">
            <a:xfrm>
              <a:off x="925513" y="1831975"/>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7" name="Freeform 16"/>
            <p:cNvSpPr>
              <a:spLocks/>
            </p:cNvSpPr>
            <p:nvPr/>
          </p:nvSpPr>
          <p:spPr bwMode="auto">
            <a:xfrm>
              <a:off x="917575" y="1827213"/>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8" name="Freeform 17"/>
            <p:cNvSpPr>
              <a:spLocks/>
            </p:cNvSpPr>
            <p:nvPr/>
          </p:nvSpPr>
          <p:spPr bwMode="auto">
            <a:xfrm>
              <a:off x="925513" y="1824038"/>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9" name="Freeform 18"/>
            <p:cNvSpPr>
              <a:spLocks/>
            </p:cNvSpPr>
            <p:nvPr/>
          </p:nvSpPr>
          <p:spPr bwMode="auto">
            <a:xfrm>
              <a:off x="876300" y="1803400"/>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0" name="Freeform 19"/>
            <p:cNvSpPr>
              <a:spLocks/>
            </p:cNvSpPr>
            <p:nvPr/>
          </p:nvSpPr>
          <p:spPr bwMode="auto">
            <a:xfrm>
              <a:off x="890588" y="1801813"/>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1" name="Freeform 20"/>
            <p:cNvSpPr>
              <a:spLocks/>
            </p:cNvSpPr>
            <p:nvPr/>
          </p:nvSpPr>
          <p:spPr bwMode="auto">
            <a:xfrm>
              <a:off x="898525" y="1762125"/>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2" name="Freeform 21"/>
            <p:cNvSpPr>
              <a:spLocks/>
            </p:cNvSpPr>
            <p:nvPr/>
          </p:nvSpPr>
          <p:spPr bwMode="auto">
            <a:xfrm>
              <a:off x="706438" y="1768475"/>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3" name="Freeform 22"/>
            <p:cNvSpPr>
              <a:spLocks/>
            </p:cNvSpPr>
            <p:nvPr/>
          </p:nvSpPr>
          <p:spPr bwMode="auto">
            <a:xfrm>
              <a:off x="582613" y="3379788"/>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4" name="Freeform 23"/>
            <p:cNvSpPr>
              <a:spLocks/>
            </p:cNvSpPr>
            <p:nvPr/>
          </p:nvSpPr>
          <p:spPr bwMode="auto">
            <a:xfrm>
              <a:off x="522288" y="2132013"/>
              <a:ext cx="928687"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5" name="Freeform 24"/>
            <p:cNvSpPr>
              <a:spLocks/>
            </p:cNvSpPr>
            <p:nvPr/>
          </p:nvSpPr>
          <p:spPr bwMode="auto">
            <a:xfrm>
              <a:off x="1301750" y="1887538"/>
              <a:ext cx="681037" cy="1106488"/>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6" name="Freeform 25"/>
            <p:cNvSpPr>
              <a:spLocks/>
            </p:cNvSpPr>
            <p:nvPr/>
          </p:nvSpPr>
          <p:spPr bwMode="auto">
            <a:xfrm>
              <a:off x="450851" y="2735263"/>
              <a:ext cx="989012" cy="1565275"/>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7" name="Freeform 26"/>
            <p:cNvSpPr>
              <a:spLocks/>
            </p:cNvSpPr>
            <p:nvPr/>
          </p:nvSpPr>
          <p:spPr bwMode="auto">
            <a:xfrm>
              <a:off x="1793875" y="2619375"/>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8" name="Freeform 27"/>
            <p:cNvSpPr>
              <a:spLocks/>
            </p:cNvSpPr>
            <p:nvPr/>
          </p:nvSpPr>
          <p:spPr bwMode="auto">
            <a:xfrm>
              <a:off x="1554163" y="1903413"/>
              <a:ext cx="1190625" cy="723900"/>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9" name="Freeform 28"/>
            <p:cNvSpPr>
              <a:spLocks/>
            </p:cNvSpPr>
            <p:nvPr/>
          </p:nvSpPr>
          <p:spPr bwMode="auto">
            <a:xfrm>
              <a:off x="1512888" y="2957513"/>
              <a:ext cx="631825" cy="800100"/>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0" name="Freeform 29"/>
            <p:cNvSpPr>
              <a:spLocks/>
            </p:cNvSpPr>
            <p:nvPr/>
          </p:nvSpPr>
          <p:spPr bwMode="auto">
            <a:xfrm>
              <a:off x="892175" y="2843213"/>
              <a:ext cx="725487"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1" name="Freeform 30"/>
            <p:cNvSpPr>
              <a:spLocks/>
            </p:cNvSpPr>
            <p:nvPr/>
          </p:nvSpPr>
          <p:spPr bwMode="auto">
            <a:xfrm>
              <a:off x="2730500" y="2027238"/>
              <a:ext cx="765175"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2" name="Freeform 31"/>
            <p:cNvSpPr>
              <a:spLocks/>
            </p:cNvSpPr>
            <p:nvPr/>
          </p:nvSpPr>
          <p:spPr bwMode="auto">
            <a:xfrm>
              <a:off x="1317625" y="3690938"/>
              <a:ext cx="769937" cy="898525"/>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3" name="Freeform 32"/>
            <p:cNvSpPr>
              <a:spLocks/>
            </p:cNvSpPr>
            <p:nvPr/>
          </p:nvSpPr>
          <p:spPr bwMode="auto">
            <a:xfrm>
              <a:off x="2011363" y="3757613"/>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4" name="Freeform 33"/>
            <p:cNvSpPr>
              <a:spLocks/>
            </p:cNvSpPr>
            <p:nvPr/>
          </p:nvSpPr>
          <p:spPr bwMode="auto">
            <a:xfrm>
              <a:off x="2093913" y="3165475"/>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5" name="Freeform 34"/>
            <p:cNvSpPr>
              <a:spLocks/>
            </p:cNvSpPr>
            <p:nvPr/>
          </p:nvSpPr>
          <p:spPr bwMode="auto">
            <a:xfrm>
              <a:off x="1928813" y="2559050"/>
              <a:ext cx="788987" cy="638175"/>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6" name="Freeform 35"/>
            <p:cNvSpPr>
              <a:spLocks/>
            </p:cNvSpPr>
            <p:nvPr/>
          </p:nvSpPr>
          <p:spPr bwMode="auto">
            <a:xfrm>
              <a:off x="2711450" y="2478088"/>
              <a:ext cx="812800"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7" name="Freeform 36"/>
            <p:cNvSpPr>
              <a:spLocks/>
            </p:cNvSpPr>
            <p:nvPr/>
          </p:nvSpPr>
          <p:spPr bwMode="auto">
            <a:xfrm>
              <a:off x="2698750" y="2911475"/>
              <a:ext cx="968375" cy="449263"/>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8" name="Freeform 37"/>
            <p:cNvSpPr>
              <a:spLocks/>
            </p:cNvSpPr>
            <p:nvPr/>
          </p:nvSpPr>
          <p:spPr bwMode="auto">
            <a:xfrm>
              <a:off x="2906713" y="3352800"/>
              <a:ext cx="863600"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9" name="Freeform 38"/>
            <p:cNvSpPr>
              <a:spLocks/>
            </p:cNvSpPr>
            <p:nvPr/>
          </p:nvSpPr>
          <p:spPr bwMode="auto">
            <a:xfrm>
              <a:off x="3616325" y="3263900"/>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0" name="Freeform 39"/>
            <p:cNvSpPr>
              <a:spLocks/>
            </p:cNvSpPr>
            <p:nvPr/>
          </p:nvSpPr>
          <p:spPr bwMode="auto">
            <a:xfrm>
              <a:off x="2794000" y="3792538"/>
              <a:ext cx="1019175"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1" name="Freeform 40"/>
            <p:cNvSpPr>
              <a:spLocks/>
            </p:cNvSpPr>
            <p:nvPr/>
          </p:nvSpPr>
          <p:spPr bwMode="auto">
            <a:xfrm>
              <a:off x="3817938" y="4283075"/>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2" name="Freeform 41"/>
            <p:cNvSpPr>
              <a:spLocks/>
            </p:cNvSpPr>
            <p:nvPr/>
          </p:nvSpPr>
          <p:spPr bwMode="auto">
            <a:xfrm>
              <a:off x="2319338" y="3878263"/>
              <a:ext cx="1639887" cy="1566863"/>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3" name="Freeform 42"/>
            <p:cNvSpPr>
              <a:spLocks/>
            </p:cNvSpPr>
            <p:nvPr/>
          </p:nvSpPr>
          <p:spPr bwMode="auto">
            <a:xfrm>
              <a:off x="3878263" y="4346575"/>
              <a:ext cx="679450"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4" name="Freeform 43"/>
            <p:cNvSpPr>
              <a:spLocks/>
            </p:cNvSpPr>
            <p:nvPr/>
          </p:nvSpPr>
          <p:spPr bwMode="auto">
            <a:xfrm>
              <a:off x="4237038" y="4397375"/>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5" name="Freeform 44"/>
            <p:cNvSpPr>
              <a:spLocks/>
            </p:cNvSpPr>
            <p:nvPr/>
          </p:nvSpPr>
          <p:spPr bwMode="auto">
            <a:xfrm>
              <a:off x="4225925" y="4356100"/>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6" name="Freeform 45"/>
            <p:cNvSpPr>
              <a:spLocks/>
            </p:cNvSpPr>
            <p:nvPr/>
          </p:nvSpPr>
          <p:spPr bwMode="auto">
            <a:xfrm>
              <a:off x="3625850" y="3228975"/>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7" name="Freeform 46"/>
            <p:cNvSpPr>
              <a:spLocks/>
            </p:cNvSpPr>
            <p:nvPr/>
          </p:nvSpPr>
          <p:spPr bwMode="auto">
            <a:xfrm>
              <a:off x="3778250" y="3819525"/>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8" name="Freeform 47"/>
            <p:cNvSpPr>
              <a:spLocks/>
            </p:cNvSpPr>
            <p:nvPr/>
          </p:nvSpPr>
          <p:spPr bwMode="auto">
            <a:xfrm>
              <a:off x="4240213" y="4178300"/>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9" name="Freeform 48"/>
            <p:cNvSpPr>
              <a:spLocks/>
            </p:cNvSpPr>
            <p:nvPr/>
          </p:nvSpPr>
          <p:spPr bwMode="auto">
            <a:xfrm>
              <a:off x="4198938" y="4014788"/>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0" name="Freeform 49"/>
            <p:cNvSpPr>
              <a:spLocks/>
            </p:cNvSpPr>
            <p:nvPr/>
          </p:nvSpPr>
          <p:spPr bwMode="auto">
            <a:xfrm>
              <a:off x="4221163" y="4237038"/>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1" name="Freeform 50"/>
            <p:cNvSpPr>
              <a:spLocks/>
            </p:cNvSpPr>
            <p:nvPr/>
          </p:nvSpPr>
          <p:spPr bwMode="auto">
            <a:xfrm>
              <a:off x="4557713" y="3973513"/>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2" name="Freeform 51"/>
            <p:cNvSpPr>
              <a:spLocks/>
            </p:cNvSpPr>
            <p:nvPr/>
          </p:nvSpPr>
          <p:spPr bwMode="auto">
            <a:xfrm>
              <a:off x="3508375" y="2798763"/>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3" name="Freeform 52"/>
            <p:cNvSpPr>
              <a:spLocks/>
            </p:cNvSpPr>
            <p:nvPr/>
          </p:nvSpPr>
          <p:spPr bwMode="auto">
            <a:xfrm>
              <a:off x="3416300" y="1968500"/>
              <a:ext cx="765175" cy="862013"/>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4" name="Freeform 53"/>
            <p:cNvSpPr>
              <a:spLocks/>
            </p:cNvSpPr>
            <p:nvPr/>
          </p:nvSpPr>
          <p:spPr bwMode="auto">
            <a:xfrm>
              <a:off x="3879850" y="2287588"/>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5" name="Freeform 54"/>
            <p:cNvSpPr>
              <a:spLocks/>
            </p:cNvSpPr>
            <p:nvPr/>
          </p:nvSpPr>
          <p:spPr bwMode="auto">
            <a:xfrm>
              <a:off x="4092575" y="2911475"/>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6" name="Freeform 55"/>
            <p:cNvSpPr>
              <a:spLocks/>
            </p:cNvSpPr>
            <p:nvPr/>
          </p:nvSpPr>
          <p:spPr bwMode="auto">
            <a:xfrm>
              <a:off x="4506913" y="2967038"/>
              <a:ext cx="360362"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7" name="Freeform 56"/>
            <p:cNvSpPr>
              <a:spLocks/>
            </p:cNvSpPr>
            <p:nvPr/>
          </p:nvSpPr>
          <p:spPr bwMode="auto">
            <a:xfrm>
              <a:off x="4800600" y="2851150"/>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8" name="Freeform 57"/>
            <p:cNvSpPr>
              <a:spLocks/>
            </p:cNvSpPr>
            <p:nvPr/>
          </p:nvSpPr>
          <p:spPr bwMode="auto">
            <a:xfrm>
              <a:off x="4119563" y="2179638"/>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9" name="Freeform 58"/>
            <p:cNvSpPr>
              <a:spLocks/>
            </p:cNvSpPr>
            <p:nvPr/>
          </p:nvSpPr>
          <p:spPr bwMode="auto">
            <a:xfrm>
              <a:off x="4560888" y="2378075"/>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0" name="Freeform 59"/>
            <p:cNvSpPr>
              <a:spLocks/>
            </p:cNvSpPr>
            <p:nvPr/>
          </p:nvSpPr>
          <p:spPr bwMode="auto">
            <a:xfrm>
              <a:off x="4864100" y="3922713"/>
              <a:ext cx="646112"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1" name="Freeform 60"/>
            <p:cNvSpPr>
              <a:spLocks/>
            </p:cNvSpPr>
            <p:nvPr/>
          </p:nvSpPr>
          <p:spPr bwMode="auto">
            <a:xfrm>
              <a:off x="4703763" y="4508500"/>
              <a:ext cx="1084262"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2" name="Freeform 61"/>
            <p:cNvSpPr>
              <a:spLocks/>
            </p:cNvSpPr>
            <p:nvPr/>
          </p:nvSpPr>
          <p:spPr bwMode="auto">
            <a:xfrm>
              <a:off x="5138738" y="3854450"/>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3" name="Freeform 62"/>
            <p:cNvSpPr>
              <a:spLocks/>
            </p:cNvSpPr>
            <p:nvPr/>
          </p:nvSpPr>
          <p:spPr bwMode="auto">
            <a:xfrm>
              <a:off x="4319588" y="3656013"/>
              <a:ext cx="960437"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4" name="Freeform 63"/>
            <p:cNvSpPr>
              <a:spLocks/>
            </p:cNvSpPr>
            <p:nvPr/>
          </p:nvSpPr>
          <p:spPr bwMode="auto">
            <a:xfrm>
              <a:off x="4403725" y="3352800"/>
              <a:ext cx="812800"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5" name="Freeform 64"/>
            <p:cNvSpPr>
              <a:spLocks/>
            </p:cNvSpPr>
            <p:nvPr/>
          </p:nvSpPr>
          <p:spPr bwMode="auto">
            <a:xfrm>
              <a:off x="4387850" y="3794125"/>
              <a:ext cx="12700" cy="12700"/>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6" name="Freeform 65"/>
            <p:cNvSpPr>
              <a:spLocks/>
            </p:cNvSpPr>
            <p:nvPr/>
          </p:nvSpPr>
          <p:spPr bwMode="auto">
            <a:xfrm>
              <a:off x="5014913" y="3514725"/>
              <a:ext cx="1020762" cy="460375"/>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7" name="Freeform 66"/>
            <p:cNvSpPr>
              <a:spLocks/>
            </p:cNvSpPr>
            <p:nvPr/>
          </p:nvSpPr>
          <p:spPr bwMode="auto">
            <a:xfrm>
              <a:off x="5897563" y="3284538"/>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8" name="Freeform 67"/>
            <p:cNvSpPr>
              <a:spLocks/>
            </p:cNvSpPr>
            <p:nvPr/>
          </p:nvSpPr>
          <p:spPr bwMode="auto">
            <a:xfrm>
              <a:off x="5064125" y="3163888"/>
              <a:ext cx="881062"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9" name="Freeform 68"/>
            <p:cNvSpPr>
              <a:spLocks/>
            </p:cNvSpPr>
            <p:nvPr/>
          </p:nvSpPr>
          <p:spPr bwMode="auto">
            <a:xfrm>
              <a:off x="5432425" y="3057525"/>
              <a:ext cx="534987" cy="261938"/>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0" name="Freeform 69"/>
            <p:cNvSpPr>
              <a:spLocks/>
            </p:cNvSpPr>
            <p:nvPr/>
          </p:nvSpPr>
          <p:spPr bwMode="auto">
            <a:xfrm>
              <a:off x="5837238" y="3032125"/>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1" name="Freeform 70"/>
            <p:cNvSpPr>
              <a:spLocks/>
            </p:cNvSpPr>
            <p:nvPr/>
          </p:nvSpPr>
          <p:spPr bwMode="auto">
            <a:xfrm>
              <a:off x="5253038" y="2719388"/>
              <a:ext cx="682625"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2" name="Freeform 71"/>
            <p:cNvSpPr>
              <a:spLocks/>
            </p:cNvSpPr>
            <p:nvPr/>
          </p:nvSpPr>
          <p:spPr bwMode="auto">
            <a:xfrm>
              <a:off x="5280025" y="3052763"/>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3" name="Freeform 72"/>
            <p:cNvSpPr>
              <a:spLocks/>
            </p:cNvSpPr>
            <p:nvPr/>
          </p:nvSpPr>
          <p:spPr bwMode="auto">
            <a:xfrm>
              <a:off x="5127625" y="3071813"/>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4" name="Freeform 73"/>
            <p:cNvSpPr>
              <a:spLocks/>
            </p:cNvSpPr>
            <p:nvPr/>
          </p:nvSpPr>
          <p:spPr bwMode="auto">
            <a:xfrm>
              <a:off x="5864225" y="2792413"/>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5" name="Freeform 74"/>
            <p:cNvSpPr>
              <a:spLocks/>
            </p:cNvSpPr>
            <p:nvPr/>
          </p:nvSpPr>
          <p:spPr bwMode="auto">
            <a:xfrm>
              <a:off x="5326063" y="2233613"/>
              <a:ext cx="876300" cy="652463"/>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6" name="Freeform 75"/>
            <p:cNvSpPr>
              <a:spLocks/>
            </p:cNvSpPr>
            <p:nvPr/>
          </p:nvSpPr>
          <p:spPr bwMode="auto">
            <a:xfrm>
              <a:off x="5995988" y="2614613"/>
              <a:ext cx="193675"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7" name="Freeform 76"/>
            <p:cNvSpPr>
              <a:spLocks/>
            </p:cNvSpPr>
            <p:nvPr/>
          </p:nvSpPr>
          <p:spPr bwMode="auto">
            <a:xfrm>
              <a:off x="5888038"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8" name="Freeform 77"/>
            <p:cNvSpPr>
              <a:spLocks/>
            </p:cNvSpPr>
            <p:nvPr/>
          </p:nvSpPr>
          <p:spPr bwMode="auto">
            <a:xfrm>
              <a:off x="6045200"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9" name="Freeform 78"/>
            <p:cNvSpPr>
              <a:spLocks/>
            </p:cNvSpPr>
            <p:nvPr/>
          </p:nvSpPr>
          <p:spPr bwMode="auto">
            <a:xfrm>
              <a:off x="6392863"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0" name="Freeform 79"/>
            <p:cNvSpPr>
              <a:spLocks/>
            </p:cNvSpPr>
            <p:nvPr/>
          </p:nvSpPr>
          <p:spPr bwMode="auto">
            <a:xfrm>
              <a:off x="6403975"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1" name="Freeform 80"/>
            <p:cNvSpPr>
              <a:spLocks/>
            </p:cNvSpPr>
            <p:nvPr/>
          </p:nvSpPr>
          <p:spPr bwMode="auto">
            <a:xfrm>
              <a:off x="6424613"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2" name="Freeform 81"/>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grpSp>
      <p:sp>
        <p:nvSpPr>
          <p:cNvPr id="109" name="TextBox 108"/>
          <p:cNvSpPr txBox="1"/>
          <p:nvPr/>
        </p:nvSpPr>
        <p:spPr>
          <a:xfrm>
            <a:off x="7273389" y="3964620"/>
            <a:ext cx="1406268" cy="2246769"/>
          </a:xfrm>
          <a:prstGeom prst="rect">
            <a:avLst/>
          </a:prstGeom>
          <a:noFill/>
        </p:spPr>
        <p:txBody>
          <a:bodyPr wrap="square" rtlCol="0">
            <a:spAutoFit/>
          </a:bodyPr>
          <a:lstStyle/>
          <a:p>
            <a:r>
              <a:rPr lang="en-US" sz="2000" dirty="0" smtClean="0"/>
              <a:t>Grantees in </a:t>
            </a:r>
            <a:r>
              <a:rPr lang="en-US" sz="2000" b="1" dirty="0" smtClean="0">
                <a:solidFill>
                  <a:srgbClr val="4D1C43"/>
                </a:solidFill>
              </a:rPr>
              <a:t>New Skills for Youth  </a:t>
            </a:r>
            <a:r>
              <a:rPr lang="en-US" sz="2000" dirty="0" smtClean="0"/>
              <a:t>(Including </a:t>
            </a:r>
            <a:r>
              <a:rPr lang="en-US" sz="2000" dirty="0" smtClean="0">
                <a:solidFill>
                  <a:srgbClr val="4D1C43"/>
                </a:solidFill>
              </a:rPr>
              <a:t>District </a:t>
            </a:r>
            <a:r>
              <a:rPr lang="en-US" sz="2000" dirty="0">
                <a:solidFill>
                  <a:srgbClr val="4D1C43"/>
                </a:solidFill>
              </a:rPr>
              <a:t>of Columbia, </a:t>
            </a:r>
            <a:r>
              <a:rPr lang="en-US" sz="2000" dirty="0" smtClean="0">
                <a:solidFill>
                  <a:srgbClr val="4D1C43"/>
                </a:solidFill>
              </a:rPr>
              <a:t>Hawaii</a:t>
            </a:r>
            <a:r>
              <a:rPr lang="en-US" sz="2000" dirty="0" smtClean="0"/>
              <a:t>)</a:t>
            </a:r>
            <a:endParaRPr lang="id-ID" sz="2000" dirty="0">
              <a:solidFill>
                <a:srgbClr val="4D1C43"/>
              </a:solidFill>
              <a:latin typeface="Arial" charset="0"/>
              <a:ea typeface="Arial" charset="0"/>
              <a:cs typeface="Arial" charset="0"/>
            </a:endParaRPr>
          </a:p>
        </p:txBody>
      </p:sp>
      <p:sp>
        <p:nvSpPr>
          <p:cNvPr id="110" name="TextBox 109"/>
          <p:cNvSpPr txBox="1"/>
          <p:nvPr/>
        </p:nvSpPr>
        <p:spPr>
          <a:xfrm>
            <a:off x="7263886" y="3350441"/>
            <a:ext cx="761747" cy="715581"/>
          </a:xfrm>
          <a:prstGeom prst="rect">
            <a:avLst/>
          </a:prstGeom>
          <a:noFill/>
        </p:spPr>
        <p:txBody>
          <a:bodyPr wrap="none" rtlCol="0">
            <a:spAutoFit/>
          </a:bodyPr>
          <a:lstStyle/>
          <a:p>
            <a:r>
              <a:rPr lang="id-ID" sz="4050" b="1" dirty="0" smtClean="0">
                <a:solidFill>
                  <a:schemeClr val="accent6">
                    <a:lumMod val="75000"/>
                  </a:schemeClr>
                </a:solidFill>
                <a:latin typeface="Arial" charset="0"/>
                <a:ea typeface="Arial" charset="0"/>
                <a:cs typeface="Arial" charset="0"/>
              </a:rPr>
              <a:t>25</a:t>
            </a:r>
            <a:endParaRPr lang="id-ID" sz="4050" b="1" dirty="0">
              <a:solidFill>
                <a:schemeClr val="accent6">
                  <a:lumMod val="75000"/>
                </a:schemeClr>
              </a:solidFill>
              <a:latin typeface="Arial" charset="0"/>
              <a:ea typeface="Arial" charset="0"/>
              <a:cs typeface="Arial" charset="0"/>
            </a:endParaRPr>
          </a:p>
        </p:txBody>
      </p:sp>
      <p:sp>
        <p:nvSpPr>
          <p:cNvPr id="198" name="Title 197"/>
          <p:cNvSpPr>
            <a:spLocks noGrp="1"/>
          </p:cNvSpPr>
          <p:nvPr>
            <p:ph type="title"/>
          </p:nvPr>
        </p:nvSpPr>
        <p:spPr/>
        <p:txBody>
          <a:bodyPr/>
          <a:lstStyle/>
          <a:p>
            <a:r>
              <a:rPr lang="en-US" dirty="0" smtClean="0"/>
              <a:t>Growing pathways movement</a:t>
            </a:r>
            <a:endParaRPr lang="en-US" dirty="0"/>
          </a:p>
        </p:txBody>
      </p:sp>
    </p:spTree>
    <p:extLst>
      <p:ext uri="{BB962C8B-B14F-4D97-AF65-F5344CB8AC3E}">
        <p14:creationId xmlns:p14="http://schemas.microsoft.com/office/powerpoint/2010/main" val="306752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500"/>
                                        <p:tgtEl>
                                          <p:spTgt spid="10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9" grpId="1"/>
      <p:bldP spid="110" grpId="0"/>
      <p:bldP spid="1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3708" y="1807502"/>
            <a:ext cx="7273962" cy="4295797"/>
            <a:chOff x="450851" y="1746250"/>
            <a:chExt cx="6075361" cy="3698876"/>
          </a:xfrm>
          <a:solidFill>
            <a:schemeClr val="bg2"/>
          </a:solidFill>
        </p:grpSpPr>
        <p:sp>
          <p:nvSpPr>
            <p:cNvPr id="4" name="Freeform 3"/>
            <p:cNvSpPr>
              <a:spLocks/>
            </p:cNvSpPr>
            <p:nvPr/>
          </p:nvSpPr>
          <p:spPr bwMode="auto">
            <a:xfrm>
              <a:off x="5970588" y="2874963"/>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 name="Freeform 4"/>
            <p:cNvSpPr>
              <a:spLocks/>
            </p:cNvSpPr>
            <p:nvPr/>
          </p:nvSpPr>
          <p:spPr bwMode="auto">
            <a:xfrm>
              <a:off x="6229350" y="2644775"/>
              <a:ext cx="7937" cy="12700"/>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 name="Freeform 5"/>
            <p:cNvSpPr>
              <a:spLocks/>
            </p:cNvSpPr>
            <p:nvPr/>
          </p:nvSpPr>
          <p:spPr bwMode="auto">
            <a:xfrm>
              <a:off x="6230938" y="2660650"/>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 name="Freeform 6"/>
            <p:cNvSpPr>
              <a:spLocks/>
            </p:cNvSpPr>
            <p:nvPr/>
          </p:nvSpPr>
          <p:spPr bwMode="auto">
            <a:xfrm>
              <a:off x="6357938" y="2640013"/>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6297613" y="2646363"/>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9" name="Freeform 8"/>
            <p:cNvSpPr>
              <a:spLocks/>
            </p:cNvSpPr>
            <p:nvPr/>
          </p:nvSpPr>
          <p:spPr bwMode="auto">
            <a:xfrm>
              <a:off x="6238875" y="2522538"/>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0" name="Freeform 9"/>
            <p:cNvSpPr>
              <a:spLocks/>
            </p:cNvSpPr>
            <p:nvPr/>
          </p:nvSpPr>
          <p:spPr bwMode="auto">
            <a:xfrm>
              <a:off x="5984875" y="2457450"/>
              <a:ext cx="393700" cy="211138"/>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1" name="Freeform 10"/>
            <p:cNvSpPr>
              <a:spLocks/>
            </p:cNvSpPr>
            <p:nvPr/>
          </p:nvSpPr>
          <p:spPr bwMode="auto">
            <a:xfrm>
              <a:off x="6169025" y="2601913"/>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2" name="Freeform 11"/>
            <p:cNvSpPr>
              <a:spLocks/>
            </p:cNvSpPr>
            <p:nvPr/>
          </p:nvSpPr>
          <p:spPr bwMode="auto">
            <a:xfrm>
              <a:off x="5718175" y="3195638"/>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3" name="Freeform 12"/>
            <p:cNvSpPr>
              <a:spLocks/>
            </p:cNvSpPr>
            <p:nvPr/>
          </p:nvSpPr>
          <p:spPr bwMode="auto">
            <a:xfrm>
              <a:off x="5030788" y="4737100"/>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4" name="Freeform 13"/>
            <p:cNvSpPr>
              <a:spLocks/>
            </p:cNvSpPr>
            <p:nvPr/>
          </p:nvSpPr>
          <p:spPr bwMode="auto">
            <a:xfrm>
              <a:off x="5048250" y="4716463"/>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5" name="Freeform 14"/>
            <p:cNvSpPr>
              <a:spLocks/>
            </p:cNvSpPr>
            <p:nvPr/>
          </p:nvSpPr>
          <p:spPr bwMode="auto">
            <a:xfrm>
              <a:off x="5480050" y="5102225"/>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6" name="Freeform 15"/>
            <p:cNvSpPr>
              <a:spLocks/>
            </p:cNvSpPr>
            <p:nvPr/>
          </p:nvSpPr>
          <p:spPr bwMode="auto">
            <a:xfrm>
              <a:off x="925513" y="1831975"/>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7" name="Freeform 16"/>
            <p:cNvSpPr>
              <a:spLocks/>
            </p:cNvSpPr>
            <p:nvPr/>
          </p:nvSpPr>
          <p:spPr bwMode="auto">
            <a:xfrm>
              <a:off x="917575" y="1827213"/>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8" name="Freeform 17"/>
            <p:cNvSpPr>
              <a:spLocks/>
            </p:cNvSpPr>
            <p:nvPr/>
          </p:nvSpPr>
          <p:spPr bwMode="auto">
            <a:xfrm>
              <a:off x="925513" y="1824038"/>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9" name="Freeform 18"/>
            <p:cNvSpPr>
              <a:spLocks/>
            </p:cNvSpPr>
            <p:nvPr/>
          </p:nvSpPr>
          <p:spPr bwMode="auto">
            <a:xfrm>
              <a:off x="876300" y="1803400"/>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0" name="Freeform 19"/>
            <p:cNvSpPr>
              <a:spLocks/>
            </p:cNvSpPr>
            <p:nvPr/>
          </p:nvSpPr>
          <p:spPr bwMode="auto">
            <a:xfrm>
              <a:off x="890588" y="1801813"/>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1" name="Freeform 20"/>
            <p:cNvSpPr>
              <a:spLocks/>
            </p:cNvSpPr>
            <p:nvPr/>
          </p:nvSpPr>
          <p:spPr bwMode="auto">
            <a:xfrm>
              <a:off x="898525" y="1762125"/>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2" name="Freeform 21"/>
            <p:cNvSpPr>
              <a:spLocks/>
            </p:cNvSpPr>
            <p:nvPr/>
          </p:nvSpPr>
          <p:spPr bwMode="auto">
            <a:xfrm>
              <a:off x="706438" y="1768475"/>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pattFill prst="wdDnDiag">
              <a:fgClr>
                <a:srgbClr val="4D1C43"/>
              </a:fgClr>
              <a:bgClr>
                <a:srgbClr val="14A5C2"/>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3" name="Freeform 22"/>
            <p:cNvSpPr>
              <a:spLocks/>
            </p:cNvSpPr>
            <p:nvPr/>
          </p:nvSpPr>
          <p:spPr bwMode="auto">
            <a:xfrm>
              <a:off x="582613" y="3379788"/>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4" name="Freeform 23"/>
            <p:cNvSpPr>
              <a:spLocks/>
            </p:cNvSpPr>
            <p:nvPr/>
          </p:nvSpPr>
          <p:spPr bwMode="auto">
            <a:xfrm>
              <a:off x="522288" y="2132013"/>
              <a:ext cx="928687"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5" name="Freeform 24"/>
            <p:cNvSpPr>
              <a:spLocks/>
            </p:cNvSpPr>
            <p:nvPr/>
          </p:nvSpPr>
          <p:spPr bwMode="auto">
            <a:xfrm>
              <a:off x="1301750" y="1887538"/>
              <a:ext cx="681037" cy="1106488"/>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6" name="Freeform 25"/>
            <p:cNvSpPr>
              <a:spLocks/>
            </p:cNvSpPr>
            <p:nvPr/>
          </p:nvSpPr>
          <p:spPr bwMode="auto">
            <a:xfrm>
              <a:off x="450851" y="2735263"/>
              <a:ext cx="989012" cy="1565275"/>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7" name="Freeform 26"/>
            <p:cNvSpPr>
              <a:spLocks/>
            </p:cNvSpPr>
            <p:nvPr/>
          </p:nvSpPr>
          <p:spPr bwMode="auto">
            <a:xfrm>
              <a:off x="1793875" y="2619375"/>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8" name="Freeform 27"/>
            <p:cNvSpPr>
              <a:spLocks/>
            </p:cNvSpPr>
            <p:nvPr/>
          </p:nvSpPr>
          <p:spPr bwMode="auto">
            <a:xfrm>
              <a:off x="1554163" y="1903413"/>
              <a:ext cx="1190625" cy="723900"/>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pattFill prst="wdDnDiag">
              <a:fgClr>
                <a:srgbClr val="4D1C43"/>
              </a:fgClr>
              <a:bgClr>
                <a:srgbClr val="14A5C2"/>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9" name="Freeform 28"/>
            <p:cNvSpPr>
              <a:spLocks/>
            </p:cNvSpPr>
            <p:nvPr/>
          </p:nvSpPr>
          <p:spPr bwMode="auto">
            <a:xfrm>
              <a:off x="1512888" y="2957513"/>
              <a:ext cx="631825" cy="800100"/>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pattFill prst="wdDnDiag">
              <a:fgClr>
                <a:srgbClr val="4D1C43"/>
              </a:fgClr>
              <a:bgClr>
                <a:srgbClr val="14A5C2"/>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0" name="Freeform 29"/>
            <p:cNvSpPr>
              <a:spLocks/>
            </p:cNvSpPr>
            <p:nvPr/>
          </p:nvSpPr>
          <p:spPr bwMode="auto">
            <a:xfrm>
              <a:off x="892175" y="2843213"/>
              <a:ext cx="725487"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1" name="Freeform 30"/>
            <p:cNvSpPr>
              <a:spLocks/>
            </p:cNvSpPr>
            <p:nvPr/>
          </p:nvSpPr>
          <p:spPr bwMode="auto">
            <a:xfrm>
              <a:off x="2730500" y="2027238"/>
              <a:ext cx="765175"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2" name="Freeform 31"/>
            <p:cNvSpPr>
              <a:spLocks/>
            </p:cNvSpPr>
            <p:nvPr/>
          </p:nvSpPr>
          <p:spPr bwMode="auto">
            <a:xfrm>
              <a:off x="1317625" y="3690938"/>
              <a:ext cx="769937" cy="898525"/>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3" name="Freeform 32"/>
            <p:cNvSpPr>
              <a:spLocks/>
            </p:cNvSpPr>
            <p:nvPr/>
          </p:nvSpPr>
          <p:spPr bwMode="auto">
            <a:xfrm>
              <a:off x="2011363" y="3757613"/>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4" name="Freeform 33"/>
            <p:cNvSpPr>
              <a:spLocks/>
            </p:cNvSpPr>
            <p:nvPr/>
          </p:nvSpPr>
          <p:spPr bwMode="auto">
            <a:xfrm>
              <a:off x="2093913" y="3165475"/>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5" name="Freeform 34"/>
            <p:cNvSpPr>
              <a:spLocks/>
            </p:cNvSpPr>
            <p:nvPr/>
          </p:nvSpPr>
          <p:spPr bwMode="auto">
            <a:xfrm>
              <a:off x="1928813" y="2559050"/>
              <a:ext cx="788987" cy="638175"/>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6" name="Freeform 35"/>
            <p:cNvSpPr>
              <a:spLocks/>
            </p:cNvSpPr>
            <p:nvPr/>
          </p:nvSpPr>
          <p:spPr bwMode="auto">
            <a:xfrm>
              <a:off x="2711450" y="2478088"/>
              <a:ext cx="812800"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7" name="Freeform 36"/>
            <p:cNvSpPr>
              <a:spLocks/>
            </p:cNvSpPr>
            <p:nvPr/>
          </p:nvSpPr>
          <p:spPr bwMode="auto">
            <a:xfrm>
              <a:off x="2698750" y="2911475"/>
              <a:ext cx="968375" cy="449263"/>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8" name="Freeform 37"/>
            <p:cNvSpPr>
              <a:spLocks/>
            </p:cNvSpPr>
            <p:nvPr/>
          </p:nvSpPr>
          <p:spPr bwMode="auto">
            <a:xfrm>
              <a:off x="2906713" y="3352800"/>
              <a:ext cx="863600"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9" name="Freeform 38"/>
            <p:cNvSpPr>
              <a:spLocks/>
            </p:cNvSpPr>
            <p:nvPr/>
          </p:nvSpPr>
          <p:spPr bwMode="auto">
            <a:xfrm>
              <a:off x="3616325" y="3263900"/>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0" name="Freeform 39"/>
            <p:cNvSpPr>
              <a:spLocks/>
            </p:cNvSpPr>
            <p:nvPr/>
          </p:nvSpPr>
          <p:spPr bwMode="auto">
            <a:xfrm>
              <a:off x="2794000" y="3792538"/>
              <a:ext cx="1019175"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1" name="Freeform 40"/>
            <p:cNvSpPr>
              <a:spLocks/>
            </p:cNvSpPr>
            <p:nvPr/>
          </p:nvSpPr>
          <p:spPr bwMode="auto">
            <a:xfrm>
              <a:off x="3817938" y="4283075"/>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2" name="Freeform 41"/>
            <p:cNvSpPr>
              <a:spLocks/>
            </p:cNvSpPr>
            <p:nvPr/>
          </p:nvSpPr>
          <p:spPr bwMode="auto">
            <a:xfrm>
              <a:off x="2319338" y="3878263"/>
              <a:ext cx="1639887" cy="1566863"/>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3" name="Freeform 42"/>
            <p:cNvSpPr>
              <a:spLocks/>
            </p:cNvSpPr>
            <p:nvPr/>
          </p:nvSpPr>
          <p:spPr bwMode="auto">
            <a:xfrm>
              <a:off x="3878263" y="4346575"/>
              <a:ext cx="679450"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4" name="Freeform 43"/>
            <p:cNvSpPr>
              <a:spLocks/>
            </p:cNvSpPr>
            <p:nvPr/>
          </p:nvSpPr>
          <p:spPr bwMode="auto">
            <a:xfrm>
              <a:off x="4237038" y="4397375"/>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5" name="Freeform 44"/>
            <p:cNvSpPr>
              <a:spLocks/>
            </p:cNvSpPr>
            <p:nvPr/>
          </p:nvSpPr>
          <p:spPr bwMode="auto">
            <a:xfrm>
              <a:off x="4225925" y="4356100"/>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6" name="Freeform 45"/>
            <p:cNvSpPr>
              <a:spLocks/>
            </p:cNvSpPr>
            <p:nvPr/>
          </p:nvSpPr>
          <p:spPr bwMode="auto">
            <a:xfrm>
              <a:off x="3625850" y="3228975"/>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7" name="Freeform 46"/>
            <p:cNvSpPr>
              <a:spLocks/>
            </p:cNvSpPr>
            <p:nvPr/>
          </p:nvSpPr>
          <p:spPr bwMode="auto">
            <a:xfrm>
              <a:off x="3778250" y="3819525"/>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8" name="Freeform 47"/>
            <p:cNvSpPr>
              <a:spLocks/>
            </p:cNvSpPr>
            <p:nvPr/>
          </p:nvSpPr>
          <p:spPr bwMode="auto">
            <a:xfrm>
              <a:off x="4240213" y="4178300"/>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9" name="Freeform 48"/>
            <p:cNvSpPr>
              <a:spLocks/>
            </p:cNvSpPr>
            <p:nvPr/>
          </p:nvSpPr>
          <p:spPr bwMode="auto">
            <a:xfrm>
              <a:off x="4198938" y="4014788"/>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0" name="Freeform 49"/>
            <p:cNvSpPr>
              <a:spLocks/>
            </p:cNvSpPr>
            <p:nvPr/>
          </p:nvSpPr>
          <p:spPr bwMode="auto">
            <a:xfrm>
              <a:off x="4221163" y="4237038"/>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1" name="Freeform 50"/>
            <p:cNvSpPr>
              <a:spLocks/>
            </p:cNvSpPr>
            <p:nvPr/>
          </p:nvSpPr>
          <p:spPr bwMode="auto">
            <a:xfrm>
              <a:off x="4557713" y="3973513"/>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2" name="Freeform 51"/>
            <p:cNvSpPr>
              <a:spLocks/>
            </p:cNvSpPr>
            <p:nvPr/>
          </p:nvSpPr>
          <p:spPr bwMode="auto">
            <a:xfrm>
              <a:off x="3508375" y="2798763"/>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rgbClr val="14A5C2"/>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3" name="Freeform 52"/>
            <p:cNvSpPr>
              <a:spLocks/>
            </p:cNvSpPr>
            <p:nvPr/>
          </p:nvSpPr>
          <p:spPr bwMode="auto">
            <a:xfrm>
              <a:off x="3416300" y="1968500"/>
              <a:ext cx="765175" cy="862013"/>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4" name="Freeform 53"/>
            <p:cNvSpPr>
              <a:spLocks/>
            </p:cNvSpPr>
            <p:nvPr/>
          </p:nvSpPr>
          <p:spPr bwMode="auto">
            <a:xfrm>
              <a:off x="3879850" y="2287588"/>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5" name="Freeform 54"/>
            <p:cNvSpPr>
              <a:spLocks/>
            </p:cNvSpPr>
            <p:nvPr/>
          </p:nvSpPr>
          <p:spPr bwMode="auto">
            <a:xfrm>
              <a:off x="4092575" y="2911475"/>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6" name="Freeform 55"/>
            <p:cNvSpPr>
              <a:spLocks/>
            </p:cNvSpPr>
            <p:nvPr/>
          </p:nvSpPr>
          <p:spPr bwMode="auto">
            <a:xfrm>
              <a:off x="4506913" y="2967038"/>
              <a:ext cx="360362"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pattFill prst="wdDnDiag">
              <a:fgClr>
                <a:srgbClr val="4D1C43"/>
              </a:fgClr>
              <a:bgClr>
                <a:srgbClr val="14A5C2"/>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7" name="Freeform 56"/>
            <p:cNvSpPr>
              <a:spLocks/>
            </p:cNvSpPr>
            <p:nvPr/>
          </p:nvSpPr>
          <p:spPr bwMode="auto">
            <a:xfrm>
              <a:off x="4800600" y="2851150"/>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8" name="Freeform 57"/>
            <p:cNvSpPr>
              <a:spLocks/>
            </p:cNvSpPr>
            <p:nvPr/>
          </p:nvSpPr>
          <p:spPr bwMode="auto">
            <a:xfrm>
              <a:off x="4119563" y="2179638"/>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9" name="Freeform 58"/>
            <p:cNvSpPr>
              <a:spLocks/>
            </p:cNvSpPr>
            <p:nvPr/>
          </p:nvSpPr>
          <p:spPr bwMode="auto">
            <a:xfrm>
              <a:off x="4560888" y="2378075"/>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0" name="Freeform 59"/>
            <p:cNvSpPr>
              <a:spLocks/>
            </p:cNvSpPr>
            <p:nvPr/>
          </p:nvSpPr>
          <p:spPr bwMode="auto">
            <a:xfrm>
              <a:off x="4864100" y="3922713"/>
              <a:ext cx="646112"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1" name="Freeform 60"/>
            <p:cNvSpPr>
              <a:spLocks/>
            </p:cNvSpPr>
            <p:nvPr/>
          </p:nvSpPr>
          <p:spPr bwMode="auto">
            <a:xfrm>
              <a:off x="4703763" y="4508500"/>
              <a:ext cx="1084262"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2" name="Freeform 61"/>
            <p:cNvSpPr>
              <a:spLocks/>
            </p:cNvSpPr>
            <p:nvPr/>
          </p:nvSpPr>
          <p:spPr bwMode="auto">
            <a:xfrm>
              <a:off x="5138738" y="3854450"/>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3" name="Freeform 62"/>
            <p:cNvSpPr>
              <a:spLocks/>
            </p:cNvSpPr>
            <p:nvPr/>
          </p:nvSpPr>
          <p:spPr bwMode="auto">
            <a:xfrm>
              <a:off x="4319588" y="3656013"/>
              <a:ext cx="960437"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4" name="Freeform 63"/>
            <p:cNvSpPr>
              <a:spLocks/>
            </p:cNvSpPr>
            <p:nvPr/>
          </p:nvSpPr>
          <p:spPr bwMode="auto">
            <a:xfrm>
              <a:off x="4403725" y="3352800"/>
              <a:ext cx="812800"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5" name="Freeform 64"/>
            <p:cNvSpPr>
              <a:spLocks/>
            </p:cNvSpPr>
            <p:nvPr/>
          </p:nvSpPr>
          <p:spPr bwMode="auto">
            <a:xfrm>
              <a:off x="4387850" y="3794125"/>
              <a:ext cx="12700" cy="12700"/>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6" name="Freeform 65"/>
            <p:cNvSpPr>
              <a:spLocks/>
            </p:cNvSpPr>
            <p:nvPr/>
          </p:nvSpPr>
          <p:spPr bwMode="auto">
            <a:xfrm>
              <a:off x="5014913" y="3514725"/>
              <a:ext cx="1020762" cy="460375"/>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7" name="Freeform 66"/>
            <p:cNvSpPr>
              <a:spLocks/>
            </p:cNvSpPr>
            <p:nvPr/>
          </p:nvSpPr>
          <p:spPr bwMode="auto">
            <a:xfrm>
              <a:off x="5897563" y="3284538"/>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8" name="Freeform 67"/>
            <p:cNvSpPr>
              <a:spLocks/>
            </p:cNvSpPr>
            <p:nvPr/>
          </p:nvSpPr>
          <p:spPr bwMode="auto">
            <a:xfrm>
              <a:off x="5064125" y="3163888"/>
              <a:ext cx="881062"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9" name="Freeform 68"/>
            <p:cNvSpPr>
              <a:spLocks/>
            </p:cNvSpPr>
            <p:nvPr/>
          </p:nvSpPr>
          <p:spPr bwMode="auto">
            <a:xfrm>
              <a:off x="5432425" y="3057525"/>
              <a:ext cx="534987" cy="261938"/>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0" name="Freeform 69"/>
            <p:cNvSpPr>
              <a:spLocks/>
            </p:cNvSpPr>
            <p:nvPr/>
          </p:nvSpPr>
          <p:spPr bwMode="auto">
            <a:xfrm>
              <a:off x="5837238" y="3032125"/>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pattFill prst="wdDnDiag">
              <a:fgClr>
                <a:srgbClr val="A8A94F"/>
              </a:fgClr>
              <a:bgClr>
                <a:srgbClr val="4D1C43"/>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1" name="Freeform 70"/>
            <p:cNvSpPr>
              <a:spLocks/>
            </p:cNvSpPr>
            <p:nvPr/>
          </p:nvSpPr>
          <p:spPr bwMode="auto">
            <a:xfrm>
              <a:off x="5253038" y="2719388"/>
              <a:ext cx="682625"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2" name="Freeform 71"/>
            <p:cNvSpPr>
              <a:spLocks/>
            </p:cNvSpPr>
            <p:nvPr/>
          </p:nvSpPr>
          <p:spPr bwMode="auto">
            <a:xfrm>
              <a:off x="5280025" y="3052763"/>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3" name="Freeform 72"/>
            <p:cNvSpPr>
              <a:spLocks/>
            </p:cNvSpPr>
            <p:nvPr/>
          </p:nvSpPr>
          <p:spPr bwMode="auto">
            <a:xfrm>
              <a:off x="5127625" y="3071813"/>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4" name="Freeform 73"/>
            <p:cNvSpPr>
              <a:spLocks/>
            </p:cNvSpPr>
            <p:nvPr/>
          </p:nvSpPr>
          <p:spPr bwMode="auto">
            <a:xfrm>
              <a:off x="5864225" y="2792413"/>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5" name="Freeform 74"/>
            <p:cNvSpPr>
              <a:spLocks/>
            </p:cNvSpPr>
            <p:nvPr/>
          </p:nvSpPr>
          <p:spPr bwMode="auto">
            <a:xfrm>
              <a:off x="5326063" y="2233613"/>
              <a:ext cx="876300" cy="652463"/>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6" name="Freeform 75"/>
            <p:cNvSpPr>
              <a:spLocks/>
            </p:cNvSpPr>
            <p:nvPr/>
          </p:nvSpPr>
          <p:spPr bwMode="auto">
            <a:xfrm>
              <a:off x="5995988" y="2614613"/>
              <a:ext cx="193675"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7" name="Freeform 76"/>
            <p:cNvSpPr>
              <a:spLocks/>
            </p:cNvSpPr>
            <p:nvPr/>
          </p:nvSpPr>
          <p:spPr bwMode="auto">
            <a:xfrm>
              <a:off x="5888038"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rgbClr val="4D1C43"/>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8" name="Freeform 77"/>
            <p:cNvSpPr>
              <a:spLocks/>
            </p:cNvSpPr>
            <p:nvPr/>
          </p:nvSpPr>
          <p:spPr bwMode="auto">
            <a:xfrm>
              <a:off x="6045200"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pattFill prst="wdDnDiag">
              <a:fgClr>
                <a:srgbClr val="4D1C43"/>
              </a:fgClr>
              <a:bgClr>
                <a:srgbClr val="14A5C2"/>
              </a:bgClr>
            </a:patt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9" name="Freeform 78"/>
            <p:cNvSpPr>
              <a:spLocks/>
            </p:cNvSpPr>
            <p:nvPr/>
          </p:nvSpPr>
          <p:spPr bwMode="auto">
            <a:xfrm>
              <a:off x="6392863"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0" name="Freeform 79"/>
            <p:cNvSpPr>
              <a:spLocks/>
            </p:cNvSpPr>
            <p:nvPr/>
          </p:nvSpPr>
          <p:spPr bwMode="auto">
            <a:xfrm>
              <a:off x="6403975"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1" name="Freeform 80"/>
            <p:cNvSpPr>
              <a:spLocks/>
            </p:cNvSpPr>
            <p:nvPr/>
          </p:nvSpPr>
          <p:spPr bwMode="auto">
            <a:xfrm>
              <a:off x="6424613"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2" name="Freeform 81"/>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grpSp>
      <p:sp>
        <p:nvSpPr>
          <p:cNvPr id="109" name="TextBox 108"/>
          <p:cNvSpPr txBox="1"/>
          <p:nvPr/>
        </p:nvSpPr>
        <p:spPr>
          <a:xfrm>
            <a:off x="7273389" y="3964620"/>
            <a:ext cx="1406268" cy="2246769"/>
          </a:xfrm>
          <a:prstGeom prst="rect">
            <a:avLst/>
          </a:prstGeom>
          <a:noFill/>
        </p:spPr>
        <p:txBody>
          <a:bodyPr wrap="square" rtlCol="0">
            <a:spAutoFit/>
          </a:bodyPr>
          <a:lstStyle/>
          <a:p>
            <a:r>
              <a:rPr lang="en-US" sz="2000" dirty="0" smtClean="0"/>
              <a:t>States in NGA’s </a:t>
            </a:r>
            <a:r>
              <a:rPr lang="en-US" sz="2000" b="1" dirty="0" smtClean="0">
                <a:solidFill>
                  <a:srgbClr val="14A5C2"/>
                </a:solidFill>
              </a:rPr>
              <a:t>Work-Based Learning </a:t>
            </a:r>
            <a:r>
              <a:rPr lang="en-US" sz="2000" dirty="0" smtClean="0"/>
              <a:t>Policy Academy</a:t>
            </a:r>
            <a:endParaRPr lang="id-ID" sz="2000" dirty="0">
              <a:solidFill>
                <a:srgbClr val="4D1C43"/>
              </a:solidFill>
              <a:latin typeface="Arial" charset="0"/>
              <a:ea typeface="Arial" charset="0"/>
              <a:cs typeface="Arial" charset="0"/>
            </a:endParaRPr>
          </a:p>
        </p:txBody>
      </p:sp>
      <p:sp>
        <p:nvSpPr>
          <p:cNvPr id="110" name="TextBox 109"/>
          <p:cNvSpPr txBox="1"/>
          <p:nvPr/>
        </p:nvSpPr>
        <p:spPr>
          <a:xfrm>
            <a:off x="7263886" y="3350441"/>
            <a:ext cx="473206" cy="715581"/>
          </a:xfrm>
          <a:prstGeom prst="rect">
            <a:avLst/>
          </a:prstGeom>
          <a:noFill/>
        </p:spPr>
        <p:txBody>
          <a:bodyPr wrap="none" rtlCol="0">
            <a:spAutoFit/>
          </a:bodyPr>
          <a:lstStyle/>
          <a:p>
            <a:r>
              <a:rPr lang="id-ID" sz="4050" b="1" dirty="0" smtClean="0">
                <a:solidFill>
                  <a:schemeClr val="accent6">
                    <a:lumMod val="75000"/>
                  </a:schemeClr>
                </a:solidFill>
                <a:latin typeface="Arial" charset="0"/>
                <a:ea typeface="Arial" charset="0"/>
                <a:cs typeface="Arial" charset="0"/>
              </a:rPr>
              <a:t>6</a:t>
            </a:r>
            <a:endParaRPr lang="id-ID" sz="4050" b="1" dirty="0">
              <a:solidFill>
                <a:schemeClr val="accent6">
                  <a:lumMod val="75000"/>
                </a:schemeClr>
              </a:solidFill>
              <a:latin typeface="Arial" charset="0"/>
              <a:ea typeface="Arial" charset="0"/>
              <a:cs typeface="Arial" charset="0"/>
            </a:endParaRPr>
          </a:p>
        </p:txBody>
      </p:sp>
      <p:sp>
        <p:nvSpPr>
          <p:cNvPr id="198" name="Title 197"/>
          <p:cNvSpPr>
            <a:spLocks noGrp="1"/>
          </p:cNvSpPr>
          <p:nvPr>
            <p:ph type="title"/>
          </p:nvPr>
        </p:nvSpPr>
        <p:spPr/>
        <p:txBody>
          <a:bodyPr/>
          <a:lstStyle/>
          <a:p>
            <a:r>
              <a:rPr lang="en-US" dirty="0" smtClean="0"/>
              <a:t>Growing pathways movement</a:t>
            </a:r>
            <a:endParaRPr lang="en-US" dirty="0"/>
          </a:p>
        </p:txBody>
      </p:sp>
    </p:spTree>
    <p:extLst>
      <p:ext uri="{BB962C8B-B14F-4D97-AF65-F5344CB8AC3E}">
        <p14:creationId xmlns:p14="http://schemas.microsoft.com/office/powerpoint/2010/main" val="321281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500"/>
                                        <p:tgtEl>
                                          <p:spTgt spid="10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9" grpId="1"/>
      <p:bldP spid="110" grpId="0"/>
      <p:bldP spid="1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5"/>
          <p:cNvSpPr>
            <a:spLocks/>
          </p:cNvSpPr>
          <p:nvPr/>
        </p:nvSpPr>
        <p:spPr bwMode="auto">
          <a:xfrm>
            <a:off x="1665522" y="3032082"/>
            <a:ext cx="2777800" cy="1105567"/>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Lst>
            <a:ahLst/>
            <a:cxnLst>
              <a:cxn ang="0">
                <a:pos x="T0" y="T1"/>
              </a:cxn>
              <a:cxn ang="0">
                <a:pos x="T2" y="T3"/>
              </a:cxn>
              <a:cxn ang="0">
                <a:pos x="T4" y="T5"/>
              </a:cxn>
              <a:cxn ang="0">
                <a:pos x="T6" y="T7"/>
              </a:cxn>
              <a:cxn ang="0">
                <a:pos x="T8" y="T9"/>
              </a:cxn>
            </a:cxnLst>
            <a:rect l="0" t="0" r="r" b="b"/>
            <a:pathLst>
              <a:path w="2053" h="531">
                <a:moveTo>
                  <a:pt x="0" y="0"/>
                </a:moveTo>
                <a:lnTo>
                  <a:pt x="0" y="531"/>
                </a:lnTo>
                <a:lnTo>
                  <a:pt x="1893" y="531"/>
                </a:lnTo>
                <a:lnTo>
                  <a:pt x="2053" y="273"/>
                </a:lnTo>
                <a:lnTo>
                  <a:pt x="189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5" name="Freeform 17"/>
          <p:cNvSpPr>
            <a:spLocks/>
          </p:cNvSpPr>
          <p:nvPr/>
        </p:nvSpPr>
        <p:spPr bwMode="auto">
          <a:xfrm>
            <a:off x="1665522" y="4204274"/>
            <a:ext cx="2777800" cy="1003546"/>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Lst>
            <a:ahLst/>
            <a:cxnLst>
              <a:cxn ang="0">
                <a:pos x="T0" y="T1"/>
              </a:cxn>
              <a:cxn ang="0">
                <a:pos x="T2" y="T3"/>
              </a:cxn>
              <a:cxn ang="0">
                <a:pos x="T4" y="T5"/>
              </a:cxn>
              <a:cxn ang="0">
                <a:pos x="T6" y="T7"/>
              </a:cxn>
              <a:cxn ang="0">
                <a:pos x="T8" y="T9"/>
              </a:cxn>
            </a:cxnLst>
            <a:rect l="0" t="0" r="r" b="b"/>
            <a:pathLst>
              <a:path w="2053" h="482">
                <a:moveTo>
                  <a:pt x="0" y="482"/>
                </a:moveTo>
                <a:lnTo>
                  <a:pt x="0" y="0"/>
                </a:lnTo>
                <a:lnTo>
                  <a:pt x="1893" y="0"/>
                </a:lnTo>
                <a:lnTo>
                  <a:pt x="2053" y="241"/>
                </a:lnTo>
                <a:lnTo>
                  <a:pt x="1893" y="48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6" name="Freeform 5"/>
          <p:cNvSpPr>
            <a:spLocks/>
          </p:cNvSpPr>
          <p:nvPr/>
        </p:nvSpPr>
        <p:spPr bwMode="auto">
          <a:xfrm>
            <a:off x="1064842" y="2093666"/>
            <a:ext cx="585869" cy="1238818"/>
          </a:xfrm>
          <a:custGeom>
            <a:avLst/>
            <a:gdLst>
              <a:gd name="T0" fmla="*/ 0 w 433"/>
              <a:gd name="T1" fmla="*/ 595 h 595"/>
              <a:gd name="T2" fmla="*/ 433 w 433"/>
              <a:gd name="T3" fmla="*/ 450 h 595"/>
              <a:gd name="T4" fmla="*/ 433 w 433"/>
              <a:gd name="T5" fmla="*/ 0 h 595"/>
              <a:gd name="T6" fmla="*/ 0 w 433"/>
              <a:gd name="T7" fmla="*/ 321 h 595"/>
              <a:gd name="T8" fmla="*/ 0 w 433"/>
              <a:gd name="T9" fmla="*/ 595 h 595"/>
            </a:gdLst>
            <a:ahLst/>
            <a:cxnLst>
              <a:cxn ang="0">
                <a:pos x="T0" y="T1"/>
              </a:cxn>
              <a:cxn ang="0">
                <a:pos x="T2" y="T3"/>
              </a:cxn>
              <a:cxn ang="0">
                <a:pos x="T4" y="T5"/>
              </a:cxn>
              <a:cxn ang="0">
                <a:pos x="T6" y="T7"/>
              </a:cxn>
              <a:cxn ang="0">
                <a:pos x="T8" y="T9"/>
              </a:cxn>
            </a:cxnLst>
            <a:rect l="0" t="0" r="r" b="b"/>
            <a:pathLst>
              <a:path w="433" h="595">
                <a:moveTo>
                  <a:pt x="0" y="595"/>
                </a:moveTo>
                <a:lnTo>
                  <a:pt x="433" y="450"/>
                </a:lnTo>
                <a:lnTo>
                  <a:pt x="433" y="0"/>
                </a:lnTo>
                <a:lnTo>
                  <a:pt x="0" y="321"/>
                </a:lnTo>
                <a:lnTo>
                  <a:pt x="0" y="595"/>
                </a:lnTo>
                <a:close/>
              </a:path>
            </a:pathLst>
          </a:custGeom>
          <a:solidFill>
            <a:srgbClr val="4D1C43"/>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7" name="Freeform 6"/>
          <p:cNvSpPr>
            <a:spLocks/>
          </p:cNvSpPr>
          <p:nvPr/>
        </p:nvSpPr>
        <p:spPr bwMode="auto">
          <a:xfrm>
            <a:off x="1064842" y="3097213"/>
            <a:ext cx="585869" cy="1105567"/>
          </a:xfrm>
          <a:custGeom>
            <a:avLst/>
            <a:gdLst>
              <a:gd name="T0" fmla="*/ 0 w 433"/>
              <a:gd name="T1" fmla="*/ 418 h 531"/>
              <a:gd name="T2" fmla="*/ 433 w 433"/>
              <a:gd name="T3" fmla="*/ 531 h 531"/>
              <a:gd name="T4" fmla="*/ 433 w 433"/>
              <a:gd name="T5" fmla="*/ 0 h 531"/>
              <a:gd name="T6" fmla="*/ 0 w 433"/>
              <a:gd name="T7" fmla="*/ 145 h 531"/>
              <a:gd name="T8" fmla="*/ 0 w 433"/>
              <a:gd name="T9" fmla="*/ 418 h 531"/>
            </a:gdLst>
            <a:ahLst/>
            <a:cxnLst>
              <a:cxn ang="0">
                <a:pos x="T0" y="T1"/>
              </a:cxn>
              <a:cxn ang="0">
                <a:pos x="T2" y="T3"/>
              </a:cxn>
              <a:cxn ang="0">
                <a:pos x="T4" y="T5"/>
              </a:cxn>
              <a:cxn ang="0">
                <a:pos x="T6" y="T7"/>
              </a:cxn>
              <a:cxn ang="0">
                <a:pos x="T8" y="T9"/>
              </a:cxn>
            </a:cxnLst>
            <a:rect l="0" t="0" r="r" b="b"/>
            <a:pathLst>
              <a:path w="433" h="531">
                <a:moveTo>
                  <a:pt x="0" y="418"/>
                </a:moveTo>
                <a:lnTo>
                  <a:pt x="433" y="531"/>
                </a:lnTo>
                <a:lnTo>
                  <a:pt x="433" y="0"/>
                </a:lnTo>
                <a:lnTo>
                  <a:pt x="0" y="145"/>
                </a:lnTo>
                <a:lnTo>
                  <a:pt x="0" y="418"/>
                </a:lnTo>
                <a:close/>
              </a:path>
            </a:pathLst>
          </a:custGeom>
          <a:solidFill>
            <a:srgbClr val="14A5C2"/>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8" name="Freeform 7"/>
          <p:cNvSpPr>
            <a:spLocks/>
          </p:cNvSpPr>
          <p:nvPr/>
        </p:nvSpPr>
        <p:spPr bwMode="auto">
          <a:xfrm>
            <a:off x="1064842" y="4034134"/>
            <a:ext cx="585869" cy="1238818"/>
          </a:xfrm>
          <a:custGeom>
            <a:avLst/>
            <a:gdLst>
              <a:gd name="T0" fmla="*/ 0 w 433"/>
              <a:gd name="T1" fmla="*/ 274 h 595"/>
              <a:gd name="T2" fmla="*/ 433 w 433"/>
              <a:gd name="T3" fmla="*/ 595 h 595"/>
              <a:gd name="T4" fmla="*/ 433 w 433"/>
              <a:gd name="T5" fmla="*/ 113 h 595"/>
              <a:gd name="T6" fmla="*/ 0 w 433"/>
              <a:gd name="T7" fmla="*/ 0 h 595"/>
              <a:gd name="T8" fmla="*/ 0 w 433"/>
              <a:gd name="T9" fmla="*/ 274 h 595"/>
            </a:gdLst>
            <a:ahLst/>
            <a:cxnLst>
              <a:cxn ang="0">
                <a:pos x="T0" y="T1"/>
              </a:cxn>
              <a:cxn ang="0">
                <a:pos x="T2" y="T3"/>
              </a:cxn>
              <a:cxn ang="0">
                <a:pos x="T4" y="T5"/>
              </a:cxn>
              <a:cxn ang="0">
                <a:pos x="T6" y="T7"/>
              </a:cxn>
              <a:cxn ang="0">
                <a:pos x="T8" y="T9"/>
              </a:cxn>
            </a:cxnLst>
            <a:rect l="0" t="0" r="r" b="b"/>
            <a:pathLst>
              <a:path w="433" h="595">
                <a:moveTo>
                  <a:pt x="0" y="274"/>
                </a:moveTo>
                <a:lnTo>
                  <a:pt x="433" y="595"/>
                </a:lnTo>
                <a:lnTo>
                  <a:pt x="433" y="113"/>
                </a:lnTo>
                <a:lnTo>
                  <a:pt x="0" y="0"/>
                </a:lnTo>
                <a:lnTo>
                  <a:pt x="0" y="274"/>
                </a:lnTo>
                <a:close/>
              </a:path>
            </a:pathLst>
          </a:custGeom>
          <a:solidFill>
            <a:srgbClr val="A8A94F"/>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10" name="Freeform 19"/>
          <p:cNvSpPr>
            <a:spLocks/>
          </p:cNvSpPr>
          <p:nvPr/>
        </p:nvSpPr>
        <p:spPr bwMode="auto">
          <a:xfrm>
            <a:off x="1665522" y="5274447"/>
            <a:ext cx="2777800" cy="903608"/>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Lst>
            <a:ahLst/>
            <a:cxnLst>
              <a:cxn ang="0">
                <a:pos x="T0" y="T1"/>
              </a:cxn>
              <a:cxn ang="0">
                <a:pos x="T2" y="T3"/>
              </a:cxn>
              <a:cxn ang="0">
                <a:pos x="T4" y="T5"/>
              </a:cxn>
              <a:cxn ang="0">
                <a:pos x="T6" y="T7"/>
              </a:cxn>
              <a:cxn ang="0">
                <a:pos x="T8" y="T9"/>
              </a:cxn>
            </a:cxnLst>
            <a:rect l="0" t="0" r="r" b="b"/>
            <a:pathLst>
              <a:path w="2053" h="434">
                <a:moveTo>
                  <a:pt x="0" y="0"/>
                </a:moveTo>
                <a:lnTo>
                  <a:pt x="0" y="434"/>
                </a:lnTo>
                <a:lnTo>
                  <a:pt x="1893" y="434"/>
                </a:lnTo>
                <a:lnTo>
                  <a:pt x="2053" y="225"/>
                </a:lnTo>
                <a:lnTo>
                  <a:pt x="189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11" name="Rectangle 5"/>
          <p:cNvSpPr>
            <a:spLocks noChangeArrowheads="1"/>
          </p:cNvSpPr>
          <p:nvPr/>
        </p:nvSpPr>
        <p:spPr bwMode="auto">
          <a:xfrm>
            <a:off x="378336" y="2762004"/>
            <a:ext cx="650815" cy="570480"/>
          </a:xfrm>
          <a:prstGeom prst="rect">
            <a:avLst/>
          </a:prstGeom>
          <a:solidFill>
            <a:srgbClr val="4D1C43"/>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12" name="Rectangle 6"/>
          <p:cNvSpPr>
            <a:spLocks noChangeArrowheads="1"/>
          </p:cNvSpPr>
          <p:nvPr/>
        </p:nvSpPr>
        <p:spPr bwMode="auto">
          <a:xfrm>
            <a:off x="378336" y="3399111"/>
            <a:ext cx="650815" cy="568399"/>
          </a:xfrm>
          <a:prstGeom prst="rect">
            <a:avLst/>
          </a:prstGeom>
          <a:solidFill>
            <a:srgbClr val="14A5C2"/>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13" name="Rectangle 7"/>
          <p:cNvSpPr>
            <a:spLocks noChangeArrowheads="1"/>
          </p:cNvSpPr>
          <p:nvPr/>
        </p:nvSpPr>
        <p:spPr bwMode="auto">
          <a:xfrm>
            <a:off x="378336" y="4034134"/>
            <a:ext cx="650815" cy="570480"/>
          </a:xfrm>
          <a:prstGeom prst="rect">
            <a:avLst/>
          </a:prstGeom>
          <a:solidFill>
            <a:srgbClr val="A8A94F"/>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15" name="Freeform 13"/>
          <p:cNvSpPr>
            <a:spLocks/>
          </p:cNvSpPr>
          <p:nvPr/>
        </p:nvSpPr>
        <p:spPr bwMode="auto">
          <a:xfrm>
            <a:off x="1686400" y="2093667"/>
            <a:ext cx="7003384" cy="936921"/>
          </a:xfrm>
          <a:custGeom>
            <a:avLst/>
            <a:gdLst>
              <a:gd name="T0" fmla="*/ 0 w 2053"/>
              <a:gd name="T1" fmla="*/ 450 h 450"/>
              <a:gd name="T2" fmla="*/ 0 w 2053"/>
              <a:gd name="T3" fmla="*/ 0 h 450"/>
              <a:gd name="T4" fmla="*/ 1893 w 2053"/>
              <a:gd name="T5" fmla="*/ 0 h 450"/>
              <a:gd name="T6" fmla="*/ 2053 w 2053"/>
              <a:gd name="T7" fmla="*/ 225 h 450"/>
              <a:gd name="T8" fmla="*/ 1893 w 2053"/>
              <a:gd name="T9" fmla="*/ 450 h 450"/>
              <a:gd name="T10" fmla="*/ 0 w 2053"/>
              <a:gd name="T11" fmla="*/ 450 h 450"/>
            </a:gdLst>
            <a:ahLst/>
            <a:cxnLst>
              <a:cxn ang="0">
                <a:pos x="T0" y="T1"/>
              </a:cxn>
              <a:cxn ang="0">
                <a:pos x="T2" y="T3"/>
              </a:cxn>
              <a:cxn ang="0">
                <a:pos x="T4" y="T5"/>
              </a:cxn>
              <a:cxn ang="0">
                <a:pos x="T6" y="T7"/>
              </a:cxn>
              <a:cxn ang="0">
                <a:pos x="T8" y="T9"/>
              </a:cxn>
              <a:cxn ang="0">
                <a:pos x="T10" y="T11"/>
              </a:cxn>
            </a:cxnLst>
            <a:rect l="0" t="0" r="r" b="b"/>
            <a:pathLst>
              <a:path w="2053" h="450">
                <a:moveTo>
                  <a:pt x="0" y="450"/>
                </a:moveTo>
                <a:lnTo>
                  <a:pt x="0" y="0"/>
                </a:lnTo>
                <a:lnTo>
                  <a:pt x="1893" y="0"/>
                </a:lnTo>
                <a:lnTo>
                  <a:pt x="2053" y="225"/>
                </a:lnTo>
                <a:lnTo>
                  <a:pt x="1893" y="450"/>
                </a:lnTo>
                <a:lnTo>
                  <a:pt x="0" y="450"/>
                </a:lnTo>
                <a:close/>
              </a:path>
            </a:pathLst>
          </a:custGeom>
          <a:solidFill>
            <a:srgbClr val="4D1C43"/>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16" name="Rectangle 15"/>
          <p:cNvSpPr/>
          <p:nvPr/>
        </p:nvSpPr>
        <p:spPr>
          <a:xfrm>
            <a:off x="1730557" y="2164320"/>
            <a:ext cx="2379027" cy="707886"/>
          </a:xfrm>
          <a:prstGeom prst="rect">
            <a:avLst/>
          </a:prstGeom>
        </p:spPr>
        <p:txBody>
          <a:bodyPr wrap="none">
            <a:spAutoFit/>
          </a:bodyPr>
          <a:lstStyle/>
          <a:p>
            <a:pPr defTabSz="457200" eaLnBrk="1" fontAlgn="auto" hangingPunct="1">
              <a:spcBef>
                <a:spcPts val="0"/>
              </a:spcBef>
              <a:spcAft>
                <a:spcPts val="0"/>
              </a:spcAft>
            </a:pPr>
            <a:r>
              <a:rPr lang="id-ID" sz="4000" b="1" dirty="0" smtClean="0">
                <a:solidFill>
                  <a:prstClr val="white"/>
                </a:solidFill>
                <a:latin typeface="Arial"/>
                <a:ea typeface="+mn-ea"/>
                <a:cs typeface="Arial"/>
              </a:rPr>
              <a:t>Students</a:t>
            </a:r>
            <a:endParaRPr lang="id-ID" sz="4000" b="1" dirty="0">
              <a:solidFill>
                <a:prstClr val="white"/>
              </a:solidFill>
              <a:latin typeface="Arial"/>
              <a:ea typeface="+mn-ea"/>
              <a:cs typeface="Arial"/>
            </a:endParaRPr>
          </a:p>
        </p:txBody>
      </p:sp>
      <p:sp>
        <p:nvSpPr>
          <p:cNvPr id="17" name="Rectangle 16"/>
          <p:cNvSpPr/>
          <p:nvPr/>
        </p:nvSpPr>
        <p:spPr>
          <a:xfrm>
            <a:off x="4392669" y="2158153"/>
            <a:ext cx="3695885" cy="1077218"/>
          </a:xfrm>
          <a:prstGeom prst="rect">
            <a:avLst/>
          </a:prstGeom>
        </p:spPr>
        <p:txBody>
          <a:bodyPr wrap="square">
            <a:spAutoFit/>
          </a:bodyPr>
          <a:lstStyle/>
          <a:p>
            <a:pPr marL="285750" indent="-285750" algn="just" defTabSz="457200" eaLnBrk="1" fontAlgn="auto" hangingPunct="1">
              <a:spcBef>
                <a:spcPts val="0"/>
              </a:spcBef>
              <a:spcAft>
                <a:spcPts val="0"/>
              </a:spcAft>
              <a:buFont typeface="Arial"/>
              <a:buChar char="•"/>
            </a:pPr>
            <a:r>
              <a:rPr lang="en-US" sz="1600" dirty="0" smtClean="0">
                <a:solidFill>
                  <a:prstClr val="white"/>
                </a:solidFill>
                <a:latin typeface="Arial"/>
                <a:cs typeface="Arial"/>
              </a:rPr>
              <a:t>Middle and h</a:t>
            </a:r>
            <a:r>
              <a:rPr lang="en-US" sz="1600" dirty="0" smtClean="0">
                <a:solidFill>
                  <a:prstClr val="white"/>
                </a:solidFill>
                <a:latin typeface="Arial"/>
                <a:ea typeface="+mn-ea"/>
                <a:cs typeface="Arial"/>
              </a:rPr>
              <a:t>igh school success</a:t>
            </a:r>
          </a:p>
          <a:p>
            <a:pPr marL="285750" indent="-285750" algn="just" defTabSz="457200" eaLnBrk="1" fontAlgn="auto" hangingPunct="1">
              <a:spcBef>
                <a:spcPts val="0"/>
              </a:spcBef>
              <a:spcAft>
                <a:spcPts val="0"/>
              </a:spcAft>
              <a:buFont typeface="Arial"/>
              <a:buChar char="•"/>
            </a:pPr>
            <a:r>
              <a:rPr lang="en-US" sz="1600" dirty="0" smtClean="0">
                <a:solidFill>
                  <a:prstClr val="white"/>
                </a:solidFill>
                <a:latin typeface="Arial"/>
                <a:ea typeface="+mn-ea"/>
                <a:cs typeface="Arial"/>
              </a:rPr>
              <a:t>Postsecondary success</a:t>
            </a:r>
          </a:p>
          <a:p>
            <a:pPr marL="285750" indent="-285750" defTabSz="457200" eaLnBrk="1" fontAlgn="auto" hangingPunct="1">
              <a:spcBef>
                <a:spcPts val="0"/>
              </a:spcBef>
              <a:spcAft>
                <a:spcPts val="0"/>
              </a:spcAft>
              <a:buFont typeface="Arial"/>
              <a:buChar char="•"/>
            </a:pPr>
            <a:r>
              <a:rPr lang="en-US" sz="1600" dirty="0" smtClean="0">
                <a:solidFill>
                  <a:prstClr val="white"/>
                </a:solidFill>
                <a:latin typeface="Arial"/>
                <a:ea typeface="+mn-ea"/>
                <a:cs typeface="Arial"/>
              </a:rPr>
              <a:t>Career </a:t>
            </a:r>
            <a:r>
              <a:rPr lang="en-US" sz="1600" dirty="0" smtClean="0">
                <a:solidFill>
                  <a:prstClr val="white"/>
                </a:solidFill>
                <a:latin typeface="Arial"/>
                <a:cs typeface="Arial"/>
              </a:rPr>
              <a:t>and</a:t>
            </a:r>
            <a:r>
              <a:rPr lang="en-US" sz="1600" dirty="0" smtClean="0">
                <a:solidFill>
                  <a:prstClr val="white"/>
                </a:solidFill>
                <a:latin typeface="Arial"/>
                <a:ea typeface="+mn-ea"/>
                <a:cs typeface="Arial"/>
              </a:rPr>
              <a:t> community success</a:t>
            </a:r>
          </a:p>
          <a:p>
            <a:pPr marL="285750" indent="-285750" algn="just" defTabSz="457200" eaLnBrk="1" fontAlgn="auto" hangingPunct="1">
              <a:spcBef>
                <a:spcPts val="0"/>
              </a:spcBef>
              <a:spcAft>
                <a:spcPts val="0"/>
              </a:spcAft>
              <a:buFont typeface="Arial"/>
              <a:buChar char="•"/>
            </a:pPr>
            <a:endParaRPr lang="en-US" sz="1600" dirty="0">
              <a:solidFill>
                <a:prstClr val="white"/>
              </a:solidFill>
              <a:latin typeface="Arial"/>
              <a:ea typeface="+mn-ea"/>
              <a:cs typeface="Arial"/>
            </a:endParaRPr>
          </a:p>
        </p:txBody>
      </p:sp>
      <p:sp>
        <p:nvSpPr>
          <p:cNvPr id="18" name="Freeform 14"/>
          <p:cNvSpPr>
            <a:spLocks/>
          </p:cNvSpPr>
          <p:nvPr/>
        </p:nvSpPr>
        <p:spPr bwMode="auto">
          <a:xfrm>
            <a:off x="1686400" y="3097213"/>
            <a:ext cx="7003384" cy="1105567"/>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 name="T10" fmla="*/ 0 w 2053"/>
              <a:gd name="T11" fmla="*/ 0 h 531"/>
            </a:gdLst>
            <a:ahLst/>
            <a:cxnLst>
              <a:cxn ang="0">
                <a:pos x="T0" y="T1"/>
              </a:cxn>
              <a:cxn ang="0">
                <a:pos x="T2" y="T3"/>
              </a:cxn>
              <a:cxn ang="0">
                <a:pos x="T4" y="T5"/>
              </a:cxn>
              <a:cxn ang="0">
                <a:pos x="T6" y="T7"/>
              </a:cxn>
              <a:cxn ang="0">
                <a:pos x="T8" y="T9"/>
              </a:cxn>
              <a:cxn ang="0">
                <a:pos x="T10" y="T11"/>
              </a:cxn>
            </a:cxnLst>
            <a:rect l="0" t="0" r="r" b="b"/>
            <a:pathLst>
              <a:path w="2053" h="531">
                <a:moveTo>
                  <a:pt x="0" y="0"/>
                </a:moveTo>
                <a:lnTo>
                  <a:pt x="0" y="531"/>
                </a:lnTo>
                <a:lnTo>
                  <a:pt x="1893" y="531"/>
                </a:lnTo>
                <a:lnTo>
                  <a:pt x="2053" y="273"/>
                </a:lnTo>
                <a:lnTo>
                  <a:pt x="1893" y="0"/>
                </a:lnTo>
                <a:lnTo>
                  <a:pt x="0" y="0"/>
                </a:lnTo>
                <a:close/>
              </a:path>
            </a:pathLst>
          </a:custGeom>
          <a:solidFill>
            <a:srgbClr val="14A5C2"/>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19" name="Rectangle 18"/>
          <p:cNvSpPr/>
          <p:nvPr/>
        </p:nvSpPr>
        <p:spPr>
          <a:xfrm>
            <a:off x="1730557" y="3261551"/>
            <a:ext cx="2807580" cy="707886"/>
          </a:xfrm>
          <a:prstGeom prst="rect">
            <a:avLst/>
          </a:prstGeom>
        </p:spPr>
        <p:txBody>
          <a:bodyPr wrap="none">
            <a:spAutoFit/>
          </a:bodyPr>
          <a:lstStyle/>
          <a:p>
            <a:pPr defTabSz="457200" eaLnBrk="1" fontAlgn="auto" hangingPunct="1">
              <a:spcBef>
                <a:spcPts val="0"/>
              </a:spcBef>
              <a:spcAft>
                <a:spcPts val="0"/>
              </a:spcAft>
            </a:pPr>
            <a:r>
              <a:rPr lang="id-ID" sz="4000" b="1" dirty="0" smtClean="0">
                <a:solidFill>
                  <a:prstClr val="white"/>
                </a:solidFill>
                <a:latin typeface="Arial"/>
                <a:ea typeface="+mn-ea"/>
                <a:cs typeface="Arial"/>
              </a:rPr>
              <a:t>Employers</a:t>
            </a:r>
            <a:endParaRPr lang="id-ID" sz="4000" b="1" dirty="0">
              <a:solidFill>
                <a:prstClr val="white"/>
              </a:solidFill>
              <a:latin typeface="Arial"/>
              <a:ea typeface="+mn-ea"/>
              <a:cs typeface="Arial"/>
            </a:endParaRPr>
          </a:p>
        </p:txBody>
      </p:sp>
      <p:sp>
        <p:nvSpPr>
          <p:cNvPr id="20" name="Rectangle 19"/>
          <p:cNvSpPr/>
          <p:nvPr/>
        </p:nvSpPr>
        <p:spPr>
          <a:xfrm>
            <a:off x="4438406" y="3250758"/>
            <a:ext cx="3844237" cy="830997"/>
          </a:xfrm>
          <a:prstGeom prst="rect">
            <a:avLst/>
          </a:prstGeom>
        </p:spPr>
        <p:txBody>
          <a:bodyPr wrap="square">
            <a:spAutoFit/>
          </a:bodyPr>
          <a:lstStyle/>
          <a:p>
            <a:pPr marL="285750" indent="-285750" defTabSz="457200" eaLnBrk="1" fontAlgn="auto" hangingPunct="1">
              <a:spcBef>
                <a:spcPts val="0"/>
              </a:spcBef>
              <a:spcAft>
                <a:spcPts val="0"/>
              </a:spcAft>
              <a:buFont typeface="Arial"/>
              <a:buChar char="•"/>
            </a:pPr>
            <a:r>
              <a:rPr lang="en-US" sz="1600" dirty="0" smtClean="0">
                <a:solidFill>
                  <a:prstClr val="white"/>
                </a:solidFill>
                <a:latin typeface="Arial"/>
                <a:ea typeface="+mn-ea"/>
                <a:cs typeface="Arial"/>
              </a:rPr>
              <a:t>Skills gap/talent shortage addressed</a:t>
            </a:r>
          </a:p>
          <a:p>
            <a:pPr marL="285750" indent="-285750" defTabSz="457200" eaLnBrk="1" fontAlgn="auto" hangingPunct="1">
              <a:spcBef>
                <a:spcPts val="0"/>
              </a:spcBef>
              <a:spcAft>
                <a:spcPts val="0"/>
              </a:spcAft>
              <a:buFont typeface="Arial"/>
              <a:buChar char="•"/>
            </a:pPr>
            <a:r>
              <a:rPr lang="en-US" sz="1600" dirty="0" smtClean="0">
                <a:solidFill>
                  <a:prstClr val="white"/>
                </a:solidFill>
                <a:latin typeface="Arial"/>
                <a:ea typeface="+mn-ea"/>
                <a:cs typeface="Arial"/>
              </a:rPr>
              <a:t>Pipeline of young professionals</a:t>
            </a:r>
          </a:p>
          <a:p>
            <a:pPr marL="285750" indent="-285750" defTabSz="457200" eaLnBrk="1" fontAlgn="auto" hangingPunct="1">
              <a:spcBef>
                <a:spcPts val="0"/>
              </a:spcBef>
              <a:spcAft>
                <a:spcPts val="0"/>
              </a:spcAft>
              <a:buFont typeface="Arial"/>
              <a:buChar char="•"/>
            </a:pPr>
            <a:r>
              <a:rPr lang="en-US" sz="1600" dirty="0" smtClean="0">
                <a:solidFill>
                  <a:prstClr val="white"/>
                </a:solidFill>
                <a:latin typeface="Arial"/>
                <a:ea typeface="+mn-ea"/>
                <a:cs typeface="Arial"/>
              </a:rPr>
              <a:t>Increasing number of jobs</a:t>
            </a:r>
            <a:endParaRPr lang="en-US" sz="1600" dirty="0">
              <a:solidFill>
                <a:prstClr val="white"/>
              </a:solidFill>
              <a:latin typeface="Arial"/>
              <a:ea typeface="+mn-ea"/>
              <a:cs typeface="Arial"/>
            </a:endParaRPr>
          </a:p>
        </p:txBody>
      </p:sp>
      <p:sp>
        <p:nvSpPr>
          <p:cNvPr id="21" name="Freeform 16"/>
          <p:cNvSpPr>
            <a:spLocks/>
          </p:cNvSpPr>
          <p:nvPr/>
        </p:nvSpPr>
        <p:spPr bwMode="auto">
          <a:xfrm>
            <a:off x="1686400" y="4269405"/>
            <a:ext cx="7003384" cy="1003546"/>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 name="T10" fmla="*/ 0 w 2053"/>
              <a:gd name="T11" fmla="*/ 482 h 482"/>
            </a:gdLst>
            <a:ahLst/>
            <a:cxnLst>
              <a:cxn ang="0">
                <a:pos x="T0" y="T1"/>
              </a:cxn>
              <a:cxn ang="0">
                <a:pos x="T2" y="T3"/>
              </a:cxn>
              <a:cxn ang="0">
                <a:pos x="T4" y="T5"/>
              </a:cxn>
              <a:cxn ang="0">
                <a:pos x="T6" y="T7"/>
              </a:cxn>
              <a:cxn ang="0">
                <a:pos x="T8" y="T9"/>
              </a:cxn>
              <a:cxn ang="0">
                <a:pos x="T10" y="T11"/>
              </a:cxn>
            </a:cxnLst>
            <a:rect l="0" t="0" r="r" b="b"/>
            <a:pathLst>
              <a:path w="2053" h="482">
                <a:moveTo>
                  <a:pt x="0" y="482"/>
                </a:moveTo>
                <a:lnTo>
                  <a:pt x="0" y="0"/>
                </a:lnTo>
                <a:lnTo>
                  <a:pt x="1893" y="0"/>
                </a:lnTo>
                <a:lnTo>
                  <a:pt x="2053" y="241"/>
                </a:lnTo>
                <a:lnTo>
                  <a:pt x="1893" y="482"/>
                </a:lnTo>
                <a:lnTo>
                  <a:pt x="0" y="482"/>
                </a:lnTo>
                <a:close/>
              </a:path>
            </a:pathLst>
          </a:custGeom>
          <a:solidFill>
            <a:srgbClr val="A8A94F"/>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Arial"/>
              <a:ea typeface="+mn-ea"/>
              <a:cs typeface="Arial"/>
            </a:endParaRPr>
          </a:p>
        </p:txBody>
      </p:sp>
      <p:sp>
        <p:nvSpPr>
          <p:cNvPr id="22" name="Rectangle 21"/>
          <p:cNvSpPr/>
          <p:nvPr/>
        </p:nvSpPr>
        <p:spPr>
          <a:xfrm>
            <a:off x="1730557" y="4373372"/>
            <a:ext cx="2921293" cy="707886"/>
          </a:xfrm>
          <a:prstGeom prst="rect">
            <a:avLst/>
          </a:prstGeom>
        </p:spPr>
        <p:txBody>
          <a:bodyPr wrap="none">
            <a:spAutoFit/>
          </a:bodyPr>
          <a:lstStyle/>
          <a:p>
            <a:pPr defTabSz="457200" eaLnBrk="1" fontAlgn="auto" hangingPunct="1">
              <a:spcBef>
                <a:spcPts val="0"/>
              </a:spcBef>
              <a:spcAft>
                <a:spcPts val="0"/>
              </a:spcAft>
            </a:pPr>
            <a:r>
              <a:rPr lang="id-ID" sz="4000" b="1" dirty="0" smtClean="0">
                <a:solidFill>
                  <a:prstClr val="white"/>
                </a:solidFill>
                <a:latin typeface="Arial"/>
                <a:ea typeface="+mn-ea"/>
                <a:cs typeface="Arial"/>
              </a:rPr>
              <a:t>Economies</a:t>
            </a:r>
            <a:endParaRPr lang="id-ID" sz="4000" b="1" dirty="0">
              <a:solidFill>
                <a:prstClr val="white"/>
              </a:solidFill>
              <a:latin typeface="Arial"/>
              <a:ea typeface="+mn-ea"/>
              <a:cs typeface="Arial"/>
            </a:endParaRPr>
          </a:p>
        </p:txBody>
      </p:sp>
      <p:sp>
        <p:nvSpPr>
          <p:cNvPr id="23" name="Rectangle 22"/>
          <p:cNvSpPr/>
          <p:nvPr/>
        </p:nvSpPr>
        <p:spPr>
          <a:xfrm>
            <a:off x="4438406" y="4361078"/>
            <a:ext cx="3695885" cy="830997"/>
          </a:xfrm>
          <a:prstGeom prst="rect">
            <a:avLst/>
          </a:prstGeom>
        </p:spPr>
        <p:txBody>
          <a:bodyPr wrap="square">
            <a:spAutoFit/>
          </a:bodyPr>
          <a:lstStyle/>
          <a:p>
            <a:pPr marL="285750" indent="-285750" defTabSz="457200" eaLnBrk="1" fontAlgn="auto" hangingPunct="1">
              <a:spcBef>
                <a:spcPts val="0"/>
              </a:spcBef>
              <a:spcAft>
                <a:spcPts val="0"/>
              </a:spcAft>
              <a:buFont typeface="Arial"/>
              <a:buChar char="•"/>
            </a:pPr>
            <a:r>
              <a:rPr lang="en-US" sz="1600" dirty="0" smtClean="0">
                <a:solidFill>
                  <a:prstClr val="white"/>
                </a:solidFill>
                <a:latin typeface="Arial" charset="0"/>
                <a:ea typeface="Arial" charset="0"/>
                <a:cs typeface="Arial" charset="0"/>
              </a:rPr>
              <a:t>State and regional economies thriving and growing in key STEM industry sectors</a:t>
            </a:r>
            <a:endParaRPr lang="en-US" sz="1600" dirty="0">
              <a:solidFill>
                <a:prstClr val="white"/>
              </a:solidFill>
              <a:latin typeface="Arial" charset="0"/>
              <a:ea typeface="Arial" charset="0"/>
              <a:cs typeface="Arial" charset="0"/>
            </a:endParaRPr>
          </a:p>
        </p:txBody>
      </p:sp>
      <p:grpSp>
        <p:nvGrpSpPr>
          <p:cNvPr id="28" name="Group 27"/>
          <p:cNvGrpSpPr/>
          <p:nvPr/>
        </p:nvGrpSpPr>
        <p:grpSpPr>
          <a:xfrm>
            <a:off x="553320" y="3507529"/>
            <a:ext cx="286439" cy="363438"/>
            <a:chOff x="6719888" y="887413"/>
            <a:chExt cx="492125" cy="468312"/>
          </a:xfrm>
          <a:solidFill>
            <a:schemeClr val="bg1"/>
          </a:solidFill>
        </p:grpSpPr>
        <p:sp>
          <p:nvSpPr>
            <p:cNvPr id="29"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30"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31"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32" name="Freeform 16"/>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33" name="Freeform 17"/>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34" name="Freeform 18"/>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grpSp>
      <p:sp>
        <p:nvSpPr>
          <p:cNvPr id="35" name="Freeform 22"/>
          <p:cNvSpPr>
            <a:spLocks noEditPoints="1"/>
          </p:cNvSpPr>
          <p:nvPr/>
        </p:nvSpPr>
        <p:spPr bwMode="auto">
          <a:xfrm>
            <a:off x="529088" y="2860980"/>
            <a:ext cx="290552" cy="389778"/>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grpSp>
        <p:nvGrpSpPr>
          <p:cNvPr id="36" name="Group 35"/>
          <p:cNvGrpSpPr/>
          <p:nvPr/>
        </p:nvGrpSpPr>
        <p:grpSpPr>
          <a:xfrm rot="2700000">
            <a:off x="556471" y="4161814"/>
            <a:ext cx="254265" cy="332324"/>
            <a:chOff x="4732338" y="4783138"/>
            <a:chExt cx="703263" cy="1225550"/>
          </a:xfrm>
          <a:solidFill>
            <a:schemeClr val="bg1"/>
          </a:solidFill>
        </p:grpSpPr>
        <p:sp>
          <p:nvSpPr>
            <p:cNvPr id="37"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38"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sp>
          <p:nvSpPr>
            <p:cNvPr id="39"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id-ID">
                <a:solidFill>
                  <a:prstClr val="black"/>
                </a:solidFill>
                <a:latin typeface="Calibri"/>
                <a:ea typeface="+mn-ea"/>
              </a:endParaRPr>
            </a:p>
          </p:txBody>
        </p:sp>
      </p:grpSp>
      <p:sp>
        <p:nvSpPr>
          <p:cNvPr id="2" name="Title 1"/>
          <p:cNvSpPr>
            <a:spLocks noGrp="1"/>
          </p:cNvSpPr>
          <p:nvPr>
            <p:ph type="title"/>
          </p:nvPr>
        </p:nvSpPr>
        <p:spPr/>
        <p:txBody>
          <a:bodyPr/>
          <a:lstStyle/>
          <a:p>
            <a:r>
              <a:rPr lang="en-US" dirty="0" smtClean="0"/>
              <a:t>You are transforming outcomes</a:t>
            </a:r>
            <a:endParaRPr lang="en-US" dirty="0"/>
          </a:p>
        </p:txBody>
      </p:sp>
    </p:spTree>
    <p:extLst>
      <p:ext uri="{BB962C8B-B14F-4D97-AF65-F5344CB8AC3E}">
        <p14:creationId xmlns:p14="http://schemas.microsoft.com/office/powerpoint/2010/main" val="106283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5" grpId="0" animBg="1"/>
      <p:bldP spid="16" grpId="0"/>
      <p:bldP spid="17" grpId="0"/>
      <p:bldP spid="18" grpId="0" animBg="1"/>
      <p:bldP spid="19" grpId="0"/>
      <p:bldP spid="20" grpId="0"/>
      <p:bldP spid="21" grpId="0" animBg="1"/>
      <p:bldP spid="22" grpId="0"/>
      <p:bldP spid="23"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 SYSTEMS OF 9-14+ PATHWAYS</a:t>
            </a:r>
            <a:endParaRPr lang="en-US" dirty="0"/>
          </a:p>
        </p:txBody>
      </p:sp>
      <p:grpSp>
        <p:nvGrpSpPr>
          <p:cNvPr id="11" name="Group 10"/>
          <p:cNvGrpSpPr/>
          <p:nvPr/>
        </p:nvGrpSpPr>
        <p:grpSpPr>
          <a:xfrm>
            <a:off x="1434195" y="1130979"/>
            <a:ext cx="6788695" cy="5487874"/>
            <a:chOff x="1524000" y="1140446"/>
            <a:chExt cx="6788695" cy="5487874"/>
          </a:xfrm>
        </p:grpSpPr>
        <p:graphicFrame>
          <p:nvGraphicFramePr>
            <p:cNvPr id="6" name="Diagram 5"/>
            <p:cNvGraphicFramePr/>
            <p:nvPr>
              <p:extLst>
                <p:ext uri="{D42A27DB-BD31-4B8C-83A1-F6EECF244321}">
                  <p14:modId xmlns:p14="http://schemas.microsoft.com/office/powerpoint/2010/main" val="2884891985"/>
                </p:ext>
              </p:extLst>
            </p:nvPr>
          </p:nvGraphicFramePr>
          <p:xfrm>
            <a:off x="1524000" y="185879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ircular Arrow 7"/>
            <p:cNvSpPr/>
            <p:nvPr/>
          </p:nvSpPr>
          <p:spPr>
            <a:xfrm>
              <a:off x="3797438" y="1140446"/>
              <a:ext cx="1552331" cy="1385390"/>
            </a:xfrm>
            <a:prstGeom prst="circularArrow">
              <a:avLst/>
            </a:prstGeom>
            <a:solidFill>
              <a:srgbClr val="1025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Circular Arrow 8"/>
            <p:cNvSpPr/>
            <p:nvPr/>
          </p:nvSpPr>
          <p:spPr>
            <a:xfrm rot="5400000">
              <a:off x="6843834" y="3201431"/>
              <a:ext cx="1552331" cy="1385390"/>
            </a:xfrm>
            <a:prstGeom prst="circularArrow">
              <a:avLst/>
            </a:prstGeom>
            <a:solidFill>
              <a:srgbClr val="1025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ircular Arrow 9"/>
            <p:cNvSpPr/>
            <p:nvPr/>
          </p:nvSpPr>
          <p:spPr>
            <a:xfrm rot="10800000">
              <a:off x="3797437" y="5242930"/>
              <a:ext cx="1552331" cy="1385390"/>
            </a:xfrm>
            <a:prstGeom prst="circularArrow">
              <a:avLst/>
            </a:prstGeom>
            <a:solidFill>
              <a:srgbClr val="1025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785996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KEY PATHWAYS IMPLEMENTATION LEVERS</a:t>
            </a:r>
            <a:endParaRPr lang="en-US" sz="2000" dirty="0"/>
          </a:p>
        </p:txBody>
      </p:sp>
      <p:graphicFrame>
        <p:nvGraphicFramePr>
          <p:cNvPr id="7" name="Content Placeholder 3"/>
          <p:cNvGraphicFramePr>
            <a:graphicFrameLocks/>
          </p:cNvGraphicFramePr>
          <p:nvPr>
            <p:extLst>
              <p:ext uri="{D42A27DB-BD31-4B8C-83A1-F6EECF244321}">
                <p14:modId xmlns:p14="http://schemas.microsoft.com/office/powerpoint/2010/main" val="2202106582"/>
              </p:ext>
            </p:extLst>
          </p:nvPr>
        </p:nvGraphicFramePr>
        <p:xfrm>
          <a:off x="609600" y="1669946"/>
          <a:ext cx="8077200" cy="4201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465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p:txBody>
          <a:bodyPr>
            <a:normAutofit/>
          </a:bodyPr>
          <a:lstStyle/>
          <a:p>
            <a:pPr eaLnBrk="1" hangingPunct="1"/>
            <a:r>
              <a:rPr lang="en-US" dirty="0" smtClean="0">
                <a:latin typeface="Arial" charset="0"/>
              </a:rPr>
              <a:t>MOST PREVALENT CAREER AREAS </a:t>
            </a:r>
            <a:r>
              <a:rPr lang="en-US" dirty="0">
                <a:latin typeface="Arial" charset="0"/>
              </a:rPr>
              <a:t>OF </a:t>
            </a:r>
            <a:r>
              <a:rPr lang="en-US" dirty="0" smtClean="0">
                <a:latin typeface="Arial" charset="0"/>
              </a:rPr>
              <a:t>FOCUS </a:t>
            </a:r>
            <a:br>
              <a:rPr lang="en-US" dirty="0" smtClean="0">
                <a:latin typeface="Arial" charset="0"/>
              </a:rPr>
            </a:br>
            <a:r>
              <a:rPr lang="en-US" dirty="0" smtClean="0">
                <a:latin typeface="Arial" charset="0"/>
              </a:rPr>
              <a:t>BASED ON REAL</a:t>
            </a:r>
            <a:r>
              <a:rPr lang="en-US" dirty="0">
                <a:latin typeface="Arial" charset="0"/>
              </a:rPr>
              <a:t>-</a:t>
            </a:r>
            <a:r>
              <a:rPr lang="en-US" dirty="0" smtClean="0">
                <a:latin typeface="Arial" charset="0"/>
              </a:rPr>
              <a:t>TIME LABOR MARKET DATA</a:t>
            </a:r>
            <a:endParaRPr lang="en-US" dirty="0">
              <a:latin typeface="Arial" charset="0"/>
            </a:endParaRPr>
          </a:p>
        </p:txBody>
      </p:sp>
      <p:sp>
        <p:nvSpPr>
          <p:cNvPr id="8" name="Slide Number Placeholder 4"/>
          <p:cNvSpPr>
            <a:spLocks noGrp="1"/>
          </p:cNvSpPr>
          <p:nvPr>
            <p:ph type="sldNum" sz="quarter" idx="12"/>
            <p:custDataLst>
              <p:tags r:id="rId1"/>
            </p:custDataLst>
          </p:nvPr>
        </p:nvSpPr>
        <p:spPr/>
        <p:txBody>
          <a:bodyPr/>
          <a:lstStyle/>
          <a:p>
            <a:fld id="{AB93DCCC-3097-426E-BC39-1FE335D8E974}" type="slidenum">
              <a:rPr lang="en-US" smtClean="0"/>
              <a:pPr/>
              <a:t>15</a:t>
            </a:fld>
            <a:endParaRPr lang="en-US" dirty="0"/>
          </a:p>
        </p:txBody>
      </p:sp>
      <p:graphicFrame>
        <p:nvGraphicFramePr>
          <p:cNvPr id="5" name="Content Placeholder 3"/>
          <p:cNvGraphicFramePr>
            <a:graphicFrameLocks/>
          </p:cNvGraphicFramePr>
          <p:nvPr>
            <p:custDataLst>
              <p:tags r:id="rId2"/>
            </p:custDataLst>
            <p:extLst>
              <p:ext uri="{D42A27DB-BD31-4B8C-83A1-F6EECF244321}">
                <p14:modId xmlns:p14="http://schemas.microsoft.com/office/powerpoint/2010/main" val="2258887394"/>
              </p:ext>
            </p:extLst>
          </p:nvPr>
        </p:nvGraphicFramePr>
        <p:xfrm>
          <a:off x="800100" y="1362220"/>
          <a:ext cx="7594600" cy="4940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48131" name="Group 5"/>
          <p:cNvGrpSpPr>
            <a:grpSpLocks/>
          </p:cNvGrpSpPr>
          <p:nvPr>
            <p:custDataLst>
              <p:tags r:id="rId3"/>
            </p:custDataLst>
          </p:nvPr>
        </p:nvGrpSpPr>
        <p:grpSpPr bwMode="auto">
          <a:xfrm>
            <a:off x="2141618" y="1791596"/>
            <a:ext cx="5025864" cy="4751389"/>
            <a:chOff x="2007946" y="2059675"/>
            <a:chExt cx="5025864" cy="4750674"/>
          </a:xfrm>
        </p:grpSpPr>
        <p:sp>
          <p:nvSpPr>
            <p:cNvPr id="48132" name="TextBox 4"/>
            <p:cNvSpPr txBox="1">
              <a:spLocks noChangeArrowheads="1"/>
            </p:cNvSpPr>
            <p:nvPr/>
          </p:nvSpPr>
          <p:spPr bwMode="auto">
            <a:xfrm>
              <a:off x="4481110" y="4317974"/>
              <a:ext cx="25527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191919"/>
                  </a:solidFill>
                  <a:latin typeface="Arial" charset="0"/>
                  <a:ea typeface="MS PGothic" charset="0"/>
                  <a:cs typeface="MS PGothic" charset="0"/>
                </a:rPr>
                <a:t>Advanced Manufacturing</a:t>
              </a:r>
            </a:p>
            <a:p>
              <a:pPr algn="ctr" eaLnBrk="1" hangingPunct="1"/>
              <a:r>
                <a:rPr lang="en-US" sz="1800" i="1" dirty="0">
                  <a:solidFill>
                    <a:srgbClr val="191919"/>
                  </a:solidFill>
                  <a:latin typeface="Arial" charset="0"/>
                  <a:ea typeface="MS PGothic" charset="0"/>
                  <a:cs typeface="MS PGothic" charset="0"/>
                </a:rPr>
                <a:t>Few know the opportunities and salaries, stigma attached</a:t>
              </a:r>
              <a:endParaRPr lang="en-US" sz="1800" dirty="0">
                <a:solidFill>
                  <a:srgbClr val="191919"/>
                </a:solidFill>
                <a:latin typeface="Arial" charset="0"/>
                <a:ea typeface="MS PGothic" charset="0"/>
                <a:cs typeface="MS PGothic" charset="0"/>
              </a:endParaRPr>
            </a:p>
            <a:p>
              <a:pPr eaLnBrk="1" hangingPunct="1"/>
              <a:endParaRPr lang="en-US" sz="1800" dirty="0">
                <a:solidFill>
                  <a:srgbClr val="191919"/>
                </a:solidFill>
                <a:latin typeface="Arial" charset="0"/>
                <a:ea typeface="MS PGothic" charset="0"/>
                <a:cs typeface="MS PGothic" charset="0"/>
              </a:endParaRPr>
            </a:p>
            <a:p>
              <a:pPr eaLnBrk="1" hangingPunct="1"/>
              <a:endParaRPr lang="en-US" sz="1800" dirty="0">
                <a:solidFill>
                  <a:srgbClr val="191919"/>
                </a:solidFill>
                <a:latin typeface="Arial" charset="0"/>
                <a:ea typeface="MS PGothic" charset="0"/>
                <a:cs typeface="MS PGothic" charset="0"/>
              </a:endParaRPr>
            </a:p>
          </p:txBody>
        </p:sp>
        <p:sp>
          <p:nvSpPr>
            <p:cNvPr id="48133" name="TextBox 5"/>
            <p:cNvSpPr txBox="1">
              <a:spLocks noChangeArrowheads="1"/>
            </p:cNvSpPr>
            <p:nvPr/>
          </p:nvSpPr>
          <p:spPr bwMode="auto">
            <a:xfrm>
              <a:off x="2007946" y="4343367"/>
              <a:ext cx="2247900"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191919"/>
                  </a:solidFill>
                  <a:latin typeface="Arial" charset="0"/>
                  <a:ea typeface="MS PGothic" charset="0"/>
                  <a:cs typeface="MS PGothic" charset="0"/>
                </a:rPr>
                <a:t>Health careers</a:t>
              </a:r>
            </a:p>
            <a:p>
              <a:pPr algn="ctr" eaLnBrk="1" hangingPunct="1"/>
              <a:r>
                <a:rPr lang="en-US" sz="1800" i="1" dirty="0">
                  <a:solidFill>
                    <a:srgbClr val="191919"/>
                  </a:solidFill>
                  <a:latin typeface="Arial" charset="0"/>
                  <a:ea typeface="MS PGothic" charset="0"/>
                  <a:cs typeface="MS PGothic" charset="0"/>
                </a:rPr>
                <a:t>  But paths must be carefully chosen to ensure mobility</a:t>
              </a:r>
              <a:r>
                <a:rPr lang="en-US" sz="1800" dirty="0">
                  <a:solidFill>
                    <a:srgbClr val="191919"/>
                  </a:solidFill>
                  <a:latin typeface="Arial" charset="0"/>
                  <a:ea typeface="MS PGothic" charset="0"/>
                  <a:cs typeface="MS PGothic" charset="0"/>
                </a:rPr>
                <a:t> </a:t>
              </a:r>
            </a:p>
          </p:txBody>
        </p:sp>
        <p:sp>
          <p:nvSpPr>
            <p:cNvPr id="48134" name="TextBox 6"/>
            <p:cNvSpPr txBox="1">
              <a:spLocks noChangeArrowheads="1"/>
            </p:cNvSpPr>
            <p:nvPr/>
          </p:nvSpPr>
          <p:spPr bwMode="auto">
            <a:xfrm>
              <a:off x="3155950" y="2059675"/>
              <a:ext cx="25527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191919"/>
                  </a:solidFill>
                  <a:latin typeface="Arial" charset="0"/>
                  <a:ea typeface="MS PGothic" charset="0"/>
                  <a:cs typeface="MS PGothic" charset="0"/>
                </a:rPr>
                <a:t>Information Technology</a:t>
              </a:r>
            </a:p>
            <a:p>
              <a:pPr algn="ctr" eaLnBrk="1" hangingPunct="1"/>
              <a:r>
                <a:rPr lang="en-US" sz="1800" i="1" dirty="0">
                  <a:solidFill>
                    <a:srgbClr val="191919"/>
                  </a:solidFill>
                  <a:latin typeface="Arial" charset="0"/>
                  <a:ea typeface="MS PGothic" charset="0"/>
                  <a:cs typeface="MS PGothic" charset="0"/>
                </a:rPr>
                <a:t>Cross-cutting and key to all 21</a:t>
              </a:r>
              <a:r>
                <a:rPr lang="en-US" sz="1800" i="1" baseline="30000" dirty="0">
                  <a:solidFill>
                    <a:srgbClr val="191919"/>
                  </a:solidFill>
                  <a:latin typeface="Arial" charset="0"/>
                  <a:ea typeface="MS PGothic" charset="0"/>
                  <a:cs typeface="MS PGothic" charset="0"/>
                </a:rPr>
                <a:t>st</a:t>
              </a:r>
              <a:r>
                <a:rPr lang="en-US" sz="1800" i="1" dirty="0">
                  <a:solidFill>
                    <a:srgbClr val="191919"/>
                  </a:solidFill>
                  <a:latin typeface="Arial" charset="0"/>
                  <a:ea typeface="MS PGothic" charset="0"/>
                  <a:cs typeface="MS PGothic" charset="0"/>
                </a:rPr>
                <a:t> century careers, not just in IT fields</a:t>
              </a:r>
              <a:endParaRPr lang="en-US" sz="1800" dirty="0">
                <a:solidFill>
                  <a:srgbClr val="191919"/>
                </a:solidFill>
                <a:latin typeface="Arial" charset="0"/>
                <a:ea typeface="MS PGothic" charset="0"/>
                <a:cs typeface="MS PGothic" charset="0"/>
              </a:endParaRPr>
            </a:p>
            <a:p>
              <a:pPr eaLnBrk="1" hangingPunct="1"/>
              <a:endParaRPr lang="en-US" sz="1800" dirty="0">
                <a:solidFill>
                  <a:srgbClr val="191919"/>
                </a:solidFill>
                <a:latin typeface="Arial" charset="0"/>
                <a:ea typeface="MS PGothic" charset="0"/>
                <a:cs typeface="MS PGothic" charset="0"/>
              </a:endParaRPr>
            </a:p>
            <a:p>
              <a:pPr eaLnBrk="1" hangingPunct="1"/>
              <a:r>
                <a:rPr lang="en-US" sz="1800" dirty="0">
                  <a:solidFill>
                    <a:srgbClr val="191919"/>
                  </a:solidFill>
                  <a:latin typeface="Arial" charset="0"/>
                  <a:ea typeface="MS PGothic" charset="0"/>
                  <a:cs typeface="MS PGothic" charset="0"/>
                </a:rPr>
                <a:t>  </a:t>
              </a:r>
            </a:p>
          </p:txBody>
        </p:sp>
      </p:grpSp>
    </p:spTree>
    <p:extLst>
      <p:ext uri="{BB962C8B-B14F-4D97-AF65-F5344CB8AC3E}">
        <p14:creationId xmlns:p14="http://schemas.microsoft.com/office/powerpoint/2010/main" val="2830110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Bent Arrow 37"/>
          <p:cNvSpPr/>
          <p:nvPr/>
        </p:nvSpPr>
        <p:spPr>
          <a:xfrm rot="10800000" flipH="1" flipV="1">
            <a:off x="208599" y="2918994"/>
            <a:ext cx="5969004" cy="1963759"/>
          </a:xfrm>
          <a:prstGeom prst="bentArrow">
            <a:avLst>
              <a:gd name="adj1" fmla="val 45655"/>
              <a:gd name="adj2" fmla="val 48870"/>
              <a:gd name="adj3" fmla="val 0"/>
              <a:gd name="adj4" fmla="val 64378"/>
            </a:avLst>
          </a:prstGeom>
          <a:gradFill flip="none" rotWithShape="1">
            <a:gsLst>
              <a:gs pos="2000">
                <a:schemeClr val="accent5"/>
              </a:gs>
              <a:gs pos="100000">
                <a:schemeClr val="tx2"/>
              </a:gs>
              <a:gs pos="18000">
                <a:schemeClr val="accent5"/>
              </a:gs>
              <a:gs pos="55000">
                <a:schemeClr val="accent1"/>
              </a:gs>
            </a:gsLst>
            <a:lin ang="0" scaled="1"/>
            <a:tileRect/>
          </a:gradFill>
          <a:ln w="1587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chemeClr val="tx1"/>
              </a:solidFill>
            </a:endParaRPr>
          </a:p>
        </p:txBody>
      </p:sp>
      <p:sp>
        <p:nvSpPr>
          <p:cNvPr id="33" name="TextBox 32"/>
          <p:cNvSpPr txBox="1"/>
          <p:nvPr/>
        </p:nvSpPr>
        <p:spPr>
          <a:xfrm>
            <a:off x="3835165" y="2180630"/>
            <a:ext cx="2341032" cy="307777"/>
          </a:xfrm>
          <a:prstGeom prst="rect">
            <a:avLst/>
          </a:prstGeom>
          <a:solidFill>
            <a:schemeClr val="tx2"/>
          </a:solidFill>
          <a:ln>
            <a:solidFill>
              <a:schemeClr val="accent5">
                <a:lumMod val="50000"/>
              </a:schemeClr>
            </a:solidFill>
          </a:ln>
        </p:spPr>
        <p:txBody>
          <a:bodyPr wrap="square" rtlCol="0" anchor="ctr">
            <a:spAutoFit/>
          </a:bodyPr>
          <a:lstStyle/>
          <a:p>
            <a:pPr algn="ctr"/>
            <a:r>
              <a:rPr lang="en-US" sz="1400" b="1" dirty="0" smtClean="0">
                <a:solidFill>
                  <a:schemeClr val="bg1"/>
                </a:solidFill>
              </a:rPr>
              <a:t>Postsecondary Pathways</a:t>
            </a:r>
          </a:p>
        </p:txBody>
      </p:sp>
      <p:sp>
        <p:nvSpPr>
          <p:cNvPr id="32" name="Rectangle 31"/>
          <p:cNvSpPr/>
          <p:nvPr/>
        </p:nvSpPr>
        <p:spPr>
          <a:xfrm>
            <a:off x="6819125" y="1387765"/>
            <a:ext cx="2089098" cy="5078314"/>
          </a:xfrm>
          <a:prstGeom prst="rect">
            <a:avLst/>
          </a:prstGeom>
          <a:solidFill>
            <a:schemeClr val="accent2">
              <a:lumMod val="75000"/>
            </a:schemeClr>
          </a:solidFill>
          <a:ln>
            <a:solidFill>
              <a:schemeClr val="accent5">
                <a:lumMod val="50000"/>
              </a:schemeClr>
            </a:solidFill>
          </a:ln>
        </p:spPr>
        <p:txBody>
          <a:bodyPr wrap="square">
            <a:spAutoFit/>
          </a:bodyPr>
          <a:lstStyle/>
          <a:p>
            <a:pPr algn="ctr"/>
            <a:r>
              <a:rPr lang="en-US" b="1" dirty="0" smtClean="0">
                <a:solidFill>
                  <a:srgbClr val="FFFFFF"/>
                </a:solidFill>
              </a:rPr>
              <a:t>System Outcomes:</a:t>
            </a:r>
          </a:p>
          <a:p>
            <a:pPr algn="ctr"/>
            <a:endParaRPr lang="en-US" dirty="0" smtClean="0">
              <a:solidFill>
                <a:srgbClr val="FFFFFF"/>
              </a:solidFill>
            </a:endParaRPr>
          </a:p>
          <a:p>
            <a:pPr algn="ctr"/>
            <a:r>
              <a:rPr lang="en-US" dirty="0" smtClean="0">
                <a:solidFill>
                  <a:srgbClr val="FFFFFF"/>
                </a:solidFill>
              </a:rPr>
              <a:t>Financially sustainable, aligned and integrated 9-14(+) career pathway systems</a:t>
            </a:r>
          </a:p>
          <a:p>
            <a:pPr algn="ctr"/>
            <a:endParaRPr lang="en-US" dirty="0" smtClean="0">
              <a:solidFill>
                <a:srgbClr val="FFFFFF"/>
              </a:solidFill>
            </a:endParaRPr>
          </a:p>
          <a:p>
            <a:pPr algn="ctr"/>
            <a:r>
              <a:rPr lang="en-US" dirty="0" smtClean="0">
                <a:solidFill>
                  <a:srgbClr val="FFFFFF"/>
                </a:solidFill>
              </a:rPr>
              <a:t>Increased number of skilled young professionals with credentials of value to the labor market</a:t>
            </a:r>
          </a:p>
          <a:p>
            <a:pPr algn="ctr"/>
            <a:endParaRPr lang="en-US" dirty="0" smtClean="0">
              <a:solidFill>
                <a:srgbClr val="FFFFFF"/>
              </a:solidFill>
            </a:endParaRPr>
          </a:p>
          <a:p>
            <a:pPr algn="ctr"/>
            <a:r>
              <a:rPr lang="en-US" dirty="0" smtClean="0">
                <a:solidFill>
                  <a:srgbClr val="FFFFFF"/>
                </a:solidFill>
              </a:rPr>
              <a:t>State and regional economies </a:t>
            </a:r>
            <a:r>
              <a:rPr lang="en-US" dirty="0">
                <a:solidFill>
                  <a:srgbClr val="FFFFFF"/>
                </a:solidFill>
              </a:rPr>
              <a:t>develop talent pipelines in key industry sectors</a:t>
            </a:r>
          </a:p>
        </p:txBody>
      </p:sp>
      <p:sp>
        <p:nvSpPr>
          <p:cNvPr id="29" name="Rectangle 28"/>
          <p:cNvSpPr/>
          <p:nvPr/>
        </p:nvSpPr>
        <p:spPr>
          <a:xfrm>
            <a:off x="208598" y="4883174"/>
            <a:ext cx="1728584" cy="725184"/>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Career and Technical Ed.</a:t>
            </a:r>
            <a:endParaRPr lang="en-US" b="1" dirty="0"/>
          </a:p>
        </p:txBody>
      </p:sp>
      <p:grpSp>
        <p:nvGrpSpPr>
          <p:cNvPr id="30" name="Group 29"/>
          <p:cNvGrpSpPr/>
          <p:nvPr/>
        </p:nvGrpSpPr>
        <p:grpSpPr>
          <a:xfrm>
            <a:off x="208599" y="1954545"/>
            <a:ext cx="6610526" cy="2854722"/>
            <a:chOff x="465663" y="1954545"/>
            <a:chExt cx="6610526" cy="2854722"/>
          </a:xfrm>
          <a:gradFill flip="none" rotWithShape="1">
            <a:gsLst>
              <a:gs pos="2000">
                <a:schemeClr val="accent5"/>
              </a:gs>
              <a:gs pos="100000">
                <a:schemeClr val="tx2"/>
              </a:gs>
              <a:gs pos="18000">
                <a:schemeClr val="accent5"/>
              </a:gs>
              <a:gs pos="55000">
                <a:schemeClr val="accent1"/>
              </a:gs>
            </a:gsLst>
            <a:lin ang="0" scaled="1"/>
            <a:tileRect/>
          </a:gradFill>
        </p:grpSpPr>
        <p:sp>
          <p:nvSpPr>
            <p:cNvPr id="15" name="Bent Arrow 14"/>
            <p:cNvSpPr/>
            <p:nvPr/>
          </p:nvSpPr>
          <p:spPr>
            <a:xfrm rot="10800000" flipH="1">
              <a:off x="465663" y="1954545"/>
              <a:ext cx="5969004" cy="1963296"/>
            </a:xfrm>
            <a:prstGeom prst="bentArrow">
              <a:avLst>
                <a:gd name="adj1" fmla="val 45655"/>
                <a:gd name="adj2" fmla="val 49948"/>
                <a:gd name="adj3" fmla="val 0"/>
                <a:gd name="adj4" fmla="val 64378"/>
              </a:avLst>
            </a:prstGeom>
            <a:grpFill/>
            <a:ln w="1587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chemeClr val="tx1"/>
                </a:solidFill>
              </a:endParaRPr>
            </a:p>
          </p:txBody>
        </p:sp>
        <p:sp>
          <p:nvSpPr>
            <p:cNvPr id="21" name="Rounded Rectangle 20"/>
            <p:cNvSpPr/>
            <p:nvPr/>
          </p:nvSpPr>
          <p:spPr>
            <a:xfrm>
              <a:off x="3090582" y="2488407"/>
              <a:ext cx="896336" cy="1824414"/>
            </a:xfrm>
            <a:prstGeom prst="roundRect">
              <a:avLst>
                <a:gd name="adj" fmla="val 10052"/>
              </a:avLst>
            </a:prstGeom>
            <a:grp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3995385" y="2488407"/>
              <a:ext cx="896336" cy="1828800"/>
            </a:xfrm>
            <a:prstGeom prst="roundRect">
              <a:avLst>
                <a:gd name="adj" fmla="val 10052"/>
              </a:avLst>
            </a:prstGeom>
            <a:grp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4898044" y="2488407"/>
              <a:ext cx="896336" cy="1828800"/>
            </a:xfrm>
            <a:prstGeom prst="roundRect">
              <a:avLst>
                <a:gd name="adj" fmla="val 10052"/>
              </a:avLst>
            </a:prstGeom>
            <a:grp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a:off x="5800687" y="2005347"/>
              <a:ext cx="1275502" cy="2803920"/>
            </a:xfrm>
            <a:prstGeom prst="rightArrow">
              <a:avLst>
                <a:gd name="adj1" fmla="val 65640"/>
                <a:gd name="adj2" fmla="val 50000"/>
              </a:avLst>
            </a:prstGeom>
            <a:grp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047248" y="4653889"/>
            <a:ext cx="4490147" cy="762328"/>
            <a:chOff x="1937182" y="4783276"/>
            <a:chExt cx="4490147" cy="762328"/>
          </a:xfrm>
          <a:solidFill>
            <a:srgbClr val="953735"/>
          </a:solidFill>
        </p:grpSpPr>
        <p:sp>
          <p:nvSpPr>
            <p:cNvPr id="44" name="Rounded Rectangle 43"/>
            <p:cNvSpPr/>
            <p:nvPr/>
          </p:nvSpPr>
          <p:spPr>
            <a:xfrm>
              <a:off x="5530993" y="4783276"/>
              <a:ext cx="896336" cy="754866"/>
            </a:xfrm>
            <a:prstGeom prst="roundRect">
              <a:avLst/>
            </a:prstGeom>
            <a:gr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Advanced Skilled Jobs</a:t>
              </a:r>
            </a:p>
          </p:txBody>
        </p:sp>
        <p:sp>
          <p:nvSpPr>
            <p:cNvPr id="39" name="Rounded Rectangle 38"/>
            <p:cNvSpPr/>
            <p:nvPr/>
          </p:nvSpPr>
          <p:spPr>
            <a:xfrm>
              <a:off x="1937182" y="4790738"/>
              <a:ext cx="896336" cy="754866"/>
            </a:xfrm>
            <a:prstGeom prst="roundRect">
              <a:avLst/>
            </a:prstGeom>
            <a:gr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Intern-ships, WBL</a:t>
              </a:r>
              <a:endParaRPr lang="en-US" sz="1200" b="1" dirty="0">
                <a:solidFill>
                  <a:schemeClr val="bg1"/>
                </a:solidFill>
              </a:endParaRPr>
            </a:p>
          </p:txBody>
        </p:sp>
        <p:sp>
          <p:nvSpPr>
            <p:cNvPr id="40" name="Rounded Rectangle 39"/>
            <p:cNvSpPr/>
            <p:nvPr/>
          </p:nvSpPr>
          <p:spPr>
            <a:xfrm>
              <a:off x="2833518" y="4790738"/>
              <a:ext cx="896336" cy="754866"/>
            </a:xfrm>
            <a:prstGeom prst="roundRect">
              <a:avLst/>
            </a:prstGeom>
            <a:gr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Low Skilled</a:t>
              </a:r>
              <a:r>
                <a:rPr lang="en-US" b="1" dirty="0" smtClean="0">
                  <a:solidFill>
                    <a:schemeClr val="bg1"/>
                  </a:solidFill>
                </a:rPr>
                <a:t> </a:t>
              </a:r>
              <a:r>
                <a:rPr lang="en-US" sz="1200" b="1" dirty="0" smtClean="0">
                  <a:solidFill>
                    <a:schemeClr val="bg1"/>
                  </a:solidFill>
                </a:rPr>
                <a:t>Jobs</a:t>
              </a:r>
            </a:p>
          </p:txBody>
        </p:sp>
        <p:sp>
          <p:nvSpPr>
            <p:cNvPr id="42" name="Rounded Rectangle 41"/>
            <p:cNvSpPr/>
            <p:nvPr/>
          </p:nvSpPr>
          <p:spPr>
            <a:xfrm>
              <a:off x="3729854" y="4790738"/>
              <a:ext cx="896336" cy="754866"/>
            </a:xfrm>
            <a:prstGeom prst="roundRect">
              <a:avLst/>
            </a:prstGeom>
            <a:gr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Semi-Skilled Jobs</a:t>
              </a:r>
            </a:p>
          </p:txBody>
        </p:sp>
        <p:sp>
          <p:nvSpPr>
            <p:cNvPr id="43" name="Rounded Rectangle 42"/>
            <p:cNvSpPr/>
            <p:nvPr/>
          </p:nvSpPr>
          <p:spPr>
            <a:xfrm>
              <a:off x="4634657" y="4790738"/>
              <a:ext cx="896336" cy="754866"/>
            </a:xfrm>
            <a:prstGeom prst="roundRect">
              <a:avLst/>
            </a:prstGeom>
            <a:gr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Middle Skilled Jobs</a:t>
              </a:r>
            </a:p>
          </p:txBody>
        </p:sp>
      </p:grpSp>
      <p:sp>
        <p:nvSpPr>
          <p:cNvPr id="28" name="Rectangle 27"/>
          <p:cNvSpPr/>
          <p:nvPr/>
        </p:nvSpPr>
        <p:spPr>
          <a:xfrm>
            <a:off x="208598" y="1387765"/>
            <a:ext cx="1728584" cy="698827"/>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bg1"/>
                </a:solidFill>
              </a:rPr>
              <a:t>Rigorous Academics</a:t>
            </a:r>
            <a:endParaRPr lang="en-US" b="1" dirty="0">
              <a:solidFill>
                <a:srgbClr val="000000"/>
              </a:solidFill>
            </a:endParaRPr>
          </a:p>
        </p:txBody>
      </p:sp>
      <p:sp>
        <p:nvSpPr>
          <p:cNvPr id="55" name="Right Arrow 54"/>
          <p:cNvSpPr/>
          <p:nvPr/>
        </p:nvSpPr>
        <p:spPr>
          <a:xfrm>
            <a:off x="906427" y="2933185"/>
            <a:ext cx="4823956" cy="1310331"/>
          </a:xfrm>
          <a:prstGeom prst="rightArrow">
            <a:avLst>
              <a:gd name="adj1" fmla="val 64251"/>
              <a:gd name="adj2" fmla="val 50000"/>
            </a:avLst>
          </a:prstGeom>
          <a:solidFill>
            <a:srgbClr val="953735"/>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smtClean="0"/>
              <a:t>Accele</a:t>
            </a:r>
            <a:r>
              <a:rPr lang="en-US" sz="1600" i="1" dirty="0" smtClean="0"/>
              <a:t>r</a:t>
            </a:r>
            <a:r>
              <a:rPr lang="en-US" sz="1600" b="1" i="1" dirty="0" smtClean="0"/>
              <a:t>ation &amp; College/Career Readiness through</a:t>
            </a:r>
          </a:p>
          <a:p>
            <a:pPr algn="ctr"/>
            <a:r>
              <a:rPr lang="en-US" sz="1600" b="1" i="1" dirty="0" smtClean="0"/>
              <a:t>Dual Enrollment, Integrated Instruction, and WBL</a:t>
            </a:r>
          </a:p>
        </p:txBody>
      </p:sp>
      <p:grpSp>
        <p:nvGrpSpPr>
          <p:cNvPr id="78" name="Group 77"/>
          <p:cNvGrpSpPr/>
          <p:nvPr/>
        </p:nvGrpSpPr>
        <p:grpSpPr>
          <a:xfrm>
            <a:off x="2460541" y="4311555"/>
            <a:ext cx="3618812" cy="367734"/>
            <a:chOff x="2617618" y="4447027"/>
            <a:chExt cx="3336040" cy="367734"/>
          </a:xfrm>
        </p:grpSpPr>
        <p:cxnSp>
          <p:nvCxnSpPr>
            <p:cNvPr id="57" name="Straight Arrow Connector 56"/>
            <p:cNvCxnSpPr/>
            <p:nvPr/>
          </p:nvCxnSpPr>
          <p:spPr>
            <a:xfrm flipV="1">
              <a:off x="2617618" y="4473326"/>
              <a:ext cx="343833" cy="317414"/>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3453029" y="4473326"/>
              <a:ext cx="431800" cy="317412"/>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4410290" y="4473326"/>
              <a:ext cx="431800" cy="317412"/>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5303877" y="4473326"/>
              <a:ext cx="431800" cy="317412"/>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21" idx="2"/>
            </p:cNvCxnSpPr>
            <p:nvPr/>
          </p:nvCxnSpPr>
          <p:spPr>
            <a:xfrm rot="5400000">
              <a:off x="3110066" y="4619119"/>
              <a:ext cx="342447" cy="794"/>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5400000">
              <a:off x="4971990" y="4639017"/>
              <a:ext cx="349901" cy="1588"/>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a:off x="3999911" y="4639016"/>
              <a:ext cx="349901" cy="1588"/>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a:off x="5777913" y="4621184"/>
              <a:ext cx="349901" cy="1588"/>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2655766" y="2463913"/>
            <a:ext cx="2358798" cy="338554"/>
          </a:xfrm>
          <a:prstGeom prst="rect">
            <a:avLst/>
          </a:prstGeom>
          <a:noFill/>
        </p:spPr>
        <p:txBody>
          <a:bodyPr wrap="square" rtlCol="0">
            <a:spAutoFit/>
          </a:bodyPr>
          <a:lstStyle/>
          <a:p>
            <a:r>
              <a:rPr lang="en-US" sz="1600" b="1" dirty="0" smtClean="0">
                <a:solidFill>
                  <a:srgbClr val="FFFFFF"/>
                </a:solidFill>
              </a:rPr>
              <a:t>Stackable Credentials </a:t>
            </a:r>
            <a:r>
              <a:rPr lang="en-US" sz="1200" b="1" dirty="0" smtClean="0">
                <a:solidFill>
                  <a:srgbClr val="FFFFFF"/>
                </a:solidFill>
                <a:latin typeface="Wingdings"/>
                <a:ea typeface="Wingdings"/>
                <a:cs typeface="Wingdings"/>
              </a:rPr>
              <a:t></a:t>
            </a:r>
            <a:endParaRPr lang="en-US" sz="1200" b="1" dirty="0" smtClean="0"/>
          </a:p>
        </p:txBody>
      </p:sp>
      <p:sp>
        <p:nvSpPr>
          <p:cNvPr id="47" name="TextBox 46"/>
          <p:cNvSpPr txBox="1"/>
          <p:nvPr/>
        </p:nvSpPr>
        <p:spPr>
          <a:xfrm>
            <a:off x="4657485" y="2663966"/>
            <a:ext cx="1078192" cy="307777"/>
          </a:xfrm>
          <a:prstGeom prst="rect">
            <a:avLst/>
          </a:prstGeom>
          <a:noFill/>
        </p:spPr>
        <p:txBody>
          <a:bodyPr wrap="square" rtlCol="0">
            <a:spAutoFit/>
          </a:bodyPr>
          <a:lstStyle/>
          <a:p>
            <a:r>
              <a:rPr lang="en-US" sz="1400" b="1" dirty="0" smtClean="0">
                <a:solidFill>
                  <a:srgbClr val="FFFFFF"/>
                </a:solidFill>
              </a:rPr>
              <a:t>AA/AAS </a:t>
            </a:r>
            <a:r>
              <a:rPr lang="en-US" sz="1050" b="1" dirty="0" smtClean="0">
                <a:solidFill>
                  <a:srgbClr val="FFFFFF"/>
                </a:solidFill>
                <a:latin typeface="Wingdings"/>
                <a:ea typeface="Wingdings"/>
                <a:cs typeface="Wingdings"/>
              </a:rPr>
              <a:t></a:t>
            </a:r>
            <a:endParaRPr lang="en-US" sz="1050" b="1" dirty="0" smtClean="0"/>
          </a:p>
        </p:txBody>
      </p:sp>
      <p:sp>
        <p:nvSpPr>
          <p:cNvPr id="48" name="TextBox 47"/>
          <p:cNvSpPr txBox="1"/>
          <p:nvPr/>
        </p:nvSpPr>
        <p:spPr>
          <a:xfrm>
            <a:off x="5542027" y="2971744"/>
            <a:ext cx="1106830" cy="307777"/>
          </a:xfrm>
          <a:prstGeom prst="rect">
            <a:avLst/>
          </a:prstGeom>
          <a:noFill/>
        </p:spPr>
        <p:txBody>
          <a:bodyPr wrap="square" rtlCol="0">
            <a:spAutoFit/>
          </a:bodyPr>
          <a:lstStyle/>
          <a:p>
            <a:r>
              <a:rPr lang="en-US" sz="1400" b="1" dirty="0" smtClean="0">
                <a:solidFill>
                  <a:srgbClr val="FFFFFF"/>
                </a:solidFill>
              </a:rPr>
              <a:t>BA/BS </a:t>
            </a:r>
            <a:r>
              <a:rPr lang="en-US" sz="1050" b="1" dirty="0" smtClean="0">
                <a:solidFill>
                  <a:srgbClr val="FFFFFF"/>
                </a:solidFill>
                <a:latin typeface="Wingdings"/>
                <a:ea typeface="Wingdings"/>
                <a:cs typeface="Wingdings"/>
              </a:rPr>
              <a:t></a:t>
            </a:r>
            <a:endParaRPr lang="en-US" sz="1050" b="1" dirty="0" smtClean="0"/>
          </a:p>
        </p:txBody>
      </p:sp>
      <p:cxnSp>
        <p:nvCxnSpPr>
          <p:cNvPr id="36" name="Straight Arrow Connector 35"/>
          <p:cNvCxnSpPr/>
          <p:nvPr/>
        </p:nvCxnSpPr>
        <p:spPr>
          <a:xfrm rot="5400000">
            <a:off x="2055731" y="4482235"/>
            <a:ext cx="342447" cy="861"/>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281870" y="2180630"/>
            <a:ext cx="2553295" cy="306029"/>
          </a:xfrm>
          <a:prstGeom prst="rect">
            <a:avLst/>
          </a:prstGeom>
          <a:solidFill>
            <a:schemeClr val="accent5"/>
          </a:solidFill>
          <a:ln>
            <a:solidFill>
              <a:schemeClr val="accent5">
                <a:lumMod val="50000"/>
              </a:schemeClr>
            </a:solidFill>
          </a:ln>
        </p:spPr>
        <p:txBody>
          <a:bodyPr wrap="square" rtlCol="0" anchor="ctr">
            <a:spAutoFit/>
          </a:bodyPr>
          <a:lstStyle/>
          <a:p>
            <a:pPr algn="ctr"/>
            <a:r>
              <a:rPr lang="en-US" sz="1400" b="1" dirty="0" smtClean="0">
                <a:solidFill>
                  <a:schemeClr val="bg1"/>
                </a:solidFill>
              </a:rPr>
              <a:t>Secondary Pathways</a:t>
            </a:r>
          </a:p>
        </p:txBody>
      </p:sp>
      <p:sp>
        <p:nvSpPr>
          <p:cNvPr id="41" name="Title 1"/>
          <p:cNvSpPr txBox="1">
            <a:spLocks/>
          </p:cNvSpPr>
          <p:nvPr/>
        </p:nvSpPr>
        <p:spPr>
          <a:xfrm>
            <a:off x="2819400" y="274638"/>
            <a:ext cx="5867399"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2000" dirty="0" smtClean="0"/>
              <a:t>GRADES 9-14 INTEGRATED PATHWAYS</a:t>
            </a:r>
            <a:endParaRPr lang="en-US" sz="2000" dirty="0"/>
          </a:p>
        </p:txBody>
      </p:sp>
    </p:spTree>
    <p:extLst>
      <p:ext uri="{BB962C8B-B14F-4D97-AF65-F5344CB8AC3E}">
        <p14:creationId xmlns:p14="http://schemas.microsoft.com/office/powerpoint/2010/main" val="1847684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0" y="274638"/>
            <a:ext cx="5867399"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b="0" kern="1200" cap="all">
                <a:solidFill>
                  <a:schemeClr val="bg1">
                    <a:lumMod val="50000"/>
                  </a:schemeClr>
                </a:solidFill>
                <a:latin typeface="Arial"/>
                <a:ea typeface="+mj-ea"/>
                <a:cs typeface="Arial"/>
              </a:defRPr>
            </a:lvl1pPr>
          </a:lstStyle>
          <a:p>
            <a:r>
              <a:rPr lang="en-US" sz="1600" b="1" dirty="0" smtClean="0">
                <a:solidFill>
                  <a:schemeClr val="bg1"/>
                </a:solidFill>
              </a:rPr>
              <a:t>Moving the needle: Milestone METRICS</a:t>
            </a:r>
            <a:endParaRPr lang="en-US" sz="1600" b="1" dirty="0">
              <a:solidFill>
                <a:schemeClr val="bg1"/>
              </a:solidFill>
            </a:endParaRPr>
          </a:p>
        </p:txBody>
      </p:sp>
      <p:pic>
        <p:nvPicPr>
          <p:cNvPr id="6" name="Picture 5"/>
          <p:cNvPicPr>
            <a:picLocks noChangeAspect="1"/>
          </p:cNvPicPr>
          <p:nvPr/>
        </p:nvPicPr>
        <p:blipFill>
          <a:blip r:embed="rId3"/>
          <a:stretch>
            <a:fillRect/>
          </a:stretch>
        </p:blipFill>
        <p:spPr>
          <a:xfrm>
            <a:off x="706801" y="1681562"/>
            <a:ext cx="7730398" cy="4450466"/>
          </a:xfrm>
          <a:prstGeom prst="rect">
            <a:avLst/>
          </a:prstGeom>
        </p:spPr>
      </p:pic>
    </p:spTree>
    <p:extLst>
      <p:ext uri="{BB962C8B-B14F-4D97-AF65-F5344CB8AC3E}">
        <p14:creationId xmlns:p14="http://schemas.microsoft.com/office/powerpoint/2010/main" val="3898250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california</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272800918"/>
              </p:ext>
            </p:extLst>
          </p:nvPr>
        </p:nvGraphicFramePr>
        <p:xfrm>
          <a:off x="202342" y="1587500"/>
          <a:ext cx="8763858"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865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5-03-17 at 11.44.07 AM.png"/>
          <p:cNvPicPr>
            <a:picLocks noChangeAspect="1"/>
          </p:cNvPicPr>
          <p:nvPr/>
        </p:nvPicPr>
        <p:blipFill rotWithShape="1">
          <a:blip r:embed="rId2">
            <a:extLst>
              <a:ext uri="{28A0092B-C50C-407E-A947-70E740481C1C}">
                <a14:useLocalDpi xmlns:a14="http://schemas.microsoft.com/office/drawing/2010/main" val="0"/>
              </a:ext>
            </a:extLst>
          </a:blip>
          <a:srcRect t="4580"/>
          <a:stretch/>
        </p:blipFill>
        <p:spPr>
          <a:xfrm>
            <a:off x="457199" y="999456"/>
            <a:ext cx="8229600" cy="4608316"/>
          </a:xfrm>
          <a:prstGeom prst="rect">
            <a:avLst/>
          </a:prstGeom>
        </p:spPr>
      </p:pic>
      <p:sp>
        <p:nvSpPr>
          <p:cNvPr id="2" name="Title 1"/>
          <p:cNvSpPr>
            <a:spLocks noGrp="1"/>
          </p:cNvSpPr>
          <p:nvPr>
            <p:ph type="title"/>
          </p:nvPr>
        </p:nvSpPr>
        <p:spPr/>
        <p:txBody>
          <a:bodyPr/>
          <a:lstStyle/>
          <a:p>
            <a:r>
              <a:rPr lang="en-US" dirty="0" smtClean="0"/>
              <a:t>CALIFORNIA CAREER PATHWAYS</a:t>
            </a:r>
            <a:endParaRPr lang="en-US" dirty="0"/>
          </a:p>
        </p:txBody>
      </p:sp>
      <p:sp>
        <p:nvSpPr>
          <p:cNvPr id="8" name="Content Placeholder 7"/>
          <p:cNvSpPr>
            <a:spLocks noGrp="1"/>
          </p:cNvSpPr>
          <p:nvPr>
            <p:ph idx="1"/>
          </p:nvPr>
        </p:nvSpPr>
        <p:spPr>
          <a:xfrm>
            <a:off x="407159" y="5607772"/>
            <a:ext cx="8229600" cy="988721"/>
          </a:xfrm>
        </p:spPr>
        <p:txBody>
          <a:bodyPr>
            <a:normAutofit/>
          </a:bodyPr>
          <a:lstStyle/>
          <a:p>
            <a:r>
              <a:rPr lang="en-US" b="1" dirty="0" smtClean="0"/>
              <a:t>Seven Linked Learning Regions</a:t>
            </a:r>
          </a:p>
          <a:p>
            <a:r>
              <a:rPr lang="en-US" b="1" dirty="0" smtClean="0"/>
              <a:t>38 California Career Pathways Trust Consortia</a:t>
            </a:r>
          </a:p>
          <a:p>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Tree>
    <p:extLst>
      <p:ext uri="{BB962C8B-B14F-4D97-AF65-F5344CB8AC3E}">
        <p14:creationId xmlns:p14="http://schemas.microsoft.com/office/powerpoint/2010/main" val="2965854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PATHWAYS TO PROSPERITY REPORT</a:t>
            </a:r>
            <a:endParaRPr lang="en-US" dirty="0"/>
          </a:p>
        </p:txBody>
      </p:sp>
      <p:pic>
        <p:nvPicPr>
          <p:cNvPr id="17" name="Content Placeholder 16" descr="pathway to prosperity copy.jpg"/>
          <p:cNvPicPr>
            <a:picLocks noGrp="1" noChangeAspect="1"/>
          </p:cNvPicPr>
          <p:nvPr>
            <p:ph sz="quarter" idx="1"/>
          </p:nvPr>
        </p:nvPicPr>
        <p:blipFill>
          <a:blip r:embed="rId3">
            <a:extLst>
              <a:ext uri="{28A0092B-C50C-407E-A947-70E740481C1C}">
                <a14:useLocalDpi xmlns:a14="http://schemas.microsoft.com/office/drawing/2010/main" val="0"/>
              </a:ext>
            </a:extLst>
          </a:blip>
          <a:srcRect t="3463" b="3463"/>
          <a:stretch>
            <a:fillRect/>
          </a:stretch>
        </p:blipFill>
        <p:spPr/>
      </p:pic>
      <p:sp>
        <p:nvSpPr>
          <p:cNvPr id="16" name="Content Placeholder 15"/>
          <p:cNvSpPr>
            <a:spLocks noGrp="1"/>
          </p:cNvSpPr>
          <p:nvPr>
            <p:ph sz="quarter" idx="2"/>
          </p:nvPr>
        </p:nvSpPr>
        <p:spPr/>
        <p:txBody>
          <a:bodyPr>
            <a:noAutofit/>
          </a:bodyPr>
          <a:lstStyle/>
          <a:p>
            <a:pPr marL="0" indent="0">
              <a:buNone/>
            </a:pPr>
            <a:r>
              <a:rPr lang="en-US" sz="2800" i="1" dirty="0"/>
              <a:t>“</a:t>
            </a:r>
            <a:r>
              <a:rPr lang="en-US" sz="2800" dirty="0"/>
              <a:t>The American system for preparing young people to lead productive and prosperous lives as adults is clearly badly broken. Failure to aggressively overcome this challenge will surely erode the fabric of our society.” </a:t>
            </a:r>
          </a:p>
        </p:txBody>
      </p:sp>
      <p:sp>
        <p:nvSpPr>
          <p:cNvPr id="6" name="Slide Number Placeholder 4"/>
          <p:cNvSpPr>
            <a:spLocks noGrp="1"/>
          </p:cNvSpPr>
          <p:nvPr>
            <p:ph type="sldNum" sz="quarter" idx="12"/>
            <p:custDataLst>
              <p:tags r:id="rId1"/>
            </p:custDataLst>
          </p:nvPr>
        </p:nvSpPr>
        <p:spPr>
          <a:xfrm>
            <a:off x="6553200" y="6356350"/>
            <a:ext cx="2133600" cy="365125"/>
          </a:xfrm>
        </p:spPr>
        <p:txBody>
          <a:bodyPr/>
          <a:lstStyle/>
          <a:p>
            <a:fld id="{AB93DCCC-3097-426E-BC39-1FE335D8E974}" type="slidenum">
              <a:rPr lang="en-US" smtClean="0"/>
              <a:pPr/>
              <a:t>2</a:t>
            </a:fld>
            <a:endParaRPr lang="en-US" dirty="0"/>
          </a:p>
        </p:txBody>
      </p:sp>
    </p:spTree>
    <p:extLst>
      <p:ext uri="{BB962C8B-B14F-4D97-AF65-F5344CB8AC3E}">
        <p14:creationId xmlns:p14="http://schemas.microsoft.com/office/powerpoint/2010/main" val="2862703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5271"/>
            <a:ext cx="8229600" cy="4683437"/>
          </a:xfrm>
        </p:spPr>
        <p:txBody>
          <a:bodyPr>
            <a:normAutofit/>
          </a:bodyPr>
          <a:lstStyle/>
          <a:p>
            <a:pPr marL="457200" indent="-457200">
              <a:buFont typeface="+mj-lt"/>
              <a:buAutoNum type="arabicPeriod"/>
            </a:pPr>
            <a:r>
              <a:rPr lang="en-US" sz="2400" dirty="0" smtClean="0"/>
              <a:t>Provide </a:t>
            </a:r>
            <a:r>
              <a:rPr lang="en-US" sz="2400" dirty="0"/>
              <a:t>Curriculum </a:t>
            </a:r>
            <a:r>
              <a:rPr lang="en-US" sz="2400" dirty="0" smtClean="0"/>
              <a:t>Resources</a:t>
            </a:r>
          </a:p>
          <a:p>
            <a:pPr marL="457200" indent="-457200">
              <a:buFont typeface="+mj-lt"/>
              <a:buAutoNum type="arabicPeriod"/>
            </a:pPr>
            <a:r>
              <a:rPr lang="en-US" sz="2400" dirty="0" smtClean="0"/>
              <a:t>Expand </a:t>
            </a:r>
            <a:r>
              <a:rPr lang="en-US" sz="2400" dirty="0"/>
              <a:t>Access to </a:t>
            </a:r>
            <a:r>
              <a:rPr lang="en-US" sz="2400" dirty="0" smtClean="0"/>
              <a:t>Equipment</a:t>
            </a:r>
          </a:p>
          <a:p>
            <a:pPr marL="457200" indent="-457200">
              <a:buFont typeface="+mj-lt"/>
              <a:buAutoNum type="arabicPeriod"/>
            </a:pPr>
            <a:r>
              <a:rPr lang="en-US" sz="2400" dirty="0" smtClean="0"/>
              <a:t>Support </a:t>
            </a:r>
            <a:r>
              <a:rPr lang="en-US" sz="2400" dirty="0"/>
              <a:t>Peer‐to‐Peer Networks </a:t>
            </a:r>
            <a:endParaRPr lang="en-US" sz="2400" dirty="0" smtClean="0"/>
          </a:p>
          <a:p>
            <a:pPr marL="457200" indent="-457200">
              <a:buFont typeface="+mj-lt"/>
              <a:buAutoNum type="arabicPeriod"/>
            </a:pPr>
            <a:r>
              <a:rPr lang="en-US" sz="2400" dirty="0"/>
              <a:t>Provide Work‐Based Learning </a:t>
            </a:r>
            <a:endParaRPr lang="en-US" sz="2400" dirty="0" smtClean="0"/>
          </a:p>
          <a:p>
            <a:pPr marL="457200" indent="-457200">
              <a:buFont typeface="+mj-lt"/>
              <a:buAutoNum type="arabicPeriod"/>
            </a:pPr>
            <a:r>
              <a:rPr lang="en-US" sz="2400" dirty="0"/>
              <a:t>Sponsor </a:t>
            </a:r>
            <a:r>
              <a:rPr lang="en-US" sz="2400" dirty="0" smtClean="0"/>
              <a:t>Challenges</a:t>
            </a:r>
          </a:p>
          <a:p>
            <a:pPr marL="457200" indent="-457200">
              <a:buFont typeface="+mj-lt"/>
              <a:buAutoNum type="arabicPeriod"/>
            </a:pPr>
            <a:r>
              <a:rPr lang="en-US" sz="2400" dirty="0"/>
              <a:t>Provide Professional Development</a:t>
            </a:r>
          </a:p>
          <a:p>
            <a:pPr marL="457200" indent="-457200">
              <a:buFont typeface="+mj-lt"/>
              <a:buAutoNum type="arabicPeriod"/>
            </a:pPr>
            <a:r>
              <a:rPr lang="en-US" sz="2400" dirty="0"/>
              <a:t>Provide Career Development</a:t>
            </a:r>
          </a:p>
          <a:p>
            <a:pPr marL="457200" indent="-457200">
              <a:buFont typeface="+mj-lt"/>
              <a:buAutoNum type="arabicPeriod"/>
            </a:pPr>
            <a:r>
              <a:rPr lang="en-US" sz="2400" dirty="0" smtClean="0"/>
              <a:t>Review </a:t>
            </a:r>
            <a:r>
              <a:rPr lang="en-US" sz="2400" dirty="0"/>
              <a:t>Program of Study </a:t>
            </a:r>
            <a:r>
              <a:rPr lang="en-US" sz="2400" dirty="0" smtClean="0"/>
              <a:t>Model</a:t>
            </a:r>
          </a:p>
          <a:p>
            <a:pPr marL="457200" indent="-457200">
              <a:buFont typeface="+mj-lt"/>
              <a:buAutoNum type="arabicPeriod"/>
            </a:pPr>
            <a:r>
              <a:rPr lang="en-US" sz="2400" dirty="0" smtClean="0"/>
              <a:t>Review </a:t>
            </a:r>
            <a:r>
              <a:rPr lang="en-US" sz="2400" dirty="0"/>
              <a:t>P‐20 Pipeline </a:t>
            </a:r>
            <a:r>
              <a:rPr lang="en-US" sz="2400" dirty="0" smtClean="0"/>
              <a:t>Performance</a:t>
            </a:r>
          </a:p>
        </p:txBody>
      </p:sp>
      <p:sp>
        <p:nvSpPr>
          <p:cNvPr id="4" name="Slide Number Placeholder 3"/>
          <p:cNvSpPr>
            <a:spLocks noGrp="1"/>
          </p:cNvSpPr>
          <p:nvPr>
            <p:ph type="sldNum" sz="quarter" idx="4294967295"/>
          </p:nvPr>
        </p:nvSpPr>
        <p:spPr>
          <a:xfrm>
            <a:off x="8686800" y="6496304"/>
            <a:ext cx="457200" cy="329184"/>
          </a:xfrm>
          <a:prstGeom prst="rect">
            <a:avLst/>
          </a:prstGeom>
        </p:spPr>
        <p:txBody>
          <a:bodyPr/>
          <a:lstStyle/>
          <a:p>
            <a:fld id="{47CDAEEA-3EF1-7E44-AE9F-A3EC05601AD0}"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7243082" y="1548782"/>
            <a:ext cx="1673986" cy="4639926"/>
          </a:xfrm>
          <a:prstGeom prst="rect">
            <a:avLst/>
          </a:prstGeom>
        </p:spPr>
      </p:pic>
      <p:sp>
        <p:nvSpPr>
          <p:cNvPr id="7" name="Title 6"/>
          <p:cNvSpPr>
            <a:spLocks noGrp="1"/>
          </p:cNvSpPr>
          <p:nvPr>
            <p:ph type="title"/>
          </p:nvPr>
        </p:nvSpPr>
        <p:spPr/>
        <p:txBody>
          <a:bodyPr/>
          <a:lstStyle/>
          <a:p>
            <a:r>
              <a:rPr lang="en-US" dirty="0" smtClean="0"/>
              <a:t>stem learning exchanges</a:t>
            </a:r>
            <a:endParaRPr lang="en-US" dirty="0"/>
          </a:p>
        </p:txBody>
      </p:sp>
    </p:spTree>
    <p:extLst>
      <p:ext uri="{BB962C8B-B14F-4D97-AF65-F5344CB8AC3E}">
        <p14:creationId xmlns:p14="http://schemas.microsoft.com/office/powerpoint/2010/main" val="12925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3123071" y="1663210"/>
            <a:ext cx="2435550" cy="2515140"/>
          </a:xfrm>
          <a:custGeom>
            <a:avLst/>
            <a:gdLst>
              <a:gd name="T0" fmla="*/ 912 w 1690"/>
              <a:gd name="T1" fmla="*/ 202 h 1862"/>
              <a:gd name="T2" fmla="*/ 936 w 1690"/>
              <a:gd name="T3" fmla="*/ 146 h 1862"/>
              <a:gd name="T4" fmla="*/ 990 w 1690"/>
              <a:gd name="T5" fmla="*/ 84 h 1862"/>
              <a:gd name="T6" fmla="*/ 958 w 1690"/>
              <a:gd name="T7" fmla="*/ 30 h 1862"/>
              <a:gd name="T8" fmla="*/ 828 w 1690"/>
              <a:gd name="T9" fmla="*/ 0 h 1862"/>
              <a:gd name="T10" fmla="*/ 712 w 1690"/>
              <a:gd name="T11" fmla="*/ 54 h 1862"/>
              <a:gd name="T12" fmla="*/ 710 w 1690"/>
              <a:gd name="T13" fmla="*/ 112 h 1862"/>
              <a:gd name="T14" fmla="*/ 778 w 1690"/>
              <a:gd name="T15" fmla="*/ 172 h 1862"/>
              <a:gd name="T16" fmla="*/ 756 w 1690"/>
              <a:gd name="T17" fmla="*/ 224 h 1862"/>
              <a:gd name="T18" fmla="*/ 268 w 1690"/>
              <a:gd name="T19" fmla="*/ 514 h 1862"/>
              <a:gd name="T20" fmla="*/ 212 w 1690"/>
              <a:gd name="T21" fmla="*/ 506 h 1862"/>
              <a:gd name="T22" fmla="*/ 196 w 1690"/>
              <a:gd name="T23" fmla="*/ 416 h 1862"/>
              <a:gd name="T24" fmla="*/ 142 w 1690"/>
              <a:gd name="T25" fmla="*/ 388 h 1862"/>
              <a:gd name="T26" fmla="*/ 40 w 1690"/>
              <a:gd name="T27" fmla="*/ 462 h 1862"/>
              <a:gd name="T28" fmla="*/ 0 w 1690"/>
              <a:gd name="T29" fmla="*/ 590 h 1862"/>
              <a:gd name="T30" fmla="*/ 30 w 1690"/>
              <a:gd name="T31" fmla="*/ 644 h 1862"/>
              <a:gd name="T32" fmla="*/ 112 w 1690"/>
              <a:gd name="T33" fmla="*/ 628 h 1862"/>
              <a:gd name="T34" fmla="*/ 172 w 1690"/>
              <a:gd name="T35" fmla="*/ 636 h 1862"/>
              <a:gd name="T36" fmla="*/ 178 w 1690"/>
              <a:gd name="T37" fmla="*/ 1152 h 1862"/>
              <a:gd name="T38" fmla="*/ 172 w 1690"/>
              <a:gd name="T39" fmla="*/ 1236 h 1862"/>
              <a:gd name="T40" fmla="*/ 104 w 1690"/>
              <a:gd name="T41" fmla="*/ 1230 h 1862"/>
              <a:gd name="T42" fmla="*/ 36 w 1690"/>
              <a:gd name="T43" fmla="*/ 1222 h 1862"/>
              <a:gd name="T44" fmla="*/ 6 w 1690"/>
              <a:gd name="T45" fmla="*/ 1302 h 1862"/>
              <a:gd name="T46" fmla="*/ 60 w 1690"/>
              <a:gd name="T47" fmla="*/ 1424 h 1862"/>
              <a:gd name="T48" fmla="*/ 160 w 1690"/>
              <a:gd name="T49" fmla="*/ 1480 h 1862"/>
              <a:gd name="T50" fmla="*/ 204 w 1690"/>
              <a:gd name="T51" fmla="*/ 1442 h 1862"/>
              <a:gd name="T52" fmla="*/ 226 w 1690"/>
              <a:gd name="T53" fmla="*/ 1354 h 1862"/>
              <a:gd name="T54" fmla="*/ 296 w 1690"/>
              <a:gd name="T55" fmla="*/ 1368 h 1862"/>
              <a:gd name="T56" fmla="*/ 766 w 1690"/>
              <a:gd name="T57" fmla="*/ 1644 h 1862"/>
              <a:gd name="T58" fmla="*/ 776 w 1690"/>
              <a:gd name="T59" fmla="*/ 1698 h 1862"/>
              <a:gd name="T60" fmla="*/ 706 w 1690"/>
              <a:gd name="T61" fmla="*/ 1758 h 1862"/>
              <a:gd name="T62" fmla="*/ 718 w 1690"/>
              <a:gd name="T63" fmla="*/ 1818 h 1862"/>
              <a:gd name="T64" fmla="*/ 846 w 1690"/>
              <a:gd name="T65" fmla="*/ 1862 h 1862"/>
              <a:gd name="T66" fmla="*/ 966 w 1690"/>
              <a:gd name="T67" fmla="*/ 1826 h 1862"/>
              <a:gd name="T68" fmla="*/ 990 w 1690"/>
              <a:gd name="T69" fmla="*/ 1766 h 1862"/>
              <a:gd name="T70" fmla="*/ 922 w 1690"/>
              <a:gd name="T71" fmla="*/ 1704 h 1862"/>
              <a:gd name="T72" fmla="*/ 918 w 1690"/>
              <a:gd name="T73" fmla="*/ 1652 h 1862"/>
              <a:gd name="T74" fmla="*/ 1386 w 1690"/>
              <a:gd name="T75" fmla="*/ 1380 h 1862"/>
              <a:gd name="T76" fmla="*/ 1456 w 1690"/>
              <a:gd name="T77" fmla="*/ 1350 h 1862"/>
              <a:gd name="T78" fmla="*/ 1484 w 1690"/>
              <a:gd name="T79" fmla="*/ 1430 h 1862"/>
              <a:gd name="T80" fmla="*/ 1520 w 1690"/>
              <a:gd name="T81" fmla="*/ 1480 h 1862"/>
              <a:gd name="T82" fmla="*/ 1614 w 1690"/>
              <a:gd name="T83" fmla="*/ 1444 h 1862"/>
              <a:gd name="T84" fmla="*/ 1680 w 1690"/>
              <a:gd name="T85" fmla="*/ 1330 h 1862"/>
              <a:gd name="T86" fmla="*/ 1664 w 1690"/>
              <a:gd name="T87" fmla="*/ 1232 h 1862"/>
              <a:gd name="T88" fmla="*/ 1602 w 1690"/>
              <a:gd name="T89" fmla="*/ 1224 h 1862"/>
              <a:gd name="T90" fmla="*/ 1520 w 1690"/>
              <a:gd name="T91" fmla="*/ 1240 h 1862"/>
              <a:gd name="T92" fmla="*/ 1510 w 1690"/>
              <a:gd name="T93" fmla="*/ 1164 h 1862"/>
              <a:gd name="T94" fmla="*/ 1512 w 1690"/>
              <a:gd name="T95" fmla="*/ 634 h 1862"/>
              <a:gd name="T96" fmla="*/ 1562 w 1690"/>
              <a:gd name="T97" fmla="*/ 612 h 1862"/>
              <a:gd name="T98" fmla="*/ 1648 w 1690"/>
              <a:gd name="T99" fmla="*/ 640 h 1862"/>
              <a:gd name="T100" fmla="*/ 1688 w 1690"/>
              <a:gd name="T101" fmla="*/ 590 h 1862"/>
              <a:gd name="T102" fmla="*/ 1660 w 1690"/>
              <a:gd name="T103" fmla="*/ 468 h 1862"/>
              <a:gd name="T104" fmla="*/ 1556 w 1690"/>
              <a:gd name="T105" fmla="*/ 378 h 1862"/>
              <a:gd name="T106" fmla="*/ 1498 w 1690"/>
              <a:gd name="T107" fmla="*/ 400 h 1862"/>
              <a:gd name="T108" fmla="*/ 1482 w 1690"/>
              <a:gd name="T109" fmla="*/ 488 h 1862"/>
              <a:gd name="T110" fmla="*/ 1432 w 1690"/>
              <a:gd name="T111" fmla="*/ 51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2" y="194"/>
                </a:lnTo>
                <a:lnTo>
                  <a:pt x="780" y="202"/>
                </a:lnTo>
                <a:lnTo>
                  <a:pt x="774" y="212"/>
                </a:lnTo>
                <a:lnTo>
                  <a:pt x="766" y="218"/>
                </a:lnTo>
                <a:lnTo>
                  <a:pt x="756" y="224"/>
                </a:lnTo>
                <a:lnTo>
                  <a:pt x="734" y="236"/>
                </a:lnTo>
                <a:lnTo>
                  <a:pt x="712" y="242"/>
                </a:lnTo>
                <a:lnTo>
                  <a:pt x="446" y="238"/>
                </a:lnTo>
                <a:lnTo>
                  <a:pt x="306" y="484"/>
                </a:lnTo>
                <a:lnTo>
                  <a:pt x="306" y="484"/>
                </a:lnTo>
                <a:lnTo>
                  <a:pt x="288" y="500"/>
                </a:lnTo>
                <a:lnTo>
                  <a:pt x="268" y="514"/>
                </a:lnTo>
                <a:lnTo>
                  <a:pt x="258" y="518"/>
                </a:lnTo>
                <a:lnTo>
                  <a:pt x="248" y="522"/>
                </a:lnTo>
                <a:lnTo>
                  <a:pt x="238" y="522"/>
                </a:lnTo>
                <a:lnTo>
                  <a:pt x="230" y="520"/>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66" y="630"/>
                </a:lnTo>
                <a:lnTo>
                  <a:pt x="172" y="636"/>
                </a:lnTo>
                <a:lnTo>
                  <a:pt x="176" y="646"/>
                </a:lnTo>
                <a:lnTo>
                  <a:pt x="178" y="656"/>
                </a:lnTo>
                <a:lnTo>
                  <a:pt x="180" y="668"/>
                </a:lnTo>
                <a:lnTo>
                  <a:pt x="176" y="692"/>
                </a:lnTo>
                <a:lnTo>
                  <a:pt x="172" y="714"/>
                </a:lnTo>
                <a:lnTo>
                  <a:pt x="48" y="928"/>
                </a:lnTo>
                <a:lnTo>
                  <a:pt x="178" y="1152"/>
                </a:lnTo>
                <a:lnTo>
                  <a:pt x="178" y="1152"/>
                </a:lnTo>
                <a:lnTo>
                  <a:pt x="184" y="1174"/>
                </a:lnTo>
                <a:lnTo>
                  <a:pt x="186" y="1200"/>
                </a:lnTo>
                <a:lnTo>
                  <a:pt x="186" y="1212"/>
                </a:lnTo>
                <a:lnTo>
                  <a:pt x="184" y="1222"/>
                </a:lnTo>
                <a:lnTo>
                  <a:pt x="178" y="1230"/>
                </a:lnTo>
                <a:lnTo>
                  <a:pt x="172" y="1236"/>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36" y="1348"/>
                </a:lnTo>
                <a:lnTo>
                  <a:pt x="244" y="1344"/>
                </a:lnTo>
                <a:lnTo>
                  <a:pt x="254" y="1346"/>
                </a:lnTo>
                <a:lnTo>
                  <a:pt x="264" y="1348"/>
                </a:lnTo>
                <a:lnTo>
                  <a:pt x="276" y="1354"/>
                </a:lnTo>
                <a:lnTo>
                  <a:pt x="296" y="1368"/>
                </a:lnTo>
                <a:lnTo>
                  <a:pt x="312" y="1384"/>
                </a:lnTo>
                <a:lnTo>
                  <a:pt x="448" y="1620"/>
                </a:lnTo>
                <a:lnTo>
                  <a:pt x="712" y="1620"/>
                </a:lnTo>
                <a:lnTo>
                  <a:pt x="712" y="1620"/>
                </a:lnTo>
                <a:lnTo>
                  <a:pt x="734" y="1628"/>
                </a:lnTo>
                <a:lnTo>
                  <a:pt x="756" y="1638"/>
                </a:lnTo>
                <a:lnTo>
                  <a:pt x="766" y="1644"/>
                </a:lnTo>
                <a:lnTo>
                  <a:pt x="774" y="1652"/>
                </a:lnTo>
                <a:lnTo>
                  <a:pt x="780" y="1660"/>
                </a:lnTo>
                <a:lnTo>
                  <a:pt x="782" y="1668"/>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0" y="1668"/>
                </a:lnTo>
                <a:lnTo>
                  <a:pt x="912" y="1660"/>
                </a:lnTo>
                <a:lnTo>
                  <a:pt x="918" y="1652"/>
                </a:lnTo>
                <a:lnTo>
                  <a:pt x="926" y="1644"/>
                </a:lnTo>
                <a:lnTo>
                  <a:pt x="936" y="1638"/>
                </a:lnTo>
                <a:lnTo>
                  <a:pt x="960" y="1628"/>
                </a:lnTo>
                <a:lnTo>
                  <a:pt x="982" y="1620"/>
                </a:lnTo>
                <a:lnTo>
                  <a:pt x="1248" y="1620"/>
                </a:lnTo>
                <a:lnTo>
                  <a:pt x="1386" y="1380"/>
                </a:lnTo>
                <a:lnTo>
                  <a:pt x="1386" y="1380"/>
                </a:lnTo>
                <a:lnTo>
                  <a:pt x="1402" y="1366"/>
                </a:lnTo>
                <a:lnTo>
                  <a:pt x="1420" y="1354"/>
                </a:lnTo>
                <a:lnTo>
                  <a:pt x="1430" y="1350"/>
                </a:lnTo>
                <a:lnTo>
                  <a:pt x="1440" y="1348"/>
                </a:lnTo>
                <a:lnTo>
                  <a:pt x="1448" y="1348"/>
                </a:lnTo>
                <a:lnTo>
                  <a:pt x="1456" y="1350"/>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20" y="1240"/>
                </a:lnTo>
                <a:lnTo>
                  <a:pt x="1514" y="1234"/>
                </a:lnTo>
                <a:lnTo>
                  <a:pt x="1508" y="1226"/>
                </a:lnTo>
                <a:lnTo>
                  <a:pt x="1506" y="1218"/>
                </a:lnTo>
                <a:lnTo>
                  <a:pt x="1506" y="1208"/>
                </a:lnTo>
                <a:lnTo>
                  <a:pt x="1506" y="1186"/>
                </a:lnTo>
                <a:lnTo>
                  <a:pt x="1510" y="1164"/>
                </a:lnTo>
                <a:lnTo>
                  <a:pt x="1648" y="928"/>
                </a:lnTo>
                <a:lnTo>
                  <a:pt x="1516" y="700"/>
                </a:lnTo>
                <a:lnTo>
                  <a:pt x="1516" y="700"/>
                </a:lnTo>
                <a:lnTo>
                  <a:pt x="1512" y="678"/>
                </a:lnTo>
                <a:lnTo>
                  <a:pt x="1510" y="656"/>
                </a:lnTo>
                <a:lnTo>
                  <a:pt x="1510" y="644"/>
                </a:lnTo>
                <a:lnTo>
                  <a:pt x="1512" y="634"/>
                </a:lnTo>
                <a:lnTo>
                  <a:pt x="1518" y="626"/>
                </a:lnTo>
                <a:lnTo>
                  <a:pt x="1524" y="620"/>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chemeClr val="bg1"/>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a:lstStyle/>
          <a:p>
            <a:pPr defTabSz="914400"/>
            <a:endParaRPr lang="en-US" dirty="0">
              <a:solidFill>
                <a:prstClr val="black"/>
              </a:solidFill>
              <a:latin typeface="Calibri"/>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668" y="2354402"/>
            <a:ext cx="1317700" cy="1317700"/>
          </a:xfrm>
          <a:prstGeom prst="rect">
            <a:avLst/>
          </a:prstGeom>
        </p:spPr>
      </p:pic>
      <p:sp>
        <p:nvSpPr>
          <p:cNvPr id="25" name="AutoShape 4" descr="data:image/jpeg;base64,/9j/4AAQSkZJRgABAQAAAQABAAD/2wCEAAkGBhMSEBUSExQVFBUWGB0ZGBcWGBoaFxUbGBcZHBgYGhcXJyYfFxwkGRcVIC8iIycpLCwsFx4xNjAqNSYrLCkBCQoKDgwOGg8PGiwkHyQqLCwsLDIsLCwsLCwsKSksLCwsLCwpLCwsLCwsLCwsLCwsLCwsLCwsLCwsKSwsLCwpLP/AABEIAJABQAMBIgACEQEDEQH/xAAcAAACAwEBAQEAAAAAAAAAAAAABgQFBwMCCAH/xABSEAABAgMDBAoOBgkDBAMBAAABAgMABBEFEiEGEzFRBxQVFyJBU1SRkhYyNVJVYXKToaKj0dLTQnGBsbPiIyRDYmNzgrLjJSbhM4PB8DTC8XT/xAAaAQADAQEBAQAAAAAAAAAAAAAAAQMCBAUG/8QAMhEAAQIBCgUFAAICAwAAAAAAAQACEQMEBRITIVFhkuEUIjEykUFSU6HwM3FC8UPB0f/aAAwDAQACEQMRAD8AQrPs9C2wog1x4/HEnclvUemNA2O9jhmbs9t9briSorFE3aYLI4xXihYmLCeStSQpqgUQK360BIFcI5pWTnjpV1RxhE+q+omk7ohk3kxKsFaqI8kb4X+iptyW9R6YNyW9R6YtdxX++Z9f3Qbiv98z6/ujFhP/AHHUujjqE+NujZVW5Leo9MG5Leo9MWu4r/fM+v7oNxX++Z9f3QWE/wDcdSOOoT426NlVbkt6j0wbkt6j0xaixH++Z9f3R2byamD9Nj2nuhWM+9x1I46hPjbo2VJuS3qPTBuS3qPTDG3kfMn9pL+090dkZCzR/aS/tPdCsp97zqT42hPjGjZK25Leo9MG5Leo9MN6NjubP7WW9r8Mdk7GU2f20r7X4YVnPfedSONoT4xo2SVuS3qPTBuS3qPTDyNiyc5aV9r8Met6mc5eV9r8MFnPfedSfGUL8Y0bJE3Jb1Hpg3Jb1Hph73qZzl5X2vwwb1M5y8r7X4YKk9951I4yhfjGjZIm5Leo9MG5Leo9MPe9TOcvK+1+GDepnOXlfa/DBUnvvOpHGUL8Y0bJE3Jb1Hpg3Jb1Hph73qZzl5X2vwwb1M5y8r7X4YKk9951I4yhfjGjZIm5Leo9MG5Leo9MPe9ROctK+2+GDeonOWlfbfDBUnvvOpHGUL8Y0bJE3Jb1Hpg3Jb1Hph73qJzlpX23wwb1E5y0r7b4YKk9951I4yhfjGjZIm5Leo9MG5Leo9MaKnYmmMwol5nO3xSl/N3aY14N69XVhEXeonOWlfbfDBUnvvOpHGUL8Y0bJE3Jb1Hpg3Jb1Hph73qJzlpX23wx5OxZOctK+1+GCznvvOpHGUL8Y0bJG3Jb1Hpg3Jb1Hph1VsZTg/bSvtfhjirY7mx+1lva/DBZz33nUlxtCfGNGyUNyW9R6YNyW9R6Yv7UyYdl0X3X5ZKf+5U+IClSfqhekptbi7oCdBNceIE8f1RsSE/N4cdSRn9Bj/jbo2XrclvUemDclvUemOzBcVxD0xcz9guIdUhOIFKEjSCPFBYT8f5HUjj6D+NujZUG5Leo9MG5Leo9MW0xYUykBQSkg1rgqqaeIacMY8Ish4ioUz6/uwgsJ/7jqRx1CfGNGyrNyW9R6YNyW9R6YtdxX++Z9f3Qbiv98z6/ugsJ/wC46kcdQnxt0bKq3Jb1HpiNaFnoQ2VAGuHH44aLLycdcfbbUtsJWtKVFN68AVAGlRStNcMOyJscMylnuPodcUUlAoq7TFYHEK8cbkmTxsq2u4wiPVc87ndEPm8oJJgrVTDkhfC70TdsN9x2fKc/EVGO2hZ8hnnKvKrfVXT3x/djYthvuOz5Tn4ioyG0LUls85WUUTfVjdHfGPXk+9y+Nf2NUPc+z+XV6fhg3Ps/l1en4Y6bqyvNFdUQbqyvNFdUR0X5qV2S57n2fy6vT8MG59n8ur0/DHTdWV5orqiDdWV5orqiC/NF2S8CzrP5dXp+GOzVmWZxzCvT8EeRasrzRXVEd2bZkxpklH+lPvhGOaLsl7bsmyeOZUOn4I5WlZdnNKRd2w6iozi00AbCu1HCQKqOm7qEXVkWeifVmJSUS24aFbq0pIl0d+QPpn6KT9cX2ytk61JWOyw0MA+kqUe2cUUKqtR4yYnXg4CJW6txKWUWFYfHOL9Py47JsCwOOcX63yoVMmLZZl3SZiXRMNK0ggXkkaCkn0g6YcmsrLLIqLKWQdBCEEdNYbgRj9JNIOC8DJ7J7nrnrfKj12O5Pc+c9Pyo7DKuy/BDnm0e+PXZZZXgdzzaPfGebP6WrsvtR+x3J7nznp+VB2O5Pc+c9PyokdllleB3PNo98HZZZXgdzzaPfC5s/pF2X2o/Y7k9z5z0/Kg7HcnufOen5USOyyyvA7nm0e+DsssrwO55tHvg5s/pF2X2o/Y7k9z5z0/Kg7HcnufOen5USOyyyvA7nm0e+DsssrwO55tHvg5s/pF2X2uQsOwPCD3Sr5UG4lgeEHusv5UdeyyyvA7nm0e+DsssrwO55tHvg5s/pF2X2qi3bPspDf6m7MzbpNAlKiEp/eVVsGniGnxR4yWydNQZiUnFiv0Zd5Q+6kM9jZeMtvtpkZESucWlLpcRS8kqAASUKGIKlHGsW2y5lhOSTrCZVy4FpUVcBKqkKAHbA00wVnRq44lFVvcpra5IMFjc+duEhRG1HKFQFAqmukZ1ldYSalTEtNtj96XeQPSKRquRlvvv2Ntl1V5646b10DFBXd4IFOIQobFeXk9OT2amXb6M0pVLiE4gpoapAPGYwwubE4ZrbgDAYpOybkLMcbInJiZlXU4EFQKV+NNGyU+MHpMWpsGwvCT/AEn5MMuWuWzInVy01JJmW2u0ui8sEpQSSFGgGNMNQijOVdl+CHPNo98Ui433/SxAC65QlWJYnFaL/SflRDn7MshDalInH3VAcFCSKqPEKqbAH1xaqypszislzzaPfChlPabD7wzEuJdCRS7QBRVXEqp0fZGmgk+v0suIA9FGsWXvOgK0EKGJ0VSaemkWtlIDagsjAV9IpFXKSwSbw0iJq5BKWVOCtaVpxY0ipUwmezZFJpoxi+sC0EzDriVXQpsgaqjEcfjSYX7AslLjSF3lYpGimn/9iPk8G27ZUw4ApCypFFa6XknDjqPTECIxVgYQWml9hpxoFSCkmiuEmiRrOrTx+OIuVeTllTqbofYbe+gtDzYUfERU3h9mER8u5ZtmUQ40hCCHACUpAwKVUqePEDTrhxydtRt6UaeSEpvpBISAKKGChh+9WOckgBwVupqlfPs7Ykoy4tpx9xK0KKVJOkEaR2kcNoSPOV/+/wBEN2yMthE4p1bAczmoCoIwxr4qQq7qyvNFdUR2NJIiuYgAwuVhkvJSYnpYpmFlWeboNZvig7XXGrbMvch7ym/xExlmTFpyxnZYJlVJJebAN0YG+KGNT2Ze5D3lN/iJiEp/I1UZ2ORsN9x2fKc/EVGYT01P51dG2qX1UxPfH96NP2G+47PlOfiKjJ56znM65+u04asL2jhHxwSfe5N3a1ettT/JNdJ+KDbU/wAk10n4ojbmuc+9b/mDc1zn3rf8xe5SvUnbU/yTXSfig21P8k10n4ojbmuc+9b/AJg3Nc5963/MFyL1KTN2hyTXSfiiwsNVoTL5lEJbSsiq1pvEMJNOGo3iL1NCdJMQbFyfmZiZSwxMKdXS8pWObZT36zXE6k8cbnkzkyzIsBpoEk4rWrFbqjpUo8Z+6JSsoG/2qMYXL1k3k2zJMBloeNSzitxR0rUeMmEnZ67ntfz0/wBq40uM02eu57X89P8AauOaSMZQEqzxBhWDQzZL7IE1IoU20UqQTUIcvFKDxlN1SSK8fFCzBHpkAiBXACReFt8tbtvLQlaJeTUlQBSoLUQQdBBDsd91soOaynWX82MisXKF9soaE28wzXEoJIRXSbgIrjiaRpCMnJggEW9UEVHD4j/XHK5gb1h4K6GurdI/Std1soOaynWX82DdbKDmsp1l/Nir7Gpjw76/54OxqY8O+v8AnjHLl4K1fn5CtN1soOaynWX82DdbKDmsp1l/Nir7Gpjw76/54OxqY8O+v+eDly8FF+fkK03Wyg5rKdZfzYN1soOaynWX82KvsamPDvr/AJ4OxqY8O+v+eDly8FF+fkK03Wyg5rKdZfzYN1soOaynWX82KvsamPDvr/ng7Gpjw76/54OXLwUX5+QuVtzdormJPb7TLaQ+M2WiSSbzd4GqlYUpqi52VJVK5pgKNKNq/vELc9ZrjMxKZy0Nu3nkgJvVzdFoqrSdOj7IsNnSeLb8sRxtr/uEMDmbDNI9pjkmrI5sJsRYGgJfHpXClsWyKUT7RTTFhf3NwzbH7t7J+9rQ/wDeuEbYXni5aSQfosL/APpCAueterVb2jMTqLcmjIttuOXaKDpISE0aqRRSca044luW1lBzSW+xR+bFZbsit225lKJvaZpXOVpeF1vgaR9f2R7Vk5MeHR1/zQ7oCMOgxSvv6qS7blvDEykvgK6ToGPKxkq5hTjqnF4qWsqUdZJqfTGmOZOTBw3bBr+/r/qjLkG6ognQYtJwvgpSkfVWsuMIsXh+rEeIfeIr7OcBVdBFccK+KJu2ElJQFCur6tMbKyEwZHO/q6RqKh6axR5QLKLTzo4nG1f219FYn2JNJbRdJANSafXEPKJIcdvjGqRj4x9cYA5lo9q0PLx6/Zr1Po3V9VQ98VmxtbZ2gpBPauKp/UlKv/McrRthCmFtlXbIKdGsYemFezLYRKNqQskFZqKCugUiYZFsFQug6KscrbRXnkKboV3qJB0GuFNI++K7bs/yLfT+eKybtQTDqUoWUVV2xwu044mbmuc+9b/mKgQEFOMSrnJucnjOS4W02E55F4g4gXxX6WqNG2Ze5D3lN/iJjMsmbPWJ2XJnL1Hm+DXtuGMNPHGm7Mvch7ym/wARMQf/ACNVW9hRsN9x2fKc/EVGO2hudnnK3631V7bTeMbFsN9x2fKc/EVGUz9oLzrn6io8NWNzTwjj2sOT73JP7Wqr/wBO/f8AWg/079/1om7or5grqflg3RXzBXU/LF/3VS/dFC/079/1osrJyWam3UsyjZU4rhFS71xlHKLB0+JP0vq0ybIlnZx3a7MqlDqhpUBRlPG44KYDUNJPi07bkpks1IMBpvhKOLjh7Z1XGpR9AHEIlKStQZqjGVl+5LZLMyLAaaFScXHFdu6rjUo/cNAEXEEEcBJJiV1gQRGabPXc9r+en+1caXGabPXc9r+en+1cUke8LEp2lYNBBBHqrzkRb5MPSaX6TrSltKwvIUoKbPfUSeENY06oqIIREQgGC0sjJr+N7X3x+f7a/je198L2R+WqZMKQ7LtzKFYgKCbyDx0UQcDqh8aypcUkKTYK1JIqCGqgg6CCEYiOZwIPr5XQ0g4eFSf7a/je198H+2v43tffF72SO+AHPM/44OyR3wA55n/HGb8/IWrsvCov9tfxva++D/bX8b2vvi97JHfADnmf8cHZI74Ac8z/AI4L8/IRdl4VF/tr+N7X3wf7a/je198XvZI74Ac8z/jg7JHfADnmf8cF+fkIuy8K3yVtiwmmU5nNC6dLjai4DWoqpQJ+rGL2Yyrst4i+tl06E3myo48QqkxlOUk8p1xKlSapIhNM2pN0qx7elE/V9keMlz+vS385H3wjJA80SmJT0WxoygkUt5pNEoIIuBlYTQ6RQJpjUxUWfaFiyrl9kMMuAXSUtKSoA0qO1rxCHakYNlx3RmPL/wDAiMm0PJF6o8lt6ebftiw3EOuPZlSlpopYbVnDhTBVKg4DGsIZ7G/43tffEWw5ktvpWmXM0QD+hCbxXVJFaUOjTo4oZVZRu+AXPMn4IvVq3CPlSrVusPCoFdjvFnfa++E22hLiYXtZRUycUXgaio0G9jga4xpi8onfATnmvyRRZTl2aauJsl5lSTVK0tkU1ggJFQR90UYSDuFhwiNkuZOMpU8nAVofuiVJSyC8SBiSo1H2xX2Q6pl1d9JSpCFVChQgkUFQdGmJ+SqwqYAJpwVE/YMTFCsBTFMpCjWtfriU1KhYwiletC8tStZr7oY8klBYerTgJCvQqv3Rk3CK0LyobtwjGvT7o5ZQy7YKCUgkoCgTqOMVTs9H5bE0p0MhAKlBlIISK9qSOL7IcL0oqNLOMFw54kIAwCa4n+nUIm/6d+/60dJKdLaAjaalU0kpqSeM6I77rHmJ6v5YZSCkZL7Q29LXL17PN3e203xT0xq+zL3Ie8pv8RMZlkzaZM7LjaZTV5sXrva8MY6OKNN2Ze5D3lN/iJjmlP5Gq7OxyNhvuOz5Tn4ioy6elp/OuUW1S+qmA74/uxqOw33HZ8pz8RUZHP2UznXP10jhqwvDDhHxwSfe5J3a1dNrWh37XQPhjrZknaDsyiXQptbisSAkENp5Rw0FAOIcerXGs7JlT76GZZ5b7iscT+jQnjccUD2o1cf247vknkm1IM3EcNxWLrqu3cVrOoDiHFG5SUDBmkxhcveS2SzUizm26qWo3nHVdu6vjUo/cOKLmCCOAkkxK6gIIggghJojNNnrue1/PT/auNLjNNnrue1/PT/auKyPeFiU7SsGgggj1V5yIIIIEIhmyey7nZdCZdp9KG72GcSlSUV04lKilPHQA/VCzBCIB6pgkdFt7dn5QqAUmYk1AioICSCDoIIaxEety8ouXlOqPlRk9gTgLqG35l9hk4XmyTc1EpqODrpoh+7EJLw4rziPjjlc2r1h4XQ11b/auty8ouXlOqPlQbl5RcvKdUfKil7EJLw4vziPjg7EJLw4vziPjjN2Wla/dVdbl5RcvKdUfKg3Lyi5eU6o+VFL2ISXhxfnEfHB2ISXhxfnEfHBdlpR+6qDlVLzyHUieW2ty7wS2KC7XQaJTjWvFHDJf/50t/OR98ebXsptpwIZmjOgipXUKumtLtUk01/bEGVttuVfbdUQtTawq4jEm6dBV2qeknxRYXtgFMmBvX0lGDZcd0Zjy/8AwI5zOzpPF4LQhlDY/ZlJVUeNdQa/VT6jFDaWVyZmYW8tObLhqQDeSMNen0RKSknMMStvlGuFyt8nWplUyhMopCXyFXCvtQLpvVwV9GvFDaqzMoeXleqPlQk2Mw0+6lC5ja6DWrySBcoKgVJFKnDTxxfKySk/Da/OI+ONP67RSb03Vmuzbf43pXoHy4jOWdbuNXpboHy4gqyUlPDSz/3EfHEdzJiU8MKP/cR8cZEPwT/dVHtrIq0plQW8qXKqUvJ4JI1EpQKj64UG1OS7rqTipIW2aY41ukjxaYcF5OS3hVR/rT8UKCmwl5aQq+AtQC+/AXgr7dP2xdh9P+lJwUQTBGuLzJ611IbmUpClKcaCEBIJqoqpxfuqVE+zEg0qBDvYIApSg+r7NUJ7oDom1qz5GQU8WS8pvNIqAM6qijXUgVI+0CPcjYk4yCGy0K6TpJ+0prGpZfy6V2ZRTmaGdQbwNO+wxp/6Iyrclnnp6w98ZY8uESm5gablN2taHftdH5YNrWh37XR+WIW5LPPT1h74NyWeenrD3xv90S/dVfZNy89tyXvrbKc8i9QY0viv0dUaNsy9yHvKb/ETGXZMWW0J2WInCoh5shN4cLhjDTxxqOzL3Ie8pv8AETHPKfyNVW9hRsN9x2fKc/EVGWtWU1NzCmZaXvvLWql+oQgBRvOrIUaIB6TgI1LYb7kM+U5+IqGCyMlZaVKyw3my4byyFrJUfGVEmmJw0YmJ2lRzlqpWa1R8j8j2pBm4jhuKxddIopw//VI4kjARfxy2sNauur3wbWGtXXV745yYmJVgIXBdYI5bWGtXXV74NrDWrrq98JNdYI5bWGtXXV74NrDWrrq98CF1jNNnrue1/PT/AGrjRtrDWrrq98V1t5Ly022G5hBcQFXgCtwUI4+CoHjMbk3BrgSsuERBfKMEfSm9HZXNR51744N6Oyuajzr3xx28UzArk4dy+a4I+lN6Oyuajzr3xwb0dlc1HnXvjg4pmBRw7l81wR9Kb0dlc1HnXvjg3o7K5qPOvfHBxTMCjh3L5rhiyRtaSaUpM9LZ5BxC01ziDqpeSFJPSPRG5b0dlc1HnXvjg3o7K5qPOvfHCM5YRC9MSDgfRZt2Q5Pcye6v+aDshye5k91f80aTvR2VzUede+OOkvsV2YhQUmVTUaKrdUOhSiPRE7VmapZuyWdNWnYBF4yLyU98oXR9lXsfsrC/b2UVmYplLPQf4jqnOkICvvMbY5sb2co1VKtqOs3ifSY872Vmc0a9b3wCWYMUGTccF81Ozy1C7W6nvUi6noGn6zUxwj6c3srM5o163vg3srM5o163vinFNwU7B2K+Y4I+nN7KzOaNet74N7KzOaNet74fFNwKOHOK+Y4ubFtphqiX5NqYTrqtDnSk3T1Y+g97KzOaNet74N7KzOaNet74RnLD6FMSDh6rJhb9hED9SdB4xStPtzor0RyXbdh80d6v+WNe3srM5o163vjw7sW2YoUMogeSVpPSlQMTtmZrdm7JY8u2LG4pV3o/yQqOTTYdWpAIQVkoHGE3qpGnVTjMfQ29HZXNR51744N6Oyuajzr3xxsThgxWDIuOCwySt9tGkL+wD3wyWbshSzfbJe+xKfijT96Oyuajzr3xwb0dlc1HnXvjhGXkz6FMSTxgs/yj2SpCalMwW3zwwrhISBhXjC68cJ237P5FfR+eNx3o7K5qPOvfHBvR2VzUede+OE2Wk23CKZk3nrBYdt+z+RX0fng2/Z/Ir6PzxuO9HZXNR51744N6Oyuajzr3xxriGZpWLslkWS89ImelghpYUXm7ppoN8UPba41bZl7kPeU3+ImJknsXWa04h1EuErQoKSc46aKSag0K6HEccQ9mXuQ95Tf4iYmXh8o2C2GlrDFGw13IZ8pz8RUXcgudWt5Si0hvOENJUhRXcTRNVEKAxUFEeIiKTYa7kM+U5+IqHYxKUPOf7VGDlCVsk7emp2XL1WEEOON3biyP0aikGt4aaVi4yedfVLpMzQPVWFUFBg4oCg1XQKeKkLmxJ/8AAX//AEv/AIhj93VemrSmWEXszKJbBQl1TJW46FEqUtHCIATQJBA4zXiHNvIHokDcCnSCE6YTPsWdOFTqUqbDjjCyS6sNpQVBCyQmqhQgKNdIrWmNdaFkk2Kmaz8xn25VLqHA6sXSlsKpcSQgg0oSQSa4kwgzNOtktCghEyqtOZNnyTqHs2XnJYO3Ui8rOqb7U/RAJNRQ1GEesq5AyjspMsuvBxU00y5edWtLqHVXVBSFG6NYugAcQgDM06yeYITbSth161DJN3s2yyHXAlwtKcUtQCRnEi8EpBrQEVJxwFDJl5a0G2pwApNUlUoFOFxaFXDVClrAvC/QipNK0JpoVRFZNNYKwjZN2s07MtJz00xMIQc7LTJc/S4UKkhZKCQrG83xcWqLa1r3XX2Z1yalFKd/VplCnBLhBAzY4BuVrW8HBjXToo7O+CVa6K0OCE21rYddtFuRbJKEsZ924stl0k3UJDialKdKjdoTUY0rXqJqakkTj71FSyG840lTqnHUqSnhoK1CpSSKipJH3KonWTbBCFJy0+9ItvtrO2lhLocVMKDNSQSjMAFFy7VNKV461xh6ZKrovUCqCoGIBpjQ8YrCc2CYMUooynm1KnrqWTtNdAmiwXRcvkXq8BVMNBFY5dnpW9LhvNIZmJZUwFuBV5N0pBSQk0Ok9EThkasKmymZUkTaqrAbTVIu3SEKOg3cKkHXHpvIpLb7LrLmbSwwWENlAUm4ogkkk1J4IikWfv6/9WOZRbRyrmGlSiTtdImc5VxZUEJDaCtK8SKBSaYHERGGyQczJPKZCUvqo8amjSFLLaHAcKpU5SlRoMWqskVKdlnVvlZl1uKAKEhKs6Cm7SvBSlNAANUfts5GomkTCXFJOeSlKVXBeZSnRcNdNSTXXBFnqjmVblRlw7KzLrQDN1uXD6b5UFOEru5oU+kaYGh06I727lNNMMImA22lLi2UJbcCs4jO3Qq+QaVCicKcWnHD9msgEvLUp54uX5YSyuAASEm8lwEHBYVQ4aol2nkqt+UZl1zBJaUhZcuC84WiCmorQVIFaaYIsuRB16gWnlZMyk0y3MIaUy4q6txF4ZoKVdbUQonAqoDqrHVeVrqpyaYQhAQxL51KlXiXDwhoFKJqkj7In21kuJorDi+AtktKSEitSoKCwquBCgCPqiOjI0JfddQ7dDkumXuXAQlCAbpBrUnhHTCBZBPmUfJrKl6bRLrBl6ut5xaAF3mgUmhqTRVF3RTCtTqiPZOXi3WHA42lmaS0XkJUSW32wCQtsjE4ChGlJizsrJdxhqXaTMVRLgJH6MBS0gUCVKBwFQCQKVpHK0chWn5JuWWs32RRp9IotBpSopxEYEaDDiyKXMuFoZQzjK5VKhLnbLubFAvgC4VBRxxOGjDTE+2soVykolx1KVvLWlpKEEhCluLupxNSE0xPHgY92xk3n1yy87c2ssLSLoN4hN3HHAUJ0RJygsJE2wWlkp4SVpWml5C0EKQoVwwI0HTGYtuTgb1Xv2+8xNMSzwbO2UrDa0BQuuNgEpWkk1SQRQg8VKccQckcsHZxLKlFhJcLl5tN++lLZKSQo1BxuYGmCvFFqMnVLmG5h50OLZSoNAIuoSpYAU4RUlSiABpoNUe8l8nEycuhi/nLhUUrKQFC+oqIw8Z+6HFsM/8AeyIGK4y9vOKtNyTKUXEMpdvY3jeUU01cVY5W9ldtablmLoLbqglxZ/Zly8GR/UpCgfs1x2cybXtxybQ/cWtoNXS2FBISSQdIqamIM5kGHpd1p14uOOFBz5bTnUFsJukEcdU1+0wCrG9HMomUmXTstMvtBLNGmUvJvX6uFSiM3VOCThgaUxizlspHZiZVLspQgtNNuOqc4QSp4EobSEEXqBKqqrTVrjjN5FLcdecMyQp9gS66Np7UVqRU4KNT4sY7ymR6ZdxLks4WyGUMKCxfS4loUbUcQQtIriDQ1OEM1IZpc0VUO7IDlxrgtIXtwyb18qKG1JStWcSrCqSEg407bxRf5I2+qcly6pATRxaApJJbdCFUDjZONxWkViAcg0XWQl03m5kzS1qSCXnSFBRUMAE0UcBooIsrAydEo24yhxRaUtSm0aMyFkkoSofRBJI1QnVIXJitG9V8jlwhcw+0oJQhgrDilKoW7qkhBVUUo5eN2hNLpr4mdCwQCNBxEI8vsalGZImjflxdaUWk1KL14IeFaPAHEaKHHTDs0khIBN4gCpoBU0xNBgKxl9X/ABTbH1XuEjZl7kPeU3+ImHesJGzL3Ie8pv8AETDk+8f2k/tKNhruQz5Tn4iob50OFH6IoC+IrBKR9iSCekQobDXchnynPxFQ7wSnef7QztCWcjMmX5FssqdadbK1rqG1IWFLNSO2UCKxytDJJ5E8qek3UNrcSEPNupKm3AnQqqSClQoP/a1a4IVcxinVEIKjtGyJl6VdZU82FvIKCc0c2hKklKribwUTjWqlH6oivZNTCrN2jnmq5vMlzMq/6dy52mc7fjrWnihmghVinAJRn8kJl2Ul5bbDIzCmlXsyvhZgpLeGcwrdxx+qkScpMnJibSwkPMozTjbxOZWq840q8KfpBRBwwxPjhlgh1ylVCVLYyReVNNz0u8huZSjNuBSCWXk6ikG8nHQani1RZuWZMOsOocfCXHGyhJZSUpaJBosVN9RBpxjRxRcQQqxRVCX02C665LOTKmiuWUVBTaVAuKKCmvCPASQokpFammIpHOYyfmFomWFutuMTBUU30qK2UuDhIoSQsDEp0UrxgUhkggrFOASja2Q6s7LzMo6Gn5dsMguJvodbApdXShrx1GuLdFluutLRNrbWlxBQptpJSiihQmqiVE0+oeKLeCCsSiqEpZPZNz0o2JZMyythGDa1tKzyE8ScFBCqVwJ6Ia200ABJNBpOk+PCPUEBcT1QBBZVb9ovyrrrZfeKmXg8mrjis5KvgpcwBxzKgSCSKUH226p9Zm5NgOOiXmS6u9nFlTiWUANICybybwq4bpBMOkxZbS1Fa20qUUFskipuK7ZH1GgjzMWQyttLSm0lCKXBouFIokpIxSQNBBBiloMFiqVn2U1qPsbpsNuulDLDbza84srZcWSCjOVvEEC8AomldUem7TeLVqDOuthllJQ2txSnm15m8XUuAk3FGlBeUKg6NEPSsnZctKaLaShZqsGpzh1rJNXDo7YnQI8PZMyy6lTSSS2GlHGqmxoQo14SfEawWgh0/XIqlJmTlpKelny64+3MNSwIbLzlCgtlSJgEK4ZWa1P0aUoKYx2bWmmrKE4kP5xMklecW8pxC1rKQpRbUSAUpF8YDSRDyclJUlJzSapRm0mqqhB0oBr2v7uiJspZzbTQaQkJbAuhGlIHegHipxaIDKDBAaUo2u6uWEg4y664p55tpaVurWHkOIJUq6okJUKXgUAU+qKKy7YmNttoDryQbQfbK3HFKaU03oYuKJ4ZHakhOjSY0OUyel2lBSGwkpBCMSc2DpDYJo2DqTSOfYvK3CjMpKS5nSDU/pB+0xOC/wB4YwB4RVKXcmVKnJd2YffeacEw4OC6ptLAaXRKCgEIIoMb4NbxrxRFlVuuTVoIq+pLb6EJUJhxIYQtpBWoC9jQkq0EfZDc/k3LLUVKaSSohShjdWpPaqWgG64oUGKgThHhzJWVJcJaH6XFzFX6TCnDx4WGGMKuE6pVNsgzCkyjCm3XE3phhN5takFaVrAVUoIqCPviDak24xOTMs246poyK38XFqUw4gkJKXCb4CtNCacHDjhvtCw2H0JbdbStCSClJrdBGg0GGHFqjyiwWAhaA2kBz/qaauYUopXbKFMMTogDwBBBaYpXyZacel5ZTq5hvOSyCXdsLOdccbxokqISfpilDhqrHnI6ZcfCZd5budk1OJmDnXAXFVKWiTXhBSSV+KidAMNErk5LtqQpDSQW/wDp6SG6inBBNE4YYRLbkUJLikpCVOGqyMCohISCSOO6AK+KAvF6A1IWRcw67LtOuqfpn3Ap5UwugCFquJLZVQgkJRiOPXQxb5Fzqv14uOKUETbiE5xxRCUppdSCsmgqfTFuzkpKoACWUhKVXgnG6FA1CrtaVrjWmmPzsUlcf0KTeXnFAlRClgg31AmilVANTqgc9pikGkJPlLRdesd60FvuImE51Yo4pKGlNrIS1mq3CkBIBCgSa440iNNzk7MPupaL6XlSTDqG0vFCWXVnhKKVqCbopQih+rTD87k7LqWVlpJKlBShjdUoaFqR2qlCg4RBOA1R2RZDQeL4QA6oXSupqU8STjoGqHaDBFQpLmLWmJO0r7i3HZdwpYUgFRSh8socQpAJN0LUVIoMBURUTlozKZOfWp90utzyW0qS4tISkqaqhABolPDUPqIrojS0WQyFqXcF5agtRNTVSe1VjxgYA8URFZJShStJZSUuKC1glVFqGhShXhK8Z1CASgwQWFUVqMrDMwL78uohCWxtha1UCkXnUEqNCC7dNDTBNRENdrvpcZkJta0zAeTm3m1KQmaaNQVi6QL6cLyD9YwMNhyaljeq2CVAJJJUSUg1Cak1pXGkS37ObWWytIUWlXkE4lKgCmoJxrQkfbCrhOqUnGzv9UMkHpgM7RvAZ92oXnQi/UqxN3i0eKPezJ3Ie8pv8RMNQsdnP7YuDO0u36m9d73T2tcaaK4wq7Mvch7ym/xEw2ui9qThBpSBkRsjuykkhhLSFBJUaqKqmqieL64vt+N/kGulUZdZ71xsJKV1x+grXEnbg71fUVHlTgTq1dVBhEwuX2syZRJm0nallaqIxdfGF/qtI343+Qa6VQb8b/INdKozfbg71fUVBtwd6vqKiMJ5g7xsuuzoXFmrdaRvxv8AINdKoN+N/kGulUZvtwd6vqKg24O9X1FQQnmDvGyLOhcWat1pG/G/yDXSqDfjf5BrpVGb7cHer6ioNuDvV9RUEJ5g7xsizoXFmrdaRvxv8g10qg343+Qa6VRm+3B3q+oqDbg71fUVBCeYO8bIs6FxZq3Wkb8b/INdKoN+N/kGulUZvtwd6vqKg24O9X1FQQnmDvGyLOhcWat1pG/G/wAg10qg343+Qa6VRm+3B3q+oqDbg71fUVBCeYO8bIs6FxZq3Wkb8b/INdKoN+N/kGulUZvtwd6vqKg24O9X1FQQnmDvGyLOhcWat1pG/G/yDXSqDfjf5BrpVGb7cHer6ioNuDvV9RUEJ5g7xsizoXFmrdaRvxv8g10qg343+Qa6VRm+3B3q+oqDbg71fUVBCeYO8bIs6FxZq3Wkb8b/ACDXSqDfjf5BrpVGb7cHer6ioNuDvV9RUEJ5g7xsizoXFmrdaRvxv8g10qg343+Qa6VRm+3B3q+oqDbg71fUVBCeYO8bIs6FxZq3Wkb8b/INdKoN+N/kGulUZvtwd6vqKg24O9X1FQQnmDvGyLOhcWat1pG/G/yDXSqDfjf5BrpVGb7cHer6ioNuDvV9RUEJ5g7xsizoXFmrdaRvxv8AINdKoN+N/kGulUZvtwd6vqKg24O9X1FQQnmDvGyLOhcWat1pG/G/yDXSqDfjf5BrpVGb7cHer6ioNuDvV9RUEJ5g7xsizoXFmrdaRvxv8g10qg343+Qa6VRm+3B3q+oqDbg71fUVBCeYO8bIs6FxZq3Wkb8b/INdKoN+N/kGulUZvtwd6vqKg24O9X1FQQnmDvGyLOhcWat1pG/G/wAg10qg343+Qa6VRm+3B3q+oqDbg71fUVBCeYO8bIs6FxZq3Wkb8b/INdKooct9kd2bklsKaQkKKTVJVUUUDx/VCrtwd6vqKiNaD15spCV1w+grXFpuJ1atrAwiI3LknrKJE2lLIsrVTCDr4wu9V//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a:endParaRPr>
          </a:p>
        </p:txBody>
      </p:sp>
      <p:sp>
        <p:nvSpPr>
          <p:cNvPr id="26" name="AutoShape 6" descr="data:image/jpeg;base64,/9j/4AAQSkZJRgABAQAAAQABAAD/2wCEAAkGBhMSEBUSExQVFBUWGB0ZGBcWGBoaFxUbGBcZHBgYGhcXJyYfFxwkGRcVIC8iIycpLCwsFx4xNjAqNSYrLCkBCQoKDgwOGg8PGiwkHyQqLCwsLDIsLCwsLCwsKSksLCwsLCwpLCwsLCwsLCwsLCwsLCwsLCwsLCwsKSwsLCwpLP/AABEIAJABQAMBIgACEQEDEQH/xAAcAAACAwEBAQEAAAAAAAAAAAAABgQFBwMCCAH/xABSEAABAgMDBAoOBgkDBAMBAAABAgMABBEFEiEGEzFRBxQVFyJBU1SRkhYyNVJVYXKToaKj0dLTQnGBsbPiIyRDYmNzgrLjJSbhM4PB8DTC8XT/xAAaAQADAQEBAQAAAAAAAAAAAAAAAQMCBAUG/8QAMhEAAQIBCgUFAAICAwAAAAAAAQACEQMEBRITIVFhkuEUIjEykUFSU6HwM3FC8UPB0f/aAAwDAQACEQMRAD8AQrPs9C2wog1x4/HEnclvUemNA2O9jhmbs9t9briSorFE3aYLI4xXihYmLCeStSQpqgUQK360BIFcI5pWTnjpV1RxhE+q+omk7ohk3kxKsFaqI8kb4X+iptyW9R6YNyW9R6YtdxX++Z9f3Qbiv98z6/ujFhP/AHHUujjqE+NujZVW5Leo9MG5Leo9MWu4r/fM+v7oNxX++Z9f3QWE/wDcdSOOoT426NlVbkt6j0wbkt6j0xaixH++Z9f3R2byamD9Nj2nuhWM+9x1I46hPjbo2VJuS3qPTBuS3qPTDG3kfMn9pL+090dkZCzR/aS/tPdCsp97zqT42hPjGjZK25Leo9MG5Leo9MN6NjubP7WW9r8Mdk7GU2f20r7X4YVnPfedSONoT4xo2SVuS3qPTBuS3qPTDyNiyc5aV9r8Met6mc5eV9r8MFnPfedSfGUL8Y0bJE3Jb1Hpg3Jb1Hph73qZzl5X2vwwb1M5y8r7X4YKk9951I4yhfjGjZIm5Leo9MG5Leo9MPe9TOcvK+1+GDepnOXlfa/DBUnvvOpHGUL8Y0bJE3Jb1Hpg3Jb1Hph73qZzl5X2vwwb1M5y8r7X4YKk9951I4yhfjGjZIm5Leo9MG5Leo9MPe9ROctK+2+GDeonOWlfbfDBUnvvOpHGUL8Y0bJE3Jb1Hpg3Jb1Hph73qJzlpX23wwb1E5y0r7b4YKk9951I4yhfjGjZIm5Leo9MG5Leo9MaKnYmmMwol5nO3xSl/N3aY14N69XVhEXeonOWlfbfDBUnvvOpHGUL8Y0bJE3Jb1Hpg3Jb1Hph73qJzlpX23wx5OxZOctK+1+GCznvvOpHGUL8Y0bJG3Jb1Hpg3Jb1Hph1VsZTg/bSvtfhjirY7mx+1lva/DBZz33nUlxtCfGNGyUNyW9R6YNyW9R6Yv7UyYdl0X3X5ZKf+5U+IClSfqhekptbi7oCdBNceIE8f1RsSE/N4cdSRn9Bj/jbo2XrclvUemDclvUemOzBcVxD0xcz9guIdUhOIFKEjSCPFBYT8f5HUjj6D+NujZUG5Leo9MG5Leo9MW0xYUykBQSkg1rgqqaeIacMY8Ish4ioUz6/uwgsJ/7jqRx1CfGNGyrNyW9R6YNyW9R6YtdxX++Z9f3Qbiv98z6/ugsJ/wC46kcdQnxt0bKq3Jb1HpiNaFnoQ2VAGuHH44aLLycdcfbbUtsJWtKVFN68AVAGlRStNcMOyJscMylnuPodcUUlAoq7TFYHEK8cbkmTxsq2u4wiPVc87ndEPm8oJJgrVTDkhfC70TdsN9x2fKc/EVGO2hZ8hnnKvKrfVXT3x/djYthvuOz5Tn4ioyG0LUls85WUUTfVjdHfGPXk+9y+Nf2NUPc+z+XV6fhg3Ps/l1en4Y6bqyvNFdUQbqyvNFdUR0X5qV2S57n2fy6vT8MG59n8ur0/DHTdWV5orqiDdWV5orqiC/NF2S8CzrP5dXp+GOzVmWZxzCvT8EeRasrzRXVEd2bZkxpklH+lPvhGOaLsl7bsmyeOZUOn4I5WlZdnNKRd2w6iozi00AbCu1HCQKqOm7qEXVkWeifVmJSUS24aFbq0pIl0d+QPpn6KT9cX2ytk61JWOyw0MA+kqUe2cUUKqtR4yYnXg4CJW6txKWUWFYfHOL9Py47JsCwOOcX63yoVMmLZZl3SZiXRMNK0ggXkkaCkn0g6YcmsrLLIqLKWQdBCEEdNYbgRj9JNIOC8DJ7J7nrnrfKj12O5Pc+c9Pyo7DKuy/BDnm0e+PXZZZXgdzzaPfGebP6WrsvtR+x3J7nznp+VB2O5Pc+c9PyokdllleB3PNo98HZZZXgdzzaPfC5s/pF2X2o/Y7k9z5z0/Kg7HcnufOen5USOyyyvA7nm0e+DsssrwO55tHvg5s/pF2X2o/Y7k9z5z0/Kg7HcnufOen5USOyyyvA7nm0e+DsssrwO55tHvg5s/pF2X2uQsOwPCD3Sr5UG4lgeEHusv5UdeyyyvA7nm0e+DsssrwO55tHvg5s/pF2X2qi3bPspDf6m7MzbpNAlKiEp/eVVsGniGnxR4yWydNQZiUnFiv0Zd5Q+6kM9jZeMtvtpkZESucWlLpcRS8kqAASUKGIKlHGsW2y5lhOSTrCZVy4FpUVcBKqkKAHbA00wVnRq44lFVvcpra5IMFjc+duEhRG1HKFQFAqmukZ1ldYSalTEtNtj96XeQPSKRquRlvvv2Ntl1V5646b10DFBXd4IFOIQobFeXk9OT2amXb6M0pVLiE4gpoapAPGYwwubE4ZrbgDAYpOybkLMcbInJiZlXU4EFQKV+NNGyU+MHpMWpsGwvCT/AEn5MMuWuWzInVy01JJmW2u0ui8sEpQSSFGgGNMNQijOVdl+CHPNo98Ui433/SxAC65QlWJYnFaL/SflRDn7MshDalInH3VAcFCSKqPEKqbAH1xaqypszislzzaPfChlPabD7wzEuJdCRS7QBRVXEqp0fZGmgk+v0suIA9FGsWXvOgK0EKGJ0VSaemkWtlIDagsjAV9IpFXKSwSbw0iJq5BKWVOCtaVpxY0ipUwmezZFJpoxi+sC0EzDriVXQpsgaqjEcfjSYX7AslLjSF3lYpGimn/9iPk8G27ZUw4ApCypFFa6XknDjqPTECIxVgYQWml9hpxoFSCkmiuEmiRrOrTx+OIuVeTllTqbofYbe+gtDzYUfERU3h9mER8u5ZtmUQ40hCCHACUpAwKVUqePEDTrhxydtRt6UaeSEpvpBISAKKGChh+9WOckgBwVupqlfPs7Ykoy4tpx9xK0KKVJOkEaR2kcNoSPOV/+/wBEN2yMthE4p1bAczmoCoIwxr4qQq7qyvNFdUR2NJIiuYgAwuVhkvJSYnpYpmFlWeboNZvig7XXGrbMvch7ym/xExlmTFpyxnZYJlVJJebAN0YG+KGNT2Ze5D3lN/iJiEp/I1UZ2ORsN9x2fKc/EVGYT01P51dG2qX1UxPfH96NP2G+47PlOfiKjJ56znM65+u04asL2jhHxwSfe5N3a1ettT/JNdJ+KDbU/wAk10n4ojbmuc+9b/mDc1zn3rf8xe5SvUnbU/yTXSfig21P8k10n4ojbmuc+9b/AJg3Nc5963/MFyL1KTN2hyTXSfiiwsNVoTL5lEJbSsiq1pvEMJNOGo3iL1NCdJMQbFyfmZiZSwxMKdXS8pWObZT36zXE6k8cbnkzkyzIsBpoEk4rWrFbqjpUo8Z+6JSsoG/2qMYXL1k3k2zJMBloeNSzitxR0rUeMmEnZ67ntfz0/wBq40uM02eu57X89P8AauOaSMZQEqzxBhWDQzZL7IE1IoU20UqQTUIcvFKDxlN1SSK8fFCzBHpkAiBXACReFt8tbtvLQlaJeTUlQBSoLUQQdBBDsd91soOaynWX82MisXKF9soaE28wzXEoJIRXSbgIrjiaRpCMnJggEW9UEVHD4j/XHK5gb1h4K6GurdI/Std1soOaynWX82DdbKDmsp1l/Nir7Gpjw76/54OxqY8O+v8AnjHLl4K1fn5CtN1soOaynWX82DdbKDmsp1l/Nir7Gpjw76/54OxqY8O+v+eDly8FF+fkK03Wyg5rKdZfzYN1soOaynWX82KvsamPDvr/AJ4OxqY8O+v+eDly8FF+fkK03Wyg5rKdZfzYN1soOaynWX82KvsamPDvr/ng7Gpjw76/54OXLwUX5+QuVtzdormJPb7TLaQ+M2WiSSbzd4GqlYUpqi52VJVK5pgKNKNq/vELc9ZrjMxKZy0Nu3nkgJvVzdFoqrSdOj7IsNnSeLb8sRxtr/uEMDmbDNI9pjkmrI5sJsRYGgJfHpXClsWyKUT7RTTFhf3NwzbH7t7J+9rQ/wDeuEbYXni5aSQfosL/APpCAueterVb2jMTqLcmjIttuOXaKDpISE0aqRRSca044luW1lBzSW+xR+bFZbsit225lKJvaZpXOVpeF1vgaR9f2R7Vk5MeHR1/zQ7oCMOgxSvv6qS7blvDEykvgK6ToGPKxkq5hTjqnF4qWsqUdZJqfTGmOZOTBw3bBr+/r/qjLkG6ognQYtJwvgpSkfVWsuMIsXh+rEeIfeIr7OcBVdBFccK+KJu2ElJQFCur6tMbKyEwZHO/q6RqKh6axR5QLKLTzo4nG1f219FYn2JNJbRdJANSafXEPKJIcdvjGqRj4x9cYA5lo9q0PLx6/Zr1Po3V9VQ98VmxtbZ2gpBPauKp/UlKv/McrRthCmFtlXbIKdGsYemFezLYRKNqQskFZqKCugUiYZFsFQug6KscrbRXnkKboV3qJB0GuFNI++K7bs/yLfT+eKybtQTDqUoWUVV2xwu044mbmuc+9b/mKgQEFOMSrnJucnjOS4W02E55F4g4gXxX6WqNG2Ze5D3lN/iJjMsmbPWJ2XJnL1Hm+DXtuGMNPHGm7Mvch7ym/wARMQf/ACNVW9hRsN9x2fKc/EVGO2hudnnK3631V7bTeMbFsN9x2fKc/EVGUz9oLzrn6io8NWNzTwjj2sOT73JP7Wqr/wBO/f8AWg/079/1om7or5grqflg3RXzBXU/LF/3VS/dFC/079/1osrJyWam3UsyjZU4rhFS71xlHKLB0+JP0vq0ybIlnZx3a7MqlDqhpUBRlPG44KYDUNJPi07bkpks1IMBpvhKOLjh7Z1XGpR9AHEIlKStQZqjGVl+5LZLMyLAaaFScXHFdu6rjUo/cNAEXEEEcBJJiV1gQRGabPXc9r+en+1caXGabPXc9r+en+1cUke8LEp2lYNBBBHqrzkRb5MPSaX6TrSltKwvIUoKbPfUSeENY06oqIIREQgGC0sjJr+N7X3x+f7a/je198L2R+WqZMKQ7LtzKFYgKCbyDx0UQcDqh8aypcUkKTYK1JIqCGqgg6CCEYiOZwIPr5XQ0g4eFSf7a/je198H+2v43tffF72SO+AHPM/44OyR3wA55n/HGb8/IWrsvCov9tfxva++D/bX8b2vvi97JHfADnmf8cHZI74Ac8z/AI4L8/IRdl4VF/tr+N7X3wf7a/je198XvZI74Ac8z/jg7JHfADnmf8cF+fkIuy8K3yVtiwmmU5nNC6dLjai4DWoqpQJ+rGL2Yyrst4i+tl06E3myo48QqkxlOUk8p1xKlSapIhNM2pN0qx7elE/V9keMlz+vS385H3wjJA80SmJT0WxoygkUt5pNEoIIuBlYTQ6RQJpjUxUWfaFiyrl9kMMuAXSUtKSoA0qO1rxCHakYNlx3RmPL/wDAiMm0PJF6o8lt6ebftiw3EOuPZlSlpopYbVnDhTBVKg4DGsIZ7G/43tffEWw5ktvpWmXM0QD+hCbxXVJFaUOjTo4oZVZRu+AXPMn4IvVq3CPlSrVusPCoFdjvFnfa++E22hLiYXtZRUycUXgaio0G9jga4xpi8onfATnmvyRRZTl2aauJsl5lSTVK0tkU1ggJFQR90UYSDuFhwiNkuZOMpU8nAVofuiVJSyC8SBiSo1H2xX2Q6pl1d9JSpCFVChQgkUFQdGmJ+SqwqYAJpwVE/YMTFCsBTFMpCjWtfriU1KhYwiletC8tStZr7oY8klBYerTgJCvQqv3Rk3CK0LyobtwjGvT7o5ZQy7YKCUgkoCgTqOMVTs9H5bE0p0MhAKlBlIISK9qSOL7IcL0oqNLOMFw54kIAwCa4n+nUIm/6d+/60dJKdLaAjaalU0kpqSeM6I77rHmJ6v5YZSCkZL7Q29LXL17PN3e203xT0xq+zL3Ie8pv8RMZlkzaZM7LjaZTV5sXrva8MY6OKNN2Ze5D3lN/iJjmlP5Gq7OxyNhvuOz5Tn4ioy6elp/OuUW1S+qmA74/uxqOw33HZ8pz8RUZHP2UznXP10jhqwvDDhHxwSfe5J3a1dNrWh37XQPhjrZknaDsyiXQptbisSAkENp5Rw0FAOIcerXGs7JlT76GZZ5b7iscT+jQnjccUD2o1cf247vknkm1IM3EcNxWLrqu3cVrOoDiHFG5SUDBmkxhcveS2SzUizm26qWo3nHVdu6vjUo/cOKLmCCOAkkxK6gIIggghJojNNnrue1/PT/auNLjNNnrue1/PT/auKyPeFiU7SsGgggj1V5yIIIIEIhmyey7nZdCZdp9KG72GcSlSUV04lKilPHQA/VCzBCIB6pgkdFt7dn5QqAUmYk1AioICSCDoIIaxEety8ouXlOqPlRk9gTgLqG35l9hk4XmyTc1EpqODrpoh+7EJLw4rziPjjlc2r1h4XQ11b/auty8ouXlOqPlQbl5RcvKdUfKil7EJLw4vziPjg7EJLw4vziPjjN2Wla/dVdbl5RcvKdUfKg3Lyi5eU6o+VFL2ISXhxfnEfHB2ISXhxfnEfHBdlpR+6qDlVLzyHUieW2ty7wS2KC7XQaJTjWvFHDJf/50t/OR98ebXsptpwIZmjOgipXUKumtLtUk01/bEGVttuVfbdUQtTawq4jEm6dBV2qeknxRYXtgFMmBvX0lGDZcd0Zjy/8AwI5zOzpPF4LQhlDY/ZlJVUeNdQa/VT6jFDaWVyZmYW8tObLhqQDeSMNen0RKSknMMStvlGuFyt8nWplUyhMopCXyFXCvtQLpvVwV9GvFDaqzMoeXleqPlQk2Mw0+6lC5ja6DWrySBcoKgVJFKnDTxxfKySk/Da/OI+ONP67RSb03Vmuzbf43pXoHy4jOWdbuNXpboHy4gqyUlPDSz/3EfHEdzJiU8MKP/cR8cZEPwT/dVHtrIq0plQW8qXKqUvJ4JI1EpQKj64UG1OS7rqTipIW2aY41ukjxaYcF5OS3hVR/rT8UKCmwl5aQq+AtQC+/AXgr7dP2xdh9P+lJwUQTBGuLzJ611IbmUpClKcaCEBIJqoqpxfuqVE+zEg0qBDvYIApSg+r7NUJ7oDom1qz5GQU8WS8pvNIqAM6qijXUgVI+0CPcjYk4yCGy0K6TpJ+0prGpZfy6V2ZRTmaGdQbwNO+wxp/6Iyrclnnp6w98ZY8uESm5gablN2taHftdH5YNrWh37XR+WIW5LPPT1h74NyWeenrD3xv90S/dVfZNy89tyXvrbKc8i9QY0viv0dUaNsy9yHvKb/ETGXZMWW0J2WInCoh5shN4cLhjDTxxqOzL3Ie8pv8AETHPKfyNVW9hRsN9x2fKc/EVGWtWU1NzCmZaXvvLWql+oQgBRvOrIUaIB6TgI1LYb7kM+U5+IqGCyMlZaVKyw3my4byyFrJUfGVEmmJw0YmJ2lRzlqpWa1R8j8j2pBm4jhuKxddIopw//VI4kjARfxy2sNauur3wbWGtXXV745yYmJVgIXBdYI5bWGtXXV74NrDWrrq98JNdYI5bWGtXXV74NrDWrrq98CF1jNNnrue1/PT/AGrjRtrDWrrq98V1t5Ly022G5hBcQFXgCtwUI4+CoHjMbk3BrgSsuERBfKMEfSm9HZXNR51744N6Oyuajzr3xx28UzArk4dy+a4I+lN6Oyuajzr3xwb0dlc1HnXvjg4pmBRw7l81wR9Kb0dlc1HnXvjg3o7K5qPOvfHBxTMCjh3L5rhiyRtaSaUpM9LZ5BxC01ziDqpeSFJPSPRG5b0dlc1HnXvjg3o7K5qPOvfHCM5YRC9MSDgfRZt2Q5Pcye6v+aDshye5k91f80aTvR2VzUede+OOkvsV2YhQUmVTUaKrdUOhSiPRE7VmapZuyWdNWnYBF4yLyU98oXR9lXsfsrC/b2UVmYplLPQf4jqnOkICvvMbY5sb2co1VKtqOs3ifSY872Vmc0a9b3wCWYMUGTccF81Ozy1C7W6nvUi6noGn6zUxwj6c3srM5o163vg3srM5o163vinFNwU7B2K+Y4I+nN7KzOaNet74N7KzOaNet74fFNwKOHOK+Y4ubFtphqiX5NqYTrqtDnSk3T1Y+g97KzOaNet74N7KzOaNet74RnLD6FMSDh6rJhb9hED9SdB4xStPtzor0RyXbdh80d6v+WNe3srM5o163vjw7sW2YoUMogeSVpPSlQMTtmZrdm7JY8u2LG4pV3o/yQqOTTYdWpAIQVkoHGE3qpGnVTjMfQ29HZXNR51744N6Oyuajzr3xxsThgxWDIuOCwySt9tGkL+wD3wyWbshSzfbJe+xKfijT96Oyuajzr3xwb0dlc1HnXvjhGXkz6FMSTxgs/yj2SpCalMwW3zwwrhISBhXjC68cJ237P5FfR+eNx3o7K5qPOvfHBvR2VzUede+OE2Wk23CKZk3nrBYdt+z+RX0fng2/Z/Ir6PzxuO9HZXNR51744N6Oyuajzr3xxriGZpWLslkWS89ImelghpYUXm7ppoN8UPba41bZl7kPeU3+ImJknsXWa04h1EuErQoKSc46aKSag0K6HEccQ9mXuQ95Tf4iYmXh8o2C2GlrDFGw13IZ8pz8RUXcgudWt5Si0hvOENJUhRXcTRNVEKAxUFEeIiKTYa7kM+U5+IqHYxKUPOf7VGDlCVsk7emp2XL1WEEOON3biyP0aikGt4aaVi4yedfVLpMzQPVWFUFBg4oCg1XQKeKkLmxJ/8AAX//AEv/AIhj93VemrSmWEXszKJbBQl1TJW46FEqUtHCIATQJBA4zXiHNvIHokDcCnSCE6YTPsWdOFTqUqbDjjCyS6sNpQVBCyQmqhQgKNdIrWmNdaFkk2Kmaz8xn25VLqHA6sXSlsKpcSQgg0oSQSa4kwgzNOtktCghEyqtOZNnyTqHs2XnJYO3Ui8rOqb7U/RAJNRQ1GEesq5AyjspMsuvBxU00y5edWtLqHVXVBSFG6NYugAcQgDM06yeYITbSth161DJN3s2yyHXAlwtKcUtQCRnEi8EpBrQEVJxwFDJl5a0G2pwApNUlUoFOFxaFXDVClrAvC/QipNK0JpoVRFZNNYKwjZN2s07MtJz00xMIQc7LTJc/S4UKkhZKCQrG83xcWqLa1r3XX2Z1yalFKd/VplCnBLhBAzY4BuVrW8HBjXToo7O+CVa6K0OCE21rYddtFuRbJKEsZ924stl0k3UJDialKdKjdoTUY0rXqJqakkTj71FSyG840lTqnHUqSnhoK1CpSSKipJH3KonWTbBCFJy0+9ItvtrO2lhLocVMKDNSQSjMAFFy7VNKV461xh6ZKrovUCqCoGIBpjQ8YrCc2CYMUooynm1KnrqWTtNdAmiwXRcvkXq8BVMNBFY5dnpW9LhvNIZmJZUwFuBV5N0pBSQk0Ok9EThkasKmymZUkTaqrAbTVIu3SEKOg3cKkHXHpvIpLb7LrLmbSwwWENlAUm4ogkkk1J4IikWfv6/9WOZRbRyrmGlSiTtdImc5VxZUEJDaCtK8SKBSaYHERGGyQczJPKZCUvqo8amjSFLLaHAcKpU5SlRoMWqskVKdlnVvlZl1uKAKEhKs6Cm7SvBSlNAANUfts5GomkTCXFJOeSlKVXBeZSnRcNdNSTXXBFnqjmVblRlw7KzLrQDN1uXD6b5UFOEru5oU+kaYGh06I727lNNMMImA22lLi2UJbcCs4jO3Qq+QaVCicKcWnHD9msgEvLUp54uX5YSyuAASEm8lwEHBYVQ4aol2nkqt+UZl1zBJaUhZcuC84WiCmorQVIFaaYIsuRB16gWnlZMyk0y3MIaUy4q6txF4ZoKVdbUQonAqoDqrHVeVrqpyaYQhAQxL51KlXiXDwhoFKJqkj7In21kuJorDi+AtktKSEitSoKCwquBCgCPqiOjI0JfddQ7dDkumXuXAQlCAbpBrUnhHTCBZBPmUfJrKl6bRLrBl6ut5xaAF3mgUmhqTRVF3RTCtTqiPZOXi3WHA42lmaS0XkJUSW32wCQtsjE4ChGlJizsrJdxhqXaTMVRLgJH6MBS0gUCVKBwFQCQKVpHK0chWn5JuWWs32RRp9IotBpSopxEYEaDDiyKXMuFoZQzjK5VKhLnbLubFAvgC4VBRxxOGjDTE+2soVykolx1KVvLWlpKEEhCluLupxNSE0xPHgY92xk3n1yy87c2ssLSLoN4hN3HHAUJ0RJygsJE2wWlkp4SVpWml5C0EKQoVwwI0HTGYtuTgb1Xv2+8xNMSzwbO2UrDa0BQuuNgEpWkk1SQRQg8VKccQckcsHZxLKlFhJcLl5tN++lLZKSQo1BxuYGmCvFFqMnVLmG5h50OLZSoNAIuoSpYAU4RUlSiABpoNUe8l8nEycuhi/nLhUUrKQFC+oqIw8Z+6HFsM/8AeyIGK4y9vOKtNyTKUXEMpdvY3jeUU01cVY5W9ldtablmLoLbqglxZ/Zly8GR/UpCgfs1x2cybXtxybQ/cWtoNXS2FBISSQdIqamIM5kGHpd1p14uOOFBz5bTnUFsJukEcdU1+0wCrG9HMomUmXTstMvtBLNGmUvJvX6uFSiM3VOCThgaUxizlspHZiZVLspQgtNNuOqc4QSp4EobSEEXqBKqqrTVrjjN5FLcdecMyQp9gS66Np7UVqRU4KNT4sY7ymR6ZdxLks4WyGUMKCxfS4loUbUcQQtIriDQ1OEM1IZpc0VUO7IDlxrgtIXtwyb18qKG1JStWcSrCqSEg407bxRf5I2+qcly6pATRxaApJJbdCFUDjZONxWkViAcg0XWQl03m5kzS1qSCXnSFBRUMAE0UcBooIsrAydEo24yhxRaUtSm0aMyFkkoSofRBJI1QnVIXJitG9V8jlwhcw+0oJQhgrDilKoW7qkhBVUUo5eN2hNLpr4mdCwQCNBxEI8vsalGZImjflxdaUWk1KL14IeFaPAHEaKHHTDs0khIBN4gCpoBU0xNBgKxl9X/ABTbH1XuEjZl7kPeU3+ImHesJGzL3Ie8pv8AETDk+8f2k/tKNhruQz5Tn4iob50OFH6IoC+IrBKR9iSCekQobDXchnynPxFQ7wSnef7QztCWcjMmX5FssqdadbK1rqG1IWFLNSO2UCKxytDJJ5E8qek3UNrcSEPNupKm3AnQqqSClQoP/a1a4IVcxinVEIKjtGyJl6VdZU82FvIKCc0c2hKklKribwUTjWqlH6oivZNTCrN2jnmq5vMlzMq/6dy52mc7fjrWnihmghVinAJRn8kJl2Ul5bbDIzCmlXsyvhZgpLeGcwrdxx+qkScpMnJibSwkPMozTjbxOZWq840q8KfpBRBwwxPjhlgh1ylVCVLYyReVNNz0u8huZSjNuBSCWXk6ikG8nHQani1RZuWZMOsOocfCXHGyhJZSUpaJBosVN9RBpxjRxRcQQqxRVCX02C665LOTKmiuWUVBTaVAuKKCmvCPASQokpFammIpHOYyfmFomWFutuMTBUU30qK2UuDhIoSQsDEp0UrxgUhkggrFOASja2Q6s7LzMo6Gn5dsMguJvodbApdXShrx1GuLdFluutLRNrbWlxBQptpJSiihQmqiVE0+oeKLeCCsSiqEpZPZNz0o2JZMyythGDa1tKzyE8ScFBCqVwJ6Ia200ABJNBpOk+PCPUEBcT1QBBZVb9ovyrrrZfeKmXg8mrjis5KvgpcwBxzKgSCSKUH226p9Zm5NgOOiXmS6u9nFlTiWUANICybybwq4bpBMOkxZbS1Fa20qUUFskipuK7ZH1GgjzMWQyttLSm0lCKXBouFIokpIxSQNBBBiloMFiqVn2U1qPsbpsNuulDLDbza84srZcWSCjOVvEEC8AomldUem7TeLVqDOuthllJQ2txSnm15m8XUuAk3FGlBeUKg6NEPSsnZctKaLaShZqsGpzh1rJNXDo7YnQI8PZMyy6lTSSS2GlHGqmxoQo14SfEawWgh0/XIqlJmTlpKelny64+3MNSwIbLzlCgtlSJgEK4ZWa1P0aUoKYx2bWmmrKE4kP5xMklecW8pxC1rKQpRbUSAUpF8YDSRDyclJUlJzSapRm0mqqhB0oBr2v7uiJspZzbTQaQkJbAuhGlIHegHipxaIDKDBAaUo2u6uWEg4y664p55tpaVurWHkOIJUq6okJUKXgUAU+qKKy7YmNttoDryQbQfbK3HFKaU03oYuKJ4ZHakhOjSY0OUyel2lBSGwkpBCMSc2DpDYJo2DqTSOfYvK3CjMpKS5nSDU/pB+0xOC/wB4YwB4RVKXcmVKnJd2YffeacEw4OC6ptLAaXRKCgEIIoMb4NbxrxRFlVuuTVoIq+pLb6EJUJhxIYQtpBWoC9jQkq0EfZDc/k3LLUVKaSSohShjdWpPaqWgG64oUGKgThHhzJWVJcJaH6XFzFX6TCnDx4WGGMKuE6pVNsgzCkyjCm3XE3phhN5takFaVrAVUoIqCPviDak24xOTMs246poyK38XFqUw4gkJKXCb4CtNCacHDjhvtCw2H0JbdbStCSClJrdBGg0GGHFqjyiwWAhaA2kBz/qaauYUopXbKFMMTogDwBBBaYpXyZacel5ZTq5hvOSyCXdsLOdccbxokqISfpilDhqrHnI6ZcfCZd5budk1OJmDnXAXFVKWiTXhBSSV+KidAMNErk5LtqQpDSQW/wDp6SG6inBBNE4YYRLbkUJLikpCVOGqyMCohISCSOO6AK+KAvF6A1IWRcw67LtOuqfpn3Ap5UwugCFquJLZVQgkJRiOPXQxb5Fzqv14uOKUETbiE5xxRCUppdSCsmgqfTFuzkpKoACWUhKVXgnG6FA1CrtaVrjWmmPzsUlcf0KTeXnFAlRClgg31AmilVANTqgc9pikGkJPlLRdesd60FvuImE51Yo4pKGlNrIS1mq3CkBIBCgSa440iNNzk7MPupaL6XlSTDqG0vFCWXVnhKKVqCbopQih+rTD87k7LqWVlpJKlBShjdUoaFqR2qlCg4RBOA1R2RZDQeL4QA6oXSupqU8STjoGqHaDBFQpLmLWmJO0r7i3HZdwpYUgFRSh8socQpAJN0LUVIoMBURUTlozKZOfWp90utzyW0qS4tISkqaqhABolPDUPqIrojS0WQyFqXcF5agtRNTVSe1VjxgYA8URFZJShStJZSUuKC1glVFqGhShXhK8Z1CASgwQWFUVqMrDMwL78uohCWxtha1UCkXnUEqNCC7dNDTBNRENdrvpcZkJta0zAeTm3m1KQmaaNQVi6QL6cLyD9YwMNhyaljeq2CVAJJJUSUg1Cak1pXGkS37ObWWytIUWlXkE4lKgCmoJxrQkfbCrhOqUnGzv9UMkHpgM7RvAZ92oXnQi/UqxN3i0eKPezJ3Ie8pv8RMNQsdnP7YuDO0u36m9d73T2tcaaK4wq7Mvch7ym/xEw2ui9qThBpSBkRsjuykkhhLSFBJUaqKqmqieL64vt+N/kGulUZdZ71xsJKV1x+grXEnbg71fUVHlTgTq1dVBhEwuX2syZRJm0nallaqIxdfGF/qtI343+Qa6VQb8b/INdKozfbg71fUVBtwd6vqKiMJ5g7xsuuzoXFmrdaRvxv8AINdKoN+N/kGulUZvtwd6vqKg24O9X1FQQnmDvGyLOhcWat1pG/G/yDXSqDfjf5BrpVGb7cHer6ioNuDvV9RUEJ5g7xsizoXFmrdaRvxv8g10qg343+Qa6VRm+3B3q+oqDbg71fUVBCeYO8bIs6FxZq3Wkb8b/INdKoN+N/kGulUZvtwd6vqKg24O9X1FQQnmDvGyLOhcWat1pG/G/wAg10qg343+Qa6VRm+3B3q+oqDbg71fUVBCeYO8bIs6FxZq3Wkb8b/INdKoN+N/kGulUZvtwd6vqKg24O9X1FQQnmDvGyLOhcWat1pG/G/yDXSqDfjf5BrpVGb7cHer6ioNuDvV9RUEJ5g7xsizoXFmrdaRvxv8g10qg343+Qa6VRm+3B3q+oqDbg71fUVBCeYO8bIs6FxZq3Wkb8b/ACDXSqDfjf5BrpVGb7cHer6ioNuDvV9RUEJ5g7xsizoXFmrdaRvxv8g10qg343+Qa6VRm+3B3q+oqDbg71fUVBCeYO8bIs6FxZq3Wkb8b/INdKoN+N/kGulUZvtwd6vqKg24O9X1FQQnmDvGyLOhcWat1pG/G/yDXSqDfjf5BrpVGb7cHer6ioNuDvV9RUEJ5g7xsizoXFmrdaRvxv8AINdKoN+N/kGulUZvtwd6vqKg24O9X1FQQnmDvGyLOhcWat1pG/G/yDXSqDfjf5BrpVGb7cHer6ioNuDvV9RUEJ5g7xsizoXFmrdaRvxv8g10qg343+Qa6VRm+3B3q+oqDbg71fUVBCeYO8bIs6FxZq3Wkb8b/INdKoN+N/kGulUZvtwd6vqKg24O9X1FQQnmDvGyLOhcWat1pG/G/wAg10qg343+Qa6VRm+3B3q+oqDbg71fUVBCeYO8bIs6FxZq3Wkb8b/INdKooct9kd2bklsKaQkKKTVJVUUUDx/VCrtwd6vqKiNaD15spCV1w+grXFpuJ1atrAwiI3LknrKJE2lLIsrVTCDr4wu9V//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598" y="53171"/>
            <a:ext cx="1913841" cy="861229"/>
          </a:xfrm>
          <a:prstGeom prst="rect">
            <a:avLst/>
          </a:prstGeom>
        </p:spPr>
      </p:pic>
      <p:sp>
        <p:nvSpPr>
          <p:cNvPr id="28" name="AutoShape 8" descr="data:image/jpeg;base64,/9j/4AAQSkZJRgABAQAAAQABAAD/2wCEAAkGBxQHBhUIBxQWFhUXGR8aFBgYGBogHRkbIRcbGSEcGxkZHSgiGBsnJhcfJTEiJSkrOi4uHCIzOjM4NygtLywBCgoKDg0OGxAQGzQlICQ3NDU3NDctLTEsLzQsMTcsLywyNDc0Ky0wLS8sNCwwMi8sMCw0LCwsLCw0LDQ0LjcsLf/AABEIAOEA4QMBEQACEQEDEQH/xAAcAAEAAgIDAQAAAAAAAAAAAAAABgcEBQIDCAH/xABKEAABAwIBBgcLCAkEAwAAAAABAAIDBBEFBgcSITFBE1FUYXGRsRQWFyI2UnOBk9HSIzIzQnKhsrMVNVNigoOio8E0Q5LwdMLj/8QAGwEBAAIDAQEAAAAAAAAAAAAAAAQFAgMGAQf/xAA2EQEAAQICBQkHBQEBAQAAAAAAAQIDBBEFEiExURMyNEFhcYGRwRUzU3Kh0fAUIlKx8eGSI//aAAwDAQACEQMRAD8AvFAQEBAQEBAQEBAQEBAQEBAQEBAQEBAQEBAQEBAQEBAQEBAQEBAQEBAQEBAQEBAQEBAQEBAQEBAQEBAQEBAQEBAQEBAQEBAQEBAQEBAQEBAQEBAQEBAQEBAQEBAQEBAQEBAQEBAQEBAQEBAQEBAQEBAQEBAQEGtxHHqfDJxBiEzGOI0gHHXYki/3HqWFVymmcplItYS9dp1rdMzDG77qLlMXWseWt8W32divhyd91FymLrTlrfE9nYr4cnfdRcpi605a3xPZ2K+HJ33UXKYutOWt8T2divhyd91FymLrTlrfE9nYr4cnfdRcpi605a3xPZ2K+HJ33UXKYutOWt8T2divhyysOx2nxOYw4fMx7gLkNOu17Xtxax1rKm5TVsiWq7hL1qNa5TMQ2KzRxAQaPvvouUxda1ctb4pvs7FfDl977qLlMXWnLW+J7OxXw5bHD8QixKn7ooHte29rt2XG5Z01RVGcI12zXaq1a4yllLJrEBAQEBAQEBAQEBAQEFW534tHE6ebzmOH/FwP/uoOL3w6bQNWduuOEx9f8QFRV6ICAgICAgyMPrn4bWtrKJ2i9hu0/wCCN4OwjiK9pqmmc4a7tqi7RNFcZxK88m8cZj+Fisp9R2PbvY7eD2g7wQrS3ciunOHFYvC14a5NFXhPGG1WaKIPNzfmqnh9Ene+o8W9mq8lz6V3Y1WGG5jk9NdJ8ITJSFQICAgICAgICAgICAgIIHnWw2SupoJKON8ha5wIY1ziA4A3IaDYeKouKpmYjKF5oS9RbqriuqIziN85bv8AVd/oKq5NUexk+FROTr4T5Og/VWPiU/8AqPu6KrDpqJgkrIZYwTYF7HNBNr2BcBc6j1LGaZjfDOi9brnKiqJ7piWMvGxyjYZpRFCC5x2NaCSegDWU7CZiIznZDZuyaq2yiI001zs8Q29bhqHrKz5KvgjfrcPlnykef5LCr6KTDp+Ar2OjduDha/R5w5wsaqZpnKW61dou061E5x2MdeMxBuclMoH5O4oKmO5Y6wlZ5zeMfvC9x6xvWy1cmirNExuEpxNvVnfG6e37T1+a8aSpZWUzamlcHMcLtI3gqziYmM4cVXRVRVNNUZTDuXrB5ub81U8Pok731Hi3s1XkufSu7Gqww3McnprpPhCZKQqBAQEBAQEBAQEBAQEBAQEEEzvfqKH04/KkUXF82O9eaB99X8vrCucCwp2NYo3D6dzWudexde2ppdu6FEoomurKHQYnEU2Lc3KoziFpZucJlwakno8Qa0OEtwQ4G4LGi4I1geLvA6FNw9E0RMS5nS2It36qK7c7MvWfzYl6kKlpcsonT5MzQ04Bc5ui0EtGsuA2uIA28a13omaJiEzR9VNOJoqq3R39XcqPKPJuTJ1sXdzmF0ocbNv4ujo3BJ2/OGznVfctTRln1urwmNoxOtqROVOXjn/jSrWmCCZ5u8qf0TVfoyuPyMh8Un/beexrt/Ede8lScPd1Z1Z3KfSuA5anlaOdH1j7x/Wzgt1T3KPNzfmqnh9Ene+o8W9mq8lz6V3Y1WGG5jk9NdJ8ITJSFQICAgICAgICAgICAgICAggmd79RQ+nH5Uii4vmx3rzQPvq/l9YQLI6F1RlNDDTSGJxLrPABI+TcdQdqN7W18ai2oma4iJyXmPqppw9c1U60bNnjCx8hcPdhmK1tNUTsmfpMc4tJ0rkO1yAjxSdWq52KZZpmmqqJnNz2kr0XbVqqmiaY293Vu4+UJipCoRrOHCKrJd9PJJHGHOYNKQkN+kadZAPFxLTiIzoyzWOiqpoxMVREzlE7t+7wV/l9hsmGS08NXUOnPBnW4DxQCNm8g8ZJPi7eKJfpmnKJnNfaMv0XYrqooinb5/nZlHYjVLSPqy4U7dIsYXuA26Itc89r36LrTETO5Y13KaMtad85eMuleMzbtQWnm2yp7thGDYg75Ro+ScfrtH1Sd7mjrHQSp2Hu5/tlzGl8Byc8tbjZO/snj3T9J8FVt+aoMOone+o8W9mq8lz6V3Y1WGG5jk9NdJ8ITJSFQICAgICAgICAgICAgICAggmd79RQ+nH5Uii4vmx3rzQPvq/l9YV3k7G2bHoI6lzmNMgBc12iRfZZw1t12F+dRLeU1Rmv8XNVNiuaYznLvWZkXQU+GZRVdNhkzpdTC8EA6Ju824QHxzdxvq1byTdTLNNNNdUUy5zSF69dw9qq5Tlv8d3V1ef0TNSVOi2cVsUmBshxCR0bHTMBc1mlbadYuLDVt124itGIy1cpWeipri9NVunOYidmeX5+bVc5b0MOHYqymwt7nsELdZfp73WAO4WsbCwF9Q1qHepppqypdDo67du2pquxlOc9WXD8z3s3Nb5V/wAp/a1Z4bntOmui+MepnByW/QlZ3bRD5CQ7Bsjdt0eZp3cWziuv2tSc43Gi8fy9GpXP7o+sce/j58URUdaucEzqeds8BLXNILSNoI1gr2JynOHlVMVUzTVGyXBePRBb2aryXPpXdjVYYbmOT010nwhMlIVAgICAgICAgICAgICAgICCCZ3v1FD6cflSKLi+bHevNA++r+X1hVSgunb7IrHHYFjTXMALJC1kg/dJsCDuIvfn1jnG2zc1KkHSOFjEWZz3xtj87V5KzcUq/Ozizn1rMHAAY0CUneXHTaOgAX6b8yhYquc9V0ug8PTFE3uudn9Sr8C2xRF8l2azys/lP7WqRhueqtNdF8Y9Vt11GzEKN1JVt0mPFnD/ALsPPuU+qIqjKXKW7lVuuK6JymFGZTYE/J7FDRza2nXG/wA9vxDYR/ghVly3NFWTtsHiqcTa1439ccJ+3BqVrShAQW9mq8lz6V3Y1WGG5jk9NdJ8ITJSFQICAgICAgICAgICAgICAggmd79RQ+nH5Uii4vmx3rzQPvq/l9YVUoLp3bSf6tn2m/iC9jexucye6XotW758p/Or5VD0LPxPVfifeeDrdC9F8Z/qEPUdbJdms8rP5T+1qkYbnqrTXRfGPVcSsHItPlTgLMocLNJLqcNcb/Nd/kHYRxepa7luK6ckvBYurDXYrjd1xxhRtbSPoKt1JVjRew2cOf8AyDtB3ghVkxMTlLtbdym5RFdE5xLpXjMQW9mq8lz6V3Y1WGG5jk9NdJ8ITJSFQICAgICAgICAgICAgICAggmd79RQ+nH5Uii4vmx3rzQPvq/l9YVUoLp3bSf6tn2m/iC9jexucye6XotW758p/Or5VD0LPxPVfifeeDrdC9F8Z/qEPUdbJdms8rP5T+1qkYbnqrTXRfGPVcSsHIiCHZwslv0zSd30Dfl4xsH+4zbo/aG0esb7iPfta0ZxvW+isfyFXJ1z+2fpPHu4+aoFXusEFvZqvJc+ld2NVhhuY5PTXSfCEyUhUCAgICAgICAgICAgICAgINdjeCQ47TNp8SaXNa7SFnObrsRtaRucVhXbprjKpIw2KuYeqarc5TOzdm03g8oP2TvayfEtf6a3w+spntjF/wAo8o+z6zN/QxvD2xOuDcfKybtfnJ+nt8Pq8nS+LmMpqjyj7JSt6saPGck6XGqzuvEWOc/RDbh7xqBJGppA3laq7NFc5ym4fSF+xRqW52b90SwfB5Qfsne1k+JY/prfD6y3+2MX/KPKPszcHySpcFrO68PY5r7Fty951G19TiRuWVFmiic4aMRpC/fo1Lk7O6G9W1CEBBHK7Ieirqx1VPEdJ5u7Re9oJ3mzXAAnaedaarFuZzmFjb0rirdEUU1bI7Il0eDyg/ZO9rJ8S8/TW+H1ln7Yxf8AKPKPs3eDYRFgtH3JhzS1ly6xcTrPO4k7ltooiiMoQsRiLl+vXuTtZ6yaBAQEBAQEBAQEBAQEBAQEENzjZYSZJsgdSRsfwheDpE6tEN2W+0ghXhiqeTw9b/egeGKp5PD1v96B4Yqnk8PW/wB6B4Yqnk8PW/3oHhiqeTw9b/egeGKp5PD1v96DNwTOhV4zi8WG01PDpSODb3fqG1ztuwAE+pBbSCJZT5wqTJ+Q07nGWUajHHY6J/fcdTejbzIK+xLO7V1D7UEcUTecF7v+RIH9KDUOzkYkXX7ptzcFD8CDMos6tfTuHDGKUb9OOx62FtupBNMns7NPXPEOMMNO4/WvpR+t1gW+sWHGgsOKQTRiSIgtIuCDcEHeCNoQR3L7KJ+TGBjEKVjXkyNZZ17WIcb6uhBXnhiqeTw9b/egeGKp5PD1v96B4Yqnk8PW/wB6DsizyTNPy1LGeiRze1pQbvDM8FNO4NxGGWLjIs9o6rO6moJzhGMwY1T8PhUrJG79E6xzObtaeYgIM9AQEBAQEBBVOff6Gk6ZOyNBUiAgICAgILazJYBZkmP1A23jh6AfHcPWA3+F3Ggx85OcN0szsGyfeWtF2zTNOtx2FsZGxo3uG07NWshVoFhYICAgICCXZBZbyZL1QgqCX0zj47NpZf68fEd5bv6daCwM8FQ2ryGjqaVwcx8rHNcDcEFryCCgpFAQEBAQd9DWSYfVCqoHuje3Y5psejnHMdRQXVm8zhDH3DDMXsyot4jhqbKANdh9V+8t37RvACwEBAQEBAQVTn3+hpOmTsjQVIgzsDohiWNQ0EpIbJI1hItcBzgLi+/WgtnwOU3KJ/7fwIHgcpuUT/2/gQPA5Tcon/t/Ag+eBym5RP8A2/gQZOcDE25GZGx4NhJLXvbwUZ+sGAeO+4+sb2vxvvuQUgBYWCAgkWSmRtTlQ/TomhsQNnSv1NvxNtre7mHrIQWDTZm4RFaqqZS7eWNY0dTg4/eg1uM5npIozJgs4efMlGiT0Pbqv0tHSgrbEKGTDaw0eIMdHI3a1w1+rjB3EXB3ILFyFzYOrNHEMpQWR7Ww7HO55N7G/u7eO2whIs8cLabIlkFO0Na2Vga1oAAAa/UANgQUgg+PdosLuJBbDczN237t/sf/AFQYtbmbnjjJoqmN53B7HM+8F/YggeOYFUYBVdz4tGWE/NO1rhxtcNR6NouLhBrkHKKQwyiWElrmkFrhtBBuCDuIIQejshMoe+XJxla+3CDxJgNzxa5tuBBDgOJyCQoCAgICCqc+/wBDSdMnZGgqRBsMnattBj9PWVNwyOVj3WF9QcCdW/YgurwqYd58nsne5A8KmHefJ7J3uQPCph3nyeyd7kGzyey3pMosQNDhjnl4YX+MxwGiC0HWedwQVNndxE1uWj4L+LC1sY4rkaZPT49v4UELQbfJPBDlFlBFhrbgON5CPqsGtx6dw5yEHoipfFgGCEQaEbIozoN2DU24A4z2rGqrVjNtsWpu3IpiN8sHAsroMYbFFCTwz23dGGuOh52k61mgHeTr1W2hYUXqasuKVidHXbGtM82OvONvDLrbqarZDOyCZwDn30AfrEayBxnfbmPEVsmYickOm3VVTNURsjf2MR9PTYliQle2OSWnOp1gTGSNl9x323ajvCRMTsKrdVMRVMbJ3NivWCA56vI9vpmfhegoxBwm+iPQexB6yj+jHQg5INfj2DRY9hb8PxBt2uGo72u3Oadzh/3UUHmjFKB+F4lJh9V86Nxaeex2jmI1jmKDFQWZmNxAx4vPhpOp8YkA4ixwafWRIP8AiguVAQEBAQVTn3+hpOmTsjQVIgICAgIJ9mT8snf+O/8AMiQRzLh5fljVl37Z46jYfcEGkQWPmOiDsoZ5TtENh0F7b/hCCx8s8n2YxhjnRQsfPqbG86i27gLlw16IuSRr2HUVpvW4qp3bVho/GVWLkZ1TFHXH/OM7vVj5K5LuyXqXPZM18cjWiQObokPGwtdfW06RGieMa+Py1am3O/Y2Y3Hxi6Yiacpjdtz2dvb2/RgZzKOprcOMsbYhBAeFLtJ3CkgEXA0bNAuTt3X3WWGIpqmOyPNv0PcsUV5TM61WzdGrt8c/oy832GVOEUHAVzIhG/5QFrncIHOA1PaW2J3XB1W3rKxTVTGUtWlL9i9XrUTOcbN0ZbOG30S9SFSgOeryPb6Zn4XoKMQcJvoj0HsQeso/ox0IOSAg8+52YxHl3MWfWEZPTwbR2AIIggm2Z02y3bbfG+/UD/hBfaAgICAgqnPv9DSdMnZGgqRBl4TRHE8UioGnRMj2sDiL20nAXtv2oLF8DUvK4/ZO+NA8DUvK4/ZO+NA8DUvK4/ZO+NBIchM3r8lscOIzTtkBidHohhBuXMde5cfM+9BW2c2kNHlxUBw1OLXt5w5jSfv0h6kEXQS7NXiwwnLGPhzZsrTCTuBcQW/1NA/iQeg0FS5W5Q1MWM/ojhWzMimjcCGhrnOBD2xyEWbcEbgNYvuIEC7cq1tXPPJ1WBwdmbPLaurNUTHGOEzHX5/9WVhzpa6hIxqFkZcLFgk07gixDvFAHQCelTKc5j90OdvRbt1//GqZy68svLbPozy4A2O/Ys0d9QQHPV5Ht9Mz8L0FGIOE30R6D2IPWUf0Y6EHJBxkeI4zJIQABck7ABvJ3BB5nytxUY5lLPiUfzXv8T7DQGNPNcNBtzoNQgsPMjRmbKaWr3RwkH7T3tt9zHILuQEBAQEFU59/oaTpk7I0FSINrkpK2DKelmncGtbNGXOcQAAHgkknUBzoPQvfTRcspvbx/Egd9NFyym9vH8SB300XLKb28fxIHfTRcspvbx/EggOevBe6KWHKCksQ0cHIRr8Rxux1+IEkfxhBUaAgt3InOkzuZtDlOSHDU2exIcN3CAaw7961jtNkEwmrsMrsLNNw9LwROkbSxizr6Wle+p99dzvWM0UzGTfRibtFcXInb6cO5r8dzmUOFxkUr+6H7mxax65PmgdBJ5lk0KfygysqcdxduJTvLHRn5EMJAi+ydtzvdv6LABY2Q+dBtZo0GUpDJNjZtQY/7e6N3PsPNqCDYZ6teR7SP2zPwvQUYg4yi8ZA4kHo1mXmHBgBq4/6vcgxq3OXh1Iy7ZzIeKNjzf1kBvWUFa5b5xpco4TQULTDAfnC93yDicRqa390XvvNtSCDoBNhcoL+zU4AcEyZEtSLSznhHA7WttZjTxatdjsLiEEzQEBAQEFU59/oaTpk7I0FSICAgICAgu3NXijMockn4FiQDzEODc0/WhcDo9WturZog70FZ5aZKSZK4nwMt3ROJ4GTzh5rtweN437RzBHkBAQEBBtMnMBlyjxQUGHjXte4jxY2+c7/AAN51ILRzn4Y3Bs3MOG0xcWxyMaC43J8V+s+4ahsGpBTSAgICAgE2FygsjNrkA6vqGYxjjC2FtnRRuGuU7Q5w3RjbY/O+z84LpQEBAQEBBWeerDpsQhpRQQyy6Jk0uDY51rhlr6INtiCre9ys5HVewl+FA73KzkdV7CX4UDvcrOR1XsJfhQO9ys5HVewl+FA73KzkdV7CX4UDvcrOR1XsJfhQSDIWKtyeymjrHUlVwZOhN8hL8xxFz836ps7+HnQXpieHRYrROosRY18btrXdo3gjcRrCCo8ps0s1M8z5Ou4Vm3g3kB45g42a/16PrQV/iOFz4W/RxKGSP7bCB6iRY+ooMLTHGOtBk0dHJXv0KCN8h4o2Od+EFBNsnc1lViLxJi1qePfexkI5mjU3pcdXEUFw5P4DBk9Qdx4WzRG1x2uefOc7eezYNSCN536OSuyUEVDG+R3DNOixjnG2i7XZoJtrQUx3uVnI6r2EvwoHe5WcjqvYS/Cgd7lZyOq9hL8KDugyTrqg2jpKj+KNzfveAEG+wvNZX1rgapscDd+m8E25mx3v0EhBYeTGbOlwR4qKu9RKNYc8DQaeNsesetxcRuQTdAQEBAQEBAQEBAQEBAQEBAQDrFig6DRxl2kWMvx6I9yDuA0RZqD6gICAgICAgICAgICAgICAgICAgICAgICAgICAgICAgICAgICAgICAgICAgICAgICAgICAgICAgICAgICAgICAgICAgICAgICAgICAgICAgICAgICAgICAgICAgICAgICAgICAgICAgICAgICAgICAgICAgICAgICAgICAgICAgICAgICAgICAgICAgICAgICAgICAgICAgICAgICAgIP/9k="/>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Calibri"/>
            </a:endParaRP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4940" y="4896319"/>
            <a:ext cx="1283373" cy="1255104"/>
          </a:xfrm>
          <a:prstGeom prst="rect">
            <a:avLst/>
          </a:prstGeom>
        </p:spPr>
      </p:pic>
      <p:pic>
        <p:nvPicPr>
          <p:cNvPr id="1026" name="Picture 2" descr="https://encrypted-tbn1.gstatic.com/images?q=tbn:ANd9GcRZSlW_RZYArPHnVTne04-nGKtD4n9FdCgivrinlr-lN-5W0pQF-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9175" y="4901541"/>
            <a:ext cx="1245158" cy="1250717"/>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288" y="4329903"/>
            <a:ext cx="1988309" cy="571638"/>
          </a:xfrm>
          <a:prstGeom prst="rect">
            <a:avLst/>
          </a:prstGeom>
        </p:spPr>
      </p:pic>
      <p:grpSp>
        <p:nvGrpSpPr>
          <p:cNvPr id="34" name="Group 33"/>
          <p:cNvGrpSpPr/>
          <p:nvPr/>
        </p:nvGrpSpPr>
        <p:grpSpPr>
          <a:xfrm>
            <a:off x="1468334" y="108949"/>
            <a:ext cx="5761151" cy="5606051"/>
            <a:chOff x="1295400" y="316100"/>
            <a:chExt cx="6106515" cy="5761950"/>
          </a:xfrm>
        </p:grpSpPr>
        <p:grpSp>
          <p:nvGrpSpPr>
            <p:cNvPr id="4" name="Group 3"/>
            <p:cNvGrpSpPr/>
            <p:nvPr/>
          </p:nvGrpSpPr>
          <p:grpSpPr>
            <a:xfrm>
              <a:off x="4951082" y="3182820"/>
              <a:ext cx="2444957" cy="1920650"/>
              <a:chOff x="4951082" y="3182820"/>
              <a:chExt cx="2444957" cy="1920650"/>
            </a:xfrm>
          </p:grpSpPr>
          <p:sp>
            <p:nvSpPr>
              <p:cNvPr id="5" name="Freeform 6"/>
              <p:cNvSpPr>
                <a:spLocks/>
              </p:cNvSpPr>
              <p:nvPr/>
            </p:nvSpPr>
            <p:spPr bwMode="auto">
              <a:xfrm>
                <a:off x="4951082" y="3182820"/>
                <a:ext cx="2444957" cy="1920650"/>
              </a:xfrm>
              <a:custGeom>
                <a:avLst/>
                <a:gdLst>
                  <a:gd name="T0" fmla="*/ 908 w 1600"/>
                  <a:gd name="T1" fmla="*/ 4 h 1382"/>
                  <a:gd name="T2" fmla="*/ 892 w 1600"/>
                  <a:gd name="T3" fmla="*/ 10 h 1382"/>
                  <a:gd name="T4" fmla="*/ 884 w 1600"/>
                  <a:gd name="T5" fmla="*/ 14 h 1382"/>
                  <a:gd name="T6" fmla="*/ 876 w 1600"/>
                  <a:gd name="T7" fmla="*/ 18 h 1382"/>
                  <a:gd name="T8" fmla="*/ 870 w 1600"/>
                  <a:gd name="T9" fmla="*/ 22 h 1382"/>
                  <a:gd name="T10" fmla="*/ 862 w 1600"/>
                  <a:gd name="T11" fmla="*/ 28 h 1382"/>
                  <a:gd name="T12" fmla="*/ 858 w 1600"/>
                  <a:gd name="T13" fmla="*/ 34 h 1382"/>
                  <a:gd name="T14" fmla="*/ 856 w 1600"/>
                  <a:gd name="T15" fmla="*/ 40 h 1382"/>
                  <a:gd name="T16" fmla="*/ 854 w 1600"/>
                  <a:gd name="T17" fmla="*/ 46 h 1382"/>
                  <a:gd name="T18" fmla="*/ 856 w 1600"/>
                  <a:gd name="T19" fmla="*/ 58 h 1382"/>
                  <a:gd name="T20" fmla="*/ 856 w 1600"/>
                  <a:gd name="T21" fmla="*/ 64 h 1382"/>
                  <a:gd name="T22" fmla="*/ 866 w 1600"/>
                  <a:gd name="T23" fmla="*/ 82 h 1382"/>
                  <a:gd name="T24" fmla="*/ 906 w 1600"/>
                  <a:gd name="T25" fmla="*/ 110 h 1382"/>
                  <a:gd name="T26" fmla="*/ 914 w 1600"/>
                  <a:gd name="T27" fmla="*/ 114 h 1382"/>
                  <a:gd name="T28" fmla="*/ 924 w 1600"/>
                  <a:gd name="T29" fmla="*/ 124 h 1382"/>
                  <a:gd name="T30" fmla="*/ 928 w 1600"/>
                  <a:gd name="T31" fmla="*/ 130 h 1382"/>
                  <a:gd name="T32" fmla="*/ 934 w 1600"/>
                  <a:gd name="T33" fmla="*/ 146 h 1382"/>
                  <a:gd name="T34" fmla="*/ 934 w 1600"/>
                  <a:gd name="T35" fmla="*/ 156 h 1382"/>
                  <a:gd name="T36" fmla="*/ 910 w 1600"/>
                  <a:gd name="T37" fmla="*/ 204 h 1382"/>
                  <a:gd name="T38" fmla="*/ 790 w 1600"/>
                  <a:gd name="T39" fmla="*/ 240 h 1382"/>
                  <a:gd name="T40" fmla="*/ 680 w 1600"/>
                  <a:gd name="T41" fmla="*/ 210 h 1382"/>
                  <a:gd name="T42" fmla="*/ 646 w 1600"/>
                  <a:gd name="T43" fmla="*/ 156 h 1382"/>
                  <a:gd name="T44" fmla="*/ 648 w 1600"/>
                  <a:gd name="T45" fmla="*/ 148 h 1382"/>
                  <a:gd name="T46" fmla="*/ 650 w 1600"/>
                  <a:gd name="T47" fmla="*/ 138 h 1382"/>
                  <a:gd name="T48" fmla="*/ 656 w 1600"/>
                  <a:gd name="T49" fmla="*/ 124 h 1382"/>
                  <a:gd name="T50" fmla="*/ 662 w 1600"/>
                  <a:gd name="T51" fmla="*/ 118 h 1382"/>
                  <a:gd name="T52" fmla="*/ 672 w 1600"/>
                  <a:gd name="T53" fmla="*/ 110 h 1382"/>
                  <a:gd name="T54" fmla="*/ 702 w 1600"/>
                  <a:gd name="T55" fmla="*/ 92 h 1382"/>
                  <a:gd name="T56" fmla="*/ 724 w 1600"/>
                  <a:gd name="T57" fmla="*/ 64 h 1382"/>
                  <a:gd name="T58" fmla="*/ 726 w 1600"/>
                  <a:gd name="T59" fmla="*/ 58 h 1382"/>
                  <a:gd name="T60" fmla="*/ 726 w 1600"/>
                  <a:gd name="T61" fmla="*/ 46 h 1382"/>
                  <a:gd name="T62" fmla="*/ 726 w 1600"/>
                  <a:gd name="T63" fmla="*/ 40 h 1382"/>
                  <a:gd name="T64" fmla="*/ 722 w 1600"/>
                  <a:gd name="T65" fmla="*/ 34 h 1382"/>
                  <a:gd name="T66" fmla="*/ 718 w 1600"/>
                  <a:gd name="T67" fmla="*/ 28 h 1382"/>
                  <a:gd name="T68" fmla="*/ 710 w 1600"/>
                  <a:gd name="T69" fmla="*/ 22 h 1382"/>
                  <a:gd name="T70" fmla="*/ 704 w 1600"/>
                  <a:gd name="T71" fmla="*/ 18 h 1382"/>
                  <a:gd name="T72" fmla="*/ 696 w 1600"/>
                  <a:gd name="T73" fmla="*/ 14 h 1382"/>
                  <a:gd name="T74" fmla="*/ 688 w 1600"/>
                  <a:gd name="T75" fmla="*/ 10 h 1382"/>
                  <a:gd name="T76" fmla="*/ 674 w 1600"/>
                  <a:gd name="T77" fmla="*/ 4 h 1382"/>
                  <a:gd name="T78" fmla="*/ 402 w 1600"/>
                  <a:gd name="T79" fmla="*/ 2 h 1382"/>
                  <a:gd name="T80" fmla="*/ 262 w 1600"/>
                  <a:gd name="T81" fmla="*/ 300 h 1382"/>
                  <a:gd name="T82" fmla="*/ 302 w 1600"/>
                  <a:gd name="T83" fmla="*/ 322 h 1382"/>
                  <a:gd name="T84" fmla="*/ 380 w 1600"/>
                  <a:gd name="T85" fmla="*/ 292 h 1382"/>
                  <a:gd name="T86" fmla="*/ 424 w 1600"/>
                  <a:gd name="T87" fmla="*/ 314 h 1382"/>
                  <a:gd name="T88" fmla="*/ 434 w 1600"/>
                  <a:gd name="T89" fmla="*/ 404 h 1382"/>
                  <a:gd name="T90" fmla="*/ 384 w 1600"/>
                  <a:gd name="T91" fmla="*/ 500 h 1382"/>
                  <a:gd name="T92" fmla="*/ 296 w 1600"/>
                  <a:gd name="T93" fmla="*/ 556 h 1382"/>
                  <a:gd name="T94" fmla="*/ 248 w 1600"/>
                  <a:gd name="T95" fmla="*/ 534 h 1382"/>
                  <a:gd name="T96" fmla="*/ 234 w 1600"/>
                  <a:gd name="T97" fmla="*/ 454 h 1382"/>
                  <a:gd name="T98" fmla="*/ 202 w 1600"/>
                  <a:gd name="T99" fmla="*/ 422 h 1382"/>
                  <a:gd name="T100" fmla="*/ 4 w 1600"/>
                  <a:gd name="T101" fmla="*/ 690 h 1382"/>
                  <a:gd name="T102" fmla="*/ 146 w 1600"/>
                  <a:gd name="T103" fmla="*/ 930 h 1382"/>
                  <a:gd name="T104" fmla="*/ 198 w 1600"/>
                  <a:gd name="T105" fmla="*/ 954 h 1382"/>
                  <a:gd name="T106" fmla="*/ 228 w 1600"/>
                  <a:gd name="T107" fmla="*/ 922 h 1382"/>
                  <a:gd name="T108" fmla="*/ 242 w 1600"/>
                  <a:gd name="T109" fmla="*/ 842 h 1382"/>
                  <a:gd name="T110" fmla="*/ 286 w 1600"/>
                  <a:gd name="T111" fmla="*/ 820 h 1382"/>
                  <a:gd name="T112" fmla="*/ 372 w 1600"/>
                  <a:gd name="T113" fmla="*/ 866 h 1382"/>
                  <a:gd name="T114" fmla="*/ 424 w 1600"/>
                  <a:gd name="T115" fmla="*/ 948 h 1382"/>
                  <a:gd name="T116" fmla="*/ 428 w 1600"/>
                  <a:gd name="T117" fmla="*/ 1054 h 1382"/>
                  <a:gd name="T118" fmla="*/ 376 w 1600"/>
                  <a:gd name="T119" fmla="*/ 1084 h 1382"/>
                  <a:gd name="T120" fmla="*/ 308 w 1600"/>
                  <a:gd name="T121" fmla="*/ 1056 h 1382"/>
                  <a:gd name="T122" fmla="*/ 264 w 1600"/>
                  <a:gd name="T123" fmla="*/ 1068 h 1382"/>
                  <a:gd name="T124" fmla="*/ 402 w 1600"/>
                  <a:gd name="T125" fmla="*/ 138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 h="1382">
                    <a:moveTo>
                      <a:pt x="1200" y="2"/>
                    </a:moveTo>
                    <a:lnTo>
                      <a:pt x="912" y="2"/>
                    </a:lnTo>
                    <a:lnTo>
                      <a:pt x="912" y="2"/>
                    </a:lnTo>
                    <a:lnTo>
                      <a:pt x="912" y="2"/>
                    </a:lnTo>
                    <a:lnTo>
                      <a:pt x="912" y="2"/>
                    </a:lnTo>
                    <a:lnTo>
                      <a:pt x="908" y="4"/>
                    </a:lnTo>
                    <a:lnTo>
                      <a:pt x="908" y="4"/>
                    </a:lnTo>
                    <a:lnTo>
                      <a:pt x="906" y="4"/>
                    </a:lnTo>
                    <a:lnTo>
                      <a:pt x="906" y="4"/>
                    </a:lnTo>
                    <a:lnTo>
                      <a:pt x="894" y="8"/>
                    </a:lnTo>
                    <a:lnTo>
                      <a:pt x="894" y="8"/>
                    </a:lnTo>
                    <a:lnTo>
                      <a:pt x="892" y="10"/>
                    </a:lnTo>
                    <a:lnTo>
                      <a:pt x="892" y="10"/>
                    </a:lnTo>
                    <a:lnTo>
                      <a:pt x="890" y="10"/>
                    </a:lnTo>
                    <a:lnTo>
                      <a:pt x="890" y="10"/>
                    </a:lnTo>
                    <a:lnTo>
                      <a:pt x="886" y="12"/>
                    </a:lnTo>
                    <a:lnTo>
                      <a:pt x="886" y="12"/>
                    </a:lnTo>
                    <a:lnTo>
                      <a:pt x="884" y="14"/>
                    </a:lnTo>
                    <a:lnTo>
                      <a:pt x="884" y="14"/>
                    </a:lnTo>
                    <a:lnTo>
                      <a:pt x="882" y="14"/>
                    </a:lnTo>
                    <a:lnTo>
                      <a:pt x="882" y="14"/>
                    </a:lnTo>
                    <a:lnTo>
                      <a:pt x="880" y="16"/>
                    </a:lnTo>
                    <a:lnTo>
                      <a:pt x="880" y="16"/>
                    </a:lnTo>
                    <a:lnTo>
                      <a:pt x="876" y="18"/>
                    </a:lnTo>
                    <a:lnTo>
                      <a:pt x="876" y="18"/>
                    </a:lnTo>
                    <a:lnTo>
                      <a:pt x="874" y="18"/>
                    </a:lnTo>
                    <a:lnTo>
                      <a:pt x="874" y="18"/>
                    </a:lnTo>
                    <a:lnTo>
                      <a:pt x="870" y="22"/>
                    </a:lnTo>
                    <a:lnTo>
                      <a:pt x="870" y="22"/>
                    </a:lnTo>
                    <a:lnTo>
                      <a:pt x="870" y="22"/>
                    </a:lnTo>
                    <a:lnTo>
                      <a:pt x="870" y="22"/>
                    </a:lnTo>
                    <a:lnTo>
                      <a:pt x="866" y="26"/>
                    </a:lnTo>
                    <a:lnTo>
                      <a:pt x="866" y="26"/>
                    </a:lnTo>
                    <a:lnTo>
                      <a:pt x="864" y="26"/>
                    </a:lnTo>
                    <a:lnTo>
                      <a:pt x="864" y="26"/>
                    </a:lnTo>
                    <a:lnTo>
                      <a:pt x="862" y="28"/>
                    </a:lnTo>
                    <a:lnTo>
                      <a:pt x="862" y="28"/>
                    </a:lnTo>
                    <a:lnTo>
                      <a:pt x="862" y="30"/>
                    </a:lnTo>
                    <a:lnTo>
                      <a:pt x="862" y="30"/>
                    </a:lnTo>
                    <a:lnTo>
                      <a:pt x="860" y="32"/>
                    </a:lnTo>
                    <a:lnTo>
                      <a:pt x="860" y="32"/>
                    </a:lnTo>
                    <a:lnTo>
                      <a:pt x="858" y="34"/>
                    </a:lnTo>
                    <a:lnTo>
                      <a:pt x="858" y="34"/>
                    </a:lnTo>
                    <a:lnTo>
                      <a:pt x="856" y="36"/>
                    </a:lnTo>
                    <a:lnTo>
                      <a:pt x="856" y="36"/>
                    </a:lnTo>
                    <a:lnTo>
                      <a:pt x="856" y="38"/>
                    </a:lnTo>
                    <a:lnTo>
                      <a:pt x="856" y="38"/>
                    </a:lnTo>
                    <a:lnTo>
                      <a:pt x="856" y="40"/>
                    </a:lnTo>
                    <a:lnTo>
                      <a:pt x="856" y="40"/>
                    </a:lnTo>
                    <a:lnTo>
                      <a:pt x="854" y="42"/>
                    </a:lnTo>
                    <a:lnTo>
                      <a:pt x="854" y="42"/>
                    </a:lnTo>
                    <a:lnTo>
                      <a:pt x="854" y="46"/>
                    </a:lnTo>
                    <a:lnTo>
                      <a:pt x="854" y="46"/>
                    </a:lnTo>
                    <a:lnTo>
                      <a:pt x="854" y="46"/>
                    </a:lnTo>
                    <a:lnTo>
                      <a:pt x="854" y="46"/>
                    </a:lnTo>
                    <a:lnTo>
                      <a:pt x="854" y="52"/>
                    </a:lnTo>
                    <a:lnTo>
                      <a:pt x="854" y="52"/>
                    </a:lnTo>
                    <a:lnTo>
                      <a:pt x="854" y="54"/>
                    </a:lnTo>
                    <a:lnTo>
                      <a:pt x="854" y="54"/>
                    </a:lnTo>
                    <a:lnTo>
                      <a:pt x="856" y="58"/>
                    </a:lnTo>
                    <a:lnTo>
                      <a:pt x="856" y="58"/>
                    </a:lnTo>
                    <a:lnTo>
                      <a:pt x="856" y="60"/>
                    </a:lnTo>
                    <a:lnTo>
                      <a:pt x="856" y="60"/>
                    </a:lnTo>
                    <a:lnTo>
                      <a:pt x="856" y="64"/>
                    </a:lnTo>
                    <a:lnTo>
                      <a:pt x="856" y="64"/>
                    </a:lnTo>
                    <a:lnTo>
                      <a:pt x="856" y="64"/>
                    </a:lnTo>
                    <a:lnTo>
                      <a:pt x="856" y="64"/>
                    </a:lnTo>
                    <a:lnTo>
                      <a:pt x="858" y="70"/>
                    </a:lnTo>
                    <a:lnTo>
                      <a:pt x="858" y="70"/>
                    </a:lnTo>
                    <a:lnTo>
                      <a:pt x="858" y="70"/>
                    </a:lnTo>
                    <a:lnTo>
                      <a:pt x="862" y="76"/>
                    </a:lnTo>
                    <a:lnTo>
                      <a:pt x="866" y="82"/>
                    </a:lnTo>
                    <a:lnTo>
                      <a:pt x="878" y="92"/>
                    </a:lnTo>
                    <a:lnTo>
                      <a:pt x="890" y="100"/>
                    </a:lnTo>
                    <a:lnTo>
                      <a:pt x="904" y="108"/>
                    </a:lnTo>
                    <a:lnTo>
                      <a:pt x="904" y="108"/>
                    </a:lnTo>
                    <a:lnTo>
                      <a:pt x="906" y="110"/>
                    </a:lnTo>
                    <a:lnTo>
                      <a:pt x="906" y="110"/>
                    </a:lnTo>
                    <a:lnTo>
                      <a:pt x="908" y="110"/>
                    </a:lnTo>
                    <a:lnTo>
                      <a:pt x="908" y="110"/>
                    </a:lnTo>
                    <a:lnTo>
                      <a:pt x="912" y="114"/>
                    </a:lnTo>
                    <a:lnTo>
                      <a:pt x="912" y="114"/>
                    </a:lnTo>
                    <a:lnTo>
                      <a:pt x="914" y="114"/>
                    </a:lnTo>
                    <a:lnTo>
                      <a:pt x="914" y="114"/>
                    </a:lnTo>
                    <a:lnTo>
                      <a:pt x="918" y="118"/>
                    </a:lnTo>
                    <a:lnTo>
                      <a:pt x="918" y="118"/>
                    </a:lnTo>
                    <a:lnTo>
                      <a:pt x="920" y="120"/>
                    </a:lnTo>
                    <a:lnTo>
                      <a:pt x="920" y="120"/>
                    </a:lnTo>
                    <a:lnTo>
                      <a:pt x="924" y="124"/>
                    </a:lnTo>
                    <a:lnTo>
                      <a:pt x="924" y="124"/>
                    </a:lnTo>
                    <a:lnTo>
                      <a:pt x="924" y="124"/>
                    </a:lnTo>
                    <a:lnTo>
                      <a:pt x="924" y="124"/>
                    </a:lnTo>
                    <a:lnTo>
                      <a:pt x="928" y="130"/>
                    </a:lnTo>
                    <a:lnTo>
                      <a:pt x="928" y="130"/>
                    </a:lnTo>
                    <a:lnTo>
                      <a:pt x="928" y="130"/>
                    </a:lnTo>
                    <a:lnTo>
                      <a:pt x="928" y="130"/>
                    </a:lnTo>
                    <a:lnTo>
                      <a:pt x="930" y="138"/>
                    </a:lnTo>
                    <a:lnTo>
                      <a:pt x="930" y="138"/>
                    </a:lnTo>
                    <a:lnTo>
                      <a:pt x="932" y="138"/>
                    </a:lnTo>
                    <a:lnTo>
                      <a:pt x="932" y="138"/>
                    </a:lnTo>
                    <a:lnTo>
                      <a:pt x="934" y="146"/>
                    </a:lnTo>
                    <a:lnTo>
                      <a:pt x="934" y="146"/>
                    </a:lnTo>
                    <a:lnTo>
                      <a:pt x="934" y="148"/>
                    </a:lnTo>
                    <a:lnTo>
                      <a:pt x="934" y="148"/>
                    </a:lnTo>
                    <a:lnTo>
                      <a:pt x="934" y="156"/>
                    </a:lnTo>
                    <a:lnTo>
                      <a:pt x="934" y="156"/>
                    </a:lnTo>
                    <a:lnTo>
                      <a:pt x="934" y="156"/>
                    </a:lnTo>
                    <a:lnTo>
                      <a:pt x="934" y="156"/>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6" y="156"/>
                    </a:lnTo>
                    <a:lnTo>
                      <a:pt x="646" y="156"/>
                    </a:lnTo>
                    <a:lnTo>
                      <a:pt x="646" y="156"/>
                    </a:lnTo>
                    <a:lnTo>
                      <a:pt x="646" y="156"/>
                    </a:lnTo>
                    <a:lnTo>
                      <a:pt x="648" y="148"/>
                    </a:lnTo>
                    <a:lnTo>
                      <a:pt x="648" y="148"/>
                    </a:lnTo>
                    <a:lnTo>
                      <a:pt x="648" y="146"/>
                    </a:lnTo>
                    <a:lnTo>
                      <a:pt x="648" y="146"/>
                    </a:lnTo>
                    <a:lnTo>
                      <a:pt x="650" y="138"/>
                    </a:lnTo>
                    <a:lnTo>
                      <a:pt x="650" y="138"/>
                    </a:lnTo>
                    <a:lnTo>
                      <a:pt x="650" y="138"/>
                    </a:lnTo>
                    <a:lnTo>
                      <a:pt x="650" y="138"/>
                    </a:lnTo>
                    <a:lnTo>
                      <a:pt x="652" y="130"/>
                    </a:lnTo>
                    <a:lnTo>
                      <a:pt x="652" y="130"/>
                    </a:lnTo>
                    <a:lnTo>
                      <a:pt x="652" y="130"/>
                    </a:lnTo>
                    <a:lnTo>
                      <a:pt x="652" y="130"/>
                    </a:lnTo>
                    <a:lnTo>
                      <a:pt x="656" y="124"/>
                    </a:lnTo>
                    <a:lnTo>
                      <a:pt x="656" y="124"/>
                    </a:lnTo>
                    <a:lnTo>
                      <a:pt x="656" y="124"/>
                    </a:lnTo>
                    <a:lnTo>
                      <a:pt x="656" y="124"/>
                    </a:lnTo>
                    <a:lnTo>
                      <a:pt x="660" y="120"/>
                    </a:lnTo>
                    <a:lnTo>
                      <a:pt x="660" y="120"/>
                    </a:lnTo>
                    <a:lnTo>
                      <a:pt x="662" y="118"/>
                    </a:lnTo>
                    <a:lnTo>
                      <a:pt x="662" y="118"/>
                    </a:lnTo>
                    <a:lnTo>
                      <a:pt x="666" y="114"/>
                    </a:lnTo>
                    <a:lnTo>
                      <a:pt x="666" y="114"/>
                    </a:lnTo>
                    <a:lnTo>
                      <a:pt x="668" y="114"/>
                    </a:lnTo>
                    <a:lnTo>
                      <a:pt x="668" y="114"/>
                    </a:lnTo>
                    <a:lnTo>
                      <a:pt x="672" y="110"/>
                    </a:lnTo>
                    <a:lnTo>
                      <a:pt x="672" y="110"/>
                    </a:lnTo>
                    <a:lnTo>
                      <a:pt x="674" y="110"/>
                    </a:lnTo>
                    <a:lnTo>
                      <a:pt x="674" y="110"/>
                    </a:lnTo>
                    <a:lnTo>
                      <a:pt x="676" y="108"/>
                    </a:lnTo>
                    <a:lnTo>
                      <a:pt x="676" y="108"/>
                    </a:lnTo>
                    <a:lnTo>
                      <a:pt x="690" y="100"/>
                    </a:lnTo>
                    <a:lnTo>
                      <a:pt x="702" y="92"/>
                    </a:lnTo>
                    <a:lnTo>
                      <a:pt x="714" y="82"/>
                    </a:lnTo>
                    <a:lnTo>
                      <a:pt x="718" y="76"/>
                    </a:lnTo>
                    <a:lnTo>
                      <a:pt x="722" y="70"/>
                    </a:lnTo>
                    <a:lnTo>
                      <a:pt x="722" y="70"/>
                    </a:lnTo>
                    <a:lnTo>
                      <a:pt x="724" y="64"/>
                    </a:lnTo>
                    <a:lnTo>
                      <a:pt x="724" y="64"/>
                    </a:lnTo>
                    <a:lnTo>
                      <a:pt x="724" y="64"/>
                    </a:lnTo>
                    <a:lnTo>
                      <a:pt x="724" y="64"/>
                    </a:lnTo>
                    <a:lnTo>
                      <a:pt x="724" y="60"/>
                    </a:lnTo>
                    <a:lnTo>
                      <a:pt x="724" y="60"/>
                    </a:lnTo>
                    <a:lnTo>
                      <a:pt x="726" y="58"/>
                    </a:lnTo>
                    <a:lnTo>
                      <a:pt x="726" y="58"/>
                    </a:lnTo>
                    <a:lnTo>
                      <a:pt x="726" y="54"/>
                    </a:lnTo>
                    <a:lnTo>
                      <a:pt x="726" y="54"/>
                    </a:lnTo>
                    <a:lnTo>
                      <a:pt x="726" y="52"/>
                    </a:lnTo>
                    <a:lnTo>
                      <a:pt x="726" y="52"/>
                    </a:lnTo>
                    <a:lnTo>
                      <a:pt x="726" y="46"/>
                    </a:lnTo>
                    <a:lnTo>
                      <a:pt x="726" y="46"/>
                    </a:lnTo>
                    <a:lnTo>
                      <a:pt x="726" y="46"/>
                    </a:lnTo>
                    <a:lnTo>
                      <a:pt x="726" y="46"/>
                    </a:lnTo>
                    <a:lnTo>
                      <a:pt x="726" y="42"/>
                    </a:lnTo>
                    <a:lnTo>
                      <a:pt x="726" y="42"/>
                    </a:lnTo>
                    <a:lnTo>
                      <a:pt x="726" y="40"/>
                    </a:lnTo>
                    <a:lnTo>
                      <a:pt x="726" y="40"/>
                    </a:lnTo>
                    <a:lnTo>
                      <a:pt x="724" y="38"/>
                    </a:lnTo>
                    <a:lnTo>
                      <a:pt x="724" y="38"/>
                    </a:lnTo>
                    <a:lnTo>
                      <a:pt x="724" y="36"/>
                    </a:lnTo>
                    <a:lnTo>
                      <a:pt x="724" y="36"/>
                    </a:lnTo>
                    <a:lnTo>
                      <a:pt x="722" y="34"/>
                    </a:lnTo>
                    <a:lnTo>
                      <a:pt x="722" y="34"/>
                    </a:lnTo>
                    <a:lnTo>
                      <a:pt x="722" y="32"/>
                    </a:lnTo>
                    <a:lnTo>
                      <a:pt x="722" y="32"/>
                    </a:lnTo>
                    <a:lnTo>
                      <a:pt x="720" y="30"/>
                    </a:lnTo>
                    <a:lnTo>
                      <a:pt x="720" y="30"/>
                    </a:lnTo>
                    <a:lnTo>
                      <a:pt x="718" y="28"/>
                    </a:lnTo>
                    <a:lnTo>
                      <a:pt x="718" y="28"/>
                    </a:lnTo>
                    <a:lnTo>
                      <a:pt x="716" y="26"/>
                    </a:lnTo>
                    <a:lnTo>
                      <a:pt x="716" y="26"/>
                    </a:lnTo>
                    <a:lnTo>
                      <a:pt x="714" y="26"/>
                    </a:lnTo>
                    <a:lnTo>
                      <a:pt x="714" y="26"/>
                    </a:lnTo>
                    <a:lnTo>
                      <a:pt x="710" y="22"/>
                    </a:lnTo>
                    <a:lnTo>
                      <a:pt x="710" y="22"/>
                    </a:lnTo>
                    <a:lnTo>
                      <a:pt x="710" y="22"/>
                    </a:lnTo>
                    <a:lnTo>
                      <a:pt x="710" y="22"/>
                    </a:lnTo>
                    <a:lnTo>
                      <a:pt x="706" y="18"/>
                    </a:lnTo>
                    <a:lnTo>
                      <a:pt x="706" y="18"/>
                    </a:lnTo>
                    <a:lnTo>
                      <a:pt x="704" y="18"/>
                    </a:lnTo>
                    <a:lnTo>
                      <a:pt x="704" y="18"/>
                    </a:lnTo>
                    <a:lnTo>
                      <a:pt x="702" y="16"/>
                    </a:lnTo>
                    <a:lnTo>
                      <a:pt x="702" y="16"/>
                    </a:lnTo>
                    <a:lnTo>
                      <a:pt x="700" y="14"/>
                    </a:lnTo>
                    <a:lnTo>
                      <a:pt x="700" y="14"/>
                    </a:lnTo>
                    <a:lnTo>
                      <a:pt x="696" y="14"/>
                    </a:lnTo>
                    <a:lnTo>
                      <a:pt x="696" y="14"/>
                    </a:lnTo>
                    <a:lnTo>
                      <a:pt x="694" y="12"/>
                    </a:lnTo>
                    <a:lnTo>
                      <a:pt x="694" y="12"/>
                    </a:lnTo>
                    <a:lnTo>
                      <a:pt x="692" y="10"/>
                    </a:lnTo>
                    <a:lnTo>
                      <a:pt x="692" y="10"/>
                    </a:lnTo>
                    <a:lnTo>
                      <a:pt x="688" y="10"/>
                    </a:lnTo>
                    <a:lnTo>
                      <a:pt x="688" y="10"/>
                    </a:lnTo>
                    <a:lnTo>
                      <a:pt x="686" y="8"/>
                    </a:lnTo>
                    <a:lnTo>
                      <a:pt x="686" y="8"/>
                    </a:lnTo>
                    <a:lnTo>
                      <a:pt x="674" y="4"/>
                    </a:lnTo>
                    <a:lnTo>
                      <a:pt x="674" y="4"/>
                    </a:lnTo>
                    <a:lnTo>
                      <a:pt x="674" y="4"/>
                    </a:lnTo>
                    <a:lnTo>
                      <a:pt x="674" y="4"/>
                    </a:lnTo>
                    <a:lnTo>
                      <a:pt x="668" y="2"/>
                    </a:lnTo>
                    <a:lnTo>
                      <a:pt x="668" y="2"/>
                    </a:lnTo>
                    <a:lnTo>
                      <a:pt x="668" y="2"/>
                    </a:lnTo>
                    <a:lnTo>
                      <a:pt x="402" y="2"/>
                    </a:lnTo>
                    <a:lnTo>
                      <a:pt x="402" y="2"/>
                    </a:lnTo>
                    <a:lnTo>
                      <a:pt x="402" y="2"/>
                    </a:lnTo>
                    <a:lnTo>
                      <a:pt x="264" y="238"/>
                    </a:lnTo>
                    <a:lnTo>
                      <a:pt x="264" y="238"/>
                    </a:lnTo>
                    <a:lnTo>
                      <a:pt x="260" y="260"/>
                    </a:lnTo>
                    <a:lnTo>
                      <a:pt x="260" y="282"/>
                    </a:lnTo>
                    <a:lnTo>
                      <a:pt x="260" y="292"/>
                    </a:lnTo>
                    <a:lnTo>
                      <a:pt x="262" y="300"/>
                    </a:lnTo>
                    <a:lnTo>
                      <a:pt x="268" y="308"/>
                    </a:lnTo>
                    <a:lnTo>
                      <a:pt x="274" y="314"/>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32" y="918"/>
                    </a:lnTo>
                    <a:lnTo>
                      <a:pt x="146" y="930"/>
                    </a:lnTo>
                    <a:lnTo>
                      <a:pt x="160" y="942"/>
                    </a:lnTo>
                    <a:lnTo>
                      <a:pt x="176" y="950"/>
                    </a:lnTo>
                    <a:lnTo>
                      <a:pt x="184" y="954"/>
                    </a:lnTo>
                    <a:lnTo>
                      <a:pt x="192" y="954"/>
                    </a:lnTo>
                    <a:lnTo>
                      <a:pt x="192" y="954"/>
                    </a:lnTo>
                    <a:lnTo>
                      <a:pt x="198" y="954"/>
                    </a:lnTo>
                    <a:lnTo>
                      <a:pt x="202" y="952"/>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58" y="828"/>
                    </a:lnTo>
                    <a:lnTo>
                      <a:pt x="272" y="822"/>
                    </a:lnTo>
                    <a:lnTo>
                      <a:pt x="286" y="820"/>
                    </a:lnTo>
                    <a:lnTo>
                      <a:pt x="286" y="820"/>
                    </a:lnTo>
                    <a:lnTo>
                      <a:pt x="296" y="820"/>
                    </a:lnTo>
                    <a:lnTo>
                      <a:pt x="304" y="822"/>
                    </a:lnTo>
                    <a:lnTo>
                      <a:pt x="322" y="828"/>
                    </a:lnTo>
                    <a:lnTo>
                      <a:pt x="340" y="838"/>
                    </a:lnTo>
                    <a:lnTo>
                      <a:pt x="358" y="852"/>
                    </a:lnTo>
                    <a:lnTo>
                      <a:pt x="372" y="866"/>
                    </a:lnTo>
                    <a:lnTo>
                      <a:pt x="386" y="882"/>
                    </a:lnTo>
                    <a:lnTo>
                      <a:pt x="398" y="896"/>
                    </a:lnTo>
                    <a:lnTo>
                      <a:pt x="406" y="910"/>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404" y="1076"/>
                    </a:lnTo>
                    <a:lnTo>
                      <a:pt x="390" y="1082"/>
                    </a:lnTo>
                    <a:lnTo>
                      <a:pt x="376" y="1084"/>
                    </a:lnTo>
                    <a:lnTo>
                      <a:pt x="376" y="1084"/>
                    </a:lnTo>
                    <a:lnTo>
                      <a:pt x="366" y="1084"/>
                    </a:lnTo>
                    <a:lnTo>
                      <a:pt x="354" y="1080"/>
                    </a:lnTo>
                    <a:lnTo>
                      <a:pt x="336" y="1070"/>
                    </a:lnTo>
                    <a:lnTo>
                      <a:pt x="318" y="1060"/>
                    </a:lnTo>
                    <a:lnTo>
                      <a:pt x="308" y="1056"/>
                    </a:lnTo>
                    <a:lnTo>
                      <a:pt x="296" y="1054"/>
                    </a:lnTo>
                    <a:lnTo>
                      <a:pt x="296" y="1054"/>
                    </a:lnTo>
                    <a:lnTo>
                      <a:pt x="284" y="1056"/>
                    </a:lnTo>
                    <a:lnTo>
                      <a:pt x="270" y="1062"/>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0"/>
                    </a:lnTo>
                    <a:lnTo>
                      <a:pt x="1200" y="2"/>
                    </a:lnTo>
                    <a:close/>
                  </a:path>
                </a:pathLst>
              </a:cu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defTabSz="914400"/>
                <a:endParaRPr lang="en-US" dirty="0">
                  <a:solidFill>
                    <a:prstClr val="black"/>
                  </a:solidFill>
                  <a:latin typeface="Calibri"/>
                </a:endParaRPr>
              </a:p>
            </p:txBody>
          </p:sp>
          <p:sp>
            <p:nvSpPr>
              <p:cNvPr id="6" name="Text Box 9"/>
              <p:cNvSpPr txBox="1">
                <a:spLocks noChangeArrowheads="1"/>
              </p:cNvSpPr>
              <p:nvPr/>
            </p:nvSpPr>
            <p:spPr bwMode="auto">
              <a:xfrm>
                <a:off x="5379183" y="3657600"/>
                <a:ext cx="1784739"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5F5F5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defTabSz="914400"/>
                <a:r>
                  <a:rPr lang="en-GB" b="1" dirty="0" smtClean="0">
                    <a:solidFill>
                      <a:srgbClr val="000000"/>
                    </a:solidFill>
                    <a:latin typeface="Calibri"/>
                  </a:rPr>
                  <a:t>Economic Development Groups</a:t>
                </a:r>
                <a:endParaRPr lang="en-GB" b="1" dirty="0">
                  <a:solidFill>
                    <a:srgbClr val="000000"/>
                  </a:solidFill>
                  <a:latin typeface="Calibri"/>
                </a:endParaRPr>
              </a:p>
            </p:txBody>
          </p:sp>
        </p:grpSp>
        <p:sp>
          <p:nvSpPr>
            <p:cNvPr id="13" name="Text Box 15"/>
            <p:cNvSpPr txBox="1">
              <a:spLocks noChangeArrowheads="1"/>
            </p:cNvSpPr>
            <p:nvPr/>
          </p:nvSpPr>
          <p:spPr bwMode="auto">
            <a:xfrm>
              <a:off x="3455606" y="2652887"/>
              <a:ext cx="1802194"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5F5F5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defTabSz="914400"/>
              <a:r>
                <a:rPr lang="en-GB" sz="2600" b="1" dirty="0" smtClean="0">
                  <a:solidFill>
                    <a:srgbClr val="000000"/>
                  </a:solidFill>
                  <a:latin typeface="Calibri"/>
                </a:rPr>
                <a:t>Pathways Tennessee</a:t>
              </a:r>
              <a:endParaRPr lang="en-GB" sz="2600" b="1" dirty="0">
                <a:solidFill>
                  <a:srgbClr val="000000"/>
                </a:solidFill>
                <a:latin typeface="Calibri"/>
              </a:endParaRPr>
            </a:p>
          </p:txBody>
        </p:sp>
        <p:grpSp>
          <p:nvGrpSpPr>
            <p:cNvPr id="22" name="Group 21"/>
            <p:cNvGrpSpPr/>
            <p:nvPr/>
          </p:nvGrpSpPr>
          <p:grpSpPr>
            <a:xfrm>
              <a:off x="3129118" y="316100"/>
              <a:ext cx="2501770" cy="1927776"/>
              <a:chOff x="3129118" y="316100"/>
              <a:chExt cx="2501770" cy="1927776"/>
            </a:xfrm>
          </p:grpSpPr>
          <p:sp>
            <p:nvSpPr>
              <p:cNvPr id="23" name="Freeform 7"/>
              <p:cNvSpPr>
                <a:spLocks/>
              </p:cNvSpPr>
              <p:nvPr/>
            </p:nvSpPr>
            <p:spPr bwMode="auto">
              <a:xfrm>
                <a:off x="3129118" y="316100"/>
                <a:ext cx="2501770" cy="1927776"/>
              </a:xfrm>
              <a:custGeom>
                <a:avLst/>
                <a:gdLst>
                  <a:gd name="T0" fmla="*/ 198 w 1636"/>
                  <a:gd name="T1" fmla="*/ 906 h 1386"/>
                  <a:gd name="T2" fmla="*/ 214 w 1636"/>
                  <a:gd name="T3" fmla="*/ 868 h 1386"/>
                  <a:gd name="T4" fmla="*/ 214 w 1636"/>
                  <a:gd name="T5" fmla="*/ 834 h 1386"/>
                  <a:gd name="T6" fmla="*/ 232 w 1636"/>
                  <a:gd name="T7" fmla="*/ 800 h 1386"/>
                  <a:gd name="T8" fmla="*/ 260 w 1636"/>
                  <a:gd name="T9" fmla="*/ 786 h 1386"/>
                  <a:gd name="T10" fmla="*/ 302 w 1636"/>
                  <a:gd name="T11" fmla="*/ 794 h 1386"/>
                  <a:gd name="T12" fmla="*/ 374 w 1636"/>
                  <a:gd name="T13" fmla="*/ 860 h 1386"/>
                  <a:gd name="T14" fmla="*/ 406 w 1636"/>
                  <a:gd name="T15" fmla="*/ 924 h 1386"/>
                  <a:gd name="T16" fmla="*/ 414 w 1636"/>
                  <a:gd name="T17" fmla="*/ 982 h 1386"/>
                  <a:gd name="T18" fmla="*/ 404 w 1636"/>
                  <a:gd name="T19" fmla="*/ 1032 h 1386"/>
                  <a:gd name="T20" fmla="*/ 384 w 1636"/>
                  <a:gd name="T21" fmla="*/ 1050 h 1386"/>
                  <a:gd name="T22" fmla="*/ 346 w 1636"/>
                  <a:gd name="T23" fmla="*/ 1058 h 1386"/>
                  <a:gd name="T24" fmla="*/ 286 w 1636"/>
                  <a:gd name="T25" fmla="*/ 1028 h 1386"/>
                  <a:gd name="T26" fmla="*/ 248 w 1636"/>
                  <a:gd name="T27" fmla="*/ 1036 h 1386"/>
                  <a:gd name="T28" fmla="*/ 236 w 1636"/>
                  <a:gd name="T29" fmla="*/ 1058 h 1386"/>
                  <a:gd name="T30" fmla="*/ 240 w 1636"/>
                  <a:gd name="T31" fmla="*/ 1102 h 1386"/>
                  <a:gd name="T32" fmla="*/ 400 w 1636"/>
                  <a:gd name="T33" fmla="*/ 1382 h 1386"/>
                  <a:gd name="T34" fmla="*/ 664 w 1636"/>
                  <a:gd name="T35" fmla="*/ 1386 h 1386"/>
                  <a:gd name="T36" fmla="*/ 726 w 1636"/>
                  <a:gd name="T37" fmla="*/ 1356 h 1386"/>
                  <a:gd name="T38" fmla="*/ 734 w 1636"/>
                  <a:gd name="T39" fmla="*/ 1326 h 1386"/>
                  <a:gd name="T40" fmla="*/ 710 w 1636"/>
                  <a:gd name="T41" fmla="*/ 1290 h 1386"/>
                  <a:gd name="T42" fmla="*/ 662 w 1636"/>
                  <a:gd name="T43" fmla="*/ 1256 h 1386"/>
                  <a:gd name="T44" fmla="*/ 654 w 1636"/>
                  <a:gd name="T45" fmla="*/ 1228 h 1386"/>
                  <a:gd name="T46" fmla="*/ 670 w 1636"/>
                  <a:gd name="T47" fmla="*/ 1188 h 1386"/>
                  <a:gd name="T48" fmla="*/ 732 w 1636"/>
                  <a:gd name="T49" fmla="*/ 1154 h 1386"/>
                  <a:gd name="T50" fmla="*/ 798 w 1636"/>
                  <a:gd name="T51" fmla="*/ 1144 h 1386"/>
                  <a:gd name="T52" fmla="*/ 888 w 1636"/>
                  <a:gd name="T53" fmla="*/ 1162 h 1386"/>
                  <a:gd name="T54" fmla="*/ 934 w 1636"/>
                  <a:gd name="T55" fmla="*/ 1198 h 1386"/>
                  <a:gd name="T56" fmla="*/ 942 w 1636"/>
                  <a:gd name="T57" fmla="*/ 1228 h 1386"/>
                  <a:gd name="T58" fmla="*/ 930 w 1636"/>
                  <a:gd name="T59" fmla="*/ 1264 h 1386"/>
                  <a:gd name="T60" fmla="*/ 874 w 1636"/>
                  <a:gd name="T61" fmla="*/ 1302 h 1386"/>
                  <a:gd name="T62" fmla="*/ 862 w 1636"/>
                  <a:gd name="T63" fmla="*/ 1338 h 1386"/>
                  <a:gd name="T64" fmla="*/ 878 w 1636"/>
                  <a:gd name="T65" fmla="*/ 1362 h 1386"/>
                  <a:gd name="T66" fmla="*/ 1194 w 1636"/>
                  <a:gd name="T67" fmla="*/ 1386 h 1386"/>
                  <a:gd name="T68" fmla="*/ 1202 w 1636"/>
                  <a:gd name="T69" fmla="*/ 1378 h 1386"/>
                  <a:gd name="T70" fmla="*/ 1340 w 1636"/>
                  <a:gd name="T71" fmla="*/ 1138 h 1386"/>
                  <a:gd name="T72" fmla="*/ 1394 w 1636"/>
                  <a:gd name="T73" fmla="*/ 1104 h 1386"/>
                  <a:gd name="T74" fmla="*/ 1420 w 1636"/>
                  <a:gd name="T75" fmla="*/ 1114 h 1386"/>
                  <a:gd name="T76" fmla="*/ 1438 w 1636"/>
                  <a:gd name="T77" fmla="*/ 1152 h 1386"/>
                  <a:gd name="T78" fmla="*/ 1444 w 1636"/>
                  <a:gd name="T79" fmla="*/ 1210 h 1386"/>
                  <a:gd name="T80" fmla="*/ 1466 w 1636"/>
                  <a:gd name="T81" fmla="*/ 1232 h 1386"/>
                  <a:gd name="T82" fmla="*/ 1506 w 1636"/>
                  <a:gd name="T83" fmla="*/ 1238 h 1386"/>
                  <a:gd name="T84" fmla="*/ 1568 w 1636"/>
                  <a:gd name="T85" fmla="*/ 1202 h 1386"/>
                  <a:gd name="T86" fmla="*/ 1610 w 1636"/>
                  <a:gd name="T87" fmla="*/ 1150 h 1386"/>
                  <a:gd name="T88" fmla="*/ 1632 w 1636"/>
                  <a:gd name="T89" fmla="*/ 1094 h 1386"/>
                  <a:gd name="T90" fmla="*/ 1634 w 1636"/>
                  <a:gd name="T91" fmla="*/ 1026 h 1386"/>
                  <a:gd name="T92" fmla="*/ 1606 w 1636"/>
                  <a:gd name="T93" fmla="*/ 990 h 1386"/>
                  <a:gd name="T94" fmla="*/ 1570 w 1636"/>
                  <a:gd name="T95" fmla="*/ 984 h 1386"/>
                  <a:gd name="T96" fmla="*/ 1510 w 1636"/>
                  <a:gd name="T97" fmla="*/ 1012 h 1386"/>
                  <a:gd name="T98" fmla="*/ 1472 w 1636"/>
                  <a:gd name="T99" fmla="*/ 1004 h 1386"/>
                  <a:gd name="T100" fmla="*/ 1458 w 1636"/>
                  <a:gd name="T101" fmla="*/ 982 h 1386"/>
                  <a:gd name="T102" fmla="*/ 1464 w 1636"/>
                  <a:gd name="T103" fmla="*/ 926 h 1386"/>
                  <a:gd name="T104" fmla="*/ 1582 w 1636"/>
                  <a:gd name="T105" fmla="*/ 668 h 1386"/>
                  <a:gd name="T106" fmla="*/ 322 w 1636"/>
                  <a:gd name="T107" fmla="*/ 132 h 1386"/>
                  <a:gd name="T108" fmla="*/ 132 w 1636"/>
                  <a:gd name="T109" fmla="*/ 902 h 1386"/>
                  <a:gd name="T110" fmla="*/ 176 w 1636"/>
                  <a:gd name="T111" fmla="*/ 92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4" y="868"/>
                    </a:lnTo>
                    <a:lnTo>
                      <a:pt x="212" y="850"/>
                    </a:lnTo>
                    <a:lnTo>
                      <a:pt x="212" y="850"/>
                    </a:lnTo>
                    <a:lnTo>
                      <a:pt x="214" y="834"/>
                    </a:lnTo>
                    <a:lnTo>
                      <a:pt x="216" y="820"/>
                    </a:lnTo>
                    <a:lnTo>
                      <a:pt x="220" y="812"/>
                    </a:lnTo>
                    <a:lnTo>
                      <a:pt x="224" y="806"/>
                    </a:lnTo>
                    <a:lnTo>
                      <a:pt x="232" y="800"/>
                    </a:lnTo>
                    <a:lnTo>
                      <a:pt x="240" y="794"/>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84" y="876"/>
                    </a:lnTo>
                    <a:lnTo>
                      <a:pt x="396" y="898"/>
                    </a:lnTo>
                    <a:lnTo>
                      <a:pt x="406" y="924"/>
                    </a:lnTo>
                    <a:lnTo>
                      <a:pt x="412" y="954"/>
                    </a:lnTo>
                    <a:lnTo>
                      <a:pt x="414" y="968"/>
                    </a:lnTo>
                    <a:lnTo>
                      <a:pt x="414" y="982"/>
                    </a:lnTo>
                    <a:lnTo>
                      <a:pt x="414" y="982"/>
                    </a:lnTo>
                    <a:lnTo>
                      <a:pt x="414" y="1004"/>
                    </a:lnTo>
                    <a:lnTo>
                      <a:pt x="412" y="1014"/>
                    </a:lnTo>
                    <a:lnTo>
                      <a:pt x="408" y="1022"/>
                    </a:lnTo>
                    <a:lnTo>
                      <a:pt x="404" y="1032"/>
                    </a:lnTo>
                    <a:lnTo>
                      <a:pt x="398" y="1038"/>
                    </a:lnTo>
                    <a:lnTo>
                      <a:pt x="392" y="1046"/>
                    </a:lnTo>
                    <a:lnTo>
                      <a:pt x="384" y="1050"/>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8" y="1036"/>
                    </a:lnTo>
                    <a:lnTo>
                      <a:pt x="242" y="1042"/>
                    </a:lnTo>
                    <a:lnTo>
                      <a:pt x="238" y="1048"/>
                    </a:lnTo>
                    <a:lnTo>
                      <a:pt x="236" y="1058"/>
                    </a:lnTo>
                    <a:lnTo>
                      <a:pt x="234" y="1068"/>
                    </a:lnTo>
                    <a:lnTo>
                      <a:pt x="234" y="1068"/>
                    </a:lnTo>
                    <a:lnTo>
                      <a:pt x="236" y="1086"/>
                    </a:lnTo>
                    <a:lnTo>
                      <a:pt x="240" y="1102"/>
                    </a:lnTo>
                    <a:lnTo>
                      <a:pt x="398" y="1378"/>
                    </a:lnTo>
                    <a:lnTo>
                      <a:pt x="402" y="1378"/>
                    </a:lnTo>
                    <a:lnTo>
                      <a:pt x="402" y="1380"/>
                    </a:lnTo>
                    <a:lnTo>
                      <a:pt x="400" y="1382"/>
                    </a:lnTo>
                    <a:lnTo>
                      <a:pt x="400" y="1382"/>
                    </a:lnTo>
                    <a:lnTo>
                      <a:pt x="402" y="1386"/>
                    </a:lnTo>
                    <a:lnTo>
                      <a:pt x="664" y="1386"/>
                    </a:lnTo>
                    <a:lnTo>
                      <a:pt x="664" y="1386"/>
                    </a:lnTo>
                    <a:lnTo>
                      <a:pt x="686" y="1380"/>
                    </a:lnTo>
                    <a:lnTo>
                      <a:pt x="708" y="1368"/>
                    </a:lnTo>
                    <a:lnTo>
                      <a:pt x="718" y="1362"/>
                    </a:lnTo>
                    <a:lnTo>
                      <a:pt x="726" y="1356"/>
                    </a:lnTo>
                    <a:lnTo>
                      <a:pt x="732" y="1346"/>
                    </a:lnTo>
                    <a:lnTo>
                      <a:pt x="734" y="1338"/>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2" y="1338"/>
                    </a:lnTo>
                    <a:lnTo>
                      <a:pt x="864" y="1346"/>
                    </a:lnTo>
                    <a:lnTo>
                      <a:pt x="870" y="1356"/>
                    </a:lnTo>
                    <a:lnTo>
                      <a:pt x="878" y="1362"/>
                    </a:lnTo>
                    <a:lnTo>
                      <a:pt x="888" y="1368"/>
                    </a:lnTo>
                    <a:lnTo>
                      <a:pt x="912" y="1380"/>
                    </a:lnTo>
                    <a:lnTo>
                      <a:pt x="934" y="1386"/>
                    </a:lnTo>
                    <a:lnTo>
                      <a:pt x="1194" y="1386"/>
                    </a:lnTo>
                    <a:lnTo>
                      <a:pt x="1198" y="1380"/>
                    </a:lnTo>
                    <a:lnTo>
                      <a:pt x="1198" y="1380"/>
                    </a:lnTo>
                    <a:lnTo>
                      <a:pt x="1198" y="1378"/>
                    </a:lnTo>
                    <a:lnTo>
                      <a:pt x="1202" y="1378"/>
                    </a:lnTo>
                    <a:lnTo>
                      <a:pt x="1204" y="1372"/>
                    </a:lnTo>
                    <a:lnTo>
                      <a:pt x="1240" y="1310"/>
                    </a:lnTo>
                    <a:lnTo>
                      <a:pt x="1340" y="1138"/>
                    </a:lnTo>
                    <a:lnTo>
                      <a:pt x="1340" y="1138"/>
                    </a:lnTo>
                    <a:lnTo>
                      <a:pt x="1356" y="1124"/>
                    </a:lnTo>
                    <a:lnTo>
                      <a:pt x="1376" y="1112"/>
                    </a:lnTo>
                    <a:lnTo>
                      <a:pt x="1384" y="1108"/>
                    </a:lnTo>
                    <a:lnTo>
                      <a:pt x="1394" y="1104"/>
                    </a:lnTo>
                    <a:lnTo>
                      <a:pt x="1402" y="1104"/>
                    </a:lnTo>
                    <a:lnTo>
                      <a:pt x="1410" y="1108"/>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0" y="1150"/>
                    </a:lnTo>
                    <a:lnTo>
                      <a:pt x="1618" y="1132"/>
                    </a:lnTo>
                    <a:lnTo>
                      <a:pt x="1628" y="1112"/>
                    </a:lnTo>
                    <a:lnTo>
                      <a:pt x="1628" y="1112"/>
                    </a:lnTo>
                    <a:lnTo>
                      <a:pt x="1632" y="1094"/>
                    </a:lnTo>
                    <a:lnTo>
                      <a:pt x="1636" y="1076"/>
                    </a:lnTo>
                    <a:lnTo>
                      <a:pt x="1636" y="1060"/>
                    </a:lnTo>
                    <a:lnTo>
                      <a:pt x="1636" y="1042"/>
                    </a:lnTo>
                    <a:lnTo>
                      <a:pt x="1634" y="1026"/>
                    </a:lnTo>
                    <a:lnTo>
                      <a:pt x="1628" y="1012"/>
                    </a:lnTo>
                    <a:lnTo>
                      <a:pt x="1618" y="1000"/>
                    </a:lnTo>
                    <a:lnTo>
                      <a:pt x="1606" y="99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72" y="1004"/>
                    </a:lnTo>
                    <a:lnTo>
                      <a:pt x="1464" y="1000"/>
                    </a:lnTo>
                    <a:lnTo>
                      <a:pt x="1460" y="992"/>
                    </a:lnTo>
                    <a:lnTo>
                      <a:pt x="1458" y="982"/>
                    </a:lnTo>
                    <a:lnTo>
                      <a:pt x="1458" y="972"/>
                    </a:lnTo>
                    <a:lnTo>
                      <a:pt x="1458" y="950"/>
                    </a:lnTo>
                    <a:lnTo>
                      <a:pt x="1462" y="928"/>
                    </a:lnTo>
                    <a:lnTo>
                      <a:pt x="1464" y="926"/>
                    </a:lnTo>
                    <a:lnTo>
                      <a:pt x="1464" y="926"/>
                    </a:lnTo>
                    <a:lnTo>
                      <a:pt x="1466" y="920"/>
                    </a:lnTo>
                    <a:lnTo>
                      <a:pt x="1598" y="692"/>
                    </a:lnTo>
                    <a:lnTo>
                      <a:pt x="1582" y="668"/>
                    </a:lnTo>
                    <a:lnTo>
                      <a:pt x="1584" y="668"/>
                    </a:lnTo>
                    <a:lnTo>
                      <a:pt x="1198" y="0"/>
                    </a:lnTo>
                    <a:lnTo>
                      <a:pt x="398" y="0"/>
                    </a:lnTo>
                    <a:lnTo>
                      <a:pt x="322" y="132"/>
                    </a:lnTo>
                    <a:lnTo>
                      <a:pt x="0" y="690"/>
                    </a:lnTo>
                    <a:lnTo>
                      <a:pt x="116" y="888"/>
                    </a:lnTo>
                    <a:lnTo>
                      <a:pt x="116" y="888"/>
                    </a:lnTo>
                    <a:lnTo>
                      <a:pt x="132" y="902"/>
                    </a:lnTo>
                    <a:lnTo>
                      <a:pt x="150" y="914"/>
                    </a:lnTo>
                    <a:lnTo>
                      <a:pt x="160" y="918"/>
                    </a:lnTo>
                    <a:lnTo>
                      <a:pt x="168" y="920"/>
                    </a:lnTo>
                    <a:lnTo>
                      <a:pt x="176" y="920"/>
                    </a:lnTo>
                    <a:lnTo>
                      <a:pt x="184" y="918"/>
                    </a:lnTo>
                    <a:lnTo>
                      <a:pt x="184" y="918"/>
                    </a:lnTo>
                    <a:close/>
                  </a:path>
                </a:pathLst>
              </a:cu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defTabSz="914400"/>
                <a:endParaRPr lang="en-US" dirty="0">
                  <a:solidFill>
                    <a:prstClr val="black"/>
                  </a:solidFill>
                  <a:latin typeface="Calibri"/>
                </a:endParaRPr>
              </a:p>
            </p:txBody>
          </p:sp>
          <p:sp>
            <p:nvSpPr>
              <p:cNvPr id="24" name="Text Box 11"/>
              <p:cNvSpPr txBox="1">
                <a:spLocks noChangeArrowheads="1"/>
              </p:cNvSpPr>
              <p:nvPr/>
            </p:nvSpPr>
            <p:spPr bwMode="auto">
              <a:xfrm>
                <a:off x="3438110" y="762000"/>
                <a:ext cx="188378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5F5F5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defTabSz="914400"/>
                <a:r>
                  <a:rPr lang="en-GB" b="1" dirty="0" smtClean="0">
                    <a:solidFill>
                      <a:srgbClr val="000000"/>
                    </a:solidFill>
                    <a:latin typeface="Calibri"/>
                  </a:rPr>
                  <a:t>Workforce </a:t>
                </a:r>
                <a:r>
                  <a:rPr lang="en-GB" b="1" dirty="0">
                    <a:solidFill>
                      <a:srgbClr val="000000"/>
                    </a:solidFill>
                    <a:latin typeface="Calibri"/>
                  </a:rPr>
                  <a:t/>
                </a:r>
                <a:br>
                  <a:rPr lang="en-GB" b="1" dirty="0">
                    <a:solidFill>
                      <a:srgbClr val="000000"/>
                    </a:solidFill>
                    <a:latin typeface="Calibri"/>
                  </a:rPr>
                </a:br>
                <a:r>
                  <a:rPr lang="en-GB" b="1" dirty="0" smtClean="0">
                    <a:solidFill>
                      <a:srgbClr val="000000"/>
                    </a:solidFill>
                    <a:latin typeface="Calibri"/>
                  </a:rPr>
                  <a:t>Investment Board</a:t>
                </a:r>
                <a:endParaRPr lang="en-GB" b="1" dirty="0">
                  <a:solidFill>
                    <a:srgbClr val="000000"/>
                  </a:solidFill>
                  <a:latin typeface="Calibri"/>
                </a:endParaRPr>
              </a:p>
            </p:txBody>
          </p:sp>
        </p:grpSp>
        <p:grpSp>
          <p:nvGrpSpPr>
            <p:cNvPr id="7" name="Group 6"/>
            <p:cNvGrpSpPr/>
            <p:nvPr/>
          </p:nvGrpSpPr>
          <p:grpSpPr>
            <a:xfrm>
              <a:off x="3124200" y="4150274"/>
              <a:ext cx="2493934" cy="1927776"/>
              <a:chOff x="3121282" y="4155618"/>
              <a:chExt cx="2493934" cy="1927776"/>
            </a:xfrm>
          </p:grpSpPr>
          <p:sp>
            <p:nvSpPr>
              <p:cNvPr id="8" name="Freeform 3"/>
              <p:cNvSpPr>
                <a:spLocks/>
              </p:cNvSpPr>
              <p:nvPr/>
            </p:nvSpPr>
            <p:spPr bwMode="auto">
              <a:xfrm>
                <a:off x="3121282" y="4155618"/>
                <a:ext cx="2493934" cy="1927776"/>
              </a:xfrm>
              <a:custGeom>
                <a:avLst/>
                <a:gdLst>
                  <a:gd name="T0" fmla="*/ 1602 w 1632"/>
                  <a:gd name="T1" fmla="*/ 382 h 1386"/>
                  <a:gd name="T2" fmla="*/ 1624 w 1632"/>
                  <a:gd name="T3" fmla="*/ 360 h 1386"/>
                  <a:gd name="T4" fmla="*/ 1632 w 1632"/>
                  <a:gd name="T5" fmla="*/ 302 h 1386"/>
                  <a:gd name="T6" fmla="*/ 1602 w 1632"/>
                  <a:gd name="T7" fmla="*/ 216 h 1386"/>
                  <a:gd name="T8" fmla="*/ 1570 w 1632"/>
                  <a:gd name="T9" fmla="*/ 172 h 1386"/>
                  <a:gd name="T10" fmla="*/ 1504 w 1632"/>
                  <a:gd name="T11" fmla="*/ 128 h 1386"/>
                  <a:gd name="T12" fmla="*/ 1474 w 1632"/>
                  <a:gd name="T13" fmla="*/ 128 h 1386"/>
                  <a:gd name="T14" fmla="*/ 1444 w 1632"/>
                  <a:gd name="T15" fmla="*/ 148 h 1386"/>
                  <a:gd name="T16" fmla="*/ 1434 w 1632"/>
                  <a:gd name="T17" fmla="*/ 196 h 1386"/>
                  <a:gd name="T18" fmla="*/ 1422 w 1632"/>
                  <a:gd name="T19" fmla="*/ 244 h 1386"/>
                  <a:gd name="T20" fmla="*/ 1400 w 1632"/>
                  <a:gd name="T21" fmla="*/ 260 h 1386"/>
                  <a:gd name="T22" fmla="*/ 1376 w 1632"/>
                  <a:gd name="T23" fmla="*/ 258 h 1386"/>
                  <a:gd name="T24" fmla="*/ 1200 w 1632"/>
                  <a:gd name="T25" fmla="*/ 0 h 1386"/>
                  <a:gd name="T26" fmla="*/ 890 w 1632"/>
                  <a:gd name="T27" fmla="*/ 18 h 1386"/>
                  <a:gd name="T28" fmla="*/ 864 w 1632"/>
                  <a:gd name="T29" fmla="*/ 48 h 1386"/>
                  <a:gd name="T30" fmla="*/ 872 w 1632"/>
                  <a:gd name="T31" fmla="*/ 78 h 1386"/>
                  <a:gd name="T32" fmla="*/ 918 w 1632"/>
                  <a:gd name="T33" fmla="*/ 112 h 1386"/>
                  <a:gd name="T34" fmla="*/ 944 w 1632"/>
                  <a:gd name="T35" fmla="*/ 146 h 1386"/>
                  <a:gd name="T36" fmla="*/ 940 w 1632"/>
                  <a:gd name="T37" fmla="*/ 180 h 1386"/>
                  <a:gd name="T38" fmla="*/ 912 w 1632"/>
                  <a:gd name="T39" fmla="*/ 212 h 1386"/>
                  <a:gd name="T40" fmla="*/ 820 w 1632"/>
                  <a:gd name="T41" fmla="*/ 242 h 1386"/>
                  <a:gd name="T42" fmla="*/ 758 w 1632"/>
                  <a:gd name="T43" fmla="*/ 238 h 1386"/>
                  <a:gd name="T44" fmla="*/ 680 w 1632"/>
                  <a:gd name="T45" fmla="*/ 206 h 1386"/>
                  <a:gd name="T46" fmla="*/ 658 w 1632"/>
                  <a:gd name="T47" fmla="*/ 170 h 1386"/>
                  <a:gd name="T48" fmla="*/ 660 w 1632"/>
                  <a:gd name="T49" fmla="*/ 138 h 1386"/>
                  <a:gd name="T50" fmla="*/ 696 w 1632"/>
                  <a:gd name="T51" fmla="*/ 104 h 1386"/>
                  <a:gd name="T52" fmla="*/ 732 w 1632"/>
                  <a:gd name="T53" fmla="*/ 70 h 1386"/>
                  <a:gd name="T54" fmla="*/ 734 w 1632"/>
                  <a:gd name="T55" fmla="*/ 40 h 1386"/>
                  <a:gd name="T56" fmla="*/ 688 w 1632"/>
                  <a:gd name="T57" fmla="*/ 8 h 1386"/>
                  <a:gd name="T58" fmla="*/ 248 w 1632"/>
                  <a:gd name="T59" fmla="*/ 268 h 1386"/>
                  <a:gd name="T60" fmla="*/ 242 w 1632"/>
                  <a:gd name="T61" fmla="*/ 336 h 1386"/>
                  <a:gd name="T62" fmla="*/ 264 w 1632"/>
                  <a:gd name="T63" fmla="*/ 356 h 1386"/>
                  <a:gd name="T64" fmla="*/ 308 w 1632"/>
                  <a:gd name="T65" fmla="*/ 352 h 1386"/>
                  <a:gd name="T66" fmla="*/ 360 w 1632"/>
                  <a:gd name="T67" fmla="*/ 328 h 1386"/>
                  <a:gd name="T68" fmla="*/ 390 w 1632"/>
                  <a:gd name="T69" fmla="*/ 336 h 1386"/>
                  <a:gd name="T70" fmla="*/ 416 w 1632"/>
                  <a:gd name="T71" fmla="*/ 368 h 1386"/>
                  <a:gd name="T72" fmla="*/ 414 w 1632"/>
                  <a:gd name="T73" fmla="*/ 440 h 1386"/>
                  <a:gd name="T74" fmla="*/ 390 w 1632"/>
                  <a:gd name="T75" fmla="*/ 502 h 1386"/>
                  <a:gd name="T76" fmla="*/ 330 w 1632"/>
                  <a:gd name="T77" fmla="*/ 570 h 1386"/>
                  <a:gd name="T78" fmla="*/ 276 w 1632"/>
                  <a:gd name="T79" fmla="*/ 592 h 1386"/>
                  <a:gd name="T80" fmla="*/ 246 w 1632"/>
                  <a:gd name="T81" fmla="*/ 586 h 1386"/>
                  <a:gd name="T82" fmla="*/ 222 w 1632"/>
                  <a:gd name="T83" fmla="*/ 556 h 1386"/>
                  <a:gd name="T84" fmla="*/ 216 w 1632"/>
                  <a:gd name="T85" fmla="*/ 490 h 1386"/>
                  <a:gd name="T86" fmla="*/ 190 w 1632"/>
                  <a:gd name="T87" fmla="*/ 460 h 1386"/>
                  <a:gd name="T88" fmla="*/ 162 w 1632"/>
                  <a:gd name="T89" fmla="*/ 462 h 1386"/>
                  <a:gd name="T90" fmla="*/ 4 w 1632"/>
                  <a:gd name="T91" fmla="*/ 688 h 1386"/>
                  <a:gd name="T92" fmla="*/ 1200 w 1632"/>
                  <a:gd name="T93" fmla="*/ 1386 h 1386"/>
                  <a:gd name="T94" fmla="*/ 1458 w 1632"/>
                  <a:gd name="T95" fmla="*/ 448 h 1386"/>
                  <a:gd name="T96" fmla="*/ 1456 w 1632"/>
                  <a:gd name="T97" fmla="*/ 382 h 1386"/>
                  <a:gd name="T98" fmla="*/ 1482 w 1632"/>
                  <a:gd name="T99" fmla="*/ 362 h 1386"/>
                  <a:gd name="T100" fmla="*/ 1518 w 1632"/>
                  <a:gd name="T101" fmla="*/ 364 h 1386"/>
                  <a:gd name="T102" fmla="*/ 1576 w 1632"/>
                  <a:gd name="T103" fmla="*/ 39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2" h="1386">
                    <a:moveTo>
                      <a:pt x="1576" y="390"/>
                    </a:moveTo>
                    <a:lnTo>
                      <a:pt x="1576" y="390"/>
                    </a:lnTo>
                    <a:lnTo>
                      <a:pt x="1588" y="388"/>
                    </a:lnTo>
                    <a:lnTo>
                      <a:pt x="1602" y="382"/>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86" y="126"/>
                    </a:lnTo>
                    <a:lnTo>
                      <a:pt x="1474" y="128"/>
                    </a:lnTo>
                    <a:lnTo>
                      <a:pt x="1460" y="134"/>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6" y="258"/>
                    </a:lnTo>
                    <a:lnTo>
                      <a:pt x="1400" y="260"/>
                    </a:lnTo>
                    <a:lnTo>
                      <a:pt x="1392" y="260"/>
                    </a:lnTo>
                    <a:lnTo>
                      <a:pt x="1392" y="260"/>
                    </a:lnTo>
                    <a:lnTo>
                      <a:pt x="1384" y="260"/>
                    </a:lnTo>
                    <a:lnTo>
                      <a:pt x="1376" y="258"/>
                    </a:lnTo>
                    <a:lnTo>
                      <a:pt x="1360" y="248"/>
                    </a:lnTo>
                    <a:lnTo>
                      <a:pt x="1344" y="236"/>
                    </a:lnTo>
                    <a:lnTo>
                      <a:pt x="1330" y="224"/>
                    </a:lnTo>
                    <a:lnTo>
                      <a:pt x="1200" y="0"/>
                    </a:lnTo>
                    <a:lnTo>
                      <a:pt x="936" y="0"/>
                    </a:lnTo>
                    <a:lnTo>
                      <a:pt x="936" y="0"/>
                    </a:lnTo>
                    <a:lnTo>
                      <a:pt x="914" y="8"/>
                    </a:lnTo>
                    <a:lnTo>
                      <a:pt x="890" y="18"/>
                    </a:lnTo>
                    <a:lnTo>
                      <a:pt x="880" y="24"/>
                    </a:lnTo>
                    <a:lnTo>
                      <a:pt x="872" y="32"/>
                    </a:lnTo>
                    <a:lnTo>
                      <a:pt x="866" y="40"/>
                    </a:lnTo>
                    <a:lnTo>
                      <a:pt x="864" y="48"/>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6" y="48"/>
                    </a:lnTo>
                    <a:lnTo>
                      <a:pt x="734" y="40"/>
                    </a:lnTo>
                    <a:lnTo>
                      <a:pt x="728" y="32"/>
                    </a:lnTo>
                    <a:lnTo>
                      <a:pt x="720" y="24"/>
                    </a:lnTo>
                    <a:lnTo>
                      <a:pt x="710" y="18"/>
                    </a:lnTo>
                    <a:lnTo>
                      <a:pt x="688" y="8"/>
                    </a:lnTo>
                    <a:lnTo>
                      <a:pt x="666" y="0"/>
                    </a:lnTo>
                    <a:lnTo>
                      <a:pt x="402" y="0"/>
                    </a:lnTo>
                    <a:lnTo>
                      <a:pt x="248" y="268"/>
                    </a:lnTo>
                    <a:lnTo>
                      <a:pt x="248" y="268"/>
                    </a:lnTo>
                    <a:lnTo>
                      <a:pt x="242" y="290"/>
                    </a:lnTo>
                    <a:lnTo>
                      <a:pt x="240" y="314"/>
                    </a:lnTo>
                    <a:lnTo>
                      <a:pt x="240" y="326"/>
                    </a:lnTo>
                    <a:lnTo>
                      <a:pt x="242" y="336"/>
                    </a:lnTo>
                    <a:lnTo>
                      <a:pt x="248" y="344"/>
                    </a:lnTo>
                    <a:lnTo>
                      <a:pt x="254" y="350"/>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8" y="448"/>
                    </a:lnTo>
                    <a:lnTo>
                      <a:pt x="1454" y="426"/>
                    </a:lnTo>
                    <a:lnTo>
                      <a:pt x="1452" y="402"/>
                    </a:lnTo>
                    <a:lnTo>
                      <a:pt x="1454" y="392"/>
                    </a:lnTo>
                    <a:lnTo>
                      <a:pt x="1456" y="382"/>
                    </a:lnTo>
                    <a:lnTo>
                      <a:pt x="1460" y="374"/>
                    </a:lnTo>
                    <a:lnTo>
                      <a:pt x="1466" y="368"/>
                    </a:lnTo>
                    <a:lnTo>
                      <a:pt x="1466" y="368"/>
                    </a:lnTo>
                    <a:lnTo>
                      <a:pt x="1482" y="362"/>
                    </a:lnTo>
                    <a:lnTo>
                      <a:pt x="1496" y="360"/>
                    </a:lnTo>
                    <a:lnTo>
                      <a:pt x="1496" y="360"/>
                    </a:lnTo>
                    <a:lnTo>
                      <a:pt x="1508" y="360"/>
                    </a:lnTo>
                    <a:lnTo>
                      <a:pt x="1518" y="364"/>
                    </a:lnTo>
                    <a:lnTo>
                      <a:pt x="1536" y="374"/>
                    </a:lnTo>
                    <a:lnTo>
                      <a:pt x="1556" y="384"/>
                    </a:lnTo>
                    <a:lnTo>
                      <a:pt x="1566" y="388"/>
                    </a:lnTo>
                    <a:lnTo>
                      <a:pt x="1576" y="390"/>
                    </a:lnTo>
                    <a:lnTo>
                      <a:pt x="1576" y="390"/>
                    </a:lnTo>
                    <a:close/>
                  </a:path>
                </a:pathLst>
              </a:cu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defTabSz="914400"/>
                <a:endParaRPr lang="en-US" dirty="0">
                  <a:solidFill>
                    <a:prstClr val="black"/>
                  </a:solidFill>
                  <a:latin typeface="Calibri"/>
                </a:endParaRPr>
              </a:p>
            </p:txBody>
          </p:sp>
          <p:sp>
            <p:nvSpPr>
              <p:cNvPr id="9" name="Text Box 13"/>
              <p:cNvSpPr txBox="1">
                <a:spLocks noChangeArrowheads="1"/>
              </p:cNvSpPr>
              <p:nvPr/>
            </p:nvSpPr>
            <p:spPr bwMode="auto">
              <a:xfrm>
                <a:off x="3368113" y="4924148"/>
                <a:ext cx="206479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5F5F5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defTabSz="914400"/>
                <a:r>
                  <a:rPr lang="en-GB" b="1" dirty="0" smtClean="0">
                    <a:solidFill>
                      <a:srgbClr val="000000"/>
                    </a:solidFill>
                    <a:latin typeface="Calibri"/>
                  </a:rPr>
                  <a:t>State &amp; Local Government</a:t>
                </a:r>
                <a:endParaRPr lang="en-GB" b="1" dirty="0">
                  <a:solidFill>
                    <a:srgbClr val="000000"/>
                  </a:solidFill>
                  <a:latin typeface="Calibri"/>
                </a:endParaRPr>
              </a:p>
            </p:txBody>
          </p:sp>
        </p:grpSp>
        <p:grpSp>
          <p:nvGrpSpPr>
            <p:cNvPr id="17" name="Group 16"/>
            <p:cNvGrpSpPr/>
            <p:nvPr/>
          </p:nvGrpSpPr>
          <p:grpSpPr>
            <a:xfrm>
              <a:off x="1295400" y="2863901"/>
              <a:ext cx="2470424" cy="2250261"/>
              <a:chOff x="1295400" y="2863901"/>
              <a:chExt cx="2470424" cy="2250261"/>
            </a:xfrm>
          </p:grpSpPr>
          <p:grpSp>
            <p:nvGrpSpPr>
              <p:cNvPr id="18" name="Group 17"/>
              <p:cNvGrpSpPr/>
              <p:nvPr/>
            </p:nvGrpSpPr>
            <p:grpSpPr>
              <a:xfrm>
                <a:off x="1295400" y="2863901"/>
                <a:ext cx="2470424" cy="2250261"/>
                <a:chOff x="1295400" y="2863901"/>
                <a:chExt cx="2470424" cy="2250261"/>
              </a:xfrm>
            </p:grpSpPr>
            <p:sp>
              <p:nvSpPr>
                <p:cNvPr id="20" name="Freeform 4"/>
                <p:cNvSpPr>
                  <a:spLocks/>
                </p:cNvSpPr>
                <p:nvPr/>
              </p:nvSpPr>
              <p:spPr bwMode="auto">
                <a:xfrm>
                  <a:off x="1295400" y="2863901"/>
                  <a:ext cx="2470424" cy="2250261"/>
                </a:xfrm>
                <a:custGeom>
                  <a:avLst/>
                  <a:gdLst>
                    <a:gd name="T0" fmla="*/ 1358 w 1616"/>
                    <a:gd name="T1" fmla="*/ 1392 h 1618"/>
                    <a:gd name="T2" fmla="*/ 1396 w 1616"/>
                    <a:gd name="T3" fmla="*/ 1398 h 1618"/>
                    <a:gd name="T4" fmla="*/ 1414 w 1616"/>
                    <a:gd name="T5" fmla="*/ 1452 h 1618"/>
                    <a:gd name="T6" fmla="*/ 1432 w 1616"/>
                    <a:gd name="T7" fmla="*/ 1508 h 1618"/>
                    <a:gd name="T8" fmla="*/ 1472 w 1616"/>
                    <a:gd name="T9" fmla="*/ 1522 h 1618"/>
                    <a:gd name="T10" fmla="*/ 1544 w 1616"/>
                    <a:gd name="T11" fmla="*/ 1484 h 1618"/>
                    <a:gd name="T12" fmla="*/ 1596 w 1616"/>
                    <a:gd name="T13" fmla="*/ 1416 h 1618"/>
                    <a:gd name="T14" fmla="*/ 1614 w 1616"/>
                    <a:gd name="T15" fmla="*/ 1310 h 1618"/>
                    <a:gd name="T16" fmla="*/ 1586 w 1616"/>
                    <a:gd name="T17" fmla="*/ 1266 h 1618"/>
                    <a:gd name="T18" fmla="*/ 1548 w 1616"/>
                    <a:gd name="T19" fmla="*/ 1260 h 1618"/>
                    <a:gd name="T20" fmla="*/ 1480 w 1616"/>
                    <a:gd name="T21" fmla="*/ 1288 h 1618"/>
                    <a:gd name="T22" fmla="*/ 1444 w 1616"/>
                    <a:gd name="T23" fmla="*/ 1274 h 1618"/>
                    <a:gd name="T24" fmla="*/ 1444 w 1616"/>
                    <a:gd name="T25" fmla="*/ 1198 h 1618"/>
                    <a:gd name="T26" fmla="*/ 1462 w 1616"/>
                    <a:gd name="T27" fmla="*/ 694 h 1618"/>
                    <a:gd name="T28" fmla="*/ 1394 w 1616"/>
                    <a:gd name="T29" fmla="*/ 654 h 1618"/>
                    <a:gd name="T30" fmla="*/ 1364 w 1616"/>
                    <a:gd name="T31" fmla="*/ 678 h 1618"/>
                    <a:gd name="T32" fmla="*/ 1354 w 1616"/>
                    <a:gd name="T33" fmla="*/ 752 h 1618"/>
                    <a:gd name="T34" fmla="*/ 1330 w 1616"/>
                    <a:gd name="T35" fmla="*/ 782 h 1618"/>
                    <a:gd name="T36" fmla="*/ 1278 w 1616"/>
                    <a:gd name="T37" fmla="*/ 784 h 1618"/>
                    <a:gd name="T38" fmla="*/ 1196 w 1616"/>
                    <a:gd name="T39" fmla="*/ 716 h 1618"/>
                    <a:gd name="T40" fmla="*/ 1162 w 1616"/>
                    <a:gd name="T41" fmla="*/ 638 h 1618"/>
                    <a:gd name="T42" fmla="*/ 1164 w 1616"/>
                    <a:gd name="T43" fmla="*/ 556 h 1618"/>
                    <a:gd name="T44" fmla="*/ 1198 w 1616"/>
                    <a:gd name="T45" fmla="*/ 528 h 1618"/>
                    <a:gd name="T46" fmla="*/ 1254 w 1616"/>
                    <a:gd name="T47" fmla="*/ 540 h 1618"/>
                    <a:gd name="T48" fmla="*/ 1312 w 1616"/>
                    <a:gd name="T49" fmla="*/ 552 h 1618"/>
                    <a:gd name="T50" fmla="*/ 1336 w 1616"/>
                    <a:gd name="T51" fmla="*/ 522 h 1618"/>
                    <a:gd name="T52" fmla="*/ 1198 w 1616"/>
                    <a:gd name="T53" fmla="*/ 238 h 1618"/>
                    <a:gd name="T54" fmla="*/ 902 w 1616"/>
                    <a:gd name="T55" fmla="*/ 230 h 1618"/>
                    <a:gd name="T56" fmla="*/ 896 w 1616"/>
                    <a:gd name="T57" fmla="*/ 226 h 1618"/>
                    <a:gd name="T58" fmla="*/ 890 w 1616"/>
                    <a:gd name="T59" fmla="*/ 224 h 1618"/>
                    <a:gd name="T60" fmla="*/ 886 w 1616"/>
                    <a:gd name="T61" fmla="*/ 220 h 1618"/>
                    <a:gd name="T62" fmla="*/ 880 w 1616"/>
                    <a:gd name="T63" fmla="*/ 216 h 1618"/>
                    <a:gd name="T64" fmla="*/ 876 w 1616"/>
                    <a:gd name="T65" fmla="*/ 212 h 1618"/>
                    <a:gd name="T66" fmla="*/ 874 w 1616"/>
                    <a:gd name="T67" fmla="*/ 208 h 1618"/>
                    <a:gd name="T68" fmla="*/ 872 w 1616"/>
                    <a:gd name="T69" fmla="*/ 206 h 1618"/>
                    <a:gd name="T70" fmla="*/ 868 w 1616"/>
                    <a:gd name="T71" fmla="*/ 200 h 1618"/>
                    <a:gd name="T72" fmla="*/ 868 w 1616"/>
                    <a:gd name="T73" fmla="*/ 194 h 1618"/>
                    <a:gd name="T74" fmla="*/ 868 w 1616"/>
                    <a:gd name="T75" fmla="*/ 194 h 1618"/>
                    <a:gd name="T76" fmla="*/ 894 w 1616"/>
                    <a:gd name="T77" fmla="*/ 148 h 1618"/>
                    <a:gd name="T78" fmla="*/ 944 w 1616"/>
                    <a:gd name="T79" fmla="*/ 106 h 1618"/>
                    <a:gd name="T80" fmla="*/ 944 w 1616"/>
                    <a:gd name="T81" fmla="*/ 64 h 1618"/>
                    <a:gd name="T82" fmla="*/ 894 w 1616"/>
                    <a:gd name="T83" fmla="*/ 18 h 1618"/>
                    <a:gd name="T84" fmla="*/ 804 w 1616"/>
                    <a:gd name="T85" fmla="*/ 0 h 1618"/>
                    <a:gd name="T86" fmla="*/ 694 w 1616"/>
                    <a:gd name="T87" fmla="*/ 30 h 1618"/>
                    <a:gd name="T88" fmla="*/ 662 w 1616"/>
                    <a:gd name="T89" fmla="*/ 74 h 1618"/>
                    <a:gd name="T90" fmla="*/ 668 w 1616"/>
                    <a:gd name="T91" fmla="*/ 114 h 1618"/>
                    <a:gd name="T92" fmla="*/ 728 w 1616"/>
                    <a:gd name="T93" fmla="*/ 158 h 1618"/>
                    <a:gd name="T94" fmla="*/ 740 w 1616"/>
                    <a:gd name="T95" fmla="*/ 194 h 1618"/>
                    <a:gd name="T96" fmla="*/ 740 w 1616"/>
                    <a:gd name="T97" fmla="*/ 194 h 1618"/>
                    <a:gd name="T98" fmla="*/ 740 w 1616"/>
                    <a:gd name="T99" fmla="*/ 202 h 1618"/>
                    <a:gd name="T100" fmla="*/ 738 w 1616"/>
                    <a:gd name="T101" fmla="*/ 206 h 1618"/>
                    <a:gd name="T102" fmla="*/ 734 w 1616"/>
                    <a:gd name="T103" fmla="*/ 210 h 1618"/>
                    <a:gd name="T104" fmla="*/ 732 w 1616"/>
                    <a:gd name="T105" fmla="*/ 212 h 1618"/>
                    <a:gd name="T106" fmla="*/ 726 w 1616"/>
                    <a:gd name="T107" fmla="*/ 218 h 1618"/>
                    <a:gd name="T108" fmla="*/ 722 w 1616"/>
                    <a:gd name="T109" fmla="*/ 220 h 1618"/>
                    <a:gd name="T110" fmla="*/ 716 w 1616"/>
                    <a:gd name="T111" fmla="*/ 224 h 1618"/>
                    <a:gd name="T112" fmla="*/ 712 w 1616"/>
                    <a:gd name="T113" fmla="*/ 226 h 1618"/>
                    <a:gd name="T114" fmla="*/ 706 w 1616"/>
                    <a:gd name="T115" fmla="*/ 230 h 1618"/>
                    <a:gd name="T116" fmla="*/ 0 w 1616"/>
                    <a:gd name="T117" fmla="*/ 926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62" y="694"/>
                      </a:lnTo>
                      <a:lnTo>
                        <a:pt x="1446" y="678"/>
                      </a:lnTo>
                      <a:lnTo>
                        <a:pt x="1426" y="664"/>
                      </a:lnTo>
                      <a:lnTo>
                        <a:pt x="1414" y="658"/>
                      </a:lnTo>
                      <a:lnTo>
                        <a:pt x="1404" y="656"/>
                      </a:lnTo>
                      <a:lnTo>
                        <a:pt x="1394" y="654"/>
                      </a:lnTo>
                      <a:lnTo>
                        <a:pt x="1386" y="658"/>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2" y="546"/>
                      </a:lnTo>
                      <a:lnTo>
                        <a:pt x="1328" y="540"/>
                      </a:lnTo>
                      <a:lnTo>
                        <a:pt x="1334" y="532"/>
                      </a:lnTo>
                      <a:lnTo>
                        <a:pt x="1336" y="522"/>
                      </a:lnTo>
                      <a:lnTo>
                        <a:pt x="1336" y="510"/>
                      </a:lnTo>
                      <a:lnTo>
                        <a:pt x="1334" y="484"/>
                      </a:lnTo>
                      <a:lnTo>
                        <a:pt x="1328" y="462"/>
                      </a:lnTo>
                      <a:lnTo>
                        <a:pt x="1198" y="238"/>
                      </a:lnTo>
                      <a:lnTo>
                        <a:pt x="1198" y="238"/>
                      </a:lnTo>
                      <a:lnTo>
                        <a:pt x="924" y="238"/>
                      </a:lnTo>
                      <a:lnTo>
                        <a:pt x="924" y="238"/>
                      </a:lnTo>
                      <a:lnTo>
                        <a:pt x="902" y="230"/>
                      </a:lnTo>
                      <a:lnTo>
                        <a:pt x="902" y="230"/>
                      </a:lnTo>
                      <a:lnTo>
                        <a:pt x="902" y="230"/>
                      </a:lnTo>
                      <a:lnTo>
                        <a:pt x="902" y="230"/>
                      </a:lnTo>
                      <a:lnTo>
                        <a:pt x="898" y="228"/>
                      </a:lnTo>
                      <a:lnTo>
                        <a:pt x="898" y="228"/>
                      </a:lnTo>
                      <a:lnTo>
                        <a:pt x="896" y="226"/>
                      </a:lnTo>
                      <a:lnTo>
                        <a:pt x="896" y="226"/>
                      </a:lnTo>
                      <a:lnTo>
                        <a:pt x="894" y="226"/>
                      </a:lnTo>
                      <a:lnTo>
                        <a:pt x="894" y="226"/>
                      </a:lnTo>
                      <a:lnTo>
                        <a:pt x="892" y="224"/>
                      </a:lnTo>
                      <a:lnTo>
                        <a:pt x="892" y="224"/>
                      </a:lnTo>
                      <a:lnTo>
                        <a:pt x="890" y="224"/>
                      </a:lnTo>
                      <a:lnTo>
                        <a:pt x="890" y="224"/>
                      </a:lnTo>
                      <a:lnTo>
                        <a:pt x="888" y="222"/>
                      </a:lnTo>
                      <a:lnTo>
                        <a:pt x="888" y="222"/>
                      </a:lnTo>
                      <a:lnTo>
                        <a:pt x="886" y="220"/>
                      </a:lnTo>
                      <a:lnTo>
                        <a:pt x="886" y="220"/>
                      </a:lnTo>
                      <a:lnTo>
                        <a:pt x="884" y="220"/>
                      </a:lnTo>
                      <a:lnTo>
                        <a:pt x="884" y="220"/>
                      </a:lnTo>
                      <a:lnTo>
                        <a:pt x="882" y="218"/>
                      </a:lnTo>
                      <a:lnTo>
                        <a:pt x="882" y="218"/>
                      </a:lnTo>
                      <a:lnTo>
                        <a:pt x="880" y="216"/>
                      </a:lnTo>
                      <a:lnTo>
                        <a:pt x="880" y="216"/>
                      </a:lnTo>
                      <a:lnTo>
                        <a:pt x="878" y="214"/>
                      </a:lnTo>
                      <a:lnTo>
                        <a:pt x="878" y="214"/>
                      </a:lnTo>
                      <a:lnTo>
                        <a:pt x="876" y="212"/>
                      </a:lnTo>
                      <a:lnTo>
                        <a:pt x="876" y="212"/>
                      </a:lnTo>
                      <a:lnTo>
                        <a:pt x="876" y="212"/>
                      </a:lnTo>
                      <a:lnTo>
                        <a:pt x="876" y="212"/>
                      </a:lnTo>
                      <a:lnTo>
                        <a:pt x="874" y="210"/>
                      </a:lnTo>
                      <a:lnTo>
                        <a:pt x="874" y="210"/>
                      </a:lnTo>
                      <a:lnTo>
                        <a:pt x="874" y="208"/>
                      </a:lnTo>
                      <a:lnTo>
                        <a:pt x="874" y="208"/>
                      </a:lnTo>
                      <a:lnTo>
                        <a:pt x="872" y="206"/>
                      </a:lnTo>
                      <a:lnTo>
                        <a:pt x="872" y="206"/>
                      </a:lnTo>
                      <a:lnTo>
                        <a:pt x="872" y="206"/>
                      </a:lnTo>
                      <a:lnTo>
                        <a:pt x="872" y="206"/>
                      </a:lnTo>
                      <a:lnTo>
                        <a:pt x="870" y="204"/>
                      </a:lnTo>
                      <a:lnTo>
                        <a:pt x="870" y="204"/>
                      </a:lnTo>
                      <a:lnTo>
                        <a:pt x="870" y="202"/>
                      </a:lnTo>
                      <a:lnTo>
                        <a:pt x="870" y="202"/>
                      </a:lnTo>
                      <a:lnTo>
                        <a:pt x="868" y="200"/>
                      </a:lnTo>
                      <a:lnTo>
                        <a:pt x="868" y="200"/>
                      </a:lnTo>
                      <a:lnTo>
                        <a:pt x="868" y="198"/>
                      </a:lnTo>
                      <a:lnTo>
                        <a:pt x="868" y="198"/>
                      </a:lnTo>
                      <a:lnTo>
                        <a:pt x="868" y="194"/>
                      </a:lnTo>
                      <a:lnTo>
                        <a:pt x="868" y="194"/>
                      </a:lnTo>
                      <a:lnTo>
                        <a:pt x="868" y="194"/>
                      </a:lnTo>
                      <a:lnTo>
                        <a:pt x="868" y="194"/>
                      </a:lnTo>
                      <a:lnTo>
                        <a:pt x="868" y="194"/>
                      </a:lnTo>
                      <a:lnTo>
                        <a:pt x="868" y="194"/>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4"/>
                      </a:lnTo>
                      <a:lnTo>
                        <a:pt x="740" y="194"/>
                      </a:lnTo>
                      <a:lnTo>
                        <a:pt x="740" y="194"/>
                      </a:lnTo>
                      <a:lnTo>
                        <a:pt x="740" y="194"/>
                      </a:lnTo>
                      <a:lnTo>
                        <a:pt x="740" y="194"/>
                      </a:lnTo>
                      <a:lnTo>
                        <a:pt x="740" y="194"/>
                      </a:lnTo>
                      <a:lnTo>
                        <a:pt x="740" y="198"/>
                      </a:lnTo>
                      <a:lnTo>
                        <a:pt x="740" y="198"/>
                      </a:lnTo>
                      <a:lnTo>
                        <a:pt x="740" y="200"/>
                      </a:lnTo>
                      <a:lnTo>
                        <a:pt x="740" y="200"/>
                      </a:lnTo>
                      <a:lnTo>
                        <a:pt x="740" y="202"/>
                      </a:lnTo>
                      <a:lnTo>
                        <a:pt x="740" y="202"/>
                      </a:lnTo>
                      <a:lnTo>
                        <a:pt x="738" y="204"/>
                      </a:lnTo>
                      <a:lnTo>
                        <a:pt x="738" y="204"/>
                      </a:lnTo>
                      <a:lnTo>
                        <a:pt x="738" y="206"/>
                      </a:lnTo>
                      <a:lnTo>
                        <a:pt x="738" y="206"/>
                      </a:lnTo>
                      <a:lnTo>
                        <a:pt x="736" y="206"/>
                      </a:lnTo>
                      <a:lnTo>
                        <a:pt x="736" y="206"/>
                      </a:lnTo>
                      <a:lnTo>
                        <a:pt x="736" y="208"/>
                      </a:lnTo>
                      <a:lnTo>
                        <a:pt x="736" y="208"/>
                      </a:lnTo>
                      <a:lnTo>
                        <a:pt x="734" y="210"/>
                      </a:lnTo>
                      <a:lnTo>
                        <a:pt x="734" y="210"/>
                      </a:lnTo>
                      <a:lnTo>
                        <a:pt x="734" y="212"/>
                      </a:lnTo>
                      <a:lnTo>
                        <a:pt x="734" y="212"/>
                      </a:lnTo>
                      <a:lnTo>
                        <a:pt x="732" y="212"/>
                      </a:lnTo>
                      <a:lnTo>
                        <a:pt x="732" y="212"/>
                      </a:lnTo>
                      <a:lnTo>
                        <a:pt x="730" y="214"/>
                      </a:lnTo>
                      <a:lnTo>
                        <a:pt x="730" y="214"/>
                      </a:lnTo>
                      <a:lnTo>
                        <a:pt x="730" y="216"/>
                      </a:lnTo>
                      <a:lnTo>
                        <a:pt x="730" y="216"/>
                      </a:lnTo>
                      <a:lnTo>
                        <a:pt x="726" y="218"/>
                      </a:lnTo>
                      <a:lnTo>
                        <a:pt x="726" y="218"/>
                      </a:lnTo>
                      <a:lnTo>
                        <a:pt x="724" y="220"/>
                      </a:lnTo>
                      <a:lnTo>
                        <a:pt x="724" y="220"/>
                      </a:lnTo>
                      <a:lnTo>
                        <a:pt x="722" y="220"/>
                      </a:lnTo>
                      <a:lnTo>
                        <a:pt x="722" y="220"/>
                      </a:lnTo>
                      <a:lnTo>
                        <a:pt x="720" y="222"/>
                      </a:lnTo>
                      <a:lnTo>
                        <a:pt x="720" y="222"/>
                      </a:lnTo>
                      <a:lnTo>
                        <a:pt x="718" y="224"/>
                      </a:lnTo>
                      <a:lnTo>
                        <a:pt x="718" y="224"/>
                      </a:lnTo>
                      <a:lnTo>
                        <a:pt x="716" y="224"/>
                      </a:lnTo>
                      <a:lnTo>
                        <a:pt x="716" y="224"/>
                      </a:lnTo>
                      <a:lnTo>
                        <a:pt x="714" y="226"/>
                      </a:lnTo>
                      <a:lnTo>
                        <a:pt x="714" y="226"/>
                      </a:lnTo>
                      <a:lnTo>
                        <a:pt x="712" y="226"/>
                      </a:lnTo>
                      <a:lnTo>
                        <a:pt x="712" y="226"/>
                      </a:lnTo>
                      <a:lnTo>
                        <a:pt x="710" y="228"/>
                      </a:lnTo>
                      <a:lnTo>
                        <a:pt x="710" y="228"/>
                      </a:lnTo>
                      <a:lnTo>
                        <a:pt x="708" y="230"/>
                      </a:lnTo>
                      <a:lnTo>
                        <a:pt x="708" y="230"/>
                      </a:lnTo>
                      <a:lnTo>
                        <a:pt x="706"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defTabSz="914400"/>
                  <a:endParaRPr lang="en-US" dirty="0">
                    <a:solidFill>
                      <a:prstClr val="black"/>
                    </a:solidFill>
                    <a:latin typeface="Calibri"/>
                  </a:endParaRPr>
                </a:p>
              </p:txBody>
            </p:sp>
            <p:sp>
              <p:nvSpPr>
                <p:cNvPr id="21" name="Text Box 10"/>
                <p:cNvSpPr txBox="1">
                  <a:spLocks noChangeArrowheads="1"/>
                </p:cNvSpPr>
                <p:nvPr/>
              </p:nvSpPr>
              <p:spPr bwMode="auto">
                <a:xfrm>
                  <a:off x="2351192" y="360900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5F5F5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defTabSz="914400"/>
                  <a:endParaRPr lang="en-GB" b="1" dirty="0">
                    <a:solidFill>
                      <a:srgbClr val="000000"/>
                    </a:solidFill>
                    <a:latin typeface="Calibri"/>
                  </a:endParaRPr>
                </a:p>
              </p:txBody>
            </p:sp>
          </p:grpSp>
          <p:sp>
            <p:nvSpPr>
              <p:cNvPr id="19" name="Rectangle 18"/>
              <p:cNvSpPr/>
              <p:nvPr/>
            </p:nvSpPr>
            <p:spPr>
              <a:xfrm>
                <a:off x="1801833" y="3819979"/>
                <a:ext cx="1376128" cy="646331"/>
              </a:xfrm>
              <a:prstGeom prst="rect">
                <a:avLst/>
              </a:prstGeom>
            </p:spPr>
            <p:txBody>
              <a:bodyPr wrap="square">
                <a:spAutoFit/>
              </a:bodyPr>
              <a:lstStyle/>
              <a:p>
                <a:pPr algn="ctr" defTabSz="914400"/>
                <a:r>
                  <a:rPr lang="en-GB" b="1" dirty="0" smtClean="0">
                    <a:solidFill>
                      <a:srgbClr val="000000"/>
                    </a:solidFill>
                    <a:latin typeface="Calibri"/>
                  </a:rPr>
                  <a:t>K-12 School Systems</a:t>
                </a:r>
                <a:endParaRPr lang="en-GB" b="1" dirty="0">
                  <a:solidFill>
                    <a:srgbClr val="000000"/>
                  </a:solidFill>
                  <a:latin typeface="Calibri"/>
                </a:endParaRPr>
              </a:p>
            </p:txBody>
          </p:sp>
        </p:grpSp>
        <p:grpSp>
          <p:nvGrpSpPr>
            <p:cNvPr id="10" name="Group 9"/>
            <p:cNvGrpSpPr/>
            <p:nvPr/>
          </p:nvGrpSpPr>
          <p:grpSpPr>
            <a:xfrm>
              <a:off x="4956958" y="1272862"/>
              <a:ext cx="2444957" cy="2257386"/>
              <a:chOff x="4956958" y="1272862"/>
              <a:chExt cx="2444957" cy="2257386"/>
            </a:xfrm>
          </p:grpSpPr>
          <p:sp>
            <p:nvSpPr>
              <p:cNvPr id="11" name="Freeform 8"/>
              <p:cNvSpPr>
                <a:spLocks/>
              </p:cNvSpPr>
              <p:nvPr/>
            </p:nvSpPr>
            <p:spPr bwMode="auto">
              <a:xfrm>
                <a:off x="4956958" y="1272862"/>
                <a:ext cx="2444957" cy="2257386"/>
              </a:xfrm>
              <a:custGeom>
                <a:avLst/>
                <a:gdLst>
                  <a:gd name="T0" fmla="*/ 262 w 1600"/>
                  <a:gd name="T1" fmla="*/ 260 h 1624"/>
                  <a:gd name="T2" fmla="*/ 286 w 1600"/>
                  <a:gd name="T3" fmla="*/ 316 h 1624"/>
                  <a:gd name="T4" fmla="*/ 374 w 1600"/>
                  <a:gd name="T5" fmla="*/ 290 h 1624"/>
                  <a:gd name="T6" fmla="*/ 424 w 1600"/>
                  <a:gd name="T7" fmla="*/ 306 h 1624"/>
                  <a:gd name="T8" fmla="*/ 430 w 1600"/>
                  <a:gd name="T9" fmla="*/ 426 h 1624"/>
                  <a:gd name="T10" fmla="*/ 368 w 1600"/>
                  <a:gd name="T11" fmla="*/ 524 h 1624"/>
                  <a:gd name="T12" fmla="*/ 274 w 1600"/>
                  <a:gd name="T13" fmla="*/ 558 h 1624"/>
                  <a:gd name="T14" fmla="*/ 238 w 1600"/>
                  <a:gd name="T15" fmla="*/ 508 h 1624"/>
                  <a:gd name="T16" fmla="*/ 210 w 1600"/>
                  <a:gd name="T17" fmla="*/ 430 h 1624"/>
                  <a:gd name="T18" fmla="*/ 140 w 1600"/>
                  <a:gd name="T19" fmla="*/ 460 h 1624"/>
                  <a:gd name="T20" fmla="*/ 140 w 1600"/>
                  <a:gd name="T21" fmla="*/ 934 h 1624"/>
                  <a:gd name="T22" fmla="*/ 214 w 1600"/>
                  <a:gd name="T23" fmla="*/ 968 h 1624"/>
                  <a:gd name="T24" fmla="*/ 242 w 1600"/>
                  <a:gd name="T25" fmla="*/ 906 h 1624"/>
                  <a:gd name="T26" fmla="*/ 268 w 1600"/>
                  <a:gd name="T27" fmla="*/ 844 h 1624"/>
                  <a:gd name="T28" fmla="*/ 352 w 1600"/>
                  <a:gd name="T29" fmla="*/ 858 h 1624"/>
                  <a:gd name="T30" fmla="*/ 432 w 1600"/>
                  <a:gd name="T31" fmla="*/ 964 h 1624"/>
                  <a:gd name="T32" fmla="*/ 430 w 1600"/>
                  <a:gd name="T33" fmla="*/ 1078 h 1624"/>
                  <a:gd name="T34" fmla="*/ 376 w 1600"/>
                  <a:gd name="T35" fmla="*/ 1100 h 1624"/>
                  <a:gd name="T36" fmla="*/ 288 w 1600"/>
                  <a:gd name="T37" fmla="*/ 1074 h 1624"/>
                  <a:gd name="T38" fmla="*/ 266 w 1600"/>
                  <a:gd name="T39" fmla="*/ 1136 h 1624"/>
                  <a:gd name="T40" fmla="*/ 668 w 1600"/>
                  <a:gd name="T41" fmla="*/ 1386 h 1624"/>
                  <a:gd name="T42" fmla="*/ 686 w 1600"/>
                  <a:gd name="T43" fmla="*/ 1392 h 1624"/>
                  <a:gd name="T44" fmla="*/ 696 w 1600"/>
                  <a:gd name="T45" fmla="*/ 1398 h 1624"/>
                  <a:gd name="T46" fmla="*/ 704 w 1600"/>
                  <a:gd name="T47" fmla="*/ 1402 h 1624"/>
                  <a:gd name="T48" fmla="*/ 714 w 1600"/>
                  <a:gd name="T49" fmla="*/ 1410 h 1624"/>
                  <a:gd name="T50" fmla="*/ 720 w 1600"/>
                  <a:gd name="T51" fmla="*/ 1414 h 1624"/>
                  <a:gd name="T52" fmla="*/ 724 w 1600"/>
                  <a:gd name="T53" fmla="*/ 1422 h 1624"/>
                  <a:gd name="T54" fmla="*/ 726 w 1600"/>
                  <a:gd name="T55" fmla="*/ 1430 h 1624"/>
                  <a:gd name="T56" fmla="*/ 726 w 1600"/>
                  <a:gd name="T57" fmla="*/ 1436 h 1624"/>
                  <a:gd name="T58" fmla="*/ 724 w 1600"/>
                  <a:gd name="T59" fmla="*/ 1448 h 1624"/>
                  <a:gd name="T60" fmla="*/ 704 w 1600"/>
                  <a:gd name="T61" fmla="*/ 1476 h 1624"/>
                  <a:gd name="T62" fmla="*/ 672 w 1600"/>
                  <a:gd name="T63" fmla="*/ 1494 h 1624"/>
                  <a:gd name="T64" fmla="*/ 660 w 1600"/>
                  <a:gd name="T65" fmla="*/ 1504 h 1624"/>
                  <a:gd name="T66" fmla="*/ 652 w 1600"/>
                  <a:gd name="T67" fmla="*/ 1514 h 1624"/>
                  <a:gd name="T68" fmla="*/ 648 w 1600"/>
                  <a:gd name="T69" fmla="*/ 1530 h 1624"/>
                  <a:gd name="T70" fmla="*/ 650 w 1600"/>
                  <a:gd name="T71" fmla="*/ 1562 h 1624"/>
                  <a:gd name="T72" fmla="*/ 748 w 1600"/>
                  <a:gd name="T73" fmla="*/ 1620 h 1624"/>
                  <a:gd name="T74" fmla="*/ 880 w 1600"/>
                  <a:gd name="T75" fmla="*/ 1606 h 1624"/>
                  <a:gd name="T76" fmla="*/ 934 w 1600"/>
                  <a:gd name="T77" fmla="*/ 1540 h 1624"/>
                  <a:gd name="T78" fmla="*/ 932 w 1600"/>
                  <a:gd name="T79" fmla="*/ 1522 h 1624"/>
                  <a:gd name="T80" fmla="*/ 924 w 1600"/>
                  <a:gd name="T81" fmla="*/ 1508 h 1624"/>
                  <a:gd name="T82" fmla="*/ 918 w 1600"/>
                  <a:gd name="T83" fmla="*/ 1502 h 1624"/>
                  <a:gd name="T84" fmla="*/ 906 w 1600"/>
                  <a:gd name="T85" fmla="*/ 1494 h 1624"/>
                  <a:gd name="T86" fmla="*/ 862 w 1600"/>
                  <a:gd name="T87" fmla="*/ 1460 h 1624"/>
                  <a:gd name="T88" fmla="*/ 856 w 1600"/>
                  <a:gd name="T89" fmla="*/ 1448 h 1624"/>
                  <a:gd name="T90" fmla="*/ 854 w 1600"/>
                  <a:gd name="T91" fmla="*/ 1438 h 1624"/>
                  <a:gd name="T92" fmla="*/ 854 w 1600"/>
                  <a:gd name="T93" fmla="*/ 1430 h 1624"/>
                  <a:gd name="T94" fmla="*/ 856 w 1600"/>
                  <a:gd name="T95" fmla="*/ 1422 h 1624"/>
                  <a:gd name="T96" fmla="*/ 860 w 1600"/>
                  <a:gd name="T97" fmla="*/ 1416 h 1624"/>
                  <a:gd name="T98" fmla="*/ 866 w 1600"/>
                  <a:gd name="T99" fmla="*/ 1410 h 1624"/>
                  <a:gd name="T100" fmla="*/ 874 w 1600"/>
                  <a:gd name="T101" fmla="*/ 1402 h 1624"/>
                  <a:gd name="T102" fmla="*/ 884 w 1600"/>
                  <a:gd name="T103" fmla="*/ 1398 h 1624"/>
                  <a:gd name="T104" fmla="*/ 892 w 1600"/>
                  <a:gd name="T105" fmla="*/ 1394 h 1624"/>
                  <a:gd name="T106" fmla="*/ 912 w 1600"/>
                  <a:gd name="T107" fmla="*/ 1386 h 1624"/>
                  <a:gd name="T108" fmla="*/ 1200 w 1600"/>
                  <a:gd name="T109" fmla="*/ 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0" h="1624">
                    <a:moveTo>
                      <a:pt x="1200" y="0"/>
                    </a:moveTo>
                    <a:lnTo>
                      <a:pt x="402" y="0"/>
                    </a:lnTo>
                    <a:lnTo>
                      <a:pt x="400" y="6"/>
                    </a:lnTo>
                    <a:lnTo>
                      <a:pt x="400" y="8"/>
                    </a:lnTo>
                    <a:lnTo>
                      <a:pt x="266" y="240"/>
                    </a:lnTo>
                    <a:lnTo>
                      <a:pt x="266" y="240"/>
                    </a:lnTo>
                    <a:lnTo>
                      <a:pt x="262" y="260"/>
                    </a:lnTo>
                    <a:lnTo>
                      <a:pt x="262" y="282"/>
                    </a:lnTo>
                    <a:lnTo>
                      <a:pt x="264" y="290"/>
                    </a:lnTo>
                    <a:lnTo>
                      <a:pt x="266" y="298"/>
                    </a:lnTo>
                    <a:lnTo>
                      <a:pt x="270" y="306"/>
                    </a:lnTo>
                    <a:lnTo>
                      <a:pt x="276" y="310"/>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2" y="296"/>
                    </a:lnTo>
                    <a:lnTo>
                      <a:pt x="418" y="302"/>
                    </a:lnTo>
                    <a:lnTo>
                      <a:pt x="424" y="306"/>
                    </a:lnTo>
                    <a:lnTo>
                      <a:pt x="434" y="320"/>
                    </a:lnTo>
                    <a:lnTo>
                      <a:pt x="438" y="336"/>
                    </a:lnTo>
                    <a:lnTo>
                      <a:pt x="442" y="352"/>
                    </a:lnTo>
                    <a:lnTo>
                      <a:pt x="442" y="370"/>
                    </a:lnTo>
                    <a:lnTo>
                      <a:pt x="438" y="390"/>
                    </a:lnTo>
                    <a:lnTo>
                      <a:pt x="434" y="408"/>
                    </a:lnTo>
                    <a:lnTo>
                      <a:pt x="430" y="426"/>
                    </a:lnTo>
                    <a:lnTo>
                      <a:pt x="430" y="426"/>
                    </a:lnTo>
                    <a:lnTo>
                      <a:pt x="420" y="450"/>
                    </a:lnTo>
                    <a:lnTo>
                      <a:pt x="410" y="472"/>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10" y="430"/>
                    </a:lnTo>
                    <a:lnTo>
                      <a:pt x="202" y="426"/>
                    </a:lnTo>
                    <a:lnTo>
                      <a:pt x="192" y="426"/>
                    </a:lnTo>
                    <a:lnTo>
                      <a:pt x="184" y="430"/>
                    </a:lnTo>
                    <a:lnTo>
                      <a:pt x="174" y="434"/>
                    </a:lnTo>
                    <a:lnTo>
                      <a:pt x="156" y="446"/>
                    </a:lnTo>
                    <a:lnTo>
                      <a:pt x="140" y="460"/>
                    </a:lnTo>
                    <a:lnTo>
                      <a:pt x="40" y="632"/>
                    </a:lnTo>
                    <a:lnTo>
                      <a:pt x="4" y="694"/>
                    </a:lnTo>
                    <a:lnTo>
                      <a:pt x="0" y="694"/>
                    </a:lnTo>
                    <a:lnTo>
                      <a:pt x="0" y="694"/>
                    </a:lnTo>
                    <a:lnTo>
                      <a:pt x="2" y="696"/>
                    </a:lnTo>
                    <a:lnTo>
                      <a:pt x="4" y="696"/>
                    </a:lnTo>
                    <a:lnTo>
                      <a:pt x="140" y="934"/>
                    </a:lnTo>
                    <a:lnTo>
                      <a:pt x="140" y="934"/>
                    </a:lnTo>
                    <a:lnTo>
                      <a:pt x="158" y="948"/>
                    </a:lnTo>
                    <a:lnTo>
                      <a:pt x="176" y="962"/>
                    </a:lnTo>
                    <a:lnTo>
                      <a:pt x="186" y="968"/>
                    </a:lnTo>
                    <a:lnTo>
                      <a:pt x="196" y="970"/>
                    </a:lnTo>
                    <a:lnTo>
                      <a:pt x="206" y="970"/>
                    </a:lnTo>
                    <a:lnTo>
                      <a:pt x="214" y="968"/>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8" y="1078"/>
                    </a:lnTo>
                    <a:lnTo>
                      <a:pt x="272" y="1084"/>
                    </a:lnTo>
                    <a:lnTo>
                      <a:pt x="266" y="1092"/>
                    </a:lnTo>
                    <a:lnTo>
                      <a:pt x="264" y="1102"/>
                    </a:lnTo>
                    <a:lnTo>
                      <a:pt x="264" y="1114"/>
                    </a:lnTo>
                    <a:lnTo>
                      <a:pt x="266" y="1136"/>
                    </a:lnTo>
                    <a:lnTo>
                      <a:pt x="270" y="1158"/>
                    </a:lnTo>
                    <a:lnTo>
                      <a:pt x="402" y="1386"/>
                    </a:lnTo>
                    <a:lnTo>
                      <a:pt x="402" y="1386"/>
                    </a:lnTo>
                    <a:lnTo>
                      <a:pt x="402" y="1386"/>
                    </a:lnTo>
                    <a:lnTo>
                      <a:pt x="668" y="1386"/>
                    </a:lnTo>
                    <a:lnTo>
                      <a:pt x="668" y="1386"/>
                    </a:lnTo>
                    <a:lnTo>
                      <a:pt x="668" y="1386"/>
                    </a:lnTo>
                    <a:lnTo>
                      <a:pt x="668" y="1386"/>
                    </a:lnTo>
                    <a:lnTo>
                      <a:pt x="674" y="1388"/>
                    </a:lnTo>
                    <a:lnTo>
                      <a:pt x="674" y="1388"/>
                    </a:lnTo>
                    <a:lnTo>
                      <a:pt x="674" y="1388"/>
                    </a:lnTo>
                    <a:lnTo>
                      <a:pt x="674" y="1388"/>
                    </a:lnTo>
                    <a:lnTo>
                      <a:pt x="686" y="1392"/>
                    </a:lnTo>
                    <a:lnTo>
                      <a:pt x="686" y="1392"/>
                    </a:lnTo>
                    <a:lnTo>
                      <a:pt x="688" y="1394"/>
                    </a:lnTo>
                    <a:lnTo>
                      <a:pt x="688" y="1394"/>
                    </a:lnTo>
                    <a:lnTo>
                      <a:pt x="692" y="1394"/>
                    </a:lnTo>
                    <a:lnTo>
                      <a:pt x="692" y="1394"/>
                    </a:lnTo>
                    <a:lnTo>
                      <a:pt x="694" y="1396"/>
                    </a:lnTo>
                    <a:lnTo>
                      <a:pt x="694" y="1396"/>
                    </a:lnTo>
                    <a:lnTo>
                      <a:pt x="696" y="1398"/>
                    </a:lnTo>
                    <a:lnTo>
                      <a:pt x="696" y="1398"/>
                    </a:lnTo>
                    <a:lnTo>
                      <a:pt x="700" y="1398"/>
                    </a:lnTo>
                    <a:lnTo>
                      <a:pt x="700" y="1398"/>
                    </a:lnTo>
                    <a:lnTo>
                      <a:pt x="702" y="1400"/>
                    </a:lnTo>
                    <a:lnTo>
                      <a:pt x="702" y="1400"/>
                    </a:lnTo>
                    <a:lnTo>
                      <a:pt x="704" y="1402"/>
                    </a:lnTo>
                    <a:lnTo>
                      <a:pt x="704" y="1402"/>
                    </a:lnTo>
                    <a:lnTo>
                      <a:pt x="706" y="1402"/>
                    </a:lnTo>
                    <a:lnTo>
                      <a:pt x="706" y="1402"/>
                    </a:lnTo>
                    <a:lnTo>
                      <a:pt x="710" y="1406"/>
                    </a:lnTo>
                    <a:lnTo>
                      <a:pt x="710" y="1406"/>
                    </a:lnTo>
                    <a:lnTo>
                      <a:pt x="710" y="1406"/>
                    </a:lnTo>
                    <a:lnTo>
                      <a:pt x="710" y="1406"/>
                    </a:lnTo>
                    <a:lnTo>
                      <a:pt x="714" y="1410"/>
                    </a:lnTo>
                    <a:lnTo>
                      <a:pt x="714" y="1410"/>
                    </a:lnTo>
                    <a:lnTo>
                      <a:pt x="716" y="1410"/>
                    </a:lnTo>
                    <a:lnTo>
                      <a:pt x="716" y="1410"/>
                    </a:lnTo>
                    <a:lnTo>
                      <a:pt x="718" y="1412"/>
                    </a:lnTo>
                    <a:lnTo>
                      <a:pt x="718" y="1412"/>
                    </a:lnTo>
                    <a:lnTo>
                      <a:pt x="720" y="1414"/>
                    </a:lnTo>
                    <a:lnTo>
                      <a:pt x="720" y="1414"/>
                    </a:lnTo>
                    <a:lnTo>
                      <a:pt x="722" y="1416"/>
                    </a:lnTo>
                    <a:lnTo>
                      <a:pt x="722" y="1416"/>
                    </a:lnTo>
                    <a:lnTo>
                      <a:pt x="722" y="1418"/>
                    </a:lnTo>
                    <a:lnTo>
                      <a:pt x="722" y="1418"/>
                    </a:lnTo>
                    <a:lnTo>
                      <a:pt x="724" y="1420"/>
                    </a:lnTo>
                    <a:lnTo>
                      <a:pt x="724" y="1420"/>
                    </a:lnTo>
                    <a:lnTo>
                      <a:pt x="724" y="1422"/>
                    </a:lnTo>
                    <a:lnTo>
                      <a:pt x="724" y="1422"/>
                    </a:lnTo>
                    <a:lnTo>
                      <a:pt x="726" y="1424"/>
                    </a:lnTo>
                    <a:lnTo>
                      <a:pt x="726" y="1424"/>
                    </a:lnTo>
                    <a:lnTo>
                      <a:pt x="726" y="1426"/>
                    </a:lnTo>
                    <a:lnTo>
                      <a:pt x="726" y="1426"/>
                    </a:lnTo>
                    <a:lnTo>
                      <a:pt x="726" y="1430"/>
                    </a:lnTo>
                    <a:lnTo>
                      <a:pt x="726" y="1430"/>
                    </a:lnTo>
                    <a:lnTo>
                      <a:pt x="726" y="1430"/>
                    </a:lnTo>
                    <a:lnTo>
                      <a:pt x="726" y="1430"/>
                    </a:lnTo>
                    <a:lnTo>
                      <a:pt x="726" y="1430"/>
                    </a:lnTo>
                    <a:lnTo>
                      <a:pt x="726" y="1430"/>
                    </a:lnTo>
                    <a:lnTo>
                      <a:pt x="726" y="1430"/>
                    </a:lnTo>
                    <a:lnTo>
                      <a:pt x="726" y="1436"/>
                    </a:lnTo>
                    <a:lnTo>
                      <a:pt x="726" y="1436"/>
                    </a:lnTo>
                    <a:lnTo>
                      <a:pt x="726" y="1438"/>
                    </a:lnTo>
                    <a:lnTo>
                      <a:pt x="726" y="1438"/>
                    </a:lnTo>
                    <a:lnTo>
                      <a:pt x="726" y="1442"/>
                    </a:lnTo>
                    <a:lnTo>
                      <a:pt x="726" y="1442"/>
                    </a:lnTo>
                    <a:lnTo>
                      <a:pt x="724" y="1444"/>
                    </a:lnTo>
                    <a:lnTo>
                      <a:pt x="724" y="1444"/>
                    </a:lnTo>
                    <a:lnTo>
                      <a:pt x="724" y="1448"/>
                    </a:lnTo>
                    <a:lnTo>
                      <a:pt x="724" y="1448"/>
                    </a:lnTo>
                    <a:lnTo>
                      <a:pt x="724" y="1448"/>
                    </a:lnTo>
                    <a:lnTo>
                      <a:pt x="724" y="1448"/>
                    </a:lnTo>
                    <a:lnTo>
                      <a:pt x="720" y="1458"/>
                    </a:lnTo>
                    <a:lnTo>
                      <a:pt x="716" y="1464"/>
                    </a:lnTo>
                    <a:lnTo>
                      <a:pt x="710" y="1470"/>
                    </a:lnTo>
                    <a:lnTo>
                      <a:pt x="704" y="1476"/>
                    </a:lnTo>
                    <a:lnTo>
                      <a:pt x="690" y="1484"/>
                    </a:lnTo>
                    <a:lnTo>
                      <a:pt x="676" y="1492"/>
                    </a:lnTo>
                    <a:lnTo>
                      <a:pt x="676" y="1492"/>
                    </a:lnTo>
                    <a:lnTo>
                      <a:pt x="674" y="1494"/>
                    </a:lnTo>
                    <a:lnTo>
                      <a:pt x="674" y="1494"/>
                    </a:lnTo>
                    <a:lnTo>
                      <a:pt x="672" y="1494"/>
                    </a:lnTo>
                    <a:lnTo>
                      <a:pt x="672" y="1494"/>
                    </a:lnTo>
                    <a:lnTo>
                      <a:pt x="668" y="1498"/>
                    </a:lnTo>
                    <a:lnTo>
                      <a:pt x="668" y="1498"/>
                    </a:lnTo>
                    <a:lnTo>
                      <a:pt x="666" y="1498"/>
                    </a:lnTo>
                    <a:lnTo>
                      <a:pt x="666" y="1498"/>
                    </a:lnTo>
                    <a:lnTo>
                      <a:pt x="662" y="1502"/>
                    </a:lnTo>
                    <a:lnTo>
                      <a:pt x="662" y="1502"/>
                    </a:lnTo>
                    <a:lnTo>
                      <a:pt x="660" y="1504"/>
                    </a:lnTo>
                    <a:lnTo>
                      <a:pt x="660" y="1504"/>
                    </a:lnTo>
                    <a:lnTo>
                      <a:pt x="656" y="1508"/>
                    </a:lnTo>
                    <a:lnTo>
                      <a:pt x="656" y="1508"/>
                    </a:lnTo>
                    <a:lnTo>
                      <a:pt x="656" y="1508"/>
                    </a:lnTo>
                    <a:lnTo>
                      <a:pt x="656" y="1508"/>
                    </a:lnTo>
                    <a:lnTo>
                      <a:pt x="652" y="1514"/>
                    </a:lnTo>
                    <a:lnTo>
                      <a:pt x="652" y="1514"/>
                    </a:lnTo>
                    <a:lnTo>
                      <a:pt x="652" y="1514"/>
                    </a:lnTo>
                    <a:lnTo>
                      <a:pt x="652" y="1514"/>
                    </a:lnTo>
                    <a:lnTo>
                      <a:pt x="650" y="1522"/>
                    </a:lnTo>
                    <a:lnTo>
                      <a:pt x="650" y="1522"/>
                    </a:lnTo>
                    <a:lnTo>
                      <a:pt x="650" y="1522"/>
                    </a:lnTo>
                    <a:lnTo>
                      <a:pt x="650" y="1522"/>
                    </a:lnTo>
                    <a:lnTo>
                      <a:pt x="648" y="1530"/>
                    </a:lnTo>
                    <a:lnTo>
                      <a:pt x="648" y="1530"/>
                    </a:lnTo>
                    <a:lnTo>
                      <a:pt x="648" y="1532"/>
                    </a:lnTo>
                    <a:lnTo>
                      <a:pt x="648" y="1532"/>
                    </a:lnTo>
                    <a:lnTo>
                      <a:pt x="646" y="1540"/>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40"/>
                    </a:lnTo>
                    <a:lnTo>
                      <a:pt x="934" y="1532"/>
                    </a:lnTo>
                    <a:lnTo>
                      <a:pt x="934" y="1532"/>
                    </a:lnTo>
                    <a:lnTo>
                      <a:pt x="934" y="1530"/>
                    </a:lnTo>
                    <a:lnTo>
                      <a:pt x="934" y="1530"/>
                    </a:lnTo>
                    <a:lnTo>
                      <a:pt x="932" y="1522"/>
                    </a:lnTo>
                    <a:lnTo>
                      <a:pt x="932" y="1522"/>
                    </a:lnTo>
                    <a:lnTo>
                      <a:pt x="930" y="1522"/>
                    </a:lnTo>
                    <a:lnTo>
                      <a:pt x="930" y="1522"/>
                    </a:lnTo>
                    <a:lnTo>
                      <a:pt x="928" y="1514"/>
                    </a:lnTo>
                    <a:lnTo>
                      <a:pt x="928" y="1514"/>
                    </a:lnTo>
                    <a:lnTo>
                      <a:pt x="928" y="1514"/>
                    </a:lnTo>
                    <a:lnTo>
                      <a:pt x="928" y="1514"/>
                    </a:lnTo>
                    <a:lnTo>
                      <a:pt x="924" y="1508"/>
                    </a:lnTo>
                    <a:lnTo>
                      <a:pt x="924" y="1508"/>
                    </a:lnTo>
                    <a:lnTo>
                      <a:pt x="924" y="1508"/>
                    </a:lnTo>
                    <a:lnTo>
                      <a:pt x="924" y="1508"/>
                    </a:lnTo>
                    <a:lnTo>
                      <a:pt x="920" y="1504"/>
                    </a:lnTo>
                    <a:lnTo>
                      <a:pt x="920" y="1504"/>
                    </a:lnTo>
                    <a:lnTo>
                      <a:pt x="918" y="1502"/>
                    </a:lnTo>
                    <a:lnTo>
                      <a:pt x="918" y="1502"/>
                    </a:lnTo>
                    <a:lnTo>
                      <a:pt x="914" y="1498"/>
                    </a:lnTo>
                    <a:lnTo>
                      <a:pt x="914" y="1498"/>
                    </a:lnTo>
                    <a:lnTo>
                      <a:pt x="912" y="1498"/>
                    </a:lnTo>
                    <a:lnTo>
                      <a:pt x="912" y="1498"/>
                    </a:lnTo>
                    <a:lnTo>
                      <a:pt x="908" y="1494"/>
                    </a:lnTo>
                    <a:lnTo>
                      <a:pt x="908" y="1494"/>
                    </a:lnTo>
                    <a:lnTo>
                      <a:pt x="906" y="1494"/>
                    </a:lnTo>
                    <a:lnTo>
                      <a:pt x="906" y="1494"/>
                    </a:lnTo>
                    <a:lnTo>
                      <a:pt x="904" y="1492"/>
                    </a:lnTo>
                    <a:lnTo>
                      <a:pt x="904" y="1492"/>
                    </a:lnTo>
                    <a:lnTo>
                      <a:pt x="890" y="1484"/>
                    </a:lnTo>
                    <a:lnTo>
                      <a:pt x="878" y="1476"/>
                    </a:lnTo>
                    <a:lnTo>
                      <a:pt x="866" y="1466"/>
                    </a:lnTo>
                    <a:lnTo>
                      <a:pt x="862" y="1460"/>
                    </a:lnTo>
                    <a:lnTo>
                      <a:pt x="858" y="1454"/>
                    </a:lnTo>
                    <a:lnTo>
                      <a:pt x="858" y="1454"/>
                    </a:lnTo>
                    <a:lnTo>
                      <a:pt x="858" y="1454"/>
                    </a:lnTo>
                    <a:lnTo>
                      <a:pt x="858" y="1454"/>
                    </a:lnTo>
                    <a:lnTo>
                      <a:pt x="856" y="1448"/>
                    </a:lnTo>
                    <a:lnTo>
                      <a:pt x="856" y="1448"/>
                    </a:lnTo>
                    <a:lnTo>
                      <a:pt x="856" y="1448"/>
                    </a:lnTo>
                    <a:lnTo>
                      <a:pt x="856" y="1448"/>
                    </a:lnTo>
                    <a:lnTo>
                      <a:pt x="856" y="1444"/>
                    </a:lnTo>
                    <a:lnTo>
                      <a:pt x="856" y="1444"/>
                    </a:lnTo>
                    <a:lnTo>
                      <a:pt x="856" y="1442"/>
                    </a:lnTo>
                    <a:lnTo>
                      <a:pt x="856" y="1442"/>
                    </a:lnTo>
                    <a:lnTo>
                      <a:pt x="854" y="1438"/>
                    </a:lnTo>
                    <a:lnTo>
                      <a:pt x="854" y="1438"/>
                    </a:lnTo>
                    <a:lnTo>
                      <a:pt x="854" y="1436"/>
                    </a:lnTo>
                    <a:lnTo>
                      <a:pt x="854" y="1436"/>
                    </a:lnTo>
                    <a:lnTo>
                      <a:pt x="854" y="1430"/>
                    </a:lnTo>
                    <a:lnTo>
                      <a:pt x="854" y="1430"/>
                    </a:lnTo>
                    <a:lnTo>
                      <a:pt x="854" y="1430"/>
                    </a:lnTo>
                    <a:lnTo>
                      <a:pt x="854" y="1430"/>
                    </a:lnTo>
                    <a:lnTo>
                      <a:pt x="854" y="1430"/>
                    </a:lnTo>
                    <a:lnTo>
                      <a:pt x="854" y="1430"/>
                    </a:lnTo>
                    <a:lnTo>
                      <a:pt x="854" y="1430"/>
                    </a:lnTo>
                    <a:lnTo>
                      <a:pt x="854" y="1426"/>
                    </a:lnTo>
                    <a:lnTo>
                      <a:pt x="854" y="1426"/>
                    </a:lnTo>
                    <a:lnTo>
                      <a:pt x="856" y="1424"/>
                    </a:lnTo>
                    <a:lnTo>
                      <a:pt x="856" y="1424"/>
                    </a:lnTo>
                    <a:lnTo>
                      <a:pt x="856" y="1422"/>
                    </a:lnTo>
                    <a:lnTo>
                      <a:pt x="856" y="1422"/>
                    </a:lnTo>
                    <a:lnTo>
                      <a:pt x="856" y="1420"/>
                    </a:lnTo>
                    <a:lnTo>
                      <a:pt x="856" y="1420"/>
                    </a:lnTo>
                    <a:lnTo>
                      <a:pt x="858" y="1418"/>
                    </a:lnTo>
                    <a:lnTo>
                      <a:pt x="858" y="1418"/>
                    </a:lnTo>
                    <a:lnTo>
                      <a:pt x="860" y="1416"/>
                    </a:lnTo>
                    <a:lnTo>
                      <a:pt x="860" y="1416"/>
                    </a:lnTo>
                    <a:lnTo>
                      <a:pt x="862" y="1414"/>
                    </a:lnTo>
                    <a:lnTo>
                      <a:pt x="862" y="1414"/>
                    </a:lnTo>
                    <a:lnTo>
                      <a:pt x="862" y="1412"/>
                    </a:lnTo>
                    <a:lnTo>
                      <a:pt x="862" y="1412"/>
                    </a:lnTo>
                    <a:lnTo>
                      <a:pt x="864" y="1410"/>
                    </a:lnTo>
                    <a:lnTo>
                      <a:pt x="864" y="1410"/>
                    </a:lnTo>
                    <a:lnTo>
                      <a:pt x="866" y="1410"/>
                    </a:lnTo>
                    <a:lnTo>
                      <a:pt x="866" y="1410"/>
                    </a:lnTo>
                    <a:lnTo>
                      <a:pt x="870" y="1406"/>
                    </a:lnTo>
                    <a:lnTo>
                      <a:pt x="870" y="1406"/>
                    </a:lnTo>
                    <a:lnTo>
                      <a:pt x="870" y="1406"/>
                    </a:lnTo>
                    <a:lnTo>
                      <a:pt x="870" y="1406"/>
                    </a:lnTo>
                    <a:lnTo>
                      <a:pt x="874" y="1402"/>
                    </a:lnTo>
                    <a:lnTo>
                      <a:pt x="874" y="1402"/>
                    </a:lnTo>
                    <a:lnTo>
                      <a:pt x="876" y="1402"/>
                    </a:lnTo>
                    <a:lnTo>
                      <a:pt x="876" y="1402"/>
                    </a:lnTo>
                    <a:lnTo>
                      <a:pt x="880" y="1400"/>
                    </a:lnTo>
                    <a:lnTo>
                      <a:pt x="880" y="1400"/>
                    </a:lnTo>
                    <a:lnTo>
                      <a:pt x="882" y="1398"/>
                    </a:lnTo>
                    <a:lnTo>
                      <a:pt x="882" y="1398"/>
                    </a:lnTo>
                    <a:lnTo>
                      <a:pt x="884" y="1398"/>
                    </a:lnTo>
                    <a:lnTo>
                      <a:pt x="884" y="1398"/>
                    </a:lnTo>
                    <a:lnTo>
                      <a:pt x="886" y="1396"/>
                    </a:lnTo>
                    <a:lnTo>
                      <a:pt x="886" y="1396"/>
                    </a:lnTo>
                    <a:lnTo>
                      <a:pt x="890" y="1394"/>
                    </a:lnTo>
                    <a:lnTo>
                      <a:pt x="890" y="1394"/>
                    </a:lnTo>
                    <a:lnTo>
                      <a:pt x="892" y="1394"/>
                    </a:lnTo>
                    <a:lnTo>
                      <a:pt x="892" y="1394"/>
                    </a:lnTo>
                    <a:lnTo>
                      <a:pt x="894" y="1392"/>
                    </a:lnTo>
                    <a:lnTo>
                      <a:pt x="894" y="1392"/>
                    </a:lnTo>
                    <a:lnTo>
                      <a:pt x="906" y="1388"/>
                    </a:lnTo>
                    <a:lnTo>
                      <a:pt x="906" y="1388"/>
                    </a:lnTo>
                    <a:lnTo>
                      <a:pt x="908" y="1388"/>
                    </a:lnTo>
                    <a:lnTo>
                      <a:pt x="908" y="1388"/>
                    </a:lnTo>
                    <a:lnTo>
                      <a:pt x="912" y="1386"/>
                    </a:lnTo>
                    <a:lnTo>
                      <a:pt x="912" y="1386"/>
                    </a:lnTo>
                    <a:lnTo>
                      <a:pt x="912" y="1386"/>
                    </a:lnTo>
                    <a:lnTo>
                      <a:pt x="1200" y="1386"/>
                    </a:lnTo>
                    <a:lnTo>
                      <a:pt x="1200" y="1384"/>
                    </a:lnTo>
                    <a:lnTo>
                      <a:pt x="1200" y="1384"/>
                    </a:lnTo>
                    <a:lnTo>
                      <a:pt x="1600" y="694"/>
                    </a:lnTo>
                    <a:lnTo>
                      <a:pt x="1200" y="0"/>
                    </a:lnTo>
                    <a:close/>
                  </a:path>
                </a:pathLst>
              </a:cu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defTabSz="914400"/>
                <a:endParaRPr lang="en-US" dirty="0">
                  <a:solidFill>
                    <a:prstClr val="black"/>
                  </a:solidFill>
                  <a:latin typeface="Calibri"/>
                </a:endParaRPr>
              </a:p>
            </p:txBody>
          </p:sp>
          <p:sp>
            <p:nvSpPr>
              <p:cNvPr id="12" name="Text Box 14"/>
              <p:cNvSpPr txBox="1">
                <a:spLocks noChangeArrowheads="1"/>
              </p:cNvSpPr>
              <p:nvPr/>
            </p:nvSpPr>
            <p:spPr bwMode="auto">
              <a:xfrm>
                <a:off x="5486552" y="1913584"/>
                <a:ext cx="1569999" cy="646331"/>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defTabSz="914400"/>
                <a:r>
                  <a:rPr lang="en-GB" b="1" dirty="0" smtClean="0">
                    <a:solidFill>
                      <a:srgbClr val="000000"/>
                    </a:solidFill>
                    <a:latin typeface="Calibri"/>
                  </a:rPr>
                  <a:t>Industry Partners</a:t>
                </a:r>
                <a:endParaRPr lang="en-GB" b="1" dirty="0">
                  <a:solidFill>
                    <a:srgbClr val="000000"/>
                  </a:solidFill>
                  <a:latin typeface="Calibri"/>
                </a:endParaRPr>
              </a:p>
            </p:txBody>
          </p:sp>
        </p:grpSp>
        <p:grpSp>
          <p:nvGrpSpPr>
            <p:cNvPr id="14" name="Group 13"/>
            <p:cNvGrpSpPr/>
            <p:nvPr/>
          </p:nvGrpSpPr>
          <p:grpSpPr>
            <a:xfrm>
              <a:off x="1295400" y="1298968"/>
              <a:ext cx="2464548" cy="1927776"/>
              <a:chOff x="1295400" y="1298968"/>
              <a:chExt cx="2464548" cy="1927776"/>
            </a:xfrm>
          </p:grpSpPr>
          <p:sp>
            <p:nvSpPr>
              <p:cNvPr id="15" name="Freeform 5"/>
              <p:cNvSpPr>
                <a:spLocks/>
              </p:cNvSpPr>
              <p:nvPr/>
            </p:nvSpPr>
            <p:spPr bwMode="auto">
              <a:xfrm>
                <a:off x="1295400" y="1298968"/>
                <a:ext cx="2464548" cy="1927776"/>
              </a:xfrm>
              <a:custGeom>
                <a:avLst/>
                <a:gdLst>
                  <a:gd name="T0" fmla="*/ 694 w 1612"/>
                  <a:gd name="T1" fmla="*/ 1382 h 1386"/>
                  <a:gd name="T2" fmla="*/ 710 w 1612"/>
                  <a:gd name="T3" fmla="*/ 1376 h 1386"/>
                  <a:gd name="T4" fmla="*/ 714 w 1612"/>
                  <a:gd name="T5" fmla="*/ 1374 h 1386"/>
                  <a:gd name="T6" fmla="*/ 720 w 1612"/>
                  <a:gd name="T7" fmla="*/ 1370 h 1386"/>
                  <a:gd name="T8" fmla="*/ 724 w 1612"/>
                  <a:gd name="T9" fmla="*/ 1368 h 1386"/>
                  <a:gd name="T10" fmla="*/ 730 w 1612"/>
                  <a:gd name="T11" fmla="*/ 1362 h 1386"/>
                  <a:gd name="T12" fmla="*/ 734 w 1612"/>
                  <a:gd name="T13" fmla="*/ 1360 h 1386"/>
                  <a:gd name="T14" fmla="*/ 736 w 1612"/>
                  <a:gd name="T15" fmla="*/ 1354 h 1386"/>
                  <a:gd name="T16" fmla="*/ 738 w 1612"/>
                  <a:gd name="T17" fmla="*/ 1352 h 1386"/>
                  <a:gd name="T18" fmla="*/ 740 w 1612"/>
                  <a:gd name="T19" fmla="*/ 1346 h 1386"/>
                  <a:gd name="T20" fmla="*/ 740 w 1612"/>
                  <a:gd name="T21" fmla="*/ 1342 h 1386"/>
                  <a:gd name="T22" fmla="*/ 716 w 1612"/>
                  <a:gd name="T23" fmla="*/ 1296 h 1386"/>
                  <a:gd name="T24" fmla="*/ 664 w 1612"/>
                  <a:gd name="T25" fmla="*/ 1254 h 1386"/>
                  <a:gd name="T26" fmla="*/ 660 w 1612"/>
                  <a:gd name="T27" fmla="*/ 1232 h 1386"/>
                  <a:gd name="T28" fmla="*/ 676 w 1612"/>
                  <a:gd name="T29" fmla="*/ 1194 h 1386"/>
                  <a:gd name="T30" fmla="*/ 762 w 1612"/>
                  <a:gd name="T31" fmla="*/ 1152 h 1386"/>
                  <a:gd name="T32" fmla="*/ 846 w 1612"/>
                  <a:gd name="T33" fmla="*/ 1152 h 1386"/>
                  <a:gd name="T34" fmla="*/ 932 w 1612"/>
                  <a:gd name="T35" fmla="*/ 1194 h 1386"/>
                  <a:gd name="T36" fmla="*/ 948 w 1612"/>
                  <a:gd name="T37" fmla="*/ 1232 h 1386"/>
                  <a:gd name="T38" fmla="*/ 944 w 1612"/>
                  <a:gd name="T39" fmla="*/ 1254 h 1386"/>
                  <a:gd name="T40" fmla="*/ 894 w 1612"/>
                  <a:gd name="T41" fmla="*/ 1296 h 1386"/>
                  <a:gd name="T42" fmla="*/ 868 w 1612"/>
                  <a:gd name="T43" fmla="*/ 1342 h 1386"/>
                  <a:gd name="T44" fmla="*/ 868 w 1612"/>
                  <a:gd name="T45" fmla="*/ 1346 h 1386"/>
                  <a:gd name="T46" fmla="*/ 870 w 1612"/>
                  <a:gd name="T47" fmla="*/ 1352 h 1386"/>
                  <a:gd name="T48" fmla="*/ 872 w 1612"/>
                  <a:gd name="T49" fmla="*/ 1354 h 1386"/>
                  <a:gd name="T50" fmla="*/ 876 w 1612"/>
                  <a:gd name="T51" fmla="*/ 1360 h 1386"/>
                  <a:gd name="T52" fmla="*/ 878 w 1612"/>
                  <a:gd name="T53" fmla="*/ 1362 h 1386"/>
                  <a:gd name="T54" fmla="*/ 884 w 1612"/>
                  <a:gd name="T55" fmla="*/ 1368 h 1386"/>
                  <a:gd name="T56" fmla="*/ 888 w 1612"/>
                  <a:gd name="T57" fmla="*/ 1370 h 1386"/>
                  <a:gd name="T58" fmla="*/ 894 w 1612"/>
                  <a:gd name="T59" fmla="*/ 1374 h 1386"/>
                  <a:gd name="T60" fmla="*/ 898 w 1612"/>
                  <a:gd name="T61" fmla="*/ 1376 h 1386"/>
                  <a:gd name="T62" fmla="*/ 914 w 1612"/>
                  <a:gd name="T63" fmla="*/ 1382 h 1386"/>
                  <a:gd name="T64" fmla="*/ 1322 w 1612"/>
                  <a:gd name="T65" fmla="*/ 1172 h 1386"/>
                  <a:gd name="T66" fmla="*/ 1326 w 1612"/>
                  <a:gd name="T67" fmla="*/ 1104 h 1386"/>
                  <a:gd name="T68" fmla="*/ 1294 w 1612"/>
                  <a:gd name="T69" fmla="*/ 1080 h 1386"/>
                  <a:gd name="T70" fmla="*/ 1232 w 1612"/>
                  <a:gd name="T71" fmla="*/ 1104 h 1386"/>
                  <a:gd name="T72" fmla="*/ 1180 w 1612"/>
                  <a:gd name="T73" fmla="*/ 1102 h 1386"/>
                  <a:gd name="T74" fmla="*/ 1154 w 1612"/>
                  <a:gd name="T75" fmla="*/ 1070 h 1386"/>
                  <a:gd name="T76" fmla="*/ 1162 w 1612"/>
                  <a:gd name="T77" fmla="*/ 974 h 1386"/>
                  <a:gd name="T78" fmla="*/ 1204 w 1612"/>
                  <a:gd name="T79" fmla="*/ 902 h 1386"/>
                  <a:gd name="T80" fmla="*/ 1282 w 1612"/>
                  <a:gd name="T81" fmla="*/ 848 h 1386"/>
                  <a:gd name="T82" fmla="*/ 1324 w 1612"/>
                  <a:gd name="T83" fmla="*/ 854 h 1386"/>
                  <a:gd name="T84" fmla="*/ 1350 w 1612"/>
                  <a:gd name="T85" fmla="*/ 900 h 1386"/>
                  <a:gd name="T86" fmla="*/ 1362 w 1612"/>
                  <a:gd name="T87" fmla="*/ 964 h 1386"/>
                  <a:gd name="T88" fmla="*/ 1398 w 1612"/>
                  <a:gd name="T89" fmla="*/ 980 h 1386"/>
                  <a:gd name="T90" fmla="*/ 1598 w 1612"/>
                  <a:gd name="T91" fmla="*/ 696 h 1386"/>
                  <a:gd name="T92" fmla="*/ 1432 w 1612"/>
                  <a:gd name="T93" fmla="*/ 382 h 1386"/>
                  <a:gd name="T94" fmla="*/ 1446 w 1612"/>
                  <a:gd name="T95" fmla="*/ 342 h 1386"/>
                  <a:gd name="T96" fmla="*/ 1500 w 1612"/>
                  <a:gd name="T97" fmla="*/ 340 h 1386"/>
                  <a:gd name="T98" fmla="*/ 1562 w 1612"/>
                  <a:gd name="T99" fmla="*/ 364 h 1386"/>
                  <a:gd name="T100" fmla="*/ 1596 w 1612"/>
                  <a:gd name="T101" fmla="*/ 346 h 1386"/>
                  <a:gd name="T102" fmla="*/ 1612 w 1612"/>
                  <a:gd name="T103" fmla="*/ 296 h 1386"/>
                  <a:gd name="T104" fmla="*/ 1582 w 1612"/>
                  <a:gd name="T105" fmla="*/ 198 h 1386"/>
                  <a:gd name="T106" fmla="*/ 1500 w 1612"/>
                  <a:gd name="T107" fmla="*/ 116 h 1386"/>
                  <a:gd name="T108" fmla="*/ 1448 w 1612"/>
                  <a:gd name="T109" fmla="*/ 110 h 1386"/>
                  <a:gd name="T110" fmla="*/ 1416 w 1612"/>
                  <a:gd name="T111" fmla="*/ 138 h 1386"/>
                  <a:gd name="T112" fmla="*/ 1412 w 1612"/>
                  <a:gd name="T113" fmla="*/ 182 h 1386"/>
                  <a:gd name="T114" fmla="*/ 1392 w 1612"/>
                  <a:gd name="T115" fmla="*/ 234 h 1386"/>
                  <a:gd name="T116" fmla="*/ 1360 w 1612"/>
                  <a:gd name="T117" fmla="*/ 240 h 1386"/>
                  <a:gd name="T118" fmla="*/ 400 w 1612"/>
                  <a:gd name="T119"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 h="1386">
                    <a:moveTo>
                      <a:pt x="674" y="1382"/>
                    </a:moveTo>
                    <a:lnTo>
                      <a:pt x="674" y="1382"/>
                    </a:lnTo>
                    <a:lnTo>
                      <a:pt x="670" y="1382"/>
                    </a:lnTo>
                    <a:lnTo>
                      <a:pt x="694" y="1382"/>
                    </a:lnTo>
                    <a:lnTo>
                      <a:pt x="694" y="1382"/>
                    </a:lnTo>
                    <a:lnTo>
                      <a:pt x="706" y="1378"/>
                    </a:lnTo>
                    <a:lnTo>
                      <a:pt x="706" y="1378"/>
                    </a:lnTo>
                    <a:lnTo>
                      <a:pt x="708" y="1378"/>
                    </a:lnTo>
                    <a:lnTo>
                      <a:pt x="708" y="1378"/>
                    </a:lnTo>
                    <a:lnTo>
                      <a:pt x="710" y="1376"/>
                    </a:lnTo>
                    <a:lnTo>
                      <a:pt x="710" y="1376"/>
                    </a:lnTo>
                    <a:lnTo>
                      <a:pt x="712" y="1374"/>
                    </a:lnTo>
                    <a:lnTo>
                      <a:pt x="712" y="1374"/>
                    </a:lnTo>
                    <a:lnTo>
                      <a:pt x="714" y="1374"/>
                    </a:lnTo>
                    <a:lnTo>
                      <a:pt x="714" y="1374"/>
                    </a:lnTo>
                    <a:lnTo>
                      <a:pt x="716" y="1372"/>
                    </a:lnTo>
                    <a:lnTo>
                      <a:pt x="716" y="1372"/>
                    </a:lnTo>
                    <a:lnTo>
                      <a:pt x="718" y="1372"/>
                    </a:lnTo>
                    <a:lnTo>
                      <a:pt x="718" y="1372"/>
                    </a:lnTo>
                    <a:lnTo>
                      <a:pt x="720" y="1370"/>
                    </a:lnTo>
                    <a:lnTo>
                      <a:pt x="720" y="1370"/>
                    </a:lnTo>
                    <a:lnTo>
                      <a:pt x="722" y="1368"/>
                    </a:lnTo>
                    <a:lnTo>
                      <a:pt x="722" y="1368"/>
                    </a:lnTo>
                    <a:lnTo>
                      <a:pt x="724" y="1368"/>
                    </a:lnTo>
                    <a:lnTo>
                      <a:pt x="724" y="1368"/>
                    </a:lnTo>
                    <a:lnTo>
                      <a:pt x="726" y="1366"/>
                    </a:lnTo>
                    <a:lnTo>
                      <a:pt x="726" y="1366"/>
                    </a:lnTo>
                    <a:lnTo>
                      <a:pt x="730" y="1364"/>
                    </a:lnTo>
                    <a:lnTo>
                      <a:pt x="730" y="1364"/>
                    </a:lnTo>
                    <a:lnTo>
                      <a:pt x="730" y="1362"/>
                    </a:lnTo>
                    <a:lnTo>
                      <a:pt x="730" y="1362"/>
                    </a:lnTo>
                    <a:lnTo>
                      <a:pt x="732" y="1360"/>
                    </a:lnTo>
                    <a:lnTo>
                      <a:pt x="732" y="1360"/>
                    </a:lnTo>
                    <a:lnTo>
                      <a:pt x="734" y="1360"/>
                    </a:lnTo>
                    <a:lnTo>
                      <a:pt x="734" y="1360"/>
                    </a:lnTo>
                    <a:lnTo>
                      <a:pt x="734" y="1358"/>
                    </a:lnTo>
                    <a:lnTo>
                      <a:pt x="734" y="1358"/>
                    </a:lnTo>
                    <a:lnTo>
                      <a:pt x="736" y="1356"/>
                    </a:lnTo>
                    <a:lnTo>
                      <a:pt x="736" y="1356"/>
                    </a:lnTo>
                    <a:lnTo>
                      <a:pt x="736" y="1354"/>
                    </a:lnTo>
                    <a:lnTo>
                      <a:pt x="736" y="1354"/>
                    </a:lnTo>
                    <a:lnTo>
                      <a:pt x="738" y="1354"/>
                    </a:lnTo>
                    <a:lnTo>
                      <a:pt x="738" y="1354"/>
                    </a:lnTo>
                    <a:lnTo>
                      <a:pt x="738" y="1352"/>
                    </a:lnTo>
                    <a:lnTo>
                      <a:pt x="738" y="1352"/>
                    </a:lnTo>
                    <a:lnTo>
                      <a:pt x="740" y="1350"/>
                    </a:lnTo>
                    <a:lnTo>
                      <a:pt x="740" y="1350"/>
                    </a:lnTo>
                    <a:lnTo>
                      <a:pt x="740" y="1348"/>
                    </a:lnTo>
                    <a:lnTo>
                      <a:pt x="740" y="1348"/>
                    </a:lnTo>
                    <a:lnTo>
                      <a:pt x="740" y="1346"/>
                    </a:lnTo>
                    <a:lnTo>
                      <a:pt x="740" y="1346"/>
                    </a:lnTo>
                    <a:lnTo>
                      <a:pt x="740" y="1342"/>
                    </a:lnTo>
                    <a:lnTo>
                      <a:pt x="740" y="1342"/>
                    </a:lnTo>
                    <a:lnTo>
                      <a:pt x="740" y="1342"/>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0" y="1232"/>
                    </a:lnTo>
                    <a:lnTo>
                      <a:pt x="660" y="1232"/>
                    </a:lnTo>
                    <a:lnTo>
                      <a:pt x="660" y="1232"/>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32"/>
                    </a:lnTo>
                    <a:lnTo>
                      <a:pt x="948" y="1232"/>
                    </a:lnTo>
                    <a:lnTo>
                      <a:pt x="948" y="123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2"/>
                    </a:lnTo>
                    <a:lnTo>
                      <a:pt x="868" y="1342"/>
                    </a:lnTo>
                    <a:lnTo>
                      <a:pt x="868" y="1342"/>
                    </a:lnTo>
                    <a:lnTo>
                      <a:pt x="868" y="1346"/>
                    </a:lnTo>
                    <a:lnTo>
                      <a:pt x="868" y="1346"/>
                    </a:lnTo>
                    <a:lnTo>
                      <a:pt x="868" y="1348"/>
                    </a:lnTo>
                    <a:lnTo>
                      <a:pt x="868" y="1348"/>
                    </a:lnTo>
                    <a:lnTo>
                      <a:pt x="870" y="1350"/>
                    </a:lnTo>
                    <a:lnTo>
                      <a:pt x="870" y="1350"/>
                    </a:lnTo>
                    <a:lnTo>
                      <a:pt x="870" y="1352"/>
                    </a:lnTo>
                    <a:lnTo>
                      <a:pt x="870" y="1352"/>
                    </a:lnTo>
                    <a:lnTo>
                      <a:pt x="872" y="1354"/>
                    </a:lnTo>
                    <a:lnTo>
                      <a:pt x="872" y="1354"/>
                    </a:lnTo>
                    <a:lnTo>
                      <a:pt x="872" y="1354"/>
                    </a:lnTo>
                    <a:lnTo>
                      <a:pt x="872" y="1354"/>
                    </a:lnTo>
                    <a:lnTo>
                      <a:pt x="874" y="1356"/>
                    </a:lnTo>
                    <a:lnTo>
                      <a:pt x="874" y="1356"/>
                    </a:lnTo>
                    <a:lnTo>
                      <a:pt x="874" y="1358"/>
                    </a:lnTo>
                    <a:lnTo>
                      <a:pt x="874" y="1358"/>
                    </a:lnTo>
                    <a:lnTo>
                      <a:pt x="876" y="1360"/>
                    </a:lnTo>
                    <a:lnTo>
                      <a:pt x="876" y="1360"/>
                    </a:lnTo>
                    <a:lnTo>
                      <a:pt x="876" y="1360"/>
                    </a:lnTo>
                    <a:lnTo>
                      <a:pt x="876" y="1360"/>
                    </a:lnTo>
                    <a:lnTo>
                      <a:pt x="878" y="1362"/>
                    </a:lnTo>
                    <a:lnTo>
                      <a:pt x="878" y="1362"/>
                    </a:lnTo>
                    <a:lnTo>
                      <a:pt x="880" y="1364"/>
                    </a:lnTo>
                    <a:lnTo>
                      <a:pt x="880" y="1364"/>
                    </a:lnTo>
                    <a:lnTo>
                      <a:pt x="882" y="1366"/>
                    </a:lnTo>
                    <a:lnTo>
                      <a:pt x="882" y="1366"/>
                    </a:lnTo>
                    <a:lnTo>
                      <a:pt x="884" y="1368"/>
                    </a:lnTo>
                    <a:lnTo>
                      <a:pt x="884" y="1368"/>
                    </a:lnTo>
                    <a:lnTo>
                      <a:pt x="886" y="1368"/>
                    </a:lnTo>
                    <a:lnTo>
                      <a:pt x="886" y="1368"/>
                    </a:lnTo>
                    <a:lnTo>
                      <a:pt x="888" y="1370"/>
                    </a:lnTo>
                    <a:lnTo>
                      <a:pt x="888" y="1370"/>
                    </a:lnTo>
                    <a:lnTo>
                      <a:pt x="890" y="1372"/>
                    </a:lnTo>
                    <a:lnTo>
                      <a:pt x="890" y="1372"/>
                    </a:lnTo>
                    <a:lnTo>
                      <a:pt x="892" y="1372"/>
                    </a:lnTo>
                    <a:lnTo>
                      <a:pt x="892" y="1372"/>
                    </a:lnTo>
                    <a:lnTo>
                      <a:pt x="894" y="1374"/>
                    </a:lnTo>
                    <a:lnTo>
                      <a:pt x="894" y="1374"/>
                    </a:lnTo>
                    <a:lnTo>
                      <a:pt x="896" y="1374"/>
                    </a:lnTo>
                    <a:lnTo>
                      <a:pt x="896" y="1374"/>
                    </a:lnTo>
                    <a:lnTo>
                      <a:pt x="898" y="1376"/>
                    </a:lnTo>
                    <a:lnTo>
                      <a:pt x="898" y="1376"/>
                    </a:lnTo>
                    <a:lnTo>
                      <a:pt x="902" y="1378"/>
                    </a:lnTo>
                    <a:lnTo>
                      <a:pt x="902" y="1378"/>
                    </a:lnTo>
                    <a:lnTo>
                      <a:pt x="902" y="1378"/>
                    </a:lnTo>
                    <a:lnTo>
                      <a:pt x="902" y="1378"/>
                    </a:lnTo>
                    <a:lnTo>
                      <a:pt x="914" y="1382"/>
                    </a:lnTo>
                    <a:lnTo>
                      <a:pt x="940" y="1382"/>
                    </a:lnTo>
                    <a:lnTo>
                      <a:pt x="940" y="1382"/>
                    </a:lnTo>
                    <a:lnTo>
                      <a:pt x="934" y="1382"/>
                    </a:lnTo>
                    <a:lnTo>
                      <a:pt x="1198" y="1386"/>
                    </a:lnTo>
                    <a:lnTo>
                      <a:pt x="1322" y="1172"/>
                    </a:lnTo>
                    <a:lnTo>
                      <a:pt x="1322" y="1172"/>
                    </a:lnTo>
                    <a:lnTo>
                      <a:pt x="1326" y="1150"/>
                    </a:lnTo>
                    <a:lnTo>
                      <a:pt x="1330" y="1126"/>
                    </a:lnTo>
                    <a:lnTo>
                      <a:pt x="1328" y="1114"/>
                    </a:lnTo>
                    <a:lnTo>
                      <a:pt x="1326" y="1104"/>
                    </a:lnTo>
                    <a:lnTo>
                      <a:pt x="1322" y="1094"/>
                    </a:lnTo>
                    <a:lnTo>
                      <a:pt x="1316" y="1088"/>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0" y="978"/>
                    </a:lnTo>
                    <a:lnTo>
                      <a:pt x="1388" y="980"/>
                    </a:lnTo>
                    <a:lnTo>
                      <a:pt x="1398" y="980"/>
                    </a:lnTo>
                    <a:lnTo>
                      <a:pt x="1408" y="976"/>
                    </a:lnTo>
                    <a:lnTo>
                      <a:pt x="1418" y="972"/>
                    </a:lnTo>
                    <a:lnTo>
                      <a:pt x="1438" y="958"/>
                    </a:lnTo>
                    <a:lnTo>
                      <a:pt x="1456" y="942"/>
                    </a:lnTo>
                    <a:lnTo>
                      <a:pt x="1598" y="696"/>
                    </a:lnTo>
                    <a:lnTo>
                      <a:pt x="1436" y="418"/>
                    </a:lnTo>
                    <a:lnTo>
                      <a:pt x="1436" y="418"/>
                    </a:lnTo>
                    <a:lnTo>
                      <a:pt x="1434" y="400"/>
                    </a:lnTo>
                    <a:lnTo>
                      <a:pt x="1432" y="382"/>
                    </a:lnTo>
                    <a:lnTo>
                      <a:pt x="1432" y="382"/>
                    </a:lnTo>
                    <a:lnTo>
                      <a:pt x="1432" y="370"/>
                    </a:lnTo>
                    <a:lnTo>
                      <a:pt x="1434" y="358"/>
                    </a:lnTo>
                    <a:lnTo>
                      <a:pt x="1440" y="348"/>
                    </a:lnTo>
                    <a:lnTo>
                      <a:pt x="1446" y="342"/>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82" y="356"/>
                    </a:lnTo>
                    <a:lnTo>
                      <a:pt x="1590" y="352"/>
                    </a:lnTo>
                    <a:lnTo>
                      <a:pt x="1596" y="346"/>
                    </a:lnTo>
                    <a:lnTo>
                      <a:pt x="1600" y="340"/>
                    </a:lnTo>
                    <a:lnTo>
                      <a:pt x="1604" y="332"/>
                    </a:lnTo>
                    <a:lnTo>
                      <a:pt x="1610" y="316"/>
                    </a:lnTo>
                    <a:lnTo>
                      <a:pt x="1612" y="296"/>
                    </a:lnTo>
                    <a:lnTo>
                      <a:pt x="1612" y="296"/>
                    </a:lnTo>
                    <a:lnTo>
                      <a:pt x="1608" y="268"/>
                    </a:lnTo>
                    <a:lnTo>
                      <a:pt x="1602" y="242"/>
                    </a:lnTo>
                    <a:lnTo>
                      <a:pt x="1592" y="218"/>
                    </a:lnTo>
                    <a:lnTo>
                      <a:pt x="1582" y="19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8" y="116"/>
                    </a:lnTo>
                    <a:lnTo>
                      <a:pt x="1430" y="120"/>
                    </a:lnTo>
                    <a:lnTo>
                      <a:pt x="1424" y="126"/>
                    </a:lnTo>
                    <a:lnTo>
                      <a:pt x="1416" y="138"/>
                    </a:lnTo>
                    <a:lnTo>
                      <a:pt x="1412" y="150"/>
                    </a:lnTo>
                    <a:lnTo>
                      <a:pt x="1410" y="164"/>
                    </a:lnTo>
                    <a:lnTo>
                      <a:pt x="1410" y="164"/>
                    </a:lnTo>
                    <a:lnTo>
                      <a:pt x="1412" y="182"/>
                    </a:lnTo>
                    <a:lnTo>
                      <a:pt x="1412" y="182"/>
                    </a:lnTo>
                    <a:lnTo>
                      <a:pt x="1410" y="198"/>
                    </a:lnTo>
                    <a:lnTo>
                      <a:pt x="1408" y="212"/>
                    </a:lnTo>
                    <a:lnTo>
                      <a:pt x="1404" y="220"/>
                    </a:lnTo>
                    <a:lnTo>
                      <a:pt x="1398" y="226"/>
                    </a:lnTo>
                    <a:lnTo>
                      <a:pt x="1392" y="234"/>
                    </a:lnTo>
                    <a:lnTo>
                      <a:pt x="1382" y="240"/>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defTabSz="914400"/>
                <a:endParaRPr lang="en-US" dirty="0">
                  <a:solidFill>
                    <a:srgbClr val="C0504D">
                      <a:lumMod val="60000"/>
                      <a:lumOff val="40000"/>
                    </a:srgbClr>
                  </a:solidFill>
                  <a:latin typeface="Calibri"/>
                </a:endParaRPr>
              </a:p>
            </p:txBody>
          </p:sp>
          <p:sp>
            <p:nvSpPr>
              <p:cNvPr id="16" name="Text Box 12"/>
              <p:cNvSpPr txBox="1">
                <a:spLocks noChangeArrowheads="1"/>
              </p:cNvSpPr>
              <p:nvPr/>
            </p:nvSpPr>
            <p:spPr bwMode="auto">
              <a:xfrm>
                <a:off x="1635475" y="1852029"/>
                <a:ext cx="178439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rgbClr val="5F5F5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defTabSz="914400"/>
                <a:r>
                  <a:rPr lang="en-GB" b="1" dirty="0" smtClean="0">
                    <a:solidFill>
                      <a:srgbClr val="000000"/>
                    </a:solidFill>
                    <a:latin typeface="Calibri"/>
                  </a:rPr>
                  <a:t>Postsecondary Partners</a:t>
                </a:r>
                <a:endParaRPr lang="en-GB" b="1" dirty="0">
                  <a:solidFill>
                    <a:srgbClr val="000000"/>
                  </a:solidFill>
                  <a:latin typeface="Calibri"/>
                </a:endParaRPr>
              </a:p>
            </p:txBody>
          </p:sp>
        </p:grpSp>
      </p:grpSp>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23" y="119573"/>
            <a:ext cx="1979577" cy="911460"/>
          </a:xfrm>
          <a:prstGeom prst="rect">
            <a:avLst/>
          </a:prstGeom>
        </p:spPr>
      </p:pic>
      <p:pic>
        <p:nvPicPr>
          <p:cNvPr id="1025" name="Picture 10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042" y="2535445"/>
            <a:ext cx="1224560" cy="1224560"/>
          </a:xfrm>
          <a:prstGeom prst="rect">
            <a:avLst/>
          </a:prstGeom>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 y="4408972"/>
            <a:ext cx="1413838" cy="450661"/>
          </a:xfrm>
          <a:prstGeom prst="rect">
            <a:avLst/>
          </a:prstGeom>
        </p:spPr>
      </p:pic>
      <p:sp>
        <p:nvSpPr>
          <p:cNvPr id="32" name="TextBox 31"/>
          <p:cNvSpPr txBox="1"/>
          <p:nvPr/>
        </p:nvSpPr>
        <p:spPr>
          <a:xfrm>
            <a:off x="1371600" y="6400800"/>
            <a:ext cx="5997221" cy="381000"/>
          </a:xfrm>
          <a:prstGeom prst="rect">
            <a:avLst/>
          </a:prstGeom>
          <a:noFill/>
        </p:spPr>
        <p:txBody>
          <a:bodyPr wrap="square" rtlCol="0">
            <a:spAutoFit/>
          </a:bodyPr>
          <a:lstStyle/>
          <a:p>
            <a:pPr defTabSz="914400"/>
            <a:r>
              <a:rPr lang="en-US" dirty="0" smtClean="0">
                <a:solidFill>
                  <a:prstClr val="white"/>
                </a:solidFill>
                <a:latin typeface="Calibri"/>
              </a:rPr>
              <a:t>Pathways TN is about changing culture and aligning priorities</a:t>
            </a:r>
            <a:endParaRPr lang="en-US" dirty="0">
              <a:solidFill>
                <a:prstClr val="white"/>
              </a:solidFill>
              <a:latin typeface="Calibri"/>
            </a:endParaRPr>
          </a:p>
        </p:txBody>
      </p:sp>
      <p:pic>
        <p:nvPicPr>
          <p:cNvPr id="33" name="Picture 2" descr="http://www.climatemodeling.org/%7Eforrest/resume/images/utlogo.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382" y="1273511"/>
            <a:ext cx="1301952" cy="763214"/>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descr="Macintosh HD:Users:jennabrashear:Documents:SCORE:logo.png"/>
          <p:cNvPicPr/>
          <p:nvPr/>
        </p:nvPicPr>
        <p:blipFill>
          <a:blip r:embed="rId12">
            <a:extLst>
              <a:ext uri="{28A0092B-C50C-407E-A947-70E740481C1C}">
                <a14:useLocalDpi xmlns:a14="http://schemas.microsoft.com/office/drawing/2010/main" val="0"/>
              </a:ext>
            </a:extLst>
          </a:blip>
          <a:srcRect/>
          <a:stretch>
            <a:fillRect/>
          </a:stretch>
        </p:blipFill>
        <p:spPr bwMode="auto">
          <a:xfrm>
            <a:off x="7368820" y="1448816"/>
            <a:ext cx="1665865" cy="468927"/>
          </a:xfrm>
          <a:prstGeom prst="rect">
            <a:avLst/>
          </a:prstGeom>
          <a:noFill/>
          <a:ln>
            <a:noFill/>
          </a:ln>
        </p:spPr>
      </p:pic>
      <p:sp>
        <p:nvSpPr>
          <p:cNvPr id="39" name="Slide Number Placeholder 1"/>
          <p:cNvSpPr>
            <a:spLocks noGrp="1"/>
          </p:cNvSpPr>
          <p:nvPr>
            <p:ph type="sldNum" sz="quarter" idx="12"/>
          </p:nvPr>
        </p:nvSpPr>
        <p:spPr>
          <a:xfrm>
            <a:off x="8534400" y="6416675"/>
            <a:ext cx="533400" cy="365125"/>
          </a:xfrm>
        </p:spPr>
        <p:txBody>
          <a:bodyPr/>
          <a:lstStyle/>
          <a:p>
            <a:r>
              <a:rPr lang="en-US" dirty="0" smtClean="0">
                <a:solidFill>
                  <a:prstClr val="white"/>
                </a:solidFill>
                <a:latin typeface="Calibri"/>
              </a:rPr>
              <a:t>19</a:t>
            </a:r>
            <a:endParaRPr lang="en-US" dirty="0">
              <a:solidFill>
                <a:prstClr val="white"/>
              </a:solidFill>
              <a:latin typeface="Calibri"/>
            </a:endParaRPr>
          </a:p>
        </p:txBody>
      </p:sp>
    </p:spTree>
    <p:extLst>
      <p:ext uri="{BB962C8B-B14F-4D97-AF65-F5344CB8AC3E}">
        <p14:creationId xmlns:p14="http://schemas.microsoft.com/office/powerpoint/2010/main" val="3163518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536178221"/>
              </p:ext>
            </p:extLst>
          </p:nvPr>
        </p:nvGraphicFramePr>
        <p:xfrm>
          <a:off x="519966" y="1579218"/>
          <a:ext cx="8162967" cy="4583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6983263" y="4440934"/>
            <a:ext cx="1066414" cy="732165"/>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72769" y="2590217"/>
            <a:ext cx="1753893" cy="491090"/>
          </a:xfrm>
          <a:prstGeom prst="rect">
            <a:avLst/>
          </a:prstGeom>
        </p:spPr>
      </p:pic>
      <p:pic>
        <p:nvPicPr>
          <p:cNvPr id="9" name="Picture 8"/>
          <p:cNvPicPr>
            <a:picLocks noChangeAspect="1"/>
          </p:cNvPicPr>
          <p:nvPr/>
        </p:nvPicPr>
        <p:blipFill>
          <a:blip r:embed="rId10"/>
          <a:stretch>
            <a:fillRect/>
          </a:stretch>
        </p:blipFill>
        <p:spPr>
          <a:xfrm>
            <a:off x="1034223" y="4337330"/>
            <a:ext cx="992439" cy="953434"/>
          </a:xfrm>
          <a:prstGeom prst="rect">
            <a:avLst/>
          </a:prstGeom>
        </p:spPr>
      </p:pic>
      <p:pic>
        <p:nvPicPr>
          <p:cNvPr id="7" name="Picture 6"/>
          <p:cNvPicPr>
            <a:picLocks noChangeAspect="1"/>
          </p:cNvPicPr>
          <p:nvPr/>
        </p:nvPicPr>
        <p:blipFill>
          <a:blip r:embed="rId11"/>
          <a:stretch>
            <a:fillRect/>
          </a:stretch>
        </p:blipFill>
        <p:spPr>
          <a:xfrm>
            <a:off x="7121851" y="2590217"/>
            <a:ext cx="1646671" cy="641335"/>
          </a:xfrm>
          <a:prstGeom prst="rect">
            <a:avLst/>
          </a:prstGeom>
        </p:spPr>
      </p:pic>
      <p:sp>
        <p:nvSpPr>
          <p:cNvPr id="2" name="Title 1"/>
          <p:cNvSpPr>
            <a:spLocks noGrp="1"/>
          </p:cNvSpPr>
          <p:nvPr>
            <p:ph type="title" idx="4294967295"/>
          </p:nvPr>
        </p:nvSpPr>
        <p:spPr>
          <a:xfrm>
            <a:off x="2501900" y="274638"/>
            <a:ext cx="5308600" cy="703262"/>
          </a:xfrm>
        </p:spPr>
        <p:txBody>
          <a:bodyPr>
            <a:normAutofit fontScale="90000"/>
          </a:bodyPr>
          <a:lstStyle/>
          <a:p>
            <a:r>
              <a:rPr lang="en-US" sz="2000" dirty="0" smtClean="0"/>
              <a:t>INDUSTRY DRIVEN GRADES 9-14 IT ACADEMY: SAP AND C-TOWN TECH IN BOSTON</a:t>
            </a:r>
            <a:endParaRPr lang="en-US" sz="2000" dirty="0"/>
          </a:p>
        </p:txBody>
      </p:sp>
      <p:pic>
        <p:nvPicPr>
          <p:cNvPr id="5" name="Picture 14" descr="http://npcloud.org/wp-content/uploads/2012/02/SAP-Logo.png">
            <a:hlinkClick r:id="rId12"/>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059065" y="2520701"/>
            <a:ext cx="1120140" cy="55497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bpic_theme_logo.jp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150157" y="4730221"/>
            <a:ext cx="951743" cy="516371"/>
          </a:xfrm>
          <a:prstGeom prst="rect">
            <a:avLst/>
          </a:prstGeom>
        </p:spPr>
      </p:pic>
    </p:spTree>
    <p:extLst>
      <p:ext uri="{BB962C8B-B14F-4D97-AF65-F5344CB8AC3E}">
        <p14:creationId xmlns:p14="http://schemas.microsoft.com/office/powerpoint/2010/main" val="1724390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 CENTRAL OHIO</a:t>
            </a:r>
            <a:endParaRPr lang="en-US" dirty="0"/>
          </a:p>
        </p:txBody>
      </p:sp>
      <p:sp>
        <p:nvSpPr>
          <p:cNvPr id="3" name="Content Placeholder 2"/>
          <p:cNvSpPr>
            <a:spLocks noGrp="1"/>
          </p:cNvSpPr>
          <p:nvPr>
            <p:ph idx="1"/>
          </p:nvPr>
        </p:nvSpPr>
        <p:spPr>
          <a:xfrm>
            <a:off x="457200" y="1271494"/>
            <a:ext cx="8229600" cy="5153212"/>
          </a:xfrm>
        </p:spPr>
        <p:txBody>
          <a:bodyPr>
            <a:normAutofit/>
          </a:bodyPr>
          <a:lstStyle/>
          <a:p>
            <a:r>
              <a:rPr lang="en-US" b="1" dirty="0" smtClean="0"/>
              <a:t>$15M Straight A grant </a:t>
            </a:r>
            <a:r>
              <a:rPr lang="en-US" dirty="0" smtClean="0"/>
              <a:t>to jumpstart regional pathways development, </a:t>
            </a:r>
            <a:r>
              <a:rPr lang="en-US" b="1" dirty="0" smtClean="0"/>
              <a:t>responding to Central Ohio Compact</a:t>
            </a:r>
          </a:p>
          <a:p>
            <a:r>
              <a:rPr lang="en-US" b="1" dirty="0" smtClean="0"/>
              <a:t>16 partnering school districts</a:t>
            </a:r>
            <a:r>
              <a:rPr lang="en-US" dirty="0" smtClean="0"/>
              <a:t>—including the largest urban district in state, large suburban districts, and small rural districts</a:t>
            </a:r>
          </a:p>
          <a:p>
            <a:r>
              <a:rPr lang="en-US" b="1" dirty="0"/>
              <a:t>6 pathways co-created and implemented across </a:t>
            </a:r>
            <a:r>
              <a:rPr lang="en-US" b="1" dirty="0" smtClean="0"/>
              <a:t>districts</a:t>
            </a:r>
            <a:r>
              <a:rPr lang="en-US" dirty="0" smtClean="0"/>
              <a:t>: business and logistics, advanced manufacturing and robotics, health careers (2), networking and digital technology, health information management technology</a:t>
            </a:r>
          </a:p>
          <a:p>
            <a:r>
              <a:rPr lang="en-US" dirty="0" smtClean="0"/>
              <a:t>Columbus State Community College providing </a:t>
            </a:r>
            <a:r>
              <a:rPr lang="en-US" b="1" dirty="0" smtClean="0"/>
              <a:t>innovative online dual enrollment opportunities </a:t>
            </a:r>
            <a:r>
              <a:rPr lang="en-US" dirty="0" smtClean="0"/>
              <a:t>and serving as a core lead</a:t>
            </a:r>
          </a:p>
          <a:p>
            <a:r>
              <a:rPr lang="en-US" b="1" dirty="0" smtClean="0"/>
              <a:t>Executive Committee and Steering Committee</a:t>
            </a:r>
            <a:r>
              <a:rPr lang="en-US" dirty="0" smtClean="0"/>
              <a:t> meet regularly to guide the work</a:t>
            </a:r>
          </a:p>
          <a:p>
            <a:r>
              <a:rPr lang="en-US" dirty="0" smtClean="0"/>
              <a:t>Comprehensive </a:t>
            </a:r>
            <a:r>
              <a:rPr lang="en-US" b="1" dirty="0" smtClean="0"/>
              <a:t>communications support </a:t>
            </a:r>
            <a:r>
              <a:rPr lang="en-US" dirty="0" smtClean="0"/>
              <a:t>for pathways</a:t>
            </a:r>
          </a:p>
          <a:p>
            <a:r>
              <a:rPr lang="en-US" b="1" dirty="0" smtClean="0"/>
              <a:t>Intermediary and logistical support </a:t>
            </a:r>
            <a:r>
              <a:rPr lang="en-US" dirty="0" smtClean="0"/>
              <a:t>from Educational Service Center of Central Ohio</a:t>
            </a:r>
          </a:p>
        </p:txBody>
      </p:sp>
    </p:spTree>
    <p:extLst>
      <p:ext uri="{BB962C8B-B14F-4D97-AF65-F5344CB8AC3E}">
        <p14:creationId xmlns:p14="http://schemas.microsoft.com/office/powerpoint/2010/main" val="1264439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WWW.INNOVATIONGENERATIONOHIO.COM</a:t>
            </a:r>
            <a:endParaRPr lang="en-US" dirty="0"/>
          </a:p>
        </p:txBody>
      </p:sp>
      <p:sp>
        <p:nvSpPr>
          <p:cNvPr id="4" name="Slide Number Placeholder 3"/>
          <p:cNvSpPr>
            <a:spLocks noGrp="1"/>
          </p:cNvSpPr>
          <p:nvPr>
            <p:ph type="sldNum" sz="quarter" idx="12"/>
          </p:nvPr>
        </p:nvSpPr>
        <p:spPr/>
        <p:txBody>
          <a:bodyPr/>
          <a:lstStyle/>
          <a:p>
            <a:fld id="{2F535CF6-78E6-204E-AB98-C09B348E109C}"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pic>
        <p:nvPicPr>
          <p:cNvPr id="6" name="Picture 5" descr="Screen Shot 2015-04-09 at 10.24.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8182"/>
            <a:ext cx="4411869" cy="5879818"/>
          </a:xfrm>
          <a:prstGeom prst="rect">
            <a:avLst/>
          </a:prstGeom>
        </p:spPr>
      </p:pic>
      <p:pic>
        <p:nvPicPr>
          <p:cNvPr id="7" name="Picture 6" descr="Screen Shot 2015-04-09 at 10.25.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167" y="963904"/>
            <a:ext cx="4670437" cy="5879817"/>
          </a:xfrm>
          <a:prstGeom prst="rect">
            <a:avLst/>
          </a:prstGeom>
        </p:spPr>
      </p:pic>
      <p:pic>
        <p:nvPicPr>
          <p:cNvPr id="9" name="Picture 8" descr="Screen Shot 2015-04-09 at 10.30.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978182"/>
            <a:ext cx="4676766" cy="5879818"/>
          </a:xfrm>
          <a:prstGeom prst="rect">
            <a:avLst/>
          </a:prstGeom>
        </p:spPr>
      </p:pic>
      <p:pic>
        <p:nvPicPr>
          <p:cNvPr id="8" name="Picture 7" descr="Screen Shot 2015-04-09 at 10.29.1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1869" y="963904"/>
            <a:ext cx="4745643" cy="5936076"/>
          </a:xfrm>
          <a:prstGeom prst="rect">
            <a:avLst/>
          </a:prstGeom>
        </p:spPr>
      </p:pic>
    </p:spTree>
    <p:extLst>
      <p:ext uri="{BB962C8B-B14F-4D97-AF65-F5344CB8AC3E}">
        <p14:creationId xmlns:p14="http://schemas.microsoft.com/office/powerpoint/2010/main" val="60904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9700"/>
            <a:ext cx="9144000" cy="6570689"/>
          </a:xfrm>
          <a:prstGeom prst="rect">
            <a:avLst/>
          </a:prstGeom>
        </p:spPr>
      </p:pic>
    </p:spTree>
    <p:extLst>
      <p:ext uri="{BB962C8B-B14F-4D97-AF65-F5344CB8AC3E}">
        <p14:creationId xmlns:p14="http://schemas.microsoft.com/office/powerpoint/2010/main" val="4185660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63"/>
          <p:cNvSpPr>
            <a:spLocks noChangeArrowheads="1"/>
          </p:cNvSpPr>
          <p:nvPr/>
        </p:nvSpPr>
        <p:spPr bwMode="auto">
          <a:xfrm>
            <a:off x="8628311" y="6582296"/>
            <a:ext cx="138410" cy="21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35717" tIns="35717" rIns="35717" bIns="35717" anchor="ctr">
            <a:spAutoFit/>
          </a:bodyPr>
          <a:lstStyle/>
          <a:p>
            <a:pPr algn="ctr"/>
            <a:r>
              <a:rPr lang="en-US" altLang="ja-JP" sz="900">
                <a:solidFill>
                  <a:srgbClr val="FFFFFF"/>
                </a:solidFill>
                <a:latin typeface="Arial" charset="0"/>
                <a:cs typeface="Arial" charset="0"/>
                <a:sym typeface="Arial" charset="0"/>
              </a:rPr>
              <a:t>9</a:t>
            </a:r>
          </a:p>
        </p:txBody>
      </p:sp>
      <p:sp>
        <p:nvSpPr>
          <p:cNvPr id="18" name="TextBox 17"/>
          <p:cNvSpPr txBox="1"/>
          <p:nvPr/>
        </p:nvSpPr>
        <p:spPr>
          <a:xfrm>
            <a:off x="780232" y="1579439"/>
            <a:ext cx="7848079" cy="31019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lIns="35717" tIns="35717" rIns="35717" bIns="35717">
            <a:spAutoFit/>
          </a:bodyPr>
          <a:lstStyle>
            <a:lvl1pPr eaLnBrk="0" hangingPunct="0">
              <a:defRPr sz="3600">
                <a:solidFill>
                  <a:schemeClr val="tx1"/>
                </a:solidFill>
                <a:latin typeface="Helvetica Light" charset="0"/>
                <a:ea typeface="ＭＳ Ｐゴシック" charset="0"/>
                <a:cs typeface="ＭＳ Ｐゴシック" charset="0"/>
                <a:sym typeface="Helvetica Light" charset="0"/>
              </a:defRPr>
            </a:lvl1pPr>
            <a:lvl2pPr marL="742950" indent="-285750" eaLnBrk="0" hangingPunct="0">
              <a:defRPr sz="3600">
                <a:solidFill>
                  <a:schemeClr val="tx1"/>
                </a:solidFill>
                <a:latin typeface="Helvetica Light" charset="0"/>
                <a:ea typeface="ＭＳ Ｐゴシック" charset="0"/>
                <a:sym typeface="Helvetica Light" charset="0"/>
              </a:defRPr>
            </a:lvl2pPr>
            <a:lvl3pPr marL="1143000" indent="-228600" eaLnBrk="0" hangingPunct="0">
              <a:defRPr sz="3600">
                <a:solidFill>
                  <a:schemeClr val="tx1"/>
                </a:solidFill>
                <a:latin typeface="Helvetica Light" charset="0"/>
                <a:ea typeface="ＭＳ Ｐゴシック" charset="0"/>
                <a:sym typeface="Helvetica Light" charset="0"/>
              </a:defRPr>
            </a:lvl3pPr>
            <a:lvl4pPr marL="1600200" indent="-228600" eaLnBrk="0" hangingPunct="0">
              <a:defRPr sz="3600">
                <a:solidFill>
                  <a:schemeClr val="tx1"/>
                </a:solidFill>
                <a:latin typeface="Helvetica Light" charset="0"/>
                <a:ea typeface="ＭＳ Ｐゴシック" charset="0"/>
                <a:sym typeface="Helvetica Light" charset="0"/>
              </a:defRPr>
            </a:lvl4pPr>
            <a:lvl5pPr marL="2057400" indent="-228600" eaLnBrk="0" hangingPunct="0">
              <a:defRPr sz="3600">
                <a:solidFill>
                  <a:schemeClr val="tx1"/>
                </a:solidFill>
                <a:latin typeface="Helvetica Light" charset="0"/>
                <a:ea typeface="ＭＳ Ｐゴシック" charset="0"/>
                <a:sym typeface="Helvetica Light" charset="0"/>
              </a:defRPr>
            </a:lvl5pPr>
            <a:lvl6pPr marL="2514600" indent="-228600" defTabSz="584200" eaLnBrk="0" fontAlgn="base" hangingPunct="0">
              <a:spcBef>
                <a:spcPct val="0"/>
              </a:spcBef>
              <a:spcAft>
                <a:spcPct val="0"/>
              </a:spcAft>
              <a:defRPr sz="3600">
                <a:solidFill>
                  <a:schemeClr val="tx1"/>
                </a:solidFill>
                <a:latin typeface="Helvetica Light" charset="0"/>
                <a:ea typeface="ＭＳ Ｐゴシック" charset="0"/>
                <a:sym typeface="Helvetica Light" charset="0"/>
              </a:defRPr>
            </a:lvl6pPr>
            <a:lvl7pPr marL="2971800" indent="-228600" defTabSz="584200" eaLnBrk="0" fontAlgn="base" hangingPunct="0">
              <a:spcBef>
                <a:spcPct val="0"/>
              </a:spcBef>
              <a:spcAft>
                <a:spcPct val="0"/>
              </a:spcAft>
              <a:defRPr sz="3600">
                <a:solidFill>
                  <a:schemeClr val="tx1"/>
                </a:solidFill>
                <a:latin typeface="Helvetica Light" charset="0"/>
                <a:ea typeface="ＭＳ Ｐゴシック" charset="0"/>
                <a:sym typeface="Helvetica Light" charset="0"/>
              </a:defRPr>
            </a:lvl7pPr>
            <a:lvl8pPr marL="3429000" indent="-228600" defTabSz="584200" eaLnBrk="0" fontAlgn="base" hangingPunct="0">
              <a:spcBef>
                <a:spcPct val="0"/>
              </a:spcBef>
              <a:spcAft>
                <a:spcPct val="0"/>
              </a:spcAft>
              <a:defRPr sz="3600">
                <a:solidFill>
                  <a:schemeClr val="tx1"/>
                </a:solidFill>
                <a:latin typeface="Helvetica Light" charset="0"/>
                <a:ea typeface="ＭＳ Ｐゴシック" charset="0"/>
                <a:sym typeface="Helvetica Light" charset="0"/>
              </a:defRPr>
            </a:lvl8pPr>
            <a:lvl9pPr marL="3886200" indent="-228600" defTabSz="584200" eaLnBrk="0" fontAlgn="base" hangingPunct="0">
              <a:spcBef>
                <a:spcPct val="0"/>
              </a:spcBef>
              <a:spcAft>
                <a:spcPct val="0"/>
              </a:spcAft>
              <a:defRPr sz="3600">
                <a:solidFill>
                  <a:schemeClr val="tx1"/>
                </a:solidFill>
                <a:latin typeface="Helvetica Light" charset="0"/>
                <a:ea typeface="ＭＳ Ｐゴシック" charset="0"/>
                <a:sym typeface="Helvetica Light" charset="0"/>
              </a:defRPr>
            </a:lvl9pPr>
          </a:lstStyle>
          <a:p>
            <a:pPr marL="321457" indent="-321457" eaLnBrk="1">
              <a:spcBef>
                <a:spcPts val="844"/>
              </a:spcBef>
              <a:spcAft>
                <a:spcPts val="844"/>
              </a:spcAft>
              <a:buFont typeface="Arial"/>
              <a:buChar char="•"/>
              <a:defRPr/>
            </a:pPr>
            <a:r>
              <a:rPr lang="en-US" altLang="ja-JP" sz="2200" dirty="0">
                <a:solidFill>
                  <a:srgbClr val="32424D"/>
                </a:solidFill>
                <a:cs typeface="Helvetica Light" charset="0"/>
              </a:rPr>
              <a:t>The National Network brings together 25 industry associations.</a:t>
            </a:r>
          </a:p>
          <a:p>
            <a:pPr marL="321457" indent="-321457" eaLnBrk="1">
              <a:spcBef>
                <a:spcPts val="844"/>
              </a:spcBef>
              <a:spcAft>
                <a:spcPts val="844"/>
              </a:spcAft>
              <a:buFont typeface="Arial"/>
              <a:buChar char="•"/>
              <a:defRPr/>
            </a:pPr>
            <a:r>
              <a:rPr lang="en-US" altLang="ja-JP" sz="2200" dirty="0">
                <a:solidFill>
                  <a:srgbClr val="32424D"/>
                </a:solidFill>
                <a:cs typeface="Helvetica Light" charset="0"/>
              </a:rPr>
              <a:t>It includes sectors that represent 75 percent of future jobs by 2020 (an estimated 30 million new jobs).</a:t>
            </a:r>
          </a:p>
          <a:p>
            <a:pPr marL="321457" indent="-321457" eaLnBrk="1">
              <a:spcBef>
                <a:spcPts val="844"/>
              </a:spcBef>
              <a:spcAft>
                <a:spcPts val="844"/>
              </a:spcAft>
              <a:buFont typeface="Arial"/>
              <a:buChar char="•"/>
              <a:defRPr/>
            </a:pPr>
            <a:r>
              <a:rPr lang="en-US" altLang="ja-JP" sz="2200" dirty="0">
                <a:solidFill>
                  <a:srgbClr val="32424D"/>
                </a:solidFill>
                <a:cs typeface="Helvetica Light" charset="0"/>
              </a:rPr>
              <a:t>Members are sharing what works for individual industries across multiple sectors.</a:t>
            </a:r>
          </a:p>
          <a:p>
            <a:pPr eaLnBrk="1">
              <a:spcBef>
                <a:spcPts val="844"/>
              </a:spcBef>
              <a:spcAft>
                <a:spcPts val="844"/>
              </a:spcAft>
              <a:defRPr/>
            </a:pPr>
            <a:endParaRPr lang="en-US" altLang="ja-JP" sz="2000" dirty="0">
              <a:solidFill>
                <a:srgbClr val="32424D"/>
              </a:solidFill>
              <a:cs typeface="Helvetica Light" charset="0"/>
            </a:endParaRPr>
          </a:p>
        </p:txBody>
      </p:sp>
      <p:pic>
        <p:nvPicPr>
          <p:cNvPr id="1945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877" y="986731"/>
            <a:ext cx="1633017" cy="3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Shape 54"/>
          <p:cNvSpPr>
            <a:spLocks noChangeArrowheads="1"/>
          </p:cNvSpPr>
          <p:nvPr/>
        </p:nvSpPr>
        <p:spPr bwMode="auto">
          <a:xfrm>
            <a:off x="2768600" y="548060"/>
            <a:ext cx="5538242" cy="3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35717" tIns="35717" rIns="35717" bIns="35717" anchor="ctr">
            <a:spAutoFit/>
          </a:bodyPr>
          <a:lstStyle/>
          <a:p>
            <a:r>
              <a:rPr lang="en-US" altLang="ja-JP" sz="1900" b="1">
                <a:solidFill>
                  <a:srgbClr val="EB8B2D"/>
                </a:solidFill>
                <a:latin typeface="Helvetica Neue" charset="0"/>
                <a:cs typeface="Helvetica Neue" charset="0"/>
                <a:sym typeface="Helvetica Neue Light" charset="0"/>
              </a:rPr>
              <a:t>MAKING CONNECTIONS</a:t>
            </a:r>
          </a:p>
        </p:txBody>
      </p:sp>
    </p:spTree>
    <p:extLst>
      <p:ext uri="{BB962C8B-B14F-4D97-AF65-F5344CB8AC3E}">
        <p14:creationId xmlns:p14="http://schemas.microsoft.com/office/powerpoint/2010/main" val="288531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7"/>
          <p:cNvSpPr>
            <a:spLocks noChangeArrowheads="1"/>
          </p:cNvSpPr>
          <p:nvPr/>
        </p:nvSpPr>
        <p:spPr bwMode="auto">
          <a:xfrm>
            <a:off x="872877" y="2654349"/>
            <a:ext cx="7433965" cy="2812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marL="321457" indent="-321457">
              <a:buFont typeface="Arial"/>
              <a:buChar char="•"/>
              <a:defRPr/>
            </a:pPr>
            <a:r>
              <a:rPr lang="en-US" sz="2200" dirty="0">
                <a:solidFill>
                  <a:srgbClr val="32424D"/>
                </a:solidFill>
              </a:rPr>
              <a:t>Identifying </a:t>
            </a:r>
            <a:r>
              <a:rPr lang="en-US" sz="2200" b="1" dirty="0">
                <a:solidFill>
                  <a:srgbClr val="32424D"/>
                </a:solidFill>
                <a:latin typeface="Helvetica"/>
                <a:cs typeface="Helvetica"/>
              </a:rPr>
              <a:t>competencies</a:t>
            </a:r>
            <a:r>
              <a:rPr lang="en-US" sz="2200" b="1" dirty="0">
                <a:solidFill>
                  <a:srgbClr val="32424D"/>
                </a:solidFill>
              </a:rPr>
              <a:t> and promoting </a:t>
            </a:r>
            <a:r>
              <a:rPr lang="en-US" sz="2200" b="1" dirty="0">
                <a:solidFill>
                  <a:srgbClr val="32424D"/>
                </a:solidFill>
                <a:latin typeface="Helvetica"/>
                <a:cs typeface="Helvetica"/>
              </a:rPr>
              <a:t>credentials</a:t>
            </a:r>
            <a:r>
              <a:rPr lang="en-US" sz="2200" dirty="0">
                <a:solidFill>
                  <a:srgbClr val="32424D"/>
                </a:solidFill>
              </a:rPr>
              <a:t> that lead to work</a:t>
            </a:r>
          </a:p>
          <a:p>
            <a:pPr>
              <a:defRPr/>
            </a:pPr>
            <a:endParaRPr lang="en-US" altLang="ja-JP" sz="2100" dirty="0">
              <a:solidFill>
                <a:srgbClr val="32424D"/>
              </a:solidFill>
            </a:endParaRPr>
          </a:p>
          <a:p>
            <a:pPr marL="241093" indent="-241093">
              <a:buFont typeface="Arial"/>
              <a:buChar char="•"/>
              <a:defRPr/>
            </a:pPr>
            <a:r>
              <a:rPr lang="en-US" altLang="ja-JP" sz="2200" dirty="0">
                <a:solidFill>
                  <a:srgbClr val="32424D"/>
                </a:solidFill>
              </a:rPr>
              <a:t>Use </a:t>
            </a:r>
            <a:r>
              <a:rPr lang="en-US" altLang="ja-JP" sz="2200" b="1" dirty="0">
                <a:solidFill>
                  <a:srgbClr val="32424D"/>
                </a:solidFill>
                <a:latin typeface="Helvetica"/>
                <a:cs typeface="Helvetica"/>
              </a:rPr>
              <a:t>competency-based</a:t>
            </a:r>
            <a:r>
              <a:rPr lang="en-US" altLang="ja-JP" sz="2200" b="1" dirty="0">
                <a:solidFill>
                  <a:srgbClr val="32424D"/>
                </a:solidFill>
              </a:rPr>
              <a:t> </a:t>
            </a:r>
            <a:r>
              <a:rPr lang="en-US" altLang="ja-JP" sz="2200" b="1" dirty="0">
                <a:solidFill>
                  <a:srgbClr val="32424D"/>
                </a:solidFill>
                <a:latin typeface="Helvetica"/>
                <a:cs typeface="Helvetica"/>
              </a:rPr>
              <a:t>hiring practices </a:t>
            </a:r>
            <a:r>
              <a:rPr lang="en-US" altLang="ja-JP" sz="2200" dirty="0">
                <a:solidFill>
                  <a:srgbClr val="32424D"/>
                </a:solidFill>
              </a:rPr>
              <a:t>to find the right person with the right skills for the right job.</a:t>
            </a:r>
            <a:br>
              <a:rPr lang="en-US" altLang="ja-JP" sz="2200" dirty="0">
                <a:solidFill>
                  <a:srgbClr val="32424D"/>
                </a:solidFill>
              </a:rPr>
            </a:br>
            <a:endParaRPr lang="en-US" altLang="ja-JP" sz="2200" dirty="0">
              <a:solidFill>
                <a:srgbClr val="32424D"/>
              </a:solidFill>
            </a:endParaRPr>
          </a:p>
          <a:p>
            <a:pPr marL="241093" indent="-241093">
              <a:buFont typeface="Arial"/>
              <a:buChar char="•"/>
              <a:defRPr/>
            </a:pPr>
            <a:r>
              <a:rPr lang="en-US" sz="2200" dirty="0">
                <a:solidFill>
                  <a:srgbClr val="32424D"/>
                </a:solidFill>
              </a:rPr>
              <a:t>Provide more </a:t>
            </a:r>
            <a:r>
              <a:rPr lang="en-US" sz="2200" b="1" dirty="0">
                <a:solidFill>
                  <a:srgbClr val="32424D"/>
                </a:solidFill>
                <a:latin typeface="Helvetica"/>
                <a:cs typeface="Helvetica"/>
              </a:rPr>
              <a:t>work-and-learn </a:t>
            </a:r>
            <a:r>
              <a:rPr lang="en-US" sz="2200" b="1" dirty="0">
                <a:solidFill>
                  <a:srgbClr val="32424D"/>
                </a:solidFill>
              </a:rPr>
              <a:t>opportunities</a:t>
            </a:r>
            <a:r>
              <a:rPr lang="en-US" sz="2200" dirty="0">
                <a:solidFill>
                  <a:srgbClr val="32424D"/>
                </a:solidFill>
              </a:rPr>
              <a:t> across the economy.</a:t>
            </a:r>
          </a:p>
        </p:txBody>
      </p:sp>
      <p:sp>
        <p:nvSpPr>
          <p:cNvPr id="23554" name="Shape 63"/>
          <p:cNvSpPr>
            <a:spLocks noChangeArrowheads="1"/>
          </p:cNvSpPr>
          <p:nvPr/>
        </p:nvSpPr>
        <p:spPr bwMode="auto">
          <a:xfrm>
            <a:off x="8600406" y="6582296"/>
            <a:ext cx="194221" cy="21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35717" tIns="35717" rIns="35717" bIns="35717" anchor="ctr">
            <a:spAutoFit/>
          </a:bodyPr>
          <a:lstStyle/>
          <a:p>
            <a:pPr algn="ctr"/>
            <a:r>
              <a:rPr lang="en-US" altLang="ja-JP" sz="900">
                <a:solidFill>
                  <a:srgbClr val="FFFFFF"/>
                </a:solidFill>
                <a:latin typeface="Arial" charset="0"/>
                <a:cs typeface="Arial" charset="0"/>
                <a:sym typeface="Arial" charset="0"/>
              </a:rPr>
              <a:t>11</a:t>
            </a:r>
          </a:p>
        </p:txBody>
      </p:sp>
      <p:sp>
        <p:nvSpPr>
          <p:cNvPr id="23555" name="Rectangle 5"/>
          <p:cNvSpPr>
            <a:spLocks noChangeArrowheads="1"/>
          </p:cNvSpPr>
          <p:nvPr/>
        </p:nvSpPr>
        <p:spPr bwMode="auto">
          <a:xfrm>
            <a:off x="837158" y="1280295"/>
            <a:ext cx="8014395" cy="742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r>
              <a:rPr lang="en-US" altLang="ja-JP" sz="2200">
                <a:solidFill>
                  <a:srgbClr val="32424D"/>
                </a:solidFill>
              </a:rPr>
              <a:t>As the influential voice of business, the National Network develops and promotes the use of tools and resources to help employers:</a:t>
            </a:r>
          </a:p>
        </p:txBody>
      </p:sp>
      <p:sp>
        <p:nvSpPr>
          <p:cNvPr id="2" name="Shape 54"/>
          <p:cNvSpPr>
            <a:spLocks noChangeArrowheads="1"/>
          </p:cNvSpPr>
          <p:nvPr/>
        </p:nvSpPr>
        <p:spPr bwMode="auto">
          <a:xfrm>
            <a:off x="2692400" y="544711"/>
            <a:ext cx="5614442" cy="375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35717" tIns="35717" rIns="35717" bIns="35717" anchor="ctr">
            <a:spAutoFit/>
          </a:bodyPr>
          <a:lstStyle/>
          <a:p>
            <a:r>
              <a:rPr lang="en-US" altLang="ja-JP" sz="1900" b="1" dirty="0">
                <a:solidFill>
                  <a:srgbClr val="EB8B2D"/>
                </a:solidFill>
                <a:latin typeface="Helvetica Neue" charset="0"/>
                <a:cs typeface="Helvetica Neue" charset="0"/>
                <a:sym typeface="Helvetica Neue" charset="0"/>
              </a:rPr>
              <a:t>OUR WORK</a:t>
            </a:r>
            <a:endParaRPr lang="en-US" altLang="ja-JP" sz="1900" b="1" dirty="0">
              <a:solidFill>
                <a:srgbClr val="EB8B2D"/>
              </a:solidFill>
              <a:latin typeface="Helvetica Neue" charset="0"/>
              <a:cs typeface="Helvetica Neue" charset="0"/>
              <a:sym typeface="Helvetica Neue Light" charset="0"/>
            </a:endParaRPr>
          </a:p>
        </p:txBody>
      </p:sp>
      <p:pic>
        <p:nvPicPr>
          <p:cNvPr id="23557"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877" y="986731"/>
            <a:ext cx="1633017" cy="3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861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63"/>
          <p:cNvSpPr>
            <a:spLocks noChangeArrowheads="1"/>
          </p:cNvSpPr>
          <p:nvPr/>
        </p:nvSpPr>
        <p:spPr bwMode="auto">
          <a:xfrm>
            <a:off x="8595941" y="6582296"/>
            <a:ext cx="203150" cy="21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35717" tIns="35717" rIns="35717" bIns="35717" anchor="ctr">
            <a:spAutoFit/>
          </a:bodyPr>
          <a:lstStyle/>
          <a:p>
            <a:pPr algn="ctr"/>
            <a:r>
              <a:rPr lang="en-US" altLang="ja-JP" sz="900">
                <a:solidFill>
                  <a:srgbClr val="FFFFFF"/>
                </a:solidFill>
                <a:latin typeface="Arial" charset="0"/>
                <a:cs typeface="Arial" charset="0"/>
                <a:sym typeface="Arial" charset="0"/>
              </a:rPr>
              <a:t>12</a:t>
            </a:r>
          </a:p>
        </p:txBody>
      </p:sp>
      <p:sp>
        <p:nvSpPr>
          <p:cNvPr id="25602" name="Shape 54"/>
          <p:cNvSpPr>
            <a:spLocks noChangeArrowheads="1"/>
          </p:cNvSpPr>
          <p:nvPr/>
        </p:nvSpPr>
        <p:spPr bwMode="auto">
          <a:xfrm>
            <a:off x="2794000" y="544711"/>
            <a:ext cx="5512842" cy="375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35717" tIns="35717" rIns="35717" bIns="35717" anchor="ctr">
            <a:spAutoFit/>
          </a:bodyPr>
          <a:lstStyle/>
          <a:p>
            <a:r>
              <a:rPr lang="en-US" altLang="ja-JP" sz="1900" b="1" dirty="0">
                <a:solidFill>
                  <a:srgbClr val="EB8B2D"/>
                </a:solidFill>
                <a:latin typeface="Helvetica Neue" charset="0"/>
                <a:cs typeface="Helvetica Neue" charset="0"/>
                <a:sym typeface="Helvetica Neue" charset="0"/>
              </a:rPr>
              <a:t>OUR WORK</a:t>
            </a:r>
            <a:endParaRPr lang="en-US" altLang="ja-JP" sz="1900" b="1" dirty="0">
              <a:solidFill>
                <a:srgbClr val="EB8B2D"/>
              </a:solidFill>
              <a:latin typeface="Helvetica Neue" charset="0"/>
              <a:cs typeface="Helvetica Neue" charset="0"/>
              <a:sym typeface="Helvetica Neue Light" charset="0"/>
            </a:endParaRPr>
          </a:p>
        </p:txBody>
      </p:sp>
      <p:pic>
        <p:nvPicPr>
          <p:cNvPr id="25603"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877" y="986731"/>
            <a:ext cx="1633017" cy="3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Rectangle 17"/>
          <p:cNvSpPr>
            <a:spLocks noChangeArrowheads="1"/>
          </p:cNvSpPr>
          <p:nvPr/>
        </p:nvSpPr>
        <p:spPr bwMode="auto">
          <a:xfrm>
            <a:off x="872877" y="2375297"/>
            <a:ext cx="7433965" cy="26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marL="241093" indent="-241093">
              <a:buFont typeface="Arial" charset="0"/>
              <a:buChar char="•"/>
            </a:pPr>
            <a:r>
              <a:rPr lang="en-US" altLang="ja-JP" sz="2100">
                <a:solidFill>
                  <a:srgbClr val="32424D"/>
                </a:solidFill>
              </a:rPr>
              <a:t>Employers can change HR practices and recruit, screen and hire on competencies.</a:t>
            </a:r>
          </a:p>
          <a:p>
            <a:pPr marL="241093" indent="-241093">
              <a:buFont typeface="Arial" charset="0"/>
              <a:buChar char="•"/>
            </a:pPr>
            <a:endParaRPr lang="en-US" altLang="ja-JP" sz="2100">
              <a:solidFill>
                <a:srgbClr val="32424D"/>
              </a:solidFill>
            </a:endParaRPr>
          </a:p>
          <a:p>
            <a:pPr marL="241093" indent="-241093">
              <a:buFont typeface="Arial" charset="0"/>
              <a:buChar char="•"/>
            </a:pPr>
            <a:r>
              <a:rPr lang="en-US" altLang="ja-JP" sz="2100">
                <a:solidFill>
                  <a:srgbClr val="32424D"/>
                </a:solidFill>
              </a:rPr>
              <a:t>Employers can adopt the Common Employability Skills, which signal to workers the skills they need to succeed.</a:t>
            </a:r>
          </a:p>
          <a:p>
            <a:pPr marL="241093" indent="-241093">
              <a:buFont typeface="Arial" charset="0"/>
              <a:buChar char="•"/>
            </a:pPr>
            <a:endParaRPr lang="en-US" altLang="ja-JP" sz="2100">
              <a:solidFill>
                <a:srgbClr val="32424D"/>
              </a:solidFill>
            </a:endParaRPr>
          </a:p>
          <a:p>
            <a:pPr marL="241093" indent="-241093">
              <a:buFont typeface="Arial" charset="0"/>
              <a:buChar char="•"/>
            </a:pPr>
            <a:r>
              <a:rPr lang="en-US" altLang="ja-JP" sz="2100">
                <a:solidFill>
                  <a:srgbClr val="32424D"/>
                </a:solidFill>
              </a:rPr>
              <a:t>Using the Work-and-Learn Guidebook, employers can expand work-and-learn opportunities.</a:t>
            </a:r>
          </a:p>
        </p:txBody>
      </p:sp>
      <p:sp>
        <p:nvSpPr>
          <p:cNvPr id="25605" name="Rectangle 5"/>
          <p:cNvSpPr>
            <a:spLocks noChangeArrowheads="1"/>
          </p:cNvSpPr>
          <p:nvPr/>
        </p:nvSpPr>
        <p:spPr bwMode="auto">
          <a:xfrm>
            <a:off x="837158" y="1280294"/>
            <a:ext cx="8014395" cy="757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a:spcBef>
                <a:spcPts val="422"/>
              </a:spcBef>
              <a:spcAft>
                <a:spcPts val="422"/>
              </a:spcAft>
            </a:pPr>
            <a:r>
              <a:rPr lang="en-US" altLang="ja-JP" sz="2200">
                <a:solidFill>
                  <a:srgbClr val="32424D"/>
                </a:solidFill>
                <a:cs typeface="Avenir Roman" charset="0"/>
                <a:sym typeface="Avenir Roman" charset="0"/>
              </a:rPr>
              <a:t>The National Network is equipping employers with tools to put our work into practice:</a:t>
            </a:r>
          </a:p>
        </p:txBody>
      </p:sp>
    </p:spTree>
    <p:extLst>
      <p:ext uri="{BB962C8B-B14F-4D97-AF65-F5344CB8AC3E}">
        <p14:creationId xmlns:p14="http://schemas.microsoft.com/office/powerpoint/2010/main" val="419648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63"/>
          <p:cNvSpPr>
            <a:spLocks noChangeArrowheads="1"/>
          </p:cNvSpPr>
          <p:nvPr/>
        </p:nvSpPr>
        <p:spPr bwMode="auto">
          <a:xfrm>
            <a:off x="8595941" y="6582296"/>
            <a:ext cx="203150" cy="21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35717" tIns="35717" rIns="35717" bIns="35717" anchor="ctr">
            <a:spAutoFit/>
          </a:bodyPr>
          <a:lstStyle/>
          <a:p>
            <a:pPr algn="ctr"/>
            <a:r>
              <a:rPr lang="en-US" altLang="ja-JP" sz="900">
                <a:solidFill>
                  <a:srgbClr val="FFFFFF"/>
                </a:solidFill>
                <a:latin typeface="Arial" charset="0"/>
                <a:cs typeface="Arial" charset="0"/>
                <a:sym typeface="Arial" charset="0"/>
              </a:rPr>
              <a:t>13</a:t>
            </a:r>
          </a:p>
        </p:txBody>
      </p:sp>
      <p:sp>
        <p:nvSpPr>
          <p:cNvPr id="27650" name="Shape 54"/>
          <p:cNvSpPr>
            <a:spLocks noChangeArrowheads="1"/>
          </p:cNvSpPr>
          <p:nvPr/>
        </p:nvSpPr>
        <p:spPr bwMode="auto">
          <a:xfrm>
            <a:off x="3619500" y="544711"/>
            <a:ext cx="4687342" cy="375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35717" tIns="35717" rIns="35717" bIns="35717" anchor="ctr">
            <a:spAutoFit/>
          </a:bodyPr>
          <a:lstStyle/>
          <a:p>
            <a:r>
              <a:rPr lang="en-US" altLang="ja-JP" sz="1900" b="1" dirty="0">
                <a:solidFill>
                  <a:srgbClr val="EB8B2D"/>
                </a:solidFill>
                <a:latin typeface="Helvetica Neue" charset="0"/>
                <a:cs typeface="Helvetica Neue" charset="0"/>
                <a:sym typeface="Helvetica Neue" charset="0"/>
              </a:rPr>
              <a:t>OUR WORK</a:t>
            </a:r>
            <a:endParaRPr lang="en-US" altLang="ja-JP" sz="1900" b="1" dirty="0">
              <a:solidFill>
                <a:srgbClr val="EB8B2D"/>
              </a:solidFill>
              <a:latin typeface="Helvetica Neue" charset="0"/>
              <a:cs typeface="Helvetica Neue" charset="0"/>
              <a:sym typeface="Helvetica Neue Light" charset="0"/>
            </a:endParaRPr>
          </a:p>
        </p:txBody>
      </p:sp>
      <p:pic>
        <p:nvPicPr>
          <p:cNvPr id="27651"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877" y="986731"/>
            <a:ext cx="1633017" cy="3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Rectangle 5"/>
          <p:cNvSpPr>
            <a:spLocks noChangeArrowheads="1"/>
          </p:cNvSpPr>
          <p:nvPr/>
        </p:nvSpPr>
        <p:spPr bwMode="auto">
          <a:xfrm>
            <a:off x="837158" y="1280294"/>
            <a:ext cx="8014395" cy="410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a:spcBef>
                <a:spcPts val="422"/>
              </a:spcBef>
              <a:spcAft>
                <a:spcPts val="422"/>
              </a:spcAft>
            </a:pPr>
            <a:r>
              <a:rPr lang="en-US" altLang="ja-JP" sz="2200">
                <a:solidFill>
                  <a:srgbClr val="32424D"/>
                </a:solidFill>
                <a:cs typeface="Avenir Roman" charset="0"/>
                <a:sym typeface="Avenir Roman" charset="0"/>
              </a:rPr>
              <a:t>The National Network is connecting with working learners by:</a:t>
            </a:r>
          </a:p>
        </p:txBody>
      </p:sp>
      <p:sp>
        <p:nvSpPr>
          <p:cNvPr id="8" name="Rectangle 17"/>
          <p:cNvSpPr>
            <a:spLocks noChangeArrowheads="1"/>
          </p:cNvSpPr>
          <p:nvPr/>
        </p:nvSpPr>
        <p:spPr bwMode="auto">
          <a:xfrm>
            <a:off x="872877" y="2006947"/>
            <a:ext cx="7433965" cy="3310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marL="241093" indent="-241093">
              <a:buFont typeface="Arial"/>
              <a:buChar char="•"/>
              <a:defRPr/>
            </a:pPr>
            <a:r>
              <a:rPr lang="en-US" altLang="ja-JP" sz="2100" dirty="0">
                <a:solidFill>
                  <a:srgbClr val="32424D"/>
                </a:solidFill>
              </a:rPr>
              <a:t>Providing clear information about the knowledge, skills and abilities workers need to succeed in the workplace.</a:t>
            </a:r>
          </a:p>
          <a:p>
            <a:pPr marL="241093" indent="-241093">
              <a:buFont typeface="Arial"/>
              <a:buChar char="•"/>
              <a:defRPr/>
            </a:pPr>
            <a:endParaRPr lang="en-US" altLang="ja-JP" sz="2100" dirty="0">
              <a:solidFill>
                <a:srgbClr val="32424D"/>
              </a:solidFill>
            </a:endParaRPr>
          </a:p>
          <a:p>
            <a:pPr marL="241093" indent="-241093">
              <a:buFont typeface="Arial"/>
              <a:buChar char="•"/>
              <a:defRPr/>
            </a:pPr>
            <a:r>
              <a:rPr lang="en-US" altLang="ja-JP" sz="2100" dirty="0">
                <a:solidFill>
                  <a:srgbClr val="32424D"/>
                </a:solidFill>
              </a:rPr>
              <a:t>Encouraging business and educators to work together to create pathways that lead to current and future jobs.</a:t>
            </a:r>
          </a:p>
          <a:p>
            <a:pPr marL="241093" indent="-241093">
              <a:buFont typeface="Arial"/>
              <a:buChar char="•"/>
              <a:defRPr/>
            </a:pPr>
            <a:endParaRPr lang="en-US" altLang="ja-JP" sz="2100" dirty="0">
              <a:solidFill>
                <a:srgbClr val="32424D"/>
              </a:solidFill>
            </a:endParaRPr>
          </a:p>
          <a:p>
            <a:pPr marL="241093" indent="-241093">
              <a:buFont typeface="Arial"/>
              <a:buChar char="•"/>
              <a:defRPr/>
            </a:pPr>
            <a:r>
              <a:rPr lang="en-US" altLang="ja-JP" sz="2100" dirty="0">
                <a:solidFill>
                  <a:srgbClr val="32424D"/>
                </a:solidFill>
              </a:rPr>
              <a:t>Harnessing technology to expand learning options that address realities of working learners while meeting the needs of the modern workplace.</a:t>
            </a:r>
          </a:p>
          <a:p>
            <a:pPr>
              <a:defRPr/>
            </a:pPr>
            <a:endParaRPr lang="en-US" altLang="ja-JP" sz="2100" dirty="0">
              <a:solidFill>
                <a:srgbClr val="32424D"/>
              </a:solidFill>
            </a:endParaRPr>
          </a:p>
        </p:txBody>
      </p:sp>
    </p:spTree>
    <p:extLst>
      <p:ext uri="{BB962C8B-B14F-4D97-AF65-F5344CB8AC3E}">
        <p14:creationId xmlns:p14="http://schemas.microsoft.com/office/powerpoint/2010/main" val="2412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Education</a:t>
            </a:r>
            <a:r>
              <a:rPr lang="en-US" dirty="0">
                <a:solidFill>
                  <a:schemeClr val="bg1">
                    <a:lumMod val="10000"/>
                  </a:schemeClr>
                </a:solidFill>
              </a:rPr>
              <a:t> </a:t>
            </a:r>
            <a:r>
              <a:rPr lang="en-US" cap="all" dirty="0"/>
              <a:t>Level of U.S. Labor </a:t>
            </a:r>
            <a:r>
              <a:rPr lang="en-US" cap="all" dirty="0" smtClean="0"/>
              <a:t>Force</a:t>
            </a:r>
            <a:endParaRPr lang="en-US" dirty="0"/>
          </a:p>
        </p:txBody>
      </p:sp>
      <p:sp>
        <p:nvSpPr>
          <p:cNvPr id="5" name="Slide Number Placeholder 4"/>
          <p:cNvSpPr>
            <a:spLocks noGrp="1"/>
          </p:cNvSpPr>
          <p:nvPr>
            <p:ph type="sldNum" sz="quarter" idx="12"/>
            <p:custDataLst>
              <p:tags r:id="rId1"/>
            </p:custDataLst>
          </p:nvPr>
        </p:nvSpPr>
        <p:spPr/>
        <p:txBody>
          <a:bodyPr/>
          <a:lstStyle/>
          <a:p>
            <a:fld id="{AB93DCCC-3097-426E-BC39-1FE335D8E974}" type="slidenum">
              <a:rPr lang="en-US" smtClean="0"/>
              <a:pPr/>
              <a:t>3</a:t>
            </a:fld>
            <a:endParaRPr lang="en-US" dirty="0"/>
          </a:p>
        </p:txBody>
      </p:sp>
      <p:graphicFrame>
        <p:nvGraphicFramePr>
          <p:cNvPr id="9" name="Chart 8"/>
          <p:cNvGraphicFramePr/>
          <p:nvPr>
            <p:custDataLst>
              <p:tags r:id="rId2"/>
            </p:custDataLst>
            <p:extLst>
              <p:ext uri="{D42A27DB-BD31-4B8C-83A1-F6EECF244321}">
                <p14:modId xmlns:p14="http://schemas.microsoft.com/office/powerpoint/2010/main" val="3656554987"/>
              </p:ext>
            </p:extLst>
          </p:nvPr>
        </p:nvGraphicFramePr>
        <p:xfrm>
          <a:off x="918791" y="1236070"/>
          <a:ext cx="7066586" cy="512028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custDataLst>
              <p:tags r:id="rId3"/>
            </p:custDataLst>
          </p:nvPr>
        </p:nvSpPr>
        <p:spPr>
          <a:xfrm>
            <a:off x="212940" y="6384301"/>
            <a:ext cx="5891074" cy="276999"/>
          </a:xfrm>
          <a:prstGeom prst="rect">
            <a:avLst/>
          </a:prstGeom>
          <a:noFill/>
        </p:spPr>
        <p:txBody>
          <a:bodyPr wrap="square" rtlCol="0">
            <a:spAutoFit/>
          </a:bodyPr>
          <a:lstStyle/>
          <a:p>
            <a:r>
              <a:rPr lang="en-US" sz="1200" dirty="0" smtClean="0">
                <a:solidFill>
                  <a:srgbClr val="191919"/>
                </a:solidFill>
                <a:effectLst/>
                <a:latin typeface="Arial"/>
                <a:cs typeface="Arial"/>
              </a:rPr>
              <a:t>Source: Georgetown </a:t>
            </a:r>
            <a:r>
              <a:rPr lang="en-US" sz="1200" dirty="0">
                <a:solidFill>
                  <a:srgbClr val="191919"/>
                </a:solidFill>
                <a:effectLst/>
                <a:latin typeface="Arial"/>
                <a:cs typeface="Arial"/>
              </a:rPr>
              <a:t>Center on Education and the Workforce, 2012</a:t>
            </a:r>
            <a:r>
              <a:rPr lang="en-US" sz="1200" dirty="0" smtClean="0">
                <a:solidFill>
                  <a:srgbClr val="191919"/>
                </a:solidFill>
                <a:effectLst/>
                <a:latin typeface="Arial"/>
                <a:cs typeface="Arial"/>
              </a:rPr>
              <a:t>  </a:t>
            </a:r>
            <a:endParaRPr lang="en-US" sz="1200" dirty="0">
              <a:solidFill>
                <a:srgbClr val="191919"/>
              </a:solidFill>
              <a:effectLst/>
              <a:latin typeface="Arial"/>
              <a:cs typeface="Arial"/>
            </a:endParaRPr>
          </a:p>
        </p:txBody>
      </p:sp>
    </p:spTree>
    <p:extLst>
      <p:ext uri="{BB962C8B-B14F-4D97-AF65-F5344CB8AC3E}">
        <p14:creationId xmlns:p14="http://schemas.microsoft.com/office/powerpoint/2010/main" val="2118007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emptycircle-icon.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877" y="2146474"/>
            <a:ext cx="949896" cy="811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698" name="Picture 25" descr="emptycircle-icon.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877" y="4430241"/>
            <a:ext cx="949896" cy="812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699" name="Picture 26" descr="emptycircle-icon.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158" y="3276079"/>
            <a:ext cx="949896" cy="811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Shape 63"/>
          <p:cNvSpPr>
            <a:spLocks noChangeArrowheads="1"/>
          </p:cNvSpPr>
          <p:nvPr/>
        </p:nvSpPr>
        <p:spPr bwMode="auto">
          <a:xfrm>
            <a:off x="8661797" y="6606853"/>
            <a:ext cx="71438" cy="212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35717" tIns="35717" rIns="35717" bIns="35717" anchor="ctr">
            <a:spAutoFit/>
          </a:bodyPr>
          <a:lstStyle/>
          <a:p>
            <a:endParaRPr lang="ja-JP" altLang="en-US" sz="900">
              <a:solidFill>
                <a:srgbClr val="FFFFFF"/>
              </a:solidFill>
              <a:latin typeface="Arial" charset="0"/>
              <a:cs typeface="Arial" charset="0"/>
              <a:sym typeface="Arial" charset="0"/>
            </a:endParaRPr>
          </a:p>
        </p:txBody>
      </p:sp>
      <p:sp>
        <p:nvSpPr>
          <p:cNvPr id="29701" name="Shape 63"/>
          <p:cNvSpPr>
            <a:spLocks noChangeArrowheads="1"/>
          </p:cNvSpPr>
          <p:nvPr/>
        </p:nvSpPr>
        <p:spPr bwMode="auto">
          <a:xfrm>
            <a:off x="8595941" y="6582296"/>
            <a:ext cx="202034" cy="21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35717" tIns="35717" rIns="35717" bIns="35717" anchor="ctr">
            <a:spAutoFit/>
          </a:bodyPr>
          <a:lstStyle/>
          <a:p>
            <a:r>
              <a:rPr lang="en-US" altLang="ja-JP" sz="900">
                <a:solidFill>
                  <a:srgbClr val="FFFFFF"/>
                </a:solidFill>
                <a:latin typeface="Arial" charset="0"/>
                <a:cs typeface="Arial" charset="0"/>
                <a:sym typeface="Arial" charset="0"/>
              </a:rPr>
              <a:t>14</a:t>
            </a:r>
          </a:p>
        </p:txBody>
      </p:sp>
      <p:pic>
        <p:nvPicPr>
          <p:cNvPr id="29702"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2877" y="986731"/>
            <a:ext cx="1633017" cy="3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3" name="Shape 54"/>
          <p:cNvSpPr>
            <a:spLocks noChangeArrowheads="1"/>
          </p:cNvSpPr>
          <p:nvPr/>
        </p:nvSpPr>
        <p:spPr bwMode="auto">
          <a:xfrm>
            <a:off x="4861099" y="548060"/>
            <a:ext cx="7469684" cy="3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35717" tIns="35717" rIns="35717" bIns="35717" anchor="ctr">
            <a:spAutoFit/>
          </a:bodyPr>
          <a:lstStyle/>
          <a:p>
            <a:r>
              <a:rPr lang="en-US" altLang="ja-JP" sz="1900" b="1">
                <a:solidFill>
                  <a:srgbClr val="EB8B2D"/>
                </a:solidFill>
                <a:latin typeface="Helvetica Neue" charset="0"/>
                <a:cs typeface="Helvetica Neue" charset="0"/>
                <a:sym typeface="Helvetica Neue" charset="0"/>
              </a:rPr>
              <a:t>PROGRESS TO DATE</a:t>
            </a:r>
            <a:endParaRPr lang="en-US" altLang="ja-JP" sz="1900" b="1">
              <a:solidFill>
                <a:srgbClr val="EB8B2D"/>
              </a:solidFill>
              <a:latin typeface="Helvetica Neue" charset="0"/>
              <a:cs typeface="Helvetica Neue Light" charset="0"/>
              <a:sym typeface="Helvetica Neue Light" charset="0"/>
            </a:endParaRPr>
          </a:p>
        </p:txBody>
      </p:sp>
      <p:sp>
        <p:nvSpPr>
          <p:cNvPr id="13" name="TextBox 12"/>
          <p:cNvSpPr txBox="1"/>
          <p:nvPr/>
        </p:nvSpPr>
        <p:spPr bwMode="auto">
          <a:xfrm>
            <a:off x="2028156" y="2286000"/>
            <a:ext cx="6567785" cy="59047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spcBef>
                <a:spcPts val="422"/>
              </a:spcBef>
              <a:spcAft>
                <a:spcPts val="422"/>
              </a:spcAft>
              <a:defRPr/>
            </a:pPr>
            <a:r>
              <a:rPr lang="en-US" altLang="ja-JP" sz="1700" dirty="0">
                <a:solidFill>
                  <a:srgbClr val="32424D"/>
                </a:solidFill>
                <a:ea typeface="Avenir Roman"/>
                <a:cs typeface="Avenir Roman"/>
                <a:sym typeface="Avenir Roman"/>
              </a:rPr>
              <a:t>A framework of common employability skills workers need to succeed, regardless of industry;</a:t>
            </a:r>
          </a:p>
        </p:txBody>
      </p:sp>
      <p:sp>
        <p:nvSpPr>
          <p:cNvPr id="18" name="TextBox 17"/>
          <p:cNvSpPr txBox="1"/>
          <p:nvPr/>
        </p:nvSpPr>
        <p:spPr bwMode="auto">
          <a:xfrm>
            <a:off x="2028156" y="4568652"/>
            <a:ext cx="6468442" cy="5915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spcBef>
                <a:spcPts val="422"/>
              </a:spcBef>
              <a:spcAft>
                <a:spcPts val="422"/>
              </a:spcAft>
              <a:defRPr/>
            </a:pPr>
            <a:r>
              <a:rPr lang="en-US" altLang="ja-JP" sz="1700" dirty="0">
                <a:solidFill>
                  <a:srgbClr val="32424D"/>
                </a:solidFill>
                <a:ea typeface="Avenir Roman"/>
                <a:cs typeface="Avenir Roman"/>
                <a:sym typeface="Avenir Roman"/>
              </a:rPr>
              <a:t>A guide that helps employers understand and develop competency-based work-and-learn models (under development).</a:t>
            </a:r>
          </a:p>
        </p:txBody>
      </p:sp>
      <p:sp>
        <p:nvSpPr>
          <p:cNvPr id="19" name="TextBox 18"/>
          <p:cNvSpPr txBox="1"/>
          <p:nvPr/>
        </p:nvSpPr>
        <p:spPr bwMode="auto">
          <a:xfrm>
            <a:off x="1992437" y="3391049"/>
            <a:ext cx="6787678" cy="5915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35717" tIns="35717" rIns="35717" bIns="35717" spcCol="26788" anchor="ctr">
            <a:spAutoFit/>
          </a:bodyPr>
          <a:lstStyle/>
          <a:p>
            <a:pPr>
              <a:spcBef>
                <a:spcPts val="422"/>
              </a:spcBef>
              <a:spcAft>
                <a:spcPts val="422"/>
              </a:spcAft>
              <a:defRPr/>
            </a:pPr>
            <a:r>
              <a:rPr lang="en-US" altLang="ja-JP" sz="1700" dirty="0">
                <a:solidFill>
                  <a:srgbClr val="32424D"/>
                </a:solidFill>
                <a:ea typeface="Avenir Roman"/>
                <a:cs typeface="Avenir Roman"/>
                <a:sym typeface="Avenir Roman"/>
              </a:rPr>
              <a:t>A blueprint for industry organizations to create standards-based </a:t>
            </a:r>
            <a:br>
              <a:rPr lang="en-US" altLang="ja-JP" sz="1700" dirty="0">
                <a:solidFill>
                  <a:srgbClr val="32424D"/>
                </a:solidFill>
                <a:ea typeface="Avenir Roman"/>
                <a:cs typeface="Avenir Roman"/>
                <a:sym typeface="Avenir Roman"/>
              </a:rPr>
            </a:br>
            <a:r>
              <a:rPr lang="en-US" altLang="ja-JP" sz="1700" dirty="0">
                <a:solidFill>
                  <a:srgbClr val="32424D"/>
                </a:solidFill>
                <a:ea typeface="Avenir Roman"/>
                <a:cs typeface="Avenir Roman"/>
                <a:sym typeface="Avenir Roman"/>
              </a:rPr>
              <a:t>credentials; and</a:t>
            </a:r>
          </a:p>
        </p:txBody>
      </p:sp>
      <p:sp>
        <p:nvSpPr>
          <p:cNvPr id="23558" name="Rectangle 5"/>
          <p:cNvSpPr>
            <a:spLocks noChangeArrowheads="1"/>
          </p:cNvSpPr>
          <p:nvPr/>
        </p:nvSpPr>
        <p:spPr bwMode="auto">
          <a:xfrm>
            <a:off x="791394" y="1207740"/>
            <a:ext cx="8014395" cy="627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91" tIns="32146" rIns="64291" bIns="32146">
            <a:spAutoFit/>
          </a:bodyPr>
          <a:lstStyle/>
          <a:p>
            <a:pPr>
              <a:spcBef>
                <a:spcPts val="422"/>
              </a:spcBef>
              <a:spcAft>
                <a:spcPts val="422"/>
              </a:spcAft>
              <a:defRPr/>
            </a:pPr>
            <a:r>
              <a:rPr lang="en-US" altLang="ja-JP" dirty="0">
                <a:solidFill>
                  <a:srgbClr val="32424D"/>
                </a:solidFill>
                <a:cs typeface="Avenir Roman" charset="0"/>
                <a:sym typeface="Avenir Roman" charset="0"/>
              </a:rPr>
              <a:t>The National Network has developed and released tools to begin rebuilding the outdated workforce development infrastructure. Initial tools include:</a:t>
            </a:r>
          </a:p>
        </p:txBody>
      </p:sp>
      <p:pic>
        <p:nvPicPr>
          <p:cNvPr id="29708" name="Picture 1" descr="icon_6411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774" y="2301627"/>
            <a:ext cx="506760" cy="50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7709" y="3454673"/>
            <a:ext cx="558105" cy="465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0" name="Picture 1"/>
          <p:cNvPicPr>
            <a:picLocks noChangeAspect="1"/>
          </p:cNvPicPr>
          <p:nvPr/>
        </p:nvPicPr>
        <p:blipFill>
          <a:blip r:embed="rId7">
            <a:extLst>
              <a:ext uri="{28A0092B-C50C-407E-A947-70E740481C1C}">
                <a14:useLocalDpi xmlns:a14="http://schemas.microsoft.com/office/drawing/2010/main" val="0"/>
              </a:ext>
            </a:extLst>
          </a:blip>
          <a:srcRect l="21355" t="1416" r="21875" b="4414"/>
          <a:stretch>
            <a:fillRect/>
          </a:stretch>
        </p:blipFill>
        <p:spPr bwMode="auto">
          <a:xfrm>
            <a:off x="1080492" y="4490517"/>
            <a:ext cx="376163" cy="625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7414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0" y="-1"/>
            <a:ext cx="5254303" cy="64580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custDataLst>
              <p:tags r:id="rId2"/>
            </p:custDataLst>
          </p:nvPr>
        </p:nvSpPr>
        <p:spPr>
          <a:xfrm>
            <a:off x="5401342" y="1545119"/>
            <a:ext cx="3657600" cy="4370427"/>
          </a:xfrm>
          <a:prstGeom prst="rect">
            <a:avLst/>
          </a:prstGeom>
          <a:noFill/>
        </p:spPr>
        <p:txBody>
          <a:bodyPr wrap="square" rtlCol="0">
            <a:spAutoFit/>
          </a:bodyPr>
          <a:lstStyle/>
          <a:p>
            <a:pPr algn="l"/>
            <a:endParaRPr lang="en-US" sz="2000" dirty="0">
              <a:solidFill>
                <a:schemeClr val="tx1"/>
              </a:solidFill>
              <a:effectLst/>
              <a:latin typeface="Arial"/>
              <a:cs typeface="Arial"/>
            </a:endParaRPr>
          </a:p>
          <a:p>
            <a:r>
              <a:rPr lang="en-US" sz="2000" b="1" dirty="0" smtClean="0">
                <a:solidFill>
                  <a:srgbClr val="17375E"/>
                </a:solidFill>
                <a:latin typeface="Arial"/>
                <a:cs typeface="Arial"/>
              </a:rPr>
              <a:t>Nancy Hoffman</a:t>
            </a:r>
            <a:endParaRPr lang="en-US" sz="2000" b="1" dirty="0">
              <a:solidFill>
                <a:srgbClr val="17375E"/>
              </a:solidFill>
              <a:latin typeface="Arial"/>
              <a:cs typeface="Arial"/>
            </a:endParaRPr>
          </a:p>
          <a:p>
            <a:r>
              <a:rPr lang="en-US" sz="2000" dirty="0" err="1" smtClean="0">
                <a:latin typeface="Arial"/>
                <a:cs typeface="Arial"/>
              </a:rPr>
              <a:t>nhoffman@</a:t>
            </a:r>
            <a:r>
              <a:rPr lang="en-US" sz="2000" dirty="0" err="1">
                <a:latin typeface="Arial"/>
                <a:cs typeface="Arial"/>
              </a:rPr>
              <a:t>jff.org</a:t>
            </a:r>
            <a:endParaRPr lang="en-US" sz="2000" dirty="0">
              <a:latin typeface="Arial"/>
              <a:cs typeface="Arial"/>
            </a:endParaRPr>
          </a:p>
          <a:p>
            <a:r>
              <a:rPr lang="en-US" sz="2000" dirty="0">
                <a:latin typeface="Arial"/>
                <a:cs typeface="Arial"/>
              </a:rPr>
              <a:t>617.728.4446, ext. </a:t>
            </a:r>
            <a:r>
              <a:rPr lang="en-US" sz="2000" dirty="0" smtClean="0">
                <a:latin typeface="Arial"/>
                <a:cs typeface="Arial"/>
              </a:rPr>
              <a:t>132</a:t>
            </a:r>
            <a:endParaRPr lang="en-US" sz="2000" dirty="0">
              <a:latin typeface="Arial"/>
              <a:cs typeface="Arial"/>
            </a:endParaRPr>
          </a:p>
          <a:p>
            <a:pPr algn="l"/>
            <a:endParaRPr lang="en-US" sz="2000" b="1" dirty="0" smtClean="0">
              <a:solidFill>
                <a:srgbClr val="17375E"/>
              </a:solidFill>
              <a:effectLst/>
              <a:latin typeface="Arial"/>
              <a:cs typeface="Arial"/>
            </a:endParaRPr>
          </a:p>
          <a:p>
            <a:pPr algn="l"/>
            <a:r>
              <a:rPr lang="en-US" sz="2000" b="1" dirty="0" smtClean="0">
                <a:solidFill>
                  <a:srgbClr val="17375E"/>
                </a:solidFill>
                <a:effectLst/>
                <a:latin typeface="Arial"/>
                <a:cs typeface="Arial"/>
              </a:rPr>
              <a:t>Amy Loyd</a:t>
            </a:r>
          </a:p>
          <a:p>
            <a:pPr algn="l"/>
            <a:r>
              <a:rPr lang="en-US" sz="2000" dirty="0" err="1" smtClean="0">
                <a:solidFill>
                  <a:schemeClr val="tx1"/>
                </a:solidFill>
                <a:effectLst/>
                <a:latin typeface="Arial"/>
                <a:cs typeface="Arial"/>
              </a:rPr>
              <a:t>aloyd@jff.org</a:t>
            </a:r>
            <a:endParaRPr lang="en-US" sz="2000" dirty="0" smtClean="0">
              <a:solidFill>
                <a:schemeClr val="tx1"/>
              </a:solidFill>
              <a:effectLst/>
              <a:latin typeface="Arial"/>
              <a:cs typeface="Arial"/>
            </a:endParaRPr>
          </a:p>
          <a:p>
            <a:pPr algn="l"/>
            <a:r>
              <a:rPr lang="en-US" sz="2000" dirty="0" smtClean="0">
                <a:solidFill>
                  <a:schemeClr val="tx1"/>
                </a:solidFill>
                <a:effectLst/>
                <a:latin typeface="Arial"/>
                <a:cs typeface="Arial"/>
              </a:rPr>
              <a:t>617.728.4446, ext. 282</a:t>
            </a:r>
          </a:p>
          <a:p>
            <a:pPr algn="l"/>
            <a:endParaRPr lang="en-US" sz="2000" dirty="0" smtClean="0">
              <a:solidFill>
                <a:schemeClr val="tx1"/>
              </a:solidFill>
              <a:effectLst/>
              <a:latin typeface="Arial"/>
              <a:cs typeface="Arial"/>
            </a:endParaRPr>
          </a:p>
          <a:p>
            <a:pPr algn="l"/>
            <a:r>
              <a:rPr lang="en-US" sz="2000" dirty="0" smtClean="0">
                <a:latin typeface="Arial"/>
                <a:cs typeface="Arial"/>
              </a:rPr>
              <a:t>Bob Schwartz</a:t>
            </a:r>
          </a:p>
          <a:p>
            <a:pPr algn="l"/>
            <a:r>
              <a:rPr lang="en-US" sz="2000" dirty="0" smtClean="0">
                <a:solidFill>
                  <a:schemeClr val="tx1"/>
                </a:solidFill>
                <a:effectLst/>
                <a:latin typeface="Arial"/>
                <a:cs typeface="Arial"/>
                <a:hlinkClick r:id="rId6"/>
              </a:rPr>
              <a:t>schwarro@gse.harvard.edu</a:t>
            </a:r>
            <a:endParaRPr lang="en-US" sz="2000" dirty="0" smtClean="0">
              <a:solidFill>
                <a:schemeClr val="tx1"/>
              </a:solidFill>
              <a:effectLst/>
              <a:latin typeface="Arial"/>
              <a:cs typeface="Arial"/>
            </a:endParaRPr>
          </a:p>
          <a:p>
            <a:pPr algn="l"/>
            <a:r>
              <a:rPr lang="en-US" sz="2000" smtClean="0">
                <a:latin typeface="Arial"/>
                <a:cs typeface="Arial"/>
              </a:rPr>
              <a:t>617.496.6303</a:t>
            </a:r>
            <a:endParaRPr lang="en-US" sz="2000" dirty="0">
              <a:solidFill>
                <a:schemeClr val="tx1"/>
              </a:solidFill>
              <a:effectLst/>
              <a:latin typeface="Arial"/>
              <a:cs typeface="Arial"/>
            </a:endParaRPr>
          </a:p>
          <a:p>
            <a:pPr algn="l"/>
            <a:endParaRPr lang="en-US" sz="2000" dirty="0" smtClean="0">
              <a:latin typeface="Arial"/>
              <a:cs typeface="Arial"/>
            </a:endParaRPr>
          </a:p>
          <a:p>
            <a:pPr algn="l"/>
            <a:endParaRPr lang="en-US" dirty="0">
              <a:latin typeface="Arial"/>
              <a:cs typeface="Arial"/>
            </a:endParaRPr>
          </a:p>
        </p:txBody>
      </p:sp>
      <p:cxnSp>
        <p:nvCxnSpPr>
          <p:cNvPr id="4" name="Straight Connector 3"/>
          <p:cNvCxnSpPr/>
          <p:nvPr>
            <p:custDataLst>
              <p:tags r:id="rId3"/>
            </p:custDataLst>
          </p:nvPr>
        </p:nvCxnSpPr>
        <p:spPr bwMode="auto">
          <a:xfrm>
            <a:off x="5254303" y="0"/>
            <a:ext cx="0" cy="6458016"/>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 name="TextBox 2"/>
          <p:cNvSpPr txBox="1"/>
          <p:nvPr/>
        </p:nvSpPr>
        <p:spPr>
          <a:xfrm>
            <a:off x="5401342" y="349785"/>
            <a:ext cx="3657600" cy="584776"/>
          </a:xfrm>
          <a:prstGeom prst="rect">
            <a:avLst/>
          </a:prstGeom>
          <a:noFill/>
        </p:spPr>
        <p:txBody>
          <a:bodyPr wrap="square" rtlCol="0">
            <a:spAutoFit/>
          </a:bodyPr>
          <a:lstStyle/>
          <a:p>
            <a:r>
              <a:rPr lang="en-US" sz="1600" b="1" dirty="0" smtClean="0">
                <a:solidFill>
                  <a:srgbClr val="FFFFFF"/>
                </a:solidFill>
                <a:latin typeface="Arial"/>
                <a:cs typeface="Arial"/>
              </a:rPr>
              <a:t>FOR MORE INFORMATION, CONTACT:</a:t>
            </a:r>
            <a:endParaRPr lang="en-US" sz="1600" b="1" dirty="0">
              <a:solidFill>
                <a:srgbClr val="FFFFFF"/>
              </a:solidFill>
              <a:latin typeface="Arial"/>
              <a:cs typeface="Arial"/>
            </a:endParaRPr>
          </a:p>
        </p:txBody>
      </p:sp>
    </p:spTree>
    <p:extLst>
      <p:ext uri="{BB962C8B-B14F-4D97-AF65-F5344CB8AC3E}">
        <p14:creationId xmlns:p14="http://schemas.microsoft.com/office/powerpoint/2010/main" val="1180472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Grp="1" noChangeAspect="1"/>
          </p:cNvGraphicFramePr>
          <p:nvPr>
            <p:ph sz="half" idx="1"/>
            <p:custDataLst>
              <p:tags r:id="rId2"/>
            </p:custDataLst>
            <p:extLst>
              <p:ext uri="{D42A27DB-BD31-4B8C-83A1-F6EECF244321}">
                <p14:modId xmlns:p14="http://schemas.microsoft.com/office/powerpoint/2010/main" val="2754572957"/>
              </p:ext>
            </p:extLst>
          </p:nvPr>
        </p:nvGraphicFramePr>
        <p:xfrm>
          <a:off x="457200" y="3529013"/>
          <a:ext cx="4038600" cy="1808162"/>
        </p:xfrm>
        <a:graphic>
          <a:graphicData uri="http://schemas.openxmlformats.org/presentationml/2006/ole">
            <mc:AlternateContent xmlns:mc="http://schemas.openxmlformats.org/markup-compatibility/2006">
              <mc:Choice xmlns:v="urn:schemas-microsoft-com:vml" Requires="v">
                <p:oleObj spid="_x0000_s19607" name="Chart" r:id="rId9" imgW="8229600" imgH="3683000" progId="MSGraph.Chart.8">
                  <p:embed followColorScheme="full"/>
                </p:oleObj>
              </mc:Choice>
              <mc:Fallback>
                <p:oleObj name="Chart" r:id="rId9" imgW="8229600" imgH="3683000" progId="MSGraph.Chart.8">
                  <p:embed followColorScheme="full"/>
                  <p:pic>
                    <p:nvPicPr>
                      <p:cNvPr id="0" name=""/>
                      <p:cNvPicPr>
                        <a:picLocks noChangeAspect="1" noChangeArrowheads="1"/>
                      </p:cNvPicPr>
                      <p:nvPr/>
                    </p:nvPicPr>
                    <p:blipFill>
                      <a:blip r:embed="rId10"/>
                      <a:srcRect/>
                      <a:stretch>
                        <a:fillRect/>
                      </a:stretch>
                    </p:blipFill>
                    <p:spPr bwMode="auto">
                      <a:xfrm>
                        <a:off x="457200" y="3529013"/>
                        <a:ext cx="4038600" cy="1808162"/>
                      </a:xfrm>
                      <a:prstGeom prst="rect">
                        <a:avLst/>
                      </a:prstGeom>
                      <a:noFill/>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pic>
                </p:oleObj>
              </mc:Fallback>
            </mc:AlternateContent>
          </a:graphicData>
        </a:graphic>
      </p:graphicFrame>
      <p:graphicFrame>
        <p:nvGraphicFramePr>
          <p:cNvPr id="6" name="Chart 5"/>
          <p:cNvGraphicFramePr>
            <a:graphicFrameLocks/>
          </p:cNvGraphicFramePr>
          <p:nvPr>
            <p:custDataLst>
              <p:tags r:id="rId3"/>
            </p:custDataLst>
            <p:extLst>
              <p:ext uri="{D42A27DB-BD31-4B8C-83A1-F6EECF244321}">
                <p14:modId xmlns:p14="http://schemas.microsoft.com/office/powerpoint/2010/main" val="2166508552"/>
              </p:ext>
            </p:extLst>
          </p:nvPr>
        </p:nvGraphicFramePr>
        <p:xfrm>
          <a:off x="-96916" y="929639"/>
          <a:ext cx="9185431" cy="6099002"/>
        </p:xfrm>
        <a:graphic>
          <a:graphicData uri="http://schemas.openxmlformats.org/drawingml/2006/chart">
            <c:chart xmlns:c="http://schemas.openxmlformats.org/drawingml/2006/chart" xmlns:r="http://schemas.openxmlformats.org/officeDocument/2006/relationships" r:id="rId11"/>
          </a:graphicData>
        </a:graphic>
      </p:graphicFrame>
      <p:sp>
        <p:nvSpPr>
          <p:cNvPr id="8" name="TextBox 7"/>
          <p:cNvSpPr txBox="1"/>
          <p:nvPr>
            <p:custDataLst>
              <p:tags r:id="rId4"/>
            </p:custDataLst>
          </p:nvPr>
        </p:nvSpPr>
        <p:spPr>
          <a:xfrm>
            <a:off x="66836" y="6490655"/>
            <a:ext cx="8865079" cy="276999"/>
          </a:xfrm>
          <a:prstGeom prst="rect">
            <a:avLst/>
          </a:prstGeom>
          <a:noFill/>
        </p:spPr>
        <p:txBody>
          <a:bodyPr wrap="square" rtlCol="0">
            <a:spAutoFit/>
          </a:bodyPr>
          <a:lstStyle/>
          <a:p>
            <a:r>
              <a:rPr lang="en-US" sz="1200" dirty="0" smtClean="0">
                <a:solidFill>
                  <a:srgbClr val="191919"/>
                </a:solidFill>
                <a:effectLst/>
                <a:latin typeface="Arial"/>
                <a:cs typeface="Arial"/>
              </a:rPr>
              <a:t>Sources: </a:t>
            </a:r>
            <a:r>
              <a:rPr lang="en-US" sz="1200" dirty="0">
                <a:solidFill>
                  <a:srgbClr val="191919"/>
                </a:solidFill>
                <a:effectLst/>
                <a:latin typeface="Arial"/>
                <a:cs typeface="Arial"/>
              </a:rPr>
              <a:t>Recovery 2020, </a:t>
            </a:r>
            <a:r>
              <a:rPr lang="en-US" sz="1200" dirty="0" smtClean="0">
                <a:solidFill>
                  <a:srgbClr val="191919"/>
                </a:solidFill>
                <a:effectLst/>
                <a:latin typeface="Arial"/>
                <a:cs typeface="Arial"/>
              </a:rPr>
              <a:t>Georgetown Center </a:t>
            </a:r>
            <a:r>
              <a:rPr lang="en-US" sz="1200" dirty="0">
                <a:solidFill>
                  <a:srgbClr val="191919"/>
                </a:solidFill>
                <a:effectLst/>
                <a:latin typeface="Arial"/>
                <a:cs typeface="Arial"/>
              </a:rPr>
              <a:t>on Education and the Workforce, </a:t>
            </a:r>
            <a:r>
              <a:rPr lang="en-US" sz="1200" dirty="0" smtClean="0">
                <a:solidFill>
                  <a:srgbClr val="191919"/>
                </a:solidFill>
                <a:effectLst/>
                <a:latin typeface="Arial"/>
                <a:cs typeface="Arial"/>
              </a:rPr>
              <a:t>2013; </a:t>
            </a:r>
            <a:r>
              <a:rPr lang="en-US" sz="1200" dirty="0" smtClean="0">
                <a:solidFill>
                  <a:srgbClr val="191919"/>
                </a:solidFill>
                <a:latin typeface="Arial"/>
                <a:cs typeface="Arial"/>
              </a:rPr>
              <a:t>and Complete College America</a:t>
            </a:r>
            <a:r>
              <a:rPr lang="en-US" sz="1200" dirty="0" smtClean="0">
                <a:solidFill>
                  <a:srgbClr val="191919"/>
                </a:solidFill>
                <a:effectLst/>
                <a:latin typeface="Arial"/>
                <a:cs typeface="Arial"/>
              </a:rPr>
              <a:t>  </a:t>
            </a:r>
            <a:endParaRPr lang="en-US" sz="1200" dirty="0">
              <a:solidFill>
                <a:srgbClr val="191919"/>
              </a:solidFill>
              <a:effectLst/>
              <a:latin typeface="Arial"/>
              <a:cs typeface="Arial"/>
            </a:endParaRPr>
          </a:p>
        </p:txBody>
      </p:sp>
      <p:sp>
        <p:nvSpPr>
          <p:cNvPr id="10" name="Rectangle 2"/>
          <p:cNvSpPr txBox="1">
            <a:spLocks noChangeArrowheads="1"/>
          </p:cNvSpPr>
          <p:nvPr>
            <p:custDataLst>
              <p:tags r:id="rId5"/>
            </p:custDataLst>
          </p:nvPr>
        </p:nvSpPr>
        <p:spPr>
          <a:xfrm>
            <a:off x="2876030" y="261434"/>
            <a:ext cx="6267970" cy="668205"/>
          </a:xfrm>
          <a:prstGeom prst="rect">
            <a:avLst/>
          </a:prstGeom>
        </p:spPr>
        <p:txBody>
          <a:bodyPr anchor="ctr"/>
          <a:lstStyle>
            <a:lvl1pPr algn="l" rtl="0" fontAlgn="base">
              <a:spcBef>
                <a:spcPct val="50000"/>
              </a:spcBef>
              <a:spcAft>
                <a:spcPct val="0"/>
              </a:spcAft>
              <a:defRPr sz="2800">
                <a:solidFill>
                  <a:srgbClr val="1B295F"/>
                </a:solidFill>
                <a:latin typeface="Gill Sans MT" pitchFamily="34" charset="0"/>
                <a:ea typeface="+mj-ea"/>
                <a:cs typeface="+mj-cs"/>
              </a:defRPr>
            </a:lvl1pPr>
            <a:lvl2pPr algn="l" rtl="0" fontAlgn="base">
              <a:spcBef>
                <a:spcPct val="50000"/>
              </a:spcBef>
              <a:spcAft>
                <a:spcPct val="0"/>
              </a:spcAft>
              <a:defRPr sz="2800">
                <a:solidFill>
                  <a:srgbClr val="000000"/>
                </a:solidFill>
                <a:latin typeface="Gill Sans MT" pitchFamily="34" charset="0"/>
              </a:defRPr>
            </a:lvl2pPr>
            <a:lvl3pPr algn="l" rtl="0" fontAlgn="base">
              <a:spcBef>
                <a:spcPct val="50000"/>
              </a:spcBef>
              <a:spcAft>
                <a:spcPct val="0"/>
              </a:spcAft>
              <a:defRPr sz="2800">
                <a:solidFill>
                  <a:srgbClr val="000000"/>
                </a:solidFill>
                <a:latin typeface="Gill Sans MT" pitchFamily="34" charset="0"/>
              </a:defRPr>
            </a:lvl3pPr>
            <a:lvl4pPr algn="l" rtl="0" fontAlgn="base">
              <a:spcBef>
                <a:spcPct val="50000"/>
              </a:spcBef>
              <a:spcAft>
                <a:spcPct val="0"/>
              </a:spcAft>
              <a:defRPr sz="2800">
                <a:solidFill>
                  <a:srgbClr val="000000"/>
                </a:solidFill>
                <a:latin typeface="Gill Sans MT" pitchFamily="34" charset="0"/>
              </a:defRPr>
            </a:lvl4pPr>
            <a:lvl5pPr algn="l" rtl="0" fontAlgn="base">
              <a:spcBef>
                <a:spcPct val="50000"/>
              </a:spcBef>
              <a:spcAft>
                <a:spcPct val="0"/>
              </a:spcAft>
              <a:defRPr sz="2800">
                <a:solidFill>
                  <a:srgbClr val="000000"/>
                </a:solidFill>
                <a:latin typeface="Gill Sans MT"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ts val="0"/>
              </a:spcBef>
            </a:pPr>
            <a:r>
              <a:rPr lang="en-US" sz="2000" b="1" cap="all" dirty="0" smtClean="0">
                <a:solidFill>
                  <a:schemeClr val="bg1"/>
                </a:solidFill>
                <a:latin typeface="Arial"/>
                <a:cs typeface="Arial"/>
              </a:rPr>
              <a:t>2020 EMPLOYMENT PROJECTIONS</a:t>
            </a:r>
          </a:p>
        </p:txBody>
      </p:sp>
      <p:sp>
        <p:nvSpPr>
          <p:cNvPr id="13" name="Slide Number Placeholder 4"/>
          <p:cNvSpPr>
            <a:spLocks noGrp="1"/>
          </p:cNvSpPr>
          <p:nvPr>
            <p:ph type="sldNum" sz="quarter" idx="12"/>
            <p:custDataLst>
              <p:tags r:id="rId6"/>
            </p:custDataLst>
          </p:nvPr>
        </p:nvSpPr>
        <p:spPr>
          <a:xfrm>
            <a:off x="6553200" y="6356350"/>
            <a:ext cx="2133600" cy="365125"/>
          </a:xfrm>
        </p:spPr>
        <p:txBody>
          <a:bodyPr/>
          <a:lstStyle/>
          <a:p>
            <a:fld id="{AB93DCCC-3097-426E-BC39-1FE335D8E974}" type="slidenum">
              <a:rPr lang="en-US" smtClean="0"/>
              <a:pPr/>
              <a:t>4</a:t>
            </a:fld>
            <a:endParaRPr lang="en-US" dirty="0"/>
          </a:p>
        </p:txBody>
      </p:sp>
    </p:spTree>
    <p:extLst>
      <p:ext uri="{BB962C8B-B14F-4D97-AF65-F5344CB8AC3E}">
        <p14:creationId xmlns:p14="http://schemas.microsoft.com/office/powerpoint/2010/main" val="1247732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FF"/>
                </a:solidFill>
              </a:rPr>
              <a:t>EXAMPLES OF JOBS THAT REQUIRE MIDDLE SKILLS </a:t>
            </a:r>
            <a:endParaRPr lang="en-US" dirty="0"/>
          </a:p>
        </p:txBody>
      </p:sp>
      <p:graphicFrame>
        <p:nvGraphicFramePr>
          <p:cNvPr id="17410" name="Object 2"/>
          <p:cNvGraphicFramePr>
            <a:graphicFrameLocks noGrp="1" noChangeAspect="1"/>
          </p:cNvGraphicFramePr>
          <p:nvPr>
            <p:ph sz="half" idx="4294967295"/>
            <p:custDataLst>
              <p:tags r:id="rId2"/>
            </p:custDataLst>
            <p:extLst>
              <p:ext uri="{D42A27DB-BD31-4B8C-83A1-F6EECF244321}">
                <p14:modId xmlns:p14="http://schemas.microsoft.com/office/powerpoint/2010/main" val="964381785"/>
              </p:ext>
            </p:extLst>
          </p:nvPr>
        </p:nvGraphicFramePr>
        <p:xfrm>
          <a:off x="0" y="3529013"/>
          <a:ext cx="4038600" cy="1808162"/>
        </p:xfrm>
        <a:graphic>
          <a:graphicData uri="http://schemas.openxmlformats.org/presentationml/2006/ole">
            <mc:AlternateContent xmlns:mc="http://schemas.openxmlformats.org/markup-compatibility/2006">
              <mc:Choice xmlns:v="urn:schemas-microsoft-com:vml" Requires="v">
                <p:oleObj spid="_x0000_s1097" name="Chart" r:id="rId8" imgW="8229600" imgH="3683000" progId="MSGraph.Chart.8">
                  <p:embed followColorScheme="full"/>
                </p:oleObj>
              </mc:Choice>
              <mc:Fallback>
                <p:oleObj name="Chart" r:id="rId8" imgW="8229600" imgH="3683000" progId="MSGraph.Chart.8">
                  <p:embed followColorScheme="full"/>
                  <p:pic>
                    <p:nvPicPr>
                      <p:cNvPr id="0" name=""/>
                      <p:cNvPicPr>
                        <a:picLocks noChangeAspect="1" noChangeArrowheads="1"/>
                      </p:cNvPicPr>
                      <p:nvPr/>
                    </p:nvPicPr>
                    <p:blipFill>
                      <a:blip r:embed="rId9"/>
                      <a:srcRect/>
                      <a:stretch>
                        <a:fillRect/>
                      </a:stretch>
                    </p:blipFill>
                    <p:spPr bwMode="auto">
                      <a:xfrm>
                        <a:off x="0" y="3529013"/>
                        <a:ext cx="4038600" cy="1808162"/>
                      </a:xfrm>
                      <a:prstGeom prst="rect">
                        <a:avLst/>
                      </a:prstGeom>
                      <a:noFill/>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pic>
                </p:oleObj>
              </mc:Fallback>
            </mc:AlternateContent>
          </a:graphicData>
        </a:graphic>
      </p:graphicFrame>
      <p:sp>
        <p:nvSpPr>
          <p:cNvPr id="6" name="TextBox 8"/>
          <p:cNvSpPr txBox="1">
            <a:spLocks noChangeArrowheads="1"/>
          </p:cNvSpPr>
          <p:nvPr>
            <p:custDataLst>
              <p:tags r:id="rId3"/>
            </p:custDataLst>
          </p:nvPr>
        </p:nvSpPr>
        <p:spPr bwMode="auto">
          <a:xfrm>
            <a:off x="300762" y="5983724"/>
            <a:ext cx="8822600" cy="461665"/>
          </a:xfrm>
          <a:prstGeom prst="rect">
            <a:avLst/>
          </a:prstGeom>
          <a:noFill/>
          <a:ln w="9525">
            <a:noFill/>
            <a:miter lim="800000"/>
            <a:headEnd/>
            <a:tailEnd/>
          </a:ln>
        </p:spPr>
        <p:txBody>
          <a:bodyPr wrap="square">
            <a:spAutoFit/>
          </a:bodyPr>
          <a:lstStyle/>
          <a:p>
            <a:r>
              <a:rPr lang="en-US" sz="1200" i="1" dirty="0">
                <a:solidFill>
                  <a:srgbClr val="191919"/>
                </a:solidFill>
                <a:effectLst/>
                <a:latin typeface="Arial"/>
                <a:cs typeface="Arial"/>
              </a:rPr>
              <a:t>Source</a:t>
            </a:r>
            <a:r>
              <a:rPr lang="en-US" sz="1200" dirty="0">
                <a:solidFill>
                  <a:srgbClr val="191919"/>
                </a:solidFill>
                <a:effectLst/>
                <a:latin typeface="Arial"/>
                <a:cs typeface="Arial"/>
              </a:rPr>
              <a:t>: “Who Can Fix the Middle Skills Gap?” </a:t>
            </a:r>
            <a:r>
              <a:rPr lang="en-US" sz="1200" dirty="0" smtClean="0">
                <a:solidFill>
                  <a:srgbClr val="191919"/>
                </a:solidFill>
                <a:effectLst/>
                <a:latin typeface="Arial"/>
                <a:cs typeface="Arial"/>
              </a:rPr>
              <a:t>Harvard </a:t>
            </a:r>
            <a:r>
              <a:rPr lang="en-US" sz="1200" dirty="0">
                <a:solidFill>
                  <a:srgbClr val="191919"/>
                </a:solidFill>
                <a:effectLst/>
                <a:latin typeface="Arial"/>
                <a:cs typeface="Arial"/>
              </a:rPr>
              <a:t>Business Review, 2012, T </a:t>
            </a:r>
            <a:r>
              <a:rPr lang="en-US" sz="1200" dirty="0" err="1">
                <a:solidFill>
                  <a:srgbClr val="191919"/>
                </a:solidFill>
                <a:effectLst/>
                <a:latin typeface="Arial"/>
                <a:cs typeface="Arial"/>
              </a:rPr>
              <a:t>Kochan</a:t>
            </a:r>
            <a:r>
              <a:rPr lang="en-US" sz="1200" dirty="0">
                <a:solidFill>
                  <a:srgbClr val="191919"/>
                </a:solidFill>
                <a:effectLst/>
                <a:latin typeface="Arial"/>
                <a:cs typeface="Arial"/>
              </a:rPr>
              <a:t>, D </a:t>
            </a:r>
            <a:r>
              <a:rPr lang="en-US" sz="1200" dirty="0" err="1">
                <a:solidFill>
                  <a:srgbClr val="191919"/>
                </a:solidFill>
                <a:effectLst/>
                <a:latin typeface="Arial"/>
                <a:cs typeface="Arial"/>
              </a:rPr>
              <a:t>Finegold</a:t>
            </a:r>
            <a:r>
              <a:rPr lang="en-US" sz="1200" dirty="0">
                <a:solidFill>
                  <a:srgbClr val="191919"/>
                </a:solidFill>
                <a:effectLst/>
                <a:latin typeface="Arial"/>
                <a:cs typeface="Arial"/>
              </a:rPr>
              <a:t>, P </a:t>
            </a:r>
            <a:r>
              <a:rPr lang="en-US" sz="1200" dirty="0" err="1" smtClean="0">
                <a:solidFill>
                  <a:srgbClr val="191919"/>
                </a:solidFill>
                <a:effectLst/>
                <a:latin typeface="Arial"/>
                <a:cs typeface="Arial"/>
              </a:rPr>
              <a:t>Osterman</a:t>
            </a:r>
            <a:endParaRPr lang="en-US" sz="1200" dirty="0" smtClean="0">
              <a:solidFill>
                <a:srgbClr val="191919"/>
              </a:solidFill>
              <a:effectLst/>
              <a:latin typeface="Arial"/>
              <a:cs typeface="Arial"/>
            </a:endParaRPr>
          </a:p>
          <a:p>
            <a:r>
              <a:rPr lang="en-US" sz="1200" dirty="0" smtClean="0">
                <a:solidFill>
                  <a:srgbClr val="191919"/>
                </a:solidFill>
                <a:effectLst/>
                <a:latin typeface="Arial"/>
                <a:cs typeface="Arial"/>
              </a:rPr>
              <a:t>Data from </a:t>
            </a:r>
            <a:r>
              <a:rPr lang="en-US" sz="1200" dirty="0">
                <a:solidFill>
                  <a:srgbClr val="191919"/>
                </a:solidFill>
                <a:effectLst/>
                <a:latin typeface="Arial"/>
                <a:cs typeface="Arial"/>
              </a:rPr>
              <a:t>Occupational Outlook Handbook, </a:t>
            </a:r>
            <a:r>
              <a:rPr lang="en-US" sz="1200" dirty="0" smtClean="0">
                <a:solidFill>
                  <a:srgbClr val="191919"/>
                </a:solidFill>
                <a:effectLst/>
                <a:latin typeface="Arial"/>
                <a:cs typeface="Arial"/>
              </a:rPr>
              <a:t>U.S. </a:t>
            </a:r>
            <a:r>
              <a:rPr lang="en-US" sz="1200" dirty="0">
                <a:solidFill>
                  <a:srgbClr val="191919"/>
                </a:solidFill>
                <a:effectLst/>
                <a:latin typeface="Arial"/>
                <a:cs typeface="Arial"/>
              </a:rPr>
              <a:t>BLS, 2010 </a:t>
            </a:r>
          </a:p>
        </p:txBody>
      </p:sp>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1543258995"/>
              </p:ext>
            </p:extLst>
          </p:nvPr>
        </p:nvGraphicFramePr>
        <p:xfrm>
          <a:off x="590453" y="1764037"/>
          <a:ext cx="7981951" cy="3860764"/>
        </p:xfrm>
        <a:graphic>
          <a:graphicData uri="http://schemas.openxmlformats.org/drawingml/2006/table">
            <a:tbl>
              <a:tblPr/>
              <a:tblGrid>
                <a:gridCol w="2013235"/>
                <a:gridCol w="2607746"/>
                <a:gridCol w="1547566"/>
                <a:gridCol w="1813404"/>
              </a:tblGrid>
              <a:tr h="385244">
                <a:tc>
                  <a:txBody>
                    <a:bodyPr/>
                    <a:lstStyle/>
                    <a:p>
                      <a:pPr algn="l" fontAlgn="b"/>
                      <a:r>
                        <a:rPr lang="en-US" sz="1800" b="1" i="0" u="none" strike="noStrike" dirty="0">
                          <a:solidFill>
                            <a:schemeClr val="bg1"/>
                          </a:solidFill>
                          <a:effectLst/>
                          <a:latin typeface="Arial"/>
                          <a:cs typeface="Arial"/>
                        </a:rPr>
                        <a:t>Sector</a:t>
                      </a:r>
                    </a:p>
                  </a:txBody>
                  <a:tcPr anchor="ctr">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tx2">
                        <a:lumMod val="75000"/>
                      </a:schemeClr>
                    </a:solidFill>
                  </a:tcPr>
                </a:tc>
                <a:tc>
                  <a:txBody>
                    <a:bodyPr/>
                    <a:lstStyle/>
                    <a:p>
                      <a:pPr algn="l" fontAlgn="b"/>
                      <a:r>
                        <a:rPr lang="en-US" sz="1800" b="1" i="0" u="none" strike="noStrike">
                          <a:solidFill>
                            <a:schemeClr val="bg1"/>
                          </a:solidFill>
                          <a:effectLst/>
                          <a:latin typeface="Arial"/>
                          <a:cs typeface="Arial"/>
                        </a:rPr>
                        <a:t>Type of Job</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tx2">
                        <a:lumMod val="75000"/>
                      </a:schemeClr>
                    </a:solidFill>
                  </a:tcPr>
                </a:tc>
                <a:tc>
                  <a:txBody>
                    <a:bodyPr/>
                    <a:lstStyle/>
                    <a:p>
                      <a:pPr algn="l" fontAlgn="b"/>
                      <a:r>
                        <a:rPr lang="en-US" sz="1800" b="1" i="0" u="none" strike="noStrike">
                          <a:solidFill>
                            <a:schemeClr val="bg1"/>
                          </a:solidFill>
                          <a:effectLst/>
                          <a:latin typeface="Arial"/>
                          <a:cs typeface="Arial"/>
                        </a:rPr>
                        <a:t>Number of Openings</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tx2">
                        <a:lumMod val="75000"/>
                      </a:schemeClr>
                    </a:solidFill>
                  </a:tcPr>
                </a:tc>
                <a:tc>
                  <a:txBody>
                    <a:bodyPr/>
                    <a:lstStyle/>
                    <a:p>
                      <a:pPr algn="l" fontAlgn="b"/>
                      <a:r>
                        <a:rPr lang="en-US" sz="1800" b="1" i="0" u="none" strike="noStrike" dirty="0">
                          <a:solidFill>
                            <a:schemeClr val="bg1"/>
                          </a:solidFill>
                          <a:effectLst/>
                          <a:latin typeface="Arial"/>
                          <a:cs typeface="Arial"/>
                        </a:rPr>
                        <a:t>Median Annual Pay</a:t>
                      </a:r>
                    </a:p>
                  </a:txBody>
                  <a:tcPr anchor="ctr">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tx2">
                        <a:lumMod val="75000"/>
                      </a:schemeClr>
                    </a:solidFill>
                  </a:tcPr>
                </a:tc>
              </a:tr>
              <a:tr h="759634">
                <a:tc>
                  <a:txBody>
                    <a:bodyPr/>
                    <a:lstStyle/>
                    <a:p>
                      <a:pPr algn="l" fontAlgn="b"/>
                      <a:r>
                        <a:rPr lang="en-US" sz="1800" b="0" i="0" u="none" strike="noStrike" dirty="0">
                          <a:solidFill>
                            <a:srgbClr val="000000"/>
                          </a:solidFill>
                          <a:effectLst/>
                          <a:latin typeface="Arial"/>
                          <a:cs typeface="Arial"/>
                        </a:rPr>
                        <a:t>Computers &amp; IT</a:t>
                      </a:r>
                    </a:p>
                  </a:txBody>
                  <a:tcPr anchor="ctr">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c>
                  <a:txBody>
                    <a:bodyPr/>
                    <a:lstStyle/>
                    <a:p>
                      <a:pPr algn="l" fontAlgn="b"/>
                      <a:r>
                        <a:rPr lang="en-US" sz="1800" b="0" i="0" u="none" strike="noStrike">
                          <a:solidFill>
                            <a:srgbClr val="000000"/>
                          </a:solidFill>
                          <a:effectLst/>
                          <a:latin typeface="Arial"/>
                          <a:cs typeface="Arial"/>
                        </a:rPr>
                        <a:t>Computer Support Specialists</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c>
                  <a:txBody>
                    <a:bodyPr/>
                    <a:lstStyle/>
                    <a:p>
                      <a:pPr algn="l" fontAlgn="b"/>
                      <a:r>
                        <a:rPr lang="en-US" sz="1800" b="0" i="0" u="none" strike="noStrike">
                          <a:solidFill>
                            <a:srgbClr val="000000"/>
                          </a:solidFill>
                          <a:effectLst/>
                          <a:latin typeface="Arial"/>
                          <a:cs typeface="Arial"/>
                        </a:rPr>
                        <a:t>607,100</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Arial"/>
                          <a:cs typeface="Arial"/>
                        </a:rPr>
                        <a:t>$46,260</a:t>
                      </a:r>
                    </a:p>
                  </a:txBody>
                  <a:tcPr anchor="ctr">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r>
              <a:tr h="468933">
                <a:tc>
                  <a:txBody>
                    <a:bodyPr/>
                    <a:lstStyle/>
                    <a:p>
                      <a:pPr algn="l" fontAlgn="b"/>
                      <a:r>
                        <a:rPr lang="en-US" sz="1800" b="0" i="0" u="none" strike="noStrike" dirty="0">
                          <a:solidFill>
                            <a:srgbClr val="000000"/>
                          </a:solidFill>
                          <a:effectLst/>
                          <a:latin typeface="Arial"/>
                          <a:cs typeface="Arial"/>
                        </a:rPr>
                        <a:t>Engineering</a:t>
                      </a:r>
                    </a:p>
                  </a:txBody>
                  <a:tcPr anchor="ctr">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effectLst/>
                          <a:latin typeface="Arial"/>
                          <a:cs typeface="Arial"/>
                        </a:rPr>
                        <a:t>Electrical Technicians</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effectLst/>
                          <a:latin typeface="Arial"/>
                          <a:cs typeface="Arial"/>
                        </a:rPr>
                        <a:t>151,000</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effectLst/>
                          <a:latin typeface="Arial"/>
                          <a:cs typeface="Arial"/>
                        </a:rPr>
                        <a:t>$56,040</a:t>
                      </a:r>
                    </a:p>
                  </a:txBody>
                  <a:tcPr anchor="ctr">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accent1">
                        <a:lumMod val="20000"/>
                        <a:lumOff val="80000"/>
                      </a:schemeClr>
                    </a:solidFill>
                  </a:tcPr>
                </a:tc>
              </a:tr>
              <a:tr h="472849">
                <a:tc>
                  <a:txBody>
                    <a:bodyPr/>
                    <a:lstStyle/>
                    <a:p>
                      <a:pPr algn="l" fontAlgn="b"/>
                      <a:r>
                        <a:rPr lang="en-US" sz="1800" b="0" i="0" u="none" strike="noStrike" dirty="0">
                          <a:solidFill>
                            <a:srgbClr val="000000"/>
                          </a:solidFill>
                          <a:effectLst/>
                          <a:latin typeface="Arial"/>
                          <a:cs typeface="Arial"/>
                        </a:rPr>
                        <a:t>Health Care</a:t>
                      </a:r>
                    </a:p>
                  </a:txBody>
                  <a:tcPr anchor="ctr">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Arial"/>
                          <a:cs typeface="Arial"/>
                        </a:rPr>
                        <a:t>Respiratory Therapists</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Arial"/>
                          <a:cs typeface="Arial"/>
                        </a:rPr>
                        <a:t>112,700</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Arial"/>
                          <a:cs typeface="Arial"/>
                        </a:rPr>
                        <a:t>$54,280</a:t>
                      </a:r>
                    </a:p>
                  </a:txBody>
                  <a:tcPr anchor="ctr">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r>
              <a:tr h="759634">
                <a:tc>
                  <a:txBody>
                    <a:bodyPr/>
                    <a:lstStyle/>
                    <a:p>
                      <a:pPr algn="l" fontAlgn="b"/>
                      <a:r>
                        <a:rPr lang="en-US" sz="1800" b="0" i="0" u="none" strike="noStrike" dirty="0">
                          <a:solidFill>
                            <a:srgbClr val="000000"/>
                          </a:solidFill>
                          <a:effectLst/>
                          <a:latin typeface="Arial"/>
                          <a:cs typeface="Arial"/>
                        </a:rPr>
                        <a:t>Life, Physical </a:t>
                      </a:r>
                      <a:r>
                        <a:rPr lang="en-US" sz="1800" b="0" i="0" u="none" strike="noStrike" dirty="0" smtClean="0">
                          <a:solidFill>
                            <a:srgbClr val="000000"/>
                          </a:solidFill>
                          <a:effectLst/>
                          <a:latin typeface="Arial"/>
                          <a:cs typeface="Arial"/>
                        </a:rPr>
                        <a:t>&amp; Social </a:t>
                      </a:r>
                      <a:r>
                        <a:rPr lang="en-US" sz="1800" b="0" i="0" u="none" strike="noStrike" dirty="0">
                          <a:solidFill>
                            <a:srgbClr val="000000"/>
                          </a:solidFill>
                          <a:effectLst/>
                          <a:latin typeface="Arial"/>
                          <a:cs typeface="Arial"/>
                        </a:rPr>
                        <a:t>Sciences</a:t>
                      </a:r>
                    </a:p>
                  </a:txBody>
                  <a:tcPr anchor="ctr">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CE6F2"/>
                    </a:solidFill>
                  </a:tcPr>
                </a:tc>
                <a:tc>
                  <a:txBody>
                    <a:bodyPr/>
                    <a:lstStyle/>
                    <a:p>
                      <a:pPr algn="l" fontAlgn="b"/>
                      <a:r>
                        <a:rPr lang="en-US" sz="1800" b="0" i="0" u="none" strike="noStrike" dirty="0">
                          <a:solidFill>
                            <a:srgbClr val="000000"/>
                          </a:solidFill>
                          <a:effectLst/>
                          <a:latin typeface="Arial"/>
                          <a:cs typeface="Arial"/>
                        </a:rPr>
                        <a:t>Environmental Science Technicians</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CE6F2"/>
                    </a:solidFill>
                  </a:tcPr>
                </a:tc>
                <a:tc>
                  <a:txBody>
                    <a:bodyPr/>
                    <a:lstStyle/>
                    <a:p>
                      <a:pPr algn="l" fontAlgn="b"/>
                      <a:r>
                        <a:rPr lang="en-US" sz="1800" b="0" i="0" u="none" strike="noStrike" dirty="0">
                          <a:solidFill>
                            <a:srgbClr val="000000"/>
                          </a:solidFill>
                          <a:effectLst/>
                          <a:latin typeface="Arial"/>
                          <a:cs typeface="Arial"/>
                        </a:rPr>
                        <a:t>29,000</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CE6F2"/>
                    </a:solidFill>
                  </a:tcPr>
                </a:tc>
                <a:tc>
                  <a:txBody>
                    <a:bodyPr/>
                    <a:lstStyle/>
                    <a:p>
                      <a:pPr algn="l" fontAlgn="b"/>
                      <a:r>
                        <a:rPr lang="en-US" sz="1800" b="0" i="0" u="none" strike="noStrike" dirty="0">
                          <a:solidFill>
                            <a:srgbClr val="000000"/>
                          </a:solidFill>
                          <a:effectLst/>
                          <a:latin typeface="Arial"/>
                          <a:cs typeface="Arial"/>
                        </a:rPr>
                        <a:t>$41,380</a:t>
                      </a:r>
                    </a:p>
                  </a:txBody>
                  <a:tcPr anchor="ctr">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CE6F2"/>
                    </a:solidFill>
                  </a:tcPr>
                </a:tc>
              </a:tr>
              <a:tr h="759634">
                <a:tc>
                  <a:txBody>
                    <a:bodyPr/>
                    <a:lstStyle/>
                    <a:p>
                      <a:pPr algn="l" fontAlgn="b"/>
                      <a:r>
                        <a:rPr lang="en-US" sz="1800" b="0" i="0" u="none" strike="noStrike" dirty="0">
                          <a:solidFill>
                            <a:srgbClr val="000000"/>
                          </a:solidFill>
                          <a:effectLst/>
                          <a:latin typeface="Arial"/>
                          <a:cs typeface="Arial"/>
                        </a:rPr>
                        <a:t>Production</a:t>
                      </a:r>
                    </a:p>
                  </a:txBody>
                  <a:tcPr anchor="ctr">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Arial"/>
                          <a:cs typeface="Arial"/>
                        </a:rPr>
                        <a:t>Semiconductor Processors</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Arial"/>
                          <a:cs typeface="Arial"/>
                        </a:rPr>
                        <a:t>21,100</a:t>
                      </a:r>
                    </a:p>
                  </a:txBody>
                  <a:tcPr anchor="ctr">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Arial"/>
                          <a:cs typeface="Arial"/>
                        </a:rPr>
                        <a:t>$33,130</a:t>
                      </a:r>
                    </a:p>
                  </a:txBody>
                  <a:tcPr anchor="ctr">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chemeClr val="bg1"/>
                    </a:solidFill>
                  </a:tcPr>
                </a:tc>
              </a:tr>
            </a:tbl>
          </a:graphicData>
        </a:graphic>
      </p:graphicFrame>
      <p:sp>
        <p:nvSpPr>
          <p:cNvPr id="10" name="Slide Number Placeholder 4"/>
          <p:cNvSpPr>
            <a:spLocks noGrp="1"/>
          </p:cNvSpPr>
          <p:nvPr>
            <p:ph type="sldNum" sz="quarter" idx="12"/>
            <p:custDataLst>
              <p:tags r:id="rId5"/>
            </p:custDataLst>
          </p:nvPr>
        </p:nvSpPr>
        <p:spPr>
          <a:xfrm>
            <a:off x="6553200" y="6356350"/>
            <a:ext cx="2133600" cy="365125"/>
          </a:xfrm>
        </p:spPr>
        <p:txBody>
          <a:bodyPr/>
          <a:lstStyle/>
          <a:p>
            <a:fld id="{AB93DCCC-3097-426E-BC39-1FE335D8E974}" type="slidenum">
              <a:rPr lang="en-US" smtClean="0"/>
              <a:pPr/>
              <a:t>5</a:t>
            </a:fld>
            <a:endParaRPr lang="en-US" dirty="0"/>
          </a:p>
        </p:txBody>
      </p:sp>
    </p:spTree>
    <p:extLst>
      <p:ext uri="{BB962C8B-B14F-4D97-AF65-F5344CB8AC3E}">
        <p14:creationId xmlns:p14="http://schemas.microsoft.com/office/powerpoint/2010/main" val="748067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STEM OPPORTUNITIES ABOUND</a:t>
            </a:r>
            <a:endParaRPr lang="en-US" dirty="0"/>
          </a:p>
        </p:txBody>
      </p:sp>
      <p:pic>
        <p:nvPicPr>
          <p:cNvPr id="10" name="Picture 9" descr="Screen Shot 2013-09-28 at 11.35.0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442" y="1092200"/>
            <a:ext cx="6689257" cy="5329571"/>
          </a:xfrm>
          <a:prstGeom prst="rect">
            <a:avLst/>
          </a:prstGeom>
        </p:spPr>
      </p:pic>
      <p:sp>
        <p:nvSpPr>
          <p:cNvPr id="11" name="TextBox 8"/>
          <p:cNvSpPr txBox="1">
            <a:spLocks noChangeArrowheads="1"/>
          </p:cNvSpPr>
          <p:nvPr>
            <p:custDataLst>
              <p:tags r:id="rId1"/>
            </p:custDataLst>
          </p:nvPr>
        </p:nvSpPr>
        <p:spPr bwMode="auto">
          <a:xfrm>
            <a:off x="384307" y="6440229"/>
            <a:ext cx="8226294" cy="276999"/>
          </a:xfrm>
          <a:prstGeom prst="rect">
            <a:avLst/>
          </a:prstGeom>
          <a:noFill/>
          <a:ln w="9525">
            <a:noFill/>
            <a:miter lim="800000"/>
            <a:headEnd/>
            <a:tailEnd/>
          </a:ln>
        </p:spPr>
        <p:txBody>
          <a:bodyPr wrap="square">
            <a:spAutoFit/>
          </a:bodyPr>
          <a:lstStyle/>
          <a:p>
            <a:r>
              <a:rPr lang="en-US" sz="1200" i="1" dirty="0">
                <a:solidFill>
                  <a:srgbClr val="191919"/>
                </a:solidFill>
                <a:effectLst/>
                <a:latin typeface="Arial"/>
                <a:cs typeface="Arial"/>
              </a:rPr>
              <a:t>Source</a:t>
            </a:r>
            <a:r>
              <a:rPr lang="en-US" sz="1200" dirty="0">
                <a:solidFill>
                  <a:srgbClr val="191919"/>
                </a:solidFill>
                <a:effectLst/>
                <a:latin typeface="Arial"/>
                <a:cs typeface="Arial"/>
              </a:rPr>
              <a:t>: </a:t>
            </a:r>
            <a:r>
              <a:rPr lang="en-US" sz="1200" i="1" dirty="0" smtClean="0">
                <a:solidFill>
                  <a:srgbClr val="191919"/>
                </a:solidFill>
                <a:effectLst/>
                <a:latin typeface="Arial"/>
                <a:cs typeface="Arial"/>
              </a:rPr>
              <a:t>The Hidden STEM Economy</a:t>
            </a:r>
            <a:r>
              <a:rPr lang="en-US" sz="1200" dirty="0" smtClean="0">
                <a:solidFill>
                  <a:srgbClr val="191919"/>
                </a:solidFill>
                <a:effectLst/>
                <a:latin typeface="Arial"/>
                <a:cs typeface="Arial"/>
              </a:rPr>
              <a:t>, Brookings, 2013. </a:t>
            </a:r>
            <a:endParaRPr lang="en-US" sz="1200" dirty="0">
              <a:solidFill>
                <a:srgbClr val="191919"/>
              </a:solidFill>
              <a:effectLst/>
              <a:latin typeface="Arial"/>
              <a:cs typeface="Arial"/>
            </a:endParaRPr>
          </a:p>
        </p:txBody>
      </p:sp>
      <p:sp>
        <p:nvSpPr>
          <p:cNvPr id="12" name="Rectangle 11"/>
          <p:cNvSpPr/>
          <p:nvPr/>
        </p:nvSpPr>
        <p:spPr bwMode="auto">
          <a:xfrm>
            <a:off x="3060700" y="1981200"/>
            <a:ext cx="4406900" cy="787400"/>
          </a:xfrm>
          <a:prstGeom prst="rect">
            <a:avLst/>
          </a:prstGeom>
          <a:solidFill>
            <a:srgbClr val="F5E2AD">
              <a:alpha val="10000"/>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1" u="sng" strike="noStrike" cap="none" normalizeH="0" baseline="0" smtClean="0">
              <a:ln>
                <a:noFill/>
              </a:ln>
              <a:solidFill>
                <a:schemeClr val="tx2"/>
              </a:solidFill>
              <a:effectLst/>
              <a:latin typeface="Gill Sans MT" pitchFamily="34" charset="0"/>
            </a:endParaRPr>
          </a:p>
        </p:txBody>
      </p:sp>
      <p:sp>
        <p:nvSpPr>
          <p:cNvPr id="6" name="Slide Number Placeholder 4"/>
          <p:cNvSpPr>
            <a:spLocks noGrp="1"/>
          </p:cNvSpPr>
          <p:nvPr>
            <p:ph type="sldNum" sz="quarter" idx="12"/>
            <p:custDataLst>
              <p:tags r:id="rId2"/>
            </p:custDataLst>
          </p:nvPr>
        </p:nvSpPr>
        <p:spPr>
          <a:xfrm>
            <a:off x="6553200" y="6356350"/>
            <a:ext cx="2133600" cy="365125"/>
          </a:xfrm>
        </p:spPr>
        <p:txBody>
          <a:bodyPr/>
          <a:lstStyle/>
          <a:p>
            <a:fld id="{AB93DCCC-3097-426E-BC39-1FE335D8E974}" type="slidenum">
              <a:rPr lang="en-US" smtClean="0"/>
              <a:pPr/>
              <a:t>6</a:t>
            </a:fld>
            <a:endParaRPr lang="en-US" dirty="0"/>
          </a:p>
        </p:txBody>
      </p:sp>
    </p:spTree>
    <p:extLst>
      <p:ext uri="{BB962C8B-B14F-4D97-AF65-F5344CB8AC3E}">
        <p14:creationId xmlns:p14="http://schemas.microsoft.com/office/powerpoint/2010/main" val="334388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VOCATIONAL SYSTEMS: THE NEW VET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referRelativeResize="0">
            <a:picLocks noChangeAspect="1" noChangeArrowheads="1"/>
          </p:cNvPicPr>
          <p:nvPr/>
        </p:nvPicPr>
        <p:blipFill>
          <a:blip r:embed="rId2" cstate="print"/>
          <a:srcRect/>
          <a:stretch>
            <a:fillRect/>
          </a:stretch>
        </p:blipFill>
        <p:spPr bwMode="auto">
          <a:xfrm>
            <a:off x="376239" y="1285989"/>
            <a:ext cx="8223250" cy="4590822"/>
          </a:xfrm>
          <a:prstGeom prst="rect">
            <a:avLst/>
          </a:prstGeom>
          <a:noFill/>
          <a:ln w="9525">
            <a:noFill/>
            <a:miter lim="800000"/>
            <a:headEnd/>
            <a:tailEnd/>
          </a:ln>
          <a:effectLst/>
        </p:spPr>
      </p:pic>
      <p:sp>
        <p:nvSpPr>
          <p:cNvPr id="5" name="Rectangle 2"/>
          <p:cNvSpPr txBox="1">
            <a:spLocks noChangeArrowheads="1"/>
          </p:cNvSpPr>
          <p:nvPr/>
        </p:nvSpPr>
        <p:spPr>
          <a:xfrm>
            <a:off x="4789488" y="1412875"/>
            <a:ext cx="3922711" cy="2232025"/>
          </a:xfrm>
          <a:prstGeom prst="rect">
            <a:avLst/>
          </a:prstGeom>
        </p:spPr>
        <p:txBody>
          <a:bodyPr vert="horz" lIns="91440" tIns="45720" rIns="91440" bIns="45720" rtlCol="0" anchor="t">
            <a:no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2000" dirty="0" smtClean="0">
                <a:solidFill>
                  <a:schemeClr val="tx1"/>
                </a:solidFill>
              </a:rPr>
              <a:t>In strong vocational systems, 40% to 75% of upper secondary students </a:t>
            </a:r>
            <a:r>
              <a:rPr lang="en-US" sz="2000" i="1" dirty="0" smtClean="0">
                <a:solidFill>
                  <a:schemeClr val="tx1"/>
                </a:solidFill>
              </a:rPr>
              <a:t>choose to</a:t>
            </a:r>
            <a:r>
              <a:rPr lang="en-US" sz="2000" dirty="0" smtClean="0">
                <a:solidFill>
                  <a:schemeClr val="tx1"/>
                </a:solidFill>
              </a:rPr>
              <a:t> participate: VET can be school based or mix of school and work</a:t>
            </a:r>
          </a:p>
        </p:txBody>
      </p:sp>
    </p:spTree>
    <p:extLst>
      <p:ext uri="{BB962C8B-B14F-4D97-AF65-F5344CB8AC3E}">
        <p14:creationId xmlns:p14="http://schemas.microsoft.com/office/powerpoint/2010/main" val="408547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NCP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25147" y="4570200"/>
            <a:ext cx="995499" cy="681917"/>
          </a:xfrm>
          <a:prstGeom prst="rect">
            <a:avLst/>
          </a:prstGeom>
        </p:spPr>
      </p:pic>
      <p:pic>
        <p:nvPicPr>
          <p:cNvPr id="10" name="Picture 9" descr="CCSSO_full_colo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7674" y="4704944"/>
            <a:ext cx="2800612" cy="1491630"/>
          </a:xfrm>
          <a:prstGeom prst="rect">
            <a:avLst/>
          </a:prstGeom>
        </p:spPr>
      </p:pic>
      <p:pic>
        <p:nvPicPr>
          <p:cNvPr id="12" name="Picture 11" descr="PLTW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94374" y="3629644"/>
            <a:ext cx="1918715" cy="696822"/>
          </a:xfrm>
          <a:prstGeom prst="rect">
            <a:avLst/>
          </a:prstGeom>
        </p:spPr>
      </p:pic>
      <p:pic>
        <p:nvPicPr>
          <p:cNvPr id="8" name="Picture 7" descr="NGALOGO300.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77793" y="2844036"/>
            <a:ext cx="2272688" cy="1121192"/>
          </a:xfrm>
          <a:prstGeom prst="rect">
            <a:avLst/>
          </a:prstGeom>
        </p:spPr>
      </p:pic>
      <p:sp>
        <p:nvSpPr>
          <p:cNvPr id="2" name="Title 1"/>
          <p:cNvSpPr>
            <a:spLocks noGrp="1"/>
          </p:cNvSpPr>
          <p:nvPr>
            <p:ph type="title"/>
          </p:nvPr>
        </p:nvSpPr>
        <p:spPr/>
        <p:txBody>
          <a:bodyPr/>
          <a:lstStyle/>
          <a:p>
            <a:r>
              <a:rPr lang="en-US" dirty="0" smtClean="0"/>
              <a:t>The time is now for pathways</a:t>
            </a:r>
            <a:endParaRPr lang="en-US" dirty="0"/>
          </a:p>
        </p:txBody>
      </p:sp>
      <p:sp>
        <p:nvSpPr>
          <p:cNvPr id="7" name="Freeform 6"/>
          <p:cNvSpPr/>
          <p:nvPr/>
        </p:nvSpPr>
        <p:spPr>
          <a:xfrm>
            <a:off x="1102627" y="1919903"/>
            <a:ext cx="7048173" cy="4121936"/>
          </a:xfrm>
          <a:custGeom>
            <a:avLst/>
            <a:gdLst>
              <a:gd name="connsiteX0" fmla="*/ 1347747 w 7048173"/>
              <a:gd name="connsiteY0" fmla="*/ 55560 h 4121936"/>
              <a:gd name="connsiteX1" fmla="*/ 3028370 w 7048173"/>
              <a:gd name="connsiteY1" fmla="*/ 17077 h 4121936"/>
              <a:gd name="connsiteX2" fmla="*/ 3605683 w 7048173"/>
              <a:gd name="connsiteY2" fmla="*/ 299286 h 4121936"/>
              <a:gd name="connsiteX3" fmla="*/ 1989206 w 7048173"/>
              <a:gd name="connsiteY3" fmla="*/ 940670 h 4121936"/>
              <a:gd name="connsiteX4" fmla="*/ 683 w 7048173"/>
              <a:gd name="connsiteY4" fmla="*/ 1671848 h 4121936"/>
              <a:gd name="connsiteX5" fmla="*/ 2207302 w 7048173"/>
              <a:gd name="connsiteY5" fmla="*/ 2313232 h 4121936"/>
              <a:gd name="connsiteX6" fmla="*/ 6210007 w 7048173"/>
              <a:gd name="connsiteY6" fmla="*/ 1312673 h 4121936"/>
              <a:gd name="connsiteX7" fmla="*/ 6697516 w 7048173"/>
              <a:gd name="connsiteY7" fmla="*/ 2672407 h 4121936"/>
              <a:gd name="connsiteX8" fmla="*/ 2027694 w 7048173"/>
              <a:gd name="connsiteY8" fmla="*/ 4121936 h 4121936"/>
              <a:gd name="connsiteX9" fmla="*/ 2027694 w 7048173"/>
              <a:gd name="connsiteY9" fmla="*/ 4121936 h 412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48173" h="4121936">
                <a:moveTo>
                  <a:pt x="1347747" y="55560"/>
                </a:moveTo>
                <a:cubicBezTo>
                  <a:pt x="1999897" y="16008"/>
                  <a:pt x="2652047" y="-23544"/>
                  <a:pt x="3028370" y="17077"/>
                </a:cubicBezTo>
                <a:cubicBezTo>
                  <a:pt x="3404693" y="57698"/>
                  <a:pt x="3778877" y="145354"/>
                  <a:pt x="3605683" y="299286"/>
                </a:cubicBezTo>
                <a:cubicBezTo>
                  <a:pt x="3432489" y="453218"/>
                  <a:pt x="2590039" y="711910"/>
                  <a:pt x="1989206" y="940670"/>
                </a:cubicBezTo>
                <a:cubicBezTo>
                  <a:pt x="1388373" y="1169430"/>
                  <a:pt x="-35666" y="1443088"/>
                  <a:pt x="683" y="1671848"/>
                </a:cubicBezTo>
                <a:cubicBezTo>
                  <a:pt x="37032" y="1900608"/>
                  <a:pt x="1172415" y="2373095"/>
                  <a:pt x="2207302" y="2313232"/>
                </a:cubicBezTo>
                <a:cubicBezTo>
                  <a:pt x="3242189" y="2253370"/>
                  <a:pt x="5461638" y="1252811"/>
                  <a:pt x="6210007" y="1312673"/>
                </a:cubicBezTo>
                <a:cubicBezTo>
                  <a:pt x="6958376" y="1372535"/>
                  <a:pt x="7394568" y="2204197"/>
                  <a:pt x="6697516" y="2672407"/>
                </a:cubicBezTo>
                <a:cubicBezTo>
                  <a:pt x="6000464" y="3140617"/>
                  <a:pt x="2027694" y="4121936"/>
                  <a:pt x="2027694" y="4121936"/>
                </a:cubicBezTo>
                <a:lnTo>
                  <a:pt x="2027694" y="4121936"/>
                </a:lnTo>
              </a:path>
            </a:pathLst>
          </a:custGeom>
          <a:ln w="254000" cmpd="tri">
            <a:solidFill>
              <a:srgbClr val="02275B"/>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9" name="Picture 8" descr="Chamber Foundation Digital Logo Transparent.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50481" y="2373118"/>
            <a:ext cx="3711852" cy="701758"/>
          </a:xfrm>
          <a:prstGeom prst="rect">
            <a:avLst/>
          </a:prstGeom>
        </p:spPr>
      </p:pic>
      <p:pic>
        <p:nvPicPr>
          <p:cNvPr id="11" name="Picture 10" descr="naf_logo_tagline2_cmyk_final.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324400" y="1472294"/>
            <a:ext cx="1652799" cy="755716"/>
          </a:xfrm>
          <a:prstGeom prst="rect">
            <a:avLst/>
          </a:prstGeom>
        </p:spPr>
      </p:pic>
      <p:pic>
        <p:nvPicPr>
          <p:cNvPr id="13" name="Picture 12" descr="LL-Logo-low-res.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909361" y="1497686"/>
            <a:ext cx="2273919" cy="722050"/>
          </a:xfrm>
          <a:prstGeom prst="rect">
            <a:avLst/>
          </a:prstGeom>
        </p:spPr>
      </p:pic>
      <p:pic>
        <p:nvPicPr>
          <p:cNvPr id="14" name="Picture 13" descr="sreb-blue5412.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50481" y="4333327"/>
            <a:ext cx="1087415" cy="371616"/>
          </a:xfrm>
          <a:prstGeom prst="rect">
            <a:avLst/>
          </a:prstGeom>
        </p:spPr>
      </p:pic>
      <p:pic>
        <p:nvPicPr>
          <p:cNvPr id="16" name="Picture 15" descr="logo2.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137896" y="5407206"/>
            <a:ext cx="1294652" cy="634633"/>
          </a:xfrm>
          <a:prstGeom prst="rect">
            <a:avLst/>
          </a:prstGeom>
        </p:spPr>
      </p:pic>
      <p:pic>
        <p:nvPicPr>
          <p:cNvPr id="17" name="Picture 16" descr="Screen_Shot_2014-06-11_at_10.30.01_AM.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040480" y="4615317"/>
            <a:ext cx="2010001" cy="593504"/>
          </a:xfrm>
          <a:prstGeom prst="rect">
            <a:avLst/>
          </a:prstGeom>
        </p:spPr>
      </p:pic>
      <p:pic>
        <p:nvPicPr>
          <p:cNvPr id="18" name="Picture 17" descr="CTE_Logo_0.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37673" y="4087144"/>
            <a:ext cx="2004453" cy="731355"/>
          </a:xfrm>
          <a:prstGeom prst="rect">
            <a:avLst/>
          </a:prstGeom>
        </p:spPr>
      </p:pic>
      <p:pic>
        <p:nvPicPr>
          <p:cNvPr id="19" name="Picture 18" descr="p-tech_logo.jp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558161" y="5381117"/>
            <a:ext cx="1204172" cy="744621"/>
          </a:xfrm>
          <a:prstGeom prst="rect">
            <a:avLst/>
          </a:prstGeom>
        </p:spPr>
      </p:pic>
      <p:pic>
        <p:nvPicPr>
          <p:cNvPr id="20" name="Picture 19" descr="Capture9.jp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48027" y="2634328"/>
            <a:ext cx="1143498" cy="589817"/>
          </a:xfrm>
          <a:prstGeom prst="rect">
            <a:avLst/>
          </a:prstGeom>
        </p:spPr>
      </p:pic>
      <p:pic>
        <p:nvPicPr>
          <p:cNvPr id="3" name="Picture 2" descr="department_of_educatio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110733" y="2933682"/>
            <a:ext cx="839795" cy="839795"/>
          </a:xfrm>
          <a:prstGeom prst="rect">
            <a:avLst/>
          </a:prstGeom>
        </p:spPr>
      </p:pic>
      <p:pic>
        <p:nvPicPr>
          <p:cNvPr id="4" name="Picture 3" descr="us-whitehouse-logo-svg.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845526" y="3315169"/>
            <a:ext cx="993199" cy="675927"/>
          </a:xfrm>
          <a:prstGeom prst="rect">
            <a:avLst/>
          </a:prstGeom>
        </p:spPr>
      </p:pic>
      <p:pic>
        <p:nvPicPr>
          <p:cNvPr id="21" name="Picture 20" descr="PTPN_Logo.eps"/>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248027" y="1561038"/>
            <a:ext cx="1962524" cy="812079"/>
          </a:xfrm>
          <a:prstGeom prst="rect">
            <a:avLst/>
          </a:prstGeom>
        </p:spPr>
      </p:pic>
    </p:spTree>
    <p:extLst>
      <p:ext uri="{BB962C8B-B14F-4D97-AF65-F5344CB8AC3E}">
        <p14:creationId xmlns:p14="http://schemas.microsoft.com/office/powerpoint/2010/main" val="99908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3708" y="1807502"/>
            <a:ext cx="7273962" cy="4295797"/>
            <a:chOff x="450851" y="1746250"/>
            <a:chExt cx="6075361" cy="3698876"/>
          </a:xfrm>
          <a:solidFill>
            <a:schemeClr val="bg2"/>
          </a:solidFill>
        </p:grpSpPr>
        <p:sp>
          <p:nvSpPr>
            <p:cNvPr id="4" name="Freeform 3"/>
            <p:cNvSpPr>
              <a:spLocks/>
            </p:cNvSpPr>
            <p:nvPr/>
          </p:nvSpPr>
          <p:spPr bwMode="auto">
            <a:xfrm>
              <a:off x="5970588" y="2874963"/>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 name="Freeform 4"/>
            <p:cNvSpPr>
              <a:spLocks/>
            </p:cNvSpPr>
            <p:nvPr/>
          </p:nvSpPr>
          <p:spPr bwMode="auto">
            <a:xfrm>
              <a:off x="6229350" y="2644775"/>
              <a:ext cx="7937" cy="12700"/>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 name="Freeform 5"/>
            <p:cNvSpPr>
              <a:spLocks/>
            </p:cNvSpPr>
            <p:nvPr/>
          </p:nvSpPr>
          <p:spPr bwMode="auto">
            <a:xfrm>
              <a:off x="6230938" y="2660650"/>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 name="Freeform 6"/>
            <p:cNvSpPr>
              <a:spLocks/>
            </p:cNvSpPr>
            <p:nvPr/>
          </p:nvSpPr>
          <p:spPr bwMode="auto">
            <a:xfrm>
              <a:off x="6357938" y="2640013"/>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6297613" y="2646363"/>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9" name="Freeform 8"/>
            <p:cNvSpPr>
              <a:spLocks/>
            </p:cNvSpPr>
            <p:nvPr/>
          </p:nvSpPr>
          <p:spPr bwMode="auto">
            <a:xfrm>
              <a:off x="6238875" y="2522538"/>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0" name="Freeform 9"/>
            <p:cNvSpPr>
              <a:spLocks/>
            </p:cNvSpPr>
            <p:nvPr/>
          </p:nvSpPr>
          <p:spPr bwMode="auto">
            <a:xfrm>
              <a:off x="5984875" y="2457450"/>
              <a:ext cx="393700" cy="211138"/>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1" name="Freeform 10"/>
            <p:cNvSpPr>
              <a:spLocks/>
            </p:cNvSpPr>
            <p:nvPr/>
          </p:nvSpPr>
          <p:spPr bwMode="auto">
            <a:xfrm>
              <a:off x="6169025" y="2601913"/>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2" name="Freeform 11"/>
            <p:cNvSpPr>
              <a:spLocks/>
            </p:cNvSpPr>
            <p:nvPr/>
          </p:nvSpPr>
          <p:spPr bwMode="auto">
            <a:xfrm>
              <a:off x="5718175" y="3195638"/>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3" name="Freeform 12"/>
            <p:cNvSpPr>
              <a:spLocks/>
            </p:cNvSpPr>
            <p:nvPr/>
          </p:nvSpPr>
          <p:spPr bwMode="auto">
            <a:xfrm>
              <a:off x="5030788" y="4737100"/>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4" name="Freeform 13"/>
            <p:cNvSpPr>
              <a:spLocks/>
            </p:cNvSpPr>
            <p:nvPr/>
          </p:nvSpPr>
          <p:spPr bwMode="auto">
            <a:xfrm>
              <a:off x="5048250" y="4716463"/>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5" name="Freeform 14"/>
            <p:cNvSpPr>
              <a:spLocks/>
            </p:cNvSpPr>
            <p:nvPr/>
          </p:nvSpPr>
          <p:spPr bwMode="auto">
            <a:xfrm>
              <a:off x="5480050" y="5102225"/>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6" name="Freeform 15"/>
            <p:cNvSpPr>
              <a:spLocks/>
            </p:cNvSpPr>
            <p:nvPr/>
          </p:nvSpPr>
          <p:spPr bwMode="auto">
            <a:xfrm>
              <a:off x="925513" y="1831975"/>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7" name="Freeform 16"/>
            <p:cNvSpPr>
              <a:spLocks/>
            </p:cNvSpPr>
            <p:nvPr/>
          </p:nvSpPr>
          <p:spPr bwMode="auto">
            <a:xfrm>
              <a:off x="917575" y="1827213"/>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8" name="Freeform 17"/>
            <p:cNvSpPr>
              <a:spLocks/>
            </p:cNvSpPr>
            <p:nvPr/>
          </p:nvSpPr>
          <p:spPr bwMode="auto">
            <a:xfrm>
              <a:off x="925513" y="1824038"/>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19" name="Freeform 18"/>
            <p:cNvSpPr>
              <a:spLocks/>
            </p:cNvSpPr>
            <p:nvPr/>
          </p:nvSpPr>
          <p:spPr bwMode="auto">
            <a:xfrm>
              <a:off x="876300" y="1803400"/>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0" name="Freeform 19"/>
            <p:cNvSpPr>
              <a:spLocks/>
            </p:cNvSpPr>
            <p:nvPr/>
          </p:nvSpPr>
          <p:spPr bwMode="auto">
            <a:xfrm>
              <a:off x="890588" y="1801813"/>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1" name="Freeform 20"/>
            <p:cNvSpPr>
              <a:spLocks/>
            </p:cNvSpPr>
            <p:nvPr/>
          </p:nvSpPr>
          <p:spPr bwMode="auto">
            <a:xfrm>
              <a:off x="898525" y="1762125"/>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2" name="Freeform 21"/>
            <p:cNvSpPr>
              <a:spLocks/>
            </p:cNvSpPr>
            <p:nvPr/>
          </p:nvSpPr>
          <p:spPr bwMode="auto">
            <a:xfrm>
              <a:off x="706438" y="1768475"/>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3" name="Freeform 22"/>
            <p:cNvSpPr>
              <a:spLocks/>
            </p:cNvSpPr>
            <p:nvPr/>
          </p:nvSpPr>
          <p:spPr bwMode="auto">
            <a:xfrm>
              <a:off x="582613" y="3379788"/>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4" name="Freeform 23"/>
            <p:cNvSpPr>
              <a:spLocks/>
            </p:cNvSpPr>
            <p:nvPr/>
          </p:nvSpPr>
          <p:spPr bwMode="auto">
            <a:xfrm>
              <a:off x="522288" y="2132013"/>
              <a:ext cx="928687"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5" name="Freeform 24"/>
            <p:cNvSpPr>
              <a:spLocks/>
            </p:cNvSpPr>
            <p:nvPr/>
          </p:nvSpPr>
          <p:spPr bwMode="auto">
            <a:xfrm>
              <a:off x="1301750" y="1887538"/>
              <a:ext cx="681037" cy="1106488"/>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6" name="Freeform 25"/>
            <p:cNvSpPr>
              <a:spLocks/>
            </p:cNvSpPr>
            <p:nvPr/>
          </p:nvSpPr>
          <p:spPr bwMode="auto">
            <a:xfrm>
              <a:off x="450851" y="2735263"/>
              <a:ext cx="989012" cy="1565275"/>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7" name="Freeform 26"/>
            <p:cNvSpPr>
              <a:spLocks/>
            </p:cNvSpPr>
            <p:nvPr/>
          </p:nvSpPr>
          <p:spPr bwMode="auto">
            <a:xfrm>
              <a:off x="1793875" y="2619375"/>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8" name="Freeform 27"/>
            <p:cNvSpPr>
              <a:spLocks/>
            </p:cNvSpPr>
            <p:nvPr/>
          </p:nvSpPr>
          <p:spPr bwMode="auto">
            <a:xfrm>
              <a:off x="1554163" y="1903413"/>
              <a:ext cx="1190625" cy="723900"/>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29" name="Freeform 28"/>
            <p:cNvSpPr>
              <a:spLocks/>
            </p:cNvSpPr>
            <p:nvPr/>
          </p:nvSpPr>
          <p:spPr bwMode="auto">
            <a:xfrm>
              <a:off x="1512888" y="2957513"/>
              <a:ext cx="631825" cy="800100"/>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0" name="Freeform 29"/>
            <p:cNvSpPr>
              <a:spLocks/>
            </p:cNvSpPr>
            <p:nvPr/>
          </p:nvSpPr>
          <p:spPr bwMode="auto">
            <a:xfrm>
              <a:off x="892175" y="2843213"/>
              <a:ext cx="725487"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1" name="Freeform 30"/>
            <p:cNvSpPr>
              <a:spLocks/>
            </p:cNvSpPr>
            <p:nvPr/>
          </p:nvSpPr>
          <p:spPr bwMode="auto">
            <a:xfrm>
              <a:off x="2730500" y="2027238"/>
              <a:ext cx="765175"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2" name="Freeform 31"/>
            <p:cNvSpPr>
              <a:spLocks/>
            </p:cNvSpPr>
            <p:nvPr/>
          </p:nvSpPr>
          <p:spPr bwMode="auto">
            <a:xfrm>
              <a:off x="1317625" y="3690938"/>
              <a:ext cx="769937" cy="898525"/>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3" name="Freeform 32"/>
            <p:cNvSpPr>
              <a:spLocks/>
            </p:cNvSpPr>
            <p:nvPr/>
          </p:nvSpPr>
          <p:spPr bwMode="auto">
            <a:xfrm>
              <a:off x="2011363" y="3757613"/>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4" name="Freeform 33"/>
            <p:cNvSpPr>
              <a:spLocks/>
            </p:cNvSpPr>
            <p:nvPr/>
          </p:nvSpPr>
          <p:spPr bwMode="auto">
            <a:xfrm>
              <a:off x="2093913" y="3165475"/>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5" name="Freeform 34"/>
            <p:cNvSpPr>
              <a:spLocks/>
            </p:cNvSpPr>
            <p:nvPr/>
          </p:nvSpPr>
          <p:spPr bwMode="auto">
            <a:xfrm>
              <a:off x="1928813" y="2559050"/>
              <a:ext cx="788987" cy="638175"/>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6" name="Freeform 35"/>
            <p:cNvSpPr>
              <a:spLocks/>
            </p:cNvSpPr>
            <p:nvPr/>
          </p:nvSpPr>
          <p:spPr bwMode="auto">
            <a:xfrm>
              <a:off x="2711450" y="2478088"/>
              <a:ext cx="812800"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7" name="Freeform 36"/>
            <p:cNvSpPr>
              <a:spLocks/>
            </p:cNvSpPr>
            <p:nvPr/>
          </p:nvSpPr>
          <p:spPr bwMode="auto">
            <a:xfrm>
              <a:off x="2698750" y="2911475"/>
              <a:ext cx="968375" cy="449263"/>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8" name="Freeform 37"/>
            <p:cNvSpPr>
              <a:spLocks/>
            </p:cNvSpPr>
            <p:nvPr/>
          </p:nvSpPr>
          <p:spPr bwMode="auto">
            <a:xfrm>
              <a:off x="2906713" y="3352800"/>
              <a:ext cx="863600"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39" name="Freeform 38"/>
            <p:cNvSpPr>
              <a:spLocks/>
            </p:cNvSpPr>
            <p:nvPr/>
          </p:nvSpPr>
          <p:spPr bwMode="auto">
            <a:xfrm>
              <a:off x="3616325" y="3263900"/>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0" name="Freeform 39"/>
            <p:cNvSpPr>
              <a:spLocks/>
            </p:cNvSpPr>
            <p:nvPr/>
          </p:nvSpPr>
          <p:spPr bwMode="auto">
            <a:xfrm>
              <a:off x="2794000" y="3792538"/>
              <a:ext cx="1019175"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1" name="Freeform 40"/>
            <p:cNvSpPr>
              <a:spLocks/>
            </p:cNvSpPr>
            <p:nvPr/>
          </p:nvSpPr>
          <p:spPr bwMode="auto">
            <a:xfrm>
              <a:off x="3817938" y="4283075"/>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2" name="Freeform 41"/>
            <p:cNvSpPr>
              <a:spLocks/>
            </p:cNvSpPr>
            <p:nvPr/>
          </p:nvSpPr>
          <p:spPr bwMode="auto">
            <a:xfrm>
              <a:off x="2319338" y="3878263"/>
              <a:ext cx="1639887" cy="1566863"/>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3" name="Freeform 42"/>
            <p:cNvSpPr>
              <a:spLocks/>
            </p:cNvSpPr>
            <p:nvPr/>
          </p:nvSpPr>
          <p:spPr bwMode="auto">
            <a:xfrm>
              <a:off x="3878263" y="4346575"/>
              <a:ext cx="679450"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4" name="Freeform 43"/>
            <p:cNvSpPr>
              <a:spLocks/>
            </p:cNvSpPr>
            <p:nvPr/>
          </p:nvSpPr>
          <p:spPr bwMode="auto">
            <a:xfrm>
              <a:off x="4237038" y="4397375"/>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5" name="Freeform 44"/>
            <p:cNvSpPr>
              <a:spLocks/>
            </p:cNvSpPr>
            <p:nvPr/>
          </p:nvSpPr>
          <p:spPr bwMode="auto">
            <a:xfrm>
              <a:off x="4225925" y="4356100"/>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6" name="Freeform 45"/>
            <p:cNvSpPr>
              <a:spLocks/>
            </p:cNvSpPr>
            <p:nvPr/>
          </p:nvSpPr>
          <p:spPr bwMode="auto">
            <a:xfrm>
              <a:off x="3625850" y="3228975"/>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7" name="Freeform 46"/>
            <p:cNvSpPr>
              <a:spLocks/>
            </p:cNvSpPr>
            <p:nvPr/>
          </p:nvSpPr>
          <p:spPr bwMode="auto">
            <a:xfrm>
              <a:off x="3778250" y="3819525"/>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8" name="Freeform 47"/>
            <p:cNvSpPr>
              <a:spLocks/>
            </p:cNvSpPr>
            <p:nvPr/>
          </p:nvSpPr>
          <p:spPr bwMode="auto">
            <a:xfrm>
              <a:off x="4240213" y="4178300"/>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49" name="Freeform 48"/>
            <p:cNvSpPr>
              <a:spLocks/>
            </p:cNvSpPr>
            <p:nvPr/>
          </p:nvSpPr>
          <p:spPr bwMode="auto">
            <a:xfrm>
              <a:off x="4198938" y="4014788"/>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0" name="Freeform 49"/>
            <p:cNvSpPr>
              <a:spLocks/>
            </p:cNvSpPr>
            <p:nvPr/>
          </p:nvSpPr>
          <p:spPr bwMode="auto">
            <a:xfrm>
              <a:off x="4221163" y="4237038"/>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1" name="Freeform 50"/>
            <p:cNvSpPr>
              <a:spLocks/>
            </p:cNvSpPr>
            <p:nvPr/>
          </p:nvSpPr>
          <p:spPr bwMode="auto">
            <a:xfrm>
              <a:off x="4557713" y="3973513"/>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2" name="Freeform 51"/>
            <p:cNvSpPr>
              <a:spLocks/>
            </p:cNvSpPr>
            <p:nvPr/>
          </p:nvSpPr>
          <p:spPr bwMode="auto">
            <a:xfrm>
              <a:off x="3508375" y="2798763"/>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3" name="Freeform 52"/>
            <p:cNvSpPr>
              <a:spLocks/>
            </p:cNvSpPr>
            <p:nvPr/>
          </p:nvSpPr>
          <p:spPr bwMode="auto">
            <a:xfrm>
              <a:off x="3416300" y="1968500"/>
              <a:ext cx="765175" cy="862013"/>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4" name="Freeform 53"/>
            <p:cNvSpPr>
              <a:spLocks/>
            </p:cNvSpPr>
            <p:nvPr/>
          </p:nvSpPr>
          <p:spPr bwMode="auto">
            <a:xfrm>
              <a:off x="3879850" y="2287588"/>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5" name="Freeform 54"/>
            <p:cNvSpPr>
              <a:spLocks/>
            </p:cNvSpPr>
            <p:nvPr/>
          </p:nvSpPr>
          <p:spPr bwMode="auto">
            <a:xfrm>
              <a:off x="4092575" y="2911475"/>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6" name="Freeform 55"/>
            <p:cNvSpPr>
              <a:spLocks/>
            </p:cNvSpPr>
            <p:nvPr/>
          </p:nvSpPr>
          <p:spPr bwMode="auto">
            <a:xfrm>
              <a:off x="4506913" y="2967038"/>
              <a:ext cx="360362"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7" name="Freeform 56"/>
            <p:cNvSpPr>
              <a:spLocks/>
            </p:cNvSpPr>
            <p:nvPr/>
          </p:nvSpPr>
          <p:spPr bwMode="auto">
            <a:xfrm>
              <a:off x="4800600" y="2851150"/>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8" name="Freeform 57"/>
            <p:cNvSpPr>
              <a:spLocks/>
            </p:cNvSpPr>
            <p:nvPr/>
          </p:nvSpPr>
          <p:spPr bwMode="auto">
            <a:xfrm>
              <a:off x="4119563" y="2179638"/>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59" name="Freeform 58"/>
            <p:cNvSpPr>
              <a:spLocks/>
            </p:cNvSpPr>
            <p:nvPr/>
          </p:nvSpPr>
          <p:spPr bwMode="auto">
            <a:xfrm>
              <a:off x="4560888" y="2378075"/>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0" name="Freeform 59"/>
            <p:cNvSpPr>
              <a:spLocks/>
            </p:cNvSpPr>
            <p:nvPr/>
          </p:nvSpPr>
          <p:spPr bwMode="auto">
            <a:xfrm>
              <a:off x="4864100" y="3922713"/>
              <a:ext cx="646112"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1" name="Freeform 60"/>
            <p:cNvSpPr>
              <a:spLocks/>
            </p:cNvSpPr>
            <p:nvPr/>
          </p:nvSpPr>
          <p:spPr bwMode="auto">
            <a:xfrm>
              <a:off x="4703763" y="4508500"/>
              <a:ext cx="1084262"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2" name="Freeform 61"/>
            <p:cNvSpPr>
              <a:spLocks/>
            </p:cNvSpPr>
            <p:nvPr/>
          </p:nvSpPr>
          <p:spPr bwMode="auto">
            <a:xfrm>
              <a:off x="5138738" y="3854450"/>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3" name="Freeform 62"/>
            <p:cNvSpPr>
              <a:spLocks/>
            </p:cNvSpPr>
            <p:nvPr/>
          </p:nvSpPr>
          <p:spPr bwMode="auto">
            <a:xfrm>
              <a:off x="4319588" y="3656013"/>
              <a:ext cx="960437"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4" name="Freeform 63"/>
            <p:cNvSpPr>
              <a:spLocks/>
            </p:cNvSpPr>
            <p:nvPr/>
          </p:nvSpPr>
          <p:spPr bwMode="auto">
            <a:xfrm>
              <a:off x="4403725" y="3352800"/>
              <a:ext cx="812800"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5" name="Freeform 64"/>
            <p:cNvSpPr>
              <a:spLocks/>
            </p:cNvSpPr>
            <p:nvPr/>
          </p:nvSpPr>
          <p:spPr bwMode="auto">
            <a:xfrm>
              <a:off x="4387850" y="3794125"/>
              <a:ext cx="12700" cy="12700"/>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6" name="Freeform 65"/>
            <p:cNvSpPr>
              <a:spLocks/>
            </p:cNvSpPr>
            <p:nvPr/>
          </p:nvSpPr>
          <p:spPr bwMode="auto">
            <a:xfrm>
              <a:off x="5014913" y="3514725"/>
              <a:ext cx="1020762" cy="460375"/>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7" name="Freeform 66"/>
            <p:cNvSpPr>
              <a:spLocks/>
            </p:cNvSpPr>
            <p:nvPr/>
          </p:nvSpPr>
          <p:spPr bwMode="auto">
            <a:xfrm>
              <a:off x="5897563" y="3284538"/>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8" name="Freeform 67"/>
            <p:cNvSpPr>
              <a:spLocks/>
            </p:cNvSpPr>
            <p:nvPr/>
          </p:nvSpPr>
          <p:spPr bwMode="auto">
            <a:xfrm>
              <a:off x="5064125" y="3163888"/>
              <a:ext cx="881062"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69" name="Freeform 68"/>
            <p:cNvSpPr>
              <a:spLocks/>
            </p:cNvSpPr>
            <p:nvPr/>
          </p:nvSpPr>
          <p:spPr bwMode="auto">
            <a:xfrm>
              <a:off x="5432425" y="3057525"/>
              <a:ext cx="534987" cy="261938"/>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0" name="Freeform 69"/>
            <p:cNvSpPr>
              <a:spLocks/>
            </p:cNvSpPr>
            <p:nvPr/>
          </p:nvSpPr>
          <p:spPr bwMode="auto">
            <a:xfrm>
              <a:off x="5837238" y="3032125"/>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rgbClr val="A8A94F"/>
            </a:solid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1" name="Freeform 70"/>
            <p:cNvSpPr>
              <a:spLocks/>
            </p:cNvSpPr>
            <p:nvPr/>
          </p:nvSpPr>
          <p:spPr bwMode="auto">
            <a:xfrm>
              <a:off x="5253038" y="2719388"/>
              <a:ext cx="682625"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2" name="Freeform 71"/>
            <p:cNvSpPr>
              <a:spLocks/>
            </p:cNvSpPr>
            <p:nvPr/>
          </p:nvSpPr>
          <p:spPr bwMode="auto">
            <a:xfrm>
              <a:off x="5280025" y="3052763"/>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3" name="Freeform 72"/>
            <p:cNvSpPr>
              <a:spLocks/>
            </p:cNvSpPr>
            <p:nvPr/>
          </p:nvSpPr>
          <p:spPr bwMode="auto">
            <a:xfrm>
              <a:off x="5127625" y="3071813"/>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4" name="Freeform 73"/>
            <p:cNvSpPr>
              <a:spLocks/>
            </p:cNvSpPr>
            <p:nvPr/>
          </p:nvSpPr>
          <p:spPr bwMode="auto">
            <a:xfrm>
              <a:off x="5864225" y="2792413"/>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5" name="Freeform 74"/>
            <p:cNvSpPr>
              <a:spLocks/>
            </p:cNvSpPr>
            <p:nvPr/>
          </p:nvSpPr>
          <p:spPr bwMode="auto">
            <a:xfrm>
              <a:off x="5326063" y="2233613"/>
              <a:ext cx="876300" cy="652463"/>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6" name="Freeform 75"/>
            <p:cNvSpPr>
              <a:spLocks/>
            </p:cNvSpPr>
            <p:nvPr/>
          </p:nvSpPr>
          <p:spPr bwMode="auto">
            <a:xfrm>
              <a:off x="5995988" y="2614613"/>
              <a:ext cx="193675"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7" name="Freeform 76"/>
            <p:cNvSpPr>
              <a:spLocks/>
            </p:cNvSpPr>
            <p:nvPr/>
          </p:nvSpPr>
          <p:spPr bwMode="auto">
            <a:xfrm>
              <a:off x="5888038"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8" name="Freeform 77"/>
            <p:cNvSpPr>
              <a:spLocks/>
            </p:cNvSpPr>
            <p:nvPr/>
          </p:nvSpPr>
          <p:spPr bwMode="auto">
            <a:xfrm>
              <a:off x="6045200"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79" name="Freeform 78"/>
            <p:cNvSpPr>
              <a:spLocks/>
            </p:cNvSpPr>
            <p:nvPr/>
          </p:nvSpPr>
          <p:spPr bwMode="auto">
            <a:xfrm>
              <a:off x="6392863"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0" name="Freeform 79"/>
            <p:cNvSpPr>
              <a:spLocks/>
            </p:cNvSpPr>
            <p:nvPr/>
          </p:nvSpPr>
          <p:spPr bwMode="auto">
            <a:xfrm>
              <a:off x="6403975"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1" name="Freeform 80"/>
            <p:cNvSpPr>
              <a:spLocks/>
            </p:cNvSpPr>
            <p:nvPr/>
          </p:nvSpPr>
          <p:spPr bwMode="auto">
            <a:xfrm>
              <a:off x="6424613"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sp>
          <p:nvSpPr>
            <p:cNvPr id="82" name="Freeform 81"/>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a:extLst/>
          </p:spPr>
          <p:txBody>
            <a:bodyPr vert="horz" wrap="square" lIns="68580" tIns="34290" rIns="68580" bIns="34290" numCol="1" anchor="t" anchorCtr="0" compatLnSpc="1">
              <a:prstTxWarp prst="textNoShape">
                <a:avLst/>
              </a:prstTxWarp>
            </a:bodyPr>
            <a:lstStyle/>
            <a:p>
              <a:endParaRPr lang="id-ID" sz="1350"/>
            </a:p>
          </p:txBody>
        </p:sp>
      </p:grpSp>
      <p:sp>
        <p:nvSpPr>
          <p:cNvPr id="109" name="TextBox 108"/>
          <p:cNvSpPr txBox="1"/>
          <p:nvPr/>
        </p:nvSpPr>
        <p:spPr>
          <a:xfrm>
            <a:off x="7259008" y="3964620"/>
            <a:ext cx="1755907" cy="2246769"/>
          </a:xfrm>
          <a:prstGeom prst="rect">
            <a:avLst/>
          </a:prstGeom>
          <a:noFill/>
        </p:spPr>
        <p:txBody>
          <a:bodyPr wrap="square" rtlCol="0">
            <a:spAutoFit/>
          </a:bodyPr>
          <a:lstStyle/>
          <a:p>
            <a:r>
              <a:rPr lang="en-US" sz="2000" dirty="0" smtClean="0">
                <a:latin typeface="Arial" charset="0"/>
                <a:ea typeface="Arial" charset="0"/>
                <a:cs typeface="Arial" charset="0"/>
              </a:rPr>
              <a:t>O</a:t>
            </a:r>
            <a:r>
              <a:rPr lang="id-ID" sz="2000" dirty="0" err="1" smtClean="0">
                <a:latin typeface="Arial" charset="0"/>
                <a:ea typeface="Arial" charset="0"/>
                <a:cs typeface="Arial" charset="0"/>
              </a:rPr>
              <a:t>f</a:t>
            </a:r>
            <a:r>
              <a:rPr lang="id-ID" sz="2000" dirty="0" smtClean="0">
                <a:latin typeface="Arial" charset="0"/>
                <a:ea typeface="Arial" charset="0"/>
                <a:cs typeface="Arial" charset="0"/>
              </a:rPr>
              <a:t> </a:t>
            </a:r>
            <a:r>
              <a:rPr lang="id-ID" sz="2000" dirty="0" err="1" smtClean="0">
                <a:latin typeface="Arial" charset="0"/>
                <a:ea typeface="Arial" charset="0"/>
                <a:cs typeface="Arial" charset="0"/>
              </a:rPr>
              <a:t>our</a:t>
            </a:r>
            <a:r>
              <a:rPr lang="id-ID" sz="2000" dirty="0" smtClean="0">
                <a:latin typeface="Arial" charset="0"/>
                <a:ea typeface="Arial" charset="0"/>
                <a:cs typeface="Arial" charset="0"/>
              </a:rPr>
              <a:t> </a:t>
            </a:r>
            <a:r>
              <a:rPr lang="id-ID" sz="2000" dirty="0" err="1" smtClean="0">
                <a:latin typeface="Arial" charset="0"/>
                <a:ea typeface="Arial" charset="0"/>
                <a:cs typeface="Arial" charset="0"/>
              </a:rPr>
              <a:t>nation’s</a:t>
            </a:r>
            <a:r>
              <a:rPr lang="id-ID" sz="2000" dirty="0" smtClean="0">
                <a:latin typeface="Arial" charset="0"/>
                <a:ea typeface="Arial" charset="0"/>
                <a:cs typeface="Arial" charset="0"/>
              </a:rPr>
              <a:t> K12 </a:t>
            </a:r>
            <a:r>
              <a:rPr lang="id-ID" sz="2000" dirty="0" err="1" smtClean="0">
                <a:latin typeface="Arial" charset="0"/>
                <a:ea typeface="Arial" charset="0"/>
                <a:cs typeface="Arial" charset="0"/>
              </a:rPr>
              <a:t>public</a:t>
            </a:r>
            <a:r>
              <a:rPr lang="id-ID" sz="2000" dirty="0" smtClean="0">
                <a:latin typeface="Arial" charset="0"/>
                <a:ea typeface="Arial" charset="0"/>
                <a:cs typeface="Arial" charset="0"/>
              </a:rPr>
              <a:t> </a:t>
            </a:r>
            <a:r>
              <a:rPr lang="id-ID" sz="2000" dirty="0" err="1" smtClean="0">
                <a:latin typeface="Arial" charset="0"/>
                <a:ea typeface="Arial" charset="0"/>
                <a:cs typeface="Arial" charset="0"/>
              </a:rPr>
              <a:t>school</a:t>
            </a:r>
            <a:r>
              <a:rPr lang="id-ID" sz="2000" dirty="0" smtClean="0">
                <a:latin typeface="Arial" charset="0"/>
                <a:ea typeface="Arial" charset="0"/>
                <a:cs typeface="Arial" charset="0"/>
              </a:rPr>
              <a:t> </a:t>
            </a:r>
            <a:r>
              <a:rPr lang="id-ID" sz="2000" dirty="0" err="1" smtClean="0">
                <a:latin typeface="Arial" charset="0"/>
                <a:ea typeface="Arial" charset="0"/>
                <a:cs typeface="Arial" charset="0"/>
              </a:rPr>
              <a:t>students</a:t>
            </a:r>
            <a:r>
              <a:rPr lang="id-ID" sz="2000" dirty="0">
                <a:latin typeface="Arial" charset="0"/>
                <a:ea typeface="Arial" charset="0"/>
                <a:cs typeface="Arial" charset="0"/>
              </a:rPr>
              <a:t> </a:t>
            </a:r>
            <a:r>
              <a:rPr lang="id-ID" sz="2000" dirty="0" smtClean="0">
                <a:latin typeface="Arial" charset="0"/>
                <a:ea typeface="Arial" charset="0"/>
                <a:cs typeface="Arial" charset="0"/>
              </a:rPr>
              <a:t>in 12 </a:t>
            </a:r>
            <a:r>
              <a:rPr lang="id-ID" sz="2000" dirty="0" err="1" smtClean="0">
                <a:latin typeface="Arial" charset="0"/>
                <a:ea typeface="Arial" charset="0"/>
                <a:cs typeface="Arial" charset="0"/>
              </a:rPr>
              <a:t>states</a:t>
            </a:r>
            <a:r>
              <a:rPr lang="id-ID" sz="2000" dirty="0" smtClean="0">
                <a:latin typeface="Arial" charset="0"/>
                <a:ea typeface="Arial" charset="0"/>
                <a:cs typeface="Arial" charset="0"/>
              </a:rPr>
              <a:t> </a:t>
            </a:r>
            <a:r>
              <a:rPr lang="en-US" sz="2000" dirty="0" smtClean="0">
                <a:latin typeface="Arial" charset="0"/>
                <a:ea typeface="Arial" charset="0"/>
                <a:cs typeface="Arial" charset="0"/>
              </a:rPr>
              <a:t>and we’re GROWING</a:t>
            </a:r>
            <a:endParaRPr lang="id-ID" sz="2000" dirty="0">
              <a:latin typeface="Arial" charset="0"/>
              <a:ea typeface="Arial" charset="0"/>
              <a:cs typeface="Arial" charset="0"/>
            </a:endParaRPr>
          </a:p>
        </p:txBody>
      </p:sp>
      <p:sp>
        <p:nvSpPr>
          <p:cNvPr id="110" name="TextBox 109"/>
          <p:cNvSpPr txBox="1"/>
          <p:nvPr/>
        </p:nvSpPr>
        <p:spPr>
          <a:xfrm>
            <a:off x="7263886" y="3350441"/>
            <a:ext cx="1223412" cy="715581"/>
          </a:xfrm>
          <a:prstGeom prst="rect">
            <a:avLst/>
          </a:prstGeom>
          <a:noFill/>
        </p:spPr>
        <p:txBody>
          <a:bodyPr wrap="none" rtlCol="0">
            <a:spAutoFit/>
          </a:bodyPr>
          <a:lstStyle/>
          <a:p>
            <a:r>
              <a:rPr lang="id-ID" sz="4050" b="1" dirty="0" smtClean="0">
                <a:solidFill>
                  <a:schemeClr val="accent6">
                    <a:lumMod val="75000"/>
                  </a:schemeClr>
                </a:solidFill>
                <a:latin typeface="Arial" charset="0"/>
                <a:ea typeface="Arial" charset="0"/>
                <a:cs typeface="Arial" charset="0"/>
              </a:rPr>
              <a:t>46%</a:t>
            </a:r>
            <a:endParaRPr lang="id-ID" sz="4050" b="1" dirty="0">
              <a:solidFill>
                <a:schemeClr val="accent6">
                  <a:lumMod val="75000"/>
                </a:schemeClr>
              </a:solidFill>
              <a:latin typeface="Arial" charset="0"/>
              <a:ea typeface="Arial" charset="0"/>
              <a:cs typeface="Arial" charset="0"/>
            </a:endParaRPr>
          </a:p>
        </p:txBody>
      </p:sp>
      <p:sp>
        <p:nvSpPr>
          <p:cNvPr id="198" name="Title 197"/>
          <p:cNvSpPr>
            <a:spLocks noGrp="1"/>
          </p:cNvSpPr>
          <p:nvPr>
            <p:ph type="title"/>
          </p:nvPr>
        </p:nvSpPr>
        <p:spPr/>
        <p:txBody>
          <a:bodyPr/>
          <a:lstStyle/>
          <a:p>
            <a:r>
              <a:rPr lang="en-US" dirty="0" smtClean="0"/>
              <a:t>Growing pathways NETWORK</a:t>
            </a:r>
            <a:endParaRPr lang="en-US" dirty="0"/>
          </a:p>
        </p:txBody>
      </p:sp>
    </p:spTree>
    <p:extLst>
      <p:ext uri="{BB962C8B-B14F-4D97-AF65-F5344CB8AC3E}">
        <p14:creationId xmlns:p14="http://schemas.microsoft.com/office/powerpoint/2010/main" val="96140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500"/>
                                        <p:tgtEl>
                                          <p:spTgt spid="10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9" grpId="1"/>
      <p:bldP spid="110" grpId="0"/>
      <p:bldP spid="110" grpId="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4491</TotalTime>
  <Words>1481</Words>
  <Application>Microsoft Office PowerPoint</Application>
  <PresentationFormat>On-screen Show (4:3)</PresentationFormat>
  <Paragraphs>264</Paragraphs>
  <Slides>31</Slides>
  <Notes>18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4" baseType="lpstr">
      <vt:lpstr>MS PGothic</vt:lpstr>
      <vt:lpstr>MS PGothic</vt:lpstr>
      <vt:lpstr>Arial</vt:lpstr>
      <vt:lpstr>Avenir Roman</vt:lpstr>
      <vt:lpstr>Calibri</vt:lpstr>
      <vt:lpstr>Gill Sans MT</vt:lpstr>
      <vt:lpstr>Helvetica</vt:lpstr>
      <vt:lpstr>Helvetica Light</vt:lpstr>
      <vt:lpstr>Helvetica Neue</vt:lpstr>
      <vt:lpstr>Helvetica Neue Light</vt:lpstr>
      <vt:lpstr>Wingdings</vt:lpstr>
      <vt:lpstr>Office Theme</vt:lpstr>
      <vt:lpstr>Chart</vt:lpstr>
      <vt:lpstr> The Challenge of Engaging Employers:   A Report from the Field   </vt:lpstr>
      <vt:lpstr>THE PATHWAYS TO PROSPERITY REPORT</vt:lpstr>
      <vt:lpstr>Education Level of U.S. Labor Force</vt:lpstr>
      <vt:lpstr>PowerPoint Presentation</vt:lpstr>
      <vt:lpstr>EXAMPLES OF JOBS THAT REQUIRE MIDDLE SKILLS </vt:lpstr>
      <vt:lpstr>STEM OPPORTUNITIES ABOUND</vt:lpstr>
      <vt:lpstr>STRONG VOCATIONAL SYSTEMS: THE NEW VET</vt:lpstr>
      <vt:lpstr>The time is now for pathways</vt:lpstr>
      <vt:lpstr>Growing pathways NETWORK</vt:lpstr>
      <vt:lpstr>Growing pathways movement</vt:lpstr>
      <vt:lpstr>Growing pathways movement</vt:lpstr>
      <vt:lpstr>You are transforming outcomes</vt:lpstr>
      <vt:lpstr>OUR GOAL: SYSTEMS OF 9-14+ PATHWAYS</vt:lpstr>
      <vt:lpstr>KEY PATHWAYS IMPLEMENTATION LEVERS</vt:lpstr>
      <vt:lpstr>MOST PREVALENT CAREER AREAS OF FOCUS  BASED ON REAL-TIME LABOR MARKET DATA</vt:lpstr>
      <vt:lpstr>PowerPoint Presentation</vt:lpstr>
      <vt:lpstr>PowerPoint Presentation</vt:lpstr>
      <vt:lpstr>california</vt:lpstr>
      <vt:lpstr>CALIFORNIA CAREER PATHWAYS</vt:lpstr>
      <vt:lpstr>stem learning exchanges</vt:lpstr>
      <vt:lpstr>PowerPoint Presentation</vt:lpstr>
      <vt:lpstr>INDUSTRY DRIVEN GRADES 9-14 IT ACADEMY: SAP AND C-TOWN TECH IN BOSTON</vt:lpstr>
      <vt:lpstr>SPOTLIGHT: CENTRAL OHIO</vt:lpstr>
      <vt:lpstr>WWW.INNOVATIONGENERATIONOHIO.COM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Rachael Mckeown</cp:lastModifiedBy>
  <cp:revision>185</cp:revision>
  <cp:lastPrinted>2016-07-19T01:35:17Z</cp:lastPrinted>
  <dcterms:created xsi:type="dcterms:W3CDTF">2012-12-12T14:53:33Z</dcterms:created>
  <dcterms:modified xsi:type="dcterms:W3CDTF">2016-07-19T12:21:28Z</dcterms:modified>
</cp:coreProperties>
</file>