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5"/>
  </p:notesMasterIdLst>
  <p:handoutMasterIdLst>
    <p:handoutMasterId r:id="rId26"/>
  </p:handoutMasterIdLst>
  <p:sldIdLst>
    <p:sldId id="516" r:id="rId2"/>
    <p:sldId id="457" r:id="rId3"/>
    <p:sldId id="497" r:id="rId4"/>
    <p:sldId id="495" r:id="rId5"/>
    <p:sldId id="525" r:id="rId6"/>
    <p:sldId id="526" r:id="rId7"/>
    <p:sldId id="518" r:id="rId8"/>
    <p:sldId id="464" r:id="rId9"/>
    <p:sldId id="527" r:id="rId10"/>
    <p:sldId id="528" r:id="rId11"/>
    <p:sldId id="529" r:id="rId12"/>
    <p:sldId id="530" r:id="rId13"/>
    <p:sldId id="531" r:id="rId14"/>
    <p:sldId id="532" r:id="rId15"/>
    <p:sldId id="540" r:id="rId16"/>
    <p:sldId id="534" r:id="rId17"/>
    <p:sldId id="546" r:id="rId18"/>
    <p:sldId id="542" r:id="rId19"/>
    <p:sldId id="539" r:id="rId20"/>
    <p:sldId id="544" r:id="rId21"/>
    <p:sldId id="545" r:id="rId22"/>
    <p:sldId id="538" r:id="rId23"/>
    <p:sldId id="494" r:id="rId24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F5F8"/>
    <a:srgbClr val="CC66FF"/>
    <a:srgbClr val="CCFF33"/>
    <a:srgbClr val="35EB35"/>
    <a:srgbClr val="D438C1"/>
    <a:srgbClr val="E7C9EF"/>
    <a:srgbClr val="EDF0C8"/>
    <a:srgbClr val="D5D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3" autoAdjust="0"/>
    <p:restoredTop sz="86418" autoAdjust="0"/>
  </p:normalViewPr>
  <p:slideViewPr>
    <p:cSldViewPr>
      <p:cViewPr varScale="1">
        <p:scale>
          <a:sx n="79" d="100"/>
          <a:sy n="79" d="100"/>
        </p:scale>
        <p:origin x="18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100" d="100"/>
          <a:sy n="100" d="100"/>
        </p:scale>
        <p:origin x="3528" y="-32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BCS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38.1</c:v>
                </c:pt>
                <c:pt idx="1">
                  <c:v>28.8</c:v>
                </c:pt>
                <c:pt idx="2">
                  <c:v>21.1</c:v>
                </c:pt>
                <c:pt idx="3">
                  <c:v>9.4</c:v>
                </c:pt>
                <c:pt idx="4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LSYPE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4+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52.5</c:v>
                </c:pt>
                <c:pt idx="1">
                  <c:v>21.7</c:v>
                </c:pt>
                <c:pt idx="2">
                  <c:v>11</c:v>
                </c:pt>
                <c:pt idx="3">
                  <c:v>6.8</c:v>
                </c:pt>
                <c:pt idx="4">
                  <c:v>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219768"/>
        <c:axId val="222220160"/>
      </c:barChart>
      <c:catAx>
        <c:axId val="222219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2220160"/>
        <c:crosses val="autoZero"/>
        <c:auto val="1"/>
        <c:lblAlgn val="ctr"/>
        <c:lblOffset val="100"/>
        <c:noMultiLvlLbl val="0"/>
      </c:catAx>
      <c:valAx>
        <c:axId val="2222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219768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BCS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</c:v>
                </c:pt>
                <c:pt idx="1">
                  <c:v>2.4499999999999997</c:v>
                </c:pt>
                <c:pt idx="2">
                  <c:v>3.01</c:v>
                </c:pt>
                <c:pt idx="3">
                  <c:v>2.9499999999999997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LSYPE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4+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1.9700000000000026</c:v>
                </c:pt>
                <c:pt idx="1">
                  <c:v>3.61</c:v>
                </c:pt>
                <c:pt idx="2">
                  <c:v>4.03</c:v>
                </c:pt>
                <c:pt idx="3">
                  <c:v>6.79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173496"/>
        <c:axId val="223173888"/>
      </c:lineChart>
      <c:catAx>
        <c:axId val="223173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Number of Risks</a:t>
                </a:r>
                <a:endParaRPr lang="en-GB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223173888"/>
        <c:crosses val="autoZero"/>
        <c:auto val="1"/>
        <c:lblAlgn val="ctr"/>
        <c:lblOffset val="100"/>
        <c:noMultiLvlLbl val="0"/>
      </c:catAx>
      <c:valAx>
        <c:axId val="223173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400" dirty="0" smtClean="0"/>
                  <a:t>Likelihood</a:t>
                </a:r>
                <a:r>
                  <a:rPr lang="en-GB" sz="1400" baseline="0" dirty="0" smtClean="0"/>
                  <a:t> of being NEET</a:t>
                </a:r>
                <a:endParaRPr lang="en-GB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231734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Parental worklessness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LOC low</c:v>
                </c:pt>
                <c:pt idx="1">
                  <c:v>LOC medium</c:v>
                </c:pt>
                <c:pt idx="2">
                  <c:v>LOC high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8</c:v>
                </c:pt>
                <c:pt idx="2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Parent working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LOC low</c:v>
                </c:pt>
                <c:pt idx="1">
                  <c:v>LOC medium</c:v>
                </c:pt>
                <c:pt idx="2">
                  <c:v>LOC high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</c:v>
                </c:pt>
                <c:pt idx="1">
                  <c:v>5.8</c:v>
                </c:pt>
                <c:pt idx="2">
                  <c:v>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406704"/>
        <c:axId val="216407096"/>
      </c:lineChart>
      <c:catAx>
        <c:axId val="216406704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407096"/>
        <c:crosses val="autoZero"/>
        <c:auto val="1"/>
        <c:lblAlgn val="ctr"/>
        <c:lblOffset val="100"/>
        <c:noMultiLvlLbl val="0"/>
      </c:catAx>
      <c:valAx>
        <c:axId val="216407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NEET</a:t>
                </a:r>
                <a:r>
                  <a:rPr lang="en-GB" baseline="0" dirty="0" smtClean="0"/>
                  <a:t> (months)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40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423FF-1EAA-486E-9561-E16CA93DD6DC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91CA9-03AA-4223-A2BC-053F2381E5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02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5721E-8630-4BCD-BBDA-4FCCBD7672EA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90D61-06A6-4EF3-954F-40801AE85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0D61-06A6-4EF3-954F-40801AE857D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47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940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926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716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093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536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0D61-06A6-4EF3-954F-40801AE857D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55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034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0D61-06A6-4EF3-954F-40801AE857D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663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0D61-06A6-4EF3-954F-40801AE857D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99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0D61-06A6-4EF3-954F-40801AE857D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68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0D61-06A6-4EF3-954F-40801AE857D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47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0D61-06A6-4EF3-954F-40801AE857D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704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013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0D61-06A6-4EF3-954F-40801AE857D6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58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BF1CD-2310-4655-91DB-A32FDE84770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33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13E93-0820-4095-AEB7-A2E0505A87E4}" type="slidenum">
              <a:rPr lang="en-US"/>
              <a:pPr/>
              <a:t>4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3588" y="744538"/>
            <a:ext cx="2601912" cy="1952625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2775077"/>
            <a:ext cx="5335270" cy="6408531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10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7A1D7-FB1E-48D1-942D-12F03F252524}" type="slidenum">
              <a:rPr lang="en-US"/>
              <a:pPr/>
              <a:t>5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0438" y="685800"/>
            <a:ext cx="2397125" cy="1798638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55875"/>
            <a:ext cx="5029200" cy="5902325"/>
          </a:xfrm>
        </p:spPr>
        <p:txBody>
          <a:bodyPr/>
          <a:lstStyle/>
          <a:p>
            <a:endParaRPr lang="en-GB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09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0D61-06A6-4EF3-954F-40801AE857D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95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BF1CD-2310-4655-91DB-A32FDE84770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944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117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90D61-06A6-4EF3-954F-40801AE857D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2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7F24-19AB-48AE-A69B-95BACCA7318E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3173-877D-461C-AB81-B4013D6D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7F24-19AB-48AE-A69B-95BACCA7318E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3173-877D-461C-AB81-B4013D6D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7F24-19AB-48AE-A69B-95BACCA7318E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3173-877D-461C-AB81-B4013D6D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4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D 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323081" y="361920"/>
            <a:ext cx="5633551" cy="1042450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marR="0" lvl="0" indent="0" algn="l" defTabSz="914239" rtl="0" eaLnBrk="1" fontAlgn="auto" latinLnBrk="0" hangingPunct="1">
              <a:lnSpc>
                <a:spcPts val="33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26"/>
          <p:cNvSpPr>
            <a:spLocks noGrp="1"/>
          </p:cNvSpPr>
          <p:nvPr>
            <p:ph type="title"/>
          </p:nvPr>
        </p:nvSpPr>
        <p:spPr>
          <a:xfrm>
            <a:off x="252229" y="262053"/>
            <a:ext cx="6141774" cy="1142317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331"/>
              </a:lnSpc>
              <a:defRPr sz="31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3081" y="1861545"/>
            <a:ext cx="8497562" cy="4049258"/>
          </a:xfrm>
          <a:prstGeom prst="rect">
            <a:avLst/>
          </a:prstGeom>
        </p:spPr>
        <p:txBody>
          <a:bodyPr lIns="0" tIns="0" rIns="0" bIns="0"/>
          <a:lstStyle>
            <a:lvl1pPr marL="201946" indent="-201946">
              <a:lnSpc>
                <a:spcPct val="100000"/>
              </a:lnSpc>
              <a:spcBef>
                <a:spcPts val="1052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800">
                <a:latin typeface="Calibri" pitchFamily="34" charset="0"/>
              </a:defRPr>
            </a:lvl1pPr>
            <a:lvl2pPr marL="400736" indent="-201946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bg2"/>
              </a:buClr>
              <a:buFont typeface="Courier New" pitchFamily="49" charset="0"/>
              <a:buChar char="o"/>
              <a:defRPr sz="1500">
                <a:latin typeface="Calibri" pitchFamily="34" charset="0"/>
              </a:defRPr>
            </a:lvl2pPr>
            <a:lvl3pPr marL="602681" indent="-201946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bg2"/>
              </a:buClr>
              <a:defRPr sz="1300">
                <a:latin typeface="Calibri" pitchFamily="34" charset="0"/>
              </a:defRPr>
            </a:lvl3pPr>
            <a:lvl4pPr>
              <a:lnSpc>
                <a:spcPts val="1665"/>
              </a:lnSpc>
              <a:spcBef>
                <a:spcPts val="0"/>
              </a:spcBef>
              <a:defRPr sz="1300"/>
            </a:lvl4pPr>
            <a:lvl5pPr>
              <a:lnSpc>
                <a:spcPts val="1665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2034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: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6"/>
          <p:cNvSpPr>
            <a:spLocks noGrp="1"/>
          </p:cNvSpPr>
          <p:nvPr>
            <p:ph type="title"/>
          </p:nvPr>
        </p:nvSpPr>
        <p:spPr>
          <a:xfrm>
            <a:off x="252230" y="262053"/>
            <a:ext cx="8613617" cy="1142317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331"/>
              </a:lnSpc>
              <a:defRPr sz="31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3081" y="1861545"/>
            <a:ext cx="8497562" cy="4049258"/>
          </a:xfrm>
          <a:prstGeom prst="rect">
            <a:avLst/>
          </a:prstGeom>
        </p:spPr>
        <p:txBody>
          <a:bodyPr lIns="0" tIns="0" rIns="0" bIns="0"/>
          <a:lstStyle>
            <a:lvl1pPr marL="201946" indent="-201946">
              <a:lnSpc>
                <a:spcPct val="100000"/>
              </a:lnSpc>
              <a:spcBef>
                <a:spcPts val="1052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800">
                <a:latin typeface="Calibri" pitchFamily="34" charset="0"/>
              </a:defRPr>
            </a:lvl1pPr>
            <a:lvl2pPr marL="400736" indent="-201946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bg2"/>
              </a:buClr>
              <a:buFont typeface="Courier New" pitchFamily="49" charset="0"/>
              <a:buChar char="o"/>
              <a:defRPr sz="1500">
                <a:latin typeface="Calibri" pitchFamily="34" charset="0"/>
              </a:defRPr>
            </a:lvl2pPr>
            <a:lvl3pPr marL="602681" indent="-201946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>
                <a:schemeClr val="bg2"/>
              </a:buClr>
              <a:defRPr sz="1300">
                <a:latin typeface="Calibri" pitchFamily="34" charset="0"/>
              </a:defRPr>
            </a:lvl3pPr>
            <a:lvl4pPr>
              <a:lnSpc>
                <a:spcPts val="1665"/>
              </a:lnSpc>
              <a:spcBef>
                <a:spcPts val="0"/>
              </a:spcBef>
              <a:defRPr sz="1300"/>
            </a:lvl4pPr>
            <a:lvl5pPr>
              <a:lnSpc>
                <a:spcPts val="1665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7127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6"/>
          <p:cNvSpPr>
            <a:spLocks noGrp="1"/>
          </p:cNvSpPr>
          <p:nvPr>
            <p:ph type="title"/>
          </p:nvPr>
        </p:nvSpPr>
        <p:spPr>
          <a:xfrm>
            <a:off x="264842" y="2790241"/>
            <a:ext cx="8613617" cy="1142317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lnSpc>
                <a:spcPts val="3331"/>
              </a:lnSpc>
              <a:defRPr sz="31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101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lef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081" y="3265577"/>
            <a:ext cx="2770622" cy="2616048"/>
          </a:xfrm>
          <a:prstGeom prst="rect">
            <a:avLst/>
          </a:prstGeom>
        </p:spPr>
      </p:pic>
      <p:pic>
        <p:nvPicPr>
          <p:cNvPr id="8" name="Picture 7" descr="Logo_righ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90083" y="3265577"/>
            <a:ext cx="2766549" cy="261220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23081" y="2449183"/>
            <a:ext cx="849783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23081" y="1632789"/>
            <a:ext cx="5633551" cy="8163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ts val="2104"/>
              </a:lnSpc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323081" y="361920"/>
            <a:ext cx="5633551" cy="1042450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marR="0" lvl="0" indent="0" algn="l" defTabSz="914239" rtl="0" eaLnBrk="1" fontAlgn="auto" latinLnBrk="0" hangingPunct="1">
              <a:lnSpc>
                <a:spcPts val="33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50299" y="3265577"/>
            <a:ext cx="2770621" cy="2611886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14" name="Picture 13" descr="PMS_U_A4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10015" y="624574"/>
            <a:ext cx="1269675" cy="638333"/>
          </a:xfrm>
          <a:prstGeom prst="rect">
            <a:avLst/>
          </a:prstGeom>
        </p:spPr>
      </p:pic>
      <p:pic>
        <p:nvPicPr>
          <p:cNvPr id="15" name="Picture 14" descr="LogoJF_bw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79674" y="6106399"/>
            <a:ext cx="1240970" cy="490988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19008" y="2709796"/>
            <a:ext cx="2770622" cy="4909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239" rtl="0" eaLnBrk="1" fontAlgn="auto" latinLnBrk="0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300" baseline="0" smtClean="0">
                <a:solidFill>
                  <a:schemeClr val="accent2"/>
                </a:solidFill>
              </a:defRPr>
            </a:lvl1pPr>
            <a:lvl2pPr algn="l">
              <a:buNone/>
              <a:defRPr sz="1300">
                <a:solidFill>
                  <a:schemeClr val="accent2"/>
                </a:solidFill>
              </a:defRPr>
            </a:lvl2pPr>
            <a:lvl3pPr algn="l">
              <a:buNone/>
              <a:defRPr sz="1300">
                <a:solidFill>
                  <a:schemeClr val="accent2"/>
                </a:solidFill>
              </a:defRPr>
            </a:lvl3pPr>
            <a:lvl4pPr algn="l">
              <a:buNone/>
              <a:defRPr sz="1300">
                <a:solidFill>
                  <a:schemeClr val="accent2"/>
                </a:solidFill>
              </a:defRPr>
            </a:lvl4pPr>
            <a:lvl5pPr algn="l">
              <a:buNone/>
              <a:defRPr sz="13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86010" y="2709796"/>
            <a:ext cx="2770622" cy="4909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239" rtl="0" eaLnBrk="1" fontAlgn="auto" latinLnBrk="0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300" baseline="0" smtClean="0">
                <a:solidFill>
                  <a:schemeClr val="accent2"/>
                </a:solidFill>
              </a:defRPr>
            </a:lvl1pPr>
            <a:lvl2pPr algn="l">
              <a:buNone/>
              <a:defRPr sz="1300">
                <a:solidFill>
                  <a:schemeClr val="accent2"/>
                </a:solidFill>
              </a:defRPr>
            </a:lvl2pPr>
            <a:lvl3pPr algn="l">
              <a:buNone/>
              <a:defRPr sz="1300">
                <a:solidFill>
                  <a:schemeClr val="accent2"/>
                </a:solidFill>
              </a:defRPr>
            </a:lvl3pPr>
            <a:lvl4pPr algn="l">
              <a:buNone/>
              <a:defRPr sz="1300">
                <a:solidFill>
                  <a:schemeClr val="accent2"/>
                </a:solidFill>
              </a:defRPr>
            </a:lvl4pPr>
            <a:lvl5pPr algn="l">
              <a:buNone/>
              <a:defRPr sz="13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26"/>
          <p:cNvSpPr>
            <a:spLocks noGrp="1"/>
          </p:cNvSpPr>
          <p:nvPr>
            <p:ph type="title"/>
          </p:nvPr>
        </p:nvSpPr>
        <p:spPr>
          <a:xfrm>
            <a:off x="252230" y="262053"/>
            <a:ext cx="6154386" cy="1142317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331"/>
              </a:lnSpc>
              <a:defRPr sz="31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9" name="Picture 18" descr="pta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480811" y="262052"/>
            <a:ext cx="2417590" cy="1043891"/>
          </a:xfrm>
          <a:prstGeom prst="rect">
            <a:avLst/>
          </a:prstGeom>
        </p:spPr>
      </p:pic>
      <p:pic>
        <p:nvPicPr>
          <p:cNvPr id="20" name="Picture 11" descr="esrcBW_SMOL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2652" y="6037287"/>
            <a:ext cx="1238024" cy="64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46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 title -whit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0766" y="2469660"/>
            <a:ext cx="5348871" cy="1325563"/>
          </a:xfrm>
          <a:prstGeom prst="rect">
            <a:avLst/>
          </a:prstGeom>
        </p:spPr>
        <p:txBody>
          <a:bodyPr lIns="0" tIns="0" rIns="0" anchor="b" anchorCtr="0"/>
          <a:lstStyle>
            <a:lvl1pPr>
              <a:defRPr sz="2138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96684" y="4242703"/>
            <a:ext cx="5501444" cy="684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75"/>
            </a:lvl1pPr>
            <a:lvl2pPr marL="257175" indent="0">
              <a:buFontTx/>
              <a:buNone/>
              <a:defRPr sz="1575"/>
            </a:lvl2pPr>
            <a:lvl3pPr marL="514350" indent="0">
              <a:buFontTx/>
              <a:buNone/>
              <a:defRPr sz="1575"/>
            </a:lvl3pPr>
            <a:lvl4pPr marL="771525" indent="0">
              <a:buFontTx/>
              <a:buNone/>
              <a:defRPr sz="1575"/>
            </a:lvl4pPr>
            <a:lvl5pPr marL="1028700" indent="0">
              <a:buFontTx/>
              <a:buNone/>
              <a:defRPr sz="1575"/>
            </a:lvl5pPr>
          </a:lstStyle>
          <a:p>
            <a:pPr lvl="0"/>
            <a:r>
              <a:rPr lang="en-GB" dirty="0" smtClean="0"/>
              <a:t>Click to add a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9" y="579645"/>
            <a:ext cx="9159038" cy="1119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9" y="312900"/>
            <a:ext cx="2228850" cy="457200"/>
          </a:xfrm>
          <a:prstGeom prst="rect">
            <a:avLst/>
          </a:prstGeom>
        </p:spPr>
      </p:pic>
      <p:pic>
        <p:nvPicPr>
          <p:cNvPr id="7" name="Picture 6" descr="pt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21205" y="372189"/>
            <a:ext cx="1415259" cy="76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5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7F24-19AB-48AE-A69B-95BACCA7318E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3173-877D-461C-AB81-B4013D6D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19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7F24-19AB-48AE-A69B-95BACCA7318E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3173-877D-461C-AB81-B4013D6D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3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7F24-19AB-48AE-A69B-95BACCA7318E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3173-877D-461C-AB81-B4013D6D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02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7F24-19AB-48AE-A69B-95BACCA7318E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3173-877D-461C-AB81-B4013D6D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59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7F24-19AB-48AE-A69B-95BACCA7318E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3173-877D-461C-AB81-B4013D6D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4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7F24-19AB-48AE-A69B-95BACCA7318E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3173-877D-461C-AB81-B4013D6D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94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7F24-19AB-48AE-A69B-95BACCA7318E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3173-877D-461C-AB81-B4013D6D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7F24-19AB-48AE-A69B-95BACCA7318E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3173-877D-461C-AB81-B4013D6D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3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07F24-19AB-48AE-A69B-95BACCA7318E}" type="datetimeFigureOut">
              <a:rPr lang="en-GB" smtClean="0"/>
              <a:pPr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3173-877D-461C-AB81-B4013D6D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0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6" y="3112803"/>
            <a:ext cx="4453733" cy="99417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Why do some young people defy the odds?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7526" y="3859503"/>
            <a:ext cx="4357820" cy="5131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Ingrid Schoon</a:t>
            </a:r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UCL</a:t>
            </a:r>
            <a:r>
              <a:rPr lang="en-US" sz="2400" dirty="0">
                <a:solidFill>
                  <a:schemeClr val="bg2"/>
                </a:solidFill>
              </a:rPr>
              <a:t>, Institute of Education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Social Science Center Berlin (WZB)</a:t>
            </a:r>
            <a:endParaRPr lang="en-US" sz="2400" dirty="0">
              <a:solidFill>
                <a:schemeClr val="bg2"/>
              </a:solidFill>
            </a:endParaRPr>
          </a:p>
          <a:p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395677"/>
            <a:ext cx="6497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DfE</a:t>
            </a:r>
            <a:r>
              <a:rPr lang="en-GB" b="1" dirty="0"/>
              <a:t> Education Research Symposium</a:t>
            </a:r>
          </a:p>
          <a:p>
            <a:r>
              <a:rPr lang="en-GB" b="1" dirty="0"/>
              <a:t>School to work transitions in a changing labour market: Implications for schools and </a:t>
            </a:r>
            <a:r>
              <a:rPr lang="en-GB" b="1" dirty="0" smtClean="0"/>
              <a:t>colleges</a:t>
            </a:r>
          </a:p>
          <a:p>
            <a:r>
              <a:rPr lang="en-GB" b="1" dirty="0" smtClean="0"/>
              <a:t>3 February 2017</a:t>
            </a:r>
            <a:endParaRPr lang="en-GB" b="1" dirty="0"/>
          </a:p>
          <a:p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7" name="Picture 2" descr="http://jamesmax.co.uk/wp-content/uploads/2011/10/youthunemploymn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30546" y="2083150"/>
            <a:ext cx="2915816" cy="379412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6881" y="5718216"/>
            <a:ext cx="1569103" cy="811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 descr="C:\Users\siibedgz.INST\AppData\Local\Microsoft\Windows\Temporary Internet Files\Content.Outlook\P0578EF5\llakes_bigg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5985" y="5718216"/>
            <a:ext cx="1370378" cy="82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7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Indicators of social risk in two age cohorts growing up twenty years apart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081" y="1759574"/>
            <a:ext cx="8497562" cy="4151229"/>
          </a:xfrm>
        </p:spPr>
        <p:txBody>
          <a:bodyPr/>
          <a:lstStyle/>
          <a:p>
            <a:r>
              <a:rPr lang="en-GB" dirty="0" smtClean="0"/>
              <a:t>Dichotomised indicators of social risk that are comparable across the two cohorts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67545" y="2069198"/>
          <a:ext cx="8424936" cy="44634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15553"/>
                <a:gridCol w="2447220"/>
                <a:gridCol w="2062163"/>
              </a:tblGrid>
              <a:tr h="802102">
                <a:tc>
                  <a:txBody>
                    <a:bodyPr/>
                    <a:lstStyle/>
                    <a:p>
                      <a:endParaRPr lang="en-GB" sz="18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</a:rPr>
                        <a:t>BCS (%)</a:t>
                      </a:r>
                    </a:p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</a:rPr>
                        <a:t>Born 1970</a:t>
                      </a:r>
                    </a:p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</a:rPr>
                        <a:t>Aged 16 in 1986</a:t>
                      </a:r>
                      <a:endParaRPr lang="en-GB" sz="18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</a:rPr>
                        <a:t>LSYPE (%)</a:t>
                      </a:r>
                    </a:p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</a:rPr>
                        <a:t>Born 1990</a:t>
                      </a:r>
                    </a:p>
                    <a:p>
                      <a:pPr algn="ctr"/>
                      <a:r>
                        <a:rPr lang="en-GB" sz="1800" dirty="0" smtClean="0">
                          <a:latin typeface="Calibri" pitchFamily="34" charset="0"/>
                        </a:rPr>
                        <a:t>Aged 16 in 2006</a:t>
                      </a:r>
                      <a:endParaRPr lang="en-GB" sz="18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</a:tr>
              <a:tr h="57300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Low parent education (&lt;NVQ2)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.49</a:t>
                      </a: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.16</a:t>
                      </a:r>
                    </a:p>
                  </a:txBody>
                  <a:tcPr marL="8145" marR="8145" marT="8639" marB="0" anchor="ctr"/>
                </a:tc>
              </a:tr>
              <a:tr h="57300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Low parent SES (routine occupations)</a:t>
                      </a: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.18</a:t>
                      </a: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.23</a:t>
                      </a:r>
                    </a:p>
                  </a:txBody>
                  <a:tcPr marL="8145" marR="8145" marT="8639" marB="0" anchor="ctr"/>
                </a:tc>
              </a:tr>
              <a:tr h="57300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YP lives</a:t>
                      </a:r>
                      <a:r>
                        <a:rPr lang="en-GB" sz="2000" baseline="0" dirty="0" smtClean="0">
                          <a:latin typeface="Calibri" pitchFamily="34" charset="0"/>
                        </a:rPr>
                        <a:t> in a lone parent household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.03</a:t>
                      </a: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.17</a:t>
                      </a:r>
                    </a:p>
                  </a:txBody>
                  <a:tcPr marL="8145" marR="8145" marT="8639" marB="0" anchor="ctr"/>
                </a:tc>
              </a:tr>
              <a:tr h="57300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YP was born to a teen parent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.08</a:t>
                      </a: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.07</a:t>
                      </a:r>
                    </a:p>
                  </a:txBody>
                  <a:tcPr marL="8145" marR="8145" marT="8639" marB="0" anchor="ctr"/>
                </a:tc>
              </a:tr>
              <a:tr h="57300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YP lives in social housing 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.28</a:t>
                      </a: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.12</a:t>
                      </a:r>
                    </a:p>
                  </a:txBody>
                  <a:tcPr marL="8145" marR="8145" marT="8639" marB="0" anchor="ctr"/>
                </a:tc>
              </a:tr>
              <a:tr h="57300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YP</a:t>
                      </a:r>
                      <a:r>
                        <a:rPr lang="en-GB" sz="2000" baseline="0" dirty="0" smtClean="0">
                          <a:latin typeface="Calibri" pitchFamily="34" charset="0"/>
                        </a:rPr>
                        <a:t> lives in a workless household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.04</a:t>
                      </a: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.09</a:t>
                      </a:r>
                    </a:p>
                  </a:txBody>
                  <a:tcPr marL="8145" marR="8145" marT="8639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2080" y="65253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Duckworth &amp; Schoon (2012)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7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Cummulation</a:t>
            </a:r>
            <a:r>
              <a:rPr lang="en-GB" dirty="0" smtClean="0"/>
              <a:t> of risks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3081" y="1861545"/>
            <a:ext cx="8497562" cy="736052"/>
          </a:xfrm>
        </p:spPr>
        <p:txBody>
          <a:bodyPr/>
          <a:lstStyle/>
          <a:p>
            <a:r>
              <a:rPr lang="en-GB" dirty="0" smtClean="0"/>
              <a:t>Given comparability in the two datasets, we combine indicators into a single score of the summed dichotomous indicators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206651" y="2621165"/>
          <a:ext cx="6892390" cy="362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35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The youth labour market in historical context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23081" y="1861545"/>
            <a:ext cx="8577381" cy="4049258"/>
          </a:xfrm>
        </p:spPr>
        <p:txBody>
          <a:bodyPr/>
          <a:lstStyle/>
          <a:p>
            <a:r>
              <a:rPr lang="en-GB" sz="2800" dirty="0"/>
              <a:t>Comparing experiences in </a:t>
            </a:r>
            <a:r>
              <a:rPr lang="en-GB" sz="2800" dirty="0" smtClean="0"/>
              <a:t>two </a:t>
            </a:r>
            <a:r>
              <a:rPr lang="en-GB" sz="2800" dirty="0"/>
              <a:t>age cohorts </a:t>
            </a:r>
          </a:p>
          <a:p>
            <a:pPr>
              <a:buNone/>
            </a:pPr>
            <a:endParaRPr lang="en-GB" dirty="0" smtClean="0">
              <a:latin typeface="Calibri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  <a:p>
            <a:pPr>
              <a:buNone/>
            </a:pPr>
            <a:endParaRPr lang="en-GB" dirty="0" smtClean="0"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23534" y="2508536"/>
          <a:ext cx="7892881" cy="38475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84370"/>
                <a:gridCol w="2376264"/>
                <a:gridCol w="2232247"/>
              </a:tblGrid>
              <a:tr h="1078159">
                <a:tc>
                  <a:txBody>
                    <a:bodyPr/>
                    <a:lstStyle/>
                    <a:p>
                      <a:endParaRPr lang="en-GB" sz="22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Calibri" pitchFamily="34" charset="0"/>
                        </a:rPr>
                        <a:t>BCS: born 1970, </a:t>
                      </a:r>
                    </a:p>
                    <a:p>
                      <a:pPr algn="ctr"/>
                      <a:r>
                        <a:rPr lang="en-GB" sz="2200" dirty="0" smtClean="0">
                          <a:latin typeface="Calibri" pitchFamily="34" charset="0"/>
                        </a:rPr>
                        <a:t>aged 18 in 1988</a:t>
                      </a:r>
                      <a:endParaRPr lang="en-GB" sz="22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Calibri" pitchFamily="34" charset="0"/>
                        </a:rPr>
                        <a:t>LSYPE:</a:t>
                      </a:r>
                      <a:r>
                        <a:rPr lang="en-GB" sz="2200" baseline="0" dirty="0" smtClean="0">
                          <a:latin typeface="Calibri" pitchFamily="34" charset="0"/>
                        </a:rPr>
                        <a:t> born 1990, </a:t>
                      </a:r>
                    </a:p>
                    <a:p>
                      <a:pPr algn="ctr"/>
                      <a:r>
                        <a:rPr lang="en-GB" sz="2200" baseline="0" dirty="0" smtClean="0">
                          <a:latin typeface="Calibri" pitchFamily="34" charset="0"/>
                        </a:rPr>
                        <a:t>Aged  18 in 2008</a:t>
                      </a:r>
                      <a:endParaRPr lang="en-GB" sz="22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</a:tr>
              <a:tr h="744371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Calibri" pitchFamily="34" charset="0"/>
                        </a:rPr>
                        <a:t>FT education</a:t>
                      </a:r>
                      <a:endParaRPr lang="en-GB" sz="22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Calibri" pitchFamily="34" charset="0"/>
                        </a:rPr>
                        <a:t>25%</a:t>
                      </a:r>
                      <a:endParaRPr lang="en-GB" sz="22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Calibri" pitchFamily="34" charset="0"/>
                        </a:rPr>
                        <a:t>45%</a:t>
                      </a:r>
                      <a:endParaRPr lang="en-GB" sz="22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</a:tr>
              <a:tr h="1194883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Calibri" pitchFamily="34" charset="0"/>
                        </a:rPr>
                        <a:t>Employed</a:t>
                      </a:r>
                      <a:r>
                        <a:rPr lang="en-GB" sz="2200" baseline="0" dirty="0" smtClean="0">
                          <a:latin typeface="Calibri" pitchFamily="34" charset="0"/>
                        </a:rPr>
                        <a:t> </a:t>
                      </a:r>
                    </a:p>
                    <a:p>
                      <a:r>
                        <a:rPr lang="en-GB" sz="2200" baseline="0" dirty="0" smtClean="0">
                          <a:latin typeface="Calibri" pitchFamily="34" charset="0"/>
                        </a:rPr>
                        <a:t>(with or without training)</a:t>
                      </a:r>
                      <a:endParaRPr lang="en-GB" sz="22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Calibri" pitchFamily="34" charset="0"/>
                        </a:rPr>
                        <a:t>68%</a:t>
                      </a:r>
                      <a:endParaRPr lang="en-GB" sz="22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Calibri" pitchFamily="34" charset="0"/>
                        </a:rPr>
                        <a:t>40% (33% paid work, 6% apprenticeships)</a:t>
                      </a:r>
                      <a:endParaRPr lang="en-GB" sz="22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</a:tr>
              <a:tr h="830103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Calibri" pitchFamily="34" charset="0"/>
                        </a:rPr>
                        <a:t>Out of the labour force (NEET)</a:t>
                      </a:r>
                      <a:endParaRPr lang="en-GB" sz="22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Calibri" pitchFamily="34" charset="0"/>
                        </a:rPr>
                        <a:t>7%</a:t>
                      </a:r>
                      <a:endParaRPr lang="en-GB" sz="22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Calibri" pitchFamily="34" charset="0"/>
                        </a:rPr>
                        <a:t>16%</a:t>
                      </a:r>
                      <a:endParaRPr lang="en-GB" sz="2200" dirty="0">
                        <a:latin typeface="Calibri" pitchFamily="34" charset="0"/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1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Greater experience of social risks is associated with becoming NEET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23081" y="1770782"/>
            <a:ext cx="8497562" cy="4140022"/>
          </a:xfrm>
        </p:spPr>
        <p:txBody>
          <a:bodyPr/>
          <a:lstStyle/>
          <a:p>
            <a:r>
              <a:rPr lang="en-GB" dirty="0" smtClean="0"/>
              <a:t>The greater the number of social risks experienced by young people, the higher their likelihood of becoming NEET</a:t>
            </a:r>
          </a:p>
          <a:p>
            <a:r>
              <a:rPr lang="en-GB" dirty="0" smtClean="0"/>
              <a:t> This relationship is remarkably linear and is particularly marked for young people in the later born LSYPE</a:t>
            </a:r>
            <a:endParaRPr lang="en-GB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539552" y="3445397"/>
          <a:ext cx="8360705" cy="3030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15816" y="3284984"/>
            <a:ext cx="3426888" cy="35793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GB" dirty="0" smtClean="0"/>
              <a:t>Persistent NEET between 16-18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638132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Duckworth &amp; Schoon (2012)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7" y="1124744"/>
            <a:ext cx="5832649" cy="1142317"/>
          </a:xfrm>
        </p:spPr>
        <p:txBody>
          <a:bodyPr>
            <a:normAutofit fontScale="90000"/>
          </a:bodyPr>
          <a:lstStyle/>
          <a:p>
            <a:r>
              <a:rPr lang="en-GB" sz="4700" dirty="0"/>
              <a:t>Beating the Odds</a:t>
            </a:r>
            <a:r>
              <a:rPr lang="en-GB" sz="4200" dirty="0"/>
              <a:t>: </a:t>
            </a:r>
            <a:br>
              <a:rPr lang="en-GB" sz="4200" dirty="0"/>
            </a:br>
            <a:r>
              <a:rPr lang="en-GB" sz="4200" dirty="0"/>
              <a:t/>
            </a:r>
            <a:br>
              <a:rPr lang="en-GB" sz="4200" dirty="0"/>
            </a:br>
            <a:r>
              <a:rPr lang="en-GB" sz="4200" dirty="0"/>
              <a:t>Risk and Resilience</a:t>
            </a:r>
            <a:endParaRPr lang="en-US" sz="4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7704" y="3356993"/>
          <a:ext cx="5519936" cy="2671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968"/>
                <a:gridCol w="2759968"/>
              </a:tblGrid>
              <a:tr h="148249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Expected Vulnerability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Resilient: doing well in the face of adversity</a:t>
                      </a:r>
                      <a:endParaRPr lang="en-GB" sz="2400" dirty="0"/>
                    </a:p>
                  </a:txBody>
                  <a:tcPr/>
                </a:tc>
              </a:tr>
              <a:tr h="9966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Unexpected vulnerability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Expected</a:t>
                      </a:r>
                      <a:r>
                        <a:rPr lang="en-GB" sz="2400" baseline="0" dirty="0" smtClean="0"/>
                        <a:t> positive adjustment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664" y="2420888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NEET</a:t>
            </a:r>
          </a:p>
          <a:p>
            <a:pPr algn="ctr"/>
            <a:r>
              <a:rPr lang="en-GB" sz="2800" dirty="0" smtClean="0"/>
              <a:t>Yes                        No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97434" y="4212085"/>
            <a:ext cx="2520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Risk </a:t>
            </a:r>
          </a:p>
          <a:p>
            <a:pPr algn="ctr"/>
            <a:r>
              <a:rPr lang="en-GB" sz="2800" dirty="0" smtClean="0"/>
              <a:t>Low        High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536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Protective Factors: The ‘Short List’</a:t>
            </a:r>
            <a:endParaRPr lang="en-GB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Family and Social Networks</a:t>
            </a:r>
          </a:p>
          <a:p>
            <a:r>
              <a:rPr lang="en-GB" sz="2400" dirty="0" smtClean="0"/>
              <a:t>Effective care-giving and parenting</a:t>
            </a:r>
          </a:p>
          <a:p>
            <a:r>
              <a:rPr lang="en-GB" sz="2400" dirty="0" smtClean="0"/>
              <a:t>Close relationships with other capable adults</a:t>
            </a:r>
          </a:p>
          <a:p>
            <a:r>
              <a:rPr lang="en-GB" sz="2400" dirty="0" smtClean="0"/>
              <a:t>Close friends and romantic partners</a:t>
            </a:r>
          </a:p>
          <a:p>
            <a:pPr marL="0" indent="0">
              <a:buNone/>
            </a:pPr>
            <a:r>
              <a:rPr lang="en-GB" sz="2400" b="1" dirty="0" smtClean="0"/>
              <a:t>Wider community</a:t>
            </a:r>
          </a:p>
          <a:p>
            <a:r>
              <a:rPr lang="en-GB" sz="2400" dirty="0" smtClean="0"/>
              <a:t>Effective schools</a:t>
            </a:r>
          </a:p>
          <a:p>
            <a:r>
              <a:rPr lang="en-GB" sz="2400" dirty="0" smtClean="0"/>
              <a:t>Effective neighbourhoods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Individual characteristics</a:t>
            </a:r>
          </a:p>
          <a:p>
            <a:r>
              <a:rPr lang="en-GB" sz="2400" dirty="0" smtClean="0"/>
              <a:t>Problem-solving skills</a:t>
            </a:r>
          </a:p>
          <a:p>
            <a:r>
              <a:rPr lang="en-GB" sz="2400" dirty="0" smtClean="0"/>
              <a:t>Self-control, emotion regulation, </a:t>
            </a:r>
            <a:r>
              <a:rPr lang="en-GB" sz="2400" dirty="0" err="1" smtClean="0"/>
              <a:t>planfulness</a:t>
            </a:r>
            <a:endParaRPr lang="en-GB" sz="2400" dirty="0" smtClean="0"/>
          </a:p>
          <a:p>
            <a:r>
              <a:rPr lang="en-GB" sz="2400" dirty="0" smtClean="0"/>
              <a:t>Motivation to succeed</a:t>
            </a:r>
          </a:p>
          <a:p>
            <a:r>
              <a:rPr lang="en-GB" sz="2400" dirty="0" smtClean="0"/>
              <a:t>Self efficacy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6340553"/>
            <a:ext cx="75437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Masten</a:t>
            </a:r>
            <a:r>
              <a:rPr lang="en-GB" dirty="0" smtClean="0"/>
              <a:t>, 2001, 2014; Schoon, 2006, 2012, 2017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4376058"/>
            <a:ext cx="4410075" cy="18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26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29" y="262053"/>
            <a:ext cx="6141774" cy="718675"/>
          </a:xfrm>
        </p:spPr>
        <p:txBody>
          <a:bodyPr/>
          <a:lstStyle/>
          <a:p>
            <a:r>
              <a:rPr lang="en-GB" dirty="0" smtClean="0"/>
              <a:t>Risk and Protection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497562" cy="4049258"/>
          </a:xfrm>
        </p:spPr>
        <p:txBody>
          <a:bodyPr/>
          <a:lstStyle/>
          <a:p>
            <a:r>
              <a:rPr lang="en-GB" dirty="0" smtClean="0"/>
              <a:t>Reference group is the “Expected” group, i.e. YPs exposed to risks who become NEET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2950" y="1484783"/>
          <a:ext cx="7104760" cy="43824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81758"/>
                <a:gridCol w="1745437"/>
                <a:gridCol w="1677565"/>
              </a:tblGrid>
              <a:tr h="542356">
                <a:tc>
                  <a:txBody>
                    <a:bodyPr/>
                    <a:lstStyle/>
                    <a:p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78191" marR="78191" marT="41468" marB="4146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itchFamily="34" charset="0"/>
                        </a:rPr>
                        <a:t>Not NEET for 6 months or more between ages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16 – 19 years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78191" marR="78191" marT="41468" marB="41468" anchor="ctr"/>
                </a:tc>
                <a:tc hMerge="1">
                  <a:txBody>
                    <a:bodyPr/>
                    <a:lstStyle/>
                    <a:p>
                      <a:endParaRPr lang="en-GB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09918">
                <a:tc>
                  <a:txBody>
                    <a:bodyPr/>
                    <a:lstStyle/>
                    <a:p>
                      <a:endParaRPr lang="en-GB" sz="1600" i="1" baseline="0" dirty="0" smtClean="0">
                        <a:latin typeface="Calibri" pitchFamily="34" charset="0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 smtClean="0">
                          <a:latin typeface="Calibri" pitchFamily="34" charset="0"/>
                        </a:rPr>
                        <a:t>BCS</a:t>
                      </a:r>
                      <a:endParaRPr lang="en-GB" sz="1600" b="1" i="1" dirty="0">
                        <a:latin typeface="Calibri" pitchFamily="34" charset="0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 smtClean="0">
                          <a:latin typeface="Calibri" pitchFamily="34" charset="0"/>
                        </a:rPr>
                        <a:t>LSYPE</a:t>
                      </a:r>
                      <a:endParaRPr lang="en-GB" sz="1600" b="1" i="1" dirty="0">
                        <a:latin typeface="Calibri" pitchFamily="34" charset="0"/>
                      </a:endParaRPr>
                    </a:p>
                  </a:txBody>
                  <a:tcPr marL="78191" marR="78191" marT="41468" marB="41468" anchor="ctr"/>
                </a:tc>
              </a:tr>
              <a:tr h="30991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Cumulative Social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Risk score</a:t>
                      </a: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.89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.72***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</a:tr>
              <a:tr h="335549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Female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 smtClean="0">
                          <a:latin typeface="Calibri" pitchFamily="34" charset="0"/>
                        </a:rPr>
                        <a:t>.69***</a:t>
                      </a:r>
                      <a:endParaRPr lang="en-GB" sz="1800" dirty="0"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</a:tr>
              <a:tr h="335549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Reading (age 10/11)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1.21*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1.19</a:t>
                      </a:r>
                      <a:r>
                        <a:rPr lang="en-GB" sz="1800" dirty="0" smtClean="0">
                          <a:latin typeface="Calibri" pitchFamily="34" charset="0"/>
                        </a:rPr>
                        <a:t>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</a:tr>
              <a:tr h="335549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Maths (age 10/11)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1.26**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</a:tr>
              <a:tr h="335549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School motivation (age 16)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1.69**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1.51**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</a:tr>
              <a:tr h="36321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</a:rPr>
                        <a:t>YP wants to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stay on in education (age 16)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1.44***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</a:tr>
              <a:tr h="36321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</a:rPr>
                        <a:t>YP does not truant (age 16)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1.93***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1.66***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</a:tr>
              <a:tr h="36321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</a:rPr>
                        <a:t>YP has part-time job (age 16)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1.95***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1.24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</a:tr>
              <a:tr h="36321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</a:rPr>
                        <a:t>Parent wants YP to stay on (age 16)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1.23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</a:tr>
              <a:tr h="36321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alibri" pitchFamily="34" charset="0"/>
                        </a:rPr>
                        <a:t>School characteristics (social indicators 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1.18***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1.20**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45" marR="8145" marT="8639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5877272"/>
            <a:ext cx="4836257" cy="573373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GB" sz="1400" dirty="0">
                <a:latin typeface="Calibri" pitchFamily="34" charset="0"/>
              </a:rPr>
              <a:t>† p &lt;.10; * p &lt;.05; ** p &lt;.01; *** p &lt;.001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6237312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Duckworth &amp; Schoon,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7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significant influences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ClrTx/>
            </a:pPr>
            <a:r>
              <a:rPr lang="en-GB" dirty="0" smtClean="0"/>
              <a:t>Ability concepts</a:t>
            </a:r>
          </a:p>
          <a:p>
            <a:pPr>
              <a:buClrTx/>
            </a:pPr>
            <a:r>
              <a:rPr lang="en-GB" dirty="0" smtClean="0"/>
              <a:t>Achievement orientations</a:t>
            </a:r>
          </a:p>
          <a:p>
            <a:pPr>
              <a:buClrTx/>
            </a:pPr>
            <a:r>
              <a:rPr lang="en-GB" dirty="0" smtClean="0"/>
              <a:t>Optimistic outlook to the future</a:t>
            </a:r>
          </a:p>
          <a:p>
            <a:pPr>
              <a:buClrTx/>
            </a:pPr>
            <a:r>
              <a:rPr lang="en-GB" dirty="0" smtClean="0"/>
              <a:t>Locus of control</a:t>
            </a:r>
          </a:p>
          <a:p>
            <a:pPr>
              <a:buClrTx/>
            </a:pPr>
            <a:r>
              <a:rPr lang="en-GB" dirty="0" smtClean="0"/>
              <a:t>Experience of career guidance</a:t>
            </a:r>
          </a:p>
          <a:p>
            <a:pPr>
              <a:buClrTx/>
            </a:pPr>
            <a:r>
              <a:rPr lang="en-GB" dirty="0" smtClean="0"/>
              <a:t>Area characteristics</a:t>
            </a:r>
          </a:p>
          <a:p>
            <a:pPr marL="0" indent="0">
              <a:buClrTx/>
              <a:buNone/>
            </a:pPr>
            <a:r>
              <a:rPr lang="en-GB" dirty="0" smtClean="0"/>
              <a:t>(Schoon, 2014, 2017; Schoon </a:t>
            </a:r>
            <a:r>
              <a:rPr lang="en-GB" smtClean="0"/>
              <a:t>&amp; Lyons-Amos, 2016, 2017)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69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Locus of control as resource factor</a:t>
            </a:r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80172215"/>
              </p:ext>
            </p:extLst>
          </p:nvPr>
        </p:nvGraphicFramePr>
        <p:xfrm>
          <a:off x="628650" y="1484784"/>
          <a:ext cx="4735438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1679565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Locus of Control (LOC)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Is someone is not a success in life, it is usually their own 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 can pretty much decide what will happen in my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you work hard at something you’ll usually succeed</a:t>
            </a:r>
          </a:p>
          <a:p>
            <a:endParaRPr lang="en-GB" dirty="0" smtClean="0"/>
          </a:p>
          <a:p>
            <a:r>
              <a:rPr lang="en-GB" b="1" dirty="0" smtClean="0"/>
              <a:t>Parental </a:t>
            </a:r>
            <a:r>
              <a:rPr lang="en-GB" b="1" dirty="0" err="1" smtClean="0"/>
              <a:t>worklessness</a:t>
            </a:r>
            <a:r>
              <a:rPr lang="en-GB" b="1" dirty="0" smtClean="0"/>
              <a:t> </a:t>
            </a:r>
            <a:r>
              <a:rPr lang="en-GB" dirty="0" smtClean="0"/>
              <a:t>(&gt;6months unemployed) measured at wave 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8650" y="6165304"/>
            <a:ext cx="588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Ng-Knight and Schoon, submitted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918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Why to some young people defy the odds?</a:t>
            </a: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3081" y="1861544"/>
            <a:ext cx="8497562" cy="4996455"/>
          </a:xfrm>
        </p:spPr>
        <p:txBody>
          <a:bodyPr>
            <a:normAutofit fontScale="55000" lnSpcReduction="20000"/>
          </a:bodyPr>
          <a:lstStyle/>
          <a:p>
            <a:pPr>
              <a:buClrTx/>
            </a:pPr>
            <a:r>
              <a:rPr lang="en-GB" sz="5100" dirty="0" smtClean="0"/>
              <a:t> </a:t>
            </a:r>
            <a:r>
              <a:rPr lang="en-GB" sz="5900" dirty="0" smtClean="0"/>
              <a:t>Constellations of risk matter</a:t>
            </a:r>
          </a:p>
          <a:p>
            <a:pPr lvl="1">
              <a:buClrTx/>
            </a:pPr>
            <a:r>
              <a:rPr lang="en-GB" sz="5900" dirty="0" smtClean="0"/>
              <a:t> </a:t>
            </a:r>
            <a:r>
              <a:rPr lang="en-GB" sz="5100" dirty="0" smtClean="0"/>
              <a:t>timing, duration and accumulation</a:t>
            </a:r>
          </a:p>
          <a:p>
            <a:pPr>
              <a:buClrTx/>
            </a:pPr>
            <a:r>
              <a:rPr lang="en-GB" sz="5900" dirty="0"/>
              <a:t>  </a:t>
            </a:r>
            <a:r>
              <a:rPr lang="en-GB" sz="5900" dirty="0" smtClean="0"/>
              <a:t>Individual agency</a:t>
            </a:r>
          </a:p>
          <a:p>
            <a:pPr lvl="1">
              <a:buClrTx/>
            </a:pPr>
            <a:r>
              <a:rPr lang="en-GB" sz="5900" dirty="0" smtClean="0"/>
              <a:t> </a:t>
            </a:r>
            <a:r>
              <a:rPr lang="en-GB" sz="5100" dirty="0" err="1" smtClean="0"/>
              <a:t>Planfulness</a:t>
            </a:r>
            <a:r>
              <a:rPr lang="en-GB" sz="5100" dirty="0" smtClean="0"/>
              <a:t>, competence, </a:t>
            </a:r>
          </a:p>
          <a:p>
            <a:pPr>
              <a:buClrTx/>
            </a:pPr>
            <a:r>
              <a:rPr lang="en-GB" sz="5900" dirty="0" smtClean="0"/>
              <a:t> Social integration </a:t>
            </a:r>
          </a:p>
          <a:p>
            <a:pPr lvl="1">
              <a:buClrTx/>
            </a:pPr>
            <a:r>
              <a:rPr lang="en-GB" sz="5100" dirty="0" smtClean="0"/>
              <a:t> Belonging, support, guidance</a:t>
            </a:r>
          </a:p>
          <a:p>
            <a:pPr>
              <a:buClrTx/>
            </a:pPr>
            <a:r>
              <a:rPr lang="en-GB" sz="5900" dirty="0"/>
              <a:t> A</a:t>
            </a:r>
            <a:r>
              <a:rPr lang="en-GB" sz="5900" dirty="0" smtClean="0"/>
              <a:t>vailable opportunities</a:t>
            </a:r>
          </a:p>
          <a:p>
            <a:pPr lvl="1">
              <a:buClrTx/>
            </a:pPr>
            <a:r>
              <a:rPr lang="en-GB" sz="5100" dirty="0" smtClean="0"/>
              <a:t>Area characteristics, jobs, prospects</a:t>
            </a:r>
          </a:p>
          <a:p>
            <a:endParaRPr lang="en-GB" sz="3800" b="1" dirty="0" smtClean="0"/>
          </a:p>
          <a:p>
            <a:pPr marL="0" indent="0">
              <a:buNone/>
            </a:pPr>
            <a:r>
              <a:rPr lang="en-GB" sz="3800" dirty="0" smtClean="0"/>
              <a:t> </a:t>
            </a:r>
            <a:endParaRPr lang="en-GB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6409932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Maslow, 1943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20889"/>
            <a:ext cx="3203848" cy="3989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9038" y="3212976"/>
            <a:ext cx="2290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</a:t>
            </a:r>
            <a:r>
              <a:rPr lang="en-GB" sz="2800" dirty="0" smtClean="0"/>
              <a:t>elf-regulation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8866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Outline</a:t>
            </a:r>
            <a:endParaRPr lang="de-DE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75608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 smtClean="0"/>
              <a:t>Making it against the odds – the study of resilience</a:t>
            </a:r>
          </a:p>
          <a:p>
            <a:r>
              <a:rPr lang="de-DE" sz="3200" dirty="0" smtClean="0"/>
              <a:t> Risk and resilience </a:t>
            </a:r>
          </a:p>
          <a:p>
            <a:r>
              <a:rPr lang="de-DE" sz="3200" dirty="0"/>
              <a:t> </a:t>
            </a:r>
            <a:r>
              <a:rPr lang="de-DE" sz="3200" dirty="0" smtClean="0"/>
              <a:t>What </a:t>
            </a:r>
            <a:r>
              <a:rPr lang="de-DE" sz="3200" dirty="0"/>
              <a:t>is a successful youth transition?</a:t>
            </a:r>
          </a:p>
          <a:p>
            <a:r>
              <a:rPr lang="de-DE" sz="3200" dirty="0" smtClean="0"/>
              <a:t> Protective factors and processes</a:t>
            </a:r>
          </a:p>
          <a:p>
            <a:pPr marL="0" indent="0">
              <a:buNone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141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for Schools and Colleges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10257" y="1556792"/>
            <a:ext cx="8497562" cy="4968552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GB" dirty="0" smtClean="0"/>
              <a:t>         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Fostering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autonomy, competence and sense of belonging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2000" dirty="0" smtClean="0"/>
              <a:t>Recognise the multiple demands on adolescents and young people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2000" dirty="0" smtClean="0"/>
              <a:t>Reach out to the most vulnerable, building trust and acceptance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2000" dirty="0" smtClean="0"/>
              <a:t>Provide opportunities to </a:t>
            </a:r>
            <a:r>
              <a:rPr lang="en-GB" sz="2000" dirty="0"/>
              <a:t>experience competence </a:t>
            </a:r>
            <a:r>
              <a:rPr lang="en-GB" sz="2000" dirty="0" smtClean="0"/>
              <a:t>and gain confidence – this involves appropriate academic emphasis, reflection, clear rules, </a:t>
            </a:r>
            <a:r>
              <a:rPr lang="en-GB" sz="2000" dirty="0"/>
              <a:t>high </a:t>
            </a:r>
            <a:r>
              <a:rPr lang="en-GB" sz="2000" dirty="0" smtClean="0"/>
              <a:t>expectations</a:t>
            </a:r>
            <a:r>
              <a:rPr lang="en-GB" sz="2000" dirty="0"/>
              <a:t>, and</a:t>
            </a:r>
            <a:r>
              <a:rPr lang="en-GB" sz="2000" dirty="0" smtClean="0"/>
              <a:t> fairness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2000" dirty="0" smtClean="0"/>
              <a:t>Teach how to cope with failure and rejection in a positive way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2000" dirty="0" smtClean="0"/>
              <a:t>Facilitate a sense of belonging and integration – crucial role of social experience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2000" dirty="0" smtClean="0"/>
              <a:t>Provide information and guidance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2000" dirty="0"/>
              <a:t>Invest in high quality and well-trained staff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2000" dirty="0" smtClean="0"/>
              <a:t>Liaise with parents, the wider community and employers to create </a:t>
            </a:r>
            <a:r>
              <a:rPr lang="en-GB" sz="2000" dirty="0"/>
              <a:t>sustainable support </a:t>
            </a:r>
            <a:r>
              <a:rPr lang="en-GB" sz="2000" dirty="0" smtClean="0"/>
              <a:t>structures</a:t>
            </a: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GB" sz="2000" dirty="0" smtClean="0"/>
              <a:t>	 </a:t>
            </a:r>
            <a:r>
              <a:rPr lang="en-GB" sz="2000" dirty="0"/>
              <a:t>	</a:t>
            </a:r>
            <a:endParaRPr lang="en-GB" sz="2000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395004" y="1563416"/>
            <a:ext cx="2885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55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for Policy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2400" dirty="0" smtClean="0"/>
              <a:t>Need to meet the needs of families struggling with multiple disadvantages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2400" dirty="0" smtClean="0"/>
              <a:t>Support for basic needs (food, shelter, security, infrastructure, living wage)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2400" dirty="0" smtClean="0"/>
              <a:t>Holistic approach – community-based partnership among different service agencies and integrated service delivery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2400" dirty="0"/>
              <a:t> </a:t>
            </a:r>
            <a:r>
              <a:rPr lang="en-GB" sz="2400" dirty="0" smtClean="0"/>
              <a:t>Sustainability of programmes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GB" sz="2400" dirty="0" smtClean="0"/>
              <a:t>Opportunities for development and social participation (e.g. through work, volunteering, life long learning)</a:t>
            </a:r>
          </a:p>
        </p:txBody>
      </p:sp>
    </p:spTree>
    <p:extLst>
      <p:ext uri="{BB962C8B-B14F-4D97-AF65-F5344CB8AC3E}">
        <p14:creationId xmlns:p14="http://schemas.microsoft.com/office/powerpoint/2010/main" val="3718462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I.Schoon@ucl.ac.uk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Thank you 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7" name="Picture 2" descr="http://jamesmax.co.uk/wp-content/uploads/2011/10/youthunemploymn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78732" y="3284984"/>
            <a:ext cx="2770621" cy="2736303"/>
          </a:xfrm>
          <a:prstGeom prst="rect">
            <a:avLst/>
          </a:prstGeom>
          <a:noFill/>
        </p:spPr>
      </p:pic>
      <p:pic>
        <p:nvPicPr>
          <p:cNvPr id="8" name="Picture 7" descr="C:\Users\siibedgz.INST\AppData\Local\Microsoft\Windows\Temporary Internet Files\Content.Outlook\P0578EF5\llakes_big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6254" y="5949280"/>
            <a:ext cx="1370378" cy="82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74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dirty="0" smtClean="0"/>
              <a:t>Selected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589240"/>
          </a:xfrm>
        </p:spPr>
        <p:txBody>
          <a:bodyPr>
            <a:normAutofit fontScale="92500"/>
          </a:bodyPr>
          <a:lstStyle/>
          <a:p>
            <a:r>
              <a:rPr lang="en-GB" dirty="0"/>
              <a:t>Duckworth, K., &amp; Schoon, I. (2012). Beating the odds: Exploring the aspects of social risk on young people's school-to-work transitions during recession in the UK. </a:t>
            </a:r>
            <a:r>
              <a:rPr lang="en-GB" i="1" dirty="0"/>
              <a:t>National Institute Economic Review, 222</a:t>
            </a:r>
            <a:r>
              <a:rPr lang="en-GB" dirty="0"/>
              <a:t>, 38-51. </a:t>
            </a:r>
          </a:p>
          <a:p>
            <a:r>
              <a:rPr lang="en-GB" dirty="0"/>
              <a:t>Schoon, I. (2006). </a:t>
            </a:r>
            <a:r>
              <a:rPr lang="en-GB" i="1" dirty="0"/>
              <a:t>Risk and Resilience: Adaptations to changing times</a:t>
            </a:r>
            <a:r>
              <a:rPr lang="en-GB" dirty="0"/>
              <a:t>. Cambridge: Cambridge University Press</a:t>
            </a:r>
          </a:p>
          <a:p>
            <a:r>
              <a:rPr lang="en-GB" dirty="0" smtClean="0"/>
              <a:t>Schoon, I. (2014). Parental </a:t>
            </a:r>
            <a:r>
              <a:rPr lang="en-GB" dirty="0" err="1" smtClean="0"/>
              <a:t>worklessness</a:t>
            </a:r>
            <a:r>
              <a:rPr lang="en-GB" dirty="0" smtClean="0"/>
              <a:t> and the experience of NEET among their offspring. Evidence from the Longitudinal Study of Young People in England (LSYPE). </a:t>
            </a:r>
            <a:r>
              <a:rPr lang="en-GB" i="1" dirty="0" smtClean="0"/>
              <a:t>Longitudinal and Life Course Studies, </a:t>
            </a:r>
            <a:r>
              <a:rPr lang="en-GB" dirty="0" smtClean="0"/>
              <a:t>6(1), 129-150</a:t>
            </a:r>
          </a:p>
          <a:p>
            <a:r>
              <a:rPr lang="en-GB" dirty="0" smtClean="0"/>
              <a:t>Schoon, I.  (2012). Temporal and contextual dimensions to individual positive development: A developmental-contextual systems model of resilience. In: </a:t>
            </a:r>
            <a:r>
              <a:rPr lang="en-GB" dirty="0" err="1" smtClean="0"/>
              <a:t>M.Ungar</a:t>
            </a:r>
            <a:r>
              <a:rPr lang="en-GB" dirty="0" smtClean="0"/>
              <a:t> (Ed). The social ecology of resilience: culture, context, resources, and meaning. New York: Springer (pp.143-156)</a:t>
            </a:r>
          </a:p>
          <a:p>
            <a:r>
              <a:rPr lang="en-GB" dirty="0"/>
              <a:t>Schoon, I. (2017). Making it against the odds: diverse strategies and successful adaptation. In A. C. Peterson, S. H. </a:t>
            </a:r>
            <a:r>
              <a:rPr lang="en-GB" dirty="0" err="1"/>
              <a:t>Koller</a:t>
            </a:r>
            <a:r>
              <a:rPr lang="en-GB" dirty="0"/>
              <a:t>, F. Motti-</a:t>
            </a:r>
            <a:r>
              <a:rPr lang="en-GB" dirty="0" err="1"/>
              <a:t>Stefanidi</a:t>
            </a:r>
            <a:r>
              <a:rPr lang="en-GB" dirty="0"/>
              <a:t>, &amp; S. </a:t>
            </a:r>
            <a:r>
              <a:rPr lang="en-GB" dirty="0" err="1"/>
              <a:t>Verma</a:t>
            </a:r>
            <a:r>
              <a:rPr lang="en-GB" dirty="0"/>
              <a:t> (Eds.), </a:t>
            </a:r>
            <a:r>
              <a:rPr lang="en-GB" i="1" dirty="0"/>
              <a:t>Positive youth development in global contexts of social and economic change</a:t>
            </a:r>
            <a:r>
              <a:rPr lang="en-GB" dirty="0"/>
              <a:t>. New York: Routledge.</a:t>
            </a:r>
            <a:endParaRPr lang="en-GB" b="1" dirty="0"/>
          </a:p>
          <a:p>
            <a:r>
              <a:rPr lang="en-GB" dirty="0" smtClean="0"/>
              <a:t>Schoon</a:t>
            </a:r>
            <a:r>
              <a:rPr lang="en-GB" dirty="0"/>
              <a:t>, </a:t>
            </a:r>
            <a:r>
              <a:rPr lang="en-GB" dirty="0" smtClean="0"/>
              <a:t>I. &amp; </a:t>
            </a:r>
            <a:r>
              <a:rPr lang="en-GB" dirty="0"/>
              <a:t>Lyons-Amos, </a:t>
            </a:r>
            <a:r>
              <a:rPr lang="en-GB" dirty="0" smtClean="0"/>
              <a:t>M. </a:t>
            </a:r>
            <a:r>
              <a:rPr lang="en-GB" dirty="0"/>
              <a:t>(</a:t>
            </a:r>
            <a:r>
              <a:rPr lang="en-GB" dirty="0" smtClean="0"/>
              <a:t>2017) A socio-ecological model of agency. </a:t>
            </a:r>
            <a:r>
              <a:rPr lang="en-GB" i="1" dirty="0" smtClean="0"/>
              <a:t>Longitudinal and Life Course Studies</a:t>
            </a:r>
            <a:r>
              <a:rPr lang="en-GB" dirty="0" smtClean="0"/>
              <a:t>, 8 (1), 35-56</a:t>
            </a:r>
            <a:endParaRPr lang="en-GB" i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Resilience?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700808"/>
            <a:ext cx="7886700" cy="43513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3600" dirty="0" smtClean="0">
                <a:cs typeface="Times New Roman" pitchFamily="18" charset="0"/>
              </a:rPr>
              <a:t>positive </a:t>
            </a:r>
            <a:r>
              <a:rPr lang="en-GB" sz="3600" dirty="0">
                <a:cs typeface="Times New Roman" pitchFamily="18" charset="0"/>
              </a:rPr>
              <a:t>outcomes despite the experience of adversity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3600" dirty="0">
                <a:cs typeface="Times New Roman" pitchFamily="18" charset="0"/>
              </a:rPr>
              <a:t>continued positive or effective functioning in adverse circumstances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3600" dirty="0">
                <a:cs typeface="Times New Roman" pitchFamily="18" charset="0"/>
              </a:rPr>
              <a:t>recovery after a significant trauma</a:t>
            </a:r>
          </a:p>
          <a:p>
            <a:pPr>
              <a:lnSpc>
                <a:spcPct val="110000"/>
              </a:lnSpc>
              <a:buFontTx/>
              <a:buNone/>
            </a:pPr>
            <a:endParaRPr lang="en-GB" dirty="0"/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91" y="4509121"/>
            <a:ext cx="2383688" cy="2348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772" y="5683561"/>
            <a:ext cx="588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Rutter, 1987, 2012; </a:t>
            </a:r>
            <a:r>
              <a:rPr lang="en-GB" dirty="0" err="1" smtClean="0"/>
              <a:t>Masten</a:t>
            </a:r>
            <a:r>
              <a:rPr lang="en-GB" dirty="0" smtClean="0"/>
              <a:t>, 2001, 2014</a:t>
            </a:r>
            <a:r>
              <a:rPr lang="en-GB" smtClean="0"/>
              <a:t>; </a:t>
            </a:r>
          </a:p>
          <a:p>
            <a:r>
              <a:rPr lang="en-GB" smtClean="0"/>
              <a:t>Schoon</a:t>
            </a:r>
            <a:r>
              <a:rPr lang="en-GB" dirty="0" smtClean="0"/>
              <a:t>, 2006, 2012,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7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Identifying resilience</a:t>
            </a:r>
            <a:endParaRPr lang="en-US" sz="4000" b="1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 smtClean="0"/>
              <a:t>Resilience is not a personality characteristic</a:t>
            </a:r>
          </a:p>
          <a:p>
            <a:pPr>
              <a:lnSpc>
                <a:spcPct val="90000"/>
              </a:lnSpc>
            </a:pPr>
            <a:r>
              <a:rPr lang="en-GB" sz="3200" dirty="0" smtClean="0"/>
              <a:t>It is not </a:t>
            </a:r>
            <a:r>
              <a:rPr lang="en-GB" sz="3200" dirty="0"/>
              <a:t>directly </a:t>
            </a:r>
            <a:r>
              <a:rPr lang="en-GB" sz="3200" dirty="0" smtClean="0"/>
              <a:t>measured, but based </a:t>
            </a:r>
            <a:r>
              <a:rPr lang="en-GB" sz="3200" dirty="0"/>
              <a:t>on two judgements:</a:t>
            </a:r>
          </a:p>
          <a:p>
            <a:pPr lvl="1">
              <a:lnSpc>
                <a:spcPct val="90000"/>
              </a:lnSpc>
            </a:pPr>
            <a:r>
              <a:rPr lang="en-GB" sz="3200" dirty="0" smtClean="0"/>
              <a:t>is </a:t>
            </a:r>
            <a:r>
              <a:rPr lang="en-GB" sz="3200" dirty="0"/>
              <a:t>there now or has their been any significant risk or adversity to be </a:t>
            </a:r>
            <a:r>
              <a:rPr lang="en-GB" sz="3200" dirty="0" smtClean="0"/>
              <a:t>overcome?</a:t>
            </a:r>
          </a:p>
          <a:p>
            <a:pPr lvl="1">
              <a:lnSpc>
                <a:spcPct val="90000"/>
              </a:lnSpc>
            </a:pPr>
            <a:r>
              <a:rPr lang="en-GB" sz="3200" dirty="0" smtClean="0"/>
              <a:t>is </a:t>
            </a:r>
            <a:r>
              <a:rPr lang="en-GB" sz="3200" dirty="0"/>
              <a:t>the person doing ok?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997345"/>
              </p:ext>
            </p:extLst>
          </p:nvPr>
        </p:nvGraphicFramePr>
        <p:xfrm>
          <a:off x="250825" y="0"/>
          <a:ext cx="8610600" cy="665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Slide" r:id="rId4" imgW="1302875" imgH="978238" progId="PowerPoint.Slide.8">
                  <p:embed/>
                </p:oleObj>
              </mc:Choice>
              <mc:Fallback>
                <p:oleObj name="Slide" r:id="rId4" imgW="1302875" imgH="978238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0"/>
                        <a:ext cx="8610600" cy="665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55" name="Line 3"/>
          <p:cNvSpPr>
            <a:spLocks noChangeShapeType="1"/>
          </p:cNvSpPr>
          <p:nvPr/>
        </p:nvSpPr>
        <p:spPr bwMode="auto">
          <a:xfrm flipV="1">
            <a:off x="4500563" y="4581525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9556" name="Line 4"/>
          <p:cNvSpPr>
            <a:spLocks noChangeShapeType="1"/>
          </p:cNvSpPr>
          <p:nvPr/>
        </p:nvSpPr>
        <p:spPr bwMode="auto">
          <a:xfrm flipV="1">
            <a:off x="5724525" y="4292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9557" name="Line 5"/>
          <p:cNvSpPr>
            <a:spLocks noChangeShapeType="1"/>
          </p:cNvSpPr>
          <p:nvPr/>
        </p:nvSpPr>
        <p:spPr bwMode="auto">
          <a:xfrm flipV="1">
            <a:off x="6877050" y="40767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9558" name="Line 6"/>
          <p:cNvSpPr>
            <a:spLocks noChangeShapeType="1"/>
          </p:cNvSpPr>
          <p:nvPr/>
        </p:nvSpPr>
        <p:spPr bwMode="auto">
          <a:xfrm>
            <a:off x="4716463" y="4868863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9559" name="Line 7"/>
          <p:cNvSpPr>
            <a:spLocks noChangeShapeType="1"/>
          </p:cNvSpPr>
          <p:nvPr/>
        </p:nvSpPr>
        <p:spPr bwMode="auto">
          <a:xfrm>
            <a:off x="5940425" y="45085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9560" name="Line 8"/>
          <p:cNvSpPr>
            <a:spLocks noChangeShapeType="1"/>
          </p:cNvSpPr>
          <p:nvPr/>
        </p:nvSpPr>
        <p:spPr bwMode="auto">
          <a:xfrm>
            <a:off x="7019925" y="4292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9561" name="AutoShape 9"/>
          <p:cNvSpPr>
            <a:spLocks noChangeArrowheads="1"/>
          </p:cNvSpPr>
          <p:nvPr/>
        </p:nvSpPr>
        <p:spPr bwMode="auto">
          <a:xfrm>
            <a:off x="4114800" y="4038600"/>
            <a:ext cx="685800" cy="2286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9562" name="AutoShape 10"/>
          <p:cNvSpPr>
            <a:spLocks noChangeArrowheads="1"/>
          </p:cNvSpPr>
          <p:nvPr/>
        </p:nvSpPr>
        <p:spPr bwMode="auto">
          <a:xfrm>
            <a:off x="5334000" y="3733800"/>
            <a:ext cx="685800" cy="2286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9563" name="AutoShape 11"/>
          <p:cNvSpPr>
            <a:spLocks noChangeArrowheads="1"/>
          </p:cNvSpPr>
          <p:nvPr/>
        </p:nvSpPr>
        <p:spPr bwMode="auto">
          <a:xfrm>
            <a:off x="6659563" y="3213100"/>
            <a:ext cx="685800" cy="3048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9564" name="AutoShape 12"/>
          <p:cNvSpPr>
            <a:spLocks noChangeArrowheads="1"/>
          </p:cNvSpPr>
          <p:nvPr/>
        </p:nvSpPr>
        <p:spPr bwMode="auto">
          <a:xfrm>
            <a:off x="4572000" y="5715000"/>
            <a:ext cx="1066800" cy="228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9565" name="AutoShape 13"/>
          <p:cNvSpPr>
            <a:spLocks noChangeArrowheads="1"/>
          </p:cNvSpPr>
          <p:nvPr/>
        </p:nvSpPr>
        <p:spPr bwMode="auto">
          <a:xfrm>
            <a:off x="5867400" y="5486400"/>
            <a:ext cx="1066800" cy="228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9566" name="AutoShape 14"/>
          <p:cNvSpPr>
            <a:spLocks noChangeArrowheads="1"/>
          </p:cNvSpPr>
          <p:nvPr/>
        </p:nvSpPr>
        <p:spPr bwMode="auto">
          <a:xfrm>
            <a:off x="7162800" y="5334000"/>
            <a:ext cx="1066800" cy="228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9567" name="Text Box 15"/>
          <p:cNvSpPr txBox="1">
            <a:spLocks noChangeArrowheads="1"/>
          </p:cNvSpPr>
          <p:nvPr/>
        </p:nvSpPr>
        <p:spPr bwMode="auto">
          <a:xfrm>
            <a:off x="323850" y="638175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Schoon, 2006</a:t>
            </a:r>
          </a:p>
        </p:txBody>
      </p:sp>
    </p:spTree>
    <p:extLst>
      <p:ext uri="{BB962C8B-B14F-4D97-AF65-F5344CB8AC3E}">
        <p14:creationId xmlns:p14="http://schemas.microsoft.com/office/powerpoint/2010/main" val="18770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The Concept of Risk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r>
              <a:rPr lang="en-GB" sz="2800" dirty="0"/>
              <a:t>Statistical versus actual risk</a:t>
            </a:r>
          </a:p>
          <a:p>
            <a:r>
              <a:rPr lang="en-GB" sz="2800" dirty="0" smtClean="0"/>
              <a:t>Focus on single risk factors</a:t>
            </a:r>
          </a:p>
          <a:p>
            <a:pPr lvl="2"/>
            <a:r>
              <a:rPr lang="en-GB" sz="2200" dirty="0" smtClean="0"/>
              <a:t>Parental psychopathology</a:t>
            </a:r>
          </a:p>
          <a:p>
            <a:pPr lvl="2"/>
            <a:r>
              <a:rPr lang="en-GB" sz="2200" dirty="0" smtClean="0"/>
              <a:t>Family instability</a:t>
            </a:r>
          </a:p>
          <a:p>
            <a:pPr lvl="2"/>
            <a:r>
              <a:rPr lang="en-GB" sz="2200" dirty="0" smtClean="0"/>
              <a:t>Poverty</a:t>
            </a:r>
          </a:p>
          <a:p>
            <a:r>
              <a:rPr lang="en-GB" sz="2800" dirty="0" smtClean="0"/>
              <a:t>Accumulation of risk effects -&gt; multiple risk models</a:t>
            </a:r>
          </a:p>
          <a:p>
            <a:r>
              <a:rPr lang="en-GB" sz="2800" dirty="0" smtClean="0"/>
              <a:t>Plurality of meaning</a:t>
            </a:r>
          </a:p>
          <a:p>
            <a:r>
              <a:rPr lang="en-GB" sz="2800" dirty="0" smtClean="0"/>
              <a:t>Duration and timing of risk effects</a:t>
            </a:r>
          </a:p>
          <a:p>
            <a:r>
              <a:rPr lang="en-GB" sz="2800" dirty="0" smtClean="0"/>
              <a:t>Domain specific effects</a:t>
            </a:r>
          </a:p>
          <a:p>
            <a:r>
              <a:rPr lang="en-GB" sz="2800" dirty="0" smtClean="0"/>
              <a:t>The context of risk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81328"/>
            <a:ext cx="310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Schoon, 2006, 2012,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6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Positive Adaptation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/>
              <a:t>Doing ok (</a:t>
            </a:r>
            <a:r>
              <a:rPr lang="en-GB" sz="3200" dirty="0" err="1" smtClean="0"/>
              <a:t>Mastern</a:t>
            </a:r>
            <a:r>
              <a:rPr lang="en-GB" sz="3200" dirty="0" smtClean="0"/>
              <a:t>, 2001, 2014)</a:t>
            </a:r>
          </a:p>
          <a:p>
            <a:r>
              <a:rPr lang="en-GB" sz="3200" dirty="0"/>
              <a:t> Adjustment within the average for a normative cohort</a:t>
            </a:r>
          </a:p>
          <a:p>
            <a:r>
              <a:rPr lang="en-GB" sz="3200" dirty="0" smtClean="0"/>
              <a:t> Meeting </a:t>
            </a:r>
            <a:r>
              <a:rPr lang="en-GB" sz="3200" dirty="0"/>
              <a:t>developmental </a:t>
            </a:r>
            <a:r>
              <a:rPr lang="en-GB" sz="3200" dirty="0" smtClean="0"/>
              <a:t>tasks</a:t>
            </a:r>
          </a:p>
          <a:p>
            <a:pPr lvl="1"/>
            <a:r>
              <a:rPr lang="en-GB" sz="2900" dirty="0"/>
              <a:t> </a:t>
            </a:r>
            <a:r>
              <a:rPr lang="en-GB" sz="2900" dirty="0" smtClean="0"/>
              <a:t>focus on multiple interlinked dimensions, e.g. physical, cognitive, social, emotional, self-determination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305465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Transition to Adulthood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784"/>
            <a:ext cx="8335838" cy="5589240"/>
          </a:xfrm>
        </p:spPr>
        <p:txBody>
          <a:bodyPr>
            <a:normAutofit/>
          </a:bodyPr>
          <a:lstStyle/>
          <a:p>
            <a:r>
              <a:rPr lang="en-GB" sz="2800" dirty="0"/>
              <a:t>Pivotal in setting the scene for adult functioning and adjustment; is both formative and risk laden</a:t>
            </a:r>
          </a:p>
          <a:p>
            <a:r>
              <a:rPr lang="en-GB" sz="2800" dirty="0" smtClean="0"/>
              <a:t>Demographically dense period involving assumption of multiple, interlinked social roles: The Big 5</a:t>
            </a:r>
          </a:p>
          <a:p>
            <a:r>
              <a:rPr lang="en-GB" sz="2800" dirty="0" smtClean="0"/>
              <a:t>Shaped by previous experiences and current conditions</a:t>
            </a:r>
          </a:p>
        </p:txBody>
      </p:sp>
      <p:pic>
        <p:nvPicPr>
          <p:cNvPr id="5" name="Picture 4" descr="competing demand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933056"/>
            <a:ext cx="4608512" cy="267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360362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/>
              <a:t>Youth Transitions in a Changing Social Context</a:t>
            </a:r>
            <a:br>
              <a:rPr lang="en-GB" sz="2800" b="1" dirty="0" smtClean="0"/>
            </a:br>
            <a:r>
              <a:rPr lang="en-GB" sz="2800" b="1" dirty="0" smtClean="0"/>
              <a:t>Evidence from UK Cohort and Panel Data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1520" y="4437112"/>
            <a:ext cx="8640763" cy="14446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79512" y="4797152"/>
            <a:ext cx="8820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1974          1980         1986          1991            1996         2000      2004       2008    </a:t>
            </a:r>
            <a:r>
              <a:rPr lang="en-GB" dirty="0" smtClean="0">
                <a:latin typeface="Calibri" pitchFamily="34" charset="0"/>
              </a:rPr>
              <a:t> 2012     2016</a:t>
            </a:r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Oil crisis       Onset of the recession     Second wave     Recovery        </a:t>
            </a:r>
            <a:r>
              <a:rPr lang="en-GB" dirty="0" smtClean="0">
                <a:latin typeface="Calibri" pitchFamily="34" charset="0"/>
              </a:rPr>
              <a:t> Credit Crunch</a:t>
            </a:r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                                              Collapse of housing </a:t>
            </a:r>
            <a:r>
              <a:rPr lang="en-GB" dirty="0" smtClean="0">
                <a:latin typeface="Calibri" pitchFamily="34" charset="0"/>
              </a:rPr>
              <a:t>market</a:t>
            </a:r>
          </a:p>
          <a:p>
            <a:r>
              <a:rPr lang="en-GB" dirty="0" smtClean="0">
                <a:latin typeface="Calibri" pitchFamily="34" charset="0"/>
              </a:rPr>
              <a:t>             New Technologies		IT and social media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79512" y="2996952"/>
            <a:ext cx="8964488" cy="13684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251520" y="3356992"/>
            <a:ext cx="889248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/>
              <a:t>1970 British </a:t>
            </a:r>
            <a:r>
              <a:rPr lang="en-GB" dirty="0"/>
              <a:t>Cohort Study (BCS70); n=17,189</a:t>
            </a:r>
          </a:p>
          <a:p>
            <a:r>
              <a:rPr lang="en-GB" dirty="0"/>
              <a:t>Age   </a:t>
            </a:r>
            <a:r>
              <a:rPr lang="en-GB" dirty="0" smtClean="0"/>
              <a:t>5           </a:t>
            </a:r>
            <a:r>
              <a:rPr lang="en-GB" dirty="0"/>
              <a:t>10           </a:t>
            </a:r>
            <a:r>
              <a:rPr lang="en-GB" dirty="0" smtClean="0"/>
              <a:t>  </a:t>
            </a:r>
            <a:r>
              <a:rPr lang="en-GB" dirty="0"/>
              <a:t>16                       </a:t>
            </a:r>
            <a:r>
              <a:rPr lang="en-GB" dirty="0" smtClean="0"/>
              <a:t>       </a:t>
            </a:r>
            <a:r>
              <a:rPr lang="en-GB" dirty="0"/>
              <a:t>26            </a:t>
            </a:r>
            <a:r>
              <a:rPr lang="en-GB" dirty="0" smtClean="0"/>
              <a:t>      </a:t>
            </a:r>
            <a:r>
              <a:rPr lang="en-GB" dirty="0"/>
              <a:t>30        34       </a:t>
            </a:r>
            <a:r>
              <a:rPr lang="en-GB" dirty="0" smtClean="0"/>
              <a:t>  38           42            46      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3527425" y="1988840"/>
            <a:ext cx="5616575" cy="1368425"/>
          </a:xfrm>
          <a:prstGeom prst="rightArrow">
            <a:avLst/>
          </a:prstGeom>
          <a:solidFill>
            <a:srgbClr val="35E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6300192" y="908720"/>
            <a:ext cx="2520950" cy="14405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10" name="TextBox 14"/>
          <p:cNvSpPr txBox="1">
            <a:spLocks noChangeArrowheads="1"/>
          </p:cNvSpPr>
          <p:nvPr/>
        </p:nvSpPr>
        <p:spPr bwMode="auto">
          <a:xfrm>
            <a:off x="3419872" y="2348880"/>
            <a:ext cx="50403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BHPS (Panel Study; started in 1991)</a:t>
            </a:r>
          </a:p>
          <a:p>
            <a:r>
              <a:rPr lang="en-GB" sz="1600"/>
              <a:t>Since 1994 youth panel of 12-15 year olds is included</a:t>
            </a:r>
          </a:p>
        </p:txBody>
      </p:sp>
      <p:sp>
        <p:nvSpPr>
          <p:cNvPr id="4112" name="TextBox 16"/>
          <p:cNvSpPr txBox="1">
            <a:spLocks noChangeArrowheads="1"/>
          </p:cNvSpPr>
          <p:nvPr/>
        </p:nvSpPr>
        <p:spPr bwMode="auto">
          <a:xfrm>
            <a:off x="6300192" y="1196752"/>
            <a:ext cx="25923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LSYPE (</a:t>
            </a:r>
            <a:r>
              <a:rPr lang="en-GB" dirty="0" smtClean="0"/>
              <a:t>n=15,884)  </a:t>
            </a:r>
            <a:endParaRPr lang="en-GB" dirty="0"/>
          </a:p>
          <a:p>
            <a:r>
              <a:rPr lang="en-GB" sz="1600" dirty="0"/>
              <a:t>Annual survey </a:t>
            </a:r>
            <a:r>
              <a:rPr lang="en-GB" sz="1600" dirty="0" smtClean="0"/>
              <a:t>since 2004</a:t>
            </a:r>
          </a:p>
          <a:p>
            <a:r>
              <a:rPr lang="en-GB" sz="1600" dirty="0" smtClean="0"/>
              <a:t>age 14-20</a:t>
            </a:r>
            <a:endParaRPr lang="en-GB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2699792" y="1196752"/>
            <a:ext cx="648072" cy="5256584"/>
          </a:xfrm>
          <a:prstGeom prst="roundRect">
            <a:avLst/>
          </a:prstGeom>
          <a:solidFill>
            <a:srgbClr val="FF0000">
              <a:alpha val="2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6732240" y="1052736"/>
            <a:ext cx="720080" cy="5328592"/>
          </a:xfrm>
          <a:prstGeom prst="roundRect">
            <a:avLst/>
          </a:prstGeom>
          <a:solidFill>
            <a:srgbClr val="FF0000">
              <a:alpha val="2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172078" y="5565412"/>
            <a:ext cx="1115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Brexit</a:t>
            </a:r>
          </a:p>
          <a:p>
            <a:r>
              <a:rPr lang="en-GB" dirty="0" smtClean="0"/>
              <a:t>Trump</a:t>
            </a:r>
          </a:p>
          <a:p>
            <a:r>
              <a:rPr lang="en-GB" dirty="0" smtClean="0"/>
              <a:t>Post-truth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791781" y="59495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Globalization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099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1485</Words>
  <Application>Microsoft Office PowerPoint</Application>
  <PresentationFormat>On-screen Show (4:3)</PresentationFormat>
  <Paragraphs>249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Slide</vt:lpstr>
      <vt:lpstr>Why do some young people defy the odds? </vt:lpstr>
      <vt:lpstr>Outline</vt:lpstr>
      <vt:lpstr>What is Resilience?</vt:lpstr>
      <vt:lpstr>Identifying resilience</vt:lpstr>
      <vt:lpstr>PowerPoint Presentation</vt:lpstr>
      <vt:lpstr>The Concept of Risk</vt:lpstr>
      <vt:lpstr>Positive Adaptation</vt:lpstr>
      <vt:lpstr>The Transition to Adulthood</vt:lpstr>
      <vt:lpstr>Youth Transitions in a Changing Social Context Evidence from UK Cohort and Panel Data</vt:lpstr>
      <vt:lpstr>Indicators of social risk in two age cohorts growing up twenty years apart</vt:lpstr>
      <vt:lpstr>Cummulation of risks</vt:lpstr>
      <vt:lpstr>The youth labour market in historical context</vt:lpstr>
      <vt:lpstr>Greater experience of social risks is associated with becoming NEET</vt:lpstr>
      <vt:lpstr>Beating the Odds:   Risk and Resilience</vt:lpstr>
      <vt:lpstr>Protective Factors: The ‘Short List’</vt:lpstr>
      <vt:lpstr>Risk and Protection</vt:lpstr>
      <vt:lpstr>Other significant influences</vt:lpstr>
      <vt:lpstr>Locus of control as resource factor</vt:lpstr>
      <vt:lpstr>Why to some young people defy the odds?</vt:lpstr>
      <vt:lpstr>Implications for Schools and Colleges</vt:lpstr>
      <vt:lpstr>Implications for Policy</vt:lpstr>
      <vt:lpstr>Thank you </vt:lpstr>
      <vt:lpstr>Selected References</vt:lpstr>
    </vt:vector>
  </TitlesOfParts>
  <Company>Institute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adults in the 21st century</dc:title>
  <dc:creator>ICS</dc:creator>
  <cp:lastModifiedBy>Jordan Rehill</cp:lastModifiedBy>
  <cp:revision>606</cp:revision>
  <cp:lastPrinted>2017-02-02T15:53:57Z</cp:lastPrinted>
  <dcterms:created xsi:type="dcterms:W3CDTF">2012-05-31T15:17:08Z</dcterms:created>
  <dcterms:modified xsi:type="dcterms:W3CDTF">2017-02-02T16:25:06Z</dcterms:modified>
</cp:coreProperties>
</file>