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58" r:id="rId6"/>
    <p:sldId id="259" r:id="rId7"/>
    <p:sldId id="261" r:id="rId8"/>
    <p:sldId id="260" r:id="rId9"/>
    <p:sldId id="262" r:id="rId10"/>
    <p:sldId id="263" r:id="rId11"/>
    <p:sldId id="270" r:id="rId12"/>
    <p:sldId id="265" r:id="rId13"/>
    <p:sldId id="266" r:id="rId14"/>
    <p:sldId id="267" r:id="rId15"/>
    <p:sldId id="271" r:id="rId16"/>
    <p:sldId id="272" r:id="rId17"/>
    <p:sldId id="273" r:id="rId18"/>
    <p:sldId id="274" r:id="rId19"/>
    <p:sldId id="276" r:id="rId20"/>
    <p:sldId id="277" r:id="rId21"/>
    <p:sldId id="278"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16" autoAdjust="0"/>
    <p:restoredTop sz="94660"/>
  </p:normalViewPr>
  <p:slideViewPr>
    <p:cSldViewPr snapToGrid="0">
      <p:cViewPr varScale="1">
        <p:scale>
          <a:sx n="61" d="100"/>
          <a:sy n="61" d="100"/>
        </p:scale>
        <p:origin x="92"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1B62A96D-29A1-4978-ACB2-56313F412E43}"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239496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B62A96D-29A1-4978-ACB2-56313F412E43}"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97949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B62A96D-29A1-4978-ACB2-56313F412E43}"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287508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B62A96D-29A1-4978-ACB2-56313F412E43}"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153889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62A96D-29A1-4978-ACB2-56313F412E43}"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421500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1B62A96D-29A1-4978-ACB2-56313F412E43}"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189315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1B62A96D-29A1-4978-ACB2-56313F412E43}" type="datetimeFigureOut">
              <a:rPr lang="en-US" smtClean="0"/>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319461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B62A96D-29A1-4978-ACB2-56313F412E43}" type="datetimeFigureOut">
              <a:rPr lang="en-US" smtClean="0"/>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29610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2A96D-29A1-4978-ACB2-56313F412E43}" type="datetimeFigureOut">
              <a:rPr lang="en-US" smtClean="0"/>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359137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62A96D-29A1-4978-ACB2-56313F412E43}"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318219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62A96D-29A1-4978-ACB2-56313F412E43}"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D8DBE-8D68-480F-9D40-DA6E8397DA2E}" type="slidenum">
              <a:rPr lang="en-US" smtClean="0"/>
              <a:t>‹#›</a:t>
            </a:fld>
            <a:endParaRPr lang="en-US"/>
          </a:p>
        </p:txBody>
      </p:sp>
    </p:spTree>
    <p:extLst>
      <p:ext uri="{BB962C8B-B14F-4D97-AF65-F5344CB8AC3E}">
        <p14:creationId xmlns:p14="http://schemas.microsoft.com/office/powerpoint/2010/main" val="322737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2A96D-29A1-4978-ACB2-56313F412E43}" type="datetimeFigureOut">
              <a:rPr lang="en-US" smtClean="0"/>
              <a:t>1/31/2017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D8DBE-8D68-480F-9D40-DA6E8397DA2E}" type="slidenum">
              <a:rPr lang="en-US" smtClean="0"/>
              <a:t>‹#›</a:t>
            </a:fld>
            <a:endParaRPr lang="en-US"/>
          </a:p>
        </p:txBody>
      </p:sp>
    </p:spTree>
    <p:extLst>
      <p:ext uri="{BB962C8B-B14F-4D97-AF65-F5344CB8AC3E}">
        <p14:creationId xmlns:p14="http://schemas.microsoft.com/office/powerpoint/2010/main" val="4007005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uploads/system/uploads/attachment_data/file/436526/Main_text_16-18_participation_SFR19_2015.pdf" TargetMode="External"/><Relationship Id="rId2" Type="http://schemas.openxmlformats.org/officeDocument/2006/relationships/hyperlink" Target="http://researchbriefings.parliament.uk/ResearchBriefing/Summary/SN04252" TargetMode="External"/><Relationship Id="rId1" Type="http://schemas.openxmlformats.org/officeDocument/2006/relationships/slideLayout" Target="../slideLayouts/slideLayout2.xml"/><Relationship Id="rId6" Type="http://schemas.openxmlformats.org/officeDocument/2006/relationships/hyperlink" Target="https://www.ons.gov.uk/employmentandlabourmarket/peopleinwork/employmentandemployeetypes/articles/graduatesintheuklabourmarket/2013-11-19" TargetMode="External"/><Relationship Id="rId5" Type="http://schemas.openxmlformats.org/officeDocument/2006/relationships/hyperlink" Target="https://www.gov.uk/government/uploads/system/uploads/attachment_data/file/559919/SFR48_2016.pdf" TargetMode="External"/><Relationship Id="rId4" Type="http://schemas.openxmlformats.org/officeDocument/2006/relationships/hyperlink" Target="https://www.gov.uk/government/uploads/system/uploads/attachment_data/file/467603/SFR37_2015.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P.J.Huddleston@warwick.ac.uk" TargetMode="External"/><Relationship Id="rId2" Type="http://schemas.openxmlformats.org/officeDocument/2006/relationships/hyperlink" Target="mailto:Anthony.Mann@educationandemployers.org" TargetMode="External"/><Relationship Id="rId1" Type="http://schemas.openxmlformats.org/officeDocument/2006/relationships/slideLayout" Target="../slideLayouts/slideLayout2.xml"/><Relationship Id="rId6" Type="http://schemas.openxmlformats.org/officeDocument/2006/relationships/hyperlink" Target="http://www.educationandemployers.org/research/what-do-recruiters-think-about-todays-young-people-insights-from-four-focus-groups/" TargetMode="External"/><Relationship Id="rId5" Type="http://schemas.openxmlformats.org/officeDocument/2006/relationships/hyperlink" Target="http://www.educationandemployers.org/research/how-should-our-schools-respond-to-the-demands-of-the-twenty-first-century-labour-market-eight-perspectives/" TargetMode="External"/><Relationship Id="rId4" Type="http://schemas.openxmlformats.org/officeDocument/2006/relationships/hyperlink" Target="http://www.tandfonline.com/doi/abs/10.1080/03069885.2016.1266440?journalCode=cbjg2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f.org.uk/wp-content/uploads/2014/02/Squeezed-Youth_Final.pdf"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researchbriefings.parliament.uk/ResearchBriefing/Summary/SN06113"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3600" b="1" dirty="0"/>
              <a:t>Schools and the twenty-first century </a:t>
            </a:r>
            <a:r>
              <a:rPr lang="en-US" sz="3600" b="1" dirty="0" err="1"/>
              <a:t>labour</a:t>
            </a:r>
            <a:r>
              <a:rPr lang="en-US" sz="3600" b="1" dirty="0"/>
              <a:t> market: perspectives on structural change </a:t>
            </a:r>
          </a:p>
          <a:p>
            <a:pPr marL="0" indent="0">
              <a:buNone/>
            </a:pPr>
            <a:endParaRPr lang="en-US" dirty="0"/>
          </a:p>
          <a:p>
            <a:pPr marL="0" indent="0" algn="ctr">
              <a:buNone/>
            </a:pPr>
            <a:r>
              <a:rPr lang="en-US" dirty="0" err="1"/>
              <a:t>Dr</a:t>
            </a:r>
            <a:r>
              <a:rPr lang="en-US" dirty="0"/>
              <a:t> Anthony Mann and Professor Prue Huddleston</a:t>
            </a:r>
          </a:p>
          <a:p>
            <a:pPr marL="0" indent="0">
              <a:buNone/>
            </a:pPr>
            <a:endParaRPr lang="en-US" dirty="0"/>
          </a:p>
          <a:p>
            <a:pPr marL="0" indent="0" algn="ctr">
              <a:buNone/>
            </a:pPr>
            <a:r>
              <a:rPr lang="en-US" i="1" dirty="0"/>
              <a:t>British Journal of Guidance and Counselling</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73378" y="494556"/>
            <a:ext cx="2640648" cy="1039603"/>
          </a:xfrm>
          <a:prstGeom prst="rect">
            <a:avLst/>
          </a:prstGeom>
        </p:spPr>
      </p:pic>
    </p:spTree>
    <p:extLst>
      <p:ext uri="{BB962C8B-B14F-4D97-AF65-F5344CB8AC3E}">
        <p14:creationId xmlns:p14="http://schemas.microsoft.com/office/powerpoint/2010/main" val="1740814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one:  </a:t>
            </a:r>
            <a:br>
              <a:rPr lang="en-US" b="1" dirty="0">
                <a:latin typeface="+mn-lt"/>
              </a:rPr>
            </a:br>
            <a:r>
              <a:rPr lang="en-US" b="1" dirty="0">
                <a:latin typeface="+mn-lt"/>
              </a:rPr>
              <a:t>the implications of growing complexity</a:t>
            </a:r>
            <a:endParaRPr lang="en-US"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i="1" dirty="0"/>
              <a:t>Even some post-graduates are spectacularly naïve. They’ve just done years studying mechanical engineering and when it comes to interview it turns out that they are not actually interested in working in mechanical engineering! </a:t>
            </a:r>
            <a:r>
              <a:rPr lang="en-US" b="1" dirty="0"/>
              <a:t>FG.</a:t>
            </a:r>
          </a:p>
          <a:p>
            <a:pPr marL="0" indent="0">
              <a:buNone/>
            </a:pPr>
            <a:r>
              <a:rPr lang="en-GB" i="1" dirty="0"/>
              <a:t>Young people do the course which is funded, not the course which is best for the job. The advice they get isn’t smart enough. </a:t>
            </a:r>
            <a:r>
              <a:rPr lang="en-US" b="1" dirty="0"/>
              <a:t>FG.</a:t>
            </a:r>
          </a:p>
          <a:p>
            <a:pPr marL="0" indent="0">
              <a:buNone/>
            </a:pPr>
            <a:r>
              <a:rPr lang="en-GB" i="1" dirty="0"/>
              <a:t>All they’ve got to do is let us in and tell their young people about what we do. And it needs to be done at the right time. When they’re about to leave it’s too late. We need to come in 2–3 years before they pick their options… </a:t>
            </a:r>
            <a:r>
              <a:rPr lang="en-US" b="1" dirty="0"/>
              <a:t>FG.</a:t>
            </a:r>
            <a:endParaRPr lang="en-GB" b="1" i="1" dirty="0"/>
          </a:p>
          <a:p>
            <a:pPr marL="0" indent="0">
              <a:buNone/>
            </a:pPr>
            <a:r>
              <a:rPr lang="en-GB" i="1" dirty="0"/>
              <a:t>Work experience should be compulsory and more structured. Young people, they need more exposure to the workplace and different jobs. Work experience is great at showing them what they would get if they went into this job or that job and what would be expected. </a:t>
            </a:r>
            <a:r>
              <a:rPr lang="en-US" b="1" dirty="0"/>
              <a:t>FG.</a:t>
            </a:r>
            <a:endParaRPr lang="en-US" b="1" i="1" dirty="0"/>
          </a:p>
          <a:p>
            <a:pPr marL="0" indent="0">
              <a:buNone/>
            </a:pPr>
            <a:endParaRPr lang="en-GB" b="1" i="1" dirty="0"/>
          </a:p>
          <a:p>
            <a:pPr marL="0" indent="0">
              <a:buNone/>
            </a:pPr>
            <a:endParaRPr lang="en-US" i="1" dirty="0"/>
          </a:p>
        </p:txBody>
      </p:sp>
    </p:spTree>
    <p:extLst>
      <p:ext uri="{BB962C8B-B14F-4D97-AF65-F5344CB8AC3E}">
        <p14:creationId xmlns:p14="http://schemas.microsoft.com/office/powerpoint/2010/main" val="3807628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one:  </a:t>
            </a:r>
            <a:br>
              <a:rPr lang="en-US" b="1" dirty="0">
                <a:latin typeface="+mn-lt"/>
              </a:rPr>
            </a:br>
            <a:r>
              <a:rPr lang="en-US" b="1" dirty="0">
                <a:latin typeface="+mn-lt"/>
              </a:rPr>
              <a:t>the implications of growing complexity</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a:t>Summary</a:t>
            </a:r>
          </a:p>
          <a:p>
            <a:r>
              <a:rPr lang="en-US" dirty="0"/>
              <a:t>Jobs are changing and rapidly, making it harder for young people to relate their educational choices to employment ambitions, enhancing risk of skills mismatch and young people getting caught out</a:t>
            </a:r>
          </a:p>
          <a:p>
            <a:r>
              <a:rPr lang="en-US" dirty="0"/>
              <a:t>Marketization of higher education and training can be expected to further distort signaling</a:t>
            </a:r>
          </a:p>
          <a:p>
            <a:r>
              <a:rPr lang="en-US" dirty="0"/>
              <a:t>Enhanced careers provision enriched by multiple first-hand experiences of the </a:t>
            </a:r>
            <a:r>
              <a:rPr lang="en-US" dirty="0" err="1"/>
              <a:t>labour</a:t>
            </a:r>
            <a:r>
              <a:rPr lang="en-US" dirty="0"/>
              <a:t> market addresses growing complexity</a:t>
            </a:r>
          </a:p>
          <a:p>
            <a:endParaRPr lang="en-US" dirty="0"/>
          </a:p>
          <a:p>
            <a:endParaRPr lang="en-US" dirty="0"/>
          </a:p>
        </p:txBody>
      </p:sp>
    </p:spTree>
    <p:extLst>
      <p:ext uri="{BB962C8B-B14F-4D97-AF65-F5344CB8AC3E}">
        <p14:creationId xmlns:p14="http://schemas.microsoft.com/office/powerpoint/2010/main" val="1573913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two:</a:t>
            </a:r>
            <a:br>
              <a:rPr lang="en-US" b="1" dirty="0">
                <a:latin typeface="+mn-lt"/>
              </a:rPr>
            </a:br>
            <a:r>
              <a:rPr lang="en-US" b="1" dirty="0">
                <a:latin typeface="+mn-lt"/>
              </a:rPr>
              <a:t>the implications of growing competition </a:t>
            </a:r>
          </a:p>
        </p:txBody>
      </p:sp>
      <p:sp>
        <p:nvSpPr>
          <p:cNvPr id="3" name="Content Placeholder 2"/>
          <p:cNvSpPr>
            <a:spLocks noGrp="1"/>
          </p:cNvSpPr>
          <p:nvPr>
            <p:ph idx="1"/>
          </p:nvPr>
        </p:nvSpPr>
        <p:spPr/>
        <p:txBody>
          <a:bodyPr>
            <a:normAutofit/>
          </a:bodyPr>
          <a:lstStyle/>
          <a:p>
            <a:pPr marL="0" indent="0">
              <a:buNone/>
            </a:pPr>
            <a:r>
              <a:rPr lang="en-GB" i="1" dirty="0"/>
              <a:t>Over the last generation, employers have become spoiled for choice – competition for employment has been so great that employers  can, and do, impose increasingly demanding barriers to entry. It has become the norm for employers to operate in ever more flexible labour markets where they feel fewer and fewer responsibilities to train new staff. </a:t>
            </a:r>
          </a:p>
          <a:p>
            <a:pPr marL="0" indent="0">
              <a:buNone/>
            </a:pPr>
            <a:r>
              <a:rPr lang="en-GB" i="1" dirty="0"/>
              <a:t>They have the choice of hiring in older workers with experience, migrants and of recruiting graduates to non-graduate jobs, as we see in some call centres now, and have taken it. Schools and colleges simply cannot give young people the degree of job readiness demanded by a growing number of employers. </a:t>
            </a:r>
            <a:r>
              <a:rPr lang="en-GB" b="1" dirty="0" err="1"/>
              <a:t>Ewart</a:t>
            </a:r>
            <a:r>
              <a:rPr lang="en-GB" b="1" dirty="0"/>
              <a:t> Keep.</a:t>
            </a:r>
            <a:endParaRPr lang="en-US" b="1" dirty="0"/>
          </a:p>
        </p:txBody>
      </p:sp>
    </p:spTree>
    <p:extLst>
      <p:ext uri="{BB962C8B-B14F-4D97-AF65-F5344CB8AC3E}">
        <p14:creationId xmlns:p14="http://schemas.microsoft.com/office/powerpoint/2010/main" val="68695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two:</a:t>
            </a:r>
            <a:br>
              <a:rPr lang="en-US" b="1" dirty="0">
                <a:latin typeface="+mn-lt"/>
              </a:rPr>
            </a:br>
            <a:r>
              <a:rPr lang="en-US" b="1" dirty="0">
                <a:latin typeface="+mn-lt"/>
              </a:rPr>
              <a:t>the implications of growing competition </a:t>
            </a:r>
          </a:p>
        </p:txBody>
      </p:sp>
      <p:sp>
        <p:nvSpPr>
          <p:cNvPr id="3" name="Content Placeholder 2"/>
          <p:cNvSpPr>
            <a:spLocks noGrp="1"/>
          </p:cNvSpPr>
          <p:nvPr>
            <p:ph idx="1"/>
          </p:nvPr>
        </p:nvSpPr>
        <p:spPr/>
        <p:txBody>
          <a:bodyPr>
            <a:normAutofit/>
          </a:bodyPr>
          <a:lstStyle/>
          <a:p>
            <a:pPr marL="0" indent="0">
              <a:buNone/>
            </a:pPr>
            <a:r>
              <a:rPr lang="en-GB" i="1" dirty="0"/>
              <a:t>The policy emphasis on ‘staying on’ and HE expansion has precluded attention to other routes. It has also led to a displacement problem–those with higher level qualifications are now doing intermediate level jobs. The increase in supply of graduates is out of kilter with the level of demand. There is simply a mismatch between supply and demand. </a:t>
            </a:r>
            <a:r>
              <a:rPr lang="en-GB" b="1" dirty="0"/>
              <a:t>Lorna Unwin</a:t>
            </a:r>
            <a:r>
              <a:rPr lang="en-GB" dirty="0"/>
              <a:t>.</a:t>
            </a:r>
          </a:p>
          <a:p>
            <a:pPr marL="0" indent="0">
              <a:buNone/>
            </a:pPr>
            <a:r>
              <a:rPr lang="en-GB" i="1" dirty="0"/>
              <a:t>Young people don’t know what they want to do in life. Schools don’t sit down with them to talk about jobs, what they have to offer and how work works. They don’t understand how to apply for a job, what CVs should look like, how to get themselves a job</a:t>
            </a:r>
            <a:r>
              <a:rPr lang="en-GB" dirty="0"/>
              <a:t>. </a:t>
            </a:r>
            <a:r>
              <a:rPr lang="en-GB" b="1" dirty="0"/>
              <a:t>FG.</a:t>
            </a:r>
          </a:p>
        </p:txBody>
      </p:sp>
    </p:spTree>
    <p:extLst>
      <p:ext uri="{BB962C8B-B14F-4D97-AF65-F5344CB8AC3E}">
        <p14:creationId xmlns:p14="http://schemas.microsoft.com/office/powerpoint/2010/main" val="363984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two:</a:t>
            </a:r>
            <a:br>
              <a:rPr lang="en-US" b="1" dirty="0">
                <a:latin typeface="+mn-lt"/>
              </a:rPr>
            </a:br>
            <a:r>
              <a:rPr lang="en-US" b="1" dirty="0">
                <a:latin typeface="+mn-lt"/>
              </a:rPr>
              <a:t>the implications of growing competition </a:t>
            </a:r>
            <a:endParaRPr lang="en-US"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i="1" dirty="0"/>
              <a:t>Technological change has now made it possible for a young jobseeker to send out hundreds of CVs every day in search of employment and we hear terrible stories of despairing young people who have applied for countless jobs without any success while employers have to deal with thousands of people applying for vacancies. The bureaucratisation of recruitment catches young people out.. </a:t>
            </a:r>
          </a:p>
          <a:p>
            <a:pPr marL="0" indent="0">
              <a:buNone/>
            </a:pPr>
            <a:r>
              <a:rPr lang="en-GB" i="1" dirty="0"/>
              <a:t>This is not the way that people optimise their chances of getting jobs. Most jobs are found through informal contacts, job centres and well researched targeted approaches. Through their behaviour, it is clear that very many young people just don’t get how recruitment actually works and there is a real need for schools to step up and give them better advice. </a:t>
            </a:r>
            <a:r>
              <a:rPr lang="en-GB" b="1" dirty="0"/>
              <a:t>Peter Cheese.</a:t>
            </a:r>
            <a:endParaRPr lang="en-US" b="1" dirty="0"/>
          </a:p>
        </p:txBody>
      </p:sp>
    </p:spTree>
    <p:extLst>
      <p:ext uri="{BB962C8B-B14F-4D97-AF65-F5344CB8AC3E}">
        <p14:creationId xmlns:p14="http://schemas.microsoft.com/office/powerpoint/2010/main" val="3890768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two:</a:t>
            </a:r>
            <a:br>
              <a:rPr lang="en-US" b="1" dirty="0">
                <a:latin typeface="+mn-lt"/>
              </a:rPr>
            </a:br>
            <a:r>
              <a:rPr lang="en-US" b="1" dirty="0">
                <a:latin typeface="+mn-lt"/>
              </a:rPr>
              <a:t>the implications of growing competition </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a:t>Summary</a:t>
            </a:r>
          </a:p>
          <a:p>
            <a:r>
              <a:rPr lang="en-US" dirty="0"/>
              <a:t>Young people are facing greater competition for entry level employment</a:t>
            </a:r>
          </a:p>
          <a:p>
            <a:r>
              <a:rPr lang="en-US" dirty="0"/>
              <a:t>They are less able to draw on personal contacts to secure early employment</a:t>
            </a:r>
          </a:p>
          <a:p>
            <a:r>
              <a:rPr lang="en-US" dirty="0"/>
              <a:t>Schools and colleges need to do more to help them understand  recruitment, how hard the early </a:t>
            </a:r>
            <a:r>
              <a:rPr lang="en-US" dirty="0" err="1"/>
              <a:t>labour</a:t>
            </a:r>
            <a:r>
              <a:rPr lang="en-US" dirty="0"/>
              <a:t> market can be (resiliency and information) and prepare them practically for recruitment competitions</a:t>
            </a:r>
          </a:p>
          <a:p>
            <a:pPr marL="0" indent="0">
              <a:buNone/>
            </a:pPr>
            <a:endParaRPr lang="en-US" dirty="0"/>
          </a:p>
        </p:txBody>
      </p:sp>
    </p:spTree>
    <p:extLst>
      <p:ext uri="{BB962C8B-B14F-4D97-AF65-F5344CB8AC3E}">
        <p14:creationId xmlns:p14="http://schemas.microsoft.com/office/powerpoint/2010/main" val="2230344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three: </a:t>
            </a:r>
            <a:br>
              <a:rPr lang="en-US" b="1" dirty="0">
                <a:latin typeface="+mn-lt"/>
              </a:rPr>
            </a:br>
            <a:r>
              <a:rPr lang="en-US" b="1" dirty="0">
                <a:latin typeface="+mn-lt"/>
              </a:rPr>
              <a:t>the implications of workplace change</a:t>
            </a:r>
          </a:p>
        </p:txBody>
      </p:sp>
      <p:sp>
        <p:nvSpPr>
          <p:cNvPr id="3" name="Content Placeholder 2"/>
          <p:cNvSpPr>
            <a:spLocks noGrp="1"/>
          </p:cNvSpPr>
          <p:nvPr>
            <p:ph idx="1"/>
          </p:nvPr>
        </p:nvSpPr>
        <p:spPr/>
        <p:txBody>
          <a:bodyPr>
            <a:normAutofit fontScale="92500"/>
          </a:bodyPr>
          <a:lstStyle/>
          <a:p>
            <a:pPr marL="0" indent="0">
              <a:buNone/>
            </a:pPr>
            <a:endParaRPr lang="en-US" dirty="0"/>
          </a:p>
          <a:p>
            <a:pPr marL="0" indent="0">
              <a:buNone/>
            </a:pPr>
            <a:r>
              <a:rPr lang="en-GB" i="1" dirty="0"/>
              <a:t>I suppose the thing is the young people do have lots of skills, but they’re not necessarily skills we recognise because we don’t ask for them. </a:t>
            </a:r>
            <a:r>
              <a:rPr lang="en-GB" b="1" dirty="0"/>
              <a:t>FG.</a:t>
            </a:r>
          </a:p>
          <a:p>
            <a:pPr marL="0" indent="0">
              <a:buNone/>
            </a:pPr>
            <a:r>
              <a:rPr lang="en-GB" i="1" dirty="0"/>
              <a:t>It would be true to say that small businesses feel that the gap between what young people leave education with, and what they most value, is growing ever larger. At the heart of the gap, are employability skills. By this I don’t mean technical ability, literacy or numeracy; though the quality of workplace functional skills is a concern. The skills our members have identified are the interpersonal skills needed to function well in the working environment: these include attitude and willingness to work, a desire for responsibility, teamwork and problem solving. </a:t>
            </a:r>
            <a:r>
              <a:rPr lang="en-GB" b="1" dirty="0"/>
              <a:t>David Pollard.</a:t>
            </a:r>
          </a:p>
        </p:txBody>
      </p:sp>
    </p:spTree>
    <p:extLst>
      <p:ext uri="{BB962C8B-B14F-4D97-AF65-F5344CB8AC3E}">
        <p14:creationId xmlns:p14="http://schemas.microsoft.com/office/powerpoint/2010/main" val="2305817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three: </a:t>
            </a:r>
            <a:br>
              <a:rPr lang="en-US" b="1" dirty="0">
                <a:latin typeface="+mn-lt"/>
              </a:rPr>
            </a:br>
            <a:r>
              <a:rPr lang="en-US" b="1" dirty="0">
                <a:latin typeface="+mn-lt"/>
              </a:rPr>
              <a:t>the implications of workplace change</a:t>
            </a:r>
            <a:endParaRPr lang="en-US" dirty="0">
              <a:latin typeface="+mn-lt"/>
            </a:endParaRP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What C21 employers increasingly value:</a:t>
            </a:r>
          </a:p>
          <a:p>
            <a:pPr marL="0" indent="0">
              <a:buNone/>
            </a:pPr>
            <a:endParaRPr lang="en-US" dirty="0"/>
          </a:p>
          <a:p>
            <a:pPr marL="0" indent="0">
              <a:buNone/>
            </a:pPr>
            <a:r>
              <a:rPr lang="en-GB" i="1" dirty="0"/>
              <a:t>The ability to be personally effective in applying knowledge to solve new problems. </a:t>
            </a:r>
            <a:r>
              <a:rPr lang="en-GB" b="1" dirty="0"/>
              <a:t>Andreas Schleicher.</a:t>
            </a:r>
            <a:endParaRPr lang="en-US" i="1" dirty="0"/>
          </a:p>
        </p:txBody>
      </p:sp>
    </p:spTree>
    <p:extLst>
      <p:ext uri="{BB962C8B-B14F-4D97-AF65-F5344CB8AC3E}">
        <p14:creationId xmlns:p14="http://schemas.microsoft.com/office/powerpoint/2010/main" val="2688041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three: </a:t>
            </a:r>
            <a:br>
              <a:rPr lang="en-US" b="1" dirty="0">
                <a:latin typeface="+mn-lt"/>
              </a:rPr>
            </a:br>
            <a:r>
              <a:rPr lang="en-US" b="1" dirty="0">
                <a:latin typeface="+mn-lt"/>
              </a:rPr>
              <a:t>the implications of workplace change</a:t>
            </a:r>
            <a:endParaRPr lang="en-US" dirty="0">
              <a:latin typeface="+mn-lt"/>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sz="3200" i="1" dirty="0"/>
              <a:t>…entrepreneurship education is much more important now than it was a generation ago because it teaches those skills and personal attributes which oil the modern labour market. </a:t>
            </a:r>
          </a:p>
          <a:p>
            <a:pPr marL="0" indent="0">
              <a:buNone/>
            </a:pPr>
            <a:r>
              <a:rPr lang="en-GB" sz="3200" i="1" dirty="0"/>
              <a:t>It should be.. written into every subject. The art of being enterprising – solution-focused attitudes, spotting opportunities, connecting dots and dealing with uncertainties.</a:t>
            </a:r>
          </a:p>
          <a:p>
            <a:pPr marL="0" indent="0">
              <a:buNone/>
            </a:pPr>
            <a:r>
              <a:rPr lang="en-GB" sz="3200" i="1" dirty="0"/>
              <a:t>The great goal of such teaching is not in ensuring deep conceptual understanding as an end in itself, important as that is, but in fostering the ability of young people to apply the knowledge they have accumulated in new situations. </a:t>
            </a:r>
          </a:p>
          <a:p>
            <a:pPr marL="0" indent="0">
              <a:buNone/>
            </a:pPr>
            <a:r>
              <a:rPr lang="en-GB" sz="3200" i="1" dirty="0"/>
              <a:t>In this way, we give them the confidence and intellectual resource to embrace and deal with the myriad unfamiliar problems they will encounter through life. </a:t>
            </a:r>
            <a:r>
              <a:rPr lang="en-US" sz="3200" b="1" dirty="0"/>
              <a:t>Andreas Schleicher.</a:t>
            </a:r>
          </a:p>
          <a:p>
            <a:pPr marL="0" indent="0">
              <a:buNone/>
            </a:pPr>
            <a:r>
              <a:rPr lang="en-GB" i="1" dirty="0"/>
              <a:t> </a:t>
            </a:r>
          </a:p>
        </p:txBody>
      </p:sp>
    </p:spTree>
    <p:extLst>
      <p:ext uri="{BB962C8B-B14F-4D97-AF65-F5344CB8AC3E}">
        <p14:creationId xmlns:p14="http://schemas.microsoft.com/office/powerpoint/2010/main" val="3264867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three: </a:t>
            </a:r>
            <a:br>
              <a:rPr lang="en-US" b="1" dirty="0">
                <a:latin typeface="+mn-lt"/>
              </a:rPr>
            </a:br>
            <a:r>
              <a:rPr lang="en-US" b="1" dirty="0">
                <a:latin typeface="+mn-lt"/>
              </a:rPr>
              <a:t>the implications of workplace change</a:t>
            </a:r>
            <a:endParaRPr lang="en-US" dirty="0">
              <a:latin typeface="+mn-lt"/>
            </a:endParaRPr>
          </a:p>
        </p:txBody>
      </p:sp>
      <p:sp>
        <p:nvSpPr>
          <p:cNvPr id="3" name="Content Placeholder 2"/>
          <p:cNvSpPr>
            <a:spLocks noGrp="1"/>
          </p:cNvSpPr>
          <p:nvPr>
            <p:ph idx="1"/>
          </p:nvPr>
        </p:nvSpPr>
        <p:spPr/>
        <p:txBody>
          <a:bodyPr>
            <a:normAutofit/>
          </a:bodyPr>
          <a:lstStyle/>
          <a:p>
            <a:pPr marL="0" indent="0">
              <a:buNone/>
            </a:pPr>
            <a:r>
              <a:rPr lang="en-GB" sz="3200" i="1" dirty="0"/>
              <a:t>The labour market demands new recruits who are able to take initiative and make things happen; young people with grit and resiliency, who will stick at things, work well with different people and do not give up. In pedagogic terms, there are tried and tested means of teaching young people to apply emerging knowledge in unfamiliar contexts. Enterprise styles of learning are considerably more effective if they engage real people from real workplaces </a:t>
            </a:r>
            <a:r>
              <a:rPr lang="en-US" sz="3200" i="1" dirty="0"/>
              <a:t>in their delivery. </a:t>
            </a:r>
            <a:r>
              <a:rPr lang="en-US" sz="3200" b="1" dirty="0"/>
              <a:t>Chris Husbands.</a:t>
            </a:r>
          </a:p>
        </p:txBody>
      </p:sp>
    </p:spTree>
    <p:extLst>
      <p:ext uri="{BB962C8B-B14F-4D97-AF65-F5344CB8AC3E}">
        <p14:creationId xmlns:p14="http://schemas.microsoft.com/office/powerpoint/2010/main" val="12528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30562"/>
          </a:xfrm>
        </p:spPr>
        <p:txBody>
          <a:bodyPr>
            <a:normAutofit/>
          </a:bodyPr>
          <a:lstStyle/>
          <a:p>
            <a:r>
              <a:rPr lang="en-US" b="1" i="1" dirty="0">
                <a:latin typeface="+mn-lt"/>
              </a:rPr>
              <a:t>Research context</a:t>
            </a:r>
            <a:br>
              <a:rPr lang="en-US" b="1" dirty="0">
                <a:latin typeface="+mn-lt"/>
              </a:rPr>
            </a:br>
            <a:r>
              <a:rPr lang="en-US" sz="3600" b="1" dirty="0">
                <a:latin typeface="+mn-lt"/>
              </a:rPr>
              <a:t>Young people have never left education more highly qualified, with more years of schooling…</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sp>
        <p:nvSpPr>
          <p:cNvPr id="11" name="TextBox 10"/>
          <p:cNvSpPr txBox="1"/>
          <p:nvPr/>
        </p:nvSpPr>
        <p:spPr>
          <a:xfrm>
            <a:off x="3327662" y="3676454"/>
            <a:ext cx="3723587" cy="369332"/>
          </a:xfrm>
          <a:prstGeom prst="rect">
            <a:avLst/>
          </a:prstGeom>
          <a:noFill/>
        </p:spPr>
        <p:txBody>
          <a:bodyPr wrap="square" rtlCol="0">
            <a:spAutoFit/>
          </a:bodyPr>
          <a:lstStyle/>
          <a:p>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171483615"/>
              </p:ext>
            </p:extLst>
          </p:nvPr>
        </p:nvGraphicFramePr>
        <p:xfrm>
          <a:off x="622171" y="3017523"/>
          <a:ext cx="10925663" cy="3501382"/>
        </p:xfrm>
        <a:graphic>
          <a:graphicData uri="http://schemas.openxmlformats.org/drawingml/2006/table">
            <a:tbl>
              <a:tblPr firstRow="1" bandRow="1">
                <a:tableStyleId>{5C22544A-7EE6-4342-B048-85BDC9FD1C3A}</a:tableStyleId>
              </a:tblPr>
              <a:tblGrid>
                <a:gridCol w="1856869">
                  <a:extLst>
                    <a:ext uri="{9D8B030D-6E8A-4147-A177-3AD203B41FA5}">
                      <a16:colId xmlns:a16="http://schemas.microsoft.com/office/drawing/2014/main" val="2492165520"/>
                    </a:ext>
                  </a:extLst>
                </a:gridCol>
                <a:gridCol w="1264749">
                  <a:extLst>
                    <a:ext uri="{9D8B030D-6E8A-4147-A177-3AD203B41FA5}">
                      <a16:colId xmlns:a16="http://schemas.microsoft.com/office/drawing/2014/main" val="651426511"/>
                    </a:ext>
                  </a:extLst>
                </a:gridCol>
                <a:gridCol w="1817135">
                  <a:extLst>
                    <a:ext uri="{9D8B030D-6E8A-4147-A177-3AD203B41FA5}">
                      <a16:colId xmlns:a16="http://schemas.microsoft.com/office/drawing/2014/main" val="183370043"/>
                    </a:ext>
                  </a:extLst>
                </a:gridCol>
                <a:gridCol w="208280">
                  <a:extLst>
                    <a:ext uri="{9D8B030D-6E8A-4147-A177-3AD203B41FA5}">
                      <a16:colId xmlns:a16="http://schemas.microsoft.com/office/drawing/2014/main" val="502720499"/>
                    </a:ext>
                  </a:extLst>
                </a:gridCol>
                <a:gridCol w="2657012">
                  <a:extLst>
                    <a:ext uri="{9D8B030D-6E8A-4147-A177-3AD203B41FA5}">
                      <a16:colId xmlns:a16="http://schemas.microsoft.com/office/drawing/2014/main" val="1334002389"/>
                    </a:ext>
                  </a:extLst>
                </a:gridCol>
                <a:gridCol w="1560809">
                  <a:extLst>
                    <a:ext uri="{9D8B030D-6E8A-4147-A177-3AD203B41FA5}">
                      <a16:colId xmlns:a16="http://schemas.microsoft.com/office/drawing/2014/main" val="3859402366"/>
                    </a:ext>
                  </a:extLst>
                </a:gridCol>
                <a:gridCol w="1560809">
                  <a:extLst>
                    <a:ext uri="{9D8B030D-6E8A-4147-A177-3AD203B41FA5}">
                      <a16:colId xmlns:a16="http://schemas.microsoft.com/office/drawing/2014/main" val="13807110"/>
                    </a:ext>
                  </a:extLst>
                </a:gridCol>
              </a:tblGrid>
              <a:tr h="428503">
                <a:tc>
                  <a:txBody>
                    <a:bodyPr/>
                    <a:lstStyle/>
                    <a:p>
                      <a:r>
                        <a:rPr lang="en-US" dirty="0">
                          <a:solidFill>
                            <a:schemeClr val="tx1"/>
                          </a:solidFill>
                          <a:latin typeface="+mn-lt"/>
                        </a:rPr>
                        <a:t>Any 5</a:t>
                      </a:r>
                      <a:r>
                        <a:rPr lang="en-US" baseline="0" dirty="0">
                          <a:solidFill>
                            <a:schemeClr val="tx1"/>
                          </a:solidFill>
                          <a:latin typeface="+mn-lt"/>
                        </a:rPr>
                        <a:t> GCSEs</a:t>
                      </a:r>
                      <a:endParaRPr lang="en-US" dirty="0">
                        <a:solidFill>
                          <a:schemeClr val="tx1"/>
                        </a:solidFill>
                        <a:latin typeface="+mn-lt"/>
                      </a:endParaRPr>
                    </a:p>
                  </a:txBody>
                  <a:tcPr>
                    <a:solidFill>
                      <a:srgbClr val="00B0F0"/>
                    </a:solidFill>
                  </a:tcPr>
                </a:tc>
                <a:tc>
                  <a:txBody>
                    <a:bodyPr/>
                    <a:lstStyle/>
                    <a:p>
                      <a:r>
                        <a:rPr lang="en-US" dirty="0">
                          <a:solidFill>
                            <a:schemeClr val="tx1"/>
                          </a:solidFill>
                          <a:latin typeface="+mn-lt"/>
                        </a:rPr>
                        <a:t>1990/91</a:t>
                      </a:r>
                    </a:p>
                  </a:txBody>
                  <a:tcPr>
                    <a:solidFill>
                      <a:srgbClr val="00B0F0"/>
                    </a:solidFill>
                  </a:tcPr>
                </a:tc>
                <a:tc>
                  <a:txBody>
                    <a:bodyPr/>
                    <a:lstStyle/>
                    <a:p>
                      <a:r>
                        <a:rPr lang="en-US" dirty="0">
                          <a:solidFill>
                            <a:schemeClr val="tx1"/>
                          </a:solidFill>
                          <a:latin typeface="+mn-lt"/>
                        </a:rPr>
                        <a:t>37%</a:t>
                      </a:r>
                    </a:p>
                  </a:txBody>
                  <a:tcPr>
                    <a:solidFill>
                      <a:srgbClr val="00B0F0"/>
                    </a:solidFill>
                  </a:tcPr>
                </a:tc>
                <a:tc>
                  <a:txBody>
                    <a:bodyPr/>
                    <a:lstStyle/>
                    <a:p>
                      <a:endParaRPr lang="en-US">
                        <a:solidFill>
                          <a:schemeClr val="tx1"/>
                        </a:solidFill>
                        <a:latin typeface="+mn-lt"/>
                      </a:endParaRPr>
                    </a:p>
                  </a:txBody>
                  <a:tcPr>
                    <a:solidFill>
                      <a:srgbClr val="00B0F0"/>
                    </a:solidFill>
                  </a:tcPr>
                </a:tc>
                <a:tc>
                  <a:txBody>
                    <a:bodyPr/>
                    <a:lstStyle/>
                    <a:p>
                      <a:r>
                        <a:rPr lang="en-US" dirty="0">
                          <a:solidFill>
                            <a:schemeClr val="tx1"/>
                          </a:solidFill>
                          <a:latin typeface="+mn-lt"/>
                        </a:rPr>
                        <a:t>% in FT education @ 17</a:t>
                      </a:r>
                    </a:p>
                  </a:txBody>
                  <a:tcPr>
                    <a:solidFill>
                      <a:srgbClr val="00B0F0"/>
                    </a:solidFill>
                  </a:tcPr>
                </a:tc>
                <a:tc>
                  <a:txBody>
                    <a:bodyPr/>
                    <a:lstStyle/>
                    <a:p>
                      <a:r>
                        <a:rPr lang="en-US" dirty="0">
                          <a:solidFill>
                            <a:schemeClr val="tx1"/>
                          </a:solidFill>
                          <a:latin typeface="+mn-lt"/>
                        </a:rPr>
                        <a:t>1990/91</a:t>
                      </a:r>
                    </a:p>
                  </a:txBody>
                  <a:tcPr>
                    <a:solidFill>
                      <a:srgbClr val="00B0F0"/>
                    </a:solidFill>
                  </a:tcPr>
                </a:tc>
                <a:tc>
                  <a:txBody>
                    <a:bodyPr/>
                    <a:lstStyle/>
                    <a:p>
                      <a:r>
                        <a:rPr lang="en-US" dirty="0">
                          <a:solidFill>
                            <a:schemeClr val="tx1"/>
                          </a:solidFill>
                          <a:latin typeface="+mn-lt"/>
                        </a:rPr>
                        <a:t>43%</a:t>
                      </a:r>
                    </a:p>
                  </a:txBody>
                  <a:tcPr>
                    <a:solidFill>
                      <a:srgbClr val="00B0F0"/>
                    </a:solidFill>
                  </a:tcPr>
                </a:tc>
                <a:extLst>
                  <a:ext uri="{0D108BD9-81ED-4DB2-BD59-A6C34878D82A}">
                    <a16:rowId xmlns:a16="http://schemas.microsoft.com/office/drawing/2014/main" val="2339239506"/>
                  </a:ext>
                </a:extLst>
              </a:tr>
              <a:tr h="428503">
                <a:tc>
                  <a:txBody>
                    <a:bodyPr/>
                    <a:lstStyle/>
                    <a:p>
                      <a:endParaRPr lang="en-US" b="1" dirty="0">
                        <a:solidFill>
                          <a:schemeClr val="tx1"/>
                        </a:solidFill>
                        <a:latin typeface="+mn-lt"/>
                      </a:endParaRPr>
                    </a:p>
                  </a:txBody>
                  <a:tcPr>
                    <a:solidFill>
                      <a:srgbClr val="00B0F0"/>
                    </a:solidFill>
                  </a:tcPr>
                </a:tc>
                <a:tc>
                  <a:txBody>
                    <a:bodyPr/>
                    <a:lstStyle/>
                    <a:p>
                      <a:r>
                        <a:rPr lang="en-US" b="1" dirty="0">
                          <a:solidFill>
                            <a:schemeClr val="tx1"/>
                          </a:solidFill>
                          <a:latin typeface="+mn-lt"/>
                        </a:rPr>
                        <a:t>2011/12</a:t>
                      </a:r>
                    </a:p>
                  </a:txBody>
                  <a:tcPr>
                    <a:solidFill>
                      <a:srgbClr val="00B0F0"/>
                    </a:solidFill>
                  </a:tcPr>
                </a:tc>
                <a:tc>
                  <a:txBody>
                    <a:bodyPr/>
                    <a:lstStyle/>
                    <a:p>
                      <a:r>
                        <a:rPr lang="en-US" b="1" dirty="0">
                          <a:solidFill>
                            <a:schemeClr val="tx1"/>
                          </a:solidFill>
                          <a:latin typeface="+mn-lt"/>
                        </a:rPr>
                        <a:t>81%</a:t>
                      </a:r>
                    </a:p>
                  </a:txBody>
                  <a:tcPr>
                    <a:solidFill>
                      <a:srgbClr val="00B0F0"/>
                    </a:solidFill>
                  </a:tcPr>
                </a:tc>
                <a:tc>
                  <a:txBody>
                    <a:bodyPr/>
                    <a:lstStyle/>
                    <a:p>
                      <a:endParaRPr lang="en-US" b="1">
                        <a:solidFill>
                          <a:schemeClr val="tx1"/>
                        </a:solidFill>
                        <a:latin typeface="+mn-lt"/>
                      </a:endParaRPr>
                    </a:p>
                  </a:txBody>
                  <a:tcPr>
                    <a:solidFill>
                      <a:srgbClr val="00B0F0"/>
                    </a:solidFill>
                  </a:tcPr>
                </a:tc>
                <a:tc>
                  <a:txBody>
                    <a:bodyPr/>
                    <a:lstStyle/>
                    <a:p>
                      <a:endParaRPr lang="en-US" b="1">
                        <a:solidFill>
                          <a:schemeClr val="tx1"/>
                        </a:solidFill>
                        <a:latin typeface="+mn-lt"/>
                      </a:endParaRPr>
                    </a:p>
                  </a:txBody>
                  <a:tcPr>
                    <a:solidFill>
                      <a:srgbClr val="00B0F0"/>
                    </a:solidFill>
                  </a:tcPr>
                </a:tc>
                <a:tc>
                  <a:txBody>
                    <a:bodyPr/>
                    <a:lstStyle/>
                    <a:p>
                      <a:r>
                        <a:rPr lang="en-US" b="1" dirty="0">
                          <a:solidFill>
                            <a:schemeClr val="tx1"/>
                          </a:solidFill>
                          <a:latin typeface="+mn-lt"/>
                        </a:rPr>
                        <a:t>2013/14</a:t>
                      </a:r>
                    </a:p>
                  </a:txBody>
                  <a:tcPr>
                    <a:solidFill>
                      <a:srgbClr val="00B0F0"/>
                    </a:solidFill>
                  </a:tcPr>
                </a:tc>
                <a:tc>
                  <a:txBody>
                    <a:bodyPr/>
                    <a:lstStyle/>
                    <a:p>
                      <a:r>
                        <a:rPr lang="en-US" b="1" dirty="0">
                          <a:solidFill>
                            <a:schemeClr val="tx1"/>
                          </a:solidFill>
                          <a:latin typeface="+mn-lt"/>
                        </a:rPr>
                        <a:t>77%</a:t>
                      </a:r>
                    </a:p>
                  </a:txBody>
                  <a:tcPr>
                    <a:solidFill>
                      <a:srgbClr val="00B0F0"/>
                    </a:solidFill>
                  </a:tcPr>
                </a:tc>
                <a:extLst>
                  <a:ext uri="{0D108BD9-81ED-4DB2-BD59-A6C34878D82A}">
                    <a16:rowId xmlns:a16="http://schemas.microsoft.com/office/drawing/2014/main" val="1033842314"/>
                  </a:ext>
                </a:extLst>
              </a:tr>
              <a:tr h="674396">
                <a:tc gridSpan="3">
                  <a:txBody>
                    <a:bodyPr/>
                    <a:lstStyle/>
                    <a:p>
                      <a:r>
                        <a:rPr lang="en-US" sz="1100" dirty="0">
                          <a:solidFill>
                            <a:schemeClr val="tx1"/>
                          </a:solidFill>
                          <a:latin typeface="+mn-lt"/>
                          <a:hlinkClick r:id="rId2"/>
                        </a:rPr>
                        <a:t>http://researchbriefings.parliament.uk/ResearchBriefing/Summary/SN04252</a:t>
                      </a:r>
                      <a:r>
                        <a:rPr lang="en-US" sz="1100" dirty="0">
                          <a:solidFill>
                            <a:schemeClr val="tx1"/>
                          </a:solidFill>
                          <a:latin typeface="+mn-lt"/>
                        </a:rPr>
                        <a:t> </a:t>
                      </a:r>
                      <a:endParaRPr lang="en-US" sz="1600" dirty="0">
                        <a:solidFill>
                          <a:schemeClr val="tx1"/>
                        </a:solidFill>
                        <a:latin typeface="+mn-lt"/>
                      </a:endParaRPr>
                    </a:p>
                  </a:txBody>
                  <a:tcPr>
                    <a:solidFill>
                      <a:srgbClr val="00B0F0"/>
                    </a:solidFill>
                  </a:tcPr>
                </a:tc>
                <a:tc hMerge="1">
                  <a:txBody>
                    <a:bodyPr/>
                    <a:lstStyle/>
                    <a:p>
                      <a:endParaRPr lang="en-US"/>
                    </a:p>
                  </a:txBody>
                  <a:tcPr/>
                </a:tc>
                <a:tc hMerge="1">
                  <a:txBody>
                    <a:bodyPr/>
                    <a:lstStyle/>
                    <a:p>
                      <a:endParaRPr lang="en-US" dirty="0"/>
                    </a:p>
                  </a:txBody>
                  <a:tcPr/>
                </a:tc>
                <a:tc>
                  <a:txBody>
                    <a:bodyPr/>
                    <a:lstStyle/>
                    <a:p>
                      <a:endParaRPr lang="en-US" sz="1600">
                        <a:solidFill>
                          <a:schemeClr val="tx1"/>
                        </a:solidFill>
                        <a:latin typeface="+mn-lt"/>
                      </a:endParaRPr>
                    </a:p>
                  </a:txBody>
                  <a:tcPr>
                    <a:solidFill>
                      <a:srgbClr val="00B0F0"/>
                    </a:solidFill>
                  </a:tcPr>
                </a:tc>
                <a:tc gridSpan="3">
                  <a:txBody>
                    <a:bodyPr/>
                    <a:lstStyle/>
                    <a:p>
                      <a:r>
                        <a:rPr lang="en-US" sz="1100" dirty="0">
                          <a:solidFill>
                            <a:schemeClr val="tx1"/>
                          </a:solidFill>
                          <a:latin typeface="+mn-lt"/>
                          <a:hlinkClick r:id="rId3"/>
                        </a:rPr>
                        <a:t>https://www.gov.uk/government/uploads/system/uploads/attachment_data/file/436526/Main_text_16-18_participation_SFR19_2015.pdf</a:t>
                      </a:r>
                      <a:r>
                        <a:rPr lang="en-US" sz="1100" dirty="0">
                          <a:solidFill>
                            <a:schemeClr val="tx1"/>
                          </a:solidFill>
                          <a:latin typeface="+mn-lt"/>
                        </a:rPr>
                        <a:t>; </a:t>
                      </a:r>
                      <a:r>
                        <a:rPr lang="en-US" sz="1100" dirty="0">
                          <a:solidFill>
                            <a:schemeClr val="tx1"/>
                          </a:solidFill>
                          <a:latin typeface="+mn-lt"/>
                          <a:hlinkClick r:id="rId2"/>
                        </a:rPr>
                        <a:t>http://researchbriefings.parliament.uk/ResearchBriefing/Summary/SN04252</a:t>
                      </a:r>
                      <a:r>
                        <a:rPr lang="en-US" sz="1100" dirty="0">
                          <a:solidFill>
                            <a:schemeClr val="tx1"/>
                          </a:solidFill>
                          <a:latin typeface="+mn-lt"/>
                        </a:rPr>
                        <a:t> </a:t>
                      </a:r>
                      <a:endParaRPr lang="en-US" sz="1600" dirty="0">
                        <a:solidFill>
                          <a:schemeClr val="tx1"/>
                        </a:solidFill>
                        <a:latin typeface="+mn-lt"/>
                      </a:endParaRPr>
                    </a:p>
                  </a:txBody>
                  <a:tcPr>
                    <a:solidFill>
                      <a:srgbClr val="00B0F0"/>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338425946"/>
                  </a:ext>
                </a:extLst>
              </a:tr>
              <a:tr h="674396">
                <a:tc>
                  <a:txBody>
                    <a:bodyPr/>
                    <a:lstStyle/>
                    <a:p>
                      <a:r>
                        <a:rPr lang="en-US" b="1" dirty="0">
                          <a:solidFill>
                            <a:schemeClr val="tx1"/>
                          </a:solidFill>
                          <a:latin typeface="+mn-lt"/>
                        </a:rPr>
                        <a:t>5 GCSES </a:t>
                      </a:r>
                      <a:r>
                        <a:rPr lang="en-US" b="1" dirty="0" err="1">
                          <a:solidFill>
                            <a:schemeClr val="tx1"/>
                          </a:solidFill>
                          <a:latin typeface="+mn-lt"/>
                        </a:rPr>
                        <a:t>inc.</a:t>
                      </a:r>
                      <a:r>
                        <a:rPr lang="en-US" b="1" dirty="0">
                          <a:solidFill>
                            <a:schemeClr val="tx1"/>
                          </a:solidFill>
                          <a:latin typeface="+mn-lt"/>
                        </a:rPr>
                        <a:t> </a:t>
                      </a:r>
                      <a:r>
                        <a:rPr lang="en-US" b="1" dirty="0" err="1">
                          <a:solidFill>
                            <a:schemeClr val="tx1"/>
                          </a:solidFill>
                          <a:latin typeface="+mn-lt"/>
                        </a:rPr>
                        <a:t>English+Maths</a:t>
                      </a:r>
                      <a:endParaRPr lang="en-US" b="1" dirty="0">
                        <a:solidFill>
                          <a:schemeClr val="tx1"/>
                        </a:solidFill>
                        <a:latin typeface="+mn-lt"/>
                      </a:endParaRPr>
                    </a:p>
                  </a:txBody>
                  <a:tcPr>
                    <a:solidFill>
                      <a:srgbClr val="00B0F0"/>
                    </a:solidFill>
                  </a:tcPr>
                </a:tc>
                <a:tc>
                  <a:txBody>
                    <a:bodyPr/>
                    <a:lstStyle/>
                    <a:p>
                      <a:r>
                        <a:rPr lang="en-US" b="1" dirty="0">
                          <a:solidFill>
                            <a:schemeClr val="tx1"/>
                          </a:solidFill>
                          <a:latin typeface="+mn-lt"/>
                        </a:rPr>
                        <a:t>1995/96</a:t>
                      </a:r>
                    </a:p>
                  </a:txBody>
                  <a:tcPr>
                    <a:solidFill>
                      <a:srgbClr val="00B0F0"/>
                    </a:solidFill>
                  </a:tcPr>
                </a:tc>
                <a:tc>
                  <a:txBody>
                    <a:bodyPr/>
                    <a:lstStyle/>
                    <a:p>
                      <a:r>
                        <a:rPr lang="en-US" b="1" dirty="0">
                          <a:solidFill>
                            <a:schemeClr val="tx1"/>
                          </a:solidFill>
                          <a:latin typeface="+mn-lt"/>
                        </a:rPr>
                        <a:t>35%</a:t>
                      </a:r>
                    </a:p>
                  </a:txBody>
                  <a:tcPr>
                    <a:solidFill>
                      <a:srgbClr val="00B0F0"/>
                    </a:solidFill>
                  </a:tcPr>
                </a:tc>
                <a:tc>
                  <a:txBody>
                    <a:bodyPr/>
                    <a:lstStyle/>
                    <a:p>
                      <a:endParaRPr lang="en-US" b="1">
                        <a:solidFill>
                          <a:schemeClr val="tx1"/>
                        </a:solidFill>
                        <a:latin typeface="+mn-lt"/>
                      </a:endParaRPr>
                    </a:p>
                  </a:txBody>
                  <a:tcPr>
                    <a:solidFill>
                      <a:srgbClr val="00B0F0"/>
                    </a:solidFill>
                  </a:tcPr>
                </a:tc>
                <a:tc>
                  <a:txBody>
                    <a:bodyPr/>
                    <a:lstStyle/>
                    <a:p>
                      <a:r>
                        <a:rPr lang="en-US" b="1" dirty="0">
                          <a:solidFill>
                            <a:schemeClr val="tx1"/>
                          </a:solidFill>
                          <a:latin typeface="+mn-lt"/>
                        </a:rPr>
                        <a:t>% of UK</a:t>
                      </a:r>
                      <a:r>
                        <a:rPr lang="en-US" b="1" baseline="0" dirty="0">
                          <a:solidFill>
                            <a:schemeClr val="tx1"/>
                          </a:solidFill>
                          <a:latin typeface="+mn-lt"/>
                        </a:rPr>
                        <a:t> workforce with degree</a:t>
                      </a:r>
                      <a:endParaRPr lang="en-US" b="1" dirty="0">
                        <a:solidFill>
                          <a:schemeClr val="tx1"/>
                        </a:solidFill>
                        <a:latin typeface="+mn-lt"/>
                      </a:endParaRPr>
                    </a:p>
                  </a:txBody>
                  <a:tcPr>
                    <a:solidFill>
                      <a:srgbClr val="00B0F0"/>
                    </a:solidFill>
                  </a:tcPr>
                </a:tc>
                <a:tc>
                  <a:txBody>
                    <a:bodyPr/>
                    <a:lstStyle/>
                    <a:p>
                      <a:r>
                        <a:rPr lang="en-US" b="1" dirty="0">
                          <a:solidFill>
                            <a:schemeClr val="tx1"/>
                          </a:solidFill>
                          <a:latin typeface="+mn-lt"/>
                        </a:rPr>
                        <a:t>1992</a:t>
                      </a:r>
                    </a:p>
                  </a:txBody>
                  <a:tcPr>
                    <a:solidFill>
                      <a:srgbClr val="00B0F0"/>
                    </a:solidFill>
                  </a:tcPr>
                </a:tc>
                <a:tc>
                  <a:txBody>
                    <a:bodyPr/>
                    <a:lstStyle/>
                    <a:p>
                      <a:r>
                        <a:rPr lang="en-US" b="1" dirty="0">
                          <a:solidFill>
                            <a:schemeClr val="tx1"/>
                          </a:solidFill>
                          <a:latin typeface="+mn-lt"/>
                        </a:rPr>
                        <a:t>17%</a:t>
                      </a:r>
                    </a:p>
                  </a:txBody>
                  <a:tcPr>
                    <a:solidFill>
                      <a:srgbClr val="00B0F0"/>
                    </a:solidFill>
                  </a:tcPr>
                </a:tc>
                <a:extLst>
                  <a:ext uri="{0D108BD9-81ED-4DB2-BD59-A6C34878D82A}">
                    <a16:rowId xmlns:a16="http://schemas.microsoft.com/office/drawing/2014/main" val="509268136"/>
                  </a:ext>
                </a:extLst>
              </a:tr>
              <a:tr h="428503">
                <a:tc>
                  <a:txBody>
                    <a:bodyPr/>
                    <a:lstStyle/>
                    <a:p>
                      <a:endParaRPr lang="en-US" b="1">
                        <a:solidFill>
                          <a:schemeClr val="tx1"/>
                        </a:solidFill>
                        <a:latin typeface="+mn-lt"/>
                      </a:endParaRPr>
                    </a:p>
                  </a:txBody>
                  <a:tcPr>
                    <a:solidFill>
                      <a:srgbClr val="00B0F0"/>
                    </a:solidFill>
                  </a:tcPr>
                </a:tc>
                <a:tc>
                  <a:txBody>
                    <a:bodyPr/>
                    <a:lstStyle/>
                    <a:p>
                      <a:r>
                        <a:rPr lang="en-US" b="1" dirty="0">
                          <a:solidFill>
                            <a:schemeClr val="tx1"/>
                          </a:solidFill>
                          <a:latin typeface="+mn-lt"/>
                        </a:rPr>
                        <a:t>2015/16</a:t>
                      </a:r>
                    </a:p>
                  </a:txBody>
                  <a:tcPr>
                    <a:solidFill>
                      <a:srgbClr val="00B0F0"/>
                    </a:solidFill>
                  </a:tcPr>
                </a:tc>
                <a:tc>
                  <a:txBody>
                    <a:bodyPr/>
                    <a:lstStyle/>
                    <a:p>
                      <a:r>
                        <a:rPr lang="en-US" b="1" dirty="0">
                          <a:solidFill>
                            <a:schemeClr val="tx1"/>
                          </a:solidFill>
                          <a:latin typeface="+mn-lt"/>
                        </a:rPr>
                        <a:t>59%</a:t>
                      </a:r>
                    </a:p>
                  </a:txBody>
                  <a:tcPr>
                    <a:solidFill>
                      <a:srgbClr val="00B0F0"/>
                    </a:solidFill>
                  </a:tcPr>
                </a:tc>
                <a:tc>
                  <a:txBody>
                    <a:bodyPr/>
                    <a:lstStyle/>
                    <a:p>
                      <a:endParaRPr lang="en-US" b="1" dirty="0">
                        <a:solidFill>
                          <a:schemeClr val="tx1"/>
                        </a:solidFill>
                        <a:latin typeface="+mn-lt"/>
                      </a:endParaRPr>
                    </a:p>
                  </a:txBody>
                  <a:tcPr>
                    <a:solidFill>
                      <a:srgbClr val="00B0F0"/>
                    </a:solidFill>
                  </a:tcPr>
                </a:tc>
                <a:tc>
                  <a:txBody>
                    <a:bodyPr/>
                    <a:lstStyle/>
                    <a:p>
                      <a:endParaRPr lang="en-US" b="1" dirty="0">
                        <a:solidFill>
                          <a:schemeClr val="tx1"/>
                        </a:solidFill>
                        <a:latin typeface="+mn-lt"/>
                      </a:endParaRPr>
                    </a:p>
                  </a:txBody>
                  <a:tcPr>
                    <a:solidFill>
                      <a:srgbClr val="00B0F0"/>
                    </a:solidFill>
                  </a:tcPr>
                </a:tc>
                <a:tc>
                  <a:txBody>
                    <a:bodyPr/>
                    <a:lstStyle/>
                    <a:p>
                      <a:r>
                        <a:rPr lang="en-US" b="1" dirty="0">
                          <a:solidFill>
                            <a:schemeClr val="tx1"/>
                          </a:solidFill>
                          <a:latin typeface="+mn-lt"/>
                        </a:rPr>
                        <a:t>2013</a:t>
                      </a:r>
                    </a:p>
                  </a:txBody>
                  <a:tcPr>
                    <a:solidFill>
                      <a:srgbClr val="00B0F0"/>
                    </a:solidFill>
                  </a:tcPr>
                </a:tc>
                <a:tc>
                  <a:txBody>
                    <a:bodyPr/>
                    <a:lstStyle/>
                    <a:p>
                      <a:r>
                        <a:rPr lang="en-US" b="1" dirty="0">
                          <a:solidFill>
                            <a:schemeClr val="tx1"/>
                          </a:solidFill>
                          <a:latin typeface="+mn-lt"/>
                        </a:rPr>
                        <a:t>38%</a:t>
                      </a:r>
                    </a:p>
                  </a:txBody>
                  <a:tcPr>
                    <a:solidFill>
                      <a:srgbClr val="00B0F0"/>
                    </a:solidFill>
                  </a:tcPr>
                </a:tc>
                <a:extLst>
                  <a:ext uri="{0D108BD9-81ED-4DB2-BD59-A6C34878D82A}">
                    <a16:rowId xmlns:a16="http://schemas.microsoft.com/office/drawing/2014/main" val="1930316672"/>
                  </a:ext>
                </a:extLst>
              </a:tr>
              <a:tr h="867081">
                <a:tc gridSpan="3">
                  <a:txBody>
                    <a:bodyPr/>
                    <a:lstStyle/>
                    <a:p>
                      <a:r>
                        <a:rPr lang="en-US" sz="1100" dirty="0">
                          <a:solidFill>
                            <a:schemeClr val="tx1"/>
                          </a:solidFill>
                          <a:latin typeface="+mn-lt"/>
                          <a:hlinkClick r:id="rId4"/>
                        </a:rPr>
                        <a:t>https://www.gov.uk/government/uploads/system/uploads/attachment_data/file/467603/SFR37_2015.pdf</a:t>
                      </a:r>
                      <a:r>
                        <a:rPr lang="en-US" sz="1100" dirty="0">
                          <a:solidFill>
                            <a:schemeClr val="tx1"/>
                          </a:solidFill>
                          <a:latin typeface="+mn-lt"/>
                        </a:rPr>
                        <a:t>; </a:t>
                      </a:r>
                      <a:r>
                        <a:rPr lang="en-US" sz="1100" dirty="0">
                          <a:solidFill>
                            <a:schemeClr val="tx1"/>
                          </a:solidFill>
                          <a:latin typeface="+mn-lt"/>
                          <a:hlinkClick r:id="rId5"/>
                        </a:rPr>
                        <a:t>https://www.gov.uk/government/uploads/system/uploads/attachment_data/file/559919/SFR48_2016.pdf</a:t>
                      </a:r>
                      <a:r>
                        <a:rPr lang="en-US" sz="1100" dirty="0">
                          <a:solidFill>
                            <a:schemeClr val="tx1"/>
                          </a:solidFill>
                          <a:latin typeface="+mn-lt"/>
                        </a:rPr>
                        <a:t> </a:t>
                      </a:r>
                      <a:endParaRPr lang="en-US" sz="1600" dirty="0">
                        <a:solidFill>
                          <a:schemeClr val="tx1"/>
                        </a:solidFill>
                        <a:latin typeface="+mn-lt"/>
                      </a:endParaRPr>
                    </a:p>
                  </a:txBody>
                  <a:tcPr>
                    <a:solidFill>
                      <a:srgbClr val="00B0F0"/>
                    </a:solidFill>
                  </a:tcPr>
                </a:tc>
                <a:tc hMerge="1">
                  <a:txBody>
                    <a:bodyPr/>
                    <a:lstStyle/>
                    <a:p>
                      <a:endParaRPr lang="en-US"/>
                    </a:p>
                  </a:txBody>
                  <a:tcPr/>
                </a:tc>
                <a:tc hMerge="1">
                  <a:txBody>
                    <a:bodyPr/>
                    <a:lstStyle/>
                    <a:p>
                      <a:endParaRPr lang="en-US" dirty="0"/>
                    </a:p>
                  </a:txBody>
                  <a:tcPr/>
                </a:tc>
                <a:tc>
                  <a:txBody>
                    <a:bodyPr/>
                    <a:lstStyle/>
                    <a:p>
                      <a:endParaRPr lang="en-US" sz="1600" dirty="0">
                        <a:solidFill>
                          <a:schemeClr val="tx1"/>
                        </a:solidFill>
                        <a:latin typeface="+mn-lt"/>
                      </a:endParaRPr>
                    </a:p>
                  </a:txBody>
                  <a:tcPr>
                    <a:solidFill>
                      <a:srgbClr val="00B0F0"/>
                    </a:solidFill>
                  </a:tcPr>
                </a:tc>
                <a:tc gridSpan="3">
                  <a:txBody>
                    <a:bodyPr/>
                    <a:lstStyle/>
                    <a:p>
                      <a:r>
                        <a:rPr lang="en-US" sz="1100" dirty="0">
                          <a:solidFill>
                            <a:schemeClr val="tx1"/>
                          </a:solidFill>
                          <a:latin typeface="+mn-lt"/>
                          <a:hlinkClick r:id="rId6"/>
                        </a:rPr>
                        <a:t>https://www.ons.gov.uk/employmentandlabourmarket/peopleinwork/employmentandemployeetypes/articles/graduatesintheuklabourmarket/2013-11-19</a:t>
                      </a:r>
                      <a:r>
                        <a:rPr lang="en-US" sz="1100" dirty="0">
                          <a:solidFill>
                            <a:schemeClr val="tx1"/>
                          </a:solidFill>
                          <a:latin typeface="+mn-lt"/>
                        </a:rPr>
                        <a:t> </a:t>
                      </a:r>
                    </a:p>
                  </a:txBody>
                  <a:tcPr>
                    <a:solidFill>
                      <a:srgbClr val="00B0F0"/>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429601439"/>
                  </a:ext>
                </a:extLst>
              </a:tr>
            </a:tbl>
          </a:graphicData>
        </a:graphic>
      </p:graphicFrame>
    </p:spTree>
    <p:extLst>
      <p:ext uri="{BB962C8B-B14F-4D97-AF65-F5344CB8AC3E}">
        <p14:creationId xmlns:p14="http://schemas.microsoft.com/office/powerpoint/2010/main" val="3027173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three: </a:t>
            </a:r>
            <a:br>
              <a:rPr lang="en-US" b="1" dirty="0">
                <a:latin typeface="+mn-lt"/>
              </a:rPr>
            </a:br>
            <a:r>
              <a:rPr lang="en-US" b="1" dirty="0">
                <a:latin typeface="+mn-lt"/>
              </a:rPr>
              <a:t>the implications of workplace change</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a:t>Summary</a:t>
            </a:r>
          </a:p>
          <a:p>
            <a:r>
              <a:rPr lang="en-US" dirty="0"/>
              <a:t>The C21 </a:t>
            </a:r>
            <a:r>
              <a:rPr lang="en-US" dirty="0" err="1"/>
              <a:t>labour</a:t>
            </a:r>
            <a:r>
              <a:rPr lang="en-US" dirty="0"/>
              <a:t> market increasingly demands new recruits to be personally effective in applying knowledge in new situations</a:t>
            </a:r>
          </a:p>
          <a:p>
            <a:r>
              <a:rPr lang="en-US" dirty="0"/>
              <a:t>Young people are entering the </a:t>
            </a:r>
            <a:r>
              <a:rPr lang="en-US" dirty="0" err="1"/>
              <a:t>labour</a:t>
            </a:r>
            <a:r>
              <a:rPr lang="en-US" dirty="0"/>
              <a:t> market with limited experience of what employers increasingly value</a:t>
            </a:r>
          </a:p>
          <a:p>
            <a:r>
              <a:rPr lang="en-US" dirty="0"/>
              <a:t>Schools and colleges need to respond by embedding enterprise/applied learning styles, rooted in real world experiences, into teaching and learning across the curriculum</a:t>
            </a:r>
          </a:p>
        </p:txBody>
      </p:sp>
    </p:spTree>
    <p:extLst>
      <p:ext uri="{BB962C8B-B14F-4D97-AF65-F5344CB8AC3E}">
        <p14:creationId xmlns:p14="http://schemas.microsoft.com/office/powerpoint/2010/main" val="985290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Summary</a:t>
            </a:r>
          </a:p>
        </p:txBody>
      </p:sp>
      <p:pic>
        <p:nvPicPr>
          <p:cNvPr id="4" name="Content Placeholder 3"/>
          <p:cNvPicPr>
            <a:picLocks noGrp="1" noChangeAspect="1"/>
          </p:cNvPicPr>
          <p:nvPr>
            <p:ph idx="1"/>
          </p:nvPr>
        </p:nvPicPr>
        <p:blipFill>
          <a:blip r:embed="rId2"/>
          <a:stretch>
            <a:fillRect/>
          </a:stretch>
        </p:blipFill>
        <p:spPr>
          <a:xfrm>
            <a:off x="579120" y="1351280"/>
            <a:ext cx="11010256" cy="5311366"/>
          </a:xfrm>
          <a:prstGeom prst="rect">
            <a:avLst/>
          </a:prstGeom>
        </p:spPr>
      </p:pic>
    </p:spTree>
    <p:extLst>
      <p:ext uri="{BB962C8B-B14F-4D97-AF65-F5344CB8AC3E}">
        <p14:creationId xmlns:p14="http://schemas.microsoft.com/office/powerpoint/2010/main" val="3194443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Thank you</a:t>
            </a:r>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pPr marL="0" indent="0">
              <a:buNone/>
            </a:pPr>
            <a:r>
              <a:rPr lang="en-US" dirty="0" err="1"/>
              <a:t>Dr</a:t>
            </a:r>
            <a:r>
              <a:rPr lang="en-US" dirty="0"/>
              <a:t> Anthony Mann (Education and Employers)</a:t>
            </a:r>
          </a:p>
          <a:p>
            <a:pPr marL="0" indent="0">
              <a:buNone/>
            </a:pPr>
            <a:r>
              <a:rPr lang="en-US" dirty="0">
                <a:hlinkClick r:id="rId2"/>
              </a:rPr>
              <a:t>Anthony.Mann@educationandemployers.org</a:t>
            </a:r>
            <a:endParaRPr lang="en-US" dirty="0"/>
          </a:p>
          <a:p>
            <a:pPr marL="0" indent="0">
              <a:buNone/>
            </a:pPr>
            <a:endParaRPr lang="en-US" dirty="0"/>
          </a:p>
          <a:p>
            <a:pPr marL="0" indent="0">
              <a:buNone/>
            </a:pPr>
            <a:r>
              <a:rPr lang="en-US" dirty="0"/>
              <a:t>Professor Prue Huddleston</a:t>
            </a:r>
          </a:p>
          <a:p>
            <a:pPr marL="0" indent="0">
              <a:buNone/>
            </a:pPr>
            <a:r>
              <a:rPr lang="en-US" dirty="0">
                <a:hlinkClick r:id="rId3"/>
              </a:rPr>
              <a:t>P.J.Huddleston@warwick.ac.uk</a:t>
            </a:r>
            <a:r>
              <a:rPr lang="en-US" dirty="0"/>
              <a:t> </a:t>
            </a:r>
          </a:p>
          <a:p>
            <a:pPr marL="0" indent="0">
              <a:buNone/>
            </a:pPr>
            <a:endParaRPr lang="en-US" dirty="0"/>
          </a:p>
          <a:p>
            <a:pPr marL="0" indent="0">
              <a:buNone/>
            </a:pPr>
            <a:r>
              <a:rPr lang="en-US" dirty="0"/>
              <a:t>Links</a:t>
            </a:r>
          </a:p>
          <a:p>
            <a:pPr marL="0" indent="0">
              <a:buNone/>
            </a:pPr>
            <a:r>
              <a:rPr lang="en-US" dirty="0">
                <a:hlinkClick r:id="rId4"/>
              </a:rPr>
              <a:t>http://www.tandfonline.com/doi/abs/10.1080/03069885.2016.1266440?journalCode=cbjg20</a:t>
            </a:r>
            <a:r>
              <a:rPr lang="en-US" dirty="0"/>
              <a:t> </a:t>
            </a:r>
          </a:p>
          <a:p>
            <a:pPr marL="0" indent="0">
              <a:buNone/>
            </a:pPr>
            <a:r>
              <a:rPr lang="en-US" dirty="0">
                <a:hlinkClick r:id="rId5"/>
              </a:rPr>
              <a:t>http://www.educationandemployers.org/research/how-should-our-schools-respond-to-the-demands-of-the-twenty-first-century-labour-market-eight-perspectives/</a:t>
            </a:r>
            <a:r>
              <a:rPr lang="en-US" dirty="0"/>
              <a:t> </a:t>
            </a:r>
          </a:p>
          <a:p>
            <a:pPr marL="0" indent="0">
              <a:buNone/>
            </a:pPr>
            <a:r>
              <a:rPr lang="en-US" dirty="0">
                <a:hlinkClick r:id="rId6"/>
              </a:rPr>
              <a:t>http://www.educationandemployers.org/research/what-do-recruiters-think-about-todays-young-people-insights-from-four-focus-groups/</a:t>
            </a:r>
            <a:r>
              <a:rPr lang="en-US" dirty="0"/>
              <a:t> </a:t>
            </a:r>
          </a:p>
        </p:txBody>
      </p:sp>
    </p:spTree>
    <p:extLst>
      <p:ext uri="{BB962C8B-B14F-4D97-AF65-F5344CB8AC3E}">
        <p14:creationId xmlns:p14="http://schemas.microsoft.com/office/powerpoint/2010/main" val="891493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4900" b="1" i="1" dirty="0">
                <a:latin typeface="+mn-lt"/>
              </a:rPr>
            </a:br>
            <a:r>
              <a:rPr lang="en-US" sz="4900" b="1" i="1" dirty="0">
                <a:latin typeface="+mn-lt"/>
              </a:rPr>
              <a:t>Research context</a:t>
            </a:r>
            <a:br>
              <a:rPr lang="en-US" sz="4900" b="1" i="1" dirty="0">
                <a:latin typeface="+mn-lt"/>
              </a:rPr>
            </a:br>
            <a:r>
              <a:rPr lang="en-US" sz="3600" b="1" dirty="0">
                <a:latin typeface="+mn-lt"/>
              </a:rPr>
              <a:t>…but are facing record levels of discrimination in the </a:t>
            </a:r>
            <a:r>
              <a:rPr lang="en-US" sz="3600" b="1" dirty="0" err="1">
                <a:latin typeface="+mn-lt"/>
              </a:rPr>
              <a:t>labour</a:t>
            </a:r>
            <a:r>
              <a:rPr lang="en-US" sz="3600" b="1" dirty="0">
                <a:latin typeface="+mn-lt"/>
              </a:rPr>
              <a:t> market, seen in the ratio of </a:t>
            </a:r>
            <a:r>
              <a:rPr lang="en-US" sz="3600" b="1" dirty="0" err="1">
                <a:latin typeface="+mn-lt"/>
              </a:rPr>
              <a:t>youth:adult</a:t>
            </a:r>
            <a:r>
              <a:rPr lang="en-US" sz="3600" b="1" dirty="0">
                <a:latin typeface="+mn-lt"/>
              </a:rPr>
              <a:t> unemployment…</a:t>
            </a:r>
            <a:endParaRPr lang="en-US" sz="4000" dirty="0">
              <a:latin typeface="+mn-lt"/>
            </a:endParaRPr>
          </a:p>
        </p:txBody>
      </p:sp>
      <p:pic>
        <p:nvPicPr>
          <p:cNvPr id="4" name="Content Placeholder 3"/>
          <p:cNvPicPr>
            <a:picLocks noGrp="1" noChangeAspect="1"/>
          </p:cNvPicPr>
          <p:nvPr>
            <p:ph idx="1"/>
          </p:nvPr>
        </p:nvPicPr>
        <p:blipFill>
          <a:blip r:embed="rId2"/>
          <a:stretch>
            <a:fillRect/>
          </a:stretch>
        </p:blipFill>
        <p:spPr>
          <a:xfrm>
            <a:off x="697865" y="2231231"/>
            <a:ext cx="4540973" cy="3844449"/>
          </a:xfrm>
          <a:prstGeom prst="rect">
            <a:avLst/>
          </a:prstGeom>
        </p:spPr>
      </p:pic>
      <p:pic>
        <p:nvPicPr>
          <p:cNvPr id="5" name="Picture 4"/>
          <p:cNvPicPr>
            <a:picLocks noChangeAspect="1"/>
          </p:cNvPicPr>
          <p:nvPr/>
        </p:nvPicPr>
        <p:blipFill>
          <a:blip r:embed="rId3"/>
          <a:stretch>
            <a:fillRect/>
          </a:stretch>
        </p:blipFill>
        <p:spPr>
          <a:xfrm>
            <a:off x="5666989" y="2231231"/>
            <a:ext cx="5551238" cy="3773329"/>
          </a:xfrm>
          <a:prstGeom prst="rect">
            <a:avLst/>
          </a:prstGeom>
        </p:spPr>
      </p:pic>
      <p:sp>
        <p:nvSpPr>
          <p:cNvPr id="6" name="TextBox 5"/>
          <p:cNvSpPr txBox="1"/>
          <p:nvPr/>
        </p:nvSpPr>
        <p:spPr>
          <a:xfrm>
            <a:off x="697865" y="6075680"/>
            <a:ext cx="10732135" cy="276999"/>
          </a:xfrm>
          <a:prstGeom prst="rect">
            <a:avLst/>
          </a:prstGeom>
          <a:noFill/>
        </p:spPr>
        <p:txBody>
          <a:bodyPr wrap="square" rtlCol="0">
            <a:spAutoFit/>
          </a:bodyPr>
          <a:lstStyle/>
          <a:p>
            <a:r>
              <a:rPr lang="en-US" sz="1200" dirty="0"/>
              <a:t>https://www.gov.uk/government/uploads/system/uploads/attachment_data/file/326119/14.07.02._Youth_Report_for_web_V3.pdf</a:t>
            </a:r>
            <a:endParaRPr lang="en-US" dirty="0"/>
          </a:p>
        </p:txBody>
      </p:sp>
    </p:spTree>
    <p:extLst>
      <p:ext uri="{BB962C8B-B14F-4D97-AF65-F5344CB8AC3E}">
        <p14:creationId xmlns:p14="http://schemas.microsoft.com/office/powerpoint/2010/main" val="1863503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b="1" i="1" dirty="0">
                <a:latin typeface="+mn-lt"/>
              </a:rPr>
              <a:t>Research context</a:t>
            </a:r>
            <a:br>
              <a:rPr lang="en-US" sz="6600" b="1" i="1" dirty="0">
                <a:latin typeface="+mn-lt"/>
              </a:rPr>
            </a:br>
            <a:r>
              <a:rPr lang="en-US" b="1" dirty="0">
                <a:latin typeface="+mn-lt"/>
              </a:rPr>
              <a:t>…comparative earnings and success in Apprenticeship recruitment.</a:t>
            </a:r>
            <a:endParaRPr lang="en-US" dirty="0">
              <a:latin typeface="+mn-lt"/>
            </a:endParaRPr>
          </a:p>
        </p:txBody>
      </p:sp>
      <p:pic>
        <p:nvPicPr>
          <p:cNvPr id="4" name="Content Placeholder 3"/>
          <p:cNvPicPr>
            <a:picLocks noGrp="1" noChangeAspect="1"/>
          </p:cNvPicPr>
          <p:nvPr>
            <p:ph idx="1"/>
          </p:nvPr>
        </p:nvPicPr>
        <p:blipFill>
          <a:blip r:embed="rId2"/>
          <a:stretch>
            <a:fillRect/>
          </a:stretch>
        </p:blipFill>
        <p:spPr>
          <a:xfrm>
            <a:off x="670560" y="2326391"/>
            <a:ext cx="4884726" cy="3119369"/>
          </a:xfrm>
          <a:prstGeom prst="rect">
            <a:avLst/>
          </a:prstGeom>
        </p:spPr>
      </p:pic>
      <p:sp>
        <p:nvSpPr>
          <p:cNvPr id="5" name="TextBox 4"/>
          <p:cNvSpPr txBox="1"/>
          <p:nvPr/>
        </p:nvSpPr>
        <p:spPr>
          <a:xfrm>
            <a:off x="1026160" y="5821680"/>
            <a:ext cx="10210800" cy="276999"/>
          </a:xfrm>
          <a:prstGeom prst="rect">
            <a:avLst/>
          </a:prstGeom>
          <a:noFill/>
        </p:spPr>
        <p:txBody>
          <a:bodyPr wrap="square" rtlCol="0">
            <a:spAutoFit/>
          </a:bodyPr>
          <a:lstStyle/>
          <a:p>
            <a:r>
              <a:rPr lang="en-US" sz="1200" dirty="0">
                <a:hlinkClick r:id="rId3"/>
              </a:rPr>
              <a:t>http://www.if.org.uk/wp-content/uploads/2014/02/Squeezed-Youth_Final.pdf</a:t>
            </a:r>
            <a:r>
              <a:rPr lang="en-US" sz="1200" dirty="0"/>
              <a:t>; </a:t>
            </a:r>
            <a:r>
              <a:rPr lang="en-US" sz="1200" dirty="0">
                <a:hlinkClick r:id="rId4"/>
              </a:rPr>
              <a:t>http://researchbriefings.parliament.uk/ResearchBriefing/Summary/SN06113</a:t>
            </a:r>
            <a:r>
              <a:rPr lang="en-US" sz="1200" dirty="0"/>
              <a:t> </a:t>
            </a:r>
            <a:endParaRPr lang="en-US" dirty="0"/>
          </a:p>
        </p:txBody>
      </p:sp>
      <p:pic>
        <p:nvPicPr>
          <p:cNvPr id="6" name="Picture 5"/>
          <p:cNvPicPr>
            <a:picLocks noChangeAspect="1"/>
          </p:cNvPicPr>
          <p:nvPr/>
        </p:nvPicPr>
        <p:blipFill>
          <a:blip r:embed="rId5"/>
          <a:stretch>
            <a:fillRect/>
          </a:stretch>
        </p:blipFill>
        <p:spPr>
          <a:xfrm>
            <a:off x="6189414" y="2540001"/>
            <a:ext cx="5164386" cy="2316480"/>
          </a:xfrm>
          <a:prstGeom prst="rect">
            <a:avLst/>
          </a:prstGeom>
        </p:spPr>
      </p:pic>
    </p:spTree>
    <p:extLst>
      <p:ext uri="{BB962C8B-B14F-4D97-AF65-F5344CB8AC3E}">
        <p14:creationId xmlns:p14="http://schemas.microsoft.com/office/powerpoint/2010/main" val="390263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mn-lt"/>
              </a:rPr>
              <a:t>Methodology</a:t>
            </a:r>
            <a:br>
              <a:rPr lang="en-US" b="1" i="1" dirty="0">
                <a:latin typeface="+mn-lt"/>
              </a:rPr>
            </a:br>
            <a:r>
              <a:rPr lang="en-US" dirty="0">
                <a:latin typeface="+mn-lt"/>
              </a:rPr>
              <a:t>Interviews with policy commentators</a:t>
            </a:r>
            <a:br>
              <a:rPr lang="en-US" dirty="0"/>
            </a:br>
            <a:endParaRPr lang="en-US" b="1" i="1" dirty="0">
              <a:latin typeface="+mn-lt"/>
            </a:endParaRPr>
          </a:p>
        </p:txBody>
      </p:sp>
      <p:sp>
        <p:nvSpPr>
          <p:cNvPr id="5" name="Content Placeholder 4"/>
          <p:cNvSpPr>
            <a:spLocks noGrp="1"/>
          </p:cNvSpPr>
          <p:nvPr>
            <p:ph sz="half" idx="1"/>
          </p:nvPr>
        </p:nvSpPr>
        <p:spPr/>
        <p:txBody>
          <a:bodyPr>
            <a:noAutofit/>
          </a:bodyPr>
          <a:lstStyle/>
          <a:p>
            <a:pPr marL="0" indent="0">
              <a:buNone/>
            </a:pPr>
            <a:r>
              <a:rPr lang="en-GB" sz="1550" b="1" i="1" dirty="0"/>
              <a:t>Kay Carberry</a:t>
            </a:r>
            <a:r>
              <a:rPr lang="en-GB" sz="1550" b="1" dirty="0"/>
              <a:t>, Assistant General Secretary, Trades Union Congress (TUC)</a:t>
            </a:r>
          </a:p>
          <a:p>
            <a:pPr marL="0" indent="0">
              <a:buNone/>
            </a:pPr>
            <a:r>
              <a:rPr lang="en-GB" sz="1550" b="1" i="1" dirty="0"/>
              <a:t>Peter Cheese</a:t>
            </a:r>
            <a:r>
              <a:rPr lang="en-GB" sz="1550" b="1" dirty="0"/>
              <a:t>, Chief Executive of the Chartered Institute of Personnel and Development</a:t>
            </a:r>
          </a:p>
          <a:p>
            <a:pPr marL="0" indent="0">
              <a:buNone/>
            </a:pPr>
            <a:r>
              <a:rPr lang="en-GB" sz="1550" b="1" i="1" dirty="0"/>
              <a:t>Chris Husbands</a:t>
            </a:r>
            <a:r>
              <a:rPr lang="en-GB" sz="1550" b="1" dirty="0"/>
              <a:t>, Director of UCL Institute of Education</a:t>
            </a:r>
          </a:p>
          <a:p>
            <a:pPr marL="0" indent="0">
              <a:buNone/>
            </a:pPr>
            <a:r>
              <a:rPr lang="en-GB" sz="1550" b="1" i="1" dirty="0" err="1"/>
              <a:t>Ewart</a:t>
            </a:r>
            <a:r>
              <a:rPr lang="en-GB" sz="1550" b="1" i="1" dirty="0"/>
              <a:t> Keep</a:t>
            </a:r>
            <a:r>
              <a:rPr lang="en-GB" sz="1550" b="1" dirty="0"/>
              <a:t>, Chair of Education, Training and Skills at the University of Oxford </a:t>
            </a:r>
          </a:p>
          <a:p>
            <a:pPr marL="0" indent="0">
              <a:buNone/>
            </a:pPr>
            <a:r>
              <a:rPr lang="en-GB" sz="1550" b="1" i="1" dirty="0"/>
              <a:t>Hugh Lauder</a:t>
            </a:r>
            <a:r>
              <a:rPr lang="en-GB" sz="1550" b="1" dirty="0"/>
              <a:t>, Professor of Political Economy at the University of Bath and Editor  of the </a:t>
            </a:r>
            <a:r>
              <a:rPr lang="en-GB" sz="1550" b="1" i="1" dirty="0"/>
              <a:t>Journal of Education and Work</a:t>
            </a:r>
            <a:r>
              <a:rPr lang="en-GB" sz="1550" dirty="0"/>
              <a:t> </a:t>
            </a:r>
            <a:endParaRPr lang="en-US" sz="1550" dirty="0"/>
          </a:p>
          <a:p>
            <a:pPr marL="0" indent="0">
              <a:buNone/>
            </a:pPr>
            <a:r>
              <a:rPr lang="en-GB" sz="1550" b="1" i="1" dirty="0"/>
              <a:t>David Pollard</a:t>
            </a:r>
            <a:r>
              <a:rPr lang="en-GB" sz="1550" b="1" dirty="0"/>
              <a:t>, head of Education and Skills at the Federation of Small Businesses</a:t>
            </a:r>
          </a:p>
          <a:p>
            <a:pPr marL="0" indent="0">
              <a:buNone/>
            </a:pPr>
            <a:r>
              <a:rPr lang="en-GB" sz="1550" b="1" i="1" dirty="0"/>
              <a:t>Andreas Schleicher</a:t>
            </a:r>
            <a:r>
              <a:rPr lang="en-GB" sz="1550" b="1" dirty="0"/>
              <a:t>, Director of Education and Skills, Organisation for Economic Co-operation and Development (OECD)</a:t>
            </a:r>
            <a:endParaRPr lang="en-GB" sz="1550" dirty="0"/>
          </a:p>
          <a:p>
            <a:pPr marL="0" indent="0">
              <a:buNone/>
            </a:pPr>
            <a:r>
              <a:rPr lang="en-GB" sz="1550" b="1" i="1" dirty="0"/>
              <a:t>Lorna Unwin</a:t>
            </a:r>
            <a:r>
              <a:rPr lang="en-GB" sz="1550" b="1" dirty="0"/>
              <a:t>, Professor of Vocational Education at the UCL Institute of Education and Editor of the </a:t>
            </a:r>
            <a:r>
              <a:rPr lang="en-GB" sz="1550" b="1" i="1" dirty="0"/>
              <a:t>Journal of Vocational Education and Training</a:t>
            </a:r>
          </a:p>
        </p:txBody>
      </p:sp>
      <p:pic>
        <p:nvPicPr>
          <p:cNvPr id="8" name="Content Placeholder 7"/>
          <p:cNvPicPr>
            <a:picLocks noGrp="1" noChangeAspect="1"/>
          </p:cNvPicPr>
          <p:nvPr>
            <p:ph sz="half" idx="2"/>
          </p:nvPr>
        </p:nvPicPr>
        <p:blipFill>
          <a:blip r:embed="rId2"/>
          <a:stretch>
            <a:fillRect/>
          </a:stretch>
        </p:blipFill>
        <p:spPr>
          <a:xfrm>
            <a:off x="7254641" y="1825625"/>
            <a:ext cx="3016717" cy="4351338"/>
          </a:xfrm>
          <a:prstGeom prst="rect">
            <a:avLst/>
          </a:prstGeom>
          <a:effectLst>
            <a:outerShdw blurRad="50800" dist="50800" dir="5400000" algn="ctr" rotWithShape="0">
              <a:srgbClr val="000000">
                <a:alpha val="51000"/>
              </a:srgbClr>
            </a:outerShdw>
            <a:softEdge rad="0"/>
          </a:effectLst>
        </p:spPr>
      </p:pic>
    </p:spTree>
    <p:extLst>
      <p:ext uri="{BB962C8B-B14F-4D97-AF65-F5344CB8AC3E}">
        <p14:creationId xmlns:p14="http://schemas.microsoft.com/office/powerpoint/2010/main" val="272425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Methodology</a:t>
            </a:r>
            <a:br>
              <a:rPr lang="en-US" dirty="0">
                <a:latin typeface="+mn-lt"/>
              </a:rPr>
            </a:br>
            <a:r>
              <a:rPr lang="en-US" dirty="0">
                <a:latin typeface="+mn-lt"/>
              </a:rPr>
              <a:t>Focus groups with recruiters</a:t>
            </a:r>
          </a:p>
        </p:txBody>
      </p:sp>
      <p:sp>
        <p:nvSpPr>
          <p:cNvPr id="3" name="Content Placeholder 2"/>
          <p:cNvSpPr>
            <a:spLocks noGrp="1"/>
          </p:cNvSpPr>
          <p:nvPr>
            <p:ph sz="half" idx="1"/>
          </p:nvPr>
        </p:nvSpPr>
        <p:spPr/>
        <p:txBody>
          <a:bodyPr/>
          <a:lstStyle/>
          <a:p>
            <a:pPr marL="0" indent="0">
              <a:buNone/>
            </a:pPr>
            <a:r>
              <a:rPr lang="en-US" dirty="0"/>
              <a:t>Twenty five representatives: experienced recruiters</a:t>
            </a:r>
          </a:p>
          <a:p>
            <a:pPr marL="0" indent="0">
              <a:buNone/>
            </a:pPr>
            <a:r>
              <a:rPr lang="en-US" dirty="0"/>
              <a:t>Sourced through CIPD and EET networks</a:t>
            </a:r>
          </a:p>
          <a:p>
            <a:pPr marL="0" indent="0">
              <a:buNone/>
            </a:pPr>
            <a:r>
              <a:rPr lang="en-US" dirty="0"/>
              <a:t>Variety of sizes and sectors</a:t>
            </a:r>
          </a:p>
          <a:p>
            <a:pPr marL="0" indent="0">
              <a:buNone/>
            </a:pPr>
            <a:r>
              <a:rPr lang="en-US" dirty="0"/>
              <a:t>Three events: London and Leicester</a:t>
            </a:r>
          </a:p>
          <a:p>
            <a:pPr marL="0" indent="0">
              <a:buNone/>
            </a:pPr>
            <a:r>
              <a:rPr lang="en-US" dirty="0"/>
              <a:t>Semi-structured questioning</a:t>
            </a:r>
          </a:p>
          <a:p>
            <a:pPr marL="0" indent="0">
              <a:buNone/>
            </a:pPr>
            <a:endParaRPr lang="en-US" dirty="0"/>
          </a:p>
          <a:p>
            <a:pPr marL="0" indent="0">
              <a:buNone/>
            </a:pPr>
            <a:endParaRPr lang="en-US" dirty="0"/>
          </a:p>
        </p:txBody>
      </p:sp>
      <p:pic>
        <p:nvPicPr>
          <p:cNvPr id="5" name="Content Placeholder 4"/>
          <p:cNvPicPr>
            <a:picLocks noGrp="1" noChangeAspect="1"/>
          </p:cNvPicPr>
          <p:nvPr>
            <p:ph sz="half" idx="2"/>
          </p:nvPr>
        </p:nvPicPr>
        <p:blipFill>
          <a:blip r:embed="rId2"/>
          <a:stretch>
            <a:fillRect/>
          </a:stretch>
        </p:blipFill>
        <p:spPr>
          <a:xfrm>
            <a:off x="7168617" y="1825625"/>
            <a:ext cx="3188766" cy="4351338"/>
          </a:xfrm>
          <a:prstGeom prst="rect">
            <a:avLst/>
          </a:prstGeom>
          <a:effectLst>
            <a:outerShdw blurRad="50800" dist="50800" dir="5400000" algn="ctr" rotWithShape="0">
              <a:srgbClr val="000000">
                <a:alpha val="50000"/>
              </a:srgbClr>
            </a:outerShdw>
          </a:effectLst>
        </p:spPr>
      </p:pic>
    </p:spTree>
    <p:extLst>
      <p:ext uri="{BB962C8B-B14F-4D97-AF65-F5344CB8AC3E}">
        <p14:creationId xmlns:p14="http://schemas.microsoft.com/office/powerpoint/2010/main" val="324961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latin typeface="+mn-lt"/>
              </a:rPr>
              <a:t>Three themes emerged from discussions</a:t>
            </a:r>
          </a:p>
        </p:txBody>
      </p:sp>
      <p:sp>
        <p:nvSpPr>
          <p:cNvPr id="6" name="Content Placeholder 5"/>
          <p:cNvSpPr>
            <a:spLocks noGrp="1"/>
          </p:cNvSpPr>
          <p:nvPr>
            <p:ph idx="1"/>
          </p:nvPr>
        </p:nvSpPr>
        <p:spPr/>
        <p:txBody>
          <a:bodyPr>
            <a:normAutofit fontScale="70000" lnSpcReduction="20000"/>
          </a:bodyPr>
          <a:lstStyle/>
          <a:p>
            <a:pPr marL="0" indent="0">
              <a:lnSpc>
                <a:spcPct val="120000"/>
              </a:lnSpc>
              <a:buNone/>
            </a:pPr>
            <a:r>
              <a:rPr lang="en-GB" dirty="0"/>
              <a:t>Structural changes in the operation of the youth labour market (driven by technological change, globalisation, labour market deregulation, inequality and marketization of higher education and training) have implications which schools and colleges </a:t>
            </a:r>
            <a:r>
              <a:rPr lang="en-GB" i="1" dirty="0"/>
              <a:t>can do something about </a:t>
            </a:r>
            <a:r>
              <a:rPr lang="en-GB" dirty="0"/>
              <a:t>relating to:</a:t>
            </a:r>
          </a:p>
          <a:p>
            <a:pPr marL="514350" indent="-514350">
              <a:buAutoNum type="arabicParenBoth"/>
            </a:pPr>
            <a:endParaRPr lang="en-GB" dirty="0"/>
          </a:p>
          <a:p>
            <a:pPr marL="0" indent="0">
              <a:buNone/>
            </a:pPr>
            <a:r>
              <a:rPr lang="en-GB" b="1" dirty="0"/>
              <a:t>(1) Complexity</a:t>
            </a:r>
            <a:r>
              <a:rPr lang="en-GB" dirty="0"/>
              <a:t>: The increasing complexity of the labour market has required</a:t>
            </a:r>
          </a:p>
          <a:p>
            <a:pPr marL="0" indent="0">
              <a:buNone/>
            </a:pPr>
            <a:r>
              <a:rPr lang="en-GB" dirty="0"/>
              <a:t>greater levels of more authentic careers provision. </a:t>
            </a:r>
          </a:p>
          <a:p>
            <a:pPr marL="0" indent="0">
              <a:lnSpc>
                <a:spcPct val="120000"/>
              </a:lnSpc>
              <a:buNone/>
            </a:pPr>
            <a:r>
              <a:rPr lang="en-GB" b="1" dirty="0"/>
              <a:t>(2) Competition</a:t>
            </a:r>
            <a:r>
              <a:rPr lang="en-GB" dirty="0"/>
              <a:t>: School to work transitions have become more fractured with young people demanding that they leave education with greater levels of recruitment skills and resilience to compete for employment. </a:t>
            </a:r>
          </a:p>
          <a:p>
            <a:pPr marL="0" indent="0">
              <a:lnSpc>
                <a:spcPct val="120000"/>
              </a:lnSpc>
              <a:buNone/>
            </a:pPr>
            <a:r>
              <a:rPr lang="en-GB" b="1" dirty="0"/>
              <a:t>(3) Workplace Change</a:t>
            </a:r>
            <a:r>
              <a:rPr lang="en-GB" dirty="0"/>
              <a:t>: A rapidly growing number of jobs demand not just knowledge itself, but its effective application in new situations, drawing on skills often delivered by schools as enterprise education.</a:t>
            </a:r>
            <a:endParaRPr lang="en-US" dirty="0"/>
          </a:p>
        </p:txBody>
      </p:sp>
    </p:spTree>
    <p:extLst>
      <p:ext uri="{BB962C8B-B14F-4D97-AF65-F5344CB8AC3E}">
        <p14:creationId xmlns:p14="http://schemas.microsoft.com/office/powerpoint/2010/main" val="1943930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latin typeface="+mn-lt"/>
              </a:rPr>
              <a:t>Theme one:  </a:t>
            </a:r>
            <a:br>
              <a:rPr lang="en-US" b="1" dirty="0">
                <a:latin typeface="+mn-lt"/>
              </a:rPr>
            </a:br>
            <a:r>
              <a:rPr lang="en-US" b="1" dirty="0">
                <a:latin typeface="+mn-lt"/>
              </a:rPr>
              <a:t>the implications of growing complexity</a:t>
            </a:r>
          </a:p>
        </p:txBody>
      </p:sp>
      <p:sp>
        <p:nvSpPr>
          <p:cNvPr id="6" name="Content Placeholder 5"/>
          <p:cNvSpPr>
            <a:spLocks noGrp="1"/>
          </p:cNvSpPr>
          <p:nvPr>
            <p:ph idx="1"/>
          </p:nvPr>
        </p:nvSpPr>
        <p:spPr/>
        <p:txBody>
          <a:bodyPr>
            <a:normAutofit/>
          </a:bodyPr>
          <a:lstStyle/>
          <a:p>
            <a:pPr marL="0" indent="0">
              <a:buNone/>
            </a:pPr>
            <a:r>
              <a:rPr lang="en-GB" i="1" dirty="0"/>
              <a:t>If we think of young people making investment decisions as they decide on the qualifications, training and experience (collectively, the human capital) they plan to accumulate prior to leaving education to optimise their ultimate earnings in the labour market, we need to recognise the importance of access to good information about what that labour market actually wants and demands in order for properly informed decision making to take place. In the absence of good labour market signalling, it can be no surprise that poor investment decisions will be made and the widely evidenced skills mismatches in the British economy become a predictable result.  </a:t>
            </a:r>
            <a:r>
              <a:rPr lang="en-GB" b="1" dirty="0"/>
              <a:t>Hugh Lauder.</a:t>
            </a:r>
            <a:endParaRPr lang="en-US" b="1" dirty="0"/>
          </a:p>
        </p:txBody>
      </p:sp>
    </p:spTree>
    <p:extLst>
      <p:ext uri="{BB962C8B-B14F-4D97-AF65-F5344CB8AC3E}">
        <p14:creationId xmlns:p14="http://schemas.microsoft.com/office/powerpoint/2010/main" val="2059523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Theme one:  </a:t>
            </a:r>
            <a:br>
              <a:rPr lang="en-US" b="1" dirty="0">
                <a:latin typeface="+mn-lt"/>
              </a:rPr>
            </a:br>
            <a:r>
              <a:rPr lang="en-US" b="1" dirty="0">
                <a:latin typeface="+mn-lt"/>
              </a:rPr>
              <a:t>the implications of growing complexity</a:t>
            </a:r>
            <a:endParaRPr lang="en-US" dirty="0">
              <a:latin typeface="+mn-lt"/>
            </a:endParaRPr>
          </a:p>
        </p:txBody>
      </p:sp>
      <p:sp>
        <p:nvSpPr>
          <p:cNvPr id="3" name="Content Placeholder 2"/>
          <p:cNvSpPr>
            <a:spLocks noGrp="1"/>
          </p:cNvSpPr>
          <p:nvPr>
            <p:ph idx="1"/>
          </p:nvPr>
        </p:nvSpPr>
        <p:spPr/>
        <p:txBody>
          <a:bodyPr/>
          <a:lstStyle/>
          <a:p>
            <a:pPr marL="0" indent="0">
              <a:buNone/>
            </a:pPr>
            <a:r>
              <a:rPr lang="en-GB" i="1" dirty="0"/>
              <a:t>It is absolutely apparent that if we want to do anything to make transitions into an increasingly complex working world easier for young people, it is essential that high quality careers information advice and guidance is available. Without that, we might as well give up, it is that important. …We need to help young people become far more discerning consumers of the provision available to them.  </a:t>
            </a:r>
            <a:r>
              <a:rPr lang="en-GB" b="1" dirty="0" err="1"/>
              <a:t>Ewart</a:t>
            </a:r>
            <a:r>
              <a:rPr lang="en-GB" b="1" dirty="0"/>
              <a:t> Keep.</a:t>
            </a:r>
            <a:endParaRPr lang="en-US" b="1" dirty="0"/>
          </a:p>
        </p:txBody>
      </p:sp>
    </p:spTree>
    <p:extLst>
      <p:ext uri="{BB962C8B-B14F-4D97-AF65-F5344CB8AC3E}">
        <p14:creationId xmlns:p14="http://schemas.microsoft.com/office/powerpoint/2010/main" val="3077400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2891</TotalTime>
  <Words>1648</Words>
  <Application>Microsoft Office PowerPoint</Application>
  <PresentationFormat>Widescreen</PresentationFormat>
  <Paragraphs>121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Research context Young people have never left education more highly qualified, with more years of schooling…</vt:lpstr>
      <vt:lpstr> Research context …but are facing record levels of discrimination in the labour market, seen in the ratio of youth:adult unemployment…</vt:lpstr>
      <vt:lpstr>Research context …comparative earnings and success in Apprenticeship recruitment.</vt:lpstr>
      <vt:lpstr>Methodology Interviews with policy commentators </vt:lpstr>
      <vt:lpstr>Methodology Focus groups with recruiters</vt:lpstr>
      <vt:lpstr>Three themes emerged from discussions</vt:lpstr>
      <vt:lpstr>Theme one:   the implications of growing complexity</vt:lpstr>
      <vt:lpstr>Theme one:   the implications of growing complexity</vt:lpstr>
      <vt:lpstr>Theme one:   the implications of growing complexity</vt:lpstr>
      <vt:lpstr>Theme one:   the implications of growing complexity</vt:lpstr>
      <vt:lpstr>Theme two: the implications of growing competition </vt:lpstr>
      <vt:lpstr>Theme two: the implications of growing competition </vt:lpstr>
      <vt:lpstr>Theme two: the implications of growing competition </vt:lpstr>
      <vt:lpstr>Theme two: the implications of growing competition </vt:lpstr>
      <vt:lpstr>Theme three:  the implications of workplace change</vt:lpstr>
      <vt:lpstr>Theme three:  the implications of workplace change</vt:lpstr>
      <vt:lpstr>Theme three:  the implications of workplace change</vt:lpstr>
      <vt:lpstr>Theme three:  the implications of workplace change</vt:lpstr>
      <vt:lpstr>Theme three:  the implications of workplace change</vt:lpstr>
      <vt:lpstr>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Mann</dc:creator>
  <cp:lastModifiedBy> </cp:lastModifiedBy>
  <cp:revision>21</cp:revision>
  <dcterms:created xsi:type="dcterms:W3CDTF">2017-01-31T10:53:21Z</dcterms:created>
  <dcterms:modified xsi:type="dcterms:W3CDTF">2017-02-02T11:04:23Z</dcterms:modified>
</cp:coreProperties>
</file>