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7" r:id="rId1"/>
  </p:sldMasterIdLst>
  <p:notesMasterIdLst>
    <p:notesMasterId r:id="rId16"/>
  </p:notesMasterIdLst>
  <p:sldIdLst>
    <p:sldId id="256" r:id="rId2"/>
    <p:sldId id="271" r:id="rId3"/>
    <p:sldId id="273" r:id="rId4"/>
    <p:sldId id="261" r:id="rId5"/>
    <p:sldId id="272" r:id="rId6"/>
    <p:sldId id="265" r:id="rId7"/>
    <p:sldId id="278" r:id="rId8"/>
    <p:sldId id="267" r:id="rId9"/>
    <p:sldId id="269" r:id="rId10"/>
    <p:sldId id="277" r:id="rId11"/>
    <p:sldId id="270" r:id="rId12"/>
    <p:sldId id="275" r:id="rId13"/>
    <p:sldId id="279" r:id="rId14"/>
    <p:sldId id="27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187" autoAdjust="0"/>
  </p:normalViewPr>
  <p:slideViewPr>
    <p:cSldViewPr snapToGrid="0">
      <p:cViewPr varScale="1">
        <p:scale>
          <a:sx n="70" d="100"/>
          <a:sy n="70" d="100"/>
        </p:scale>
        <p:origin x="70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392ABE-2992-4E16-9A5E-C97FDFBEE9FC}" type="datetimeFigureOut">
              <a:rPr lang="en-GB" smtClean="0"/>
              <a:t>02/02/2017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CE6FFE-D4B8-4B87-855A-5347F6A05375}" type="slidenum">
              <a:rPr lang="en-GB" smtClean="0"/>
              <a:t>‹#›</a:t>
            </a:fld>
            <a:endParaRPr lang="en-GB"/>
          </a:p>
        </p:txBody>
      </p:sp>
    </p:spTree>
    <p:extLst>
      <p:ext uri="{BB962C8B-B14F-4D97-AF65-F5344CB8AC3E}">
        <p14:creationId xmlns:p14="http://schemas.microsoft.com/office/powerpoint/2010/main" val="6987695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CE6FFE-D4B8-4B87-855A-5347F6A05375}" type="slidenum">
              <a:rPr lang="en-GB" smtClean="0"/>
              <a:t>3</a:t>
            </a:fld>
            <a:endParaRPr lang="en-GB"/>
          </a:p>
        </p:txBody>
      </p:sp>
    </p:spTree>
    <p:extLst>
      <p:ext uri="{BB962C8B-B14F-4D97-AF65-F5344CB8AC3E}">
        <p14:creationId xmlns:p14="http://schemas.microsoft.com/office/powerpoint/2010/main" val="1930390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CE6FFE-D4B8-4B87-855A-5347F6A05375}" type="slidenum">
              <a:rPr lang="en-GB" smtClean="0"/>
              <a:t>4</a:t>
            </a:fld>
            <a:endParaRPr lang="en-GB"/>
          </a:p>
        </p:txBody>
      </p:sp>
    </p:spTree>
    <p:extLst>
      <p:ext uri="{BB962C8B-B14F-4D97-AF65-F5344CB8AC3E}">
        <p14:creationId xmlns:p14="http://schemas.microsoft.com/office/powerpoint/2010/main" val="224185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CE6FFE-D4B8-4B87-855A-5347F6A05375}" type="slidenum">
              <a:rPr lang="en-GB" smtClean="0"/>
              <a:t>5</a:t>
            </a:fld>
            <a:endParaRPr lang="en-GB"/>
          </a:p>
        </p:txBody>
      </p:sp>
    </p:spTree>
    <p:extLst>
      <p:ext uri="{BB962C8B-B14F-4D97-AF65-F5344CB8AC3E}">
        <p14:creationId xmlns:p14="http://schemas.microsoft.com/office/powerpoint/2010/main" val="1652562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CE6FFE-D4B8-4B87-855A-5347F6A05375}" type="slidenum">
              <a:rPr lang="en-GB" smtClean="0"/>
              <a:t>6</a:t>
            </a:fld>
            <a:endParaRPr lang="en-GB"/>
          </a:p>
        </p:txBody>
      </p:sp>
    </p:spTree>
    <p:extLst>
      <p:ext uri="{BB962C8B-B14F-4D97-AF65-F5344CB8AC3E}">
        <p14:creationId xmlns:p14="http://schemas.microsoft.com/office/powerpoint/2010/main" val="24140288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CE6FFE-D4B8-4B87-855A-5347F6A05375}" type="slidenum">
              <a:rPr lang="en-GB" smtClean="0"/>
              <a:t>7</a:t>
            </a:fld>
            <a:endParaRPr lang="en-GB"/>
          </a:p>
        </p:txBody>
      </p:sp>
    </p:spTree>
    <p:extLst>
      <p:ext uri="{BB962C8B-B14F-4D97-AF65-F5344CB8AC3E}">
        <p14:creationId xmlns:p14="http://schemas.microsoft.com/office/powerpoint/2010/main" val="11249764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CE6FFE-D4B8-4B87-855A-5347F6A05375}" type="slidenum">
              <a:rPr lang="en-GB" smtClean="0"/>
              <a:t>10</a:t>
            </a:fld>
            <a:endParaRPr lang="en-GB"/>
          </a:p>
        </p:txBody>
      </p:sp>
    </p:spTree>
    <p:extLst>
      <p:ext uri="{BB962C8B-B14F-4D97-AF65-F5344CB8AC3E}">
        <p14:creationId xmlns:p14="http://schemas.microsoft.com/office/powerpoint/2010/main" val="376516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CE6FFE-D4B8-4B87-855A-5347F6A05375}" type="slidenum">
              <a:rPr lang="en-GB" smtClean="0"/>
              <a:t>13</a:t>
            </a:fld>
            <a:endParaRPr lang="en-GB"/>
          </a:p>
        </p:txBody>
      </p:sp>
    </p:spTree>
    <p:extLst>
      <p:ext uri="{BB962C8B-B14F-4D97-AF65-F5344CB8AC3E}">
        <p14:creationId xmlns:p14="http://schemas.microsoft.com/office/powerpoint/2010/main" val="25879613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37086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smtClean="0"/>
              <a:pPr/>
              <a:t>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7918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663287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smtClean="0"/>
              <a:pPr/>
              <a:t>2/2/2017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300480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808530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53104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83226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6473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37239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2/2/2017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64359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73561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2/2/2017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97234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418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smtClean="0"/>
              <a:pPr/>
              <a:t>2/2/2017</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07720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smtClean="0"/>
              <a:pPr/>
              <a:t>2/2/2017</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98603945"/>
      </p:ext>
    </p:extLst>
  </p:cSld>
  <p:clrMap bg1="dk1" tx1="lt1" bg2="dk2"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2182540"/>
            <a:ext cx="10572000" cy="3382968"/>
          </a:xfrm>
        </p:spPr>
        <p:txBody>
          <a:bodyPr/>
          <a:lstStyle/>
          <a:p>
            <a:pPr algn="ctr"/>
            <a:r>
              <a:rPr lang="en-GB" dirty="0"/>
              <a:t/>
            </a:r>
            <a:br>
              <a:rPr lang="en-GB" dirty="0"/>
            </a:br>
            <a:r>
              <a:rPr lang="en-GB" dirty="0"/>
              <a:t/>
            </a:r>
            <a:br>
              <a:rPr lang="en-GB" dirty="0"/>
            </a:br>
            <a:r>
              <a:rPr lang="en-GB" dirty="0"/>
              <a:t/>
            </a:r>
            <a:br>
              <a:rPr lang="en-GB" dirty="0"/>
            </a:br>
            <a:r>
              <a:rPr lang="en-GB" dirty="0"/>
              <a:t/>
            </a:r>
            <a:br>
              <a:rPr lang="en-GB" dirty="0"/>
            </a:br>
            <a:r>
              <a:rPr lang="en-GB" dirty="0"/>
              <a:t/>
            </a:r>
            <a:br>
              <a:rPr lang="en-GB" dirty="0"/>
            </a:br>
            <a:r>
              <a:rPr lang="en-GB" dirty="0"/>
              <a:t/>
            </a:r>
            <a:br>
              <a:rPr lang="en-GB" dirty="0"/>
            </a:br>
            <a:r>
              <a:rPr lang="en-GB" dirty="0"/>
              <a:t/>
            </a:r>
            <a:br>
              <a:rPr lang="en-GB" dirty="0"/>
            </a:br>
            <a:r>
              <a:rPr lang="en-GB" dirty="0"/>
              <a:t>Employability: challenges for young people</a:t>
            </a:r>
            <a:br>
              <a:rPr lang="en-GB" dirty="0"/>
            </a:br>
            <a:r>
              <a:rPr lang="en-GB" dirty="0"/>
              <a:t/>
            </a:r>
            <a:br>
              <a:rPr lang="en-GB" dirty="0"/>
            </a:br>
            <a:endParaRPr lang="en-GB" dirty="0"/>
          </a:p>
        </p:txBody>
      </p:sp>
      <p:sp>
        <p:nvSpPr>
          <p:cNvPr id="3" name="Subtitle 2"/>
          <p:cNvSpPr>
            <a:spLocks noGrp="1"/>
          </p:cNvSpPr>
          <p:nvPr>
            <p:ph type="subTitle" idx="1"/>
          </p:nvPr>
        </p:nvSpPr>
        <p:spPr>
          <a:xfrm>
            <a:off x="810001" y="5280846"/>
            <a:ext cx="10572000" cy="1577153"/>
          </a:xfrm>
        </p:spPr>
        <p:txBody>
          <a:bodyPr>
            <a:normAutofit/>
          </a:bodyPr>
          <a:lstStyle/>
          <a:p>
            <a:pPr algn="ctr"/>
            <a:r>
              <a:rPr lang="en-GB" sz="2800" dirty="0"/>
              <a:t>Michael Tomlinson, University of Southampton</a:t>
            </a:r>
          </a:p>
        </p:txBody>
      </p:sp>
    </p:spTree>
    <p:extLst>
      <p:ext uri="{BB962C8B-B14F-4D97-AF65-F5344CB8AC3E}">
        <p14:creationId xmlns:p14="http://schemas.microsoft.com/office/powerpoint/2010/main" val="3185245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14143637"/>
              </p:ext>
            </p:extLst>
          </p:nvPr>
        </p:nvGraphicFramePr>
        <p:xfrm>
          <a:off x="-2" y="0"/>
          <a:ext cx="12192001" cy="7255198"/>
        </p:xfrm>
        <a:graphic>
          <a:graphicData uri="http://schemas.openxmlformats.org/drawingml/2006/table">
            <a:tbl>
              <a:tblPr firstRow="1" firstCol="1" bandRow="1">
                <a:tableStyleId>{5C22544A-7EE6-4342-B048-85BDC9FD1C3A}</a:tableStyleId>
              </a:tblPr>
              <a:tblGrid>
                <a:gridCol w="2755264">
                  <a:extLst>
                    <a:ext uri="{9D8B030D-6E8A-4147-A177-3AD203B41FA5}">
                      <a16:colId xmlns:a16="http://schemas.microsoft.com/office/drawing/2014/main" xmlns="" val="1263198712"/>
                    </a:ext>
                  </a:extLst>
                </a:gridCol>
                <a:gridCol w="3197870">
                  <a:extLst>
                    <a:ext uri="{9D8B030D-6E8A-4147-A177-3AD203B41FA5}">
                      <a16:colId xmlns:a16="http://schemas.microsoft.com/office/drawing/2014/main" xmlns="" val="823296971"/>
                    </a:ext>
                  </a:extLst>
                </a:gridCol>
                <a:gridCol w="3561984">
                  <a:extLst>
                    <a:ext uri="{9D8B030D-6E8A-4147-A177-3AD203B41FA5}">
                      <a16:colId xmlns:a16="http://schemas.microsoft.com/office/drawing/2014/main" xmlns="" val="816075470"/>
                    </a:ext>
                  </a:extLst>
                </a:gridCol>
                <a:gridCol w="2676883">
                  <a:extLst>
                    <a:ext uri="{9D8B030D-6E8A-4147-A177-3AD203B41FA5}">
                      <a16:colId xmlns:a16="http://schemas.microsoft.com/office/drawing/2014/main" xmlns="" val="2698131401"/>
                    </a:ext>
                  </a:extLst>
                </a:gridCol>
              </a:tblGrid>
              <a:tr h="1055801">
                <a:tc>
                  <a:txBody>
                    <a:bodyPr/>
                    <a:lstStyle/>
                    <a:p>
                      <a:pPr algn="ctr">
                        <a:lnSpc>
                          <a:spcPct val="115000"/>
                        </a:lnSpc>
                        <a:spcAft>
                          <a:spcPts val="0"/>
                        </a:spcAft>
                      </a:pPr>
                      <a:r>
                        <a:rPr lang="en-GB" sz="1800" dirty="0">
                          <a:effectLst/>
                          <a:latin typeface="Calibri" panose="020F0502020204030204" pitchFamily="34" charset="0"/>
                          <a:cs typeface="Calibri" panose="020F0502020204030204" pitchFamily="34" charset="0"/>
                        </a:rPr>
                        <a:t>Capital form</a:t>
                      </a:r>
                      <a:endParaRPr lang="en-GB" sz="1800" dirty="0">
                        <a:effectLst/>
                        <a:latin typeface="Calibri" panose="020F0502020204030204" pitchFamily="34" charset="0"/>
                        <a:ea typeface="SimSun" panose="02010600030101010101" pitchFamily="2" charset="-122"/>
                        <a:cs typeface="Calibri" panose="020F0502020204030204" pitchFamily="34" charset="0"/>
                      </a:endParaRPr>
                    </a:p>
                  </a:txBody>
                  <a:tcPr marL="45614" marR="45614" marT="0" marB="0"/>
                </a:tc>
                <a:tc>
                  <a:txBody>
                    <a:bodyPr/>
                    <a:lstStyle/>
                    <a:p>
                      <a:pPr>
                        <a:lnSpc>
                          <a:spcPct val="115000"/>
                        </a:lnSpc>
                        <a:spcAft>
                          <a:spcPts val="0"/>
                        </a:spcAft>
                      </a:pPr>
                      <a:r>
                        <a:rPr lang="en-GB" sz="1800" dirty="0">
                          <a:effectLst/>
                          <a:latin typeface="Calibri" panose="020F0502020204030204" pitchFamily="34" charset="0"/>
                          <a:cs typeface="Calibri" panose="020F0502020204030204" pitchFamily="34" charset="0"/>
                        </a:rPr>
                        <a:t>Item example</a:t>
                      </a:r>
                      <a:endParaRPr lang="en-GB" sz="1800" dirty="0">
                        <a:effectLst/>
                        <a:latin typeface="Calibri" panose="020F0502020204030204" pitchFamily="34" charset="0"/>
                        <a:ea typeface="SimSun" panose="02010600030101010101" pitchFamily="2" charset="-122"/>
                        <a:cs typeface="Calibri" panose="020F0502020204030204" pitchFamily="34" charset="0"/>
                      </a:endParaRPr>
                    </a:p>
                  </a:txBody>
                  <a:tcPr marL="45614" marR="45614" marT="0" marB="0"/>
                </a:tc>
                <a:tc>
                  <a:txBody>
                    <a:bodyPr/>
                    <a:lstStyle/>
                    <a:p>
                      <a:pPr>
                        <a:lnSpc>
                          <a:spcPct val="115000"/>
                        </a:lnSpc>
                        <a:spcAft>
                          <a:spcPts val="0"/>
                        </a:spcAft>
                      </a:pPr>
                      <a:r>
                        <a:rPr lang="en-GB" sz="1800" dirty="0">
                          <a:effectLst/>
                          <a:latin typeface="Calibri" panose="020F0502020204030204" pitchFamily="34" charset="0"/>
                          <a:cs typeface="Calibri" panose="020F0502020204030204" pitchFamily="34" charset="0"/>
                        </a:rPr>
                        <a:t>Application and utility in the labour market</a:t>
                      </a:r>
                      <a:endParaRPr lang="en-GB" sz="1800" dirty="0">
                        <a:effectLst/>
                        <a:latin typeface="Calibri" panose="020F0502020204030204" pitchFamily="34" charset="0"/>
                        <a:ea typeface="SimSun" panose="02010600030101010101" pitchFamily="2" charset="-122"/>
                        <a:cs typeface="Calibri" panose="020F0502020204030204" pitchFamily="34" charset="0"/>
                      </a:endParaRPr>
                    </a:p>
                  </a:txBody>
                  <a:tcPr marL="45614" marR="45614" marT="0" marB="0"/>
                </a:tc>
                <a:tc>
                  <a:txBody>
                    <a:bodyPr/>
                    <a:lstStyle/>
                    <a:p>
                      <a:pPr>
                        <a:lnSpc>
                          <a:spcPct val="115000"/>
                        </a:lnSpc>
                        <a:spcAft>
                          <a:spcPts val="0"/>
                        </a:spcAft>
                      </a:pPr>
                      <a:r>
                        <a:rPr lang="en-GB" sz="1800" dirty="0">
                          <a:effectLst/>
                          <a:latin typeface="Calibri" panose="020F0502020204030204" pitchFamily="34" charset="0"/>
                          <a:ea typeface="SimSun" panose="02010600030101010101" pitchFamily="2" charset="-122"/>
                          <a:cs typeface="Calibri" panose="020F0502020204030204" pitchFamily="34" charset="0"/>
                        </a:rPr>
                        <a:t>Practical implications</a:t>
                      </a:r>
                    </a:p>
                  </a:txBody>
                  <a:tcPr marL="45614" marR="45614" marT="0" marB="0"/>
                </a:tc>
                <a:extLst>
                  <a:ext uri="{0D108BD9-81ED-4DB2-BD59-A6C34878D82A}">
                    <a16:rowId xmlns:a16="http://schemas.microsoft.com/office/drawing/2014/main" xmlns="" val="851857415"/>
                  </a:ext>
                </a:extLst>
              </a:tr>
              <a:tr h="888406">
                <a:tc>
                  <a:txBody>
                    <a:bodyPr/>
                    <a:lstStyle/>
                    <a:p>
                      <a:pPr>
                        <a:lnSpc>
                          <a:spcPct val="115000"/>
                        </a:lnSpc>
                        <a:spcAft>
                          <a:spcPts val="0"/>
                        </a:spcAft>
                      </a:pPr>
                      <a:r>
                        <a:rPr lang="en-GB" sz="1800" dirty="0">
                          <a:effectLst/>
                          <a:latin typeface="Calibri" panose="020F0502020204030204" pitchFamily="34" charset="0"/>
                          <a:cs typeface="Calibri" panose="020F0502020204030204" pitchFamily="34" charset="0"/>
                        </a:rPr>
                        <a:t>Human capital</a:t>
                      </a:r>
                      <a:endParaRPr lang="en-GB" sz="1800" dirty="0">
                        <a:effectLst/>
                        <a:latin typeface="Calibri" panose="020F0502020204030204" pitchFamily="34" charset="0"/>
                        <a:ea typeface="SimSun" panose="02010600030101010101" pitchFamily="2" charset="-122"/>
                        <a:cs typeface="Calibri" panose="020F0502020204030204" pitchFamily="34" charset="0"/>
                      </a:endParaRPr>
                    </a:p>
                  </a:txBody>
                  <a:tcPr marL="45614" marR="45614" marT="0" marB="0"/>
                </a:tc>
                <a:tc>
                  <a:txBody>
                    <a:bodyPr/>
                    <a:lstStyle/>
                    <a:p>
                      <a:pPr marL="285750" indent="-285750">
                        <a:lnSpc>
                          <a:spcPct val="115000"/>
                        </a:lnSpc>
                        <a:spcAft>
                          <a:spcPts val="0"/>
                        </a:spcAft>
                        <a:buFont typeface="Arial" panose="020B0604020202020204" pitchFamily="34" charset="0"/>
                        <a:buChar char="•"/>
                      </a:pPr>
                      <a:r>
                        <a:rPr lang="en-GB" sz="1500" dirty="0">
                          <a:effectLst/>
                          <a:latin typeface="Calibri" panose="020F0502020204030204" pitchFamily="34" charset="0"/>
                          <a:cs typeface="Calibri" panose="020F0502020204030204" pitchFamily="34" charset="0"/>
                        </a:rPr>
                        <a:t>I feel my knowledge and skills will be relevant for future employment</a:t>
                      </a:r>
                    </a:p>
                    <a:p>
                      <a:pPr marL="285750" indent="-285750">
                        <a:lnSpc>
                          <a:spcPct val="115000"/>
                        </a:lnSpc>
                        <a:spcAft>
                          <a:spcPts val="0"/>
                        </a:spcAft>
                        <a:buFont typeface="Arial" panose="020B0604020202020204" pitchFamily="34" charset="0"/>
                        <a:buChar char="•"/>
                      </a:pPr>
                      <a:r>
                        <a:rPr lang="en-GB" sz="1400" dirty="0">
                          <a:effectLst/>
                          <a:latin typeface="Calibri" panose="020F0502020204030204" pitchFamily="34" charset="0"/>
                          <a:ea typeface="SimSun" panose="02010600030101010101" pitchFamily="2" charset="-122"/>
                          <a:cs typeface="Calibri" panose="020F0502020204030204" pitchFamily="34" charset="0"/>
                        </a:rPr>
                        <a:t>I believe my degree will strongly enhance my prospect</a:t>
                      </a:r>
                    </a:p>
                  </a:txBody>
                  <a:tcPr marL="45614" marR="45614" marT="0" marB="0"/>
                </a:tc>
                <a:tc>
                  <a:txBody>
                    <a:bodyPr/>
                    <a:lstStyle/>
                    <a:p>
                      <a:pPr>
                        <a:lnSpc>
                          <a:spcPct val="115000"/>
                        </a:lnSpc>
                        <a:spcAft>
                          <a:spcPts val="0"/>
                        </a:spcAft>
                      </a:pPr>
                      <a:r>
                        <a:rPr lang="en-GB" sz="1500" dirty="0">
                          <a:effectLst/>
                          <a:latin typeface="Calibri" panose="020F0502020204030204" pitchFamily="34" charset="0"/>
                          <a:cs typeface="Calibri" panose="020F0502020204030204" pitchFamily="34" charset="0"/>
                        </a:rPr>
                        <a:t>Performance of required </a:t>
                      </a:r>
                      <a:r>
                        <a:rPr lang="en-GB" sz="1500" dirty="0" smtClean="0">
                          <a:effectLst/>
                          <a:latin typeface="Calibri" panose="020F0502020204030204" pitchFamily="34" charset="0"/>
                          <a:cs typeface="Calibri" panose="020F0502020204030204" pitchFamily="34" charset="0"/>
                        </a:rPr>
                        <a:t>demands; </a:t>
                      </a:r>
                    </a:p>
                    <a:p>
                      <a:pPr>
                        <a:lnSpc>
                          <a:spcPct val="115000"/>
                        </a:lnSpc>
                        <a:spcAft>
                          <a:spcPts val="0"/>
                        </a:spcAft>
                      </a:pPr>
                      <a:r>
                        <a:rPr lang="en-GB" sz="1500" dirty="0" smtClean="0">
                          <a:effectLst/>
                          <a:latin typeface="Calibri" panose="020F0502020204030204" pitchFamily="34" charset="0"/>
                          <a:cs typeface="Calibri" panose="020F0502020204030204" pitchFamily="34" charset="0"/>
                        </a:rPr>
                        <a:t>Matching </a:t>
                      </a:r>
                      <a:r>
                        <a:rPr lang="en-GB" sz="1500" dirty="0">
                          <a:effectLst/>
                          <a:latin typeface="Calibri" panose="020F0502020204030204" pitchFamily="34" charset="0"/>
                          <a:cs typeface="Calibri" panose="020F0502020204030204" pitchFamily="34" charset="0"/>
                        </a:rPr>
                        <a:t>of qualifications to jobs</a:t>
                      </a:r>
                      <a:endParaRPr lang="en-GB" sz="1500" dirty="0">
                        <a:effectLst/>
                        <a:latin typeface="Calibri" panose="020F0502020204030204" pitchFamily="34" charset="0"/>
                        <a:ea typeface="SimSun" panose="02010600030101010101" pitchFamily="2" charset="-122"/>
                        <a:cs typeface="Calibri" panose="020F0502020204030204" pitchFamily="34" charset="0"/>
                      </a:endParaRPr>
                    </a:p>
                  </a:txBody>
                  <a:tcPr marL="45614" marR="45614" marT="0" marB="0"/>
                </a:tc>
                <a:tc>
                  <a:txBody>
                    <a:bodyPr/>
                    <a:lstStyle/>
                    <a:p>
                      <a:pPr>
                        <a:lnSpc>
                          <a:spcPct val="115000"/>
                        </a:lnSpc>
                        <a:spcAft>
                          <a:spcPts val="0"/>
                        </a:spcAft>
                      </a:pPr>
                      <a:r>
                        <a:rPr lang="en-GB" sz="1500" dirty="0" smtClean="0">
                          <a:effectLst/>
                          <a:latin typeface="Calibri" panose="020F0502020204030204" pitchFamily="34" charset="0"/>
                          <a:cs typeface="Calibri" panose="020F0502020204030204" pitchFamily="34" charset="0"/>
                        </a:rPr>
                        <a:t>Support </a:t>
                      </a:r>
                      <a:r>
                        <a:rPr lang="en-GB" sz="1500" dirty="0">
                          <a:effectLst/>
                          <a:latin typeface="Calibri" panose="020F0502020204030204" pitchFamily="34" charset="0"/>
                          <a:cs typeface="Calibri" panose="020F0502020204030204" pitchFamily="34" charset="0"/>
                        </a:rPr>
                        <a:t>subject knowledge;</a:t>
                      </a:r>
                    </a:p>
                    <a:p>
                      <a:pPr>
                        <a:lnSpc>
                          <a:spcPct val="115000"/>
                        </a:lnSpc>
                        <a:spcAft>
                          <a:spcPts val="0"/>
                        </a:spcAft>
                      </a:pPr>
                      <a:r>
                        <a:rPr lang="en-GB" sz="1500" dirty="0">
                          <a:effectLst/>
                          <a:latin typeface="Calibri" panose="020F0502020204030204" pitchFamily="34" charset="0"/>
                          <a:ea typeface="SimSun" panose="02010600030101010101" pitchFamily="2" charset="-122"/>
                          <a:cs typeface="Calibri" panose="020F0502020204030204" pitchFamily="34" charset="0"/>
                        </a:rPr>
                        <a:t>Promote career building skills</a:t>
                      </a:r>
                    </a:p>
                  </a:txBody>
                  <a:tcPr marL="45614" marR="45614" marT="0" marB="0"/>
                </a:tc>
                <a:extLst>
                  <a:ext uri="{0D108BD9-81ED-4DB2-BD59-A6C34878D82A}">
                    <a16:rowId xmlns:a16="http://schemas.microsoft.com/office/drawing/2014/main" xmlns="" val="3209446799"/>
                  </a:ext>
                </a:extLst>
              </a:tr>
              <a:tr h="888406">
                <a:tc>
                  <a:txBody>
                    <a:bodyPr/>
                    <a:lstStyle/>
                    <a:p>
                      <a:pPr>
                        <a:lnSpc>
                          <a:spcPct val="115000"/>
                        </a:lnSpc>
                        <a:spcAft>
                          <a:spcPts val="0"/>
                        </a:spcAft>
                      </a:pPr>
                      <a:r>
                        <a:rPr lang="en-GB" sz="1800" dirty="0">
                          <a:effectLst/>
                          <a:latin typeface="Calibri" panose="020F0502020204030204" pitchFamily="34" charset="0"/>
                          <a:cs typeface="Calibri" panose="020F0502020204030204" pitchFamily="34" charset="0"/>
                        </a:rPr>
                        <a:t>Social capital</a:t>
                      </a:r>
                      <a:endParaRPr lang="en-GB" sz="1800" dirty="0">
                        <a:effectLst/>
                        <a:latin typeface="Calibri" panose="020F0502020204030204" pitchFamily="34" charset="0"/>
                        <a:ea typeface="SimSun" panose="02010600030101010101" pitchFamily="2" charset="-122"/>
                        <a:cs typeface="Calibri" panose="020F0502020204030204" pitchFamily="34" charset="0"/>
                      </a:endParaRPr>
                    </a:p>
                  </a:txBody>
                  <a:tcPr marL="45614" marR="45614" marT="0" marB="0"/>
                </a:tc>
                <a:tc>
                  <a:txBody>
                    <a:bodyPr/>
                    <a:lstStyle/>
                    <a:p>
                      <a:pPr marL="285750" indent="-285750" algn="l" fontAlgn="b">
                        <a:buFont typeface="Arial" panose="020B0604020202020204" pitchFamily="34" charset="0"/>
                        <a:buChar char="•"/>
                      </a:pPr>
                      <a:r>
                        <a:rPr lang="en-GB" sz="1500" b="0" i="0" u="none" strike="noStrike" dirty="0">
                          <a:solidFill>
                            <a:srgbClr val="000000"/>
                          </a:solidFill>
                          <a:effectLst/>
                          <a:latin typeface="Calibri" panose="020F0502020204030204" pitchFamily="34" charset="0"/>
                        </a:rPr>
                        <a:t>I have a strong network of friends and contacts who can help me find out more about job opportunities</a:t>
                      </a:r>
                    </a:p>
                    <a:p>
                      <a:pPr marL="285750" indent="-285750" algn="l" fontAlgn="b">
                        <a:buFont typeface="Arial" panose="020B0604020202020204" pitchFamily="34" charset="0"/>
                        <a:buChar char="•"/>
                      </a:pPr>
                      <a:r>
                        <a:rPr lang="en-GB" sz="1500" b="0" i="0" u="none" strike="noStrike" dirty="0">
                          <a:solidFill>
                            <a:srgbClr val="000000"/>
                          </a:solidFill>
                          <a:effectLst/>
                          <a:latin typeface="Calibri" panose="020F0502020204030204" pitchFamily="34" charset="0"/>
                        </a:rPr>
                        <a:t>I have developed some useful contacts with employers during my degree</a:t>
                      </a:r>
                    </a:p>
                    <a:p>
                      <a:pPr algn="l" fontAlgn="b"/>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nSpc>
                          <a:spcPct val="115000"/>
                        </a:lnSpc>
                        <a:spcAft>
                          <a:spcPts val="0"/>
                        </a:spcAft>
                      </a:pPr>
                      <a:r>
                        <a:rPr lang="en-GB" sz="1500" dirty="0">
                          <a:effectLst/>
                          <a:latin typeface="Calibri" panose="020F0502020204030204" pitchFamily="34" charset="0"/>
                          <a:cs typeface="Calibri" panose="020F0502020204030204" pitchFamily="34" charset="0"/>
                        </a:rPr>
                        <a:t>Awareness and access to </a:t>
                      </a:r>
                      <a:r>
                        <a:rPr lang="en-GB" sz="1500" dirty="0" smtClean="0">
                          <a:effectLst/>
                          <a:latin typeface="Calibri" panose="020F0502020204030204" pitchFamily="34" charset="0"/>
                          <a:cs typeface="Calibri" panose="020F0502020204030204" pitchFamily="34" charset="0"/>
                        </a:rPr>
                        <a:t>opportunity; </a:t>
                      </a:r>
                      <a:r>
                        <a:rPr lang="en-GB" sz="1500" dirty="0">
                          <a:effectLst/>
                          <a:latin typeface="Calibri" panose="020F0502020204030204" pitchFamily="34" charset="0"/>
                          <a:cs typeface="Calibri" panose="020F0502020204030204" pitchFamily="34" charset="0"/>
                        </a:rPr>
                        <a:t>structures, insider knowledge of jobs</a:t>
                      </a:r>
                      <a:endParaRPr lang="en-GB" sz="1500" dirty="0">
                        <a:effectLst/>
                        <a:latin typeface="Calibri" panose="020F0502020204030204" pitchFamily="34" charset="0"/>
                        <a:ea typeface="SimSun" panose="02010600030101010101" pitchFamily="2" charset="-122"/>
                        <a:cs typeface="Calibri" panose="020F0502020204030204" pitchFamily="34" charset="0"/>
                      </a:endParaRPr>
                    </a:p>
                  </a:txBody>
                  <a:tcPr marL="45614" marR="45614" marT="0" marB="0"/>
                </a:tc>
                <a:tc>
                  <a:txBody>
                    <a:bodyPr/>
                    <a:lstStyle/>
                    <a:p>
                      <a:pPr>
                        <a:lnSpc>
                          <a:spcPct val="115000"/>
                        </a:lnSpc>
                        <a:spcAft>
                          <a:spcPts val="0"/>
                        </a:spcAft>
                      </a:pPr>
                      <a:r>
                        <a:rPr lang="en-GB" sz="1500" dirty="0" smtClean="0">
                          <a:effectLst/>
                          <a:latin typeface="Calibri" panose="020F0502020204030204" pitchFamily="34" charset="0"/>
                          <a:cs typeface="Calibri" panose="020F0502020204030204" pitchFamily="34" charset="0"/>
                        </a:rPr>
                        <a:t>Development</a:t>
                      </a:r>
                      <a:r>
                        <a:rPr lang="en-GB" sz="1500" baseline="0" dirty="0" smtClean="0">
                          <a:effectLst/>
                          <a:latin typeface="Calibri" panose="020F0502020204030204" pitchFamily="34" charset="0"/>
                          <a:cs typeface="Calibri" panose="020F0502020204030204" pitchFamily="34" charset="0"/>
                        </a:rPr>
                        <a:t> </a:t>
                      </a:r>
                      <a:r>
                        <a:rPr lang="en-GB" sz="1500" baseline="0" dirty="0">
                          <a:effectLst/>
                          <a:latin typeface="Calibri" panose="020F0502020204030204" pitchFamily="34" charset="0"/>
                          <a:cs typeface="Calibri" panose="020F0502020204030204" pitchFamily="34" charset="0"/>
                        </a:rPr>
                        <a:t>of bridging </a:t>
                      </a:r>
                      <a:r>
                        <a:rPr lang="en-GB" sz="1500" baseline="0" dirty="0" smtClean="0">
                          <a:effectLst/>
                          <a:latin typeface="Calibri" panose="020F0502020204030204" pitchFamily="34" charset="0"/>
                          <a:cs typeface="Calibri" panose="020F0502020204030204" pitchFamily="34" charset="0"/>
                        </a:rPr>
                        <a:t>activities;</a:t>
                      </a:r>
                      <a:endParaRPr lang="en-GB" sz="1500" baseline="0" dirty="0">
                        <a:effectLst/>
                        <a:latin typeface="Calibri" panose="020F0502020204030204" pitchFamily="34" charset="0"/>
                        <a:cs typeface="Calibri" panose="020F0502020204030204" pitchFamily="34" charset="0"/>
                      </a:endParaRPr>
                    </a:p>
                    <a:p>
                      <a:pPr>
                        <a:lnSpc>
                          <a:spcPct val="115000"/>
                        </a:lnSpc>
                        <a:spcAft>
                          <a:spcPts val="0"/>
                        </a:spcAft>
                      </a:pPr>
                      <a:r>
                        <a:rPr lang="en-GB" sz="1500" baseline="0" dirty="0">
                          <a:effectLst/>
                          <a:latin typeface="Calibri" panose="020F0502020204030204" pitchFamily="34" charset="0"/>
                          <a:ea typeface="SimSun" panose="02010600030101010101" pitchFamily="2" charset="-122"/>
                          <a:cs typeface="Calibri" panose="020F0502020204030204" pitchFamily="34" charset="0"/>
                        </a:rPr>
                        <a:t>Direct </a:t>
                      </a:r>
                      <a:r>
                        <a:rPr lang="en-GB" sz="1500" baseline="0" dirty="0" smtClean="0">
                          <a:effectLst/>
                          <a:latin typeface="Calibri" panose="020F0502020204030204" pitchFamily="34" charset="0"/>
                          <a:ea typeface="SimSun" panose="02010600030101010101" pitchFamily="2" charset="-122"/>
                          <a:cs typeface="Calibri" panose="020F0502020204030204" pitchFamily="34" charset="0"/>
                        </a:rPr>
                        <a:t>employer; Engagement/interaction</a:t>
                      </a:r>
                      <a:endParaRPr lang="en-GB" sz="1500" dirty="0">
                        <a:effectLst/>
                        <a:latin typeface="Calibri" panose="020F0502020204030204" pitchFamily="34" charset="0"/>
                        <a:ea typeface="SimSun" panose="02010600030101010101" pitchFamily="2" charset="-122"/>
                        <a:cs typeface="Calibri" panose="020F0502020204030204" pitchFamily="34" charset="0"/>
                      </a:endParaRPr>
                    </a:p>
                  </a:txBody>
                  <a:tcPr marL="45614" marR="45614" marT="0" marB="0"/>
                </a:tc>
                <a:extLst>
                  <a:ext uri="{0D108BD9-81ED-4DB2-BD59-A6C34878D82A}">
                    <a16:rowId xmlns:a16="http://schemas.microsoft.com/office/drawing/2014/main" xmlns="" val="1981494471"/>
                  </a:ext>
                </a:extLst>
              </a:tr>
              <a:tr h="888406">
                <a:tc>
                  <a:txBody>
                    <a:bodyPr/>
                    <a:lstStyle/>
                    <a:p>
                      <a:pPr>
                        <a:lnSpc>
                          <a:spcPct val="115000"/>
                        </a:lnSpc>
                        <a:spcAft>
                          <a:spcPts val="0"/>
                        </a:spcAft>
                      </a:pPr>
                      <a:r>
                        <a:rPr lang="en-GB" sz="1800" dirty="0">
                          <a:effectLst/>
                          <a:latin typeface="Calibri" panose="020F0502020204030204" pitchFamily="34" charset="0"/>
                          <a:cs typeface="Calibri" panose="020F0502020204030204" pitchFamily="34" charset="0"/>
                        </a:rPr>
                        <a:t>Cultural capital</a:t>
                      </a:r>
                      <a:endParaRPr lang="en-GB" sz="1800" dirty="0">
                        <a:effectLst/>
                        <a:latin typeface="Calibri" panose="020F0502020204030204" pitchFamily="34" charset="0"/>
                        <a:ea typeface="SimSun" panose="02010600030101010101" pitchFamily="2" charset="-122"/>
                        <a:cs typeface="Calibri" panose="020F0502020204030204" pitchFamily="34" charset="0"/>
                      </a:endParaRPr>
                    </a:p>
                  </a:txBody>
                  <a:tcPr marL="45614" marR="45614" marT="0" marB="0"/>
                </a:tc>
                <a:tc>
                  <a:txBody>
                    <a:bodyPr/>
                    <a:lstStyle/>
                    <a:p>
                      <a:pPr marL="171450" indent="-171450">
                        <a:lnSpc>
                          <a:spcPct val="115000"/>
                        </a:lnSpc>
                        <a:spcAft>
                          <a:spcPts val="0"/>
                        </a:spcAft>
                        <a:buFont typeface="Arial" panose="020B0604020202020204" pitchFamily="34" charset="0"/>
                        <a:buChar char="•"/>
                      </a:pPr>
                      <a:r>
                        <a:rPr lang="en-GB" sz="800" dirty="0">
                          <a:effectLst/>
                        </a:rPr>
                        <a:t> </a:t>
                      </a:r>
                      <a:r>
                        <a:rPr lang="en-GB" sz="1500" dirty="0">
                          <a:effectLst/>
                          <a:latin typeface="Calibri" panose="020F0502020204030204" pitchFamily="34" charset="0"/>
                          <a:cs typeface="Calibri" panose="020F0502020204030204" pitchFamily="34" charset="0"/>
                        </a:rPr>
                        <a:t>I believe I will connect well with employers and fit into their organisation</a:t>
                      </a:r>
                    </a:p>
                    <a:p>
                      <a:pPr marL="285750" indent="-285750">
                        <a:lnSpc>
                          <a:spcPct val="115000"/>
                        </a:lnSpc>
                        <a:spcAft>
                          <a:spcPts val="0"/>
                        </a:spcAft>
                        <a:buFont typeface="Arial" panose="020B0604020202020204" pitchFamily="34" charset="0"/>
                        <a:buChar char="•"/>
                      </a:pPr>
                      <a:r>
                        <a:rPr lang="en-GB" sz="1500" dirty="0">
                          <a:effectLst/>
                          <a:latin typeface="Calibri" panose="020F0502020204030204" pitchFamily="34" charset="0"/>
                          <a:ea typeface="SimSun" panose="02010600030101010101" pitchFamily="2" charset="-122"/>
                          <a:cs typeface="Calibri" panose="020F0502020204030204" pitchFamily="34" charset="0"/>
                        </a:rPr>
                        <a:t>I feel I am able to perform well in the recruitment process</a:t>
                      </a:r>
                    </a:p>
                  </a:txBody>
                  <a:tcPr marL="45614" marR="45614" marT="0" marB="0"/>
                </a:tc>
                <a:tc>
                  <a:txBody>
                    <a:bodyPr/>
                    <a:lstStyle/>
                    <a:p>
                      <a:pPr>
                        <a:lnSpc>
                          <a:spcPct val="115000"/>
                        </a:lnSpc>
                        <a:spcAft>
                          <a:spcPts val="0"/>
                        </a:spcAft>
                      </a:pPr>
                      <a:r>
                        <a:rPr lang="en-GB" sz="1500" dirty="0">
                          <a:effectLst/>
                          <a:latin typeface="Calibri" panose="020F0502020204030204" pitchFamily="34" charset="0"/>
                          <a:cs typeface="Calibri" panose="020F0502020204030204" pitchFamily="34" charset="0"/>
                        </a:rPr>
                        <a:t>Social </a:t>
                      </a:r>
                      <a:r>
                        <a:rPr lang="en-GB" sz="1500" dirty="0" smtClean="0">
                          <a:effectLst/>
                          <a:latin typeface="Calibri" panose="020F0502020204030204" pitchFamily="34" charset="0"/>
                          <a:cs typeface="Calibri" panose="020F0502020204030204" pitchFamily="34" charset="0"/>
                        </a:rPr>
                        <a:t>fit;</a:t>
                      </a:r>
                    </a:p>
                    <a:p>
                      <a:pPr>
                        <a:lnSpc>
                          <a:spcPct val="115000"/>
                        </a:lnSpc>
                        <a:spcAft>
                          <a:spcPts val="0"/>
                        </a:spcAft>
                      </a:pPr>
                      <a:r>
                        <a:rPr lang="en-GB" sz="1500" dirty="0" smtClean="0">
                          <a:effectLst/>
                          <a:latin typeface="Calibri" panose="020F0502020204030204" pitchFamily="34" charset="0"/>
                          <a:cs typeface="Calibri" panose="020F0502020204030204" pitchFamily="34" charset="0"/>
                        </a:rPr>
                        <a:t>Favourable </a:t>
                      </a:r>
                      <a:r>
                        <a:rPr lang="en-GB" sz="1500" dirty="0">
                          <a:effectLst/>
                          <a:latin typeface="Calibri" panose="020F0502020204030204" pitchFamily="34" charset="0"/>
                          <a:cs typeface="Calibri" panose="020F0502020204030204" pitchFamily="34" charset="0"/>
                        </a:rPr>
                        <a:t>appraisal of potential</a:t>
                      </a:r>
                      <a:r>
                        <a:rPr lang="en-GB" sz="1500" dirty="0" smtClean="0">
                          <a:effectLst/>
                          <a:latin typeface="Calibri" panose="020F0502020204030204" pitchFamily="34" charset="0"/>
                          <a:cs typeface="Calibri" panose="020F0502020204030204" pitchFamily="34" charset="0"/>
                        </a:rPr>
                        <a:t>;</a:t>
                      </a:r>
                    </a:p>
                    <a:p>
                      <a:pPr>
                        <a:lnSpc>
                          <a:spcPct val="115000"/>
                        </a:lnSpc>
                        <a:spcAft>
                          <a:spcPts val="0"/>
                        </a:spcAft>
                      </a:pPr>
                      <a:r>
                        <a:rPr lang="en-GB" sz="1500" dirty="0" smtClean="0">
                          <a:effectLst/>
                          <a:latin typeface="Calibri" panose="020F0502020204030204" pitchFamily="34" charset="0"/>
                          <a:cs typeface="Calibri" panose="020F0502020204030204" pitchFamily="34" charset="0"/>
                        </a:rPr>
                        <a:t>Integration </a:t>
                      </a:r>
                      <a:r>
                        <a:rPr lang="en-GB" sz="1500" dirty="0">
                          <a:effectLst/>
                          <a:latin typeface="Calibri" panose="020F0502020204030204" pitchFamily="34" charset="0"/>
                          <a:cs typeface="Calibri" panose="020F0502020204030204" pitchFamily="34" charset="0"/>
                        </a:rPr>
                        <a:t>into </a:t>
                      </a:r>
                      <a:r>
                        <a:rPr lang="en-GB" sz="1500" dirty="0" smtClean="0">
                          <a:effectLst/>
                          <a:latin typeface="Calibri" panose="020F0502020204030204" pitchFamily="34" charset="0"/>
                          <a:cs typeface="Calibri" panose="020F0502020204030204" pitchFamily="34" charset="0"/>
                        </a:rPr>
                        <a:t>organisations</a:t>
                      </a:r>
                      <a:endParaRPr lang="en-GB" sz="1500" dirty="0">
                        <a:effectLst/>
                        <a:latin typeface="Calibri" panose="020F0502020204030204" pitchFamily="34" charset="0"/>
                        <a:ea typeface="SimSun" panose="02010600030101010101" pitchFamily="2" charset="-122"/>
                        <a:cs typeface="Calibri" panose="020F0502020204030204" pitchFamily="34" charset="0"/>
                      </a:endParaRPr>
                    </a:p>
                  </a:txBody>
                  <a:tcPr marL="45614" marR="45614" marT="0" marB="0"/>
                </a:tc>
                <a:tc>
                  <a:txBody>
                    <a:bodyPr/>
                    <a:lstStyle/>
                    <a:p>
                      <a:pPr>
                        <a:lnSpc>
                          <a:spcPct val="115000"/>
                        </a:lnSpc>
                        <a:spcAft>
                          <a:spcPts val="0"/>
                        </a:spcAft>
                      </a:pPr>
                      <a:r>
                        <a:rPr lang="en-GB" sz="1500" dirty="0" smtClean="0">
                          <a:effectLst/>
                          <a:latin typeface="Calibri" panose="020F0502020204030204" pitchFamily="34" charset="0"/>
                          <a:cs typeface="Calibri" panose="020F0502020204030204" pitchFamily="34" charset="0"/>
                        </a:rPr>
                        <a:t>Cultural</a:t>
                      </a:r>
                      <a:r>
                        <a:rPr lang="en-GB" sz="1500" baseline="0" dirty="0" smtClean="0">
                          <a:effectLst/>
                          <a:latin typeface="Calibri" panose="020F0502020204030204" pitchFamily="34" charset="0"/>
                          <a:cs typeface="Calibri" panose="020F0502020204030204" pitchFamily="34" charset="0"/>
                        </a:rPr>
                        <a:t> </a:t>
                      </a:r>
                      <a:r>
                        <a:rPr lang="en-GB" sz="1500" baseline="0" dirty="0">
                          <a:effectLst/>
                          <a:latin typeface="Calibri" panose="020F0502020204030204" pitchFamily="34" charset="0"/>
                          <a:cs typeface="Calibri" panose="020F0502020204030204" pitchFamily="34" charset="0"/>
                        </a:rPr>
                        <a:t>awareness and </a:t>
                      </a:r>
                      <a:r>
                        <a:rPr lang="en-GB" sz="1500" baseline="0" dirty="0" smtClean="0">
                          <a:effectLst/>
                          <a:latin typeface="Calibri" panose="020F0502020204030204" pitchFamily="34" charset="0"/>
                          <a:cs typeface="Calibri" panose="020F0502020204030204" pitchFamily="34" charset="0"/>
                        </a:rPr>
                        <a:t>Confidence </a:t>
                      </a:r>
                      <a:r>
                        <a:rPr lang="en-GB" sz="1500" baseline="0" dirty="0">
                          <a:effectLst/>
                          <a:latin typeface="Calibri" panose="020F0502020204030204" pitchFamily="34" charset="0"/>
                          <a:cs typeface="Calibri" panose="020F0502020204030204" pitchFamily="34" charset="0"/>
                        </a:rPr>
                        <a:t>building</a:t>
                      </a:r>
                      <a:endParaRPr lang="en-GB" sz="1500" dirty="0">
                        <a:effectLst/>
                        <a:latin typeface="Calibri" panose="020F0502020204030204" pitchFamily="34" charset="0"/>
                        <a:ea typeface="SimSun" panose="02010600030101010101" pitchFamily="2" charset="-122"/>
                        <a:cs typeface="Calibri" panose="020F0502020204030204" pitchFamily="34" charset="0"/>
                      </a:endParaRPr>
                    </a:p>
                  </a:txBody>
                  <a:tcPr marL="45614" marR="45614" marT="0" marB="0"/>
                </a:tc>
                <a:extLst>
                  <a:ext uri="{0D108BD9-81ED-4DB2-BD59-A6C34878D82A}">
                    <a16:rowId xmlns:a16="http://schemas.microsoft.com/office/drawing/2014/main" xmlns="" val="3865860391"/>
                  </a:ext>
                </a:extLst>
              </a:tr>
              <a:tr h="888406">
                <a:tc>
                  <a:txBody>
                    <a:bodyPr/>
                    <a:lstStyle/>
                    <a:p>
                      <a:pPr>
                        <a:lnSpc>
                          <a:spcPct val="115000"/>
                        </a:lnSpc>
                        <a:spcAft>
                          <a:spcPts val="0"/>
                        </a:spcAft>
                      </a:pPr>
                      <a:r>
                        <a:rPr lang="en-GB" sz="1800" dirty="0">
                          <a:effectLst/>
                          <a:latin typeface="Calibri" panose="020F0502020204030204" pitchFamily="34" charset="0"/>
                          <a:cs typeface="Calibri" panose="020F0502020204030204" pitchFamily="34" charset="0"/>
                        </a:rPr>
                        <a:t>Identity capital</a:t>
                      </a:r>
                      <a:endParaRPr lang="en-GB" sz="1800" dirty="0">
                        <a:effectLst/>
                        <a:latin typeface="Calibri" panose="020F0502020204030204" pitchFamily="34" charset="0"/>
                        <a:ea typeface="SimSun" panose="02010600030101010101" pitchFamily="2" charset="-122"/>
                        <a:cs typeface="Calibri" panose="020F0502020204030204" pitchFamily="34" charset="0"/>
                      </a:endParaRPr>
                    </a:p>
                  </a:txBody>
                  <a:tcPr marL="45614" marR="45614" marT="0" marB="0"/>
                </a:tc>
                <a:tc>
                  <a:txBody>
                    <a:bodyPr/>
                    <a:lstStyle/>
                    <a:p>
                      <a:pPr marL="171450" indent="-171450">
                        <a:lnSpc>
                          <a:spcPct val="115000"/>
                        </a:lnSpc>
                        <a:spcAft>
                          <a:spcPts val="0"/>
                        </a:spcAft>
                        <a:buFont typeface="Arial" panose="020B0604020202020204" pitchFamily="34" charset="0"/>
                        <a:buChar char="•"/>
                      </a:pPr>
                      <a:r>
                        <a:rPr lang="en-GB" sz="800" dirty="0">
                          <a:effectLst/>
                        </a:rPr>
                        <a:t> </a:t>
                      </a:r>
                      <a:r>
                        <a:rPr lang="en-GB" sz="1500" dirty="0">
                          <a:effectLst/>
                          <a:latin typeface="Calibri" panose="020F0502020204030204" pitchFamily="34" charset="0"/>
                          <a:cs typeface="Calibri" panose="020F0502020204030204" pitchFamily="34" charset="0"/>
                        </a:rPr>
                        <a:t>I invest much time and energy planning for my future careers</a:t>
                      </a:r>
                    </a:p>
                    <a:p>
                      <a:pPr marL="285750" indent="-285750">
                        <a:lnSpc>
                          <a:spcPct val="115000"/>
                        </a:lnSpc>
                        <a:spcAft>
                          <a:spcPts val="0"/>
                        </a:spcAft>
                        <a:buFont typeface="Arial" panose="020B0604020202020204" pitchFamily="34" charset="0"/>
                        <a:buChar char="•"/>
                      </a:pPr>
                      <a:r>
                        <a:rPr lang="en-GB" sz="1500" dirty="0">
                          <a:effectLst/>
                          <a:latin typeface="Calibri" panose="020F0502020204030204" pitchFamily="34" charset="0"/>
                          <a:ea typeface="SimSun" panose="02010600030101010101" pitchFamily="2" charset="-122"/>
                          <a:cs typeface="Calibri" panose="020F0502020204030204" pitchFamily="34" charset="0"/>
                        </a:rPr>
                        <a:t>I think a lot about future careers</a:t>
                      </a:r>
                    </a:p>
                  </a:txBody>
                  <a:tcPr marL="45614" marR="45614" marT="0" marB="0"/>
                </a:tc>
                <a:tc>
                  <a:txBody>
                    <a:bodyPr/>
                    <a:lstStyle/>
                    <a:p>
                      <a:pPr>
                        <a:lnSpc>
                          <a:spcPct val="115000"/>
                        </a:lnSpc>
                        <a:spcAft>
                          <a:spcPts val="0"/>
                        </a:spcAft>
                      </a:pPr>
                      <a:r>
                        <a:rPr lang="en-GB" sz="1500" dirty="0">
                          <a:effectLst/>
                          <a:latin typeface="Calibri" panose="020F0502020204030204" pitchFamily="34" charset="0"/>
                          <a:cs typeface="Calibri" panose="020F0502020204030204" pitchFamily="34" charset="0"/>
                        </a:rPr>
                        <a:t>Career insight and proactive labour market engagement; </a:t>
                      </a:r>
                      <a:endParaRPr lang="en-GB" sz="1500" dirty="0" smtClean="0">
                        <a:effectLst/>
                        <a:latin typeface="Calibri" panose="020F0502020204030204" pitchFamily="34" charset="0"/>
                        <a:cs typeface="Calibri" panose="020F0502020204030204" pitchFamily="34" charset="0"/>
                      </a:endParaRPr>
                    </a:p>
                    <a:p>
                      <a:pPr>
                        <a:lnSpc>
                          <a:spcPct val="115000"/>
                        </a:lnSpc>
                        <a:spcAft>
                          <a:spcPts val="0"/>
                        </a:spcAft>
                      </a:pPr>
                      <a:r>
                        <a:rPr lang="en-GB" sz="1500" dirty="0" smtClean="0">
                          <a:effectLst/>
                          <a:latin typeface="Calibri" panose="020F0502020204030204" pitchFamily="34" charset="0"/>
                          <a:cs typeface="Calibri" panose="020F0502020204030204" pitchFamily="34" charset="0"/>
                        </a:rPr>
                        <a:t>Development </a:t>
                      </a:r>
                      <a:r>
                        <a:rPr lang="en-GB" sz="1500" dirty="0">
                          <a:effectLst/>
                          <a:latin typeface="Calibri" panose="020F0502020204030204" pitchFamily="34" charset="0"/>
                          <a:cs typeface="Calibri" panose="020F0502020204030204" pitchFamily="34" charset="0"/>
                        </a:rPr>
                        <a:t>of employability narratives</a:t>
                      </a:r>
                      <a:endParaRPr lang="en-GB" sz="1500" dirty="0">
                        <a:effectLst/>
                        <a:latin typeface="Calibri" panose="020F0502020204030204" pitchFamily="34" charset="0"/>
                        <a:ea typeface="SimSun" panose="02010600030101010101" pitchFamily="2" charset="-122"/>
                        <a:cs typeface="Calibri" panose="020F0502020204030204" pitchFamily="34" charset="0"/>
                      </a:endParaRPr>
                    </a:p>
                  </a:txBody>
                  <a:tcPr marL="45614" marR="45614" marT="0" marB="0"/>
                </a:tc>
                <a:tc>
                  <a:txBody>
                    <a:bodyPr/>
                    <a:lstStyle/>
                    <a:p>
                      <a:pPr>
                        <a:lnSpc>
                          <a:spcPct val="115000"/>
                        </a:lnSpc>
                        <a:spcAft>
                          <a:spcPts val="0"/>
                        </a:spcAft>
                      </a:pPr>
                      <a:r>
                        <a:rPr lang="en-GB" sz="1500" dirty="0">
                          <a:effectLst/>
                          <a:latin typeface="Calibri" panose="020F0502020204030204" pitchFamily="34" charset="0"/>
                          <a:cs typeface="Calibri" panose="020F0502020204030204" pitchFamily="34" charset="0"/>
                        </a:rPr>
                        <a:t>Building and  </a:t>
                      </a:r>
                      <a:r>
                        <a:rPr lang="en-GB" sz="1500" dirty="0" smtClean="0">
                          <a:effectLst/>
                          <a:latin typeface="Calibri" panose="020F0502020204030204" pitchFamily="34" charset="0"/>
                          <a:cs typeface="Calibri" panose="020F0502020204030204" pitchFamily="34" charset="0"/>
                        </a:rPr>
                        <a:t>Manicuring</a:t>
                      </a:r>
                      <a:r>
                        <a:rPr lang="en-GB" sz="1500" baseline="0" dirty="0" smtClean="0">
                          <a:effectLst/>
                          <a:latin typeface="Calibri" panose="020F0502020204030204" pitchFamily="34" charset="0"/>
                          <a:cs typeface="Calibri" panose="020F0502020204030204" pitchFamily="34" charset="0"/>
                        </a:rPr>
                        <a:t> CVs; </a:t>
                      </a:r>
                      <a:r>
                        <a:rPr lang="en-GB" sz="1500" baseline="0" dirty="0" smtClean="0">
                          <a:effectLst/>
                          <a:latin typeface="Calibri" panose="020F0502020204030204" pitchFamily="34" charset="0"/>
                          <a:ea typeface="SimSun" panose="02010600030101010101" pitchFamily="2" charset="-122"/>
                          <a:cs typeface="Calibri" panose="020F0502020204030204" pitchFamily="34" charset="0"/>
                        </a:rPr>
                        <a:t> Supporting ‘pre-professional’ identity.</a:t>
                      </a:r>
                      <a:endParaRPr lang="en-GB" sz="1500" dirty="0">
                        <a:effectLst/>
                        <a:latin typeface="Calibri" panose="020F0502020204030204" pitchFamily="34" charset="0"/>
                        <a:ea typeface="SimSun" panose="02010600030101010101" pitchFamily="2" charset="-122"/>
                        <a:cs typeface="Calibri" panose="020F0502020204030204" pitchFamily="34" charset="0"/>
                      </a:endParaRPr>
                    </a:p>
                  </a:txBody>
                  <a:tcPr marL="45614" marR="45614" marT="0" marB="0"/>
                </a:tc>
                <a:extLst>
                  <a:ext uri="{0D108BD9-81ED-4DB2-BD59-A6C34878D82A}">
                    <a16:rowId xmlns:a16="http://schemas.microsoft.com/office/drawing/2014/main" xmlns="" val="2198642898"/>
                  </a:ext>
                </a:extLst>
              </a:tr>
              <a:tr h="1431268">
                <a:tc>
                  <a:txBody>
                    <a:bodyPr/>
                    <a:lstStyle/>
                    <a:p>
                      <a:pPr>
                        <a:lnSpc>
                          <a:spcPct val="115000"/>
                        </a:lnSpc>
                        <a:spcAft>
                          <a:spcPts val="0"/>
                        </a:spcAft>
                      </a:pPr>
                      <a:r>
                        <a:rPr lang="en-GB" sz="1800" dirty="0">
                          <a:effectLst/>
                          <a:latin typeface="Calibri" panose="020F0502020204030204" pitchFamily="34" charset="0"/>
                          <a:cs typeface="Calibri" panose="020F0502020204030204" pitchFamily="34" charset="0"/>
                        </a:rPr>
                        <a:t>Psychological capital</a:t>
                      </a:r>
                      <a:endParaRPr lang="en-GB" sz="1800" dirty="0">
                        <a:effectLst/>
                        <a:latin typeface="Calibri" panose="020F0502020204030204" pitchFamily="34" charset="0"/>
                        <a:ea typeface="SimSun" panose="02010600030101010101" pitchFamily="2" charset="-122"/>
                        <a:cs typeface="Calibri" panose="020F0502020204030204" pitchFamily="34" charset="0"/>
                      </a:endParaRPr>
                    </a:p>
                  </a:txBody>
                  <a:tcPr marL="45614" marR="45614" marT="0" marB="0"/>
                </a:tc>
                <a:tc>
                  <a:txBody>
                    <a:bodyPr/>
                    <a:lstStyle/>
                    <a:p>
                      <a:pPr marL="171450" indent="-171450">
                        <a:lnSpc>
                          <a:spcPct val="115000"/>
                        </a:lnSpc>
                        <a:spcAft>
                          <a:spcPts val="0"/>
                        </a:spcAft>
                        <a:buFont typeface="Arial" panose="020B0604020202020204" pitchFamily="34" charset="0"/>
                        <a:buChar char="•"/>
                      </a:pPr>
                      <a:r>
                        <a:rPr lang="en-GB" sz="800" dirty="0">
                          <a:effectLst/>
                        </a:rPr>
                        <a:t> </a:t>
                      </a:r>
                      <a:r>
                        <a:rPr lang="en-GB" sz="1500" dirty="0" smtClean="0">
                          <a:effectLst/>
                          <a:latin typeface="Calibri" panose="020F0502020204030204" pitchFamily="34" charset="0"/>
                        </a:rPr>
                        <a:t>I feel confident I can bounce back from</a:t>
                      </a:r>
                      <a:r>
                        <a:rPr lang="en-GB" sz="1500" baseline="0" dirty="0" smtClean="0">
                          <a:effectLst/>
                          <a:latin typeface="Calibri" panose="020F0502020204030204" pitchFamily="34" charset="0"/>
                        </a:rPr>
                        <a:t> disappointing outcomes in the job market</a:t>
                      </a:r>
                    </a:p>
                    <a:p>
                      <a:pPr marL="171450" indent="-171450">
                        <a:lnSpc>
                          <a:spcPct val="115000"/>
                        </a:lnSpc>
                        <a:spcAft>
                          <a:spcPts val="0"/>
                        </a:spcAft>
                        <a:buFont typeface="Arial" panose="020B0604020202020204" pitchFamily="34" charset="0"/>
                        <a:buChar char="•"/>
                      </a:pPr>
                      <a:r>
                        <a:rPr lang="en-GB" sz="1500" baseline="0" dirty="0" smtClean="0">
                          <a:effectLst/>
                          <a:latin typeface="Calibri" panose="020F0502020204030204" pitchFamily="34" charset="0"/>
                          <a:ea typeface="SimSun" panose="02010600030101010101" pitchFamily="2" charset="-122"/>
                          <a:cs typeface="Arial" panose="020B0604020202020204" pitchFamily="34" charset="0"/>
                        </a:rPr>
                        <a:t>I feel I can adjust to change and uncertainty in the job market</a:t>
                      </a:r>
                      <a:endParaRPr lang="en-GB" sz="1500" dirty="0">
                        <a:effectLst/>
                        <a:latin typeface="Calibri" panose="020F0502020204030204" pitchFamily="34" charset="0"/>
                        <a:ea typeface="SimSun" panose="02010600030101010101" pitchFamily="2" charset="-122"/>
                        <a:cs typeface="Arial" panose="020B0604020202020204" pitchFamily="34" charset="0"/>
                      </a:endParaRPr>
                    </a:p>
                  </a:txBody>
                  <a:tcPr marL="45614" marR="45614" marT="0" marB="0"/>
                </a:tc>
                <a:tc>
                  <a:txBody>
                    <a:bodyPr/>
                    <a:lstStyle/>
                    <a:p>
                      <a:pPr>
                        <a:lnSpc>
                          <a:spcPct val="115000"/>
                        </a:lnSpc>
                        <a:spcAft>
                          <a:spcPts val="0"/>
                        </a:spcAft>
                      </a:pPr>
                      <a:r>
                        <a:rPr lang="en-GB" sz="1500" dirty="0" smtClean="0">
                          <a:effectLst/>
                          <a:latin typeface="Calibri" panose="020F0502020204030204" pitchFamily="34" charset="0"/>
                          <a:cs typeface="Calibri" panose="020F0502020204030204" pitchFamily="34" charset="0"/>
                        </a:rPr>
                        <a:t>Adaptability;</a:t>
                      </a:r>
                    </a:p>
                    <a:p>
                      <a:pPr>
                        <a:lnSpc>
                          <a:spcPct val="115000"/>
                        </a:lnSpc>
                        <a:spcAft>
                          <a:spcPts val="0"/>
                        </a:spcAft>
                      </a:pPr>
                      <a:r>
                        <a:rPr lang="en-GB" sz="1500" dirty="0" smtClean="0">
                          <a:effectLst/>
                          <a:latin typeface="Calibri" panose="020F0502020204030204" pitchFamily="34" charset="0"/>
                          <a:cs typeface="Calibri" panose="020F0502020204030204" pitchFamily="34" charset="0"/>
                        </a:rPr>
                        <a:t>Flexibility;</a:t>
                      </a:r>
                    </a:p>
                    <a:p>
                      <a:pPr>
                        <a:lnSpc>
                          <a:spcPct val="115000"/>
                        </a:lnSpc>
                        <a:spcAft>
                          <a:spcPts val="0"/>
                        </a:spcAft>
                      </a:pPr>
                      <a:r>
                        <a:rPr lang="en-GB" sz="1500" dirty="0" smtClean="0">
                          <a:effectLst/>
                          <a:latin typeface="Calibri" panose="020F0502020204030204" pitchFamily="34" charset="0"/>
                          <a:cs typeface="Calibri" panose="020F0502020204030204" pitchFamily="34" charset="0"/>
                        </a:rPr>
                        <a:t>Malleable </a:t>
                      </a:r>
                      <a:r>
                        <a:rPr lang="en-GB" sz="1500" dirty="0">
                          <a:effectLst/>
                          <a:latin typeface="Calibri" panose="020F0502020204030204" pitchFamily="34" charset="0"/>
                          <a:cs typeface="Calibri" panose="020F0502020204030204" pitchFamily="34" charset="0"/>
                        </a:rPr>
                        <a:t>behaviour</a:t>
                      </a:r>
                      <a:endParaRPr lang="en-GB" sz="1500" dirty="0">
                        <a:effectLst/>
                        <a:latin typeface="Calibri" panose="020F0502020204030204" pitchFamily="34" charset="0"/>
                        <a:ea typeface="SimSun" panose="02010600030101010101" pitchFamily="2" charset="-122"/>
                        <a:cs typeface="Calibri" panose="020F0502020204030204" pitchFamily="34" charset="0"/>
                      </a:endParaRPr>
                    </a:p>
                  </a:txBody>
                  <a:tcPr marL="45614" marR="45614" marT="0" marB="0"/>
                </a:tc>
                <a:tc>
                  <a:txBody>
                    <a:bodyPr/>
                    <a:lstStyle/>
                    <a:p>
                      <a:pPr>
                        <a:lnSpc>
                          <a:spcPct val="115000"/>
                        </a:lnSpc>
                        <a:spcAft>
                          <a:spcPts val="0"/>
                        </a:spcAft>
                      </a:pPr>
                      <a:r>
                        <a:rPr lang="en-GB" sz="1500" dirty="0" smtClean="0">
                          <a:effectLst/>
                          <a:latin typeface="Calibri" panose="020F0502020204030204" pitchFamily="34" charset="0"/>
                        </a:rPr>
                        <a:t>Expectations</a:t>
                      </a:r>
                      <a:r>
                        <a:rPr lang="en-GB" sz="1500" baseline="0" dirty="0" smtClean="0">
                          <a:effectLst/>
                          <a:latin typeface="Calibri" panose="020F0502020204030204" pitchFamily="34" charset="0"/>
                        </a:rPr>
                        <a:t> management;</a:t>
                      </a:r>
                    </a:p>
                    <a:p>
                      <a:pPr>
                        <a:lnSpc>
                          <a:spcPct val="115000"/>
                        </a:lnSpc>
                        <a:spcAft>
                          <a:spcPts val="0"/>
                        </a:spcAft>
                      </a:pPr>
                      <a:r>
                        <a:rPr lang="en-GB" sz="1500" baseline="0" dirty="0" smtClean="0">
                          <a:effectLst/>
                          <a:latin typeface="Calibri" panose="020F0502020204030204" pitchFamily="34" charset="0"/>
                          <a:ea typeface="SimSun" panose="02010600030101010101" pitchFamily="2" charset="-122"/>
                          <a:cs typeface="Arial" panose="020B0604020202020204" pitchFamily="34" charset="0"/>
                        </a:rPr>
                        <a:t>Contingency planning;</a:t>
                      </a:r>
                    </a:p>
                    <a:p>
                      <a:pPr>
                        <a:lnSpc>
                          <a:spcPct val="115000"/>
                        </a:lnSpc>
                        <a:spcAft>
                          <a:spcPts val="0"/>
                        </a:spcAft>
                      </a:pPr>
                      <a:r>
                        <a:rPr lang="en-GB" sz="1500" baseline="0" dirty="0" smtClean="0">
                          <a:effectLst/>
                          <a:latin typeface="Calibri" panose="020F0502020204030204" pitchFamily="34" charset="0"/>
                          <a:ea typeface="SimSun" panose="02010600030101010101" pitchFamily="2" charset="-122"/>
                          <a:cs typeface="Arial" panose="020B0604020202020204" pitchFamily="34" charset="0"/>
                        </a:rPr>
                        <a:t>Coaching in resilience </a:t>
                      </a:r>
                      <a:endParaRPr lang="en-GB" sz="1500" dirty="0">
                        <a:effectLst/>
                        <a:latin typeface="Calibri" panose="020F0502020204030204" pitchFamily="34" charset="0"/>
                        <a:ea typeface="SimSun" panose="02010600030101010101" pitchFamily="2" charset="-122"/>
                        <a:cs typeface="Arial" panose="020B0604020202020204" pitchFamily="34" charset="0"/>
                      </a:endParaRPr>
                    </a:p>
                  </a:txBody>
                  <a:tcPr marL="45614" marR="45614" marT="0" marB="0"/>
                </a:tc>
                <a:extLst>
                  <a:ext uri="{0D108BD9-81ED-4DB2-BD59-A6C34878D82A}">
                    <a16:rowId xmlns:a16="http://schemas.microsoft.com/office/drawing/2014/main" xmlns="" val="167421472"/>
                  </a:ext>
                </a:extLst>
              </a:tr>
            </a:tbl>
          </a:graphicData>
        </a:graphic>
      </p:graphicFrame>
      <p:sp>
        <p:nvSpPr>
          <p:cNvPr id="5" name="Rectangle 1"/>
          <p:cNvSpPr>
            <a:spLocks noChangeArrowheads="1"/>
          </p:cNvSpPr>
          <p:nvPr/>
        </p:nvSpPr>
        <p:spPr bwMode="auto">
          <a:xfrm>
            <a:off x="-10227974" y="90100"/>
            <a:ext cx="224199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701675" algn="l"/>
              </a:tabLst>
              <a:defRPr>
                <a:solidFill>
                  <a:schemeClr val="tx1"/>
                </a:solidFill>
                <a:latin typeface="Arial" panose="020B0604020202020204" pitchFamily="34" charset="0"/>
              </a:defRPr>
            </a:lvl1pPr>
            <a:lvl2pPr eaLnBrk="0" fontAlgn="base" hangingPunct="0">
              <a:spcBef>
                <a:spcPct val="0"/>
              </a:spcBef>
              <a:spcAft>
                <a:spcPct val="0"/>
              </a:spcAft>
              <a:tabLst>
                <a:tab pos="701675" algn="l"/>
              </a:tabLst>
              <a:defRPr>
                <a:solidFill>
                  <a:schemeClr val="tx1"/>
                </a:solidFill>
                <a:latin typeface="Arial" panose="020B0604020202020204" pitchFamily="34" charset="0"/>
              </a:defRPr>
            </a:lvl2pPr>
            <a:lvl3pPr eaLnBrk="0" fontAlgn="base" hangingPunct="0">
              <a:spcBef>
                <a:spcPct val="0"/>
              </a:spcBef>
              <a:spcAft>
                <a:spcPct val="0"/>
              </a:spcAft>
              <a:tabLst>
                <a:tab pos="701675" algn="l"/>
              </a:tabLst>
              <a:defRPr>
                <a:solidFill>
                  <a:schemeClr val="tx1"/>
                </a:solidFill>
                <a:latin typeface="Arial" panose="020B0604020202020204" pitchFamily="34" charset="0"/>
              </a:defRPr>
            </a:lvl3pPr>
            <a:lvl4pPr eaLnBrk="0" fontAlgn="base" hangingPunct="0">
              <a:spcBef>
                <a:spcPct val="0"/>
              </a:spcBef>
              <a:spcAft>
                <a:spcPct val="0"/>
              </a:spcAft>
              <a:tabLst>
                <a:tab pos="701675" algn="l"/>
              </a:tabLst>
              <a:defRPr>
                <a:solidFill>
                  <a:schemeClr val="tx1"/>
                </a:solidFill>
                <a:latin typeface="Arial" panose="020B0604020202020204" pitchFamily="34" charset="0"/>
              </a:defRPr>
            </a:lvl4pPr>
            <a:lvl5pPr eaLnBrk="0" fontAlgn="base" hangingPunct="0">
              <a:spcBef>
                <a:spcPct val="0"/>
              </a:spcBef>
              <a:spcAft>
                <a:spcPct val="0"/>
              </a:spcAft>
              <a:tabLst>
                <a:tab pos="701675" algn="l"/>
              </a:tabLst>
              <a:defRPr>
                <a:solidFill>
                  <a:schemeClr val="tx1"/>
                </a:solidFill>
                <a:latin typeface="Arial" panose="020B0604020202020204" pitchFamily="34" charset="0"/>
              </a:defRPr>
            </a:lvl5pPr>
            <a:lvl6pPr eaLnBrk="0" fontAlgn="base" hangingPunct="0">
              <a:spcBef>
                <a:spcPct val="0"/>
              </a:spcBef>
              <a:spcAft>
                <a:spcPct val="0"/>
              </a:spcAft>
              <a:tabLst>
                <a:tab pos="701675" algn="l"/>
              </a:tabLst>
              <a:defRPr>
                <a:solidFill>
                  <a:schemeClr val="tx1"/>
                </a:solidFill>
                <a:latin typeface="Arial" panose="020B0604020202020204" pitchFamily="34" charset="0"/>
              </a:defRPr>
            </a:lvl6pPr>
            <a:lvl7pPr eaLnBrk="0" fontAlgn="base" hangingPunct="0">
              <a:spcBef>
                <a:spcPct val="0"/>
              </a:spcBef>
              <a:spcAft>
                <a:spcPct val="0"/>
              </a:spcAft>
              <a:tabLst>
                <a:tab pos="701675" algn="l"/>
              </a:tabLst>
              <a:defRPr>
                <a:solidFill>
                  <a:schemeClr val="tx1"/>
                </a:solidFill>
                <a:latin typeface="Arial" panose="020B0604020202020204" pitchFamily="34" charset="0"/>
              </a:defRPr>
            </a:lvl7pPr>
            <a:lvl8pPr eaLnBrk="0" fontAlgn="base" hangingPunct="0">
              <a:spcBef>
                <a:spcPct val="0"/>
              </a:spcBef>
              <a:spcAft>
                <a:spcPct val="0"/>
              </a:spcAft>
              <a:tabLst>
                <a:tab pos="701675" algn="l"/>
              </a:tabLst>
              <a:defRPr>
                <a:solidFill>
                  <a:schemeClr val="tx1"/>
                </a:solidFill>
                <a:latin typeface="Arial" panose="020B0604020202020204" pitchFamily="34" charset="0"/>
              </a:defRPr>
            </a:lvl8pPr>
            <a:lvl9pPr eaLnBrk="0" fontAlgn="base" hangingPunct="0">
              <a:spcBef>
                <a:spcPct val="0"/>
              </a:spcBef>
              <a:spcAft>
                <a:spcPct val="0"/>
              </a:spcAft>
              <a:tabLst>
                <a:tab pos="7016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701675" algn="l"/>
              </a:tabLst>
            </a:pPr>
            <a:r>
              <a:rPr kumimoji="0" lang="en-GB" altLang="zh-CN" sz="1200" b="0" i="0" u="none" strike="noStrike" cap="none" normalizeH="0" baseline="0">
                <a:ln>
                  <a:noFill/>
                </a:ln>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 </a:t>
            </a:r>
            <a:endParaRPr kumimoji="0" lang="en-GB" altLang="zh-CN"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56103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Employer perceptions: </a:t>
            </a:r>
            <a:r>
              <a:rPr lang="en-GB" dirty="0"/>
              <a:t>skills or capitals?</a:t>
            </a:r>
          </a:p>
        </p:txBody>
      </p:sp>
      <p:sp>
        <p:nvSpPr>
          <p:cNvPr id="3" name="Content Placeholder 2"/>
          <p:cNvSpPr>
            <a:spLocks noGrp="1"/>
          </p:cNvSpPr>
          <p:nvPr>
            <p:ph idx="1"/>
          </p:nvPr>
        </p:nvSpPr>
        <p:spPr>
          <a:xfrm>
            <a:off x="818712" y="1967022"/>
            <a:ext cx="10554574" cy="4570255"/>
          </a:xfrm>
        </p:spPr>
        <p:txBody>
          <a:bodyPr>
            <a:normAutofit/>
          </a:bodyPr>
          <a:lstStyle/>
          <a:p>
            <a:r>
              <a:rPr lang="en-GB" sz="2400" dirty="0"/>
              <a:t>Flexible specialism – degree substitution</a:t>
            </a:r>
          </a:p>
          <a:p>
            <a:r>
              <a:rPr lang="en-GB" sz="2400" dirty="0"/>
              <a:t>Experiential advantage (articulating/demonstrating experiential value</a:t>
            </a:r>
          </a:p>
          <a:p>
            <a:r>
              <a:rPr lang="en-GB" sz="2400" dirty="0"/>
              <a:t>Importance of ‘balance’</a:t>
            </a:r>
          </a:p>
          <a:p>
            <a:r>
              <a:rPr lang="en-GB" sz="2400" dirty="0"/>
              <a:t>The three dimensions – intellectual horsepower, drive, sociability</a:t>
            </a:r>
          </a:p>
          <a:p>
            <a:pPr lvl="1"/>
            <a:r>
              <a:rPr lang="en-GB" sz="2400" dirty="0"/>
              <a:t>Social fit and cultural acceptability</a:t>
            </a:r>
          </a:p>
          <a:p>
            <a:r>
              <a:rPr lang="en-GB" sz="2400" dirty="0"/>
              <a:t>Fluid boundaries between ‘hard’ and ‘soft’ skills (professional skills discourse, organisation-specific)</a:t>
            </a:r>
          </a:p>
          <a:p>
            <a:r>
              <a:rPr lang="en-GB" sz="2400" dirty="0"/>
              <a:t>Need for flexibility and career adaptability (enabling mindsets)</a:t>
            </a:r>
          </a:p>
        </p:txBody>
      </p:sp>
    </p:spTree>
    <p:extLst>
      <p:ext uri="{BB962C8B-B14F-4D97-AF65-F5344CB8AC3E}">
        <p14:creationId xmlns:p14="http://schemas.microsoft.com/office/powerpoint/2010/main" val="4045572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1288" y="287700"/>
            <a:ext cx="10571998" cy="970450"/>
          </a:xfrm>
        </p:spPr>
        <p:txBody>
          <a:bodyPr/>
          <a:lstStyle/>
          <a:p>
            <a:r>
              <a:rPr lang="en-GB" dirty="0"/>
              <a:t>Employers: emerging evidence</a:t>
            </a:r>
          </a:p>
        </p:txBody>
      </p:sp>
      <p:sp>
        <p:nvSpPr>
          <p:cNvPr id="3" name="Content Placeholder 2"/>
          <p:cNvSpPr>
            <a:spLocks noGrp="1"/>
          </p:cNvSpPr>
          <p:nvPr>
            <p:ph idx="1"/>
          </p:nvPr>
        </p:nvSpPr>
        <p:spPr>
          <a:xfrm>
            <a:off x="600887" y="1699811"/>
            <a:ext cx="10972800" cy="5498432"/>
          </a:xfrm>
        </p:spPr>
        <p:txBody>
          <a:bodyPr>
            <a:normAutofit fontScale="92500" lnSpcReduction="10000"/>
          </a:bodyPr>
          <a:lstStyle/>
          <a:p>
            <a:pPr marL="0" indent="0">
              <a:buNone/>
            </a:pPr>
            <a:endParaRPr lang="en-GB" sz="1900" dirty="0" smtClean="0"/>
          </a:p>
          <a:p>
            <a:pPr marL="0" indent="0">
              <a:buNone/>
            </a:pPr>
            <a:endParaRPr lang="en-GB" sz="1900" dirty="0"/>
          </a:p>
          <a:p>
            <a:pPr marL="0" indent="0">
              <a:buNone/>
            </a:pPr>
            <a:r>
              <a:rPr lang="en-GB" dirty="0" smtClean="0"/>
              <a:t>I </a:t>
            </a:r>
            <a:r>
              <a:rPr lang="en-GB" dirty="0"/>
              <a:t>think the one thing that makes somebody more employable is work experience. It’s simple as that. I’ve said this partly in jest over the last few weeks but if we mandated that every degree was a four-year degree and had to have either a one-year or two six-month placements, actually you’d solved a significant number of the employability fit for work issues. But that’s a bit tongue in cheek and it’ll probably never happen, but the trick in that is that actually it’s understanding how the world of work works. And when we get into the issue of employability it’s very easy to come up with a list of skills and attributes but actually the understanding from being in work, knowing that stuff happens, knowing that you have to deal with changing environments – I often talk about a transition from university to the world of work (</a:t>
            </a:r>
            <a:r>
              <a:rPr lang="en-GB" b="1" dirty="0"/>
              <a:t>Research &amp; Development, Head of Graduate recruitment)</a:t>
            </a:r>
          </a:p>
          <a:p>
            <a:pPr marL="0" indent="0">
              <a:buNone/>
            </a:pPr>
            <a:endParaRPr lang="en-GB" dirty="0"/>
          </a:p>
          <a:p>
            <a:pPr marL="0" indent="0">
              <a:buNone/>
            </a:pPr>
            <a:r>
              <a:rPr lang="en-GB" dirty="0"/>
              <a:t>So one of the worst examples of student given an interview and asked about teamwork is to talk about a group exercise at university, no matter how well it was done, no matter what the problem, because you have to do it, you’re told to do it, you’re told who to work with. So somebody who can articulate, and this is where the self-awareness comes in: here’s this nightmare where you’re just going to have to deal with it in a completely different context, but if you were doing something you weren’t told to and you did it well and you did it with drive and motivation that’s what shows a differential candidate (</a:t>
            </a:r>
            <a:r>
              <a:rPr lang="en-GB" b="1" dirty="0"/>
              <a:t>Research &amp; Development, Head of Graduate recruitment)</a:t>
            </a:r>
          </a:p>
          <a:p>
            <a:pPr marL="0" indent="0">
              <a:buNone/>
            </a:pPr>
            <a:endParaRPr lang="en-GB" sz="1600" dirty="0"/>
          </a:p>
          <a:p>
            <a:pPr marL="0" indent="0">
              <a:buNone/>
            </a:pPr>
            <a:endParaRPr lang="en-GB" sz="1600" dirty="0"/>
          </a:p>
          <a:p>
            <a:endParaRPr lang="en-GB" sz="1600" dirty="0"/>
          </a:p>
        </p:txBody>
      </p:sp>
    </p:spTree>
    <p:extLst>
      <p:ext uri="{BB962C8B-B14F-4D97-AF65-F5344CB8AC3E}">
        <p14:creationId xmlns:p14="http://schemas.microsoft.com/office/powerpoint/2010/main" val="65866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t>Employers</a:t>
            </a:r>
          </a:p>
        </p:txBody>
      </p:sp>
      <p:sp>
        <p:nvSpPr>
          <p:cNvPr id="3" name="Content Placeholder 2"/>
          <p:cNvSpPr>
            <a:spLocks noGrp="1"/>
          </p:cNvSpPr>
          <p:nvPr>
            <p:ph idx="1"/>
          </p:nvPr>
        </p:nvSpPr>
        <p:spPr>
          <a:xfrm>
            <a:off x="818712" y="2141622"/>
            <a:ext cx="10554574" cy="4439652"/>
          </a:xfrm>
        </p:spPr>
        <p:txBody>
          <a:bodyPr>
            <a:normAutofit fontScale="92500" lnSpcReduction="20000"/>
          </a:bodyPr>
          <a:lstStyle/>
          <a:p>
            <a:r>
              <a:rPr lang="en-GB" sz="1900" dirty="0"/>
              <a:t>And what’s interesting with some of these, sometimes you might find a person that is naturally resilient but in others, it takes all of us, myself included, longer to develop those things; you can only develop them over time. And maybe that leads me into my third question, which is to some extent your list of ten attributes, which everything you’ve said I can see the sense of, it might be unlikely that any new fairly damp around the gills graduate who comes into an organisation would have them all (</a:t>
            </a:r>
            <a:r>
              <a:rPr lang="en-GB" sz="1900" b="1" dirty="0"/>
              <a:t>Sales and Customer Services, Head of HRD)</a:t>
            </a:r>
          </a:p>
          <a:p>
            <a:endParaRPr lang="en-GB" sz="1900" dirty="0"/>
          </a:p>
          <a:p>
            <a:r>
              <a:rPr lang="en-GB" sz="1900" dirty="0"/>
              <a:t>So generally speaking, if people have worked in retails or in bars, as most people at university have, you’re going to have that time when you’ve had to push the side dish at a restaurant or push the bottle of wine when someone buys two glasses, or if you’re buying a pair of jeans, “That belt looks great with it as well,” something like that, that’s the level of competence with sales that we’re looking for. We’re not necessarily looking for hard and fast cut-throat salesperson, the stereotypical mobile phone sales person or the sofa sales person, that’s not what interests us. We’d rather have someone that’s customer-focused and that can be taught to be provide value and provide the additional extras to the customers through selling useful products to them </a:t>
            </a:r>
            <a:r>
              <a:rPr lang="en-GB" sz="1900" b="1" dirty="0"/>
              <a:t>(Sales and Customer Services, Head of HRD)</a:t>
            </a:r>
          </a:p>
          <a:p>
            <a:endParaRPr lang="en-GB" sz="1600" dirty="0"/>
          </a:p>
        </p:txBody>
      </p:sp>
    </p:spTree>
    <p:extLst>
      <p:ext uri="{BB962C8B-B14F-4D97-AF65-F5344CB8AC3E}">
        <p14:creationId xmlns:p14="http://schemas.microsoft.com/office/powerpoint/2010/main" val="32036953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Practical </a:t>
            </a:r>
            <a:r>
              <a:rPr lang="en-GB" dirty="0" smtClean="0"/>
              <a:t>applications </a:t>
            </a:r>
            <a:r>
              <a:rPr lang="en-GB" dirty="0"/>
              <a:t>for guidance</a:t>
            </a:r>
          </a:p>
        </p:txBody>
      </p:sp>
      <p:sp>
        <p:nvSpPr>
          <p:cNvPr id="3" name="Content Placeholder 2"/>
          <p:cNvSpPr>
            <a:spLocks noGrp="1"/>
          </p:cNvSpPr>
          <p:nvPr>
            <p:ph idx="1"/>
          </p:nvPr>
        </p:nvSpPr>
        <p:spPr>
          <a:xfrm>
            <a:off x="818712" y="2209141"/>
            <a:ext cx="10554574" cy="4394579"/>
          </a:xfrm>
        </p:spPr>
        <p:txBody>
          <a:bodyPr>
            <a:normAutofit fontScale="85000" lnSpcReduction="20000"/>
          </a:bodyPr>
          <a:lstStyle/>
          <a:p>
            <a:pPr lvl="0"/>
            <a:r>
              <a:rPr lang="en-GB" sz="2400" dirty="0"/>
              <a:t>The importance of college leavers and graduates being able to access and articulate formal skills and experiences and present these as meaningfully applicable to target employment;</a:t>
            </a:r>
          </a:p>
          <a:p>
            <a:pPr lvl="0"/>
            <a:r>
              <a:rPr lang="en-GB" sz="2400" dirty="0"/>
              <a:t>The importance of students fully capitalising upon the multi-faceted offerings of the university experience. This includes building experiences and understanding and articulating their significance. The role of work experience is significant and clearly cuts across all the main forms of capital;</a:t>
            </a:r>
          </a:p>
          <a:p>
            <a:pPr lvl="0"/>
            <a:r>
              <a:rPr lang="en-GB" sz="2400" dirty="0"/>
              <a:t>The importance of students thinking proactively about themselves as a future employee and engaging in early career formation, either formally or more ideationally;</a:t>
            </a:r>
          </a:p>
          <a:p>
            <a:pPr lvl="0"/>
            <a:r>
              <a:rPr lang="en-GB" sz="2400" dirty="0"/>
              <a:t>The need for students to be anticipative of likely transitional and early career challenges and hurdles and to start working through strategies to negotiate these;</a:t>
            </a:r>
          </a:p>
          <a:p>
            <a:pPr lvl="0"/>
            <a:r>
              <a:rPr lang="en-GB" sz="2400" dirty="0"/>
              <a:t>The need for students to begin the process of employability development and emerging career formation fairly early into their higher education.</a:t>
            </a:r>
          </a:p>
          <a:p>
            <a:endParaRPr lang="en-GB" dirty="0"/>
          </a:p>
        </p:txBody>
      </p:sp>
    </p:spTree>
    <p:extLst>
      <p:ext uri="{BB962C8B-B14F-4D97-AF65-F5344CB8AC3E}">
        <p14:creationId xmlns:p14="http://schemas.microsoft.com/office/powerpoint/2010/main" val="761185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Outline of the presentation</a:t>
            </a:r>
          </a:p>
        </p:txBody>
      </p:sp>
      <p:sp>
        <p:nvSpPr>
          <p:cNvPr id="3" name="Content Placeholder 2"/>
          <p:cNvSpPr>
            <a:spLocks noGrp="1"/>
          </p:cNvSpPr>
          <p:nvPr>
            <p:ph idx="1"/>
          </p:nvPr>
        </p:nvSpPr>
        <p:spPr/>
        <p:txBody>
          <a:bodyPr>
            <a:normAutofit/>
          </a:bodyPr>
          <a:lstStyle/>
          <a:p>
            <a:r>
              <a:rPr lang="en-GB" sz="2800" dirty="0"/>
              <a:t>The context of employability for young people</a:t>
            </a:r>
          </a:p>
          <a:p>
            <a:endParaRPr lang="en-GB" sz="2800" dirty="0"/>
          </a:p>
          <a:p>
            <a:r>
              <a:rPr lang="en-GB" sz="2800" dirty="0"/>
              <a:t>Definitions and challenges to the concept</a:t>
            </a:r>
          </a:p>
          <a:p>
            <a:endParaRPr lang="en-GB" sz="2800" dirty="0"/>
          </a:p>
          <a:p>
            <a:r>
              <a:rPr lang="en-GB" sz="2800" dirty="0"/>
              <a:t>Emerging evidence from HEFCE study on HE students </a:t>
            </a:r>
          </a:p>
        </p:txBody>
      </p:sp>
    </p:spTree>
    <p:extLst>
      <p:ext uri="{BB962C8B-B14F-4D97-AF65-F5344CB8AC3E}">
        <p14:creationId xmlns:p14="http://schemas.microsoft.com/office/powerpoint/2010/main" val="1665361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Employability challenge in young people’s transitions</a:t>
            </a:r>
          </a:p>
        </p:txBody>
      </p:sp>
      <p:sp>
        <p:nvSpPr>
          <p:cNvPr id="3" name="Content Placeholder 2"/>
          <p:cNvSpPr>
            <a:spLocks noGrp="1"/>
          </p:cNvSpPr>
          <p:nvPr>
            <p:ph idx="1"/>
          </p:nvPr>
        </p:nvSpPr>
        <p:spPr>
          <a:xfrm>
            <a:off x="818712" y="1892594"/>
            <a:ext cx="10554574" cy="4726569"/>
          </a:xfrm>
        </p:spPr>
        <p:txBody>
          <a:bodyPr>
            <a:normAutofit/>
          </a:bodyPr>
          <a:lstStyle/>
          <a:p>
            <a:r>
              <a:rPr lang="en-GB" sz="2400" dirty="0"/>
              <a:t>Delayed and extended transition – the transition as a ‘shock event’</a:t>
            </a:r>
          </a:p>
          <a:p>
            <a:r>
              <a:rPr lang="en-GB" sz="2400" dirty="0"/>
              <a:t>School-leavers &amp; graduates increased number and diversity; un-employment /under-employment (NEETs, GRINGOs)</a:t>
            </a:r>
          </a:p>
          <a:p>
            <a:r>
              <a:rPr lang="en-GB" sz="2400" dirty="0"/>
              <a:t>Academic/vocational divide, variable quality in educational experience and outcome </a:t>
            </a:r>
          </a:p>
          <a:p>
            <a:r>
              <a:rPr lang="en-GB" sz="2400" dirty="0"/>
              <a:t>Mass </a:t>
            </a:r>
            <a:r>
              <a:rPr lang="en-GB" sz="2400" dirty="0" err="1"/>
              <a:t>marketised</a:t>
            </a:r>
            <a:r>
              <a:rPr lang="en-GB" sz="2400" dirty="0"/>
              <a:t> HE – cost transference, student-as-consumer</a:t>
            </a:r>
          </a:p>
          <a:p>
            <a:r>
              <a:rPr lang="en-GB" sz="2400" dirty="0"/>
              <a:t>Differences in resources and opportunity access</a:t>
            </a:r>
          </a:p>
          <a:p>
            <a:pPr lvl="1"/>
            <a:r>
              <a:rPr lang="en-GB" sz="2200" dirty="0"/>
              <a:t>Mediating factors - c</a:t>
            </a:r>
            <a:r>
              <a:rPr lang="en-GB" sz="2000" dirty="0"/>
              <a:t>lass, gender, locality, subject of study, educational biography</a:t>
            </a:r>
          </a:p>
          <a:p>
            <a:endParaRPr lang="en-GB" dirty="0"/>
          </a:p>
        </p:txBody>
      </p:sp>
    </p:spTree>
    <p:extLst>
      <p:ext uri="{BB962C8B-B14F-4D97-AF65-F5344CB8AC3E}">
        <p14:creationId xmlns:p14="http://schemas.microsoft.com/office/powerpoint/2010/main" val="2691360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Employability and the policy context</a:t>
            </a:r>
          </a:p>
        </p:txBody>
      </p:sp>
      <p:sp>
        <p:nvSpPr>
          <p:cNvPr id="5" name="Content Placeholder 4"/>
          <p:cNvSpPr>
            <a:spLocks noGrp="1"/>
          </p:cNvSpPr>
          <p:nvPr>
            <p:ph idx="1"/>
          </p:nvPr>
        </p:nvSpPr>
        <p:spPr>
          <a:xfrm>
            <a:off x="818712" y="1711842"/>
            <a:ext cx="10554574" cy="4827181"/>
          </a:xfrm>
        </p:spPr>
        <p:txBody>
          <a:bodyPr>
            <a:normAutofit/>
          </a:bodyPr>
          <a:lstStyle/>
          <a:p>
            <a:endParaRPr lang="en-GB" dirty="0"/>
          </a:p>
          <a:p>
            <a:r>
              <a:rPr lang="en-GB" sz="2800" dirty="0"/>
              <a:t>Supply-side orientation</a:t>
            </a:r>
          </a:p>
          <a:p>
            <a:pPr lvl="1"/>
            <a:r>
              <a:rPr lang="en-GB" sz="2400" dirty="0"/>
              <a:t>Employability as enhancement of human capital</a:t>
            </a:r>
          </a:p>
          <a:p>
            <a:pPr lvl="1"/>
            <a:r>
              <a:rPr lang="en-GB" sz="2400" dirty="0"/>
              <a:t>Preponderance of ‘employability-as-skills’ discourse (emphasis on institutional employability)</a:t>
            </a:r>
          </a:p>
          <a:p>
            <a:pPr lvl="1"/>
            <a:r>
              <a:rPr lang="en-GB" sz="2400" dirty="0"/>
              <a:t>Raising of Participation Age</a:t>
            </a:r>
          </a:p>
          <a:p>
            <a:pPr lvl="1"/>
            <a:r>
              <a:rPr lang="en-GB" sz="2400" dirty="0"/>
              <a:t>But employability and employment are not the same thing</a:t>
            </a:r>
          </a:p>
          <a:p>
            <a:endParaRPr lang="en-GB" sz="2400" dirty="0"/>
          </a:p>
        </p:txBody>
      </p:sp>
    </p:spTree>
    <p:extLst>
      <p:ext uri="{BB962C8B-B14F-4D97-AF65-F5344CB8AC3E}">
        <p14:creationId xmlns:p14="http://schemas.microsoft.com/office/powerpoint/2010/main" val="308840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Employability definitions</a:t>
            </a:r>
          </a:p>
        </p:txBody>
      </p:sp>
      <p:sp>
        <p:nvSpPr>
          <p:cNvPr id="3" name="Content Placeholder 2"/>
          <p:cNvSpPr>
            <a:spLocks noGrp="1"/>
          </p:cNvSpPr>
          <p:nvPr>
            <p:ph idx="1"/>
          </p:nvPr>
        </p:nvSpPr>
        <p:spPr>
          <a:xfrm>
            <a:off x="818712" y="1883391"/>
            <a:ext cx="10850124" cy="4817660"/>
          </a:xfrm>
        </p:spPr>
        <p:txBody>
          <a:bodyPr>
            <a:normAutofit lnSpcReduction="10000"/>
          </a:bodyPr>
          <a:lstStyle/>
          <a:p>
            <a:r>
              <a:rPr lang="en-GB" sz="2400" dirty="0"/>
              <a:t>As individual's 'ability/propensity to find and maintain employment (personal characteristics)</a:t>
            </a:r>
          </a:p>
          <a:p>
            <a:r>
              <a:rPr lang="en-GB" sz="2400" dirty="0"/>
              <a:t>A </a:t>
            </a:r>
            <a:r>
              <a:rPr lang="en-GB" sz="2400" dirty="0" smtClean="0"/>
              <a:t>‘complex mosaic’ </a:t>
            </a:r>
            <a:r>
              <a:rPr lang="en-GB" sz="2400" dirty="0"/>
              <a:t>(career trajectory, educational  biography, economic context, serendipity)</a:t>
            </a:r>
          </a:p>
          <a:p>
            <a:r>
              <a:rPr lang="en-GB" sz="2400" dirty="0"/>
              <a:t>Employability as  processual (recursive, interactive, biographical)</a:t>
            </a:r>
          </a:p>
          <a:p>
            <a:r>
              <a:rPr lang="en-GB" sz="2400" dirty="0"/>
              <a:t>Move to lifelong employment to lifelong employability (mobility, protean career structures)</a:t>
            </a:r>
          </a:p>
          <a:p>
            <a:r>
              <a:rPr lang="en-GB" sz="2400" dirty="0"/>
              <a:t>Negotiation between individuals, the job market and employers</a:t>
            </a:r>
          </a:p>
          <a:p>
            <a:pPr lvl="1"/>
            <a:r>
              <a:rPr lang="en-GB" sz="2200" dirty="0"/>
              <a:t>Absolute and relative dimensions</a:t>
            </a:r>
          </a:p>
          <a:p>
            <a:endParaRPr lang="en-GB" sz="2400" dirty="0"/>
          </a:p>
          <a:p>
            <a:r>
              <a:rPr lang="en-GB" sz="1900" dirty="0"/>
              <a:t>(</a:t>
            </a:r>
            <a:r>
              <a:rPr lang="en-GB" sz="1900" dirty="0" err="1"/>
              <a:t>Forrier</a:t>
            </a:r>
            <a:r>
              <a:rPr lang="en-GB" sz="1900" dirty="0"/>
              <a:t> and </a:t>
            </a:r>
            <a:r>
              <a:rPr lang="en-GB" sz="1900" dirty="0" err="1"/>
              <a:t>Sels</a:t>
            </a:r>
            <a:r>
              <a:rPr lang="en-GB" sz="1900" dirty="0"/>
              <a:t>, (2003); McQuaid &amp; Lynsey, (2005); Brown et al, (2003); Holmes (</a:t>
            </a:r>
            <a:r>
              <a:rPr lang="en-GB" sz="1900" dirty="0" smtClean="0"/>
              <a:t>2013)</a:t>
            </a:r>
            <a:endParaRPr lang="en-GB" sz="1900" dirty="0"/>
          </a:p>
        </p:txBody>
      </p:sp>
    </p:spTree>
    <p:extLst>
      <p:ext uri="{BB962C8B-B14F-4D97-AF65-F5344CB8AC3E}">
        <p14:creationId xmlns:p14="http://schemas.microsoft.com/office/powerpoint/2010/main" val="3342425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3600" dirty="0"/>
              <a:t>Subjective factors: self-perceived employability</a:t>
            </a:r>
          </a:p>
        </p:txBody>
      </p:sp>
      <p:sp>
        <p:nvSpPr>
          <p:cNvPr id="3" name="Content Placeholder 2"/>
          <p:cNvSpPr>
            <a:spLocks noGrp="1"/>
          </p:cNvSpPr>
          <p:nvPr>
            <p:ph idx="1"/>
          </p:nvPr>
        </p:nvSpPr>
        <p:spPr>
          <a:xfrm>
            <a:off x="818711" y="2050473"/>
            <a:ext cx="10918363" cy="4573611"/>
          </a:xfrm>
        </p:spPr>
        <p:txBody>
          <a:bodyPr>
            <a:noAutofit/>
          </a:bodyPr>
          <a:lstStyle/>
          <a:p>
            <a:endParaRPr lang="en-GB" sz="2000" dirty="0"/>
          </a:p>
          <a:p>
            <a:r>
              <a:rPr lang="en-GB" sz="2300" dirty="0"/>
              <a:t>Perceptions of Internal and external factors (my own personal employability and how the market will receive it)</a:t>
            </a:r>
          </a:p>
          <a:p>
            <a:pPr marL="0" indent="0">
              <a:buNone/>
            </a:pPr>
            <a:endParaRPr lang="en-GB" sz="2300" dirty="0"/>
          </a:p>
          <a:p>
            <a:pPr marL="0" indent="0">
              <a:buNone/>
            </a:pPr>
            <a:r>
              <a:rPr lang="en-GB" sz="2300" dirty="0"/>
              <a:t>Examples of core measures:</a:t>
            </a:r>
          </a:p>
          <a:p>
            <a:r>
              <a:rPr lang="en-GB" sz="2300" dirty="0"/>
              <a:t>‘My </a:t>
            </a:r>
            <a:r>
              <a:rPr lang="en-GB" sz="2300" dirty="0" smtClean="0"/>
              <a:t>skills are </a:t>
            </a:r>
            <a:r>
              <a:rPr lang="en-GB" sz="2300" dirty="0"/>
              <a:t>sought-after in the labour market’</a:t>
            </a:r>
          </a:p>
          <a:p>
            <a:r>
              <a:rPr lang="en-GB" sz="2300" dirty="0"/>
              <a:t>‘I believe I could easily obtain another job that would give me a high level of satisfaction’</a:t>
            </a:r>
          </a:p>
          <a:p>
            <a:r>
              <a:rPr lang="en-GB" sz="2300" dirty="0"/>
              <a:t>‘If I needed to I could easily get another job like mine in a similar organisation’</a:t>
            </a:r>
          </a:p>
          <a:p>
            <a:endParaRPr lang="en-GB" sz="2000" dirty="0"/>
          </a:p>
          <a:p>
            <a:r>
              <a:rPr lang="en-GB" dirty="0" err="1"/>
              <a:t>Berntson</a:t>
            </a:r>
            <a:r>
              <a:rPr lang="en-GB" dirty="0"/>
              <a:t> &amp; </a:t>
            </a:r>
            <a:r>
              <a:rPr lang="en-GB" dirty="0" err="1"/>
              <a:t>Marklund</a:t>
            </a:r>
            <a:r>
              <a:rPr lang="en-GB" dirty="0"/>
              <a:t> (2007), De Vos &amp; </a:t>
            </a:r>
            <a:r>
              <a:rPr lang="en-GB" dirty="0" err="1"/>
              <a:t>Soens</a:t>
            </a:r>
            <a:r>
              <a:rPr lang="en-GB" dirty="0"/>
              <a:t> (2008) and Rothwell &amp; Arnold (2007). </a:t>
            </a:r>
          </a:p>
          <a:p>
            <a:endParaRPr lang="en-GB" sz="2000" dirty="0"/>
          </a:p>
        </p:txBody>
      </p:sp>
    </p:spTree>
    <p:extLst>
      <p:ext uri="{BB962C8B-B14F-4D97-AF65-F5344CB8AC3E}">
        <p14:creationId xmlns:p14="http://schemas.microsoft.com/office/powerpoint/2010/main" val="3212972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Key issues for employability research</a:t>
            </a:r>
          </a:p>
        </p:txBody>
      </p:sp>
      <p:sp>
        <p:nvSpPr>
          <p:cNvPr id="3" name="Content Placeholder 2"/>
          <p:cNvSpPr>
            <a:spLocks noGrp="1"/>
          </p:cNvSpPr>
          <p:nvPr>
            <p:ph idx="1"/>
          </p:nvPr>
        </p:nvSpPr>
        <p:spPr>
          <a:xfrm>
            <a:off x="818712" y="1768643"/>
            <a:ext cx="10554574" cy="4800600"/>
          </a:xfrm>
        </p:spPr>
        <p:txBody>
          <a:bodyPr>
            <a:noAutofit/>
          </a:bodyPr>
          <a:lstStyle/>
          <a:p>
            <a:pPr lvl="0"/>
            <a:r>
              <a:rPr lang="en-GB" sz="2000" dirty="0"/>
              <a:t>What employment outcomes are salient and how are they to be measured?</a:t>
            </a:r>
          </a:p>
          <a:p>
            <a:pPr lvl="0"/>
            <a:r>
              <a:rPr lang="en-GB" sz="2000" dirty="0" smtClean="0"/>
              <a:t>How </a:t>
            </a:r>
            <a:r>
              <a:rPr lang="en-GB" sz="2000" dirty="0"/>
              <a:t>should we understand the nature of the relationship between education and employment? (supply)</a:t>
            </a:r>
          </a:p>
          <a:p>
            <a:pPr lvl="0"/>
            <a:r>
              <a:rPr lang="en-GB" sz="2000" dirty="0"/>
              <a:t>What do school-leavers and graduates do when they enter the job market and how do employers contribute to sustaining individuals’ employability (demand)</a:t>
            </a:r>
          </a:p>
          <a:p>
            <a:pPr lvl="0"/>
            <a:endParaRPr lang="en-GB" sz="2000" dirty="0"/>
          </a:p>
          <a:p>
            <a:r>
              <a:rPr lang="en-GB" sz="2000" dirty="0"/>
              <a:t>Challenge to move beyond ‘walled </a:t>
            </a:r>
            <a:r>
              <a:rPr lang="en-GB" sz="2000" dirty="0" smtClean="0"/>
              <a:t>garden’ </a:t>
            </a:r>
            <a:r>
              <a:rPr lang="en-GB" sz="2000" dirty="0"/>
              <a:t>and ‘folk wisdom’ approaches (including deficit narratives)</a:t>
            </a:r>
          </a:p>
        </p:txBody>
      </p:sp>
    </p:spTree>
    <p:extLst>
      <p:ext uri="{BB962C8B-B14F-4D97-AF65-F5344CB8AC3E}">
        <p14:creationId xmlns:p14="http://schemas.microsoft.com/office/powerpoint/2010/main" val="2007491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1288" y="304575"/>
            <a:ext cx="10571998" cy="819550"/>
          </a:xfrm>
        </p:spPr>
        <p:txBody>
          <a:bodyPr/>
          <a:lstStyle/>
          <a:p>
            <a:r>
              <a:rPr lang="en-GB" dirty="0"/>
              <a:t>Evidence from HE sector: Learning Gain</a:t>
            </a:r>
          </a:p>
        </p:txBody>
      </p:sp>
      <p:sp>
        <p:nvSpPr>
          <p:cNvPr id="3" name="Content Placeholder 2"/>
          <p:cNvSpPr>
            <a:spLocks noGrp="1"/>
          </p:cNvSpPr>
          <p:nvPr>
            <p:ph idx="1"/>
          </p:nvPr>
        </p:nvSpPr>
        <p:spPr>
          <a:xfrm>
            <a:off x="818712" y="2095371"/>
            <a:ext cx="10554574" cy="4404219"/>
          </a:xfrm>
        </p:spPr>
        <p:txBody>
          <a:bodyPr>
            <a:normAutofit fontScale="92500" lnSpcReduction="20000"/>
          </a:bodyPr>
          <a:lstStyle/>
          <a:p>
            <a:r>
              <a:rPr lang="en-GB" sz="2400" b="1" i="1" dirty="0"/>
              <a:t>Higher Education Funding Council project (Evaluating Measures of ‘Learning Gain</a:t>
            </a:r>
            <a:r>
              <a:rPr lang="en-GB" sz="2400" b="1" i="1" dirty="0" smtClean="0"/>
              <a:t>’)</a:t>
            </a:r>
            <a:endParaRPr lang="en-GB" sz="2400" b="1" i="1" dirty="0"/>
          </a:p>
          <a:p>
            <a:r>
              <a:rPr lang="en-GB" sz="2400" dirty="0"/>
              <a:t>Designed to explore what HE students gain from 3 years of university education </a:t>
            </a:r>
          </a:p>
          <a:p>
            <a:r>
              <a:rPr lang="en-GB" sz="2400" dirty="0"/>
              <a:t>Affordances of the HE experience, perception of benefits and areas of development</a:t>
            </a:r>
          </a:p>
          <a:p>
            <a:r>
              <a:rPr lang="en-GB" sz="2400" dirty="0"/>
              <a:t>Multiple approaches (self-theories, mind-sets, employment readiness)</a:t>
            </a:r>
          </a:p>
          <a:p>
            <a:r>
              <a:rPr lang="en-GB" sz="2400" dirty="0"/>
              <a:t>Portsmouth University, University of Southampton, Royal Holloway University, Roehampton University, </a:t>
            </a:r>
            <a:r>
              <a:rPr lang="en-GB" sz="2400" dirty="0" smtClean="0"/>
              <a:t>University of </a:t>
            </a:r>
            <a:r>
              <a:rPr lang="en-GB" sz="2400" dirty="0"/>
              <a:t>Arts, London)</a:t>
            </a:r>
          </a:p>
          <a:p>
            <a:r>
              <a:rPr lang="en-GB" sz="2400" dirty="0"/>
              <a:t>Development of psychometric scale and student focus groups &amp; interviews with employers (15) and academics (6 focus groups)</a:t>
            </a:r>
          </a:p>
          <a:p>
            <a:r>
              <a:rPr lang="en-GB" sz="2400" dirty="0"/>
              <a:t>Stage 1 (1,006 students </a:t>
            </a:r>
            <a:r>
              <a:rPr lang="en-GB" sz="2400" dirty="0" smtClean="0"/>
              <a:t>surveyed so </a:t>
            </a:r>
            <a:r>
              <a:rPr lang="en-GB" sz="2400" dirty="0"/>
              <a:t>far)</a:t>
            </a:r>
          </a:p>
          <a:p>
            <a:endParaRPr lang="en-GB" sz="2400" dirty="0"/>
          </a:p>
        </p:txBody>
      </p:sp>
    </p:spTree>
    <p:extLst>
      <p:ext uri="{BB962C8B-B14F-4D97-AF65-F5344CB8AC3E}">
        <p14:creationId xmlns:p14="http://schemas.microsoft.com/office/powerpoint/2010/main" val="3219331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t>Dominant forms of capital in employability and student development </a:t>
            </a:r>
          </a:p>
        </p:txBody>
      </p:sp>
      <p:sp>
        <p:nvSpPr>
          <p:cNvPr id="3" name="Content Placeholder 2"/>
          <p:cNvSpPr>
            <a:spLocks noGrp="1"/>
          </p:cNvSpPr>
          <p:nvPr>
            <p:ph idx="1"/>
          </p:nvPr>
        </p:nvSpPr>
        <p:spPr>
          <a:xfrm>
            <a:off x="818712" y="2021305"/>
            <a:ext cx="10554574" cy="4511842"/>
          </a:xfrm>
        </p:spPr>
        <p:txBody>
          <a:bodyPr>
            <a:normAutofit lnSpcReduction="10000"/>
          </a:bodyPr>
          <a:lstStyle/>
          <a:p>
            <a:r>
              <a:rPr lang="en-GB" sz="2400" b="1" dirty="0"/>
              <a:t>Human</a:t>
            </a:r>
            <a:r>
              <a:rPr lang="en-GB" sz="2400" dirty="0"/>
              <a:t>  - </a:t>
            </a:r>
            <a:r>
              <a:rPr lang="en-GB" sz="2400" dirty="0" smtClean="0"/>
              <a:t>formal knowledge </a:t>
            </a:r>
            <a:r>
              <a:rPr lang="en-GB" sz="2400" dirty="0"/>
              <a:t>and skills, career-building skills</a:t>
            </a:r>
          </a:p>
          <a:p>
            <a:endParaRPr lang="en-GB" sz="2400" dirty="0"/>
          </a:p>
          <a:p>
            <a:r>
              <a:rPr lang="en-GB" sz="2400" b="1" dirty="0"/>
              <a:t>Social </a:t>
            </a:r>
            <a:r>
              <a:rPr lang="en-GB" sz="2400" dirty="0"/>
              <a:t>– networks, relationships and weak ties</a:t>
            </a:r>
          </a:p>
          <a:p>
            <a:endParaRPr lang="en-GB" sz="2400" dirty="0"/>
          </a:p>
          <a:p>
            <a:r>
              <a:rPr lang="en-GB" sz="2400" b="1" dirty="0"/>
              <a:t>Cultural </a:t>
            </a:r>
            <a:r>
              <a:rPr lang="en-GB" sz="2400" dirty="0"/>
              <a:t>– cultural knowledge and confidence</a:t>
            </a:r>
          </a:p>
          <a:p>
            <a:endParaRPr lang="en-GB" sz="2400" dirty="0"/>
          </a:p>
          <a:p>
            <a:r>
              <a:rPr lang="en-GB" sz="2400" b="1" dirty="0"/>
              <a:t>Identity</a:t>
            </a:r>
            <a:r>
              <a:rPr lang="en-GB" sz="2400" dirty="0"/>
              <a:t> – self-concept and personal employability narrative</a:t>
            </a:r>
          </a:p>
          <a:p>
            <a:endParaRPr lang="en-GB" sz="2400" dirty="0"/>
          </a:p>
          <a:p>
            <a:r>
              <a:rPr lang="en-GB" sz="2400" b="1" dirty="0"/>
              <a:t>Psychological</a:t>
            </a:r>
            <a:r>
              <a:rPr lang="en-GB" sz="2400" dirty="0"/>
              <a:t> – resilience and career adaptability</a:t>
            </a:r>
          </a:p>
        </p:txBody>
      </p:sp>
    </p:spTree>
    <p:extLst>
      <p:ext uri="{BB962C8B-B14F-4D97-AF65-F5344CB8AC3E}">
        <p14:creationId xmlns:p14="http://schemas.microsoft.com/office/powerpoint/2010/main" val="31198986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8664B0"/>
      </a:accent1>
      <a:accent2>
        <a:srgbClr val="D75BCD"/>
      </a:accent2>
      <a:accent3>
        <a:srgbClr val="E54D86"/>
      </a:accent3>
      <a:accent4>
        <a:srgbClr val="DE4547"/>
      </a:accent4>
      <a:accent5>
        <a:srgbClr val="F16E40"/>
      </a:accent5>
      <a:accent6>
        <a:srgbClr val="EB9C5A"/>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7AF46513-5B0D-4B03-9323-32F3F0BFC9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637</TotalTime>
  <Words>1508</Words>
  <Application>Microsoft Office PowerPoint</Application>
  <PresentationFormat>Widescreen</PresentationFormat>
  <Paragraphs>137</Paragraphs>
  <Slides>14</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SimSun</vt:lpstr>
      <vt:lpstr>SimSun</vt:lpstr>
      <vt:lpstr>Arial</vt:lpstr>
      <vt:lpstr>Calibri</vt:lpstr>
      <vt:lpstr>Century Gothic</vt:lpstr>
      <vt:lpstr>Times New Roman</vt:lpstr>
      <vt:lpstr>Wingdings 2</vt:lpstr>
      <vt:lpstr>Quotable</vt:lpstr>
      <vt:lpstr>       Employability: challenges for young people  </vt:lpstr>
      <vt:lpstr>Outline of the presentation</vt:lpstr>
      <vt:lpstr>Employability challenge in young people’s transitions</vt:lpstr>
      <vt:lpstr>Employability and the policy context</vt:lpstr>
      <vt:lpstr>Employability definitions</vt:lpstr>
      <vt:lpstr>Subjective factors: self-perceived employability</vt:lpstr>
      <vt:lpstr>Key issues for employability research</vt:lpstr>
      <vt:lpstr>Evidence from HE sector: Learning Gain</vt:lpstr>
      <vt:lpstr>Dominant forms of capital in employability and student development </vt:lpstr>
      <vt:lpstr>PowerPoint Presentation</vt:lpstr>
      <vt:lpstr>Employer perceptions: skills or capitals?</vt:lpstr>
      <vt:lpstr>Employers: emerging evidence</vt:lpstr>
      <vt:lpstr>Employers</vt:lpstr>
      <vt:lpstr>Practical applications for guidance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employability</dc:title>
  <dc:creator>Stella Tomlinson</dc:creator>
  <cp:lastModifiedBy>Jordan Rehill</cp:lastModifiedBy>
  <cp:revision>74</cp:revision>
  <dcterms:created xsi:type="dcterms:W3CDTF">2017-01-18T14:50:20Z</dcterms:created>
  <dcterms:modified xsi:type="dcterms:W3CDTF">2017-02-02T11:12:00Z</dcterms:modified>
</cp:coreProperties>
</file>