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4" r:id="rId4"/>
    <p:sldId id="259" r:id="rId5"/>
    <p:sldId id="273" r:id="rId6"/>
    <p:sldId id="268" r:id="rId7"/>
    <p:sldId id="277" r:id="rId8"/>
    <p:sldId id="266" r:id="rId9"/>
    <p:sldId id="260" r:id="rId10"/>
    <p:sldId id="270" r:id="rId11"/>
    <p:sldId id="261" r:id="rId12"/>
    <p:sldId id="274" r:id="rId13"/>
    <p:sldId id="271" r:id="rId14"/>
    <p:sldId id="269" r:id="rId15"/>
    <p:sldId id="262" r:id="rId16"/>
    <p:sldId id="275" r:id="rId17"/>
    <p:sldId id="278" r:id="rId18"/>
    <p:sldId id="267"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5/9/2017</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5/9/2017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580" y="2819400"/>
            <a:ext cx="7586260" cy="2251579"/>
          </a:xfrm>
        </p:spPr>
        <p:txBody>
          <a:bodyPr/>
          <a:lstStyle/>
          <a:p>
            <a:pPr algn="ctr">
              <a:lnSpc>
                <a:spcPct val="150000"/>
              </a:lnSpc>
              <a:spcAft>
                <a:spcPts val="600"/>
              </a:spcAft>
            </a:pPr>
            <a:r>
              <a:rPr lang="en-US" sz="3200" b="1" dirty="0" smtClean="0"/>
              <a:t>14 </a:t>
            </a:r>
            <a:r>
              <a:rPr lang="en-US" sz="3200" b="1" dirty="0"/>
              <a:t>– 19 Careers transitions. </a:t>
            </a:r>
            <a:r>
              <a:rPr lang="en-US" sz="3200" b="1" dirty="0" smtClean="0"/>
              <a:t/>
            </a:r>
            <a:br>
              <a:rPr lang="en-US" sz="3200" b="1" dirty="0" smtClean="0"/>
            </a:br>
            <a:r>
              <a:rPr lang="en-US" sz="3200" b="1" dirty="0" smtClean="0"/>
              <a:t>The </a:t>
            </a:r>
            <a:r>
              <a:rPr lang="en-US" sz="3200" b="1" dirty="0"/>
              <a:t>Case for Employer Engagement:</a:t>
            </a:r>
            <a:r>
              <a:rPr lang="en-US" sz="3200" b="1" i="1" dirty="0"/>
              <a:t> </a:t>
            </a:r>
            <a:r>
              <a:rPr lang="en-US" sz="3200" i="1" dirty="0" smtClean="0"/>
              <a:t/>
            </a:r>
            <a:br>
              <a:rPr lang="en-US" sz="3200" i="1" dirty="0" smtClean="0"/>
            </a:br>
            <a:r>
              <a:rPr lang="en-US" sz="3200" i="1" dirty="0"/>
              <a:t/>
            </a:r>
            <a:br>
              <a:rPr lang="en-US" sz="3200" i="1" dirty="0"/>
            </a:br>
            <a:r>
              <a:rPr lang="en-US" sz="3200" i="1" dirty="0" smtClean="0"/>
              <a:t>Impact </a:t>
            </a:r>
            <a:r>
              <a:rPr lang="en-US" sz="3200" i="1" dirty="0"/>
              <a:t>findings from Learner Focus Groups </a:t>
            </a:r>
            <a:r>
              <a:rPr lang="en-US" sz="3200" i="1" dirty="0" smtClean="0"/>
              <a:t/>
            </a:r>
            <a:br>
              <a:rPr lang="en-US" sz="3200" i="1" dirty="0" smtClean="0"/>
            </a:br>
            <a:r>
              <a:rPr lang="en-US" sz="3200" i="1" dirty="0" smtClean="0"/>
              <a:t>with </a:t>
            </a:r>
            <a:r>
              <a:rPr lang="en-US" sz="3200" i="1" dirty="0"/>
              <a:t>FE learners in London</a:t>
            </a:r>
            <a:endParaRPr lang="en-GB" sz="3200" dirty="0"/>
          </a:p>
        </p:txBody>
      </p:sp>
      <p:sp>
        <p:nvSpPr>
          <p:cNvPr id="3" name="Subtitle 2"/>
          <p:cNvSpPr>
            <a:spLocks noGrp="1"/>
          </p:cNvSpPr>
          <p:nvPr>
            <p:ph type="subTitle" idx="1"/>
          </p:nvPr>
        </p:nvSpPr>
        <p:spPr>
          <a:xfrm>
            <a:off x="990600" y="5943600"/>
            <a:ext cx="2438400" cy="513736"/>
          </a:xfrm>
        </p:spPr>
        <p:txBody>
          <a:bodyPr>
            <a:normAutofit fontScale="85000" lnSpcReduction="10000"/>
          </a:bodyPr>
          <a:lstStyle/>
          <a:p>
            <a:r>
              <a:rPr lang="en-GB" dirty="0" smtClean="0"/>
              <a:t>Dr Sean Richards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Tree>
    <p:extLst>
      <p:ext uri="{BB962C8B-B14F-4D97-AF65-F5344CB8AC3E}">
        <p14:creationId xmlns:p14="http://schemas.microsoft.com/office/powerpoint/2010/main" val="379490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sp>
        <p:nvSpPr>
          <p:cNvPr id="3" name="Subtitle 2"/>
          <p:cNvSpPr>
            <a:spLocks noGrp="1"/>
          </p:cNvSpPr>
          <p:nvPr>
            <p:ph type="subTitle" idx="1"/>
          </p:nvPr>
        </p:nvSpPr>
        <p:spPr>
          <a:xfrm>
            <a:off x="838200" y="5791200"/>
            <a:ext cx="1752600" cy="513736"/>
          </a:xfrm>
        </p:spPr>
        <p:txBody>
          <a:bodyPr>
            <a:normAutofit fontScale="70000" lnSpcReduction="20000"/>
          </a:bodyPr>
          <a:lstStyle/>
          <a:p>
            <a:r>
              <a:rPr lang="en-GB" dirty="0" smtClean="0"/>
              <a:t>Sean Richards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6" name="Rectangle 5"/>
          <p:cNvSpPr/>
          <p:nvPr/>
        </p:nvSpPr>
        <p:spPr>
          <a:xfrm>
            <a:off x="643339" y="1524000"/>
            <a:ext cx="7586261" cy="4278094"/>
          </a:xfrm>
          <a:prstGeom prst="rect">
            <a:avLst/>
          </a:prstGeom>
        </p:spPr>
        <p:txBody>
          <a:bodyPr wrap="square">
            <a:spAutoFit/>
          </a:bodyPr>
          <a:lstStyle/>
          <a:p>
            <a:pPr marL="342900" lvl="0" indent="-342900">
              <a:buFont typeface="Arial" panose="020B0604020202020204" pitchFamily="34" charset="0"/>
              <a:buChar char="•"/>
            </a:pPr>
            <a:r>
              <a:rPr lang="en-GB" sz="2400" dirty="0" smtClean="0">
                <a:solidFill>
                  <a:srgbClr val="2F5897"/>
                </a:solidFill>
              </a:rPr>
              <a:t>Did learners report </a:t>
            </a:r>
            <a:r>
              <a:rPr lang="en-GB" sz="2400" dirty="0">
                <a:solidFill>
                  <a:srgbClr val="2F5897"/>
                </a:solidFill>
              </a:rPr>
              <a:t>the activity as motivating, </a:t>
            </a:r>
            <a:r>
              <a:rPr lang="en-GB" sz="2400" dirty="0" smtClean="0">
                <a:solidFill>
                  <a:srgbClr val="2F5897"/>
                </a:solidFill>
              </a:rPr>
              <a:t>and improving their confidence </a:t>
            </a:r>
            <a:r>
              <a:rPr lang="en-GB" sz="2400" dirty="0">
                <a:solidFill>
                  <a:srgbClr val="2F5897"/>
                </a:solidFill>
              </a:rPr>
              <a:t>in their career </a:t>
            </a:r>
            <a:r>
              <a:rPr lang="en-GB" sz="2400" dirty="0" smtClean="0">
                <a:solidFill>
                  <a:srgbClr val="2F5897"/>
                </a:solidFill>
              </a:rPr>
              <a:t>directions?</a:t>
            </a:r>
            <a:endParaRPr lang="en-GB" sz="2400" dirty="0">
              <a:solidFill>
                <a:srgbClr val="2F5897"/>
              </a:solidFill>
            </a:endParaRPr>
          </a:p>
          <a:p>
            <a:pPr lvl="0"/>
            <a:endParaRPr lang="en-GB" sz="2400" dirty="0" smtClean="0">
              <a:solidFill>
                <a:srgbClr val="2F5897"/>
              </a:solidFill>
            </a:endParaRPr>
          </a:p>
          <a:p>
            <a:pPr marL="342900" lvl="0" indent="-342900">
              <a:buFont typeface="Arial" panose="020B0604020202020204" pitchFamily="34" charset="0"/>
              <a:buChar char="•"/>
            </a:pPr>
            <a:r>
              <a:rPr lang="en-GB" sz="2400" dirty="0" smtClean="0">
                <a:solidFill>
                  <a:srgbClr val="2F5897"/>
                </a:solidFill>
              </a:rPr>
              <a:t> Did they express resilience </a:t>
            </a:r>
            <a:r>
              <a:rPr lang="en-GB" sz="2400" dirty="0">
                <a:solidFill>
                  <a:srgbClr val="2F5897"/>
                </a:solidFill>
              </a:rPr>
              <a:t>to possible problems and </a:t>
            </a:r>
            <a:r>
              <a:rPr lang="en-GB" sz="2400" dirty="0" smtClean="0">
                <a:solidFill>
                  <a:srgbClr val="2F5897"/>
                </a:solidFill>
              </a:rPr>
              <a:t>setbacks?</a:t>
            </a:r>
          </a:p>
          <a:p>
            <a:pPr lvl="0"/>
            <a:endParaRPr lang="en-GB" sz="2400" dirty="0">
              <a:solidFill>
                <a:srgbClr val="2F5897"/>
              </a:solidFill>
            </a:endParaRPr>
          </a:p>
          <a:p>
            <a:pPr marL="342900" lvl="0" indent="-342900">
              <a:buFont typeface="Arial" panose="020B0604020202020204" pitchFamily="34" charset="0"/>
              <a:buChar char="•"/>
            </a:pPr>
            <a:r>
              <a:rPr lang="en-GB" sz="2400" dirty="0" smtClean="0">
                <a:solidFill>
                  <a:srgbClr val="2F5897"/>
                </a:solidFill>
              </a:rPr>
              <a:t>Did they have </a:t>
            </a:r>
            <a:r>
              <a:rPr lang="en-GB" sz="2400" dirty="0">
                <a:solidFill>
                  <a:srgbClr val="2F5897"/>
                </a:solidFill>
              </a:rPr>
              <a:t>positive </a:t>
            </a:r>
            <a:r>
              <a:rPr lang="en-GB" sz="2400" dirty="0" smtClean="0">
                <a:solidFill>
                  <a:srgbClr val="2F5897"/>
                </a:solidFill>
              </a:rPr>
              <a:t>and realistic attitudes </a:t>
            </a:r>
            <a:r>
              <a:rPr lang="en-GB" sz="2400" dirty="0">
                <a:solidFill>
                  <a:srgbClr val="2F5897"/>
                </a:solidFill>
              </a:rPr>
              <a:t>and expectations towards </a:t>
            </a:r>
            <a:r>
              <a:rPr lang="en-GB" sz="2400" dirty="0" smtClean="0">
                <a:solidFill>
                  <a:srgbClr val="2F5897"/>
                </a:solidFill>
              </a:rPr>
              <a:t>their career outcomes?</a:t>
            </a:r>
          </a:p>
          <a:p>
            <a:pPr marL="342900" lvl="0" indent="-342900">
              <a:buFont typeface="Arial" panose="020B0604020202020204" pitchFamily="34" charset="0"/>
              <a:buChar char="•"/>
            </a:pPr>
            <a:endParaRPr lang="en-GB" sz="2400" dirty="0">
              <a:solidFill>
                <a:srgbClr val="2F5897"/>
              </a:solidFill>
            </a:endParaRPr>
          </a:p>
          <a:p>
            <a:pPr lvl="0"/>
            <a:r>
              <a:rPr lang="en-GB" sz="2400" i="1" dirty="0" smtClean="0">
                <a:solidFill>
                  <a:srgbClr val="2F5897"/>
                </a:solidFill>
              </a:rPr>
              <a:t>     </a:t>
            </a:r>
            <a:r>
              <a:rPr lang="en-GB" sz="3200" i="1" dirty="0" smtClean="0">
                <a:solidFill>
                  <a:srgbClr val="2F5897"/>
                </a:solidFill>
              </a:rPr>
              <a:t>Yes, yes and yes!</a:t>
            </a:r>
          </a:p>
        </p:txBody>
      </p:sp>
    </p:spTree>
    <p:extLst>
      <p:ext uri="{BB962C8B-B14F-4D97-AF65-F5344CB8AC3E}">
        <p14:creationId xmlns:p14="http://schemas.microsoft.com/office/powerpoint/2010/main" val="1889242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643339" y="1676400"/>
            <a:ext cx="7586261" cy="2677656"/>
          </a:xfrm>
          <a:prstGeom prst="rect">
            <a:avLst/>
          </a:prstGeom>
          <a:noFill/>
        </p:spPr>
        <p:txBody>
          <a:bodyPr wrap="square" rtlCol="0">
            <a:spAutoFit/>
          </a:bodyPr>
          <a:lstStyle/>
          <a:p>
            <a:pPr algn="ctr"/>
            <a:r>
              <a:rPr lang="en-GB" sz="2400" b="1" dirty="0" smtClean="0">
                <a:solidFill>
                  <a:schemeClr val="tx2"/>
                </a:solidFill>
              </a:rPr>
              <a:t>Impacts of Employer Talks</a:t>
            </a:r>
            <a:endParaRPr lang="en-GB" sz="2400" b="1" dirty="0">
              <a:solidFill>
                <a:schemeClr val="tx2"/>
              </a:solidFill>
            </a:endParaRPr>
          </a:p>
          <a:p>
            <a:pPr algn="ctr"/>
            <a:r>
              <a:rPr lang="en-GB" sz="2400" b="1" dirty="0" smtClean="0">
                <a:solidFill>
                  <a:schemeClr val="tx2"/>
                </a:solidFill>
              </a:rPr>
              <a:t>on </a:t>
            </a:r>
            <a:r>
              <a:rPr lang="en-GB" sz="2400" b="1" dirty="0">
                <a:solidFill>
                  <a:schemeClr val="tx2"/>
                </a:solidFill>
              </a:rPr>
              <a:t>learners’ </a:t>
            </a:r>
            <a:r>
              <a:rPr lang="en-GB" sz="2400" b="1" dirty="0" smtClean="0">
                <a:solidFill>
                  <a:schemeClr val="tx2"/>
                </a:solidFill>
              </a:rPr>
              <a:t>behaviour</a:t>
            </a:r>
            <a:r>
              <a:rPr lang="en-GB" sz="2400" b="1" dirty="0">
                <a:solidFill>
                  <a:schemeClr val="tx2"/>
                </a:solidFill>
              </a:rPr>
              <a:t>s</a:t>
            </a:r>
            <a:endParaRPr lang="en-GB" sz="2400" b="1" dirty="0" smtClean="0">
              <a:solidFill>
                <a:schemeClr val="tx2"/>
              </a:solidFill>
            </a:endParaRPr>
          </a:p>
          <a:p>
            <a:endParaRPr lang="en-GB" sz="2400" dirty="0">
              <a:solidFill>
                <a:schemeClr val="tx2"/>
              </a:solidFill>
            </a:endParaRPr>
          </a:p>
          <a:p>
            <a:r>
              <a:rPr lang="en-GB" sz="2400" dirty="0" smtClean="0">
                <a:solidFill>
                  <a:schemeClr val="tx2"/>
                </a:solidFill>
              </a:rPr>
              <a:t>• Did </a:t>
            </a:r>
            <a:r>
              <a:rPr lang="en-GB" sz="2400" dirty="0">
                <a:solidFill>
                  <a:schemeClr val="tx2"/>
                </a:solidFill>
              </a:rPr>
              <a:t>learners ‘bank’ the knowledge or resources gained from the activity for future </a:t>
            </a:r>
            <a:r>
              <a:rPr lang="en-GB" sz="2400" dirty="0" smtClean="0">
                <a:solidFill>
                  <a:schemeClr val="tx2"/>
                </a:solidFill>
              </a:rPr>
              <a:t>reference and if so how? This varied, some did, others did not.</a:t>
            </a:r>
          </a:p>
          <a:p>
            <a:endParaRPr lang="en-GB" sz="2400"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419686"/>
            <a:ext cx="8199831" cy="1981372"/>
          </a:xfrm>
          <a:prstGeom prst="rect">
            <a:avLst/>
          </a:prstGeom>
        </p:spPr>
      </p:pic>
    </p:spTree>
    <p:extLst>
      <p:ext uri="{BB962C8B-B14F-4D97-AF65-F5344CB8AC3E}">
        <p14:creationId xmlns:p14="http://schemas.microsoft.com/office/powerpoint/2010/main" val="3009961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673819" y="1600200"/>
            <a:ext cx="7586261"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smtClean="0">
                <a:solidFill>
                  <a:srgbClr val="2F5897"/>
                </a:solidFill>
              </a:rPr>
              <a:t>Did learners use the </a:t>
            </a:r>
            <a:r>
              <a:rPr lang="en-GB" sz="2400" dirty="0">
                <a:solidFill>
                  <a:srgbClr val="2F5897"/>
                </a:solidFill>
              </a:rPr>
              <a:t>information </a:t>
            </a:r>
            <a:r>
              <a:rPr lang="en-GB" sz="2400" dirty="0" smtClean="0">
                <a:solidFill>
                  <a:srgbClr val="2F5897"/>
                </a:solidFill>
              </a:rPr>
              <a:t>to </a:t>
            </a:r>
            <a:r>
              <a:rPr lang="en-GB" sz="2400" dirty="0">
                <a:solidFill>
                  <a:srgbClr val="2F5897"/>
                </a:solidFill>
              </a:rPr>
              <a:t>update their CV’s and/or personal </a:t>
            </a:r>
            <a:r>
              <a:rPr lang="en-GB" sz="2400" dirty="0" smtClean="0">
                <a:solidFill>
                  <a:srgbClr val="2F5897"/>
                </a:solidFill>
              </a:rPr>
              <a:t>statements</a:t>
            </a:r>
            <a:r>
              <a:rPr lang="en-GB" sz="2400" dirty="0">
                <a:solidFill>
                  <a:srgbClr val="2F5897"/>
                </a:solidFill>
              </a:rPr>
              <a:t> </a:t>
            </a:r>
            <a:r>
              <a:rPr lang="en-GB" sz="2400" dirty="0" smtClean="0">
                <a:solidFill>
                  <a:srgbClr val="2F5897"/>
                </a:solidFill>
              </a:rPr>
              <a:t>and/or use ideas for writing job applications and/or help with job interviews?</a:t>
            </a:r>
          </a:p>
          <a:p>
            <a:pPr marL="342900" lvl="0" indent="-342900">
              <a:buFont typeface="Arial" panose="020B0604020202020204" pitchFamily="34" charset="0"/>
              <a:buChar char="•"/>
            </a:pPr>
            <a:endParaRPr lang="en-GB" sz="2400" dirty="0">
              <a:solidFill>
                <a:srgbClr val="2F5897"/>
              </a:solidFill>
            </a:endParaRPr>
          </a:p>
          <a:p>
            <a:pPr marL="342900" lvl="0" indent="-342900">
              <a:buFont typeface="Arial" panose="020B0604020202020204" pitchFamily="34" charset="0"/>
              <a:buChar char="•"/>
            </a:pPr>
            <a:r>
              <a:rPr lang="en-GB" sz="2400" dirty="0" smtClean="0">
                <a:solidFill>
                  <a:srgbClr val="2F5897"/>
                </a:solidFill>
              </a:rPr>
              <a:t>Yes, where there were appropriate opportunities.</a:t>
            </a:r>
          </a:p>
          <a:p>
            <a:pPr lvl="0"/>
            <a:endParaRPr lang="en-GB" sz="2400" dirty="0" smtClean="0">
              <a:solidFill>
                <a:srgbClr val="2F5897"/>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00"/>
            <a:ext cx="9144000" cy="2095500"/>
          </a:xfrm>
          <a:prstGeom prst="rect">
            <a:avLst/>
          </a:prstGeom>
        </p:spPr>
      </p:pic>
    </p:spTree>
    <p:extLst>
      <p:ext uri="{BB962C8B-B14F-4D97-AF65-F5344CB8AC3E}">
        <p14:creationId xmlns:p14="http://schemas.microsoft.com/office/powerpoint/2010/main" val="161419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643336" y="1751855"/>
            <a:ext cx="7586261" cy="2092881"/>
          </a:xfrm>
          <a:prstGeom prst="rect">
            <a:avLst/>
          </a:prstGeom>
          <a:noFill/>
        </p:spPr>
        <p:txBody>
          <a:bodyPr wrap="square" rtlCol="0">
            <a:spAutoFit/>
          </a:bodyPr>
          <a:lstStyle/>
          <a:p>
            <a:r>
              <a:rPr lang="en-GB" sz="2400" dirty="0" smtClean="0">
                <a:solidFill>
                  <a:schemeClr val="tx2"/>
                </a:solidFill>
              </a:rPr>
              <a:t>• Learners</a:t>
            </a:r>
            <a:r>
              <a:rPr lang="en-GB" sz="2400" dirty="0">
                <a:solidFill>
                  <a:schemeClr val="tx2"/>
                </a:solidFill>
              </a:rPr>
              <a:t>’ post-event careers research activities. </a:t>
            </a:r>
            <a:endParaRPr lang="en-GB" sz="2400" dirty="0" smtClean="0">
              <a:solidFill>
                <a:schemeClr val="tx2"/>
              </a:solidFill>
            </a:endParaRPr>
          </a:p>
          <a:p>
            <a:endParaRPr lang="en-GB" sz="1000" dirty="0" smtClean="0">
              <a:solidFill>
                <a:schemeClr val="tx2"/>
              </a:solidFill>
            </a:endParaRPr>
          </a:p>
          <a:p>
            <a:r>
              <a:rPr lang="en-GB" sz="2400" dirty="0" smtClean="0">
                <a:solidFill>
                  <a:schemeClr val="tx2"/>
                </a:solidFill>
              </a:rPr>
              <a:t>Did students </a:t>
            </a:r>
            <a:r>
              <a:rPr lang="en-GB" sz="2400" dirty="0">
                <a:solidFill>
                  <a:schemeClr val="tx2"/>
                </a:solidFill>
              </a:rPr>
              <a:t>independently </a:t>
            </a:r>
            <a:r>
              <a:rPr lang="en-GB" sz="2400" dirty="0" smtClean="0">
                <a:solidFill>
                  <a:schemeClr val="tx2"/>
                </a:solidFill>
              </a:rPr>
              <a:t>delve </a:t>
            </a:r>
            <a:r>
              <a:rPr lang="en-GB" sz="2400" dirty="0">
                <a:solidFill>
                  <a:schemeClr val="tx2"/>
                </a:solidFill>
              </a:rPr>
              <a:t>further into the information they </a:t>
            </a:r>
            <a:r>
              <a:rPr lang="en-GB" sz="2400" dirty="0" smtClean="0">
                <a:solidFill>
                  <a:schemeClr val="tx2"/>
                </a:solidFill>
              </a:rPr>
              <a:t>received </a:t>
            </a:r>
            <a:r>
              <a:rPr lang="en-GB" sz="2400" dirty="0">
                <a:solidFill>
                  <a:schemeClr val="tx2"/>
                </a:solidFill>
              </a:rPr>
              <a:t>by </a:t>
            </a:r>
            <a:r>
              <a:rPr lang="en-GB" sz="2400" dirty="0" smtClean="0">
                <a:solidFill>
                  <a:schemeClr val="tx2"/>
                </a:solidFill>
              </a:rPr>
              <a:t>later conducting </a:t>
            </a:r>
            <a:r>
              <a:rPr lang="en-GB" sz="2400" dirty="0">
                <a:solidFill>
                  <a:schemeClr val="tx2"/>
                </a:solidFill>
              </a:rPr>
              <a:t>new internet </a:t>
            </a:r>
            <a:r>
              <a:rPr lang="en-GB" sz="2400" dirty="0" smtClean="0">
                <a:solidFill>
                  <a:schemeClr val="tx2"/>
                </a:solidFill>
              </a:rPr>
              <a:t>or company </a:t>
            </a:r>
            <a:r>
              <a:rPr lang="en-GB" sz="2400" dirty="0">
                <a:solidFill>
                  <a:schemeClr val="tx2"/>
                </a:solidFill>
              </a:rPr>
              <a:t>searches, or other </a:t>
            </a:r>
            <a:r>
              <a:rPr lang="en-GB" sz="2400" dirty="0" smtClean="0">
                <a:solidFill>
                  <a:schemeClr val="tx2"/>
                </a:solidFill>
              </a:rPr>
              <a:t>activities?</a:t>
            </a:r>
          </a:p>
          <a:p>
            <a:r>
              <a:rPr lang="en-GB" sz="2400" dirty="0" smtClean="0">
                <a:solidFill>
                  <a:schemeClr val="tx2"/>
                </a:solidFill>
              </a:rPr>
              <a:t>Yes, some did.</a:t>
            </a:r>
            <a:endParaRPr lang="en-GB" sz="24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191000"/>
            <a:ext cx="3520440" cy="2133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4191000"/>
            <a:ext cx="3124200" cy="2118360"/>
          </a:xfrm>
          <a:prstGeom prst="rect">
            <a:avLst/>
          </a:prstGeom>
        </p:spPr>
      </p:pic>
    </p:spTree>
    <p:extLst>
      <p:ext uri="{BB962C8B-B14F-4D97-AF65-F5344CB8AC3E}">
        <p14:creationId xmlns:p14="http://schemas.microsoft.com/office/powerpoint/2010/main" val="1457218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3" name="Rectangle 2"/>
          <p:cNvSpPr/>
          <p:nvPr/>
        </p:nvSpPr>
        <p:spPr>
          <a:xfrm>
            <a:off x="643339" y="1905000"/>
            <a:ext cx="7586261" cy="3724096"/>
          </a:xfrm>
          <a:prstGeom prst="rect">
            <a:avLst/>
          </a:prstGeom>
        </p:spPr>
        <p:txBody>
          <a:bodyPr wrap="square">
            <a:spAutoFit/>
          </a:bodyPr>
          <a:lstStyle/>
          <a:p>
            <a:pPr lvl="0" algn="ctr"/>
            <a:r>
              <a:rPr lang="en-GB" sz="2000" b="1" dirty="0" smtClean="0">
                <a:solidFill>
                  <a:schemeClr val="tx2"/>
                </a:solidFill>
              </a:rPr>
              <a:t>Connection of activities to learners’ programmes of study</a:t>
            </a:r>
          </a:p>
          <a:p>
            <a:pPr marL="285750" lvl="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smtClean="0">
                <a:solidFill>
                  <a:schemeClr val="tx2"/>
                </a:solidFill>
              </a:rPr>
              <a:t>Did the </a:t>
            </a:r>
            <a:r>
              <a:rPr lang="en-GB" dirty="0">
                <a:solidFill>
                  <a:schemeClr val="tx2"/>
                </a:solidFill>
              </a:rPr>
              <a:t>activity </a:t>
            </a:r>
            <a:r>
              <a:rPr lang="en-GB" dirty="0" smtClean="0">
                <a:solidFill>
                  <a:schemeClr val="tx2"/>
                </a:solidFill>
              </a:rPr>
              <a:t>reinforce </a:t>
            </a:r>
            <a:r>
              <a:rPr lang="en-GB" dirty="0">
                <a:solidFill>
                  <a:schemeClr val="tx2"/>
                </a:solidFill>
              </a:rPr>
              <a:t>or </a:t>
            </a:r>
            <a:r>
              <a:rPr lang="en-GB" dirty="0" smtClean="0">
                <a:solidFill>
                  <a:schemeClr val="tx2"/>
                </a:solidFill>
              </a:rPr>
              <a:t>extended </a:t>
            </a:r>
            <a:r>
              <a:rPr lang="en-GB" dirty="0">
                <a:solidFill>
                  <a:schemeClr val="tx2"/>
                </a:solidFill>
              </a:rPr>
              <a:t>their learning from </a:t>
            </a:r>
            <a:r>
              <a:rPr lang="en-GB" u="sng" dirty="0">
                <a:solidFill>
                  <a:schemeClr val="tx2"/>
                </a:solidFill>
              </a:rPr>
              <a:t>course </a:t>
            </a:r>
            <a:r>
              <a:rPr lang="en-GB" u="sng" dirty="0" smtClean="0">
                <a:solidFill>
                  <a:schemeClr val="tx2"/>
                </a:solidFill>
              </a:rPr>
              <a:t>work</a:t>
            </a:r>
            <a:r>
              <a:rPr lang="en-GB" dirty="0">
                <a:solidFill>
                  <a:schemeClr val="tx2"/>
                </a:solidFill>
              </a:rPr>
              <a:t>. </a:t>
            </a:r>
            <a:r>
              <a:rPr lang="en-GB" dirty="0" smtClean="0">
                <a:solidFill>
                  <a:schemeClr val="tx2"/>
                </a:solidFill>
              </a:rPr>
              <a:t>Not </a:t>
            </a:r>
            <a:r>
              <a:rPr lang="en-GB" dirty="0">
                <a:solidFill>
                  <a:schemeClr val="tx2"/>
                </a:solidFill>
              </a:rPr>
              <a:t>uniformly or to a great extent - needs further analysis</a:t>
            </a:r>
            <a:r>
              <a:rPr lang="en-GB" dirty="0" smtClean="0">
                <a:solidFill>
                  <a:schemeClr val="tx2"/>
                </a:solidFill>
              </a:rPr>
              <a:t>.</a:t>
            </a:r>
          </a:p>
          <a:p>
            <a:pPr lvl="0"/>
            <a:endParaRPr lang="en-GB" dirty="0">
              <a:solidFill>
                <a:schemeClr val="tx2"/>
              </a:solidFill>
            </a:endParaRPr>
          </a:p>
          <a:p>
            <a:pPr marL="285750" lvl="0" indent="-285750">
              <a:buFont typeface="Arial" panose="020B0604020202020204" pitchFamily="34" charset="0"/>
              <a:buChar char="•"/>
            </a:pPr>
            <a:r>
              <a:rPr lang="en-GB" dirty="0" smtClean="0">
                <a:solidFill>
                  <a:schemeClr val="tx2"/>
                </a:solidFill>
              </a:rPr>
              <a:t>Did </a:t>
            </a:r>
            <a:r>
              <a:rPr lang="en-GB" dirty="0">
                <a:solidFill>
                  <a:schemeClr val="tx2"/>
                </a:solidFill>
              </a:rPr>
              <a:t>the activity </a:t>
            </a:r>
            <a:r>
              <a:rPr lang="en-GB" dirty="0" smtClean="0">
                <a:solidFill>
                  <a:schemeClr val="tx2"/>
                </a:solidFill>
              </a:rPr>
              <a:t>connect with the knowledge and experience learners </a:t>
            </a:r>
            <a:r>
              <a:rPr lang="en-GB" dirty="0">
                <a:solidFill>
                  <a:schemeClr val="tx2"/>
                </a:solidFill>
              </a:rPr>
              <a:t>gained </a:t>
            </a:r>
            <a:r>
              <a:rPr lang="en-GB" dirty="0" smtClean="0">
                <a:solidFill>
                  <a:schemeClr val="tx2"/>
                </a:solidFill>
              </a:rPr>
              <a:t>at </a:t>
            </a:r>
            <a:r>
              <a:rPr lang="en-GB" u="sng" dirty="0" smtClean="0">
                <a:solidFill>
                  <a:schemeClr val="tx2"/>
                </a:solidFill>
              </a:rPr>
              <a:t>work placements</a:t>
            </a:r>
            <a:r>
              <a:rPr lang="en-GB" dirty="0" smtClean="0">
                <a:solidFill>
                  <a:schemeClr val="tx2"/>
                </a:solidFill>
              </a:rPr>
              <a:t>?  Yes, directly in most cases. </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smtClean="0">
                <a:solidFill>
                  <a:schemeClr val="tx2"/>
                </a:solidFill>
              </a:rPr>
              <a:t>Did </a:t>
            </a:r>
            <a:r>
              <a:rPr lang="en-GB" dirty="0">
                <a:solidFill>
                  <a:schemeClr val="tx2"/>
                </a:solidFill>
              </a:rPr>
              <a:t>learners </a:t>
            </a:r>
            <a:r>
              <a:rPr lang="en-GB" dirty="0" smtClean="0">
                <a:solidFill>
                  <a:schemeClr val="tx2"/>
                </a:solidFill>
              </a:rPr>
              <a:t>use </a:t>
            </a:r>
            <a:r>
              <a:rPr lang="en-GB" dirty="0">
                <a:solidFill>
                  <a:schemeClr val="tx2"/>
                </a:solidFill>
              </a:rPr>
              <a:t>the information from the activity or from post-activity research in their current coursework, reflective logs, or other </a:t>
            </a:r>
            <a:r>
              <a:rPr lang="en-GB" dirty="0" smtClean="0">
                <a:solidFill>
                  <a:schemeClr val="tx2"/>
                </a:solidFill>
              </a:rPr>
              <a:t>school or </a:t>
            </a:r>
            <a:r>
              <a:rPr lang="en-GB" u="sng" dirty="0" smtClean="0">
                <a:solidFill>
                  <a:schemeClr val="tx2"/>
                </a:solidFill>
              </a:rPr>
              <a:t>college-based </a:t>
            </a:r>
            <a:r>
              <a:rPr lang="en-GB" u="sng" dirty="0">
                <a:solidFill>
                  <a:schemeClr val="tx2"/>
                </a:solidFill>
              </a:rPr>
              <a:t>projects</a:t>
            </a:r>
            <a:r>
              <a:rPr lang="en-GB" dirty="0" smtClean="0">
                <a:solidFill>
                  <a:schemeClr val="tx2"/>
                </a:solidFill>
              </a:rPr>
              <a:t>.  Not uniformly or to a great extent - needs further analysis.</a:t>
            </a:r>
            <a:endParaRPr lang="en-GB" dirty="0">
              <a:solidFill>
                <a:schemeClr val="tx2"/>
              </a:solidFill>
            </a:endParaRPr>
          </a:p>
          <a:p>
            <a:pPr marL="285750" lvl="0" indent="-285750">
              <a:buFont typeface="Arial" panose="020B0604020202020204" pitchFamily="34" charset="0"/>
              <a:buChar char="•"/>
            </a:pPr>
            <a:endParaRPr lang="en-GB" dirty="0">
              <a:solidFill>
                <a:schemeClr val="tx2"/>
              </a:solidFill>
            </a:endParaRPr>
          </a:p>
        </p:txBody>
      </p:sp>
    </p:spTree>
    <p:extLst>
      <p:ext uri="{BB962C8B-B14F-4D97-AF65-F5344CB8AC3E}">
        <p14:creationId xmlns:p14="http://schemas.microsoft.com/office/powerpoint/2010/main" val="4078490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643338" y="1494710"/>
            <a:ext cx="7586261" cy="1323439"/>
          </a:xfrm>
          <a:prstGeom prst="rect">
            <a:avLst/>
          </a:prstGeom>
          <a:noFill/>
        </p:spPr>
        <p:txBody>
          <a:bodyPr wrap="square" rtlCol="0">
            <a:spAutoFit/>
          </a:bodyPr>
          <a:lstStyle/>
          <a:p>
            <a:pPr lvl="0"/>
            <a:endParaRPr lang="en-GB" sz="800" dirty="0">
              <a:solidFill>
                <a:schemeClr val="tx2"/>
              </a:solidFill>
            </a:endParaRPr>
          </a:p>
          <a:p>
            <a:pPr marL="342900" lvl="0" indent="-342900">
              <a:buFont typeface="Arial" panose="020B0604020202020204" pitchFamily="34" charset="0"/>
              <a:buChar char="•"/>
            </a:pPr>
            <a:r>
              <a:rPr lang="en-GB" sz="2400" dirty="0" smtClean="0">
                <a:solidFill>
                  <a:schemeClr val="tx2"/>
                </a:solidFill>
              </a:rPr>
              <a:t>How well did the </a:t>
            </a:r>
            <a:r>
              <a:rPr lang="en-GB" sz="2400" dirty="0">
                <a:solidFill>
                  <a:schemeClr val="tx2"/>
                </a:solidFill>
              </a:rPr>
              <a:t>activity </a:t>
            </a:r>
            <a:r>
              <a:rPr lang="en-GB" sz="2400" dirty="0" smtClean="0">
                <a:solidFill>
                  <a:schemeClr val="tx2"/>
                </a:solidFill>
              </a:rPr>
              <a:t>help learners to make </a:t>
            </a:r>
            <a:r>
              <a:rPr lang="en-GB" sz="2400" dirty="0">
                <a:solidFill>
                  <a:schemeClr val="tx2"/>
                </a:solidFill>
              </a:rPr>
              <a:t>informed choices regarding </a:t>
            </a:r>
            <a:r>
              <a:rPr lang="en-GB" sz="2400" dirty="0" smtClean="0">
                <a:solidFill>
                  <a:schemeClr val="tx2"/>
                </a:solidFill>
              </a:rPr>
              <a:t>their future careers</a:t>
            </a:r>
            <a:r>
              <a:rPr lang="en-GB" sz="2400" dirty="0">
                <a:solidFill>
                  <a:schemeClr val="tx2"/>
                </a:solidFill>
              </a:rPr>
              <a:t>?</a:t>
            </a:r>
            <a:endParaRPr lang="en-GB" sz="2400" dirty="0" smtClean="0">
              <a:solidFill>
                <a:schemeClr val="tx2"/>
              </a:solidFill>
            </a:endParaRPr>
          </a:p>
          <a:p>
            <a:pPr lvl="0"/>
            <a:r>
              <a:rPr lang="en-GB" sz="2400" dirty="0" smtClean="0">
                <a:solidFill>
                  <a:schemeClr val="tx2"/>
                </a:solidFill>
              </a:rPr>
              <a:t> </a:t>
            </a:r>
            <a:endParaRPr lang="en-GB" sz="2400"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38" y="2514600"/>
            <a:ext cx="7616741" cy="3969280"/>
          </a:xfrm>
          <a:prstGeom prst="rect">
            <a:avLst/>
          </a:prstGeom>
        </p:spPr>
      </p:pic>
    </p:spTree>
    <p:extLst>
      <p:ext uri="{BB962C8B-B14F-4D97-AF65-F5344CB8AC3E}">
        <p14:creationId xmlns:p14="http://schemas.microsoft.com/office/powerpoint/2010/main" val="3773661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97" y="457200"/>
            <a:ext cx="7586261" cy="914400"/>
          </a:xfrm>
          <a:prstGeom prst="rect">
            <a:avLst/>
          </a:prstGeom>
        </p:spPr>
      </p:pic>
      <p:sp>
        <p:nvSpPr>
          <p:cNvPr id="5" name="TextBox 4"/>
          <p:cNvSpPr txBox="1"/>
          <p:nvPr/>
        </p:nvSpPr>
        <p:spPr>
          <a:xfrm rot="10800000" flipV="1">
            <a:off x="628097" y="1644134"/>
            <a:ext cx="7586261" cy="3046988"/>
          </a:xfrm>
          <a:prstGeom prst="rect">
            <a:avLst/>
          </a:prstGeom>
          <a:noFill/>
        </p:spPr>
        <p:txBody>
          <a:bodyPr wrap="square" rtlCol="0">
            <a:spAutoFit/>
          </a:bodyPr>
          <a:lstStyle/>
          <a:p>
            <a:pPr lvl="0"/>
            <a:endParaRPr lang="en-GB" sz="2400" dirty="0">
              <a:solidFill>
                <a:schemeClr val="tx2"/>
              </a:solidFill>
            </a:endParaRPr>
          </a:p>
          <a:p>
            <a:pPr marL="342900" lvl="0" indent="-342900">
              <a:buFont typeface="Arial" panose="020B0604020202020204" pitchFamily="34" charset="0"/>
              <a:buChar char="•"/>
            </a:pPr>
            <a:r>
              <a:rPr lang="en-GB" sz="2400" b="1" dirty="0" smtClean="0">
                <a:solidFill>
                  <a:schemeClr val="tx2"/>
                </a:solidFill>
              </a:rPr>
              <a:t>What did learners say would improve the events?</a:t>
            </a:r>
          </a:p>
          <a:p>
            <a:pPr lvl="0"/>
            <a:endParaRPr lang="en-GB" sz="2400" dirty="0">
              <a:solidFill>
                <a:schemeClr val="tx2"/>
              </a:solidFill>
            </a:endParaRPr>
          </a:p>
          <a:p>
            <a:pPr lvl="0"/>
            <a:r>
              <a:rPr lang="en-GB" sz="2400" dirty="0" smtClean="0">
                <a:solidFill>
                  <a:schemeClr val="tx2"/>
                </a:solidFill>
              </a:rPr>
              <a:t>Students rarely suggested improvements for the specific activities, but asked for more employer talks and would welcome these from a wide range of industry specialists.</a:t>
            </a:r>
          </a:p>
          <a:p>
            <a:pPr lvl="0"/>
            <a:r>
              <a:rPr lang="en-GB" sz="2400" dirty="0" smtClean="0">
                <a:solidFill>
                  <a:schemeClr val="tx2"/>
                </a:solidFill>
              </a:rPr>
              <a:t> </a:t>
            </a:r>
            <a:endParaRPr lang="en-GB" sz="2400" dirty="0">
              <a:solidFill>
                <a:schemeClr val="tx2"/>
              </a:solidFill>
            </a:endParaRPr>
          </a:p>
        </p:txBody>
      </p:sp>
    </p:spTree>
    <p:extLst>
      <p:ext uri="{BB962C8B-B14F-4D97-AF65-F5344CB8AC3E}">
        <p14:creationId xmlns:p14="http://schemas.microsoft.com/office/powerpoint/2010/main" val="1664263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97" y="457200"/>
            <a:ext cx="7586261" cy="914400"/>
          </a:xfrm>
          <a:prstGeom prst="rect">
            <a:avLst/>
          </a:prstGeom>
        </p:spPr>
      </p:pic>
      <p:sp>
        <p:nvSpPr>
          <p:cNvPr id="5" name="TextBox 4"/>
          <p:cNvSpPr txBox="1"/>
          <p:nvPr/>
        </p:nvSpPr>
        <p:spPr>
          <a:xfrm rot="10800000" flipV="1">
            <a:off x="628096" y="1840468"/>
            <a:ext cx="7586261" cy="3785652"/>
          </a:xfrm>
          <a:prstGeom prst="rect">
            <a:avLst/>
          </a:prstGeom>
          <a:noFill/>
        </p:spPr>
        <p:txBody>
          <a:bodyPr wrap="square" rtlCol="0">
            <a:spAutoFit/>
          </a:bodyPr>
          <a:lstStyle/>
          <a:p>
            <a:r>
              <a:rPr lang="en-GB" sz="2400" i="1" dirty="0">
                <a:solidFill>
                  <a:schemeClr val="tx2"/>
                </a:solidFill>
              </a:rPr>
              <a:t>I was already thinking about it (apprentiship) because I’m really a hands-on person; I think I’d learn more than if I go to university. But work experience helps a lot. And I think it provides more of a guarantee that you will get the work you want </a:t>
            </a:r>
            <a:r>
              <a:rPr lang="en-GB" sz="2400" i="1" dirty="0" smtClean="0">
                <a:solidFill>
                  <a:schemeClr val="tx2"/>
                </a:solidFill>
              </a:rPr>
              <a:t>to do because work </a:t>
            </a:r>
            <a:r>
              <a:rPr lang="en-GB" sz="2400" i="1" dirty="0">
                <a:solidFill>
                  <a:schemeClr val="tx2"/>
                </a:solidFill>
              </a:rPr>
              <a:t>is not guaranteed when you go to university and I think that because with an apprentiship employers know you already </a:t>
            </a:r>
            <a:r>
              <a:rPr lang="en-GB" sz="2400" i="1" dirty="0" smtClean="0">
                <a:solidFill>
                  <a:schemeClr val="tx2"/>
                </a:solidFill>
              </a:rPr>
              <a:t>- they </a:t>
            </a:r>
            <a:r>
              <a:rPr lang="en-GB" sz="2400" i="1" dirty="0">
                <a:solidFill>
                  <a:schemeClr val="tx2"/>
                </a:solidFill>
              </a:rPr>
              <a:t>are more likely to take you on</a:t>
            </a:r>
            <a:r>
              <a:rPr lang="en-GB" sz="2400" i="1" dirty="0" smtClean="0">
                <a:solidFill>
                  <a:schemeClr val="tx2"/>
                </a:solidFill>
              </a:rPr>
              <a:t>.</a:t>
            </a:r>
          </a:p>
          <a:p>
            <a:endParaRPr lang="en-GB" sz="2400" i="1" dirty="0">
              <a:solidFill>
                <a:schemeClr val="tx2"/>
              </a:solidFill>
            </a:endParaRPr>
          </a:p>
          <a:p>
            <a:r>
              <a:rPr lang="en-GB" sz="2400" i="1" dirty="0" smtClean="0">
                <a:solidFill>
                  <a:schemeClr val="tx2"/>
                </a:solidFill>
              </a:rPr>
              <a:t>Female Engineering student</a:t>
            </a:r>
            <a:endParaRPr lang="en-GB" sz="2400" dirty="0">
              <a:solidFill>
                <a:schemeClr val="tx2"/>
              </a:solidFill>
            </a:endParaRPr>
          </a:p>
        </p:txBody>
      </p:sp>
    </p:spTree>
    <p:extLst>
      <p:ext uri="{BB962C8B-B14F-4D97-AF65-F5344CB8AC3E}">
        <p14:creationId xmlns:p14="http://schemas.microsoft.com/office/powerpoint/2010/main" val="3711470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sp>
        <p:nvSpPr>
          <p:cNvPr id="5" name="Subtitle 2"/>
          <p:cNvSpPr>
            <a:spLocks noGrp="1"/>
          </p:cNvSpPr>
          <p:nvPr>
            <p:ph type="subTitle" idx="1"/>
          </p:nvPr>
        </p:nvSpPr>
        <p:spPr>
          <a:xfrm>
            <a:off x="838200" y="5791200"/>
            <a:ext cx="1752600" cy="513736"/>
          </a:xfrm>
        </p:spPr>
        <p:txBody>
          <a:bodyPr>
            <a:normAutofit fontScale="70000" lnSpcReduction="20000"/>
          </a:bodyPr>
          <a:lstStyle/>
          <a:p>
            <a:r>
              <a:rPr lang="en-GB" dirty="0" smtClean="0"/>
              <a:t>Sean Richards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3" name="Rectangle 2"/>
          <p:cNvSpPr/>
          <p:nvPr/>
        </p:nvSpPr>
        <p:spPr>
          <a:xfrm>
            <a:off x="643338" y="1371600"/>
            <a:ext cx="7586261" cy="5478423"/>
          </a:xfrm>
          <a:prstGeom prst="rect">
            <a:avLst/>
          </a:prstGeom>
        </p:spPr>
        <p:txBody>
          <a:bodyPr wrap="square">
            <a:spAutoFit/>
          </a:bodyPr>
          <a:lstStyle/>
          <a:p>
            <a:pPr lvl="0"/>
            <a:endParaRPr lang="en-GB" sz="1200" dirty="0" smtClean="0">
              <a:solidFill>
                <a:schemeClr val="tx2"/>
              </a:solidFill>
            </a:endParaRPr>
          </a:p>
          <a:p>
            <a:pPr lvl="0"/>
            <a:r>
              <a:rPr lang="en-GB" sz="2400" b="1" dirty="0" smtClean="0">
                <a:solidFill>
                  <a:schemeClr val="tx2"/>
                </a:solidFill>
              </a:rPr>
              <a:t>Challenges and Opportunities</a:t>
            </a:r>
          </a:p>
          <a:p>
            <a:pPr lvl="0"/>
            <a:endParaRPr lang="en-GB" sz="1400" b="1" dirty="0">
              <a:solidFill>
                <a:schemeClr val="tx2"/>
              </a:solidFill>
            </a:endParaRPr>
          </a:p>
          <a:p>
            <a:pPr lvl="0"/>
            <a:r>
              <a:rPr lang="en-GB" sz="2400" b="1" dirty="0" smtClean="0">
                <a:solidFill>
                  <a:schemeClr val="tx2"/>
                </a:solidFill>
              </a:rPr>
              <a:t>Sainsbury Review</a:t>
            </a:r>
            <a:r>
              <a:rPr lang="en-GB" sz="2400" dirty="0" smtClean="0">
                <a:solidFill>
                  <a:schemeClr val="tx2"/>
                </a:solidFill>
              </a:rPr>
              <a:t>.</a:t>
            </a:r>
            <a:endParaRPr lang="en-GB" sz="2400" dirty="0">
              <a:solidFill>
                <a:schemeClr val="tx2"/>
              </a:solidFill>
            </a:endParaRPr>
          </a:p>
          <a:p>
            <a:pPr lvl="0"/>
            <a:endParaRPr lang="en-GB" sz="1200" dirty="0" smtClean="0">
              <a:solidFill>
                <a:schemeClr val="tx2"/>
              </a:solidFill>
            </a:endParaRPr>
          </a:p>
          <a:p>
            <a:pPr lvl="0"/>
            <a:r>
              <a:rPr lang="en-GB" sz="2400" dirty="0" smtClean="0">
                <a:solidFill>
                  <a:schemeClr val="tx2"/>
                </a:solidFill>
              </a:rPr>
              <a:t>Closing the circle and sowing the seams together.</a:t>
            </a:r>
          </a:p>
          <a:p>
            <a:pPr lvl="0"/>
            <a:endParaRPr lang="en-GB" sz="1200" dirty="0" smtClean="0">
              <a:solidFill>
                <a:schemeClr val="tx2"/>
              </a:solidFill>
            </a:endParaRPr>
          </a:p>
          <a:p>
            <a:pPr lvl="0"/>
            <a:r>
              <a:rPr lang="en-GB" sz="2400" dirty="0" smtClean="0">
                <a:solidFill>
                  <a:schemeClr val="tx2"/>
                </a:solidFill>
              </a:rPr>
              <a:t>Bringing CEIAG - EE activities and learner’s Programmes of Study closer together. </a:t>
            </a:r>
          </a:p>
          <a:p>
            <a:pPr lvl="0"/>
            <a:endParaRPr lang="en-GB" sz="1200" dirty="0" smtClean="0">
              <a:solidFill>
                <a:schemeClr val="tx2"/>
              </a:solidFill>
            </a:endParaRPr>
          </a:p>
          <a:p>
            <a:pPr lvl="0"/>
            <a:r>
              <a:rPr lang="en-GB" sz="2400" dirty="0" smtClean="0">
                <a:solidFill>
                  <a:schemeClr val="tx2"/>
                </a:solidFill>
              </a:rPr>
              <a:t>Implications for examining boards and awarding bodies.</a:t>
            </a:r>
          </a:p>
          <a:p>
            <a:pPr lvl="0"/>
            <a:endParaRPr lang="en-GB" sz="1400" dirty="0">
              <a:solidFill>
                <a:schemeClr val="tx2"/>
              </a:solidFill>
            </a:endParaRPr>
          </a:p>
          <a:p>
            <a:pPr lvl="0"/>
            <a:r>
              <a:rPr lang="en-GB" sz="2400" dirty="0" smtClean="0">
                <a:solidFill>
                  <a:schemeClr val="tx2"/>
                </a:solidFill>
              </a:rPr>
              <a:t>Professional development for teachers, assessors, employers and careers professionals.</a:t>
            </a:r>
          </a:p>
          <a:p>
            <a:pPr lvl="0"/>
            <a:endParaRPr lang="en-GB" sz="2400" dirty="0">
              <a:solidFill>
                <a:schemeClr val="tx2"/>
              </a:solidFill>
            </a:endParaRPr>
          </a:p>
          <a:p>
            <a:pPr lvl="0"/>
            <a:endParaRPr lang="en-GB" sz="2400" dirty="0">
              <a:solidFill>
                <a:srgbClr val="FFFFFF"/>
              </a:solidFill>
            </a:endParaRPr>
          </a:p>
        </p:txBody>
      </p:sp>
    </p:spTree>
    <p:extLst>
      <p:ext uri="{BB962C8B-B14F-4D97-AF65-F5344CB8AC3E}">
        <p14:creationId xmlns:p14="http://schemas.microsoft.com/office/powerpoint/2010/main" val="3153717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643338" y="322183"/>
            <a:ext cx="7586261" cy="5755422"/>
          </a:xfrm>
          <a:prstGeom prst="rect">
            <a:avLst/>
          </a:prstGeom>
          <a:noFill/>
        </p:spPr>
        <p:txBody>
          <a:bodyPr wrap="square" rtlCol="0">
            <a:spAutoFit/>
          </a:bodyPr>
          <a:lstStyle/>
          <a:p>
            <a:pPr lvl="0" algn="ctr"/>
            <a:endParaRPr lang="en-GB" sz="2400" dirty="0" smtClean="0">
              <a:solidFill>
                <a:schemeClr val="tx2"/>
              </a:solidFill>
            </a:endParaRPr>
          </a:p>
          <a:p>
            <a:pPr lvl="0" algn="ctr"/>
            <a:endParaRPr lang="en-GB" sz="2400" dirty="0">
              <a:solidFill>
                <a:schemeClr val="tx2"/>
              </a:solidFill>
            </a:endParaRPr>
          </a:p>
          <a:p>
            <a:pPr lvl="0" algn="ctr"/>
            <a:endParaRPr lang="en-GB" sz="2400" b="1" dirty="0" smtClean="0">
              <a:solidFill>
                <a:schemeClr val="tx2"/>
              </a:solidFill>
            </a:endParaRPr>
          </a:p>
          <a:p>
            <a:pPr lvl="0" algn="ctr"/>
            <a:r>
              <a:rPr lang="en-GB" sz="2400" b="1" dirty="0" smtClean="0">
                <a:solidFill>
                  <a:schemeClr val="tx2"/>
                </a:solidFill>
              </a:rPr>
              <a:t>Work in progress.</a:t>
            </a:r>
            <a:endParaRPr lang="en-GB" sz="2400" b="1" dirty="0">
              <a:solidFill>
                <a:schemeClr val="tx2"/>
              </a:solidFill>
            </a:endParaRPr>
          </a:p>
          <a:p>
            <a:pPr lvl="0" algn="ctr"/>
            <a:r>
              <a:rPr lang="en-GB" sz="2400" b="1" dirty="0" smtClean="0">
                <a:solidFill>
                  <a:schemeClr val="tx2"/>
                </a:solidFill>
              </a:rPr>
              <a:t>Inspirations and Walworth Academy</a:t>
            </a:r>
          </a:p>
          <a:p>
            <a:pPr lvl="0" algn="ctr"/>
            <a:endParaRPr lang="en-GB" sz="2400" dirty="0">
              <a:solidFill>
                <a:schemeClr val="tx2"/>
              </a:solidFill>
            </a:endParaRPr>
          </a:p>
          <a:p>
            <a:pPr lvl="0"/>
            <a:r>
              <a:rPr lang="en-GB" sz="2400" b="1" dirty="0" smtClean="0">
                <a:solidFill>
                  <a:schemeClr val="tx2"/>
                </a:solidFill>
              </a:rPr>
              <a:t>Key Features:</a:t>
            </a:r>
          </a:p>
          <a:p>
            <a:endParaRPr lang="en-GB" sz="1400" dirty="0" smtClean="0">
              <a:solidFill>
                <a:schemeClr val="tx2"/>
              </a:solidFill>
            </a:endParaRPr>
          </a:p>
          <a:p>
            <a:r>
              <a:rPr lang="en-GB" sz="2400" dirty="0" smtClean="0">
                <a:solidFill>
                  <a:schemeClr val="tx2"/>
                </a:solidFill>
              </a:rPr>
              <a:t>Impacts of Innovations in school-based CEIAG</a:t>
            </a:r>
          </a:p>
          <a:p>
            <a:endParaRPr lang="en-GB" sz="1400" dirty="0">
              <a:solidFill>
                <a:schemeClr val="tx2"/>
              </a:solidFill>
            </a:endParaRPr>
          </a:p>
          <a:p>
            <a:pPr lvl="0"/>
            <a:r>
              <a:rPr lang="en-GB" sz="2400" dirty="0">
                <a:solidFill>
                  <a:schemeClr val="tx2"/>
                </a:solidFill>
              </a:rPr>
              <a:t>Interviews with Year 12 and 13 learners to provide detailed case studies of impacts</a:t>
            </a:r>
          </a:p>
          <a:p>
            <a:endParaRPr lang="en-GB" sz="1400" dirty="0" smtClean="0">
              <a:solidFill>
                <a:schemeClr val="tx2"/>
              </a:solidFill>
            </a:endParaRPr>
          </a:p>
          <a:p>
            <a:r>
              <a:rPr lang="en-GB" sz="2400" dirty="0" smtClean="0">
                <a:solidFill>
                  <a:schemeClr val="tx2"/>
                </a:solidFill>
              </a:rPr>
              <a:t>Work Readiness - Traffic Light Badge System </a:t>
            </a:r>
          </a:p>
          <a:p>
            <a:pPr lvl="0"/>
            <a:endParaRPr lang="en-GB" sz="1400" dirty="0" smtClean="0">
              <a:solidFill>
                <a:schemeClr val="tx2"/>
              </a:solidFill>
            </a:endParaRPr>
          </a:p>
          <a:p>
            <a:pPr lvl="0"/>
            <a:r>
              <a:rPr lang="en-GB" sz="2400" dirty="0" smtClean="0">
                <a:solidFill>
                  <a:schemeClr val="tx2"/>
                </a:solidFill>
              </a:rPr>
              <a:t>Detailed cohort destination data to examine medium and longer-term impacts</a:t>
            </a:r>
          </a:p>
        </p:txBody>
      </p:sp>
    </p:spTree>
    <p:extLst>
      <p:ext uri="{BB962C8B-B14F-4D97-AF65-F5344CB8AC3E}">
        <p14:creationId xmlns:p14="http://schemas.microsoft.com/office/powerpoint/2010/main" val="38268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286000"/>
            <a:ext cx="3049522" cy="2033015"/>
          </a:xfrm>
          <a:prstGeom prst="rect">
            <a:avLst/>
          </a:prstGeom>
          <a:effectLst>
            <a:glow rad="127000">
              <a:schemeClr val="accent1">
                <a:alpha val="90000"/>
              </a:schemeClr>
            </a:glow>
          </a:effectLst>
        </p:spPr>
      </p:pic>
      <p:sp>
        <p:nvSpPr>
          <p:cNvPr id="3" name="Subtitle 2"/>
          <p:cNvSpPr>
            <a:spLocks noGrp="1"/>
          </p:cNvSpPr>
          <p:nvPr>
            <p:ph type="subTitle" idx="1"/>
          </p:nvPr>
        </p:nvSpPr>
        <p:spPr>
          <a:xfrm>
            <a:off x="762000" y="6019800"/>
            <a:ext cx="1752600" cy="228600"/>
          </a:xfrm>
        </p:spPr>
        <p:txBody>
          <a:bodyPr>
            <a:noAutofit/>
          </a:bodyPr>
          <a:lstStyle/>
          <a:p>
            <a:r>
              <a:rPr lang="en-GB" sz="1600" dirty="0" smtClean="0"/>
              <a:t>Sean Richards</a:t>
            </a: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6" name="Title 5"/>
          <p:cNvSpPr>
            <a:spLocks noGrp="1"/>
          </p:cNvSpPr>
          <p:nvPr>
            <p:ph type="ctrTitle"/>
          </p:nvPr>
        </p:nvSpPr>
        <p:spPr>
          <a:xfrm>
            <a:off x="550269" y="1676400"/>
            <a:ext cx="7772400" cy="381000"/>
          </a:xfrm>
        </p:spPr>
        <p:txBody>
          <a:bodyPr/>
          <a:lstStyle/>
          <a:p>
            <a:r>
              <a:rPr lang="en-GB" sz="2800" dirty="0" smtClean="0"/>
              <a:t>Background</a:t>
            </a:r>
            <a:endParaRPr lang="en-GB"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56" y="2286000"/>
            <a:ext cx="3162243" cy="2109216"/>
          </a:xfrm>
          <a:prstGeom prst="rect">
            <a:avLst/>
          </a:prstGeom>
        </p:spPr>
      </p:pic>
      <p:sp>
        <p:nvSpPr>
          <p:cNvPr id="8" name="Content Placeholder 6"/>
          <p:cNvSpPr txBox="1">
            <a:spLocks/>
          </p:cNvSpPr>
          <p:nvPr/>
        </p:nvSpPr>
        <p:spPr>
          <a:xfrm>
            <a:off x="778869" y="4431792"/>
            <a:ext cx="7586261" cy="2529923"/>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GB" b="1" dirty="0" smtClean="0">
                <a:solidFill>
                  <a:srgbClr val="2F5897"/>
                </a:solidFill>
                <a:latin typeface="Palatino Linotype" panose="02040502050505030304" pitchFamily="18" charset="0"/>
              </a:rPr>
              <a:t>National Careers Service Inspirations Activity: </a:t>
            </a:r>
            <a:endParaRPr lang="en-GB" sz="1200" b="1" dirty="0" smtClean="0">
              <a:solidFill>
                <a:srgbClr val="2F5897"/>
              </a:solidFill>
              <a:latin typeface="Palatino Linotype" panose="02040502050505030304" pitchFamily="18" charset="0"/>
            </a:endParaRPr>
          </a:p>
          <a:p>
            <a:pPr algn="just"/>
            <a:r>
              <a:rPr lang="en-GB" b="1" dirty="0" smtClean="0">
                <a:solidFill>
                  <a:srgbClr val="2F5897"/>
                </a:solidFill>
                <a:latin typeface="Palatino Linotype" panose="02040502050505030304" pitchFamily="18" charset="0"/>
              </a:rPr>
              <a:t>Mechanical Engineer and Senior </a:t>
            </a:r>
            <a:r>
              <a:rPr lang="en-GB" b="1" dirty="0">
                <a:solidFill>
                  <a:srgbClr val="2F5897"/>
                </a:solidFill>
                <a:latin typeface="Palatino Linotype" panose="02040502050505030304" pitchFamily="18" charset="0"/>
              </a:rPr>
              <a:t>R</a:t>
            </a:r>
            <a:r>
              <a:rPr lang="en-GB" b="1" dirty="0" smtClean="0">
                <a:solidFill>
                  <a:srgbClr val="2F5897"/>
                </a:solidFill>
                <a:latin typeface="Palatino Linotype" panose="02040502050505030304" pitchFamily="18" charset="0"/>
              </a:rPr>
              <a:t>ecruitment Executive talked to Level </a:t>
            </a:r>
            <a:r>
              <a:rPr lang="en-GB" b="1" dirty="0">
                <a:solidFill>
                  <a:srgbClr val="2F5897"/>
                </a:solidFill>
                <a:latin typeface="Palatino Linotype" panose="02040502050505030304" pitchFamily="18" charset="0"/>
              </a:rPr>
              <a:t>2 and 3 </a:t>
            </a:r>
            <a:r>
              <a:rPr lang="en-GB" b="1" dirty="0" smtClean="0">
                <a:solidFill>
                  <a:srgbClr val="2F5897"/>
                </a:solidFill>
                <a:latin typeface="Palatino Linotype" panose="02040502050505030304" pitchFamily="18" charset="0"/>
              </a:rPr>
              <a:t>BTEC Engineering Students at a Further Education College in London. </a:t>
            </a:r>
            <a:endParaRPr lang="en-GB" b="1" dirty="0">
              <a:solidFill>
                <a:srgbClr val="2F5897"/>
              </a:solidFill>
              <a:latin typeface="Palatino Linotype" panose="02040502050505030304" pitchFamily="18" charset="0"/>
            </a:endParaRPr>
          </a:p>
          <a:p>
            <a:pPr algn="l"/>
            <a:endParaRPr lang="en-GB" b="1" dirty="0" smtClean="0">
              <a:solidFill>
                <a:srgbClr val="2F5897"/>
              </a:solidFill>
              <a:latin typeface="Palatino Linotype" panose="02040502050505030304" pitchFamily="18" charset="0"/>
            </a:endParaRPr>
          </a:p>
          <a:p>
            <a:endParaRPr lang="en-GB" b="1" dirty="0">
              <a:solidFill>
                <a:srgbClr val="2F5897"/>
              </a:solidFill>
              <a:latin typeface="Palatino Linotype" panose="02040502050505030304" pitchFamily="18" charset="0"/>
            </a:endParaRPr>
          </a:p>
        </p:txBody>
      </p:sp>
    </p:spTree>
    <p:extLst>
      <p:ext uri="{BB962C8B-B14F-4D97-AF65-F5344CB8AC3E}">
        <p14:creationId xmlns:p14="http://schemas.microsoft.com/office/powerpoint/2010/main" val="78843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3733800"/>
            <a:ext cx="7586260" cy="1219200"/>
          </a:xfrm>
        </p:spPr>
        <p:txBody>
          <a:bodyPr/>
          <a:lstStyle/>
          <a:p>
            <a:pPr lvl="0">
              <a:spcBef>
                <a:spcPts val="0"/>
              </a:spcBef>
            </a:pP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a:t/>
            </a:r>
            <a:br>
              <a:rPr lang="en-GB" sz="1800" dirty="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r>
              <a:rPr lang="en-GB" sz="1800" dirty="0"/>
              <a:t/>
            </a:r>
            <a:br>
              <a:rPr lang="en-GB" sz="1800" dirty="0"/>
            </a:br>
            <a:r>
              <a:rPr lang="en-GB" sz="1800" dirty="0" smtClean="0"/>
              <a:t/>
            </a:r>
            <a:br>
              <a:rPr lang="en-GB" sz="1800" dirty="0" smtClean="0"/>
            </a:br>
            <a:r>
              <a:rPr lang="en-GB" sz="3200" b="1" dirty="0" smtClean="0">
                <a:effectLst/>
              </a:rPr>
              <a:t>Focus Group with 15 learners</a:t>
            </a:r>
            <a:r>
              <a:rPr lang="en-GB" sz="1800" dirty="0"/>
              <a:t/>
            </a:r>
            <a:br>
              <a:rPr lang="en-GB" sz="1800" dirty="0"/>
            </a:br>
            <a:r>
              <a:rPr lang="en-GB" sz="1800" dirty="0" smtClean="0"/>
              <a:t/>
            </a:r>
            <a:br>
              <a:rPr lang="en-GB" sz="1800" dirty="0" smtClean="0"/>
            </a:br>
            <a:r>
              <a:rPr lang="en-GB" sz="2800" b="1" dirty="0" smtClean="0">
                <a:solidFill>
                  <a:srgbClr val="2F5897"/>
                </a:solidFill>
                <a:effectLst/>
                <a:ea typeface="+mn-ea"/>
                <a:cs typeface="+mn-cs"/>
              </a:rPr>
              <a:t>What are the impacts </a:t>
            </a:r>
            <a:r>
              <a:rPr lang="en-GB" sz="2800" b="1" dirty="0">
                <a:solidFill>
                  <a:srgbClr val="2F5897"/>
                </a:solidFill>
                <a:effectLst/>
                <a:ea typeface="+mn-ea"/>
                <a:cs typeface="+mn-cs"/>
              </a:rPr>
              <a:t>of e</a:t>
            </a:r>
            <a:r>
              <a:rPr lang="en-GB" sz="2800" b="1" dirty="0" smtClean="0">
                <a:solidFill>
                  <a:srgbClr val="2F5897"/>
                </a:solidFill>
                <a:effectLst/>
                <a:ea typeface="+mn-ea"/>
                <a:cs typeface="+mn-cs"/>
              </a:rPr>
              <a:t>mployer </a:t>
            </a:r>
            <a:r>
              <a:rPr lang="en-GB" sz="2800" b="1" dirty="0">
                <a:solidFill>
                  <a:srgbClr val="2F5897"/>
                </a:solidFill>
                <a:effectLst/>
                <a:ea typeface="+mn-ea"/>
                <a:cs typeface="+mn-cs"/>
              </a:rPr>
              <a:t>e</a:t>
            </a:r>
            <a:r>
              <a:rPr lang="en-GB" sz="2800" b="1" dirty="0" smtClean="0">
                <a:solidFill>
                  <a:srgbClr val="2F5897"/>
                </a:solidFill>
                <a:effectLst/>
                <a:ea typeface="+mn-ea"/>
                <a:cs typeface="+mn-cs"/>
              </a:rPr>
              <a:t>ngagement activities on </a:t>
            </a:r>
            <a:r>
              <a:rPr lang="en-GB" sz="2800" b="1" dirty="0">
                <a:solidFill>
                  <a:srgbClr val="2F5897"/>
                </a:solidFill>
                <a:effectLst/>
                <a:ea typeface="+mn-ea"/>
                <a:cs typeface="+mn-cs"/>
              </a:rPr>
              <a:t>learners’ </a:t>
            </a:r>
            <a:r>
              <a:rPr lang="en-GB" sz="2800" b="1" dirty="0" smtClean="0">
                <a:solidFill>
                  <a:srgbClr val="2F5897"/>
                </a:solidFill>
                <a:effectLst/>
                <a:ea typeface="+mn-ea"/>
                <a:cs typeface="+mn-cs"/>
              </a:rPr>
              <a:t/>
            </a:r>
            <a:br>
              <a:rPr lang="en-GB" sz="2800" b="1" dirty="0" smtClean="0">
                <a:solidFill>
                  <a:srgbClr val="2F5897"/>
                </a:solidFill>
                <a:effectLst/>
                <a:ea typeface="+mn-ea"/>
                <a:cs typeface="+mn-cs"/>
              </a:rPr>
            </a:br>
            <a:r>
              <a:rPr lang="en-GB" sz="2800" b="1" dirty="0" smtClean="0">
                <a:solidFill>
                  <a:srgbClr val="2F5897"/>
                </a:solidFill>
                <a:effectLst/>
                <a:ea typeface="+mn-ea"/>
                <a:cs typeface="+mn-cs"/>
              </a:rPr>
              <a:t>Thinking </a:t>
            </a:r>
            <a:r>
              <a:rPr lang="en-GB" sz="2800" b="1" dirty="0">
                <a:solidFill>
                  <a:srgbClr val="2F5897"/>
                </a:solidFill>
                <a:effectLst/>
                <a:ea typeface="+mn-ea"/>
                <a:cs typeface="+mn-cs"/>
              </a:rPr>
              <a:t>and B</a:t>
            </a:r>
            <a:r>
              <a:rPr lang="en-GB" sz="2800" b="1" dirty="0" smtClean="0">
                <a:solidFill>
                  <a:srgbClr val="2F5897"/>
                </a:solidFill>
                <a:effectLst/>
                <a:ea typeface="+mn-ea"/>
                <a:cs typeface="+mn-cs"/>
              </a:rPr>
              <a:t>ehaviour?</a:t>
            </a:r>
            <a:r>
              <a:rPr lang="en-GB" sz="2800" b="1" u="sng" dirty="0">
                <a:solidFill>
                  <a:srgbClr val="2F5897"/>
                </a:solidFill>
                <a:effectLst/>
                <a:ea typeface="+mn-ea"/>
                <a:cs typeface="+mn-cs"/>
              </a:rPr>
              <a:t/>
            </a:r>
            <a:br>
              <a:rPr lang="en-GB" sz="2800" b="1" u="sng" dirty="0">
                <a:solidFill>
                  <a:srgbClr val="2F5897"/>
                </a:solidFill>
                <a:effectLst/>
                <a:ea typeface="+mn-ea"/>
                <a:cs typeface="+mn-cs"/>
              </a:rPr>
            </a:br>
            <a:r>
              <a:rPr lang="en-GB" sz="1800" dirty="0"/>
              <a:t/>
            </a:r>
            <a:br>
              <a:rPr lang="en-GB" sz="1800" dirty="0"/>
            </a:br>
            <a:endParaRPr lang="en-GB" sz="1800" dirty="0"/>
          </a:p>
        </p:txBody>
      </p:sp>
      <p:sp>
        <p:nvSpPr>
          <p:cNvPr id="3" name="Subtitle 2"/>
          <p:cNvSpPr>
            <a:spLocks noGrp="1"/>
          </p:cNvSpPr>
          <p:nvPr>
            <p:ph type="subTitle" idx="1"/>
          </p:nvPr>
        </p:nvSpPr>
        <p:spPr>
          <a:xfrm>
            <a:off x="838200" y="5181600"/>
            <a:ext cx="1752600" cy="513736"/>
          </a:xfrm>
        </p:spPr>
        <p:txBody>
          <a:bodyPr>
            <a:normAutofit fontScale="70000" lnSpcReduction="20000"/>
          </a:bodyPr>
          <a:lstStyle/>
          <a:p>
            <a:r>
              <a:rPr lang="en-GB" dirty="0" smtClean="0"/>
              <a:t>Sean Richards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Tree>
    <p:extLst>
      <p:ext uri="{BB962C8B-B14F-4D97-AF65-F5344CB8AC3E}">
        <p14:creationId xmlns:p14="http://schemas.microsoft.com/office/powerpoint/2010/main" val="3218906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597615" y="1645623"/>
            <a:ext cx="7586259" cy="3847207"/>
          </a:xfrm>
          <a:prstGeom prst="rect">
            <a:avLst/>
          </a:prstGeom>
          <a:noFill/>
        </p:spPr>
        <p:txBody>
          <a:bodyPr wrap="square" rtlCol="0">
            <a:spAutoFit/>
          </a:bodyPr>
          <a:lstStyle/>
          <a:p>
            <a:pPr algn="ctr"/>
            <a:endParaRPr lang="en-GB" sz="1400" b="1" dirty="0">
              <a:solidFill>
                <a:schemeClr val="tx2"/>
              </a:solidFill>
            </a:endParaRPr>
          </a:p>
          <a:p>
            <a:pPr algn="ctr"/>
            <a:r>
              <a:rPr lang="en-GB" sz="2400" b="1" dirty="0" smtClean="0">
                <a:solidFill>
                  <a:schemeClr val="tx2"/>
                </a:solidFill>
              </a:rPr>
              <a:t>Impacts </a:t>
            </a:r>
          </a:p>
          <a:p>
            <a:pPr algn="ctr"/>
            <a:r>
              <a:rPr lang="en-GB" sz="2400" b="1" dirty="0" smtClean="0">
                <a:solidFill>
                  <a:schemeClr val="tx2"/>
                </a:solidFill>
              </a:rPr>
              <a:t>on </a:t>
            </a:r>
            <a:r>
              <a:rPr lang="en-GB" sz="2400" b="1" dirty="0">
                <a:solidFill>
                  <a:schemeClr val="tx2"/>
                </a:solidFill>
              </a:rPr>
              <a:t>learners’ </a:t>
            </a:r>
            <a:r>
              <a:rPr lang="en-GB" sz="2400" b="1" dirty="0" smtClean="0">
                <a:solidFill>
                  <a:schemeClr val="tx2"/>
                </a:solidFill>
              </a:rPr>
              <a:t>thinking</a:t>
            </a:r>
          </a:p>
          <a:p>
            <a:endParaRPr lang="en-GB" sz="1400" dirty="0">
              <a:solidFill>
                <a:schemeClr val="tx2"/>
              </a:solidFill>
            </a:endParaRPr>
          </a:p>
          <a:p>
            <a:pPr marL="285750" lvl="0" indent="-285750">
              <a:buFont typeface="Arial" panose="020B0604020202020204" pitchFamily="34" charset="0"/>
              <a:buChar char="•"/>
            </a:pPr>
            <a:r>
              <a:rPr lang="en-GB" sz="2400" dirty="0" smtClean="0">
                <a:solidFill>
                  <a:schemeClr val="tx2"/>
                </a:solidFill>
              </a:rPr>
              <a:t>What did learners</a:t>
            </a:r>
            <a:r>
              <a:rPr lang="en-GB" sz="2400" dirty="0">
                <a:solidFill>
                  <a:schemeClr val="tx2"/>
                </a:solidFill>
              </a:rPr>
              <a:t>’ </a:t>
            </a:r>
            <a:r>
              <a:rPr lang="en-GB" sz="2400" dirty="0" smtClean="0">
                <a:solidFill>
                  <a:schemeClr val="tx2"/>
                </a:solidFill>
              </a:rPr>
              <a:t>remember about </a:t>
            </a:r>
            <a:r>
              <a:rPr lang="en-GB" sz="2400" dirty="0">
                <a:solidFill>
                  <a:schemeClr val="tx2"/>
                </a:solidFill>
              </a:rPr>
              <a:t>the </a:t>
            </a:r>
            <a:r>
              <a:rPr lang="en-GB" sz="2400" dirty="0" smtClean="0">
                <a:solidFill>
                  <a:schemeClr val="tx2"/>
                </a:solidFill>
              </a:rPr>
              <a:t>activity</a:t>
            </a:r>
            <a:r>
              <a:rPr lang="en-GB" sz="2400" dirty="0">
                <a:solidFill>
                  <a:schemeClr val="tx2"/>
                </a:solidFill>
              </a:rPr>
              <a:t>?</a:t>
            </a:r>
            <a:endParaRPr lang="en-GB" sz="2400" dirty="0" smtClean="0">
              <a:solidFill>
                <a:schemeClr val="tx2"/>
              </a:solidFill>
            </a:endParaRPr>
          </a:p>
          <a:p>
            <a:pPr marL="285750" lvl="0" indent="-285750">
              <a:buFont typeface="Arial" panose="020B0604020202020204" pitchFamily="34" charset="0"/>
              <a:buChar char="•"/>
            </a:pPr>
            <a:endParaRPr lang="en-GB" sz="2400" dirty="0">
              <a:solidFill>
                <a:schemeClr val="tx2"/>
              </a:solidFill>
            </a:endParaRPr>
          </a:p>
          <a:p>
            <a:pPr marL="285750" lvl="0" indent="-285750">
              <a:buFont typeface="Arial" panose="020B0604020202020204" pitchFamily="34" charset="0"/>
              <a:buChar char="•"/>
            </a:pPr>
            <a:endParaRPr lang="en-GB" sz="2400" dirty="0" smtClean="0">
              <a:solidFill>
                <a:schemeClr val="tx2"/>
              </a:solidFill>
            </a:endParaRPr>
          </a:p>
          <a:p>
            <a:pPr marL="285750" lvl="0" indent="-285750">
              <a:buFont typeface="Arial" panose="020B0604020202020204" pitchFamily="34" charset="0"/>
              <a:buChar char="•"/>
            </a:pPr>
            <a:endParaRPr lang="en-GB" sz="2400" dirty="0">
              <a:solidFill>
                <a:schemeClr val="tx2"/>
              </a:solidFill>
            </a:endParaRPr>
          </a:p>
          <a:p>
            <a:pPr marL="285750" lvl="0" indent="-285750">
              <a:buFont typeface="Arial" panose="020B0604020202020204" pitchFamily="34" charset="0"/>
              <a:buChar char="•"/>
            </a:pPr>
            <a:endParaRPr lang="en-GB" sz="2400" dirty="0" smtClean="0">
              <a:solidFill>
                <a:schemeClr val="tx2"/>
              </a:solidFill>
            </a:endParaRPr>
          </a:p>
          <a:p>
            <a:pPr lvl="0"/>
            <a:endParaRPr lang="en-GB" sz="2400" dirty="0">
              <a:solidFill>
                <a:schemeClr val="tx2"/>
              </a:solidFill>
            </a:endParaRPr>
          </a:p>
          <a:p>
            <a:pPr lvl="0"/>
            <a:r>
              <a:rPr lang="en-GB" sz="2400" dirty="0" smtClean="0">
                <a:solidFill>
                  <a:schemeClr val="tx2"/>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982492"/>
            <a:ext cx="3048000" cy="17542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736" y="3900962"/>
            <a:ext cx="2752287" cy="1835775"/>
          </a:xfrm>
          <a:prstGeom prst="rect">
            <a:avLst/>
          </a:prstGeom>
        </p:spPr>
      </p:pic>
    </p:spTree>
    <p:extLst>
      <p:ext uri="{BB962C8B-B14F-4D97-AF65-F5344CB8AC3E}">
        <p14:creationId xmlns:p14="http://schemas.microsoft.com/office/powerpoint/2010/main" val="3963349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79" y="685800"/>
            <a:ext cx="7586261" cy="914400"/>
          </a:xfrm>
          <a:prstGeom prst="rect">
            <a:avLst/>
          </a:prstGeom>
        </p:spPr>
      </p:pic>
      <p:sp>
        <p:nvSpPr>
          <p:cNvPr id="5" name="TextBox 4"/>
          <p:cNvSpPr txBox="1"/>
          <p:nvPr/>
        </p:nvSpPr>
        <p:spPr>
          <a:xfrm rot="10800000" flipV="1">
            <a:off x="704301" y="2242066"/>
            <a:ext cx="7586259" cy="2677656"/>
          </a:xfrm>
          <a:prstGeom prst="rect">
            <a:avLst/>
          </a:prstGeom>
          <a:noFill/>
        </p:spPr>
        <p:txBody>
          <a:bodyPr wrap="square" rtlCol="0">
            <a:spAutoFit/>
          </a:bodyPr>
          <a:lstStyle/>
          <a:p>
            <a:pPr lvl="0"/>
            <a:r>
              <a:rPr lang="en-GB" sz="2400" b="1" dirty="0">
                <a:solidFill>
                  <a:schemeClr val="tx2"/>
                </a:solidFill>
              </a:rPr>
              <a:t>W</a:t>
            </a:r>
            <a:r>
              <a:rPr lang="en-GB" sz="2400" b="1" dirty="0" smtClean="0">
                <a:solidFill>
                  <a:schemeClr val="tx2"/>
                </a:solidFill>
              </a:rPr>
              <a:t>hat did learners  identify </a:t>
            </a:r>
            <a:r>
              <a:rPr lang="en-GB" sz="2400" b="1" dirty="0">
                <a:solidFill>
                  <a:schemeClr val="tx2"/>
                </a:solidFill>
              </a:rPr>
              <a:t>as important </a:t>
            </a:r>
            <a:r>
              <a:rPr lang="en-GB" sz="2400" b="1" dirty="0" smtClean="0">
                <a:solidFill>
                  <a:schemeClr val="tx2"/>
                </a:solidFill>
              </a:rPr>
              <a:t>and why</a:t>
            </a:r>
            <a:r>
              <a:rPr lang="en-GB" sz="2400" b="1" dirty="0">
                <a:solidFill>
                  <a:schemeClr val="tx2"/>
                </a:solidFill>
              </a:rPr>
              <a:t>?</a:t>
            </a:r>
            <a:endParaRPr lang="en-GB" sz="2400" b="1" dirty="0" smtClean="0">
              <a:solidFill>
                <a:schemeClr val="tx2"/>
              </a:solidFill>
            </a:endParaRPr>
          </a:p>
          <a:p>
            <a:pPr lvl="0"/>
            <a:endParaRPr lang="en-GB" sz="2400" dirty="0">
              <a:solidFill>
                <a:schemeClr val="tx2"/>
              </a:solidFill>
            </a:endParaRPr>
          </a:p>
          <a:p>
            <a:pPr marL="342900" lvl="0" indent="-342900">
              <a:buFont typeface="Arial" panose="020B0604020202020204" pitchFamily="34" charset="0"/>
              <a:buChar char="•"/>
            </a:pPr>
            <a:r>
              <a:rPr lang="en-GB" sz="2400" dirty="0" smtClean="0">
                <a:solidFill>
                  <a:schemeClr val="tx2"/>
                </a:solidFill>
              </a:rPr>
              <a:t>Salaries &amp; Promotion Prospects</a:t>
            </a:r>
          </a:p>
          <a:p>
            <a:pPr marL="342900" lvl="0" indent="-342900">
              <a:buFont typeface="Arial" panose="020B0604020202020204" pitchFamily="34" charset="0"/>
              <a:buChar char="•"/>
            </a:pPr>
            <a:r>
              <a:rPr lang="en-GB" sz="2400" dirty="0" smtClean="0">
                <a:solidFill>
                  <a:schemeClr val="tx2"/>
                </a:solidFill>
              </a:rPr>
              <a:t>Routes: quickest, cheapest, best</a:t>
            </a:r>
            <a:endParaRPr lang="en-GB" sz="2400" dirty="0">
              <a:solidFill>
                <a:schemeClr val="tx2"/>
              </a:solidFill>
            </a:endParaRPr>
          </a:p>
          <a:p>
            <a:pPr marL="342900" lvl="0" indent="-342900">
              <a:buFont typeface="Arial" panose="020B0604020202020204" pitchFamily="34" charset="0"/>
              <a:buChar char="•"/>
            </a:pPr>
            <a:r>
              <a:rPr lang="en-GB" sz="2400" dirty="0" smtClean="0">
                <a:solidFill>
                  <a:schemeClr val="tx2"/>
                </a:solidFill>
              </a:rPr>
              <a:t>Qualifications: shelf-life, value and portability</a:t>
            </a:r>
            <a:endParaRPr lang="en-GB" sz="2400" dirty="0">
              <a:solidFill>
                <a:schemeClr val="tx2"/>
              </a:solidFill>
            </a:endParaRPr>
          </a:p>
          <a:p>
            <a:pPr marL="342900" lvl="0" indent="-342900">
              <a:buFont typeface="Arial" panose="020B0604020202020204" pitchFamily="34" charset="0"/>
              <a:buChar char="•"/>
            </a:pPr>
            <a:r>
              <a:rPr lang="en-GB" sz="2400" dirty="0" smtClean="0">
                <a:solidFill>
                  <a:schemeClr val="tx2"/>
                </a:solidFill>
              </a:rPr>
              <a:t>Job Satisfaction : enhancing personal satisfaction.</a:t>
            </a:r>
          </a:p>
          <a:p>
            <a:pPr marL="342900" lvl="0" indent="-342900">
              <a:buFont typeface="Arial" panose="020B0604020202020204" pitchFamily="34" charset="0"/>
              <a:buChar char="•"/>
            </a:pPr>
            <a:r>
              <a:rPr lang="en-GB" sz="2400" dirty="0" smtClean="0">
                <a:solidFill>
                  <a:schemeClr val="tx2"/>
                </a:solidFill>
              </a:rPr>
              <a:t>Opportunities to Travel</a:t>
            </a:r>
          </a:p>
        </p:txBody>
      </p:sp>
    </p:spTree>
    <p:extLst>
      <p:ext uri="{BB962C8B-B14F-4D97-AF65-F5344CB8AC3E}">
        <p14:creationId xmlns:p14="http://schemas.microsoft.com/office/powerpoint/2010/main" val="4280745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6" name="Title 5"/>
          <p:cNvSpPr>
            <a:spLocks noGrp="1"/>
          </p:cNvSpPr>
          <p:nvPr>
            <p:ph type="ctrTitle"/>
          </p:nvPr>
        </p:nvSpPr>
        <p:spPr>
          <a:xfrm>
            <a:off x="643339" y="1752600"/>
            <a:ext cx="7772400" cy="1600200"/>
          </a:xfrm>
        </p:spPr>
        <p:txBody>
          <a:bodyPr/>
          <a:lstStyle/>
          <a:p>
            <a:pPr lvl="0" algn="l"/>
            <a:r>
              <a:rPr lang="en-GB" sz="2400" b="1" dirty="0" smtClean="0"/>
              <a:t>Apprentices Talks</a:t>
            </a:r>
            <a:r>
              <a:rPr lang="en-GB" sz="2400" dirty="0" smtClean="0"/>
              <a:t/>
            </a:r>
            <a:br>
              <a:rPr lang="en-GB" sz="2400" dirty="0" smtClean="0"/>
            </a:br>
            <a:r>
              <a:rPr lang="en-GB" sz="1200" dirty="0" smtClean="0"/>
              <a:t/>
            </a:r>
            <a:br>
              <a:rPr lang="en-GB" sz="1200" dirty="0" smtClean="0"/>
            </a:br>
            <a:r>
              <a:rPr lang="en-GB" sz="2400" dirty="0" smtClean="0"/>
              <a:t>What judgements did learners make </a:t>
            </a:r>
            <a:r>
              <a:rPr lang="en-GB" sz="2400" dirty="0"/>
              <a:t>regarding the relevance of the </a:t>
            </a:r>
            <a:r>
              <a:rPr lang="en-GB" sz="2400" dirty="0" smtClean="0"/>
              <a:t>activity?</a:t>
            </a:r>
            <a:r>
              <a:rPr lang="en-GB" sz="2400" dirty="0"/>
              <a:t/>
            </a:r>
            <a:br>
              <a:rPr lang="en-GB" sz="2400" dirty="0"/>
            </a:br>
            <a:endParaRPr lang="en-GB"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18560"/>
            <a:ext cx="42560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469" y="3748723"/>
            <a:ext cx="37306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617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6" name="Title 5"/>
          <p:cNvSpPr>
            <a:spLocks noGrp="1"/>
          </p:cNvSpPr>
          <p:nvPr>
            <p:ph type="ctrTitle"/>
          </p:nvPr>
        </p:nvSpPr>
        <p:spPr>
          <a:xfrm>
            <a:off x="643339" y="4114800"/>
            <a:ext cx="7772400" cy="1600200"/>
          </a:xfrm>
        </p:spPr>
        <p:txBody>
          <a:bodyPr/>
          <a:lstStyle/>
          <a:p>
            <a:pPr lvl="0" algn="l"/>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Students</a:t>
            </a:r>
            <a:r>
              <a:rPr lang="en-GB" sz="2400" dirty="0"/>
              <a:t>’ </a:t>
            </a:r>
            <a:r>
              <a:rPr lang="en-GB" sz="2400" dirty="0" smtClean="0"/>
              <a:t>comments: </a:t>
            </a:r>
            <a:br>
              <a:rPr lang="en-GB" sz="2400" dirty="0" smtClean="0"/>
            </a:br>
            <a:r>
              <a:rPr lang="en-GB" sz="2400" dirty="0"/>
              <a:t/>
            </a:r>
            <a:br>
              <a:rPr lang="en-GB" sz="2400" dirty="0"/>
            </a:br>
            <a:r>
              <a:rPr lang="en-GB" sz="2400" i="1" dirty="0" smtClean="0"/>
              <a:t>I </a:t>
            </a:r>
            <a:r>
              <a:rPr lang="en-GB" sz="2400" i="1" dirty="0"/>
              <a:t>certainly think that hearing about the journey of someone who has gone down the route you are going down is very helpful. </a:t>
            </a:r>
            <a:r>
              <a:rPr lang="en-GB" sz="2400" i="1" dirty="0" smtClean="0"/>
              <a:t/>
            </a:r>
            <a:br>
              <a:rPr lang="en-GB" sz="2400" i="1" dirty="0" smtClean="0"/>
            </a:br>
            <a:r>
              <a:rPr lang="en-GB" sz="2400" i="1" dirty="0"/>
              <a:t/>
            </a:r>
            <a:br>
              <a:rPr lang="en-GB" sz="2400" i="1" dirty="0"/>
            </a:br>
            <a:r>
              <a:rPr lang="en-GB" sz="2400" i="1" dirty="0" smtClean="0"/>
              <a:t>They </a:t>
            </a:r>
            <a:r>
              <a:rPr lang="en-GB" sz="2400" i="1" dirty="0"/>
              <a:t>can tell you what stuff to look out for and which are the best routes to go down. Yeah I think that’s the key.</a:t>
            </a:r>
            <a:r>
              <a:rPr lang="en-GB" sz="2400" i="1" dirty="0" smtClean="0"/>
              <a:t/>
            </a:r>
            <a:br>
              <a:rPr lang="en-GB" sz="2400" i="1" dirty="0" smtClean="0"/>
            </a:br>
            <a:r>
              <a:rPr lang="en-GB" sz="1200" i="1" dirty="0" smtClean="0"/>
              <a:t/>
            </a:r>
            <a:br>
              <a:rPr lang="en-GB" sz="1200" i="1" dirty="0" smtClean="0"/>
            </a:br>
            <a:r>
              <a:rPr lang="en-GB" sz="2400" dirty="0" smtClean="0"/>
              <a:t/>
            </a:r>
            <a:br>
              <a:rPr lang="en-GB" sz="2400" dirty="0" smtClean="0"/>
            </a:br>
            <a:endParaRPr lang="en-GB" sz="1200" dirty="0"/>
          </a:p>
        </p:txBody>
      </p:sp>
    </p:spTree>
    <p:extLst>
      <p:ext uri="{BB962C8B-B14F-4D97-AF65-F5344CB8AC3E}">
        <p14:creationId xmlns:p14="http://schemas.microsoft.com/office/powerpoint/2010/main" val="1416627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673818" y="1062335"/>
            <a:ext cx="7586259" cy="3231654"/>
          </a:xfrm>
          <a:prstGeom prst="rect">
            <a:avLst/>
          </a:prstGeom>
          <a:noFill/>
        </p:spPr>
        <p:txBody>
          <a:bodyPr wrap="square" rtlCol="0">
            <a:spAutoFit/>
          </a:bodyPr>
          <a:lstStyle/>
          <a:p>
            <a:endParaRPr lang="en-GB" sz="2400" dirty="0">
              <a:solidFill>
                <a:schemeClr val="tx2"/>
              </a:solidFill>
            </a:endParaRPr>
          </a:p>
          <a:p>
            <a:pPr marL="285750" lvl="0" indent="-285750">
              <a:buFont typeface="Arial" panose="020B0604020202020204" pitchFamily="34" charset="0"/>
              <a:buChar char="•"/>
            </a:pPr>
            <a:r>
              <a:rPr lang="en-GB" sz="2400" dirty="0" smtClean="0">
                <a:solidFill>
                  <a:schemeClr val="tx2"/>
                </a:solidFill>
              </a:rPr>
              <a:t>Did the </a:t>
            </a:r>
            <a:r>
              <a:rPr lang="en-GB" sz="2400" dirty="0">
                <a:solidFill>
                  <a:schemeClr val="tx2"/>
                </a:solidFill>
              </a:rPr>
              <a:t>activity </a:t>
            </a:r>
            <a:r>
              <a:rPr lang="en-GB" sz="2400" dirty="0" smtClean="0">
                <a:solidFill>
                  <a:schemeClr val="tx2"/>
                </a:solidFill>
              </a:rPr>
              <a:t>provide </a:t>
            </a:r>
            <a:r>
              <a:rPr lang="en-GB" sz="2400" dirty="0">
                <a:solidFill>
                  <a:schemeClr val="tx2"/>
                </a:solidFill>
              </a:rPr>
              <a:t>new </a:t>
            </a:r>
            <a:r>
              <a:rPr lang="en-GB" sz="2400" dirty="0" smtClean="0">
                <a:solidFill>
                  <a:schemeClr val="tx2"/>
                </a:solidFill>
              </a:rPr>
              <a:t>information? </a:t>
            </a:r>
          </a:p>
          <a:p>
            <a:pPr marL="285750" lvl="0" indent="-285750">
              <a:buFont typeface="Arial" panose="020B0604020202020204" pitchFamily="34" charset="0"/>
              <a:buChar char="•"/>
            </a:pPr>
            <a:r>
              <a:rPr lang="en-GB" sz="2400" dirty="0" smtClean="0">
                <a:solidFill>
                  <a:schemeClr val="tx2"/>
                </a:solidFill>
              </a:rPr>
              <a:t>Did this build </a:t>
            </a:r>
            <a:r>
              <a:rPr lang="en-GB" sz="2400" dirty="0">
                <a:solidFill>
                  <a:schemeClr val="tx2"/>
                </a:solidFill>
              </a:rPr>
              <a:t>upon what they already </a:t>
            </a:r>
            <a:r>
              <a:rPr lang="en-GB" sz="2400" dirty="0" smtClean="0">
                <a:solidFill>
                  <a:schemeClr val="tx2"/>
                </a:solidFill>
              </a:rPr>
              <a:t>knew?</a:t>
            </a:r>
          </a:p>
          <a:p>
            <a:pPr marL="285750" lvl="0" indent="-285750">
              <a:buFont typeface="Arial" panose="020B0604020202020204" pitchFamily="34" charset="0"/>
              <a:buChar char="•"/>
            </a:pPr>
            <a:endParaRPr lang="en-GB" sz="1200" dirty="0">
              <a:solidFill>
                <a:schemeClr val="tx2"/>
              </a:solidFill>
            </a:endParaRPr>
          </a:p>
          <a:p>
            <a:pPr lvl="0"/>
            <a:r>
              <a:rPr lang="en-GB" sz="2400" dirty="0" smtClean="0">
                <a:solidFill>
                  <a:schemeClr val="tx2"/>
                </a:solidFill>
              </a:rPr>
              <a:t>Students’ comments: </a:t>
            </a:r>
          </a:p>
          <a:p>
            <a:pPr lvl="0"/>
            <a:r>
              <a:rPr lang="en-GB" sz="2400" i="1" dirty="0">
                <a:solidFill>
                  <a:schemeClr val="tx2"/>
                </a:solidFill>
              </a:rPr>
              <a:t>Having them come in was a really good idea. You can actually see someone who has got experience of being an engineer. They can also suggest you stuff, and it’s really </a:t>
            </a:r>
            <a:r>
              <a:rPr lang="en-GB" sz="2400" i="1" dirty="0" smtClean="0">
                <a:solidFill>
                  <a:schemeClr val="tx2"/>
                </a:solidFill>
              </a:rPr>
              <a:t>useful. </a:t>
            </a:r>
            <a:endParaRPr lang="en-GB" sz="2400" i="1"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4275642"/>
            <a:ext cx="2269966" cy="19358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167" y="4275641"/>
            <a:ext cx="4610100" cy="1935809"/>
          </a:xfrm>
          <a:prstGeom prst="rect">
            <a:avLst/>
          </a:prstGeom>
        </p:spPr>
      </p:pic>
    </p:spTree>
    <p:extLst>
      <p:ext uri="{BB962C8B-B14F-4D97-AF65-F5344CB8AC3E}">
        <p14:creationId xmlns:p14="http://schemas.microsoft.com/office/powerpoint/2010/main" val="109537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340" y="1981200"/>
            <a:ext cx="7586260" cy="2251579"/>
          </a:xfrm>
        </p:spPr>
        <p:txBody>
          <a:bodyPr/>
          <a:lstStyle/>
          <a:p>
            <a:pPr algn="ctr">
              <a:lnSpc>
                <a:spcPct val="150000"/>
              </a:lnSpc>
              <a:spcAft>
                <a:spcPts val="600"/>
              </a:spcAft>
            </a:pPr>
            <a:r>
              <a:rPr lang="en-GB" sz="1800" dirty="0"/>
              <a:t/>
            </a:r>
            <a:br>
              <a:rPr lang="en-GB" sz="1800" dirty="0"/>
            </a:br>
            <a:endParaRPr lang="en-GB" sz="1800" dirty="0"/>
          </a:p>
        </p:txBody>
      </p:sp>
      <p:sp>
        <p:nvSpPr>
          <p:cNvPr id="3" name="Subtitle 2"/>
          <p:cNvSpPr>
            <a:spLocks noGrp="1"/>
          </p:cNvSpPr>
          <p:nvPr>
            <p:ph type="subTitle" idx="1"/>
          </p:nvPr>
        </p:nvSpPr>
        <p:spPr>
          <a:xfrm>
            <a:off x="838200" y="5791200"/>
            <a:ext cx="1752600" cy="513736"/>
          </a:xfrm>
        </p:spPr>
        <p:txBody>
          <a:bodyPr>
            <a:normAutofit fontScale="70000" lnSpcReduction="20000"/>
          </a:bodyPr>
          <a:lstStyle/>
          <a:p>
            <a:r>
              <a:rPr lang="en-GB" dirty="0" smtClean="0"/>
              <a:t>Sean Richards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39" y="457200"/>
            <a:ext cx="7586261" cy="914400"/>
          </a:xfrm>
          <a:prstGeom prst="rect">
            <a:avLst/>
          </a:prstGeom>
        </p:spPr>
      </p:pic>
      <p:sp>
        <p:nvSpPr>
          <p:cNvPr id="5" name="TextBox 4"/>
          <p:cNvSpPr txBox="1"/>
          <p:nvPr/>
        </p:nvSpPr>
        <p:spPr>
          <a:xfrm rot="10800000" flipV="1">
            <a:off x="643339" y="1371600"/>
            <a:ext cx="7586261"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solidFill>
                  <a:schemeClr val="tx2"/>
                </a:solidFill>
              </a:rPr>
              <a:t>D</a:t>
            </a:r>
            <a:r>
              <a:rPr lang="en-GB" sz="2400" dirty="0" smtClean="0">
                <a:solidFill>
                  <a:schemeClr val="tx2"/>
                </a:solidFill>
              </a:rPr>
              <a:t>id the </a:t>
            </a:r>
            <a:r>
              <a:rPr lang="en-GB" sz="2400" dirty="0">
                <a:solidFill>
                  <a:schemeClr val="tx2"/>
                </a:solidFill>
              </a:rPr>
              <a:t>activity </a:t>
            </a:r>
            <a:r>
              <a:rPr lang="en-GB" sz="2400" dirty="0" smtClean="0">
                <a:solidFill>
                  <a:schemeClr val="tx2"/>
                </a:solidFill>
              </a:rPr>
              <a:t>change the ways learners</a:t>
            </a:r>
            <a:r>
              <a:rPr lang="en-GB" sz="2400" dirty="0">
                <a:solidFill>
                  <a:schemeClr val="tx2"/>
                </a:solidFill>
              </a:rPr>
              <a:t>’ </a:t>
            </a:r>
            <a:r>
              <a:rPr lang="en-GB" sz="2400" dirty="0" smtClean="0">
                <a:solidFill>
                  <a:schemeClr val="tx2"/>
                </a:solidFill>
              </a:rPr>
              <a:t>thought about their careers ideas?</a:t>
            </a:r>
          </a:p>
          <a:p>
            <a:pPr lvl="0"/>
            <a:endParaRPr lang="en-GB" sz="1200" dirty="0">
              <a:solidFill>
                <a:schemeClr val="tx2"/>
              </a:solidFill>
            </a:endParaRPr>
          </a:p>
          <a:p>
            <a:pPr lvl="0"/>
            <a:r>
              <a:rPr lang="en-GB" sz="2400" dirty="0" smtClean="0">
                <a:solidFill>
                  <a:schemeClr val="tx2"/>
                </a:solidFill>
              </a:rPr>
              <a:t>Students’ comments:</a:t>
            </a:r>
          </a:p>
          <a:p>
            <a:pPr marL="342900" lvl="0" indent="-342900">
              <a:buFont typeface="Arial" panose="020B0604020202020204" pitchFamily="34" charset="0"/>
              <a:buChar char="•"/>
            </a:pPr>
            <a:endParaRPr lang="en-GB" sz="1200" dirty="0" smtClean="0">
              <a:solidFill>
                <a:schemeClr val="tx2"/>
              </a:solidFill>
            </a:endParaRPr>
          </a:p>
          <a:p>
            <a:r>
              <a:rPr lang="en-GB" sz="2400" i="1" dirty="0">
                <a:solidFill>
                  <a:schemeClr val="tx2"/>
                </a:solidFill>
              </a:rPr>
              <a:t>Yes that’s why I want to be involved in mechanics. </a:t>
            </a:r>
          </a:p>
          <a:p>
            <a:r>
              <a:rPr lang="en-GB" sz="2400" i="1" dirty="0" smtClean="0">
                <a:solidFill>
                  <a:schemeClr val="tx2"/>
                </a:solidFill>
              </a:rPr>
              <a:t>I </a:t>
            </a:r>
            <a:r>
              <a:rPr lang="en-GB" sz="2400" i="1" dirty="0">
                <a:solidFill>
                  <a:schemeClr val="tx2"/>
                </a:solidFill>
              </a:rPr>
              <a:t>really enjoy creating things and learning different things. It’s helping me to organise things for the future</a:t>
            </a:r>
            <a:r>
              <a:rPr lang="en-GB" sz="2400" i="1" dirty="0" smtClean="0">
                <a:solidFill>
                  <a:schemeClr val="tx2"/>
                </a:solidFill>
              </a:rPr>
              <a:t>.</a:t>
            </a:r>
            <a:endParaRPr lang="en-GB" sz="2400" dirty="0">
              <a:solidFill>
                <a:schemeClr val="tx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191000"/>
            <a:ext cx="7586261" cy="1493520"/>
          </a:xfrm>
          <a:prstGeom prst="rect">
            <a:avLst/>
          </a:prstGeom>
        </p:spPr>
      </p:pic>
    </p:spTree>
    <p:extLst>
      <p:ext uri="{BB962C8B-B14F-4D97-AF65-F5344CB8AC3E}">
        <p14:creationId xmlns:p14="http://schemas.microsoft.com/office/powerpoint/2010/main" val="35254331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421</TotalTime>
  <Words>699</Words>
  <Application>Microsoft Office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Courier New</vt:lpstr>
      <vt:lpstr>Palatino Linotype</vt:lpstr>
      <vt:lpstr>Executive</vt:lpstr>
      <vt:lpstr>14 – 19 Careers transitions.  The Case for Employer Engagement:   Impact findings from Learner Focus Groups  with FE learners in London</vt:lpstr>
      <vt:lpstr>Background</vt:lpstr>
      <vt:lpstr>         Focus Group with 15 learners  What are the impacts of employer engagement activities on learners’  Thinking and Behaviour?  </vt:lpstr>
      <vt:lpstr> </vt:lpstr>
      <vt:lpstr> </vt:lpstr>
      <vt:lpstr>Apprentices Talks  What judgements did learners make regarding the relevance of the activity? </vt:lpstr>
      <vt:lpstr>    Students’ comments:   I certainly think that hearing about the journey of someone who has gone down the route you are going down is very helpful.   They can tell you what stuff to look out for and which are the best routes to go down. Yeah I think that’s the key.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 19 Careers transitions.  The Case for Employer Engagement:   Impact findings from Learner Focus Groups  with FE learners in London</dc:title>
  <dc:creator>Sean Richards</dc:creator>
  <cp:lastModifiedBy>Jordan Rehill</cp:lastModifiedBy>
  <cp:revision>56</cp:revision>
  <dcterms:created xsi:type="dcterms:W3CDTF">2006-08-16T00:00:00Z</dcterms:created>
  <dcterms:modified xsi:type="dcterms:W3CDTF">2017-05-09T09:55:30Z</dcterms:modified>
</cp:coreProperties>
</file>