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  <p:sldMasterId id="2147483698" r:id="rId3"/>
    <p:sldMasterId id="2147483708" r:id="rId4"/>
    <p:sldMasterId id="2147483722" r:id="rId5"/>
  </p:sldMasterIdLst>
  <p:notesMasterIdLst>
    <p:notesMasterId r:id="rId26"/>
  </p:notesMasterIdLst>
  <p:sldIdLst>
    <p:sldId id="292" r:id="rId6"/>
    <p:sldId id="277" r:id="rId7"/>
    <p:sldId id="278" r:id="rId8"/>
    <p:sldId id="283" r:id="rId9"/>
    <p:sldId id="280" r:id="rId10"/>
    <p:sldId id="294" r:id="rId11"/>
    <p:sldId id="281" r:id="rId12"/>
    <p:sldId id="282" r:id="rId13"/>
    <p:sldId id="279" r:id="rId14"/>
    <p:sldId id="270" r:id="rId15"/>
    <p:sldId id="284" r:id="rId16"/>
    <p:sldId id="287" r:id="rId17"/>
    <p:sldId id="286" r:id="rId18"/>
    <p:sldId id="295" r:id="rId19"/>
    <p:sldId id="288" r:id="rId20"/>
    <p:sldId id="271" r:id="rId21"/>
    <p:sldId id="289" r:id="rId22"/>
    <p:sldId id="290" r:id="rId23"/>
    <p:sldId id="291" r:id="rId24"/>
    <p:sldId id="293" r:id="rId25"/>
  </p:sldIdLst>
  <p:sldSz cx="12192000" cy="6858000"/>
  <p:notesSz cx="6797675" cy="9872663"/>
  <p:embeddedFontLst>
    <p:embeddedFont>
      <p:font typeface="Calibri Light" panose="020F0302020204030204" pitchFamily="34" charset="0"/>
      <p:regular r:id="rId27"/>
      <p:italic r:id="rId28"/>
    </p:embeddedFont>
    <p:embeddedFont>
      <p:font typeface="Nixie One" panose="020B0604020202020204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  <p:embeddedFont>
      <p:font typeface="Corbel" panose="020B0503020204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7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F34115-5494-458A-87B9-3AD86FD8E5CF}">
  <a:tblStyle styleId="{4FF34115-5494-458A-87B9-3AD86FD8E5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68ABAD3-AA38-4938-9A59-5979D318BD6F}" styleName="Table_1"/>
  <a:tblStyle styleId="{E273B8A3-6E56-49E9-8828-CA5B83A79B5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9" y="4689487"/>
            <a:ext cx="5438139" cy="44426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7683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95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79768" y="4751213"/>
            <a:ext cx="5438140" cy="3887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1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79768" y="4751213"/>
            <a:ext cx="5438140" cy="3887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867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79768" y="4751213"/>
            <a:ext cx="5438140" cy="3887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23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27463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0863"/>
            <a:ext cx="5181600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0863"/>
            <a:ext cx="5181600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093201" y="3867025"/>
            <a:ext cx="93959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225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3482725"/>
            <a:ext cx="75000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914400" y="5158346"/>
            <a:ext cx="75000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SzPct val="100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99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624401" y="0"/>
            <a:ext cx="943199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ea typeface="+mn-ea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756000" y="2882401"/>
            <a:ext cx="86800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4791200" y="1651425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92385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689771"/>
            <a:ext cx="109728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658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6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256364" y="1600200"/>
            <a:ext cx="5326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689771"/>
            <a:ext cx="109728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489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509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298621" y="1600200"/>
            <a:ext cx="3509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7987643" y="1600200"/>
            <a:ext cx="35092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689771"/>
            <a:ext cx="10972800" cy="727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693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0" y="458074"/>
            <a:ext cx="10972800" cy="61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algn="ctr">
              <a:spcBef>
                <a:spcPts val="0"/>
              </a:spcBef>
              <a:buClr>
                <a:srgbClr val="222222"/>
              </a:buClr>
              <a:buSzPct val="100000"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13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09600" y="5875078"/>
            <a:ext cx="109728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511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695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1850" y="274637"/>
            <a:ext cx="10515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1850" y="1535112"/>
            <a:ext cx="515619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1850" y="2174875"/>
            <a:ext cx="5156199" cy="3997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89662" y="1535112"/>
            <a:ext cx="51577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89662" y="2174875"/>
            <a:ext cx="5157787" cy="3997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0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33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66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90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8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32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8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6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45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6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27463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80567" y="2882401"/>
            <a:ext cx="76315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4791200" y="1575226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9600" b="1" kern="1200">
                <a:solidFill>
                  <a:srgbClr val="97ABBC"/>
                </a:solidFill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7631044" y="2132901"/>
            <a:ext cx="2280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912235" y="2132901"/>
            <a:ext cx="2280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2132901"/>
            <a:ext cx="2280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280565" y="2132901"/>
            <a:ext cx="22804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79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95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92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68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85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79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08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88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17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04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23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BD0E-3C50-402E-B530-EAA0D42F9F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6CE4-D494-44A5-9A4A-A498CA4AA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95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80567" y="2882401"/>
            <a:ext cx="76315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4791200" y="1575226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9600" b="1" kern="1200">
                <a:solidFill>
                  <a:srgbClr val="97ABBC"/>
                </a:solidFill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7631044" y="2132901"/>
            <a:ext cx="2280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912235" y="2132901"/>
            <a:ext cx="2280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2132901"/>
            <a:ext cx="2280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280565" y="2132901"/>
            <a:ext cx="22804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68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35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046662" y="685800"/>
            <a:ext cx="6300787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1850" y="1846263"/>
            <a:ext cx="4013200" cy="4325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505075" y="4800600"/>
            <a:ext cx="717708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505075" y="685800"/>
            <a:ext cx="7177087" cy="4041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505075" y="5367337"/>
            <a:ext cx="7177087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27463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61268"/>
            <a:ext cx="4351336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090568" y="1908969"/>
            <a:ext cx="5897562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56568" y="-643730"/>
            <a:ext cx="589756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27463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0863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8114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BD0E-3C50-402E-B530-EAA0D42F9F7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09/05/2017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6CE4-D494-44A5-9A4A-A498CA4AACDF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BD0E-3C50-402E-B530-EAA0D42F9F7B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09/05/2017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6CE4-D494-44A5-9A4A-A498CA4AACDF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1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lnaz.Kashef@educationandemployers.org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5.xml"/><Relationship Id="rId4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andemployers.org/research-type/taskforce-publication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hyperlink" Target="mailto:Elnaz.Kashef@educationandemployer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03"/>
          <p:cNvSpPr txBox="1">
            <a:spLocks noGrp="1"/>
          </p:cNvSpPr>
          <p:nvPr>
            <p:ph type="body" idx="1"/>
          </p:nvPr>
        </p:nvSpPr>
        <p:spPr>
          <a:xfrm>
            <a:off x="368969" y="1553029"/>
            <a:ext cx="5465773" cy="267411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buNone/>
            </a:pPr>
            <a:r>
              <a:rPr lang="en-GB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Contemporary transitions: Young Britons reflect on life after secondary school and college</a:t>
            </a:r>
          </a:p>
        </p:txBody>
      </p:sp>
      <p:sp>
        <p:nvSpPr>
          <p:cNvPr id="10" name="Shape 205"/>
          <p:cNvSpPr txBox="1"/>
          <p:nvPr/>
        </p:nvSpPr>
        <p:spPr>
          <a:xfrm>
            <a:off x="1498027" y="5449089"/>
            <a:ext cx="3207656" cy="827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GB" sz="2000" b="1" dirty="0">
                <a:solidFill>
                  <a:srgbClr val="00B0F0"/>
                </a:solidFill>
              </a:rPr>
              <a:t>@</a:t>
            </a:r>
            <a:r>
              <a:rPr lang="en-GB" sz="2000" b="1" dirty="0" err="1" smtClean="0">
                <a:solidFill>
                  <a:srgbClr val="00B0F0"/>
                </a:solidFill>
              </a:rPr>
              <a:t>Edu_EResearch</a:t>
            </a:r>
            <a:endParaRPr lang="en-GB" sz="2000" b="1" dirty="0" smtClean="0">
              <a:solidFill>
                <a:srgbClr val="00B0F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lang="en-GB" sz="2000" b="1" dirty="0">
              <a:solidFill>
                <a:schemeClr val="bg1"/>
              </a:solidFill>
            </a:endParaRPr>
          </a:p>
          <a:p>
            <a:pPr lvl="0" algn="ctr"/>
            <a:endParaRPr lang="en-GB" sz="2000" b="1" dirty="0" smtClean="0">
              <a:solidFill>
                <a:schemeClr val="bg1"/>
              </a:solidFill>
            </a:endParaRPr>
          </a:p>
          <a:p>
            <a:pPr lvl="0" algn="ctr"/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Shape 203"/>
          <p:cNvSpPr txBox="1">
            <a:spLocks/>
          </p:cNvSpPr>
          <p:nvPr/>
        </p:nvSpPr>
        <p:spPr>
          <a:xfrm>
            <a:off x="-314110" y="4644074"/>
            <a:ext cx="6831930" cy="12185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Font typeface="Raleway"/>
              <a:buNone/>
            </a:pPr>
            <a:r>
              <a:rPr lang="en-GB" sz="1900" dirty="0">
                <a:solidFill>
                  <a:schemeClr val="bg1"/>
                </a:solidFill>
              </a:rPr>
              <a:t>Dr Elnaz T. </a:t>
            </a:r>
            <a:r>
              <a:rPr lang="en-GB" sz="1900" dirty="0" err="1">
                <a:solidFill>
                  <a:schemeClr val="bg1"/>
                </a:solidFill>
              </a:rPr>
              <a:t>Kashefpakdel</a:t>
            </a:r>
            <a:endParaRPr lang="en-GB" sz="1900" dirty="0">
              <a:solidFill>
                <a:schemeClr val="bg1"/>
              </a:solidFill>
            </a:endParaRPr>
          </a:p>
          <a:p>
            <a:pPr algn="ctr">
              <a:buFont typeface="Raleway"/>
              <a:buNone/>
            </a:pPr>
            <a:r>
              <a:rPr lang="en-GB" sz="1900" dirty="0" smtClean="0">
                <a:solidFill>
                  <a:schemeClr val="bg1"/>
                </a:solidFill>
              </a:rPr>
              <a:t>Head of Research </a:t>
            </a:r>
            <a:r>
              <a:rPr lang="en-GB" sz="1900" dirty="0">
                <a:solidFill>
                  <a:schemeClr val="bg1"/>
                </a:solidFill>
              </a:rPr>
              <a:t>|  Education and Employers </a:t>
            </a:r>
          </a:p>
          <a:p>
            <a:pPr algn="ctr">
              <a:buFont typeface="Raleway"/>
              <a:buNone/>
            </a:pPr>
            <a:r>
              <a:rPr lang="en-GB" sz="1900" dirty="0">
                <a:solidFill>
                  <a:schemeClr val="bg1"/>
                </a:solidFill>
                <a:hlinkClick r:id="rId2"/>
              </a:rPr>
              <a:t>Elnaz.Kashef@educationandemployers.org</a:t>
            </a:r>
            <a:endParaRPr lang="en-GB" sz="1900" dirty="0">
              <a:solidFill>
                <a:schemeClr val="bg1"/>
              </a:solidFill>
            </a:endParaRPr>
          </a:p>
          <a:p>
            <a:pPr algn="ctr">
              <a:buFont typeface="Raleway"/>
              <a:buNone/>
            </a:pPr>
            <a:r>
              <a:rPr lang="en-GB" sz="19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3783" y="262392"/>
            <a:ext cx="2794200" cy="9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38" y="1368232"/>
            <a:ext cx="6228361" cy="4163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7" y="5862669"/>
            <a:ext cx="414999" cy="3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06400" y="377293"/>
            <a:ext cx="10248900" cy="171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GB" sz="23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young people educated in the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sector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that their schools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them poorly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adult working life; </a:t>
            </a:r>
            <a:b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3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Young adults who experienced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volume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school-mediated employer engagement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 better prepared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adult working world 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5" name="Shape 375"/>
          <p:cNvGraphicFramePr/>
          <p:nvPr>
            <p:extLst>
              <p:ext uri="{D42A27DB-BD31-4B8C-83A1-F6EECF244321}">
                <p14:modId xmlns:p14="http://schemas.microsoft.com/office/powerpoint/2010/main" val="862886579"/>
              </p:ext>
            </p:extLst>
          </p:nvPr>
        </p:nvGraphicFramePr>
        <p:xfrm>
          <a:off x="406400" y="2326413"/>
          <a:ext cx="5390400" cy="434107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66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4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4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73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73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3325"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P-Value: 0.00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School type at age 16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100">
                        <a:sym typeface="Corbe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rbel"/>
                        <a:buNone/>
                      </a:pPr>
                      <a:r>
                        <a:rPr lang="en-GB" sz="1100">
                          <a:sym typeface="Corbel"/>
                        </a:rPr>
                        <a:t>N= </a:t>
                      </a:r>
                      <a:r>
                        <a:rPr lang="en-GB" sz="1000">
                          <a:sym typeface="Corbel"/>
                        </a:rPr>
                        <a:t>1,676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Looking back, how well do you feel that your school/college prepared you for adult working life?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5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67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Non-selective state school, i.e. comprehensive school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39.2%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43.4%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13.0%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Grammar / selective state school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8.5%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49.4%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35.7%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6.4%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Independent / fee-paying school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16.1%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45.3%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24.2%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14.3%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100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Total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Count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102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691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679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204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1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41.2%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40.5%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dirty="0">
                          <a:sym typeface="Calibri"/>
                        </a:rPr>
                        <a:t>12.2%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376" name="Shape 376"/>
          <p:cNvCxnSpPr/>
          <p:nvPr/>
        </p:nvCxnSpPr>
        <p:spPr>
          <a:xfrm flipH="1">
            <a:off x="6169760" y="2091001"/>
            <a:ext cx="12600" cy="465270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cxnSp>
      <p:graphicFrame>
        <p:nvGraphicFramePr>
          <p:cNvPr id="377" name="Shape 377"/>
          <p:cNvGraphicFramePr/>
          <p:nvPr>
            <p:extLst>
              <p:ext uri="{D42A27DB-BD31-4B8C-83A1-F6EECF244321}">
                <p14:modId xmlns:p14="http://schemas.microsoft.com/office/powerpoint/2010/main" val="3204308358"/>
              </p:ext>
            </p:extLst>
          </p:nvPr>
        </p:nvGraphicFramePr>
        <p:xfrm>
          <a:off x="6636485" y="2326413"/>
          <a:ext cx="5034800" cy="43410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8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4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4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2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41025"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P-value: 0.00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Volume of activities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>
                        <a:sym typeface="Corbe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N=1,756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Looking back, how well do you feel that your school/college prepared you for adult working life?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0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well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Quite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Very poorly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00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 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Never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7.8%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26.3%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41.5%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24.5%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Once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3.8%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36.2%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47.2%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12.9%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Twice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3.7%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48.5%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40.1%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7.6%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Three times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9.9%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55.3%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28.3%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6.6%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3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Four or more times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12.8%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55.1%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26.0%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000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Total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Count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109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724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704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219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0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100">
                          <a:sym typeface="Corbel"/>
                        </a:rPr>
                        <a:t>% </a:t>
                      </a:r>
                      <a:endParaRPr lang="en-GB" sz="11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6.2%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41.2%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>
                          <a:sym typeface="Calibri"/>
                        </a:rPr>
                        <a:t>40.1%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ctr" rtl="0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100" dirty="0">
                          <a:sym typeface="Calibri"/>
                        </a:rPr>
                        <a:t>12.5%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78" name="Shape 378"/>
          <p:cNvSpPr/>
          <p:nvPr/>
        </p:nvSpPr>
        <p:spPr>
          <a:xfrm>
            <a:off x="4590314" y="3941367"/>
            <a:ext cx="11556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3370376" y="5188744"/>
            <a:ext cx="11556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10044227" y="3766344"/>
            <a:ext cx="15312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8513139" y="5265669"/>
            <a:ext cx="1531200" cy="8637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582400" cy="2425700"/>
          </a:xfrm>
        </p:spPr>
        <p:txBody>
          <a:bodyPr>
            <a:noAutofit/>
          </a:bodyPr>
          <a:lstStyle/>
          <a:p>
            <a:r>
              <a:rPr lang="en-GB" sz="2300" dirty="0">
                <a:solidFill>
                  <a:srgbClr val="FF0000"/>
                </a:solidFill>
              </a:rPr>
              <a:t>a)</a:t>
            </a:r>
            <a:r>
              <a:rPr lang="en-GB" sz="2300" dirty="0"/>
              <a:t> Most employer engagement </a:t>
            </a:r>
            <a:r>
              <a:rPr lang="en-GB" sz="2300" b="1" dirty="0"/>
              <a:t>wasn’t helpful</a:t>
            </a:r>
            <a:r>
              <a:rPr lang="en-GB" sz="2300" dirty="0"/>
              <a:t> in </a:t>
            </a:r>
            <a:r>
              <a:rPr lang="en-GB" sz="2300" u="sng" dirty="0">
                <a:solidFill>
                  <a:srgbClr val="0070C0"/>
                </a:solidFill>
              </a:rPr>
              <a:t>making decisions </a:t>
            </a:r>
            <a:r>
              <a:rPr lang="en-GB" sz="2300" dirty="0"/>
              <a:t>at age 16 </a:t>
            </a:r>
            <a:r>
              <a:rPr lang="en-GB" sz="2300" b="1" dirty="0"/>
              <a:t>unless </a:t>
            </a:r>
            <a:r>
              <a:rPr lang="en-GB" sz="2300" dirty="0"/>
              <a:t>teenagers recalled </a:t>
            </a:r>
            <a:r>
              <a:rPr lang="en-GB" sz="2300" b="1" dirty="0"/>
              <a:t>4+ activities</a:t>
            </a:r>
            <a:r>
              <a:rPr lang="en-GB" sz="2300" dirty="0"/>
              <a:t/>
            </a:r>
            <a:br>
              <a:rPr lang="en-GB" sz="2300" dirty="0"/>
            </a:br>
            <a:r>
              <a:rPr lang="en-GB" sz="2300" dirty="0"/>
              <a:t/>
            </a:r>
            <a:br>
              <a:rPr lang="en-GB" sz="2300" dirty="0"/>
            </a:br>
            <a:r>
              <a:rPr lang="en-GB" sz="2300" dirty="0">
                <a:solidFill>
                  <a:srgbClr val="FF0000"/>
                </a:solidFill>
              </a:rPr>
              <a:t>b)</a:t>
            </a:r>
            <a:r>
              <a:rPr lang="en-GB" sz="2300" dirty="0"/>
              <a:t> Most employer engagement </a:t>
            </a:r>
            <a:r>
              <a:rPr lang="en-GB" sz="2300" b="1" dirty="0"/>
              <a:t>wasn’t helpful </a:t>
            </a:r>
            <a:r>
              <a:rPr lang="en-GB" sz="2300" dirty="0"/>
              <a:t>in </a:t>
            </a:r>
            <a:r>
              <a:rPr lang="en-GB" sz="2300" u="sng" dirty="0">
                <a:solidFill>
                  <a:srgbClr val="0070C0"/>
                </a:solidFill>
              </a:rPr>
              <a:t>applying for university </a:t>
            </a:r>
            <a:r>
              <a:rPr lang="en-GB" sz="2300" b="1" dirty="0"/>
              <a:t>unless </a:t>
            </a:r>
            <a:r>
              <a:rPr lang="en-GB" sz="2300" dirty="0"/>
              <a:t>teenagers recalled </a:t>
            </a:r>
            <a:r>
              <a:rPr lang="en-GB" sz="2300" b="1" dirty="0"/>
              <a:t>4+ activities</a:t>
            </a:r>
            <a:br>
              <a:rPr lang="en-GB" sz="2300" b="1" dirty="0"/>
            </a:br>
            <a:r>
              <a:rPr lang="en-GB" sz="2300" b="1" dirty="0"/>
              <a:t/>
            </a:r>
            <a:br>
              <a:rPr lang="en-GB" sz="2300" b="1" dirty="0"/>
            </a:br>
            <a:r>
              <a:rPr lang="en-GB" sz="2300" dirty="0">
                <a:solidFill>
                  <a:srgbClr val="FF0000"/>
                </a:solidFill>
              </a:rPr>
              <a:t>c)</a:t>
            </a:r>
            <a:r>
              <a:rPr lang="en-GB" sz="2300" dirty="0"/>
              <a:t>Most employer engagement </a:t>
            </a:r>
            <a:r>
              <a:rPr lang="en-GB" sz="2300" b="1" dirty="0"/>
              <a:t>wasn’t helpful </a:t>
            </a:r>
            <a:r>
              <a:rPr lang="en-GB" sz="2300" dirty="0"/>
              <a:t>in </a:t>
            </a:r>
            <a:r>
              <a:rPr lang="en-GB" sz="2300" u="sng" dirty="0">
                <a:solidFill>
                  <a:srgbClr val="0070C0"/>
                </a:solidFill>
              </a:rPr>
              <a:t>applying for a full-time job</a:t>
            </a:r>
            <a:r>
              <a:rPr lang="en-GB" sz="2300" dirty="0"/>
              <a:t>, </a:t>
            </a:r>
            <a:r>
              <a:rPr lang="en-GB" sz="2300" b="1" dirty="0"/>
              <a:t>but </a:t>
            </a:r>
            <a:r>
              <a:rPr lang="en-GB" sz="2300" dirty="0"/>
              <a:t>participation in </a:t>
            </a:r>
            <a:r>
              <a:rPr lang="en-GB" sz="2300" b="1" dirty="0"/>
              <a:t>3+ activities made a big difference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7000" y="3124198"/>
          <a:ext cx="4038600" cy="337597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3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Decision making at age 16 (e.g. whether to stay on, what and where to study, whether to try and get a job)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Very helpful 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Fairly helpful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very helpful 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at all helpful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Twice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Three times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Four times or more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49%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305299" y="2957985"/>
            <a:ext cx="12700" cy="373380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457698" y="3124196"/>
          <a:ext cx="3835400" cy="337597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064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6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Applying for university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5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Twice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62%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Three times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Four times or more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48%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8445494" y="2996081"/>
            <a:ext cx="12700" cy="373380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610589" y="3124194"/>
          <a:ext cx="3441712" cy="338867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85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4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7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Applying for a full-time job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5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Twice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Three times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42%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Four times or more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52%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1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/>
          </a:bodyPr>
          <a:lstStyle/>
          <a:p>
            <a:r>
              <a:rPr lang="en-GB" sz="3800" dirty="0">
                <a:solidFill>
                  <a:srgbClr val="002060"/>
                </a:solidFill>
              </a:rPr>
              <a:t>If you found the activities helpful, tell us the reason…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04577"/>
              </p:ext>
            </p:extLst>
          </p:nvPr>
        </p:nvGraphicFramePr>
        <p:xfrm>
          <a:off x="284796" y="1542099"/>
          <a:ext cx="4675824" cy="49881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42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9805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 When applying for university…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Valid Percent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provided me with something to write about in my UCAS application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64.3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provided me with something to talk about at interview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30.3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decide the subject I wanted to study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33.8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decide on the institution I wanted to study at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18.5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the confidence to apply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22.4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19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decide which subjects/options to choose while still at school/college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29.5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motivated me to work as hard while in school/college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34.4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used someone I met as a referee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26.7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90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Total responded 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465 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263390" y="2308860"/>
            <a:ext cx="697230" cy="605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263390" y="5193030"/>
            <a:ext cx="697230" cy="605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63390" y="3363278"/>
            <a:ext cx="697230" cy="6057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60228"/>
              </p:ext>
            </p:extLst>
          </p:nvPr>
        </p:nvGraphicFramePr>
        <p:xfrm>
          <a:off x="5737860" y="1542099"/>
          <a:ext cx="6252210" cy="51201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4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 When</a:t>
                      </a:r>
                      <a:r>
                        <a:rPr lang="en-US" sz="1300" b="1" baseline="0" dirty="0">
                          <a:solidFill>
                            <a:schemeClr val="bg1"/>
                          </a:solidFill>
                          <a:effectLst/>
                        </a:rPr>
                        <a:t> applying for jobs…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Valid Percent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with something to use in a job application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47.5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the motivation to succeed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19.7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something to talk about at a job interview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37.5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gave me the confidence to apply for a particular job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31.4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learned how to produce a good CV or application	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49.1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practice my interview skills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39.2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554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taught me what it is really like to work in a particular job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32.8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make better choices about what I studied whilst still in education/training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18.1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It helped me to understand what I needed to do to get a particular job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25.2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met someone who offered me a proper job (e.g., part-time job) which proved useful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12.7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met someone who gave me a reference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34.4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met someone who gave me good advice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31.2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I improved my soft skills / employability skills (</a:t>
                      </a:r>
                      <a:r>
                        <a:rPr lang="en-US" sz="1300" dirty="0" err="1">
                          <a:effectLst/>
                        </a:rPr>
                        <a:t>eg</a:t>
                      </a:r>
                      <a:r>
                        <a:rPr lang="en-US" sz="1300" dirty="0">
                          <a:effectLst/>
                        </a:rPr>
                        <a:t>, communicating, team working)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44.6</a:t>
                      </a:r>
                      <a:endParaRPr lang="en-GB" sz="13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Total responded 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240 </a:t>
                      </a:r>
                      <a:endParaRPr lang="en-GB" sz="13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10" name="Shape 376"/>
          <p:cNvCxnSpPr/>
          <p:nvPr/>
        </p:nvCxnSpPr>
        <p:spPr>
          <a:xfrm>
            <a:off x="5342890" y="1542099"/>
            <a:ext cx="12700" cy="5273379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" name="Oval 11"/>
          <p:cNvSpPr/>
          <p:nvPr/>
        </p:nvSpPr>
        <p:spPr>
          <a:xfrm>
            <a:off x="11353800" y="3121105"/>
            <a:ext cx="571500" cy="484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1349990" y="1921550"/>
            <a:ext cx="571500" cy="484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1349990" y="5802273"/>
            <a:ext cx="571500" cy="4843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Shape 376"/>
          <p:cNvCxnSpPr/>
          <p:nvPr/>
        </p:nvCxnSpPr>
        <p:spPr>
          <a:xfrm>
            <a:off x="6005430" y="1137336"/>
            <a:ext cx="6751" cy="5619118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02702"/>
              </p:ext>
            </p:extLst>
          </p:nvPr>
        </p:nvGraphicFramePr>
        <p:xfrm>
          <a:off x="301016" y="1137336"/>
          <a:ext cx="5368264" cy="5633154"/>
        </p:xfrm>
        <a:graphic>
          <a:graphicData uri="http://schemas.openxmlformats.org/drawingml/2006/table">
            <a:tbl>
              <a:tblPr firstRow="1" firstCol="1" bandRow="1">
                <a:tableStyleId>{4FF34115-5494-458A-87B9-3AD86FD8E5CF}</a:tableStyleId>
              </a:tblPr>
              <a:tblGrid>
                <a:gridCol w="4686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Given what you know now, would you have welcomed more help in any of the following areas while at school/college?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How to create a good CV, or write a good application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perform well at interview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60%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the tax/benefit systems work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employers actually recruit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manage money once you had income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the world of work is changing and which skills are likely to be demanded in future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find a job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find out what different jobs require in terms of skills, attitudes and qualifications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job centres and employment agencies work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run your own enterprise/business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54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How to get a part-time job whilst still at school or college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34%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get into University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to get an Apprenticeship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How common it is to do a job which people of your gender don’t normally do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21%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57900"/>
              </p:ext>
            </p:extLst>
          </p:nvPr>
        </p:nvGraphicFramePr>
        <p:xfrm>
          <a:off x="6342380" y="1097581"/>
          <a:ext cx="5608294" cy="5626731"/>
        </p:xfrm>
        <a:graphic>
          <a:graphicData uri="http://schemas.openxmlformats.org/drawingml/2006/table">
            <a:tbl>
              <a:tblPr firstRow="1" firstCol="1" bandRow="1">
                <a:tableStyleId>{4FF34115-5494-458A-87B9-3AD86FD8E5CF}</a:tableStyleId>
              </a:tblPr>
              <a:tblGrid>
                <a:gridCol w="557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49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49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59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15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5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72" marR="62972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 dirty="0">
                          <a:effectLst/>
                        </a:rPr>
                        <a:t>Non-selective State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Independent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School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Free School Meals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Parent with no degree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Ethnic minority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White British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57%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 dirty="0">
                          <a:effectLst/>
                        </a:rPr>
                        <a:t>60%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61%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53%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48%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63%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47%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 dirty="0">
                          <a:effectLst/>
                        </a:rPr>
                        <a:t>51%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43%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51%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48%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32%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40%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29%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36%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54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32%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26%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31%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30%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23%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17%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26%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24%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8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0" dirty="0">
                          <a:effectLst/>
                        </a:rPr>
                        <a:t>16%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6" marR="8746" marT="87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15%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18%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22%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>
                          <a:effectLst/>
                        </a:rPr>
                        <a:t>23%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kern="1200" dirty="0">
                          <a:effectLst/>
                        </a:rPr>
                        <a:t>21%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939278" y="1649715"/>
            <a:ext cx="692150" cy="16419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44912" y="1708549"/>
            <a:ext cx="692150" cy="16419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076759" y="2026398"/>
            <a:ext cx="692150" cy="16419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48473" y="0"/>
            <a:ext cx="10972800" cy="1097581"/>
          </a:xfrm>
        </p:spPr>
        <p:txBody>
          <a:bodyPr/>
          <a:lstStyle/>
          <a:p>
            <a:r>
              <a:rPr lang="en-GB" sz="2700" b="1" dirty="0"/>
              <a:t>Young adults’ perceptions on how schools and colleges could have better prepared them for the working world</a:t>
            </a:r>
          </a:p>
        </p:txBody>
      </p:sp>
    </p:spTree>
    <p:extLst>
      <p:ext uri="{BB962C8B-B14F-4D97-AF65-F5344CB8AC3E}">
        <p14:creationId xmlns:p14="http://schemas.microsoft.com/office/powerpoint/2010/main" val="2910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257"/>
            <a:ext cx="10972800" cy="732629"/>
          </a:xfrm>
        </p:spPr>
        <p:txBody>
          <a:bodyPr/>
          <a:lstStyle/>
          <a:p>
            <a:r>
              <a:rPr lang="en-GB" sz="3000" b="1" dirty="0"/>
              <a:t>Young adults’ </a:t>
            </a:r>
            <a:r>
              <a:rPr lang="en-GB" sz="3000" b="1" dirty="0" smtClean="0"/>
              <a:t>career ambitions </a:t>
            </a:r>
            <a:endParaRPr lang="en-GB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3485" y="899886"/>
            <a:ext cx="10972800" cy="1886857"/>
          </a:xfrm>
        </p:spPr>
        <p:txBody>
          <a:bodyPr/>
          <a:lstStyle/>
          <a:p>
            <a:pPr algn="l">
              <a:buNone/>
            </a:pPr>
            <a:endParaRPr lang="en-GB" sz="1900" b="1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b="1" dirty="0" smtClean="0"/>
              <a:t>More than half of </a:t>
            </a:r>
            <a:r>
              <a:rPr lang="en-GB" sz="1900" b="1" dirty="0"/>
              <a:t>young people </a:t>
            </a:r>
            <a:r>
              <a:rPr lang="en-GB" sz="1900" b="1" dirty="0" smtClean="0"/>
              <a:t>find it difficult to pursue their career ambitions in the current labour market</a:t>
            </a:r>
            <a:endParaRPr lang="en-GB" sz="1900" b="1" dirty="0"/>
          </a:p>
          <a:p>
            <a:pPr lvl="0">
              <a:buNone/>
            </a:pPr>
            <a:endParaRPr lang="en-GB" sz="1900" b="1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b="1" dirty="0" smtClean="0"/>
              <a:t>Young people with greater experiences of the world of work appear to find it easier to pursue their career ambitions (its all about volume)</a:t>
            </a:r>
            <a:endParaRPr lang="en-GB" sz="1900" b="1" dirty="0"/>
          </a:p>
          <a:p>
            <a:pPr lvl="0">
              <a:buNone/>
            </a:pPr>
            <a:endParaRPr lang="en-GB" sz="1900" b="1" dirty="0"/>
          </a:p>
          <a:p>
            <a:pPr lvl="0">
              <a:buNone/>
            </a:pPr>
            <a:endParaRPr lang="en-GB" sz="1900" b="1" dirty="0"/>
          </a:p>
          <a:p>
            <a:pPr lvl="0">
              <a:buNone/>
            </a:pPr>
            <a:endParaRPr lang="en-GB" sz="19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999493"/>
              </p:ext>
            </p:extLst>
          </p:nvPr>
        </p:nvGraphicFramePr>
        <p:xfrm>
          <a:off x="493485" y="3004455"/>
          <a:ext cx="4731658" cy="36323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216"/>
                <a:gridCol w="3754096"/>
                <a:gridCol w="949346"/>
              </a:tblGrid>
              <a:tr h="1614377">
                <a:tc gridSpan="2"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Thinking about what you have done since leaving school or college, how difficult/easy has it been for you to pursue your career ambitions?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3596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Very difficult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</a:pPr>
                      <a:r>
                        <a:rPr lang="en-GB" sz="1500" b="1" dirty="0">
                          <a:solidFill>
                            <a:srgbClr val="FF0000"/>
                          </a:solidFill>
                          <a:effectLst/>
                        </a:rPr>
                        <a:t>16.0%</a:t>
                      </a:r>
                      <a:endParaRPr lang="en-GB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03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Quite difficult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</a:pPr>
                      <a:r>
                        <a:rPr lang="en-GB" sz="1500" b="1" dirty="0">
                          <a:solidFill>
                            <a:srgbClr val="FF0000"/>
                          </a:solidFill>
                          <a:effectLst/>
                        </a:rPr>
                        <a:t>40.0%</a:t>
                      </a:r>
                      <a:endParaRPr lang="en-GB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03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Fairly easy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28.1%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03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Very easy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4.2%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03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</a:pPr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</a:rPr>
                        <a:t>I don’t have career ambitions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</a:pPr>
                      <a:r>
                        <a:rPr lang="en-GB" sz="1500" b="1" dirty="0">
                          <a:solidFill>
                            <a:srgbClr val="FF0000"/>
                          </a:solidFill>
                          <a:effectLst/>
                        </a:rPr>
                        <a:t>11.8%</a:t>
                      </a:r>
                      <a:endParaRPr lang="en-GB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145282"/>
              </p:ext>
            </p:extLst>
          </p:nvPr>
        </p:nvGraphicFramePr>
        <p:xfrm>
          <a:off x="5379795" y="2989940"/>
          <a:ext cx="5636549" cy="36468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920"/>
                <a:gridCol w="1652084"/>
                <a:gridCol w="1229107"/>
                <a:gridCol w="1098966"/>
                <a:gridCol w="1627472"/>
              </a:tblGrid>
              <a:tr h="889953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P-value: 0.00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Thinking about what you have done since leaving school or college, how difficult/easy has it been for you to pursue your career ambitions?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055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Very-quite difficult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Fairly-very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easy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I don’t have career ambitions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0277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Never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60.2%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23.1%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16.8%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02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Once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59.3%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28.4%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12.2%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02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Twice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55.8%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34.8%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9.4%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02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Three times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47.4%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42.1%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10.5%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49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Four or more times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46.3%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45.4%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8.4%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0277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Average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1.49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1.89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1.33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351695" y="335340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0B0F0"/>
                </a:solidFill>
              </a:rPr>
              <a:t>@</a:t>
            </a:r>
            <a:r>
              <a:rPr lang="en-GB" b="1" dirty="0" err="1">
                <a:solidFill>
                  <a:srgbClr val="00B0F0"/>
                </a:solidFill>
              </a:rPr>
              <a:t>Edu_Eresearch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r>
              <a:rPr lang="en-GB" sz="2900" b="1" dirty="0"/>
              <a:t>What schools and colleges did to help young adults succeed in the adult working world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114550"/>
            <a:ext cx="11106150" cy="4423410"/>
          </a:xfrm>
        </p:spPr>
        <p:txBody>
          <a:bodyPr/>
          <a:lstStyle/>
          <a:p>
            <a:pPr algn="l">
              <a:buNone/>
            </a:pPr>
            <a:r>
              <a:rPr lang="en-GB" sz="1600" b="1" dirty="0"/>
              <a:t>Key findings: </a:t>
            </a:r>
          </a:p>
          <a:p>
            <a:pPr algn="l"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Higher volumes of school-mediated employer engagement are associated with reduced incidence of NEET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Undertaking individual employer engagement activities is associated with reduced incidence of being NEET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Pre-16 participation in Job shadowing is associated with an adult wage premium of 11%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Young adults who found their school-mediated employer engagement activities ‘helpful in getting a job’, earned up to 16.4% more than peers who did not take part in any activities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Young adults experienced wage premiums linked to individual activities when undertaken within school(s) which they felt had prepared them well for adult life </a:t>
            </a:r>
          </a:p>
          <a:p>
            <a:pPr>
              <a:buNone/>
            </a:pPr>
            <a:endParaRPr lang="en-GB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600" dirty="0"/>
              <a:t>Wage premiums of up to £3,500 can be identified linked to teenage participation in school-mediated employer engagement activities</a:t>
            </a:r>
          </a:p>
          <a:p>
            <a:pPr algn="l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4557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584200" y="482600"/>
            <a:ext cx="10490100" cy="11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adults experienced wage premiums linked to individual activities where they felt their school(s) had prepared them well for adult life </a:t>
            </a: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8" name="Shape 388"/>
          <p:cNvGraphicFramePr/>
          <p:nvPr>
            <p:extLst>
              <p:ext uri="{D42A27DB-BD31-4B8C-83A1-F6EECF244321}">
                <p14:modId xmlns:p14="http://schemas.microsoft.com/office/powerpoint/2010/main" val="2753289972"/>
              </p:ext>
            </p:extLst>
          </p:nvPr>
        </p:nvGraphicFramePr>
        <p:xfrm>
          <a:off x="856342" y="1741712"/>
          <a:ext cx="10479315" cy="4673601"/>
        </p:xfrm>
        <a:graphic>
          <a:graphicData uri="http://schemas.openxmlformats.org/drawingml/2006/table">
            <a:tbl>
              <a:tblPr>
                <a:noFill/>
                <a:tableStyleId>{C68ABAD3-AA38-4938-9A59-5979D318BD6F}</a:tableStyleId>
              </a:tblPr>
              <a:tblGrid>
                <a:gridCol w="6253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3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2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374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i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Employer engagement activity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Premium (expressed in percentage terms)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Premium (expressed in cash terms</a:t>
                      </a:r>
                      <a:r>
                        <a:rPr lang="en-GB" sz="1600" b="1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)*</a:t>
                      </a:r>
                      <a:endParaRPr lang="en-GB"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2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a job – </a:t>
                      </a:r>
                      <a:r>
                        <a:rPr lang="en-GB" sz="16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engagement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</a:t>
                      </a:r>
                      <a:r>
                        <a:rPr lang="en-GB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per activity</a:t>
                      </a:r>
                      <a:endParaRPr lang="en-GB"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£648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75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into university – </a:t>
                      </a:r>
                      <a:r>
                        <a:rPr lang="en-GB" sz="16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engagement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5.5</a:t>
                      </a:r>
                      <a:r>
                        <a:rPr lang="en-GB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per activity</a:t>
                      </a:r>
                      <a:endParaRPr lang="en-GB"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£869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5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lang="en-GB"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lang="en-GB"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lang="en-GB"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6462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Enterprise competition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 where respondent felt school had prepared them well for adult working life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£1,739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62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Mentoring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 where respondent felt school had prepared them well for adult working life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£3,004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987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 Shadowing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£1,739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62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Mentoring 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16-18 where respondent felt school had prepared them well for adult working life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£2,846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04380" y="261677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0B0F0"/>
                </a:solidFill>
              </a:rPr>
              <a:t>@</a:t>
            </a:r>
            <a:r>
              <a:rPr lang="en-GB" b="1" dirty="0" err="1">
                <a:solidFill>
                  <a:srgbClr val="00B0F0"/>
                </a:solidFill>
              </a:rPr>
              <a:t>Edu_Eresearch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380" y="6604000"/>
            <a:ext cx="919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* Based on the average salary reported by our sample 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6744" y="64501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Higher volumes of school-mediated employer engagement are associated with </a:t>
            </a:r>
            <a:r>
              <a:rPr lang="en-GB" sz="3200" b="1" dirty="0">
                <a:solidFill>
                  <a:srgbClr val="0070C0"/>
                </a:solidFill>
              </a:rPr>
              <a:t>reduced incidence of NEET</a:t>
            </a:r>
            <a:endParaRPr lang="en-GB" sz="29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7" name="Horizontal Line"/>
          <p:cNvCxnSpPr/>
          <p:nvPr>
            <p:custDataLst>
              <p:tags r:id="rId2"/>
            </p:custDataLst>
          </p:nvPr>
        </p:nvCxnSpPr>
        <p:spPr>
          <a:xfrm>
            <a:off x="1471414" y="2610719"/>
            <a:ext cx="2899386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stLeanHorizontalTextTopic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1414" y="2310905"/>
            <a:ext cx="2863642" cy="2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300"/>
              </a:spcBef>
              <a:buClr>
                <a:prstClr val="black"/>
              </a:buClr>
              <a:buSzPct val="100000"/>
            </a:pPr>
            <a:r>
              <a:rPr lang="en-GB" sz="170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Control variables </a:t>
            </a:r>
          </a:p>
        </p:txBody>
      </p:sp>
      <p:sp>
        <p:nvSpPr>
          <p:cNvPr id="9" name="ListLeanHorizontalTextDetail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1414" y="2723429"/>
            <a:ext cx="2863642" cy="28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4625" indent="-174625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Age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Highest qualification (L1-L5)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Ethnicity (white </a:t>
            </a:r>
            <a:r>
              <a:rPr lang="en-GB" sz="1700" b="0" kern="1200" dirty="0" err="1">
                <a:solidFill>
                  <a:prstClr val="black"/>
                </a:solidFill>
                <a:latin typeface="Calibri Light" panose="020F0302020204030204"/>
                <a:ea typeface="+mn-ea"/>
              </a:rPr>
              <a:t>vs</a:t>
            </a: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 non-white)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Region of UK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School type 14-16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School type 16-19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Gender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Parental education </a:t>
            </a:r>
          </a:p>
          <a:p>
            <a:pPr lvl="1" eaLnBrk="1" hangingPunct="1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kern="1200" dirty="0">
                <a:solidFill>
                  <a:prstClr val="black"/>
                </a:solidFill>
                <a:latin typeface="Calibri Light" panose="020F0302020204030204"/>
                <a:ea typeface="+mn-ea"/>
              </a:rPr>
              <a:t>Free School Meal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714696" y="2346167"/>
            <a:ext cx="301804" cy="3565598"/>
            <a:chOff x="6881585" y="2561771"/>
            <a:chExt cx="155575" cy="3436261"/>
          </a:xfrm>
        </p:grpSpPr>
        <p:cxnSp>
          <p:nvCxnSpPr>
            <p:cNvPr id="42" name="VLine"/>
            <p:cNvCxnSpPr/>
            <p:nvPr/>
          </p:nvCxnSpPr>
          <p:spPr>
            <a:xfrm>
              <a:off x="6940059" y="2561771"/>
              <a:ext cx="0" cy="343626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43" name="IsoclesTriangle"/>
            <p:cNvSpPr/>
            <p:nvPr/>
          </p:nvSpPr>
          <p:spPr>
            <a:xfrm rot="5400000">
              <a:off x="6778398" y="4202114"/>
              <a:ext cx="361950" cy="155575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>
                <a:lnSpc>
                  <a:spcPct val="93000"/>
                </a:lnSpc>
                <a:spcBef>
                  <a:spcPts val="300"/>
                </a:spcBef>
              </a:pPr>
              <a:endParaRPr lang="en-GB" sz="1300" kern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599" y="79180"/>
            <a:ext cx="1676400" cy="57189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373425" y="5911765"/>
            <a:ext cx="1879041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3000"/>
              </a:lnSpc>
              <a:spcBef>
                <a:spcPts val="300"/>
              </a:spcBef>
              <a:buClr>
                <a:prstClr val="black"/>
              </a:buClr>
              <a:buSzPct val="100000"/>
            </a:pPr>
            <a:r>
              <a:rPr lang="en-GB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  </a:t>
            </a:r>
            <a:r>
              <a:rPr lang="en-GB" sz="1600" u="sng" kern="1200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  <a:sym typeface="Wingdings" pitchFamily="2" charset="2"/>
              </a:rPr>
              <a:t>1,536 individuals</a:t>
            </a:r>
            <a:endParaRPr lang="en-GB" sz="1600" u="sng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5334000" y="2429627"/>
          <a:ext cx="5918200" cy="335280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1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5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0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2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13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5911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Percentage       Correct: 92.7%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S.E.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P-value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Odds of becoming NEET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978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One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-.577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.251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.022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44%</a:t>
                      </a:r>
                      <a:r>
                        <a:rPr lang="en-GB" sz="1200" dirty="0">
                          <a:effectLst/>
                        </a:rPr>
                        <a:t> less likely comparing to those who did zero activity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Two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-.791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.301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.009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56%</a:t>
                      </a:r>
                      <a:r>
                        <a:rPr lang="en-GB" sz="1200" dirty="0">
                          <a:effectLst/>
                        </a:rPr>
                        <a:t> less</a:t>
                      </a:r>
                      <a:r>
                        <a:rPr lang="en-GB" sz="1200" baseline="0" dirty="0">
                          <a:effectLst/>
                        </a:rPr>
                        <a:t> likely comparing to those who did zero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Three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-1.879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.650</a:t>
                      </a:r>
                      <a:endParaRPr lang="en-GB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.004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85%</a:t>
                      </a:r>
                      <a:r>
                        <a:rPr lang="en-GB" sz="1200" dirty="0">
                          <a:effectLst/>
                        </a:rPr>
                        <a:t> less likely comparing</a:t>
                      </a:r>
                      <a:r>
                        <a:rPr lang="en-GB" sz="1200" baseline="0" dirty="0">
                          <a:effectLst/>
                        </a:rPr>
                        <a:t> to those who did zero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Four</a:t>
                      </a:r>
                      <a:r>
                        <a:rPr lang="en-GB" sz="1200" baseline="0" dirty="0">
                          <a:effectLst/>
                        </a:rPr>
                        <a:t> or more 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-1.907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.554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.001</a:t>
                      </a:r>
                      <a:endParaRPr lang="en-GB" sz="12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86%</a:t>
                      </a:r>
                      <a:r>
                        <a:rPr lang="en-GB" sz="1200" dirty="0">
                          <a:effectLst/>
                        </a:rPr>
                        <a:t> less likely comparing to those who did zero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04380" y="261677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0B0F0"/>
                </a:solidFill>
              </a:rPr>
              <a:t>@</a:t>
            </a:r>
            <a:r>
              <a:rPr lang="en-GB" b="1" dirty="0" err="1">
                <a:solidFill>
                  <a:srgbClr val="00B0F0"/>
                </a:solidFill>
              </a:rPr>
              <a:t>Edu_Eresearch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1070"/>
            <a:ext cx="10515600" cy="1106488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Undertaking individual employer engagement activities is associated with </a:t>
            </a:r>
            <a:r>
              <a:rPr lang="en-GB" sz="3000" b="1" dirty="0">
                <a:solidFill>
                  <a:srgbClr val="0070C0"/>
                </a:solidFill>
              </a:rPr>
              <a:t>reduced incidence of being </a:t>
            </a:r>
            <a:r>
              <a:rPr lang="en-GB" sz="3000" b="1" dirty="0" smtClean="0">
                <a:solidFill>
                  <a:srgbClr val="0070C0"/>
                </a:solidFill>
              </a:rPr>
              <a:t>NEET*</a:t>
            </a:r>
            <a:endParaRPr lang="en-GB" sz="3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99" y="79180"/>
            <a:ext cx="1676400" cy="57189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78410"/>
              </p:ext>
            </p:extLst>
          </p:nvPr>
        </p:nvGraphicFramePr>
        <p:xfrm>
          <a:off x="1678031" y="1898561"/>
          <a:ext cx="9182100" cy="4259778"/>
        </p:xfrm>
        <a:graphic>
          <a:graphicData uri="http://schemas.openxmlformats.org/drawingml/2006/table">
            <a:tbl>
              <a:tblPr firstRow="1" firstCol="1" bandRow="1"/>
              <a:tblGrid>
                <a:gridCol w="2329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2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14-16…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Career talks with employers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81% less likely to be NEET than peers who did not do the activity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Enterprise competition with employers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 less likely to be NEET than peers who did not do the 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 </a:t>
                      </a:r>
                      <a:r>
                        <a:rPr lang="en-GB" sz="1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experience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45% less likely to be NEET than peers who did not do the 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16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16-19…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Career talks with employers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78% less likely to be NEET than peers who did not do the activity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Enterprise competition with employers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80% less likely to be NEET than peers who did not do the activity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1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 experience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44% less likely to be NEET than peers who did not do the activity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04380" y="261677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0B0F0"/>
                </a:solidFill>
              </a:rPr>
              <a:t>@</a:t>
            </a:r>
            <a:r>
              <a:rPr lang="en-GB" b="1" dirty="0" err="1">
                <a:solidFill>
                  <a:srgbClr val="00B0F0"/>
                </a:solidFill>
              </a:rPr>
              <a:t>Edu_Eresearch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031" y="6299342"/>
            <a:ext cx="9376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* We asked the respondents about their economic activity on the day of the questionnaire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694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r="12223"/>
          <a:stretch/>
        </p:blipFill>
        <p:spPr>
          <a:xfrm>
            <a:off x="5159188" y="1"/>
            <a:ext cx="7032811" cy="6858000"/>
          </a:xfrm>
          <a:prstGeom prst="rect">
            <a:avLst/>
          </a:prstGeom>
        </p:spPr>
      </p:pic>
      <p:sp>
        <p:nvSpPr>
          <p:cNvPr id="7" name="Shape 111"/>
          <p:cNvSpPr/>
          <p:nvPr/>
        </p:nvSpPr>
        <p:spPr>
          <a:xfrm>
            <a:off x="1" y="0"/>
            <a:ext cx="5159188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823" y="1362421"/>
            <a:ext cx="5114365" cy="531415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900" b="1" u="sng" dirty="0"/>
              <a:t>Quantity matters</a:t>
            </a:r>
            <a:r>
              <a:rPr lang="en-GB" sz="1900" b="1" dirty="0"/>
              <a:t>: </a:t>
            </a:r>
            <a:r>
              <a:rPr lang="en-GB" sz="1900" dirty="0"/>
              <a:t>greater volume of school-mediated employer engagement is associated with better economic outcomes</a:t>
            </a:r>
          </a:p>
          <a:p>
            <a:pPr>
              <a:lnSpc>
                <a:spcPct val="150000"/>
              </a:lnSpc>
              <a:buNone/>
            </a:pPr>
            <a:endParaRPr lang="en-GB" sz="1900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900" b="1" u="sng" dirty="0"/>
              <a:t>Quality matters</a:t>
            </a:r>
            <a:r>
              <a:rPr lang="en-GB" sz="1900" b="1" dirty="0"/>
              <a:t>:  </a:t>
            </a:r>
            <a:r>
              <a:rPr lang="en-GB" sz="1900" dirty="0"/>
              <a:t>more highly regarded employer engagement is associated with better economic outcomes</a:t>
            </a:r>
          </a:p>
          <a:p>
            <a:pPr>
              <a:lnSpc>
                <a:spcPct val="150000"/>
              </a:lnSpc>
              <a:buNone/>
            </a:pPr>
            <a:endParaRPr lang="en-GB" sz="1900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900" b="1" u="sng" dirty="0"/>
              <a:t>Equity matters</a:t>
            </a:r>
            <a:r>
              <a:rPr lang="en-GB" sz="1900" b="1" dirty="0"/>
              <a:t>: </a:t>
            </a:r>
            <a:r>
              <a:rPr lang="en-GB" sz="1900" dirty="0"/>
              <a:t>access to school-mediated employer engagement is not fairly distributed</a:t>
            </a:r>
          </a:p>
          <a:p>
            <a:pPr marL="342900" indent="-34290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9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2706" y="184679"/>
            <a:ext cx="4776481" cy="996313"/>
          </a:xfrm>
        </p:spPr>
        <p:txBody>
          <a:bodyPr/>
          <a:lstStyle/>
          <a:p>
            <a:r>
              <a:rPr lang="en-GB" sz="2800" b="1" dirty="0"/>
              <a:t>Implications for policy and practice</a:t>
            </a:r>
          </a:p>
        </p:txBody>
      </p:sp>
    </p:spTree>
    <p:extLst>
      <p:ext uri="{BB962C8B-B14F-4D97-AF65-F5344CB8AC3E}">
        <p14:creationId xmlns:p14="http://schemas.microsoft.com/office/powerpoint/2010/main" val="27053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0"/>
            <a:ext cx="8470900" cy="6858000"/>
          </a:xfrm>
          <a:prstGeom prst="rect">
            <a:avLst/>
          </a:prstGeom>
          <a:solidFill>
            <a:srgbClr val="000000">
              <a:alpha val="82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ea typeface="+mn-e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66701" y="689776"/>
            <a:ext cx="5537200" cy="72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b="1" dirty="0"/>
              <a:t>In the past…</a:t>
            </a:r>
            <a:endParaRPr lang="en"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93338" y="1651001"/>
            <a:ext cx="8188662" cy="49677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2400" dirty="0"/>
              <a:t>Mann, A.&amp; Percy, C. “Employer engagement in British secondary education: wage earning outcomes experienced by young adults.” Journal of Education and Work 27:5, 496-523</a:t>
            </a:r>
            <a:br>
              <a:rPr lang="en-GB" sz="2400" dirty="0"/>
            </a:br>
            <a:r>
              <a:rPr lang="en-GB" sz="2400" dirty="0"/>
              <a:t> 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Percy, C. &amp; A. Mann. 2014. “School-mediated employer engagement and labour market outcomes for young adults: wage </a:t>
            </a:r>
            <a:r>
              <a:rPr lang="en-GB" sz="2400" dirty="0" err="1"/>
              <a:t>premia</a:t>
            </a:r>
            <a:r>
              <a:rPr lang="en-GB" sz="2400" dirty="0"/>
              <a:t>, NEET outcomes and career confidence.” In Mann. A. et al. </a:t>
            </a:r>
            <a:r>
              <a:rPr lang="en-GB" sz="2400" i="1" dirty="0"/>
              <a:t>Understanding Employer Engagement in Education: Theories and Evidence</a:t>
            </a:r>
            <a:r>
              <a:rPr lang="en-GB" sz="2400" dirty="0"/>
              <a:t>. London: Routledge</a:t>
            </a:r>
            <a:r>
              <a:rPr lang="en-GB" sz="1800" dirty="0"/>
              <a:t/>
            </a:r>
            <a:br>
              <a:rPr lang="en-GB" sz="1800" dirty="0"/>
            </a:b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5954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1569" y="2214969"/>
            <a:ext cx="4825517" cy="703427"/>
          </a:xfrm>
        </p:spPr>
        <p:txBody>
          <a:bodyPr/>
          <a:lstStyle/>
          <a:p>
            <a:r>
              <a:rPr lang="en-GB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your </a:t>
            </a:r>
            <a:r>
              <a:rPr lang="en-GB" sz="35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</a:t>
            </a:r>
            <a:endParaRPr lang="en-GB" sz="3500" dirty="0"/>
          </a:p>
        </p:txBody>
      </p:sp>
      <p:pic>
        <p:nvPicPr>
          <p:cNvPr id="7" name="Shape 4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747" y="982267"/>
            <a:ext cx="2920200" cy="9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05"/>
          <p:cNvSpPr txBox="1"/>
          <p:nvPr/>
        </p:nvSpPr>
        <p:spPr>
          <a:xfrm>
            <a:off x="450747" y="4390599"/>
            <a:ext cx="7673362" cy="95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2300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2300" b="1" dirty="0">
                <a:solidFill>
                  <a:srgbClr val="00B0F0"/>
                </a:solidFill>
              </a:rPr>
              <a:t>@</a:t>
            </a:r>
            <a:r>
              <a:rPr lang="en-GB" sz="2300" b="1" dirty="0" err="1" smtClean="0">
                <a:solidFill>
                  <a:srgbClr val="00B0F0"/>
                </a:solidFill>
              </a:rPr>
              <a:t>Edu_EResearch</a:t>
            </a:r>
            <a:endParaRPr lang="en-GB" sz="2300" b="1" dirty="0" smtClean="0">
              <a:solidFill>
                <a:srgbClr val="00B0F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GB" sz="2300" b="1" dirty="0">
              <a:solidFill>
                <a:schemeClr val="bg1"/>
              </a:solidFill>
            </a:endParaRPr>
          </a:p>
          <a:p>
            <a:pPr lvl="0"/>
            <a:r>
              <a:rPr lang="en-GB" sz="2300" b="1" dirty="0">
                <a:solidFill>
                  <a:schemeClr val="bg1"/>
                </a:solidFill>
                <a:hlinkClick r:id="rId3"/>
              </a:rPr>
              <a:t>http://www.educationandemployers.org/research-type/taskforce-publications</a:t>
            </a:r>
            <a:r>
              <a:rPr lang="en-GB" sz="2300" b="1" dirty="0" smtClean="0">
                <a:solidFill>
                  <a:schemeClr val="bg1"/>
                </a:solidFill>
                <a:hlinkClick r:id="rId3"/>
              </a:rPr>
              <a:t>/</a:t>
            </a:r>
            <a:endParaRPr lang="en-GB" sz="2300" b="1" dirty="0" smtClean="0">
              <a:solidFill>
                <a:schemeClr val="bg1"/>
              </a:solidFill>
            </a:endParaRPr>
          </a:p>
          <a:p>
            <a:pPr lvl="0"/>
            <a:endParaRPr lang="en-GB" sz="2300" b="1" dirty="0">
              <a:solidFill>
                <a:schemeClr val="bg1"/>
              </a:solidFill>
            </a:endParaRPr>
          </a:p>
        </p:txBody>
      </p:sp>
      <p:sp>
        <p:nvSpPr>
          <p:cNvPr id="10" name="Shape 203"/>
          <p:cNvSpPr txBox="1">
            <a:spLocks/>
          </p:cNvSpPr>
          <p:nvPr/>
        </p:nvSpPr>
        <p:spPr>
          <a:xfrm>
            <a:off x="341569" y="3154798"/>
            <a:ext cx="6831930" cy="1417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sz="2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Font typeface="Raleway"/>
              <a:buNone/>
            </a:pPr>
            <a:r>
              <a:rPr lang="en-GB" sz="2300" dirty="0">
                <a:solidFill>
                  <a:schemeClr val="bg1"/>
                </a:solidFill>
              </a:rPr>
              <a:t>Dr Elnaz T. </a:t>
            </a:r>
            <a:r>
              <a:rPr lang="en-GB" sz="2300" dirty="0" err="1">
                <a:solidFill>
                  <a:schemeClr val="bg1"/>
                </a:solidFill>
              </a:rPr>
              <a:t>Kashefpakdel</a:t>
            </a:r>
            <a:endParaRPr lang="en-GB" sz="2300" dirty="0">
              <a:solidFill>
                <a:schemeClr val="bg1"/>
              </a:solidFill>
            </a:endParaRPr>
          </a:p>
          <a:p>
            <a:pPr>
              <a:buFont typeface="Raleway"/>
              <a:buNone/>
            </a:pPr>
            <a:r>
              <a:rPr lang="en-GB" sz="2300" dirty="0" smtClean="0">
                <a:solidFill>
                  <a:schemeClr val="bg1"/>
                </a:solidFill>
              </a:rPr>
              <a:t>Head of Research </a:t>
            </a:r>
            <a:r>
              <a:rPr lang="en-GB" sz="2300" dirty="0">
                <a:solidFill>
                  <a:schemeClr val="bg1"/>
                </a:solidFill>
              </a:rPr>
              <a:t>|  Education and Employers </a:t>
            </a:r>
          </a:p>
          <a:p>
            <a:pPr>
              <a:buFont typeface="Raleway"/>
              <a:buNone/>
            </a:pPr>
            <a:r>
              <a:rPr lang="en-GB" sz="2300" dirty="0">
                <a:solidFill>
                  <a:schemeClr val="bg1"/>
                </a:solidFill>
                <a:hlinkClick r:id="rId4"/>
              </a:rPr>
              <a:t>Elnaz.Kashef@educationandemployers.org</a:t>
            </a:r>
            <a:endParaRPr lang="en-GB" sz="2300" dirty="0">
              <a:solidFill>
                <a:schemeClr val="bg1"/>
              </a:solidFill>
            </a:endParaRPr>
          </a:p>
          <a:p>
            <a:pPr>
              <a:buFont typeface="Raleway"/>
              <a:buNone/>
            </a:pPr>
            <a:r>
              <a:rPr lang="en-GB" sz="23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58" y="682562"/>
            <a:ext cx="4124934" cy="56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2631"/>
            <a:ext cx="10972800" cy="864709"/>
          </a:xfrm>
        </p:spPr>
        <p:txBody>
          <a:bodyPr/>
          <a:lstStyle/>
          <a:p>
            <a:r>
              <a:rPr lang="en-GB" b="1" dirty="0"/>
              <a:t>New report published this week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57593"/>
            <a:ext cx="10972800" cy="487626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Survey </a:t>
            </a:r>
            <a:r>
              <a:rPr lang="en-GB" sz="2100" dirty="0" smtClean="0"/>
              <a:t>of 1,744 </a:t>
            </a:r>
            <a:r>
              <a:rPr lang="en-GB" sz="2100" dirty="0"/>
              <a:t>young people aged 19-24 in 2016 by </a:t>
            </a:r>
            <a:r>
              <a:rPr lang="en-GB" sz="2100" dirty="0" err="1"/>
              <a:t>Yougov</a:t>
            </a:r>
            <a:r>
              <a:rPr lang="en-GB" sz="2100" dirty="0"/>
              <a:t>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Twice the size compared to 2011 survey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Socially, geographically and demographically evenly distributed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 smtClean="0"/>
              <a:t>Frequency </a:t>
            </a:r>
            <a:r>
              <a:rPr lang="en-GB" sz="2100" dirty="0"/>
              <a:t>tables and descriptive, cross-tabulations and regressions using SPSS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100" dirty="0"/>
              <a:t>Control variables: school type, parental education, free school meal, gender, ethnicity, region, education </a:t>
            </a:r>
            <a:r>
              <a:rPr lang="en-GB" sz="2100" dirty="0" smtClean="0"/>
              <a:t>level, age </a:t>
            </a:r>
            <a:endParaRPr lang="en-GB" sz="2100" dirty="0"/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87" y="240150"/>
            <a:ext cx="1816765" cy="944962"/>
          </a:xfrm>
          <a:prstGeom prst="rect">
            <a:avLst/>
          </a:prstGeom>
        </p:spPr>
      </p:pic>
      <p:pic>
        <p:nvPicPr>
          <p:cNvPr id="5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386" y="1348590"/>
            <a:ext cx="1816765" cy="82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3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530" y="2080259"/>
            <a:ext cx="7500000" cy="971575"/>
          </a:xfrm>
        </p:spPr>
        <p:txBody>
          <a:bodyPr/>
          <a:lstStyle/>
          <a:p>
            <a:r>
              <a:rPr lang="en-GB" dirty="0"/>
              <a:t>Content of the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914400" y="3051834"/>
            <a:ext cx="11107751" cy="27300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Young adults’ recollection of school and college action to prepare them for the working world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Young adults’ perceptions of how well their schools and colleges prepared them for working life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Young adults’ perceptions on how schools and colleges could have better prepared them for the working world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What schools and colleges did to help young adults succeed in the adult working world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87" y="240150"/>
            <a:ext cx="1816765" cy="944962"/>
          </a:xfrm>
          <a:prstGeom prst="rect">
            <a:avLst/>
          </a:prstGeom>
        </p:spPr>
      </p:pic>
      <p:pic>
        <p:nvPicPr>
          <p:cNvPr id="5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386" y="1348590"/>
            <a:ext cx="1816765" cy="82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443153"/>
            <a:ext cx="11163300" cy="1325562"/>
          </a:xfrm>
        </p:spPr>
        <p:txBody>
          <a:bodyPr/>
          <a:lstStyle/>
          <a:p>
            <a:r>
              <a:rPr lang="en-GB" dirty="0"/>
              <a:t>Distribution of employer engagement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6068" y="2600586"/>
            <a:ext cx="5181601" cy="762317"/>
          </a:xfrm>
        </p:spPr>
        <p:txBody>
          <a:bodyPr/>
          <a:lstStyle/>
          <a:p>
            <a:pPr marL="0" indent="0">
              <a:buNone/>
            </a:pPr>
            <a:r>
              <a:rPr lang="en-GB" sz="1700" dirty="0"/>
              <a:t>Participation in selected teenage engagements with employers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1030" y="1976718"/>
            <a:ext cx="5486400" cy="1682862"/>
          </a:xfrm>
        </p:spPr>
        <p:txBody>
          <a:bodyPr/>
          <a:lstStyle/>
          <a:p>
            <a:pPr marL="177800" indent="0">
              <a:buNone/>
            </a:pPr>
            <a:r>
              <a:rPr lang="en-GB" sz="1500" dirty="0"/>
              <a:t>Between the ages of 14 and 19, did your school or college ever arrange for you to take part in any activities which involved employers/local business people? E.g. work experience, mentoring, enterprise competitions, careers advice, CV or interview workshops, workplace visits. If so, on how many different occasions (more or less) did it happen?”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476597"/>
              </p:ext>
            </p:extLst>
          </p:nvPr>
        </p:nvGraphicFramePr>
        <p:xfrm>
          <a:off x="6602730" y="3509682"/>
          <a:ext cx="5234940" cy="2998171"/>
        </p:xfrm>
        <a:graphic>
          <a:graphicData uri="http://schemas.openxmlformats.org/drawingml/2006/table">
            <a:tbl>
              <a:tblPr firstRow="1" firstCol="1" bandRow="1">
                <a:tableStyleId>{4FF34115-5494-458A-87B9-3AD86FD8E5CF}</a:tableStyleId>
              </a:tblPr>
              <a:tblGrid>
                <a:gridCol w="1408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3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Percentage undertaking at 14-16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Percentage undertaking at 16-19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Work experience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Job shadowing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Enterprise competitions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Mentoring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Career advice with employers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Part-time employment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39%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14300"/>
              </p:ext>
            </p:extLst>
          </p:nvPr>
        </p:nvGraphicFramePr>
        <p:xfrm>
          <a:off x="1200101" y="3709038"/>
          <a:ext cx="3630298" cy="280079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84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Percent in 2016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Never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19.0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Once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36.3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Twice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23.1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Three times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8.7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Four or more times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12.9</a:t>
                      </a:r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Average number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1.60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9" name="Shape 376"/>
          <p:cNvCxnSpPr/>
          <p:nvPr/>
        </p:nvCxnSpPr>
        <p:spPr>
          <a:xfrm flipH="1">
            <a:off x="5979805" y="1921190"/>
            <a:ext cx="12600" cy="4652700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52956"/>
            <a:ext cx="1676400" cy="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21030" y="135376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0B0F0"/>
                </a:solidFill>
              </a:rPr>
              <a:t>@</a:t>
            </a:r>
            <a:r>
              <a:rPr lang="en-GB" b="1" dirty="0" err="1">
                <a:solidFill>
                  <a:srgbClr val="00B0F0"/>
                </a:solidFill>
              </a:rPr>
              <a:t>Edu_Eresearch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7"/>
            <a:ext cx="11005457" cy="1325562"/>
          </a:xfrm>
        </p:spPr>
        <p:txBody>
          <a:bodyPr/>
          <a:lstStyle/>
          <a:p>
            <a:r>
              <a:rPr lang="en-GB" dirty="0"/>
              <a:t>Distribution of employer engagement activities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85480"/>
              </p:ext>
            </p:extLst>
          </p:nvPr>
        </p:nvGraphicFramePr>
        <p:xfrm>
          <a:off x="1567544" y="1618341"/>
          <a:ext cx="5370285" cy="4490608"/>
        </p:xfrm>
        <a:graphic>
          <a:graphicData uri="http://schemas.openxmlformats.org/drawingml/2006/table">
            <a:tbl>
              <a:tblPr firstRow="1" firstCol="1" bandRow="1">
                <a:tableStyleId>{4FF34115-5494-458A-87B9-3AD86FD8E5CF}</a:tableStyleId>
              </a:tblPr>
              <a:tblGrid>
                <a:gridCol w="749180"/>
                <a:gridCol w="2636300"/>
                <a:gridCol w="1984805"/>
              </a:tblGrid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Rank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Region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Average number of engagements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South East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1.77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=2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East Midlands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1.76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=2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West Midlands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1.76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4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London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1.62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5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Wales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1.58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6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Yorkshire and the Humber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1.57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=7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East of England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1.56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=7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North West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1.56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9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South West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1.52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10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North East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1.46</a:t>
                      </a:r>
                      <a:endParaRPr lang="en-GB" sz="15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3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11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Scotland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1.45</a:t>
                      </a:r>
                      <a:endParaRPr lang="en-GB" sz="1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09543" y="2542845"/>
            <a:ext cx="3679372" cy="264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While South East has done the greatest number of activities, North East and South West have organised the least number of employers engagement activities across schools in the area. </a:t>
            </a:r>
            <a:endParaRPr lang="en-GB" sz="2000" dirty="0"/>
          </a:p>
        </p:txBody>
      </p:sp>
      <p:pic>
        <p:nvPicPr>
          <p:cNvPr id="5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52956"/>
            <a:ext cx="1676400" cy="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21030" y="135376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0B0F0"/>
                </a:solidFill>
              </a:rPr>
              <a:t>@</a:t>
            </a:r>
            <a:r>
              <a:rPr lang="en-GB" b="1" dirty="0" err="1">
                <a:solidFill>
                  <a:srgbClr val="00B0F0"/>
                </a:solidFill>
              </a:rPr>
              <a:t>Edu_Eresearch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443153"/>
            <a:ext cx="11163300" cy="1325562"/>
          </a:xfrm>
        </p:spPr>
        <p:txBody>
          <a:bodyPr/>
          <a:lstStyle/>
          <a:p>
            <a:r>
              <a:rPr lang="en-GB" dirty="0"/>
              <a:t>Distribution of employer engagement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030" y="1855153"/>
            <a:ext cx="5181601" cy="762317"/>
          </a:xfrm>
        </p:spPr>
        <p:txBody>
          <a:bodyPr/>
          <a:lstStyle/>
          <a:p>
            <a:pPr marL="0" indent="0">
              <a:buNone/>
            </a:pPr>
            <a:r>
              <a:rPr lang="en-GB" sz="1700" dirty="0"/>
              <a:t>Volume of activities by school </a:t>
            </a:r>
            <a:r>
              <a:rPr lang="en-GB" sz="1700" dirty="0" smtClean="0"/>
              <a:t>type, </a:t>
            </a:r>
            <a:r>
              <a:rPr lang="en-GB" sz="1700" dirty="0"/>
              <a:t>14-16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357354" y="1855152"/>
            <a:ext cx="5612128" cy="762317"/>
          </a:xfrm>
        </p:spPr>
        <p:txBody>
          <a:bodyPr/>
          <a:lstStyle/>
          <a:p>
            <a:pPr marL="177800" indent="0">
              <a:buNone/>
            </a:pPr>
            <a:r>
              <a:rPr lang="en-GB" sz="1700" dirty="0"/>
              <a:t>Volume by Indicators of social disadvantage: Free school meal and parental education</a:t>
            </a:r>
          </a:p>
        </p:txBody>
      </p:sp>
      <p:cxnSp>
        <p:nvCxnSpPr>
          <p:cNvPr id="9" name="Shape 376"/>
          <p:cNvCxnSpPr/>
          <p:nvPr/>
        </p:nvCxnSpPr>
        <p:spPr>
          <a:xfrm flipH="1">
            <a:off x="6344754" y="1855153"/>
            <a:ext cx="12600" cy="4652700"/>
          </a:xfrm>
          <a:prstGeom prst="straightConnector1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52956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03250"/>
              </p:ext>
            </p:extLst>
          </p:nvPr>
        </p:nvGraphicFramePr>
        <p:xfrm>
          <a:off x="380366" y="2511517"/>
          <a:ext cx="5723724" cy="37030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5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5664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</a:rPr>
                        <a:t>N= 1,676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</a:rPr>
                        <a:t>School type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547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effectLst/>
                        </a:rPr>
                        <a:t>comprehensive school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Grammar / selective state school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Independent / fee-paying school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73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Never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effectLst/>
                        </a:rPr>
                        <a:t>18.5%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10.6%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28.0%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Once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39.3%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29.4%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23.6%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7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Twice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22.7%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33.2%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16.1%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5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Three times 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8.3%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effectLst/>
                        </a:rPr>
                        <a:t>10.6%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10.6%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4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Four or more times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11.3%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16.2%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>
                          <a:effectLst/>
                        </a:rPr>
                        <a:t>21.7%</a:t>
                      </a:r>
                      <a:endParaRPr lang="en-GB" sz="1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45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effectLst/>
                        </a:rPr>
                        <a:t>Average number of activities 2016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 b="1">
                          <a:effectLst/>
                        </a:rPr>
                        <a:t> </a:t>
                      </a:r>
                      <a:endParaRPr lang="en-GB" sz="13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effectLst/>
                        </a:rPr>
                        <a:t>1.54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effectLst/>
                        </a:rPr>
                        <a:t>1.92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effectLst/>
                        </a:rPr>
                        <a:t>1.74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0" marR="9410" marT="941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34001"/>
              </p:ext>
            </p:extLst>
          </p:nvPr>
        </p:nvGraphicFramePr>
        <p:xfrm>
          <a:off x="6598018" y="2724756"/>
          <a:ext cx="4957712" cy="11231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34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1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N=1,659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</a:rPr>
                        <a:t>FSM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Average number of activities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</a:rPr>
                        <a:t>1.63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1.50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10715"/>
              </p:ext>
            </p:extLst>
          </p:nvPr>
        </p:nvGraphicFramePr>
        <p:xfrm>
          <a:off x="6598018" y="4363056"/>
          <a:ext cx="4957712" cy="16150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34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4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N= 1,680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</a:rPr>
                        <a:t>parents/carers went to university?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No, neither of them did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Yes, at least one of them did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Average number of activities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dirty="0">
                          <a:effectLst/>
                        </a:rPr>
                        <a:t>1.55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300" b="1" dirty="0">
                          <a:effectLst/>
                        </a:rPr>
                        <a:t>1.71</a:t>
                      </a:r>
                      <a:endParaRPr lang="en-GB" sz="13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21030" y="135376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0B0F0"/>
                </a:solidFill>
              </a:rPr>
              <a:t>@</a:t>
            </a:r>
            <a:r>
              <a:rPr lang="en-GB" b="1" dirty="0" err="1">
                <a:solidFill>
                  <a:srgbClr val="00B0F0"/>
                </a:solidFill>
              </a:rPr>
              <a:t>Edu_Eresearch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r>
              <a:rPr lang="en-GB" sz="2900" b="1" dirty="0"/>
              <a:t>Young adults’ recollection of school and college action to prepare them for the working world</a:t>
            </a:r>
            <a:br>
              <a:rPr lang="en-GB" sz="2900" b="1" dirty="0"/>
            </a:br>
            <a:endParaRPr lang="en-GB" sz="2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931670"/>
            <a:ext cx="10972800" cy="4396200"/>
          </a:xfrm>
        </p:spPr>
        <p:txBody>
          <a:bodyPr/>
          <a:lstStyle/>
          <a:p>
            <a:pPr algn="l">
              <a:buNone/>
            </a:pPr>
            <a:r>
              <a:rPr lang="en-GB" sz="1900" b="1" dirty="0"/>
              <a:t>Key findings: </a:t>
            </a:r>
          </a:p>
          <a:p>
            <a:pPr algn="l">
              <a:buNone/>
            </a:pPr>
            <a:endParaRPr lang="en-GB" sz="1900" dirty="0"/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1900" dirty="0"/>
              <a:t>Young adults attending selective and/or fee-paying institutions routinely recall greater levels of school-mediated employer engagement in terms of specific activities</a:t>
            </a:r>
          </a:p>
          <a:p>
            <a:pPr lvl="0" algn="l">
              <a:buNone/>
            </a:pPr>
            <a:endParaRPr lang="en-GB" sz="1900" dirty="0"/>
          </a:p>
          <a:p>
            <a:pPr lvl="0" algn="l">
              <a:buNone/>
            </a:pPr>
            <a:endParaRPr lang="en-GB" sz="1900" dirty="0"/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1900" dirty="0"/>
              <a:t>Young adults in 2016 recall 1.6 school-mediated engagements with employers: </a:t>
            </a:r>
            <a:r>
              <a:rPr lang="en-GB" sz="2000" b="1" dirty="0"/>
              <a:t>22% greater employer engagement than in 2011</a:t>
            </a:r>
          </a:p>
          <a:p>
            <a:pPr lvl="0" algn="l">
              <a:buNone/>
            </a:pPr>
            <a:endParaRPr lang="en-GB" sz="1900" dirty="0"/>
          </a:p>
          <a:p>
            <a:pPr lvl="0" algn="l">
              <a:buNone/>
            </a:pPr>
            <a:endParaRPr lang="en-GB" sz="1900" dirty="0"/>
          </a:p>
          <a:p>
            <a:pPr marL="342900" lvl="0" indent="-342900" algn="l">
              <a:buFont typeface="Courier New" panose="02070309020205020404" pitchFamily="49" charset="0"/>
              <a:buChar char="o"/>
            </a:pPr>
            <a:r>
              <a:rPr lang="en-GB" sz="1900" dirty="0"/>
              <a:t>Disadvantage is associated with lower levels of engagement: former recipients of Free School Meals and children of parents without experience of higher education recall lower levels of engagement</a:t>
            </a:r>
          </a:p>
          <a:p>
            <a:pPr algn="l">
              <a:buNone/>
            </a:pPr>
            <a:r>
              <a:rPr lang="en-GB" sz="1900" dirty="0"/>
              <a:t> </a:t>
            </a:r>
          </a:p>
        </p:txBody>
      </p:sp>
      <p:pic>
        <p:nvPicPr>
          <p:cNvPr id="7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6286200"/>
            <a:ext cx="1676400" cy="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46317" y="6286200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0B0F0"/>
                </a:solidFill>
              </a:rPr>
              <a:t>@</a:t>
            </a:r>
            <a:r>
              <a:rPr lang="en-GB" b="1" dirty="0" err="1">
                <a:solidFill>
                  <a:srgbClr val="00B0F0"/>
                </a:solidFill>
              </a:rPr>
              <a:t>Edu_Eresearch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9771"/>
            <a:ext cx="10972800" cy="1333339"/>
          </a:xfrm>
        </p:spPr>
        <p:txBody>
          <a:bodyPr/>
          <a:lstStyle/>
          <a:p>
            <a:r>
              <a:rPr lang="en-GB" sz="2900" b="1" dirty="0"/>
              <a:t>Young adults’ perceptions of how well their schools and colleges prepared them for working life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148840"/>
            <a:ext cx="10972800" cy="3771900"/>
          </a:xfrm>
        </p:spPr>
        <p:txBody>
          <a:bodyPr/>
          <a:lstStyle/>
          <a:p>
            <a:pPr algn="l">
              <a:buNone/>
            </a:pPr>
            <a:r>
              <a:rPr lang="en-GB" sz="1900" b="1" dirty="0"/>
              <a:t>Key findings: </a:t>
            </a:r>
          </a:p>
          <a:p>
            <a:pPr algn="l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dirty="0"/>
              <a:t>Most young people educated in the state sector think that their schools prepared them poorly for adult working life </a:t>
            </a:r>
          </a:p>
          <a:p>
            <a:pPr lvl="0">
              <a:buNone/>
            </a:pPr>
            <a:endParaRPr lang="en-GB" sz="1900" dirty="0"/>
          </a:p>
          <a:p>
            <a:pPr lvl="0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dirty="0"/>
              <a:t>Young adults who experienced greater volume of school-mediated employer engagement feel better prepared for the adult working world</a:t>
            </a:r>
          </a:p>
          <a:p>
            <a:pPr lvl="0">
              <a:buNone/>
            </a:pPr>
            <a:endParaRPr lang="en-GB" sz="1900" dirty="0"/>
          </a:p>
          <a:p>
            <a:pPr lvl="0">
              <a:buNone/>
            </a:pPr>
            <a:endParaRPr lang="en-GB" sz="19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900" dirty="0"/>
              <a:t>Most employer engagement was not helpful ( making decisions at age 16, applying for university, applying for jobs) unless teenagers recalled 3-4+ activities</a:t>
            </a:r>
          </a:p>
          <a:p>
            <a:pPr lvl="0">
              <a:buNone/>
            </a:pPr>
            <a:endParaRPr lang="en-GB" sz="1900" dirty="0"/>
          </a:p>
        </p:txBody>
      </p:sp>
      <p:pic>
        <p:nvPicPr>
          <p:cNvPr id="5" name="Shape 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5600" y="6286200"/>
            <a:ext cx="1676400" cy="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46317" y="6286200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00B0F0"/>
                </a:solidFill>
              </a:rPr>
              <a:t>@</a:t>
            </a:r>
            <a:r>
              <a:rPr lang="en-GB" b="1" dirty="0" err="1">
                <a:solidFill>
                  <a:srgbClr val="00B0F0"/>
                </a:solidFill>
              </a:rPr>
              <a:t>Edu_Eresearch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qHVe_uwEiEDZL6RePo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RZyfAOqkWys7RZmMkw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qccaCpY0.nJdoFBHKK.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HyHcnA3E2ZuUlgqDm_eQ"/>
</p:tagLst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2607</Words>
  <Application>Microsoft Office PowerPoint</Application>
  <PresentationFormat>Widescreen</PresentationFormat>
  <Paragraphs>696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Calibri Light</vt:lpstr>
      <vt:lpstr>Nixie One</vt:lpstr>
      <vt:lpstr>Cambria</vt:lpstr>
      <vt:lpstr>Raleway</vt:lpstr>
      <vt:lpstr>Corbel</vt:lpstr>
      <vt:lpstr>Courier New</vt:lpstr>
      <vt:lpstr>Calibri</vt:lpstr>
      <vt:lpstr>Wingdings</vt:lpstr>
      <vt:lpstr>Arial</vt:lpstr>
      <vt:lpstr>Blank</vt:lpstr>
      <vt:lpstr>Office Theme</vt:lpstr>
      <vt:lpstr>Hamlet template</vt:lpstr>
      <vt:lpstr>1_Office Theme</vt:lpstr>
      <vt:lpstr>2_Office Theme</vt:lpstr>
      <vt:lpstr>PowerPoint Presentation</vt:lpstr>
      <vt:lpstr>In the past…</vt:lpstr>
      <vt:lpstr>New report published this week</vt:lpstr>
      <vt:lpstr>Content of the report</vt:lpstr>
      <vt:lpstr>Distribution of employer engagement activities</vt:lpstr>
      <vt:lpstr>Distribution of employer engagement activities</vt:lpstr>
      <vt:lpstr>Distribution of employer engagement activities</vt:lpstr>
      <vt:lpstr>Young adults’ recollection of school and college action to prepare them for the working world </vt:lpstr>
      <vt:lpstr>Young adults’ perceptions of how well their schools and colleges prepared them for working life</vt:lpstr>
      <vt:lpstr>a) Most young people educated in the state sector think that their schools prepared them poorly for adult working life;   b) Young adults who experienced greater volume of school-mediated employer engagement feel better prepared for the adult working world </vt:lpstr>
      <vt:lpstr>a) Most employer engagement wasn’t helpful in making decisions at age 16 unless teenagers recalled 4+ activities  b) Most employer engagement wasn’t helpful in applying for university unless teenagers recalled 4+ activities  c)Most employer engagement wasn’t helpful in applying for a full-time job, but participation in 3+ activities made a big difference </vt:lpstr>
      <vt:lpstr>If you found the activities helpful, tell us the reason…</vt:lpstr>
      <vt:lpstr>Young adults’ perceptions on how schools and colleges could have better prepared them for the working world</vt:lpstr>
      <vt:lpstr>Young adults’ career ambitions </vt:lpstr>
      <vt:lpstr>What schools and colleges did to help young adults succeed in the adult working world</vt:lpstr>
      <vt:lpstr>Young adults experienced wage premiums linked to individual activities where they felt their school(s) had prepared them well for adult life </vt:lpstr>
      <vt:lpstr>Higher volumes of school-mediated employer engagement are associated with reduced incidence of NEET</vt:lpstr>
      <vt:lpstr>Undertaking individual employer engagement activities is associated with reduced incidence of being NEET*</vt:lpstr>
      <vt:lpstr>Implications for policy and practice</vt:lpstr>
      <vt:lpstr>Thank you for your time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Elnaz T. Kashefpakdel  Senior Researcher | Education and Employers  elnaz.kashef@educationandemployers.org</dc:title>
  <dc:creator>Elnaz Kashef</dc:creator>
  <cp:lastModifiedBy>Jordan Rehill</cp:lastModifiedBy>
  <cp:revision>80</cp:revision>
  <cp:lastPrinted>2017-01-17T10:55:20Z</cp:lastPrinted>
  <dcterms:modified xsi:type="dcterms:W3CDTF">2017-05-09T09:54:59Z</dcterms:modified>
</cp:coreProperties>
</file>