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717" r:id="rId4"/>
    <p:sldMasterId id="2147483718" r:id="rId5"/>
    <p:sldMasterId id="2147483719" r:id="rId6"/>
    <p:sldMasterId id="2147483720" r:id="rId7"/>
    <p:sldMasterId id="2147483721" r:id="rId8"/>
    <p:sldMasterId id="2147483722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</p:sldIdLst>
  <p:sldSz cy="6858000" cx="12192000"/>
  <p:notesSz cx="6669075" cy="9926625"/>
  <p:embeddedFontLst>
    <p:embeddedFont>
      <p:font typeface="Raleway"/>
      <p:regular r:id="rId36"/>
      <p:bold r:id="rId37"/>
      <p:italic r:id="rId38"/>
      <p:boldItalic r:id="rId39"/>
    </p:embeddedFont>
    <p:embeddedFont>
      <p:font typeface="Nixie One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A759B80-F3A4-4F86-9538-1A8A67F94176}">
  <a:tblStyle styleId="{EA759B80-F3A4-4F86-9538-1A8A67F9417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</a:tcStyle>
    </a:band1H>
    <a:band1V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</a:tcBdr>
      </a:tcStyle>
    </a:band1V>
    <a:band2V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</a:tcBdr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Row>
  </a:tblStyle>
  <a:tblStyle styleId="{B90FF374-D7EF-499A-B567-C6B818BB419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rgbClr val="E9EFF7"/>
          </a:solidFill>
        </a:fill>
      </a:tcStyle>
    </a:band1H>
    <a:band1V>
      <a:tcStyle>
        <a:fill>
          <a:solidFill>
            <a:srgbClr val="E9EFF7"/>
          </a:solidFill>
        </a:fill>
      </a:tcStyle>
    </a:band1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l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Row>
  </a:tblStyle>
  <a:tblStyle styleId="{AB024859-7418-42AE-BA64-40DC2F4FCBBF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fill>
          <a:solidFill>
            <a:schemeClr val="accent1">
              <a:alpha val="20000"/>
            </a:schemeClr>
          </a:solidFill>
        </a:fill>
      </a:tcStyle>
    </a:band1H>
    <a:band1V>
      <a:tcStyle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69300A2F-35AE-47CD-AF89-586F6D8C782C}" styleName="Table_3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rgbClr val="E8EBF5"/>
          </a:solidFill>
        </a:fill>
      </a:tcStyle>
    </a:band1H>
    <a:band1V>
      <a:tcStyle>
        <a:fill>
          <a:solidFill>
            <a:srgbClr val="E8EBF5"/>
          </a:solidFill>
        </a:fill>
      </a:tcStyle>
    </a:band1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l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5"/>
          </a:solidFill>
        </a:fill>
      </a:tcStyle>
    </a:firstRow>
  </a:tblStyle>
  <a:tblStyle styleId="{1DCAD274-9712-4830-A98D-3A28B8962F14}" styleName="Table_4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ixieOne-regular.fntdata"/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7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9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11" Type="http://schemas.openxmlformats.org/officeDocument/2006/relationships/slide" Target="slides/slide1.xml"/><Relationship Id="rId33" Type="http://schemas.openxmlformats.org/officeDocument/2006/relationships/slide" Target="slides/slide23.xml"/><Relationship Id="rId10" Type="http://schemas.openxmlformats.org/officeDocument/2006/relationships/notesMaster" Target="notesMasters/notesMaster1.xml"/><Relationship Id="rId32" Type="http://schemas.openxmlformats.org/officeDocument/2006/relationships/slide" Target="slides/slide22.xml"/><Relationship Id="rId13" Type="http://schemas.openxmlformats.org/officeDocument/2006/relationships/slide" Target="slides/slide3.xml"/><Relationship Id="rId35" Type="http://schemas.openxmlformats.org/officeDocument/2006/relationships/slide" Target="slides/slide25.xml"/><Relationship Id="rId12" Type="http://schemas.openxmlformats.org/officeDocument/2006/relationships/slide" Target="slides/slide2.xml"/><Relationship Id="rId34" Type="http://schemas.openxmlformats.org/officeDocument/2006/relationships/slide" Target="slides/slide24.xml"/><Relationship Id="rId15" Type="http://schemas.openxmlformats.org/officeDocument/2006/relationships/slide" Target="slides/slide5.xml"/><Relationship Id="rId37" Type="http://schemas.openxmlformats.org/officeDocument/2006/relationships/font" Target="fonts/Raleway-bold.fntdata"/><Relationship Id="rId14" Type="http://schemas.openxmlformats.org/officeDocument/2006/relationships/slide" Target="slides/slide4.xml"/><Relationship Id="rId36" Type="http://schemas.openxmlformats.org/officeDocument/2006/relationships/font" Target="fonts/Raleway-regular.fntdata"/><Relationship Id="rId17" Type="http://schemas.openxmlformats.org/officeDocument/2006/relationships/slide" Target="slides/slide7.xml"/><Relationship Id="rId39" Type="http://schemas.openxmlformats.org/officeDocument/2006/relationships/font" Target="fonts/Raleway-boldItalic.fntdata"/><Relationship Id="rId16" Type="http://schemas.openxmlformats.org/officeDocument/2006/relationships/slide" Target="slides/slide6.xml"/><Relationship Id="rId38" Type="http://schemas.openxmlformats.org/officeDocument/2006/relationships/font" Target="fonts/Raleway-italic.fntdata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26988" y="744537"/>
            <a:ext cx="6615112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66910" y="4715125"/>
            <a:ext cx="5335268" cy="44669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x="666910" y="4715125"/>
            <a:ext cx="5335268" cy="446697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>
            <p:ph idx="2" type="sldImg"/>
          </p:nvPr>
        </p:nvSpPr>
        <p:spPr>
          <a:xfrm>
            <a:off x="26988" y="744537"/>
            <a:ext cx="6615112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" type="body"/>
          </p:nvPr>
        </p:nvSpPr>
        <p:spPr>
          <a:xfrm>
            <a:off x="666908" y="4777188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Shape 519"/>
          <p:cNvSpPr/>
          <p:nvPr>
            <p:ph idx="2" type="sldImg"/>
          </p:nvPr>
        </p:nvSpPr>
        <p:spPr>
          <a:xfrm>
            <a:off x="429860" y="1241827"/>
            <a:ext cx="5809500" cy="3348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idx="1" type="body"/>
          </p:nvPr>
        </p:nvSpPr>
        <p:spPr>
          <a:xfrm>
            <a:off x="666908" y="4715125"/>
            <a:ext cx="5335200" cy="446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2" name="Shape 532"/>
          <p:cNvSpPr/>
          <p:nvPr>
            <p:ph idx="2" type="sldImg"/>
          </p:nvPr>
        </p:nvSpPr>
        <p:spPr>
          <a:xfrm>
            <a:off x="104350" y="743819"/>
            <a:ext cx="6460500" cy="3723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idx="1" type="body"/>
          </p:nvPr>
        </p:nvSpPr>
        <p:spPr>
          <a:xfrm>
            <a:off x="666908" y="4715125"/>
            <a:ext cx="5335200" cy="446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2" name="Shape 542"/>
          <p:cNvSpPr/>
          <p:nvPr>
            <p:ph idx="2" type="sldImg"/>
          </p:nvPr>
        </p:nvSpPr>
        <p:spPr>
          <a:xfrm>
            <a:off x="104350" y="743819"/>
            <a:ext cx="6460500" cy="3723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>
            <p:ph idx="1" type="body"/>
          </p:nvPr>
        </p:nvSpPr>
        <p:spPr>
          <a:xfrm>
            <a:off x="666908" y="4777188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Shape 556"/>
          <p:cNvSpPr/>
          <p:nvPr>
            <p:ph idx="2" type="sldImg"/>
          </p:nvPr>
        </p:nvSpPr>
        <p:spPr>
          <a:xfrm>
            <a:off x="429860" y="1241827"/>
            <a:ext cx="5809500" cy="3348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/>
          <p:nvPr>
            <p:ph idx="1" type="body"/>
          </p:nvPr>
        </p:nvSpPr>
        <p:spPr>
          <a:xfrm>
            <a:off x="666908" y="4715125"/>
            <a:ext cx="5335200" cy="446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7" name="Shape 567"/>
          <p:cNvSpPr/>
          <p:nvPr>
            <p:ph idx="2" type="sldImg"/>
          </p:nvPr>
        </p:nvSpPr>
        <p:spPr>
          <a:xfrm>
            <a:off x="104350" y="743819"/>
            <a:ext cx="6460500" cy="3723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>
            <p:ph idx="1" type="body"/>
          </p:nvPr>
        </p:nvSpPr>
        <p:spPr>
          <a:xfrm>
            <a:off x="666908" y="4715125"/>
            <a:ext cx="5335200" cy="446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6" name="Shape 576"/>
          <p:cNvSpPr/>
          <p:nvPr>
            <p:ph idx="2" type="sldImg"/>
          </p:nvPr>
        </p:nvSpPr>
        <p:spPr>
          <a:xfrm>
            <a:off x="104350" y="743819"/>
            <a:ext cx="6460500" cy="3723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idx="1" type="body"/>
          </p:nvPr>
        </p:nvSpPr>
        <p:spPr>
          <a:xfrm>
            <a:off x="666908" y="4777188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Shape 582"/>
          <p:cNvSpPr/>
          <p:nvPr>
            <p:ph idx="2" type="sldImg"/>
          </p:nvPr>
        </p:nvSpPr>
        <p:spPr>
          <a:xfrm>
            <a:off x="429860" y="1241827"/>
            <a:ext cx="5809500" cy="3348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>
            <p:ph idx="1" type="body"/>
          </p:nvPr>
        </p:nvSpPr>
        <p:spPr>
          <a:xfrm>
            <a:off x="666908" y="4715125"/>
            <a:ext cx="5335200" cy="446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1" name="Shape 591"/>
          <p:cNvSpPr/>
          <p:nvPr>
            <p:ph idx="2" type="sldImg"/>
          </p:nvPr>
        </p:nvSpPr>
        <p:spPr>
          <a:xfrm>
            <a:off x="104350" y="743819"/>
            <a:ext cx="6460500" cy="3723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idx="1" type="body"/>
          </p:nvPr>
        </p:nvSpPr>
        <p:spPr>
          <a:xfrm>
            <a:off x="666908" y="4715125"/>
            <a:ext cx="5335200" cy="446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6" name="Shape 606"/>
          <p:cNvSpPr/>
          <p:nvPr>
            <p:ph idx="2" type="sldImg"/>
          </p:nvPr>
        </p:nvSpPr>
        <p:spPr>
          <a:xfrm>
            <a:off x="104350" y="743819"/>
            <a:ext cx="6460500" cy="3723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/>
          <p:nvPr>
            <p:ph idx="1" type="body"/>
          </p:nvPr>
        </p:nvSpPr>
        <p:spPr>
          <a:xfrm>
            <a:off x="666908" y="4715125"/>
            <a:ext cx="5335200" cy="446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5" name="Shape 615"/>
          <p:cNvSpPr/>
          <p:nvPr>
            <p:ph idx="2" type="sldImg"/>
          </p:nvPr>
        </p:nvSpPr>
        <p:spPr>
          <a:xfrm>
            <a:off x="104350" y="743819"/>
            <a:ext cx="6460500" cy="3723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idx="1" type="body"/>
          </p:nvPr>
        </p:nvSpPr>
        <p:spPr>
          <a:xfrm>
            <a:off x="666910" y="4715125"/>
            <a:ext cx="5335268" cy="446697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/>
          <p:nvPr>
            <p:ph idx="2" type="sldImg"/>
          </p:nvPr>
        </p:nvSpPr>
        <p:spPr>
          <a:xfrm>
            <a:off x="26988" y="744537"/>
            <a:ext cx="6615112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>
            <p:ph idx="1" type="body"/>
          </p:nvPr>
        </p:nvSpPr>
        <p:spPr>
          <a:xfrm>
            <a:off x="666910" y="4715125"/>
            <a:ext cx="5335268" cy="446697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3" name="Shape 623"/>
          <p:cNvSpPr/>
          <p:nvPr>
            <p:ph idx="2" type="sldImg"/>
          </p:nvPr>
        </p:nvSpPr>
        <p:spPr>
          <a:xfrm>
            <a:off x="26988" y="744537"/>
            <a:ext cx="6615112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>
            <p:ph idx="1" type="body"/>
          </p:nvPr>
        </p:nvSpPr>
        <p:spPr>
          <a:xfrm>
            <a:off x="666910" y="4715125"/>
            <a:ext cx="5335268" cy="446697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1" name="Shape 631"/>
          <p:cNvSpPr/>
          <p:nvPr>
            <p:ph idx="2" type="sldImg"/>
          </p:nvPr>
        </p:nvSpPr>
        <p:spPr>
          <a:xfrm>
            <a:off x="26988" y="744537"/>
            <a:ext cx="6615112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/>
          <p:nvPr>
            <p:ph idx="1" type="body"/>
          </p:nvPr>
        </p:nvSpPr>
        <p:spPr>
          <a:xfrm>
            <a:off x="666910" y="4715125"/>
            <a:ext cx="5335268" cy="446697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2" name="Shape 642"/>
          <p:cNvSpPr/>
          <p:nvPr>
            <p:ph idx="2" type="sldImg"/>
          </p:nvPr>
        </p:nvSpPr>
        <p:spPr>
          <a:xfrm>
            <a:off x="26988" y="744537"/>
            <a:ext cx="6615112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/>
          <p:nvPr>
            <p:ph idx="1" type="body"/>
          </p:nvPr>
        </p:nvSpPr>
        <p:spPr>
          <a:xfrm>
            <a:off x="666910" y="4715125"/>
            <a:ext cx="5335268" cy="446697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9" name="Shape 649"/>
          <p:cNvSpPr/>
          <p:nvPr>
            <p:ph idx="2" type="sldImg"/>
          </p:nvPr>
        </p:nvSpPr>
        <p:spPr>
          <a:xfrm>
            <a:off x="26988" y="744537"/>
            <a:ext cx="6615112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/>
          <p:nvPr>
            <p:ph idx="1" type="body"/>
          </p:nvPr>
        </p:nvSpPr>
        <p:spPr>
          <a:xfrm>
            <a:off x="666910" y="4715125"/>
            <a:ext cx="5335268" cy="446697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5" name="Shape 655"/>
          <p:cNvSpPr/>
          <p:nvPr>
            <p:ph idx="2" type="sldImg"/>
          </p:nvPr>
        </p:nvSpPr>
        <p:spPr>
          <a:xfrm>
            <a:off x="26988" y="744537"/>
            <a:ext cx="6615112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/>
          <p:nvPr>
            <p:ph idx="1" type="body"/>
          </p:nvPr>
        </p:nvSpPr>
        <p:spPr>
          <a:xfrm>
            <a:off x="666908" y="4715125"/>
            <a:ext cx="5335200" cy="446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5" name="Shape 665"/>
          <p:cNvSpPr/>
          <p:nvPr>
            <p:ph idx="2" type="sldImg"/>
          </p:nvPr>
        </p:nvSpPr>
        <p:spPr>
          <a:xfrm>
            <a:off x="104350" y="743819"/>
            <a:ext cx="6460500" cy="3723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idx="1" type="body"/>
          </p:nvPr>
        </p:nvSpPr>
        <p:spPr>
          <a:xfrm>
            <a:off x="666910" y="4715125"/>
            <a:ext cx="5335268" cy="446697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>
            <p:ph idx="2" type="sldImg"/>
          </p:nvPr>
        </p:nvSpPr>
        <p:spPr>
          <a:xfrm>
            <a:off x="26988" y="744537"/>
            <a:ext cx="6615112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idx="1" type="body"/>
          </p:nvPr>
        </p:nvSpPr>
        <p:spPr>
          <a:xfrm>
            <a:off x="666910" y="4715125"/>
            <a:ext cx="5335268" cy="446697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/>
          <p:nvPr>
            <p:ph idx="2" type="sldImg"/>
          </p:nvPr>
        </p:nvSpPr>
        <p:spPr>
          <a:xfrm>
            <a:off x="26988" y="744537"/>
            <a:ext cx="6615112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idx="2" type="sldImg"/>
          </p:nvPr>
        </p:nvSpPr>
        <p:spPr>
          <a:xfrm>
            <a:off x="373792" y="689549"/>
            <a:ext cx="5980800" cy="3447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672825" y="4367145"/>
            <a:ext cx="5382600" cy="41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idx="1" type="body"/>
          </p:nvPr>
        </p:nvSpPr>
        <p:spPr>
          <a:xfrm>
            <a:off x="666908" y="4715125"/>
            <a:ext cx="5335200" cy="446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7" name="Shape 477"/>
          <p:cNvSpPr/>
          <p:nvPr>
            <p:ph idx="2" type="sldImg"/>
          </p:nvPr>
        </p:nvSpPr>
        <p:spPr>
          <a:xfrm>
            <a:off x="104350" y="743819"/>
            <a:ext cx="6460500" cy="3723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idx="1" type="body"/>
          </p:nvPr>
        </p:nvSpPr>
        <p:spPr>
          <a:xfrm>
            <a:off x="666908" y="4715125"/>
            <a:ext cx="5335200" cy="446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/>
          <p:nvPr>
            <p:ph idx="2" type="sldImg"/>
          </p:nvPr>
        </p:nvSpPr>
        <p:spPr>
          <a:xfrm>
            <a:off x="104350" y="743819"/>
            <a:ext cx="6460500" cy="3723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idx="1" type="body"/>
          </p:nvPr>
        </p:nvSpPr>
        <p:spPr>
          <a:xfrm>
            <a:off x="666908" y="4715125"/>
            <a:ext cx="5335200" cy="446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7" name="Shape 497"/>
          <p:cNvSpPr/>
          <p:nvPr>
            <p:ph idx="2" type="sldImg"/>
          </p:nvPr>
        </p:nvSpPr>
        <p:spPr>
          <a:xfrm>
            <a:off x="104350" y="743819"/>
            <a:ext cx="6460500" cy="3723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idx="1" type="body"/>
          </p:nvPr>
        </p:nvSpPr>
        <p:spPr>
          <a:xfrm>
            <a:off x="666908" y="4715125"/>
            <a:ext cx="5335200" cy="446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6" name="Shape 506"/>
          <p:cNvSpPr/>
          <p:nvPr>
            <p:ph idx="2" type="sldImg"/>
          </p:nvPr>
        </p:nvSpPr>
        <p:spPr>
          <a:xfrm>
            <a:off x="104350" y="743819"/>
            <a:ext cx="6460500" cy="3723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838200" y="2746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838200" y="1820863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6172200" y="1820863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838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838200" y="2746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838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ctrTitle"/>
          </p:nvPr>
        </p:nvSpPr>
        <p:spPr>
          <a:xfrm>
            <a:off x="1524000" y="1041400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subTitle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838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831850" y="274637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831850" y="1535112"/>
            <a:ext cx="5156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831850" y="2174875"/>
            <a:ext cx="5156100" cy="3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54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5400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5400" lvl="5" marL="2514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2971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429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3886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3" type="body"/>
          </p:nvPr>
        </p:nvSpPr>
        <p:spPr>
          <a:xfrm>
            <a:off x="6189662" y="1535112"/>
            <a:ext cx="51578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4" type="body"/>
          </p:nvPr>
        </p:nvSpPr>
        <p:spPr>
          <a:xfrm>
            <a:off x="6189662" y="2174875"/>
            <a:ext cx="5157899" cy="3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1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54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5400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5400" lvl="5" marL="2514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2971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429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3886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x="838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09600" y="689770"/>
            <a:ext cx="10972799" cy="727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Calibri"/>
              <a:buNone/>
              <a:defRPr b="0" i="0" sz="4400" u="none" cap="none" strike="noStrike">
                <a:solidFill>
                  <a:srgbClr val="222222"/>
                </a:solidFill>
                <a:highlight>
                  <a:srgbClr val="B0E0E6"/>
                </a:highlight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indent="0" lvl="2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indent="0" lvl="3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indent="0" lvl="4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indent="0" lvl="5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indent="0" lvl="6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indent="0" lvl="7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indent="0" lvl="8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609600" y="1600200"/>
            <a:ext cx="10972799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0" type="dt"/>
          </p:nvPr>
        </p:nvSpPr>
        <p:spPr>
          <a:xfrm>
            <a:off x="838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831850" y="685800"/>
            <a:ext cx="4013100" cy="11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5046662" y="685800"/>
            <a:ext cx="6300899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831850" y="1846263"/>
            <a:ext cx="4013100" cy="43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x="838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2505075" y="4800600"/>
            <a:ext cx="7177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41" name="Shape 141"/>
          <p:cNvSpPr/>
          <p:nvPr>
            <p:ph idx="2" type="pic"/>
          </p:nvPr>
        </p:nvSpPr>
        <p:spPr>
          <a:xfrm>
            <a:off x="2505075" y="685800"/>
            <a:ext cx="7177200" cy="40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2505075" y="5367337"/>
            <a:ext cx="7177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838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838200" y="2746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 rot="5400000">
            <a:off x="3920398" y="-1261336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0" type="dt"/>
          </p:nvPr>
        </p:nvSpPr>
        <p:spPr>
          <a:xfrm>
            <a:off x="838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 rot="5400000">
            <a:off x="7090498" y="1909037"/>
            <a:ext cx="58977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 rot="5400000">
            <a:off x="1756498" y="-643661"/>
            <a:ext cx="58977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838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79" name="Shape 179"/>
          <p:cNvSpPr txBox="1"/>
          <p:nvPr>
            <p:ph idx="1" type="subTitle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831850" y="4589462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839787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839787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2" type="body"/>
          </p:nvPr>
        </p:nvSpPr>
        <p:spPr>
          <a:xfrm>
            <a:off x="839787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ctrTitle"/>
          </p:nvPr>
        </p:nvSpPr>
        <p:spPr>
          <a:xfrm>
            <a:off x="914400" y="3482725"/>
            <a:ext cx="75000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Calibri"/>
              <a:buNone/>
              <a:defRPr b="0" i="0" sz="4800" u="none" cap="none" strike="noStrike">
                <a:solidFill>
                  <a:srgbClr val="222222"/>
                </a:solidFill>
                <a:highlight>
                  <a:srgbClr val="B0E0E6"/>
                </a:highlight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lnSpc>
                <a:spcPct val="115000"/>
              </a:lnSpc>
              <a:spcBef>
                <a:spcPts val="0"/>
              </a:spcBef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indent="0" lvl="2" rtl="0">
              <a:lnSpc>
                <a:spcPct val="115000"/>
              </a:lnSpc>
              <a:spcBef>
                <a:spcPts val="0"/>
              </a:spcBef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indent="0" lvl="3" rtl="0">
              <a:lnSpc>
                <a:spcPct val="115000"/>
              </a:lnSpc>
              <a:spcBef>
                <a:spcPts val="0"/>
              </a:spcBef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indent="0" lvl="4" rtl="0">
              <a:lnSpc>
                <a:spcPct val="115000"/>
              </a:lnSpc>
              <a:spcBef>
                <a:spcPts val="0"/>
              </a:spcBef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indent="0" lvl="5" rtl="0">
              <a:lnSpc>
                <a:spcPct val="115000"/>
              </a:lnSpc>
              <a:spcBef>
                <a:spcPts val="0"/>
              </a:spcBef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indent="0" lvl="6" rtl="0">
              <a:lnSpc>
                <a:spcPct val="115000"/>
              </a:lnSpc>
              <a:spcBef>
                <a:spcPts val="0"/>
              </a:spcBef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indent="0" lvl="7" rtl="0">
              <a:lnSpc>
                <a:spcPct val="115000"/>
              </a:lnSpc>
              <a:spcBef>
                <a:spcPts val="0"/>
              </a:spcBef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indent="0" lvl="8" rtl="0">
              <a:lnSpc>
                <a:spcPct val="115000"/>
              </a:lnSpc>
              <a:spcBef>
                <a:spcPts val="0"/>
              </a:spcBef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x="914400" y="5158346"/>
            <a:ext cx="75000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ixie One"/>
              <a:buNone/>
              <a:defRPr b="1" i="0" sz="2800" u="none" cap="none" strike="noStrike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228600" lvl="1" marL="685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ixie One"/>
              <a:buNone/>
              <a:defRPr b="1" i="0" sz="3000" u="none" cap="none" strike="noStrike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228600" lvl="2" marL="1143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ixie One"/>
              <a:buNone/>
              <a:defRPr b="1" i="0" sz="3000" u="none" cap="none" strike="noStrike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228600" lvl="3" marL="1600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ixie One"/>
              <a:buNone/>
              <a:defRPr b="1" i="0" sz="3000" u="none" cap="none" strike="noStrike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228600" lvl="4" marL="20574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ixie One"/>
              <a:buNone/>
              <a:defRPr b="1" i="0" sz="3000" u="none" cap="none" strike="noStrike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ixie One"/>
              <a:buNone/>
              <a:defRPr b="1" i="0" sz="3000" u="none" cap="none" strike="noStrike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ixie One"/>
              <a:buNone/>
              <a:defRPr b="1" i="0" sz="3000" u="none" cap="none" strike="noStrike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ixie One"/>
              <a:buNone/>
              <a:defRPr b="1" i="0" sz="3000" u="none" cap="none" strike="noStrike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ixie One"/>
              <a:buNone/>
              <a:defRPr b="1" i="0" sz="3000" u="none" cap="none" strike="noStrike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200" name="Shape 20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5183187" y="987425"/>
            <a:ext cx="6172199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7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270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762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254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254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254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2" type="body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212" name="Shape 212"/>
          <p:cNvSpPr/>
          <p:nvPr>
            <p:ph idx="2" type="pic"/>
          </p:nvPr>
        </p:nvSpPr>
        <p:spPr>
          <a:xfrm>
            <a:off x="5183187" y="987425"/>
            <a:ext cx="6172199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3" name="Shape 243"/>
          <p:cNvSpPr txBox="1"/>
          <p:nvPr>
            <p:ph idx="1" type="subTitle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831850" y="4589462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Shape 25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839787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839787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2" type="body"/>
          </p:nvPr>
        </p:nvSpPr>
        <p:spPr>
          <a:xfrm>
            <a:off x="839787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Shape 265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Shape 26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Shape 26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1" name="Shape 27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5183187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2" type="body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7" name="Shape 287"/>
          <p:cNvSpPr/>
          <p:nvPr>
            <p:ph idx="2" type="pic"/>
          </p:nvPr>
        </p:nvSpPr>
        <p:spPr>
          <a:xfrm>
            <a:off x="5183187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Shape 28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0" name="Shape 29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1" name="Shape 29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7" name="Shape 29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2" name="Shape 30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3" name="Shape 30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2280566" y="2882400"/>
            <a:ext cx="76317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1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1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1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Shape 306"/>
          <p:cNvSpPr txBox="1"/>
          <p:nvPr/>
        </p:nvSpPr>
        <p:spPr>
          <a:xfrm>
            <a:off x="4791200" y="1575225"/>
            <a:ext cx="2609700" cy="8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25000"/>
              <a:buFont typeface="Calibri"/>
              <a:buNone/>
            </a:pPr>
            <a:r>
              <a:rPr b="1" i="0" lang="en-US" sz="9600" u="none" cap="none" strike="noStrike">
                <a:solidFill>
                  <a:srgbClr val="97ABBC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307" name="Shape 307"/>
          <p:cNvSpPr/>
          <p:nvPr/>
        </p:nvSpPr>
        <p:spPr>
          <a:xfrm>
            <a:off x="7631043" y="2132900"/>
            <a:ext cx="22803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9912235" y="2132900"/>
            <a:ext cx="22803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0" y="2132900"/>
            <a:ext cx="228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2280565" y="2132900"/>
            <a:ext cx="228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1191600" y="274650"/>
            <a:ext cx="8616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1191600" y="1831450"/>
            <a:ext cx="8616900" cy="4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Shape 314"/>
          <p:cNvSpPr/>
          <p:nvPr/>
        </p:nvSpPr>
        <p:spPr>
          <a:xfrm>
            <a:off x="9808489" y="6755100"/>
            <a:ext cx="1191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11000414" y="6755100"/>
            <a:ext cx="1191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1" y="6755100"/>
            <a:ext cx="1191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1191612" y="6755100"/>
            <a:ext cx="86169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Shape 32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Shape 32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Shape 3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0" name="Shape 3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Shape 33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Shape 33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idx="1" type="body"/>
          </p:nvPr>
        </p:nvSpPr>
        <p:spPr>
          <a:xfrm>
            <a:off x="609600" y="1600200"/>
            <a:ext cx="5325999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6256364" y="1600200"/>
            <a:ext cx="5325999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609600" y="689770"/>
            <a:ext cx="10972799" cy="727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Calibri"/>
              <a:buNone/>
              <a:defRPr b="0" i="0" sz="4400" u="none" cap="none" strike="noStrike">
                <a:solidFill>
                  <a:srgbClr val="222222"/>
                </a:solidFill>
                <a:highlight>
                  <a:srgbClr val="B0E0E6"/>
                </a:highlight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indent="0" lvl="2" rtl="0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indent="0" lvl="3" rtl="0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indent="0" lvl="4" rtl="0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indent="0" lvl="5" rtl="0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indent="0" lvl="6" rtl="0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indent="0" lvl="7" rtl="0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indent="0" lvl="8" rtl="0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9" name="Shape 339"/>
          <p:cNvSpPr txBox="1"/>
          <p:nvPr>
            <p:ph idx="1" type="subTitle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Shape 34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1" name="Shape 34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Shape 3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831850" y="4589462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Shape 34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7" name="Shape 34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8" name="Shape 3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839787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839787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Shape 352"/>
          <p:cNvSpPr txBox="1"/>
          <p:nvPr>
            <p:ph idx="2" type="body"/>
          </p:nvPr>
        </p:nvSpPr>
        <p:spPr>
          <a:xfrm>
            <a:off x="839787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Shape 353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Shape 354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Shape 35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6" name="Shape 35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7" name="Shape 35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0" name="Shape 36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1" name="Shape 36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2" name="Shape 3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5" name="Shape 36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6" name="Shape 3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5183187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Shape 370"/>
          <p:cNvSpPr txBox="1"/>
          <p:nvPr>
            <p:ph idx="2" type="body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Shape 37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Shape 37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Shape 37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6" name="Shape 376"/>
          <p:cNvSpPr/>
          <p:nvPr>
            <p:ph idx="2" type="pic"/>
          </p:nvPr>
        </p:nvSpPr>
        <p:spPr>
          <a:xfrm>
            <a:off x="5183187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Shape 37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9" name="Shape 37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0" name="Shape 38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Shape 38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5" name="Shape 38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6" name="Shape 38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9" name="Shape 389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0" name="Shape 39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1" name="Shape 39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Shape 39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2280566" y="2882400"/>
            <a:ext cx="76317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1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1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1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Shape 395"/>
          <p:cNvSpPr txBox="1"/>
          <p:nvPr/>
        </p:nvSpPr>
        <p:spPr>
          <a:xfrm>
            <a:off x="4791200" y="1575225"/>
            <a:ext cx="2609700" cy="8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25000"/>
              <a:buFont typeface="Calibri"/>
              <a:buNone/>
            </a:pPr>
            <a:r>
              <a:rPr b="1" i="0" lang="en-US" sz="9600" u="none" cap="none" strike="noStrike">
                <a:solidFill>
                  <a:srgbClr val="97ABBC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396" name="Shape 396"/>
          <p:cNvSpPr/>
          <p:nvPr/>
        </p:nvSpPr>
        <p:spPr>
          <a:xfrm>
            <a:off x="7631043" y="2132900"/>
            <a:ext cx="22803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9912235" y="2132900"/>
            <a:ext cx="22803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0" y="2132900"/>
            <a:ext cx="228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2280565" y="2132900"/>
            <a:ext cx="228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609600" y="1600200"/>
            <a:ext cx="3509199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298621" y="1600200"/>
            <a:ext cx="3509199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3" type="body"/>
          </p:nvPr>
        </p:nvSpPr>
        <p:spPr>
          <a:xfrm>
            <a:off x="7987642" y="1600200"/>
            <a:ext cx="3509199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609600" y="689770"/>
            <a:ext cx="10972799" cy="727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Calibri"/>
              <a:buNone/>
              <a:defRPr b="0" i="0" sz="4400" u="none" cap="none" strike="noStrike">
                <a:solidFill>
                  <a:srgbClr val="222222"/>
                </a:solidFill>
                <a:highlight>
                  <a:srgbClr val="B0E0E6"/>
                </a:highlight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indent="0" lvl="2" rtl="0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indent="0" lvl="3" rtl="0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indent="0" lvl="4" rtl="0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indent="0" lvl="5" rtl="0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indent="0" lvl="6" rtl="0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indent="0" lvl="7" rtl="0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indent="0" lvl="8" rtl="0">
              <a:lnSpc>
                <a:spcPct val="115000"/>
              </a:lnSpc>
              <a:spcBef>
                <a:spcPts val="0"/>
              </a:spcBef>
              <a:buNone/>
              <a:defRPr sz="18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x="1191600" y="274650"/>
            <a:ext cx="8616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1191600" y="1831450"/>
            <a:ext cx="8616900" cy="4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Shape 403"/>
          <p:cNvSpPr/>
          <p:nvPr/>
        </p:nvSpPr>
        <p:spPr>
          <a:xfrm>
            <a:off x="9808489" y="6755100"/>
            <a:ext cx="1191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11000414" y="6755100"/>
            <a:ext cx="1191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1" y="6755100"/>
            <a:ext cx="1191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1191612" y="6755100"/>
            <a:ext cx="86169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609600" y="689770"/>
            <a:ext cx="109728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Nixie One"/>
              <a:buNone/>
              <a:defRPr b="0" i="0" sz="3600" u="none" cap="none" strike="noStrike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1pPr>
            <a:lvl2pPr indent="0"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2pPr>
            <a:lvl3pPr indent="0"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3pPr>
            <a:lvl4pPr indent="0"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4pPr>
            <a:lvl5pPr indent="0"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5pPr>
            <a:lvl6pPr indent="0"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6pPr>
            <a:lvl7pPr indent="0"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7pPr>
            <a:lvl8pPr indent="0"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8pPr>
            <a:lvl9pPr indent="0"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◎"/>
              <a:defRPr b="0" i="0" sz="2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type="ctrTitle"/>
          </p:nvPr>
        </p:nvSpPr>
        <p:spPr>
          <a:xfrm>
            <a:off x="914400" y="3482725"/>
            <a:ext cx="75000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Nixie One"/>
              <a:buNone/>
              <a:defRPr b="0" i="0" sz="4800" u="none" cap="none" strike="noStrike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1pPr>
            <a:lvl2pPr indent="0"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2pPr>
            <a:lvl3pPr indent="0"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3pPr>
            <a:lvl4pPr indent="0"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4pPr>
            <a:lvl5pPr indent="0"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5pPr>
            <a:lvl6pPr indent="0"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6pPr>
            <a:lvl7pPr indent="0"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7pPr>
            <a:lvl8pPr indent="0"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8pPr>
            <a:lvl9pPr indent="0"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415" name="Shape 415"/>
          <p:cNvSpPr txBox="1"/>
          <p:nvPr>
            <p:ph idx="1" type="subTitle"/>
          </p:nvPr>
        </p:nvSpPr>
        <p:spPr>
          <a:xfrm>
            <a:off x="914400" y="5158346"/>
            <a:ext cx="75000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  <a:defRPr b="1" i="0" sz="28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  <a:defRPr b="1" i="0" sz="3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  <a:defRPr b="1" i="0" sz="3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  <a:defRPr b="1" i="0" sz="3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  <a:defRPr b="1" i="0" sz="3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  <a:defRPr b="1" i="0" sz="3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  <a:defRPr b="1" i="0" sz="3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  <a:defRPr b="1" i="0" sz="3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  <a:defRPr b="1" i="0" sz="3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609600" y="1600200"/>
            <a:ext cx="53259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◎"/>
              <a:defRPr b="0" i="0" sz="2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18" name="Shape 418"/>
          <p:cNvSpPr txBox="1"/>
          <p:nvPr>
            <p:ph idx="2" type="body"/>
          </p:nvPr>
        </p:nvSpPr>
        <p:spPr>
          <a:xfrm>
            <a:off x="6256364" y="1600200"/>
            <a:ext cx="53259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◎"/>
              <a:defRPr b="0" i="0" sz="2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19" name="Shape 419"/>
          <p:cNvSpPr txBox="1"/>
          <p:nvPr>
            <p:ph type="title"/>
          </p:nvPr>
        </p:nvSpPr>
        <p:spPr>
          <a:xfrm>
            <a:off x="609600" y="689770"/>
            <a:ext cx="109728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Nixie One"/>
              <a:buNone/>
              <a:defRPr b="0" i="0" sz="3600" u="none" cap="none" strike="noStrike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1pPr>
            <a:lvl2pPr indent="0"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2pPr>
            <a:lvl3pPr indent="0"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3pPr>
            <a:lvl4pPr indent="0"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4pPr>
            <a:lvl5pPr indent="0"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5pPr>
            <a:lvl6pPr indent="0"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6pPr>
            <a:lvl7pPr indent="0"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7pPr>
            <a:lvl8pPr indent="0"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8pPr>
            <a:lvl9pPr indent="0"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type="ctrTitle"/>
          </p:nvPr>
        </p:nvSpPr>
        <p:spPr>
          <a:xfrm>
            <a:off x="1093200" y="3867025"/>
            <a:ext cx="93960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Nixie One"/>
              <a:buNone/>
              <a:defRPr b="0" i="0" sz="6000" u="none" cap="none" strike="noStrike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1pPr>
            <a:lvl2pPr indent="0"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2pPr>
            <a:lvl3pPr indent="0"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3pPr>
            <a:lvl4pPr indent="0"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4pPr>
            <a:lvl5pPr indent="0"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5pPr>
            <a:lvl6pPr indent="0"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6pPr>
            <a:lvl7pPr indent="0"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7pPr>
            <a:lvl8pPr indent="0"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8pPr>
            <a:lvl9pPr indent="0"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5624401" y="0"/>
            <a:ext cx="943199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1756000" y="2882400"/>
            <a:ext cx="86799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78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◎"/>
              <a:defRPr b="0" i="0" sz="2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25" name="Shape 425"/>
          <p:cNvSpPr txBox="1"/>
          <p:nvPr/>
        </p:nvSpPr>
        <p:spPr>
          <a:xfrm>
            <a:off x="4791200" y="1651425"/>
            <a:ext cx="26097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143C"/>
              </a:buClr>
              <a:buSzPct val="25000"/>
              <a:buFont typeface="Nixie One"/>
              <a:buNone/>
            </a:pPr>
            <a:r>
              <a:rPr b="0" i="0" lang="en-US" sz="9600" u="none" cap="none" strike="noStrike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x="609600" y="1600200"/>
            <a:ext cx="35091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◎"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28" name="Shape 428"/>
          <p:cNvSpPr txBox="1"/>
          <p:nvPr>
            <p:ph idx="2" type="body"/>
          </p:nvPr>
        </p:nvSpPr>
        <p:spPr>
          <a:xfrm>
            <a:off x="4298621" y="1600200"/>
            <a:ext cx="35091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◎"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29" name="Shape 429"/>
          <p:cNvSpPr txBox="1"/>
          <p:nvPr>
            <p:ph idx="3" type="body"/>
          </p:nvPr>
        </p:nvSpPr>
        <p:spPr>
          <a:xfrm>
            <a:off x="7987642" y="1600200"/>
            <a:ext cx="35091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◎"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30" name="Shape 430"/>
          <p:cNvSpPr txBox="1"/>
          <p:nvPr>
            <p:ph type="title"/>
          </p:nvPr>
        </p:nvSpPr>
        <p:spPr>
          <a:xfrm>
            <a:off x="609600" y="689770"/>
            <a:ext cx="109728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Nixie One"/>
              <a:buNone/>
              <a:defRPr b="0" i="0" sz="3600" u="none" cap="none" strike="noStrike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1pPr>
            <a:lvl2pPr indent="0"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2pPr>
            <a:lvl3pPr indent="0"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3pPr>
            <a:lvl4pPr indent="0"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4pPr>
            <a:lvl5pPr indent="0"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5pPr>
            <a:lvl6pPr indent="0"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6pPr>
            <a:lvl7pPr indent="0"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7pPr>
            <a:lvl8pPr indent="0"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8pPr>
            <a:lvl9pPr indent="0"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6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609600" y="458074"/>
            <a:ext cx="109728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Nixie One"/>
              <a:buNone/>
              <a:defRPr b="0" i="0" sz="3000" u="none" cap="none" strike="noStrike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1pPr>
            <a:lvl2pPr indent="0" lvl="1" rtl="0" algn="ctr"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2pPr>
            <a:lvl3pPr indent="0" lvl="2" rtl="0" algn="ctr"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3pPr>
            <a:lvl4pPr indent="0" lvl="3" rtl="0" algn="ctr"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4pPr>
            <a:lvl5pPr indent="0" lvl="4" rtl="0" algn="ctr"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5pPr>
            <a:lvl6pPr indent="0" lvl="5" rtl="0" algn="ctr"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6pPr>
            <a:lvl7pPr indent="0" lvl="6" rtl="0" algn="ctr"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7pPr>
            <a:lvl8pPr indent="0" lvl="7" rtl="0" algn="ctr"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8pPr>
            <a:lvl9pPr indent="0" lvl="8" rtl="0" algn="ctr">
              <a:spcBef>
                <a:spcPts val="0"/>
              </a:spcBef>
              <a:buClr>
                <a:srgbClr val="222222"/>
              </a:buClr>
              <a:buFont typeface="Nixie One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609600" y="5875078"/>
            <a:ext cx="10972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69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838200" y="2746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838200" y="1820863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838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4648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077200" y="6356350"/>
            <a:ext cx="327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762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54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Shape 3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2" name="Shape 3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3" name="Shape 3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ixie One"/>
              <a:buNone/>
              <a:defRPr b="0" i="0" sz="36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rtl="0">
              <a:spcBef>
                <a:spcPts val="0"/>
              </a:spcBef>
              <a:buClr>
                <a:srgbClr val="FFFFFF"/>
              </a:buClr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rtl="0">
              <a:spcBef>
                <a:spcPts val="0"/>
              </a:spcBef>
              <a:buClr>
                <a:srgbClr val="FFFFFF"/>
              </a:buClr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rtl="0">
              <a:spcBef>
                <a:spcPts val="0"/>
              </a:spcBef>
              <a:buClr>
                <a:srgbClr val="FFFFFF"/>
              </a:buClr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rtl="0">
              <a:spcBef>
                <a:spcPts val="0"/>
              </a:spcBef>
              <a:buClr>
                <a:srgbClr val="FFFFFF"/>
              </a:buClr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rtl="0">
              <a:spcBef>
                <a:spcPts val="0"/>
              </a:spcBef>
              <a:buClr>
                <a:srgbClr val="FFFFFF"/>
              </a:buClr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rtl="0">
              <a:spcBef>
                <a:spcPts val="0"/>
              </a:spcBef>
              <a:buClr>
                <a:srgbClr val="FFFFFF"/>
              </a:buClr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rtl="0">
              <a:spcBef>
                <a:spcPts val="0"/>
              </a:spcBef>
              <a:buClr>
                <a:srgbClr val="FFFFFF"/>
              </a:buClr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rtl="0">
              <a:spcBef>
                <a:spcPts val="0"/>
              </a:spcBef>
              <a:buClr>
                <a:srgbClr val="FFFFFF"/>
              </a:buClr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78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Char char="◎"/>
              <a:defRPr b="0" i="0" sz="2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educationandemployers.org/research-main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educationandemployers.org/research-main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hyperlink" Target="http://www.educationandemployers.org/research-type/taskforce-publications/" TargetMode="External"/><Relationship Id="rId5" Type="http://schemas.openxmlformats.org/officeDocument/2006/relationships/hyperlink" Target="mailto:Elnaz.Kashef@educationandemployers.org" TargetMode="External"/><Relationship Id="rId6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type="title"/>
          </p:nvPr>
        </p:nvSpPr>
        <p:spPr>
          <a:xfrm>
            <a:off x="838200" y="15902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 sz="2500"/>
              <a:t>Joining the Dots</a:t>
            </a:r>
            <a:r>
              <a:rPr b="1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conference</a:t>
            </a:r>
            <a:r>
              <a:rPr b="1" lang="en-US" sz="2500"/>
              <a:t> by CEC</a:t>
            </a:r>
          </a:p>
        </p:txBody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838200" y="3741950"/>
            <a:ext cx="10515600" cy="30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Anthony Mann</a:t>
            </a:r>
            <a:r>
              <a:rPr lang="en-US" sz="1900"/>
              <a:t> | Director of Research and Policy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sz="1900"/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Elnaz Kashefpakdel </a:t>
            </a:r>
            <a:r>
              <a:rPr lang="en-US" sz="1900"/>
              <a:t>| </a:t>
            </a: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of Research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www.educationandemployers.org/research-main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@Edu_EResearch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Shape 4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7950" y="407625"/>
            <a:ext cx="3494700" cy="13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Shape 443"/>
          <p:cNvSpPr txBox="1"/>
          <p:nvPr>
            <p:ph idx="1" type="body"/>
          </p:nvPr>
        </p:nvSpPr>
        <p:spPr>
          <a:xfrm>
            <a:off x="1424550" y="2742875"/>
            <a:ext cx="10107600" cy="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3600"/>
              <a:t>Understanding 4 or more employers engagement 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</a:rPr>
              <a:t> </a:t>
            </a: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type="title"/>
          </p:nvPr>
        </p:nvSpPr>
        <p:spPr>
          <a:xfrm>
            <a:off x="406400" y="377292"/>
            <a:ext cx="10248900" cy="17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0" i="0" lang="en-US" sz="2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Most young people educated in the </a:t>
            </a:r>
            <a: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sector 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that their schools </a:t>
            </a:r>
            <a: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prepared them poorly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adult working life; </a:t>
            </a:r>
            <a:b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Young adults who experienced </a:t>
            </a:r>
            <a: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greater volume 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school-mediated employer engagement </a:t>
            </a:r>
            <a: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 better prepared 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adult working world </a:t>
            </a:r>
          </a:p>
        </p:txBody>
      </p:sp>
      <p:pic>
        <p:nvPicPr>
          <p:cNvPr id="522" name="Shape 5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5599" y="79180"/>
            <a:ext cx="1676400" cy="57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3" name="Shape 523"/>
          <p:cNvGraphicFramePr/>
          <p:nvPr/>
        </p:nvGraphicFramePr>
        <p:xfrm>
          <a:off x="406400" y="2326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{69300A2F-35AE-47CD-AF89-586F6D8C782C}</a:tableStyleId>
              </a:tblPr>
              <a:tblGrid>
                <a:gridCol w="66325"/>
                <a:gridCol w="2274775"/>
                <a:gridCol w="564700"/>
                <a:gridCol w="564700"/>
                <a:gridCol w="677375"/>
                <a:gridCol w="677375"/>
                <a:gridCol w="565150"/>
              </a:tblGrid>
              <a:tr h="953325">
                <a:tc gridSpan="3"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P-Value: 0.00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 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School type at age 16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rbel"/>
                        <a:buNone/>
                      </a:pPr>
                      <a:r>
                        <a:rPr lang="en-US" sz="1100" u="none" cap="none" strike="noStrike"/>
                        <a:t>N= </a:t>
                      </a:r>
                      <a:r>
                        <a:rPr lang="en-US" sz="1000" u="none" cap="none" strike="noStrike"/>
                        <a:t>1,676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 rowSpan="2" hMerge="1"/>
                <a:tc rowSpan="2" hMerge="1"/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Looking back, how well do you feel that your school/college prepared you for adult working life?</a:t>
                      </a:r>
                    </a:p>
                  </a:txBody>
                  <a:tcPr marT="0" marB="0" marR="0" marL="0" anchor="ctr"/>
                </a:tc>
                <a:tc hMerge="1"/>
                <a:tc hMerge="1"/>
                <a:tc hMerge="1"/>
              </a:tr>
              <a:tr h="635550">
                <a:tc gridSpan="3" vMerge="1"/>
                <a:tc hMerge="1" vMerge="1"/>
                <a:tc hMerge="1"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Very well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Quite well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Quite poorly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Very poorly</a:t>
                      </a:r>
                    </a:p>
                  </a:txBody>
                  <a:tcPr marT="0" marB="0" marR="0" marL="0" anchor="ctr"/>
                </a:tc>
              </a:tr>
              <a:tr h="926725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 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Non-selective state school, i.e. comprehensive school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% 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4.4%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39.2%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43.4%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13.0%</a:t>
                      </a:r>
                    </a:p>
                  </a:txBody>
                  <a:tcPr marT="0" marB="0" marR="0" marL="0" anchor="ctr"/>
                </a:tc>
              </a:tr>
              <a:tr h="4881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Grammar / selective state school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% 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8.5%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49.4%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35.7%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6.4%</a:t>
                      </a:r>
                    </a:p>
                  </a:txBody>
                  <a:tcPr marT="0" marB="0" marR="0" marL="0" anchor="ctr"/>
                </a:tc>
              </a:tr>
              <a:tr h="4881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Independent / fee-paying school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% 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16.1%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45.3%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24.2%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14.3%</a:t>
                      </a:r>
                    </a:p>
                  </a:txBody>
                  <a:tcPr marT="0" marB="0" marR="0" marL="0" anchor="ctr"/>
                </a:tc>
              </a:tr>
              <a:tr h="361100">
                <a:tc gridSpan="2"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Total</a:t>
                      </a:r>
                    </a:p>
                  </a:txBody>
                  <a:tcPr marT="0" marB="0" marR="0" marL="0"/>
                </a:tc>
                <a:tc rowSpan="2"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Count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102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691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679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204</a:t>
                      </a:r>
                    </a:p>
                  </a:txBody>
                  <a:tcPr marT="0" marB="0" marR="0" marL="0" anchor="ctr"/>
                </a:tc>
              </a:tr>
              <a:tr h="488125">
                <a:tc gridSpan="2" vMerge="1"/>
                <a:tc hMerge="1"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% 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6.1%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41.2%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40.5%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12.2%</a:t>
                      </a: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cxnSp>
        <p:nvCxnSpPr>
          <p:cNvPr id="524" name="Shape 524"/>
          <p:cNvCxnSpPr/>
          <p:nvPr/>
        </p:nvCxnSpPr>
        <p:spPr>
          <a:xfrm flipH="1">
            <a:off x="6169760" y="2091000"/>
            <a:ext cx="12600" cy="4652700"/>
          </a:xfrm>
          <a:prstGeom prst="straightConnector1">
            <a:avLst/>
          </a:prstGeom>
          <a:noFill/>
          <a:ln cap="flat" cmpd="sng" w="25400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cxnSp>
      <p:graphicFrame>
        <p:nvGraphicFramePr>
          <p:cNvPr id="525" name="Shape 525"/>
          <p:cNvGraphicFramePr/>
          <p:nvPr/>
        </p:nvGraphicFramePr>
        <p:xfrm>
          <a:off x="6636485" y="2326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{69300A2F-35AE-47CD-AF89-586F6D8C782C}</a:tableStyleId>
              </a:tblPr>
              <a:tblGrid>
                <a:gridCol w="57600"/>
                <a:gridCol w="1062450"/>
                <a:gridCol w="748525"/>
                <a:gridCol w="784750"/>
                <a:gridCol w="736475"/>
                <a:gridCol w="784750"/>
                <a:gridCol w="860250"/>
              </a:tblGrid>
              <a:tr h="1041025">
                <a:tc gridSpan="3"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P-value: 0.00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 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 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Volume of activities</a:t>
                      </a: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N=1,756</a:t>
                      </a:r>
                    </a:p>
                  </a:txBody>
                  <a:tcPr marT="0" marB="0" marR="0" marL="0" anchor="ctr"/>
                </a:tc>
                <a:tc rowSpan="2" hMerge="1"/>
                <a:tc rowSpan="2" hMerge="1"/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Looking back, how well do you feel that your school/college prepared you for adult working life?</a:t>
                      </a:r>
                    </a:p>
                  </a:txBody>
                  <a:tcPr marT="0" marB="0" marR="0" marL="0" anchor="ctr"/>
                </a:tc>
                <a:tc hMerge="1"/>
                <a:tc hMerge="1"/>
                <a:tc hMerge="1"/>
              </a:tr>
              <a:tr h="694025">
                <a:tc gridSpan="3" vMerge="1"/>
                <a:tc hMerge="1" vMerge="1"/>
                <a:tc hMerge="1"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Very well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Quite well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Quite poorly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Very poorly</a:t>
                      </a:r>
                    </a:p>
                  </a:txBody>
                  <a:tcPr marT="0" marB="0" marR="0" marL="0" anchor="ctr"/>
                </a:tc>
              </a:tr>
              <a:tr h="347000">
                <a:tc rowSpan="5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 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Never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% 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7.8%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26.3%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41.5%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24.5%</a:t>
                      </a:r>
                    </a:p>
                  </a:txBody>
                  <a:tcPr marT="0" marB="0" marR="0" marL="0" anchor="ctr"/>
                </a:tc>
              </a:tr>
              <a:tr h="3470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Once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% 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3.8%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36.2%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47.2%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12.9%</a:t>
                      </a:r>
                    </a:p>
                  </a:txBody>
                  <a:tcPr marT="0" marB="0" marR="0" marL="0" anchor="ctr"/>
                </a:tc>
              </a:tr>
              <a:tr h="3470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Twice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% 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3.7%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48.5%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40.1%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7.6%</a:t>
                      </a:r>
                    </a:p>
                  </a:txBody>
                  <a:tcPr marT="0" marB="0" marR="0" marL="0" anchor="ctr"/>
                </a:tc>
              </a:tr>
              <a:tr h="3470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Three times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% 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9.9%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55.3%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28.3%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6.6%</a:t>
                      </a:r>
                    </a:p>
                  </a:txBody>
                  <a:tcPr marT="0" marB="0" marR="0" marL="0" anchor="ctr"/>
                </a:tc>
              </a:tr>
              <a:tr h="5239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Four or more times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% 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12.8%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55.1%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26.0%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6.2%</a:t>
                      </a:r>
                    </a:p>
                  </a:txBody>
                  <a:tcPr marT="0" marB="0" marR="0" marL="0" anchor="ctr"/>
                </a:tc>
              </a:tr>
              <a:tr h="347000">
                <a:tc gridSpan="2"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Total</a:t>
                      </a:r>
                    </a:p>
                  </a:txBody>
                  <a:tcPr marT="0" marB="0" marR="0" marL="0"/>
                </a:tc>
                <a:tc rowSpan="2"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Count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109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724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704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219</a:t>
                      </a:r>
                    </a:p>
                  </a:txBody>
                  <a:tcPr marT="0" marB="0" marR="0" marL="0" anchor="ctr"/>
                </a:tc>
              </a:tr>
              <a:tr h="347000">
                <a:tc gridSpan="2" vMerge="1"/>
                <a:tc hMerge="1"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% 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6.2%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41.2%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40.1%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4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100" u="none" cap="none" strike="noStrike"/>
                        <a:t>12.5%</a:t>
                      </a: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sp>
        <p:nvSpPr>
          <p:cNvPr id="526" name="Shape 526"/>
          <p:cNvSpPr/>
          <p:nvPr/>
        </p:nvSpPr>
        <p:spPr>
          <a:xfrm>
            <a:off x="4590314" y="3941367"/>
            <a:ext cx="1155600" cy="863700"/>
          </a:xfrm>
          <a:prstGeom prst="ellipse">
            <a:avLst/>
          </a:prstGeom>
          <a:noFill/>
          <a:ln cap="flat" cmpd="sng" w="1905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Shape 527"/>
          <p:cNvSpPr/>
          <p:nvPr/>
        </p:nvSpPr>
        <p:spPr>
          <a:xfrm>
            <a:off x="3370376" y="5188744"/>
            <a:ext cx="1155600" cy="863700"/>
          </a:xfrm>
          <a:prstGeom prst="ellipse">
            <a:avLst/>
          </a:prstGeom>
          <a:noFill/>
          <a:ln cap="flat" cmpd="sng" w="1905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Shape 528"/>
          <p:cNvSpPr/>
          <p:nvPr/>
        </p:nvSpPr>
        <p:spPr>
          <a:xfrm>
            <a:off x="10044227" y="3766344"/>
            <a:ext cx="1531200" cy="863700"/>
          </a:xfrm>
          <a:prstGeom prst="ellipse">
            <a:avLst/>
          </a:prstGeom>
          <a:noFill/>
          <a:ln cap="flat" cmpd="sng" w="1905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8513139" y="5265669"/>
            <a:ext cx="1531200" cy="863700"/>
          </a:xfrm>
          <a:prstGeom prst="ellipse">
            <a:avLst/>
          </a:prstGeom>
          <a:noFill/>
          <a:ln cap="flat" cmpd="sng" w="1905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>
            <p:ph type="title"/>
          </p:nvPr>
        </p:nvSpPr>
        <p:spPr>
          <a:xfrm>
            <a:off x="381000" y="152400"/>
            <a:ext cx="115824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b="0" i="0" lang="en-US" sz="2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Most employer engagement </a:t>
            </a:r>
            <a: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wasn’t helpful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b="0" i="0" lang="en-US" sz="23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making decisions 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age 16 </a:t>
            </a:r>
            <a: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unless 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teenagers recalled </a:t>
            </a:r>
            <a: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4+ activities</a:t>
            </a:r>
            <a:b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Most employer engagement </a:t>
            </a:r>
            <a: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wasn’t helpful 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b="0" i="0" lang="en-US" sz="23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applying for university </a:t>
            </a:r>
            <a: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unless 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teenagers recalled </a:t>
            </a:r>
            <a: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4+ activities</a:t>
            </a:r>
            <a:b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3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employer engagement </a:t>
            </a:r>
            <a: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wasn’t helpful 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b="0" i="0" lang="en-US" sz="2300" u="sng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applying for a full-time job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participation in </a:t>
            </a:r>
            <a:r>
              <a:rPr b="1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3+ activities made a big difference </a:t>
            </a:r>
          </a:p>
        </p:txBody>
      </p:sp>
      <p:graphicFrame>
        <p:nvGraphicFramePr>
          <p:cNvPr id="535" name="Shape 535"/>
          <p:cNvGraphicFramePr/>
          <p:nvPr/>
        </p:nvGraphicFramePr>
        <p:xfrm>
          <a:off x="127000" y="312419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{EA759B80-F3A4-4F86-9538-1A8A67F94176}</a:tableStyleId>
              </a:tblPr>
              <a:tblGrid>
                <a:gridCol w="1162050"/>
                <a:gridCol w="1543050"/>
                <a:gridCol w="1333500"/>
              </a:tblGrid>
              <a:tr h="613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</a:p>
                  </a:txBody>
                  <a:tcPr marT="0" marB="0" marR="68575" marL="68575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Decision making at age 16 (e.g. whether to stay on, what and where to study, whether to try and get a job)</a:t>
                      </a:r>
                    </a:p>
                  </a:txBody>
                  <a:tcPr marT="0" marB="0" marR="68575" marL="68575" anchor="ctr"/>
                </a:tc>
                <a:tc hMerge="1"/>
              </a:tr>
              <a:tr h="673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 </a:t>
                      </a: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Very helpful /</a:t>
                      </a: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Fairly helpful</a:t>
                      </a: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 </a:t>
                      </a: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Not very helpful /</a:t>
                      </a: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Not at all helpful</a:t>
                      </a:r>
                    </a:p>
                  </a:txBody>
                  <a:tcPr marT="0" marB="0" marR="68575" marL="68575" anchor="ctr"/>
                </a:tc>
              </a:tr>
              <a:tr h="531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Once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25%</a:t>
                      </a: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75%</a:t>
                      </a:r>
                    </a:p>
                  </a:txBody>
                  <a:tcPr marT="0" marB="0" marR="68575" marL="68575" anchor="ctr"/>
                </a:tc>
              </a:tr>
              <a:tr h="531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Twice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31%</a:t>
                      </a: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69%</a:t>
                      </a:r>
                    </a:p>
                  </a:txBody>
                  <a:tcPr marT="0" marB="0" marR="68575" marL="68575" anchor="ctr"/>
                </a:tc>
              </a:tr>
              <a:tr h="531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Three times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49%</a:t>
                      </a: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51%</a:t>
                      </a:r>
                    </a:p>
                  </a:txBody>
                  <a:tcPr marT="0" marB="0" marR="68575" marL="68575" anchor="ctr"/>
                </a:tc>
              </a:tr>
              <a:tr h="49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Four times or more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51%</a:t>
                      </a: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49%</a:t>
                      </a: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cxnSp>
        <p:nvCxnSpPr>
          <p:cNvPr id="536" name="Shape 536"/>
          <p:cNvCxnSpPr/>
          <p:nvPr/>
        </p:nvCxnSpPr>
        <p:spPr>
          <a:xfrm>
            <a:off x="4305298" y="2957984"/>
            <a:ext cx="12600" cy="3733800"/>
          </a:xfrm>
          <a:prstGeom prst="straightConnector1">
            <a:avLst/>
          </a:prstGeom>
          <a:noFill/>
          <a:ln cap="flat" cmpd="sng" w="25400">
            <a:solidFill>
              <a:srgbClr val="8DA9DB"/>
            </a:solidFill>
            <a:prstDash val="solid"/>
            <a:miter/>
            <a:headEnd len="med" w="med" type="none"/>
            <a:tailEnd len="med" w="med" type="none"/>
          </a:ln>
        </p:spPr>
      </p:cxnSp>
      <p:graphicFrame>
        <p:nvGraphicFramePr>
          <p:cNvPr id="537" name="Shape 537"/>
          <p:cNvGraphicFramePr/>
          <p:nvPr/>
        </p:nvGraphicFramePr>
        <p:xfrm>
          <a:off x="4457698" y="3124196"/>
          <a:ext cx="2999999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{EA759B80-F3A4-4F86-9538-1A8A67F94176}</a:tableStyleId>
              </a:tblPr>
              <a:tblGrid>
                <a:gridCol w="2064575"/>
                <a:gridCol w="896275"/>
                <a:gridCol w="874550"/>
              </a:tblGrid>
              <a:tr h="527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</a:p>
                  </a:txBody>
                  <a:tcPr marT="0" marB="0" marR="68575" marL="68575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</a:rPr>
                        <a:t>Applying for university </a:t>
                      </a:r>
                    </a:p>
                  </a:txBody>
                  <a:tcPr marT="0" marB="0" marR="68575" marL="68575" anchor="ctr"/>
                </a:tc>
                <a:tc hMerge="1"/>
              </a:tr>
              <a:tr h="795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 </a:t>
                      </a: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Yes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 </a:t>
                      </a: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No</a:t>
                      </a:r>
                    </a:p>
                  </a:txBody>
                  <a:tcPr marT="0" marB="0" marR="68575" marL="68575"/>
                </a:tc>
              </a:tr>
              <a:tr h="522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Once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33%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67%</a:t>
                      </a:r>
                    </a:p>
                  </a:txBody>
                  <a:tcPr marT="0" marB="0" marR="68575" marL="68575"/>
                </a:tc>
              </a:tr>
              <a:tr h="522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Twice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38%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62%</a:t>
                      </a:r>
                    </a:p>
                  </a:txBody>
                  <a:tcPr marT="0" marB="0" marR="68575" marL="68575"/>
                </a:tc>
              </a:tr>
              <a:tr h="522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Three times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47%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53%</a:t>
                      </a:r>
                    </a:p>
                  </a:txBody>
                  <a:tcPr marT="0" marB="0" marR="68575" marL="68575"/>
                </a:tc>
              </a:tr>
              <a:tr h="484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Four times or more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53%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48%</a:t>
                      </a: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cxnSp>
        <p:nvCxnSpPr>
          <p:cNvPr id="538" name="Shape 538"/>
          <p:cNvCxnSpPr/>
          <p:nvPr/>
        </p:nvCxnSpPr>
        <p:spPr>
          <a:xfrm>
            <a:off x="8445493" y="2996081"/>
            <a:ext cx="12600" cy="3733800"/>
          </a:xfrm>
          <a:prstGeom prst="straightConnector1">
            <a:avLst/>
          </a:prstGeom>
          <a:noFill/>
          <a:ln cap="flat" cmpd="sng" w="25400">
            <a:solidFill>
              <a:srgbClr val="8DA9DB"/>
            </a:solidFill>
            <a:prstDash val="solid"/>
            <a:miter/>
            <a:headEnd len="med" w="med" type="none"/>
            <a:tailEnd len="med" w="med" type="none"/>
          </a:ln>
        </p:spPr>
      </p:cxnSp>
      <p:graphicFrame>
        <p:nvGraphicFramePr>
          <p:cNvPr id="539" name="Shape 539"/>
          <p:cNvGraphicFramePr/>
          <p:nvPr/>
        </p:nvGraphicFramePr>
        <p:xfrm>
          <a:off x="8610589" y="312419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{EA759B80-F3A4-4F86-9538-1A8A67F94176}</a:tableStyleId>
              </a:tblPr>
              <a:tblGrid>
                <a:gridCol w="1852575"/>
                <a:gridCol w="804400"/>
                <a:gridCol w="784725"/>
              </a:tblGrid>
              <a:tr h="597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</a:rPr>
                        <a:t> </a:t>
                      </a:r>
                    </a:p>
                  </a:txBody>
                  <a:tcPr marT="0" marB="0" marR="68575" marL="68575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</a:rPr>
                        <a:t>Applying for a full-time job</a:t>
                      </a:r>
                    </a:p>
                  </a:txBody>
                  <a:tcPr marT="0" marB="0" marR="68575" marL="68575"/>
                </a:tc>
                <a:tc hMerge="1"/>
              </a:tr>
              <a:tr h="905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 </a:t>
                      </a: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Yes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 </a:t>
                      </a: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No</a:t>
                      </a:r>
                    </a:p>
                  </a:txBody>
                  <a:tcPr marT="0" marB="0" marR="68575" marL="68575"/>
                </a:tc>
              </a:tr>
              <a:tr h="494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Once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21%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79%</a:t>
                      </a:r>
                    </a:p>
                  </a:txBody>
                  <a:tcPr marT="0" marB="0" marR="68575" marL="68575"/>
                </a:tc>
              </a:tr>
              <a:tr h="494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Twice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32%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68%</a:t>
                      </a:r>
                    </a:p>
                  </a:txBody>
                  <a:tcPr marT="0" marB="0" marR="68575" marL="68575"/>
                </a:tc>
              </a:tr>
              <a:tr h="403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Three times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42%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58%</a:t>
                      </a:r>
                    </a:p>
                  </a:txBody>
                  <a:tcPr marT="0" marB="0" marR="68575" marL="68575"/>
                </a:tc>
              </a:tr>
              <a:tr h="494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Four times or more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48%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100" u="none" cap="none" strike="noStrike"/>
                        <a:t>52%</a:t>
                      </a: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>
            <p:ph type="title"/>
          </p:nvPr>
        </p:nvSpPr>
        <p:spPr>
          <a:xfrm>
            <a:off x="838200" y="227975"/>
            <a:ext cx="10986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0" i="0" lang="en-US" sz="3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If you found the activities helpful, tell us the reason…</a:t>
            </a:r>
          </a:p>
        </p:txBody>
      </p:sp>
      <p:graphicFrame>
        <p:nvGraphicFramePr>
          <p:cNvPr id="545" name="Shape 545"/>
          <p:cNvGraphicFramePr/>
          <p:nvPr/>
        </p:nvGraphicFramePr>
        <p:xfrm>
          <a:off x="284795" y="1542099"/>
          <a:ext cx="2999999" cy="3000000"/>
        </p:xfrm>
        <a:graphic>
          <a:graphicData uri="http://schemas.openxmlformats.org/drawingml/2006/table">
            <a:tbl>
              <a:tblPr>
                <a:noFill/>
                <a:tableStyleId>{AB024859-7418-42AE-BA64-40DC2F4FCBBF}</a:tableStyleId>
              </a:tblPr>
              <a:tblGrid>
                <a:gridCol w="3842950"/>
                <a:gridCol w="832875"/>
              </a:tblGrid>
              <a:tr h="71980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lt1"/>
                          </a:solidFill>
                        </a:rPr>
                        <a:t> When applying for university…</a:t>
                      </a:r>
                    </a:p>
                  </a:txBody>
                  <a:tcPr marT="0" marB="0" marR="0" marL="0" anchor="ctr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lt1"/>
                          </a:solidFill>
                        </a:rPr>
                        <a:t>Valid Percent</a:t>
                      </a:r>
                    </a:p>
                  </a:txBody>
                  <a:tcPr marT="0" marB="0" marR="0" marL="0" anchor="ctr">
                    <a:solidFill>
                      <a:schemeClr val="accent1"/>
                    </a:solidFill>
                  </a:tcPr>
                </a:tc>
              </a:tr>
              <a:tr h="61720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It provided me with something to write about in my UCAS application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64.3</a:t>
                      </a:r>
                    </a:p>
                  </a:txBody>
                  <a:tcPr marT="0" marB="0" marR="0" marL="0" anchor="ctr"/>
                </a:tc>
              </a:tr>
              <a:tr h="61720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It provided me with something to talk about at interview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30.3</a:t>
                      </a:r>
                    </a:p>
                  </a:txBody>
                  <a:tcPr marT="0" marB="0" marR="0" marL="0" anchor="ctr"/>
                </a:tc>
              </a:tr>
              <a:tr h="35990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It helped me to decide the subject I wanted to study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33.8</a:t>
                      </a:r>
                    </a:p>
                  </a:txBody>
                  <a:tcPr marT="0" marB="0" marR="0" marL="0" anchor="ctr"/>
                </a:tc>
              </a:tr>
              <a:tr h="61720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It helped me to decide on the institution I wanted to study at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18.5</a:t>
                      </a:r>
                    </a:p>
                  </a:txBody>
                  <a:tcPr marT="0" marB="0" marR="0" marL="0" anchor="ctr"/>
                </a:tc>
              </a:tr>
              <a:tr h="35990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It gave me the confidence to apply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22.4</a:t>
                      </a:r>
                    </a:p>
                  </a:txBody>
                  <a:tcPr marT="0" marB="0" marR="0" marL="0" anchor="ctr"/>
                </a:tc>
              </a:tr>
              <a:tr h="61720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It helped me to decide which subjects/options to choose while still at school/college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29.5</a:t>
                      </a:r>
                    </a:p>
                  </a:txBody>
                  <a:tcPr marT="0" marB="0" marR="0" marL="0" anchor="ctr"/>
                </a:tc>
              </a:tr>
              <a:tr h="35990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It motivated me to work as hard while in school/college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34.4</a:t>
                      </a:r>
                    </a:p>
                  </a:txBody>
                  <a:tcPr marT="0" marB="0" marR="0" marL="0" anchor="ctr"/>
                </a:tc>
              </a:tr>
              <a:tr h="35990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 used someone I met as a referee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26.7</a:t>
                      </a:r>
                    </a:p>
                  </a:txBody>
                  <a:tcPr marT="0" marB="0" marR="0" marL="0" anchor="ctr"/>
                </a:tc>
              </a:tr>
              <a:tr h="35990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Total responded 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465 </a:t>
                      </a: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sp>
        <p:nvSpPr>
          <p:cNvPr id="546" name="Shape 546"/>
          <p:cNvSpPr/>
          <p:nvPr/>
        </p:nvSpPr>
        <p:spPr>
          <a:xfrm>
            <a:off x="4263389" y="2308859"/>
            <a:ext cx="697200" cy="605700"/>
          </a:xfrm>
          <a:prstGeom prst="ellipse">
            <a:avLst/>
          </a:prstGeom>
          <a:noFill/>
          <a:ln cap="flat" cmpd="sng" w="1905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4263389" y="5193030"/>
            <a:ext cx="697200" cy="605700"/>
          </a:xfrm>
          <a:prstGeom prst="ellipse">
            <a:avLst/>
          </a:prstGeom>
          <a:noFill/>
          <a:ln cap="flat" cmpd="sng" w="1905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Shape 548"/>
          <p:cNvSpPr/>
          <p:nvPr/>
        </p:nvSpPr>
        <p:spPr>
          <a:xfrm>
            <a:off x="4263389" y="3363278"/>
            <a:ext cx="697200" cy="605700"/>
          </a:xfrm>
          <a:prstGeom prst="ellipse">
            <a:avLst/>
          </a:prstGeom>
          <a:noFill/>
          <a:ln cap="flat" cmpd="sng" w="1905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9" name="Shape 549"/>
          <p:cNvGraphicFramePr/>
          <p:nvPr/>
        </p:nvGraphicFramePr>
        <p:xfrm>
          <a:off x="5737860" y="15420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{AB024859-7418-42AE-BA64-40DC2F4FCBBF}</a:tableStyleId>
              </a:tblPr>
              <a:tblGrid>
                <a:gridCol w="5440675"/>
                <a:gridCol w="811525"/>
              </a:tblGrid>
              <a:tr h="41545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lt1"/>
                          </a:solidFill>
                        </a:rPr>
                        <a:t> When applying for jobs…</a:t>
                      </a:r>
                    </a:p>
                  </a:txBody>
                  <a:tcPr marT="0" marB="0" marR="0" marL="0" anchor="ctr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lt1"/>
                          </a:solidFill>
                        </a:rPr>
                        <a:t>Valid Percent</a:t>
                      </a:r>
                    </a:p>
                  </a:txBody>
                  <a:tcPr marT="0" marB="0" marR="0" marL="0" anchor="ctr">
                    <a:solidFill>
                      <a:schemeClr val="accent1"/>
                    </a:solidFill>
                  </a:tcPr>
                </a:tc>
              </a:tr>
              <a:tr h="34855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It gave me with something to use in a job application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47.5</a:t>
                      </a:r>
                    </a:p>
                  </a:txBody>
                  <a:tcPr marT="0" marB="0" marR="0" marL="0"/>
                </a:tc>
              </a:tr>
              <a:tr h="207725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It gave me the motivation to succeed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19.7</a:t>
                      </a:r>
                    </a:p>
                  </a:txBody>
                  <a:tcPr marT="0" marB="0" marR="0" marL="0"/>
                </a:tc>
              </a:tr>
              <a:tr h="34855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It gave me something to talk about at a job interview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37.5</a:t>
                      </a:r>
                    </a:p>
                  </a:txBody>
                  <a:tcPr marT="0" marB="0" marR="0" marL="0"/>
                </a:tc>
              </a:tr>
              <a:tr h="34855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It gave me the confidence to apply for a particular job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31.4</a:t>
                      </a:r>
                    </a:p>
                  </a:txBody>
                  <a:tcPr marT="0" marB="0" marR="0" marL="0"/>
                </a:tc>
              </a:tr>
              <a:tr h="34855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 learned how to produce a good CV or application	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49.1</a:t>
                      </a:r>
                    </a:p>
                  </a:txBody>
                  <a:tcPr marT="0" marB="0" marR="0" marL="0"/>
                </a:tc>
              </a:tr>
              <a:tr h="207725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It helped me to practice my interview skills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39.2</a:t>
                      </a:r>
                    </a:p>
                  </a:txBody>
                  <a:tcPr marT="0" marB="0" marR="0" marL="0"/>
                </a:tc>
              </a:tr>
              <a:tr h="34855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It taught me what it is really like to work in a particular job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32.8</a:t>
                      </a:r>
                    </a:p>
                  </a:txBody>
                  <a:tcPr marT="0" marB="0" marR="0" marL="0"/>
                </a:tc>
              </a:tr>
              <a:tr h="41545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It helped me to make better choices about what I studied whilst still in education/training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18.1</a:t>
                      </a:r>
                    </a:p>
                  </a:txBody>
                  <a:tcPr marT="0" marB="0" marR="0" marL="0"/>
                </a:tc>
              </a:tr>
              <a:tr h="41545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It helped me to understand what I needed to do to get a particular job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25.2</a:t>
                      </a:r>
                    </a:p>
                  </a:txBody>
                  <a:tcPr marT="0" marB="0" marR="0" marL="0"/>
                </a:tc>
              </a:tr>
              <a:tr h="41545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 met someone who offered me a proper job (e.g., part-time job) which proved useful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12.7</a:t>
                      </a:r>
                    </a:p>
                  </a:txBody>
                  <a:tcPr marT="0" marB="0" marR="0" marL="0"/>
                </a:tc>
              </a:tr>
              <a:tr h="207725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 met someone who gave me a reference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34.4</a:t>
                      </a:r>
                    </a:p>
                  </a:txBody>
                  <a:tcPr marT="0" marB="0" marR="0" marL="0"/>
                </a:tc>
              </a:tr>
              <a:tr h="207725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 met someone who gave me good advice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31.2</a:t>
                      </a:r>
                    </a:p>
                  </a:txBody>
                  <a:tcPr marT="0" marB="0" marR="0" marL="0"/>
                </a:tc>
              </a:tr>
              <a:tr h="415450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I improved my soft skills / employability skills (eg, communicating, team working)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44.6</a:t>
                      </a:r>
                    </a:p>
                  </a:txBody>
                  <a:tcPr marT="0" marB="0" marR="0" marL="0"/>
                </a:tc>
              </a:tr>
              <a:tr h="207725"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Total responded 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300" u="none" cap="none" strike="noStrike"/>
                        <a:t>240 </a:t>
                      </a:r>
                    </a:p>
                  </a:txBody>
                  <a:tcPr marT="0" marB="0" marR="0" marL="0"/>
                </a:tc>
              </a:tr>
            </a:tbl>
          </a:graphicData>
        </a:graphic>
      </p:graphicFrame>
      <p:cxnSp>
        <p:nvCxnSpPr>
          <p:cNvPr id="550" name="Shape 550"/>
          <p:cNvCxnSpPr/>
          <p:nvPr/>
        </p:nvCxnSpPr>
        <p:spPr>
          <a:xfrm>
            <a:off x="5342889" y="1542099"/>
            <a:ext cx="12600" cy="5273400"/>
          </a:xfrm>
          <a:prstGeom prst="straightConnector1">
            <a:avLst/>
          </a:prstGeom>
          <a:noFill/>
          <a:ln cap="flat" cmpd="sng" w="25400">
            <a:solidFill>
              <a:srgbClr val="A5A5A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51" name="Shape 551"/>
          <p:cNvSpPr/>
          <p:nvPr/>
        </p:nvSpPr>
        <p:spPr>
          <a:xfrm>
            <a:off x="11353800" y="3121105"/>
            <a:ext cx="571500" cy="484199"/>
          </a:xfrm>
          <a:prstGeom prst="ellipse">
            <a:avLst/>
          </a:prstGeom>
          <a:noFill/>
          <a:ln cap="flat" cmpd="sng" w="1905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Shape 552"/>
          <p:cNvSpPr/>
          <p:nvPr/>
        </p:nvSpPr>
        <p:spPr>
          <a:xfrm>
            <a:off x="11349989" y="1921550"/>
            <a:ext cx="571500" cy="484200"/>
          </a:xfrm>
          <a:prstGeom prst="ellipse">
            <a:avLst/>
          </a:prstGeom>
          <a:noFill/>
          <a:ln cap="flat" cmpd="sng" w="1905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Shape 553"/>
          <p:cNvSpPr/>
          <p:nvPr/>
        </p:nvSpPr>
        <p:spPr>
          <a:xfrm>
            <a:off x="11349989" y="5802273"/>
            <a:ext cx="571500" cy="484200"/>
          </a:xfrm>
          <a:prstGeom prst="ellipse">
            <a:avLst/>
          </a:prstGeom>
          <a:noFill/>
          <a:ln cap="flat" cmpd="sng" w="1905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8" name="Shape 558"/>
          <p:cNvCxnSpPr/>
          <p:nvPr/>
        </p:nvCxnSpPr>
        <p:spPr>
          <a:xfrm>
            <a:off x="6005430" y="1137336"/>
            <a:ext cx="6900" cy="5619000"/>
          </a:xfrm>
          <a:prstGeom prst="straightConnector1">
            <a:avLst/>
          </a:prstGeom>
          <a:noFill/>
          <a:ln cap="flat" cmpd="sng" w="25400">
            <a:solidFill>
              <a:srgbClr val="A5A5A5"/>
            </a:solidFill>
            <a:prstDash val="solid"/>
            <a:miter/>
            <a:headEnd len="med" w="med" type="none"/>
            <a:tailEnd len="med" w="med" type="none"/>
          </a:ln>
        </p:spPr>
      </p:cxnSp>
      <p:graphicFrame>
        <p:nvGraphicFramePr>
          <p:cNvPr id="559" name="Shape 559"/>
          <p:cNvGraphicFramePr/>
          <p:nvPr/>
        </p:nvGraphicFramePr>
        <p:xfrm>
          <a:off x="301015" y="113733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{EA759B80-F3A4-4F86-9538-1A8A67F94176}</a:tableStyleId>
              </a:tblPr>
              <a:tblGrid>
                <a:gridCol w="4686375"/>
                <a:gridCol w="681900"/>
              </a:tblGrid>
              <a:tr h="650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Given what you know now, would you have welcomed more help in any of the following areas while at school/college?</a:t>
                      </a:r>
                    </a:p>
                  </a:txBody>
                  <a:tcPr marT="8750" marB="0" marR="62975" marL="629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750" marB="0" marR="62975" marL="62975" anchor="ctr"/>
                </a:tc>
              </a:tr>
              <a:tr h="29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How to create a good CV, or write a good application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60%</a:t>
                      </a:r>
                    </a:p>
                  </a:txBody>
                  <a:tcPr marT="8750" marB="0" marR="8750" marL="8750" anchor="ctr"/>
                </a:tc>
              </a:tr>
              <a:tr h="248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How to perform well at interview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60%</a:t>
                      </a:r>
                    </a:p>
                  </a:txBody>
                  <a:tcPr marT="8750" marB="0" marR="8750" marL="8750" anchor="ctr"/>
                </a:tc>
              </a:tr>
              <a:tr h="342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How the tax/benefit systems work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59%</a:t>
                      </a:r>
                    </a:p>
                  </a:txBody>
                  <a:tcPr marT="8750" marB="0" marR="8750" marL="8750" anchor="ctr"/>
                </a:tc>
              </a:tr>
              <a:tr h="269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How employers actually recruit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56%</a:t>
                      </a:r>
                    </a:p>
                  </a:txBody>
                  <a:tcPr marT="8750" marB="0" marR="8750" marL="8750" anchor="ctr"/>
                </a:tc>
              </a:tr>
              <a:tr h="342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How to manage money once you had income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55%</a:t>
                      </a:r>
                    </a:p>
                  </a:txBody>
                  <a:tcPr marT="8750" marB="0" marR="8750" marL="8750" anchor="ctr"/>
                </a:tc>
              </a:tr>
              <a:tr h="493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How the world of work is changing and which skills are likely to be demanded in future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49%</a:t>
                      </a:r>
                    </a:p>
                  </a:txBody>
                  <a:tcPr marT="8750" marB="0" marR="8750" marL="8750" anchor="ctr"/>
                </a:tc>
              </a:tr>
              <a:tr h="295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How to find a job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48%</a:t>
                      </a:r>
                    </a:p>
                  </a:txBody>
                  <a:tcPr marT="8750" marB="0" marR="8750" marL="8750" anchor="ctr"/>
                </a:tc>
              </a:tr>
              <a:tr h="398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How to find out what different jobs require in terms of skills, attitudes and qualifications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47%</a:t>
                      </a:r>
                    </a:p>
                  </a:txBody>
                  <a:tcPr marT="8750" marB="0" marR="8750" marL="8750" anchor="ctr"/>
                </a:tc>
              </a:tr>
              <a:tr h="342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How job centres and employment agencies work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36%</a:t>
                      </a:r>
                    </a:p>
                  </a:txBody>
                  <a:tcPr marT="8750" marB="0" marR="8750" marL="8750" anchor="ctr"/>
                </a:tc>
              </a:tr>
              <a:tr h="330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How to run your own enterprise/business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36%</a:t>
                      </a:r>
                    </a:p>
                  </a:txBody>
                  <a:tcPr marT="8750" marB="0" marR="8750" marL="8750" anchor="ctr"/>
                </a:tc>
              </a:tr>
              <a:tr h="554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How to get a part-time job whilst still at school or college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34%</a:t>
                      </a:r>
                    </a:p>
                  </a:txBody>
                  <a:tcPr marT="8750" marB="0" marR="8750" marL="8750"/>
                </a:tc>
              </a:tr>
              <a:tr h="260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How to get into University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27%</a:t>
                      </a:r>
                    </a:p>
                  </a:txBody>
                  <a:tcPr marT="8750" marB="0" marR="8750" marL="8750"/>
                </a:tc>
              </a:tr>
              <a:tr h="401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How to get an Apprenticeship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24%</a:t>
                      </a:r>
                    </a:p>
                  </a:txBody>
                  <a:tcPr marT="8750" marB="0" marR="8750" marL="8750"/>
                </a:tc>
              </a:tr>
              <a:tr h="398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How common it is to do a job which people of your gender don’t normally do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21%</a:t>
                      </a:r>
                    </a:p>
                  </a:txBody>
                  <a:tcPr marT="8750" marB="0" marR="8750" marL="8750"/>
                </a:tc>
              </a:tr>
            </a:tbl>
          </a:graphicData>
        </a:graphic>
      </p:graphicFrame>
      <p:graphicFrame>
        <p:nvGraphicFramePr>
          <p:cNvPr id="560" name="Shape 560"/>
          <p:cNvGraphicFramePr/>
          <p:nvPr/>
        </p:nvGraphicFramePr>
        <p:xfrm>
          <a:off x="6342380" y="109758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{EA759B80-F3A4-4F86-9538-1A8A67F94176}</a:tableStyleId>
              </a:tblPr>
              <a:tblGrid>
                <a:gridCol w="557725"/>
                <a:gridCol w="619700"/>
                <a:gridCol w="847625"/>
                <a:gridCol w="915775"/>
                <a:gridCol w="784950"/>
                <a:gridCol w="784950"/>
                <a:gridCol w="585950"/>
                <a:gridCol w="511600"/>
              </a:tblGrid>
              <a:tr h="650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Male</a:t>
                      </a:r>
                    </a:p>
                  </a:txBody>
                  <a:tcPr marT="8750" marB="0" marR="62975" marL="629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Female</a:t>
                      </a:r>
                    </a:p>
                  </a:txBody>
                  <a:tcPr marT="8750" marB="0" marR="62975" marL="629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Non-selective State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Independent</a:t>
                      </a: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School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Free School Meals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Parent with no degree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Ethnic minority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White British</a:t>
                      </a:r>
                    </a:p>
                  </a:txBody>
                  <a:tcPr marT="0" marB="0" marR="0" marL="0" anchor="ctr"/>
                </a:tc>
              </a:tr>
              <a:tr h="297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en-US" sz="1200" u="none" cap="none" strike="noStrike"/>
                        <a:t>57%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64%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63%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44%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58%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64%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50%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63%</a:t>
                      </a:r>
                    </a:p>
                  </a:txBody>
                  <a:tcPr marT="0" marB="0" marR="0" marL="0" anchor="ctr"/>
                </a:tc>
              </a:tr>
              <a:tr h="248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en-US" sz="1200" u="none" cap="none" strike="noStrike"/>
                        <a:t>56%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65%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63%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48%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61%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65%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51%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63%</a:t>
                      </a:r>
                    </a:p>
                  </a:txBody>
                  <a:tcPr marT="0" marB="0" marR="0" marL="0" anchor="ctr"/>
                </a:tc>
              </a:tr>
              <a:tr h="342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en-US" sz="1200" u="none" cap="none" strike="noStrike"/>
                        <a:t>53%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65%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61%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54%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53%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60%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51%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61%</a:t>
                      </a:r>
                    </a:p>
                  </a:txBody>
                  <a:tcPr marT="0" marB="0" marR="0" marL="0" anchor="ctr"/>
                </a:tc>
              </a:tr>
              <a:tr h="269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en-US" sz="1200" u="none" cap="none" strike="noStrike"/>
                        <a:t>53%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59%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58%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49%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49%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59%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46%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58%</a:t>
                      </a:r>
                    </a:p>
                  </a:txBody>
                  <a:tcPr marT="0" marB="0" marR="0" marL="0" anchor="ctr"/>
                </a:tc>
              </a:tr>
              <a:tr h="342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en-US" sz="1200" u="none" cap="none" strike="noStrike"/>
                        <a:t>48%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63%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58%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46%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52%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59%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48%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57%</a:t>
                      </a:r>
                    </a:p>
                  </a:txBody>
                  <a:tcPr marT="0" marB="0" marR="0" marL="0" anchor="ctr"/>
                </a:tc>
              </a:tr>
              <a:tr h="493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en-US" sz="1200" u="none" cap="none" strike="noStrike"/>
                        <a:t>47%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51%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50%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45%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46%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51%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42%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51%</a:t>
                      </a:r>
                    </a:p>
                  </a:txBody>
                  <a:tcPr marT="0" marB="0" marR="0" marL="0" anchor="ctr"/>
                </a:tc>
              </a:tr>
              <a:tr h="295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en-US" sz="1200" u="none" cap="none" strike="noStrike"/>
                        <a:t>43%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53%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50%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40%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47%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51%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45%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49%</a:t>
                      </a:r>
                    </a:p>
                  </a:txBody>
                  <a:tcPr marT="0" marB="0" marR="0" marL="0" anchor="ctr"/>
                </a:tc>
              </a:tr>
              <a:tr h="398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en-US" sz="1200" u="none" cap="none" strike="noStrike"/>
                        <a:t>43%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51%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49%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39%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49%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51%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41%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48%</a:t>
                      </a:r>
                    </a:p>
                  </a:txBody>
                  <a:tcPr marT="0" marB="0" marR="0" marL="0" anchor="ctr"/>
                </a:tc>
              </a:tr>
              <a:tr h="342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en-US" sz="1200" u="none" cap="none" strike="noStrike"/>
                        <a:t>32%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40%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38%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29%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35%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37%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31%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37%</a:t>
                      </a:r>
                    </a:p>
                  </a:txBody>
                  <a:tcPr marT="0" marB="0" marR="0" marL="0" anchor="ctr"/>
                </a:tc>
              </a:tr>
              <a:tr h="330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en-US" sz="1200" u="none" cap="none" strike="noStrike"/>
                        <a:t>36%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35%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36%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33%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33%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37%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36%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36%</a:t>
                      </a:r>
                    </a:p>
                  </a:txBody>
                  <a:tcPr marT="0" marB="0" marR="0" marL="0" anchor="ctr"/>
                </a:tc>
              </a:tr>
              <a:tr h="554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en-US" sz="1200" u="none" cap="none" strike="noStrike"/>
                        <a:t>32%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37%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35%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27%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36%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36%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36%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34%</a:t>
                      </a:r>
                    </a:p>
                  </a:txBody>
                  <a:tcPr marT="0" marB="0" marR="0" marL="0" anchor="ctr"/>
                </a:tc>
              </a:tr>
              <a:tr h="260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en-US" sz="1200" u="none" cap="none" strike="noStrike"/>
                        <a:t>26%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30%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30%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13%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30%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31%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30%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27%</a:t>
                      </a:r>
                    </a:p>
                  </a:txBody>
                  <a:tcPr marT="0" marB="0" marR="0" marL="0" anchor="ctr"/>
                </a:tc>
              </a:tr>
              <a:tr h="401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en-US" sz="1200" u="none" cap="none" strike="noStrike"/>
                        <a:t>23%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24%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25%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17%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25%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26%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24%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24%</a:t>
                      </a:r>
                    </a:p>
                  </a:txBody>
                  <a:tcPr marT="0" marB="0" marR="0" marL="0" anchor="ctr"/>
                </a:tc>
              </a:tr>
              <a:tr h="398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lang="en-US" sz="1200" u="none" cap="none" strike="noStrike"/>
                        <a:t>16%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25%</a:t>
                      </a:r>
                    </a:p>
                  </a:txBody>
                  <a:tcPr marT="8750" marB="0" marR="8750" marL="87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22%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15%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18%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22%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23%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21%</a:t>
                      </a: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sp>
        <p:nvSpPr>
          <p:cNvPr id="561" name="Shape 561"/>
          <p:cNvSpPr/>
          <p:nvPr/>
        </p:nvSpPr>
        <p:spPr>
          <a:xfrm>
            <a:off x="4939278" y="1649715"/>
            <a:ext cx="692100" cy="1641900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Shape 562"/>
          <p:cNvSpPr/>
          <p:nvPr/>
        </p:nvSpPr>
        <p:spPr>
          <a:xfrm>
            <a:off x="6844911" y="1708549"/>
            <a:ext cx="692100" cy="1641900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Shape 563"/>
          <p:cNvSpPr/>
          <p:nvPr/>
        </p:nvSpPr>
        <p:spPr>
          <a:xfrm>
            <a:off x="10076759" y="2026398"/>
            <a:ext cx="692100" cy="1641900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Shape 564"/>
          <p:cNvSpPr txBox="1"/>
          <p:nvPr>
            <p:ph type="title"/>
          </p:nvPr>
        </p:nvSpPr>
        <p:spPr>
          <a:xfrm>
            <a:off x="648472" y="0"/>
            <a:ext cx="10972800" cy="10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adults’ perceptions on how schools and colleges could have better prepared them for the working world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>
            <p:ph type="title"/>
          </p:nvPr>
        </p:nvSpPr>
        <p:spPr>
          <a:xfrm>
            <a:off x="609600" y="167256"/>
            <a:ext cx="109728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25000"/>
              <a:buFont typeface="Nixie One"/>
              <a:buNone/>
            </a:pPr>
            <a:r>
              <a:rPr b="1" i="0" lang="en-US" sz="3000" u="none" cap="none" strike="noStrike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rPr>
              <a:t>Young adults’ career ambitions </a:t>
            </a:r>
          </a:p>
        </p:txBody>
      </p:sp>
      <p:sp>
        <p:nvSpPr>
          <p:cNvPr id="570" name="Shape 570"/>
          <p:cNvSpPr txBox="1"/>
          <p:nvPr>
            <p:ph idx="1" type="body"/>
          </p:nvPr>
        </p:nvSpPr>
        <p:spPr>
          <a:xfrm>
            <a:off x="493485" y="899886"/>
            <a:ext cx="109728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t/>
            </a:r>
            <a:endParaRPr b="1" i="0" sz="1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"/>
              <a:buChar char="o"/>
            </a:pPr>
            <a:r>
              <a:rPr b="1" i="0" lang="en-US" sz="1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More than half of young people find it difficult to pursue their career ambitions in the current labour market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t/>
            </a:r>
            <a:endParaRPr b="1" i="0" sz="1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"/>
              <a:buChar char="o"/>
            </a:pPr>
            <a:r>
              <a:rPr b="1" i="0" lang="en-US" sz="1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Young people with greater experiences of the world of work appear to find it easier to pursue their career ambitions (its all about volume)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t/>
            </a:r>
            <a:endParaRPr b="1" i="0" sz="1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t/>
            </a:r>
            <a:endParaRPr b="1" i="0" sz="1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t/>
            </a:r>
            <a:endParaRPr b="1" i="0" sz="1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571" name="Shape 571"/>
          <p:cNvGraphicFramePr/>
          <p:nvPr/>
        </p:nvGraphicFramePr>
        <p:xfrm>
          <a:off x="493485" y="3004455"/>
          <a:ext cx="2999999" cy="2999999"/>
        </p:xfrm>
        <a:graphic>
          <a:graphicData uri="http://schemas.openxmlformats.org/drawingml/2006/table">
            <a:tbl>
              <a:tblPr>
                <a:noFill/>
                <a:tableStyleId>{AB024859-7418-42AE-BA64-40DC2F4FCBBF}</a:tableStyleId>
              </a:tblPr>
              <a:tblGrid>
                <a:gridCol w="28225"/>
                <a:gridCol w="3754100"/>
                <a:gridCol w="949350"/>
              </a:tblGrid>
              <a:tr h="1614375">
                <a:tc gridSpan="2"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chemeClr val="lt1"/>
                          </a:solidFill>
                        </a:rPr>
                        <a:t>Thinking about what you have done since leaving school or college, how difficult/easy has it been for you to pursue your career ambitions?</a:t>
                      </a:r>
                    </a:p>
                  </a:txBody>
                  <a:tcPr marT="0" marB="0" marR="0" marL="0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chemeClr val="lt1"/>
                          </a:solidFill>
                        </a:rPr>
                        <a:t>%</a:t>
                      </a:r>
                    </a:p>
                  </a:txBody>
                  <a:tcPr marT="0" marB="0" marR="0" marL="0" anchor="ctr"/>
                </a:tc>
              </a:tr>
              <a:tr h="403600">
                <a:tc rowSpan="5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chemeClr val="lt1"/>
                          </a:solidFill>
                        </a:rPr>
                        <a:t> 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chemeClr val="lt1"/>
                          </a:solidFill>
                        </a:rPr>
                        <a:t>Very difficult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FFFFFF"/>
                          </a:solidFill>
                        </a:rPr>
                        <a:t>16.0%</a:t>
                      </a:r>
                    </a:p>
                  </a:txBody>
                  <a:tcPr marT="0" marB="0" marR="0" marL="0">
                    <a:solidFill>
                      <a:srgbClr val="00B0F0"/>
                    </a:solidFill>
                  </a:tcPr>
                </a:tc>
              </a:tr>
              <a:tr h="4036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chemeClr val="lt1"/>
                          </a:solidFill>
                        </a:rPr>
                        <a:t>Quite difficult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FFFFFF"/>
                          </a:solidFill>
                        </a:rPr>
                        <a:t>40.0%</a:t>
                      </a:r>
                    </a:p>
                  </a:txBody>
                  <a:tcPr marT="0" marB="0" marR="0" marL="0"/>
                </a:tc>
              </a:tr>
              <a:tr h="4036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chemeClr val="lt1"/>
                          </a:solidFill>
                        </a:rPr>
                        <a:t>Fairly easy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chemeClr val="lt1"/>
                          </a:solidFill>
                        </a:rPr>
                        <a:t>28.1%</a:t>
                      </a:r>
                    </a:p>
                  </a:txBody>
                  <a:tcPr marT="0" marB="0" marR="0" marL="0"/>
                </a:tc>
              </a:tr>
              <a:tr h="4036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chemeClr val="lt1"/>
                          </a:solidFill>
                        </a:rPr>
                        <a:t>Very easy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chemeClr val="lt1"/>
                          </a:solidFill>
                        </a:rPr>
                        <a:t>4.2%</a:t>
                      </a:r>
                    </a:p>
                  </a:txBody>
                  <a:tcPr marT="0" marB="0" marR="0" marL="0"/>
                </a:tc>
              </a:tr>
              <a:tr h="4036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solidFill>
                            <a:schemeClr val="lt1"/>
                          </a:solidFill>
                        </a:rPr>
                        <a:t>I don’t have career ambitions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-1269" lvl="0" marL="9017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F3F3F3"/>
                          </a:solidFill>
                        </a:rPr>
                        <a:t>11.8%</a:t>
                      </a:r>
                    </a:p>
                  </a:txBody>
                  <a:tcPr marT="0" marB="0" marR="0" marL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2" name="Shape 572"/>
          <p:cNvGraphicFramePr/>
          <p:nvPr/>
        </p:nvGraphicFramePr>
        <p:xfrm>
          <a:off x="5379794" y="2989940"/>
          <a:ext cx="2999999" cy="3000000"/>
        </p:xfrm>
        <a:graphic>
          <a:graphicData uri="http://schemas.openxmlformats.org/drawingml/2006/table">
            <a:tbl>
              <a:tblPr>
                <a:noFill/>
                <a:tableStyleId>{AB024859-7418-42AE-BA64-40DC2F4FCBBF}</a:tableStyleId>
              </a:tblPr>
              <a:tblGrid>
                <a:gridCol w="28925"/>
                <a:gridCol w="1652075"/>
                <a:gridCol w="1229100"/>
                <a:gridCol w="1098975"/>
                <a:gridCol w="1627475"/>
              </a:tblGrid>
              <a:tr h="889950">
                <a:tc gridSpan="2"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 P-value: 0.00</a:t>
                      </a:r>
                    </a:p>
                  </a:txBody>
                  <a:tcPr marT="0" marB="0" marR="0" marL="0" anchor="ctr"/>
                </a:tc>
                <a:tc rowSpan="2"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Thinking about what you have done since leaving school or college, how difficult/easy has it been for you to pursue your career ambitions?</a:t>
                      </a:r>
                    </a:p>
                  </a:txBody>
                  <a:tcPr marT="0" marB="0" marR="0" marL="0" anchor="b"/>
                </a:tc>
                <a:tc hMerge="1"/>
                <a:tc hMerge="1"/>
              </a:tr>
              <a:tr h="660550">
                <a:tc gridSpan="2" vMerge="1"/>
                <a:tc hMerge="1"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Very-quite difficult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Fairly-very</a:t>
                      </a:r>
                    </a:p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easy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I don’t have career ambitions</a:t>
                      </a:r>
                    </a:p>
                  </a:txBody>
                  <a:tcPr marT="0" marB="0" marR="0" marL="0" anchor="ctr"/>
                </a:tc>
              </a:tr>
              <a:tr h="330275">
                <a:tc rowSpan="5">
                  <a:txBody>
                    <a:bodyPr>
                      <a:noAutofit/>
                    </a:bodyPr>
                    <a:lstStyle/>
                    <a:p>
                      <a:pPr indent="0" lvl="0" marL="38100" marR="38100" rtl="0" algn="l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 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l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Never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</a:rPr>
                        <a:t>60.2%</a:t>
                      </a:r>
                    </a:p>
                  </a:txBody>
                  <a:tcPr marT="0" marB="0" marR="0" marL="0" anchor="ctr">
                    <a:solidFill>
                      <a:srgbClr val="00B0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23.1%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16.8%</a:t>
                      </a:r>
                    </a:p>
                  </a:txBody>
                  <a:tcPr marT="0" marB="0" marR="0" marL="0" anchor="ctr"/>
                </a:tc>
              </a:tr>
              <a:tr h="3302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l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Once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59.3%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28.4%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12.2%</a:t>
                      </a:r>
                    </a:p>
                  </a:txBody>
                  <a:tcPr marT="0" marB="0" marR="0" marL="0" anchor="ctr"/>
                </a:tc>
              </a:tr>
              <a:tr h="3302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l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Twice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55.8%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34.8%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9.4%</a:t>
                      </a:r>
                    </a:p>
                  </a:txBody>
                  <a:tcPr marT="0" marB="0" marR="0" marL="0" anchor="ctr"/>
                </a:tc>
              </a:tr>
              <a:tr h="3302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l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Three times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47.4%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42.1%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10.5%</a:t>
                      </a:r>
                    </a:p>
                  </a:txBody>
                  <a:tcPr marT="0" marB="0" marR="0" marL="0" anchor="ctr"/>
                </a:tc>
              </a:tr>
              <a:tr h="4449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l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Four or more times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46.3%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45.4%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8.4%</a:t>
                      </a:r>
                    </a:p>
                  </a:txBody>
                  <a:tcPr marT="0" marB="0" marR="0" marL="0" anchor="ctr"/>
                </a:tc>
              </a:tr>
              <a:tr h="3302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38100" marR="38100" rtl="0" algn="l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Average </a:t>
                      </a:r>
                    </a:p>
                  </a:txBody>
                  <a:tcPr marT="0" marB="0" marR="0" marL="0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</a:rPr>
                        <a:t>1.49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</a:rPr>
                        <a:t>1.89</a:t>
                      </a:r>
                    </a:p>
                  </a:txBody>
                  <a:tcPr marT="0" marB="0" marR="0" marL="0" anchor="ctr">
                    <a:solidFill>
                      <a:srgbClr val="00B0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FFFF"/>
                          </a:solidFill>
                        </a:rPr>
                        <a:t>1.33</a:t>
                      </a:r>
                    </a:p>
                  </a:txBody>
                  <a:tcPr marT="0" marB="0" marR="0" marL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73" name="Shape 573"/>
          <p:cNvSpPr/>
          <p:nvPr/>
        </p:nvSpPr>
        <p:spPr>
          <a:xfrm>
            <a:off x="9351695" y="335339"/>
            <a:ext cx="166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@Edu_Eresearch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type="title"/>
          </p:nvPr>
        </p:nvSpPr>
        <p:spPr>
          <a:xfrm>
            <a:off x="609600" y="689770"/>
            <a:ext cx="10972800" cy="13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25000"/>
              <a:buFont typeface="Nixie One"/>
              <a:buNone/>
            </a:pPr>
            <a:r>
              <a:rPr b="1" i="0" lang="en-US" sz="2900" u="none" cap="none" strike="noStrike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rPr>
              <a:t>What schools and colleges did to help young adults succeed in the adult working world</a:t>
            </a:r>
          </a:p>
        </p:txBody>
      </p:sp>
      <p:sp>
        <p:nvSpPr>
          <p:cNvPr id="579" name="Shape 579"/>
          <p:cNvSpPr txBox="1"/>
          <p:nvPr>
            <p:ph idx="1" type="body"/>
          </p:nvPr>
        </p:nvSpPr>
        <p:spPr>
          <a:xfrm>
            <a:off x="609600" y="2114550"/>
            <a:ext cx="11106000" cy="44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Key findings: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"/>
              <a:buChar char="o"/>
            </a:pPr>
            <a:r>
              <a:rPr b="0" i="0" lang="en-US" sz="16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Higher volumes of school-mediated employer engagement are associated with reduced incidence of NEET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"/>
              <a:buChar char="o"/>
            </a:pPr>
            <a:r>
              <a:rPr b="0" i="0" lang="en-US" sz="16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Undertaking individual employer engagement activities is associated with reduced incidence of being NEET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"/>
              <a:buChar char="o"/>
            </a:pPr>
            <a:r>
              <a:rPr b="0" i="0" lang="en-US" sz="16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Pre-16 participation in Job shadowing is associated with an adult wage premium of 11%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"/>
              <a:buChar char="o"/>
            </a:pPr>
            <a:r>
              <a:rPr b="0" i="0" lang="en-US" sz="16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Young adults who found their school-mediated employer engagement activities ‘helpful in getting a job’, earned up to 16.4% more than peers who did not take part in any activities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"/>
              <a:buChar char="o"/>
            </a:pPr>
            <a:r>
              <a:rPr b="0" i="0" lang="en-US" sz="16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Young adults experienced wage premiums linked to individual activities when undertaken within school(s) which they felt had prepared them well for adult life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"/>
              <a:buChar char="o"/>
            </a:pPr>
            <a:r>
              <a:rPr b="0" i="0" lang="en-US" sz="16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Wage premiums of up to £3,500 can be identified linked to teenage participation in school-mediated employer engagement activities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/>
          <p:nvPr>
            <p:ph type="title"/>
          </p:nvPr>
        </p:nvSpPr>
        <p:spPr>
          <a:xfrm>
            <a:off x="584200" y="482600"/>
            <a:ext cx="104901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adults experienced wage premiums linked to individual activities where they felt their school(s) had prepared them well for adult life </a:t>
            </a:r>
          </a:p>
        </p:txBody>
      </p:sp>
      <p:pic>
        <p:nvPicPr>
          <p:cNvPr id="585" name="Shape 5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5599" y="79180"/>
            <a:ext cx="1676400" cy="57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86" name="Shape 586"/>
          <p:cNvGraphicFramePr/>
          <p:nvPr/>
        </p:nvGraphicFramePr>
        <p:xfrm>
          <a:off x="856341" y="17417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{1DCAD274-9712-4830-A98D-3A28B8962F14}</a:tableStyleId>
              </a:tblPr>
              <a:tblGrid>
                <a:gridCol w="6253175"/>
                <a:gridCol w="2243175"/>
                <a:gridCol w="1982975"/>
              </a:tblGrid>
              <a:tr h="593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libri"/>
                        <a:buNone/>
                      </a:pPr>
                      <a:r>
                        <a:rPr b="1" i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Employer engagement activity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Premium (expressed in percentage terms)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Premium (expressed in cash terms)*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2060"/>
                    </a:solidFill>
                  </a:tcPr>
                </a:tc>
              </a:tr>
              <a:tr h="646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of engagements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where engagement in general found to be useful in getting a job – </a:t>
                      </a:r>
                      <a:r>
                        <a:rPr i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engagement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4.1% per activity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£648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57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of engagements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where engagement in general found to be useful in getting into university – </a:t>
                      </a:r>
                      <a:r>
                        <a:rPr i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 engagement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5.5% per activity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£869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67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646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Enterprise competition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14-16 where respondent felt school had prepared them well for adult working life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£1,739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46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Mentoring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14-16 where respondent felt school had prepared them well for adult working life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19%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£3,004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69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 Shadowing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14-16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£1,739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46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Mentoring </a:t>
                      </a: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16-18 where respondent felt school had prepared them well for adult working life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18%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£2,846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587" name="Shape 587"/>
          <p:cNvSpPr/>
          <p:nvPr/>
        </p:nvSpPr>
        <p:spPr>
          <a:xfrm>
            <a:off x="904379" y="261677"/>
            <a:ext cx="166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@Edu_Eresearch</a:t>
            </a:r>
          </a:p>
        </p:txBody>
      </p:sp>
      <p:sp>
        <p:nvSpPr>
          <p:cNvPr id="588" name="Shape 588"/>
          <p:cNvSpPr txBox="1"/>
          <p:nvPr/>
        </p:nvSpPr>
        <p:spPr>
          <a:xfrm>
            <a:off x="904379" y="6604000"/>
            <a:ext cx="9197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Based on the average salary reported by our sample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>
            <p:ph type="title"/>
          </p:nvPr>
        </p:nvSpPr>
        <p:spPr>
          <a:xfrm>
            <a:off x="566743" y="645014"/>
            <a:ext cx="10515600" cy="132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volumes of school-mediated employer engagement are associated with </a:t>
            </a:r>
            <a:r>
              <a:rPr b="1" i="0" lang="en-US" sz="3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reduced incidence of NEET</a:t>
            </a:r>
          </a:p>
        </p:txBody>
      </p:sp>
      <p:cxnSp>
        <p:nvCxnSpPr>
          <p:cNvPr id="594" name="Shape 594"/>
          <p:cNvCxnSpPr/>
          <p:nvPr/>
        </p:nvCxnSpPr>
        <p:spPr>
          <a:xfrm>
            <a:off x="1471413" y="2610718"/>
            <a:ext cx="2899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95" name="Shape 595"/>
          <p:cNvSpPr txBox="1"/>
          <p:nvPr/>
        </p:nvSpPr>
        <p:spPr>
          <a:xfrm>
            <a:off x="1471413" y="2310905"/>
            <a:ext cx="2863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 variables 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1471413" y="2723428"/>
            <a:ext cx="2863500" cy="28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74625" lvl="1" marL="17462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</a:p>
          <a:p>
            <a:pPr indent="-174625" lvl="1" marL="174625" marR="0" rtl="0" algn="l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Highest qualification (L1-L5)</a:t>
            </a:r>
          </a:p>
          <a:p>
            <a:pPr indent="-174625" lvl="1" marL="174625" marR="0" rtl="0" algn="l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Ethnicity (white vs non-white)</a:t>
            </a:r>
          </a:p>
          <a:p>
            <a:pPr indent="-174625" lvl="1" marL="174625" marR="0" rtl="0" algn="l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Region of UK</a:t>
            </a:r>
          </a:p>
          <a:p>
            <a:pPr indent="-174625" lvl="1" marL="174625" marR="0" rtl="0" algn="l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 type 14-16</a:t>
            </a:r>
          </a:p>
          <a:p>
            <a:pPr indent="-174625" lvl="1" marL="174625" marR="0" rtl="0" algn="l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 type 16-19</a:t>
            </a:r>
          </a:p>
          <a:p>
            <a:pPr indent="-174625" lvl="1" marL="174625" marR="0" rtl="0" algn="l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Gender</a:t>
            </a:r>
          </a:p>
          <a:p>
            <a:pPr indent="-174625" lvl="1" marL="174625" marR="0" rtl="0" algn="l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Parental education </a:t>
            </a:r>
          </a:p>
          <a:p>
            <a:pPr indent="-174625" lvl="1" marL="174625" marR="0" rtl="0" algn="l">
              <a:lnSpc>
                <a:spcPct val="93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Free School Meal </a:t>
            </a:r>
          </a:p>
        </p:txBody>
      </p:sp>
      <p:grpSp>
        <p:nvGrpSpPr>
          <p:cNvPr id="597" name="Shape 597"/>
          <p:cNvGrpSpPr/>
          <p:nvPr/>
        </p:nvGrpSpPr>
        <p:grpSpPr>
          <a:xfrm>
            <a:off x="4714274" y="2346067"/>
            <a:ext cx="302042" cy="3565401"/>
            <a:chOff x="6881460" y="2561771"/>
            <a:chExt cx="155700" cy="3436200"/>
          </a:xfrm>
        </p:grpSpPr>
        <p:cxnSp>
          <p:nvCxnSpPr>
            <p:cNvPr id="598" name="Shape 598"/>
            <p:cNvCxnSpPr/>
            <p:nvPr/>
          </p:nvCxnSpPr>
          <p:spPr>
            <a:xfrm>
              <a:off x="6940059" y="2561771"/>
              <a:ext cx="0" cy="3436200"/>
            </a:xfrm>
            <a:prstGeom prst="straightConnector1">
              <a:avLst/>
            </a:prstGeom>
            <a:solidFill>
              <a:schemeClr val="accent5"/>
            </a:solidFill>
            <a:ln cap="flat" cmpd="sng" w="12700">
              <a:solidFill>
                <a:schemeClr val="dk2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sp>
          <p:nvSpPr>
            <p:cNvPr id="599" name="Shape 599"/>
            <p:cNvSpPr/>
            <p:nvPr/>
          </p:nvSpPr>
          <p:spPr>
            <a:xfrm rot="5400000">
              <a:off x="6778260" y="4202126"/>
              <a:ext cx="362100" cy="155700"/>
            </a:xfrm>
            <a:prstGeom prst="triangle">
              <a:avLst>
                <a:gd fmla="val 50000" name="adj"/>
              </a:avLst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0" lIns="72000" rIns="72000" tIns="0">
              <a:noAutofit/>
            </a:bodyPr>
            <a:lstStyle/>
            <a:p>
              <a:pPr indent="0" lvl="0" marL="0" marR="0" rtl="0" algn="ctr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0" name="Shape 6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5599" y="79180"/>
            <a:ext cx="1676400" cy="5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Shape 601"/>
          <p:cNvSpPr/>
          <p:nvPr/>
        </p:nvSpPr>
        <p:spPr>
          <a:xfrm>
            <a:off x="1373425" y="5911764"/>
            <a:ext cx="18789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→  </a:t>
            </a:r>
            <a:r>
              <a:rPr b="0" i="0" lang="en-US" sz="1600" u="sng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1,536 individuals</a:t>
            </a:r>
          </a:p>
        </p:txBody>
      </p:sp>
      <p:graphicFrame>
        <p:nvGraphicFramePr>
          <p:cNvPr id="602" name="Shape 602"/>
          <p:cNvGraphicFramePr/>
          <p:nvPr/>
        </p:nvGraphicFramePr>
        <p:xfrm>
          <a:off x="5334000" y="2429626"/>
          <a:ext cx="3000000" cy="2999999"/>
        </p:xfrm>
        <a:graphic>
          <a:graphicData uri="http://schemas.openxmlformats.org/drawingml/2006/table">
            <a:tbl>
              <a:tblPr>
                <a:noFill/>
                <a:tableStyleId>{EA759B80-F3A4-4F86-9538-1A8A67F94176}</a:tableStyleId>
              </a:tblPr>
              <a:tblGrid>
                <a:gridCol w="25400"/>
                <a:gridCol w="1111700"/>
                <a:gridCol w="675900"/>
                <a:gridCol w="600000"/>
                <a:gridCol w="692125"/>
                <a:gridCol w="2813075"/>
              </a:tblGrid>
              <a:tr h="9591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cap="none" strike="noStrike"/>
                        <a:t>Percentage       Correct: 92.7% </a:t>
                      </a:r>
                    </a:p>
                  </a:txBody>
                  <a:tcPr marT="0" marB="0" marR="0" marL="0" anchor="ctr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cap="none" strike="noStrike"/>
                        <a:t>B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cap="none" strike="noStrike"/>
                        <a:t>S.E.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1200" u="none" cap="none" strike="noStrike"/>
                        <a:t>P-value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1200" u="none" cap="none" strike="noStrike"/>
                        <a:t>Odds of becoming NEET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99975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38100" marR="38100" rtl="0" algn="l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</a:p>
                  </a:txBody>
                  <a:tcPr marT="0" marB="0" marR="0" marL="0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l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cap="none" strike="noStrike"/>
                        <a:t>One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cap="none" strike="noStrike"/>
                        <a:t>-.577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cap="none" strike="noStrike"/>
                        <a:t>.251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1200" u="none" cap="none" strike="noStrike"/>
                        <a:t>.022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1200" u="none" cap="none" strike="noStrike"/>
                        <a:t>44%</a:t>
                      </a:r>
                      <a:r>
                        <a:rPr lang="en-US" sz="1200" u="none" cap="none" strike="noStrike"/>
                        <a:t> less likely comparing to those who did zero activity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645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l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cap="none" strike="noStrike"/>
                        <a:t>Two</a:t>
                      </a: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cap="none" strike="noStrike"/>
                        <a:t>-.791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cap="none" strike="noStrike"/>
                        <a:t>.301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1200" u="none" cap="none" strike="noStrike"/>
                        <a:t>.009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1200" u="none" cap="none" strike="noStrike"/>
                        <a:t>56%</a:t>
                      </a:r>
                      <a:r>
                        <a:rPr lang="en-US" sz="1200" u="none" cap="none" strike="noStrike"/>
                        <a:t> less likely comparing to those who did zero 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645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l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cap="none" strike="noStrike"/>
                        <a:t>Three</a:t>
                      </a: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cap="none" strike="noStrike"/>
                        <a:t>-1.879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cap="none" strike="noStrike"/>
                        <a:t>.650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1200" u="none" cap="none" strike="noStrike"/>
                        <a:t>.004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1200" u="none" cap="none" strike="noStrike"/>
                        <a:t>85%</a:t>
                      </a:r>
                      <a:r>
                        <a:rPr lang="en-US" sz="1200" u="none" cap="none" strike="noStrike"/>
                        <a:t> less likely comparing to those who did zero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645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l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cap="none" strike="noStrike"/>
                        <a:t>Four or more </a:t>
                      </a: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cap="none" strike="noStrike"/>
                        <a:t>-1.907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u="none" cap="none" strike="noStrike"/>
                        <a:t>.554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1200" u="none" cap="none" strike="noStrike"/>
                        <a:t>.001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1200" u="none" cap="none" strike="noStrike"/>
                        <a:t>86%</a:t>
                      </a:r>
                      <a:r>
                        <a:rPr lang="en-US" sz="1200" u="none" cap="none" strike="noStrike"/>
                        <a:t> less likely comparing to those who did zero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</a:tr>
            </a:tbl>
          </a:graphicData>
        </a:graphic>
      </p:graphicFrame>
      <p:sp>
        <p:nvSpPr>
          <p:cNvPr id="603" name="Shape 603"/>
          <p:cNvSpPr/>
          <p:nvPr/>
        </p:nvSpPr>
        <p:spPr>
          <a:xfrm>
            <a:off x="904379" y="261677"/>
            <a:ext cx="166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@Edu_Eresearch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/>
          <p:nvPr>
            <p:ph type="title"/>
          </p:nvPr>
        </p:nvSpPr>
        <p:spPr>
          <a:xfrm>
            <a:off x="838199" y="651070"/>
            <a:ext cx="105156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Undertaking individual employer engagement activities is associated with </a:t>
            </a:r>
            <a:r>
              <a:rPr b="1" i="0" lang="en-US" sz="3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reduced incidence of being NEET*</a:t>
            </a:r>
          </a:p>
        </p:txBody>
      </p:sp>
      <p:pic>
        <p:nvPicPr>
          <p:cNvPr id="609" name="Shape 6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5599" y="79180"/>
            <a:ext cx="1676400" cy="57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0" name="Shape 610"/>
          <p:cNvGraphicFramePr/>
          <p:nvPr/>
        </p:nvGraphicFramePr>
        <p:xfrm>
          <a:off x="1678031" y="1898560"/>
          <a:ext cx="2999999" cy="3000000"/>
        </p:xfrm>
        <a:graphic>
          <a:graphicData uri="http://schemas.openxmlformats.org/drawingml/2006/table">
            <a:tbl>
              <a:tblPr>
                <a:noFill/>
                <a:tableStyleId>{1DCAD274-9712-4830-A98D-3A28B8962F14}</a:tableStyleId>
              </a:tblPr>
              <a:tblGrid>
                <a:gridCol w="2329750"/>
                <a:gridCol w="6852350"/>
              </a:tblGrid>
              <a:tr h="541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0" lang="en-US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14-16… </a:t>
                      </a: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2060"/>
                    </a:solidFill>
                  </a:tcPr>
                </a:tc>
              </a:tr>
              <a:tr h="553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talks with employers 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 less likely to be NEET than peers who did not do the activity</a:t>
                      </a: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75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Enterprise competition with employers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 less likely to be NEET than peers who did not do the activity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29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 experience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45% less likely to be NEET than peers who did not do the activity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1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0" lang="en-US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16-19…</a:t>
                      </a: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2060"/>
                    </a:solidFill>
                  </a:tcPr>
                </a:tc>
              </a:tr>
              <a:tr h="553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talks with employers 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 less likely to be NEET than peers who did not do the activity</a:t>
                      </a: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3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Enterprise competition with employers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 less likely to be NEET than peers who did not do the activity </a:t>
                      </a: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9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 experience</a:t>
                      </a: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44% less likely to be NEET than peers who did not do the activity 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611" name="Shape 611"/>
          <p:cNvSpPr/>
          <p:nvPr/>
        </p:nvSpPr>
        <p:spPr>
          <a:xfrm>
            <a:off x="904379" y="261677"/>
            <a:ext cx="166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@Edu_Eresearch</a:t>
            </a:r>
          </a:p>
        </p:txBody>
      </p:sp>
      <p:sp>
        <p:nvSpPr>
          <p:cNvPr id="612" name="Shape 612"/>
          <p:cNvSpPr txBox="1"/>
          <p:nvPr/>
        </p:nvSpPr>
        <p:spPr>
          <a:xfrm>
            <a:off x="1678031" y="6299342"/>
            <a:ext cx="9376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We asked the respondents about their economic activity on the day of the questionnaire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Shape 617"/>
          <p:cNvPicPr preferRelativeResize="0"/>
          <p:nvPr/>
        </p:nvPicPr>
        <p:blipFill rotWithShape="1">
          <a:blip r:embed="rId3">
            <a:alphaModFix/>
          </a:blip>
          <a:srcRect b="0" l="11068" r="12226" t="0"/>
          <a:stretch/>
        </p:blipFill>
        <p:spPr>
          <a:xfrm>
            <a:off x="5159187" y="1"/>
            <a:ext cx="7032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/>
          <p:nvPr/>
        </p:nvSpPr>
        <p:spPr>
          <a:xfrm>
            <a:off x="0" y="0"/>
            <a:ext cx="5159100" cy="6858000"/>
          </a:xfrm>
          <a:prstGeom prst="rect">
            <a:avLst/>
          </a:prstGeom>
          <a:solidFill>
            <a:srgbClr val="7F7F7F">
              <a:alpha val="498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Shape 619"/>
          <p:cNvSpPr txBox="1"/>
          <p:nvPr>
            <p:ph idx="1" type="body"/>
          </p:nvPr>
        </p:nvSpPr>
        <p:spPr>
          <a:xfrm>
            <a:off x="44822" y="1362420"/>
            <a:ext cx="5114400" cy="53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"/>
              <a:buChar char="o"/>
            </a:pPr>
            <a:r>
              <a:rPr b="1" i="0" lang="en-US" sz="1900" u="sng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Quantity matters</a:t>
            </a:r>
            <a:r>
              <a:rPr b="1" i="0" lang="en-US" sz="1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b="0" i="0" lang="en-US" sz="1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greater volume of school-mediated employer engagement is associated with better economic outcomes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"/>
              <a:buChar char="o"/>
            </a:pPr>
            <a:r>
              <a:rPr b="1" i="0" lang="en-US" sz="1900" u="sng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Quality matters</a:t>
            </a:r>
            <a:r>
              <a:rPr b="1" i="0" lang="en-US" sz="1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:  </a:t>
            </a:r>
            <a:r>
              <a:rPr b="0" i="0" lang="en-US" sz="1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more highly regarded employer engagement is associated with better economic outcomes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"/>
              <a:buChar char="o"/>
            </a:pPr>
            <a:r>
              <a:rPr b="1" i="0" lang="en-US" sz="1900" u="sng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Equity matters</a:t>
            </a:r>
            <a:r>
              <a:rPr b="1" i="0" lang="en-US" sz="1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b="0" i="0" lang="en-US" sz="1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access to school-mediated employer engagement is not fairly distributed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"/>
              <a:buNone/>
            </a:pPr>
            <a:r>
              <a:t/>
            </a:r>
            <a:endParaRPr b="1" i="0" sz="1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0" name="Shape 620"/>
          <p:cNvSpPr txBox="1"/>
          <p:nvPr>
            <p:ph type="title"/>
          </p:nvPr>
        </p:nvSpPr>
        <p:spPr>
          <a:xfrm>
            <a:off x="382706" y="184679"/>
            <a:ext cx="4776600" cy="9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25000"/>
              <a:buFont typeface="Nixie One"/>
              <a:buNone/>
            </a:pPr>
            <a:r>
              <a:rPr b="1" i="0" lang="en-US" sz="2800" u="none" cap="none" strike="noStrike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rPr>
              <a:t>Implications for policy and practice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>
            <a:alpha val="0"/>
          </a:srgbClr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type="title"/>
          </p:nvPr>
        </p:nvSpPr>
        <p:spPr>
          <a:xfrm>
            <a:off x="838200" y="115304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research library…</a:t>
            </a:r>
          </a:p>
        </p:txBody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838200" y="2080276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www.educationandemployers.org/research-main</a:t>
            </a: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7587" y="1503540"/>
            <a:ext cx="2860830" cy="3660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Shape 4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2566" y="1315120"/>
            <a:ext cx="4784676" cy="420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72575" y="1315120"/>
            <a:ext cx="2679032" cy="505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71835" y="243736"/>
            <a:ext cx="2920164" cy="996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4C2F4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/>
          <p:nvPr>
            <p:ph idx="1" type="body"/>
          </p:nvPr>
        </p:nvSpPr>
        <p:spPr>
          <a:xfrm>
            <a:off x="858289" y="1668541"/>
            <a:ext cx="5151600" cy="2175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rgbClr val="1E4E79"/>
              </a:buClr>
              <a:buSzPct val="25000"/>
              <a:buFont typeface="Arial"/>
              <a:buNone/>
            </a:pPr>
            <a:r>
              <a:rPr b="1" i="0" lang="en-US" sz="80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368969" y="4011930"/>
            <a:ext cx="6831929" cy="14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</p:txBody>
      </p:sp>
      <p:pic>
        <p:nvPicPr>
          <p:cNvPr id="627" name="Shape 6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2962" y="279221"/>
            <a:ext cx="4935775" cy="606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Shape 6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2960" y="238380"/>
            <a:ext cx="5029821" cy="6381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>
            <a:alpha val="0"/>
          </a:srgbClr>
        </a:soli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/>
          <p:nvPr>
            <p:ph idx="1" type="body"/>
          </p:nvPr>
        </p:nvSpPr>
        <p:spPr>
          <a:xfrm>
            <a:off x="609600" y="1600200"/>
            <a:ext cx="3509199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Anthony Mann and Prue Huddleston (2016) “Schools and the twenty-first century labour market: perspectives on structural change” 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British Journal of Guidance and Counselling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Shape 634"/>
          <p:cNvSpPr txBox="1"/>
          <p:nvPr>
            <p:ph idx="2" type="body"/>
          </p:nvPr>
        </p:nvSpPr>
        <p:spPr>
          <a:xfrm>
            <a:off x="4298621" y="1600200"/>
            <a:ext cx="3509199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Shape 635"/>
          <p:cNvSpPr txBox="1"/>
          <p:nvPr>
            <p:ph idx="3" type="body"/>
          </p:nvPr>
        </p:nvSpPr>
        <p:spPr>
          <a:xfrm>
            <a:off x="7987642" y="1600200"/>
            <a:ext cx="3509199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Shape 636"/>
          <p:cNvSpPr txBox="1"/>
          <p:nvPr>
            <p:ph type="title"/>
          </p:nvPr>
        </p:nvSpPr>
        <p:spPr>
          <a:xfrm>
            <a:off x="609600" y="689770"/>
            <a:ext cx="10972799" cy="727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25000"/>
              <a:buFont typeface="Calibri"/>
              <a:buNone/>
            </a:pPr>
            <a:r>
              <a:rPr b="1" i="0" lang="en-US" sz="3000" u="none" cap="none" strike="noStrike">
                <a:solidFill>
                  <a:srgbClr val="222222"/>
                </a:solidFill>
                <a:highlight>
                  <a:srgbClr val="B0E0E6"/>
                </a:highlight>
                <a:latin typeface="Calibri"/>
                <a:ea typeface="Calibri"/>
                <a:cs typeface="Calibri"/>
                <a:sym typeface="Calibri"/>
              </a:rPr>
              <a:t>Schools and the twenty-first century labour market</a:t>
            </a:r>
          </a:p>
        </p:txBody>
      </p:sp>
      <p:pic>
        <p:nvPicPr>
          <p:cNvPr id="637" name="Shape 6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8621" y="1530625"/>
            <a:ext cx="3509199" cy="503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Shape 6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7642" y="1600200"/>
            <a:ext cx="3594758" cy="496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Shape 6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70914" y="0"/>
            <a:ext cx="2221085" cy="754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>
            <a:alpha val="0"/>
          </a:srgbClr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Shape 6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479" y="934279"/>
            <a:ext cx="9740348" cy="5585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Shape 6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99374" y="80439"/>
            <a:ext cx="2221085" cy="754447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Shape 646"/>
          <p:cNvSpPr/>
          <p:nvPr/>
        </p:nvSpPr>
        <p:spPr>
          <a:xfrm>
            <a:off x="621029" y="135376"/>
            <a:ext cx="166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@Edu_Eresearch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4C2F4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/>
          <p:nvPr>
            <p:ph idx="1" type="body"/>
          </p:nvPr>
        </p:nvSpPr>
        <p:spPr>
          <a:xfrm>
            <a:off x="617900" y="2935221"/>
            <a:ext cx="5151600" cy="12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rgbClr val="1E4E79"/>
              </a:buClr>
              <a:buSzPct val="25000"/>
              <a:buFont typeface="Arial"/>
              <a:buNone/>
            </a:pPr>
            <a:r>
              <a:rPr b="1" i="0" lang="en-US" sz="80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</a:p>
        </p:txBody>
      </p:sp>
      <p:pic>
        <p:nvPicPr>
          <p:cNvPr id="652" name="Shape 6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7975" y="878875"/>
            <a:ext cx="7485000" cy="53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Shape 6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4114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Shape 658"/>
          <p:cNvSpPr/>
          <p:nvPr/>
        </p:nvSpPr>
        <p:spPr>
          <a:xfrm>
            <a:off x="1136507" y="2709"/>
            <a:ext cx="9512299" cy="6855290"/>
          </a:xfrm>
          <a:prstGeom prst="rect">
            <a:avLst/>
          </a:prstGeom>
          <a:solidFill>
            <a:srgbClr val="000000">
              <a:alpha val="76862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Shape 659"/>
          <p:cNvSpPr txBox="1"/>
          <p:nvPr>
            <p:ph idx="1" type="body"/>
          </p:nvPr>
        </p:nvSpPr>
        <p:spPr>
          <a:xfrm>
            <a:off x="1339850" y="1326300"/>
            <a:ext cx="8927100" cy="55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1322" lvl="0" marL="4572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a lot – throw mud with wild abandon</a:t>
            </a:r>
          </a:p>
          <a:p>
            <a:pPr indent="-421322" lvl="0" marL="4572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authentic – keep it real</a:t>
            </a:r>
          </a:p>
          <a:p>
            <a:pPr indent="-421322" lvl="0" marL="4572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different things focused around:</a:t>
            </a:r>
          </a:p>
          <a:p>
            <a:pPr indent="-421322" lvl="0" marL="4572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Enhanc</a:t>
            </a:r>
            <a:r>
              <a:rPr lang="en-US" sz="1900">
                <a:solidFill>
                  <a:schemeClr val="lt1"/>
                </a:solidFill>
              </a:rPr>
              <a:t>e </a:t>
            </a: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young people’s understanding of jobs and careers</a:t>
            </a:r>
          </a:p>
          <a:p>
            <a:pPr indent="-421322" lvl="0" marL="4572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</a:t>
            </a:r>
            <a:r>
              <a:rPr lang="en-US" sz="1900">
                <a:solidFill>
                  <a:schemeClr val="lt1"/>
                </a:solidFill>
              </a:rPr>
              <a:t>ide </a:t>
            </a: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young people with knowledge and skills demanded by the contemporary labour market</a:t>
            </a:r>
          </a:p>
          <a:p>
            <a:pPr indent="-421322" lvl="0" marL="4572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</a:t>
            </a:r>
            <a:r>
              <a:rPr lang="en-US" sz="1900">
                <a:solidFill>
                  <a:schemeClr val="lt1"/>
                </a:solidFill>
              </a:rPr>
              <a:t>e</a:t>
            </a: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young people with knowledge and skills demanded for successful school to work transitions</a:t>
            </a:r>
          </a:p>
          <a:p>
            <a:pPr indent="-421322" lvl="0" marL="4572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Enrich</a:t>
            </a:r>
            <a:r>
              <a:rPr lang="en-US" sz="1900">
                <a:solidFill>
                  <a:schemeClr val="lt1"/>
                </a:solidFill>
              </a:rPr>
              <a:t> </a:t>
            </a: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education and underpinning pupil attainment.</a:t>
            </a:r>
          </a:p>
          <a:p>
            <a:pPr indent="-421322" lvl="0" marL="4572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young – from primary onwards</a:t>
            </a:r>
          </a:p>
          <a:p>
            <a:pPr indent="-421322" lvl="0" marL="4572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coercive at times – they don’t know what they don’t know</a:t>
            </a:r>
          </a:p>
          <a:p>
            <a:pPr indent="-421322" lvl="0" marL="4572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professional – high quality, impartial careers provision</a:t>
            </a:r>
          </a:p>
          <a:p>
            <a:pPr indent="-421322" lvl="0" marL="4572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… ask the kids what they think about their experiences!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0" name="Shape 6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48807" y="0"/>
            <a:ext cx="1543191" cy="526446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Shape 661"/>
          <p:cNvSpPr txBox="1"/>
          <p:nvPr/>
        </p:nvSpPr>
        <p:spPr>
          <a:xfrm>
            <a:off x="1339850" y="287616"/>
            <a:ext cx="5156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 please… </a:t>
            </a:r>
          </a:p>
        </p:txBody>
      </p:sp>
      <p:sp>
        <p:nvSpPr>
          <p:cNvPr id="662" name="Shape 662"/>
          <p:cNvSpPr/>
          <p:nvPr/>
        </p:nvSpPr>
        <p:spPr>
          <a:xfrm>
            <a:off x="8863954" y="109326"/>
            <a:ext cx="166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@Edu_Eresearch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/>
          <p:nvPr>
            <p:ph type="ctrTitle"/>
          </p:nvPr>
        </p:nvSpPr>
        <p:spPr>
          <a:xfrm>
            <a:off x="341568" y="2601143"/>
            <a:ext cx="48255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25000"/>
              <a:buFont typeface="Nixie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highlight>
                  <a:srgbClr val="B0E0E6"/>
                </a:highlight>
                <a:latin typeface="Calibri"/>
                <a:ea typeface="Calibri"/>
                <a:cs typeface="Calibri"/>
                <a:sym typeface="Calibri"/>
              </a:rPr>
              <a:t>Thank you for your time </a:t>
            </a:r>
          </a:p>
        </p:txBody>
      </p:sp>
      <p:pic>
        <p:nvPicPr>
          <p:cNvPr id="668" name="Shape 6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747" y="982266"/>
            <a:ext cx="2920199" cy="9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Shape 669"/>
          <p:cNvSpPr txBox="1"/>
          <p:nvPr/>
        </p:nvSpPr>
        <p:spPr>
          <a:xfrm>
            <a:off x="226375" y="4390600"/>
            <a:ext cx="7643700" cy="19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b="1" i="0" lang="en-US" sz="23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@Edu_EResearch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http://www.educationandemployers.org/research-type/taskforce-publications/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Shape 670"/>
          <p:cNvSpPr txBox="1"/>
          <p:nvPr/>
        </p:nvSpPr>
        <p:spPr>
          <a:xfrm>
            <a:off x="226375" y="3618899"/>
            <a:ext cx="68319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rPr b="0" i="0" lang="en-US" sz="2300" u="sng" cap="none" strike="noStrik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Elnaz.Kashef@educationandemployers.org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60400" y="735825"/>
            <a:ext cx="4082400" cy="56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>
            <a:alpha val="0"/>
          </a:srgbClr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type="title"/>
          </p:nvPr>
        </p:nvSpPr>
        <p:spPr>
          <a:xfrm>
            <a:off x="609600" y="771577"/>
            <a:ext cx="10972800" cy="72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25000"/>
              <a:buFont typeface="Calibri"/>
              <a:buNone/>
            </a:pPr>
            <a:r>
              <a:rPr b="1" i="0" lang="en-US" sz="3959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 presentation in three parts </a:t>
            </a:r>
          </a:p>
        </p:txBody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x="609600" y="1646208"/>
            <a:ext cx="10972799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</a:rPr>
              <a:t>Subject: Volume of employer engagement in education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Contemporary transitions: young Britons reflect on life after secondary school and college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 and the twenty-first century labour market: perspectives on structural change</a:t>
            </a:r>
          </a:p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Implications for practice </a:t>
            </a:r>
          </a:p>
        </p:txBody>
      </p:sp>
      <p:pic>
        <p:nvPicPr>
          <p:cNvPr id="460" name="Shape 4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5600" y="52955"/>
            <a:ext cx="1676400" cy="5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4C2F4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idx="1" type="body"/>
          </p:nvPr>
        </p:nvSpPr>
        <p:spPr>
          <a:xfrm>
            <a:off x="977474" y="1601966"/>
            <a:ext cx="5151600" cy="217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rgbClr val="1E4E79"/>
              </a:buClr>
              <a:buSzPct val="25000"/>
              <a:buFont typeface="Arial"/>
              <a:buNone/>
            </a:pPr>
            <a:r>
              <a:rPr b="1" i="0" lang="en-US" sz="80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368969" y="4011930"/>
            <a:ext cx="6831929" cy="14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200" y="279225"/>
            <a:ext cx="5347500" cy="63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/>
        </p:nvSpPr>
        <p:spPr>
          <a:xfrm>
            <a:off x="0" y="0"/>
            <a:ext cx="8470800" cy="6858000"/>
          </a:xfrm>
          <a:prstGeom prst="rect">
            <a:avLst/>
          </a:prstGeom>
          <a:solidFill>
            <a:srgbClr val="000000">
              <a:alpha val="8196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 txBox="1"/>
          <p:nvPr>
            <p:ph type="title"/>
          </p:nvPr>
        </p:nvSpPr>
        <p:spPr>
          <a:xfrm>
            <a:off x="266701" y="689775"/>
            <a:ext cx="55371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25000"/>
              <a:buFont typeface="Nixie One"/>
              <a:buNone/>
            </a:pPr>
            <a:r>
              <a:rPr b="1" i="0" lang="en-US" sz="3600" u="none" cap="none" strike="noStrike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rPr>
              <a:t>In the past…</a:t>
            </a:r>
          </a:p>
        </p:txBody>
      </p:sp>
      <p:sp>
        <p:nvSpPr>
          <p:cNvPr id="474" name="Shape 474"/>
          <p:cNvSpPr txBox="1"/>
          <p:nvPr>
            <p:ph idx="1" type="body"/>
          </p:nvPr>
        </p:nvSpPr>
        <p:spPr>
          <a:xfrm>
            <a:off x="193337" y="1651000"/>
            <a:ext cx="81888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Mann, A.&amp; Percy, C. “Employer engagement in British secondary education: wage earning outcomes experienced by young adults.” Journal of Education and Work 27:5, 496-523</a:t>
            </a:r>
            <a:br>
              <a:rPr b="0" i="0" lang="en-US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aleway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Percy, C. &amp; A. Mann. 2014. “School-mediated employer engagement and labour market outcomes for young adults: wage premia, NEET outcomes and career confidence.” In Mann. A. et al. </a:t>
            </a:r>
            <a:r>
              <a:rPr b="0" i="1" lang="en-US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Understanding Employer Engagement in Education: Theories and Evidence</a:t>
            </a:r>
            <a:r>
              <a:rPr b="0" i="0" lang="en-US" sz="2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London: Routledge</a:t>
            </a:r>
            <a:br>
              <a:rPr b="0" i="0" lang="en-US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type="title"/>
          </p:nvPr>
        </p:nvSpPr>
        <p:spPr>
          <a:xfrm>
            <a:off x="609600" y="712631"/>
            <a:ext cx="109728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25000"/>
              <a:buFont typeface="Nixie One"/>
              <a:buNone/>
            </a:pPr>
            <a:r>
              <a:rPr b="1" i="0" lang="en-US" sz="3600" u="none" cap="none" strike="noStrike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rPr>
              <a:t>New report published this week</a:t>
            </a:r>
          </a:p>
        </p:txBody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x="609600" y="1657592"/>
            <a:ext cx="10972800" cy="48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"/>
              <a:buChar char="o"/>
            </a:pPr>
            <a:r>
              <a:rPr b="0" i="0" lang="en-US" sz="2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Survey of 1,744 young people aged 19-24 in 2016 by Yougov </a:t>
            </a: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"/>
              <a:buChar char="o"/>
            </a:pPr>
            <a:r>
              <a:rPr b="0" i="0" lang="en-US" sz="2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Twice the size compared to 2011 survey </a:t>
            </a: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"/>
              <a:buChar char="o"/>
            </a:pPr>
            <a:r>
              <a:rPr b="0" i="0" lang="en-US" sz="2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Socially, geographically and demographically evenly distributed </a:t>
            </a: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"/>
              <a:buChar char="o"/>
            </a:pPr>
            <a:r>
              <a:rPr b="0" i="0" lang="en-US" sz="2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Frequency tables and descriptive, cross-tabulations and regressions using SPSS </a:t>
            </a: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"/>
              <a:buChar char="o"/>
            </a:pPr>
            <a:r>
              <a:rPr b="0" i="0" lang="en-US" sz="21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Control variables: school type, parental education, free school meal, gender, ethnicity, region, education level, age </a:t>
            </a: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5386" y="240150"/>
            <a:ext cx="1816800" cy="9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Shape 4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5385" y="1348590"/>
            <a:ext cx="1816800" cy="82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type="title"/>
          </p:nvPr>
        </p:nvSpPr>
        <p:spPr>
          <a:xfrm>
            <a:off x="621029" y="443152"/>
            <a:ext cx="11163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 of employer engagement activities</a:t>
            </a:r>
          </a:p>
        </p:txBody>
      </p:sp>
      <p:sp>
        <p:nvSpPr>
          <p:cNvPr id="488" name="Shape 488"/>
          <p:cNvSpPr txBox="1"/>
          <p:nvPr>
            <p:ph idx="1" type="body"/>
          </p:nvPr>
        </p:nvSpPr>
        <p:spPr>
          <a:xfrm>
            <a:off x="6656067" y="2600585"/>
            <a:ext cx="51816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Participation in selected teenage engagements with employers</a:t>
            </a:r>
          </a:p>
        </p:txBody>
      </p:sp>
      <p:sp>
        <p:nvSpPr>
          <p:cNvPr id="489" name="Shape 489"/>
          <p:cNvSpPr txBox="1"/>
          <p:nvPr>
            <p:ph idx="2" type="body"/>
          </p:nvPr>
        </p:nvSpPr>
        <p:spPr>
          <a:xfrm>
            <a:off x="621029" y="1976717"/>
            <a:ext cx="5486400" cy="16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the ages of 14 and 19, did your school or college ever arrange for you to take part in any activities which involved employers/local business people? E.g. work experience, mentoring, enterprise competitions, careers advice, CV or interview workshops, workplace visits. If so, on how many different occasions (more or less) did it happen?”</a:t>
            </a:r>
          </a:p>
        </p:txBody>
      </p:sp>
      <p:graphicFrame>
        <p:nvGraphicFramePr>
          <p:cNvPr id="490" name="Shape 490"/>
          <p:cNvGraphicFramePr/>
          <p:nvPr/>
        </p:nvGraphicFramePr>
        <p:xfrm>
          <a:off x="6602729" y="350968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{EA759B80-F3A4-4F86-9538-1A8A67F94176}</a:tableStyleId>
              </a:tblPr>
              <a:tblGrid>
                <a:gridCol w="1408025"/>
                <a:gridCol w="1933500"/>
                <a:gridCol w="1893425"/>
              </a:tblGrid>
              <a:tr h="460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Percentage undertaking at 14-16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Percentage undertaking at 16-19</a:t>
                      </a:r>
                    </a:p>
                  </a:txBody>
                  <a:tcPr marT="0" marB="0" marR="68575" marL="68575"/>
                </a:tc>
              </a:tr>
              <a:tr h="36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Work experience 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74%</a:t>
                      </a: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25%</a:t>
                      </a:r>
                    </a:p>
                  </a:txBody>
                  <a:tcPr marT="0" marB="0" marR="68575" marL="68575" anchor="ctr"/>
                </a:tc>
              </a:tr>
              <a:tr h="36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Job shadowing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9%</a:t>
                      </a: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8%</a:t>
                      </a:r>
                    </a:p>
                  </a:txBody>
                  <a:tcPr marT="0" marB="0" marR="68575" marL="68575" anchor="ctr"/>
                </a:tc>
              </a:tr>
              <a:tr h="460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Enterprise competitions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10%</a:t>
                      </a: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6%</a:t>
                      </a:r>
                    </a:p>
                  </a:txBody>
                  <a:tcPr marT="0" marB="0" marR="68575" marL="68575" anchor="ctr"/>
                </a:tc>
              </a:tr>
              <a:tr h="36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Mentoring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2%</a:t>
                      </a: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4%</a:t>
                      </a:r>
                    </a:p>
                  </a:txBody>
                  <a:tcPr marT="0" marB="0" marR="68575" marL="68575" anchor="ctr"/>
                </a:tc>
              </a:tr>
              <a:tr h="525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Career advice with employers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19%</a:t>
                      </a: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16%</a:t>
                      </a:r>
                    </a:p>
                  </a:txBody>
                  <a:tcPr marT="0" marB="0" marR="68575" marL="68575" anchor="ctr"/>
                </a:tc>
              </a:tr>
              <a:tr h="460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Part-time employment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18%</a:t>
                      </a:r>
                    </a:p>
                  </a:txBody>
                  <a:tcPr marT="0" marB="0" marR="68575" marL="6857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39%</a:t>
                      </a: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graphicFrame>
        <p:nvGraphicFramePr>
          <p:cNvPr id="491" name="Shape 491"/>
          <p:cNvGraphicFramePr/>
          <p:nvPr/>
        </p:nvGraphicFramePr>
        <p:xfrm>
          <a:off x="1200100" y="37090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{B90FF374-D7EF-499A-B567-C6B818BB4198}</a:tableStyleId>
              </a:tblPr>
              <a:tblGrid>
                <a:gridCol w="1584325"/>
                <a:gridCol w="2045975"/>
              </a:tblGrid>
              <a:tr h="435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</a:rPr>
                        <a:t>Percent in 2016</a:t>
                      </a:r>
                    </a:p>
                  </a:txBody>
                  <a:tcPr marT="0" marB="0" marR="0" marL="0" anchor="ctr">
                    <a:solidFill>
                      <a:schemeClr val="accent1"/>
                    </a:solidFill>
                  </a:tcPr>
                </a:tc>
              </a:tr>
              <a:tr h="394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Never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19.0</a:t>
                      </a:r>
                    </a:p>
                  </a:txBody>
                  <a:tcPr marT="0" marB="0" marR="0" marL="0" anchor="ctr"/>
                </a:tc>
              </a:tr>
              <a:tr h="394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Once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36.3</a:t>
                      </a:r>
                    </a:p>
                  </a:txBody>
                  <a:tcPr marT="0" marB="0" marR="0" marL="0" anchor="ctr"/>
                </a:tc>
              </a:tr>
              <a:tr h="394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Twice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23.1</a:t>
                      </a:r>
                    </a:p>
                  </a:txBody>
                  <a:tcPr marT="0" marB="0" marR="0" marL="0" anchor="ctr"/>
                </a:tc>
              </a:tr>
              <a:tr h="394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Three times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8.7</a:t>
                      </a:r>
                    </a:p>
                  </a:txBody>
                  <a:tcPr marT="0" marB="0" marR="0" marL="0" anchor="ctr"/>
                </a:tc>
              </a:tr>
              <a:tr h="394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Four or more times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12.9</a:t>
                      </a:r>
                    </a:p>
                  </a:txBody>
                  <a:tcPr marT="0" marB="0" marR="0" marL="0" anchor="ctr"/>
                </a:tc>
              </a:tr>
              <a:tr h="394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Average number 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200" u="none" cap="none" strike="noStrike"/>
                        <a:t>1.60</a:t>
                      </a: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cxnSp>
        <p:nvCxnSpPr>
          <p:cNvPr id="492" name="Shape 492"/>
          <p:cNvCxnSpPr/>
          <p:nvPr/>
        </p:nvCxnSpPr>
        <p:spPr>
          <a:xfrm flipH="1">
            <a:off x="5979805" y="1921190"/>
            <a:ext cx="12600" cy="4652700"/>
          </a:xfrm>
          <a:prstGeom prst="straightConnector1">
            <a:avLst/>
          </a:prstGeom>
          <a:noFill/>
          <a:ln cap="flat" cmpd="sng" w="25400">
            <a:solidFill>
              <a:srgbClr val="A5A5A5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493" name="Shape 4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5600" y="52955"/>
            <a:ext cx="1676400" cy="5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Shape 494"/>
          <p:cNvSpPr/>
          <p:nvPr/>
        </p:nvSpPr>
        <p:spPr>
          <a:xfrm>
            <a:off x="621029" y="135376"/>
            <a:ext cx="166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@Edu_Eresearch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type="title"/>
          </p:nvPr>
        </p:nvSpPr>
        <p:spPr>
          <a:xfrm>
            <a:off x="838200" y="274637"/>
            <a:ext cx="11005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 of employer engagement activities</a:t>
            </a:r>
          </a:p>
        </p:txBody>
      </p:sp>
      <p:graphicFrame>
        <p:nvGraphicFramePr>
          <p:cNvPr id="500" name="Shape 500"/>
          <p:cNvGraphicFramePr/>
          <p:nvPr/>
        </p:nvGraphicFramePr>
        <p:xfrm>
          <a:off x="1567544" y="1618341"/>
          <a:ext cx="3000000" cy="2999999"/>
        </p:xfrm>
        <a:graphic>
          <a:graphicData uri="http://schemas.openxmlformats.org/drawingml/2006/table">
            <a:tbl>
              <a:tblPr bandRow="1" firstCol="1" firstRow="1">
                <a:noFill/>
                <a:tableStyleId>{EA759B80-F3A4-4F86-9538-1A8A67F94176}</a:tableStyleId>
              </a:tblPr>
              <a:tblGrid>
                <a:gridCol w="749175"/>
                <a:gridCol w="2636300"/>
                <a:gridCol w="1984800"/>
              </a:tblGrid>
              <a:tr h="36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Rank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Region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Average number of engagements</a:t>
                      </a:r>
                    </a:p>
                  </a:txBody>
                  <a:tcPr marT="0" marB="0" marR="68575" marL="68575"/>
                </a:tc>
              </a:tr>
              <a:tr h="36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South East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1.77</a:t>
                      </a:r>
                    </a:p>
                  </a:txBody>
                  <a:tcPr marT="0" marB="0" marR="68575" marL="68575"/>
                </a:tc>
              </a:tr>
              <a:tr h="36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=2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East Midlands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1.76</a:t>
                      </a:r>
                    </a:p>
                  </a:txBody>
                  <a:tcPr marT="0" marB="0" marR="68575" marL="68575"/>
                </a:tc>
              </a:tr>
              <a:tr h="36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=2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West Midlands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1.76</a:t>
                      </a:r>
                    </a:p>
                  </a:txBody>
                  <a:tcPr marT="0" marB="0" marR="68575" marL="68575"/>
                </a:tc>
              </a:tr>
              <a:tr h="36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London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1.62</a:t>
                      </a:r>
                    </a:p>
                  </a:txBody>
                  <a:tcPr marT="0" marB="0" marR="68575" marL="68575"/>
                </a:tc>
              </a:tr>
              <a:tr h="36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Wales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1.58</a:t>
                      </a:r>
                    </a:p>
                  </a:txBody>
                  <a:tcPr marT="0" marB="0" marR="68575" marL="68575"/>
                </a:tc>
              </a:tr>
              <a:tr h="36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Yorkshire and the Humber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1.57</a:t>
                      </a:r>
                    </a:p>
                  </a:txBody>
                  <a:tcPr marT="0" marB="0" marR="68575" marL="68575"/>
                </a:tc>
              </a:tr>
              <a:tr h="36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=7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East of England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1.56</a:t>
                      </a:r>
                    </a:p>
                  </a:txBody>
                  <a:tcPr marT="0" marB="0" marR="68575" marL="68575"/>
                </a:tc>
              </a:tr>
              <a:tr h="36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=7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North West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1.56</a:t>
                      </a:r>
                    </a:p>
                  </a:txBody>
                  <a:tcPr marT="0" marB="0" marR="68575" marL="68575"/>
                </a:tc>
              </a:tr>
              <a:tr h="36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South West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1.52</a:t>
                      </a:r>
                    </a:p>
                  </a:txBody>
                  <a:tcPr marT="0" marB="0" marR="68575" marL="68575"/>
                </a:tc>
              </a:tr>
              <a:tr h="36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North East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1.46</a:t>
                      </a:r>
                    </a:p>
                  </a:txBody>
                  <a:tcPr marT="0" marB="0" marR="68575" marL="68575"/>
                </a:tc>
              </a:tr>
              <a:tr h="36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Scotland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1.45</a:t>
                      </a: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501" name="Shape 501"/>
          <p:cNvSpPr txBox="1"/>
          <p:nvPr/>
        </p:nvSpPr>
        <p:spPr>
          <a:xfrm>
            <a:off x="7409542" y="2542844"/>
            <a:ext cx="36795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While South East has done the greatest number of activities, North East and South West have organised the least number of employers engagement activities across schools in the area. </a:t>
            </a:r>
          </a:p>
        </p:txBody>
      </p:sp>
      <p:pic>
        <p:nvPicPr>
          <p:cNvPr id="502" name="Shape 5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5600" y="52955"/>
            <a:ext cx="1676400" cy="5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Shape 503"/>
          <p:cNvSpPr/>
          <p:nvPr/>
        </p:nvSpPr>
        <p:spPr>
          <a:xfrm>
            <a:off x="621029" y="135376"/>
            <a:ext cx="166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@Edu_Eresearch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type="title"/>
          </p:nvPr>
        </p:nvSpPr>
        <p:spPr>
          <a:xfrm>
            <a:off x="621029" y="443152"/>
            <a:ext cx="11163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 of employer engagement activities</a:t>
            </a:r>
          </a:p>
        </p:txBody>
      </p:sp>
      <p:sp>
        <p:nvSpPr>
          <p:cNvPr id="509" name="Shape 509"/>
          <p:cNvSpPr txBox="1"/>
          <p:nvPr>
            <p:ph idx="1" type="body"/>
          </p:nvPr>
        </p:nvSpPr>
        <p:spPr>
          <a:xfrm>
            <a:off x="621029" y="1855152"/>
            <a:ext cx="51816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 of activities by school type, 14-16</a:t>
            </a:r>
          </a:p>
        </p:txBody>
      </p:sp>
      <p:sp>
        <p:nvSpPr>
          <p:cNvPr id="510" name="Shape 510"/>
          <p:cNvSpPr txBox="1"/>
          <p:nvPr>
            <p:ph idx="2" type="body"/>
          </p:nvPr>
        </p:nvSpPr>
        <p:spPr>
          <a:xfrm>
            <a:off x="6357353" y="1855151"/>
            <a:ext cx="56121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 by Indicators of social disadvantage: Free school meal and parental education</a:t>
            </a:r>
          </a:p>
        </p:txBody>
      </p:sp>
      <p:cxnSp>
        <p:nvCxnSpPr>
          <p:cNvPr id="511" name="Shape 511"/>
          <p:cNvCxnSpPr/>
          <p:nvPr/>
        </p:nvCxnSpPr>
        <p:spPr>
          <a:xfrm flipH="1">
            <a:off x="6344753" y="1855152"/>
            <a:ext cx="12600" cy="4652700"/>
          </a:xfrm>
          <a:prstGeom prst="straightConnector1">
            <a:avLst/>
          </a:prstGeom>
          <a:noFill/>
          <a:ln cap="flat" cmpd="sng" w="25400">
            <a:solidFill>
              <a:srgbClr val="A5A5A5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512" name="Shape 5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5600" y="52955"/>
            <a:ext cx="1676400" cy="571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3" name="Shape 513"/>
          <p:cNvGraphicFramePr/>
          <p:nvPr/>
        </p:nvGraphicFramePr>
        <p:xfrm>
          <a:off x="380365" y="2511516"/>
          <a:ext cx="3000000" cy="2999999"/>
        </p:xfrm>
        <a:graphic>
          <a:graphicData uri="http://schemas.openxmlformats.org/drawingml/2006/table">
            <a:tbl>
              <a:tblPr>
                <a:noFill/>
                <a:tableStyleId>{B90FF374-D7EF-499A-B567-C6B818BB4198}</a:tableStyleId>
              </a:tblPr>
              <a:tblGrid>
                <a:gridCol w="34800"/>
                <a:gridCol w="1466125"/>
                <a:gridCol w="44225"/>
                <a:gridCol w="1275350"/>
                <a:gridCol w="1360175"/>
                <a:gridCol w="1543050"/>
              </a:tblGrid>
              <a:tr h="505675">
                <a:tc gridSpan="3"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N= 1,676</a:t>
                      </a: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00" marB="0" marR="9400" marL="9400" anchor="ctr"/>
                </a:tc>
                <a:tc rowSpan="2" hMerge="1"/>
                <a:tc rowSpan="2"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lt1"/>
                          </a:solidFill>
                        </a:rPr>
                        <a:t>School type</a:t>
                      </a:r>
                    </a:p>
                  </a:txBody>
                  <a:tcPr marT="9400" marB="0" marR="9400" marL="9400" anchor="ctr">
                    <a:solidFill>
                      <a:schemeClr val="accent1"/>
                    </a:solidFill>
                  </a:tcPr>
                </a:tc>
                <a:tc hMerge="1"/>
                <a:tc hMerge="1"/>
              </a:tr>
              <a:tr h="819550">
                <a:tc gridSpan="3" vMerge="1"/>
                <a:tc hMerge="1" vMerge="1"/>
                <a:tc hMerge="1"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comprehensive school</a:t>
                      </a: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Grammar / selective state school</a:t>
                      </a: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Independent / fee-paying school</a:t>
                      </a:r>
                    </a:p>
                  </a:txBody>
                  <a:tcPr marT="9400" marB="0" marR="9400" marL="9400" anchor="ctr"/>
                </a:tc>
              </a:tr>
              <a:tr h="345725">
                <a:tc rowSpan="5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Never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18.5%</a:t>
                      </a: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10.6%</a:t>
                      </a: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28.0%</a:t>
                      </a:r>
                    </a:p>
                  </a:txBody>
                  <a:tcPr marT="9400" marB="0" marR="9400" marL="9400" anchor="ctr"/>
                </a:tc>
              </a:tr>
              <a:tr h="3457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Once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39.3%</a:t>
                      </a: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29.4%</a:t>
                      </a: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23.6%</a:t>
                      </a:r>
                    </a:p>
                  </a:txBody>
                  <a:tcPr marT="9400" marB="0" marR="9400" marL="9400" anchor="ctr"/>
                </a:tc>
              </a:tr>
              <a:tr h="34572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Twice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22.7%</a:t>
                      </a: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33.2%</a:t>
                      </a: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16.1%</a:t>
                      </a:r>
                    </a:p>
                  </a:txBody>
                  <a:tcPr marT="9400" marB="0" marR="9400" marL="9400" anchor="ctr"/>
                </a:tc>
              </a:tr>
              <a:tr h="3795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Three times 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8.3%</a:t>
                      </a: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10.6%</a:t>
                      </a: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10.6%</a:t>
                      </a:r>
                    </a:p>
                  </a:txBody>
                  <a:tcPr marT="9400" marB="0" marR="9400" marL="9400" anchor="ctr"/>
                </a:tc>
              </a:tr>
              <a:tr h="5385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Four or more times</a:t>
                      </a:r>
                    </a:p>
                  </a:txBody>
                  <a:tcPr marT="0" marB="0" marR="0" marL="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11.3%</a:t>
                      </a: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16.2%</a:t>
                      </a: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21.7%</a:t>
                      </a:r>
                    </a:p>
                  </a:txBody>
                  <a:tcPr marT="9400" marB="0" marR="9400" marL="9400" anchor="ctr"/>
                </a:tc>
              </a:tr>
              <a:tr h="3894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Average number of activities 2016</a:t>
                      </a:r>
                    </a:p>
                  </a:txBody>
                  <a:tcPr marT="9400" marB="0" marR="9400" marL="9400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 </a:t>
                      </a:r>
                    </a:p>
                  </a:txBody>
                  <a:tcPr marT="9400" marB="0" marR="9400" marL="94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1.54</a:t>
                      </a: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1.92</a:t>
                      </a:r>
                    </a:p>
                  </a:txBody>
                  <a:tcPr marT="9400" marB="0" marR="9400" marL="94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1.74</a:t>
                      </a:r>
                    </a:p>
                  </a:txBody>
                  <a:tcPr marT="9400" marB="0" marR="9400" marL="9400" anchor="ctr"/>
                </a:tc>
              </a:tr>
            </a:tbl>
          </a:graphicData>
        </a:graphic>
      </p:graphicFrame>
      <p:graphicFrame>
        <p:nvGraphicFramePr>
          <p:cNvPr id="514" name="Shape 514"/>
          <p:cNvGraphicFramePr/>
          <p:nvPr/>
        </p:nvGraphicFramePr>
        <p:xfrm>
          <a:off x="6598017" y="2724756"/>
          <a:ext cx="3000000" cy="2999999"/>
        </p:xfrm>
        <a:graphic>
          <a:graphicData uri="http://schemas.openxmlformats.org/drawingml/2006/table">
            <a:tbl>
              <a:tblPr>
                <a:noFill/>
                <a:tableStyleId>{AB024859-7418-42AE-BA64-40DC2F4FCBBF}</a:tableStyleId>
              </a:tblPr>
              <a:tblGrid>
                <a:gridCol w="2434425"/>
                <a:gridCol w="1230550"/>
                <a:gridCol w="1292750"/>
              </a:tblGrid>
              <a:tr h="27410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N=1,659</a:t>
                      </a:r>
                    </a:p>
                  </a:txBody>
                  <a:tcPr marT="9525" marB="0" marR="9525" marL="9525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lt1"/>
                          </a:solidFill>
                        </a:rPr>
                        <a:t>FSM</a:t>
                      </a:r>
                    </a:p>
                  </a:txBody>
                  <a:tcPr marT="9525" marB="0" marR="9525" marL="9525" anchor="ctr">
                    <a:solidFill>
                      <a:schemeClr val="accent1"/>
                    </a:solidFill>
                  </a:tcPr>
                </a:tc>
                <a:tc hMerge="1"/>
              </a:tr>
              <a:tr h="2878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</a:rPr>
                        <a:t>No</a:t>
                      </a:r>
                    </a:p>
                  </a:txBody>
                  <a:tcPr marT="9525" marB="0" marR="9525" marL="9525" anchor="ctr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</a:rPr>
                        <a:t>Yes</a:t>
                      </a:r>
                    </a:p>
                  </a:txBody>
                  <a:tcPr marT="9525" marB="0" marR="9525" marL="9525" anchor="ctr">
                    <a:solidFill>
                      <a:schemeClr val="accent1"/>
                    </a:solidFill>
                  </a:tcPr>
                </a:tc>
              </a:tr>
              <a:tr h="561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Average number of activities</a:t>
                      </a: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 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1.63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1.50</a:t>
                      </a: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515" name="Shape 515"/>
          <p:cNvGraphicFramePr/>
          <p:nvPr/>
        </p:nvGraphicFramePr>
        <p:xfrm>
          <a:off x="6598017" y="4363055"/>
          <a:ext cx="3000000" cy="2999999"/>
        </p:xfrm>
        <a:graphic>
          <a:graphicData uri="http://schemas.openxmlformats.org/drawingml/2006/table">
            <a:tbl>
              <a:tblPr>
                <a:noFill/>
                <a:tableStyleId>{AB024859-7418-42AE-BA64-40DC2F4FCBBF}</a:tableStyleId>
              </a:tblPr>
              <a:tblGrid>
                <a:gridCol w="2434425"/>
                <a:gridCol w="1230550"/>
                <a:gridCol w="1292750"/>
              </a:tblGrid>
              <a:tr h="62042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N= 1,680</a:t>
                      </a:r>
                    </a:p>
                  </a:txBody>
                  <a:tcPr marT="9525" marB="0" marR="9525" marL="9525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lt1"/>
                          </a:solidFill>
                        </a:rPr>
                        <a:t>parents/carers went to university?</a:t>
                      </a:r>
                    </a:p>
                  </a:txBody>
                  <a:tcPr marT="9525" marB="0" marR="9525" marL="9525" anchor="ctr">
                    <a:solidFill>
                      <a:schemeClr val="accent1"/>
                    </a:solidFill>
                  </a:tcPr>
                </a:tc>
                <a:tc hMerge="1"/>
              </a:tr>
              <a:tr h="2878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</a:rPr>
                        <a:t>No, neither of them did</a:t>
                      </a:r>
                    </a:p>
                  </a:txBody>
                  <a:tcPr marT="9525" marB="0" marR="9525" marL="9525" anchor="ctr"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</a:rPr>
                        <a:t>Yes, at least one of them did</a:t>
                      </a:r>
                    </a:p>
                  </a:txBody>
                  <a:tcPr marT="9525" marB="0" marR="9525" marL="9525" anchor="ctr">
                    <a:solidFill>
                      <a:schemeClr val="accent1"/>
                    </a:solidFill>
                  </a:tcPr>
                </a:tc>
              </a:tr>
              <a:tr h="561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Average number of activities</a:t>
                      </a: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 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300" u="none" cap="none" strike="noStrike"/>
                        <a:t>1.55</a:t>
                      </a: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1.71</a:t>
                      </a:r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516" name="Shape 516"/>
          <p:cNvSpPr/>
          <p:nvPr/>
        </p:nvSpPr>
        <p:spPr>
          <a:xfrm>
            <a:off x="621029" y="135376"/>
            <a:ext cx="166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b="1" i="0" lang="en-U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@Edu_Eresearch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">
  <a:themeElements>
    <a:clrScheme name="Office">
      <a:dk1>
        <a:srgbClr val="000000"/>
      </a:dk1>
      <a:lt1>
        <a:srgbClr val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aml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