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  <p:sldId id="267" r:id="rId9"/>
    <p:sldId id="268" r:id="rId10"/>
    <p:sldId id="269" r:id="rId11"/>
    <p:sldId id="271" r:id="rId12"/>
    <p:sldId id="27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15B5-D1CF-4E6E-A48D-5BC9B5D3A73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7E9F8-6D79-4130-9833-93A052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Others are: regulating relations with clients/stakeholders</a:t>
            </a:r>
            <a:r>
              <a:rPr lang="en-GB" baseline="0" dirty="0" smtClean="0"/>
              <a:t> et al; building relationships; deadline with conflicts; reflective practice; critical thinking; ethical standards; keeping up to date with societal and technological developments; supporting policy making and respecting human rights. PAGE 38 of 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7E9F8-6D79-4130-9833-93A05291DF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 into three groups. One group to look at each of</a:t>
            </a:r>
            <a:r>
              <a:rPr lang="en-GB" baseline="0" dirty="0" smtClean="0"/>
              <a:t> these, say what they do now and what the barriers 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7E9F8-6D79-4130-9833-93A05291DF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Career Progression Pathway will show how people can progress to the UK Register of Career Development Professionals</a:t>
            </a:r>
          </a:p>
          <a:p>
            <a:r>
              <a:rPr lang="en-GB" dirty="0" smtClean="0"/>
              <a:t>Brochure covers the details. </a:t>
            </a:r>
          </a:p>
          <a:p>
            <a:r>
              <a:rPr lang="en-GB" dirty="0" smtClean="0"/>
              <a:t>Register was cited in the Non Statutory Advice on Career Guidance and Inspiration in schools</a:t>
            </a:r>
            <a:r>
              <a:rPr lang="en-GB" baseline="0" dirty="0" smtClean="0"/>
              <a:t> as a means of assuring independent career guidance provision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C7DFE-B2B6-4C27-94D2-7BAC72BD93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4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7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1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4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86AE-AB18-4DC4-A541-52BAE8FA6090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380D-F6C7-4A59-B31A-ED687CEB6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di.us15.list-manage1.com/track/click?u=6499c60216f26cc99e4fbc561&amp;id=faf9b7194f&amp;e=5661097dcc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thecdi.us15.list-manage.com/track/click?u=6499c60216f26cc99e4fbc561&amp;id=3457793187&amp;e=5661097dc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di.us15.list-manage.com/track/click?u=6499c60216f26cc99e4fbc561&amp;id=d0da8b8106&amp;e=5661097dcc" TargetMode="External"/><Relationship Id="rId5" Type="http://schemas.openxmlformats.org/officeDocument/2006/relationships/hyperlink" Target="http://thecdi.us15.list-manage.com/track/click?u=6499c60216f26cc99e4fbc561&amp;id=89bd06a310&amp;e=5661097dcc" TargetMode="External"/><Relationship Id="rId4" Type="http://schemas.openxmlformats.org/officeDocument/2006/relationships/hyperlink" Target="http://thecdi.us15.list-manage.com/track/click?u=6499c60216f26cc99e4fbc561&amp;id=645330f0ea&amp;e=5661097dc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thecdi.us15.list-manage.com/track/click?u=6499c60216f26cc99e4fbc561&amp;id=9666a02292&amp;e=5661097dcc" TargetMode="External"/><Relationship Id="rId7" Type="http://schemas.openxmlformats.org/officeDocument/2006/relationships/hyperlink" Target="http://thecdi.us15.list-manage1.com/track/click?u=6499c60216f26cc99e4fbc561&amp;id=ddbf4219fb&amp;e=5661097dcc" TargetMode="External"/><Relationship Id="rId2" Type="http://schemas.openxmlformats.org/officeDocument/2006/relationships/hyperlink" Target="http://thecdi.us15.list-manage.com/track/click?u=6499c60216f26cc99e4fbc561&amp;id=d70e7b4ad1&amp;e=5661097dc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di.us15.list-manage2.com/track/click?u=6499c60216f26cc99e4fbc561&amp;id=094b0a04c9&amp;e=5661097dcc" TargetMode="External"/><Relationship Id="rId5" Type="http://schemas.openxmlformats.org/officeDocument/2006/relationships/hyperlink" Target="http://thecdi.us15.list-manage.com/track/click?u=6499c60216f26cc99e4fbc561&amp;id=fbc48c4cdc&amp;e=5661097dcc" TargetMode="External"/><Relationship Id="rId4" Type="http://schemas.openxmlformats.org/officeDocument/2006/relationships/hyperlink" Target="http://thecdi.us15.list-manage1.com/track/click?u=6499c60216f26cc99e4fbc561&amp;id=62abcab327&amp;e=5661097dc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2.warwick.ac.uk/fac/soc/ier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Career education and guidance that works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Interactive Workshop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Professionalising your delivery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Claire Johnson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CDI Professional Development Manager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CD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45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2017 the CDI Year of Advocating for the</a:t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en-GB" sz="3200" b="1" dirty="0" smtClean="0">
                <a:solidFill>
                  <a:srgbClr val="002060"/>
                </a:solidFill>
              </a:rPr>
              <a:t> career development profession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The  CPD newsletter in April focused on advocating for the profession and included the following ideas: </a:t>
            </a:r>
          </a:p>
          <a:p>
            <a:pPr marL="0" indent="0">
              <a:buNone/>
            </a:pPr>
            <a:r>
              <a:rPr lang="en-GB" sz="2000" u="sng" dirty="0" smtClean="0">
                <a:hlinkClick r:id="rId2"/>
              </a:rPr>
              <a:t>Vocation</a:t>
            </a:r>
            <a:r>
              <a:rPr lang="en-GB" sz="2000" u="sng" dirty="0">
                <a:hlinkClick r:id="rId2"/>
              </a:rPr>
              <a:t>, Vocation, Vocation 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002060"/>
                </a:solidFill>
              </a:rPr>
              <a:t>p23-32</a:t>
            </a:r>
            <a:r>
              <a:rPr lang="en-GB" sz="2000" dirty="0" smtClean="0">
                <a:solidFill>
                  <a:srgbClr val="002060"/>
                </a:solidFill>
              </a:rPr>
              <a:t>) in which Bill Law challenges </a:t>
            </a:r>
            <a:r>
              <a:rPr lang="en-GB" sz="2000" dirty="0">
                <a:solidFill>
                  <a:srgbClr val="002060"/>
                </a:solidFill>
              </a:rPr>
              <a:t>us to define our credibility, our expertise, our connectedness and our independence. </a:t>
            </a:r>
          </a:p>
          <a:p>
            <a:pPr marL="0" indent="0">
              <a:buNone/>
            </a:pPr>
            <a:r>
              <a:rPr lang="en-GB" sz="2000" u="sng" dirty="0">
                <a:hlinkClick r:id="rId3"/>
              </a:rPr>
              <a:t>Economic Benefits of Career Guidance </a:t>
            </a:r>
            <a:r>
              <a:rPr lang="en-GB" sz="2000" u="sng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in which (Hooley </a:t>
            </a:r>
            <a:r>
              <a:rPr lang="en-GB" sz="2000" dirty="0">
                <a:solidFill>
                  <a:srgbClr val="002060"/>
                </a:solidFill>
              </a:rPr>
              <a:t>&amp; Dodd, 2015) </a:t>
            </a:r>
            <a:r>
              <a:rPr lang="en-GB" sz="2000" dirty="0" smtClean="0">
                <a:solidFill>
                  <a:srgbClr val="002060"/>
                </a:solidFill>
              </a:rPr>
              <a:t>trace </a:t>
            </a:r>
            <a:r>
              <a:rPr lang="en-GB" sz="2000" dirty="0">
                <a:solidFill>
                  <a:srgbClr val="002060"/>
                </a:solidFill>
              </a:rPr>
              <a:t>the benefits from the individual level (income), to secondary level (increased tax payments and saved benefit and health costs) and to national macro-economic benefits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Looking specifically at schools</a:t>
            </a:r>
            <a:r>
              <a:rPr lang="en-GB" sz="2000" dirty="0"/>
              <a:t>, </a:t>
            </a:r>
            <a:r>
              <a:rPr lang="en-GB" sz="2000" u="sng" dirty="0">
                <a:hlinkClick r:id="rId4"/>
              </a:rPr>
              <a:t>Cost to the Economy of Government Policy on Career Guidance 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002060"/>
                </a:solidFill>
              </a:rPr>
              <a:t>Taylor, 2013) argues for better funding for career education.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Career guidance, health and well-being is discussed by Peter Robertson in </a:t>
            </a:r>
            <a:r>
              <a:rPr lang="en-GB" sz="2000" u="sng" dirty="0">
                <a:solidFill>
                  <a:srgbClr val="002060"/>
                </a:solidFill>
                <a:hlinkClick r:id="rId5"/>
              </a:rPr>
              <a:t>Career Matters </a:t>
            </a:r>
            <a:r>
              <a:rPr lang="en-GB" sz="2000" dirty="0">
                <a:solidFill>
                  <a:srgbClr val="002060"/>
                </a:solidFill>
              </a:rPr>
              <a:t>January 2017 </a:t>
            </a:r>
            <a:r>
              <a:rPr lang="en-GB" sz="2000" dirty="0" smtClean="0">
                <a:solidFill>
                  <a:srgbClr val="002060"/>
                </a:solidFill>
              </a:rPr>
              <a:t>This </a:t>
            </a:r>
            <a:r>
              <a:rPr lang="en-GB" sz="2000" dirty="0">
                <a:solidFill>
                  <a:srgbClr val="002060"/>
                </a:solidFill>
              </a:rPr>
              <a:t>follows from a longer article </a:t>
            </a:r>
            <a:r>
              <a:rPr lang="en-GB" sz="2000" u="sng" dirty="0">
                <a:hlinkClick r:id="rId6"/>
              </a:rPr>
              <a:t>The well-being outcomes of career guidance 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002060"/>
                </a:solidFill>
              </a:rPr>
              <a:t>Robertson, 2013 in British Journal of Guidance and Counselling) which is available free-of-charge on the BJGC website. 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7" name="Picture 6" descr="CDI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2017 the CDI Year of Advocating for the</a:t>
            </a:r>
            <a:br>
              <a:rPr lang="en-GB" sz="2800" b="1" dirty="0" smtClean="0">
                <a:solidFill>
                  <a:srgbClr val="00206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> career development profession (continued)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Advocating benefits to schools and their </a:t>
            </a:r>
            <a:r>
              <a:rPr lang="en-US" sz="2000" b="1" dirty="0" smtClean="0">
                <a:solidFill>
                  <a:srgbClr val="002060"/>
                </a:solidFill>
              </a:rPr>
              <a:t>students</a:t>
            </a:r>
            <a:r>
              <a:rPr lang="en-US" sz="2000" dirty="0" smtClean="0">
                <a:solidFill>
                  <a:srgbClr val="002060"/>
                </a:solidFill>
              </a:rPr>
              <a:t>: Good </a:t>
            </a:r>
            <a:r>
              <a:rPr lang="en-US" sz="2000" dirty="0">
                <a:solidFill>
                  <a:srgbClr val="002060"/>
                </a:solidFill>
              </a:rPr>
              <a:t>career guidance has benefits for schools as well as their students. An </a:t>
            </a:r>
            <a:r>
              <a:rPr lang="en-US" sz="2000" u="sng" dirty="0">
                <a:hlinkClick r:id="rId2"/>
              </a:rPr>
              <a:t>OECD study </a:t>
            </a:r>
            <a:r>
              <a:rPr lang="en-US" sz="2000" dirty="0">
                <a:solidFill>
                  <a:srgbClr val="002060"/>
                </a:solidFill>
              </a:rPr>
              <a:t>found a ‘ </a:t>
            </a:r>
            <a:r>
              <a:rPr lang="en-GB" sz="2000" dirty="0">
                <a:solidFill>
                  <a:srgbClr val="002060"/>
                </a:solidFill>
              </a:rPr>
              <a:t>relationship between participation in career development activities and more positive attitudes towards the utility of schooling’. In the UK, the </a:t>
            </a:r>
            <a:r>
              <a:rPr lang="en-GB" sz="2000" u="sng" dirty="0">
                <a:hlinkClick r:id="rId3"/>
              </a:rPr>
              <a:t>Gatsby </a:t>
            </a:r>
            <a:r>
              <a:rPr lang="en-GB" sz="2000" u="sng" dirty="0" smtClean="0">
                <a:hlinkClick r:id="rId3"/>
              </a:rPr>
              <a:t>Guide </a:t>
            </a:r>
            <a:r>
              <a:rPr lang="en-GB" sz="2000" u="sng" dirty="0">
                <a:hlinkClick r:id="rId3"/>
              </a:rPr>
              <a:t>to Good Career Guidance </a:t>
            </a:r>
            <a:r>
              <a:rPr lang="en-GB" sz="2000" dirty="0">
                <a:solidFill>
                  <a:srgbClr val="002060"/>
                </a:solidFill>
              </a:rPr>
              <a:t>notes benefits including better motivation leading to higher attainment and reduced drop-out rates (section 5.4). 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Social </a:t>
            </a:r>
            <a:r>
              <a:rPr lang="en-US" sz="2000" b="1" dirty="0" smtClean="0">
                <a:solidFill>
                  <a:srgbClr val="002060"/>
                </a:solidFill>
              </a:rPr>
              <a:t>justice: </a:t>
            </a:r>
            <a:r>
              <a:rPr lang="en-US" sz="2000" dirty="0" smtClean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002060"/>
                </a:solidFill>
              </a:rPr>
              <a:t>good starting point is the opening editorial by Hooley and Sultana in the NICEC Journal 36 (April 2016) </a:t>
            </a:r>
            <a:r>
              <a:rPr lang="en-US" sz="2000" dirty="0" smtClean="0">
                <a:solidFill>
                  <a:srgbClr val="002060"/>
                </a:solidFill>
              </a:rPr>
              <a:t>All </a:t>
            </a:r>
            <a:r>
              <a:rPr lang="en-US" sz="2000" dirty="0">
                <a:solidFill>
                  <a:srgbClr val="002060"/>
                </a:solidFill>
              </a:rPr>
              <a:t>six articles in this issue of the NICEC Journal address the same theme.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hlinkClick r:id="rId4"/>
              </a:rPr>
              <a:t>Older </a:t>
            </a:r>
            <a:r>
              <a:rPr lang="en-US" sz="2000" u="sng" dirty="0">
                <a:hlinkClick r:id="rId4"/>
              </a:rPr>
              <a:t>workers want career development not retirement planning </a:t>
            </a:r>
            <a:r>
              <a:rPr lang="en-GB" sz="2000" dirty="0">
                <a:solidFill>
                  <a:srgbClr val="002060"/>
                </a:solidFill>
              </a:rPr>
              <a:t>is the headline of an ACAS blog, reporting research by </a:t>
            </a:r>
            <a:r>
              <a:rPr lang="en-US" sz="2000" u="sng" dirty="0" err="1">
                <a:hlinkClick r:id="rId5"/>
              </a:rPr>
              <a:t>Ashridge</a:t>
            </a:r>
            <a:r>
              <a:rPr lang="en-US" sz="2000" u="sng" dirty="0">
                <a:hlinkClick r:id="rId5"/>
              </a:rPr>
              <a:t> Executive Education </a:t>
            </a:r>
            <a:r>
              <a:rPr lang="en-US" sz="2000" dirty="0">
                <a:solidFill>
                  <a:srgbClr val="002060"/>
                </a:solidFill>
              </a:rPr>
              <a:t>. Arguments for the benefit of addressing the career development needs of older people were developed by the</a:t>
            </a:r>
            <a:r>
              <a:rPr lang="en-US" sz="2000" dirty="0"/>
              <a:t> </a:t>
            </a:r>
            <a:r>
              <a:rPr lang="en-US" sz="2000" u="sng" dirty="0">
                <a:hlinkClick r:id="rId6"/>
              </a:rPr>
              <a:t>Mid-Life Career Review </a:t>
            </a:r>
            <a:r>
              <a:rPr lang="en-US" sz="2000" dirty="0">
                <a:solidFill>
                  <a:srgbClr val="002060"/>
                </a:solidFill>
              </a:rPr>
              <a:t>. Useful </a:t>
            </a:r>
            <a:r>
              <a:rPr lang="en-US" sz="2000" u="sng" dirty="0">
                <a:hlinkClick r:id="rId7"/>
              </a:rPr>
              <a:t>resources for career practitioners </a:t>
            </a:r>
            <a:r>
              <a:rPr lang="en-US" sz="2000" dirty="0">
                <a:solidFill>
                  <a:srgbClr val="002060"/>
                </a:solidFill>
              </a:rPr>
              <a:t>in meeting the needs of older workers were developed during the project.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000066"/>
                </a:solidFill>
              </a:rPr>
              <a:t>UK Register of </a:t>
            </a:r>
            <a:br>
              <a:rPr lang="en-GB" sz="2000" b="1" dirty="0">
                <a:solidFill>
                  <a:srgbClr val="000066"/>
                </a:solidFill>
              </a:rPr>
            </a:br>
            <a:r>
              <a:rPr lang="en-GB" sz="2000" b="1" dirty="0">
                <a:solidFill>
                  <a:srgbClr val="000066"/>
                </a:solidFill>
              </a:rPr>
              <a:t>Career Development Professionals </a:t>
            </a:r>
            <a:endParaRPr lang="en-GB" sz="2000" b="1" dirty="0">
              <a:solidFill>
                <a:srgbClr val="00006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GB" sz="3800" b="1" dirty="0">
                <a:solidFill>
                  <a:srgbClr val="000066"/>
                </a:solidFill>
              </a:rPr>
              <a:t>Register is the sector equivalent of Chartered Status</a:t>
            </a:r>
          </a:p>
          <a:p>
            <a:pPr lvl="0"/>
            <a:endParaRPr lang="en-GB" sz="3800" b="1" dirty="0">
              <a:solidFill>
                <a:srgbClr val="000066"/>
              </a:solidFill>
            </a:endParaRPr>
          </a:p>
          <a:p>
            <a:pPr lvl="0"/>
            <a:r>
              <a:rPr lang="en-GB" sz="3800" b="1" dirty="0">
                <a:solidFill>
                  <a:srgbClr val="000066"/>
                </a:solidFill>
              </a:rPr>
              <a:t>Proof </a:t>
            </a:r>
            <a:r>
              <a:rPr lang="en-GB" sz="3800" b="1" dirty="0">
                <a:solidFill>
                  <a:srgbClr val="000066"/>
                </a:solidFill>
              </a:rPr>
              <a:t>that you hold a QCF Level 6 or above /</a:t>
            </a:r>
            <a:r>
              <a:rPr lang="en-GB" sz="3800" b="1" dirty="0">
                <a:solidFill>
                  <a:srgbClr val="000066"/>
                </a:solidFill>
              </a:rPr>
              <a:t>SCQF Level 11 qualification in career development</a:t>
            </a:r>
            <a:endParaRPr lang="en-GB" sz="3800" b="1" dirty="0">
              <a:solidFill>
                <a:srgbClr val="000066"/>
              </a:solidFill>
            </a:endParaRPr>
          </a:p>
          <a:p>
            <a:pPr lvl="0"/>
            <a:endParaRPr lang="en-GB" sz="3800" b="1" dirty="0">
              <a:solidFill>
                <a:srgbClr val="000066"/>
              </a:solidFill>
            </a:endParaRPr>
          </a:p>
          <a:p>
            <a:pPr lvl="0"/>
            <a:r>
              <a:rPr lang="en-GB" sz="3800" b="1" dirty="0">
                <a:solidFill>
                  <a:srgbClr val="000066"/>
                </a:solidFill>
              </a:rPr>
              <a:t>Adherence </a:t>
            </a:r>
            <a:r>
              <a:rPr lang="en-GB" sz="3800" b="1" dirty="0">
                <a:solidFill>
                  <a:srgbClr val="000066"/>
                </a:solidFill>
              </a:rPr>
              <a:t>to </a:t>
            </a:r>
            <a:r>
              <a:rPr lang="en-GB" sz="3800" b="1" dirty="0">
                <a:solidFill>
                  <a:srgbClr val="000066"/>
                </a:solidFill>
              </a:rPr>
              <a:t>the </a:t>
            </a:r>
            <a:r>
              <a:rPr lang="en-GB" sz="3800" b="1" dirty="0">
                <a:solidFill>
                  <a:srgbClr val="000066"/>
                </a:solidFill>
              </a:rPr>
              <a:t>Code of </a:t>
            </a:r>
            <a:r>
              <a:rPr lang="en-GB" sz="3800" b="1" dirty="0">
                <a:solidFill>
                  <a:srgbClr val="000066"/>
                </a:solidFill>
              </a:rPr>
              <a:t>Ethics</a:t>
            </a:r>
          </a:p>
          <a:p>
            <a:pPr lvl="0"/>
            <a:endParaRPr lang="en-GB" sz="3800" b="1" dirty="0">
              <a:solidFill>
                <a:srgbClr val="000066"/>
              </a:solidFill>
            </a:endParaRPr>
          </a:p>
          <a:p>
            <a:pPr lvl="0"/>
            <a:r>
              <a:rPr lang="en-GB" sz="3800" b="1" dirty="0">
                <a:solidFill>
                  <a:srgbClr val="000066"/>
                </a:solidFill>
              </a:rPr>
              <a:t>25 hours CPD requirement</a:t>
            </a:r>
          </a:p>
          <a:p>
            <a:pPr lvl="0"/>
            <a:endParaRPr lang="en-GB" sz="3800" b="1" dirty="0">
              <a:solidFill>
                <a:srgbClr val="000066"/>
              </a:solidFill>
            </a:endParaRPr>
          </a:p>
          <a:p>
            <a:pPr lvl="0"/>
            <a:r>
              <a:rPr lang="en-GB" sz="3800" b="1" dirty="0">
                <a:solidFill>
                  <a:srgbClr val="000066"/>
                </a:solidFill>
              </a:rPr>
              <a:t>Use </a:t>
            </a:r>
            <a:r>
              <a:rPr lang="en-GB" sz="3800" b="1" dirty="0">
                <a:solidFill>
                  <a:srgbClr val="000066"/>
                </a:solidFill>
              </a:rPr>
              <a:t>of the post nominal </a:t>
            </a:r>
            <a:r>
              <a:rPr lang="en-GB" sz="3800" b="1" dirty="0">
                <a:solidFill>
                  <a:srgbClr val="000066"/>
                </a:solidFill>
              </a:rPr>
              <a:t>RCDP </a:t>
            </a:r>
            <a:r>
              <a:rPr lang="en-GB" sz="3800" b="1" dirty="0">
                <a:solidFill>
                  <a:srgbClr val="000066"/>
                </a:solidFill>
              </a:rPr>
              <a:t>and </a:t>
            </a:r>
            <a:r>
              <a:rPr lang="en-GB" sz="3800" b="1" dirty="0">
                <a:solidFill>
                  <a:srgbClr val="000066"/>
                </a:solidFill>
              </a:rPr>
              <a:t>logo to </a:t>
            </a:r>
            <a:r>
              <a:rPr lang="en-GB" sz="3800" b="1" dirty="0">
                <a:solidFill>
                  <a:srgbClr val="000066"/>
                </a:solidFill>
              </a:rPr>
              <a:t>confirm and promote </a:t>
            </a:r>
            <a:r>
              <a:rPr lang="en-GB" sz="3800" b="1" dirty="0">
                <a:solidFill>
                  <a:srgbClr val="000066"/>
                </a:solidFill>
              </a:rPr>
              <a:t>registered status</a:t>
            </a:r>
            <a:r>
              <a:rPr lang="en-GB" sz="3800" b="1" dirty="0">
                <a:solidFill>
                  <a:srgbClr val="000066"/>
                </a:solidFill>
              </a:rPr>
              <a:t> </a:t>
            </a:r>
            <a:r>
              <a:rPr lang="en-GB" sz="3800" b="1" dirty="0">
                <a:solidFill>
                  <a:srgbClr val="000066"/>
                </a:solidFill>
              </a:rPr>
              <a:t>and the use of the word </a:t>
            </a:r>
            <a:r>
              <a:rPr lang="en-GB" sz="3800" b="1" i="1" dirty="0">
                <a:solidFill>
                  <a:srgbClr val="000066"/>
                </a:solidFill>
              </a:rPr>
              <a:t>Registered</a:t>
            </a:r>
            <a:r>
              <a:rPr lang="en-GB" sz="3800" b="1" dirty="0">
                <a:solidFill>
                  <a:srgbClr val="000066"/>
                </a:solidFill>
              </a:rPr>
              <a:t> before your job title</a:t>
            </a:r>
          </a:p>
          <a:p>
            <a:pPr lvl="0"/>
            <a:endParaRPr lang="en-GB" sz="3800" b="1" dirty="0">
              <a:solidFill>
                <a:srgbClr val="000066"/>
              </a:solidFill>
            </a:endParaRPr>
          </a:p>
          <a:p>
            <a:pPr lvl="0"/>
            <a:r>
              <a:rPr lang="en-GB" sz="3800" b="1" dirty="0">
                <a:solidFill>
                  <a:srgbClr val="000066"/>
                </a:solidFill>
              </a:rPr>
              <a:t>Find a Career Development Professional</a:t>
            </a:r>
          </a:p>
          <a:p>
            <a:pPr lvl="0"/>
            <a:endParaRPr lang="en-GB" sz="3800" dirty="0">
              <a:solidFill>
                <a:srgbClr val="000066"/>
              </a:solidFill>
            </a:endParaRPr>
          </a:p>
          <a:p>
            <a:pPr lvl="0"/>
            <a:endParaRPr lang="en-GB" dirty="0">
              <a:solidFill>
                <a:srgbClr val="000066"/>
              </a:solidFill>
            </a:endParaRPr>
          </a:p>
        </p:txBody>
      </p:sp>
      <p:pic>
        <p:nvPicPr>
          <p:cNvPr id="9" name="Picture 8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910" y="365125"/>
            <a:ext cx="2016224" cy="1088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35" y="2932333"/>
            <a:ext cx="2346298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And finally………………..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101" y="1825625"/>
            <a:ext cx="290379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Chapters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CPD in the career development sector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Being a professional in the career development sector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Reflecting on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Becoming a practitioner researcher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CPD for self employed practitioners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The internet, social media and international CPD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National Occupational Standards and Competence Frameworks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A- Z of CPD and developing your own career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Moving on – what are you going to do next?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8" name="Picture 7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118" y="36512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How to demonstrate that you </a:t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en-GB" sz="3200" b="1" dirty="0" smtClean="0">
                <a:solidFill>
                  <a:srgbClr val="002060"/>
                </a:solidFill>
              </a:rPr>
              <a:t>are a professional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According </a:t>
            </a:r>
            <a:r>
              <a:rPr lang="en-GB" dirty="0">
                <a:solidFill>
                  <a:srgbClr val="002060"/>
                </a:solidFill>
              </a:rPr>
              <a:t>to the Network for Innovation in Career Guidance and Counselling in Europe (NICE), three of the ways of demonstrating being a professional are:  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recognising </a:t>
            </a:r>
            <a:r>
              <a:rPr lang="en-GB" dirty="0">
                <a:solidFill>
                  <a:srgbClr val="002060"/>
                </a:solidFill>
              </a:rPr>
              <a:t>the need to develop own competence continuously; 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integrating </a:t>
            </a:r>
            <a:r>
              <a:rPr lang="en-GB" dirty="0">
                <a:solidFill>
                  <a:srgbClr val="002060"/>
                </a:solidFill>
              </a:rPr>
              <a:t>current theory and research into </a:t>
            </a:r>
            <a:r>
              <a:rPr lang="en-GB" dirty="0" smtClean="0">
                <a:solidFill>
                  <a:srgbClr val="002060"/>
                </a:solidFill>
              </a:rPr>
              <a:t>practice;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publicly </a:t>
            </a:r>
            <a:r>
              <a:rPr lang="en-GB" dirty="0">
                <a:solidFill>
                  <a:srgbClr val="002060"/>
                </a:solidFill>
              </a:rPr>
              <a:t>advocating for the profession in the interest of clients. 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This </a:t>
            </a:r>
            <a:r>
              <a:rPr lang="en-GB" dirty="0">
                <a:solidFill>
                  <a:srgbClr val="002060"/>
                </a:solidFill>
              </a:rPr>
              <a:t>workshop will enable you to think through how you currently do this and find out more about how the CDI as the professional body for the sector can support you. </a:t>
            </a:r>
          </a:p>
        </p:txBody>
      </p:sp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Discussion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do you do </a:t>
            </a:r>
            <a:r>
              <a:rPr lang="en-GB" dirty="0" smtClean="0">
                <a:solidFill>
                  <a:srgbClr val="002060"/>
                </a:solidFill>
              </a:rPr>
              <a:t>now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</a:rPr>
              <a:t>to develop own competence continuously?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to integrate current theory and research into practice?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to publicly advocate for the profession in the interest of clients?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are the barriers?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30" y="2579113"/>
            <a:ext cx="3312000" cy="2484000"/>
          </a:xfrm>
        </p:spPr>
      </p:pic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What the CDI can do to help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Professional Skills and Knowledge and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determining what needs developing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680"/>
            <a:ext cx="5181600" cy="29132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2" y="2750881"/>
            <a:ext cx="2553969" cy="1692000"/>
          </a:xfrm>
          <a:prstGeom prst="rect">
            <a:avLst/>
          </a:prstGeom>
        </p:spPr>
      </p:pic>
      <p:pic>
        <p:nvPicPr>
          <p:cNvPr id="8" name="Picture 7" descr="CD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Sources of help: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CPD Resources Area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12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Other Sources of Support for your CPD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b="1" dirty="0" smtClean="0">
                <a:solidFill>
                  <a:srgbClr val="002060"/>
                </a:solidFill>
              </a:rPr>
              <a:t>A </a:t>
            </a:r>
            <a:r>
              <a:rPr lang="en-GB" b="1" dirty="0">
                <a:solidFill>
                  <a:srgbClr val="002060"/>
                </a:solidFill>
              </a:rPr>
              <a:t>to Z of Careers</a:t>
            </a:r>
            <a:r>
              <a:rPr lang="en-GB" dirty="0">
                <a:solidFill>
                  <a:srgbClr val="002060"/>
                </a:solidFill>
              </a:rPr>
              <a:t> for ideas on different ways CPD can be undertaken.</a:t>
            </a: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CDI </a:t>
            </a:r>
            <a:r>
              <a:rPr lang="en-GB" b="1" dirty="0">
                <a:solidFill>
                  <a:srgbClr val="002060"/>
                </a:solidFill>
              </a:rPr>
              <a:t>Communities of Interest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where </a:t>
            </a:r>
            <a:r>
              <a:rPr lang="en-GB" dirty="0">
                <a:solidFill>
                  <a:srgbClr val="002060"/>
                </a:solidFill>
              </a:rPr>
              <a:t>you can ask questions and debate topics.</a:t>
            </a: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CDI </a:t>
            </a:r>
            <a:r>
              <a:rPr lang="en-GB" b="1" dirty="0">
                <a:solidFill>
                  <a:srgbClr val="002060"/>
                </a:solidFill>
              </a:rPr>
              <a:t>Webinar Recordings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if you missed the free live sessions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Guides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on </a:t>
            </a:r>
            <a:r>
              <a:rPr lang="en-GB" b="1" dirty="0">
                <a:solidFill>
                  <a:srgbClr val="002060"/>
                </a:solidFill>
              </a:rPr>
              <a:t>online learning and accessing research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help </a:t>
            </a:r>
            <a:r>
              <a:rPr lang="en-GB" dirty="0">
                <a:solidFill>
                  <a:srgbClr val="002060"/>
                </a:solidFill>
              </a:rPr>
              <a:t>you to find more sources of CPD.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Don’t forget that reading </a:t>
            </a:r>
            <a:r>
              <a:rPr lang="en-GB" b="1" dirty="0">
                <a:solidFill>
                  <a:srgbClr val="002060"/>
                </a:solidFill>
              </a:rPr>
              <a:t>Career Matters</a:t>
            </a:r>
            <a:r>
              <a:rPr lang="en-GB" dirty="0">
                <a:solidFill>
                  <a:srgbClr val="002060"/>
                </a:solidFill>
              </a:rPr>
              <a:t> and </a:t>
            </a:r>
            <a:r>
              <a:rPr lang="en-GB" dirty="0" smtClean="0">
                <a:solidFill>
                  <a:srgbClr val="002060"/>
                </a:solidFill>
              </a:rPr>
              <a:t>items </a:t>
            </a:r>
            <a:r>
              <a:rPr lang="en-GB" dirty="0">
                <a:solidFill>
                  <a:srgbClr val="002060"/>
                </a:solidFill>
              </a:rPr>
              <a:t>in </a:t>
            </a:r>
            <a:r>
              <a:rPr lang="en-GB" b="1" dirty="0">
                <a:solidFill>
                  <a:srgbClr val="002060"/>
                </a:solidFill>
              </a:rPr>
              <a:t>News via Email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are also useful sources of CPD</a:t>
            </a:r>
            <a:endParaRPr lang="en-GB" dirty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CDI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Training </a:t>
            </a:r>
            <a:r>
              <a:rPr lang="en-GB" b="1" dirty="0">
                <a:solidFill>
                  <a:srgbClr val="002060"/>
                </a:solidFill>
              </a:rPr>
              <a:t>and Events, News &amp; Resources </a:t>
            </a:r>
            <a:r>
              <a:rPr lang="en-GB" dirty="0">
                <a:solidFill>
                  <a:srgbClr val="002060"/>
                </a:solidFill>
              </a:rPr>
              <a:t>and </a:t>
            </a:r>
            <a:r>
              <a:rPr lang="en-GB" b="1" dirty="0">
                <a:solidFill>
                  <a:srgbClr val="002060"/>
                </a:solidFill>
              </a:rPr>
              <a:t>Getting Qualified </a:t>
            </a:r>
            <a:r>
              <a:rPr lang="en-GB" dirty="0" smtClean="0">
                <a:solidFill>
                  <a:srgbClr val="002060"/>
                </a:solidFill>
              </a:rPr>
              <a:t>sections, including the CDI Academy and the </a:t>
            </a:r>
            <a:r>
              <a:rPr lang="en-GB" b="1" dirty="0" smtClean="0">
                <a:solidFill>
                  <a:srgbClr val="002060"/>
                </a:solidFill>
              </a:rPr>
              <a:t>new CDI Certificate in Careers Leadership.</a:t>
            </a: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CPD Monthly Newsletters</a:t>
            </a:r>
          </a:p>
          <a:p>
            <a:pPr lvl="0"/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Integrating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 current theory and research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into practice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Sources of research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Education and Employers Research: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http://www.educationandemployers.org/research-main/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NICEC Journal – free to CDI members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Institute for Employment Research: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hlinkClick r:id="rId2"/>
              </a:rPr>
              <a:t>http://www2.warwick.ac.uk/fac/soc/ier/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International Centre for Guidance Studies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https://www.derby.ac.uk/research/icegs/</a:t>
            </a:r>
          </a:p>
          <a:p>
            <a:r>
              <a:rPr lang="en-GB" i="1" dirty="0" smtClean="0">
                <a:solidFill>
                  <a:srgbClr val="002060"/>
                </a:solidFill>
              </a:rPr>
              <a:t>Coming soon: </a:t>
            </a:r>
            <a:r>
              <a:rPr lang="en-GB" b="1" dirty="0" smtClean="0">
                <a:solidFill>
                  <a:srgbClr val="002060"/>
                </a:solidFill>
              </a:rPr>
              <a:t>Research section in the CDI Resources Area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British Journal of Guidance and Counselling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Events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Days like today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NICEC/CDI: </a:t>
            </a:r>
            <a:r>
              <a:rPr lang="en-GB" b="1" dirty="0">
                <a:solidFill>
                  <a:srgbClr val="002060"/>
                </a:solidFill>
              </a:rPr>
              <a:t>At the Cutting Edge - Research into Practice Series 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CDI Annual Conference: </a:t>
            </a:r>
            <a:r>
              <a:rPr lang="en-GB" dirty="0" smtClean="0">
                <a:solidFill>
                  <a:srgbClr val="002060"/>
                </a:solidFill>
              </a:rPr>
              <a:t>4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and 5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December 2017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Activities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Becoming a </a:t>
            </a:r>
            <a:r>
              <a:rPr lang="en-GB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ractitioner Researcher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 descr="CD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364" y="483745"/>
            <a:ext cx="2016224" cy="10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907</Words>
  <Application>Microsoft Office PowerPoint</Application>
  <PresentationFormat>Widescreen</PresentationFormat>
  <Paragraphs>95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Career education and guidance that works</vt:lpstr>
      <vt:lpstr>How to demonstrate that you  are a professional</vt:lpstr>
      <vt:lpstr>Discussion</vt:lpstr>
      <vt:lpstr>What the CDI can do to help</vt:lpstr>
      <vt:lpstr>Professional Skills and Knowledge and  determining what needs developing</vt:lpstr>
      <vt:lpstr>Sources of help: CPD Resources Area</vt:lpstr>
      <vt:lpstr>PowerPoint Presentation</vt:lpstr>
      <vt:lpstr>Other Sources of Support for your CPD</vt:lpstr>
      <vt:lpstr>Integrating  current theory and research  into practice</vt:lpstr>
      <vt:lpstr>2017 the CDI Year of Advocating for the  career development profession</vt:lpstr>
      <vt:lpstr>2017 the CDI Year of Advocating for the  career development profession (continued)</vt:lpstr>
      <vt:lpstr>UK Register of  Career Development Professionals </vt:lpstr>
      <vt:lpstr>And finally………………..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Claire Johnson</cp:lastModifiedBy>
  <cp:revision>27</cp:revision>
  <dcterms:created xsi:type="dcterms:W3CDTF">2017-05-31T13:01:00Z</dcterms:created>
  <dcterms:modified xsi:type="dcterms:W3CDTF">2017-06-01T12:28:35Z</dcterms:modified>
</cp:coreProperties>
</file>