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823" r:id="rId2"/>
    <p:sldMasterId id="2147483835" r:id="rId3"/>
  </p:sldMasterIdLst>
  <p:notesMasterIdLst>
    <p:notesMasterId r:id="rId34"/>
  </p:notesMasterIdLst>
  <p:handoutMasterIdLst>
    <p:handoutMasterId r:id="rId35"/>
  </p:handoutMasterIdLst>
  <p:sldIdLst>
    <p:sldId id="1024" r:id="rId4"/>
    <p:sldId id="946" r:id="rId5"/>
    <p:sldId id="993" r:id="rId6"/>
    <p:sldId id="997" r:id="rId7"/>
    <p:sldId id="986" r:id="rId8"/>
    <p:sldId id="991" r:id="rId9"/>
    <p:sldId id="1021" r:id="rId10"/>
    <p:sldId id="1002" r:id="rId11"/>
    <p:sldId id="951" r:id="rId12"/>
    <p:sldId id="1003" r:id="rId13"/>
    <p:sldId id="999" r:id="rId14"/>
    <p:sldId id="983" r:id="rId15"/>
    <p:sldId id="1022" r:id="rId16"/>
    <p:sldId id="1000" r:id="rId17"/>
    <p:sldId id="1018" r:id="rId18"/>
    <p:sldId id="1020" r:id="rId19"/>
    <p:sldId id="1023" r:id="rId20"/>
    <p:sldId id="1011" r:id="rId21"/>
    <p:sldId id="982" r:id="rId22"/>
    <p:sldId id="958" r:id="rId23"/>
    <p:sldId id="959" r:id="rId24"/>
    <p:sldId id="960" r:id="rId25"/>
    <p:sldId id="961" r:id="rId26"/>
    <p:sldId id="962" r:id="rId27"/>
    <p:sldId id="963" r:id="rId28"/>
    <p:sldId id="964" r:id="rId29"/>
    <p:sldId id="924" r:id="rId30"/>
    <p:sldId id="1006" r:id="rId31"/>
    <p:sldId id="945" r:id="rId32"/>
    <p:sldId id="954" r:id="rId3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2987"/>
    <a:srgbClr val="EFEFFF"/>
    <a:srgbClr val="E5E5FF"/>
    <a:srgbClr val="CCCCFF"/>
    <a:srgbClr val="00FF00"/>
    <a:srgbClr val="66CC33"/>
    <a:srgbClr val="FF6600"/>
    <a:srgbClr val="003300"/>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2" autoAdjust="0"/>
    <p:restoredTop sz="53962" autoAdjust="0"/>
  </p:normalViewPr>
  <p:slideViewPr>
    <p:cSldViewPr>
      <p:cViewPr varScale="1">
        <p:scale>
          <a:sx n="62" d="100"/>
          <a:sy n="62" d="100"/>
        </p:scale>
        <p:origin x="-2432" y="-112"/>
      </p:cViewPr>
      <p:guideLst>
        <p:guide orient="horz" pos="2160"/>
        <p:guide pos="2880"/>
      </p:guideLst>
    </p:cSldViewPr>
  </p:slideViewPr>
  <p:outlineViewPr>
    <p:cViewPr>
      <p:scale>
        <a:sx n="33" d="100"/>
        <a:sy n="33" d="100"/>
      </p:scale>
      <p:origin x="0" y="19856"/>
    </p:cViewPr>
  </p:outlineViewPr>
  <p:notesTextViewPr>
    <p:cViewPr>
      <p:scale>
        <a:sx n="100" d="100"/>
        <a:sy n="100" d="100"/>
      </p:scale>
      <p:origin x="0" y="0"/>
    </p:cViewPr>
  </p:notesTextViewPr>
  <p:sorterViewPr>
    <p:cViewPr>
      <p:scale>
        <a:sx n="124" d="100"/>
        <a:sy n="124" d="100"/>
      </p:scale>
      <p:origin x="0" y="6656"/>
    </p:cViewPr>
  </p:sorterViewPr>
  <p:notesViewPr>
    <p:cSldViewPr>
      <p:cViewPr varScale="1">
        <p:scale>
          <a:sx n="52" d="100"/>
          <a:sy n="52" d="100"/>
        </p:scale>
        <p:origin x="-1910" y="-101"/>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4008872695884"/>
          <c:y val="0.0170801632910333"/>
          <c:w val="0.66487305721584"/>
          <c:h val="0.919884770501248"/>
        </c:manualLayout>
      </c:layout>
      <c:barChart>
        <c:barDir val="bar"/>
        <c:grouping val="clustered"/>
        <c:varyColors val="0"/>
        <c:ser>
          <c:idx val="1"/>
          <c:order val="0"/>
          <c:spPr>
            <a:solidFill>
              <a:srgbClr val="4BACC6">
                <a:lumMod val="75000"/>
                <a:alpha val="50196"/>
              </a:srgbClr>
            </a:solidFill>
            <a:ln>
              <a:solidFill>
                <a:srgbClr val="008080"/>
              </a:solidFill>
            </a:ln>
            <a:effectLst/>
          </c:spPr>
          <c:invertIfNegative val="0"/>
          <c:cat>
            <c:strRef>
              <c:f>'Q10&amp;12'!$B$7:$B$52</c:f>
              <c:strCache>
                <c:ptCount val="46"/>
                <c:pt idx="0">
                  <c:v>Hair and beauty</c:v>
                </c:pt>
                <c:pt idx="1">
                  <c:v>Transport – Bus and coach</c:v>
                </c:pt>
                <c:pt idx="2">
                  <c:v>Transport – HGV</c:v>
                </c:pt>
                <c:pt idx="3">
                  <c:v>Housing and property management</c:v>
                </c:pt>
                <c:pt idx="4">
                  <c:v>Transport – Maritime and boat</c:v>
                </c:pt>
                <c:pt idx="5">
                  <c:v>Construction – construction trades</c:v>
                </c:pt>
                <c:pt idx="6">
                  <c:v>Environmental health and safety </c:v>
                </c:pt>
                <c:pt idx="7">
                  <c:v>M&amp;E – Defence</c:v>
                </c:pt>
                <c:pt idx="8">
                  <c:v>Transport – Automotive</c:v>
                </c:pt>
                <c:pt idx="9">
                  <c:v>Agriculture, horticulture and animal care</c:v>
                </c:pt>
                <c:pt idx="10">
                  <c:v>Power and utilities</c:v>
                </c:pt>
                <c:pt idx="11">
                  <c:v>Transport – Aviation</c:v>
                </c:pt>
                <c:pt idx="12">
                  <c:v>Transport – Operations</c:v>
                </c:pt>
                <c:pt idx="13">
                  <c:v>Construction – operations</c:v>
                </c:pt>
                <c:pt idx="14">
                  <c:v>Culture and heritage</c:v>
                </c:pt>
                <c:pt idx="15">
                  <c:v>Fashion and tailoring</c:v>
                </c:pt>
                <c:pt idx="16">
                  <c:v>Retail sales and customer service</c:v>
                </c:pt>
                <c:pt idx="17">
                  <c:v>Security, safety and emergency services</c:v>
                </c:pt>
                <c:pt idx="18">
                  <c:v>Arts, crafts and design</c:v>
                </c:pt>
                <c:pt idx="19">
                  <c:v>Construction – architectural</c:v>
                </c:pt>
                <c:pt idx="20">
                  <c:v>Food and drink</c:v>
                </c:pt>
                <c:pt idx="21">
                  <c:v>Sales and marketing</c:v>
                </c:pt>
                <c:pt idx="22">
                  <c:v>Construction – surveying</c:v>
                </c:pt>
                <c:pt idx="23">
                  <c:v>M&amp;E – Design and development</c:v>
                </c:pt>
                <c:pt idx="24">
                  <c:v>Construction – site management</c:v>
                </c:pt>
                <c:pt idx="25">
                  <c:v>Freight, logistics and distribution</c:v>
                </c:pt>
                <c:pt idx="26">
                  <c:v>M&amp;E – Aerospace engineering</c:v>
                </c:pt>
                <c:pt idx="27">
                  <c:v>M&amp;E – Automotive engineering </c:v>
                </c:pt>
                <c:pt idx="28">
                  <c:v>Construction – building services engineering</c:v>
                </c:pt>
                <c:pt idx="29">
                  <c:v>Publishing and journalism</c:v>
                </c:pt>
                <c:pt idx="30">
                  <c:v>Sports and leisure</c:v>
                </c:pt>
                <c:pt idx="31">
                  <c:v>Legal services</c:v>
                </c:pt>
                <c:pt idx="32">
                  <c:v>Hospitality and tourism</c:v>
                </c:pt>
                <c:pt idx="33">
                  <c:v>M&amp;E – Civil engineering</c:v>
                </c:pt>
                <c:pt idx="34">
                  <c:v>Performing arts, broadcast and media</c:v>
                </c:pt>
                <c:pt idx="35">
                  <c:v>Science and research</c:v>
                </c:pt>
                <c:pt idx="36">
                  <c:v>M&amp;E – Manufacturing</c:v>
                </c:pt>
                <c:pt idx="37">
                  <c:v>Construction – civil and structural engineering</c:v>
                </c:pt>
                <c:pt idx="38">
                  <c:v>Financial services, banking and insurance</c:v>
                </c:pt>
                <c:pt idx="39">
                  <c:v>M&amp;E – Electrical/electronic engineering</c:v>
                </c:pt>
                <c:pt idx="40">
                  <c:v>Social work</c:v>
                </c:pt>
                <c:pt idx="41">
                  <c:v>Public sector</c:v>
                </c:pt>
                <c:pt idx="42">
                  <c:v>Education and training:</c:v>
                </c:pt>
                <c:pt idx="43">
                  <c:v>Digital industries and IT</c:v>
                </c:pt>
                <c:pt idx="44">
                  <c:v>Business, management and administration</c:v>
                </c:pt>
                <c:pt idx="45">
                  <c:v>Healthcare, nursing and dentistry</c:v>
                </c:pt>
              </c:strCache>
            </c:strRef>
          </c:cat>
          <c:val>
            <c:numRef>
              <c:f>'Q10&amp;12'!$F$7:$F$52</c:f>
              <c:numCache>
                <c:formatCode>General</c:formatCode>
                <c:ptCount val="46"/>
                <c:pt idx="0">
                  <c:v>0.0</c:v>
                </c:pt>
                <c:pt idx="1">
                  <c:v>0.0</c:v>
                </c:pt>
                <c:pt idx="2">
                  <c:v>0.0</c:v>
                </c:pt>
                <c:pt idx="3">
                  <c:v>1.0</c:v>
                </c:pt>
                <c:pt idx="4">
                  <c:v>2.0</c:v>
                </c:pt>
                <c:pt idx="5">
                  <c:v>3.0</c:v>
                </c:pt>
                <c:pt idx="6">
                  <c:v>3.0</c:v>
                </c:pt>
                <c:pt idx="7">
                  <c:v>3.0</c:v>
                </c:pt>
                <c:pt idx="8">
                  <c:v>3.0</c:v>
                </c:pt>
                <c:pt idx="9">
                  <c:v>4.0</c:v>
                </c:pt>
                <c:pt idx="10">
                  <c:v>4.0</c:v>
                </c:pt>
                <c:pt idx="11">
                  <c:v>4.0</c:v>
                </c:pt>
                <c:pt idx="12">
                  <c:v>4.0</c:v>
                </c:pt>
                <c:pt idx="13">
                  <c:v>6.0</c:v>
                </c:pt>
                <c:pt idx="14">
                  <c:v>6.0</c:v>
                </c:pt>
                <c:pt idx="15">
                  <c:v>6.0</c:v>
                </c:pt>
                <c:pt idx="16">
                  <c:v>6.0</c:v>
                </c:pt>
                <c:pt idx="17">
                  <c:v>6.0</c:v>
                </c:pt>
                <c:pt idx="18">
                  <c:v>7.0</c:v>
                </c:pt>
                <c:pt idx="19">
                  <c:v>7.0</c:v>
                </c:pt>
                <c:pt idx="20">
                  <c:v>8.0</c:v>
                </c:pt>
                <c:pt idx="21">
                  <c:v>8.0</c:v>
                </c:pt>
                <c:pt idx="22">
                  <c:v>10.0</c:v>
                </c:pt>
                <c:pt idx="23">
                  <c:v>10.0</c:v>
                </c:pt>
                <c:pt idx="24">
                  <c:v>11.0</c:v>
                </c:pt>
                <c:pt idx="25">
                  <c:v>11.0</c:v>
                </c:pt>
                <c:pt idx="26">
                  <c:v>11.0</c:v>
                </c:pt>
                <c:pt idx="27">
                  <c:v>11.0</c:v>
                </c:pt>
                <c:pt idx="28">
                  <c:v>12.0</c:v>
                </c:pt>
                <c:pt idx="29">
                  <c:v>13.0</c:v>
                </c:pt>
                <c:pt idx="30">
                  <c:v>13.0</c:v>
                </c:pt>
                <c:pt idx="31">
                  <c:v>14.0</c:v>
                </c:pt>
                <c:pt idx="32">
                  <c:v>15.0</c:v>
                </c:pt>
                <c:pt idx="33">
                  <c:v>15.0</c:v>
                </c:pt>
                <c:pt idx="34">
                  <c:v>15.0</c:v>
                </c:pt>
                <c:pt idx="35">
                  <c:v>16.0</c:v>
                </c:pt>
                <c:pt idx="36">
                  <c:v>17.0</c:v>
                </c:pt>
                <c:pt idx="37">
                  <c:v>19.0</c:v>
                </c:pt>
                <c:pt idx="38">
                  <c:v>19.0</c:v>
                </c:pt>
                <c:pt idx="39">
                  <c:v>20.0</c:v>
                </c:pt>
                <c:pt idx="40">
                  <c:v>20.0</c:v>
                </c:pt>
                <c:pt idx="41">
                  <c:v>22.0</c:v>
                </c:pt>
                <c:pt idx="42">
                  <c:v>36.0</c:v>
                </c:pt>
                <c:pt idx="43">
                  <c:v>37.0</c:v>
                </c:pt>
                <c:pt idx="44">
                  <c:v>42.0</c:v>
                </c:pt>
                <c:pt idx="45">
                  <c:v>43.0</c:v>
                </c:pt>
              </c:numCache>
            </c:numRef>
          </c:val>
          <c:extLst xmlns:c16r2="http://schemas.microsoft.com/office/drawing/2015/06/chart">
            <c:ext xmlns:c16="http://schemas.microsoft.com/office/drawing/2014/chart" uri="{C3380CC4-5D6E-409C-BE32-E72D297353CC}">
              <c16:uniqueId val="{00000000-7003-4B05-A4C4-496888567DA6}"/>
            </c:ext>
          </c:extLst>
        </c:ser>
        <c:dLbls>
          <c:showLegendKey val="0"/>
          <c:showVal val="0"/>
          <c:showCatName val="0"/>
          <c:showSerName val="0"/>
          <c:showPercent val="0"/>
          <c:showBubbleSize val="0"/>
        </c:dLbls>
        <c:gapWidth val="182"/>
        <c:axId val="-2122852872"/>
        <c:axId val="-2122849384"/>
      </c:barChart>
      <c:catAx>
        <c:axId val="-2122852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n-lt"/>
                <a:ea typeface="+mn-ea"/>
                <a:cs typeface="+mn-cs"/>
              </a:defRPr>
            </a:pPr>
            <a:endParaRPr lang="en-US"/>
          </a:p>
        </c:txPr>
        <c:crossAx val="-2122849384"/>
        <c:crosses val="autoZero"/>
        <c:auto val="1"/>
        <c:lblAlgn val="ctr"/>
        <c:lblOffset val="100"/>
        <c:noMultiLvlLbl val="0"/>
      </c:catAx>
      <c:valAx>
        <c:axId val="-2122849384"/>
        <c:scaling>
          <c:orientation val="minMax"/>
          <c:max val="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1228528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A1FB3-BD18-424C-9369-2C75D4EF69AF}" type="doc">
      <dgm:prSet loTypeId="urn:microsoft.com/office/officeart/2005/8/layout/hProcess11" loCatId="" qsTypeId="urn:microsoft.com/office/officeart/2005/8/quickstyle/simple4" qsCatId="simple" csTypeId="urn:microsoft.com/office/officeart/2005/8/colors/accent1_2" csCatId="accent1" phldr="1"/>
      <dgm:spPr/>
      <dgm:t>
        <a:bodyPr/>
        <a:lstStyle/>
        <a:p>
          <a:endParaRPr lang="en-US"/>
        </a:p>
      </dgm:t>
    </dgm:pt>
    <dgm:pt modelId="{5CC74419-25D0-9742-9237-D5DFC3F366CB}">
      <dgm:prSet/>
      <dgm:spPr/>
      <dgm:t>
        <a:bodyPr/>
        <a:lstStyle/>
        <a:p>
          <a:pPr rtl="0"/>
          <a:r>
            <a:rPr lang="en-US" dirty="0" smtClean="0"/>
            <a:t>The journey so far</a:t>
          </a:r>
          <a:endParaRPr lang="en-US" dirty="0"/>
        </a:p>
      </dgm:t>
    </dgm:pt>
    <dgm:pt modelId="{BBAC794B-62BD-E849-AEA8-50E4B29CF4AE}" type="parTrans" cxnId="{54A9B1EF-C363-7E4A-A35E-536249CE6E51}">
      <dgm:prSet/>
      <dgm:spPr/>
      <dgm:t>
        <a:bodyPr/>
        <a:lstStyle/>
        <a:p>
          <a:endParaRPr lang="en-US"/>
        </a:p>
      </dgm:t>
    </dgm:pt>
    <dgm:pt modelId="{0C90B131-0A22-8243-85CB-91B8EBA56B60}" type="sibTrans" cxnId="{54A9B1EF-C363-7E4A-A35E-536249CE6E51}">
      <dgm:prSet/>
      <dgm:spPr/>
      <dgm:t>
        <a:bodyPr/>
        <a:lstStyle/>
        <a:p>
          <a:endParaRPr lang="en-US"/>
        </a:p>
      </dgm:t>
    </dgm:pt>
    <dgm:pt modelId="{A50915A2-6F79-144D-9E97-23B5DD80AACF}">
      <dgm:prSet/>
      <dgm:spPr/>
      <dgm:t>
        <a:bodyPr/>
        <a:lstStyle/>
        <a:p>
          <a:pPr rtl="0"/>
          <a:r>
            <a:rPr lang="en-US" dirty="0" smtClean="0"/>
            <a:t>Lessons learned</a:t>
          </a:r>
          <a:endParaRPr lang="en-US" dirty="0"/>
        </a:p>
      </dgm:t>
    </dgm:pt>
    <dgm:pt modelId="{9F1A6A95-EA03-E949-9293-0B83AC18674C}" type="parTrans" cxnId="{3CC7DC54-9EB7-5B4E-9F26-09BD2C980D60}">
      <dgm:prSet/>
      <dgm:spPr/>
      <dgm:t>
        <a:bodyPr/>
        <a:lstStyle/>
        <a:p>
          <a:endParaRPr lang="en-US"/>
        </a:p>
      </dgm:t>
    </dgm:pt>
    <dgm:pt modelId="{3B67D39F-339B-834F-8FDA-E32802A09555}" type="sibTrans" cxnId="{3CC7DC54-9EB7-5B4E-9F26-09BD2C980D60}">
      <dgm:prSet/>
      <dgm:spPr/>
      <dgm:t>
        <a:bodyPr/>
        <a:lstStyle/>
        <a:p>
          <a:endParaRPr lang="en-US"/>
        </a:p>
      </dgm:t>
    </dgm:pt>
    <dgm:pt modelId="{1F29AA68-E8F2-C94F-8449-058E246A4F9D}">
      <dgm:prSet/>
      <dgm:spPr/>
      <dgm:t>
        <a:bodyPr/>
        <a:lstStyle/>
        <a:p>
          <a:pPr rtl="0"/>
          <a:r>
            <a:rPr lang="en-US" dirty="0" smtClean="0"/>
            <a:t>Practice matters</a:t>
          </a:r>
          <a:endParaRPr lang="en-US" dirty="0"/>
        </a:p>
      </dgm:t>
    </dgm:pt>
    <dgm:pt modelId="{9F2AB2DD-B795-7845-9263-6E1F8C762739}" type="parTrans" cxnId="{AE5454F9-B523-CC49-AF25-386DB625750E}">
      <dgm:prSet/>
      <dgm:spPr/>
      <dgm:t>
        <a:bodyPr/>
        <a:lstStyle/>
        <a:p>
          <a:endParaRPr lang="en-US"/>
        </a:p>
      </dgm:t>
    </dgm:pt>
    <dgm:pt modelId="{69FB34F2-C8CB-F749-BC09-56DD0BB01C64}" type="sibTrans" cxnId="{AE5454F9-B523-CC49-AF25-386DB625750E}">
      <dgm:prSet/>
      <dgm:spPr/>
      <dgm:t>
        <a:bodyPr/>
        <a:lstStyle/>
        <a:p>
          <a:endParaRPr lang="en-US"/>
        </a:p>
      </dgm:t>
    </dgm:pt>
    <dgm:pt modelId="{692455CD-1959-584F-ADE7-1FC2AA9E2239}">
      <dgm:prSet/>
      <dgm:spPr/>
      <dgm:t>
        <a:bodyPr/>
        <a:lstStyle/>
        <a:p>
          <a:pPr rtl="0"/>
          <a:r>
            <a:rPr lang="en-US" dirty="0" smtClean="0"/>
            <a:t>Where next?</a:t>
          </a:r>
          <a:endParaRPr lang="en-US" dirty="0"/>
        </a:p>
      </dgm:t>
    </dgm:pt>
    <dgm:pt modelId="{6639397E-AC3B-3A4A-BB59-E34974195AF5}" type="parTrans" cxnId="{15EDFAA8-E383-B940-B8F6-3B017A2C7F89}">
      <dgm:prSet/>
      <dgm:spPr/>
      <dgm:t>
        <a:bodyPr/>
        <a:lstStyle/>
        <a:p>
          <a:endParaRPr lang="en-US"/>
        </a:p>
      </dgm:t>
    </dgm:pt>
    <dgm:pt modelId="{029B1761-B11F-0547-9105-6FB90274F27D}" type="sibTrans" cxnId="{15EDFAA8-E383-B940-B8F6-3B017A2C7F89}">
      <dgm:prSet/>
      <dgm:spPr/>
      <dgm:t>
        <a:bodyPr/>
        <a:lstStyle/>
        <a:p>
          <a:endParaRPr lang="en-US"/>
        </a:p>
      </dgm:t>
    </dgm:pt>
    <dgm:pt modelId="{EA1B4FB9-CA33-824C-A81C-F91DCE69C240}" type="pres">
      <dgm:prSet presAssocID="{5B1A1FB3-BD18-424C-9369-2C75D4EF69AF}" presName="Name0" presStyleCnt="0">
        <dgm:presLayoutVars>
          <dgm:dir/>
          <dgm:resizeHandles val="exact"/>
        </dgm:presLayoutVars>
      </dgm:prSet>
      <dgm:spPr/>
      <dgm:t>
        <a:bodyPr/>
        <a:lstStyle/>
        <a:p>
          <a:endParaRPr lang="en-US"/>
        </a:p>
      </dgm:t>
    </dgm:pt>
    <dgm:pt modelId="{B9621FD3-7BA2-EF46-B48D-35C2D294A06E}" type="pres">
      <dgm:prSet presAssocID="{5B1A1FB3-BD18-424C-9369-2C75D4EF69AF}" presName="arrow" presStyleLbl="bgShp" presStyleIdx="0" presStyleCnt="1"/>
      <dgm:spPr/>
    </dgm:pt>
    <dgm:pt modelId="{432257ED-414F-0B44-933E-5AFD587CEF3F}" type="pres">
      <dgm:prSet presAssocID="{5B1A1FB3-BD18-424C-9369-2C75D4EF69AF}" presName="points" presStyleCnt="0"/>
      <dgm:spPr/>
    </dgm:pt>
    <dgm:pt modelId="{D57FAC27-67A8-2447-8D61-A8012207B56E}" type="pres">
      <dgm:prSet presAssocID="{5CC74419-25D0-9742-9237-D5DFC3F366CB}" presName="compositeA" presStyleCnt="0"/>
      <dgm:spPr/>
    </dgm:pt>
    <dgm:pt modelId="{9A0E5920-388A-7C44-93B0-350A81CA9B0A}" type="pres">
      <dgm:prSet presAssocID="{5CC74419-25D0-9742-9237-D5DFC3F366CB}" presName="textA" presStyleLbl="revTx" presStyleIdx="0" presStyleCnt="4">
        <dgm:presLayoutVars>
          <dgm:bulletEnabled val="1"/>
        </dgm:presLayoutVars>
      </dgm:prSet>
      <dgm:spPr/>
      <dgm:t>
        <a:bodyPr/>
        <a:lstStyle/>
        <a:p>
          <a:endParaRPr lang="en-US"/>
        </a:p>
      </dgm:t>
    </dgm:pt>
    <dgm:pt modelId="{655A2949-932D-6341-9441-EBFD4AB5814D}" type="pres">
      <dgm:prSet presAssocID="{5CC74419-25D0-9742-9237-D5DFC3F366CB}" presName="circleA" presStyleLbl="node1" presStyleIdx="0" presStyleCnt="4"/>
      <dgm:spPr/>
    </dgm:pt>
    <dgm:pt modelId="{4858EE63-7233-954C-A22B-BDB990EB9C77}" type="pres">
      <dgm:prSet presAssocID="{5CC74419-25D0-9742-9237-D5DFC3F366CB}" presName="spaceA" presStyleCnt="0"/>
      <dgm:spPr/>
    </dgm:pt>
    <dgm:pt modelId="{3B05808E-0A05-6F47-B2DB-2FEC3D393902}" type="pres">
      <dgm:prSet presAssocID="{0C90B131-0A22-8243-85CB-91B8EBA56B60}" presName="space" presStyleCnt="0"/>
      <dgm:spPr/>
    </dgm:pt>
    <dgm:pt modelId="{1CD30C94-3124-8B44-BBA2-DE150890D5E6}" type="pres">
      <dgm:prSet presAssocID="{A50915A2-6F79-144D-9E97-23B5DD80AACF}" presName="compositeB" presStyleCnt="0"/>
      <dgm:spPr/>
    </dgm:pt>
    <dgm:pt modelId="{4822A12A-2C02-DE43-A973-CE7C89F17487}" type="pres">
      <dgm:prSet presAssocID="{A50915A2-6F79-144D-9E97-23B5DD80AACF}" presName="textB" presStyleLbl="revTx" presStyleIdx="1" presStyleCnt="4">
        <dgm:presLayoutVars>
          <dgm:bulletEnabled val="1"/>
        </dgm:presLayoutVars>
      </dgm:prSet>
      <dgm:spPr/>
      <dgm:t>
        <a:bodyPr/>
        <a:lstStyle/>
        <a:p>
          <a:endParaRPr lang="en-US"/>
        </a:p>
      </dgm:t>
    </dgm:pt>
    <dgm:pt modelId="{4419C293-3192-574A-9CA6-7E161290F3FA}" type="pres">
      <dgm:prSet presAssocID="{A50915A2-6F79-144D-9E97-23B5DD80AACF}" presName="circleB" presStyleLbl="node1" presStyleIdx="1" presStyleCnt="4"/>
      <dgm:spPr/>
    </dgm:pt>
    <dgm:pt modelId="{D16C4A46-8F0F-7845-883C-5DE782D1CC7A}" type="pres">
      <dgm:prSet presAssocID="{A50915A2-6F79-144D-9E97-23B5DD80AACF}" presName="spaceB" presStyleCnt="0"/>
      <dgm:spPr/>
    </dgm:pt>
    <dgm:pt modelId="{8B6645B3-E503-2B4D-9900-5831ED0B91AE}" type="pres">
      <dgm:prSet presAssocID="{3B67D39F-339B-834F-8FDA-E32802A09555}" presName="space" presStyleCnt="0"/>
      <dgm:spPr/>
    </dgm:pt>
    <dgm:pt modelId="{63D85E06-89FF-6A4A-9F0E-96AF0C962371}" type="pres">
      <dgm:prSet presAssocID="{1F29AA68-E8F2-C94F-8449-058E246A4F9D}" presName="compositeA" presStyleCnt="0"/>
      <dgm:spPr/>
    </dgm:pt>
    <dgm:pt modelId="{F1E8B94A-AFE9-F54C-8956-476A4B0FB1B9}" type="pres">
      <dgm:prSet presAssocID="{1F29AA68-E8F2-C94F-8449-058E246A4F9D}" presName="textA" presStyleLbl="revTx" presStyleIdx="2" presStyleCnt="4">
        <dgm:presLayoutVars>
          <dgm:bulletEnabled val="1"/>
        </dgm:presLayoutVars>
      </dgm:prSet>
      <dgm:spPr/>
      <dgm:t>
        <a:bodyPr/>
        <a:lstStyle/>
        <a:p>
          <a:endParaRPr lang="en-US"/>
        </a:p>
      </dgm:t>
    </dgm:pt>
    <dgm:pt modelId="{2527D6FE-6B96-604D-A313-5EDEC621F595}" type="pres">
      <dgm:prSet presAssocID="{1F29AA68-E8F2-C94F-8449-058E246A4F9D}" presName="circleA" presStyleLbl="node1" presStyleIdx="2" presStyleCnt="4"/>
      <dgm:spPr/>
    </dgm:pt>
    <dgm:pt modelId="{BD1E21F5-1580-5746-831C-59CA38CDC8F7}" type="pres">
      <dgm:prSet presAssocID="{1F29AA68-E8F2-C94F-8449-058E246A4F9D}" presName="spaceA" presStyleCnt="0"/>
      <dgm:spPr/>
    </dgm:pt>
    <dgm:pt modelId="{ABDCA775-7661-D441-BC89-86548D27A862}" type="pres">
      <dgm:prSet presAssocID="{69FB34F2-C8CB-F749-BC09-56DD0BB01C64}" presName="space" presStyleCnt="0"/>
      <dgm:spPr/>
    </dgm:pt>
    <dgm:pt modelId="{264EA9D3-4F70-BC4E-90B7-9F8986E82585}" type="pres">
      <dgm:prSet presAssocID="{692455CD-1959-584F-ADE7-1FC2AA9E2239}" presName="compositeB" presStyleCnt="0"/>
      <dgm:spPr/>
    </dgm:pt>
    <dgm:pt modelId="{27979833-97CA-7640-9ED8-F41136E0B0A5}" type="pres">
      <dgm:prSet presAssocID="{692455CD-1959-584F-ADE7-1FC2AA9E2239}" presName="textB" presStyleLbl="revTx" presStyleIdx="3" presStyleCnt="4">
        <dgm:presLayoutVars>
          <dgm:bulletEnabled val="1"/>
        </dgm:presLayoutVars>
      </dgm:prSet>
      <dgm:spPr/>
      <dgm:t>
        <a:bodyPr/>
        <a:lstStyle/>
        <a:p>
          <a:endParaRPr lang="en-US"/>
        </a:p>
      </dgm:t>
    </dgm:pt>
    <dgm:pt modelId="{6713515E-037C-664D-935E-38B064A44583}" type="pres">
      <dgm:prSet presAssocID="{692455CD-1959-584F-ADE7-1FC2AA9E2239}" presName="circleB" presStyleLbl="node1" presStyleIdx="3" presStyleCnt="4"/>
      <dgm:spPr/>
    </dgm:pt>
    <dgm:pt modelId="{79EAE3D5-34BA-F240-A0E4-BDCC1FA40797}" type="pres">
      <dgm:prSet presAssocID="{692455CD-1959-584F-ADE7-1FC2AA9E2239}" presName="spaceB" presStyleCnt="0"/>
      <dgm:spPr/>
    </dgm:pt>
  </dgm:ptLst>
  <dgm:cxnLst>
    <dgm:cxn modelId="{3CC7DC54-9EB7-5B4E-9F26-09BD2C980D60}" srcId="{5B1A1FB3-BD18-424C-9369-2C75D4EF69AF}" destId="{A50915A2-6F79-144D-9E97-23B5DD80AACF}" srcOrd="1" destOrd="0" parTransId="{9F1A6A95-EA03-E949-9293-0B83AC18674C}" sibTransId="{3B67D39F-339B-834F-8FDA-E32802A09555}"/>
    <dgm:cxn modelId="{0D5B8A1C-F28F-A043-9612-391CD9C1C3C4}" type="presOf" srcId="{A50915A2-6F79-144D-9E97-23B5DD80AACF}" destId="{4822A12A-2C02-DE43-A973-CE7C89F17487}" srcOrd="0" destOrd="0" presId="urn:microsoft.com/office/officeart/2005/8/layout/hProcess11"/>
    <dgm:cxn modelId="{AE5454F9-B523-CC49-AF25-386DB625750E}" srcId="{5B1A1FB3-BD18-424C-9369-2C75D4EF69AF}" destId="{1F29AA68-E8F2-C94F-8449-058E246A4F9D}" srcOrd="2" destOrd="0" parTransId="{9F2AB2DD-B795-7845-9263-6E1F8C762739}" sibTransId="{69FB34F2-C8CB-F749-BC09-56DD0BB01C64}"/>
    <dgm:cxn modelId="{54A9B1EF-C363-7E4A-A35E-536249CE6E51}" srcId="{5B1A1FB3-BD18-424C-9369-2C75D4EF69AF}" destId="{5CC74419-25D0-9742-9237-D5DFC3F366CB}" srcOrd="0" destOrd="0" parTransId="{BBAC794B-62BD-E849-AEA8-50E4B29CF4AE}" sibTransId="{0C90B131-0A22-8243-85CB-91B8EBA56B60}"/>
    <dgm:cxn modelId="{15EDFAA8-E383-B940-B8F6-3B017A2C7F89}" srcId="{5B1A1FB3-BD18-424C-9369-2C75D4EF69AF}" destId="{692455CD-1959-584F-ADE7-1FC2AA9E2239}" srcOrd="3" destOrd="0" parTransId="{6639397E-AC3B-3A4A-BB59-E34974195AF5}" sibTransId="{029B1761-B11F-0547-9105-6FB90274F27D}"/>
    <dgm:cxn modelId="{638CBB48-F25E-3B42-8135-C5EA98A46F44}" type="presOf" srcId="{692455CD-1959-584F-ADE7-1FC2AA9E2239}" destId="{27979833-97CA-7640-9ED8-F41136E0B0A5}" srcOrd="0" destOrd="0" presId="urn:microsoft.com/office/officeart/2005/8/layout/hProcess11"/>
    <dgm:cxn modelId="{09703870-B386-D34E-B5E0-151FAE21AD4A}" type="presOf" srcId="{5CC74419-25D0-9742-9237-D5DFC3F366CB}" destId="{9A0E5920-388A-7C44-93B0-350A81CA9B0A}" srcOrd="0" destOrd="0" presId="urn:microsoft.com/office/officeart/2005/8/layout/hProcess11"/>
    <dgm:cxn modelId="{F323DD2E-9E31-7E47-9283-A83517C6F6AD}" type="presOf" srcId="{5B1A1FB3-BD18-424C-9369-2C75D4EF69AF}" destId="{EA1B4FB9-CA33-824C-A81C-F91DCE69C240}" srcOrd="0" destOrd="0" presId="urn:microsoft.com/office/officeart/2005/8/layout/hProcess11"/>
    <dgm:cxn modelId="{58A73BC1-CC08-0748-8BE6-2E70E8C384BD}" type="presOf" srcId="{1F29AA68-E8F2-C94F-8449-058E246A4F9D}" destId="{F1E8B94A-AFE9-F54C-8956-476A4B0FB1B9}" srcOrd="0" destOrd="0" presId="urn:microsoft.com/office/officeart/2005/8/layout/hProcess11"/>
    <dgm:cxn modelId="{1ADD16CA-23E1-6345-A8B8-1CDC63FEF702}" type="presParOf" srcId="{EA1B4FB9-CA33-824C-A81C-F91DCE69C240}" destId="{B9621FD3-7BA2-EF46-B48D-35C2D294A06E}" srcOrd="0" destOrd="0" presId="urn:microsoft.com/office/officeart/2005/8/layout/hProcess11"/>
    <dgm:cxn modelId="{DA5930BE-E291-2F41-A401-4C1D39A229F7}" type="presParOf" srcId="{EA1B4FB9-CA33-824C-A81C-F91DCE69C240}" destId="{432257ED-414F-0B44-933E-5AFD587CEF3F}" srcOrd="1" destOrd="0" presId="urn:microsoft.com/office/officeart/2005/8/layout/hProcess11"/>
    <dgm:cxn modelId="{022E3F93-8DA9-1941-98A6-DC1B728935E3}" type="presParOf" srcId="{432257ED-414F-0B44-933E-5AFD587CEF3F}" destId="{D57FAC27-67A8-2447-8D61-A8012207B56E}" srcOrd="0" destOrd="0" presId="urn:microsoft.com/office/officeart/2005/8/layout/hProcess11"/>
    <dgm:cxn modelId="{D1553D92-6D1E-8040-9ABB-022F4282AB64}" type="presParOf" srcId="{D57FAC27-67A8-2447-8D61-A8012207B56E}" destId="{9A0E5920-388A-7C44-93B0-350A81CA9B0A}" srcOrd="0" destOrd="0" presId="urn:microsoft.com/office/officeart/2005/8/layout/hProcess11"/>
    <dgm:cxn modelId="{0B981C2E-04DC-054C-9E77-ABA0D1EE3350}" type="presParOf" srcId="{D57FAC27-67A8-2447-8D61-A8012207B56E}" destId="{655A2949-932D-6341-9441-EBFD4AB5814D}" srcOrd="1" destOrd="0" presId="urn:microsoft.com/office/officeart/2005/8/layout/hProcess11"/>
    <dgm:cxn modelId="{001495A4-BCC6-474F-9FA6-6B2059FE3415}" type="presParOf" srcId="{D57FAC27-67A8-2447-8D61-A8012207B56E}" destId="{4858EE63-7233-954C-A22B-BDB990EB9C77}" srcOrd="2" destOrd="0" presId="urn:microsoft.com/office/officeart/2005/8/layout/hProcess11"/>
    <dgm:cxn modelId="{D604A0EA-F6CC-1645-9D41-09E34D78408A}" type="presParOf" srcId="{432257ED-414F-0B44-933E-5AFD587CEF3F}" destId="{3B05808E-0A05-6F47-B2DB-2FEC3D393902}" srcOrd="1" destOrd="0" presId="urn:microsoft.com/office/officeart/2005/8/layout/hProcess11"/>
    <dgm:cxn modelId="{3546E623-9E8D-8B4B-82F8-78379E8EE0FF}" type="presParOf" srcId="{432257ED-414F-0B44-933E-5AFD587CEF3F}" destId="{1CD30C94-3124-8B44-BBA2-DE150890D5E6}" srcOrd="2" destOrd="0" presId="urn:microsoft.com/office/officeart/2005/8/layout/hProcess11"/>
    <dgm:cxn modelId="{7488AA42-8475-904D-8682-57E4656BDEE7}" type="presParOf" srcId="{1CD30C94-3124-8B44-BBA2-DE150890D5E6}" destId="{4822A12A-2C02-DE43-A973-CE7C89F17487}" srcOrd="0" destOrd="0" presId="urn:microsoft.com/office/officeart/2005/8/layout/hProcess11"/>
    <dgm:cxn modelId="{8C407F17-CD31-8C41-B47E-2CC3AB695675}" type="presParOf" srcId="{1CD30C94-3124-8B44-BBA2-DE150890D5E6}" destId="{4419C293-3192-574A-9CA6-7E161290F3FA}" srcOrd="1" destOrd="0" presId="urn:microsoft.com/office/officeart/2005/8/layout/hProcess11"/>
    <dgm:cxn modelId="{26182BC2-A5BB-2B49-8349-1D2C0DC14E9A}" type="presParOf" srcId="{1CD30C94-3124-8B44-BBA2-DE150890D5E6}" destId="{D16C4A46-8F0F-7845-883C-5DE782D1CC7A}" srcOrd="2" destOrd="0" presId="urn:microsoft.com/office/officeart/2005/8/layout/hProcess11"/>
    <dgm:cxn modelId="{A457393A-052C-1C4E-B3E0-1EC01C745CEE}" type="presParOf" srcId="{432257ED-414F-0B44-933E-5AFD587CEF3F}" destId="{8B6645B3-E503-2B4D-9900-5831ED0B91AE}" srcOrd="3" destOrd="0" presId="urn:microsoft.com/office/officeart/2005/8/layout/hProcess11"/>
    <dgm:cxn modelId="{5A13559D-77A8-9B4B-9362-4285B8885997}" type="presParOf" srcId="{432257ED-414F-0B44-933E-5AFD587CEF3F}" destId="{63D85E06-89FF-6A4A-9F0E-96AF0C962371}" srcOrd="4" destOrd="0" presId="urn:microsoft.com/office/officeart/2005/8/layout/hProcess11"/>
    <dgm:cxn modelId="{D10580ED-BBA5-F64B-BA64-7DF0AADBD684}" type="presParOf" srcId="{63D85E06-89FF-6A4A-9F0E-96AF0C962371}" destId="{F1E8B94A-AFE9-F54C-8956-476A4B0FB1B9}" srcOrd="0" destOrd="0" presId="urn:microsoft.com/office/officeart/2005/8/layout/hProcess11"/>
    <dgm:cxn modelId="{AB0FE71A-9BF5-EB40-BAF3-79CD2C343FFB}" type="presParOf" srcId="{63D85E06-89FF-6A4A-9F0E-96AF0C962371}" destId="{2527D6FE-6B96-604D-A313-5EDEC621F595}" srcOrd="1" destOrd="0" presId="urn:microsoft.com/office/officeart/2005/8/layout/hProcess11"/>
    <dgm:cxn modelId="{2AF848B4-01C9-3242-819A-523E674550CB}" type="presParOf" srcId="{63D85E06-89FF-6A4A-9F0E-96AF0C962371}" destId="{BD1E21F5-1580-5746-831C-59CA38CDC8F7}" srcOrd="2" destOrd="0" presId="urn:microsoft.com/office/officeart/2005/8/layout/hProcess11"/>
    <dgm:cxn modelId="{9EECF71B-C65D-FC43-9FA3-66A006E81A25}" type="presParOf" srcId="{432257ED-414F-0B44-933E-5AFD587CEF3F}" destId="{ABDCA775-7661-D441-BC89-86548D27A862}" srcOrd="5" destOrd="0" presId="urn:microsoft.com/office/officeart/2005/8/layout/hProcess11"/>
    <dgm:cxn modelId="{40834939-4B0B-C847-BC32-757A952ADD4D}" type="presParOf" srcId="{432257ED-414F-0B44-933E-5AFD587CEF3F}" destId="{264EA9D3-4F70-BC4E-90B7-9F8986E82585}" srcOrd="6" destOrd="0" presId="urn:microsoft.com/office/officeart/2005/8/layout/hProcess11"/>
    <dgm:cxn modelId="{3B103A0E-1D58-DE4C-98A1-1B4042062212}" type="presParOf" srcId="{264EA9D3-4F70-BC4E-90B7-9F8986E82585}" destId="{27979833-97CA-7640-9ED8-F41136E0B0A5}" srcOrd="0" destOrd="0" presId="urn:microsoft.com/office/officeart/2005/8/layout/hProcess11"/>
    <dgm:cxn modelId="{3E287B21-7239-714E-9AFD-6D3BB8D118E8}" type="presParOf" srcId="{264EA9D3-4F70-BC4E-90B7-9F8986E82585}" destId="{6713515E-037C-664D-935E-38B064A44583}" srcOrd="1" destOrd="0" presId="urn:microsoft.com/office/officeart/2005/8/layout/hProcess11"/>
    <dgm:cxn modelId="{F6A71281-1FDD-1741-A638-7A2FE1530FD4}" type="presParOf" srcId="{264EA9D3-4F70-BC4E-90B7-9F8986E82585}" destId="{79EAE3D5-34BA-F240-A0E4-BDCC1FA4079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1FD3-7BA2-EF46-B48D-35C2D294A06E}">
      <dsp:nvSpPr>
        <dsp:cNvPr id="0" name=""/>
        <dsp:cNvSpPr/>
      </dsp:nvSpPr>
      <dsp:spPr>
        <a:xfrm>
          <a:off x="0" y="1305401"/>
          <a:ext cx="7886700" cy="1740535"/>
        </a:xfrm>
        <a:prstGeom prst="notched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A0E5920-388A-7C44-93B0-350A81CA9B0A}">
      <dsp:nvSpPr>
        <dsp:cNvPr id="0" name=""/>
        <dsp:cNvSpPr/>
      </dsp:nvSpPr>
      <dsp:spPr>
        <a:xfrm>
          <a:off x="3552" y="0"/>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b" anchorCtr="0">
          <a:noAutofit/>
        </a:bodyPr>
        <a:lstStyle/>
        <a:p>
          <a:pPr lvl="0" algn="ctr" defTabSz="1333500" rtl="0">
            <a:lnSpc>
              <a:spcPct val="90000"/>
            </a:lnSpc>
            <a:spcBef>
              <a:spcPct val="0"/>
            </a:spcBef>
            <a:spcAft>
              <a:spcPct val="35000"/>
            </a:spcAft>
          </a:pPr>
          <a:r>
            <a:rPr lang="en-US" sz="3000" kern="1200" dirty="0" smtClean="0"/>
            <a:t>The journey so far</a:t>
          </a:r>
          <a:endParaRPr lang="en-US" sz="3000" kern="1200" dirty="0"/>
        </a:p>
      </dsp:txBody>
      <dsp:txXfrm>
        <a:off x="3552" y="0"/>
        <a:ext cx="1708656" cy="1740535"/>
      </dsp:txXfrm>
    </dsp:sp>
    <dsp:sp modelId="{655A2949-932D-6341-9441-EBFD4AB5814D}">
      <dsp:nvSpPr>
        <dsp:cNvPr id="0" name=""/>
        <dsp:cNvSpPr/>
      </dsp:nvSpPr>
      <dsp:spPr>
        <a:xfrm>
          <a:off x="640313" y="1958102"/>
          <a:ext cx="435133" cy="4351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22A12A-2C02-DE43-A973-CE7C89F17487}">
      <dsp:nvSpPr>
        <dsp:cNvPr id="0" name=""/>
        <dsp:cNvSpPr/>
      </dsp:nvSpPr>
      <dsp:spPr>
        <a:xfrm>
          <a:off x="1797641" y="2610802"/>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lvl="0" algn="ctr" defTabSz="1333500" rtl="0">
            <a:lnSpc>
              <a:spcPct val="90000"/>
            </a:lnSpc>
            <a:spcBef>
              <a:spcPct val="0"/>
            </a:spcBef>
            <a:spcAft>
              <a:spcPct val="35000"/>
            </a:spcAft>
          </a:pPr>
          <a:r>
            <a:rPr lang="en-US" sz="3000" kern="1200" dirty="0" smtClean="0"/>
            <a:t>Lessons learned</a:t>
          </a:r>
          <a:endParaRPr lang="en-US" sz="3000" kern="1200" dirty="0"/>
        </a:p>
      </dsp:txBody>
      <dsp:txXfrm>
        <a:off x="1797641" y="2610802"/>
        <a:ext cx="1708656" cy="1740535"/>
      </dsp:txXfrm>
    </dsp:sp>
    <dsp:sp modelId="{4419C293-3192-574A-9CA6-7E161290F3FA}">
      <dsp:nvSpPr>
        <dsp:cNvPr id="0" name=""/>
        <dsp:cNvSpPr/>
      </dsp:nvSpPr>
      <dsp:spPr>
        <a:xfrm>
          <a:off x="2434403" y="1958102"/>
          <a:ext cx="435133" cy="4351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E8B94A-AFE9-F54C-8956-476A4B0FB1B9}">
      <dsp:nvSpPr>
        <dsp:cNvPr id="0" name=""/>
        <dsp:cNvSpPr/>
      </dsp:nvSpPr>
      <dsp:spPr>
        <a:xfrm>
          <a:off x="3591731" y="0"/>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b" anchorCtr="0">
          <a:noAutofit/>
        </a:bodyPr>
        <a:lstStyle/>
        <a:p>
          <a:pPr lvl="0" algn="ctr" defTabSz="1333500" rtl="0">
            <a:lnSpc>
              <a:spcPct val="90000"/>
            </a:lnSpc>
            <a:spcBef>
              <a:spcPct val="0"/>
            </a:spcBef>
            <a:spcAft>
              <a:spcPct val="35000"/>
            </a:spcAft>
          </a:pPr>
          <a:r>
            <a:rPr lang="en-US" sz="3000" kern="1200" dirty="0" smtClean="0"/>
            <a:t>Practice matters</a:t>
          </a:r>
          <a:endParaRPr lang="en-US" sz="3000" kern="1200" dirty="0"/>
        </a:p>
      </dsp:txBody>
      <dsp:txXfrm>
        <a:off x="3591731" y="0"/>
        <a:ext cx="1708656" cy="1740535"/>
      </dsp:txXfrm>
    </dsp:sp>
    <dsp:sp modelId="{2527D6FE-6B96-604D-A313-5EDEC621F595}">
      <dsp:nvSpPr>
        <dsp:cNvPr id="0" name=""/>
        <dsp:cNvSpPr/>
      </dsp:nvSpPr>
      <dsp:spPr>
        <a:xfrm>
          <a:off x="4228492" y="1958102"/>
          <a:ext cx="435133" cy="4351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7979833-97CA-7640-9ED8-F41136E0B0A5}">
      <dsp:nvSpPr>
        <dsp:cNvPr id="0" name=""/>
        <dsp:cNvSpPr/>
      </dsp:nvSpPr>
      <dsp:spPr>
        <a:xfrm>
          <a:off x="5385820" y="2610802"/>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lvl="0" algn="ctr" defTabSz="1333500" rtl="0">
            <a:lnSpc>
              <a:spcPct val="90000"/>
            </a:lnSpc>
            <a:spcBef>
              <a:spcPct val="0"/>
            </a:spcBef>
            <a:spcAft>
              <a:spcPct val="35000"/>
            </a:spcAft>
          </a:pPr>
          <a:r>
            <a:rPr lang="en-US" sz="3000" kern="1200" dirty="0" smtClean="0"/>
            <a:t>Where next?</a:t>
          </a:r>
          <a:endParaRPr lang="en-US" sz="3000" kern="1200" dirty="0"/>
        </a:p>
      </dsp:txBody>
      <dsp:txXfrm>
        <a:off x="5385820" y="2610802"/>
        <a:ext cx="1708656" cy="1740535"/>
      </dsp:txXfrm>
    </dsp:sp>
    <dsp:sp modelId="{6713515E-037C-664D-935E-38B064A44583}">
      <dsp:nvSpPr>
        <dsp:cNvPr id="0" name=""/>
        <dsp:cNvSpPr/>
      </dsp:nvSpPr>
      <dsp:spPr>
        <a:xfrm>
          <a:off x="6022582" y="1958102"/>
          <a:ext cx="435133" cy="4351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9430092"/>
            <a:ext cx="2945659" cy="496411"/>
          </a:xfrm>
          <a:prstGeom prst="rect">
            <a:avLst/>
          </a:prstGeom>
        </p:spPr>
        <p:txBody>
          <a:bodyPr vert="horz" lIns="91440" tIns="45720" rIns="91440" bIns="45720" rtlCol="0" anchor="b"/>
          <a:lstStyle>
            <a:lvl1pPr algn="l">
              <a:defRPr sz="1200"/>
            </a:lvl1pPr>
          </a:lstStyle>
          <a:p>
            <a:r>
              <a:rPr lang="en-GB"/>
              <a:t>© 2015 Institute for Employment Research, University of Warwick </a:t>
            </a:r>
          </a:p>
        </p:txBody>
      </p:sp>
      <p:sp>
        <p:nvSpPr>
          <p:cNvPr id="5" name="Slide Number Placeholder 4"/>
          <p:cNvSpPr>
            <a:spLocks noGrp="1"/>
          </p:cNvSpPr>
          <p:nvPr>
            <p:ph type="sldNum" sz="quarter" idx="3"/>
          </p:nvPr>
        </p:nvSpPr>
        <p:spPr>
          <a:xfrm>
            <a:off x="3850443" y="9430092"/>
            <a:ext cx="2945659" cy="496411"/>
          </a:xfrm>
          <a:prstGeom prst="rect">
            <a:avLst/>
          </a:prstGeom>
        </p:spPr>
        <p:txBody>
          <a:bodyPr vert="horz" lIns="91440" tIns="45720" rIns="91440" bIns="45720" rtlCol="0" anchor="b"/>
          <a:lstStyle>
            <a:lvl1pPr algn="r">
              <a:defRPr sz="1200"/>
            </a:lvl1pPr>
          </a:lstStyle>
          <a:p>
            <a:fld id="{25AC2E5E-8B12-44F6-B7B4-59F80A18DAF1}" type="slidenum">
              <a:rPr lang="en-GB" smtClean="0"/>
              <a:pPr/>
              <a:t>‹#›</a:t>
            </a:fld>
            <a:endParaRPr lang="en-GB"/>
          </a:p>
        </p:txBody>
      </p:sp>
    </p:spTree>
    <p:extLst>
      <p:ext uri="{BB962C8B-B14F-4D97-AF65-F5344CB8AC3E}">
        <p14:creationId xmlns:p14="http://schemas.microsoft.com/office/powerpoint/2010/main" val="23590178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r>
              <a:rPr lang="en-GB"/>
              <a:t>© 2015 Institute for Employment Research, University of Warwick </a:t>
            </a:r>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1440" tIns="45720" rIns="91440" bIns="45720" rtlCol="0" anchor="b"/>
          <a:lstStyle>
            <a:lvl1pPr algn="r">
              <a:defRPr sz="1200"/>
            </a:lvl1pPr>
          </a:lstStyle>
          <a:p>
            <a:fld id="{98976FC2-279E-4E23-9D1F-F72C67CB4284}" type="slidenum">
              <a:rPr lang="en-GB" smtClean="0"/>
              <a:pPr/>
              <a:t>‹#›</a:t>
            </a:fld>
            <a:endParaRPr lang="en-GB"/>
          </a:p>
        </p:txBody>
      </p:sp>
    </p:spTree>
    <p:extLst>
      <p:ext uri="{BB962C8B-B14F-4D97-AF65-F5344CB8AC3E}">
        <p14:creationId xmlns:p14="http://schemas.microsoft.com/office/powerpoint/2010/main" val="3277777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digital.lexcomm.co.uk/r?u=http://www.theconstructionindex.co.uk/news/view/parents-support-apprenticeships-for-other-peoples-children&amp;e=6b7115acc98a4cdbdcdae9b86dd4ae924da54ad6&amp;utm_source=lexcomm&amp;utm_medium=email&amp;utm_campaign=edweekly220915&amp;n=8"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jobsearch.about.com/od/employmentinformation/f/change-jobs.ht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Congratulate</a:t>
            </a:r>
            <a:r>
              <a:rPr lang="en-US" baseline="0" dirty="0" smtClean="0"/>
              <a:t> </a:t>
            </a:r>
            <a:r>
              <a:rPr lang="en-US" baseline="0" dirty="0" err="1" smtClean="0"/>
              <a:t>Wolverhampton</a:t>
            </a:r>
            <a:r>
              <a:rPr lang="en-US" baseline="0" dirty="0" smtClean="0"/>
              <a:t> Commission, Council and partners on their work </a:t>
            </a:r>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a:t>
            </a:fld>
            <a:endParaRPr lang="en-GB"/>
          </a:p>
        </p:txBody>
      </p:sp>
    </p:spTree>
    <p:extLst>
      <p:ext uri="{BB962C8B-B14F-4D97-AF65-F5344CB8AC3E}">
        <p14:creationId xmlns:p14="http://schemas.microsoft.com/office/powerpoint/2010/main" val="3079866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15</a:t>
            </a:fld>
            <a:endParaRPr lang="en-US"/>
          </a:p>
        </p:txBody>
      </p:sp>
    </p:spTree>
    <p:extLst>
      <p:ext uri="{BB962C8B-B14F-4D97-AF65-F5344CB8AC3E}">
        <p14:creationId xmlns:p14="http://schemas.microsoft.com/office/powerpoint/2010/main" val="2800114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17</a:t>
            </a:fld>
            <a:endParaRPr lang="en-GB"/>
          </a:p>
        </p:txBody>
      </p:sp>
    </p:spTree>
    <p:extLst>
      <p:ext uri="{BB962C8B-B14F-4D97-AF65-F5344CB8AC3E}">
        <p14:creationId xmlns:p14="http://schemas.microsoft.com/office/powerpoint/2010/main" val="377466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WOOPs</a:t>
            </a:r>
            <a:r>
              <a:rPr lang="en-US" baseline="0" dirty="0" smtClean="0"/>
              <a:t> STEM Strategy and Action Plan</a:t>
            </a:r>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19</a:t>
            </a:fld>
            <a:endParaRPr lang="en-GB"/>
          </a:p>
        </p:txBody>
      </p:sp>
    </p:spTree>
    <p:extLst>
      <p:ext uri="{BB962C8B-B14F-4D97-AF65-F5344CB8AC3E}">
        <p14:creationId xmlns:p14="http://schemas.microsoft.com/office/powerpoint/2010/main" val="265531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 findings underpinning the</a:t>
            </a:r>
            <a:r>
              <a:rPr lang="en-US" baseline="0" dirty="0" smtClean="0"/>
              <a:t> 100 hours experiences of the world of work.</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20</a:t>
            </a:fld>
            <a:endParaRPr lang="en-US" dirty="0"/>
          </a:p>
        </p:txBody>
      </p:sp>
    </p:spTree>
    <p:extLst>
      <p:ext uri="{BB962C8B-B14F-4D97-AF65-F5344CB8AC3E}">
        <p14:creationId xmlns:p14="http://schemas.microsoft.com/office/powerpoint/2010/main" val="1215739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Career dialogue: young people having meaningful conversations with teachers, parents/carers, employers/employees, alumni, trained and qualified career development professionals e.g. Buckler et al., 2015; Powers et al., 2012; Schwartz et al., 2011; Hughes et al., 2004; Hooley et al., 2014.</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Career reflection: making concrete the thinking about one’s own motivation and aptitudes, self-regulation, self-determination, and resilience to cope with unforeseen setbacks e.g. </a:t>
            </a:r>
            <a:r>
              <a:rPr lang="en-GB" sz="1200" kern="1200" dirty="0" err="1" smtClean="0">
                <a:solidFill>
                  <a:schemeClr val="tx1"/>
                </a:solidFill>
                <a:effectLst/>
                <a:latin typeface="+mn-lt"/>
                <a:ea typeface="+mn-ea"/>
                <a:cs typeface="+mn-cs"/>
              </a:rPr>
              <a:t>McComb</a:t>
            </a:r>
            <a:r>
              <a:rPr lang="en-GB" sz="1200" kern="1200" dirty="0" smtClean="0">
                <a:solidFill>
                  <a:schemeClr val="tx1"/>
                </a:solidFill>
                <a:effectLst/>
                <a:latin typeface="+mn-lt"/>
                <a:ea typeface="+mn-ea"/>
                <a:cs typeface="+mn-cs"/>
              </a:rPr>
              <a:t>-Beverage, 2012; Peterman 2003; </a:t>
            </a:r>
            <a:r>
              <a:rPr lang="en-GB" sz="1200" kern="1200" dirty="0" err="1" smtClean="0">
                <a:solidFill>
                  <a:schemeClr val="tx1"/>
                </a:solidFill>
                <a:effectLst/>
                <a:latin typeface="+mn-lt"/>
                <a:ea typeface="+mn-ea"/>
                <a:cs typeface="+mn-cs"/>
              </a:rPr>
              <a:t>Legum</a:t>
            </a:r>
            <a:r>
              <a:rPr lang="en-GB" sz="1200" kern="1200" dirty="0" smtClean="0">
                <a:solidFill>
                  <a:schemeClr val="tx1"/>
                </a:solidFill>
                <a:effectLst/>
                <a:latin typeface="+mn-lt"/>
                <a:ea typeface="+mn-ea"/>
                <a:cs typeface="+mn-cs"/>
              </a:rPr>
              <a:t>, &amp; Hoare, 2004;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Meijers</a:t>
            </a:r>
            <a:r>
              <a:rPr lang="en-GB" sz="1200" kern="1200" dirty="0" smtClean="0">
                <a:solidFill>
                  <a:schemeClr val="tx1"/>
                </a:solidFill>
                <a:effectLst/>
                <a:latin typeface="+mn-lt"/>
                <a:ea typeface="+mn-ea"/>
                <a:cs typeface="+mn-cs"/>
              </a:rPr>
              <a:t>, 2009.</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Career exploration: giving shape to one’s own career path by exploring the options for study and work e.g. </a:t>
            </a:r>
            <a:r>
              <a:rPr lang="en-GB" sz="1200" kern="1200" dirty="0" err="1" smtClean="0">
                <a:solidFill>
                  <a:schemeClr val="tx1"/>
                </a:solidFill>
                <a:effectLst/>
                <a:latin typeface="+mn-lt"/>
                <a:ea typeface="+mn-ea"/>
                <a:cs typeface="+mn-cs"/>
              </a:rPr>
              <a:t>Athayde</a:t>
            </a:r>
            <a:r>
              <a:rPr lang="en-GB" sz="1200" kern="1200" dirty="0" smtClean="0">
                <a:solidFill>
                  <a:schemeClr val="tx1"/>
                </a:solidFill>
                <a:effectLst/>
                <a:latin typeface="+mn-lt"/>
                <a:ea typeface="+mn-ea"/>
                <a:cs typeface="+mn-cs"/>
              </a:rPr>
              <a:t>, 2009 &amp; 2012; Furstenberg, &amp; </a:t>
            </a:r>
            <a:r>
              <a:rPr lang="en-GB" sz="1200" kern="1200" dirty="0" err="1" smtClean="0">
                <a:solidFill>
                  <a:schemeClr val="tx1"/>
                </a:solidFill>
                <a:effectLst/>
                <a:latin typeface="+mn-lt"/>
                <a:ea typeface="+mn-ea"/>
                <a:cs typeface="+mn-cs"/>
              </a:rPr>
              <a:t>Neumark</a:t>
            </a:r>
            <a:r>
              <a:rPr lang="en-GB" sz="1200" kern="1200" dirty="0" smtClean="0">
                <a:solidFill>
                  <a:schemeClr val="tx1"/>
                </a:solidFill>
                <a:effectLst/>
                <a:latin typeface="+mn-lt"/>
                <a:ea typeface="+mn-ea"/>
                <a:cs typeface="+mn-cs"/>
              </a:rPr>
              <a:t>, 2005; and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Meijers</a:t>
            </a:r>
            <a:r>
              <a:rPr lang="en-GB" sz="1200" kern="1200" dirty="0" smtClean="0">
                <a:solidFill>
                  <a:schemeClr val="tx1"/>
                </a:solidFill>
                <a:effectLst/>
                <a:latin typeface="+mn-lt"/>
                <a:ea typeface="+mn-ea"/>
                <a:cs typeface="+mn-cs"/>
              </a:rPr>
              <a:t>, 2009.</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Career action: opportunities to make sense of and act upon the learning gained from differing types of interventions e.g. </a:t>
            </a:r>
            <a:r>
              <a:rPr lang="en-GB" sz="1200" kern="1200" dirty="0" err="1" smtClean="0">
                <a:solidFill>
                  <a:schemeClr val="tx1"/>
                </a:solidFill>
                <a:effectLst/>
                <a:latin typeface="+mn-lt"/>
                <a:ea typeface="+mn-ea"/>
                <a:cs typeface="+mn-cs"/>
              </a:rPr>
              <a:t>Orthner</a:t>
            </a:r>
            <a:r>
              <a:rPr lang="en-GB" sz="1200" kern="1200" dirty="0" smtClean="0">
                <a:solidFill>
                  <a:schemeClr val="tx1"/>
                </a:solidFill>
                <a:effectLst/>
                <a:latin typeface="+mn-lt"/>
                <a:ea typeface="+mn-ea"/>
                <a:cs typeface="+mn-cs"/>
              </a:rPr>
              <a:t>, et al., 2013; and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Meijers</a:t>
            </a:r>
            <a:r>
              <a:rPr lang="en-GB" sz="1200" kern="1200" dirty="0" smtClean="0">
                <a:solidFill>
                  <a:schemeClr val="tx1"/>
                </a:solidFill>
                <a:effectLst/>
                <a:latin typeface="+mn-lt"/>
                <a:ea typeface="+mn-ea"/>
                <a:cs typeface="+mn-cs"/>
              </a:rPr>
              <a:t>, 2009.</a:t>
            </a:r>
          </a:p>
          <a:p>
            <a:pPr lvl="0"/>
            <a:r>
              <a:rPr lang="en-GB" sz="1200" kern="1200" dirty="0" smtClean="0">
                <a:solidFill>
                  <a:schemeClr val="tx1"/>
                </a:solidFill>
                <a:effectLst/>
                <a:latin typeface="+mn-lt"/>
                <a:ea typeface="+mn-ea"/>
                <a:cs typeface="+mn-cs"/>
              </a:rPr>
              <a:t>Networking: building and maintaining a network of key contacts e.g. Bernstein et al., 2009; Rhodes &amp; </a:t>
            </a:r>
            <a:r>
              <a:rPr lang="en-GB" sz="1200" kern="1200" dirty="0" err="1" smtClean="0">
                <a:solidFill>
                  <a:schemeClr val="tx1"/>
                </a:solidFill>
                <a:effectLst/>
                <a:latin typeface="+mn-lt"/>
                <a:ea typeface="+mn-ea"/>
                <a:cs typeface="+mn-cs"/>
              </a:rPr>
              <a:t>Resch</a:t>
            </a:r>
            <a:r>
              <a:rPr lang="en-GB" sz="1200" kern="1200" dirty="0" smtClean="0">
                <a:solidFill>
                  <a:schemeClr val="tx1"/>
                </a:solidFill>
                <a:effectLst/>
                <a:latin typeface="+mn-lt"/>
                <a:ea typeface="+mn-ea"/>
                <a:cs typeface="+mn-cs"/>
              </a:rPr>
              <a:t>, 2000; and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Meijers</a:t>
            </a:r>
            <a:r>
              <a:rPr lang="en-GB" sz="1200" kern="1200" dirty="0" smtClean="0">
                <a:solidFill>
                  <a:schemeClr val="tx1"/>
                </a:solidFill>
                <a:effectLst/>
                <a:latin typeface="+mn-lt"/>
                <a:ea typeface="+mn-ea"/>
                <a:cs typeface="+mn-cs"/>
              </a:rPr>
              <a:t>, 2009.</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Learning environment: stimulating real-life experiences with work and a dialogue about these experiences e.g. Morris, 2004; </a:t>
            </a:r>
            <a:r>
              <a:rPr lang="en-GB" sz="1200" kern="1200" dirty="0" err="1" smtClean="0">
                <a:solidFill>
                  <a:schemeClr val="tx1"/>
                </a:solidFill>
                <a:effectLst/>
                <a:latin typeface="+mn-lt"/>
                <a:ea typeface="+mn-ea"/>
                <a:cs typeface="+mn-cs"/>
              </a:rPr>
              <a:t>Gutman</a:t>
            </a:r>
            <a:r>
              <a:rPr lang="en-GB" sz="1200" kern="1200" dirty="0" smtClean="0">
                <a:solidFill>
                  <a:schemeClr val="tx1"/>
                </a:solidFill>
                <a:effectLst/>
                <a:latin typeface="+mn-lt"/>
                <a:ea typeface="+mn-ea"/>
                <a:cs typeface="+mn-cs"/>
              </a:rPr>
              <a:t> et al., 2014; and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Meijers</a:t>
            </a:r>
            <a:r>
              <a:rPr lang="en-GB" sz="1200" kern="1200" dirty="0" smtClean="0">
                <a:solidFill>
                  <a:schemeClr val="tx1"/>
                </a:solidFill>
                <a:effectLst/>
                <a:latin typeface="+mn-lt"/>
                <a:ea typeface="+mn-ea"/>
                <a:cs typeface="+mn-cs"/>
              </a:rPr>
              <a:t>, 2009.</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Career conversations students have in the workplace: gaining exposure to and experience of work in simulated and real-life situations, e.g. </a:t>
            </a:r>
            <a:r>
              <a:rPr lang="en-GB" sz="1200" kern="1200" dirty="0" err="1" smtClean="0">
                <a:solidFill>
                  <a:schemeClr val="tx1"/>
                </a:solidFill>
                <a:effectLst/>
                <a:latin typeface="+mn-lt"/>
                <a:ea typeface="+mn-ea"/>
                <a:cs typeface="+mn-cs"/>
              </a:rPr>
              <a:t>Hillage</a:t>
            </a:r>
            <a:r>
              <a:rPr lang="en-GB" sz="1200" kern="1200" dirty="0" smtClean="0">
                <a:solidFill>
                  <a:schemeClr val="tx1"/>
                </a:solidFill>
                <a:effectLst/>
                <a:latin typeface="+mn-lt"/>
                <a:ea typeface="+mn-ea"/>
                <a:cs typeface="+mn-cs"/>
              </a:rPr>
              <a:t> et al., 2011; and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Meijers</a:t>
            </a:r>
            <a:r>
              <a:rPr lang="en-GB" sz="1200" kern="1200" dirty="0" smtClean="0">
                <a:solidFill>
                  <a:schemeClr val="tx1"/>
                </a:solidFill>
                <a:effectLst/>
                <a:latin typeface="+mn-lt"/>
                <a:ea typeface="+mn-ea"/>
                <a:cs typeface="+mn-cs"/>
              </a:rPr>
              <a:t>, 2009.</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27</a:t>
            </a:fld>
            <a:endParaRPr lang="en-GB"/>
          </a:p>
        </p:txBody>
      </p:sp>
    </p:spTree>
    <p:extLst>
      <p:ext uri="{BB962C8B-B14F-4D97-AF65-F5344CB8AC3E}">
        <p14:creationId xmlns:p14="http://schemas.microsoft.com/office/powerpoint/2010/main" val="257975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 and vision essential as confirmed by evidence</a:t>
            </a:r>
            <a:r>
              <a:rPr lang="en-US" baseline="0" smtClean="0"/>
              <a:t>-base.</a:t>
            </a:r>
            <a:endParaRPr lang="en-US"/>
          </a:p>
        </p:txBody>
      </p:sp>
      <p:sp>
        <p:nvSpPr>
          <p:cNvPr id="4" name="Slide Number Placeholder 3"/>
          <p:cNvSpPr>
            <a:spLocks noGrp="1"/>
          </p:cNvSpPr>
          <p:nvPr>
            <p:ph type="sldNum" sz="quarter" idx="10"/>
          </p:nvPr>
        </p:nvSpPr>
        <p:spPr/>
        <p:txBody>
          <a:bodyPr/>
          <a:lstStyle/>
          <a:p>
            <a:fld id="{9879E139-BCBC-4A2C-95AC-AAC5DBA423C4}" type="slidenum">
              <a:rPr lang="en-US" smtClean="0"/>
              <a:t>28</a:t>
            </a:fld>
            <a:endParaRPr lang="en-US"/>
          </a:p>
        </p:txBody>
      </p:sp>
    </p:spTree>
    <p:extLst>
      <p:ext uri="{BB962C8B-B14F-4D97-AF65-F5344CB8AC3E}">
        <p14:creationId xmlns:p14="http://schemas.microsoft.com/office/powerpoint/2010/main" val="398043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3C16C-5E4C-4FC7-854F-B18D98EBC6C9}" type="slidenum">
              <a:rPr lang="en-GB" smtClean="0"/>
              <a:t>2</a:t>
            </a:fld>
            <a:endParaRPr lang="en-GB"/>
          </a:p>
        </p:txBody>
      </p:sp>
    </p:spTree>
    <p:extLst>
      <p:ext uri="{BB962C8B-B14F-4D97-AF65-F5344CB8AC3E}">
        <p14:creationId xmlns:p14="http://schemas.microsoft.com/office/powerpoint/2010/main" val="415850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“You have a job but you don’t always have job security. You have your own home, but you worry about paying a mortgage. You can just about manage but you worry about the cost of living and getting your kids into a good school.” </a:t>
            </a:r>
            <a:r>
              <a:rPr lang="en-GB" sz="1200" kern="1200" dirty="0" smtClean="0">
                <a:solidFill>
                  <a:schemeClr val="tx1"/>
                </a:solidFill>
                <a:effectLst/>
                <a:latin typeface="+mn-lt"/>
                <a:ea typeface="+mn-ea"/>
                <a:cs typeface="+mn-cs"/>
              </a:rPr>
              <a:t>(Theresa May, Prime Minister, November 2016)</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4</a:t>
            </a:fld>
            <a:endParaRPr lang="en-GB"/>
          </a:p>
        </p:txBody>
      </p:sp>
    </p:spTree>
    <p:extLst>
      <p:ext uri="{BB962C8B-B14F-4D97-AF65-F5344CB8AC3E}">
        <p14:creationId xmlns:p14="http://schemas.microsoft.com/office/powerpoint/2010/main" val="117744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704002" y="4841993"/>
            <a:ext cx="5631999" cy="4587150"/>
          </a:xfrm>
          <a:prstGeom prst="rect">
            <a:avLst/>
          </a:prstGeom>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Big</a:t>
            </a:r>
            <a:r>
              <a:rPr lang="en-US" baseline="0" dirty="0"/>
              <a:t> challenges: Invite the audience to identify the 8 big themes recently discussed in Davos (January 2016).</a:t>
            </a:r>
          </a:p>
          <a:p>
            <a:pPr marL="0" indent="0">
              <a:buNone/>
            </a:pPr>
            <a:r>
              <a:rPr lang="en-US" sz="1600" b="1" dirty="0"/>
              <a:t>The Wealthy Few</a:t>
            </a:r>
          </a:p>
          <a:p>
            <a:pPr marL="0" indent="0">
              <a:buNone/>
            </a:pPr>
            <a:r>
              <a:rPr lang="en-US" sz="1200" b="1" dirty="0"/>
              <a:t>The number of people whose wealth is equal to that of the poorest half of the world’s population since 2010</a:t>
            </a:r>
          </a:p>
          <a:p>
            <a:pPr marL="0" indent="0">
              <a:buNone/>
            </a:pPr>
            <a:endParaRPr lang="en-US" sz="1200" dirty="0"/>
          </a:p>
          <a:p>
            <a:pPr marL="0" indent="0">
              <a:buNone/>
            </a:pPr>
            <a:r>
              <a:rPr lang="en-US" sz="1200" dirty="0"/>
              <a:t>2015…………………………..</a:t>
            </a:r>
            <a:r>
              <a:rPr lang="en-US" sz="1200" dirty="0" smtClean="0"/>
              <a:t>62</a:t>
            </a:r>
            <a:endParaRPr lang="en-US" sz="1200" dirty="0"/>
          </a:p>
          <a:p>
            <a:pPr marL="0" indent="0">
              <a:buNone/>
            </a:pPr>
            <a:r>
              <a:rPr lang="en-US" sz="1200" dirty="0"/>
              <a:t>2014…………………………………. </a:t>
            </a:r>
            <a:r>
              <a:rPr lang="en-US" sz="1200" dirty="0" smtClean="0"/>
              <a:t>80</a:t>
            </a:r>
            <a:endParaRPr lang="en-US" sz="1200" dirty="0"/>
          </a:p>
          <a:p>
            <a:pPr marL="0" indent="0">
              <a:buNone/>
            </a:pPr>
            <a:r>
              <a:rPr lang="en-US" sz="1200" dirty="0"/>
              <a:t>2013……………………………………… </a:t>
            </a:r>
            <a:r>
              <a:rPr lang="en-US" sz="1200" dirty="0" smtClean="0"/>
              <a:t>92</a:t>
            </a:r>
            <a:endParaRPr lang="en-US" sz="1200" dirty="0"/>
          </a:p>
          <a:p>
            <a:pPr marL="0" indent="0">
              <a:buNone/>
            </a:pPr>
            <a:r>
              <a:rPr lang="en-US" sz="1200" dirty="0"/>
              <a:t>2012…………………………………………….....</a:t>
            </a:r>
            <a:r>
              <a:rPr lang="en-US" sz="1200" dirty="0" smtClean="0"/>
              <a:t>159</a:t>
            </a:r>
            <a:endParaRPr lang="en-US" sz="1200" dirty="0"/>
          </a:p>
          <a:p>
            <a:pPr marL="0" indent="0">
              <a:buNone/>
            </a:pPr>
            <a:r>
              <a:rPr lang="en-US" sz="1200" dirty="0"/>
              <a:t>2011………………………………………………………….</a:t>
            </a:r>
            <a:r>
              <a:rPr lang="en-US" sz="1200" dirty="0" smtClean="0"/>
              <a:t>177</a:t>
            </a:r>
            <a:endParaRPr lang="en-US" sz="1200" dirty="0"/>
          </a:p>
          <a:p>
            <a:pPr marL="0" indent="0">
              <a:buNone/>
            </a:pPr>
            <a:r>
              <a:rPr lang="en-US" sz="1200" dirty="0"/>
              <a:t>2010……………………………………………………………………388</a:t>
            </a:r>
          </a:p>
          <a:p>
            <a:pPr marL="0" indent="0">
              <a:buNone/>
            </a:pPr>
            <a:r>
              <a:rPr lang="en-US" sz="1100" dirty="0" smtClean="0"/>
              <a:t>Source</a:t>
            </a:r>
            <a:r>
              <a:rPr lang="en-US" sz="1100" dirty="0"/>
              <a:t>: Forbes &amp; Credit Suisse Global Wealth </a:t>
            </a:r>
            <a:r>
              <a:rPr lang="en-US" sz="1100" dirty="0" err="1"/>
              <a:t>Databook</a:t>
            </a:r>
            <a:r>
              <a:rPr lang="en-US" sz="1100" dirty="0"/>
              <a:t> 2014 and </a:t>
            </a:r>
            <a:r>
              <a:rPr lang="en-US" sz="1100" dirty="0" smtClean="0"/>
              <a:t>2015</a:t>
            </a:r>
            <a:endParaRPr lang="en-US" sz="1200" kern="1200" dirty="0">
              <a:solidFill>
                <a:schemeClr val="tx1"/>
              </a:solidFill>
              <a:effectLst/>
              <a:latin typeface="+mn-lt"/>
              <a:ea typeface="+mn-ea"/>
              <a:cs typeface="+mn-cs"/>
              <a:hlinkClick r:id="rId3"/>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hlinkClick r:id="rId3"/>
              </a:rPr>
              <a:t>The Construction Index</a:t>
            </a:r>
            <a:r>
              <a:rPr lang="en-US" sz="1200" kern="1200" dirty="0">
                <a:solidFill>
                  <a:schemeClr val="tx1"/>
                </a:solidFill>
                <a:effectLst/>
                <a:latin typeface="+mn-lt"/>
                <a:ea typeface="+mn-ea"/>
                <a:cs typeface="+mn-cs"/>
              </a:rPr>
              <a:t> has reported on a survey by the CITB that found that while 92 per cent of parents thought that apprenticeships were a good option for young people, only 32 per cent though they were a suitable option for their own child.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Half Of UK Workforce Could be Self-Employed by 2020</a:t>
            </a:r>
            <a:r>
              <a:rPr lang="en-US" sz="1200" kern="1200" dirty="0">
                <a:solidFill>
                  <a:schemeClr val="tx1"/>
                </a:solidFill>
                <a:effectLst/>
                <a:latin typeface="+mn-lt"/>
                <a:ea typeface="+mn-ea"/>
                <a:cs typeface="+mn-cs"/>
              </a:rPr>
              <a:t> The ongoing trend for increased interest in working freelance could lead to 50 per cent of the country being self-employed by the year 2020. This is according to a new study, which looked into the future of freelancing in the UK.</a:t>
            </a:r>
            <a:r>
              <a:rPr lang="en-US" sz="1200" kern="1200" dirty="0" smtClean="0">
                <a:solidFill>
                  <a:schemeClr val="tx1"/>
                </a:solidFill>
                <a:effectLst/>
                <a:latin typeface="+mn-lt"/>
                <a:ea typeface="+mn-ea"/>
                <a:cs typeface="+mn-cs"/>
              </a:rPr>
              <a:t> Entitled </a:t>
            </a:r>
            <a:r>
              <a:rPr lang="en-US" sz="1200" kern="1200" dirty="0">
                <a:solidFill>
                  <a:schemeClr val="tx1"/>
                </a:solidFill>
                <a:effectLst/>
                <a:latin typeface="+mn-lt"/>
                <a:ea typeface="+mn-ea"/>
                <a:cs typeface="+mn-cs"/>
              </a:rPr>
              <a:t>The Evolution of the On-demand Economy,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YouGov</a:t>
            </a:r>
            <a:r>
              <a:rPr lang="en-US" sz="1200" kern="1200" dirty="0">
                <a:solidFill>
                  <a:schemeClr val="tx1"/>
                </a:solidFill>
                <a:effectLst/>
                <a:latin typeface="+mn-lt"/>
                <a:ea typeface="+mn-ea"/>
                <a:cs typeface="+mn-cs"/>
              </a:rPr>
              <a:t> survey obtained views from over a thousand parents, 79 percent of whom felt their child did not have a clear activity of what they wanted to do after finishing education. </a:t>
            </a:r>
            <a:endParaRPr lang="en-GB" sz="1200" kern="1200" dirty="0">
              <a:solidFill>
                <a:schemeClr val="tx1"/>
              </a:solidFill>
              <a:effectLst/>
              <a:latin typeface="+mn-lt"/>
              <a:ea typeface="+mn-ea"/>
              <a:cs typeface="+mn-cs"/>
            </a:endParaRPr>
          </a:p>
          <a:p>
            <a:pPr>
              <a:spcBef>
                <a:spcPts val="0"/>
              </a:spcBef>
              <a:buNone/>
            </a:pPr>
            <a:endParaRPr dirty="0"/>
          </a:p>
          <a:p>
            <a:pPr>
              <a:spcBef>
                <a:spcPts val="0"/>
              </a:spcBef>
              <a:buNone/>
            </a:pPr>
            <a:endParaRPr dirty="0"/>
          </a:p>
        </p:txBody>
      </p:sp>
      <p:sp>
        <p:nvSpPr>
          <p:cNvPr id="682" name="Shape 682"/>
          <p:cNvSpPr>
            <a:spLocks noGrp="1" noRot="1" noChangeAspect="1"/>
          </p:cNvSpPr>
          <p:nvPr>
            <p:ph type="sldImg" idx="2"/>
          </p:nvPr>
        </p:nvSpPr>
        <p:spPr>
          <a:xfrm>
            <a:off x="973138" y="765175"/>
            <a:ext cx="5092700" cy="38211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5554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typical twenty-first century Briton can expect to work in a dozen or more different jobs across a number of different career areas. </a:t>
            </a:r>
          </a:p>
          <a:p>
            <a:r>
              <a:rPr lang="en-GB" sz="1200" kern="1200" dirty="0" smtClean="0">
                <a:solidFill>
                  <a:schemeClr val="tx1"/>
                </a:solidFill>
                <a:effectLst/>
                <a:latin typeface="+mn-lt"/>
                <a:ea typeface="+mn-ea"/>
                <a:cs typeface="+mn-cs"/>
              </a:rPr>
              <a:t>Today, the average person changes jobs ten to fifteen times (with an average of 11 job changes) during his or her career, which means a good amount of time is spent changing employment. Retrieved from: </a:t>
            </a:r>
            <a:r>
              <a:rPr lang="en-GB" sz="1200" u="sng" kern="1200" dirty="0" smtClean="0">
                <a:solidFill>
                  <a:schemeClr val="tx1"/>
                </a:solidFill>
                <a:effectLst/>
                <a:latin typeface="+mn-lt"/>
                <a:ea typeface="+mn-ea"/>
                <a:cs typeface="+mn-cs"/>
                <a:hlinkClick r:id="rId3"/>
              </a:rPr>
              <a:t>http://jobsearch.about.com/od/employmentinformation/f/change-jobs.htm</a:t>
            </a:r>
            <a:r>
              <a:rPr lang="en-GB" sz="1200" u="sng"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p>
          <a:p>
            <a:endParaRPr lang="en-US" dirty="0" smtClean="0"/>
          </a:p>
          <a:p>
            <a:r>
              <a:rPr lang="en-GB" b="1" dirty="0" smtClean="0"/>
              <a:t>Digital architect</a:t>
            </a:r>
            <a:r>
              <a:rPr lang="en-GB" dirty="0" smtClean="0"/>
              <a:t> Designs a selection of virtual buildings for advertisers and retailers to market their products</a:t>
            </a:r>
          </a:p>
          <a:p>
            <a:r>
              <a:rPr lang="en-GB" dirty="0" smtClean="0"/>
              <a:t>• </a:t>
            </a:r>
            <a:r>
              <a:rPr lang="en-GB" b="1" dirty="0" smtClean="0"/>
              <a:t>Home carer</a:t>
            </a:r>
            <a:r>
              <a:rPr lang="en-GB" dirty="0" smtClean="0"/>
              <a:t> Helps care for elderly people in their own homes</a:t>
            </a:r>
          </a:p>
          <a:p>
            <a:r>
              <a:rPr lang="en-GB" dirty="0" smtClean="0"/>
              <a:t>• </a:t>
            </a:r>
            <a:r>
              <a:rPr lang="en-GB" b="1" dirty="0" smtClean="0"/>
              <a:t>Elderly well-being consultant </a:t>
            </a:r>
            <a:r>
              <a:rPr lang="en-GB" dirty="0" smtClean="0"/>
              <a:t>Specialises in holistic and personalised care for the elderly</a:t>
            </a:r>
          </a:p>
          <a:p>
            <a:r>
              <a:rPr lang="en-GB" dirty="0" smtClean="0"/>
              <a:t>• </a:t>
            </a:r>
            <a:r>
              <a:rPr lang="en-GB" b="1" dirty="0" smtClean="0"/>
              <a:t>Body part maker</a:t>
            </a:r>
            <a:r>
              <a:rPr lang="en-GB" dirty="0" smtClean="0"/>
              <a:t> Creates living body parts for athletes and soldiers</a:t>
            </a:r>
          </a:p>
          <a:p>
            <a:r>
              <a:rPr lang="en-GB" dirty="0" smtClean="0"/>
              <a:t>• </a:t>
            </a:r>
            <a:r>
              <a:rPr lang="en-GB" b="1" dirty="0" smtClean="0"/>
              <a:t>Nano-medic</a:t>
            </a:r>
            <a:r>
              <a:rPr lang="en-GB" dirty="0" smtClean="0"/>
              <a:t> Creates very small implants for health monitoring and self-medication</a:t>
            </a:r>
          </a:p>
          <a:p>
            <a:r>
              <a:rPr lang="en-GB" dirty="0" smtClean="0"/>
              <a:t>• </a:t>
            </a:r>
            <a:r>
              <a:rPr lang="en-GB" b="1" dirty="0" smtClean="0"/>
              <a:t>Vertical farmer</a:t>
            </a:r>
            <a:r>
              <a:rPr lang="en-GB" dirty="0" smtClean="0"/>
              <a:t> Farms crops upwards rather than across flat fields to save space</a:t>
            </a:r>
          </a:p>
          <a:p>
            <a:r>
              <a:rPr lang="en-GB" dirty="0" smtClean="0"/>
              <a:t>• </a:t>
            </a:r>
            <a:r>
              <a:rPr lang="en-GB" b="1" dirty="0" smtClean="0"/>
              <a:t>Waste data handler</a:t>
            </a:r>
            <a:r>
              <a:rPr lang="en-GB" dirty="0" smtClean="0"/>
              <a:t> Disposes of your data waste in a responsible way</a:t>
            </a:r>
          </a:p>
          <a:p>
            <a:r>
              <a:rPr lang="en-GB" dirty="0" smtClean="0"/>
              <a:t>• </a:t>
            </a:r>
            <a:r>
              <a:rPr lang="en-GB" b="1" dirty="0" smtClean="0"/>
              <a:t>Climate controller</a:t>
            </a:r>
            <a:r>
              <a:rPr lang="en-GB" dirty="0" smtClean="0"/>
              <a:t> Manages and modifies weather patterns</a:t>
            </a:r>
          </a:p>
          <a:p>
            <a:r>
              <a:rPr lang="en-GB" dirty="0" smtClean="0"/>
              <a:t>• </a:t>
            </a:r>
            <a:r>
              <a:rPr lang="en-GB" b="1" dirty="0" smtClean="0"/>
              <a:t>Avatar manager </a:t>
            </a:r>
            <a:r>
              <a:rPr lang="en-GB" dirty="0" smtClean="0"/>
              <a:t>Designs and manages holograms of virtual people</a:t>
            </a:r>
          </a:p>
          <a:p>
            <a:r>
              <a:rPr lang="en-GB" dirty="0" smtClean="0"/>
              <a:t>• </a:t>
            </a:r>
            <a:r>
              <a:rPr lang="en-GB" b="1" dirty="0" smtClean="0"/>
              <a:t>Memory augmentation surgeon</a:t>
            </a:r>
            <a:r>
              <a:rPr lang="en-GB" dirty="0" smtClean="0"/>
              <a:t> Helps preserve and improve memory in an ageing population</a:t>
            </a:r>
          </a:p>
          <a:p>
            <a:r>
              <a:rPr lang="en-GB" dirty="0" smtClean="0"/>
              <a:t>• </a:t>
            </a:r>
            <a:r>
              <a:rPr lang="en-GB" b="1" dirty="0" smtClean="0"/>
              <a:t>Time broker</a:t>
            </a:r>
            <a:r>
              <a:rPr lang="en-GB" dirty="0" smtClean="0"/>
              <a:t> Handles time banked by customers in lieu of money for goods or services</a:t>
            </a:r>
          </a:p>
          <a:p>
            <a:r>
              <a:rPr lang="en-GB" dirty="0" smtClean="0"/>
              <a:t>• </a:t>
            </a:r>
            <a:r>
              <a:rPr lang="en-GB" b="1" dirty="0" smtClean="0"/>
              <a:t>Personal branding manager</a:t>
            </a:r>
            <a:r>
              <a:rPr lang="en-GB" dirty="0" smtClean="0"/>
              <a:t> Develops and manages your personal brand</a:t>
            </a:r>
          </a:p>
          <a:p>
            <a:r>
              <a:rPr lang="en-GB" dirty="0" smtClean="0"/>
              <a:t>• </a:t>
            </a:r>
            <a:r>
              <a:rPr lang="en-GB" b="1" dirty="0" smtClean="0"/>
              <a:t>Child designer</a:t>
            </a:r>
            <a:r>
              <a:rPr lang="en-GB" dirty="0" smtClean="0"/>
              <a:t> Designs offspring that fit parental requirements</a:t>
            </a:r>
          </a:p>
          <a:p>
            <a:r>
              <a:rPr lang="en-GB" dirty="0" smtClean="0"/>
              <a:t>•</a:t>
            </a:r>
            <a:r>
              <a:rPr lang="en-GB" b="1" dirty="0" smtClean="0"/>
              <a:t> Omnipotence delimiter</a:t>
            </a:r>
            <a:r>
              <a:rPr lang="en-GB" dirty="0" smtClean="0"/>
              <a:t> Reins in our belief that anything is possible and we are all-powerful</a:t>
            </a:r>
          </a:p>
          <a:p>
            <a:r>
              <a:rPr lang="en-GB" dirty="0" smtClean="0"/>
              <a:t>• </a:t>
            </a:r>
            <a:r>
              <a:rPr lang="en-GB" b="1" dirty="0" smtClean="0"/>
              <a:t>Personal medical apothecary</a:t>
            </a:r>
            <a:r>
              <a:rPr lang="en-GB" dirty="0" smtClean="0"/>
              <a:t> Provides a bespoke range alternative therapies.</a:t>
            </a:r>
          </a:p>
          <a:p>
            <a:r>
              <a:rPr lang="en-GB" dirty="0" smtClean="0"/>
              <a:t>• </a:t>
            </a:r>
            <a:r>
              <a:rPr lang="en-GB" b="1" dirty="0" smtClean="0"/>
              <a:t>Haptic programmer </a:t>
            </a:r>
            <a:r>
              <a:rPr lang="en-GB" dirty="0" smtClean="0"/>
              <a:t>Develops technology around the science of touch, such as gloves that make your hand feel warm, or wrapped in velvet.</a:t>
            </a:r>
          </a:p>
          <a:p>
            <a:endParaRPr lang="en-US" dirty="0" smtClean="0"/>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6</a:t>
            </a:fld>
            <a:endParaRPr lang="en-GB"/>
          </a:p>
        </p:txBody>
      </p:sp>
    </p:spTree>
    <p:extLst>
      <p:ext uri="{BB962C8B-B14F-4D97-AF65-F5344CB8AC3E}">
        <p14:creationId xmlns:p14="http://schemas.microsoft.com/office/powerpoint/2010/main" val="1596910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A</a:t>
            </a:r>
            <a:r>
              <a:rPr lang="en-GB" sz="1200" dirty="0" err="1" smtClean="0"/>
              <a:t>lmost</a:t>
            </a:r>
            <a:r>
              <a:rPr lang="en-GB" sz="1200" dirty="0" smtClean="0"/>
              <a:t> half of UK business leaders worried about post-</a:t>
            </a:r>
            <a:r>
              <a:rPr lang="en-GB" sz="1200" dirty="0" err="1" smtClean="0"/>
              <a:t>Brexit</a:t>
            </a:r>
            <a:r>
              <a:rPr lang="en-GB" sz="1200" dirty="0" smtClean="0"/>
              <a:t> skills shortages and fear they will not find enough suitable personnel (</a:t>
            </a:r>
            <a:r>
              <a:rPr lang="en-GB" sz="1200" dirty="0" err="1" smtClean="0"/>
              <a:t>IoD</a:t>
            </a:r>
            <a:r>
              <a:rPr lang="en-GB" sz="1200" dirty="0" smtClean="0"/>
              <a:t>, 2016)</a:t>
            </a:r>
          </a:p>
          <a:p>
            <a:pPr lvl="0"/>
            <a:endParaRPr lang="en-GB" sz="1200" dirty="0" smtClean="0"/>
          </a:p>
          <a:p>
            <a:pPr lvl="0"/>
            <a:r>
              <a:rPr lang="en-GB" sz="1200" dirty="0" smtClean="0"/>
              <a:t>Concerns that skills gaps in </a:t>
            </a:r>
            <a:r>
              <a:rPr lang="en-GB" sz="1200" dirty="0" err="1" smtClean="0"/>
              <a:t>sectoral</a:t>
            </a:r>
            <a:r>
              <a:rPr lang="en-GB" sz="1200" dirty="0" smtClean="0"/>
              <a:t> areas which rely heavily on overseas workers will be hard hit, including the teaching profession (</a:t>
            </a:r>
            <a:r>
              <a:rPr lang="en-GB" sz="1200" dirty="0" err="1" smtClean="0"/>
              <a:t>DfE</a:t>
            </a:r>
            <a:r>
              <a:rPr lang="en-GB" sz="1200" dirty="0" smtClean="0"/>
              <a:t>, 2016)</a:t>
            </a:r>
          </a:p>
          <a:p>
            <a:pPr lvl="0"/>
            <a:endParaRPr lang="en-GB" sz="1200" dirty="0" smtClean="0"/>
          </a:p>
          <a:p>
            <a:pPr lvl="0"/>
            <a:r>
              <a:rPr lang="en-GB" sz="1200" dirty="0" smtClean="0"/>
              <a:t>The UK has the 5</a:t>
            </a:r>
            <a:r>
              <a:rPr lang="en-GB" sz="1200" baseline="30000" dirty="0" smtClean="0"/>
              <a:t>th</a:t>
            </a:r>
            <a:r>
              <a:rPr lang="en-GB" sz="1200" dirty="0" smtClean="0"/>
              <a:t> highest level of mismatch, with 28.9 per cent of its workforce in jobs not suited to their skill level. Of this, 15 per cent of the workforce has a higher than average education level for their occupation (ILO, 2014)</a:t>
            </a:r>
            <a:endParaRPr lang="en-US" sz="1200" dirty="0" smtClean="0"/>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8</a:t>
            </a:fld>
            <a:endParaRPr lang="en-GB"/>
          </a:p>
        </p:txBody>
      </p:sp>
    </p:spTree>
    <p:extLst>
      <p:ext uri="{BB962C8B-B14F-4D97-AF65-F5344CB8AC3E}">
        <p14:creationId xmlns:p14="http://schemas.microsoft.com/office/powerpoint/2010/main" val="3098943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9</a:t>
            </a:fld>
            <a:endParaRPr lang="en-GB"/>
          </a:p>
        </p:txBody>
      </p:sp>
    </p:spTree>
    <p:extLst>
      <p:ext uri="{BB962C8B-B14F-4D97-AF65-F5344CB8AC3E}">
        <p14:creationId xmlns:p14="http://schemas.microsoft.com/office/powerpoint/2010/main" val="396391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10</a:t>
            </a:fld>
            <a:endParaRPr lang="en-GB"/>
          </a:p>
        </p:txBody>
      </p:sp>
    </p:spTree>
    <p:extLst>
      <p:ext uri="{BB962C8B-B14F-4D97-AF65-F5344CB8AC3E}">
        <p14:creationId xmlns:p14="http://schemas.microsoft.com/office/powerpoint/2010/main" val="319542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14</a:t>
            </a:fld>
            <a:endParaRPr lang="en-US" dirty="0"/>
          </a:p>
        </p:txBody>
      </p:sp>
    </p:spTree>
    <p:extLst>
      <p:ext uri="{BB962C8B-B14F-4D97-AF65-F5344CB8AC3E}">
        <p14:creationId xmlns:p14="http://schemas.microsoft.com/office/powerpoint/2010/main" val="361243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MARLON\User57\e\edsnad\Documents\My Pictures\PPt\4-3_split_8-12_sky_blu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844"/>
            <a:ext cx="9144000" cy="5369308"/>
          </a:xfrm>
          <a:prstGeom prst="rect">
            <a:avLst/>
          </a:prstGeom>
          <a:noFill/>
          <a:extLst>
            <a:ext uri="{909E8E84-426E-40dd-AFC4-6F175D3DCCD1}">
              <a14:hiddenFill xmlns:a14="http://schemas.microsoft.com/office/drawing/2010/main">
                <a:solidFill>
                  <a:srgbClr val="FFFFFF"/>
                </a:solidFill>
              </a14:hiddenFill>
            </a:ext>
          </a:extLst>
        </p:spPr>
      </p:pic>
      <p:sp>
        <p:nvSpPr>
          <p:cNvPr id="49155" name="Rectangle 3"/>
          <p:cNvSpPr>
            <a:spLocks noGrp="1" noChangeArrowheads="1"/>
          </p:cNvSpPr>
          <p:nvPr>
            <p:ph type="ctrTitle"/>
          </p:nvPr>
        </p:nvSpPr>
        <p:spPr>
          <a:xfrm>
            <a:off x="112986" y="4221088"/>
            <a:ext cx="7056784" cy="1296144"/>
          </a:xfrm>
        </p:spPr>
        <p:txBody>
          <a:bodyPr/>
          <a:lstStyle>
            <a:lvl1pPr>
              <a:defRPr sz="4000"/>
            </a:lvl1pPr>
          </a:lstStyle>
          <a:p>
            <a:pPr lvl="0"/>
            <a:r>
              <a:rPr lang="en-GB" altLang="en-US" noProof="0"/>
              <a:t>Click to edit Master title style</a:t>
            </a:r>
            <a:endParaRPr lang="en-GB" altLang="en-US" noProof="0" dirty="0"/>
          </a:p>
        </p:txBody>
      </p:sp>
      <p:sp>
        <p:nvSpPr>
          <p:cNvPr id="49156" name="Rectangle 4"/>
          <p:cNvSpPr>
            <a:spLocks noGrp="1" noChangeArrowheads="1"/>
          </p:cNvSpPr>
          <p:nvPr>
            <p:ph type="subTitle" idx="1"/>
          </p:nvPr>
        </p:nvSpPr>
        <p:spPr>
          <a:xfrm>
            <a:off x="107504" y="5486077"/>
            <a:ext cx="6400800" cy="1327299"/>
          </a:xfrm>
        </p:spPr>
        <p:txBody>
          <a:bodyPr/>
          <a:lstStyle>
            <a:lvl1pPr marL="0" indent="0" algn="l">
              <a:buFontTx/>
              <a:buNone/>
              <a:defRPr/>
            </a:lvl1pPr>
          </a:lstStyle>
          <a:p>
            <a:pPr lvl="0"/>
            <a:r>
              <a:rPr lang="en-GB" altLang="en-US" noProof="0"/>
              <a:t>Click to edit Master subtitle style</a:t>
            </a:r>
            <a:endParaRPr lang="en-GB" altLang="en-US" noProof="0" dirty="0"/>
          </a:p>
        </p:txBody>
      </p:sp>
    </p:spTree>
    <p:extLst>
      <p:ext uri="{BB962C8B-B14F-4D97-AF65-F5344CB8AC3E}">
        <p14:creationId xmlns:p14="http://schemas.microsoft.com/office/powerpoint/2010/main" val="39535128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E69B17D-14AB-5F40-875C-034DC7EBB763}" type="datetime1">
              <a:rPr lang="en-GB" smtClean="0"/>
              <a:t>12/06/2017</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7629996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99AEA14C-1726-1940-B62E-E0496BEDC75B}" type="datetime1">
              <a:rPr lang="en-GB" smtClean="0"/>
              <a:t>12/06/2017</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6053787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Vertical Title 1"/>
          <p:cNvSpPr>
            <a:spLocks noGrp="1"/>
          </p:cNvSpPr>
          <p:nvPr>
            <p:ph type="title" orient="vert"/>
          </p:nvPr>
        </p:nvSpPr>
        <p:spPr>
          <a:xfrm>
            <a:off x="6515100" y="228600"/>
            <a:ext cx="1943100" cy="52578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228600"/>
            <a:ext cx="56769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6F174D4B-7B83-1B4A-80DB-45C58E2357EF}" type="datetime1">
              <a:rPr lang="en-GB" smtClean="0"/>
              <a:t>12/06/2017</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090899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85384978-FF33-4943-AA93-CA0F6CF72124}"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27297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5384978-FF33-4943-AA93-CA0F6CF72124}"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181613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5384978-FF33-4943-AA93-CA0F6CF72124}"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151058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5384978-FF33-4943-AA93-CA0F6CF72124}" type="datetimeFigureOut">
              <a:rPr lang="en-GB" smtClean="0"/>
              <a:t>12/06/2017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87898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5384978-FF33-4943-AA93-CA0F6CF72124}" type="datetimeFigureOut">
              <a:rPr lang="en-GB" smtClean="0"/>
              <a:t>12/06/2017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568951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5384978-FF33-4943-AA93-CA0F6CF72124}" type="datetimeFigureOut">
              <a:rPr lang="en-GB" smtClean="0"/>
              <a:t>12/06/2017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454977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84978-FF33-4943-AA93-CA0F6CF72124}" type="datetimeFigureOut">
              <a:rPr lang="en-GB" smtClean="0"/>
              <a:t>12/06/2017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38272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9155" name="Rectangle 3"/>
          <p:cNvSpPr>
            <a:spLocks noGrp="1" noChangeArrowheads="1"/>
          </p:cNvSpPr>
          <p:nvPr>
            <p:ph type="ctrTitle"/>
          </p:nvPr>
        </p:nvSpPr>
        <p:spPr>
          <a:xfrm>
            <a:off x="251520" y="3861048"/>
            <a:ext cx="7056784" cy="1296144"/>
          </a:xfrm>
        </p:spPr>
        <p:txBody>
          <a:bodyPr/>
          <a:lstStyle>
            <a:lvl1pPr>
              <a:defRPr sz="4000"/>
            </a:lvl1pPr>
          </a:lstStyle>
          <a:p>
            <a:pPr lvl="0"/>
            <a:r>
              <a:rPr lang="en-GB" altLang="en-US" noProof="0"/>
              <a:t>Click to edit Master title style</a:t>
            </a:r>
            <a:endParaRPr lang="en-GB" altLang="en-US" noProof="0" dirty="0"/>
          </a:p>
        </p:txBody>
      </p:sp>
      <p:sp>
        <p:nvSpPr>
          <p:cNvPr id="49156" name="Rectangle 4"/>
          <p:cNvSpPr>
            <a:spLocks noGrp="1" noChangeArrowheads="1"/>
          </p:cNvSpPr>
          <p:nvPr>
            <p:ph type="subTitle" idx="1"/>
          </p:nvPr>
        </p:nvSpPr>
        <p:spPr>
          <a:xfrm>
            <a:off x="259432" y="5198045"/>
            <a:ext cx="6400800" cy="1327299"/>
          </a:xfrm>
        </p:spPr>
        <p:txBody>
          <a:bodyPr/>
          <a:lstStyle>
            <a:lvl1pPr marL="0" indent="0" algn="l">
              <a:buFontTx/>
              <a:buNone/>
              <a:defRPr/>
            </a:lvl1pPr>
          </a:lstStyle>
          <a:p>
            <a:pPr lvl="0"/>
            <a:r>
              <a:rPr lang="en-GB" altLang="en-US" noProof="0"/>
              <a:t>Click to edit Master subtitle style</a:t>
            </a:r>
            <a:endParaRPr lang="en-GB" altLang="en-US" noProof="0" dirty="0"/>
          </a:p>
        </p:txBody>
      </p:sp>
      <p:pic>
        <p:nvPicPr>
          <p:cNvPr id="5" name="Picture 3" descr="\\MARLON\User57\e\edsnad\Documents\My Pictures\PPt\4-3_split_4-12_sky_blu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18" y="0"/>
            <a:ext cx="9144000" cy="31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38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5384978-FF33-4943-AA93-CA0F6CF72124}" type="datetimeFigureOut">
              <a:rPr lang="en-GB" smtClean="0"/>
              <a:t>12/06/2017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82894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5384978-FF33-4943-AA93-CA0F6CF72124}" type="datetimeFigureOut">
              <a:rPr lang="en-GB" smtClean="0"/>
              <a:t>12/06/2017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031633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5384978-FF33-4943-AA93-CA0F6CF72124}"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002134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5384978-FF33-4943-AA93-CA0F6CF72124}"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1793574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815975" y="1781174"/>
            <a:ext cx="7870824" cy="4443413"/>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platzhalter 1"/>
          <p:cNvSpPr>
            <a:spLocks noGrp="1"/>
          </p:cNvSpPr>
          <p:nvPr>
            <p:ph type="title"/>
          </p:nvPr>
        </p:nvSpPr>
        <p:spPr bwMode="auto">
          <a:xfrm>
            <a:off x="1171338" y="556894"/>
            <a:ext cx="7515462" cy="941172"/>
          </a:xfrm>
          <a:prstGeom prst="rect">
            <a:avLst/>
          </a:prstGeom>
          <a:noFill/>
          <a:ln w="9525">
            <a:noFill/>
            <a:miter lim="800000"/>
            <a:headEnd/>
            <a:tailEnd/>
          </a:ln>
          <a:extLst/>
        </p:spPr>
        <p:txBody>
          <a:bodyPr/>
          <a:lstStyle/>
          <a:p>
            <a:pPr lvl="0"/>
            <a:r>
              <a:rPr lang="de-DE" smtClean="0"/>
              <a:t>Mastertitelformat bearbeiten</a:t>
            </a:r>
            <a:endParaRPr lang="de-DE" dirty="0"/>
          </a:p>
        </p:txBody>
      </p:sp>
      <p:sp>
        <p:nvSpPr>
          <p:cNvPr id="4" name="Datumsplatzhalter 3"/>
          <p:cNvSpPr>
            <a:spLocks noGrp="1"/>
          </p:cNvSpPr>
          <p:nvPr>
            <p:ph type="dt" sz="half" idx="10"/>
          </p:nvPr>
        </p:nvSpPr>
        <p:spPr/>
        <p:txBody>
          <a:bodyPr/>
          <a:lstStyle>
            <a:lvl1pPr>
              <a:defRPr/>
            </a:lvl1pPr>
          </a:lstStyle>
          <a:p>
            <a:fld id="{BAEE92AC-ACAF-2D4A-BBD5-293E3B480854}" type="datetimeFigureOut">
              <a:rPr lang="de-DE"/>
              <a:pPr/>
              <a:t>12/06/2017</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1486A99B-45C8-0C44-9537-0B8ADA6482AD}" type="slidenum">
              <a:rPr lang="de-DE"/>
              <a:pPr/>
              <a:t>‹#›</a:t>
            </a:fld>
            <a:endParaRPr lang="de-DE"/>
          </a:p>
        </p:txBody>
      </p:sp>
    </p:spTree>
    <p:extLst>
      <p:ext uri="{BB962C8B-B14F-4D97-AF65-F5344CB8AC3E}">
        <p14:creationId xmlns:p14="http://schemas.microsoft.com/office/powerpoint/2010/main" val="1461823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C04D4E8-1442-4A26-862E-F7A1A3386CB3}" type="datetimeFigureOut">
              <a:rPr lang="en-GB"/>
              <a:pPr>
                <a:defRPr/>
              </a:pPr>
              <a:t>12/06/2017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D48AA0D-06A5-4A03-86AF-FCD31649C8B7}" type="slidenum">
              <a:rPr lang="en-GB"/>
              <a:pPr>
                <a:defRPr/>
              </a:pPr>
              <a:t>‹#›</a:t>
            </a:fld>
            <a:endParaRPr lang="en-GB"/>
          </a:p>
        </p:txBody>
      </p:sp>
    </p:spTree>
    <p:extLst>
      <p:ext uri="{BB962C8B-B14F-4D97-AF65-F5344CB8AC3E}">
        <p14:creationId xmlns:p14="http://schemas.microsoft.com/office/powerpoint/2010/main" val="852488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pPr>
              <a:defRPr/>
            </a:pPr>
            <a:fld id="{5A340FB6-9916-4744-A588-88582159FB2B}" type="datetimeFigureOut">
              <a:rPr lang="en-GB"/>
              <a:pPr>
                <a:defRPr/>
              </a:pPr>
              <a:t>12/06/2017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1B5FE55-7890-4B92-8DAC-E9A4D1B54585}" type="slidenum">
              <a:rPr lang="en-GB"/>
              <a:pPr>
                <a:defRPr/>
              </a:pPr>
              <a:t>‹#›</a:t>
            </a:fld>
            <a:endParaRPr lang="en-GB"/>
          </a:p>
        </p:txBody>
      </p:sp>
    </p:spTree>
    <p:extLst>
      <p:ext uri="{BB962C8B-B14F-4D97-AF65-F5344CB8AC3E}">
        <p14:creationId xmlns:p14="http://schemas.microsoft.com/office/powerpoint/2010/main" val="3760645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2" descr="\\MARLON\User57\e\edsnad\Documents\My Pictures\PPt\4-3_split_1-12_sky_blue.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3952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683568" y="2564904"/>
            <a:ext cx="7772400" cy="3204071"/>
          </a:xfrm>
        </p:spPr>
        <p:txBody>
          <a:bodyPr anchor="t"/>
          <a:lstStyle>
            <a:lvl1pPr algn="l">
              <a:defRPr sz="4000" b="1" cap="none"/>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87EA2E35-467A-4B59-82DC-CA561B91D6DD}" type="datetimeFigureOut">
              <a:rPr lang="en-GB"/>
              <a:pPr>
                <a:defRPr/>
              </a:pPr>
              <a:t>12/06/2017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30FB9F-F625-4E59-ABB6-F6A9692E4283}" type="slidenum">
              <a:rPr lang="en-GB"/>
              <a:pPr>
                <a:defRPr/>
              </a:pPr>
              <a:t>‹#›</a:t>
            </a:fld>
            <a:endParaRPr lang="en-GB"/>
          </a:p>
        </p:txBody>
      </p:sp>
    </p:spTree>
    <p:extLst>
      <p:ext uri="{BB962C8B-B14F-4D97-AF65-F5344CB8AC3E}">
        <p14:creationId xmlns:p14="http://schemas.microsoft.com/office/powerpoint/2010/main" val="3609636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3"/>
          <p:cNvSpPr>
            <a:spLocks noGrp="1"/>
          </p:cNvSpPr>
          <p:nvPr>
            <p:ph type="dt" sz="half" idx="10"/>
          </p:nvPr>
        </p:nvSpPr>
        <p:spPr/>
        <p:txBody>
          <a:bodyPr/>
          <a:lstStyle>
            <a:lvl1pPr>
              <a:defRPr/>
            </a:lvl1pPr>
          </a:lstStyle>
          <a:p>
            <a:pPr>
              <a:defRPr/>
            </a:pPr>
            <a:fld id="{89F47B15-667E-4BCF-8B3A-A77556EB54EA}" type="datetimeFigureOut">
              <a:rPr lang="en-GB"/>
              <a:pPr>
                <a:defRPr/>
              </a:pPr>
              <a:t>12/06/2017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6C46B6B-B495-4202-9733-F50C9C7FB744}" type="slidenum">
              <a:rPr lang="en-GB"/>
              <a:pPr>
                <a:defRPr/>
              </a:pPr>
              <a:t>‹#›</a:t>
            </a:fld>
            <a:endParaRPr lang="en-GB"/>
          </a:p>
        </p:txBody>
      </p:sp>
    </p:spTree>
    <p:extLst>
      <p:ext uri="{BB962C8B-B14F-4D97-AF65-F5344CB8AC3E}">
        <p14:creationId xmlns:p14="http://schemas.microsoft.com/office/powerpoint/2010/main" val="1964436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3"/>
          <p:cNvSpPr>
            <a:spLocks noGrp="1"/>
          </p:cNvSpPr>
          <p:nvPr>
            <p:ph type="dt" sz="half" idx="10"/>
          </p:nvPr>
        </p:nvSpPr>
        <p:spPr/>
        <p:txBody>
          <a:bodyPr/>
          <a:lstStyle>
            <a:lvl1pPr>
              <a:defRPr/>
            </a:lvl1pPr>
          </a:lstStyle>
          <a:p>
            <a:pPr>
              <a:defRPr/>
            </a:pPr>
            <a:fld id="{7ADAC0FC-96BA-4D10-9D73-BF78231C6B28}" type="datetimeFigureOut">
              <a:rPr lang="en-GB"/>
              <a:pPr>
                <a:defRPr/>
              </a:pPr>
              <a:t>12/06/2017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133AD48-89ED-4225-9717-C63FF82E1232}" type="slidenum">
              <a:rPr lang="en-GB"/>
              <a:pPr>
                <a:defRPr/>
              </a:pPr>
              <a:t>‹#›</a:t>
            </a:fld>
            <a:endParaRPr lang="en-GB"/>
          </a:p>
        </p:txBody>
      </p:sp>
    </p:spTree>
    <p:extLst>
      <p:ext uri="{BB962C8B-B14F-4D97-AF65-F5344CB8AC3E}">
        <p14:creationId xmlns:p14="http://schemas.microsoft.com/office/powerpoint/2010/main" val="343387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4" name="Rectangle 4"/>
          <p:cNvSpPr>
            <a:spLocks noGrp="1" noChangeArrowheads="1"/>
          </p:cNvSpPr>
          <p:nvPr>
            <p:ph type="dt" sz="half" idx="10"/>
          </p:nvPr>
        </p:nvSpPr>
        <p:spPr>
          <a:ln/>
        </p:spPr>
        <p:txBody>
          <a:bodyPr/>
          <a:lstStyle>
            <a:lvl1pPr>
              <a:defRPr/>
            </a:lvl1pPr>
          </a:lstStyle>
          <a:p>
            <a:fld id="{F02BC15C-9CC8-AE49-9167-14F9EEFB1A9E}" type="datetime1">
              <a:rPr lang="en-GB" smtClean="0"/>
              <a:t>12/06/2017</a:t>
            </a:fld>
            <a:endParaRPr lang="en-GB"/>
          </a:p>
        </p:txBody>
      </p:sp>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948784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3"/>
          <p:cNvSpPr>
            <a:spLocks noGrp="1"/>
          </p:cNvSpPr>
          <p:nvPr>
            <p:ph type="dt" sz="half" idx="10"/>
          </p:nvPr>
        </p:nvSpPr>
        <p:spPr/>
        <p:txBody>
          <a:bodyPr/>
          <a:lstStyle>
            <a:lvl1pPr>
              <a:defRPr/>
            </a:lvl1pPr>
          </a:lstStyle>
          <a:p>
            <a:pPr>
              <a:defRPr/>
            </a:pPr>
            <a:fld id="{8A09EE57-8035-41DD-9C26-3C6F5DAA7CFD}" type="datetimeFigureOut">
              <a:rPr lang="en-GB"/>
              <a:pPr>
                <a:defRPr/>
              </a:pPr>
              <a:t>12/06/2017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7C80DCE-CC63-41F3-B3BF-2DC7C1BD5F8C}" type="slidenum">
              <a:rPr lang="en-GB"/>
              <a:pPr>
                <a:defRPr/>
              </a:pPr>
              <a:t>‹#›</a:t>
            </a:fld>
            <a:endParaRPr lang="en-GB"/>
          </a:p>
        </p:txBody>
      </p:sp>
    </p:spTree>
    <p:extLst>
      <p:ext uri="{BB962C8B-B14F-4D97-AF65-F5344CB8AC3E}">
        <p14:creationId xmlns:p14="http://schemas.microsoft.com/office/powerpoint/2010/main" val="3091917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0DAF2E-DC61-4E6E-94AB-B60AED80656E}" type="datetimeFigureOut">
              <a:rPr lang="en-GB"/>
              <a:pPr>
                <a:defRPr/>
              </a:pPr>
              <a:t>12/06/2017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0B71BE9-486E-45C4-86CB-5A5F3C3951AF}" type="slidenum">
              <a:rPr lang="en-GB"/>
              <a:pPr>
                <a:defRPr/>
              </a:pPr>
              <a:t>‹#›</a:t>
            </a:fld>
            <a:endParaRPr lang="en-GB"/>
          </a:p>
        </p:txBody>
      </p:sp>
    </p:spTree>
    <p:extLst>
      <p:ext uri="{BB962C8B-B14F-4D97-AF65-F5344CB8AC3E}">
        <p14:creationId xmlns:p14="http://schemas.microsoft.com/office/powerpoint/2010/main" val="2940544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F9898C3-4A5E-46F2-8CA9-97065EF60EB5}" type="datetimeFigureOut">
              <a:rPr lang="en-GB"/>
              <a:pPr>
                <a:defRPr/>
              </a:pPr>
              <a:t>12/06/2017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E527412-71D6-44C2-A9F5-635BC2763565}" type="slidenum">
              <a:rPr lang="en-GB"/>
              <a:pPr>
                <a:defRPr/>
              </a:pPr>
              <a:t>‹#›</a:t>
            </a:fld>
            <a:endParaRPr lang="en-GB"/>
          </a:p>
        </p:txBody>
      </p:sp>
    </p:spTree>
    <p:extLst>
      <p:ext uri="{BB962C8B-B14F-4D97-AF65-F5344CB8AC3E}">
        <p14:creationId xmlns:p14="http://schemas.microsoft.com/office/powerpoint/2010/main" val="3127544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2D78D83-690E-44A6-9615-6E3773D09219}" type="datetimeFigureOut">
              <a:rPr lang="en-GB"/>
              <a:pPr>
                <a:defRPr/>
              </a:pPr>
              <a:t>12/06/2017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6B233AE-E9D9-464A-AA2D-6B972A04F9AF}" type="slidenum">
              <a:rPr lang="en-GB"/>
              <a:pPr>
                <a:defRPr/>
              </a:pPr>
              <a:t>‹#›</a:t>
            </a:fld>
            <a:endParaRPr lang="en-GB"/>
          </a:p>
        </p:txBody>
      </p:sp>
    </p:spTree>
    <p:extLst>
      <p:ext uri="{BB962C8B-B14F-4D97-AF65-F5344CB8AC3E}">
        <p14:creationId xmlns:p14="http://schemas.microsoft.com/office/powerpoint/2010/main" val="3934533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pPr>
              <a:defRPr/>
            </a:pPr>
            <a:fld id="{A4A34E77-4970-41AE-8E37-D8248A576885}" type="datetimeFigureOut">
              <a:rPr lang="en-GB"/>
              <a:pPr>
                <a:defRPr/>
              </a:pPr>
              <a:t>12/06/2017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B9CED2-2637-4A41-9192-F691BFD70E77}" type="slidenum">
              <a:rPr lang="en-GB"/>
              <a:pPr>
                <a:defRPr/>
              </a:pPr>
              <a:t>‹#›</a:t>
            </a:fld>
            <a:endParaRPr lang="en-GB"/>
          </a:p>
        </p:txBody>
      </p:sp>
    </p:spTree>
    <p:extLst>
      <p:ext uri="{BB962C8B-B14F-4D97-AF65-F5344CB8AC3E}">
        <p14:creationId xmlns:p14="http://schemas.microsoft.com/office/powerpoint/2010/main" val="2941336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pPr>
              <a:defRPr/>
            </a:pPr>
            <a:fld id="{1E9B04DF-1EF5-402B-A3AD-220EAF3DB805}" type="datetimeFigureOut">
              <a:rPr lang="en-GB"/>
              <a:pPr>
                <a:defRPr/>
              </a:pPr>
              <a:t>12/06/2017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8284ABD-F176-4BF4-91E7-E32687AA688D}" type="slidenum">
              <a:rPr lang="en-GB"/>
              <a:pPr>
                <a:defRPr/>
              </a:pPr>
              <a:t>‹#›</a:t>
            </a:fld>
            <a:endParaRPr lang="en-GB"/>
          </a:p>
        </p:txBody>
      </p:sp>
    </p:spTree>
    <p:extLst>
      <p:ext uri="{BB962C8B-B14F-4D97-AF65-F5344CB8AC3E}">
        <p14:creationId xmlns:p14="http://schemas.microsoft.com/office/powerpoint/2010/main" val="385987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098" name="Picture 2" descr="\\MARLON\User57\e\edsnad\Documents\My Pictures\PPt\4-3_split_1-12_sky_blu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3952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685800" y="1550979"/>
            <a:ext cx="7772400" cy="1362075"/>
          </a:xfrm>
        </p:spPr>
        <p:txBody>
          <a:bodyPr anchor="t"/>
          <a:lstStyle>
            <a:lvl1pPr algn="l">
              <a:defRPr sz="4000" b="1" cap="none"/>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t"/>
          <a:lstStyle>
            <a:lvl1pPr marL="0" indent="0">
              <a:buNone/>
              <a:defRPr sz="3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C572CAF-BF85-DE49-B936-09614EE30201}" type="datetime1">
              <a:rPr lang="en-GB" smtClean="0"/>
              <a:t>12/06/2017</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304711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p:cNvSpPr>
            <a:spLocks noGrp="1" noChangeArrowheads="1"/>
          </p:cNvSpPr>
          <p:nvPr>
            <p:ph type="dt" sz="half" idx="10"/>
          </p:nvPr>
        </p:nvSpPr>
        <p:spPr>
          <a:ln/>
        </p:spPr>
        <p:txBody>
          <a:bodyPr/>
          <a:lstStyle>
            <a:lvl1pPr>
              <a:defRPr/>
            </a:lvl1pPr>
          </a:lstStyle>
          <a:p>
            <a:fld id="{0593107F-F9C4-B747-86D6-048E5A8222CA}" type="datetime1">
              <a:rPr lang="en-GB" smtClean="0"/>
              <a:t>12/06/2017</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30452839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p:cNvSpPr>
            <a:spLocks noGrp="1" noChangeArrowheads="1"/>
          </p:cNvSpPr>
          <p:nvPr>
            <p:ph type="dt" sz="half" idx="10"/>
          </p:nvPr>
        </p:nvSpPr>
        <p:spPr>
          <a:ln/>
        </p:spPr>
        <p:txBody>
          <a:bodyPr/>
          <a:lstStyle>
            <a:lvl1pPr>
              <a:defRPr/>
            </a:lvl1pPr>
          </a:lstStyle>
          <a:p>
            <a:fld id="{E756E8A7-442E-EF46-B972-5BBA5FC88AF1}" type="datetime1">
              <a:rPr lang="en-GB" smtClean="0"/>
              <a:t>12/06/2017</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2469718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p:txBody>
          <a:bodyPr/>
          <a:lstStyle/>
          <a:p>
            <a:r>
              <a:rPr lang="en-GB"/>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9809C9BC-DCD5-7C4C-9344-6345EAEE367B}" type="datetime1">
              <a:rPr lang="en-GB" smtClean="0"/>
              <a:t>12/06/2017</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347081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Rectangle 4"/>
          <p:cNvSpPr>
            <a:spLocks noGrp="1" noChangeArrowheads="1"/>
          </p:cNvSpPr>
          <p:nvPr>
            <p:ph type="dt" sz="half" idx="10"/>
          </p:nvPr>
        </p:nvSpPr>
        <p:spPr>
          <a:ln/>
        </p:spPr>
        <p:txBody>
          <a:bodyPr/>
          <a:lstStyle>
            <a:lvl1pPr>
              <a:defRPr/>
            </a:lvl1pPr>
          </a:lstStyle>
          <a:p>
            <a:fld id="{4159AD4D-A9AA-2C4A-9044-D03B0A9CBCE8}" type="datetime1">
              <a:rPr lang="en-GB" smtClean="0"/>
              <a:t>12/06/2017</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3790627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E229242-1DC9-8244-A16A-9777823C7E30}" type="datetime1">
              <a:rPr lang="en-GB" smtClean="0"/>
              <a:t>12/06/2017</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3694163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1027" name="Rectangle 2"/>
          <p:cNvSpPr>
            <a:spLocks noGrp="1" noChangeArrowheads="1"/>
          </p:cNvSpPr>
          <p:nvPr>
            <p:ph type="title"/>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Master title style</a:t>
            </a:r>
          </a:p>
        </p:txBody>
      </p:sp>
      <p:sp>
        <p:nvSpPr>
          <p:cNvPr id="1028" name="Rectangle 3"/>
          <p:cNvSpPr>
            <a:spLocks noGrp="1" noChangeArrowheads="1"/>
          </p:cNvSpPr>
          <p:nvPr>
            <p:ph type="body" idx="1"/>
          </p:nvPr>
        </p:nvSpPr>
        <p:spPr bwMode="auto">
          <a:xfrm>
            <a:off x="685800" y="1371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GB" altLang="en-US" dirty="0"/>
          </a:p>
        </p:txBody>
      </p:sp>
      <p:sp>
        <p:nvSpPr>
          <p:cNvPr id="2" name="Rectangle 4"/>
          <p:cNvSpPr>
            <a:spLocks noGrp="1" noChangeArrowheads="1"/>
          </p:cNvSpPr>
          <p:nvPr>
            <p:ph type="dt" sz="half" idx="2"/>
          </p:nvPr>
        </p:nvSpPr>
        <p:spPr bwMode="auto">
          <a:xfrm>
            <a:off x="152400" y="5562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fld id="{B11A70D3-52EC-0E4F-A48B-B78B9C59DC3D}" type="datetime1">
              <a:rPr lang="en-GB" smtClean="0"/>
              <a:t>12/06/2017</a:t>
            </a:fld>
            <a:endParaRPr lang="en-GB"/>
          </a:p>
        </p:txBody>
      </p:sp>
      <p:sp>
        <p:nvSpPr>
          <p:cNvPr id="1029" name="Rectangle 5"/>
          <p:cNvSpPr>
            <a:spLocks noGrp="1" noChangeArrowheads="1"/>
          </p:cNvSpPr>
          <p:nvPr>
            <p:ph type="ftr" sz="quarter" idx="3"/>
          </p:nvPr>
        </p:nvSpPr>
        <p:spPr bwMode="auto">
          <a:xfrm>
            <a:off x="3276600" y="5562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endParaRPr lang="en-GB"/>
          </a:p>
        </p:txBody>
      </p:sp>
      <p:sp>
        <p:nvSpPr>
          <p:cNvPr id="1030" name="Rectangle 6"/>
          <p:cNvSpPr>
            <a:spLocks noGrp="1" noChangeArrowheads="1"/>
          </p:cNvSpPr>
          <p:nvPr>
            <p:ph type="sldNum" sz="quarter" idx="4"/>
          </p:nvPr>
        </p:nvSpPr>
        <p:spPr bwMode="auto">
          <a:xfrm>
            <a:off x="7010400" y="5562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fld id="{9266BC45-B614-44C0-A6B1-B3469E932FF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Calibri" pitchFamily="34" charset="0"/>
        </a:defRPr>
      </a:lvl2pPr>
      <a:lvl3pPr algn="l" rtl="0" eaLnBrk="1" fontAlgn="base" hangingPunct="1">
        <a:spcBef>
          <a:spcPct val="0"/>
        </a:spcBef>
        <a:spcAft>
          <a:spcPct val="0"/>
        </a:spcAft>
        <a:defRPr sz="4400" b="1">
          <a:solidFill>
            <a:schemeClr val="tx2"/>
          </a:solidFill>
          <a:latin typeface="Calibri" pitchFamily="34" charset="0"/>
        </a:defRPr>
      </a:lvl3pPr>
      <a:lvl4pPr algn="l" rtl="0" eaLnBrk="1" fontAlgn="base" hangingPunct="1">
        <a:spcBef>
          <a:spcPct val="0"/>
        </a:spcBef>
        <a:spcAft>
          <a:spcPct val="0"/>
        </a:spcAft>
        <a:defRPr sz="4400" b="1">
          <a:solidFill>
            <a:schemeClr val="tx2"/>
          </a:solidFill>
          <a:latin typeface="Calibri" pitchFamily="34" charset="0"/>
        </a:defRPr>
      </a:lvl4pPr>
      <a:lvl5pPr algn="l" rtl="0" eaLnBrk="1" fontAlgn="base" hangingPunct="1">
        <a:spcBef>
          <a:spcPct val="0"/>
        </a:spcBef>
        <a:spcAft>
          <a:spcPct val="0"/>
        </a:spcAft>
        <a:defRPr sz="4400" b="1">
          <a:solidFill>
            <a:schemeClr val="tx2"/>
          </a:solidFill>
          <a:latin typeface="Calibri" pitchFamily="34"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457200" indent="-457200" algn="l" rtl="0" eaLnBrk="1" fontAlgn="base" hangingPunct="1">
        <a:spcBef>
          <a:spcPct val="20000"/>
        </a:spcBef>
        <a:spcAft>
          <a:spcPct val="0"/>
        </a:spcAft>
        <a:buFontTx/>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MARLON\User57\e\edsnad\Documents\My Pictures\PPt\4-3_split_1-12_sky_blue.jpg"/>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0" y="0"/>
            <a:ext cx="9144000" cy="13952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79512" y="485800"/>
            <a:ext cx="7056784" cy="114300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84978-FF33-4943-AA93-CA0F6CF72124}" type="datetimeFigureOut">
              <a:rPr lang="en-GB" smtClean="0"/>
              <a:t>12/06/2017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35110-1EFC-4265-8B99-12D554FCCDAB}" type="slidenum">
              <a:rPr lang="en-GB" smtClean="0"/>
              <a:t>‹#›</a:t>
            </a:fld>
            <a:endParaRPr lang="en-GB"/>
          </a:p>
        </p:txBody>
      </p:sp>
    </p:spTree>
    <p:extLst>
      <p:ext uri="{BB962C8B-B14F-4D97-AF65-F5344CB8AC3E}">
        <p14:creationId xmlns:p14="http://schemas.microsoft.com/office/powerpoint/2010/main" val="189591948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47" r:id="rId1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cs typeface="+mn-cs"/>
              </a:defRPr>
            </a:lvl1pPr>
          </a:lstStyle>
          <a:p>
            <a:pPr>
              <a:defRPr/>
            </a:pPr>
            <a:fld id="{9FADD070-3693-41F0-BADB-35FB541A71E6}" type="datetimeFigureOut">
              <a:rPr lang="en-GB"/>
              <a:pPr>
                <a:defRPr/>
              </a:pPr>
              <a:t>12/06/2017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cs typeface="+mn-cs"/>
              </a:defRPr>
            </a:lvl1pPr>
          </a:lstStyle>
          <a:p>
            <a:pPr>
              <a:defRPr/>
            </a:pPr>
            <a:fld id="{191FB2FD-B962-4662-80C0-9F11CBA0627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a5Y-ONvC2rM" TargetMode="External"/><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9.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3.xml"/><Relationship Id="rId5" Type="http://schemas.openxmlformats.org/officeDocument/2006/relationships/image" Target="../media/image31.jpeg"/><Relationship Id="rId1" Type="http://schemas.openxmlformats.org/officeDocument/2006/relationships/tags" Target="../tags/tag1.xml"/><Relationship Id="rId2" Type="http://schemas.openxmlformats.org/officeDocument/2006/relationships/tags" Target="../tags/tag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mailto:deirdre.hughes3@btinternet.com" TargetMode="External"/><Relationship Id="rId3" Type="http://schemas.openxmlformats.org/officeDocument/2006/relationships/hyperlink" Target="http://www2.warwick.ac.uk/fac/soc/ier/people/dhugh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s://educationendowmentfoundation.org.uk/public/files/Publications/Careers_review.pdf" TargetMode="External"/><Relationship Id="rId3" Type="http://schemas.openxmlformats.org/officeDocument/2006/relationships/hyperlink" Target="http://www2.warwick.ac.uk/fac/soc/ier/people/dhughes/adult_education_full_report_1_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eg"/><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18.jpg"/><Relationship Id="rId10"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a:t>
            </a:r>
            <a:r>
              <a:rPr lang="en-US" dirty="0" smtClean="0"/>
              <a:t>education and guidance that works</a:t>
            </a:r>
            <a:endParaRPr lang="en-US" dirty="0"/>
          </a:p>
        </p:txBody>
      </p:sp>
      <p:pic>
        <p:nvPicPr>
          <p:cNvPr id="4" name="Content Placeholder 3" descr="technology.jpg"/>
          <p:cNvPicPr>
            <a:picLocks noGrp="1" noChangeAspect="1"/>
          </p:cNvPicPr>
          <p:nvPr>
            <p:ph idx="1"/>
          </p:nvPr>
        </p:nvPicPr>
        <p:blipFill>
          <a:blip r:embed="rId3">
            <a:extLst>
              <a:ext uri="{28A0092B-C50C-407E-A947-70E740481C1C}">
                <a14:useLocalDpi xmlns:a14="http://schemas.microsoft.com/office/drawing/2010/main" val="0"/>
              </a:ext>
            </a:extLst>
          </a:blip>
          <a:srcRect t="14706" b="14706"/>
          <a:stretch>
            <a:fillRect/>
          </a:stretch>
        </p:blipFill>
        <p:spPr>
          <a:xfrm>
            <a:off x="0" y="1412776"/>
            <a:ext cx="9163364" cy="5445224"/>
          </a:xfrm>
        </p:spPr>
      </p:pic>
    </p:spTree>
    <p:extLst>
      <p:ext uri="{BB962C8B-B14F-4D97-AF65-F5344CB8AC3E}">
        <p14:creationId xmlns:p14="http://schemas.microsoft.com/office/powerpoint/2010/main" val="9416910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Themes</a:t>
            </a:r>
            <a:endParaRPr lang="en-US" dirty="0"/>
          </a:p>
        </p:txBody>
      </p:sp>
      <p:sp>
        <p:nvSpPr>
          <p:cNvPr id="4" name="Content Placeholder 3"/>
          <p:cNvSpPr>
            <a:spLocks noGrp="1"/>
          </p:cNvSpPr>
          <p:nvPr>
            <p:ph idx="1"/>
          </p:nvPr>
        </p:nvSpPr>
        <p:spPr/>
        <p:txBody>
          <a:bodyPr/>
          <a:lstStyle/>
          <a:p>
            <a:r>
              <a:rPr lang="en-US" sz="2800" dirty="0" smtClean="0"/>
              <a:t>Social mobility</a:t>
            </a:r>
          </a:p>
          <a:p>
            <a:r>
              <a:rPr lang="en-US" sz="2800" dirty="0" smtClean="0"/>
              <a:t>Devolution</a:t>
            </a:r>
            <a:r>
              <a:rPr lang="en-US" sz="2800" dirty="0"/>
              <a:t>: centralism &amp; </a:t>
            </a:r>
            <a:r>
              <a:rPr lang="en-US" sz="2800" dirty="0" smtClean="0"/>
              <a:t>localism</a:t>
            </a:r>
          </a:p>
          <a:p>
            <a:r>
              <a:rPr lang="en-US" sz="2800" dirty="0"/>
              <a:t>Opportunity Areas x </a:t>
            </a:r>
            <a:r>
              <a:rPr lang="en-US" sz="2800" dirty="0" smtClean="0"/>
              <a:t>12</a:t>
            </a:r>
          </a:p>
          <a:p>
            <a:r>
              <a:rPr lang="en-US" sz="2800" dirty="0" smtClean="0"/>
              <a:t>NEET and EET data mining</a:t>
            </a:r>
          </a:p>
          <a:p>
            <a:r>
              <a:rPr lang="en-US" sz="2800" dirty="0" smtClean="0"/>
              <a:t>An all-age careers strateg</a:t>
            </a:r>
            <a:r>
              <a:rPr lang="en-US" sz="2800" dirty="0"/>
              <a:t>y</a:t>
            </a:r>
          </a:p>
          <a:p>
            <a:pPr marL="0" indent="0">
              <a:buNone/>
            </a:pPr>
            <a:endParaRPr lang="en-US" sz="2800" b="1" dirty="0" smtClean="0"/>
          </a:p>
          <a:p>
            <a:pPr marL="0" indent="0">
              <a:buNone/>
            </a:pPr>
            <a:r>
              <a:rPr lang="en-US" sz="2800" b="1" dirty="0" smtClean="0"/>
              <a:t>QUESTION: How do we future proof careers education, information, advice and guidance that works for young people, parents, teachers, governors, employers?</a:t>
            </a:r>
            <a:endParaRPr lang="en-US" sz="2800" b="1" dirty="0"/>
          </a:p>
        </p:txBody>
      </p:sp>
      <p:pic>
        <p:nvPicPr>
          <p:cNvPr id="5" name="Picture 4" descr="photoiStock_000009589110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0636" y="23207"/>
            <a:ext cx="2723364" cy="1749609"/>
          </a:xfrm>
          <a:prstGeom prst="rect">
            <a:avLst/>
          </a:prstGeom>
        </p:spPr>
      </p:pic>
    </p:spTree>
    <p:extLst>
      <p:ext uri="{BB962C8B-B14F-4D97-AF65-F5344CB8AC3E}">
        <p14:creationId xmlns:p14="http://schemas.microsoft.com/office/powerpoint/2010/main" val="17085551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763"/>
            <a:ext cx="7886700" cy="1076476"/>
          </a:xfrm>
        </p:spPr>
        <p:txBody>
          <a:bodyPr/>
          <a:lstStyle/>
          <a:p>
            <a:r>
              <a:rPr lang="en-GB" b="1" dirty="0" smtClean="0">
                <a:latin typeface="+mn-lt"/>
              </a:rPr>
              <a:t>Lessons learned: Infrastructure</a:t>
            </a:r>
            <a:endParaRPr lang="en-US" b="1" dirty="0">
              <a:latin typeface="+mn-lt"/>
            </a:endParaRPr>
          </a:p>
        </p:txBody>
      </p:sp>
      <p:sp>
        <p:nvSpPr>
          <p:cNvPr id="3" name="Content Placeholder 2"/>
          <p:cNvSpPr>
            <a:spLocks noGrp="1"/>
          </p:cNvSpPr>
          <p:nvPr>
            <p:ph idx="1"/>
          </p:nvPr>
        </p:nvSpPr>
        <p:spPr>
          <a:xfrm>
            <a:off x="457200" y="1028095"/>
            <a:ext cx="8229600" cy="5320494"/>
          </a:xfrm>
        </p:spPr>
        <p:txBody>
          <a:bodyPr>
            <a:normAutofit/>
          </a:bodyPr>
          <a:lstStyle/>
          <a:p>
            <a:pPr>
              <a:spcBef>
                <a:spcPts val="1200"/>
              </a:spcBef>
            </a:pPr>
            <a:r>
              <a:rPr lang="en-GB" sz="2400" dirty="0" smtClean="0"/>
              <a:t>Schools</a:t>
            </a:r>
            <a:r>
              <a:rPr lang="en-GB" sz="2400" dirty="0"/>
              <a:t>, colleges, universities</a:t>
            </a:r>
          </a:p>
          <a:p>
            <a:pPr>
              <a:spcBef>
                <a:spcPts val="1200"/>
              </a:spcBef>
            </a:pPr>
            <a:r>
              <a:rPr lang="en-GB" sz="2400" dirty="0"/>
              <a:t>Local authorities - targeted services</a:t>
            </a:r>
          </a:p>
          <a:p>
            <a:pPr>
              <a:spcBef>
                <a:spcPts val="1200"/>
              </a:spcBef>
            </a:pPr>
            <a:r>
              <a:rPr lang="en-GB" sz="2400" dirty="0"/>
              <a:t>National Careers Service - Inspiration agenda</a:t>
            </a:r>
          </a:p>
          <a:p>
            <a:pPr>
              <a:spcBef>
                <a:spcPts val="1200"/>
              </a:spcBef>
            </a:pPr>
            <a:r>
              <a:rPr lang="en-GB" sz="2400" dirty="0"/>
              <a:t>Careers and Enterprise Company</a:t>
            </a:r>
          </a:p>
          <a:p>
            <a:pPr>
              <a:spcBef>
                <a:spcPts val="1200"/>
              </a:spcBef>
            </a:pPr>
            <a:r>
              <a:rPr lang="en-GB" sz="2400" dirty="0"/>
              <a:t>Jobcentre Plus in </a:t>
            </a:r>
            <a:r>
              <a:rPr lang="en-GB" sz="2400" dirty="0" smtClean="0"/>
              <a:t>schools</a:t>
            </a:r>
          </a:p>
          <a:p>
            <a:pPr>
              <a:spcBef>
                <a:spcPts val="1200"/>
              </a:spcBef>
            </a:pPr>
            <a:r>
              <a:rPr lang="en-GB" sz="2400" dirty="0" smtClean="0"/>
              <a:t>National Citizenship Service</a:t>
            </a:r>
          </a:p>
          <a:p>
            <a:pPr>
              <a:spcBef>
                <a:spcPts val="1200"/>
              </a:spcBef>
            </a:pPr>
            <a:r>
              <a:rPr lang="en-GB" sz="2400" dirty="0" smtClean="0"/>
              <a:t>HE </a:t>
            </a:r>
            <a:r>
              <a:rPr lang="en-GB" sz="2400" dirty="0"/>
              <a:t>and Apprenticeships e.g. UCAS and NAS</a:t>
            </a:r>
          </a:p>
          <a:p>
            <a:pPr>
              <a:spcBef>
                <a:spcPts val="1200"/>
              </a:spcBef>
            </a:pPr>
            <a:r>
              <a:rPr lang="en-GB" sz="2400" dirty="0"/>
              <a:t>Other local and national initiatives e.g. LEPs, charities, social enterprises, sole traders</a:t>
            </a:r>
            <a:r>
              <a:rPr lang="en-GB" sz="2400" dirty="0" smtClean="0"/>
              <a:t>…</a:t>
            </a:r>
          </a:p>
          <a:p>
            <a:pPr>
              <a:spcBef>
                <a:spcPts val="1200"/>
              </a:spcBef>
            </a:pPr>
            <a:r>
              <a:rPr lang="en-GB" sz="2400" dirty="0">
                <a:solidFill>
                  <a:schemeClr val="accent2"/>
                </a:solidFill>
              </a:rPr>
              <a:t>Statutory guidance……a new careers </a:t>
            </a:r>
            <a:r>
              <a:rPr lang="en-GB" sz="2400" dirty="0" smtClean="0">
                <a:solidFill>
                  <a:schemeClr val="accent2"/>
                </a:solidFill>
              </a:rPr>
              <a:t>strategy</a:t>
            </a:r>
            <a:endParaRPr lang="en-GB" sz="2400" dirty="0">
              <a:solidFill>
                <a:schemeClr val="accent2"/>
              </a:solidFill>
            </a:endParaRPr>
          </a:p>
          <a:p>
            <a:pPr marL="0" indent="0">
              <a:spcBef>
                <a:spcPts val="1200"/>
              </a:spcBef>
              <a:buNone/>
            </a:pPr>
            <a:endParaRPr lang="en-GB" sz="2600" dirty="0"/>
          </a:p>
          <a:p>
            <a:pPr>
              <a:spcBef>
                <a:spcPts val="1200"/>
              </a:spcBef>
            </a:pPr>
            <a:endParaRPr lang="en-GB" sz="2600" dirty="0"/>
          </a:p>
          <a:p>
            <a:pPr>
              <a:spcBef>
                <a:spcPts val="1200"/>
              </a:spcBef>
            </a:pPr>
            <a:endParaRPr lang="en-US" sz="2600" dirty="0"/>
          </a:p>
        </p:txBody>
      </p:sp>
    </p:spTree>
    <p:extLst>
      <p:ext uri="{BB962C8B-B14F-4D97-AF65-F5344CB8AC3E}">
        <p14:creationId xmlns:p14="http://schemas.microsoft.com/office/powerpoint/2010/main" val="25443863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Learns learned: social mobility</a:t>
            </a:r>
            <a:endParaRPr lang="en-US" dirty="0"/>
          </a:p>
        </p:txBody>
      </p:sp>
      <p:pic>
        <p:nvPicPr>
          <p:cNvPr id="7" name="Content Placeholder 5"/>
          <p:cNvPicPr>
            <a:picLocks noGrp="1" noChangeAspect="1"/>
          </p:cNvPicPr>
          <p:nvPr>
            <p:ph idx="1"/>
          </p:nvPr>
        </p:nvPicPr>
        <p:blipFill>
          <a:blip r:embed="rId2"/>
          <a:stretch>
            <a:fillRect/>
          </a:stretch>
        </p:blipFill>
        <p:spPr>
          <a:xfrm>
            <a:off x="808074" y="1354610"/>
            <a:ext cx="7559750" cy="4646140"/>
          </a:xfrm>
          <a:prstGeom prst="rect">
            <a:avLst/>
          </a:prstGeom>
        </p:spPr>
      </p:pic>
    </p:spTree>
    <p:extLst>
      <p:ext uri="{BB962C8B-B14F-4D97-AF65-F5344CB8AC3E}">
        <p14:creationId xmlns:p14="http://schemas.microsoft.com/office/powerpoint/2010/main" val="2281079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513825440"/>
              </p:ext>
            </p:extLst>
          </p:nvPr>
        </p:nvGraphicFramePr>
        <p:xfrm>
          <a:off x="179512" y="0"/>
          <a:ext cx="8964488"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5735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Challenges</a:t>
            </a:r>
            <a:endParaRPr lang="en-GB" b="1" dirty="0">
              <a:latin typeface="+mn-lt"/>
            </a:endParaRPr>
          </a:p>
        </p:txBody>
      </p:sp>
      <p:sp>
        <p:nvSpPr>
          <p:cNvPr id="3" name="Content Placeholder 2"/>
          <p:cNvSpPr>
            <a:spLocks noGrp="1"/>
          </p:cNvSpPr>
          <p:nvPr>
            <p:ph idx="1"/>
          </p:nvPr>
        </p:nvSpPr>
        <p:spPr>
          <a:xfrm>
            <a:off x="457200" y="2256128"/>
            <a:ext cx="8229600" cy="4153648"/>
          </a:xfrm>
        </p:spPr>
        <p:txBody>
          <a:bodyPr>
            <a:normAutofit/>
          </a:bodyPr>
          <a:lstStyle/>
          <a:p>
            <a:pPr marL="457200" indent="-457200">
              <a:spcBef>
                <a:spcPts val="600"/>
              </a:spcBef>
              <a:buFont typeface="Wingdings" charset="2"/>
              <a:buChar char="ü"/>
            </a:pPr>
            <a:r>
              <a:rPr lang="en-GB" sz="2800" dirty="0"/>
              <a:t>Keep more people switched on to learning</a:t>
            </a:r>
          </a:p>
          <a:p>
            <a:pPr marL="457200" indent="-457200">
              <a:spcBef>
                <a:spcPts val="600"/>
              </a:spcBef>
              <a:buFont typeface="Wingdings" charset="2"/>
              <a:buChar char="ü"/>
            </a:pPr>
            <a:r>
              <a:rPr lang="en-GB" sz="2800" dirty="0"/>
              <a:t>Encourage them not to close down opportunities too early</a:t>
            </a:r>
          </a:p>
          <a:p>
            <a:pPr marL="457200" indent="-457200">
              <a:spcBef>
                <a:spcPts val="600"/>
              </a:spcBef>
              <a:buFont typeface="Wingdings" charset="2"/>
              <a:buChar char="ü"/>
            </a:pPr>
            <a:r>
              <a:rPr lang="en-GB" sz="2800" dirty="0"/>
              <a:t>Broaden horizons and challenge inaccurate assumptions</a:t>
            </a:r>
          </a:p>
          <a:p>
            <a:pPr marL="457200" indent="-457200">
              <a:spcBef>
                <a:spcPts val="600"/>
              </a:spcBef>
              <a:buFont typeface="Wingdings" charset="2"/>
              <a:buChar char="ü"/>
            </a:pPr>
            <a:r>
              <a:rPr lang="en-GB" sz="2800" dirty="0"/>
              <a:t>Create relevant experiences and exposure to the world of </a:t>
            </a:r>
            <a:r>
              <a:rPr lang="en-GB" sz="2800" dirty="0" smtClean="0"/>
              <a:t>work</a:t>
            </a:r>
          </a:p>
          <a:p>
            <a:pPr>
              <a:spcBef>
                <a:spcPts val="600"/>
              </a:spcBef>
              <a:buFont typeface="Wingdings" charset="2"/>
              <a:buChar char="ü"/>
            </a:pPr>
            <a:r>
              <a:rPr lang="en-GB" sz="2800" dirty="0">
                <a:hlinkClick r:id="rId3"/>
              </a:rPr>
              <a:t>https://youtu.be/a5Y-</a:t>
            </a:r>
            <a:r>
              <a:rPr lang="en-GB" sz="2800" dirty="0" smtClean="0">
                <a:hlinkClick r:id="rId3"/>
              </a:rPr>
              <a:t>ONvC2rM</a:t>
            </a:r>
            <a:r>
              <a:rPr lang="en-GB" sz="2800" dirty="0" smtClean="0"/>
              <a:t> </a:t>
            </a:r>
            <a:endParaRPr lang="en-GB" sz="28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6132" y="170030"/>
            <a:ext cx="2217015" cy="1938856"/>
          </a:xfrm>
          <a:prstGeom prst="rect">
            <a:avLst/>
          </a:prstGeom>
        </p:spPr>
      </p:pic>
    </p:spTree>
    <p:extLst>
      <p:ext uri="{BB962C8B-B14F-4D97-AF65-F5344CB8AC3E}">
        <p14:creationId xmlns:p14="http://schemas.microsoft.com/office/powerpoint/2010/main" val="1413581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Policy and practice</a:t>
            </a:r>
            <a:endParaRPr lang="en-US" dirty="0"/>
          </a:p>
        </p:txBody>
      </p:sp>
      <p:sp>
        <p:nvSpPr>
          <p:cNvPr id="5" name="Text Placeholder 4"/>
          <p:cNvSpPr>
            <a:spLocks noGrp="1"/>
          </p:cNvSpPr>
          <p:nvPr>
            <p:ph type="body" idx="1"/>
          </p:nvPr>
        </p:nvSpPr>
        <p:spPr/>
        <p:txBody>
          <a:bodyPr/>
          <a:lstStyle/>
          <a:p>
            <a:r>
              <a:rPr lang="en-US" dirty="0" smtClean="0"/>
              <a:t>Interest</a:t>
            </a:r>
            <a:endParaRPr lang="en-US" dirty="0"/>
          </a:p>
        </p:txBody>
      </p:sp>
      <p:sp>
        <p:nvSpPr>
          <p:cNvPr id="7" name="Text Placeholder 6"/>
          <p:cNvSpPr>
            <a:spLocks noGrp="1"/>
          </p:cNvSpPr>
          <p:nvPr>
            <p:ph type="body" sz="quarter" idx="3"/>
          </p:nvPr>
        </p:nvSpPr>
        <p:spPr/>
        <p:txBody>
          <a:bodyPr/>
          <a:lstStyle/>
          <a:p>
            <a:r>
              <a:rPr lang="en-US" dirty="0" smtClean="0"/>
              <a:t>Disinterest</a:t>
            </a:r>
            <a:endParaRPr lang="en-US" dirty="0"/>
          </a:p>
        </p:txBody>
      </p:sp>
      <p:pic>
        <p:nvPicPr>
          <p:cNvPr id="9" name="Content Placeholder 8" descr="732192_bored.jpg"/>
          <p:cNvPicPr>
            <a:picLocks noGrp="1" noChangeAspect="1"/>
          </p:cNvPicPr>
          <p:nvPr>
            <p:ph sz="quarter" idx="4"/>
          </p:nvPr>
        </p:nvPicPr>
        <p:blipFill>
          <a:blip r:embed="rId3">
            <a:extLst>
              <a:ext uri="{28A0092B-C50C-407E-A947-70E740481C1C}">
                <a14:useLocalDpi xmlns:a14="http://schemas.microsoft.com/office/drawing/2010/main" val="0"/>
              </a:ext>
            </a:extLst>
          </a:blip>
          <a:srcRect l="5710" r="5710"/>
          <a:stretch>
            <a:fillRect/>
          </a:stretch>
        </p:blipFill>
        <p:spPr>
          <a:prstGeom prst="rect">
            <a:avLst/>
          </a:prstGeom>
        </p:spPr>
      </p:pic>
      <p:pic>
        <p:nvPicPr>
          <p:cNvPr id="10" name="Content Placeholder 9" descr="eating cake.png"/>
          <p:cNvPicPr>
            <a:picLocks noGrp="1" noChangeAspect="1"/>
          </p:cNvPicPr>
          <p:nvPr>
            <p:ph sz="half" idx="2"/>
          </p:nvPr>
        </p:nvPicPr>
        <p:blipFill>
          <a:blip r:embed="rId4">
            <a:extLst>
              <a:ext uri="{28A0092B-C50C-407E-A947-70E740481C1C}">
                <a14:useLocalDpi xmlns:a14="http://schemas.microsoft.com/office/drawing/2010/main" val="0"/>
              </a:ext>
            </a:extLst>
          </a:blip>
          <a:srcRect t="4843" b="4843"/>
          <a:stretch>
            <a:fillRect/>
          </a:stretch>
        </p:blipFill>
        <p:spPr>
          <a:prstGeom prst="rect">
            <a:avLst/>
          </a:prstGeom>
        </p:spPr>
      </p:pic>
    </p:spTree>
    <p:extLst>
      <p:ext uri="{BB962C8B-B14F-4D97-AF65-F5344CB8AC3E}">
        <p14:creationId xmlns:p14="http://schemas.microsoft.com/office/powerpoint/2010/main" val="42652720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va.sndcdn.com/bg/soundcloud:sounds:142316653/Raise_Your_hands_background.jpg"/>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0486" r="2048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763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200"/>
              </a:spcBef>
            </a:pPr>
            <a:r>
              <a:rPr lang="en-US" dirty="0">
                <a:solidFill>
                  <a:schemeClr val="bg1"/>
                </a:solidFill>
              </a:rPr>
              <a:t>Geography matters…</a:t>
            </a:r>
            <a:br>
              <a:rPr lang="en-US" dirty="0">
                <a:solidFill>
                  <a:schemeClr val="bg1"/>
                </a:solidFill>
              </a:rPr>
            </a:br>
            <a:r>
              <a:rPr lang="en-US" dirty="0">
                <a:solidFill>
                  <a:schemeClr val="bg1"/>
                </a:solidFill>
                <a:effectLst>
                  <a:outerShdw blurRad="50800" dist="38100" dir="10800000" algn="r" rotWithShape="0">
                    <a:prstClr val="black">
                      <a:alpha val="40000"/>
                    </a:prstClr>
                  </a:outerShdw>
                </a:effectLst>
              </a:rPr>
              <a:t>economy</a:t>
            </a:r>
            <a:br>
              <a:rPr lang="en-US" dirty="0">
                <a:solidFill>
                  <a:schemeClr val="bg1"/>
                </a:solidFill>
                <a:effectLst>
                  <a:outerShdw blurRad="50800" dist="38100" dir="10800000" algn="r" rotWithShape="0">
                    <a:prstClr val="black">
                      <a:alpha val="40000"/>
                    </a:prstClr>
                  </a:outerShdw>
                </a:effectLst>
              </a:rPr>
            </a:br>
            <a:r>
              <a:rPr lang="en-US" dirty="0">
                <a:solidFill>
                  <a:schemeClr val="bg1"/>
                </a:solidFill>
                <a:effectLst>
                  <a:outerShdw blurRad="50800" dist="38100" dir="10800000" algn="r" rotWithShape="0">
                    <a:prstClr val="black">
                      <a:alpha val="40000"/>
                    </a:prstClr>
                  </a:outerShdw>
                </a:effectLst>
              </a:rPr>
              <a:t>	population </a:t>
            </a:r>
            <a:r>
              <a:rPr lang="en-US" dirty="0" err="1">
                <a:solidFill>
                  <a:schemeClr val="bg1"/>
                </a:solidFill>
                <a:effectLst>
                  <a:outerShdw blurRad="50800" dist="38100" dir="10800000" algn="r" rotWithShape="0">
                    <a:prstClr val="black">
                      <a:alpha val="40000"/>
                    </a:prstClr>
                  </a:outerShdw>
                </a:effectLst>
              </a:rPr>
              <a:t>centre</a:t>
            </a:r>
            <a:r>
              <a:rPr lang="en-US" dirty="0">
                <a:solidFill>
                  <a:schemeClr val="bg1"/>
                </a:solidFill>
                <a:effectLst>
                  <a:outerShdw blurRad="50800" dist="38100" dir="10800000" algn="r" rotWithShape="0">
                    <a:prstClr val="black">
                      <a:alpha val="40000"/>
                    </a:prstClr>
                  </a:outerShdw>
                </a:effectLst>
              </a:rPr>
              <a:t/>
            </a:r>
            <a:br>
              <a:rPr lang="en-US" dirty="0">
                <a:solidFill>
                  <a:schemeClr val="bg1"/>
                </a:solidFill>
                <a:effectLst>
                  <a:outerShdw blurRad="50800" dist="38100" dir="10800000" algn="r" rotWithShape="0">
                    <a:prstClr val="black">
                      <a:alpha val="40000"/>
                    </a:prstClr>
                  </a:outerShdw>
                </a:effectLst>
              </a:rPr>
            </a:br>
            <a:r>
              <a:rPr lang="en-US" dirty="0">
                <a:solidFill>
                  <a:schemeClr val="bg1"/>
                </a:solidFill>
                <a:effectLst>
                  <a:outerShdw blurRad="50800" dist="38100" dir="10800000" algn="r" rotWithShape="0">
                    <a:prstClr val="black">
                      <a:alpha val="40000"/>
                    </a:prstClr>
                  </a:outerShdw>
                </a:effectLst>
              </a:rPr>
              <a:t>		</a:t>
            </a:r>
            <a:r>
              <a:rPr lang="en-US" dirty="0" err="1">
                <a:solidFill>
                  <a:schemeClr val="bg1"/>
                </a:solidFill>
                <a:effectLst>
                  <a:outerShdw blurRad="50800" dist="38100" dir="10800000" algn="r" rotWithShape="0">
                    <a:prstClr val="black">
                      <a:alpha val="40000"/>
                    </a:prstClr>
                  </a:outerShdw>
                </a:effectLst>
              </a:rPr>
              <a:t>labour</a:t>
            </a:r>
            <a:r>
              <a:rPr lang="en-US" dirty="0">
                <a:solidFill>
                  <a:schemeClr val="bg1"/>
                </a:solidFill>
                <a:effectLst>
                  <a:outerShdw blurRad="50800" dist="38100" dir="10800000" algn="r" rotWithShape="0">
                    <a:prstClr val="black">
                      <a:alpha val="40000"/>
                    </a:prstClr>
                  </a:outerShdw>
                </a:effectLst>
              </a:rPr>
              <a:t> market</a:t>
            </a:r>
            <a:br>
              <a:rPr lang="en-US" dirty="0">
                <a:solidFill>
                  <a:schemeClr val="bg1"/>
                </a:solidFill>
                <a:effectLst>
                  <a:outerShdw blurRad="50800" dist="38100" dir="10800000" algn="r" rotWithShape="0">
                    <a:prstClr val="black">
                      <a:alpha val="40000"/>
                    </a:prstClr>
                  </a:outerShdw>
                </a:effectLst>
              </a:rPr>
            </a:br>
            <a:r>
              <a:rPr lang="en-US" dirty="0">
                <a:solidFill>
                  <a:srgbClr val="FFFFFF"/>
                </a:solidFill>
                <a:effectLst>
                  <a:outerShdw blurRad="50800" dist="38100" dir="10800000" algn="r" rotWithShape="0">
                    <a:prstClr val="black">
                      <a:alpha val="40000"/>
                    </a:prstClr>
                  </a:outerShdw>
                </a:effectLst>
              </a:rPr>
              <a:t>			 		education </a:t>
            </a:r>
            <a:r>
              <a:rPr lang="en-US" dirty="0" err="1">
                <a:solidFill>
                  <a:srgbClr val="FFFFFF"/>
                </a:solidFill>
                <a:effectLst>
                  <a:outerShdw blurRad="50800" dist="38100" dir="10800000" algn="r" rotWithShape="0">
                    <a:prstClr val="black">
                      <a:alpha val="40000"/>
                    </a:prstClr>
                  </a:outerShdw>
                </a:effectLst>
              </a:rPr>
              <a:t>centre</a:t>
            </a:r>
            <a:r>
              <a:rPr lang="en-US" dirty="0">
                <a:solidFill>
                  <a:srgbClr val="FFFFFF"/>
                </a:solidFill>
                <a:effectLst>
                  <a:outerShdw blurRad="50800" dist="38100" dir="10800000" algn="r" rotWithShape="0">
                    <a:prstClr val="black">
                      <a:alpha val="40000"/>
                    </a:prstClr>
                  </a:outerShdw>
                </a:effectLst>
              </a:rPr>
              <a:t> </a:t>
            </a:r>
            <a:br>
              <a:rPr lang="en-US" dirty="0">
                <a:solidFill>
                  <a:srgbClr val="FFFFFF"/>
                </a:solidFill>
                <a:effectLst>
                  <a:outerShdw blurRad="50800" dist="38100" dir="10800000" algn="r" rotWithShape="0">
                    <a:prstClr val="black">
                      <a:alpha val="40000"/>
                    </a:prstClr>
                  </a:outerShdw>
                </a:effectLst>
              </a:rPr>
            </a:br>
            <a:endParaRPr lang="en-US" dirty="0"/>
          </a:p>
        </p:txBody>
      </p:sp>
      <p:pic>
        <p:nvPicPr>
          <p:cNvPr id="4" name="Content Placeholder 3" descr="wolverhampton-5708.jpg"/>
          <p:cNvPicPr>
            <a:picLocks noGrp="1" noChangeAspect="1"/>
          </p:cNvPicPr>
          <p:nvPr>
            <p:ph idx="1"/>
          </p:nvPr>
        </p:nvPicPr>
        <p:blipFill>
          <a:blip r:embed="rId3">
            <a:extLst>
              <a:ext uri="{28A0092B-C50C-407E-A947-70E740481C1C}">
                <a14:useLocalDpi xmlns:a14="http://schemas.microsoft.com/office/drawing/2010/main" val="0"/>
              </a:ext>
            </a:extLst>
          </a:blip>
          <a:srcRect t="21711" b="21711"/>
          <a:stretch>
            <a:fillRect/>
          </a:stretch>
        </p:blipFill>
        <p:spPr>
          <a:xfrm>
            <a:off x="0" y="0"/>
            <a:ext cx="4860031" cy="3645024"/>
          </a:xfrm>
        </p:spPr>
      </p:pic>
      <p:pic>
        <p:nvPicPr>
          <p:cNvPr id="5" name="Content Placeholder 5" descr="_0001_wolverhampton4.jpg"/>
          <p:cNvPicPr>
            <a:picLocks noChangeAspect="1"/>
          </p:cNvPicPr>
          <p:nvPr/>
        </p:nvPicPr>
        <p:blipFill>
          <a:blip r:embed="rId4">
            <a:extLst>
              <a:ext uri="{28A0092B-C50C-407E-A947-70E740481C1C}">
                <a14:useLocalDpi xmlns:a14="http://schemas.microsoft.com/office/drawing/2010/main" val="0"/>
              </a:ext>
            </a:extLst>
          </a:blip>
          <a:srcRect l="15076" r="15076"/>
          <a:stretch>
            <a:fillRect/>
          </a:stretch>
        </p:blipFill>
        <p:spPr bwMode="auto">
          <a:xfrm>
            <a:off x="4788024" y="3645024"/>
            <a:ext cx="4355977"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7" descr="businessdesk__1276524482_wolverhampton_bus_station_-_ar.jpg"/>
          <p:cNvPicPr>
            <a:picLocks noChangeAspect="1"/>
          </p:cNvPicPr>
          <p:nvPr/>
        </p:nvPicPr>
        <p:blipFill>
          <a:blip r:embed="rId5">
            <a:extLst>
              <a:ext uri="{28A0092B-C50C-407E-A947-70E740481C1C}">
                <a14:useLocalDpi xmlns:a14="http://schemas.microsoft.com/office/drawing/2010/main" val="0"/>
              </a:ext>
            </a:extLst>
          </a:blip>
          <a:srcRect t="14782" b="14782"/>
          <a:stretch>
            <a:fillRect/>
          </a:stretch>
        </p:blipFill>
        <p:spPr bwMode="auto">
          <a:xfrm>
            <a:off x="4860033" y="0"/>
            <a:ext cx="4283967"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3" descr="2B52EEC800000578-3195709-Wolverhampton_Grammar_School-a-27_1439452896121.jpg"/>
          <p:cNvPicPr>
            <a:picLocks noChangeAspect="1"/>
          </p:cNvPicPr>
          <p:nvPr/>
        </p:nvPicPr>
        <p:blipFill>
          <a:blip r:embed="rId6">
            <a:extLst>
              <a:ext uri="{28A0092B-C50C-407E-A947-70E740481C1C}">
                <a14:useLocalDpi xmlns:a14="http://schemas.microsoft.com/office/drawing/2010/main" val="0"/>
              </a:ext>
            </a:extLst>
          </a:blip>
          <a:srcRect t="12879" b="12879"/>
          <a:stretch>
            <a:fillRect/>
          </a:stretch>
        </p:blipFill>
        <p:spPr bwMode="auto">
          <a:xfrm>
            <a:off x="1" y="3645024"/>
            <a:ext cx="4860032"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flipH="1">
            <a:off x="8052222" y="1124744"/>
            <a:ext cx="3864594" cy="369332"/>
          </a:xfrm>
          <a:prstGeom prst="rect">
            <a:avLst/>
          </a:prstGeom>
          <a:noFill/>
        </p:spPr>
        <p:txBody>
          <a:bodyPr wrap="square" rtlCol="0">
            <a:spAutoFit/>
          </a:bodyPr>
          <a:lstStyle/>
          <a:p>
            <a:r>
              <a:rPr lang="en-US" dirty="0" smtClean="0">
                <a:solidFill>
                  <a:schemeClr val="bg1"/>
                </a:solidFill>
              </a:rPr>
              <a:t>HY MATTER</a:t>
            </a:r>
            <a:endParaRPr lang="en-US" dirty="0">
              <a:solidFill>
                <a:schemeClr val="bg1"/>
              </a:solidFill>
            </a:endParaRPr>
          </a:p>
        </p:txBody>
      </p:sp>
      <p:sp>
        <p:nvSpPr>
          <p:cNvPr id="3" name="TextBox 2"/>
          <p:cNvSpPr txBox="1"/>
          <p:nvPr/>
        </p:nvSpPr>
        <p:spPr>
          <a:xfrm>
            <a:off x="10836696" y="2204864"/>
            <a:ext cx="2304256" cy="400110"/>
          </a:xfrm>
          <a:prstGeom prst="rect">
            <a:avLst/>
          </a:prstGeom>
          <a:noFill/>
        </p:spPr>
        <p:txBody>
          <a:bodyPr wrap="square" rtlCol="0">
            <a:spAutoFit/>
          </a:bodyPr>
          <a:lstStyle/>
          <a:p>
            <a:endParaRPr lang="en-US" sz="2000" dirty="0" smtClean="0">
              <a:solidFill>
                <a:srgbClr val="FFFFFF"/>
              </a:solidFill>
            </a:endParaRPr>
          </a:p>
        </p:txBody>
      </p:sp>
    </p:spTree>
    <p:extLst>
      <p:ext uri="{BB962C8B-B14F-4D97-AF65-F5344CB8AC3E}">
        <p14:creationId xmlns:p14="http://schemas.microsoft.com/office/powerpoint/2010/main" val="24150503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274638"/>
            <a:ext cx="10513168" cy="1143000"/>
          </a:xfrm>
        </p:spPr>
        <p:txBody>
          <a:bodyPr>
            <a:normAutofit/>
          </a:bodyPr>
          <a:lstStyle/>
          <a:p>
            <a:pPr algn="ctr"/>
            <a:r>
              <a:rPr lang="en-US" sz="2800" b="1" dirty="0" smtClean="0"/>
              <a:t>Gatsby Principles (2014) &amp; </a:t>
            </a:r>
            <a:r>
              <a:rPr lang="en-US" sz="2800" dirty="0" smtClean="0"/>
              <a:t>Area </a:t>
            </a:r>
            <a:r>
              <a:rPr lang="en-US" sz="2800" b="1" dirty="0" smtClean="0"/>
              <a:t>Frameworks (2017 - 2022)</a:t>
            </a:r>
            <a:endParaRPr lang="en-US" sz="2800" b="1" dirty="0"/>
          </a:p>
        </p:txBody>
      </p:sp>
      <p:sp>
        <p:nvSpPr>
          <p:cNvPr id="3" name="Content Placeholder 2"/>
          <p:cNvSpPr>
            <a:spLocks noGrp="1"/>
          </p:cNvSpPr>
          <p:nvPr>
            <p:ph sz="half" idx="1"/>
          </p:nvPr>
        </p:nvSpPr>
        <p:spPr>
          <a:xfrm>
            <a:off x="457200" y="1196752"/>
            <a:ext cx="4038600" cy="4929411"/>
          </a:xfrm>
        </p:spPr>
        <p:txBody>
          <a:bodyPr>
            <a:normAutofit fontScale="62500" lnSpcReduction="20000"/>
          </a:bodyPr>
          <a:lstStyle/>
          <a:p>
            <a:endParaRPr lang="en-US" dirty="0" smtClean="0"/>
          </a:p>
          <a:p>
            <a:r>
              <a:rPr lang="en-US" dirty="0" smtClean="0"/>
              <a:t>A stable </a:t>
            </a:r>
            <a:r>
              <a:rPr lang="en-US" dirty="0" err="1" smtClean="0"/>
              <a:t>programme</a:t>
            </a:r>
            <a:endParaRPr lang="en-US" dirty="0" smtClean="0"/>
          </a:p>
          <a:p>
            <a:endParaRPr lang="en-US" dirty="0"/>
          </a:p>
          <a:p>
            <a:r>
              <a:rPr lang="en-US" dirty="0" smtClean="0"/>
              <a:t>Learning from careers and LMI</a:t>
            </a:r>
          </a:p>
          <a:p>
            <a:endParaRPr lang="en-US" dirty="0"/>
          </a:p>
          <a:p>
            <a:r>
              <a:rPr lang="en-US" dirty="0" smtClean="0"/>
              <a:t>Addressing the needs of each pupil</a:t>
            </a:r>
          </a:p>
          <a:p>
            <a:endParaRPr lang="en-US" dirty="0"/>
          </a:p>
          <a:p>
            <a:r>
              <a:rPr lang="en-US" dirty="0" smtClean="0"/>
              <a:t>Linking curriculum learning to careers</a:t>
            </a:r>
          </a:p>
          <a:p>
            <a:endParaRPr lang="en-US" dirty="0"/>
          </a:p>
          <a:p>
            <a:r>
              <a:rPr lang="en-US" dirty="0" smtClean="0"/>
              <a:t>Encounters with employers and employees</a:t>
            </a:r>
          </a:p>
          <a:p>
            <a:endParaRPr lang="en-US" dirty="0"/>
          </a:p>
          <a:p>
            <a:r>
              <a:rPr lang="en-US" dirty="0" smtClean="0"/>
              <a:t>Experiences of workplaces</a:t>
            </a:r>
          </a:p>
          <a:p>
            <a:endParaRPr lang="en-US" dirty="0"/>
          </a:p>
          <a:p>
            <a:r>
              <a:rPr lang="en-US" dirty="0" smtClean="0"/>
              <a:t>Encounters with FE and HE</a:t>
            </a:r>
          </a:p>
          <a:p>
            <a:endParaRPr lang="en-US" dirty="0"/>
          </a:p>
          <a:p>
            <a:r>
              <a:rPr lang="en-US" dirty="0" smtClean="0"/>
              <a:t>Personal Guidance</a:t>
            </a:r>
            <a:endParaRPr lang="en-US" dirty="0"/>
          </a:p>
        </p:txBody>
      </p:sp>
      <p:sp>
        <p:nvSpPr>
          <p:cNvPr id="4" name="Content Placeholder 3"/>
          <p:cNvSpPr>
            <a:spLocks noGrp="1"/>
          </p:cNvSpPr>
          <p:nvPr>
            <p:ph sz="half" idx="2"/>
          </p:nvPr>
        </p:nvSpPr>
        <p:spPr>
          <a:xfrm>
            <a:off x="4648200" y="1268760"/>
            <a:ext cx="4038600" cy="5256584"/>
          </a:xfrm>
        </p:spPr>
        <p:txBody>
          <a:bodyPr>
            <a:normAutofit fontScale="62500" lnSpcReduction="20000"/>
          </a:bodyPr>
          <a:lstStyle/>
          <a:p>
            <a:pPr marL="0" indent="0">
              <a:buNone/>
            </a:pPr>
            <a:r>
              <a:rPr lang="en-GB" b="1" dirty="0" smtClean="0"/>
              <a:t>Young People</a:t>
            </a:r>
          </a:p>
          <a:p>
            <a:pPr>
              <a:buFont typeface="Wingdings" charset="2"/>
              <a:buChar char="Ø"/>
            </a:pPr>
            <a:r>
              <a:rPr lang="en-GB" dirty="0" smtClean="0"/>
              <a:t>Access </a:t>
            </a:r>
            <a:r>
              <a:rPr lang="en-GB" dirty="0"/>
              <a:t>to impartial, independent and personalised careers education, information, advice and </a:t>
            </a:r>
            <a:r>
              <a:rPr lang="en-GB" dirty="0" smtClean="0"/>
              <a:t>guidance</a:t>
            </a:r>
          </a:p>
          <a:p>
            <a:pPr marL="0" indent="0">
              <a:buNone/>
            </a:pPr>
            <a:endParaRPr lang="en-GB" dirty="0"/>
          </a:p>
          <a:p>
            <a:pPr algn="just">
              <a:buFont typeface="Wingdings" charset="2"/>
              <a:buChar char="Ø"/>
            </a:pPr>
            <a:r>
              <a:rPr lang="en-GB" dirty="0" smtClean="0"/>
              <a:t>At </a:t>
            </a:r>
            <a:r>
              <a:rPr lang="en-GB" dirty="0"/>
              <a:t>least 100 hours of </a:t>
            </a:r>
            <a:r>
              <a:rPr lang="en-GB" dirty="0" smtClean="0"/>
              <a:t>experiences </a:t>
            </a:r>
            <a:r>
              <a:rPr lang="en-GB" dirty="0"/>
              <a:t>of the world of work for all young Londoners and a digital portfolio</a:t>
            </a:r>
          </a:p>
          <a:p>
            <a:pPr marL="0" indent="0">
              <a:buNone/>
            </a:pPr>
            <a:endParaRPr lang="en-US" dirty="0" smtClean="0"/>
          </a:p>
          <a:p>
            <a:pPr marL="0" lvl="0" indent="0">
              <a:buNone/>
            </a:pPr>
            <a:r>
              <a:rPr lang="en-GB" b="1" dirty="0"/>
              <a:t>Leadership and </a:t>
            </a:r>
            <a:r>
              <a:rPr lang="en-GB" b="1" dirty="0" smtClean="0"/>
              <a:t>accountability</a:t>
            </a:r>
          </a:p>
          <a:p>
            <a:pPr lvl="0">
              <a:buFont typeface="Wingdings" charset="2"/>
              <a:buChar char="Ø"/>
            </a:pPr>
            <a:r>
              <a:rPr lang="en-US" dirty="0" smtClean="0"/>
              <a:t>An </a:t>
            </a:r>
            <a:r>
              <a:rPr lang="en-US" dirty="0"/>
              <a:t>explicit </a:t>
            </a:r>
            <a:r>
              <a:rPr lang="en-US" dirty="0" err="1"/>
              <a:t>publicised</a:t>
            </a:r>
            <a:r>
              <a:rPr lang="en-US" dirty="0"/>
              <a:t> careers policy and careers curriculum in every secondary school and </a:t>
            </a:r>
            <a:r>
              <a:rPr lang="en-US" dirty="0" smtClean="0"/>
              <a:t>college</a:t>
            </a:r>
          </a:p>
          <a:p>
            <a:pPr marL="0" indent="0">
              <a:buNone/>
            </a:pPr>
            <a:endParaRPr lang="en-US" dirty="0" smtClean="0"/>
          </a:p>
          <a:p>
            <a:pPr>
              <a:buFont typeface="Wingdings" charset="2"/>
              <a:buChar char="Ø"/>
            </a:pPr>
            <a:r>
              <a:rPr lang="en-GB" dirty="0" smtClean="0"/>
              <a:t>A </a:t>
            </a:r>
            <a:r>
              <a:rPr lang="en-GB" dirty="0"/>
              <a:t>governor with responsibility for ensuring the institution supports all students to relate their learning to careers and the world of work from an early age</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40463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Gatsby Principles (2014) &amp; </a:t>
            </a:r>
            <a:r>
              <a:rPr lang="en-US" sz="2800" dirty="0" smtClean="0"/>
              <a:t>Regional Frameworks (2017 - 2022)</a:t>
            </a:r>
            <a:endParaRPr lang="en-US" sz="2800" dirty="0"/>
          </a:p>
        </p:txBody>
      </p:sp>
      <p:pic>
        <p:nvPicPr>
          <p:cNvPr id="5" name="Content Placeholder 4" descr="Workers-people-Group_f500x244_1448930001 (1).jpg"/>
          <p:cNvPicPr>
            <a:picLocks noGrp="1" noChangeAspect="1"/>
          </p:cNvPicPr>
          <p:nvPr>
            <p:ph sz="half" idx="1"/>
          </p:nvPr>
        </p:nvPicPr>
        <p:blipFill>
          <a:blip r:embed="rId3">
            <a:extLst>
              <a:ext uri="{28A0092B-C50C-407E-A947-70E740481C1C}">
                <a14:useLocalDpi xmlns:a14="http://schemas.microsoft.com/office/drawing/2010/main" val="0"/>
              </a:ext>
            </a:extLst>
          </a:blip>
          <a:srcRect l="27407" r="27407"/>
          <a:stretch>
            <a:fillRect/>
          </a:stretch>
        </p:blipFill>
        <p:spPr/>
      </p:pic>
      <p:sp>
        <p:nvSpPr>
          <p:cNvPr id="4" name="Content Placeholder 3"/>
          <p:cNvSpPr>
            <a:spLocks noGrp="1"/>
          </p:cNvSpPr>
          <p:nvPr>
            <p:ph sz="half" idx="2"/>
          </p:nvPr>
        </p:nvSpPr>
        <p:spPr/>
        <p:txBody>
          <a:bodyPr/>
          <a:lstStyle/>
          <a:p>
            <a:pPr marL="0" lvl="0" indent="0">
              <a:buNone/>
            </a:pPr>
            <a:r>
              <a:rPr lang="en-GB" sz="1800" b="1" dirty="0"/>
              <a:t>Support for a high quality careers </a:t>
            </a:r>
            <a:r>
              <a:rPr lang="en-GB" sz="1800" b="1" dirty="0" smtClean="0"/>
              <a:t>work</a:t>
            </a:r>
          </a:p>
          <a:p>
            <a:pPr lvl="0">
              <a:buFont typeface="Wingdings" charset="2"/>
              <a:buChar char="Ø"/>
            </a:pPr>
            <a:r>
              <a:rPr lang="en-GB" sz="1800" b="1" dirty="0"/>
              <a:t>U</a:t>
            </a:r>
            <a:r>
              <a:rPr lang="en-GB" sz="1800" b="1" dirty="0" smtClean="0"/>
              <a:t>p</a:t>
            </a:r>
            <a:r>
              <a:rPr lang="en-GB" sz="1800" b="1" dirty="0"/>
              <a:t>-to-date, user-friendly labour market intelligence/information (LMI</a:t>
            </a:r>
            <a:r>
              <a:rPr lang="en-GB" sz="1800" b="1" dirty="0" smtClean="0"/>
              <a:t>)</a:t>
            </a:r>
          </a:p>
          <a:p>
            <a:pPr lvl="0">
              <a:buFont typeface="Wingdings" charset="2"/>
              <a:buChar char="Ø"/>
            </a:pPr>
            <a:r>
              <a:rPr lang="en-GB" sz="1800" b="1" dirty="0" smtClean="0"/>
              <a:t> </a:t>
            </a:r>
            <a:r>
              <a:rPr lang="en-GB" sz="1800" b="1" dirty="0"/>
              <a:t>Formation and development of ‘careers clusters’ to share </a:t>
            </a:r>
            <a:r>
              <a:rPr lang="en-GB" sz="1800" b="1" dirty="0" smtClean="0"/>
              <a:t>resources</a:t>
            </a:r>
          </a:p>
          <a:p>
            <a:pPr lvl="0">
              <a:buFont typeface="Wingdings" charset="2"/>
              <a:buChar char="Ø"/>
            </a:pPr>
            <a:r>
              <a:rPr lang="en-GB" sz="1800" b="1" dirty="0" smtClean="0"/>
              <a:t>A </a:t>
            </a:r>
            <a:r>
              <a:rPr lang="en-GB" sz="1800" b="1" dirty="0"/>
              <a:t>local mechanism – linking education to business and the careers </a:t>
            </a:r>
            <a:r>
              <a:rPr lang="en-GB" sz="1800" b="1" dirty="0" smtClean="0"/>
              <a:t>community</a:t>
            </a:r>
          </a:p>
          <a:p>
            <a:pPr lvl="0">
              <a:buFont typeface="Wingdings" charset="2"/>
              <a:buChar char="Ø"/>
            </a:pPr>
            <a:r>
              <a:rPr lang="en-US" sz="1800" b="1" dirty="0" smtClean="0"/>
              <a:t>A </a:t>
            </a:r>
            <a:r>
              <a:rPr lang="en-US" sz="1800" b="1" dirty="0"/>
              <a:t>CAREERS CURRICULUM: </a:t>
            </a:r>
            <a:r>
              <a:rPr lang="en-US" sz="1800" dirty="0">
                <a:solidFill>
                  <a:schemeClr val="accent2"/>
                </a:solidFill>
              </a:rPr>
              <a:t>Stimulate careers dialogue, connect to learning outcomes and provide resources for teaching and learning</a:t>
            </a:r>
          </a:p>
          <a:p>
            <a:pPr marL="0" indent="0">
              <a:buNone/>
            </a:pPr>
            <a:endParaRPr lang="en-US" dirty="0"/>
          </a:p>
        </p:txBody>
      </p:sp>
    </p:spTree>
    <p:extLst>
      <p:ext uri="{BB962C8B-B14F-4D97-AF65-F5344CB8AC3E}">
        <p14:creationId xmlns:p14="http://schemas.microsoft.com/office/powerpoint/2010/main" val="24842668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Overview</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685013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25354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81000"/>
            <a:ext cx="7848600" cy="1447800"/>
          </a:xfrm>
        </p:spPr>
        <p:txBody>
          <a:bodyPr>
            <a:normAutofit/>
          </a:bodyPr>
          <a:lstStyle/>
          <a:p>
            <a:r>
              <a:rPr sz="4000" b="1" dirty="0" smtClean="0"/>
              <a:t>﻿</a:t>
            </a:r>
            <a:r>
              <a:rPr lang="en-GB" sz="3667" dirty="0" smtClean="0"/>
              <a:t>More exposure to the world of work</a:t>
            </a:r>
            <a:endParaRPr lang="en-US" sz="3667" b="1" dirty="0"/>
          </a:p>
        </p:txBody>
      </p:sp>
      <p:pic>
        <p:nvPicPr>
          <p:cNvPr id="4" name="Picture 3" descr="Chart scale 2.jpg"/>
          <p:cNvPicPr>
            <a:picLocks noChangeAspect="1"/>
          </p:cNvPicPr>
          <p:nvPr/>
        </p:nvPicPr>
        <p:blipFill>
          <a:blip r:embed="rId5"/>
          <a:stretch>
            <a:fillRect/>
          </a:stretch>
        </p:blipFill>
        <p:spPr>
          <a:xfrm>
            <a:off x="609600" y="1676400"/>
            <a:ext cx="8278688" cy="4419600"/>
          </a:xfrm>
          <a:prstGeom prst="rect">
            <a:avLst/>
          </a:prstGeom>
        </p:spPr>
      </p:pic>
    </p:spTree>
    <p:custDataLst>
      <p:tags r:id="rId1"/>
    </p:custDataLst>
    <p:extLst>
      <p:ext uri="{BB962C8B-B14F-4D97-AF65-F5344CB8AC3E}">
        <p14:creationId xmlns:p14="http://schemas.microsoft.com/office/powerpoint/2010/main" val="190719960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don Careers GFX_Page 1.jpg"/>
          <p:cNvPicPr>
            <a:picLocks noChangeAspect="1"/>
          </p:cNvPicPr>
          <p:nvPr/>
        </p:nvPicPr>
        <p:blipFill>
          <a:blip r:embed="rId2"/>
          <a:stretch>
            <a:fillRect/>
          </a:stretch>
        </p:blipFill>
        <p:spPr>
          <a:xfrm>
            <a:off x="0" y="9144"/>
            <a:ext cx="9144000" cy="6839712"/>
          </a:xfrm>
          <a:prstGeom prst="rect">
            <a:avLst/>
          </a:prstGeom>
        </p:spPr>
      </p:pic>
    </p:spTree>
    <p:extLst>
      <p:ext uri="{BB962C8B-B14F-4D97-AF65-F5344CB8AC3E}">
        <p14:creationId xmlns:p14="http://schemas.microsoft.com/office/powerpoint/2010/main" val="32428007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don Careers GFX_Page 2.jpg"/>
          <p:cNvPicPr>
            <a:picLocks noChangeAspect="1"/>
          </p:cNvPicPr>
          <p:nvPr/>
        </p:nvPicPr>
        <p:blipFill>
          <a:blip r:embed="rId2"/>
          <a:stretch>
            <a:fillRect/>
          </a:stretch>
        </p:blipFill>
        <p:spPr>
          <a:xfrm>
            <a:off x="0" y="9144"/>
            <a:ext cx="9144000" cy="6839712"/>
          </a:xfrm>
          <a:prstGeom prst="rect">
            <a:avLst/>
          </a:prstGeom>
        </p:spPr>
      </p:pic>
    </p:spTree>
    <p:extLst>
      <p:ext uri="{BB962C8B-B14F-4D97-AF65-F5344CB8AC3E}">
        <p14:creationId xmlns:p14="http://schemas.microsoft.com/office/powerpoint/2010/main" val="506608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don Careers GFX_Page 3.jpg"/>
          <p:cNvPicPr>
            <a:picLocks noChangeAspect="1"/>
          </p:cNvPicPr>
          <p:nvPr/>
        </p:nvPicPr>
        <p:blipFill>
          <a:blip r:embed="rId2"/>
          <a:stretch>
            <a:fillRect/>
          </a:stretch>
        </p:blipFill>
        <p:spPr>
          <a:xfrm>
            <a:off x="0" y="9144"/>
            <a:ext cx="9144000" cy="6839712"/>
          </a:xfrm>
          <a:prstGeom prst="rect">
            <a:avLst/>
          </a:prstGeom>
        </p:spPr>
      </p:pic>
    </p:spTree>
    <p:extLst>
      <p:ext uri="{BB962C8B-B14F-4D97-AF65-F5344CB8AC3E}">
        <p14:creationId xmlns:p14="http://schemas.microsoft.com/office/powerpoint/2010/main" val="840640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don Careers GFX_Page 4.jpg"/>
          <p:cNvPicPr>
            <a:picLocks noChangeAspect="1"/>
          </p:cNvPicPr>
          <p:nvPr/>
        </p:nvPicPr>
        <p:blipFill>
          <a:blip r:embed="rId2"/>
          <a:stretch>
            <a:fillRect/>
          </a:stretch>
        </p:blipFill>
        <p:spPr>
          <a:xfrm>
            <a:off x="0" y="9144"/>
            <a:ext cx="9144000" cy="6839712"/>
          </a:xfrm>
          <a:prstGeom prst="rect">
            <a:avLst/>
          </a:prstGeom>
        </p:spPr>
      </p:pic>
    </p:spTree>
    <p:extLst>
      <p:ext uri="{BB962C8B-B14F-4D97-AF65-F5344CB8AC3E}">
        <p14:creationId xmlns:p14="http://schemas.microsoft.com/office/powerpoint/2010/main" val="22415416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don Careers GFX_Page 5.jpg"/>
          <p:cNvPicPr>
            <a:picLocks noChangeAspect="1"/>
          </p:cNvPicPr>
          <p:nvPr/>
        </p:nvPicPr>
        <p:blipFill>
          <a:blip r:embed="rId2"/>
          <a:stretch>
            <a:fillRect/>
          </a:stretch>
        </p:blipFill>
        <p:spPr>
          <a:xfrm>
            <a:off x="0" y="9144"/>
            <a:ext cx="9144000" cy="6839712"/>
          </a:xfrm>
          <a:prstGeom prst="rect">
            <a:avLst/>
          </a:prstGeom>
        </p:spPr>
      </p:pic>
    </p:spTree>
    <p:extLst>
      <p:ext uri="{BB962C8B-B14F-4D97-AF65-F5344CB8AC3E}">
        <p14:creationId xmlns:p14="http://schemas.microsoft.com/office/powerpoint/2010/main" val="2809982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don Careers GFX_Page 7.jpg"/>
          <p:cNvPicPr>
            <a:picLocks noChangeAspect="1"/>
          </p:cNvPicPr>
          <p:nvPr/>
        </p:nvPicPr>
        <p:blipFill>
          <a:blip r:embed="rId2"/>
          <a:stretch>
            <a:fillRect/>
          </a:stretch>
        </p:blipFill>
        <p:spPr>
          <a:xfrm>
            <a:off x="0" y="9144"/>
            <a:ext cx="9144000" cy="6839712"/>
          </a:xfrm>
          <a:prstGeom prst="rect">
            <a:avLst/>
          </a:prstGeom>
        </p:spPr>
      </p:pic>
    </p:spTree>
    <p:extLst>
      <p:ext uri="{BB962C8B-B14F-4D97-AF65-F5344CB8AC3E}">
        <p14:creationId xmlns:p14="http://schemas.microsoft.com/office/powerpoint/2010/main" val="2214813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485800"/>
            <a:ext cx="7272808" cy="1143000"/>
          </a:xfrm>
        </p:spPr>
        <p:txBody>
          <a:bodyPr>
            <a:normAutofit fontScale="90000"/>
          </a:bodyPr>
          <a:lstStyle/>
          <a:p>
            <a:r>
              <a:rPr lang="en-US" dirty="0"/>
              <a:t>A</a:t>
            </a:r>
            <a:r>
              <a:rPr lang="en-US" dirty="0" smtClean="0"/>
              <a:t>uthentic &amp; </a:t>
            </a:r>
            <a:r>
              <a:rPr lang="en-US" dirty="0" err="1" smtClean="0"/>
              <a:t>personalised</a:t>
            </a:r>
            <a:r>
              <a:rPr lang="en-US" dirty="0" smtClean="0"/>
              <a:t> exposure to the world of work</a:t>
            </a:r>
            <a:endParaRPr lang="en-US" dirty="0"/>
          </a:p>
        </p:txBody>
      </p:sp>
      <p:sp>
        <p:nvSpPr>
          <p:cNvPr id="5" name="Content Placeholder 4"/>
          <p:cNvSpPr>
            <a:spLocks noGrp="1"/>
          </p:cNvSpPr>
          <p:nvPr>
            <p:ph sz="half" idx="1"/>
          </p:nvPr>
        </p:nvSpPr>
        <p:spPr>
          <a:xfrm>
            <a:off x="457200" y="1340768"/>
            <a:ext cx="4038600" cy="4785395"/>
          </a:xfrm>
        </p:spPr>
        <p:txBody>
          <a:bodyPr>
            <a:normAutofit fontScale="92500" lnSpcReduction="10000"/>
          </a:bodyPr>
          <a:lstStyle/>
          <a:p>
            <a:pPr marL="0" lvl="0" indent="0">
              <a:buNone/>
            </a:pPr>
            <a:endParaRPr lang="en-GB" dirty="0" smtClean="0"/>
          </a:p>
          <a:p>
            <a:r>
              <a:rPr lang="en-GB" dirty="0"/>
              <a:t>M</a:t>
            </a:r>
            <a:r>
              <a:rPr lang="en-GB" dirty="0" smtClean="0"/>
              <a:t>otivation for work – resilience, motivation &amp; confidence</a:t>
            </a:r>
            <a:endParaRPr lang="en-GB" dirty="0"/>
          </a:p>
          <a:p>
            <a:pPr lvl="0"/>
            <a:r>
              <a:rPr lang="en-GB" dirty="0" smtClean="0"/>
              <a:t>Career skill </a:t>
            </a:r>
            <a:r>
              <a:rPr lang="en-GB" dirty="0"/>
              <a:t> – </a:t>
            </a:r>
            <a:r>
              <a:rPr lang="en-GB" dirty="0" smtClean="0"/>
              <a:t> self awareness, decision making, behaviour &amp; job search</a:t>
            </a:r>
          </a:p>
          <a:p>
            <a:r>
              <a:rPr lang="en-GB" dirty="0" smtClean="0"/>
              <a:t>Getting into work </a:t>
            </a:r>
            <a:r>
              <a:rPr lang="en-GB" dirty="0"/>
              <a:t>– </a:t>
            </a:r>
            <a:r>
              <a:rPr lang="en-GB" dirty="0" smtClean="0"/>
              <a:t> </a:t>
            </a:r>
            <a:r>
              <a:rPr lang="en-GB" dirty="0" err="1" smtClean="0"/>
              <a:t>quals</a:t>
            </a:r>
            <a:r>
              <a:rPr lang="en-GB" dirty="0" smtClean="0"/>
              <a:t>, earnings</a:t>
            </a:r>
          </a:p>
          <a:p>
            <a:pPr marL="0" indent="0">
              <a:buNone/>
            </a:pPr>
            <a:r>
              <a:rPr lang="en-GB" dirty="0" smtClean="0"/>
              <a:t>	- Social &amp; cultural capital</a:t>
            </a:r>
            <a:endParaRPr lang="en-GB" dirty="0"/>
          </a:p>
          <a:p>
            <a:pPr marL="0" lvl="0" indent="0">
              <a:buNone/>
            </a:pPr>
            <a:r>
              <a:rPr lang="en-GB" dirty="0" smtClean="0"/>
              <a:t>	- Learning environs</a:t>
            </a:r>
          </a:p>
          <a:p>
            <a:pPr lvl="0"/>
            <a:endParaRPr lang="en-US" dirty="0"/>
          </a:p>
        </p:txBody>
      </p:sp>
      <p:pic>
        <p:nvPicPr>
          <p:cNvPr id="7" name="1047.jpg"/>
          <p:cNvPicPr>
            <a:picLocks noGrp="1" noChangeAspect="1"/>
          </p:cNvPicPr>
          <p:nvPr>
            <p:ph sz="half" idx="2"/>
          </p:nvPr>
        </p:nvPicPr>
        <p:blipFill>
          <a:blip r:embed="rId3">
            <a:extLst/>
          </a:blip>
          <a:srcRect t="1110" b="1110"/>
          <a:stretch>
            <a:fillRect/>
          </a:stretch>
        </p:blipFill>
        <p:spPr>
          <a:xfrm>
            <a:off x="4648200" y="1844824"/>
            <a:ext cx="4038600" cy="4281339"/>
          </a:xfrm>
          <a:prstGeom prst="rect">
            <a:avLst/>
          </a:prstGeom>
          <a:ln w="12700">
            <a:miter lim="400000"/>
          </a:ln>
        </p:spPr>
      </p:pic>
    </p:spTree>
    <p:extLst>
      <p:ext uri="{BB962C8B-B14F-4D97-AF65-F5344CB8AC3E}">
        <p14:creationId xmlns:p14="http://schemas.microsoft.com/office/powerpoint/2010/main" val="27133049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al 3"/>
          <p:cNvSpPr>
            <a:spLocks noChangeArrowheads="1"/>
          </p:cNvSpPr>
          <p:nvPr/>
        </p:nvSpPr>
        <p:spPr bwMode="auto">
          <a:xfrm>
            <a:off x="3517454" y="2636961"/>
            <a:ext cx="2062658" cy="2123281"/>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dirty="0"/>
          </a:p>
        </p:txBody>
      </p:sp>
      <p:sp>
        <p:nvSpPr>
          <p:cNvPr id="21509" name="Rechthoek 6"/>
          <p:cNvSpPr>
            <a:spLocks noChangeArrowheads="1"/>
          </p:cNvSpPr>
          <p:nvPr/>
        </p:nvSpPr>
        <p:spPr bwMode="auto">
          <a:xfrm>
            <a:off x="3457375" y="3146866"/>
            <a:ext cx="21602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600" dirty="0" smtClean="0">
                <a:solidFill>
                  <a:srgbClr val="FFFFFF"/>
                </a:solidFill>
              </a:rPr>
              <a:t>Identity</a:t>
            </a:r>
          </a:p>
          <a:p>
            <a:pPr algn="ctr"/>
            <a:r>
              <a:rPr lang="en-US" sz="1600" dirty="0" smtClean="0">
                <a:solidFill>
                  <a:srgbClr val="FFFFFF"/>
                </a:solidFill>
              </a:rPr>
              <a:t>Experiences of Work</a:t>
            </a:r>
          </a:p>
          <a:p>
            <a:pPr algn="ctr"/>
            <a:r>
              <a:rPr lang="en-US" sz="1600" dirty="0" smtClean="0">
                <a:solidFill>
                  <a:srgbClr val="FFFFFF"/>
                </a:solidFill>
              </a:rPr>
              <a:t>Performances</a:t>
            </a:r>
          </a:p>
          <a:p>
            <a:pPr algn="ctr"/>
            <a:r>
              <a:rPr lang="en-US" sz="1600" dirty="0" smtClean="0">
                <a:solidFill>
                  <a:srgbClr val="FFFFFF"/>
                </a:solidFill>
              </a:rPr>
              <a:t>Evidence</a:t>
            </a:r>
          </a:p>
          <a:p>
            <a:pPr algn="ctr"/>
            <a:r>
              <a:rPr lang="en-US" sz="1600" dirty="0" smtClean="0">
                <a:solidFill>
                  <a:srgbClr val="FFFFFF"/>
                </a:solidFill>
              </a:rPr>
              <a:t>Network </a:t>
            </a:r>
          </a:p>
        </p:txBody>
      </p:sp>
      <p:sp>
        <p:nvSpPr>
          <p:cNvPr id="21511" name="Tekstvak 8"/>
          <p:cNvSpPr txBox="1">
            <a:spLocks noChangeArrowheads="1"/>
          </p:cNvSpPr>
          <p:nvPr/>
        </p:nvSpPr>
        <p:spPr bwMode="auto">
          <a:xfrm>
            <a:off x="3887341" y="692696"/>
            <a:ext cx="13548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2000" b="1" dirty="0" err="1" smtClean="0">
                <a:solidFill>
                  <a:schemeClr val="tx1"/>
                </a:solidFill>
              </a:rPr>
              <a:t>Experience</a:t>
            </a:r>
            <a:endParaRPr lang="nl-NL" sz="2000" b="1" dirty="0">
              <a:solidFill>
                <a:schemeClr val="tx1"/>
              </a:solidFill>
            </a:endParaRPr>
          </a:p>
        </p:txBody>
      </p:sp>
      <p:sp>
        <p:nvSpPr>
          <p:cNvPr id="21512" name="Tekstvak 9"/>
          <p:cNvSpPr txBox="1">
            <a:spLocks noChangeArrowheads="1"/>
          </p:cNvSpPr>
          <p:nvPr/>
        </p:nvSpPr>
        <p:spPr bwMode="auto">
          <a:xfrm>
            <a:off x="3417548" y="1763524"/>
            <a:ext cx="2294667" cy="400110"/>
          </a:xfrm>
          <a:prstGeom prst="rect">
            <a:avLst/>
          </a:prstGeom>
          <a:noFill/>
          <a:ln w="9525">
            <a:noFill/>
            <a:miter lim="800000"/>
            <a:headEnd/>
            <a:tailEnd/>
          </a:ln>
          <a:extLst/>
        </p:spPr>
        <p:txBody>
          <a:bodyPr wrap="none">
            <a:spAutoFit/>
          </a:bodyPr>
          <a:lstStyle/>
          <a:p>
            <a:pPr algn="ctr"/>
            <a:r>
              <a:rPr lang="en-US" sz="2000" b="1" dirty="0" smtClean="0"/>
              <a:t>Choice for next step</a:t>
            </a:r>
            <a:endParaRPr lang="nl-NL" sz="2000" b="1" dirty="0" smtClean="0">
              <a:solidFill>
                <a:schemeClr val="tx1"/>
              </a:solidFill>
            </a:endParaRPr>
          </a:p>
        </p:txBody>
      </p:sp>
      <p:sp>
        <p:nvSpPr>
          <p:cNvPr id="21513" name="Tekstvak 10"/>
          <p:cNvSpPr txBox="1">
            <a:spLocks noChangeArrowheads="1"/>
          </p:cNvSpPr>
          <p:nvPr/>
        </p:nvSpPr>
        <p:spPr bwMode="auto">
          <a:xfrm>
            <a:off x="5446087" y="2892701"/>
            <a:ext cx="2273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dirty="0" err="1" smtClean="0">
                <a:solidFill>
                  <a:schemeClr val="accent1"/>
                </a:solidFill>
              </a:rPr>
              <a:t>Reflection</a:t>
            </a:r>
            <a:r>
              <a:rPr lang="nl-NL" dirty="0" smtClean="0">
                <a:solidFill>
                  <a:schemeClr val="accent1"/>
                </a:solidFill>
              </a:rPr>
              <a:t> on </a:t>
            </a:r>
            <a:r>
              <a:rPr lang="nl-NL" dirty="0" err="1" smtClean="0">
                <a:solidFill>
                  <a:schemeClr val="accent1"/>
                </a:solidFill>
              </a:rPr>
              <a:t>qualities</a:t>
            </a:r>
            <a:endParaRPr lang="nl-NL" dirty="0">
              <a:solidFill>
                <a:schemeClr val="accent1"/>
              </a:solidFill>
            </a:endParaRPr>
          </a:p>
        </p:txBody>
      </p:sp>
      <p:sp>
        <p:nvSpPr>
          <p:cNvPr id="21514" name="Tekstvak 11"/>
          <p:cNvSpPr txBox="1">
            <a:spLocks noChangeArrowheads="1"/>
          </p:cNvSpPr>
          <p:nvPr/>
        </p:nvSpPr>
        <p:spPr bwMode="auto">
          <a:xfrm>
            <a:off x="5724128" y="3275692"/>
            <a:ext cx="1922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dirty="0" err="1" smtClean="0">
                <a:solidFill>
                  <a:schemeClr val="accent1"/>
                </a:solidFill>
              </a:rPr>
              <a:t>and</a:t>
            </a:r>
            <a:r>
              <a:rPr lang="nl-NL" dirty="0" smtClean="0">
                <a:solidFill>
                  <a:schemeClr val="accent1"/>
                </a:solidFill>
              </a:rPr>
              <a:t> </a:t>
            </a:r>
            <a:r>
              <a:rPr lang="nl-NL" dirty="0" err="1" smtClean="0">
                <a:solidFill>
                  <a:schemeClr val="accent1"/>
                </a:solidFill>
              </a:rPr>
              <a:t>motives</a:t>
            </a:r>
            <a:endParaRPr lang="nl-NL" dirty="0">
              <a:solidFill>
                <a:schemeClr val="accent1"/>
              </a:solidFill>
            </a:endParaRPr>
          </a:p>
        </p:txBody>
      </p:sp>
      <p:sp>
        <p:nvSpPr>
          <p:cNvPr id="21515" name="Tekstvak 12"/>
          <p:cNvSpPr txBox="1">
            <a:spLocks noChangeArrowheads="1"/>
          </p:cNvSpPr>
          <p:nvPr/>
        </p:nvSpPr>
        <p:spPr bwMode="auto">
          <a:xfrm>
            <a:off x="5364088" y="4931876"/>
            <a:ext cx="18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dirty="0" err="1" smtClean="0">
                <a:solidFill>
                  <a:schemeClr val="accent1"/>
                </a:solidFill>
              </a:rPr>
              <a:t>Work</a:t>
            </a:r>
            <a:r>
              <a:rPr lang="nl-NL" dirty="0" smtClean="0">
                <a:solidFill>
                  <a:schemeClr val="accent1"/>
                </a:solidFill>
              </a:rPr>
              <a:t> </a:t>
            </a:r>
            <a:r>
              <a:rPr lang="nl-NL" dirty="0" err="1" smtClean="0">
                <a:solidFill>
                  <a:schemeClr val="accent1"/>
                </a:solidFill>
              </a:rPr>
              <a:t>exploration</a:t>
            </a:r>
            <a:endParaRPr lang="nl-NL" dirty="0">
              <a:solidFill>
                <a:schemeClr val="accent1"/>
              </a:solidFill>
            </a:endParaRPr>
          </a:p>
        </p:txBody>
      </p:sp>
      <p:sp>
        <p:nvSpPr>
          <p:cNvPr id="21516" name="Tekstvak 13"/>
          <p:cNvSpPr txBox="1">
            <a:spLocks noChangeArrowheads="1"/>
          </p:cNvSpPr>
          <p:nvPr/>
        </p:nvSpPr>
        <p:spPr bwMode="auto">
          <a:xfrm>
            <a:off x="2089150" y="4941168"/>
            <a:ext cx="1441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dirty="0" err="1" smtClean="0">
                <a:solidFill>
                  <a:schemeClr val="accent1"/>
                </a:solidFill>
              </a:rPr>
              <a:t>Career</a:t>
            </a:r>
            <a:r>
              <a:rPr lang="nl-NL" dirty="0" smtClean="0">
                <a:solidFill>
                  <a:schemeClr val="accent1"/>
                </a:solidFill>
              </a:rPr>
              <a:t> action</a:t>
            </a:r>
            <a:endParaRPr lang="nl-NL" dirty="0">
              <a:solidFill>
                <a:schemeClr val="accent1"/>
              </a:solidFill>
            </a:endParaRPr>
          </a:p>
        </p:txBody>
      </p:sp>
      <p:sp>
        <p:nvSpPr>
          <p:cNvPr id="21517" name="Tekstvak 14"/>
          <p:cNvSpPr txBox="1">
            <a:spLocks noChangeArrowheads="1"/>
          </p:cNvSpPr>
          <p:nvPr/>
        </p:nvSpPr>
        <p:spPr bwMode="auto">
          <a:xfrm>
            <a:off x="1628329" y="2692524"/>
            <a:ext cx="1277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dirty="0" smtClean="0">
                <a:solidFill>
                  <a:schemeClr val="accent1"/>
                </a:solidFill>
              </a:rPr>
              <a:t>Networking</a:t>
            </a:r>
            <a:endParaRPr lang="nl-NL" dirty="0">
              <a:solidFill>
                <a:schemeClr val="accent1"/>
              </a:solidFill>
            </a:endParaRPr>
          </a:p>
        </p:txBody>
      </p:sp>
      <p:cxnSp>
        <p:nvCxnSpPr>
          <p:cNvPr id="21518" name="Rechte verbindingslijn 16"/>
          <p:cNvCxnSpPr>
            <a:cxnSpLocks noChangeShapeType="1"/>
            <a:endCxn id="21506" idx="1"/>
          </p:cNvCxnSpPr>
          <p:nvPr/>
        </p:nvCxnSpPr>
        <p:spPr bwMode="auto">
          <a:xfrm>
            <a:off x="2843808" y="1847698"/>
            <a:ext cx="975715" cy="1100210"/>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9" name="Rechte verbindingslijn 17"/>
          <p:cNvCxnSpPr>
            <a:cxnSpLocks noChangeShapeType="1"/>
          </p:cNvCxnSpPr>
          <p:nvPr/>
        </p:nvCxnSpPr>
        <p:spPr bwMode="auto">
          <a:xfrm flipH="1">
            <a:off x="5293867" y="1694866"/>
            <a:ext cx="1078333" cy="1334208"/>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0" name="Rechte verbindingslijn 19"/>
          <p:cNvCxnSpPr>
            <a:cxnSpLocks noChangeShapeType="1"/>
            <a:stCxn id="21506" idx="4"/>
          </p:cNvCxnSpPr>
          <p:nvPr/>
        </p:nvCxnSpPr>
        <p:spPr bwMode="auto">
          <a:xfrm>
            <a:off x="4548783" y="4760242"/>
            <a:ext cx="23217" cy="1693094"/>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1" name="Rechte verbindingslijn 22"/>
          <p:cNvCxnSpPr>
            <a:cxnSpLocks noChangeShapeType="1"/>
          </p:cNvCxnSpPr>
          <p:nvPr/>
        </p:nvCxnSpPr>
        <p:spPr bwMode="auto">
          <a:xfrm>
            <a:off x="1628329" y="3810526"/>
            <a:ext cx="1889125" cy="1"/>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2" name="Rechte verbindingslijn 24"/>
          <p:cNvCxnSpPr>
            <a:cxnSpLocks noChangeShapeType="1"/>
          </p:cNvCxnSpPr>
          <p:nvPr/>
        </p:nvCxnSpPr>
        <p:spPr bwMode="auto">
          <a:xfrm>
            <a:off x="5580112" y="3789040"/>
            <a:ext cx="1916113" cy="0"/>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Boog 28"/>
          <p:cNvSpPr/>
          <p:nvPr/>
        </p:nvSpPr>
        <p:spPr>
          <a:xfrm>
            <a:off x="1331640" y="674265"/>
            <a:ext cx="6480720" cy="5923087"/>
          </a:xfrm>
          <a:prstGeom prst="arc">
            <a:avLst>
              <a:gd name="adj1" fmla="val 16732605"/>
              <a:gd name="adj2" fmla="val 14146591"/>
            </a:avLst>
          </a:prstGeom>
          <a:ln>
            <a:solidFill>
              <a:srgbClr val="FF0000"/>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chemeClr val="accent2"/>
              </a:solidFill>
            </a:endParaRPr>
          </a:p>
        </p:txBody>
      </p:sp>
      <p:cxnSp>
        <p:nvCxnSpPr>
          <p:cNvPr id="21527" name="Rechte verbindingslijn met pijl 21526"/>
          <p:cNvCxnSpPr>
            <a:stCxn id="53" idx="2"/>
          </p:cNvCxnSpPr>
          <p:nvPr/>
        </p:nvCxnSpPr>
        <p:spPr>
          <a:xfrm>
            <a:off x="3897008" y="1541181"/>
            <a:ext cx="43602" cy="739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Boog 52"/>
          <p:cNvSpPr/>
          <p:nvPr/>
        </p:nvSpPr>
        <p:spPr>
          <a:xfrm rot="718909">
            <a:off x="1728170" y="1021591"/>
            <a:ext cx="2342263" cy="4271171"/>
          </a:xfrm>
          <a:prstGeom prst="arc">
            <a:avLst>
              <a:gd name="adj1" fmla="val 15393146"/>
              <a:gd name="adj2" fmla="val 17382548"/>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 name="Rechthoek 1"/>
          <p:cNvSpPr/>
          <p:nvPr/>
        </p:nvSpPr>
        <p:spPr>
          <a:xfrm>
            <a:off x="360040" y="116632"/>
            <a:ext cx="8604448" cy="584775"/>
          </a:xfrm>
          <a:prstGeom prst="rect">
            <a:avLst/>
          </a:prstGeom>
        </p:spPr>
        <p:txBody>
          <a:bodyPr wrap="square">
            <a:spAutoFit/>
          </a:bodyPr>
          <a:lstStyle/>
          <a:p>
            <a:pPr algn="ctr"/>
            <a:r>
              <a:rPr lang="nl-NL" sz="3200" b="1" dirty="0" smtClean="0">
                <a:solidFill>
                  <a:srgbClr val="000000"/>
                </a:solidFill>
              </a:rPr>
              <a:t>New Forms of </a:t>
            </a:r>
            <a:r>
              <a:rPr lang="nl-NL" sz="3200" b="1" dirty="0" err="1" smtClean="0">
                <a:solidFill>
                  <a:srgbClr val="000000"/>
                </a:solidFill>
              </a:rPr>
              <a:t>Careers</a:t>
            </a:r>
            <a:r>
              <a:rPr lang="nl-NL" sz="3200" b="1" dirty="0" smtClean="0">
                <a:solidFill>
                  <a:srgbClr val="000000"/>
                </a:solidFill>
              </a:rPr>
              <a:t> </a:t>
            </a:r>
            <a:r>
              <a:rPr lang="nl-NL" sz="3200" b="1" dirty="0" err="1" smtClean="0">
                <a:solidFill>
                  <a:srgbClr val="000000"/>
                </a:solidFill>
              </a:rPr>
              <a:t>Dialogue</a:t>
            </a:r>
            <a:endParaRPr lang="nl-NL" sz="3200" b="1" dirty="0">
              <a:solidFill>
                <a:srgbClr val="000000"/>
              </a:solidFill>
            </a:endParaRPr>
          </a:p>
        </p:txBody>
      </p:sp>
      <p:sp>
        <p:nvSpPr>
          <p:cNvPr id="33" name="Tekstvak 9"/>
          <p:cNvSpPr txBox="1">
            <a:spLocks noChangeArrowheads="1"/>
          </p:cNvSpPr>
          <p:nvPr/>
        </p:nvSpPr>
        <p:spPr bwMode="auto">
          <a:xfrm>
            <a:off x="5361187" y="1187460"/>
            <a:ext cx="1125629" cy="400110"/>
          </a:xfrm>
          <a:prstGeom prst="rect">
            <a:avLst/>
          </a:prstGeom>
          <a:noFill/>
          <a:ln w="9525">
            <a:noFill/>
            <a:miter lim="800000"/>
            <a:headEnd/>
            <a:tailEnd/>
          </a:ln>
          <a:extLst/>
        </p:spPr>
        <p:txBody>
          <a:bodyPr wrap="none">
            <a:spAutoFit/>
          </a:bodyPr>
          <a:lstStyle/>
          <a:p>
            <a:pPr algn="ctr"/>
            <a:r>
              <a:rPr lang="nl-NL" sz="2000" b="1" dirty="0" err="1" smtClean="0">
                <a:solidFill>
                  <a:srgbClr val="FF0000"/>
                </a:solidFill>
              </a:rPr>
              <a:t>Dialogue</a:t>
            </a:r>
            <a:endParaRPr lang="nl-NL" sz="2000" b="1" dirty="0" smtClean="0">
              <a:solidFill>
                <a:srgbClr val="FF0000"/>
              </a:solidFill>
            </a:endParaRPr>
          </a:p>
        </p:txBody>
      </p:sp>
      <p:pic>
        <p:nvPicPr>
          <p:cNvPr id="25" name="Picture 2" descr="http://1.bp.blogspot.com/-HYkvaKpo5dU/TnOGLGRzsII/AAAAAAAAAN8/wb6fB7WOSGM/s400/cat.jpg"/>
          <p:cNvPicPr>
            <a:picLocks noChangeAspect="1" noChangeArrowheads="1"/>
          </p:cNvPicPr>
          <p:nvPr/>
        </p:nvPicPr>
        <p:blipFill>
          <a:blip r:embed="rId3" cstate="print"/>
          <a:srcRect/>
          <a:stretch>
            <a:fillRect/>
          </a:stretch>
        </p:blipFill>
        <p:spPr bwMode="auto">
          <a:xfrm>
            <a:off x="7951014" y="1852029"/>
            <a:ext cx="1072915" cy="107291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6" name="Picture 2" descr="http://www.vocationvillage.com/wp-content/uploads/2013/03/happenstance-lu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3918" y="5621748"/>
            <a:ext cx="911221" cy="8000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media-cache-ec0.pinimg.com/236x/89/5d/c9/895dc9f6035d8e9d9c8cb829cb243e7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67" y="5606425"/>
            <a:ext cx="990926" cy="9909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newox.nl/images/content/homeslides/1/image_36f711848fbridge_norm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588" y="1783426"/>
            <a:ext cx="1890269" cy="603650"/>
          </a:xfrm>
          <a:prstGeom prst="rect">
            <a:avLst/>
          </a:prstGeom>
          <a:noFill/>
          <a:extLst>
            <a:ext uri="{909E8E84-426E-40dd-AFC4-6F175D3DCCD1}">
              <a14:hiddenFill xmlns:a14="http://schemas.microsoft.com/office/drawing/2010/main">
                <a:solidFill>
                  <a:srgbClr val="FFFFFF"/>
                </a:solidFill>
              </a14:hiddenFill>
            </a:ext>
          </a:extLst>
        </p:spPr>
      </p:pic>
      <p:sp>
        <p:nvSpPr>
          <p:cNvPr id="35" name="Tekstvak 10"/>
          <p:cNvSpPr txBox="1">
            <a:spLocks noChangeArrowheads="1"/>
          </p:cNvSpPr>
          <p:nvPr/>
        </p:nvSpPr>
        <p:spPr bwMode="auto">
          <a:xfrm>
            <a:off x="7255946" y="1412776"/>
            <a:ext cx="1826654" cy="369332"/>
          </a:xfrm>
          <a:prstGeom prst="rect">
            <a:avLst/>
          </a:prstGeom>
          <a:solidFill>
            <a:schemeClr val="bg1"/>
          </a:solidFill>
          <a:ln>
            <a:noFill/>
          </a:ln>
          <a:extLst/>
        </p:spPr>
        <p:txBody>
          <a:bodyPr wrap="none">
            <a:spAutoFit/>
          </a:bodyPr>
          <a:lstStyle/>
          <a:p>
            <a:r>
              <a:rPr lang="nl-NL" b="1" dirty="0" err="1" smtClean="0">
                <a:solidFill>
                  <a:srgbClr val="FF0000"/>
                </a:solidFill>
              </a:rPr>
              <a:t>Estimate</a:t>
            </a:r>
            <a:r>
              <a:rPr lang="nl-NL" b="1" dirty="0" smtClean="0">
                <a:solidFill>
                  <a:srgbClr val="FF0000"/>
                </a:solidFill>
              </a:rPr>
              <a:t> </a:t>
            </a:r>
            <a:r>
              <a:rPr lang="nl-NL" b="1" dirty="0" err="1" smtClean="0">
                <a:solidFill>
                  <a:srgbClr val="FF0000"/>
                </a:solidFill>
              </a:rPr>
              <a:t>chances</a:t>
            </a:r>
            <a:endParaRPr lang="nl-NL" b="1" dirty="0">
              <a:solidFill>
                <a:srgbClr val="FF0000"/>
              </a:solidFill>
            </a:endParaRPr>
          </a:p>
        </p:txBody>
      </p:sp>
      <p:sp>
        <p:nvSpPr>
          <p:cNvPr id="36" name="Tekstvak 10"/>
          <p:cNvSpPr txBox="1">
            <a:spLocks noChangeArrowheads="1"/>
          </p:cNvSpPr>
          <p:nvPr/>
        </p:nvSpPr>
        <p:spPr bwMode="auto">
          <a:xfrm>
            <a:off x="7380312" y="5229200"/>
            <a:ext cx="1812547" cy="369332"/>
          </a:xfrm>
          <a:prstGeom prst="rect">
            <a:avLst/>
          </a:prstGeom>
          <a:solidFill>
            <a:schemeClr val="bg1"/>
          </a:solidFill>
          <a:ln>
            <a:noFill/>
          </a:ln>
          <a:extLst/>
        </p:spPr>
        <p:txBody>
          <a:bodyPr wrap="none">
            <a:spAutoFit/>
          </a:bodyPr>
          <a:lstStyle/>
          <a:p>
            <a:r>
              <a:rPr lang="nl-NL" b="1" dirty="0" err="1" smtClean="0">
                <a:solidFill>
                  <a:srgbClr val="FF0000"/>
                </a:solidFill>
              </a:rPr>
              <a:t>Discover</a:t>
            </a:r>
            <a:r>
              <a:rPr lang="nl-NL" b="1" dirty="0" smtClean="0">
                <a:solidFill>
                  <a:srgbClr val="FF0000"/>
                </a:solidFill>
              </a:rPr>
              <a:t> </a:t>
            </a:r>
            <a:r>
              <a:rPr lang="nl-NL" b="1" dirty="0" err="1" smtClean="0">
                <a:solidFill>
                  <a:srgbClr val="FF0000"/>
                </a:solidFill>
              </a:rPr>
              <a:t>chances</a:t>
            </a:r>
            <a:endParaRPr lang="nl-NL" b="1" dirty="0">
              <a:solidFill>
                <a:srgbClr val="FF0000"/>
              </a:solidFill>
            </a:endParaRPr>
          </a:p>
        </p:txBody>
      </p:sp>
      <p:sp>
        <p:nvSpPr>
          <p:cNvPr id="37" name="Tekstvak 10"/>
          <p:cNvSpPr txBox="1">
            <a:spLocks noChangeArrowheads="1"/>
          </p:cNvSpPr>
          <p:nvPr/>
        </p:nvSpPr>
        <p:spPr bwMode="auto">
          <a:xfrm>
            <a:off x="73529" y="5214136"/>
            <a:ext cx="1618264" cy="369332"/>
          </a:xfrm>
          <a:prstGeom prst="rect">
            <a:avLst/>
          </a:prstGeom>
          <a:solidFill>
            <a:schemeClr val="bg1"/>
          </a:solidFill>
          <a:ln>
            <a:noFill/>
          </a:ln>
          <a:extLst/>
        </p:spPr>
        <p:txBody>
          <a:bodyPr wrap="none">
            <a:spAutoFit/>
          </a:bodyPr>
          <a:lstStyle/>
          <a:p>
            <a:r>
              <a:rPr lang="nl-NL" b="1" dirty="0" err="1" smtClean="0">
                <a:solidFill>
                  <a:srgbClr val="FF0000"/>
                </a:solidFill>
              </a:rPr>
              <a:t>Create</a:t>
            </a:r>
            <a:r>
              <a:rPr lang="nl-NL" b="1" dirty="0" smtClean="0">
                <a:solidFill>
                  <a:srgbClr val="FF0000"/>
                </a:solidFill>
              </a:rPr>
              <a:t> </a:t>
            </a:r>
            <a:r>
              <a:rPr lang="nl-NL" b="1" dirty="0" err="1" smtClean="0">
                <a:solidFill>
                  <a:srgbClr val="FF0000"/>
                </a:solidFill>
              </a:rPr>
              <a:t>chances</a:t>
            </a:r>
            <a:endParaRPr lang="nl-NL" b="1" dirty="0">
              <a:solidFill>
                <a:srgbClr val="FF0000"/>
              </a:solidFill>
            </a:endParaRPr>
          </a:p>
        </p:txBody>
      </p:sp>
      <p:sp>
        <p:nvSpPr>
          <p:cNvPr id="38" name="Tekstvak 10"/>
          <p:cNvSpPr txBox="1">
            <a:spLocks noChangeArrowheads="1"/>
          </p:cNvSpPr>
          <p:nvPr/>
        </p:nvSpPr>
        <p:spPr bwMode="auto">
          <a:xfrm>
            <a:off x="30199" y="1412776"/>
            <a:ext cx="1654620" cy="369332"/>
          </a:xfrm>
          <a:prstGeom prst="rect">
            <a:avLst/>
          </a:prstGeom>
          <a:solidFill>
            <a:schemeClr val="bg1"/>
          </a:solidFill>
          <a:ln>
            <a:noFill/>
          </a:ln>
          <a:extLst/>
        </p:spPr>
        <p:txBody>
          <a:bodyPr wrap="none">
            <a:spAutoFit/>
          </a:bodyPr>
          <a:lstStyle/>
          <a:p>
            <a:r>
              <a:rPr lang="nl-NL" b="1" dirty="0" err="1" smtClean="0">
                <a:solidFill>
                  <a:srgbClr val="FF0000"/>
                </a:solidFill>
              </a:rPr>
              <a:t>Exploit</a:t>
            </a:r>
            <a:r>
              <a:rPr lang="nl-NL" b="1" dirty="0" smtClean="0">
                <a:solidFill>
                  <a:srgbClr val="FF0000"/>
                </a:solidFill>
              </a:rPr>
              <a:t> </a:t>
            </a:r>
            <a:r>
              <a:rPr lang="nl-NL" b="1" dirty="0" err="1" smtClean="0">
                <a:solidFill>
                  <a:srgbClr val="FF0000"/>
                </a:solidFill>
              </a:rPr>
              <a:t>chances</a:t>
            </a:r>
            <a:endParaRPr lang="nl-NL" b="1" dirty="0">
              <a:solidFill>
                <a:srgbClr val="FF0000"/>
              </a:solidFill>
            </a:endParaRPr>
          </a:p>
        </p:txBody>
      </p:sp>
    </p:spTree>
    <p:extLst>
      <p:ext uri="{BB962C8B-B14F-4D97-AF65-F5344CB8AC3E}">
        <p14:creationId xmlns:p14="http://schemas.microsoft.com/office/powerpoint/2010/main" val="338750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6" presetClass="emph" presetSubtype="0" fill="hold" grpId="0" nodeType="withEffect">
                                  <p:stCondLst>
                                    <p:cond delay="0"/>
                                  </p:stCondLst>
                                  <p:iterate type="lt">
                                    <p:tmPct val="4000"/>
                                  </p:iterate>
                                  <p:childTnLst>
                                    <p:set>
                                      <p:cBhvr override="childStyle">
                                        <p:cTn id="18" dur="500" fill="hold"/>
                                        <p:tgtEl>
                                          <p:spTgt spid="21509"/>
                                        </p:tgtEl>
                                        <p:attrNameLst>
                                          <p:attrName>style.color</p:attrName>
                                        </p:attrNameLst>
                                      </p:cBhvr>
                                      <p:to>
                                        <p:clrVal>
                                          <a:schemeClr val="accent2"/>
                                        </p:clrVal>
                                      </p:to>
                                    </p:set>
                                    <p:set>
                                      <p:cBhvr>
                                        <p:cTn id="19" dur="500" fill="hold"/>
                                        <p:tgtEl>
                                          <p:spTgt spid="21509"/>
                                        </p:tgtEl>
                                        <p:attrNameLst>
                                          <p:attrName>fillcolor</p:attrName>
                                        </p:attrNameLst>
                                      </p:cBhvr>
                                      <p:to>
                                        <p:clrVal>
                                          <a:schemeClr val="accent2"/>
                                        </p:clrVal>
                                      </p:to>
                                    </p:set>
                                    <p:set>
                                      <p:cBhvr>
                                        <p:cTn id="20" dur="500" fill="hold"/>
                                        <p:tgtEl>
                                          <p:spTgt spid="21509"/>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1" grpId="0"/>
      <p:bldP spid="21512" grpId="0"/>
      <p:bldP spid="21513" grpId="0"/>
      <p:bldP spid="21514" grpId="0"/>
      <p:bldP spid="21515" grpId="0"/>
      <p:bldP spid="21516" grpId="0"/>
      <p:bldP spid="21517" grpId="0"/>
      <p:bldP spid="29" grpId="0" animBg="1"/>
      <p:bldP spid="53" grpId="0" animBg="1"/>
      <p:bldP spid="33" grpId="0"/>
      <p:bldP spid="35" grpId="0" animBg="1"/>
      <p:bldP spid="36" grpId="0" animBg="1"/>
      <p:bldP spid="37" grpId="0"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19255" cy="7488832"/>
          </a:xfrm>
        </p:spPr>
        <p:txBody>
          <a:bodyPr>
            <a:normAutofit/>
          </a:bodyPr>
          <a:lstStyle/>
          <a:p>
            <a:pPr marL="0" indent="0">
              <a:buNone/>
            </a:pPr>
            <a:endParaRPr lang="en-GB" sz="2000" dirty="0" smtClean="0"/>
          </a:p>
          <a:p>
            <a:pPr marL="0" indent="0">
              <a:buNone/>
            </a:pPr>
            <a:endParaRPr lang="en-GB" sz="2000" dirty="0" smtClean="0"/>
          </a:p>
          <a:p>
            <a:pPr marL="0" indent="0">
              <a:buNone/>
            </a:pPr>
            <a:r>
              <a:rPr lang="en-GB" sz="2000" dirty="0" smtClean="0"/>
              <a:t>CONTACT: Deirdre Hughes</a:t>
            </a:r>
          </a:p>
          <a:p>
            <a:pPr marL="0" indent="0">
              <a:buNone/>
            </a:pPr>
            <a:r>
              <a:rPr lang="en-GB" sz="2000" dirty="0" smtClean="0"/>
              <a:t>Email: </a:t>
            </a:r>
            <a:r>
              <a:rPr lang="en-GB" sz="2000" dirty="0" smtClean="0">
                <a:hlinkClick r:id="rId2"/>
              </a:rPr>
              <a:t>deirdre.hughes3@btinternet.com</a:t>
            </a:r>
            <a:endParaRPr lang="en-GB" sz="2000" dirty="0" smtClean="0"/>
          </a:p>
          <a:p>
            <a:pPr marL="0" lvl="0" indent="0">
              <a:buNone/>
            </a:pPr>
            <a:r>
              <a:rPr lang="en-GB" sz="1900" dirty="0"/>
              <a:t>Visit:  </a:t>
            </a:r>
            <a:r>
              <a:rPr lang="en-GB" sz="1900" dirty="0">
                <a:hlinkClick r:id="rId3"/>
              </a:rPr>
              <a:t>http://www2.warwick.ac.uk/fac/soc/ier/people/</a:t>
            </a:r>
            <a:r>
              <a:rPr lang="en-GB" sz="1900" dirty="0" smtClean="0">
                <a:hlinkClick r:id="rId3"/>
              </a:rPr>
              <a:t>dhughes</a:t>
            </a:r>
            <a:r>
              <a:rPr lang="en-GB" sz="1900" smtClean="0"/>
              <a:t> </a:t>
            </a:r>
            <a:endParaRPr lang="en-GB" sz="1900" dirty="0" smtClean="0"/>
          </a:p>
          <a:p>
            <a:endParaRPr lang="en-US" sz="1900" dirty="0"/>
          </a:p>
        </p:txBody>
      </p:sp>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8243761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descr="photo diversity-culture.jpg"/>
          <p:cNvPicPr>
            <a:picLocks noChangeAspect="1"/>
          </p:cNvPicPr>
          <p:nvPr/>
        </p:nvPicPr>
        <p:blipFill>
          <a:blip r:embed="rId2">
            <a:extLst>
              <a:ext uri="{28A0092B-C50C-407E-A947-70E740481C1C}">
                <a14:useLocalDpi xmlns:a14="http://schemas.microsoft.com/office/drawing/2010/main" val="0"/>
              </a:ext>
            </a:extLst>
          </a:blip>
          <a:srcRect t="4469" b="4469"/>
          <a:stretch>
            <a:fillRect/>
          </a:stretch>
        </p:blipFill>
        <p:spPr bwMode="auto">
          <a:xfrm>
            <a:off x="628650" y="1484784"/>
            <a:ext cx="7886700" cy="469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2795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lvl="0">
              <a:lnSpc>
                <a:spcPct val="120000"/>
              </a:lnSpc>
            </a:pPr>
            <a:r>
              <a:rPr lang="en-GB" dirty="0"/>
              <a:t>Hughes, D. &amp; </a:t>
            </a:r>
            <a:r>
              <a:rPr lang="en-GB" dirty="0" err="1"/>
              <a:t>Meijers</a:t>
            </a:r>
            <a:r>
              <a:rPr lang="en-GB" dirty="0"/>
              <a:t> (in press) New School for Old School: Guidance and Counselling, Editors, International Symposium Series, </a:t>
            </a:r>
            <a:r>
              <a:rPr lang="en-GB" i="1" dirty="0"/>
              <a:t>British Journal for Guidance and Counselling, </a:t>
            </a:r>
            <a:r>
              <a:rPr lang="en-GB" dirty="0" err="1"/>
              <a:t>Vol</a:t>
            </a:r>
            <a:r>
              <a:rPr lang="en-GB" dirty="0"/>
              <a:t>, 45, No.2, April 2017.</a:t>
            </a:r>
          </a:p>
          <a:p>
            <a:pPr>
              <a:lnSpc>
                <a:spcPct val="120000"/>
              </a:lnSpc>
            </a:pPr>
            <a:r>
              <a:rPr lang="en-GB" dirty="0"/>
              <a:t>Hughes, Mann et al. (2016) </a:t>
            </a:r>
            <a:r>
              <a:rPr lang="en-GB" i="1" dirty="0"/>
              <a:t>International Literature Review: Careers Education</a:t>
            </a:r>
            <a:r>
              <a:rPr lang="en-GB" dirty="0"/>
              <a:t> with Education and Employers, London. Visit: </a:t>
            </a:r>
            <a:r>
              <a:rPr lang="en-GB" dirty="0">
                <a:hlinkClick r:id="rId2"/>
              </a:rPr>
              <a:t>https://educationendowmentfoundation.org.uk/public/files/Publications/Careers_review.pdf</a:t>
            </a:r>
            <a:r>
              <a:rPr lang="en-GB" dirty="0"/>
              <a:t> </a:t>
            </a:r>
          </a:p>
          <a:p>
            <a:pPr lvl="0">
              <a:lnSpc>
                <a:spcPct val="120000"/>
              </a:lnSpc>
            </a:pPr>
            <a:r>
              <a:rPr lang="en-GB" dirty="0"/>
              <a:t>Hughes, D., </a:t>
            </a:r>
            <a:r>
              <a:rPr lang="en-GB" dirty="0" err="1"/>
              <a:t>Adriaanse</a:t>
            </a:r>
            <a:r>
              <a:rPr lang="en-GB" dirty="0"/>
              <a:t>, K., &amp; Barnes, S-A. (2016a) </a:t>
            </a:r>
            <a:r>
              <a:rPr lang="en-GB" dirty="0">
                <a:hlinkClick r:id="rId3"/>
              </a:rPr>
              <a:t>Adult Education: Too important to be left to chance</a:t>
            </a:r>
            <a:r>
              <a:rPr lang="en-GB" dirty="0"/>
              <a:t>, commissioned by the All Parliamentary Group for Adult Education in England, London: House of Commons, </a:t>
            </a:r>
            <a:r>
              <a:rPr lang="en-GB" dirty="0" smtClean="0"/>
              <a:t>Westminster</a:t>
            </a:r>
          </a:p>
          <a:p>
            <a:pPr lvl="0"/>
            <a:r>
              <a:rPr lang="en-GB" dirty="0"/>
              <a:t>Hughes, D. (2016) Informed and impartial careers information, advice and guidance: reaching out to support the apprenticeship agenda? In Way, D. (ed.) </a:t>
            </a:r>
            <a:r>
              <a:rPr lang="en-GB" i="1" dirty="0"/>
              <a:t>A Race To The Top – Achieving 3 million more apprenticeships by 2020,</a:t>
            </a:r>
            <a:r>
              <a:rPr lang="en-GB" dirty="0"/>
              <a:t> University of Winchester Press, July 2016.</a:t>
            </a:r>
          </a:p>
          <a:p>
            <a:pPr marL="0" indent="0">
              <a:buNone/>
            </a:pPr>
            <a:endParaRPr lang="en-GB" dirty="0"/>
          </a:p>
          <a:p>
            <a:pPr lvl="0">
              <a:lnSpc>
                <a:spcPct val="120000"/>
              </a:lnSpc>
            </a:pPr>
            <a:endParaRPr lang="en-GB" dirty="0" smtClean="0"/>
          </a:p>
          <a:p>
            <a:pPr lvl="0">
              <a:lnSpc>
                <a:spcPct val="120000"/>
              </a:lnSpc>
            </a:pPr>
            <a:endParaRPr lang="en-GB" dirty="0" smtClean="0"/>
          </a:p>
          <a:p>
            <a:pPr lvl="0">
              <a:lnSpc>
                <a:spcPct val="120000"/>
              </a:lnSpc>
            </a:pPr>
            <a:endParaRPr lang="en-GB" dirty="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98978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Strategy</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sz="2400" i="1" dirty="0" smtClean="0"/>
              <a:t>Our improved education and skills system must be supported by high quality careers provision…Careers provision continues to be patchy and inconsistent…both in schools and later in life. The government is reviewing the current </a:t>
            </a:r>
            <a:r>
              <a:rPr lang="en-US" sz="2400" b="1" i="1" dirty="0" smtClean="0"/>
              <a:t>careers offer for people of all ages, </a:t>
            </a:r>
            <a:r>
              <a:rPr lang="en-US" sz="2400" i="1" dirty="0" smtClean="0"/>
              <a:t>and will build on the best international evidence to publish a comprehensive strategy later this year for careers information, advice and guidance” (p.45)</a:t>
            </a:r>
            <a:r>
              <a:rPr lang="en-US" sz="2400" b="1" i="1" dirty="0" smtClean="0"/>
              <a:t> </a:t>
            </a:r>
            <a:endParaRPr lang="en-US" sz="2400" b="1" i="1" dirty="0"/>
          </a:p>
        </p:txBody>
      </p:sp>
      <p:pic>
        <p:nvPicPr>
          <p:cNvPr id="5" name="Content Placeholder 3" descr="phototheresa-may-fdf-industrial-strategy.jpg"/>
          <p:cNvPicPr>
            <a:picLocks noChangeAspect="1"/>
          </p:cNvPicPr>
          <p:nvPr/>
        </p:nvPicPr>
        <p:blipFill>
          <a:blip r:embed="rId3">
            <a:extLst>
              <a:ext uri="{28A0092B-C50C-407E-A947-70E740481C1C}">
                <a14:useLocalDpi xmlns:a14="http://schemas.microsoft.com/office/drawing/2010/main" val="0"/>
              </a:ext>
            </a:extLst>
          </a:blip>
          <a:srcRect t="4022" b="4022"/>
          <a:stretch>
            <a:fillRect/>
          </a:stretch>
        </p:blipFill>
        <p:spPr>
          <a:xfrm>
            <a:off x="4396447" y="4369859"/>
            <a:ext cx="4747553" cy="2488141"/>
          </a:xfrm>
          <a:prstGeom prst="rect">
            <a:avLst/>
          </a:prstGeom>
        </p:spPr>
      </p:pic>
    </p:spTree>
    <p:extLst>
      <p:ext uri="{BB962C8B-B14F-4D97-AF65-F5344CB8AC3E}">
        <p14:creationId xmlns:p14="http://schemas.microsoft.com/office/powerpoint/2010/main" val="880916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grpSp>
        <p:nvGrpSpPr>
          <p:cNvPr id="675" name="Shape 675"/>
          <p:cNvGrpSpPr/>
          <p:nvPr/>
        </p:nvGrpSpPr>
        <p:grpSpPr>
          <a:xfrm>
            <a:off x="1" y="0"/>
            <a:ext cx="9180000" cy="7197081"/>
            <a:chOff x="571472" y="357165"/>
            <a:chExt cx="7929586" cy="6237131"/>
          </a:xfrm>
        </p:grpSpPr>
        <p:sp>
          <p:nvSpPr>
            <p:cNvPr id="676" name="Shape 676"/>
            <p:cNvSpPr txBox="1"/>
            <p:nvPr/>
          </p:nvSpPr>
          <p:spPr>
            <a:xfrm>
              <a:off x="4143371" y="6286519"/>
              <a:ext cx="1107995"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0" i="0" u="none" strike="noStrike" cap="none" baseline="0" dirty="0">
                <a:solidFill>
                  <a:schemeClr val="dk1"/>
                </a:solidFill>
                <a:latin typeface="Calibri"/>
                <a:ea typeface="Calibri"/>
                <a:cs typeface="Calibri"/>
                <a:sym typeface="Calibri"/>
              </a:endParaRPr>
            </a:p>
          </p:txBody>
        </p:sp>
        <p:pic>
          <p:nvPicPr>
            <p:cNvPr id="677" name="Shape 677"/>
            <p:cNvPicPr preferRelativeResize="0"/>
            <p:nvPr/>
          </p:nvPicPr>
          <p:blipFill rotWithShape="1">
            <a:blip r:embed="rId3">
              <a:alphaModFix/>
            </a:blip>
            <a:srcRect/>
            <a:stretch/>
          </p:blipFill>
          <p:spPr>
            <a:xfrm>
              <a:off x="571472" y="357165"/>
              <a:ext cx="7929586" cy="5947190"/>
            </a:xfrm>
            <a:prstGeom prst="rect">
              <a:avLst/>
            </a:prstGeom>
            <a:noFill/>
            <a:ln>
              <a:noFill/>
            </a:ln>
          </p:spPr>
        </p:pic>
        <p:sp>
          <p:nvSpPr>
            <p:cNvPr id="678" name="Shape 678"/>
            <p:cNvSpPr txBox="1"/>
            <p:nvPr/>
          </p:nvSpPr>
          <p:spPr>
            <a:xfrm>
              <a:off x="737016" y="400000"/>
              <a:ext cx="6209489" cy="584774"/>
            </a:xfrm>
            <a:prstGeom prst="rect">
              <a:avLst/>
            </a:prstGeom>
            <a:noFill/>
            <a:ln>
              <a:noFill/>
            </a:ln>
          </p:spPr>
          <p:txBody>
            <a:bodyPr lIns="91425" tIns="45700" rIns="91425" bIns="45700" anchor="t" anchorCtr="0">
              <a:noAutofit/>
            </a:bodyPr>
            <a:lstStyle/>
            <a:p>
              <a:pPr lvl="0">
                <a:buSzPct val="25000"/>
              </a:pPr>
              <a:r>
                <a:rPr lang="en-US" sz="3200" i="1" dirty="0">
                  <a:solidFill>
                    <a:schemeClr val="lt1"/>
                  </a:solidFill>
                  <a:ea typeface="Calibri"/>
                  <a:cs typeface="Calibri"/>
                  <a:sym typeface="Calibri"/>
                </a:rPr>
                <a:t>Preparing … for a </a:t>
              </a:r>
              <a:r>
                <a:rPr lang="en-US" sz="3200" i="1" dirty="0" smtClean="0">
                  <a:solidFill>
                    <a:schemeClr val="lt1"/>
                  </a:solidFill>
                  <a:ea typeface="Calibri"/>
                  <a:cs typeface="Calibri"/>
                  <a:sym typeface="Calibri"/>
                </a:rPr>
                <a:t>new future</a:t>
              </a:r>
              <a:endParaRPr lang="en-US" sz="3200" b="0" i="0" u="none" strike="noStrike" cap="none" baseline="0" dirty="0">
                <a:solidFill>
                  <a:schemeClr val="lt1"/>
                </a:solidFill>
                <a:latin typeface="Calibri"/>
                <a:ea typeface="Calibri"/>
                <a:cs typeface="Calibri"/>
                <a:sym typeface="Calibri"/>
              </a:endParaRPr>
            </a:p>
          </p:txBody>
        </p:sp>
      </p:grpSp>
      <p:sp>
        <p:nvSpPr>
          <p:cNvPr id="679" name="Shape 679"/>
          <p:cNvSpPr txBox="1"/>
          <p:nvPr/>
        </p:nvSpPr>
        <p:spPr>
          <a:xfrm rot="-5400000">
            <a:off x="6950074" y="3427412"/>
            <a:ext cx="3959225" cy="30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0" i="0" u="none" strike="noStrike" cap="none" baseline="0"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376308974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Context</a:t>
            </a:r>
            <a:endParaRPr lang="en-US" sz="3200" dirty="0"/>
          </a:p>
        </p:txBody>
      </p:sp>
      <p:sp>
        <p:nvSpPr>
          <p:cNvPr id="3" name="Content Placeholder 2"/>
          <p:cNvSpPr>
            <a:spLocks noGrp="1"/>
          </p:cNvSpPr>
          <p:nvPr>
            <p:ph idx="1"/>
          </p:nvPr>
        </p:nvSpPr>
        <p:spPr/>
        <p:txBody>
          <a:bodyPr>
            <a:normAutofit lnSpcReduction="10000"/>
          </a:bodyPr>
          <a:lstStyle/>
          <a:p>
            <a:r>
              <a:rPr lang="en-US" sz="2400" dirty="0" smtClean="0"/>
              <a:t>Operation of the youth </a:t>
            </a:r>
            <a:r>
              <a:rPr lang="en-US" sz="2400" dirty="0" err="1" smtClean="0"/>
              <a:t>labour</a:t>
            </a:r>
            <a:r>
              <a:rPr lang="en-US" sz="2400" dirty="0" smtClean="0"/>
              <a:t> market and expectations of young people</a:t>
            </a:r>
          </a:p>
          <a:p>
            <a:r>
              <a:rPr lang="en-US" sz="2400" dirty="0" smtClean="0"/>
              <a:t>Technological change, forces of </a:t>
            </a:r>
            <a:r>
              <a:rPr lang="en-US" sz="2400" dirty="0" err="1" smtClean="0"/>
              <a:t>globalisation</a:t>
            </a:r>
            <a:r>
              <a:rPr lang="en-US" sz="2400" dirty="0"/>
              <a:t> </a:t>
            </a:r>
            <a:r>
              <a:rPr lang="en-US" sz="2400" dirty="0" smtClean="0"/>
              <a:t>and BREXIT</a:t>
            </a:r>
          </a:p>
          <a:p>
            <a:r>
              <a:rPr lang="en-US" sz="2400" dirty="0" smtClean="0"/>
              <a:t>Job quality and skills requirements</a:t>
            </a:r>
          </a:p>
          <a:p>
            <a:r>
              <a:rPr lang="en-GB" sz="2400" dirty="0" smtClean="0"/>
              <a:t>Curriculum reform – academic and vocational e.g. new </a:t>
            </a:r>
          </a:p>
          <a:p>
            <a:pPr marL="0" indent="0">
              <a:buNone/>
            </a:pPr>
            <a:r>
              <a:rPr lang="en-GB" sz="2400" dirty="0" smtClean="0"/>
              <a:t>       ‘T levels’</a:t>
            </a:r>
          </a:p>
          <a:p>
            <a:r>
              <a:rPr lang="en-GB" sz="2400" dirty="0" smtClean="0"/>
              <a:t>Institutes of Technology</a:t>
            </a:r>
          </a:p>
          <a:p>
            <a:r>
              <a:rPr lang="en-GB" sz="2400" dirty="0" smtClean="0"/>
              <a:t>STEM </a:t>
            </a:r>
          </a:p>
          <a:p>
            <a:r>
              <a:rPr lang="en-GB" sz="2400" dirty="0" smtClean="0"/>
              <a:t>Infra-structure and culture change</a:t>
            </a:r>
          </a:p>
          <a:p>
            <a:r>
              <a:rPr lang="en-GB" sz="2400" dirty="0" smtClean="0"/>
              <a:t>NEW MINISTERS?</a:t>
            </a:r>
          </a:p>
        </p:txBody>
      </p:sp>
      <p:pic>
        <p:nvPicPr>
          <p:cNvPr id="4" name="Picture 3"/>
          <p:cNvPicPr>
            <a:picLocks noChangeAspect="1"/>
          </p:cNvPicPr>
          <p:nvPr/>
        </p:nvPicPr>
        <p:blipFill>
          <a:blip r:embed="rId3"/>
          <a:stretch>
            <a:fillRect/>
          </a:stretch>
        </p:blipFill>
        <p:spPr>
          <a:xfrm>
            <a:off x="5469946" y="3861048"/>
            <a:ext cx="3695700" cy="2736304"/>
          </a:xfrm>
          <a:prstGeom prst="rect">
            <a:avLst/>
          </a:prstGeom>
        </p:spPr>
      </p:pic>
    </p:spTree>
    <p:extLst>
      <p:ext uri="{BB962C8B-B14F-4D97-AF65-F5344CB8AC3E}">
        <p14:creationId xmlns:p14="http://schemas.microsoft.com/office/powerpoint/2010/main" val="18712560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and uncertainty</a:t>
            </a:r>
            <a:endParaRPr lang="en-US" dirty="0"/>
          </a:p>
        </p:txBody>
      </p:sp>
      <p:pic>
        <p:nvPicPr>
          <p:cNvPr id="4" name="Content Placeholder 3" descr="under-pressure.jpg"/>
          <p:cNvPicPr>
            <a:picLocks noGrp="1" noChangeAspect="1"/>
          </p:cNvPicPr>
          <p:nvPr>
            <p:ph idx="1"/>
          </p:nvPr>
        </p:nvPicPr>
        <p:blipFill>
          <a:blip r:embed="rId2" cstate="print">
            <a:extLst>
              <a:ext uri="{28A0092B-C50C-407E-A947-70E740481C1C}">
                <a14:useLocalDpi xmlns:a14="http://schemas.microsoft.com/office/drawing/2010/main" val="0"/>
              </a:ext>
            </a:extLst>
          </a:blip>
          <a:srcRect t="2353" b="2353"/>
          <a:stretch>
            <a:fillRect/>
          </a:stretch>
        </p:blipFill>
        <p:spPr>
          <a:xfrm>
            <a:off x="0" y="1988840"/>
            <a:ext cx="9144000" cy="4869160"/>
          </a:xfrm>
        </p:spPr>
      </p:pic>
    </p:spTree>
    <p:extLst>
      <p:ext uri="{BB962C8B-B14F-4D97-AF65-F5344CB8AC3E}">
        <p14:creationId xmlns:p14="http://schemas.microsoft.com/office/powerpoint/2010/main" val="3613600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challenges</a:t>
            </a:r>
            <a:endParaRPr lang="en-US" b="1" dirty="0"/>
          </a:p>
        </p:txBody>
      </p:sp>
      <p:sp>
        <p:nvSpPr>
          <p:cNvPr id="3" name="Content Placeholder 2"/>
          <p:cNvSpPr>
            <a:spLocks noGrp="1"/>
          </p:cNvSpPr>
          <p:nvPr>
            <p:ph idx="1"/>
          </p:nvPr>
        </p:nvSpPr>
        <p:spPr/>
        <p:txBody>
          <a:bodyPr/>
          <a:lstStyle/>
          <a:p>
            <a:r>
              <a:rPr lang="en-GB" sz="2400" dirty="0" smtClean="0"/>
              <a:t>UK </a:t>
            </a:r>
            <a:r>
              <a:rPr lang="en-GB" sz="2400" dirty="0"/>
              <a:t>Office for Budgetary Responsibility (OBR) estimates more fiscal tightening over the next four years, particularly in the public sector </a:t>
            </a:r>
            <a:r>
              <a:rPr lang="en-GB" sz="2400" i="1" dirty="0"/>
              <a:t>(Oxford Economics, 2017</a:t>
            </a:r>
            <a:r>
              <a:rPr lang="en-GB" sz="2400" i="1" dirty="0" smtClean="0"/>
              <a:t>) </a:t>
            </a:r>
          </a:p>
          <a:p>
            <a:r>
              <a:rPr lang="en-US" sz="2400" dirty="0" smtClean="0"/>
              <a:t>L</a:t>
            </a:r>
            <a:r>
              <a:rPr lang="en-GB" sz="2400" dirty="0" err="1" smtClean="0"/>
              <a:t>ocal</a:t>
            </a:r>
            <a:r>
              <a:rPr lang="en-GB" sz="2400" dirty="0" smtClean="0"/>
              <a:t> </a:t>
            </a:r>
            <a:r>
              <a:rPr lang="en-GB" sz="2400" dirty="0"/>
              <a:t>authorities in England lost 27 per cent of their spending power between 2010/11 and 2015/16 in real terms. Some services have experienced cumulative cuts to the order of 45 per cent (JRF, 2015</a:t>
            </a:r>
            <a:r>
              <a:rPr lang="en-GB" sz="2400" dirty="0" smtClean="0"/>
              <a:t>)</a:t>
            </a:r>
          </a:p>
          <a:p>
            <a:r>
              <a:rPr lang="en-US" sz="2400" dirty="0" smtClean="0"/>
              <a:t>National </a:t>
            </a:r>
            <a:r>
              <a:rPr lang="en-US" sz="2400" dirty="0"/>
              <a:t>Audit Office </a:t>
            </a:r>
            <a:r>
              <a:rPr lang="en-US" sz="2400" dirty="0" smtClean="0"/>
              <a:t>indicates </a:t>
            </a:r>
            <a:r>
              <a:rPr lang="en-GB" sz="2400" dirty="0"/>
              <a:t>schools in England must reduce spending by 8per cent per pupil by 2020 - the biggest real terms cut in a </a:t>
            </a:r>
            <a:r>
              <a:rPr lang="en-GB" sz="2400" dirty="0" smtClean="0"/>
              <a:t>generation (NAO, 2016) </a:t>
            </a:r>
            <a:endParaRPr lang="en-US" sz="2400" dirty="0"/>
          </a:p>
        </p:txBody>
      </p:sp>
    </p:spTree>
    <p:extLst>
      <p:ext uri="{BB962C8B-B14F-4D97-AF65-F5344CB8AC3E}">
        <p14:creationId xmlns:p14="http://schemas.microsoft.com/office/powerpoint/2010/main" val="3107300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320080"/>
          </a:xfrm>
        </p:spPr>
        <p:txBody>
          <a:bodyPr/>
          <a:lstStyle/>
          <a:p>
            <a:r>
              <a:rPr lang="en-US" sz="3600" dirty="0" smtClean="0"/>
              <a:t>Ministerial focus – 2012 -2017</a:t>
            </a:r>
            <a:endParaRPr lang="en-US" sz="3600" dirty="0"/>
          </a:p>
        </p:txBody>
      </p:sp>
      <p:pic>
        <p:nvPicPr>
          <p:cNvPr id="4" name="Content Placeholder 3" descr="s216_Sam_Gyimah3.jpg"/>
          <p:cNvPicPr>
            <a:picLocks noGrp="1" noChangeAspect="1"/>
          </p:cNvPicPr>
          <p:nvPr>
            <p:ph idx="1"/>
          </p:nvPr>
        </p:nvPicPr>
        <p:blipFill>
          <a:blip r:embed="rId3">
            <a:extLst>
              <a:ext uri="{28A0092B-C50C-407E-A947-70E740481C1C}">
                <a14:useLocalDpi xmlns:a14="http://schemas.microsoft.com/office/drawing/2010/main" val="0"/>
              </a:ext>
            </a:extLst>
          </a:blip>
          <a:srcRect t="9160" b="9160"/>
          <a:stretch>
            <a:fillRect/>
          </a:stretch>
        </p:blipFill>
        <p:spPr>
          <a:xfrm>
            <a:off x="5951349" y="3429000"/>
            <a:ext cx="3192651" cy="1560293"/>
          </a:xfrm>
        </p:spPr>
      </p:pic>
      <p:pic>
        <p:nvPicPr>
          <p:cNvPr id="5" name="Content Placeholder 3" descr="nick-boles.ashx_.jpeg"/>
          <p:cNvPicPr>
            <a:picLocks noChangeAspect="1"/>
          </p:cNvPicPr>
          <p:nvPr/>
        </p:nvPicPr>
        <p:blipFill>
          <a:blip r:embed="rId4">
            <a:extLst>
              <a:ext uri="{28A0092B-C50C-407E-A947-70E740481C1C}">
                <a14:useLocalDpi xmlns:a14="http://schemas.microsoft.com/office/drawing/2010/main" val="0"/>
              </a:ext>
            </a:extLst>
          </a:blip>
          <a:srcRect t="32396" b="32396"/>
          <a:stretch>
            <a:fillRect/>
          </a:stretch>
        </p:blipFill>
        <p:spPr bwMode="auto">
          <a:xfrm>
            <a:off x="0" y="3429000"/>
            <a:ext cx="3329630" cy="155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descr="hancock.jpg"/>
          <p:cNvPicPr>
            <a:picLocks noChangeAspect="1"/>
          </p:cNvPicPr>
          <p:nvPr/>
        </p:nvPicPr>
        <p:blipFill>
          <a:blip r:embed="rId5">
            <a:extLst>
              <a:ext uri="{28A0092B-C50C-407E-A947-70E740481C1C}">
                <a14:useLocalDpi xmlns:a14="http://schemas.microsoft.com/office/drawing/2010/main" val="0"/>
              </a:ext>
            </a:extLst>
          </a:blip>
          <a:srcRect t="27660" b="27660"/>
          <a:stretch>
            <a:fillRect/>
          </a:stretch>
        </p:blipFill>
        <p:spPr bwMode="auto">
          <a:xfrm>
            <a:off x="6228183" y="1772816"/>
            <a:ext cx="291581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descr="John Hayes.jpeg"/>
          <p:cNvPicPr>
            <a:picLocks noChangeAspect="1"/>
          </p:cNvPicPr>
          <p:nvPr/>
        </p:nvPicPr>
        <p:blipFill>
          <a:blip r:embed="rId6">
            <a:extLst>
              <a:ext uri="{28A0092B-C50C-407E-A947-70E740481C1C}">
                <a14:useLocalDpi xmlns:a14="http://schemas.microsoft.com/office/drawing/2010/main" val="0"/>
              </a:ext>
            </a:extLst>
          </a:blip>
          <a:srcRect t="32402" b="32402"/>
          <a:stretch>
            <a:fillRect/>
          </a:stretch>
        </p:blipFill>
        <p:spPr bwMode="auto">
          <a:xfrm>
            <a:off x="0" y="1772816"/>
            <a:ext cx="3265623"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3" descr="Robert-Halfon-online.jpg"/>
          <p:cNvPicPr>
            <a:picLocks noChangeAspect="1"/>
          </p:cNvPicPr>
          <p:nvPr/>
        </p:nvPicPr>
        <p:blipFill>
          <a:blip r:embed="rId7">
            <a:extLst>
              <a:ext uri="{28A0092B-C50C-407E-A947-70E740481C1C}">
                <a14:useLocalDpi xmlns:a14="http://schemas.microsoft.com/office/drawing/2010/main" val="0"/>
              </a:ext>
            </a:extLst>
          </a:blip>
          <a:srcRect t="26447" b="26447"/>
          <a:stretch>
            <a:fillRect/>
          </a:stretch>
        </p:blipFill>
        <p:spPr bwMode="auto">
          <a:xfrm>
            <a:off x="0" y="4941168"/>
            <a:ext cx="4572000" cy="195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3" descr="s216_Nicky_Morgan.jpg"/>
          <p:cNvPicPr>
            <a:picLocks noChangeAspect="1"/>
          </p:cNvPicPr>
          <p:nvPr/>
        </p:nvPicPr>
        <p:blipFill>
          <a:blip r:embed="rId8">
            <a:extLst>
              <a:ext uri="{28A0092B-C50C-407E-A947-70E740481C1C}">
                <a14:useLocalDpi xmlns:a14="http://schemas.microsoft.com/office/drawing/2010/main" val="0"/>
              </a:ext>
            </a:extLst>
          </a:blip>
          <a:srcRect t="9160" b="9160"/>
          <a:stretch>
            <a:fillRect/>
          </a:stretch>
        </p:blipFill>
        <p:spPr bwMode="auto">
          <a:xfrm>
            <a:off x="3203848" y="3429000"/>
            <a:ext cx="302433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5" descr="photo-JUSTINE-GREENING-570.jpg"/>
          <p:cNvPicPr>
            <a:picLocks noChangeAspect="1"/>
          </p:cNvPicPr>
          <p:nvPr/>
        </p:nvPicPr>
        <p:blipFill>
          <a:blip r:embed="rId9">
            <a:extLst>
              <a:ext uri="{28A0092B-C50C-407E-A947-70E740481C1C}">
                <a14:useLocalDpi xmlns:a14="http://schemas.microsoft.com/office/drawing/2010/main" val="0"/>
              </a:ext>
            </a:extLst>
          </a:blip>
          <a:srcRect t="10294" b="10294"/>
          <a:stretch>
            <a:fillRect/>
          </a:stretch>
        </p:blipFill>
        <p:spPr bwMode="auto">
          <a:xfrm>
            <a:off x="4499992" y="4941168"/>
            <a:ext cx="4644008"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7" descr="photoMichael-Gove_2582221b.jpg"/>
          <p:cNvPicPr>
            <a:picLocks noChangeAspect="1"/>
          </p:cNvPicPr>
          <p:nvPr/>
        </p:nvPicPr>
        <p:blipFill>
          <a:blip r:embed="rId10">
            <a:extLst>
              <a:ext uri="{28A0092B-C50C-407E-A947-70E740481C1C}">
                <a14:useLocalDpi xmlns:a14="http://schemas.microsoft.com/office/drawing/2010/main" val="0"/>
              </a:ext>
            </a:extLst>
          </a:blip>
          <a:srcRect t="7702" b="7702"/>
          <a:stretch>
            <a:fillRect/>
          </a:stretch>
        </p:blipFill>
        <p:spPr bwMode="auto">
          <a:xfrm>
            <a:off x="3203848" y="980728"/>
            <a:ext cx="305983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958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heme/theme1.xml><?xml version="1.0" encoding="utf-8"?>
<a:theme xmlns:a="http://schemas.openxmlformats.org/drawingml/2006/main" name="template_warwick_sky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Mature</Template>
  <TotalTime>13947</TotalTime>
  <Words>1700</Words>
  <Application>Microsoft Macintosh PowerPoint</Application>
  <PresentationFormat>On-screen Show (4:3)</PresentationFormat>
  <Paragraphs>209</Paragraphs>
  <Slides>30</Slides>
  <Notes>15</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template_warwick_skyblue</vt:lpstr>
      <vt:lpstr>1_Custom Design</vt:lpstr>
      <vt:lpstr>Custom Design</vt:lpstr>
      <vt:lpstr>Career education and guidance that works</vt:lpstr>
      <vt:lpstr>Overview</vt:lpstr>
      <vt:lpstr>Politics</vt:lpstr>
      <vt:lpstr>Industrial Strategy</vt:lpstr>
      <vt:lpstr>PowerPoint Presentation</vt:lpstr>
      <vt:lpstr>Context</vt:lpstr>
      <vt:lpstr>Change and uncertainty</vt:lpstr>
      <vt:lpstr>New challenges</vt:lpstr>
      <vt:lpstr>Ministerial focus – 2012 -2017</vt:lpstr>
      <vt:lpstr>Themes</vt:lpstr>
      <vt:lpstr>Lessons learned: Infrastructure</vt:lpstr>
      <vt:lpstr>Learns learned: social mobility</vt:lpstr>
      <vt:lpstr>PowerPoint Presentation</vt:lpstr>
      <vt:lpstr>Challenges</vt:lpstr>
      <vt:lpstr>Policy and practice</vt:lpstr>
      <vt:lpstr>PowerPoint Presentation</vt:lpstr>
      <vt:lpstr>Geography matters… economy  population centre   labour market       education centre  </vt:lpstr>
      <vt:lpstr>Gatsby Principles (2014) &amp; Area Frameworks (2017 - 2022)</vt:lpstr>
      <vt:lpstr>Gatsby Principles (2014) &amp; Regional Frameworks (2017 - 2022)</vt:lpstr>
      <vt:lpstr>﻿More exposure to the world of work</vt:lpstr>
      <vt:lpstr>PowerPoint Presentation</vt:lpstr>
      <vt:lpstr>PowerPoint Presentation</vt:lpstr>
      <vt:lpstr>PowerPoint Presentation</vt:lpstr>
      <vt:lpstr>PowerPoint Presentation</vt:lpstr>
      <vt:lpstr>PowerPoint Presentation</vt:lpstr>
      <vt:lpstr>PowerPoint Presentation</vt:lpstr>
      <vt:lpstr>Authentic &amp; personalised exposure to the world of work</vt:lpstr>
      <vt:lpstr>PowerPoint Presentation</vt:lpstr>
      <vt:lpstr>Thank you!</vt:lpstr>
      <vt:lpstr>References</vt:lpstr>
    </vt:vector>
  </TitlesOfParts>
  <Company>University of Warwick</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SBarnes</dc:creator>
  <cp:lastModifiedBy>Deirdre Hughes</cp:lastModifiedBy>
  <cp:revision>1142</cp:revision>
  <cp:lastPrinted>2015-03-25T16:46:26Z</cp:lastPrinted>
  <dcterms:created xsi:type="dcterms:W3CDTF">2010-11-22T09:49:57Z</dcterms:created>
  <dcterms:modified xsi:type="dcterms:W3CDTF">2017-06-12T08:19:26Z</dcterms:modified>
</cp:coreProperties>
</file>