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5" r:id="rId2"/>
    <p:sldId id="269" r:id="rId3"/>
    <p:sldId id="258" r:id="rId4"/>
    <p:sldId id="260" r:id="rId5"/>
    <p:sldId id="261" r:id="rId6"/>
    <p:sldId id="262" r:id="rId7"/>
    <p:sldId id="263" r:id="rId8"/>
    <p:sldId id="264" r:id="rId9"/>
    <p:sldId id="267" r:id="rId10"/>
    <p:sldId id="268"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5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6D2CC-8531-334C-945E-3883B2ACFD7F}" type="datetimeFigureOut">
              <a:rPr lang="en-US" smtClean="0"/>
              <a:t>6/12/2017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DA8091-BEE8-5C4D-8D5F-22CA4F1C2C6D}" type="slidenum">
              <a:rPr lang="en-US" smtClean="0"/>
              <a:t>‹#›</a:t>
            </a:fld>
            <a:endParaRPr lang="en-US"/>
          </a:p>
        </p:txBody>
      </p:sp>
    </p:spTree>
    <p:extLst>
      <p:ext uri="{BB962C8B-B14F-4D97-AF65-F5344CB8AC3E}">
        <p14:creationId xmlns:p14="http://schemas.microsoft.com/office/powerpoint/2010/main" val="38856913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effectLst/>
                <a:latin typeface="+mn-lt"/>
                <a:ea typeface="+mn-ea"/>
                <a:cs typeface="+mn-cs"/>
              </a:rPr>
              <a:t>Scottish Ministers are committed to a high-quality universal careers service for people in Scotland no matter their age or stage. The Career Education Standard (3-18) has been developed in light of the recommendation that careers advice and guidance start earlier in schools. This will help young people understand their capabilities and develop their aspirations to make informed learning and careers choices as they progress through their learning journeys. 4. The Career Education Standard is one of a suite of three documents, along with Work Placements Standard and Guidance on School/Employer Partnerships, and should be seen as clarifying expectations and providing helpful support and guidance. 5. The standard is built on the comprehensive advice and guidance presented in Curriculum for Excellence (</a:t>
            </a:r>
            <a:r>
              <a:rPr lang="en-GB" sz="1200" kern="1200" dirty="0" err="1" smtClean="0">
                <a:solidFill>
                  <a:schemeClr val="tx1"/>
                </a:solidFill>
                <a:effectLst/>
                <a:latin typeface="+mn-lt"/>
                <a:ea typeface="+mn-ea"/>
                <a:cs typeface="+mn-cs"/>
              </a:rPr>
              <a:t>CfE</a:t>
            </a:r>
            <a:r>
              <a:rPr lang="en-GB" sz="1200" kern="1200" dirty="0" smtClean="0">
                <a:solidFill>
                  <a:schemeClr val="tx1"/>
                </a:solidFill>
                <a:effectLst/>
                <a:latin typeface="+mn-lt"/>
                <a:ea typeface="+mn-ea"/>
                <a:cs typeface="+mn-cs"/>
              </a:rPr>
              <a:t>) and throughout the Building the Curriculum series. It is designed to meet the entitlements of Curriculum for Excellence. There is a particularly strong association with key messages contained in Building the Curriculum 4: skills for learning, skills for life and skills for work. “Curriculum for Excellence is designed to transform education in Scotland, leading to better outcomes for all children and young people. It does this by providing them with the knowledge, skills and attributes they need to thrive in a modern society and economy laying the foundation for the development of skills throughout an individual’s life. Providing individuals with skills helps each individual to fulfil their social and intellectual potential and benefits the wider Scottish economy”. (Building the Curriculum 4 (2009, p. 4</a:t>
            </a:r>
            <a:r>
              <a:rPr lang="en-GB" dirty="0" smtClean="0">
                <a:effectLst/>
              </a:rPr>
              <a:t> </a:t>
            </a:r>
          </a:p>
          <a:p>
            <a:endParaRPr lang="en-GB" dirty="0" smtClean="0">
              <a:effectLst/>
            </a:endParaRPr>
          </a:p>
          <a:p>
            <a:endParaRPr lang="en-GB" dirty="0" smtClean="0">
              <a:effectLst/>
            </a:endParaRPr>
          </a:p>
          <a:p>
            <a:r>
              <a:rPr lang="en-GB" dirty="0" smtClean="0">
                <a:effectLst/>
              </a:rPr>
              <a:t>14 Country </a:t>
            </a:r>
            <a:r>
              <a:rPr lang="en-GB" dirty="0" err="1" smtClean="0">
                <a:effectLst/>
              </a:rPr>
              <a:t>Reporst</a:t>
            </a:r>
            <a:r>
              <a:rPr lang="en-GB" dirty="0" smtClean="0">
                <a:effectLst/>
              </a:rPr>
              <a:t> from Asia Pacific to UK</a:t>
            </a:r>
            <a:endParaRPr lang="en-US" dirty="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3</a:t>
            </a:fld>
            <a:endParaRPr lang="en-GB"/>
          </a:p>
        </p:txBody>
      </p:sp>
    </p:spTree>
    <p:extLst>
      <p:ext uri="{BB962C8B-B14F-4D97-AF65-F5344CB8AC3E}">
        <p14:creationId xmlns:p14="http://schemas.microsoft.com/office/powerpoint/2010/main" val="112883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Austria - The school sector National law based curricula exist for education and training of school counsellors and guidance teachers</a:t>
            </a:r>
          </a:p>
          <a:p>
            <a:endParaRPr lang="en-US" dirty="0" smtClean="0"/>
          </a:p>
          <a:p>
            <a:r>
              <a:rPr lang="en-US" dirty="0" smtClean="0"/>
              <a:t>Canada</a:t>
            </a:r>
            <a:r>
              <a:rPr lang="en-US" baseline="0" dirty="0" smtClean="0"/>
              <a:t> - </a:t>
            </a:r>
            <a:r>
              <a:rPr lang="en-GB" sz="1200" kern="1200" dirty="0" smtClean="0">
                <a:solidFill>
                  <a:schemeClr val="tx1"/>
                </a:solidFill>
                <a:effectLst/>
                <a:latin typeface="+mn-lt"/>
                <a:ea typeface="+mn-ea"/>
                <a:cs typeface="+mn-cs"/>
              </a:rPr>
              <a:t>Implementation of Creating Pathways to Success: An education and career/life planning program for Ontario (K-12) schools Launched in 2013, this program was fully implemented in the 2014/2015 academic year. </a:t>
            </a:r>
          </a:p>
          <a:p>
            <a:r>
              <a:rPr lang="en-GB" sz="1200" kern="1200" dirty="0" smtClean="0">
                <a:solidFill>
                  <a:schemeClr val="tx1"/>
                </a:solidFill>
                <a:effectLst/>
                <a:latin typeface="+mn-lt"/>
                <a:ea typeface="+mn-ea"/>
                <a:cs typeface="+mn-cs"/>
              </a:rPr>
              <a:t>The program is a whole-school approach to career and life planning that is delivered through classroom instruction linked to the curriculum through broad school programs and activities. </a:t>
            </a:r>
          </a:p>
          <a:p>
            <a:r>
              <a:rPr lang="en-GB" sz="1200" kern="1200" dirty="0" smtClean="0">
                <a:solidFill>
                  <a:schemeClr val="tx1"/>
                </a:solidFill>
                <a:effectLst/>
                <a:latin typeface="+mn-lt"/>
                <a:ea typeface="+mn-ea"/>
                <a:cs typeface="+mn-cs"/>
              </a:rPr>
              <a:t>The program consists of an inquiry-based four-step process built on the four questions: </a:t>
            </a:r>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 Who am I? </a:t>
            </a:r>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 What are my opportunities? </a:t>
            </a:r>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 What do I want to become? </a:t>
            </a:r>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 What is my plan for achieving my goals?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Alberta</a:t>
            </a:r>
            <a:r>
              <a:rPr lang="en-GB" sz="1200" kern="1200" dirty="0" smtClean="0">
                <a:solidFill>
                  <a:schemeClr val="tx1"/>
                </a:solidFill>
                <a:effectLst/>
                <a:latin typeface="+mn-lt"/>
                <a:ea typeface="+mn-ea"/>
                <a:cs typeface="+mn-cs"/>
              </a:rPr>
              <a:t>: Mandatory high school Career and Life Management (CALM) course (senior high); Career Technology Foundations (grades 5-9); Career and Technology Studies (grades 9-12) </a:t>
            </a:r>
          </a:p>
          <a:p>
            <a:pPr lvl="0"/>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British Columbia</a:t>
            </a:r>
            <a:r>
              <a:rPr lang="en-GB" sz="1200" kern="1200" dirty="0" smtClean="0">
                <a:solidFill>
                  <a:schemeClr val="tx1"/>
                </a:solidFill>
                <a:effectLst/>
                <a:latin typeface="+mn-lt"/>
                <a:ea typeface="+mn-ea"/>
                <a:cs typeface="+mn-cs"/>
              </a:rPr>
              <a:t>: Career development (K-12); Apprenticeships; Youth employment services; Get Youth Working program (work experience); S.U.C.C.E.S.S. program (youth employment) </a:t>
            </a:r>
          </a:p>
          <a:p>
            <a:pPr lvl="0"/>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Manitoba</a:t>
            </a:r>
            <a:r>
              <a:rPr lang="en-GB" sz="1200" kern="1200" dirty="0" smtClean="0">
                <a:solidFill>
                  <a:schemeClr val="tx1"/>
                </a:solidFill>
                <a:effectLst/>
                <a:latin typeface="+mn-lt"/>
                <a:ea typeface="+mn-ea"/>
                <a:cs typeface="+mn-cs"/>
              </a:rPr>
              <a:t>: Career Education (high school); Blueprint for life/work (K-12); MB4Youth (20 employment programs) </a:t>
            </a:r>
          </a:p>
          <a:p>
            <a:pPr lvl="0"/>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New Brunswick:</a:t>
            </a:r>
            <a:r>
              <a:rPr lang="en-GB" sz="1200" kern="1200" dirty="0" smtClean="0">
                <a:solidFill>
                  <a:schemeClr val="tx1"/>
                </a:solidFill>
                <a:effectLst/>
                <a:latin typeface="+mn-lt"/>
                <a:ea typeface="+mn-ea"/>
                <a:cs typeface="+mn-cs"/>
              </a:rPr>
              <a:t> Career development (grades 3-12); Career Cruising development portfolios; Labour Market Information (LMI) initiatives; Transition policies for youth with disabilities under consultation </a:t>
            </a:r>
          </a:p>
          <a:p>
            <a:pPr lvl="0"/>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Newfoundland and Labrador</a:t>
            </a:r>
            <a:r>
              <a:rPr lang="en-GB" sz="1200" kern="1200" dirty="0" smtClean="0">
                <a:solidFill>
                  <a:schemeClr val="tx1"/>
                </a:solidFill>
                <a:effectLst/>
                <a:latin typeface="+mn-lt"/>
                <a:ea typeface="+mn-ea"/>
                <a:cs typeface="+mn-cs"/>
              </a:rPr>
              <a:t>: Career strategy; PD for appropriate educators; Professional learning for teachers; Reviewing graduation requirements; Elementary level career development; Youth apprenticeship program</a:t>
            </a: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DA8091-BEE8-5C4D-8D5F-22CA4F1C2C6D}" type="slidenum">
              <a:rPr lang="en-US" smtClean="0"/>
              <a:t>4</a:t>
            </a:fld>
            <a:endParaRPr lang="en-US"/>
          </a:p>
        </p:txBody>
      </p:sp>
    </p:spTree>
    <p:extLst>
      <p:ext uri="{BB962C8B-B14F-4D97-AF65-F5344CB8AC3E}">
        <p14:creationId xmlns:p14="http://schemas.microsoft.com/office/powerpoint/2010/main" val="55006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McIlveen</a:t>
            </a:r>
            <a:r>
              <a:rPr lang="en-GB" sz="1200" kern="1200" dirty="0" smtClean="0">
                <a:solidFill>
                  <a:schemeClr val="tx1"/>
                </a:solidFill>
                <a:effectLst/>
                <a:latin typeface="+mn-lt"/>
                <a:ea typeface="+mn-ea"/>
                <a:cs typeface="+mn-cs"/>
              </a:rPr>
              <a:t>, P. (2016, 3 October). Effectiveness of career development? Ask a precise question in you want a precise answer. Paper presented at the Symposium of the Career Development Association of New Zealand, Christchurch, New Zealand.</a:t>
            </a:r>
          </a:p>
          <a:p>
            <a:endParaRPr lang="en-US" dirty="0"/>
          </a:p>
        </p:txBody>
      </p:sp>
      <p:sp>
        <p:nvSpPr>
          <p:cNvPr id="4" name="Slide Number Placeholder 3"/>
          <p:cNvSpPr>
            <a:spLocks noGrp="1"/>
          </p:cNvSpPr>
          <p:nvPr>
            <p:ph type="sldNum" sz="quarter" idx="10"/>
          </p:nvPr>
        </p:nvSpPr>
        <p:spPr/>
        <p:txBody>
          <a:bodyPr/>
          <a:lstStyle/>
          <a:p>
            <a:fld id="{05DA8091-BEE8-5C4D-8D5F-22CA4F1C2C6D}" type="slidenum">
              <a:rPr lang="en-US" smtClean="0"/>
              <a:t>5</a:t>
            </a:fld>
            <a:endParaRPr lang="en-US"/>
          </a:p>
        </p:txBody>
      </p:sp>
    </p:spTree>
    <p:extLst>
      <p:ext uri="{BB962C8B-B14F-4D97-AF65-F5344CB8AC3E}">
        <p14:creationId xmlns:p14="http://schemas.microsoft.com/office/powerpoint/2010/main" val="283092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Teruyuki</a:t>
            </a:r>
            <a:r>
              <a:rPr lang="en-GB" sz="1200" kern="1200" dirty="0" smtClean="0">
                <a:solidFill>
                  <a:schemeClr val="tx1"/>
                </a:solidFill>
                <a:effectLst/>
                <a:latin typeface="+mn-lt"/>
                <a:ea typeface="+mn-ea"/>
                <a:cs typeface="+mn-cs"/>
              </a:rPr>
              <a:t> Fujita,  Professor, Faculty of Human Sciences, University of Tsukuba Director, The Japanese Society for the Study of Career Education</a:t>
            </a:r>
          </a:p>
          <a:p>
            <a:endParaRPr lang="en-US" dirty="0"/>
          </a:p>
        </p:txBody>
      </p:sp>
      <p:sp>
        <p:nvSpPr>
          <p:cNvPr id="4" name="Slide Number Placeholder 3"/>
          <p:cNvSpPr>
            <a:spLocks noGrp="1"/>
          </p:cNvSpPr>
          <p:nvPr>
            <p:ph type="sldNum" sz="quarter" idx="10"/>
          </p:nvPr>
        </p:nvSpPr>
        <p:spPr/>
        <p:txBody>
          <a:bodyPr/>
          <a:lstStyle/>
          <a:p>
            <a:fld id="{05DA8091-BEE8-5C4D-8D5F-22CA4F1C2C6D}" type="slidenum">
              <a:rPr lang="en-US" smtClean="0"/>
              <a:t>6</a:t>
            </a:fld>
            <a:endParaRPr lang="en-US"/>
          </a:p>
        </p:txBody>
      </p:sp>
    </p:spTree>
    <p:extLst>
      <p:ext uri="{BB962C8B-B14F-4D97-AF65-F5344CB8AC3E}">
        <p14:creationId xmlns:p14="http://schemas.microsoft.com/office/powerpoint/2010/main" val="101544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Phillipines</a:t>
            </a:r>
            <a:endParaRPr lang="en-US" dirty="0"/>
          </a:p>
        </p:txBody>
      </p:sp>
      <p:sp>
        <p:nvSpPr>
          <p:cNvPr id="4" name="Slide Number Placeholder 3"/>
          <p:cNvSpPr>
            <a:spLocks noGrp="1"/>
          </p:cNvSpPr>
          <p:nvPr>
            <p:ph type="sldNum" sz="quarter" idx="10"/>
          </p:nvPr>
        </p:nvSpPr>
        <p:spPr/>
        <p:txBody>
          <a:bodyPr/>
          <a:lstStyle/>
          <a:p>
            <a:fld id="{05DA8091-BEE8-5C4D-8D5F-22CA4F1C2C6D}" type="slidenum">
              <a:rPr lang="en-US" smtClean="0"/>
              <a:t>7</a:t>
            </a:fld>
            <a:endParaRPr lang="en-US"/>
          </a:p>
        </p:txBody>
      </p:sp>
    </p:spTree>
    <p:extLst>
      <p:ext uri="{BB962C8B-B14F-4D97-AF65-F5344CB8AC3E}">
        <p14:creationId xmlns:p14="http://schemas.microsoft.com/office/powerpoint/2010/main" val="124510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a:t>
            </a:r>
            <a:r>
              <a:rPr lang="en-US" baseline="0" dirty="0" smtClean="0"/>
              <a:t> of strong interest in RCTs; Nudge factors – </a:t>
            </a:r>
            <a:r>
              <a:rPr lang="en-US" baseline="0" dirty="0" err="1" smtClean="0"/>
              <a:t>Behavioural</a:t>
            </a:r>
            <a:r>
              <a:rPr lang="en-US" baseline="0" dirty="0" smtClean="0"/>
              <a:t> Insights Team; recent experiment in Canada</a:t>
            </a:r>
          </a:p>
          <a:p>
            <a:endParaRPr lang="en-US" baseline="0" dirty="0" smtClean="0"/>
          </a:p>
          <a:p>
            <a:pPr lvl="0"/>
            <a:r>
              <a:rPr lang="en-GB" dirty="0" smtClean="0"/>
              <a:t>Some evidence to suggest that impacts on </a:t>
            </a:r>
            <a:r>
              <a:rPr lang="en-GB" b="1" dirty="0" smtClean="0"/>
              <a:t>attainment</a:t>
            </a:r>
            <a:r>
              <a:rPr lang="en-GB" dirty="0" smtClean="0"/>
              <a:t> can be expected to be relatively modest, recognising that impacts can be expected to vary, perhaps considerably, by individual circumstance and character of intervention delivery</a:t>
            </a:r>
          </a:p>
          <a:p>
            <a:pPr lvl="0"/>
            <a:endParaRPr lang="en-GB" dirty="0" smtClean="0"/>
          </a:p>
          <a:p>
            <a:pPr lvl="0"/>
            <a:r>
              <a:rPr lang="en-GB" dirty="0" smtClean="0"/>
              <a:t>Good evidence to show that </a:t>
            </a:r>
            <a:r>
              <a:rPr lang="en-GB" b="1" dirty="0" smtClean="0"/>
              <a:t>earnings premium</a:t>
            </a:r>
            <a:r>
              <a:rPr lang="en-GB" dirty="0" smtClean="0"/>
              <a:t>s are commonly sizeable for young adults especially when they engage with employers within teenage careers focused provision</a:t>
            </a:r>
          </a:p>
          <a:p>
            <a:pPr lvl="0"/>
            <a:endParaRPr lang="en-GB" dirty="0" smtClean="0"/>
          </a:p>
          <a:p>
            <a:pPr lvl="0"/>
            <a:r>
              <a:rPr lang="en-GB" dirty="0" smtClean="0"/>
              <a:t>Good evidence that careers education also underpins a wide range of beneficial </a:t>
            </a:r>
            <a:r>
              <a:rPr lang="en-GB" b="1" dirty="0" smtClean="0"/>
              <a:t>social outcomes</a:t>
            </a:r>
          </a:p>
          <a:p>
            <a:endParaRPr lang="en-US" dirty="0" smtClean="0"/>
          </a:p>
          <a:p>
            <a:endParaRPr lang="en-US" dirty="0" smtClean="0"/>
          </a:p>
        </p:txBody>
      </p:sp>
      <p:sp>
        <p:nvSpPr>
          <p:cNvPr id="4" name="Footer Placeholder 3"/>
          <p:cNvSpPr>
            <a:spLocks noGrp="1"/>
          </p:cNvSpPr>
          <p:nvPr>
            <p:ph type="ftr" sz="quarter" idx="10"/>
          </p:nvPr>
        </p:nvSpPr>
        <p:spPr/>
        <p:txBody>
          <a:bodyPr/>
          <a:lstStyle/>
          <a:p>
            <a:r>
              <a:rPr lang="en-GB" smtClean="0"/>
              <a:t>© 2015 Institute for Employment Research, University of Warwick </a:t>
            </a:r>
            <a:endParaRPr lang="en-GB"/>
          </a:p>
        </p:txBody>
      </p:sp>
      <p:sp>
        <p:nvSpPr>
          <p:cNvPr id="5" name="Slide Number Placeholder 4"/>
          <p:cNvSpPr>
            <a:spLocks noGrp="1"/>
          </p:cNvSpPr>
          <p:nvPr>
            <p:ph type="sldNum" sz="quarter" idx="11"/>
          </p:nvPr>
        </p:nvSpPr>
        <p:spPr/>
        <p:txBody>
          <a:bodyPr/>
          <a:lstStyle/>
          <a:p>
            <a:fld id="{98976FC2-279E-4E23-9D1F-F72C67CB4284}" type="slidenum">
              <a:rPr lang="en-GB" smtClean="0"/>
              <a:pPr/>
              <a:t>10</a:t>
            </a:fld>
            <a:endParaRPr lang="en-GB"/>
          </a:p>
        </p:txBody>
      </p:sp>
    </p:spTree>
    <p:extLst>
      <p:ext uri="{BB962C8B-B14F-4D97-AF65-F5344CB8AC3E}">
        <p14:creationId xmlns:p14="http://schemas.microsoft.com/office/powerpoint/2010/main" val="54851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B88C0FF-CD57-A442-AF17-7C297D771C8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140228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B88C0FF-CD57-A442-AF17-7C297D771C8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388450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B88C0FF-CD57-A442-AF17-7C297D771C8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111887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B88C0FF-CD57-A442-AF17-7C297D771C8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273118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B88C0FF-CD57-A442-AF17-7C297D771C8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66536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B88C0FF-CD57-A442-AF17-7C297D771C8E}"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75479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B88C0FF-CD57-A442-AF17-7C297D771C8E}"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21510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B88C0FF-CD57-A442-AF17-7C297D771C8E}"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236290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8C0FF-CD57-A442-AF17-7C297D771C8E}"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288715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B88C0FF-CD57-A442-AF17-7C297D771C8E}"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196422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B88C0FF-CD57-A442-AF17-7C297D771C8E}"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F0B25-9F76-6740-A04F-7C6DD90604EE}" type="slidenum">
              <a:rPr lang="en-US" smtClean="0"/>
              <a:t>‹#›</a:t>
            </a:fld>
            <a:endParaRPr lang="en-US"/>
          </a:p>
        </p:txBody>
      </p:sp>
    </p:spTree>
    <p:extLst>
      <p:ext uri="{BB962C8B-B14F-4D97-AF65-F5344CB8AC3E}">
        <p14:creationId xmlns:p14="http://schemas.microsoft.com/office/powerpoint/2010/main" val="210528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8C0FF-CD57-A442-AF17-7C297D771C8E}" type="datetimeFigureOut">
              <a:rPr lang="en-US" smtClean="0"/>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F0B25-9F76-6740-A04F-7C6DD90604EE}" type="slidenum">
              <a:rPr lang="en-US" smtClean="0"/>
              <a:t>‹#›</a:t>
            </a:fld>
            <a:endParaRPr lang="en-US"/>
          </a:p>
        </p:txBody>
      </p:sp>
    </p:spTree>
    <p:extLst>
      <p:ext uri="{BB962C8B-B14F-4D97-AF65-F5344CB8AC3E}">
        <p14:creationId xmlns:p14="http://schemas.microsoft.com/office/powerpoint/2010/main" val="420194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tandfonline.com/doi/full/10.1080/03069885.2017.1294863" TargetMode="External"/><Relationship Id="rId2" Type="http://schemas.openxmlformats.org/officeDocument/2006/relationships/hyperlink" Target="http://iccdpp2017.org/key-outcomes/country-paper/" TargetMode="External"/><Relationship Id="rId1" Type="http://schemas.openxmlformats.org/officeDocument/2006/relationships/slideLayout" Target="../slideLayouts/slideLayout2.xml"/><Relationship Id="rId4" Type="http://schemas.openxmlformats.org/officeDocument/2006/relationships/hyperlink" Target="http://www.hihohiho.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gov.au/news/national-career-education-strateg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International Perspectives</a:t>
            </a:r>
            <a:endParaRPr lang="en-US" dirty="0"/>
          </a:p>
        </p:txBody>
      </p:sp>
      <p:sp>
        <p:nvSpPr>
          <p:cNvPr id="3" name="Subtitle 2"/>
          <p:cNvSpPr>
            <a:spLocks noGrp="1"/>
          </p:cNvSpPr>
          <p:nvPr>
            <p:ph type="subTitle" idx="1"/>
          </p:nvPr>
        </p:nvSpPr>
        <p:spPr/>
        <p:txBody>
          <a:bodyPr/>
          <a:lstStyle/>
          <a:p>
            <a:r>
              <a:rPr lang="en-US" dirty="0" smtClean="0"/>
              <a:t>Career Education: Evidence Matters</a:t>
            </a:r>
          </a:p>
          <a:p>
            <a:r>
              <a:rPr lang="en-US" sz="2800" dirty="0" err="1" smtClean="0"/>
              <a:t>Dr</a:t>
            </a:r>
            <a:r>
              <a:rPr lang="en-US" sz="2800" dirty="0" smtClean="0"/>
              <a:t> </a:t>
            </a:r>
            <a:r>
              <a:rPr lang="en-US" sz="2800" dirty="0"/>
              <a:t>D</a:t>
            </a:r>
            <a:r>
              <a:rPr lang="en-US" sz="2800" dirty="0" smtClean="0"/>
              <a:t>eirdre Hughes &amp; Prof. </a:t>
            </a:r>
            <a:r>
              <a:rPr lang="en-US" sz="2800" dirty="0" err="1" smtClean="0"/>
              <a:t>Frans</a:t>
            </a:r>
            <a:r>
              <a:rPr lang="en-US" sz="2800" dirty="0" smtClean="0"/>
              <a:t> </a:t>
            </a:r>
            <a:r>
              <a:rPr lang="en-US" sz="2800" dirty="0" err="1" smtClean="0"/>
              <a:t>Meijers</a:t>
            </a:r>
            <a:endParaRPr lang="en-US" sz="2800" dirty="0" smtClean="0"/>
          </a:p>
          <a:p>
            <a:r>
              <a:rPr lang="en-US" sz="2800" dirty="0" smtClean="0"/>
              <a:t>12</a:t>
            </a:r>
            <a:r>
              <a:rPr lang="en-US" sz="2800" baseline="30000" dirty="0" smtClean="0"/>
              <a:t>th</a:t>
            </a:r>
            <a:r>
              <a:rPr lang="en-US" sz="2800" dirty="0" smtClean="0"/>
              <a:t> June 2017</a:t>
            </a:r>
            <a:endParaRPr lang="en-US" sz="2800" dirty="0"/>
          </a:p>
        </p:txBody>
      </p:sp>
      <p:pic>
        <p:nvPicPr>
          <p:cNvPr id="4" name="Content Placeholder 3" descr="multiculturalism-1.jpg"/>
          <p:cNvPicPr>
            <a:picLocks noChangeAspect="1"/>
          </p:cNvPicPr>
          <p:nvPr/>
        </p:nvPicPr>
        <p:blipFill>
          <a:blip r:embed="rId2">
            <a:extLst>
              <a:ext uri="{28A0092B-C50C-407E-A947-70E740481C1C}">
                <a14:useLocalDpi xmlns:a14="http://schemas.microsoft.com/office/drawing/2010/main" val="0"/>
              </a:ext>
            </a:extLst>
          </a:blip>
          <a:srcRect t="10032" b="10032"/>
          <a:stretch>
            <a:fillRect/>
          </a:stretch>
        </p:blipFill>
        <p:spPr>
          <a:xfrm>
            <a:off x="0" y="0"/>
            <a:ext cx="4549653" cy="2399869"/>
          </a:xfrm>
          <a:prstGeom prst="rect">
            <a:avLst/>
          </a:prstGeom>
        </p:spPr>
      </p:pic>
    </p:spTree>
    <p:extLst>
      <p:ext uri="{BB962C8B-B14F-4D97-AF65-F5344CB8AC3E}">
        <p14:creationId xmlns:p14="http://schemas.microsoft.com/office/powerpoint/2010/main" val="249271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066800"/>
          </a:xfrm>
        </p:spPr>
        <p:txBody>
          <a:bodyPr>
            <a:normAutofit fontScale="90000"/>
          </a:bodyPr>
          <a:lstStyle/>
          <a:p>
            <a:r>
              <a:rPr lang="en-US" sz="3200" dirty="0" smtClean="0"/>
              <a:t>Evidence for Teachers</a:t>
            </a:r>
            <a:r>
              <a:rPr lang="en-US" sz="3200" smtClean="0"/>
              <a:t>/Advisers</a:t>
            </a:r>
            <a:br>
              <a:rPr lang="en-US" sz="3200" smtClean="0"/>
            </a:br>
            <a:r>
              <a:rPr lang="en-US" sz="3200" smtClean="0"/>
              <a:t>Careers </a:t>
            </a:r>
            <a:r>
              <a:rPr lang="en-US" sz="3200" dirty="0" smtClean="0"/>
              <a:t>Education International </a:t>
            </a:r>
            <a:r>
              <a:rPr lang="en-US" sz="3200" dirty="0"/>
              <a:t>L</a:t>
            </a:r>
            <a:r>
              <a:rPr lang="en-US" sz="3200" dirty="0" smtClean="0"/>
              <a:t>iterature Review</a:t>
            </a:r>
            <a:endParaRPr lang="en-US" sz="3200" dirty="0"/>
          </a:p>
        </p:txBody>
      </p:sp>
      <p:sp>
        <p:nvSpPr>
          <p:cNvPr id="3" name="Content Placeholder 2"/>
          <p:cNvSpPr>
            <a:spLocks noGrp="1"/>
          </p:cNvSpPr>
          <p:nvPr>
            <p:ph idx="1"/>
          </p:nvPr>
        </p:nvSpPr>
        <p:spPr>
          <a:xfrm>
            <a:off x="457200" y="1772816"/>
            <a:ext cx="8229600" cy="4353347"/>
          </a:xfrm>
        </p:spPr>
        <p:txBody>
          <a:bodyPr>
            <a:normAutofit/>
          </a:bodyPr>
          <a:lstStyle/>
          <a:p>
            <a:pPr marL="0" indent="0">
              <a:buNone/>
            </a:pPr>
            <a:endParaRPr lang="en-GB" sz="2800" dirty="0" smtClean="0"/>
          </a:p>
          <a:p>
            <a:endParaRPr lang="en-GB" dirty="0" smtClean="0"/>
          </a:p>
          <a:p>
            <a:pPr marL="0" indent="0">
              <a:buNone/>
            </a:pPr>
            <a:endParaRPr lang="en-GB" dirty="0"/>
          </a:p>
          <a:p>
            <a:pPr marL="0" indent="0">
              <a:buNone/>
            </a:pPr>
            <a:endParaRPr lang="en-GB" dirty="0" smtClean="0"/>
          </a:p>
          <a:p>
            <a:pPr marL="0" indent="0">
              <a:buNone/>
            </a:pPr>
            <a:r>
              <a:rPr lang="en-GB" dirty="0" smtClean="0"/>
              <a:t>with </a:t>
            </a:r>
            <a:r>
              <a:rPr lang="en-GB" dirty="0"/>
              <a:t>support from </a:t>
            </a:r>
            <a:endParaRPr lang="en-GB" dirty="0" smtClean="0"/>
          </a:p>
          <a:p>
            <a:pPr marL="0" indent="0">
              <a:buNone/>
            </a:pPr>
            <a:endParaRPr lang="en-GB" dirty="0" smtClean="0"/>
          </a:p>
          <a:p>
            <a:pPr marL="0" indent="0">
              <a:buNone/>
            </a:pPr>
            <a:r>
              <a:rPr lang="en-GB" dirty="0"/>
              <a:t>	</a:t>
            </a:r>
            <a:endParaRPr lang="en-GB" dirty="0" smtClean="0"/>
          </a:p>
          <a:p>
            <a:pPr marL="0" indent="0">
              <a:buNone/>
            </a:pP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076056" y="5013176"/>
            <a:ext cx="2673469" cy="1008112"/>
          </a:xfrm>
          <a:prstGeom prst="rect">
            <a:avLst/>
          </a:prstGeom>
        </p:spPr>
      </p:pic>
      <p:pic>
        <p:nvPicPr>
          <p:cNvPr id="6" name="Picture 5"/>
          <p:cNvPicPr>
            <a:picLocks noChangeAspect="1"/>
          </p:cNvPicPr>
          <p:nvPr/>
        </p:nvPicPr>
        <p:blipFill>
          <a:blip r:embed="rId4"/>
          <a:stretch>
            <a:fillRect/>
          </a:stretch>
        </p:blipFill>
        <p:spPr>
          <a:xfrm>
            <a:off x="5004048" y="2852936"/>
            <a:ext cx="3304945" cy="1630040"/>
          </a:xfrm>
          <a:prstGeom prst="rect">
            <a:avLst/>
          </a:prstGeom>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772816"/>
            <a:ext cx="2966244" cy="1007378"/>
          </a:xfrm>
          <a:prstGeom prst="rect">
            <a:avLst/>
          </a:prstGeom>
          <a:noFill/>
          <a:ln>
            <a:noFill/>
          </a:ln>
        </p:spPr>
      </p:pic>
      <p:pic>
        <p:nvPicPr>
          <p:cNvPr id="10" name="Picture 9"/>
          <p:cNvPicPr/>
          <p:nvPr/>
        </p:nvPicPr>
        <p:blipFill>
          <a:blip r:embed="rId6"/>
          <a:srcRect/>
          <a:stretch>
            <a:fillRect/>
          </a:stretch>
        </p:blipFill>
        <p:spPr bwMode="auto">
          <a:xfrm>
            <a:off x="1043608" y="4869160"/>
            <a:ext cx="2574925" cy="1008112"/>
          </a:xfrm>
          <a:prstGeom prst="rect">
            <a:avLst/>
          </a:prstGeom>
          <a:noFill/>
        </p:spPr>
      </p:pic>
    </p:spTree>
    <p:extLst>
      <p:ext uri="{BB962C8B-B14F-4D97-AF65-F5344CB8AC3E}">
        <p14:creationId xmlns:p14="http://schemas.microsoft.com/office/powerpoint/2010/main" val="3501652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International</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http://iccdpp2017.org/key-outcomes/country-paper</a:t>
            </a:r>
            <a:r>
              <a:rPr lang="en-US" dirty="0" smtClean="0">
                <a:hlinkClick r:id="rId2"/>
              </a:rPr>
              <a:t>/</a:t>
            </a:r>
            <a:endParaRPr lang="en-US" dirty="0" smtClean="0"/>
          </a:p>
          <a:p>
            <a:r>
              <a:rPr lang="en-US" dirty="0" smtClean="0"/>
              <a:t>British Journal for Guidance and </a:t>
            </a:r>
            <a:r>
              <a:rPr lang="en-US" dirty="0" err="1" smtClean="0"/>
              <a:t>Counselling</a:t>
            </a:r>
            <a:r>
              <a:rPr lang="en-US" dirty="0" smtClean="0"/>
              <a:t> – International Symposium Special Issue</a:t>
            </a:r>
          </a:p>
          <a:p>
            <a:pPr lvl="1"/>
            <a:r>
              <a:rPr lang="en-US" dirty="0" smtClean="0"/>
              <a:t>New School for the Old School: Guidance and </a:t>
            </a:r>
            <a:r>
              <a:rPr lang="en-US" dirty="0" err="1" smtClean="0"/>
              <a:t>Counselling</a:t>
            </a:r>
            <a:r>
              <a:rPr lang="en-US" dirty="0" smtClean="0"/>
              <a:t> in Education</a:t>
            </a:r>
          </a:p>
          <a:p>
            <a:pPr marL="457200" lvl="1" indent="0">
              <a:buNone/>
            </a:pPr>
            <a:r>
              <a:rPr lang="en-US" dirty="0" smtClean="0"/>
              <a:t>Visit: </a:t>
            </a:r>
            <a:r>
              <a:rPr lang="de-DE" dirty="0">
                <a:hlinkClick r:id="rId3"/>
              </a:rPr>
              <a:t>http://www.tandfonline.com/doi/full/10.1080/</a:t>
            </a:r>
            <a:r>
              <a:rPr lang="de-DE" dirty="0" smtClean="0">
                <a:hlinkClick r:id="rId3"/>
              </a:rPr>
              <a:t>03069885.2017.1294863</a:t>
            </a:r>
            <a:endParaRPr lang="de-DE" dirty="0" smtClean="0"/>
          </a:p>
          <a:p>
            <a:pPr marL="457200" lvl="1" indent="0">
              <a:buNone/>
            </a:pPr>
            <a:r>
              <a:rPr lang="de-DE" dirty="0">
                <a:hlinkClick r:id="rId4"/>
              </a:rPr>
              <a:t>http://www.hihohiho.com</a:t>
            </a:r>
            <a:r>
              <a:rPr lang="de-DE" dirty="0" smtClean="0">
                <a:hlinkClick r:id="rId4"/>
              </a:rPr>
              <a:t>/</a:t>
            </a:r>
            <a:r>
              <a:rPr lang="de-DE" dirty="0" smtClean="0"/>
              <a:t>  </a:t>
            </a:r>
            <a:endParaRPr lang="de-DE" dirty="0" smtClean="0"/>
          </a:p>
          <a:p>
            <a:pPr marL="457200" lvl="1" indent="0">
              <a:buNone/>
            </a:pPr>
            <a:r>
              <a:rPr lang="de-DE" dirty="0" smtClean="0"/>
              <a:t>CEFEOP </a:t>
            </a:r>
            <a:r>
              <a:rPr lang="de-DE" smtClean="0"/>
              <a:t>– CareersNet: LMI and Career Education</a:t>
            </a:r>
            <a:endParaRPr lang="en-US" dirty="0"/>
          </a:p>
        </p:txBody>
      </p:sp>
    </p:spTree>
    <p:extLst>
      <p:ext uri="{BB962C8B-B14F-4D97-AF65-F5344CB8AC3E}">
        <p14:creationId xmlns:p14="http://schemas.microsoft.com/office/powerpoint/2010/main" val="152084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ulticulturalism-1.jpg"/>
          <p:cNvPicPr>
            <a:picLocks noGrp="1" noChangeAspect="1"/>
          </p:cNvPicPr>
          <p:nvPr>
            <p:ph idx="1"/>
          </p:nvPr>
        </p:nvPicPr>
        <p:blipFill>
          <a:blip r:embed="rId2">
            <a:extLst>
              <a:ext uri="{28A0092B-C50C-407E-A947-70E740481C1C}">
                <a14:useLocalDpi xmlns:a14="http://schemas.microsoft.com/office/drawing/2010/main" val="0"/>
              </a:ext>
            </a:extLst>
          </a:blip>
          <a:srcRect t="10032" b="10032"/>
          <a:stretch>
            <a:fillRect/>
          </a:stretch>
        </p:blipFill>
        <p:spPr>
          <a:xfrm>
            <a:off x="457200" y="1600200"/>
            <a:ext cx="5226783" cy="2874529"/>
          </a:xfrm>
        </p:spPr>
      </p:pic>
    </p:spTree>
    <p:extLst>
      <p:ext uri="{BB962C8B-B14F-4D97-AF65-F5344CB8AC3E}">
        <p14:creationId xmlns:p14="http://schemas.microsoft.com/office/powerpoint/2010/main" val="82426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Four home nations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Changing Lives: A Vision for Careers Wales 2017-2020</a:t>
            </a:r>
          </a:p>
          <a:p>
            <a:r>
              <a:rPr lang="en-GB" sz="2800" dirty="0"/>
              <a:t>2014 Scotland’s Young Workforce Report </a:t>
            </a:r>
            <a:r>
              <a:rPr lang="en-GB" sz="2800" dirty="0" smtClean="0"/>
              <a:t>and </a:t>
            </a:r>
            <a:r>
              <a:rPr lang="en-GB" sz="2800" dirty="0"/>
              <a:t>Career Education Standard </a:t>
            </a:r>
            <a:r>
              <a:rPr lang="en-GB" sz="2800" dirty="0" smtClean="0"/>
              <a:t>(2015)</a:t>
            </a:r>
          </a:p>
          <a:p>
            <a:r>
              <a:rPr lang="en-GB" sz="2800" dirty="0" smtClean="0"/>
              <a:t>Preparing </a:t>
            </a:r>
            <a:r>
              <a:rPr lang="en-GB" sz="2800" dirty="0"/>
              <a:t>for Success 2015 -2020 </a:t>
            </a:r>
            <a:r>
              <a:rPr lang="en-GB" sz="2800" dirty="0" smtClean="0"/>
              <a:t>strategy,</a:t>
            </a:r>
            <a:r>
              <a:rPr lang="en-GB" sz="2800" dirty="0"/>
              <a:t> Department for the Economy and Department for </a:t>
            </a:r>
            <a:r>
              <a:rPr lang="en-GB" sz="2800" dirty="0" smtClean="0"/>
              <a:t>Education</a:t>
            </a:r>
          </a:p>
          <a:p>
            <a:r>
              <a:rPr lang="en-GB" sz="2800" dirty="0" smtClean="0"/>
              <a:t>UK </a:t>
            </a:r>
            <a:r>
              <a:rPr lang="en-GB" sz="2800" dirty="0"/>
              <a:t>Country Report </a:t>
            </a:r>
            <a:r>
              <a:rPr lang="en-GB" sz="2800" dirty="0" smtClean="0"/>
              <a:t>2015 &amp; 2017</a:t>
            </a:r>
            <a:endParaRPr lang="en-GB" sz="2800" dirty="0"/>
          </a:p>
          <a:p>
            <a:pPr lvl="1"/>
            <a:r>
              <a:rPr lang="en-GB" dirty="0"/>
              <a:t>http://iccdpp2017.org/key-outcomes/country-paper/</a:t>
            </a:r>
            <a:endParaRPr lang="en-US" dirty="0" smtClean="0"/>
          </a:p>
          <a:p>
            <a:endParaRPr lang="en-US" dirty="0"/>
          </a:p>
        </p:txBody>
      </p:sp>
    </p:spTree>
    <p:extLst>
      <p:ext uri="{BB962C8B-B14F-4D97-AF65-F5344CB8AC3E}">
        <p14:creationId xmlns:p14="http://schemas.microsoft.com/office/powerpoint/2010/main" val="3252862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Evidence: </a:t>
            </a:r>
            <a:r>
              <a:rPr lang="en-US" dirty="0"/>
              <a:t>International</a:t>
            </a:r>
            <a:br>
              <a:rPr lang="en-US" dirty="0"/>
            </a:br>
            <a:r>
              <a:rPr lang="en-US" sz="2800" dirty="0"/>
              <a:t>http://iccdpp2017.org/key-outcomes/country-paper/</a:t>
            </a:r>
          </a:p>
        </p:txBody>
      </p:sp>
      <p:sp>
        <p:nvSpPr>
          <p:cNvPr id="5" name="Content Placeholder 4"/>
          <p:cNvSpPr>
            <a:spLocks noGrp="1"/>
          </p:cNvSpPr>
          <p:nvPr>
            <p:ph idx="1"/>
          </p:nvPr>
        </p:nvSpPr>
        <p:spPr/>
        <p:txBody>
          <a:bodyPr>
            <a:normAutofit/>
          </a:bodyPr>
          <a:lstStyle/>
          <a:p>
            <a:r>
              <a:rPr lang="en-GB" sz="2800" dirty="0"/>
              <a:t>In countries such as Austria, Finland, Germany, Scotland, Switzerland careers education and guidance feature prominently in their education systems (OECD, 2015</a:t>
            </a:r>
            <a:r>
              <a:rPr lang="en-GB" sz="2800" dirty="0" smtClean="0"/>
              <a:t>)</a:t>
            </a:r>
          </a:p>
          <a:p>
            <a:pPr marL="0" indent="0">
              <a:buNone/>
            </a:pPr>
            <a:endParaRPr lang="en-US" dirty="0"/>
          </a:p>
        </p:txBody>
      </p:sp>
      <p:pic>
        <p:nvPicPr>
          <p:cNvPr id="6" name="Content Placeholder 3" descr="photokorea.png"/>
          <p:cNvPicPr>
            <a:picLocks noChangeAspect="1"/>
          </p:cNvPicPr>
          <p:nvPr/>
        </p:nvPicPr>
        <p:blipFill>
          <a:blip r:embed="rId3">
            <a:extLst>
              <a:ext uri="{28A0092B-C50C-407E-A947-70E740481C1C}">
                <a14:useLocalDpi xmlns:a14="http://schemas.microsoft.com/office/drawing/2010/main" val="0"/>
              </a:ext>
            </a:extLst>
          </a:blip>
          <a:srcRect t="10466" b="10466"/>
          <a:stretch>
            <a:fillRect/>
          </a:stretch>
        </p:blipFill>
        <p:spPr bwMode="auto">
          <a:xfrm>
            <a:off x="395536" y="3573016"/>
            <a:ext cx="1904211"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Content Placeholder 3" descr="photonorway.png"/>
          <p:cNvPicPr>
            <a:picLocks noChangeAspect="1"/>
          </p:cNvPicPr>
          <p:nvPr/>
        </p:nvPicPr>
        <p:blipFill>
          <a:blip r:embed="rId4">
            <a:extLst>
              <a:ext uri="{28A0092B-C50C-407E-A947-70E740481C1C}">
                <a14:useLocalDpi xmlns:a14="http://schemas.microsoft.com/office/drawing/2010/main" val="0"/>
              </a:ext>
            </a:extLst>
          </a:blip>
          <a:srcRect t="10466" b="10466"/>
          <a:stretch>
            <a:fillRect/>
          </a:stretch>
        </p:blipFill>
        <p:spPr bwMode="auto">
          <a:xfrm>
            <a:off x="3923928" y="3429000"/>
            <a:ext cx="1512168"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Content Placeholder 3" descr="photofinland.png"/>
          <p:cNvPicPr>
            <a:picLocks noChangeAspect="1"/>
          </p:cNvPicPr>
          <p:nvPr/>
        </p:nvPicPr>
        <p:blipFill>
          <a:blip r:embed="rId5">
            <a:extLst>
              <a:ext uri="{28A0092B-C50C-407E-A947-70E740481C1C}">
                <a14:useLocalDpi xmlns:a14="http://schemas.microsoft.com/office/drawing/2010/main" val="0"/>
              </a:ext>
            </a:extLst>
          </a:blip>
          <a:srcRect t="10466" b="10466"/>
          <a:stretch>
            <a:fillRect/>
          </a:stretch>
        </p:blipFill>
        <p:spPr bwMode="auto">
          <a:xfrm>
            <a:off x="6516216" y="3429000"/>
            <a:ext cx="1845973" cy="977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Content Placeholder 3" descr="photo austria.png"/>
          <p:cNvPicPr>
            <a:picLocks noChangeAspect="1"/>
          </p:cNvPicPr>
          <p:nvPr/>
        </p:nvPicPr>
        <p:blipFill>
          <a:blip r:embed="rId6">
            <a:extLst>
              <a:ext uri="{28A0092B-C50C-407E-A947-70E740481C1C}">
                <a14:useLocalDpi xmlns:a14="http://schemas.microsoft.com/office/drawing/2010/main" val="0"/>
              </a:ext>
            </a:extLst>
          </a:blip>
          <a:srcRect t="10466" b="10466"/>
          <a:stretch>
            <a:fillRect/>
          </a:stretch>
        </p:blipFill>
        <p:spPr bwMode="auto">
          <a:xfrm>
            <a:off x="3779912" y="5301208"/>
            <a:ext cx="1656184" cy="1337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Content Placeholder 3" descr="photocanada.png"/>
          <p:cNvPicPr>
            <a:picLocks noChangeAspect="1"/>
          </p:cNvPicPr>
          <p:nvPr/>
        </p:nvPicPr>
        <p:blipFill>
          <a:blip r:embed="rId7">
            <a:extLst>
              <a:ext uri="{28A0092B-C50C-407E-A947-70E740481C1C}">
                <a14:useLocalDpi xmlns:a14="http://schemas.microsoft.com/office/drawing/2010/main" val="0"/>
              </a:ext>
            </a:extLst>
          </a:blip>
          <a:srcRect t="10466" b="10466"/>
          <a:stretch>
            <a:fillRect/>
          </a:stretch>
        </p:blipFill>
        <p:spPr bwMode="auto">
          <a:xfrm>
            <a:off x="6300192" y="5301208"/>
            <a:ext cx="2390034" cy="126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Content Placeholder 3" descr="photogermany.png"/>
          <p:cNvPicPr>
            <a:picLocks noChangeAspect="1"/>
          </p:cNvPicPr>
          <p:nvPr/>
        </p:nvPicPr>
        <p:blipFill>
          <a:blip r:embed="rId8">
            <a:extLst>
              <a:ext uri="{28A0092B-C50C-407E-A947-70E740481C1C}">
                <a14:useLocalDpi xmlns:a14="http://schemas.microsoft.com/office/drawing/2010/main" val="0"/>
              </a:ext>
            </a:extLst>
          </a:blip>
          <a:srcRect t="5809" b="5809"/>
          <a:stretch>
            <a:fillRect/>
          </a:stretch>
        </p:blipFill>
        <p:spPr bwMode="auto">
          <a:xfrm>
            <a:off x="395536" y="5301208"/>
            <a:ext cx="1941984" cy="126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076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Australia – </a:t>
            </a:r>
            <a:r>
              <a:rPr lang="en-GB" dirty="0"/>
              <a:t>Government committed $3 million toward the development of a new and contemporary National Career Education Strategy as part of the Quality Schools, Quality Outcomes policy. The strategy is aimed at ensuring students are ‘work ready’ and prepared for life beyond school, including the jobs of today and into the future.</a:t>
            </a:r>
          </a:p>
          <a:p>
            <a:r>
              <a:rPr lang="en-US" dirty="0"/>
              <a:t> </a:t>
            </a:r>
            <a:r>
              <a:rPr lang="en-US" dirty="0" smtClean="0"/>
              <a:t>Due to be published July 2017</a:t>
            </a:r>
            <a:endParaRPr lang="en-GB" dirty="0"/>
          </a:p>
          <a:p>
            <a:pPr lvl="1"/>
            <a:r>
              <a:rPr lang="en-GB" dirty="0" smtClean="0">
                <a:hlinkClick r:id="rId3"/>
              </a:rPr>
              <a:t>https://www.education.gov.au/news/national-career-education-strategy</a:t>
            </a:r>
            <a:r>
              <a:rPr lang="en-GB" dirty="0" smtClean="0"/>
              <a:t> </a:t>
            </a:r>
            <a:endParaRPr lang="en-US" dirty="0" smtClean="0"/>
          </a:p>
          <a:p>
            <a:endParaRPr lang="en-US" dirty="0"/>
          </a:p>
        </p:txBody>
      </p:sp>
      <p:pic>
        <p:nvPicPr>
          <p:cNvPr id="4" name="Picture 3"/>
          <p:cNvPicPr>
            <a:picLocks noChangeAspect="1"/>
          </p:cNvPicPr>
          <p:nvPr/>
        </p:nvPicPr>
        <p:blipFill>
          <a:blip r:embed="rId4"/>
          <a:stretch>
            <a:fillRect/>
          </a:stretch>
        </p:blipFill>
        <p:spPr>
          <a:xfrm>
            <a:off x="6786879" y="439738"/>
            <a:ext cx="1460500" cy="977900"/>
          </a:xfrm>
          <a:prstGeom prst="rect">
            <a:avLst/>
          </a:prstGeom>
        </p:spPr>
      </p:pic>
    </p:spTree>
    <p:extLst>
      <p:ext uri="{BB962C8B-B14F-4D97-AF65-F5344CB8AC3E}">
        <p14:creationId xmlns:p14="http://schemas.microsoft.com/office/powerpoint/2010/main" val="4199350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p:txBody>
          <a:bodyPr>
            <a:normAutofit fontScale="92500" lnSpcReduction="20000"/>
          </a:bodyPr>
          <a:lstStyle/>
          <a:p>
            <a:r>
              <a:rPr lang="en-GB" dirty="0"/>
              <a:t>Definition of Career Education: </a:t>
            </a:r>
            <a:endParaRPr lang="en-GB" dirty="0" smtClean="0"/>
          </a:p>
          <a:p>
            <a:pPr lvl="1"/>
            <a:r>
              <a:rPr lang="en-GB" dirty="0" smtClean="0"/>
              <a:t>"</a:t>
            </a:r>
            <a:r>
              <a:rPr lang="en-GB" dirty="0"/>
              <a:t>Education which encourages career development by cultivating the competencies and attitudes needed to raise the social and vocational independence of individuals". </a:t>
            </a:r>
          </a:p>
          <a:p>
            <a:pPr lvl="1"/>
            <a:r>
              <a:rPr lang="en-GB" dirty="0" smtClean="0"/>
              <a:t>This </a:t>
            </a:r>
            <a:r>
              <a:rPr lang="en-GB" dirty="0"/>
              <a:t>definition is based on the understanding that all persons live their life while playing various roles, such as that of a professional, a family member, a member of the larger community; and that these roles change, accumulate, and interact over the period of lifetime. Also, the Council reconfirmed that career education </a:t>
            </a:r>
            <a:r>
              <a:rPr lang="en-GB" dirty="0" smtClean="0"/>
              <a:t>programmes </a:t>
            </a:r>
            <a:r>
              <a:rPr lang="en-GB" dirty="0"/>
              <a:t>should be implemented at all schools from pre-primary to tertiary </a:t>
            </a:r>
            <a:r>
              <a:rPr lang="en-GB" dirty="0" smtClean="0"/>
              <a:t>levels</a:t>
            </a:r>
            <a:endParaRPr lang="en-US" dirty="0"/>
          </a:p>
        </p:txBody>
      </p:sp>
      <p:pic>
        <p:nvPicPr>
          <p:cNvPr id="4" name="Picture 3"/>
          <p:cNvPicPr>
            <a:picLocks noChangeAspect="1"/>
          </p:cNvPicPr>
          <p:nvPr/>
        </p:nvPicPr>
        <p:blipFill>
          <a:blip r:embed="rId3"/>
          <a:stretch>
            <a:fillRect/>
          </a:stretch>
        </p:blipFill>
        <p:spPr>
          <a:xfrm>
            <a:off x="6657531" y="439738"/>
            <a:ext cx="1460500" cy="977900"/>
          </a:xfrm>
          <a:prstGeom prst="rect">
            <a:avLst/>
          </a:prstGeom>
        </p:spPr>
      </p:pic>
    </p:spTree>
    <p:extLst>
      <p:ext uri="{BB962C8B-B14F-4D97-AF65-F5344CB8AC3E}">
        <p14:creationId xmlns:p14="http://schemas.microsoft.com/office/powerpoint/2010/main" val="330225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Career Guidance Advocacy aims to immerse the parents and students on the realities of the labor </a:t>
            </a:r>
            <a:r>
              <a:rPr lang="en-US" dirty="0" smtClean="0"/>
              <a:t>market</a:t>
            </a:r>
          </a:p>
          <a:p>
            <a:pPr lvl="0"/>
            <a:r>
              <a:rPr lang="en-GB" dirty="0"/>
              <a:t>Conduct </a:t>
            </a:r>
            <a:r>
              <a:rPr lang="en-GB" dirty="0" smtClean="0"/>
              <a:t>a massive </a:t>
            </a:r>
            <a:r>
              <a:rPr lang="en-GB" dirty="0"/>
              <a:t>advocacy campaign on the Enhanced Basic Education Program (E-BEP) including Career exploration and orientation; </a:t>
            </a:r>
          </a:p>
          <a:p>
            <a:pPr lvl="0"/>
            <a:r>
              <a:rPr lang="en-GB" dirty="0"/>
              <a:t>Orient parents and guardians on the Revitalized Homeroom Guidance Program (RHGP), the High School Occupational Interest Inventory (HSOII), and the National Career Aptitude Examinations (NCAE); and </a:t>
            </a:r>
          </a:p>
          <a:p>
            <a:pPr lvl="0"/>
            <a:r>
              <a:rPr lang="en-GB" dirty="0"/>
              <a:t> Identify entry points in the E=BEP where career guidance is integrated.</a:t>
            </a:r>
          </a:p>
          <a:p>
            <a:endParaRPr lang="en-GB" dirty="0"/>
          </a:p>
          <a:p>
            <a:endParaRPr lang="en-US" dirty="0"/>
          </a:p>
        </p:txBody>
      </p:sp>
      <p:pic>
        <p:nvPicPr>
          <p:cNvPr id="4" name="Picture 3"/>
          <p:cNvPicPr>
            <a:picLocks noChangeAspect="1"/>
          </p:cNvPicPr>
          <p:nvPr/>
        </p:nvPicPr>
        <p:blipFill>
          <a:blip r:embed="rId3"/>
          <a:stretch>
            <a:fillRect/>
          </a:stretch>
        </p:blipFill>
        <p:spPr>
          <a:xfrm>
            <a:off x="6563460" y="439738"/>
            <a:ext cx="1460500" cy="977900"/>
          </a:xfrm>
          <a:prstGeom prst="rect">
            <a:avLst/>
          </a:prstGeom>
        </p:spPr>
      </p:pic>
    </p:spTree>
    <p:extLst>
      <p:ext uri="{BB962C8B-B14F-4D97-AF65-F5344CB8AC3E}">
        <p14:creationId xmlns:p14="http://schemas.microsoft.com/office/powerpoint/2010/main" val="309634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Curriculum and Assessment Policy Statement for Life Orientation Grades 7 to </a:t>
            </a:r>
            <a:r>
              <a:rPr lang="en-US" dirty="0" smtClean="0"/>
              <a:t>9 </a:t>
            </a:r>
            <a:r>
              <a:rPr lang="en-US" dirty="0"/>
              <a:t>provides the framework for the senior phase of GET schooling and the </a:t>
            </a:r>
            <a:r>
              <a:rPr lang="en-US" b="1" dirty="0"/>
              <a:t>Curriculum and Assessment Policy Statement for Life Orientation</a:t>
            </a:r>
            <a:r>
              <a:rPr lang="en-US" dirty="0"/>
              <a:t> Grades 10 to 12 - provides the framework for career development during the </a:t>
            </a:r>
            <a:r>
              <a:rPr lang="en-US" dirty="0" smtClean="0"/>
              <a:t>last</a:t>
            </a:r>
            <a:r>
              <a:rPr lang="en-GB" dirty="0"/>
              <a:t> </a:t>
            </a:r>
            <a:r>
              <a:rPr lang="en-US" dirty="0" smtClean="0"/>
              <a:t>three </a:t>
            </a:r>
            <a:r>
              <a:rPr lang="en-US" dirty="0"/>
              <a:t>years of school. </a:t>
            </a:r>
            <a:endParaRPr lang="en-GB" dirty="0"/>
          </a:p>
          <a:p>
            <a:r>
              <a:rPr lang="en-US" dirty="0"/>
              <a:t>In grades 7 to 9 career development is addressed under the theme “</a:t>
            </a:r>
            <a:r>
              <a:rPr lang="en-US" b="1" dirty="0"/>
              <a:t>World </a:t>
            </a:r>
            <a:r>
              <a:rPr lang="en-US" b="1" dirty="0" smtClean="0"/>
              <a:t>of</a:t>
            </a:r>
            <a:r>
              <a:rPr lang="en-GB" b="1" dirty="0"/>
              <a:t> </a:t>
            </a:r>
            <a:r>
              <a:rPr lang="en-US" b="1" dirty="0" smtClean="0"/>
              <a:t>Work</a:t>
            </a:r>
            <a:r>
              <a:rPr lang="en-US" dirty="0"/>
              <a:t>” and in grades 10 to 12 career development is one of six topics (called “Careers and Careers Choices”</a:t>
            </a:r>
            <a:r>
              <a:rPr lang="en-US" dirty="0" smtClean="0"/>
              <a:t>)</a:t>
            </a:r>
            <a:endParaRPr lang="en-GB" dirty="0"/>
          </a:p>
          <a:p>
            <a:endParaRPr lang="en-US" dirty="0"/>
          </a:p>
        </p:txBody>
      </p:sp>
      <p:pic>
        <p:nvPicPr>
          <p:cNvPr id="4" name="Picture 3"/>
          <p:cNvPicPr>
            <a:picLocks noChangeAspect="1"/>
          </p:cNvPicPr>
          <p:nvPr/>
        </p:nvPicPr>
        <p:blipFill>
          <a:blip r:embed="rId2"/>
          <a:stretch>
            <a:fillRect/>
          </a:stretch>
        </p:blipFill>
        <p:spPr>
          <a:xfrm>
            <a:off x="6751603" y="439738"/>
            <a:ext cx="1460500" cy="977900"/>
          </a:xfrm>
          <a:prstGeom prst="rect">
            <a:avLst/>
          </a:prstGeom>
        </p:spPr>
      </p:pic>
    </p:spTree>
    <p:extLst>
      <p:ext uri="{BB962C8B-B14F-4D97-AF65-F5344CB8AC3E}">
        <p14:creationId xmlns:p14="http://schemas.microsoft.com/office/powerpoint/2010/main" val="219475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p:txBody>
          <a:bodyPr>
            <a:normAutofit fontScale="92500" lnSpcReduction="20000"/>
          </a:bodyPr>
          <a:lstStyle/>
          <a:p>
            <a:r>
              <a:rPr lang="en-GB" dirty="0"/>
              <a:t>44 states are embracing the use of individualized learning plans which offers a personalized strategy for helping youth define career and life goals and establishing academic and postsecondary plans to pursue these goals. </a:t>
            </a:r>
            <a:endParaRPr lang="en-GB" dirty="0" smtClean="0"/>
          </a:p>
          <a:p>
            <a:r>
              <a:rPr lang="en-GB" dirty="0" smtClean="0"/>
              <a:t>For </a:t>
            </a:r>
            <a:r>
              <a:rPr lang="en-GB" dirty="0"/>
              <a:t>students with disabilities, the Individuals with Disabilities Education Act (IDEA) mandates that all adolescent youth (usually beginning by age 14) engage in transition planning as part of their annual Individualized Education Program (IEP) that includes identifying post-school goals. </a:t>
            </a:r>
            <a:endParaRPr lang="en-US" dirty="0"/>
          </a:p>
        </p:txBody>
      </p:sp>
      <p:pic>
        <p:nvPicPr>
          <p:cNvPr id="4" name="Picture 3"/>
          <p:cNvPicPr>
            <a:picLocks noChangeAspect="1"/>
          </p:cNvPicPr>
          <p:nvPr/>
        </p:nvPicPr>
        <p:blipFill>
          <a:blip r:embed="rId2"/>
          <a:stretch>
            <a:fillRect/>
          </a:stretch>
        </p:blipFill>
        <p:spPr>
          <a:xfrm>
            <a:off x="6657532" y="439738"/>
            <a:ext cx="1460500" cy="977900"/>
          </a:xfrm>
          <a:prstGeom prst="rect">
            <a:avLst/>
          </a:prstGeom>
        </p:spPr>
      </p:pic>
    </p:spTree>
    <p:extLst>
      <p:ext uri="{BB962C8B-B14F-4D97-AF65-F5344CB8AC3E}">
        <p14:creationId xmlns:p14="http://schemas.microsoft.com/office/powerpoint/2010/main" val="3051754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TotalTime>
  <Words>1288</Words>
  <Application>Microsoft Office PowerPoint</Application>
  <PresentationFormat>On-screen Show (4:3)</PresentationFormat>
  <Paragraphs>79</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Symbol</vt:lpstr>
      <vt:lpstr>Office Theme</vt:lpstr>
      <vt:lpstr>International Perspectives</vt:lpstr>
      <vt:lpstr>PowerPoint Presentation</vt:lpstr>
      <vt:lpstr>Evidence: Four home nations (+)</vt:lpstr>
      <vt:lpstr>Evidence: International http://iccdpp2017.org/key-outcomes/country-paper/</vt:lpstr>
      <vt:lpstr>Some examples</vt:lpstr>
      <vt:lpstr>Some examples</vt:lpstr>
      <vt:lpstr>Some examples</vt:lpstr>
      <vt:lpstr>Some examples</vt:lpstr>
      <vt:lpstr>Some examples</vt:lpstr>
      <vt:lpstr>Evidence for Teachers/Advisers Careers Education International Literature Review</vt:lpstr>
      <vt:lpstr>Evidence: International </vt:lpstr>
    </vt:vector>
  </TitlesOfParts>
  <Company>DMH &amp; Associates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Perspectives</dc:title>
  <dc:creator>Deirdre Hughes</dc:creator>
  <cp:lastModifiedBy>Elnaz Kashef</cp:lastModifiedBy>
  <cp:revision>8</cp:revision>
  <dcterms:created xsi:type="dcterms:W3CDTF">2017-06-11T23:10:55Z</dcterms:created>
  <dcterms:modified xsi:type="dcterms:W3CDTF">2017-06-12T09:12:29Z</dcterms:modified>
</cp:coreProperties>
</file>