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1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7.xml" ContentType="application/vnd.openxmlformats-officedocument.presentationml.notesSlide+xml"/>
  <Override PartName="/ppt/charts/chart3.xml" ContentType="application/vnd.openxmlformats-officedocument.drawingml.chart+xml"/>
  <Override PartName="/ppt/tags/tag46.xml" ContentType="application/vnd.openxmlformats-officedocument.presentationml.tags+xml"/>
  <Override PartName="/ppt/tags/tag47.xml" ContentType="application/vnd.openxmlformats-officedocument.presentationml.tags+xml"/>
  <Override PartName="/ppt/notesSlides/notesSlide18.xml" ContentType="application/vnd.openxmlformats-officedocument.presentationml.notesSlide+xml"/>
  <Override PartName="/ppt/charts/chart4.xml" ContentType="application/vnd.openxmlformats-officedocument.drawingml.chart+xml"/>
  <Override PartName="/ppt/tags/tag48.xml" ContentType="application/vnd.openxmlformats-officedocument.presentationml.tags+xml"/>
  <Override PartName="/ppt/tags/tag49.xml" ContentType="application/vnd.openxmlformats-officedocument.presentationml.tags+xml"/>
  <Override PartName="/ppt/notesSlides/notesSlide19.xml" ContentType="application/vnd.openxmlformats-officedocument.presentationml.notesSlide+xml"/>
  <Override PartName="/ppt/charts/chart5.xml" ContentType="application/vnd.openxmlformats-officedocument.drawingml.chart+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0.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1.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2" r:id="rId3"/>
  </p:sldMasterIdLst>
  <p:notesMasterIdLst>
    <p:notesMasterId r:id="rId70"/>
  </p:notesMasterIdLst>
  <p:handoutMasterIdLst>
    <p:handoutMasterId r:id="rId71"/>
  </p:handoutMasterIdLst>
  <p:sldIdLst>
    <p:sldId id="368" r:id="rId4"/>
    <p:sldId id="257" r:id="rId5"/>
    <p:sldId id="258" r:id="rId6"/>
    <p:sldId id="259" r:id="rId7"/>
    <p:sldId id="322" r:id="rId8"/>
    <p:sldId id="264" r:id="rId9"/>
    <p:sldId id="265" r:id="rId10"/>
    <p:sldId id="266" r:id="rId11"/>
    <p:sldId id="267" r:id="rId12"/>
    <p:sldId id="331" r:id="rId13"/>
    <p:sldId id="270" r:id="rId14"/>
    <p:sldId id="271" r:id="rId15"/>
    <p:sldId id="272" r:id="rId16"/>
    <p:sldId id="273" r:id="rId17"/>
    <p:sldId id="324" r:id="rId18"/>
    <p:sldId id="332" r:id="rId19"/>
    <p:sldId id="275" r:id="rId20"/>
    <p:sldId id="276" r:id="rId21"/>
    <p:sldId id="277" r:id="rId22"/>
    <p:sldId id="278" r:id="rId23"/>
    <p:sldId id="279" r:id="rId24"/>
    <p:sldId id="333" r:id="rId25"/>
    <p:sldId id="308" r:id="rId26"/>
    <p:sldId id="334" r:id="rId27"/>
    <p:sldId id="335" r:id="rId28"/>
    <p:sldId id="336" r:id="rId29"/>
    <p:sldId id="337" r:id="rId30"/>
    <p:sldId id="342" r:id="rId31"/>
    <p:sldId id="339" r:id="rId32"/>
    <p:sldId id="340" r:id="rId33"/>
    <p:sldId id="341" r:id="rId34"/>
    <p:sldId id="280" r:id="rId35"/>
    <p:sldId id="281" r:id="rId36"/>
    <p:sldId id="285" r:id="rId37"/>
    <p:sldId id="284" r:id="rId38"/>
    <p:sldId id="329" r:id="rId39"/>
    <p:sldId id="294" r:id="rId40"/>
    <p:sldId id="295" r:id="rId41"/>
    <p:sldId id="296" r:id="rId42"/>
    <p:sldId id="288" r:id="rId43"/>
    <p:sldId id="343" r:id="rId44"/>
    <p:sldId id="344" r:id="rId45"/>
    <p:sldId id="345" r:id="rId46"/>
    <p:sldId id="346" r:id="rId47"/>
    <p:sldId id="347" r:id="rId48"/>
    <p:sldId id="348" r:id="rId49"/>
    <p:sldId id="349" r:id="rId50"/>
    <p:sldId id="350" r:id="rId51"/>
    <p:sldId id="351" r:id="rId52"/>
    <p:sldId id="352" r:id="rId53"/>
    <p:sldId id="353" r:id="rId54"/>
    <p:sldId id="354" r:id="rId55"/>
    <p:sldId id="355" r:id="rId56"/>
    <p:sldId id="356" r:id="rId57"/>
    <p:sldId id="357" r:id="rId58"/>
    <p:sldId id="358" r:id="rId59"/>
    <p:sldId id="359" r:id="rId60"/>
    <p:sldId id="360" r:id="rId61"/>
    <p:sldId id="361" r:id="rId62"/>
    <p:sldId id="362" r:id="rId63"/>
    <p:sldId id="363" r:id="rId64"/>
    <p:sldId id="364" r:id="rId65"/>
    <p:sldId id="365" r:id="rId66"/>
    <p:sldId id="366" r:id="rId67"/>
    <p:sldId id="367" r:id="rId68"/>
    <p:sldId id="304" r:id="rId69"/>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hony Mann" initials="AM" lastIdx="1" clrIdx="0">
    <p:extLst>
      <p:ext uri="{19B8F6BF-5375-455C-9EA6-DF929625EA0E}">
        <p15:presenceInfo xmlns:p15="http://schemas.microsoft.com/office/powerpoint/2012/main" userId="S-1-5-21-286127089-3122927494-929352742-12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B22"/>
    <a:srgbClr val="0017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311" autoAdjust="0"/>
  </p:normalViewPr>
  <p:slideViewPr>
    <p:cSldViewPr snapToGrid="0">
      <p:cViewPr varScale="1">
        <p:scale>
          <a:sx n="55" d="100"/>
          <a:sy n="55" d="100"/>
        </p:scale>
        <p:origin x="12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oleObject" Target="file:///C:\Users\Chris\Desktop\Clients\EK%20work\20151029%20-%20BCS%20review\20151029%20-%20SPSS%20download%20with%20pres%20resid%20cooks.xlsx"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911504424778813E-2"/>
          <c:y val="6.7510548523206829E-2"/>
          <c:w val="0.97123893805309824"/>
          <c:h val="0.89451476793248863"/>
        </c:manualLayout>
      </c:layout>
      <c:barChart>
        <c:barDir val="col"/>
        <c:grouping val="stacked"/>
        <c:varyColors val="0"/>
        <c:ser>
          <c:idx val="0"/>
          <c:order val="0"/>
          <c:tx>
            <c:strRef>
              <c:f>Sheet1!$A$2</c:f>
              <c:strCache>
                <c:ptCount val="1"/>
              </c:strCache>
            </c:strRef>
          </c:tx>
          <c:spPr>
            <a:solidFill>
              <a:schemeClr val="accent1">
                <a:lumMod val="75000"/>
              </a:schemeClr>
            </a:solidFill>
            <a:ln w="12700">
              <a:noFill/>
              <a:prstDash val="solid"/>
            </a:ln>
          </c:spPr>
          <c:invertIfNegative val="0"/>
          <c:dLbls>
            <c:dLbl>
              <c:idx val="0"/>
              <c:layout>
                <c:manualLayout>
                  <c:x val="2.2832690056956715E-3"/>
                  <c:y val="-0.29971884506563312"/>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1"/>
              <c:layout>
                <c:manualLayout>
                  <c:x val="1.4476996698205805E-3"/>
                  <c:y val="-8.7708099707261206E-2"/>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2"/>
              <c:layout>
                <c:manualLayout>
                  <c:x val="3.0148440239626314E-3"/>
                  <c:y val="-0.20689816881207906"/>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1.5720961704271408E-4"/>
                  <c:y val="-0.23326800589554206"/>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4"/>
              <c:layout>
                <c:manualLayout>
                  <c:x val="1.7243539711847909E-3"/>
                  <c:y val="-0.25541843369630601"/>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5"/>
              <c:layout>
                <c:manualLayout>
                  <c:x val="-9.4295612624897948E-4"/>
                  <c:y val="-0.29971884506563312"/>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6"/>
              <c:layout>
                <c:manualLayout>
                  <c:x val="6.2395561295219924E-4"/>
                  <c:y val="-0.4758679976200782"/>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7"/>
              <c:layout>
                <c:manualLayout>
                  <c:x val="2.1910999670942707E-3"/>
                  <c:y val="-0.44949816053661401"/>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8"/>
              <c:layout>
                <c:manualLayout>
                  <c:x val="1.5458549407053107E-3"/>
                  <c:y val="-0.35245807500036014"/>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9"/>
              <c:layout>
                <c:manualLayout>
                  <c:x val="9.0060991431634336E-4"/>
                  <c:y val="-0.35245807500036014"/>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10"/>
              <c:layout>
                <c:manualLayout>
                  <c:x val="2.5536488792743416E-4"/>
                  <c:y val="-0.42734817696805122"/>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11"/>
              <c:layout>
                <c:manualLayout>
                  <c:x val="1.6321849325833812E-3"/>
                  <c:y val="-0.28178782654756901"/>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12"/>
              <c:layout>
                <c:manualLayout>
                  <c:x val="3.3894209812707107E-3"/>
                  <c:y val="-0.37882791208382421"/>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13"/>
              <c:layout>
                <c:manualLayout>
                  <c:x val="3.414622648646452E-4"/>
                  <c:y val="-0.20689816881207906"/>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14"/>
              <c:layout>
                <c:manualLayout>
                  <c:x val="1.9086066190066005E-3"/>
                  <c:y val="-0.20689816881207906"/>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15"/>
              <c:layout>
                <c:manualLayout>
                  <c:x val="1.2633615926177504E-3"/>
                  <c:y val="-0.23326800589554206"/>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16"/>
              <c:layout>
                <c:manualLayout>
                  <c:x val="2.8305059467598208E-3"/>
                  <c:y val="-0.25541843369630601"/>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17"/>
              <c:layout>
                <c:manualLayout>
                  <c:x val="-2.7128460160064114E-5"/>
                  <c:y val="-0.25541843369630601"/>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18"/>
              <c:layout>
                <c:manualLayout>
                  <c:x val="1.5397832790410304E-3"/>
                  <c:y val="-0.18474818524351505"/>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19"/>
              <c:layout>
                <c:manualLayout>
                  <c:x val="3.1069276331830999E-3"/>
                  <c:y val="-0.13200851107658795"/>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20"/>
              <c:layout>
                <c:manualLayout>
                  <c:x val="2.4929322626321507E-4"/>
                  <c:y val="-0.20689816881207906"/>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21"/>
              <c:layout>
                <c:manualLayout>
                  <c:x val="2.0067618898913513E-3"/>
                  <c:y val="-0.4758679976200782"/>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22"/>
              <c:layout>
                <c:manualLayout>
                  <c:x val="-3.4408678142464314E-3"/>
                  <c:y val="0.51476793248945218"/>
                </c:manualLayout>
              </c:layout>
              <c:spPr>
                <a:noFill/>
                <a:ln w="25399">
                  <a:noFill/>
                </a:ln>
              </c:spPr>
              <c:txPr>
                <a:bodyPr/>
                <a:lstStyle/>
                <a:p>
                  <a:pPr>
                    <a:defRPr sz="12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23"/>
              <c:delete val="1"/>
              <c:extLst>
                <c:ext xmlns:c15="http://schemas.microsoft.com/office/drawing/2012/chart" uri="{CE6537A1-D6FC-4f65-9D91-7224C49458BB}"/>
              </c:extLst>
            </c:dLbl>
            <c:spPr>
              <a:noFill/>
              <a:ln w="25399">
                <a:noFill/>
              </a:ln>
            </c:spPr>
            <c:txPr>
              <a:bodyPr wrap="square" lIns="38100" tIns="19050" rIns="38100" bIns="19050" anchor="ctr">
                <a:spAutoFit/>
              </a:bodyPr>
              <a:lstStyle/>
              <a:p>
                <a:pPr>
                  <a:defRPr sz="1200" b="1" i="0" u="none" strike="noStrike" baseline="0">
                    <a:solidFill>
                      <a:schemeClr val="bg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Sheet1!$B$1:$Y$1</c:f>
              <c:numCache>
                <c:formatCode>General</c:formatCode>
                <c:ptCount val="24"/>
              </c:numCache>
            </c:numRef>
          </c:cat>
          <c:val>
            <c:numRef>
              <c:f>Sheet1!$B$2:$Y$2</c:f>
              <c:numCache>
                <c:formatCode>""#,##0"";""\-""#,##0""</c:formatCode>
                <c:ptCount val="24"/>
                <c:pt idx="0">
                  <c:v>10.00000000000114</c:v>
                </c:pt>
                <c:pt idx="1">
                  <c:v>1.0000000000001139</c:v>
                </c:pt>
                <c:pt idx="2">
                  <c:v>6.0000000000006821</c:v>
                </c:pt>
                <c:pt idx="3">
                  <c:v>7.0000000000007958</c:v>
                </c:pt>
                <c:pt idx="4">
                  <c:v>8.000000000000913</c:v>
                </c:pt>
                <c:pt idx="5">
                  <c:v>10.00000000000114</c:v>
                </c:pt>
                <c:pt idx="6">
                  <c:v>17.000000000001926</c:v>
                </c:pt>
                <c:pt idx="7">
                  <c:v>16.000000000001819</c:v>
                </c:pt>
                <c:pt idx="8">
                  <c:v>12.000000000001362</c:v>
                </c:pt>
                <c:pt idx="9">
                  <c:v>12.000000000001362</c:v>
                </c:pt>
                <c:pt idx="10">
                  <c:v>15.000000000001712</c:v>
                </c:pt>
                <c:pt idx="11">
                  <c:v>9.0000000000010232</c:v>
                </c:pt>
                <c:pt idx="12">
                  <c:v>13.00000000000148</c:v>
                </c:pt>
                <c:pt idx="13">
                  <c:v>6.0000000000006821</c:v>
                </c:pt>
                <c:pt idx="14">
                  <c:v>6.0000000000006821</c:v>
                </c:pt>
                <c:pt idx="15">
                  <c:v>7.0000000000007958</c:v>
                </c:pt>
                <c:pt idx="16">
                  <c:v>8.000000000000913</c:v>
                </c:pt>
                <c:pt idx="17">
                  <c:v>8.000000000000913</c:v>
                </c:pt>
                <c:pt idx="18">
                  <c:v>5.0000000000005684</c:v>
                </c:pt>
                <c:pt idx="19">
                  <c:v>3.0000000000003411</c:v>
                </c:pt>
                <c:pt idx="20">
                  <c:v>6.0000000000006821</c:v>
                </c:pt>
                <c:pt idx="21">
                  <c:v>17.000000000001926</c:v>
                </c:pt>
                <c:pt idx="23" formatCode="General">
                  <c:v>18.433560477003819</c:v>
                </c:pt>
              </c:numCache>
            </c:numRef>
          </c:val>
        </c:ser>
        <c:dLbls>
          <c:showLegendKey val="0"/>
          <c:showVal val="0"/>
          <c:showCatName val="0"/>
          <c:showSerName val="0"/>
          <c:showPercent val="0"/>
          <c:showBubbleSize val="0"/>
        </c:dLbls>
        <c:gapWidth val="70"/>
        <c:overlap val="100"/>
        <c:axId val="239879904"/>
        <c:axId val="239880296"/>
      </c:barChart>
      <c:catAx>
        <c:axId val="239879904"/>
        <c:scaling>
          <c:orientation val="minMax"/>
        </c:scaling>
        <c:delete val="0"/>
        <c:axPos val="b"/>
        <c:numFmt formatCode="General" sourceLinked="1"/>
        <c:majorTickMark val="none"/>
        <c:minorTickMark val="none"/>
        <c:tickLblPos val="none"/>
        <c:spPr>
          <a:ln w="12700">
            <a:solidFill>
              <a:schemeClr val="tx1"/>
            </a:solidFill>
            <a:prstDash val="solid"/>
          </a:ln>
        </c:spPr>
        <c:crossAx val="239880296"/>
        <c:crossesAt val="0"/>
        <c:auto val="1"/>
        <c:lblAlgn val="ctr"/>
        <c:lblOffset val="100"/>
        <c:tickLblSkip val="1"/>
        <c:tickMarkSkip val="1"/>
        <c:noMultiLvlLbl val="0"/>
      </c:catAx>
      <c:valAx>
        <c:axId val="239880296"/>
        <c:scaling>
          <c:orientation val="minMax"/>
          <c:max val="18.43356047700172"/>
          <c:min val="0"/>
        </c:scaling>
        <c:delete val="0"/>
        <c:axPos val="l"/>
        <c:numFmt formatCode="&quot;&quot;#,##0&quot;&quot;;&quot;&quot;\-&quot;&quot;#,##0&quot;&quot;" sourceLinked="1"/>
        <c:majorTickMark val="none"/>
        <c:minorTickMark val="none"/>
        <c:tickLblPos val="none"/>
        <c:spPr>
          <a:ln w="6350">
            <a:noFill/>
          </a:ln>
        </c:spPr>
        <c:crossAx val="239879904"/>
        <c:crosses val="autoZero"/>
        <c:crossBetween val="between"/>
      </c:valAx>
      <c:spPr>
        <a:noFill/>
        <a:ln w="25399">
          <a:noFill/>
        </a:ln>
      </c:spPr>
    </c:plotArea>
    <c:plotVisOnly val="1"/>
    <c:dispBlanksAs val="gap"/>
    <c:showDLblsOverMax val="0"/>
  </c:chart>
  <c:spPr>
    <a:noFill/>
    <a:ln>
      <a:noFill/>
    </a:ln>
  </c:spPr>
  <c:txPr>
    <a:bodyPr/>
    <a:lstStyle/>
    <a:p>
      <a:pPr>
        <a:defRPr sz="1200"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trendline>
            <c:spPr>
              <a:ln w="19050" cap="rnd">
                <a:solidFill>
                  <a:schemeClr val="accent1"/>
                </a:solidFill>
              </a:ln>
              <a:effectLst/>
            </c:spPr>
            <c:trendlineType val="linear"/>
            <c:dispRSqr val="0"/>
            <c:dispEq val="0"/>
          </c:trendline>
          <c:cat>
            <c:strRef>
              <c:f>Sheet1!$A$2:$A$6</c:f>
              <c:strCache>
                <c:ptCount val="5"/>
                <c:pt idx="0">
                  <c:v>Zero</c:v>
                </c:pt>
                <c:pt idx="1">
                  <c:v>One</c:v>
                </c:pt>
                <c:pt idx="2">
                  <c:v>Two</c:v>
                </c:pt>
                <c:pt idx="3">
                  <c:v>Three</c:v>
                </c:pt>
                <c:pt idx="4">
                  <c:v>Four or more</c:v>
                </c:pt>
              </c:strCache>
            </c:strRef>
          </c:cat>
          <c:val>
            <c:numRef>
              <c:f>Sheet1!$B$2:$B$6</c:f>
              <c:numCache>
                <c:formatCode>0%</c:formatCode>
                <c:ptCount val="5"/>
                <c:pt idx="0">
                  <c:v>0.25221961497406609</c:v>
                </c:pt>
                <c:pt idx="1">
                  <c:v>0.22628905868630905</c:v>
                </c:pt>
                <c:pt idx="2">
                  <c:v>0.12506351527325391</c:v>
                </c:pt>
                <c:pt idx="3">
                  <c:v>0.16731192913857595</c:v>
                </c:pt>
                <c:pt idx="4">
                  <c:v>5.1577083110565004E-2</c:v>
                </c:pt>
              </c:numCache>
            </c:numRef>
          </c:val>
        </c:ser>
        <c:dLbls>
          <c:showLegendKey val="0"/>
          <c:showVal val="0"/>
          <c:showCatName val="0"/>
          <c:showSerName val="0"/>
          <c:showPercent val="0"/>
          <c:showBubbleSize val="0"/>
        </c:dLbls>
        <c:gapWidth val="267"/>
        <c:overlap val="-43"/>
        <c:axId val="239879120"/>
        <c:axId val="239880688"/>
      </c:barChart>
      <c:catAx>
        <c:axId val="23987912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239880688"/>
        <c:crosses val="autoZero"/>
        <c:auto val="1"/>
        <c:lblAlgn val="ctr"/>
        <c:lblOffset val="100"/>
        <c:noMultiLvlLbl val="0"/>
      </c:catAx>
      <c:valAx>
        <c:axId val="239880688"/>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239879120"/>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a:t>Survey attrition rate</a:t>
            </a:r>
          </a:p>
        </c:rich>
      </c:tx>
      <c:overlay val="0"/>
    </c:title>
    <c:autoTitleDeleted val="0"/>
    <c:plotArea>
      <c:layout/>
      <c:lineChart>
        <c:grouping val="standard"/>
        <c:varyColors val="0"/>
        <c:ser>
          <c:idx val="0"/>
          <c:order val="0"/>
          <c:tx>
            <c:v>Longitudinal observed sample</c:v>
          </c:tx>
          <c:marker>
            <c:symbol val="none"/>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Birth </c:v>
                </c:pt>
                <c:pt idx="1">
                  <c:v>5</c:v>
                </c:pt>
                <c:pt idx="2">
                  <c:v>10</c:v>
                </c:pt>
                <c:pt idx="3">
                  <c:v>16</c:v>
                </c:pt>
                <c:pt idx="4">
                  <c:v>26</c:v>
                </c:pt>
              </c:strCache>
            </c:strRef>
          </c:cat>
          <c:val>
            <c:numRef>
              <c:f>Sheet1!$B$2:$F$2</c:f>
              <c:numCache>
                <c:formatCode>#,##0</c:formatCode>
                <c:ptCount val="5"/>
                <c:pt idx="0">
                  <c:v>16571</c:v>
                </c:pt>
                <c:pt idx="1">
                  <c:v>12981</c:v>
                </c:pt>
                <c:pt idx="2">
                  <c:v>14350</c:v>
                </c:pt>
                <c:pt idx="3">
                  <c:v>11206</c:v>
                </c:pt>
                <c:pt idx="4">
                  <c:v>8654</c:v>
                </c:pt>
              </c:numCache>
            </c:numRef>
          </c:val>
          <c:smooth val="0"/>
        </c:ser>
        <c:dLbls>
          <c:showLegendKey val="0"/>
          <c:showVal val="1"/>
          <c:showCatName val="0"/>
          <c:showSerName val="0"/>
          <c:showPercent val="0"/>
          <c:showBubbleSize val="0"/>
        </c:dLbls>
        <c:smooth val="0"/>
        <c:axId val="245713392"/>
        <c:axId val="245713784"/>
      </c:lineChart>
      <c:catAx>
        <c:axId val="245713392"/>
        <c:scaling>
          <c:orientation val="minMax"/>
        </c:scaling>
        <c:delete val="0"/>
        <c:axPos val="b"/>
        <c:numFmt formatCode="General" sourceLinked="0"/>
        <c:majorTickMark val="none"/>
        <c:minorTickMark val="none"/>
        <c:tickLblPos val="nextTo"/>
        <c:crossAx val="245713784"/>
        <c:crosses val="autoZero"/>
        <c:auto val="1"/>
        <c:lblAlgn val="ctr"/>
        <c:lblOffset val="100"/>
        <c:noMultiLvlLbl val="0"/>
      </c:catAx>
      <c:valAx>
        <c:axId val="245713784"/>
        <c:scaling>
          <c:orientation val="minMax"/>
          <c:max val="18000"/>
          <c:min val="8000"/>
        </c:scaling>
        <c:delete val="1"/>
        <c:axPos val="l"/>
        <c:numFmt formatCode="#,##0" sourceLinked="1"/>
        <c:majorTickMark val="out"/>
        <c:minorTickMark val="none"/>
        <c:tickLblPos val="none"/>
        <c:crossAx val="245713392"/>
        <c:crosses val="autoZero"/>
        <c:crossBetween val="between"/>
      </c:valAx>
    </c:plotArea>
    <c:legend>
      <c:legendPos val="t"/>
      <c:overlay val="0"/>
    </c:legend>
    <c:plotVisOnly val="1"/>
    <c:dispBlanksAs val="gap"/>
    <c:showDLblsOverMax val="0"/>
  </c:chart>
  <c:txPr>
    <a:bodyPr/>
    <a:lstStyle/>
    <a:p>
      <a:pPr>
        <a:defRPr sz="1200">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Weekly earnings </c:v>
                </c:pt>
              </c:strCache>
            </c:strRef>
          </c:tx>
          <c:spPr>
            <a:solidFill>
              <a:schemeClr val="accent1">
                <a:lumMod val="75000"/>
              </a:schemeClr>
            </a:solidFill>
            <a:ln>
              <a:noFill/>
            </a:ln>
            <a:effectLst/>
          </c:spPr>
          <c:invertIfNegative val="0"/>
          <c:dLbls>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0 - 50</c:v>
                </c:pt>
                <c:pt idx="1">
                  <c:v>50 - 100</c:v>
                </c:pt>
                <c:pt idx="2">
                  <c:v>100 - 150</c:v>
                </c:pt>
                <c:pt idx="3">
                  <c:v>150 - 200</c:v>
                </c:pt>
                <c:pt idx="4">
                  <c:v>200 - 300</c:v>
                </c:pt>
                <c:pt idx="5">
                  <c:v>300 - 400</c:v>
                </c:pt>
                <c:pt idx="6">
                  <c:v>400 - 500</c:v>
                </c:pt>
                <c:pt idx="7">
                  <c:v>500 - 600</c:v>
                </c:pt>
                <c:pt idx="8">
                  <c:v>600 - 700</c:v>
                </c:pt>
                <c:pt idx="9">
                  <c:v>700 - 800</c:v>
                </c:pt>
                <c:pt idx="10">
                  <c:v>800+</c:v>
                </c:pt>
              </c:strCache>
            </c:strRef>
          </c:cat>
          <c:val>
            <c:numRef>
              <c:f>Sheet1!$B$2:$B$12</c:f>
              <c:numCache>
                <c:formatCode>General</c:formatCode>
                <c:ptCount val="11"/>
                <c:pt idx="0">
                  <c:v>210</c:v>
                </c:pt>
                <c:pt idx="1">
                  <c:v>432</c:v>
                </c:pt>
                <c:pt idx="2">
                  <c:v>1232</c:v>
                </c:pt>
                <c:pt idx="3">
                  <c:v>1919</c:v>
                </c:pt>
                <c:pt idx="4">
                  <c:v>2066</c:v>
                </c:pt>
                <c:pt idx="5">
                  <c:v>544</c:v>
                </c:pt>
                <c:pt idx="6">
                  <c:v>136</c:v>
                </c:pt>
                <c:pt idx="7">
                  <c:v>50</c:v>
                </c:pt>
                <c:pt idx="8">
                  <c:v>30</c:v>
                </c:pt>
                <c:pt idx="9">
                  <c:v>5</c:v>
                </c:pt>
                <c:pt idx="10">
                  <c:v>18</c:v>
                </c:pt>
              </c:numCache>
            </c:numRef>
          </c:val>
        </c:ser>
        <c:dLbls>
          <c:showLegendKey val="0"/>
          <c:showVal val="1"/>
          <c:showCatName val="0"/>
          <c:showSerName val="0"/>
          <c:showPercent val="0"/>
          <c:showBubbleSize val="0"/>
        </c:dLbls>
        <c:gapWidth val="219"/>
        <c:overlap val="-27"/>
        <c:axId val="240450880"/>
        <c:axId val="245919568"/>
      </c:barChart>
      <c:catAx>
        <c:axId val="240450880"/>
        <c:scaling>
          <c:orientation val="minMax"/>
        </c:scaling>
        <c:delete val="0"/>
        <c:axPos val="b"/>
        <c:title>
          <c:tx>
            <c:rich>
              <a:bodyPr/>
              <a:lstStyle/>
              <a:p>
                <a:pPr>
                  <a:defRPr>
                    <a:solidFill>
                      <a:schemeClr val="bg1"/>
                    </a:solidFill>
                  </a:defRPr>
                </a:pPr>
                <a:r>
                  <a:rPr lang="en-US" dirty="0" smtClean="0">
                    <a:solidFill>
                      <a:schemeClr val="bg1"/>
                    </a:solidFill>
                  </a:rPr>
                  <a:t>Weekly</a:t>
                </a:r>
                <a:r>
                  <a:rPr lang="en-US" baseline="0" dirty="0" smtClean="0">
                    <a:solidFill>
                      <a:schemeClr val="bg1"/>
                    </a:solidFill>
                  </a:rPr>
                  <a:t> income at age 26</a:t>
                </a:r>
                <a:endParaRPr lang="en-US" dirty="0">
                  <a:solidFill>
                    <a:schemeClr val="bg1"/>
                  </a:solidFill>
                </a:endParaRPr>
              </a:p>
            </c:rich>
          </c:tx>
          <c:layout>
            <c:manualLayout>
              <c:xMode val="edge"/>
              <c:yMode val="edge"/>
              <c:x val="0.34452707586261577"/>
              <c:y val="0.92468331409232496"/>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245919568"/>
        <c:crosses val="autoZero"/>
        <c:auto val="1"/>
        <c:lblAlgn val="ctr"/>
        <c:lblOffset val="100"/>
        <c:noMultiLvlLbl val="0"/>
      </c:catAx>
      <c:valAx>
        <c:axId val="2459195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240450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work experience placements</c:v>
                </c:pt>
              </c:strCache>
            </c:strRef>
          </c:tx>
          <c:spPr>
            <a:solidFill>
              <a:schemeClr val="accent1">
                <a:lumMod val="75000"/>
              </a:schemeClr>
            </a:solidFill>
            <a:ln>
              <a:noFill/>
            </a:ln>
            <a:effectLst/>
          </c:spPr>
          <c:invertIfNegative val="0"/>
          <c:dLbls>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None</c:v>
                </c:pt>
                <c:pt idx="1">
                  <c:v>1</c:v>
                </c:pt>
                <c:pt idx="2">
                  <c:v>2</c:v>
                </c:pt>
                <c:pt idx="3">
                  <c:v>3</c:v>
                </c:pt>
                <c:pt idx="4">
                  <c:v>4</c:v>
                </c:pt>
                <c:pt idx="5">
                  <c:v>5</c:v>
                </c:pt>
                <c:pt idx="6">
                  <c:v>6 plus</c:v>
                </c:pt>
              </c:strCache>
            </c:strRef>
          </c:cat>
          <c:val>
            <c:numRef>
              <c:f>Sheet1!$B$2:$B$8</c:f>
              <c:numCache>
                <c:formatCode>General</c:formatCode>
                <c:ptCount val="7"/>
                <c:pt idx="0">
                  <c:v>951</c:v>
                </c:pt>
                <c:pt idx="1">
                  <c:v>921</c:v>
                </c:pt>
                <c:pt idx="2">
                  <c:v>423</c:v>
                </c:pt>
                <c:pt idx="3">
                  <c:v>179</c:v>
                </c:pt>
                <c:pt idx="4">
                  <c:v>91</c:v>
                </c:pt>
                <c:pt idx="5">
                  <c:v>70</c:v>
                </c:pt>
                <c:pt idx="6">
                  <c:v>190</c:v>
                </c:pt>
              </c:numCache>
            </c:numRef>
          </c:val>
        </c:ser>
        <c:dLbls>
          <c:showLegendKey val="0"/>
          <c:showVal val="1"/>
          <c:showCatName val="0"/>
          <c:showSerName val="0"/>
          <c:showPercent val="0"/>
          <c:showBubbleSize val="0"/>
        </c:dLbls>
        <c:gapWidth val="219"/>
        <c:overlap val="-27"/>
        <c:axId val="245888848"/>
        <c:axId val="245889240"/>
      </c:barChart>
      <c:catAx>
        <c:axId val="24588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45889240"/>
        <c:crosses val="autoZero"/>
        <c:auto val="1"/>
        <c:lblAlgn val="ctr"/>
        <c:lblOffset val="100"/>
        <c:noMultiLvlLbl val="0"/>
      </c:catAx>
      <c:valAx>
        <c:axId val="24588924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245888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'Helpfulness graph'!$R$33:$R$36</c:f>
              <c:strCache>
                <c:ptCount val="4"/>
                <c:pt idx="0">
                  <c:v>Not at all helpful</c:v>
                </c:pt>
                <c:pt idx="1">
                  <c:v>Not very helpful</c:v>
                </c:pt>
                <c:pt idx="2">
                  <c:v>Quite helpful</c:v>
                </c:pt>
                <c:pt idx="3">
                  <c:v>Very helpful</c:v>
                </c:pt>
              </c:strCache>
            </c:strRef>
          </c:cat>
          <c:val>
            <c:numRef>
              <c:f>'Helpfulness graph'!$S$33:$S$36</c:f>
              <c:numCache>
                <c:formatCode>General</c:formatCode>
                <c:ptCount val="4"/>
                <c:pt idx="0">
                  <c:v>181</c:v>
                </c:pt>
                <c:pt idx="1">
                  <c:v>797</c:v>
                </c:pt>
                <c:pt idx="2">
                  <c:v>2660</c:v>
                </c:pt>
                <c:pt idx="3">
                  <c:v>1196</c:v>
                </c:pt>
              </c:numCache>
            </c:numRef>
          </c:val>
        </c:ser>
        <c:dLbls>
          <c:showLegendKey val="0"/>
          <c:showVal val="0"/>
          <c:showCatName val="0"/>
          <c:showSerName val="0"/>
          <c:showPercent val="0"/>
          <c:showBubbleSize val="0"/>
        </c:dLbls>
        <c:gapWidth val="219"/>
        <c:overlap val="-27"/>
        <c:axId val="244010480"/>
        <c:axId val="244010872"/>
      </c:barChart>
      <c:catAx>
        <c:axId val="24401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244010872"/>
        <c:crosses val="autoZero"/>
        <c:auto val="1"/>
        <c:lblAlgn val="ctr"/>
        <c:lblOffset val="100"/>
        <c:noMultiLvlLbl val="0"/>
      </c:catAx>
      <c:valAx>
        <c:axId val="244010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4010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Distribution of Symbolic Capital</c:v>
                </c:pt>
              </c:strCache>
            </c:strRef>
          </c:tx>
          <c:spPr>
            <a:solidFill>
              <a:srgbClr val="0070C0"/>
            </a:solidFill>
            <a:ln>
              <a:noFill/>
            </a:ln>
            <a:effectLst>
              <a:outerShdw blurRad="76200" dir="18900000" sy="23000" kx="-1200000" algn="bl" rotWithShape="0">
                <a:prstClr val="black">
                  <a:alpha val="20000"/>
                </a:prstClr>
              </a:outerShdw>
            </a:effectLst>
          </c:spPr>
          <c:invertIfNegative val="0"/>
          <c:dPt>
            <c:idx val="2"/>
            <c:invertIfNegative val="0"/>
            <c:bubble3D val="0"/>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Human Capital</c:v>
                </c:pt>
                <c:pt idx="1">
                  <c:v>Social Capital</c:v>
                </c:pt>
                <c:pt idx="2">
                  <c:v>Cultural Capital</c:v>
                </c:pt>
              </c:strCache>
            </c:strRef>
          </c:cat>
          <c:val>
            <c:numRef>
              <c:f>Sheet1!$B$2:$B$4</c:f>
              <c:numCache>
                <c:formatCode>General</c:formatCode>
                <c:ptCount val="3"/>
                <c:pt idx="0">
                  <c:v>42</c:v>
                </c:pt>
                <c:pt idx="1">
                  <c:v>54</c:v>
                </c:pt>
                <c:pt idx="2">
                  <c:v>137</c:v>
                </c:pt>
              </c:numCache>
            </c:numRef>
          </c:val>
        </c:ser>
        <c:dLbls>
          <c:dLblPos val="inEnd"/>
          <c:showLegendKey val="0"/>
          <c:showVal val="1"/>
          <c:showCatName val="0"/>
          <c:showSerName val="0"/>
          <c:showPercent val="0"/>
          <c:showBubbleSize val="0"/>
        </c:dLbls>
        <c:gapWidth val="238"/>
        <c:axId val="249413056"/>
        <c:axId val="243277832"/>
      </c:barChart>
      <c:catAx>
        <c:axId val="249413056"/>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dk1">
                    <a:lumMod val="65000"/>
                    <a:lumOff val="35000"/>
                  </a:schemeClr>
                </a:solidFill>
                <a:effectLst/>
                <a:latin typeface="+mn-lt"/>
                <a:ea typeface="+mn-ea"/>
                <a:cs typeface="+mn-cs"/>
              </a:defRPr>
            </a:pPr>
            <a:endParaRPr lang="en-US"/>
          </a:p>
        </c:txPr>
        <c:crossAx val="243277832"/>
        <c:crosses val="autoZero"/>
        <c:auto val="1"/>
        <c:lblAlgn val="ctr"/>
        <c:lblOffset val="100"/>
        <c:noMultiLvlLbl val="0"/>
      </c:catAx>
      <c:valAx>
        <c:axId val="243277832"/>
        <c:scaling>
          <c:orientation val="minMax"/>
          <c:max val="150"/>
        </c:scaling>
        <c:delete val="1"/>
        <c:axPos val="l"/>
        <c:numFmt formatCode="General" sourceLinked="1"/>
        <c:majorTickMark val="none"/>
        <c:minorTickMark val="none"/>
        <c:tickLblPos val="nextTo"/>
        <c:crossAx val="249413056"/>
        <c:crosses val="autoZero"/>
        <c:crossBetween val="between"/>
        <c:majorUnit val="50"/>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2889938" cy="49805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4"/>
            <a:ext cx="2889938" cy="498055"/>
          </a:xfrm>
          <a:prstGeom prst="rect">
            <a:avLst/>
          </a:prstGeom>
        </p:spPr>
        <p:txBody>
          <a:bodyPr vert="horz" lIns="91440" tIns="45720" rIns="91440" bIns="45720" rtlCol="0"/>
          <a:lstStyle>
            <a:lvl1pPr algn="r">
              <a:defRPr sz="1200"/>
            </a:lvl1pPr>
          </a:lstStyle>
          <a:p>
            <a:fld id="{5C34A0F7-5F48-4701-8D08-7C90C609AE6B}" type="datetimeFigureOut">
              <a:rPr lang="en-GB" smtClean="0"/>
              <a:t>12/06/2017</a:t>
            </a:fld>
            <a:endParaRPr lang="en-GB"/>
          </a:p>
        </p:txBody>
      </p:sp>
      <p:sp>
        <p:nvSpPr>
          <p:cNvPr id="4" name="Footer Placeholder 3"/>
          <p:cNvSpPr>
            <a:spLocks noGrp="1"/>
          </p:cNvSpPr>
          <p:nvPr>
            <p:ph type="ftr" sz="quarter" idx="2"/>
          </p:nvPr>
        </p:nvSpPr>
        <p:spPr>
          <a:xfrm>
            <a:off x="0" y="9428585"/>
            <a:ext cx="2889938" cy="49805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28585"/>
            <a:ext cx="2889938" cy="498054"/>
          </a:xfrm>
          <a:prstGeom prst="rect">
            <a:avLst/>
          </a:prstGeom>
        </p:spPr>
        <p:txBody>
          <a:bodyPr vert="horz" lIns="91440" tIns="45720" rIns="91440" bIns="45720" rtlCol="0" anchor="b"/>
          <a:lstStyle>
            <a:lvl1pPr algn="r">
              <a:defRPr sz="1200"/>
            </a:lvl1pPr>
          </a:lstStyle>
          <a:p>
            <a:fld id="{95DB8F83-1DBE-4F5A-A8A1-A9E14BACBB96}" type="slidenum">
              <a:rPr lang="en-GB" smtClean="0"/>
              <a:t>‹#›</a:t>
            </a:fld>
            <a:endParaRPr lang="en-GB"/>
          </a:p>
        </p:txBody>
      </p:sp>
    </p:spTree>
    <p:extLst>
      <p:ext uri="{BB962C8B-B14F-4D97-AF65-F5344CB8AC3E}">
        <p14:creationId xmlns:p14="http://schemas.microsoft.com/office/powerpoint/2010/main" val="2963623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2889938" cy="49805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4"/>
            <a:ext cx="2889938" cy="498055"/>
          </a:xfrm>
          <a:prstGeom prst="rect">
            <a:avLst/>
          </a:prstGeom>
        </p:spPr>
        <p:txBody>
          <a:bodyPr vert="horz" lIns="91440" tIns="45720" rIns="91440" bIns="45720" rtlCol="0"/>
          <a:lstStyle>
            <a:lvl1pPr algn="r">
              <a:defRPr sz="1200"/>
            </a:lvl1pPr>
          </a:lstStyle>
          <a:p>
            <a:fld id="{668F68C1-6783-4B6A-9E3F-9D3260317FDD}" type="datetimeFigureOut">
              <a:rPr lang="en-GB" smtClean="0"/>
              <a:t>12/06/2017</a:t>
            </a:fld>
            <a:endParaRPr lang="en-GB"/>
          </a:p>
        </p:txBody>
      </p:sp>
      <p:sp>
        <p:nvSpPr>
          <p:cNvPr id="4" name="Slide Image Placehold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5"/>
            <a:ext cx="5335270" cy="390861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5"/>
            <a:ext cx="2889938" cy="49805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5"/>
            <a:ext cx="2889938" cy="498054"/>
          </a:xfrm>
          <a:prstGeom prst="rect">
            <a:avLst/>
          </a:prstGeom>
        </p:spPr>
        <p:txBody>
          <a:bodyPr vert="horz" lIns="91440" tIns="45720" rIns="91440" bIns="45720" rtlCol="0" anchor="b"/>
          <a:lstStyle>
            <a:lvl1pPr algn="r">
              <a:defRPr sz="1200"/>
            </a:lvl1pPr>
          </a:lstStyle>
          <a:p>
            <a:fld id="{8BB0BDCB-2FFF-4131-A27F-D25A28ABC493}" type="slidenum">
              <a:rPr lang="en-GB" smtClean="0"/>
              <a:t>‹#›</a:t>
            </a:fld>
            <a:endParaRPr lang="en-GB"/>
          </a:p>
        </p:txBody>
      </p:sp>
    </p:spTree>
    <p:extLst>
      <p:ext uri="{BB962C8B-B14F-4D97-AF65-F5344CB8AC3E}">
        <p14:creationId xmlns:p14="http://schemas.microsoft.com/office/powerpoint/2010/main" val="1509010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1</a:t>
            </a:fld>
            <a:endParaRPr lang="en-GB"/>
          </a:p>
        </p:txBody>
      </p:sp>
    </p:spTree>
    <p:extLst>
      <p:ext uri="{BB962C8B-B14F-4D97-AF65-F5344CB8AC3E}">
        <p14:creationId xmlns:p14="http://schemas.microsoft.com/office/powerpoint/2010/main" val="3102486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26988" y="744538"/>
            <a:ext cx="6615112"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66912" y="4715154"/>
            <a:ext cx="5335269" cy="4466988"/>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14259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11</a:t>
            </a:fld>
            <a:endParaRPr lang="en-GB"/>
          </a:p>
        </p:txBody>
      </p:sp>
    </p:spTree>
    <p:extLst>
      <p:ext uri="{BB962C8B-B14F-4D97-AF65-F5344CB8AC3E}">
        <p14:creationId xmlns:p14="http://schemas.microsoft.com/office/powerpoint/2010/main" val="1533656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12</a:t>
            </a:fld>
            <a:endParaRPr lang="en-GB"/>
          </a:p>
        </p:txBody>
      </p:sp>
    </p:spTree>
    <p:extLst>
      <p:ext uri="{BB962C8B-B14F-4D97-AF65-F5344CB8AC3E}">
        <p14:creationId xmlns:p14="http://schemas.microsoft.com/office/powerpoint/2010/main" val="1025383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13</a:t>
            </a:fld>
            <a:endParaRPr lang="en-GB"/>
          </a:p>
        </p:txBody>
      </p:sp>
    </p:spTree>
    <p:extLst>
      <p:ext uri="{BB962C8B-B14F-4D97-AF65-F5344CB8AC3E}">
        <p14:creationId xmlns:p14="http://schemas.microsoft.com/office/powerpoint/2010/main" val="1305128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14</a:t>
            </a:fld>
            <a:endParaRPr lang="en-GB"/>
          </a:p>
        </p:txBody>
      </p:sp>
    </p:spTree>
    <p:extLst>
      <p:ext uri="{BB962C8B-B14F-4D97-AF65-F5344CB8AC3E}">
        <p14:creationId xmlns:p14="http://schemas.microsoft.com/office/powerpoint/2010/main" val="3982297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15</a:t>
            </a:fld>
            <a:endParaRPr lang="en-GB"/>
          </a:p>
        </p:txBody>
      </p:sp>
    </p:spTree>
    <p:extLst>
      <p:ext uri="{BB962C8B-B14F-4D97-AF65-F5344CB8AC3E}">
        <p14:creationId xmlns:p14="http://schemas.microsoft.com/office/powerpoint/2010/main" val="2748376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26988" y="744538"/>
            <a:ext cx="6615112"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66912" y="4715154"/>
            <a:ext cx="5335269" cy="4466988"/>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49511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17</a:t>
            </a:fld>
            <a:endParaRPr lang="en-GB"/>
          </a:p>
        </p:txBody>
      </p:sp>
    </p:spTree>
    <p:extLst>
      <p:ext uri="{BB962C8B-B14F-4D97-AF65-F5344CB8AC3E}">
        <p14:creationId xmlns:p14="http://schemas.microsoft.com/office/powerpoint/2010/main" val="1517265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18</a:t>
            </a:fld>
            <a:endParaRPr lang="en-GB"/>
          </a:p>
        </p:txBody>
      </p:sp>
    </p:spTree>
    <p:extLst>
      <p:ext uri="{BB962C8B-B14F-4D97-AF65-F5344CB8AC3E}">
        <p14:creationId xmlns:p14="http://schemas.microsoft.com/office/powerpoint/2010/main" val="2130485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19</a:t>
            </a:fld>
            <a:endParaRPr lang="en-GB"/>
          </a:p>
        </p:txBody>
      </p:sp>
    </p:spTree>
    <p:extLst>
      <p:ext uri="{BB962C8B-B14F-4D97-AF65-F5344CB8AC3E}">
        <p14:creationId xmlns:p14="http://schemas.microsoft.com/office/powerpoint/2010/main" val="1420574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B0BDCB-2FFF-4131-A27F-D25A28ABC493}" type="slidenum">
              <a:rPr lang="en-GB" smtClean="0"/>
              <a:t>2</a:t>
            </a:fld>
            <a:endParaRPr lang="en-GB"/>
          </a:p>
        </p:txBody>
      </p:sp>
    </p:spTree>
    <p:extLst>
      <p:ext uri="{BB962C8B-B14F-4D97-AF65-F5344CB8AC3E}">
        <p14:creationId xmlns:p14="http://schemas.microsoft.com/office/powerpoint/2010/main" val="1942184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20</a:t>
            </a:fld>
            <a:endParaRPr lang="en-GB"/>
          </a:p>
        </p:txBody>
      </p:sp>
    </p:spTree>
    <p:extLst>
      <p:ext uri="{BB962C8B-B14F-4D97-AF65-F5344CB8AC3E}">
        <p14:creationId xmlns:p14="http://schemas.microsoft.com/office/powerpoint/2010/main" val="298694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21</a:t>
            </a:fld>
            <a:endParaRPr lang="en-GB"/>
          </a:p>
        </p:txBody>
      </p:sp>
    </p:spTree>
    <p:extLst>
      <p:ext uri="{BB962C8B-B14F-4D97-AF65-F5344CB8AC3E}">
        <p14:creationId xmlns:p14="http://schemas.microsoft.com/office/powerpoint/2010/main" val="1485892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26988" y="744538"/>
            <a:ext cx="6615112"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66912" y="4715154"/>
            <a:ext cx="5335269" cy="4466988"/>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85911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23</a:t>
            </a:fld>
            <a:endParaRPr lang="en-GB"/>
          </a:p>
        </p:txBody>
      </p:sp>
    </p:spTree>
    <p:extLst>
      <p:ext uri="{BB962C8B-B14F-4D97-AF65-F5344CB8AC3E}">
        <p14:creationId xmlns:p14="http://schemas.microsoft.com/office/powerpoint/2010/main" val="3802080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24</a:t>
            </a:fld>
            <a:endParaRPr lang="en-GB"/>
          </a:p>
        </p:txBody>
      </p:sp>
    </p:spTree>
    <p:extLst>
      <p:ext uri="{BB962C8B-B14F-4D97-AF65-F5344CB8AC3E}">
        <p14:creationId xmlns:p14="http://schemas.microsoft.com/office/powerpoint/2010/main" val="3508886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25</a:t>
            </a:fld>
            <a:endParaRPr lang="en-GB"/>
          </a:p>
        </p:txBody>
      </p:sp>
    </p:spTree>
    <p:extLst>
      <p:ext uri="{BB962C8B-B14F-4D97-AF65-F5344CB8AC3E}">
        <p14:creationId xmlns:p14="http://schemas.microsoft.com/office/powerpoint/2010/main" val="356619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26</a:t>
            </a:fld>
            <a:endParaRPr lang="en-GB"/>
          </a:p>
        </p:txBody>
      </p:sp>
    </p:spTree>
    <p:extLst>
      <p:ext uri="{BB962C8B-B14F-4D97-AF65-F5344CB8AC3E}">
        <p14:creationId xmlns:p14="http://schemas.microsoft.com/office/powerpoint/2010/main" val="1951159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txBox="1">
            <a:spLocks noGrp="1"/>
          </p:cNvSpPr>
          <p:nvPr>
            <p:ph type="body" idx="1"/>
          </p:nvPr>
        </p:nvSpPr>
        <p:spPr>
          <a:xfrm>
            <a:off x="661045" y="5157874"/>
            <a:ext cx="5288339" cy="4220175"/>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71" name="Shape 371"/>
          <p:cNvSpPr>
            <a:spLocks noGrp="1" noRot="1" noChangeAspect="1"/>
          </p:cNvSpPr>
          <p:nvPr>
            <p:ph type="sldImg" idx="2"/>
          </p:nvPr>
        </p:nvSpPr>
        <p:spPr>
          <a:xfrm>
            <a:off x="93663" y="1343025"/>
            <a:ext cx="6423025" cy="3613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929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28</a:t>
            </a:fld>
            <a:endParaRPr lang="en-GB"/>
          </a:p>
        </p:txBody>
      </p:sp>
    </p:spTree>
    <p:extLst>
      <p:ext uri="{BB962C8B-B14F-4D97-AF65-F5344CB8AC3E}">
        <p14:creationId xmlns:p14="http://schemas.microsoft.com/office/powerpoint/2010/main" val="3894426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661045" y="5157874"/>
            <a:ext cx="5288339" cy="4220175"/>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84" name="Shape 384"/>
          <p:cNvSpPr>
            <a:spLocks noGrp="1" noRot="1" noChangeAspect="1"/>
          </p:cNvSpPr>
          <p:nvPr>
            <p:ph type="sldImg" idx="2"/>
          </p:nvPr>
        </p:nvSpPr>
        <p:spPr>
          <a:xfrm>
            <a:off x="93663" y="1343025"/>
            <a:ext cx="6423025" cy="3613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753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3</a:t>
            </a:fld>
            <a:endParaRPr lang="en-GB"/>
          </a:p>
        </p:txBody>
      </p:sp>
    </p:spTree>
    <p:extLst>
      <p:ext uri="{BB962C8B-B14F-4D97-AF65-F5344CB8AC3E}">
        <p14:creationId xmlns:p14="http://schemas.microsoft.com/office/powerpoint/2010/main" val="2582426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30</a:t>
            </a:fld>
            <a:endParaRPr lang="en-GB"/>
          </a:p>
        </p:txBody>
      </p:sp>
    </p:spTree>
    <p:extLst>
      <p:ext uri="{BB962C8B-B14F-4D97-AF65-F5344CB8AC3E}">
        <p14:creationId xmlns:p14="http://schemas.microsoft.com/office/powerpoint/2010/main" val="1179172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31</a:t>
            </a:fld>
            <a:endParaRPr lang="en-GB"/>
          </a:p>
        </p:txBody>
      </p:sp>
    </p:spTree>
    <p:extLst>
      <p:ext uri="{BB962C8B-B14F-4D97-AF65-F5344CB8AC3E}">
        <p14:creationId xmlns:p14="http://schemas.microsoft.com/office/powerpoint/2010/main" val="716323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32</a:t>
            </a:fld>
            <a:endParaRPr lang="en-GB"/>
          </a:p>
        </p:txBody>
      </p:sp>
    </p:spTree>
    <p:extLst>
      <p:ext uri="{BB962C8B-B14F-4D97-AF65-F5344CB8AC3E}">
        <p14:creationId xmlns:p14="http://schemas.microsoft.com/office/powerpoint/2010/main" val="1548254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33</a:t>
            </a:fld>
            <a:endParaRPr lang="en-GB"/>
          </a:p>
        </p:txBody>
      </p:sp>
    </p:spTree>
    <p:extLst>
      <p:ext uri="{BB962C8B-B14F-4D97-AF65-F5344CB8AC3E}">
        <p14:creationId xmlns:p14="http://schemas.microsoft.com/office/powerpoint/2010/main" val="2738249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34</a:t>
            </a:fld>
            <a:endParaRPr lang="en-GB"/>
          </a:p>
        </p:txBody>
      </p:sp>
    </p:spTree>
    <p:extLst>
      <p:ext uri="{BB962C8B-B14F-4D97-AF65-F5344CB8AC3E}">
        <p14:creationId xmlns:p14="http://schemas.microsoft.com/office/powerpoint/2010/main" val="3653931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35</a:t>
            </a:fld>
            <a:endParaRPr lang="en-GB"/>
          </a:p>
        </p:txBody>
      </p:sp>
    </p:spTree>
    <p:extLst>
      <p:ext uri="{BB962C8B-B14F-4D97-AF65-F5344CB8AC3E}">
        <p14:creationId xmlns:p14="http://schemas.microsoft.com/office/powerpoint/2010/main" val="2711635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36</a:t>
            </a:fld>
            <a:endParaRPr lang="en-GB"/>
          </a:p>
        </p:txBody>
      </p:sp>
    </p:spTree>
    <p:extLst>
      <p:ext uri="{BB962C8B-B14F-4D97-AF65-F5344CB8AC3E}">
        <p14:creationId xmlns:p14="http://schemas.microsoft.com/office/powerpoint/2010/main" val="2573047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37</a:t>
            </a:fld>
            <a:endParaRPr lang="en-GB"/>
          </a:p>
        </p:txBody>
      </p:sp>
    </p:spTree>
    <p:extLst>
      <p:ext uri="{BB962C8B-B14F-4D97-AF65-F5344CB8AC3E}">
        <p14:creationId xmlns:p14="http://schemas.microsoft.com/office/powerpoint/2010/main" val="2405462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38</a:t>
            </a:fld>
            <a:endParaRPr lang="en-GB"/>
          </a:p>
        </p:txBody>
      </p:sp>
    </p:spTree>
    <p:extLst>
      <p:ext uri="{BB962C8B-B14F-4D97-AF65-F5344CB8AC3E}">
        <p14:creationId xmlns:p14="http://schemas.microsoft.com/office/powerpoint/2010/main" val="1912947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39</a:t>
            </a:fld>
            <a:endParaRPr lang="en-GB"/>
          </a:p>
        </p:txBody>
      </p:sp>
    </p:spTree>
    <p:extLst>
      <p:ext uri="{BB962C8B-B14F-4D97-AF65-F5344CB8AC3E}">
        <p14:creationId xmlns:p14="http://schemas.microsoft.com/office/powerpoint/2010/main" val="3325999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4</a:t>
            </a:fld>
            <a:endParaRPr lang="en-GB"/>
          </a:p>
        </p:txBody>
      </p:sp>
    </p:spTree>
    <p:extLst>
      <p:ext uri="{BB962C8B-B14F-4D97-AF65-F5344CB8AC3E}">
        <p14:creationId xmlns:p14="http://schemas.microsoft.com/office/powerpoint/2010/main" val="816490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40</a:t>
            </a:fld>
            <a:endParaRPr lang="en-GB"/>
          </a:p>
        </p:txBody>
      </p:sp>
    </p:spTree>
    <p:extLst>
      <p:ext uri="{BB962C8B-B14F-4D97-AF65-F5344CB8AC3E}">
        <p14:creationId xmlns:p14="http://schemas.microsoft.com/office/powerpoint/2010/main" val="901465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20179300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a:t>
            </a:r>
            <a:r>
              <a:rPr lang="en-GB" baseline="0" dirty="0" smtClean="0"/>
              <a:t> outlines/methodologies of studies</a:t>
            </a:r>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816596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13125606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more interactions a young person has with people from the world of work through careers events, the better. Over recent years, several influential studies have shown that attending more of employer-led careers events can and does amplify the outcomes experienced by young people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Schools and colleges should give students the opportunity to take part in as many career development activities as possible. </a:t>
            </a:r>
          </a:p>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34640795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7321862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Analysis of young people’s survey data collected at the careers events attended for this study shows that the number of volunteers encountered has a beneficial effect on the outcomes that can be expected. Young people who had interacted with six or more volunteers reported more positive responses across the</a:t>
            </a:r>
            <a:r>
              <a:rPr lang="en-GB" sz="1200" kern="1200" baseline="0" dirty="0" smtClean="0">
                <a:solidFill>
                  <a:schemeClr val="tx1"/>
                </a:solidFill>
                <a:effectLst/>
                <a:latin typeface="+mn-lt"/>
                <a:ea typeface="+mn-ea"/>
                <a:cs typeface="+mn-cs"/>
              </a:rPr>
              <a:t> attitudinal questions we asked</a:t>
            </a:r>
            <a:r>
              <a:rPr lang="en-GB" sz="1200" kern="1200" dirty="0" smtClean="0">
                <a:solidFill>
                  <a:schemeClr val="tx1"/>
                </a:solidFill>
                <a:effectLst/>
                <a:latin typeface="+mn-lt"/>
                <a:ea typeface="+mn-ea"/>
                <a:cs typeface="+mn-cs"/>
              </a:rPr>
              <a:t>. Those who saw six or more volunteers were 15% more likely to say they had learnt something new and useful, 13% more likely to say the event made them think of different routes to employment and 14% more likely to say they were motivated to study harder than peers who encountered fewer volunteers.</a:t>
            </a: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228436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1310758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smtClean="0"/>
          </a:p>
          <a:p>
            <a:r>
              <a:rPr lang="en-GB" sz="1200" kern="1200" dirty="0" smtClean="0">
                <a:solidFill>
                  <a:schemeClr val="tx1"/>
                </a:solidFill>
                <a:effectLst/>
                <a:latin typeface="+mn-lt"/>
                <a:ea typeface="+mn-ea"/>
                <a:cs typeface="+mn-cs"/>
              </a:rPr>
              <a:t>390 Teachers with first-hand experience of a wide range of employer engagement activities argue that different activities are more effective in achieving different outcomes. Different people respond to different work related activities in different ways. Effective provision involves use of a range of different activities – with an emphasis on real-world experience.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Within these activities, it is those which most routinely place pupils into first-hand encounters with workplaces and working professionals, highlighted in bold above, which are most highly regarded by schools’ staff. </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1150011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1714406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5</a:t>
            </a:fld>
            <a:endParaRPr lang="en-GB"/>
          </a:p>
        </p:txBody>
      </p:sp>
    </p:spTree>
    <p:extLst>
      <p:ext uri="{BB962C8B-B14F-4D97-AF65-F5344CB8AC3E}">
        <p14:creationId xmlns:p14="http://schemas.microsoft.com/office/powerpoint/2010/main" val="35620047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200" dirty="0" smtClean="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It is evidenced that the early years of a child’s life are a key time in the formation of their attitudes and expectations. Children start to rule career options in or out at an early age and girls and boys hold stereotypical views about male and female careers by age 7. One way of tackling is to make sure they meet professionals of both genders who work in a variety of roles and sectors.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9694187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51</a:t>
            </a:fld>
            <a:endParaRPr lang="en-GB"/>
          </a:p>
        </p:txBody>
      </p:sp>
    </p:spTree>
    <p:extLst>
      <p:ext uri="{BB962C8B-B14F-4D97-AF65-F5344CB8AC3E}">
        <p14:creationId xmlns:p14="http://schemas.microsoft.com/office/powerpoint/2010/main" val="22165018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appears that that these interactions offer a certain authenticity which young people appreciate in comparison to other sources.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Previous research has shown that direct interactions with employers was perceived to be of more value to young people when thinking about their career choices than information gathered from close ties such as parents or friends or that derived from online sources or media.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interventions can be seen as providing a form of social capital, expanding the effective </a:t>
            </a:r>
            <a:r>
              <a:rPr lang="en-GB" sz="1200" kern="1200" dirty="0" smtClean="0">
                <a:solidFill>
                  <a:schemeClr val="tx1"/>
                </a:solidFill>
                <a:effectLst/>
                <a:latin typeface="+mn-lt"/>
                <a:ea typeface="+mn-ea"/>
                <a:cs typeface="+mn-cs"/>
              </a:rPr>
              <a:t>personal networks of young people by giving them access to larger numbers of professionals with more varied types of experience than would be available from family-based social networks. Such interventions have been seen to add particular value by increasing access to ‘non-redundant, trusted information’ about the availability of economic opportunities and the suitability of a potential applicant for potential jobs.</a:t>
            </a:r>
            <a:r>
              <a:rPr lang="en-GB"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When surveyed after the events organised for this report a large majority of students agreed that as a result of talking to volunteers, they had learnt something new and useful in terms of pursuing a career ambition</a:t>
            </a:r>
            <a:r>
              <a:rPr kumimoji="0" lang="en-US" sz="1200" b="0" i="0" u="none" strike="noStrike" cap="none" normalizeH="0" baseline="0" dirty="0" smtClean="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t>. </a:t>
            </a:r>
            <a:r>
              <a:rPr lang="en-GB" sz="1200" kern="1200" dirty="0" smtClean="0">
                <a:solidFill>
                  <a:schemeClr val="tx1"/>
                </a:solidFill>
                <a:effectLst/>
                <a:latin typeface="+mn-lt"/>
                <a:ea typeface="+mn-ea"/>
                <a:cs typeface="+mn-cs"/>
              </a:rPr>
              <a:t>When the question of authenticity was put to a panel of 38 experienced practitioners they overwhelmingly agreed that careers events were most effective when the presenter was clearly someone from the world of work.</a:t>
            </a:r>
          </a:p>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32354601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21260401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txBox="1">
            <a:spLocks noGrp="1"/>
          </p:cNvSpPr>
          <p:nvPr>
            <p:ph type="body" idx="1"/>
          </p:nvPr>
        </p:nvSpPr>
        <p:spPr>
          <a:xfrm>
            <a:off x="661045" y="5157874"/>
            <a:ext cx="5288339" cy="4220175"/>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71" name="Shape 371"/>
          <p:cNvSpPr>
            <a:spLocks noGrp="1" noRot="1" noChangeAspect="1"/>
          </p:cNvSpPr>
          <p:nvPr>
            <p:ph type="sldImg" idx="2"/>
          </p:nvPr>
        </p:nvSpPr>
        <p:spPr>
          <a:xfrm>
            <a:off x="93663" y="1343025"/>
            <a:ext cx="6423025" cy="3613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93246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200" dirty="0" smtClean="0">
                <a:solidFill>
                  <a:srgbClr val="FFFFFF"/>
                </a:solidFill>
                <a:effectLst/>
                <a:latin typeface="Calibri Light" panose="020F0302020204030204" pitchFamily="34" charset="0"/>
                <a:ea typeface="Calibri" panose="020F0502020204030204" pitchFamily="34" charset="0"/>
                <a:cs typeface="Times New Roman" panose="02020603050405020304" pitchFamily="18" charset="0"/>
              </a:rPr>
              <a:t>Students earn more in later life, and are less likely to become NEET when they find employer engagement activities helpful. Schools could maximise these impacts by listening to students needs in terms of knowledge, information and experiences in the transition to the world of work. It is then beneficial that careers provisions are designed considering what young people would find helpful to hear about.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42883944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FFFFFF"/>
                </a:solidFill>
                <a:effectLst/>
                <a:latin typeface="Calibri Light" panose="020F0302020204030204" pitchFamily="34" charset="0"/>
                <a:ea typeface="Calibri" panose="020F0502020204030204" pitchFamily="34" charset="0"/>
                <a:cs typeface="Times New Roman" panose="02020603050405020304" pitchFamily="18" charset="0"/>
              </a:rPr>
              <a:t>Students earn more in later life, and are less likely to become NEET when they find employer engagement activities helpful. Schools could maximise these impacts by listening to students needs in terms of knowledge, information and experiences in the transition to the world of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rgbClr val="FFFFFF"/>
              </a:solidFill>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FFFFFF"/>
                </a:solidFill>
                <a:effectLst/>
                <a:latin typeface="Calibri Light" panose="020F0302020204030204" pitchFamily="34" charset="0"/>
                <a:ea typeface="Calibri" panose="020F0502020204030204" pitchFamily="34" charset="0"/>
                <a:cs typeface="Times New Roman" panose="02020603050405020304" pitchFamily="18" charset="0"/>
              </a:rPr>
              <a:t>It is then beneficial that careers provisions are designed considering what young people would find helpful to hear about.</a:t>
            </a:r>
            <a:endParaRPr lang="en-GB" sz="2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3665827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F2F2F2"/>
                </a:solidFill>
                <a:effectLst/>
                <a:latin typeface="Calibri Light" panose="020F0302020204030204" pitchFamily="34" charset="0"/>
                <a:ea typeface="Calibri" panose="020F0502020204030204" pitchFamily="34" charset="0"/>
                <a:cs typeface="Times New Roman" panose="02020603050405020304" pitchFamily="18" charset="0"/>
              </a:rPr>
              <a:t>Schools and colleges can expect greater impacts when they contextualise and prepare young people for they engage with the world of work. Students consistently find employer engagement activities more useful if they have had time to think about their wider ambitions and prepare themselves.</a:t>
            </a:r>
            <a:endParaRPr lang="en-GB" sz="2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11526883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ffectLst/>
                <a:latin typeface="Calibri" panose="020F0502020204030204" pitchFamily="34" charset="0"/>
                <a:ea typeface="Calibri" panose="020F0502020204030204" pitchFamily="34" charset="0"/>
                <a:cs typeface="Arial" panose="020B0604020202020204" pitchFamily="34" charset="0"/>
              </a:rPr>
              <a:t>Positive impacts can be expected to be optimised when young people are well prepared for careers events and undertake follow up activities after the activity. Schools and colleges should set aside time for students to prepare before an event begins. </a:t>
            </a:r>
            <a:endParaRPr lang="en-GB" dirty="0" smtClean="0">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29080467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Young people don’t know what they don’t know. Assumptions shape attitudes and attitudes guide decisions and the assumptions teenagers have about jobs are often very deeply held. Exposure to people from different roles and backgrounds is a perfect way to challenge often unspoken assumptions, and build confidence through speaking and listening. </a:t>
            </a:r>
            <a:endParaRPr lang="en-GB" sz="2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753843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6</a:t>
            </a:fld>
            <a:endParaRPr lang="en-GB"/>
          </a:p>
        </p:txBody>
      </p:sp>
    </p:spTree>
    <p:extLst>
      <p:ext uri="{BB962C8B-B14F-4D97-AF65-F5344CB8AC3E}">
        <p14:creationId xmlns:p14="http://schemas.microsoft.com/office/powerpoint/2010/main" val="11369231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 CET logo </a:t>
            </a:r>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12755824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These research pubs draw</a:t>
            </a:r>
            <a:r>
              <a:rPr lang="en-GB" sz="1200" kern="1200" baseline="0" dirty="0" smtClean="0">
                <a:solidFill>
                  <a:schemeClr val="tx1"/>
                </a:solidFill>
                <a:effectLst/>
                <a:latin typeface="+mn-lt"/>
                <a:ea typeface="+mn-ea"/>
                <a:cs typeface="+mn-cs"/>
              </a:rPr>
              <a:t> on large data sets to link teenage attitudes and experiences to the world of work with improved adult economic outcomes (these studies consider and control for attainment levels and socio-economic background which can often skew results)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val="41229993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Based on the synthesised indicators the research team devised a short questionnaire of 13 questions split between four sections. Each section was designed to be scored and evaluated individually, as each related to a different area that a young person needs to consider when preparing for the working world. It was intended that this would allow schools staff to come to an overall view on the preparedness of a young person and to identify particular areas where a student may need more targeted guidance. For example, where a young person needs to attend more career talks. </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team also developed a scoring system to be used by schools staff. The scoring system reflects the effect sizes (in terms of wage premiums or reduced likelihood of being NEET) found in each individual longitudinal study used. For example, in the research team’s analysis teenagers, who spoke to teachers about their future studies at least once inside of lessons were 24% less likely to be NEET (on the day of the survey) at age 19/20 and outside of lessons were 13% less likely to be NEET. If a student had spoken to teachers about what they plan to next in terms of education the student would be awarded a score of 5, as the effect size is above 11%.</a:t>
            </a: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13860196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63</a:t>
            </a:fld>
            <a:endParaRPr lang="en-GB">
              <a:solidFill>
                <a:prstClr val="black"/>
              </a:solidFill>
            </a:endParaRPr>
          </a:p>
        </p:txBody>
      </p:sp>
    </p:spTree>
    <p:extLst>
      <p:ext uri="{BB962C8B-B14F-4D97-AF65-F5344CB8AC3E}">
        <p14:creationId xmlns:p14="http://schemas.microsoft.com/office/powerpoint/2010/main" val="30420519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Feedback from schools proved to be positive.  All schools felt that the indicators enabled staff to identify young people requiring greater support. Five out of the six schools expressed a desire to use the questionnaire and scoring system in their schools if it became available. They highlighted that it helped them target the young people who needed greater provision and allowed them to prioritise which young people needed most pressing support. Four of the six practitioners thought the indicators would also be useful if used as a </a:t>
            </a:r>
            <a:r>
              <a:rPr lang="en-GB" sz="1200" i="1" kern="1200" dirty="0" smtClean="0">
                <a:solidFill>
                  <a:schemeClr val="tx1"/>
                </a:solidFill>
                <a:effectLst/>
                <a:latin typeface="+mn-lt"/>
                <a:ea typeface="+mn-ea"/>
                <a:cs typeface="+mn-cs"/>
              </a:rPr>
              <a:t>before </a:t>
            </a:r>
            <a:r>
              <a:rPr lang="en-GB" sz="1200" kern="1200" dirty="0" smtClean="0">
                <a:solidFill>
                  <a:schemeClr val="tx1"/>
                </a:solidFill>
                <a:effectLst/>
                <a:latin typeface="+mn-lt"/>
                <a:ea typeface="+mn-ea"/>
                <a:cs typeface="+mn-cs"/>
              </a:rPr>
              <a:t>and </a:t>
            </a:r>
            <a:r>
              <a:rPr lang="en-GB" sz="1200" i="1" kern="1200" dirty="0" smtClean="0">
                <a:solidFill>
                  <a:schemeClr val="tx1"/>
                </a:solidFill>
                <a:effectLst/>
                <a:latin typeface="+mn-lt"/>
                <a:ea typeface="+mn-ea"/>
                <a:cs typeface="+mn-cs"/>
              </a:rPr>
              <a:t>after</a:t>
            </a:r>
            <a:r>
              <a:rPr lang="en-GB" sz="1200" kern="1200" dirty="0" smtClean="0">
                <a:solidFill>
                  <a:schemeClr val="tx1"/>
                </a:solidFill>
                <a:effectLst/>
                <a:latin typeface="+mn-lt"/>
                <a:ea typeface="+mn-ea"/>
                <a:cs typeface="+mn-cs"/>
              </a:rPr>
              <a:t> test, to help assess whether a career intervention has actually worked.</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indicators were found to be particularly useful for those in year 11, but had more limited use amongst the year 9 respondents in this sample. Practitioners highlighted that this may be due to the patterned nature of careers guidance provision in UK schools, with many careers programmes begin in earnest as students begin year 11, meaning younger students will often score poorly in the experiencing the future and talking about the future sections. The indicators may then we best marketed as a tool for assessing year 11 students overall preparedness.</a:t>
            </a:r>
          </a:p>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16158944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CAEBFB-0286-4CEA-A8D7-2CB947B2FE4A}" type="slidenum">
              <a:rPr lang="en-GB" smtClean="0">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38073288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66</a:t>
            </a:fld>
            <a:endParaRPr lang="en-GB"/>
          </a:p>
        </p:txBody>
      </p:sp>
    </p:spTree>
    <p:extLst>
      <p:ext uri="{BB962C8B-B14F-4D97-AF65-F5344CB8AC3E}">
        <p14:creationId xmlns:p14="http://schemas.microsoft.com/office/powerpoint/2010/main" val="1349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7</a:t>
            </a:fld>
            <a:endParaRPr lang="en-GB"/>
          </a:p>
        </p:txBody>
      </p:sp>
    </p:spTree>
    <p:extLst>
      <p:ext uri="{BB962C8B-B14F-4D97-AF65-F5344CB8AC3E}">
        <p14:creationId xmlns:p14="http://schemas.microsoft.com/office/powerpoint/2010/main" val="329042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8</a:t>
            </a:fld>
            <a:endParaRPr lang="en-GB"/>
          </a:p>
        </p:txBody>
      </p:sp>
    </p:spTree>
    <p:extLst>
      <p:ext uri="{BB962C8B-B14F-4D97-AF65-F5344CB8AC3E}">
        <p14:creationId xmlns:p14="http://schemas.microsoft.com/office/powerpoint/2010/main" val="1896064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B0BDCB-2FFF-4131-A27F-D25A28ABC493}" type="slidenum">
              <a:rPr lang="en-GB" smtClean="0"/>
              <a:t>9</a:t>
            </a:fld>
            <a:endParaRPr lang="en-GB"/>
          </a:p>
        </p:txBody>
      </p:sp>
    </p:spTree>
    <p:extLst>
      <p:ext uri="{BB962C8B-B14F-4D97-AF65-F5344CB8AC3E}">
        <p14:creationId xmlns:p14="http://schemas.microsoft.com/office/powerpoint/2010/main" val="104442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D4FBD0E-3C50-402E-B530-EAA0D42F9F7B}" type="datetimeFigureOut">
              <a:rPr lang="en-GB" smtClean="0"/>
              <a:t>12/06/2017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FC6CE4-D494-44A5-9A4A-A498CA4AACDF}" type="slidenum">
              <a:rPr lang="en-GB" smtClean="0"/>
              <a:t>‹#›</a:t>
            </a:fld>
            <a:endParaRPr lang="en-GB"/>
          </a:p>
        </p:txBody>
      </p:sp>
    </p:spTree>
    <p:extLst>
      <p:ext uri="{BB962C8B-B14F-4D97-AF65-F5344CB8AC3E}">
        <p14:creationId xmlns:p14="http://schemas.microsoft.com/office/powerpoint/2010/main" val="218994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4FBD0E-3C50-402E-B530-EAA0D42F9F7B}" type="datetimeFigureOut">
              <a:rPr lang="en-GB" smtClean="0"/>
              <a:t>12/06/2017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FC6CE4-D494-44A5-9A4A-A498CA4AACDF}" type="slidenum">
              <a:rPr lang="en-GB" smtClean="0"/>
              <a:t>‹#›</a:t>
            </a:fld>
            <a:endParaRPr lang="en-GB"/>
          </a:p>
        </p:txBody>
      </p:sp>
    </p:spTree>
    <p:extLst>
      <p:ext uri="{BB962C8B-B14F-4D97-AF65-F5344CB8AC3E}">
        <p14:creationId xmlns:p14="http://schemas.microsoft.com/office/powerpoint/2010/main" val="934492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4FBD0E-3C50-402E-B530-EAA0D42F9F7B}" type="datetimeFigureOut">
              <a:rPr lang="en-GB" smtClean="0"/>
              <a:t>12/06/2017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FC6CE4-D494-44A5-9A4A-A498CA4AACDF}" type="slidenum">
              <a:rPr lang="en-GB" smtClean="0"/>
              <a:t>‹#›</a:t>
            </a:fld>
            <a:endParaRPr lang="en-GB"/>
          </a:p>
        </p:txBody>
      </p:sp>
    </p:spTree>
    <p:extLst>
      <p:ext uri="{BB962C8B-B14F-4D97-AF65-F5344CB8AC3E}">
        <p14:creationId xmlns:p14="http://schemas.microsoft.com/office/powerpoint/2010/main" val="4135772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1191600" y="274650"/>
            <a:ext cx="8616800" cy="11430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body" idx="1"/>
          </p:nvPr>
        </p:nvSpPr>
        <p:spPr>
          <a:xfrm>
            <a:off x="1191600" y="1831451"/>
            <a:ext cx="8616800" cy="47363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p:nvPr/>
        </p:nvSpPr>
        <p:spPr>
          <a:xfrm>
            <a:off x="9808489" y="6755101"/>
            <a:ext cx="1191599" cy="1028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sz="1800"/>
          </a:p>
        </p:txBody>
      </p:sp>
      <p:sp>
        <p:nvSpPr>
          <p:cNvPr id="32" name="Shape 32"/>
          <p:cNvSpPr/>
          <p:nvPr/>
        </p:nvSpPr>
        <p:spPr>
          <a:xfrm>
            <a:off x="11000415" y="6755101"/>
            <a:ext cx="1191599" cy="1028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sz="1800"/>
          </a:p>
        </p:txBody>
      </p:sp>
      <p:sp>
        <p:nvSpPr>
          <p:cNvPr id="33" name="Shape 33"/>
          <p:cNvSpPr/>
          <p:nvPr/>
        </p:nvSpPr>
        <p:spPr>
          <a:xfrm>
            <a:off x="1" y="6755101"/>
            <a:ext cx="1191599" cy="1028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sz="1800"/>
          </a:p>
        </p:txBody>
      </p:sp>
      <p:sp>
        <p:nvSpPr>
          <p:cNvPr id="34" name="Shape 34"/>
          <p:cNvSpPr/>
          <p:nvPr/>
        </p:nvSpPr>
        <p:spPr>
          <a:xfrm>
            <a:off x="1191612" y="6755101"/>
            <a:ext cx="8616800" cy="1028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sz="1800"/>
          </a:p>
        </p:txBody>
      </p:sp>
    </p:spTree>
    <p:extLst>
      <p:ext uri="{BB962C8B-B14F-4D97-AF65-F5344CB8AC3E}">
        <p14:creationId xmlns:p14="http://schemas.microsoft.com/office/powerpoint/2010/main" val="2132643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1093201" y="3867025"/>
            <a:ext cx="9395999" cy="1546500"/>
          </a:xfrm>
          <a:prstGeom prst="rect">
            <a:avLst/>
          </a:prstGeom>
        </p:spPr>
        <p:txBody>
          <a:bodyPr lIns="91425" tIns="91425" rIns="91425" bIns="91425" anchor="t" anchorCtr="0"/>
          <a:lstStyle>
            <a:lvl1pPr lvl="0">
              <a:lnSpc>
                <a:spcPct val="115000"/>
              </a:lnSpc>
              <a:spcBef>
                <a:spcPts val="0"/>
              </a:spcBef>
              <a:buClr>
                <a:srgbClr val="222222"/>
              </a:buClr>
              <a:buSzPct val="100000"/>
              <a:defRPr sz="6000">
                <a:solidFill>
                  <a:srgbClr val="222222"/>
                </a:solidFill>
                <a:highlight>
                  <a:srgbClr val="B0E0E6"/>
                </a:highlight>
              </a:defRPr>
            </a:lvl1pPr>
            <a:lvl2pPr lvl="1">
              <a:lnSpc>
                <a:spcPct val="115000"/>
              </a:lnSpc>
              <a:spcBef>
                <a:spcPts val="0"/>
              </a:spcBef>
              <a:buClr>
                <a:srgbClr val="222222"/>
              </a:buClr>
              <a:buSzPct val="100000"/>
              <a:defRPr sz="6000">
                <a:solidFill>
                  <a:srgbClr val="222222"/>
                </a:solidFill>
                <a:highlight>
                  <a:srgbClr val="B0E0E6"/>
                </a:highlight>
              </a:defRPr>
            </a:lvl2pPr>
            <a:lvl3pPr lvl="2">
              <a:lnSpc>
                <a:spcPct val="115000"/>
              </a:lnSpc>
              <a:spcBef>
                <a:spcPts val="0"/>
              </a:spcBef>
              <a:buClr>
                <a:srgbClr val="222222"/>
              </a:buClr>
              <a:buSzPct val="100000"/>
              <a:defRPr sz="6000">
                <a:solidFill>
                  <a:srgbClr val="222222"/>
                </a:solidFill>
                <a:highlight>
                  <a:srgbClr val="B0E0E6"/>
                </a:highlight>
              </a:defRPr>
            </a:lvl3pPr>
            <a:lvl4pPr lvl="3">
              <a:lnSpc>
                <a:spcPct val="115000"/>
              </a:lnSpc>
              <a:spcBef>
                <a:spcPts val="0"/>
              </a:spcBef>
              <a:buClr>
                <a:srgbClr val="222222"/>
              </a:buClr>
              <a:buSzPct val="100000"/>
              <a:defRPr sz="6000">
                <a:solidFill>
                  <a:srgbClr val="222222"/>
                </a:solidFill>
                <a:highlight>
                  <a:srgbClr val="B0E0E6"/>
                </a:highlight>
              </a:defRPr>
            </a:lvl4pPr>
            <a:lvl5pPr lvl="4">
              <a:lnSpc>
                <a:spcPct val="115000"/>
              </a:lnSpc>
              <a:spcBef>
                <a:spcPts val="0"/>
              </a:spcBef>
              <a:buClr>
                <a:srgbClr val="222222"/>
              </a:buClr>
              <a:buSzPct val="100000"/>
              <a:defRPr sz="6000">
                <a:solidFill>
                  <a:srgbClr val="222222"/>
                </a:solidFill>
                <a:highlight>
                  <a:srgbClr val="B0E0E6"/>
                </a:highlight>
              </a:defRPr>
            </a:lvl5pPr>
            <a:lvl6pPr lvl="5">
              <a:lnSpc>
                <a:spcPct val="115000"/>
              </a:lnSpc>
              <a:spcBef>
                <a:spcPts val="0"/>
              </a:spcBef>
              <a:buClr>
                <a:srgbClr val="222222"/>
              </a:buClr>
              <a:buSzPct val="100000"/>
              <a:defRPr sz="6000">
                <a:solidFill>
                  <a:srgbClr val="222222"/>
                </a:solidFill>
                <a:highlight>
                  <a:srgbClr val="B0E0E6"/>
                </a:highlight>
              </a:defRPr>
            </a:lvl6pPr>
            <a:lvl7pPr lvl="6">
              <a:lnSpc>
                <a:spcPct val="115000"/>
              </a:lnSpc>
              <a:spcBef>
                <a:spcPts val="0"/>
              </a:spcBef>
              <a:buClr>
                <a:srgbClr val="222222"/>
              </a:buClr>
              <a:buSzPct val="100000"/>
              <a:defRPr sz="6000">
                <a:solidFill>
                  <a:srgbClr val="222222"/>
                </a:solidFill>
                <a:highlight>
                  <a:srgbClr val="B0E0E6"/>
                </a:highlight>
              </a:defRPr>
            </a:lvl7pPr>
            <a:lvl8pPr lvl="7">
              <a:lnSpc>
                <a:spcPct val="115000"/>
              </a:lnSpc>
              <a:spcBef>
                <a:spcPts val="0"/>
              </a:spcBef>
              <a:buClr>
                <a:srgbClr val="222222"/>
              </a:buClr>
              <a:buSzPct val="100000"/>
              <a:defRPr sz="6000">
                <a:solidFill>
                  <a:srgbClr val="222222"/>
                </a:solidFill>
                <a:highlight>
                  <a:srgbClr val="B0E0E6"/>
                </a:highlight>
              </a:defRPr>
            </a:lvl8pPr>
            <a:lvl9pPr lvl="8">
              <a:lnSpc>
                <a:spcPct val="115000"/>
              </a:lnSpc>
              <a:spcBef>
                <a:spcPts val="0"/>
              </a:spcBef>
              <a:buClr>
                <a:srgbClr val="222222"/>
              </a:buClr>
              <a:buSzPct val="100000"/>
              <a:defRPr sz="6000">
                <a:solidFill>
                  <a:srgbClr val="222222"/>
                </a:solidFill>
                <a:highlight>
                  <a:srgbClr val="B0E0E6"/>
                </a:highlight>
              </a:defRPr>
            </a:lvl9pPr>
          </a:lstStyle>
          <a:p>
            <a:endParaRPr/>
          </a:p>
        </p:txBody>
      </p:sp>
    </p:spTree>
    <p:extLst>
      <p:ext uri="{BB962C8B-B14F-4D97-AF65-F5344CB8AC3E}">
        <p14:creationId xmlns:p14="http://schemas.microsoft.com/office/powerpoint/2010/main" val="3690697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ubtitl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914400" y="3482725"/>
            <a:ext cx="7500000" cy="1546500"/>
          </a:xfrm>
          <a:prstGeom prst="rect">
            <a:avLst/>
          </a:prstGeom>
        </p:spPr>
        <p:txBody>
          <a:bodyPr lIns="91425" tIns="91425" rIns="91425" bIns="91425" anchor="b" anchorCtr="0"/>
          <a:lstStyle>
            <a:lvl1pPr lvl="0" rtl="0">
              <a:lnSpc>
                <a:spcPct val="115000"/>
              </a:lnSpc>
              <a:spcBef>
                <a:spcPts val="0"/>
              </a:spcBef>
              <a:buClr>
                <a:srgbClr val="222222"/>
              </a:buClr>
              <a:buSzPct val="100000"/>
              <a:defRPr sz="4800">
                <a:solidFill>
                  <a:srgbClr val="222222"/>
                </a:solidFill>
                <a:highlight>
                  <a:srgbClr val="B0E0E6"/>
                </a:highlight>
              </a:defRPr>
            </a:lvl1pPr>
            <a:lvl2pPr lvl="1" rtl="0">
              <a:lnSpc>
                <a:spcPct val="115000"/>
              </a:lnSpc>
              <a:spcBef>
                <a:spcPts val="0"/>
              </a:spcBef>
              <a:buClr>
                <a:srgbClr val="222222"/>
              </a:buClr>
              <a:buSzPct val="100000"/>
              <a:defRPr sz="4800">
                <a:solidFill>
                  <a:srgbClr val="222222"/>
                </a:solidFill>
                <a:highlight>
                  <a:srgbClr val="B0E0E6"/>
                </a:highlight>
              </a:defRPr>
            </a:lvl2pPr>
            <a:lvl3pPr lvl="2" rtl="0">
              <a:lnSpc>
                <a:spcPct val="115000"/>
              </a:lnSpc>
              <a:spcBef>
                <a:spcPts val="0"/>
              </a:spcBef>
              <a:buClr>
                <a:srgbClr val="222222"/>
              </a:buClr>
              <a:buSzPct val="100000"/>
              <a:defRPr sz="4800">
                <a:solidFill>
                  <a:srgbClr val="222222"/>
                </a:solidFill>
                <a:highlight>
                  <a:srgbClr val="B0E0E6"/>
                </a:highlight>
              </a:defRPr>
            </a:lvl3pPr>
            <a:lvl4pPr lvl="3" rtl="0">
              <a:lnSpc>
                <a:spcPct val="115000"/>
              </a:lnSpc>
              <a:spcBef>
                <a:spcPts val="0"/>
              </a:spcBef>
              <a:buClr>
                <a:srgbClr val="222222"/>
              </a:buClr>
              <a:buSzPct val="100000"/>
              <a:defRPr sz="4800">
                <a:solidFill>
                  <a:srgbClr val="222222"/>
                </a:solidFill>
                <a:highlight>
                  <a:srgbClr val="B0E0E6"/>
                </a:highlight>
              </a:defRPr>
            </a:lvl4pPr>
            <a:lvl5pPr lvl="4" rtl="0">
              <a:lnSpc>
                <a:spcPct val="115000"/>
              </a:lnSpc>
              <a:spcBef>
                <a:spcPts val="0"/>
              </a:spcBef>
              <a:buClr>
                <a:srgbClr val="222222"/>
              </a:buClr>
              <a:buSzPct val="100000"/>
              <a:defRPr sz="4800">
                <a:solidFill>
                  <a:srgbClr val="222222"/>
                </a:solidFill>
                <a:highlight>
                  <a:srgbClr val="B0E0E6"/>
                </a:highlight>
              </a:defRPr>
            </a:lvl5pPr>
            <a:lvl6pPr lvl="5" rtl="0">
              <a:lnSpc>
                <a:spcPct val="115000"/>
              </a:lnSpc>
              <a:spcBef>
                <a:spcPts val="0"/>
              </a:spcBef>
              <a:buClr>
                <a:srgbClr val="222222"/>
              </a:buClr>
              <a:buSzPct val="100000"/>
              <a:defRPr sz="4800">
                <a:solidFill>
                  <a:srgbClr val="222222"/>
                </a:solidFill>
                <a:highlight>
                  <a:srgbClr val="B0E0E6"/>
                </a:highlight>
              </a:defRPr>
            </a:lvl6pPr>
            <a:lvl7pPr lvl="6" rtl="0">
              <a:lnSpc>
                <a:spcPct val="115000"/>
              </a:lnSpc>
              <a:spcBef>
                <a:spcPts val="0"/>
              </a:spcBef>
              <a:buClr>
                <a:srgbClr val="222222"/>
              </a:buClr>
              <a:buSzPct val="100000"/>
              <a:defRPr sz="4800">
                <a:solidFill>
                  <a:srgbClr val="222222"/>
                </a:solidFill>
                <a:highlight>
                  <a:srgbClr val="B0E0E6"/>
                </a:highlight>
              </a:defRPr>
            </a:lvl7pPr>
            <a:lvl8pPr lvl="7" rtl="0">
              <a:lnSpc>
                <a:spcPct val="115000"/>
              </a:lnSpc>
              <a:spcBef>
                <a:spcPts val="0"/>
              </a:spcBef>
              <a:buClr>
                <a:srgbClr val="222222"/>
              </a:buClr>
              <a:buSzPct val="100000"/>
              <a:defRPr sz="4800">
                <a:solidFill>
                  <a:srgbClr val="222222"/>
                </a:solidFill>
                <a:highlight>
                  <a:srgbClr val="B0E0E6"/>
                </a:highlight>
              </a:defRPr>
            </a:lvl8pPr>
            <a:lvl9pPr lvl="8" rtl="0">
              <a:lnSpc>
                <a:spcPct val="115000"/>
              </a:lnSpc>
              <a:spcBef>
                <a:spcPts val="0"/>
              </a:spcBef>
              <a:buClr>
                <a:srgbClr val="222222"/>
              </a:buClr>
              <a:buSzPct val="100000"/>
              <a:defRPr sz="4800">
                <a:solidFill>
                  <a:srgbClr val="222222"/>
                </a:solidFill>
                <a:highlight>
                  <a:srgbClr val="B0E0E6"/>
                </a:highlight>
              </a:defRPr>
            </a:lvl9pPr>
          </a:lstStyle>
          <a:p>
            <a:endParaRPr/>
          </a:p>
        </p:txBody>
      </p:sp>
      <p:sp>
        <p:nvSpPr>
          <p:cNvPr id="12" name="Shape 12"/>
          <p:cNvSpPr txBox="1">
            <a:spLocks noGrp="1"/>
          </p:cNvSpPr>
          <p:nvPr>
            <p:ph type="subTitle" idx="1"/>
          </p:nvPr>
        </p:nvSpPr>
        <p:spPr>
          <a:xfrm>
            <a:off x="914400" y="5158346"/>
            <a:ext cx="7500000" cy="1046400"/>
          </a:xfrm>
          <a:prstGeom prst="rect">
            <a:avLst/>
          </a:prstGeom>
        </p:spPr>
        <p:txBody>
          <a:bodyPr lIns="91425" tIns="91425" rIns="91425" bIns="91425" anchor="t" anchorCtr="0"/>
          <a:lstStyle>
            <a:lvl1pPr lvl="0" rtl="0">
              <a:spcBef>
                <a:spcPts val="0"/>
              </a:spcBef>
              <a:buFont typeface="Nixie One"/>
              <a:buNone/>
              <a:defRPr b="1">
                <a:latin typeface="Nixie One"/>
                <a:ea typeface="Nixie One"/>
                <a:cs typeface="Nixie One"/>
                <a:sym typeface="Nixie One"/>
              </a:defRPr>
            </a:lvl1pPr>
            <a:lvl2pPr lvl="1" rtl="0">
              <a:spcBef>
                <a:spcPts val="0"/>
              </a:spcBef>
              <a:buSzPct val="100000"/>
              <a:buFont typeface="Nixie One"/>
              <a:buNone/>
              <a:defRPr sz="3000" b="1">
                <a:latin typeface="Nixie One"/>
                <a:ea typeface="Nixie One"/>
                <a:cs typeface="Nixie One"/>
                <a:sym typeface="Nixie One"/>
              </a:defRPr>
            </a:lvl2pPr>
            <a:lvl3pPr lvl="2" rtl="0">
              <a:spcBef>
                <a:spcPts val="0"/>
              </a:spcBef>
              <a:buSzPct val="100000"/>
              <a:buFont typeface="Nixie One"/>
              <a:buNone/>
              <a:defRPr sz="3000" b="1">
                <a:latin typeface="Nixie One"/>
                <a:ea typeface="Nixie One"/>
                <a:cs typeface="Nixie One"/>
                <a:sym typeface="Nixie One"/>
              </a:defRPr>
            </a:lvl3pPr>
            <a:lvl4pPr lvl="3" rtl="0">
              <a:spcBef>
                <a:spcPts val="0"/>
              </a:spcBef>
              <a:buSzPct val="100000"/>
              <a:buFont typeface="Nixie One"/>
              <a:buNone/>
              <a:defRPr sz="3000" b="1">
                <a:latin typeface="Nixie One"/>
                <a:ea typeface="Nixie One"/>
                <a:cs typeface="Nixie One"/>
                <a:sym typeface="Nixie One"/>
              </a:defRPr>
            </a:lvl4pPr>
            <a:lvl5pPr lvl="4" rtl="0">
              <a:spcBef>
                <a:spcPts val="0"/>
              </a:spcBef>
              <a:buSzPct val="100000"/>
              <a:buFont typeface="Nixie One"/>
              <a:buNone/>
              <a:defRPr sz="3000" b="1">
                <a:latin typeface="Nixie One"/>
                <a:ea typeface="Nixie One"/>
                <a:cs typeface="Nixie One"/>
                <a:sym typeface="Nixie One"/>
              </a:defRPr>
            </a:lvl5pPr>
            <a:lvl6pPr lvl="5" rtl="0">
              <a:spcBef>
                <a:spcPts val="0"/>
              </a:spcBef>
              <a:buSzPct val="100000"/>
              <a:buFont typeface="Nixie One"/>
              <a:buNone/>
              <a:defRPr sz="3000" b="1">
                <a:latin typeface="Nixie One"/>
                <a:ea typeface="Nixie One"/>
                <a:cs typeface="Nixie One"/>
                <a:sym typeface="Nixie One"/>
              </a:defRPr>
            </a:lvl6pPr>
            <a:lvl7pPr lvl="6" rtl="0">
              <a:spcBef>
                <a:spcPts val="0"/>
              </a:spcBef>
              <a:buSzPct val="100000"/>
              <a:buFont typeface="Nixie One"/>
              <a:buNone/>
              <a:defRPr sz="3000" b="1">
                <a:latin typeface="Nixie One"/>
                <a:ea typeface="Nixie One"/>
                <a:cs typeface="Nixie One"/>
                <a:sym typeface="Nixie One"/>
              </a:defRPr>
            </a:lvl7pPr>
            <a:lvl8pPr lvl="7" rtl="0">
              <a:spcBef>
                <a:spcPts val="0"/>
              </a:spcBef>
              <a:buSzPct val="100000"/>
              <a:buFont typeface="Nixie One"/>
              <a:buNone/>
              <a:defRPr sz="3000" b="1">
                <a:latin typeface="Nixie One"/>
                <a:ea typeface="Nixie One"/>
                <a:cs typeface="Nixie One"/>
                <a:sym typeface="Nixie One"/>
              </a:defRPr>
            </a:lvl8pPr>
            <a:lvl9pPr lvl="8" rtl="0">
              <a:spcBef>
                <a:spcPts val="0"/>
              </a:spcBef>
              <a:buSzPct val="100000"/>
              <a:buFont typeface="Nixie One"/>
              <a:buNone/>
              <a:defRPr sz="3000" b="1">
                <a:latin typeface="Nixie One"/>
                <a:ea typeface="Nixie One"/>
                <a:cs typeface="Nixie One"/>
                <a:sym typeface="Nixie One"/>
              </a:defRPr>
            </a:lvl9pPr>
          </a:lstStyle>
          <a:p>
            <a:endParaRPr/>
          </a:p>
        </p:txBody>
      </p:sp>
    </p:spTree>
    <p:extLst>
      <p:ext uri="{BB962C8B-B14F-4D97-AF65-F5344CB8AC3E}">
        <p14:creationId xmlns:p14="http://schemas.microsoft.com/office/powerpoint/2010/main" val="2661832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Quote">
    <p:spTree>
      <p:nvGrpSpPr>
        <p:cNvPr id="1" name="Shape 13"/>
        <p:cNvGrpSpPr/>
        <p:nvPr/>
      </p:nvGrpSpPr>
      <p:grpSpPr>
        <a:xfrm>
          <a:off x="0" y="0"/>
          <a:ext cx="0" cy="0"/>
          <a:chOff x="0" y="0"/>
          <a:chExt cx="0" cy="0"/>
        </a:xfrm>
      </p:grpSpPr>
      <p:sp>
        <p:nvSpPr>
          <p:cNvPr id="14" name="Shape 14"/>
          <p:cNvSpPr/>
          <p:nvPr/>
        </p:nvSpPr>
        <p:spPr>
          <a:xfrm>
            <a:off x="5624401" y="0"/>
            <a:ext cx="943199" cy="2523000"/>
          </a:xfrm>
          <a:prstGeom prst="rect">
            <a:avLst/>
          </a:prstGeom>
          <a:solidFill>
            <a:srgbClr val="B0E0E6"/>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15" name="Shape 15"/>
          <p:cNvSpPr txBox="1">
            <a:spLocks noGrp="1"/>
          </p:cNvSpPr>
          <p:nvPr>
            <p:ph type="body" idx="1"/>
          </p:nvPr>
        </p:nvSpPr>
        <p:spPr>
          <a:xfrm>
            <a:off x="1756000" y="2882401"/>
            <a:ext cx="8680000" cy="1093199"/>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a:spcBef>
                <a:spcPts val="0"/>
              </a:spcBef>
              <a:defRPr/>
            </a:lvl9pPr>
          </a:lstStyle>
          <a:p>
            <a:endParaRPr/>
          </a:p>
        </p:txBody>
      </p:sp>
      <p:sp>
        <p:nvSpPr>
          <p:cNvPr id="16" name="Shape 16"/>
          <p:cNvSpPr txBox="1"/>
          <p:nvPr/>
        </p:nvSpPr>
        <p:spPr>
          <a:xfrm>
            <a:off x="4791200" y="1651425"/>
            <a:ext cx="2609600" cy="871499"/>
          </a:xfrm>
          <a:prstGeom prst="rect">
            <a:avLst/>
          </a:prstGeom>
          <a:noFill/>
          <a:ln>
            <a:noFill/>
          </a:ln>
        </p:spPr>
        <p:txBody>
          <a:bodyPr lIns="91425" tIns="91425" rIns="91425" bIns="91425" anchor="t" anchorCtr="0">
            <a:noAutofit/>
          </a:bodyPr>
          <a:lstStyle/>
          <a:p>
            <a:pPr algn="ctr"/>
            <a:r>
              <a:rPr lang="en" sz="9600" kern="0">
                <a:solidFill>
                  <a:srgbClr val="DC143C"/>
                </a:solidFill>
                <a:latin typeface="Nixie One"/>
                <a:ea typeface="Nixie One"/>
                <a:cs typeface="Nixie One"/>
                <a:sym typeface="Nixie One"/>
              </a:rPr>
              <a:t>“</a:t>
            </a:r>
          </a:p>
        </p:txBody>
      </p:sp>
    </p:spTree>
    <p:extLst>
      <p:ext uri="{BB962C8B-B14F-4D97-AF65-F5344CB8AC3E}">
        <p14:creationId xmlns:p14="http://schemas.microsoft.com/office/powerpoint/2010/main" val="3844204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09600" y="689771"/>
            <a:ext cx="10972800" cy="727799"/>
          </a:xfrm>
          <a:prstGeom prst="rect">
            <a:avLst/>
          </a:prstGeom>
        </p:spPr>
        <p:txBody>
          <a:bodyPr lIns="91425" tIns="91425" rIns="91425" bIns="91425" anchor="t" anchorCtr="0"/>
          <a:lstStyle>
            <a:lvl1pPr lvl="0">
              <a:lnSpc>
                <a:spcPct val="115000"/>
              </a:lnSpc>
              <a:spcBef>
                <a:spcPts val="0"/>
              </a:spcBef>
              <a:buClr>
                <a:srgbClr val="222222"/>
              </a:buClr>
              <a:defRPr>
                <a:solidFill>
                  <a:srgbClr val="222222"/>
                </a:solidFill>
                <a:highlight>
                  <a:srgbClr val="B0E0E6"/>
                </a:highlight>
              </a:defRPr>
            </a:lvl1pPr>
            <a:lvl2pPr lvl="1">
              <a:lnSpc>
                <a:spcPct val="115000"/>
              </a:lnSpc>
              <a:spcBef>
                <a:spcPts val="0"/>
              </a:spcBef>
              <a:buClr>
                <a:srgbClr val="222222"/>
              </a:buClr>
              <a:defRPr>
                <a:solidFill>
                  <a:srgbClr val="222222"/>
                </a:solidFill>
                <a:highlight>
                  <a:srgbClr val="B0E0E6"/>
                </a:highlight>
              </a:defRPr>
            </a:lvl2pPr>
            <a:lvl3pPr lvl="2">
              <a:lnSpc>
                <a:spcPct val="115000"/>
              </a:lnSpc>
              <a:spcBef>
                <a:spcPts val="0"/>
              </a:spcBef>
              <a:buClr>
                <a:srgbClr val="222222"/>
              </a:buClr>
              <a:defRPr>
                <a:solidFill>
                  <a:srgbClr val="222222"/>
                </a:solidFill>
                <a:highlight>
                  <a:srgbClr val="B0E0E6"/>
                </a:highlight>
              </a:defRPr>
            </a:lvl3pPr>
            <a:lvl4pPr lvl="3">
              <a:lnSpc>
                <a:spcPct val="115000"/>
              </a:lnSpc>
              <a:spcBef>
                <a:spcPts val="0"/>
              </a:spcBef>
              <a:buClr>
                <a:srgbClr val="222222"/>
              </a:buClr>
              <a:defRPr>
                <a:solidFill>
                  <a:srgbClr val="222222"/>
                </a:solidFill>
                <a:highlight>
                  <a:srgbClr val="B0E0E6"/>
                </a:highlight>
              </a:defRPr>
            </a:lvl4pPr>
            <a:lvl5pPr lvl="4">
              <a:lnSpc>
                <a:spcPct val="115000"/>
              </a:lnSpc>
              <a:spcBef>
                <a:spcPts val="0"/>
              </a:spcBef>
              <a:buClr>
                <a:srgbClr val="222222"/>
              </a:buClr>
              <a:defRPr>
                <a:solidFill>
                  <a:srgbClr val="222222"/>
                </a:solidFill>
                <a:highlight>
                  <a:srgbClr val="B0E0E6"/>
                </a:highlight>
              </a:defRPr>
            </a:lvl5pPr>
            <a:lvl6pPr lvl="5">
              <a:lnSpc>
                <a:spcPct val="115000"/>
              </a:lnSpc>
              <a:spcBef>
                <a:spcPts val="0"/>
              </a:spcBef>
              <a:buClr>
                <a:srgbClr val="222222"/>
              </a:buClr>
              <a:defRPr>
                <a:solidFill>
                  <a:srgbClr val="222222"/>
                </a:solidFill>
                <a:highlight>
                  <a:srgbClr val="B0E0E6"/>
                </a:highlight>
              </a:defRPr>
            </a:lvl6pPr>
            <a:lvl7pPr lvl="6">
              <a:lnSpc>
                <a:spcPct val="115000"/>
              </a:lnSpc>
              <a:spcBef>
                <a:spcPts val="0"/>
              </a:spcBef>
              <a:buClr>
                <a:srgbClr val="222222"/>
              </a:buClr>
              <a:defRPr>
                <a:solidFill>
                  <a:srgbClr val="222222"/>
                </a:solidFill>
                <a:highlight>
                  <a:srgbClr val="B0E0E6"/>
                </a:highlight>
              </a:defRPr>
            </a:lvl7pPr>
            <a:lvl8pPr lvl="7">
              <a:lnSpc>
                <a:spcPct val="115000"/>
              </a:lnSpc>
              <a:spcBef>
                <a:spcPts val="0"/>
              </a:spcBef>
              <a:buClr>
                <a:srgbClr val="222222"/>
              </a:buClr>
              <a:defRPr>
                <a:solidFill>
                  <a:srgbClr val="222222"/>
                </a:solidFill>
                <a:highlight>
                  <a:srgbClr val="B0E0E6"/>
                </a:highlight>
              </a:defRPr>
            </a:lvl8pPr>
            <a:lvl9pPr lvl="8">
              <a:lnSpc>
                <a:spcPct val="115000"/>
              </a:lnSpc>
              <a:spcBef>
                <a:spcPts val="0"/>
              </a:spcBef>
              <a:buClr>
                <a:srgbClr val="222222"/>
              </a:buClr>
              <a:defRPr>
                <a:solidFill>
                  <a:srgbClr val="222222"/>
                </a:solidFill>
                <a:highlight>
                  <a:srgbClr val="B0E0E6"/>
                </a:highlight>
              </a:defRPr>
            </a:lvl9pPr>
          </a:lstStyle>
          <a:p>
            <a:endParaRPr/>
          </a:p>
        </p:txBody>
      </p:sp>
      <p:sp>
        <p:nvSpPr>
          <p:cNvPr id="19" name="Shape 19"/>
          <p:cNvSpPr txBox="1">
            <a:spLocks noGrp="1"/>
          </p:cNvSpPr>
          <p:nvPr>
            <p:ph type="body" idx="1"/>
          </p:nvPr>
        </p:nvSpPr>
        <p:spPr>
          <a:xfrm>
            <a:off x="609600" y="1600200"/>
            <a:ext cx="10972800" cy="4967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4190421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0"/>
        <p:cNvGrpSpPr/>
        <p:nvPr/>
      </p:nvGrpSpPr>
      <p:grpSpPr>
        <a:xfrm>
          <a:off x="0" y="0"/>
          <a:ext cx="0" cy="0"/>
          <a:chOff x="0" y="0"/>
          <a:chExt cx="0" cy="0"/>
        </a:xfrm>
      </p:grpSpPr>
      <p:sp>
        <p:nvSpPr>
          <p:cNvPr id="21" name="Shape 21"/>
          <p:cNvSpPr txBox="1">
            <a:spLocks noGrp="1"/>
          </p:cNvSpPr>
          <p:nvPr>
            <p:ph type="body" idx="1"/>
          </p:nvPr>
        </p:nvSpPr>
        <p:spPr>
          <a:xfrm>
            <a:off x="609600" y="1600200"/>
            <a:ext cx="5326000" cy="4967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2"/>
          </p:nvPr>
        </p:nvSpPr>
        <p:spPr>
          <a:xfrm>
            <a:off x="6256364" y="1600200"/>
            <a:ext cx="5326000" cy="4967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title"/>
          </p:nvPr>
        </p:nvSpPr>
        <p:spPr>
          <a:xfrm>
            <a:off x="609600" y="689771"/>
            <a:ext cx="10972800" cy="727799"/>
          </a:xfrm>
          <a:prstGeom prst="rect">
            <a:avLst/>
          </a:prstGeom>
        </p:spPr>
        <p:txBody>
          <a:bodyPr lIns="91425" tIns="91425" rIns="91425" bIns="91425" anchor="t" anchorCtr="0"/>
          <a:lstStyle>
            <a:lvl1pPr lvl="0" rtl="0">
              <a:lnSpc>
                <a:spcPct val="115000"/>
              </a:lnSpc>
              <a:spcBef>
                <a:spcPts val="0"/>
              </a:spcBef>
              <a:buClr>
                <a:srgbClr val="222222"/>
              </a:buClr>
              <a:defRPr>
                <a:solidFill>
                  <a:srgbClr val="222222"/>
                </a:solidFill>
                <a:highlight>
                  <a:srgbClr val="B0E0E6"/>
                </a:highlight>
              </a:defRPr>
            </a:lvl1pPr>
            <a:lvl2pPr lvl="1" rtl="0">
              <a:lnSpc>
                <a:spcPct val="115000"/>
              </a:lnSpc>
              <a:spcBef>
                <a:spcPts val="0"/>
              </a:spcBef>
              <a:buClr>
                <a:srgbClr val="222222"/>
              </a:buClr>
              <a:defRPr>
                <a:solidFill>
                  <a:srgbClr val="222222"/>
                </a:solidFill>
                <a:highlight>
                  <a:srgbClr val="B0E0E6"/>
                </a:highlight>
              </a:defRPr>
            </a:lvl2pPr>
            <a:lvl3pPr lvl="2" rtl="0">
              <a:lnSpc>
                <a:spcPct val="115000"/>
              </a:lnSpc>
              <a:spcBef>
                <a:spcPts val="0"/>
              </a:spcBef>
              <a:buClr>
                <a:srgbClr val="222222"/>
              </a:buClr>
              <a:defRPr>
                <a:solidFill>
                  <a:srgbClr val="222222"/>
                </a:solidFill>
                <a:highlight>
                  <a:srgbClr val="B0E0E6"/>
                </a:highlight>
              </a:defRPr>
            </a:lvl3pPr>
            <a:lvl4pPr lvl="3" rtl="0">
              <a:lnSpc>
                <a:spcPct val="115000"/>
              </a:lnSpc>
              <a:spcBef>
                <a:spcPts val="0"/>
              </a:spcBef>
              <a:buClr>
                <a:srgbClr val="222222"/>
              </a:buClr>
              <a:defRPr>
                <a:solidFill>
                  <a:srgbClr val="222222"/>
                </a:solidFill>
                <a:highlight>
                  <a:srgbClr val="B0E0E6"/>
                </a:highlight>
              </a:defRPr>
            </a:lvl4pPr>
            <a:lvl5pPr lvl="4" rtl="0">
              <a:lnSpc>
                <a:spcPct val="115000"/>
              </a:lnSpc>
              <a:spcBef>
                <a:spcPts val="0"/>
              </a:spcBef>
              <a:buClr>
                <a:srgbClr val="222222"/>
              </a:buClr>
              <a:defRPr>
                <a:solidFill>
                  <a:srgbClr val="222222"/>
                </a:solidFill>
                <a:highlight>
                  <a:srgbClr val="B0E0E6"/>
                </a:highlight>
              </a:defRPr>
            </a:lvl5pPr>
            <a:lvl6pPr lvl="5" rtl="0">
              <a:lnSpc>
                <a:spcPct val="115000"/>
              </a:lnSpc>
              <a:spcBef>
                <a:spcPts val="0"/>
              </a:spcBef>
              <a:buClr>
                <a:srgbClr val="222222"/>
              </a:buClr>
              <a:defRPr>
                <a:solidFill>
                  <a:srgbClr val="222222"/>
                </a:solidFill>
                <a:highlight>
                  <a:srgbClr val="B0E0E6"/>
                </a:highlight>
              </a:defRPr>
            </a:lvl6pPr>
            <a:lvl7pPr lvl="6" rtl="0">
              <a:lnSpc>
                <a:spcPct val="115000"/>
              </a:lnSpc>
              <a:spcBef>
                <a:spcPts val="0"/>
              </a:spcBef>
              <a:buClr>
                <a:srgbClr val="222222"/>
              </a:buClr>
              <a:defRPr>
                <a:solidFill>
                  <a:srgbClr val="222222"/>
                </a:solidFill>
                <a:highlight>
                  <a:srgbClr val="B0E0E6"/>
                </a:highlight>
              </a:defRPr>
            </a:lvl7pPr>
            <a:lvl8pPr lvl="7" rtl="0">
              <a:lnSpc>
                <a:spcPct val="115000"/>
              </a:lnSpc>
              <a:spcBef>
                <a:spcPts val="0"/>
              </a:spcBef>
              <a:buClr>
                <a:srgbClr val="222222"/>
              </a:buClr>
              <a:defRPr>
                <a:solidFill>
                  <a:srgbClr val="222222"/>
                </a:solidFill>
                <a:highlight>
                  <a:srgbClr val="B0E0E6"/>
                </a:highlight>
              </a:defRPr>
            </a:lvl8pPr>
            <a:lvl9pPr lvl="8" rtl="0">
              <a:lnSpc>
                <a:spcPct val="115000"/>
              </a:lnSpc>
              <a:spcBef>
                <a:spcPts val="0"/>
              </a:spcBef>
              <a:buClr>
                <a:srgbClr val="222222"/>
              </a:buClr>
              <a:defRPr>
                <a:solidFill>
                  <a:srgbClr val="222222"/>
                </a:solidFill>
                <a:highlight>
                  <a:srgbClr val="B0E0E6"/>
                </a:highlight>
              </a:defRPr>
            </a:lvl9pPr>
          </a:lstStyle>
          <a:p>
            <a:endParaRPr/>
          </a:p>
        </p:txBody>
      </p:sp>
    </p:spTree>
    <p:extLst>
      <p:ext uri="{BB962C8B-B14F-4D97-AF65-F5344CB8AC3E}">
        <p14:creationId xmlns:p14="http://schemas.microsoft.com/office/powerpoint/2010/main" val="1023229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609600" y="1600200"/>
            <a:ext cx="3509200" cy="4967700"/>
          </a:xfrm>
          <a:prstGeom prst="rect">
            <a:avLst/>
          </a:prstGeom>
        </p:spPr>
        <p:txBody>
          <a:bodyPr lIns="91425" tIns="91425" rIns="91425" bIns="91425" anchor="t" anchorCtr="0"/>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a:endParaRPr/>
          </a:p>
        </p:txBody>
      </p:sp>
      <p:sp>
        <p:nvSpPr>
          <p:cNvPr id="26" name="Shape 26"/>
          <p:cNvSpPr txBox="1">
            <a:spLocks noGrp="1"/>
          </p:cNvSpPr>
          <p:nvPr>
            <p:ph type="body" idx="2"/>
          </p:nvPr>
        </p:nvSpPr>
        <p:spPr>
          <a:xfrm>
            <a:off x="4298621" y="1600200"/>
            <a:ext cx="3509200" cy="4967700"/>
          </a:xfrm>
          <a:prstGeom prst="rect">
            <a:avLst/>
          </a:prstGeom>
        </p:spPr>
        <p:txBody>
          <a:bodyPr lIns="91425" tIns="91425" rIns="91425" bIns="91425" anchor="t" anchorCtr="0"/>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a:endParaRPr/>
          </a:p>
        </p:txBody>
      </p:sp>
      <p:sp>
        <p:nvSpPr>
          <p:cNvPr id="27" name="Shape 27"/>
          <p:cNvSpPr txBox="1">
            <a:spLocks noGrp="1"/>
          </p:cNvSpPr>
          <p:nvPr>
            <p:ph type="body" idx="3"/>
          </p:nvPr>
        </p:nvSpPr>
        <p:spPr>
          <a:xfrm>
            <a:off x="7987643" y="1600200"/>
            <a:ext cx="3509200" cy="4967700"/>
          </a:xfrm>
          <a:prstGeom prst="rect">
            <a:avLst/>
          </a:prstGeom>
        </p:spPr>
        <p:txBody>
          <a:bodyPr lIns="91425" tIns="91425" rIns="91425" bIns="91425" anchor="t" anchorCtr="0"/>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a:endParaRPr/>
          </a:p>
        </p:txBody>
      </p:sp>
      <p:sp>
        <p:nvSpPr>
          <p:cNvPr id="28" name="Shape 28"/>
          <p:cNvSpPr txBox="1">
            <a:spLocks noGrp="1"/>
          </p:cNvSpPr>
          <p:nvPr>
            <p:ph type="title"/>
          </p:nvPr>
        </p:nvSpPr>
        <p:spPr>
          <a:xfrm>
            <a:off x="609600" y="689771"/>
            <a:ext cx="10972800" cy="727799"/>
          </a:xfrm>
          <a:prstGeom prst="rect">
            <a:avLst/>
          </a:prstGeom>
        </p:spPr>
        <p:txBody>
          <a:bodyPr lIns="91425" tIns="91425" rIns="91425" bIns="91425" anchor="t" anchorCtr="0"/>
          <a:lstStyle>
            <a:lvl1pPr lvl="0" rtl="0">
              <a:lnSpc>
                <a:spcPct val="115000"/>
              </a:lnSpc>
              <a:spcBef>
                <a:spcPts val="0"/>
              </a:spcBef>
              <a:buClr>
                <a:srgbClr val="222222"/>
              </a:buClr>
              <a:defRPr>
                <a:solidFill>
                  <a:srgbClr val="222222"/>
                </a:solidFill>
                <a:highlight>
                  <a:srgbClr val="B0E0E6"/>
                </a:highlight>
              </a:defRPr>
            </a:lvl1pPr>
            <a:lvl2pPr lvl="1" rtl="0">
              <a:lnSpc>
                <a:spcPct val="115000"/>
              </a:lnSpc>
              <a:spcBef>
                <a:spcPts val="0"/>
              </a:spcBef>
              <a:buClr>
                <a:srgbClr val="222222"/>
              </a:buClr>
              <a:defRPr>
                <a:solidFill>
                  <a:srgbClr val="222222"/>
                </a:solidFill>
                <a:highlight>
                  <a:srgbClr val="B0E0E6"/>
                </a:highlight>
              </a:defRPr>
            </a:lvl2pPr>
            <a:lvl3pPr lvl="2" rtl="0">
              <a:lnSpc>
                <a:spcPct val="115000"/>
              </a:lnSpc>
              <a:spcBef>
                <a:spcPts val="0"/>
              </a:spcBef>
              <a:buClr>
                <a:srgbClr val="222222"/>
              </a:buClr>
              <a:defRPr>
                <a:solidFill>
                  <a:srgbClr val="222222"/>
                </a:solidFill>
                <a:highlight>
                  <a:srgbClr val="B0E0E6"/>
                </a:highlight>
              </a:defRPr>
            </a:lvl3pPr>
            <a:lvl4pPr lvl="3" rtl="0">
              <a:lnSpc>
                <a:spcPct val="115000"/>
              </a:lnSpc>
              <a:spcBef>
                <a:spcPts val="0"/>
              </a:spcBef>
              <a:buClr>
                <a:srgbClr val="222222"/>
              </a:buClr>
              <a:defRPr>
                <a:solidFill>
                  <a:srgbClr val="222222"/>
                </a:solidFill>
                <a:highlight>
                  <a:srgbClr val="B0E0E6"/>
                </a:highlight>
              </a:defRPr>
            </a:lvl4pPr>
            <a:lvl5pPr lvl="4" rtl="0">
              <a:lnSpc>
                <a:spcPct val="115000"/>
              </a:lnSpc>
              <a:spcBef>
                <a:spcPts val="0"/>
              </a:spcBef>
              <a:buClr>
                <a:srgbClr val="222222"/>
              </a:buClr>
              <a:defRPr>
                <a:solidFill>
                  <a:srgbClr val="222222"/>
                </a:solidFill>
                <a:highlight>
                  <a:srgbClr val="B0E0E6"/>
                </a:highlight>
              </a:defRPr>
            </a:lvl5pPr>
            <a:lvl6pPr lvl="5" rtl="0">
              <a:lnSpc>
                <a:spcPct val="115000"/>
              </a:lnSpc>
              <a:spcBef>
                <a:spcPts val="0"/>
              </a:spcBef>
              <a:buClr>
                <a:srgbClr val="222222"/>
              </a:buClr>
              <a:defRPr>
                <a:solidFill>
                  <a:srgbClr val="222222"/>
                </a:solidFill>
                <a:highlight>
                  <a:srgbClr val="B0E0E6"/>
                </a:highlight>
              </a:defRPr>
            </a:lvl6pPr>
            <a:lvl7pPr lvl="6" rtl="0">
              <a:lnSpc>
                <a:spcPct val="115000"/>
              </a:lnSpc>
              <a:spcBef>
                <a:spcPts val="0"/>
              </a:spcBef>
              <a:buClr>
                <a:srgbClr val="222222"/>
              </a:buClr>
              <a:defRPr>
                <a:solidFill>
                  <a:srgbClr val="222222"/>
                </a:solidFill>
                <a:highlight>
                  <a:srgbClr val="B0E0E6"/>
                </a:highlight>
              </a:defRPr>
            </a:lvl7pPr>
            <a:lvl8pPr lvl="7" rtl="0">
              <a:lnSpc>
                <a:spcPct val="115000"/>
              </a:lnSpc>
              <a:spcBef>
                <a:spcPts val="0"/>
              </a:spcBef>
              <a:buClr>
                <a:srgbClr val="222222"/>
              </a:buClr>
              <a:defRPr>
                <a:solidFill>
                  <a:srgbClr val="222222"/>
                </a:solidFill>
                <a:highlight>
                  <a:srgbClr val="B0E0E6"/>
                </a:highlight>
              </a:defRPr>
            </a:lvl8pPr>
            <a:lvl9pPr lvl="8" rtl="0">
              <a:lnSpc>
                <a:spcPct val="115000"/>
              </a:lnSpc>
              <a:spcBef>
                <a:spcPts val="0"/>
              </a:spcBef>
              <a:buClr>
                <a:srgbClr val="222222"/>
              </a:buClr>
              <a:defRPr>
                <a:solidFill>
                  <a:srgbClr val="222222"/>
                </a:solidFill>
                <a:highlight>
                  <a:srgbClr val="B0E0E6"/>
                </a:highlight>
              </a:defRPr>
            </a:lvl9pPr>
          </a:lstStyle>
          <a:p>
            <a:endParaRPr/>
          </a:p>
        </p:txBody>
      </p:sp>
    </p:spTree>
    <p:extLst>
      <p:ext uri="{BB962C8B-B14F-4D97-AF65-F5344CB8AC3E}">
        <p14:creationId xmlns:p14="http://schemas.microsoft.com/office/powerpoint/2010/main" val="2960782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609600" y="458074"/>
            <a:ext cx="10972800" cy="618600"/>
          </a:xfrm>
          <a:prstGeom prst="rect">
            <a:avLst/>
          </a:prstGeom>
        </p:spPr>
        <p:txBody>
          <a:bodyPr lIns="91425" tIns="91425" rIns="91425" bIns="91425" anchor="t" anchorCtr="0"/>
          <a:lstStyle>
            <a:lvl1pPr lvl="0" algn="ctr">
              <a:spcBef>
                <a:spcPts val="0"/>
              </a:spcBef>
              <a:buClr>
                <a:srgbClr val="222222"/>
              </a:buClr>
              <a:buSzPct val="100000"/>
              <a:defRPr sz="3000">
                <a:solidFill>
                  <a:srgbClr val="222222"/>
                </a:solidFill>
                <a:highlight>
                  <a:srgbClr val="B0E0E6"/>
                </a:highlight>
              </a:defRPr>
            </a:lvl1pPr>
            <a:lvl2pPr lvl="1" algn="ctr">
              <a:spcBef>
                <a:spcPts val="0"/>
              </a:spcBef>
              <a:buClr>
                <a:srgbClr val="222222"/>
              </a:buClr>
              <a:buSzPct val="100000"/>
              <a:defRPr sz="3000">
                <a:solidFill>
                  <a:srgbClr val="222222"/>
                </a:solidFill>
                <a:highlight>
                  <a:srgbClr val="B0E0E6"/>
                </a:highlight>
              </a:defRPr>
            </a:lvl2pPr>
            <a:lvl3pPr lvl="2" algn="ctr">
              <a:spcBef>
                <a:spcPts val="0"/>
              </a:spcBef>
              <a:buClr>
                <a:srgbClr val="222222"/>
              </a:buClr>
              <a:buSzPct val="100000"/>
              <a:defRPr sz="3000">
                <a:solidFill>
                  <a:srgbClr val="222222"/>
                </a:solidFill>
                <a:highlight>
                  <a:srgbClr val="B0E0E6"/>
                </a:highlight>
              </a:defRPr>
            </a:lvl3pPr>
            <a:lvl4pPr lvl="3" algn="ctr">
              <a:spcBef>
                <a:spcPts val="0"/>
              </a:spcBef>
              <a:buClr>
                <a:srgbClr val="222222"/>
              </a:buClr>
              <a:buSzPct val="100000"/>
              <a:defRPr sz="3000">
                <a:solidFill>
                  <a:srgbClr val="222222"/>
                </a:solidFill>
                <a:highlight>
                  <a:srgbClr val="B0E0E6"/>
                </a:highlight>
              </a:defRPr>
            </a:lvl4pPr>
            <a:lvl5pPr lvl="4" algn="ctr">
              <a:spcBef>
                <a:spcPts val="0"/>
              </a:spcBef>
              <a:buClr>
                <a:srgbClr val="222222"/>
              </a:buClr>
              <a:buSzPct val="100000"/>
              <a:defRPr sz="3000">
                <a:solidFill>
                  <a:srgbClr val="222222"/>
                </a:solidFill>
                <a:highlight>
                  <a:srgbClr val="B0E0E6"/>
                </a:highlight>
              </a:defRPr>
            </a:lvl5pPr>
            <a:lvl6pPr lvl="5" algn="ctr">
              <a:spcBef>
                <a:spcPts val="0"/>
              </a:spcBef>
              <a:buClr>
                <a:srgbClr val="222222"/>
              </a:buClr>
              <a:buSzPct val="100000"/>
              <a:defRPr sz="3000">
                <a:solidFill>
                  <a:srgbClr val="222222"/>
                </a:solidFill>
                <a:highlight>
                  <a:srgbClr val="B0E0E6"/>
                </a:highlight>
              </a:defRPr>
            </a:lvl6pPr>
            <a:lvl7pPr lvl="6" algn="ctr">
              <a:spcBef>
                <a:spcPts val="0"/>
              </a:spcBef>
              <a:buClr>
                <a:srgbClr val="222222"/>
              </a:buClr>
              <a:buSzPct val="100000"/>
              <a:defRPr sz="3000">
                <a:solidFill>
                  <a:srgbClr val="222222"/>
                </a:solidFill>
                <a:highlight>
                  <a:srgbClr val="B0E0E6"/>
                </a:highlight>
              </a:defRPr>
            </a:lvl7pPr>
            <a:lvl8pPr lvl="7" algn="ctr">
              <a:spcBef>
                <a:spcPts val="0"/>
              </a:spcBef>
              <a:buClr>
                <a:srgbClr val="222222"/>
              </a:buClr>
              <a:buSzPct val="100000"/>
              <a:defRPr sz="3000">
                <a:solidFill>
                  <a:srgbClr val="222222"/>
                </a:solidFill>
                <a:highlight>
                  <a:srgbClr val="B0E0E6"/>
                </a:highlight>
              </a:defRPr>
            </a:lvl8pPr>
            <a:lvl9pPr lvl="8" algn="ctr">
              <a:spcBef>
                <a:spcPts val="0"/>
              </a:spcBef>
              <a:buClr>
                <a:srgbClr val="222222"/>
              </a:buClr>
              <a:buSzPct val="100000"/>
              <a:defRPr sz="3000">
                <a:solidFill>
                  <a:srgbClr val="222222"/>
                </a:solidFill>
                <a:highlight>
                  <a:srgbClr val="B0E0E6"/>
                </a:highlight>
              </a:defRPr>
            </a:lvl9pPr>
          </a:lstStyle>
          <a:p>
            <a:endParaRPr/>
          </a:p>
        </p:txBody>
      </p:sp>
    </p:spTree>
    <p:extLst>
      <p:ext uri="{BB962C8B-B14F-4D97-AF65-F5344CB8AC3E}">
        <p14:creationId xmlns:p14="http://schemas.microsoft.com/office/powerpoint/2010/main" val="540150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4FBD0E-3C50-402E-B530-EAA0D42F9F7B}" type="datetimeFigureOut">
              <a:rPr lang="en-GB" smtClean="0"/>
              <a:t>12/06/2017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FC6CE4-D494-44A5-9A4A-A498CA4AACDF}" type="slidenum">
              <a:rPr lang="en-GB" smtClean="0"/>
              <a:t>‹#›</a:t>
            </a:fld>
            <a:endParaRPr lang="en-GB"/>
          </a:p>
        </p:txBody>
      </p:sp>
    </p:spTree>
    <p:extLst>
      <p:ext uri="{BB962C8B-B14F-4D97-AF65-F5344CB8AC3E}">
        <p14:creationId xmlns:p14="http://schemas.microsoft.com/office/powerpoint/2010/main" val="639974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aption">
    <p:spTree>
      <p:nvGrpSpPr>
        <p:cNvPr id="1" name="Shape 31"/>
        <p:cNvGrpSpPr/>
        <p:nvPr/>
      </p:nvGrpSpPr>
      <p:grpSpPr>
        <a:xfrm>
          <a:off x="0" y="0"/>
          <a:ext cx="0" cy="0"/>
          <a:chOff x="0" y="0"/>
          <a:chExt cx="0" cy="0"/>
        </a:xfrm>
      </p:grpSpPr>
      <p:sp>
        <p:nvSpPr>
          <p:cNvPr id="32" name="Shape 32"/>
          <p:cNvSpPr txBox="1">
            <a:spLocks noGrp="1"/>
          </p:cNvSpPr>
          <p:nvPr>
            <p:ph type="body" idx="1"/>
          </p:nvPr>
        </p:nvSpPr>
        <p:spPr>
          <a:xfrm>
            <a:off x="609600" y="5875078"/>
            <a:ext cx="10972800" cy="692700"/>
          </a:xfrm>
          <a:prstGeom prst="rect">
            <a:avLst/>
          </a:prstGeom>
        </p:spPr>
        <p:txBody>
          <a:bodyPr lIns="91425" tIns="91425" rIns="91425" bIns="91425" anchor="t" anchorCtr="0"/>
          <a:lstStyle>
            <a:lvl1pPr lvl="0" algn="ctr">
              <a:spcBef>
                <a:spcPts val="360"/>
              </a:spcBef>
              <a:buSzPct val="100000"/>
              <a:buNone/>
              <a:defRPr sz="1800"/>
            </a:lvl1pPr>
          </a:lstStyle>
          <a:p>
            <a:endParaRPr/>
          </a:p>
        </p:txBody>
      </p:sp>
    </p:spTree>
    <p:extLst>
      <p:ext uri="{BB962C8B-B14F-4D97-AF65-F5344CB8AC3E}">
        <p14:creationId xmlns:p14="http://schemas.microsoft.com/office/powerpoint/2010/main" val="864211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949018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86F4AA4-9C5E-410D-ADC0-265311F56D4A}" type="datetimeFigureOut">
              <a:rPr lang="en-GB" smtClean="0">
                <a:solidFill>
                  <a:prstClr val="white">
                    <a:tint val="75000"/>
                  </a:prstClr>
                </a:solidFill>
              </a:rPr>
              <a:pPr/>
              <a:t>12/06/2017</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A482AD68-A25C-4DDE-BDC5-5DE428CB67F3}"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629031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6F4AA4-9C5E-410D-ADC0-265311F56D4A}" type="datetimeFigureOut">
              <a:rPr lang="en-GB" smtClean="0">
                <a:solidFill>
                  <a:prstClr val="white">
                    <a:tint val="75000"/>
                  </a:prstClr>
                </a:solidFill>
              </a:rPr>
              <a:pPr/>
              <a:t>12/06/2017</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A482AD68-A25C-4DDE-BDC5-5DE428CB67F3}"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220976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6F4AA4-9C5E-410D-ADC0-265311F56D4A}" type="datetimeFigureOut">
              <a:rPr lang="en-GB" smtClean="0">
                <a:solidFill>
                  <a:prstClr val="white">
                    <a:tint val="75000"/>
                  </a:prstClr>
                </a:solidFill>
              </a:rPr>
              <a:pPr/>
              <a:t>12/06/2017</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A482AD68-A25C-4DDE-BDC5-5DE428CB67F3}"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566749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86F4AA4-9C5E-410D-ADC0-265311F56D4A}" type="datetimeFigureOut">
              <a:rPr lang="en-GB" smtClean="0">
                <a:solidFill>
                  <a:prstClr val="white">
                    <a:tint val="75000"/>
                  </a:prstClr>
                </a:solidFill>
              </a:rPr>
              <a:pPr/>
              <a:t>12/06/2017</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A482AD68-A25C-4DDE-BDC5-5DE428CB67F3}"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333520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86F4AA4-9C5E-410D-ADC0-265311F56D4A}" type="datetimeFigureOut">
              <a:rPr lang="en-GB" smtClean="0">
                <a:solidFill>
                  <a:prstClr val="white">
                    <a:tint val="75000"/>
                  </a:prstClr>
                </a:solidFill>
              </a:rPr>
              <a:pPr/>
              <a:t>12/06/2017</a:t>
            </a:fld>
            <a:endParaRPr lang="en-GB">
              <a:solidFill>
                <a:prstClr val="white">
                  <a:tint val="75000"/>
                </a:prstClr>
              </a:solidFill>
            </a:endParaRPr>
          </a:p>
        </p:txBody>
      </p:sp>
      <p:sp>
        <p:nvSpPr>
          <p:cNvPr id="8" name="Footer Placeholder 7"/>
          <p:cNvSpPr>
            <a:spLocks noGrp="1"/>
          </p:cNvSpPr>
          <p:nvPr>
            <p:ph type="ftr" sz="quarter" idx="11"/>
          </p:nvPr>
        </p:nvSpPr>
        <p:spPr/>
        <p:txBody>
          <a:bodyPr/>
          <a:lstStyle/>
          <a:p>
            <a:endParaRPr lang="en-GB">
              <a:solidFill>
                <a:prstClr val="white">
                  <a:tint val="75000"/>
                </a:prstClr>
              </a:solidFill>
            </a:endParaRPr>
          </a:p>
        </p:txBody>
      </p:sp>
      <p:sp>
        <p:nvSpPr>
          <p:cNvPr id="9" name="Slide Number Placeholder 8"/>
          <p:cNvSpPr>
            <a:spLocks noGrp="1"/>
          </p:cNvSpPr>
          <p:nvPr>
            <p:ph type="sldNum" sz="quarter" idx="12"/>
          </p:nvPr>
        </p:nvSpPr>
        <p:spPr/>
        <p:txBody>
          <a:bodyPr/>
          <a:lstStyle/>
          <a:p>
            <a:fld id="{A482AD68-A25C-4DDE-BDC5-5DE428CB67F3}"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977100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86F4AA4-9C5E-410D-ADC0-265311F56D4A}" type="datetimeFigureOut">
              <a:rPr lang="en-GB" smtClean="0">
                <a:solidFill>
                  <a:prstClr val="white">
                    <a:tint val="75000"/>
                  </a:prstClr>
                </a:solidFill>
              </a:rPr>
              <a:pPr/>
              <a:t>12/06/2017</a:t>
            </a:fld>
            <a:endParaRPr lang="en-GB">
              <a:solidFill>
                <a:prstClr val="white">
                  <a:tint val="75000"/>
                </a:prstClr>
              </a:solidFill>
            </a:endParaRPr>
          </a:p>
        </p:txBody>
      </p:sp>
      <p:sp>
        <p:nvSpPr>
          <p:cNvPr id="4" name="Footer Placeholder 3"/>
          <p:cNvSpPr>
            <a:spLocks noGrp="1"/>
          </p:cNvSpPr>
          <p:nvPr>
            <p:ph type="ftr" sz="quarter" idx="11"/>
          </p:nvPr>
        </p:nvSpPr>
        <p:spPr/>
        <p:txBody>
          <a:bodyPr/>
          <a:lstStyle/>
          <a:p>
            <a:endParaRPr lang="en-GB">
              <a:solidFill>
                <a:prstClr val="white">
                  <a:tint val="75000"/>
                </a:prstClr>
              </a:solidFill>
            </a:endParaRPr>
          </a:p>
        </p:txBody>
      </p:sp>
      <p:sp>
        <p:nvSpPr>
          <p:cNvPr id="5" name="Slide Number Placeholder 4"/>
          <p:cNvSpPr>
            <a:spLocks noGrp="1"/>
          </p:cNvSpPr>
          <p:nvPr>
            <p:ph type="sldNum" sz="quarter" idx="12"/>
          </p:nvPr>
        </p:nvSpPr>
        <p:spPr/>
        <p:txBody>
          <a:bodyPr/>
          <a:lstStyle/>
          <a:p>
            <a:fld id="{A482AD68-A25C-4DDE-BDC5-5DE428CB67F3}"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572129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6F4AA4-9C5E-410D-ADC0-265311F56D4A}" type="datetimeFigureOut">
              <a:rPr lang="en-GB" smtClean="0">
                <a:solidFill>
                  <a:prstClr val="white">
                    <a:tint val="75000"/>
                  </a:prstClr>
                </a:solidFill>
              </a:rPr>
              <a:pPr/>
              <a:t>12/06/2017</a:t>
            </a:fld>
            <a:endParaRPr lang="en-GB">
              <a:solidFill>
                <a:prstClr val="white">
                  <a:tint val="75000"/>
                </a:prstClr>
              </a:solidFill>
            </a:endParaRPr>
          </a:p>
        </p:txBody>
      </p:sp>
      <p:sp>
        <p:nvSpPr>
          <p:cNvPr id="3" name="Footer Placeholder 2"/>
          <p:cNvSpPr>
            <a:spLocks noGrp="1"/>
          </p:cNvSpPr>
          <p:nvPr>
            <p:ph type="ftr" sz="quarter" idx="11"/>
          </p:nvPr>
        </p:nvSpPr>
        <p:spPr/>
        <p:txBody>
          <a:bodyPr/>
          <a:lstStyle/>
          <a:p>
            <a:endParaRPr lang="en-GB">
              <a:solidFill>
                <a:prstClr val="white">
                  <a:tint val="75000"/>
                </a:prstClr>
              </a:solidFill>
            </a:endParaRPr>
          </a:p>
        </p:txBody>
      </p:sp>
      <p:sp>
        <p:nvSpPr>
          <p:cNvPr id="4" name="Slide Number Placeholder 3"/>
          <p:cNvSpPr>
            <a:spLocks noGrp="1"/>
          </p:cNvSpPr>
          <p:nvPr>
            <p:ph type="sldNum" sz="quarter" idx="12"/>
          </p:nvPr>
        </p:nvSpPr>
        <p:spPr/>
        <p:txBody>
          <a:bodyPr/>
          <a:lstStyle/>
          <a:p>
            <a:fld id="{A482AD68-A25C-4DDE-BDC5-5DE428CB67F3}"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402359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6F4AA4-9C5E-410D-ADC0-265311F56D4A}" type="datetimeFigureOut">
              <a:rPr lang="en-GB" smtClean="0">
                <a:solidFill>
                  <a:prstClr val="white">
                    <a:tint val="75000"/>
                  </a:prstClr>
                </a:solidFill>
              </a:rPr>
              <a:pPr/>
              <a:t>12/06/2017</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A482AD68-A25C-4DDE-BDC5-5DE428CB67F3}"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214992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4FBD0E-3C50-402E-B530-EAA0D42F9F7B}" type="datetimeFigureOut">
              <a:rPr lang="en-GB" smtClean="0"/>
              <a:t>12/06/2017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FC6CE4-D494-44A5-9A4A-A498CA4AACDF}" type="slidenum">
              <a:rPr lang="en-GB" smtClean="0"/>
              <a:t>‹#›</a:t>
            </a:fld>
            <a:endParaRPr lang="en-GB"/>
          </a:p>
        </p:txBody>
      </p:sp>
    </p:spTree>
    <p:extLst>
      <p:ext uri="{BB962C8B-B14F-4D97-AF65-F5344CB8AC3E}">
        <p14:creationId xmlns:p14="http://schemas.microsoft.com/office/powerpoint/2010/main" val="487354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6F4AA4-9C5E-410D-ADC0-265311F56D4A}" type="datetimeFigureOut">
              <a:rPr lang="en-GB" smtClean="0">
                <a:solidFill>
                  <a:prstClr val="white">
                    <a:tint val="75000"/>
                  </a:prstClr>
                </a:solidFill>
              </a:rPr>
              <a:pPr/>
              <a:t>12/06/2017</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A482AD68-A25C-4DDE-BDC5-5DE428CB67F3}"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107783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6F4AA4-9C5E-410D-ADC0-265311F56D4A}" type="datetimeFigureOut">
              <a:rPr lang="en-GB" smtClean="0">
                <a:solidFill>
                  <a:prstClr val="white">
                    <a:tint val="75000"/>
                  </a:prstClr>
                </a:solidFill>
              </a:rPr>
              <a:pPr/>
              <a:t>12/06/2017</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A482AD68-A25C-4DDE-BDC5-5DE428CB67F3}"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932843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6F4AA4-9C5E-410D-ADC0-265311F56D4A}" type="datetimeFigureOut">
              <a:rPr lang="en-GB" smtClean="0">
                <a:solidFill>
                  <a:prstClr val="white">
                    <a:tint val="75000"/>
                  </a:prstClr>
                </a:solidFill>
              </a:rPr>
              <a:pPr/>
              <a:t>12/06/2017</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A482AD68-A25C-4DDE-BDC5-5DE428CB67F3}"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133619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D4FBD0E-3C50-402E-B530-EAA0D42F9F7B}" type="datetimeFigureOut">
              <a:rPr lang="en-GB" smtClean="0"/>
              <a:t>12/06/2017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FC6CE4-D494-44A5-9A4A-A498CA4AACDF}" type="slidenum">
              <a:rPr lang="en-GB" smtClean="0"/>
              <a:t>‹#›</a:t>
            </a:fld>
            <a:endParaRPr lang="en-GB"/>
          </a:p>
        </p:txBody>
      </p:sp>
    </p:spTree>
    <p:extLst>
      <p:ext uri="{BB962C8B-B14F-4D97-AF65-F5344CB8AC3E}">
        <p14:creationId xmlns:p14="http://schemas.microsoft.com/office/powerpoint/2010/main" val="1107922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D4FBD0E-3C50-402E-B530-EAA0D42F9F7B}" type="datetimeFigureOut">
              <a:rPr lang="en-GB" smtClean="0"/>
              <a:t>12/06/2017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FC6CE4-D494-44A5-9A4A-A498CA4AACDF}" type="slidenum">
              <a:rPr lang="en-GB" smtClean="0"/>
              <a:t>‹#›</a:t>
            </a:fld>
            <a:endParaRPr lang="en-GB"/>
          </a:p>
        </p:txBody>
      </p:sp>
    </p:spTree>
    <p:extLst>
      <p:ext uri="{BB962C8B-B14F-4D97-AF65-F5344CB8AC3E}">
        <p14:creationId xmlns:p14="http://schemas.microsoft.com/office/powerpoint/2010/main" val="4212901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D4FBD0E-3C50-402E-B530-EAA0D42F9F7B}" type="datetimeFigureOut">
              <a:rPr lang="en-GB" smtClean="0"/>
              <a:t>12/06/2017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FC6CE4-D494-44A5-9A4A-A498CA4AACDF}" type="slidenum">
              <a:rPr lang="en-GB" smtClean="0"/>
              <a:t>‹#›</a:t>
            </a:fld>
            <a:endParaRPr lang="en-GB"/>
          </a:p>
        </p:txBody>
      </p:sp>
    </p:spTree>
    <p:extLst>
      <p:ext uri="{BB962C8B-B14F-4D97-AF65-F5344CB8AC3E}">
        <p14:creationId xmlns:p14="http://schemas.microsoft.com/office/powerpoint/2010/main" val="2362058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FBD0E-3C50-402E-B530-EAA0D42F9F7B}" type="datetimeFigureOut">
              <a:rPr lang="en-GB" smtClean="0"/>
              <a:t>12/06/2017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FC6CE4-D494-44A5-9A4A-A498CA4AACDF}" type="slidenum">
              <a:rPr lang="en-GB" smtClean="0"/>
              <a:t>‹#›</a:t>
            </a:fld>
            <a:endParaRPr lang="en-GB"/>
          </a:p>
        </p:txBody>
      </p:sp>
    </p:spTree>
    <p:extLst>
      <p:ext uri="{BB962C8B-B14F-4D97-AF65-F5344CB8AC3E}">
        <p14:creationId xmlns:p14="http://schemas.microsoft.com/office/powerpoint/2010/main" val="3160436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4FBD0E-3C50-402E-B530-EAA0D42F9F7B}" type="datetimeFigureOut">
              <a:rPr lang="en-GB" smtClean="0"/>
              <a:t>12/06/2017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FC6CE4-D494-44A5-9A4A-A498CA4AACDF}" type="slidenum">
              <a:rPr lang="en-GB" smtClean="0"/>
              <a:t>‹#›</a:t>
            </a:fld>
            <a:endParaRPr lang="en-GB"/>
          </a:p>
        </p:txBody>
      </p:sp>
    </p:spTree>
    <p:extLst>
      <p:ext uri="{BB962C8B-B14F-4D97-AF65-F5344CB8AC3E}">
        <p14:creationId xmlns:p14="http://schemas.microsoft.com/office/powerpoint/2010/main" val="1600130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4FBD0E-3C50-402E-B530-EAA0D42F9F7B}" type="datetimeFigureOut">
              <a:rPr lang="en-GB" smtClean="0"/>
              <a:t>12/06/2017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FC6CE4-D494-44A5-9A4A-A498CA4AACDF}" type="slidenum">
              <a:rPr lang="en-GB" smtClean="0"/>
              <a:t>‹#›</a:t>
            </a:fld>
            <a:endParaRPr lang="en-GB"/>
          </a:p>
        </p:txBody>
      </p:sp>
    </p:spTree>
    <p:extLst>
      <p:ext uri="{BB962C8B-B14F-4D97-AF65-F5344CB8AC3E}">
        <p14:creationId xmlns:p14="http://schemas.microsoft.com/office/powerpoint/2010/main" val="4095584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jp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FBD0E-3C50-402E-B530-EAA0D42F9F7B}" type="datetimeFigureOut">
              <a:rPr lang="en-GB" smtClean="0"/>
              <a:t>12/06/2017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C6CE4-D494-44A5-9A4A-A498CA4AACDF}" type="slidenum">
              <a:rPr lang="en-GB" smtClean="0"/>
              <a:t>‹#›</a:t>
            </a:fld>
            <a:endParaRPr lang="en-GB"/>
          </a:p>
        </p:txBody>
      </p:sp>
    </p:spTree>
    <p:extLst>
      <p:ext uri="{BB962C8B-B14F-4D97-AF65-F5344CB8AC3E}">
        <p14:creationId xmlns:p14="http://schemas.microsoft.com/office/powerpoint/2010/main" val="4161239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09600" y="274637"/>
            <a:ext cx="10972800" cy="1143000"/>
          </a:xfrm>
          <a:prstGeom prst="rect">
            <a:avLst/>
          </a:prstGeom>
          <a:noFill/>
          <a:ln>
            <a:noFill/>
          </a:ln>
        </p:spPr>
        <p:txBody>
          <a:bodyPr lIns="91425" tIns="91425" rIns="91425" bIns="91425" anchor="b" anchorCtr="0"/>
          <a:lstStyle>
            <a:lvl1pPr lvl="0">
              <a:spcBef>
                <a:spcPts val="0"/>
              </a:spcBef>
              <a:buClr>
                <a:srgbClr val="FFFFFF"/>
              </a:buClr>
              <a:buSzPct val="100000"/>
              <a:buFont typeface="Nixie One"/>
              <a:buNone/>
              <a:defRPr sz="3600">
                <a:solidFill>
                  <a:srgbClr val="FFFFFF"/>
                </a:solidFill>
                <a:latin typeface="Nixie One"/>
                <a:ea typeface="Nixie One"/>
                <a:cs typeface="Nixie One"/>
                <a:sym typeface="Nixie One"/>
              </a:defRPr>
            </a:lvl1pPr>
            <a:lvl2pPr lvl="1">
              <a:spcBef>
                <a:spcPts val="0"/>
              </a:spcBef>
              <a:buClr>
                <a:srgbClr val="FFFFFF"/>
              </a:buClr>
              <a:buSzPct val="100000"/>
              <a:buFont typeface="Nixie One"/>
              <a:buNone/>
              <a:defRPr sz="3600">
                <a:solidFill>
                  <a:srgbClr val="FFFFFF"/>
                </a:solidFill>
                <a:latin typeface="Nixie One"/>
                <a:ea typeface="Nixie One"/>
                <a:cs typeface="Nixie One"/>
                <a:sym typeface="Nixie One"/>
              </a:defRPr>
            </a:lvl2pPr>
            <a:lvl3pPr lvl="2">
              <a:spcBef>
                <a:spcPts val="0"/>
              </a:spcBef>
              <a:buClr>
                <a:srgbClr val="FFFFFF"/>
              </a:buClr>
              <a:buSzPct val="100000"/>
              <a:buFont typeface="Nixie One"/>
              <a:buNone/>
              <a:defRPr sz="3600">
                <a:solidFill>
                  <a:srgbClr val="FFFFFF"/>
                </a:solidFill>
                <a:latin typeface="Nixie One"/>
                <a:ea typeface="Nixie One"/>
                <a:cs typeface="Nixie One"/>
                <a:sym typeface="Nixie One"/>
              </a:defRPr>
            </a:lvl3pPr>
            <a:lvl4pPr lvl="3">
              <a:spcBef>
                <a:spcPts val="0"/>
              </a:spcBef>
              <a:buClr>
                <a:srgbClr val="FFFFFF"/>
              </a:buClr>
              <a:buSzPct val="100000"/>
              <a:buFont typeface="Nixie One"/>
              <a:buNone/>
              <a:defRPr sz="3600">
                <a:solidFill>
                  <a:srgbClr val="FFFFFF"/>
                </a:solidFill>
                <a:latin typeface="Nixie One"/>
                <a:ea typeface="Nixie One"/>
                <a:cs typeface="Nixie One"/>
                <a:sym typeface="Nixie One"/>
              </a:defRPr>
            </a:lvl4pPr>
            <a:lvl5pPr lvl="4">
              <a:spcBef>
                <a:spcPts val="0"/>
              </a:spcBef>
              <a:buClr>
                <a:srgbClr val="FFFFFF"/>
              </a:buClr>
              <a:buSzPct val="100000"/>
              <a:buFont typeface="Nixie One"/>
              <a:buNone/>
              <a:defRPr sz="3600">
                <a:solidFill>
                  <a:srgbClr val="FFFFFF"/>
                </a:solidFill>
                <a:latin typeface="Nixie One"/>
                <a:ea typeface="Nixie One"/>
                <a:cs typeface="Nixie One"/>
                <a:sym typeface="Nixie One"/>
              </a:defRPr>
            </a:lvl5pPr>
            <a:lvl6pPr lvl="5">
              <a:spcBef>
                <a:spcPts val="0"/>
              </a:spcBef>
              <a:buClr>
                <a:srgbClr val="FFFFFF"/>
              </a:buClr>
              <a:buSzPct val="100000"/>
              <a:buFont typeface="Nixie One"/>
              <a:buNone/>
              <a:defRPr sz="3600">
                <a:solidFill>
                  <a:srgbClr val="FFFFFF"/>
                </a:solidFill>
                <a:latin typeface="Nixie One"/>
                <a:ea typeface="Nixie One"/>
                <a:cs typeface="Nixie One"/>
                <a:sym typeface="Nixie One"/>
              </a:defRPr>
            </a:lvl6pPr>
            <a:lvl7pPr lvl="6">
              <a:spcBef>
                <a:spcPts val="0"/>
              </a:spcBef>
              <a:buClr>
                <a:srgbClr val="FFFFFF"/>
              </a:buClr>
              <a:buSzPct val="100000"/>
              <a:buFont typeface="Nixie One"/>
              <a:buNone/>
              <a:defRPr sz="3600">
                <a:solidFill>
                  <a:srgbClr val="FFFFFF"/>
                </a:solidFill>
                <a:latin typeface="Nixie One"/>
                <a:ea typeface="Nixie One"/>
                <a:cs typeface="Nixie One"/>
                <a:sym typeface="Nixie One"/>
              </a:defRPr>
            </a:lvl7pPr>
            <a:lvl8pPr lvl="7">
              <a:spcBef>
                <a:spcPts val="0"/>
              </a:spcBef>
              <a:buClr>
                <a:srgbClr val="FFFFFF"/>
              </a:buClr>
              <a:buSzPct val="100000"/>
              <a:buFont typeface="Nixie One"/>
              <a:buNone/>
              <a:defRPr sz="3600">
                <a:solidFill>
                  <a:srgbClr val="FFFFFF"/>
                </a:solidFill>
                <a:latin typeface="Nixie One"/>
                <a:ea typeface="Nixie One"/>
                <a:cs typeface="Nixie One"/>
                <a:sym typeface="Nixie One"/>
              </a:defRPr>
            </a:lvl8pPr>
            <a:lvl9pPr lvl="8">
              <a:spcBef>
                <a:spcPts val="0"/>
              </a:spcBef>
              <a:buClr>
                <a:srgbClr val="FFFFFF"/>
              </a:buClr>
              <a:buSzPct val="100000"/>
              <a:buFont typeface="Nixie One"/>
              <a:buNone/>
              <a:defRPr sz="3600">
                <a:solidFill>
                  <a:srgbClr val="FFFFFF"/>
                </a:solidFill>
                <a:latin typeface="Nixie One"/>
                <a:ea typeface="Nixie One"/>
                <a:cs typeface="Nixie One"/>
                <a:sym typeface="Nixie One"/>
              </a:defRPr>
            </a:lvl9pPr>
          </a:lstStyle>
          <a:p>
            <a:endParaRPr/>
          </a:p>
        </p:txBody>
      </p:sp>
      <p:sp>
        <p:nvSpPr>
          <p:cNvPr id="7" name="Shape 7"/>
          <p:cNvSpPr txBox="1">
            <a:spLocks noGrp="1"/>
          </p:cNvSpPr>
          <p:nvPr>
            <p:ph type="body" idx="1"/>
          </p:nvPr>
        </p:nvSpPr>
        <p:spPr>
          <a:xfrm>
            <a:off x="609600" y="1600200"/>
            <a:ext cx="10972800" cy="4967700"/>
          </a:xfrm>
          <a:prstGeom prst="rect">
            <a:avLst/>
          </a:prstGeom>
          <a:noFill/>
          <a:ln>
            <a:noFill/>
          </a:ln>
        </p:spPr>
        <p:txBody>
          <a:bodyPr lIns="91425" tIns="91425" rIns="91425" bIns="91425" anchor="t" anchorCtr="0"/>
          <a:lstStyle>
            <a:lvl1pPr lvl="0">
              <a:spcBef>
                <a:spcPts val="600"/>
              </a:spcBef>
              <a:buClr>
                <a:srgbClr val="FFFFFF"/>
              </a:buClr>
              <a:buSzPct val="100000"/>
              <a:buFont typeface="Raleway"/>
              <a:buChar char="◎"/>
              <a:defRPr sz="2800">
                <a:solidFill>
                  <a:srgbClr val="FFFFFF"/>
                </a:solidFill>
                <a:latin typeface="Raleway"/>
                <a:ea typeface="Raleway"/>
                <a:cs typeface="Raleway"/>
                <a:sym typeface="Raleway"/>
              </a:defRPr>
            </a:lvl1pPr>
            <a:lvl2pPr lvl="1">
              <a:spcBef>
                <a:spcPts val="480"/>
              </a:spcBef>
              <a:buClr>
                <a:srgbClr val="FFFFFF"/>
              </a:buClr>
              <a:buSzPct val="100000"/>
              <a:buFont typeface="Raleway"/>
              <a:defRPr sz="2400">
                <a:solidFill>
                  <a:srgbClr val="FFFFFF"/>
                </a:solidFill>
                <a:latin typeface="Raleway"/>
                <a:ea typeface="Raleway"/>
                <a:cs typeface="Raleway"/>
                <a:sym typeface="Raleway"/>
              </a:defRPr>
            </a:lvl2pPr>
            <a:lvl3pPr lvl="2">
              <a:spcBef>
                <a:spcPts val="480"/>
              </a:spcBef>
              <a:buClr>
                <a:srgbClr val="FFFFFF"/>
              </a:buClr>
              <a:buSzPct val="100000"/>
              <a:buFont typeface="Raleway"/>
              <a:defRPr sz="2400">
                <a:solidFill>
                  <a:srgbClr val="FFFFFF"/>
                </a:solidFill>
                <a:latin typeface="Raleway"/>
                <a:ea typeface="Raleway"/>
                <a:cs typeface="Raleway"/>
                <a:sym typeface="Raleway"/>
              </a:defRPr>
            </a:lvl3pPr>
            <a:lvl4pPr lvl="3">
              <a:spcBef>
                <a:spcPts val="360"/>
              </a:spcBef>
              <a:buClr>
                <a:srgbClr val="FFFFFF"/>
              </a:buClr>
              <a:buSzPct val="100000"/>
              <a:buFont typeface="Raleway"/>
              <a:defRPr sz="1800">
                <a:solidFill>
                  <a:srgbClr val="FFFFFF"/>
                </a:solidFill>
                <a:latin typeface="Raleway"/>
                <a:ea typeface="Raleway"/>
                <a:cs typeface="Raleway"/>
                <a:sym typeface="Raleway"/>
              </a:defRPr>
            </a:lvl4pPr>
            <a:lvl5pPr lvl="4">
              <a:spcBef>
                <a:spcPts val="360"/>
              </a:spcBef>
              <a:buClr>
                <a:srgbClr val="FFFFFF"/>
              </a:buClr>
              <a:buSzPct val="100000"/>
              <a:buFont typeface="Raleway"/>
              <a:defRPr sz="1800">
                <a:solidFill>
                  <a:srgbClr val="FFFFFF"/>
                </a:solidFill>
                <a:latin typeface="Raleway"/>
                <a:ea typeface="Raleway"/>
                <a:cs typeface="Raleway"/>
                <a:sym typeface="Raleway"/>
              </a:defRPr>
            </a:lvl5pPr>
            <a:lvl6pPr lvl="5">
              <a:spcBef>
                <a:spcPts val="360"/>
              </a:spcBef>
              <a:buClr>
                <a:srgbClr val="FFFFFF"/>
              </a:buClr>
              <a:buSzPct val="100000"/>
              <a:buFont typeface="Raleway"/>
              <a:defRPr sz="1800">
                <a:solidFill>
                  <a:srgbClr val="FFFFFF"/>
                </a:solidFill>
                <a:latin typeface="Raleway"/>
                <a:ea typeface="Raleway"/>
                <a:cs typeface="Raleway"/>
                <a:sym typeface="Raleway"/>
              </a:defRPr>
            </a:lvl6pPr>
            <a:lvl7pPr lvl="6">
              <a:spcBef>
                <a:spcPts val="360"/>
              </a:spcBef>
              <a:buClr>
                <a:srgbClr val="FFFFFF"/>
              </a:buClr>
              <a:buSzPct val="100000"/>
              <a:buFont typeface="Raleway"/>
              <a:defRPr sz="1800">
                <a:solidFill>
                  <a:srgbClr val="FFFFFF"/>
                </a:solidFill>
                <a:latin typeface="Raleway"/>
                <a:ea typeface="Raleway"/>
                <a:cs typeface="Raleway"/>
                <a:sym typeface="Raleway"/>
              </a:defRPr>
            </a:lvl7pPr>
            <a:lvl8pPr lvl="7">
              <a:spcBef>
                <a:spcPts val="360"/>
              </a:spcBef>
              <a:buClr>
                <a:srgbClr val="FFFFFF"/>
              </a:buClr>
              <a:buSzPct val="100000"/>
              <a:buFont typeface="Raleway"/>
              <a:defRPr sz="1800">
                <a:solidFill>
                  <a:srgbClr val="FFFFFF"/>
                </a:solidFill>
                <a:latin typeface="Raleway"/>
                <a:ea typeface="Raleway"/>
                <a:cs typeface="Raleway"/>
                <a:sym typeface="Raleway"/>
              </a:defRPr>
            </a:lvl8pPr>
            <a:lvl9pPr lvl="8">
              <a:spcBef>
                <a:spcPts val="360"/>
              </a:spcBef>
              <a:buClr>
                <a:srgbClr val="FFFFFF"/>
              </a:buClr>
              <a:buSzPct val="100000"/>
              <a:buFont typeface="Raleway"/>
              <a:defRPr sz="1800">
                <a:solidFill>
                  <a:srgbClr val="FFFFFF"/>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84352377"/>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F4AA4-9C5E-410D-ADC0-265311F56D4A}" type="datetimeFigureOut">
              <a:rPr lang="en-GB" smtClean="0">
                <a:solidFill>
                  <a:prstClr val="white">
                    <a:tint val="75000"/>
                  </a:prstClr>
                </a:solidFill>
              </a:rPr>
              <a:pPr/>
              <a:t>12/06/2017</a:t>
            </a:fld>
            <a:endParaRPr lang="en-GB">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white">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2AD68-A25C-4DDE-BDC5-5DE428CB67F3}"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241924492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chart" Target="../charts/char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2.xml"/><Relationship Id="rId5" Type="http://schemas.openxmlformats.org/officeDocument/2006/relationships/tags" Target="../tags/tag5.xml"/><Relationship Id="rId10"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s>
</file>

<file path=ppt/slides/_rels/slide13.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tags" Target="../tags/tag27.xml"/><Relationship Id="rId26" Type="http://schemas.openxmlformats.org/officeDocument/2006/relationships/tags" Target="../tags/tag35.xml"/><Relationship Id="rId3" Type="http://schemas.openxmlformats.org/officeDocument/2006/relationships/tags" Target="../tags/tag12.xml"/><Relationship Id="rId21" Type="http://schemas.openxmlformats.org/officeDocument/2006/relationships/tags" Target="../tags/tag30.xml"/><Relationship Id="rId34" Type="http://schemas.openxmlformats.org/officeDocument/2006/relationships/image" Target="../media/image3.png"/><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tags" Target="../tags/tag34.xml"/><Relationship Id="rId33" Type="http://schemas.openxmlformats.org/officeDocument/2006/relationships/notesSlide" Target="../notesSlides/notesSlide13.xml"/><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tags" Target="../tags/tag29.xml"/><Relationship Id="rId29" Type="http://schemas.openxmlformats.org/officeDocument/2006/relationships/tags" Target="../tags/tag38.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tags" Target="../tags/tag33.xml"/><Relationship Id="rId32" Type="http://schemas.openxmlformats.org/officeDocument/2006/relationships/slideLayout" Target="../slideLayouts/slideLayout4.xml"/><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tags" Target="../tags/tag32.xml"/><Relationship Id="rId28" Type="http://schemas.openxmlformats.org/officeDocument/2006/relationships/tags" Target="../tags/tag37.xml"/><Relationship Id="rId10" Type="http://schemas.openxmlformats.org/officeDocument/2006/relationships/tags" Target="../tags/tag19.xml"/><Relationship Id="rId19" Type="http://schemas.openxmlformats.org/officeDocument/2006/relationships/tags" Target="../tags/tag28.xml"/><Relationship Id="rId31" Type="http://schemas.openxmlformats.org/officeDocument/2006/relationships/tags" Target="../tags/tag40.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tags" Target="../tags/tag31.xml"/><Relationship Id="rId27" Type="http://schemas.openxmlformats.org/officeDocument/2006/relationships/tags" Target="../tags/tag36.xml"/><Relationship Id="rId30" Type="http://schemas.openxmlformats.org/officeDocument/2006/relationships/tags" Target="../tags/tag3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3.png"/><Relationship Id="rId5" Type="http://schemas.openxmlformats.org/officeDocument/2006/relationships/chart" Target="../charts/chart2.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hyperlink" Target="http://dx.doi.org/10.1080/13639080.2016.1177636" TargetMode="External"/></Relationships>
</file>

<file path=ppt/slides/_rels/slide17.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3.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chart" Target="../charts/chart3.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3.png"/><Relationship Id="rId5" Type="http://schemas.openxmlformats.org/officeDocument/2006/relationships/chart" Target="../charts/chart4.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3.png"/><Relationship Id="rId5" Type="http://schemas.openxmlformats.org/officeDocument/2006/relationships/chart" Target="../charts/chart5.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hyperlink" Target="mailto:Elnaz.Kashef@educationandemployers.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tags" Target="../tags/tag62.xml"/><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tags" Target="../tags/tag61.xml"/><Relationship Id="rId2" Type="http://schemas.openxmlformats.org/officeDocument/2006/relationships/tags" Target="../tags/tag51.xml"/><Relationship Id="rId16" Type="http://schemas.openxmlformats.org/officeDocument/2006/relationships/image" Target="../media/image3.png"/><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tags" Target="../tags/tag60.xml"/><Relationship Id="rId5" Type="http://schemas.openxmlformats.org/officeDocument/2006/relationships/tags" Target="../tags/tag54.xml"/><Relationship Id="rId15" Type="http://schemas.openxmlformats.org/officeDocument/2006/relationships/notesSlide" Target="../notesSlides/notesSlide20.xml"/><Relationship Id="rId10" Type="http://schemas.openxmlformats.org/officeDocument/2006/relationships/tags" Target="../tags/tag59.xml"/><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tags" Target="../tags/tag65.xml"/><Relationship Id="rId7" Type="http://schemas.openxmlformats.org/officeDocument/2006/relationships/notesSlide" Target="../notesSlides/notesSlide21.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Layout" Target="../slideLayouts/slideLayout2.xml"/><Relationship Id="rId5" Type="http://schemas.openxmlformats.org/officeDocument/2006/relationships/tags" Target="../tags/tag67.xml"/><Relationship Id="rId4" Type="http://schemas.openxmlformats.org/officeDocument/2006/relationships/tags" Target="../tags/tag66.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hyperlink" Target="http://www.educationandemployers.org/research/contemporary-transitions-young-britons-reflect-on-life-after-secondary-school-and-colleg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www.educationandemployers.org/research-main" TargetMode="External"/></Relationships>
</file>

<file path=ppt/slides/_rels/slide30.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3.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notesSlide" Target="../notesSlides/notesSlide30.xml"/><Relationship Id="rId5" Type="http://schemas.openxmlformats.org/officeDocument/2006/relationships/slideLayout" Target="../slideLayouts/slideLayout4.xml"/><Relationship Id="rId4" Type="http://schemas.openxmlformats.org/officeDocument/2006/relationships/tags" Target="../tags/tag7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educationandemployers.org/research-main/" TargetMode="External"/><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hyperlink" Target="mailto:Elnaz.Kashef@educationandemployers.org"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educationandemployers.org/research-mai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766454" y="328352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8" name="Picture 7" descr="C:\Users\ekashef\Desktop\CDI-logo-edit1.jpg"/>
          <p:cNvPicPr/>
          <p:nvPr/>
        </p:nvPicPr>
        <p:blipFill rotWithShape="1">
          <a:blip r:embed="rId3">
            <a:extLst>
              <a:ext uri="{28A0092B-C50C-407E-A947-70E740481C1C}">
                <a14:useLocalDpi xmlns:a14="http://schemas.microsoft.com/office/drawing/2010/main" val="0"/>
              </a:ext>
            </a:extLst>
          </a:blip>
          <a:srcRect t="24445" b="25185"/>
          <a:stretch/>
        </p:blipFill>
        <p:spPr bwMode="auto">
          <a:xfrm>
            <a:off x="406503" y="494357"/>
            <a:ext cx="3492065" cy="1942524"/>
          </a:xfrm>
          <a:prstGeom prst="rect">
            <a:avLst/>
          </a:prstGeom>
          <a:noFill/>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16se="http://schemas.microsoft.com/office/word/2015/wordml/sym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s="http://schemas.microsoft.com/office/word/2010/wordprocessingShape" xmlns:wpi="http://schemas.microsoft.com/office/word/2010/wordprocessingInk" xmlns:wpg="http://schemas.microsoft.com/office/word/2010/wordprocessingGroup" xmlns:w15="http://schemas.microsoft.com/office/word/2012/wordml" xmlns:w14="http://schemas.microsoft.com/office/word/2010/wordml" xmlns:wp14="http://schemas.microsoft.com/office/word/2010/wordprocessingDrawing" xmlns:mc="http://schemas.openxmlformats.org/markup-compatibility/2006" xmlns:wpc="http://schemas.microsoft.com/office/word/2010/wordprocessingCanvas" xmlns:lc="http://schemas.openxmlformats.org/drawingml/2006/lockedCanvas"/>
            </a:ext>
          </a:extLst>
        </p:spPr>
      </p:pic>
      <p:pic>
        <p:nvPicPr>
          <p:cNvPr id="9" name="Shape 204"/>
          <p:cNvPicPr/>
          <p:nvPr/>
        </p:nvPicPr>
        <p:blipFill rotWithShape="1">
          <a:blip r:embed="rId4">
            <a:alphaModFix/>
            <a:extLst>
              <a:ext uri="{28A0092B-C50C-407E-A947-70E740481C1C}">
                <a14:useLocalDpi xmlns:a14="http://schemas.microsoft.com/office/drawing/2010/main" val="0"/>
              </a:ext>
            </a:extLst>
          </a:blip>
          <a:srcRect/>
          <a:stretch/>
        </p:blipFill>
        <p:spPr>
          <a:xfrm>
            <a:off x="7341961" y="739250"/>
            <a:ext cx="3964668" cy="1697631"/>
          </a:xfrm>
          <a:prstGeom prst="rect">
            <a:avLst/>
          </a:prstGeom>
          <a:noFill/>
          <a:ln>
            <a:noFill/>
          </a:ln>
        </p:spPr>
      </p:pic>
      <p:sp>
        <p:nvSpPr>
          <p:cNvPr id="6" name="Rectangle 5"/>
          <p:cNvSpPr/>
          <p:nvPr/>
        </p:nvSpPr>
        <p:spPr>
          <a:xfrm>
            <a:off x="1766454" y="2436881"/>
            <a:ext cx="8470219" cy="1916679"/>
          </a:xfrm>
          <a:prstGeom prst="rect">
            <a:avLst/>
          </a:prstGeom>
        </p:spPr>
        <p:txBody>
          <a:bodyPr wrap="square">
            <a:spAutoFit/>
          </a:bodyPr>
          <a:lstStyle/>
          <a:p>
            <a:pPr algn="ctr">
              <a:lnSpc>
                <a:spcPct val="107000"/>
              </a:lnSpc>
              <a:spcAft>
                <a:spcPts val="800"/>
              </a:spcAft>
            </a:pPr>
            <a:r>
              <a:rPr lang="en-GB" b="1" i="1" dirty="0" smtClean="0">
                <a:solidFill>
                  <a:srgbClr val="002060"/>
                </a:solidFill>
                <a:effectLst/>
                <a:latin typeface="Calibri" panose="020F0502020204030204" pitchFamily="34" charset="0"/>
                <a:ea typeface="MS Mincho" panose="02020609040205080304" pitchFamily="49" charset="-128"/>
                <a:cs typeface="Arial" panose="020B0604020202020204" pitchFamily="34" charset="0"/>
              </a:rPr>
              <a:t> </a:t>
            </a:r>
            <a:endParaRPr lang="en-GB" sz="1000" dirty="0" smtClean="0">
              <a:effectLst/>
              <a:latin typeface="Calibri" panose="020F0502020204030204" pitchFamily="34" charset="0"/>
              <a:ea typeface="MS Mincho" panose="02020609040205080304" pitchFamily="49" charset="-128"/>
              <a:cs typeface="Arial" panose="020B0604020202020204" pitchFamily="34" charset="0"/>
            </a:endParaRPr>
          </a:p>
          <a:p>
            <a:pPr algn="ctr">
              <a:lnSpc>
                <a:spcPct val="107000"/>
              </a:lnSpc>
              <a:spcAft>
                <a:spcPts val="800"/>
              </a:spcAft>
            </a:pPr>
            <a:r>
              <a:rPr lang="en-GB" sz="2800" b="1" i="1" dirty="0" smtClean="0">
                <a:solidFill>
                  <a:srgbClr val="002060"/>
                </a:solidFill>
                <a:effectLst/>
                <a:latin typeface="Calibri" panose="020F0502020204030204" pitchFamily="34" charset="0"/>
                <a:ea typeface="MS Mincho" panose="02020609040205080304" pitchFamily="49" charset="-128"/>
                <a:cs typeface="Arial" panose="020B0604020202020204" pitchFamily="34" charset="0"/>
              </a:rPr>
              <a:t>Career education and guidance that works</a:t>
            </a:r>
            <a:endParaRPr lang="en-GB" sz="1200" dirty="0" smtClean="0">
              <a:effectLst/>
              <a:latin typeface="Calibri" panose="020F0502020204030204" pitchFamily="34" charset="0"/>
              <a:ea typeface="MS Mincho" panose="02020609040205080304" pitchFamily="49" charset="-128"/>
              <a:cs typeface="Arial" panose="020B0604020202020204" pitchFamily="34" charset="0"/>
            </a:endParaRPr>
          </a:p>
          <a:p>
            <a:pPr algn="ctr">
              <a:spcAft>
                <a:spcPts val="0"/>
              </a:spcAft>
            </a:pPr>
            <a:r>
              <a:rPr lang="en-GB" sz="2800" spc="-50" dirty="0" smtClean="0">
                <a:solidFill>
                  <a:srgbClr val="002060"/>
                </a:solidFill>
                <a:effectLst/>
                <a:latin typeface="Calibri" panose="020F0502020204030204" pitchFamily="34" charset="0"/>
                <a:ea typeface="MS Gothic" panose="020B0609070205080204" pitchFamily="49" charset="-128"/>
                <a:cs typeface="Times New Roman" panose="02020603050405020304" pitchFamily="18" charset="0"/>
              </a:rPr>
              <a:t>What does the evidence-base tell us?</a:t>
            </a:r>
            <a:endParaRPr lang="en-GB" sz="3200" spc="-50" dirty="0" smtClean="0">
              <a:solidFill>
                <a:srgbClr val="006860"/>
              </a:solidFill>
              <a:effectLst/>
              <a:latin typeface="Calibri Light" panose="020F0302020204030204" pitchFamily="34" charset="0"/>
              <a:ea typeface="MS Gothic" panose="020B0609070205080204" pitchFamily="49" charset="-128"/>
              <a:cs typeface="Times New Roman" panose="02020603050405020304" pitchFamily="18" charset="0"/>
            </a:endParaRPr>
          </a:p>
          <a:p>
            <a:pPr algn="ctr">
              <a:spcAft>
                <a:spcPts val="0"/>
              </a:spcAft>
            </a:pPr>
            <a:r>
              <a:rPr lang="en-GB" sz="2800" spc="-50" dirty="0" smtClean="0">
                <a:solidFill>
                  <a:srgbClr val="002060"/>
                </a:solidFill>
                <a:effectLst/>
                <a:latin typeface="Calibri" panose="020F0502020204030204" pitchFamily="34" charset="0"/>
                <a:ea typeface="MS Gothic" panose="020B0609070205080204" pitchFamily="49" charset="-128"/>
                <a:cs typeface="Times New Roman" panose="02020603050405020304" pitchFamily="18" charset="0"/>
              </a:rPr>
              <a:t>What does it mean for managers and practitioners?</a:t>
            </a:r>
            <a:endParaRPr lang="en-GB" sz="3200" spc="-50" dirty="0">
              <a:solidFill>
                <a:srgbClr val="006860"/>
              </a:solidFill>
              <a:effectLst/>
              <a:latin typeface="Calibri Light" panose="020F0302020204030204" pitchFamily="34" charset="0"/>
              <a:ea typeface="MS Gothic" panose="020B0609070205080204" pitchFamily="49" charset="-128"/>
              <a:cs typeface="Times New Roman" panose="02020603050405020304" pitchFamily="18" charset="0"/>
            </a:endParaRPr>
          </a:p>
        </p:txBody>
      </p:sp>
      <p:sp>
        <p:nvSpPr>
          <p:cNvPr id="7" name="TextBox 6"/>
          <p:cNvSpPr txBox="1"/>
          <p:nvPr/>
        </p:nvSpPr>
        <p:spPr>
          <a:xfrm>
            <a:off x="1524000" y="5146617"/>
            <a:ext cx="3294743" cy="1323439"/>
          </a:xfrm>
          <a:prstGeom prst="rect">
            <a:avLst/>
          </a:prstGeom>
          <a:noFill/>
        </p:spPr>
        <p:txBody>
          <a:bodyPr wrap="square" rtlCol="0">
            <a:spAutoFit/>
          </a:bodyPr>
          <a:lstStyle/>
          <a:p>
            <a:r>
              <a:rPr lang="en-GB" sz="2000" b="1" dirty="0" smtClean="0">
                <a:solidFill>
                  <a:schemeClr val="accent5">
                    <a:lumMod val="50000"/>
                  </a:schemeClr>
                </a:solidFill>
                <a:latin typeface="Calibri" panose="020F0502020204030204" pitchFamily="34" charset="0"/>
              </a:rPr>
              <a:t>#</a:t>
            </a:r>
            <a:r>
              <a:rPr lang="en-GB" sz="2000" b="1" dirty="0" err="1" smtClean="0">
                <a:solidFill>
                  <a:schemeClr val="accent5">
                    <a:lumMod val="50000"/>
                  </a:schemeClr>
                </a:solidFill>
                <a:latin typeface="Calibri" panose="020F0502020204030204" pitchFamily="34" charset="0"/>
              </a:rPr>
              <a:t>CEIAGthatworks</a:t>
            </a:r>
            <a:endParaRPr lang="en-GB" sz="2000" b="1" dirty="0" smtClean="0">
              <a:solidFill>
                <a:schemeClr val="accent5">
                  <a:lumMod val="50000"/>
                </a:schemeClr>
              </a:solidFill>
              <a:latin typeface="Calibri" panose="020F0502020204030204" pitchFamily="34" charset="0"/>
            </a:endParaRPr>
          </a:p>
          <a:p>
            <a:endParaRPr lang="en-GB" sz="2000" b="1" dirty="0" smtClean="0">
              <a:solidFill>
                <a:schemeClr val="accent5">
                  <a:lumMod val="50000"/>
                </a:schemeClr>
              </a:solidFill>
              <a:latin typeface="Calibri" panose="020F0502020204030204" pitchFamily="34" charset="0"/>
            </a:endParaRPr>
          </a:p>
          <a:p>
            <a:r>
              <a:rPr lang="en-GB" sz="2000" b="1" dirty="0" smtClean="0">
                <a:solidFill>
                  <a:schemeClr val="accent5">
                    <a:lumMod val="50000"/>
                  </a:schemeClr>
                </a:solidFill>
                <a:latin typeface="Calibri" panose="020F0502020204030204" pitchFamily="34" charset="0"/>
              </a:rPr>
              <a:t>@</a:t>
            </a:r>
            <a:r>
              <a:rPr lang="en-GB" sz="2000" b="1" dirty="0" err="1" smtClean="0">
                <a:solidFill>
                  <a:schemeClr val="accent5">
                    <a:lumMod val="50000"/>
                  </a:schemeClr>
                </a:solidFill>
                <a:latin typeface="Calibri" panose="020F0502020204030204" pitchFamily="34" charset="0"/>
              </a:rPr>
              <a:t>theCDI</a:t>
            </a:r>
            <a:endParaRPr lang="en-GB" sz="2000" b="1" dirty="0" smtClean="0">
              <a:solidFill>
                <a:schemeClr val="accent5">
                  <a:lumMod val="50000"/>
                </a:schemeClr>
              </a:solidFill>
              <a:latin typeface="Calibri" panose="020F0502020204030204" pitchFamily="34" charset="0"/>
            </a:endParaRPr>
          </a:p>
          <a:p>
            <a:r>
              <a:rPr lang="en-GB" sz="2000" b="1" dirty="0" smtClean="0">
                <a:solidFill>
                  <a:schemeClr val="accent5">
                    <a:lumMod val="50000"/>
                  </a:schemeClr>
                </a:solidFill>
                <a:latin typeface="Calibri" panose="020F0502020204030204" pitchFamily="34" charset="0"/>
              </a:rPr>
              <a:t>@Edu_EResearch </a:t>
            </a:r>
            <a:endParaRPr lang="en-GB" sz="2000" b="1" dirty="0">
              <a:solidFill>
                <a:schemeClr val="accent5">
                  <a:lumMod val="50000"/>
                </a:schemeClr>
              </a:solidFill>
              <a:latin typeface="Calibri" panose="020F0502020204030204" pitchFamily="34" charset="0"/>
            </a:endParaRPr>
          </a:p>
        </p:txBody>
      </p:sp>
      <p:pic>
        <p:nvPicPr>
          <p:cNvPr id="12" name="Picture 11"/>
          <p:cNvPicPr>
            <a:picLocks noChangeAspect="1"/>
          </p:cNvPicPr>
          <p:nvPr/>
        </p:nvPicPr>
        <p:blipFill>
          <a:blip r:embed="rId5" cstate="print">
            <a:duotone>
              <a:prstClr val="black"/>
              <a:srgbClr val="002060">
                <a:tint val="45000"/>
                <a:satMod val="400000"/>
              </a:srgbClr>
            </a:duotone>
            <a:extLst>
              <a:ext uri="{28A0092B-C50C-407E-A947-70E740481C1C}">
                <a14:useLocalDpi xmlns:a14="http://schemas.microsoft.com/office/drawing/2010/main" val="0"/>
              </a:ext>
            </a:extLst>
          </a:blip>
          <a:stretch>
            <a:fillRect/>
          </a:stretch>
        </p:blipFill>
        <p:spPr>
          <a:xfrm>
            <a:off x="1077191" y="5164919"/>
            <a:ext cx="446809" cy="363506"/>
          </a:xfrm>
          <a:prstGeom prst="rect">
            <a:avLst/>
          </a:prstGeom>
        </p:spPr>
      </p:pic>
      <p:sp>
        <p:nvSpPr>
          <p:cNvPr id="10" name="TextBox 9"/>
          <p:cNvSpPr txBox="1"/>
          <p:nvPr/>
        </p:nvSpPr>
        <p:spPr>
          <a:xfrm>
            <a:off x="6990269" y="5146617"/>
            <a:ext cx="5877139" cy="1077218"/>
          </a:xfrm>
          <a:prstGeom prst="rect">
            <a:avLst/>
          </a:prstGeom>
          <a:noFill/>
        </p:spPr>
        <p:txBody>
          <a:bodyPr wrap="square" rtlCol="0">
            <a:spAutoFit/>
          </a:bodyPr>
          <a:lstStyle/>
          <a:p>
            <a:r>
              <a:rPr lang="en-GB" sz="1600" b="1" dirty="0" err="1">
                <a:solidFill>
                  <a:schemeClr val="accent5">
                    <a:lumMod val="50000"/>
                  </a:schemeClr>
                </a:solidFill>
                <a:latin typeface="Calibri" panose="020F0502020204030204" pitchFamily="34" charset="0"/>
              </a:rPr>
              <a:t>Wifi</a:t>
            </a:r>
            <a:r>
              <a:rPr lang="en-GB" sz="1600" b="1" dirty="0">
                <a:solidFill>
                  <a:schemeClr val="accent5">
                    <a:lumMod val="50000"/>
                  </a:schemeClr>
                </a:solidFill>
                <a:latin typeface="Calibri" panose="020F0502020204030204" pitchFamily="34" charset="0"/>
              </a:rPr>
              <a:t>: </a:t>
            </a:r>
            <a:r>
              <a:rPr lang="en-GB" sz="1600" b="1" dirty="0" smtClean="0">
                <a:solidFill>
                  <a:schemeClr val="accent5">
                    <a:lumMod val="50000"/>
                  </a:schemeClr>
                </a:solidFill>
                <a:latin typeface="Calibri" panose="020F0502020204030204" pitchFamily="34" charset="0"/>
              </a:rPr>
              <a:t>(Please </a:t>
            </a:r>
            <a:r>
              <a:rPr lang="en-GB" sz="1600" b="1" dirty="0">
                <a:solidFill>
                  <a:schemeClr val="accent5">
                    <a:lumMod val="50000"/>
                  </a:schemeClr>
                </a:solidFill>
                <a:latin typeface="Calibri" panose="020F0502020204030204" pitchFamily="34" charset="0"/>
              </a:rPr>
              <a:t>connect to the strongest </a:t>
            </a:r>
            <a:r>
              <a:rPr lang="en-GB" sz="1600" b="1" dirty="0" smtClean="0">
                <a:solidFill>
                  <a:schemeClr val="accent5">
                    <a:lumMod val="50000"/>
                  </a:schemeClr>
                </a:solidFill>
                <a:latin typeface="Calibri" panose="020F0502020204030204" pitchFamily="34" charset="0"/>
              </a:rPr>
              <a:t>signal)</a:t>
            </a:r>
            <a:endParaRPr lang="en-GB" sz="1600" b="1" dirty="0">
              <a:solidFill>
                <a:schemeClr val="accent5">
                  <a:lumMod val="50000"/>
                </a:schemeClr>
              </a:solidFill>
              <a:latin typeface="Calibri" panose="020F0502020204030204" pitchFamily="34" charset="0"/>
            </a:endParaRPr>
          </a:p>
          <a:p>
            <a:r>
              <a:rPr lang="en-GB" sz="1600" b="1" dirty="0" smtClean="0">
                <a:solidFill>
                  <a:schemeClr val="accent5">
                    <a:lumMod val="50000"/>
                  </a:schemeClr>
                </a:solidFill>
                <a:latin typeface="Calibri" panose="020F0502020204030204" pitchFamily="34" charset="0"/>
              </a:rPr>
              <a:t>Mlink1 / mlink2 / mlink3 / mlink4</a:t>
            </a:r>
            <a:endParaRPr lang="en-GB" sz="1600" b="1" dirty="0">
              <a:solidFill>
                <a:schemeClr val="accent5">
                  <a:lumMod val="50000"/>
                </a:schemeClr>
              </a:solidFill>
              <a:latin typeface="Calibri" panose="020F0502020204030204" pitchFamily="34" charset="0"/>
            </a:endParaRPr>
          </a:p>
          <a:p>
            <a:endParaRPr lang="en-GB" sz="1600" b="1" dirty="0">
              <a:solidFill>
                <a:schemeClr val="accent5">
                  <a:lumMod val="50000"/>
                </a:schemeClr>
              </a:solidFill>
              <a:latin typeface="Calibri" panose="020F0502020204030204" pitchFamily="34" charset="0"/>
            </a:endParaRPr>
          </a:p>
          <a:p>
            <a:r>
              <a:rPr lang="en-GB" sz="1600" b="1" dirty="0">
                <a:solidFill>
                  <a:schemeClr val="accent5">
                    <a:lumMod val="50000"/>
                  </a:schemeClr>
                </a:solidFill>
                <a:latin typeface="Calibri" panose="020F0502020204030204" pitchFamily="34" charset="0"/>
              </a:rPr>
              <a:t>Password</a:t>
            </a:r>
            <a:r>
              <a:rPr lang="en-GB" sz="1600" b="1" dirty="0" smtClean="0">
                <a:solidFill>
                  <a:schemeClr val="accent5">
                    <a:lumMod val="50000"/>
                  </a:schemeClr>
                </a:solidFill>
                <a:latin typeface="Calibri" panose="020F0502020204030204" pitchFamily="34" charset="0"/>
              </a:rPr>
              <a:t>: </a:t>
            </a:r>
            <a:r>
              <a:rPr lang="en-GB" sz="1600" b="1" dirty="0">
                <a:solidFill>
                  <a:schemeClr val="accent5">
                    <a:lumMod val="50000"/>
                  </a:schemeClr>
                </a:solidFill>
                <a:latin typeface="Calibri" panose="020F0502020204030204" pitchFamily="34" charset="0"/>
              </a:rPr>
              <a:t>mshsw1p</a:t>
            </a:r>
            <a:r>
              <a:rPr lang="en-GB" sz="1600" b="1" dirty="0" smtClean="0">
                <a:solidFill>
                  <a:schemeClr val="accent5">
                    <a:lumMod val="50000"/>
                  </a:schemeClr>
                </a:solidFill>
                <a:latin typeface="Calibri" panose="020F0502020204030204" pitchFamily="34" charset="0"/>
              </a:rPr>
              <a:t>!</a:t>
            </a:r>
            <a:endParaRPr lang="en-GB" sz="1600" b="1" dirty="0">
              <a:solidFill>
                <a:schemeClr val="accent5">
                  <a:lumMod val="50000"/>
                </a:schemeClr>
              </a:solidFill>
              <a:latin typeface="Calibri" panose="020F0502020204030204" pitchFamily="34" charset="0"/>
            </a:endParaRPr>
          </a:p>
        </p:txBody>
      </p:sp>
    </p:spTree>
    <p:extLst>
      <p:ext uri="{BB962C8B-B14F-4D97-AF65-F5344CB8AC3E}">
        <p14:creationId xmlns:p14="http://schemas.microsoft.com/office/powerpoint/2010/main" val="834347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Shape 111"/>
          <p:cNvSpPr/>
          <p:nvPr/>
        </p:nvSpPr>
        <p:spPr>
          <a:xfrm>
            <a:off x="0" y="0"/>
            <a:ext cx="8470900" cy="6858000"/>
          </a:xfrm>
          <a:prstGeom prst="rect">
            <a:avLst/>
          </a:prstGeom>
          <a:solidFill>
            <a:srgbClr val="000000">
              <a:alpha val="82000"/>
            </a:srgbClr>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112" name="Shape 112"/>
          <p:cNvSpPr txBox="1">
            <a:spLocks noGrp="1"/>
          </p:cNvSpPr>
          <p:nvPr>
            <p:ph type="title"/>
          </p:nvPr>
        </p:nvSpPr>
        <p:spPr>
          <a:xfrm>
            <a:off x="266701" y="689776"/>
            <a:ext cx="5537200" cy="727799"/>
          </a:xfrm>
          <a:prstGeom prst="rect">
            <a:avLst/>
          </a:prstGeom>
        </p:spPr>
        <p:txBody>
          <a:bodyPr lIns="91425" tIns="91425" rIns="91425" bIns="91425" anchor="t" anchorCtr="0">
            <a:noAutofit/>
          </a:bodyPr>
          <a:lstStyle/>
          <a:p>
            <a:r>
              <a:rPr lang="en-GB" b="1" dirty="0" smtClean="0"/>
              <a:t>Study one 2013-14</a:t>
            </a:r>
            <a:endParaRPr lang="en" dirty="0"/>
          </a:p>
        </p:txBody>
      </p:sp>
      <p:sp>
        <p:nvSpPr>
          <p:cNvPr id="113" name="Shape 113"/>
          <p:cNvSpPr txBox="1">
            <a:spLocks noGrp="1"/>
          </p:cNvSpPr>
          <p:nvPr>
            <p:ph type="body" idx="1"/>
          </p:nvPr>
        </p:nvSpPr>
        <p:spPr>
          <a:xfrm>
            <a:off x="193338" y="1651001"/>
            <a:ext cx="8188662" cy="4967750"/>
          </a:xfrm>
          <a:prstGeom prst="rect">
            <a:avLst/>
          </a:prstGeom>
        </p:spPr>
        <p:txBody>
          <a:bodyPr lIns="91425" tIns="91425" rIns="91425" bIns="91425" anchor="t" anchorCtr="0">
            <a:noAutofit/>
          </a:bodyPr>
          <a:lstStyle/>
          <a:p>
            <a:pPr>
              <a:buNone/>
            </a:pPr>
            <a:r>
              <a:rPr lang="en-GB" sz="2400" dirty="0" smtClean="0"/>
              <a:t>“</a:t>
            </a:r>
            <a:r>
              <a:rPr lang="en-GB" sz="2400" dirty="0"/>
              <a:t>Employer engagement in British secondary education: wage earning outcomes experienced by young adults.” Journal of Education and Work 27:5, 496-523</a:t>
            </a:r>
            <a:br>
              <a:rPr lang="en-GB" sz="2400" dirty="0"/>
            </a:br>
            <a:r>
              <a:rPr lang="en-GB" sz="2400" dirty="0"/>
              <a:t> </a:t>
            </a:r>
          </a:p>
          <a:p>
            <a:pPr>
              <a:buNone/>
            </a:pPr>
            <a:endParaRPr lang="en-GB" sz="2400" dirty="0"/>
          </a:p>
          <a:p>
            <a:pPr>
              <a:buNone/>
            </a:pPr>
            <a:r>
              <a:rPr lang="en-GB" sz="2400" dirty="0" smtClean="0"/>
              <a:t>“</a:t>
            </a:r>
            <a:r>
              <a:rPr lang="en-GB" sz="2400" dirty="0"/>
              <a:t>School-mediated employer engagement and labour market outcomes for young adults: wage </a:t>
            </a:r>
            <a:r>
              <a:rPr lang="en-GB" sz="2400" dirty="0" err="1"/>
              <a:t>premia</a:t>
            </a:r>
            <a:r>
              <a:rPr lang="en-GB" sz="2400" dirty="0"/>
              <a:t>, NEET outcomes and career confidence.” In Mann. A. et al. </a:t>
            </a:r>
            <a:r>
              <a:rPr lang="en-GB" sz="2400" i="1" dirty="0"/>
              <a:t>Understanding Employer Engagement in Education: Theories and Evidence</a:t>
            </a:r>
            <a:r>
              <a:rPr lang="en-GB" sz="2400" dirty="0"/>
              <a:t>. London: Routledge</a:t>
            </a:r>
            <a:r>
              <a:rPr lang="en-GB" sz="1800" dirty="0"/>
              <a:t/>
            </a:r>
            <a:br>
              <a:rPr lang="en-GB" sz="1800" dirty="0"/>
            </a:br>
            <a:endParaRPr lang="en" sz="2400" dirty="0"/>
          </a:p>
        </p:txBody>
      </p:sp>
    </p:spTree>
    <p:extLst>
      <p:ext uri="{BB962C8B-B14F-4D97-AF65-F5344CB8AC3E}">
        <p14:creationId xmlns:p14="http://schemas.microsoft.com/office/powerpoint/2010/main" val="3153104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16" name="Title 4"/>
          <p:cNvSpPr>
            <a:spLocks noGrp="1"/>
          </p:cNvSpPr>
          <p:nvPr>
            <p:ph type="title"/>
          </p:nvPr>
        </p:nvSpPr>
        <p:spPr>
          <a:xfrm>
            <a:off x="916536" y="591153"/>
            <a:ext cx="8367164" cy="1143000"/>
          </a:xfrm>
        </p:spPr>
        <p:txBody>
          <a:bodyPr>
            <a:normAutofit/>
          </a:bodyPr>
          <a:lstStyle/>
          <a:p>
            <a:r>
              <a:rPr lang="en-GB" sz="3000" b="1" dirty="0" err="1">
                <a:solidFill>
                  <a:schemeClr val="bg1"/>
                </a:solidFill>
                <a:latin typeface="+mn-lt"/>
              </a:rPr>
              <a:t>YouGov</a:t>
            </a:r>
            <a:r>
              <a:rPr lang="en-GB" sz="3000" b="1" dirty="0">
                <a:solidFill>
                  <a:schemeClr val="bg1"/>
                </a:solidFill>
                <a:latin typeface="+mn-lt"/>
              </a:rPr>
              <a:t> survey - 1,002 UK </a:t>
            </a:r>
            <a:r>
              <a:rPr lang="en-GB" sz="3000" b="1" dirty="0" smtClean="0">
                <a:solidFill>
                  <a:schemeClr val="bg1"/>
                </a:solidFill>
                <a:latin typeface="+mn-lt"/>
              </a:rPr>
              <a:t>respondents </a:t>
            </a:r>
            <a:r>
              <a:rPr lang="en-GB" sz="3000" b="1" dirty="0">
                <a:solidFill>
                  <a:schemeClr val="bg1"/>
                </a:solidFill>
                <a:latin typeface="+mn-lt"/>
              </a:rPr>
              <a:t>aged 19-24 </a:t>
            </a:r>
          </a:p>
        </p:txBody>
      </p:sp>
      <p:sp>
        <p:nvSpPr>
          <p:cNvPr id="5" name="Content Placeholder 4"/>
          <p:cNvSpPr>
            <a:spLocks noGrp="1"/>
          </p:cNvSpPr>
          <p:nvPr>
            <p:ph sz="half" idx="1"/>
          </p:nvPr>
        </p:nvSpPr>
        <p:spPr>
          <a:xfrm>
            <a:off x="926009" y="1786135"/>
            <a:ext cx="3733800" cy="4307160"/>
          </a:xfrm>
        </p:spPr>
        <p:txBody>
          <a:bodyPr/>
          <a:lstStyle/>
          <a:p>
            <a:pPr marL="174625" indent="0">
              <a:buNone/>
            </a:pPr>
            <a:endParaRPr lang="en-GB" sz="1500" dirty="0">
              <a:solidFill>
                <a:schemeClr val="bg1"/>
              </a:solidFill>
            </a:endParaRPr>
          </a:p>
          <a:p>
            <a:pPr marL="174625" indent="0">
              <a:buNone/>
            </a:pPr>
            <a:r>
              <a:rPr lang="en-GB" sz="1800" b="1" i="1" dirty="0">
                <a:solidFill>
                  <a:schemeClr val="bg1"/>
                </a:solidFill>
                <a:latin typeface="+mj-lt"/>
              </a:rPr>
              <a:t>Question</a:t>
            </a:r>
            <a:r>
              <a:rPr lang="en-GB" sz="1800" dirty="0">
                <a:solidFill>
                  <a:schemeClr val="bg1"/>
                </a:solidFill>
                <a:latin typeface="+mj-lt"/>
              </a:rPr>
              <a:t>: Some schools and colleges arrange for their students (aged between 14 and 19) to take part in activities which involve employers of local business people providing things like work experience, mentoring, enterprise competitions, careers advice, CV or interview workshops, workplace visits, taking part in classroom discussions.</a:t>
            </a:r>
          </a:p>
          <a:p>
            <a:pPr marL="174625" indent="0">
              <a:buNone/>
            </a:pPr>
            <a:endParaRPr lang="en-GB" sz="1100" dirty="0">
              <a:solidFill>
                <a:schemeClr val="bg1"/>
              </a:solidFill>
              <a:latin typeface="+mj-lt"/>
            </a:endParaRPr>
          </a:p>
          <a:p>
            <a:pPr marL="174625" indent="0">
              <a:buNone/>
            </a:pPr>
            <a:r>
              <a:rPr lang="en-GB" sz="1800" dirty="0">
                <a:solidFill>
                  <a:schemeClr val="bg1"/>
                </a:solidFill>
                <a:latin typeface="+mj-lt"/>
              </a:rPr>
              <a:t>Did you take part in such activities between those ages?  </a:t>
            </a:r>
            <a:r>
              <a:rPr lang="en-GB" sz="1800" dirty="0" smtClean="0">
                <a:solidFill>
                  <a:schemeClr val="bg1"/>
                </a:solidFill>
                <a:latin typeface="+mj-lt"/>
              </a:rPr>
              <a:t>If </a:t>
            </a:r>
            <a:r>
              <a:rPr lang="en-GB" sz="1800" dirty="0">
                <a:solidFill>
                  <a:schemeClr val="bg1"/>
                </a:solidFill>
                <a:latin typeface="+mj-lt"/>
              </a:rPr>
              <a:t>so, on how many different occasions (more or less) did it happen?”</a:t>
            </a:r>
          </a:p>
          <a:p>
            <a:pPr marL="174625" indent="0">
              <a:buNone/>
            </a:pPr>
            <a:endParaRPr lang="en-GB" sz="15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596" y="1856208"/>
            <a:ext cx="5255207" cy="4237087"/>
          </a:xfrm>
          <a:prstGeom prst="rect">
            <a:avLst/>
          </a:prstGeom>
          <a:solidFill>
            <a:schemeClr val="bg1"/>
          </a:solidFill>
        </p:spPr>
      </p:pic>
      <p:pic>
        <p:nvPicPr>
          <p:cNvPr id="6" name="Picture 5"/>
          <p:cNvPicPr>
            <a:picLocks noChangeAspect="1"/>
          </p:cNvPicPr>
          <p:nvPr/>
        </p:nvPicPr>
        <p:blipFill>
          <a:blip r:embed="rId4"/>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2850298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493913" y="664557"/>
            <a:ext cx="7410400" cy="1143000"/>
          </a:xfrm>
        </p:spPr>
        <p:txBody>
          <a:bodyPr>
            <a:normAutofit/>
          </a:bodyPr>
          <a:lstStyle/>
          <a:p>
            <a:r>
              <a:rPr lang="en-GB" sz="2400" b="1" dirty="0">
                <a:solidFill>
                  <a:schemeClr val="bg1"/>
                </a:solidFill>
                <a:latin typeface="+mn-lt"/>
              </a:rPr>
              <a:t>Income variable: annual salary before income tax or any other </a:t>
            </a:r>
            <a:r>
              <a:rPr lang="en-GB" sz="2400" b="1" dirty="0" smtClean="0">
                <a:solidFill>
                  <a:schemeClr val="bg1"/>
                </a:solidFill>
                <a:latin typeface="+mn-lt"/>
              </a:rPr>
              <a:t>deductions (if full-time employment 19-24)</a:t>
            </a:r>
            <a:endParaRPr lang="en-GB" sz="2400" b="1" dirty="0">
              <a:solidFill>
                <a:schemeClr val="bg1"/>
              </a:solidFill>
              <a:latin typeface="+mn-lt"/>
            </a:endParaRPr>
          </a:p>
        </p:txBody>
      </p:sp>
      <p:graphicFrame>
        <p:nvGraphicFramePr>
          <p:cNvPr id="7" name="Object 4"/>
          <p:cNvGraphicFramePr>
            <a:graphicFrameLocks noGrp="1" noChangeAspect="1"/>
          </p:cNvGraphicFramePr>
          <p:nvPr>
            <p:ph idx="1"/>
            <p:custDataLst>
              <p:tags r:id="rId1"/>
            </p:custDataLst>
            <p:extLst>
              <p:ext uri="{D42A27DB-BD31-4B8C-83A1-F6EECF244321}">
                <p14:modId xmlns:p14="http://schemas.microsoft.com/office/powerpoint/2010/main" val="3514633838"/>
              </p:ext>
            </p:extLst>
          </p:nvPr>
        </p:nvGraphicFramePr>
        <p:xfrm>
          <a:off x="1828507" y="1980806"/>
          <a:ext cx="7533949" cy="3359233"/>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 Placeholder"/>
          <p:cNvSpPr>
            <a:spLocks noGrp="1"/>
          </p:cNvSpPr>
          <p:nvPr>
            <p:custDataLst>
              <p:tags r:id="rId2"/>
            </p:custDataLst>
          </p:nvPr>
        </p:nvSpPr>
        <p:spPr bwMode="auto">
          <a:xfrm>
            <a:off x="1996109" y="5259288"/>
            <a:ext cx="515937"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300" b="1">
                <a:solidFill>
                  <a:schemeClr val="tx1"/>
                </a:solidFill>
                <a:latin typeface="Arial" panose="020B0604020202020204" pitchFamily="34" charset="0"/>
                <a:cs typeface="Arial" panose="020B0604020202020204" pitchFamily="34" charset="0"/>
              </a:defRPr>
            </a:lvl1pPr>
            <a:lvl2pPr marL="742950" indent="-285750"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fld id="{83B7D1FF-EBF3-48EF-8245-11BD1872DEC1}" type="datetime'''''Le''''s''''''''''s'' than'''' £10,''000 a'''' ''''ye''ar'">
              <a:rPr lang="en-US" sz="1200">
                <a:solidFill>
                  <a:schemeClr val="bg1"/>
                </a:solidFill>
                <a:latin typeface="Calibri" panose="020F0502020204030204" pitchFamily="34" charset="0"/>
              </a:rPr>
              <a:pPr eaLnBrk="1" hangingPunct="1">
                <a:buFont typeface="Arial" panose="020B0604020202020204" pitchFamily="34" charset="0"/>
                <a:buNone/>
              </a:pPr>
              <a:t>Less than £10,000 a year</a:t>
            </a:fld>
            <a:endParaRPr lang="en-GB" sz="1200" dirty="0">
              <a:solidFill>
                <a:schemeClr val="bg1"/>
              </a:solidFill>
              <a:latin typeface="Calibri" panose="020F0502020204030204" pitchFamily="34" charset="0"/>
              <a:sym typeface="Arial" panose="020B0604020202020204" pitchFamily="34" charset="0"/>
            </a:endParaRPr>
          </a:p>
        </p:txBody>
      </p:sp>
      <p:sp>
        <p:nvSpPr>
          <p:cNvPr id="9" name="Text Placeholder"/>
          <p:cNvSpPr>
            <a:spLocks noGrp="1"/>
          </p:cNvSpPr>
          <p:nvPr>
            <p:custDataLst>
              <p:tags r:id="rId3"/>
            </p:custDataLst>
          </p:nvPr>
        </p:nvSpPr>
        <p:spPr bwMode="auto">
          <a:xfrm>
            <a:off x="3652293" y="5331297"/>
            <a:ext cx="517525"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300" b="1">
                <a:solidFill>
                  <a:schemeClr val="tx1"/>
                </a:solidFill>
                <a:latin typeface="Arial" panose="020B0604020202020204" pitchFamily="34" charset="0"/>
                <a:cs typeface="Arial" panose="020B0604020202020204" pitchFamily="34" charset="0"/>
              </a:defRPr>
            </a:lvl1pPr>
            <a:lvl2pPr marL="742950" indent="-285750"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fld id="{23C725E7-415D-4CAC-B3F3-F5F82E1BE07C}" type="datetime'£''''''''''1''5,0''0''1 t''o ''''£1''''6,''''''''''00''''0'">
              <a:rPr lang="en-US" sz="1200">
                <a:solidFill>
                  <a:schemeClr val="bg1"/>
                </a:solidFill>
                <a:latin typeface="Calibri" panose="020F0502020204030204" pitchFamily="34" charset="0"/>
              </a:rPr>
              <a:pPr eaLnBrk="1" hangingPunct="1">
                <a:buFont typeface="Arial" panose="020B0604020202020204" pitchFamily="34" charset="0"/>
                <a:buNone/>
              </a:pPr>
              <a:t>£15,001 to £16,000</a:t>
            </a:fld>
            <a:endParaRPr lang="en-GB" sz="1200" dirty="0">
              <a:solidFill>
                <a:schemeClr val="bg1"/>
              </a:solidFill>
              <a:latin typeface="Calibri" panose="020F0502020204030204" pitchFamily="34" charset="0"/>
              <a:sym typeface="Arial" panose="020B0604020202020204" pitchFamily="34" charset="0"/>
            </a:endParaRPr>
          </a:p>
        </p:txBody>
      </p:sp>
      <p:sp>
        <p:nvSpPr>
          <p:cNvPr id="10" name="Text Placeholder"/>
          <p:cNvSpPr>
            <a:spLocks noGrp="1"/>
          </p:cNvSpPr>
          <p:nvPr>
            <p:custDataLst>
              <p:tags r:id="rId4"/>
            </p:custDataLst>
          </p:nvPr>
        </p:nvSpPr>
        <p:spPr bwMode="auto">
          <a:xfrm>
            <a:off x="5236469" y="5331297"/>
            <a:ext cx="517525"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300" b="1">
                <a:solidFill>
                  <a:schemeClr val="tx1"/>
                </a:solidFill>
                <a:latin typeface="Arial" panose="020B0604020202020204" pitchFamily="34" charset="0"/>
                <a:cs typeface="Arial" panose="020B0604020202020204" pitchFamily="34" charset="0"/>
              </a:defRPr>
            </a:lvl1pPr>
            <a:lvl2pPr marL="742950" indent="-285750"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r>
              <a:rPr lang="en-US" sz="1200" dirty="0">
                <a:solidFill>
                  <a:schemeClr val="bg1"/>
                </a:solidFill>
                <a:latin typeface="Calibri" panose="020F0502020204030204" pitchFamily="34" charset="0"/>
              </a:rPr>
              <a:t>£20,001</a:t>
            </a:r>
          </a:p>
          <a:p>
            <a:pPr eaLnBrk="1" hangingPunct="1">
              <a:buFont typeface="Arial" panose="020B0604020202020204" pitchFamily="34" charset="0"/>
              <a:buNone/>
            </a:pPr>
            <a:r>
              <a:rPr lang="en-US" sz="1200" dirty="0">
                <a:solidFill>
                  <a:schemeClr val="bg1"/>
                </a:solidFill>
                <a:latin typeface="Calibri" panose="020F0502020204030204" pitchFamily="34" charset="0"/>
                <a:sym typeface="Arial" panose="020B0604020202020204" pitchFamily="34" charset="0"/>
              </a:rPr>
              <a:t>t</a:t>
            </a:r>
            <a:r>
              <a:rPr lang="en-US" sz="1200" dirty="0" smtClean="0">
                <a:solidFill>
                  <a:schemeClr val="bg1"/>
                </a:solidFill>
                <a:latin typeface="Calibri" panose="020F0502020204030204" pitchFamily="34" charset="0"/>
                <a:sym typeface="Arial" panose="020B0604020202020204" pitchFamily="34" charset="0"/>
              </a:rPr>
              <a:t>o</a:t>
            </a:r>
            <a:endParaRPr lang="en-US" sz="1200" dirty="0">
              <a:solidFill>
                <a:schemeClr val="bg1"/>
              </a:solidFill>
              <a:latin typeface="Calibri" panose="020F0502020204030204" pitchFamily="34" charset="0"/>
              <a:sym typeface="Arial" panose="020B0604020202020204" pitchFamily="34" charset="0"/>
            </a:endParaRPr>
          </a:p>
          <a:p>
            <a:pPr eaLnBrk="1" hangingPunct="1">
              <a:buFont typeface="Arial" panose="020B0604020202020204" pitchFamily="34" charset="0"/>
              <a:buNone/>
            </a:pPr>
            <a:r>
              <a:rPr lang="en-US" sz="1200" dirty="0">
                <a:solidFill>
                  <a:schemeClr val="bg1"/>
                </a:solidFill>
                <a:latin typeface="Calibri" panose="020F0502020204030204" pitchFamily="34" charset="0"/>
                <a:sym typeface="Arial" panose="020B0604020202020204" pitchFamily="34" charset="0"/>
              </a:rPr>
              <a:t>£25,000</a:t>
            </a:r>
            <a:endParaRPr lang="en-GB" sz="1200" dirty="0">
              <a:solidFill>
                <a:schemeClr val="bg1"/>
              </a:solidFill>
              <a:latin typeface="Calibri" panose="020F0502020204030204" pitchFamily="34" charset="0"/>
              <a:sym typeface="Arial" panose="020B0604020202020204" pitchFamily="34" charset="0"/>
            </a:endParaRPr>
          </a:p>
        </p:txBody>
      </p:sp>
      <p:sp>
        <p:nvSpPr>
          <p:cNvPr id="11" name="Text Placeholder"/>
          <p:cNvSpPr>
            <a:spLocks noGrp="1"/>
          </p:cNvSpPr>
          <p:nvPr>
            <p:custDataLst>
              <p:tags r:id="rId5"/>
            </p:custDataLst>
          </p:nvPr>
        </p:nvSpPr>
        <p:spPr bwMode="auto">
          <a:xfrm>
            <a:off x="7036669" y="5330528"/>
            <a:ext cx="517525"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300" b="1">
                <a:solidFill>
                  <a:schemeClr val="tx1"/>
                </a:solidFill>
                <a:latin typeface="Arial" panose="020B0604020202020204" pitchFamily="34" charset="0"/>
                <a:cs typeface="Arial" panose="020B0604020202020204" pitchFamily="34" charset="0"/>
              </a:defRPr>
            </a:lvl1pPr>
            <a:lvl2pPr marL="742950" indent="-285750"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r>
              <a:rPr lang="en-US" sz="1200" dirty="0">
                <a:solidFill>
                  <a:schemeClr val="bg1"/>
                </a:solidFill>
                <a:latin typeface="Calibri" panose="020F0502020204030204" pitchFamily="34" charset="0"/>
              </a:rPr>
              <a:t>£25,001</a:t>
            </a:r>
          </a:p>
          <a:p>
            <a:pPr eaLnBrk="1" hangingPunct="1">
              <a:buFont typeface="Arial" panose="020B0604020202020204" pitchFamily="34" charset="0"/>
              <a:buNone/>
            </a:pPr>
            <a:r>
              <a:rPr lang="en-US" sz="1200" dirty="0">
                <a:solidFill>
                  <a:schemeClr val="bg1"/>
                </a:solidFill>
                <a:latin typeface="Calibri" panose="020F0502020204030204" pitchFamily="34" charset="0"/>
                <a:sym typeface="Arial" panose="020B0604020202020204" pitchFamily="34" charset="0"/>
              </a:rPr>
              <a:t>t</a:t>
            </a:r>
            <a:r>
              <a:rPr lang="en-US" sz="1200" dirty="0" smtClean="0">
                <a:solidFill>
                  <a:schemeClr val="bg1"/>
                </a:solidFill>
                <a:latin typeface="Calibri" panose="020F0502020204030204" pitchFamily="34" charset="0"/>
                <a:sym typeface="Arial" panose="020B0604020202020204" pitchFamily="34" charset="0"/>
              </a:rPr>
              <a:t>o</a:t>
            </a:r>
            <a:endParaRPr lang="en-US" sz="1200" dirty="0">
              <a:solidFill>
                <a:schemeClr val="bg1"/>
              </a:solidFill>
              <a:latin typeface="Calibri" panose="020F0502020204030204" pitchFamily="34" charset="0"/>
              <a:sym typeface="Arial" panose="020B0604020202020204" pitchFamily="34" charset="0"/>
            </a:endParaRPr>
          </a:p>
          <a:p>
            <a:pPr eaLnBrk="1" hangingPunct="1">
              <a:buFont typeface="Arial" panose="020B0604020202020204" pitchFamily="34" charset="0"/>
              <a:buNone/>
            </a:pPr>
            <a:r>
              <a:rPr lang="en-US" sz="1200" dirty="0">
                <a:solidFill>
                  <a:schemeClr val="bg1"/>
                </a:solidFill>
                <a:latin typeface="Calibri" panose="020F0502020204030204" pitchFamily="34" charset="0"/>
                <a:sym typeface="Arial" panose="020B0604020202020204" pitchFamily="34" charset="0"/>
              </a:rPr>
              <a:t>£30,000</a:t>
            </a:r>
            <a:endParaRPr lang="en-GB" sz="1200" dirty="0">
              <a:solidFill>
                <a:schemeClr val="bg1"/>
              </a:solidFill>
              <a:latin typeface="Calibri" panose="020F0502020204030204" pitchFamily="34" charset="0"/>
              <a:sym typeface="Arial" panose="020B0604020202020204" pitchFamily="34" charset="0"/>
            </a:endParaRPr>
          </a:p>
        </p:txBody>
      </p:sp>
      <p:sp>
        <p:nvSpPr>
          <p:cNvPr id="12" name="Text Placeholder"/>
          <p:cNvSpPr>
            <a:spLocks noGrp="1"/>
          </p:cNvSpPr>
          <p:nvPr>
            <p:custDataLst>
              <p:tags r:id="rId6"/>
            </p:custDataLst>
          </p:nvPr>
        </p:nvSpPr>
        <p:spPr bwMode="auto">
          <a:xfrm>
            <a:off x="8332813" y="5331297"/>
            <a:ext cx="517525"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300" b="1">
                <a:solidFill>
                  <a:schemeClr val="tx1"/>
                </a:solidFill>
                <a:latin typeface="Arial" panose="020B0604020202020204" pitchFamily="34" charset="0"/>
                <a:cs typeface="Arial" panose="020B0604020202020204" pitchFamily="34" charset="0"/>
              </a:defRPr>
            </a:lvl1pPr>
            <a:lvl2pPr marL="742950" indent="-285750"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fld id="{6DD636A7-BC3C-444B-ACF3-118A536F1487}" type="datetime'''''''M''ore'' th''''''''''''''''a''n'''''' ''£30'''''',0''00'">
              <a:rPr lang="en-US" sz="1200">
                <a:solidFill>
                  <a:schemeClr val="bg1"/>
                </a:solidFill>
                <a:latin typeface="Calibri" panose="020F0502020204030204" pitchFamily="34" charset="0"/>
              </a:rPr>
              <a:pPr eaLnBrk="1" hangingPunct="1">
                <a:buFont typeface="Arial" panose="020B0604020202020204" pitchFamily="34" charset="0"/>
                <a:buNone/>
              </a:pPr>
              <a:t>More than £30,000</a:t>
            </a:fld>
            <a:endParaRPr lang="en-GB" sz="1200" dirty="0">
              <a:solidFill>
                <a:schemeClr val="bg1"/>
              </a:solidFill>
              <a:latin typeface="Calibri" panose="020F0502020204030204" pitchFamily="34" charset="0"/>
              <a:sym typeface="Arial" panose="020B0604020202020204" pitchFamily="34" charset="0"/>
            </a:endParaRPr>
          </a:p>
        </p:txBody>
      </p:sp>
      <p:sp>
        <p:nvSpPr>
          <p:cNvPr id="13" name="Text Placeholder"/>
          <p:cNvSpPr>
            <a:spLocks noGrp="1"/>
          </p:cNvSpPr>
          <p:nvPr>
            <p:custDataLst>
              <p:tags r:id="rId7"/>
            </p:custDataLst>
          </p:nvPr>
        </p:nvSpPr>
        <p:spPr bwMode="auto">
          <a:xfrm>
            <a:off x="9052893" y="5331297"/>
            <a:ext cx="246063" cy="16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300" b="1">
                <a:solidFill>
                  <a:schemeClr val="tx1"/>
                </a:solidFill>
                <a:latin typeface="Arial" panose="020B0604020202020204" pitchFamily="34" charset="0"/>
                <a:cs typeface="Arial" panose="020B0604020202020204" pitchFamily="34" charset="0"/>
              </a:defRPr>
            </a:lvl1pPr>
            <a:lvl2pPr marL="742950" indent="-285750"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fld id="{D1E03215-0E89-479D-A4E3-DEC2A9158C02}" type="datetime'''''''''''''N''/''''''''''A'''''''''''''''''''''''''''''''''''">
              <a:rPr lang="en-US" sz="1100">
                <a:solidFill>
                  <a:schemeClr val="bg1"/>
                </a:solidFill>
                <a:latin typeface="Calibri" panose="020F0502020204030204" pitchFamily="34" charset="0"/>
              </a:rPr>
              <a:pPr eaLnBrk="1" hangingPunct="1">
                <a:buFont typeface="Arial" panose="020B0604020202020204" pitchFamily="34" charset="0"/>
                <a:buNone/>
              </a:pPr>
              <a:t>N/A</a:t>
            </a:fld>
            <a:endParaRPr lang="en-GB" sz="1100" dirty="0">
              <a:solidFill>
                <a:schemeClr val="bg1"/>
              </a:solidFill>
              <a:latin typeface="Calibri" panose="020F0502020204030204" pitchFamily="34" charset="0"/>
              <a:sym typeface="Arial" panose="020B0604020202020204" pitchFamily="34" charset="0"/>
            </a:endParaRPr>
          </a:p>
        </p:txBody>
      </p:sp>
      <p:sp>
        <p:nvSpPr>
          <p:cNvPr id="14" name="Text Placeholder"/>
          <p:cNvSpPr>
            <a:spLocks noGrp="1"/>
          </p:cNvSpPr>
          <p:nvPr>
            <p:custDataLst>
              <p:tags r:id="rId8"/>
            </p:custDataLst>
          </p:nvPr>
        </p:nvSpPr>
        <p:spPr bwMode="auto">
          <a:xfrm>
            <a:off x="9041215" y="2018471"/>
            <a:ext cx="233363" cy="16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lstStyle>
            <a:lvl1pPr eaLnBrk="0" hangingPunct="0">
              <a:defRPr sz="1300" b="1">
                <a:solidFill>
                  <a:schemeClr val="tx1"/>
                </a:solidFill>
                <a:latin typeface="Arial" panose="020B0604020202020204" pitchFamily="34" charset="0"/>
                <a:cs typeface="Arial" panose="020B0604020202020204" pitchFamily="34" charset="0"/>
              </a:defRPr>
            </a:lvl1pPr>
            <a:lvl2pPr marL="742950" indent="-285750"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algn="ctr" eaLnBrk="1" hangingPunct="1">
              <a:buFont typeface="Arial" panose="020B0604020202020204" pitchFamily="34" charset="0"/>
              <a:buNone/>
            </a:pPr>
            <a:fld id="{AC91A777-D383-4F44-B5A2-0AD2BD147934}" type="datetime'''8''''''''0''''''''''''''''''''0'''''''''''''''''''">
              <a:rPr lang="en-US" sz="1100">
                <a:solidFill>
                  <a:schemeClr val="bg1"/>
                </a:solidFill>
                <a:latin typeface="Calibri" panose="020F0502020204030204" pitchFamily="34" charset="0"/>
              </a:rPr>
              <a:pPr algn="ctr" eaLnBrk="1" hangingPunct="1">
                <a:buFont typeface="Arial" panose="020B0604020202020204" pitchFamily="34" charset="0"/>
                <a:buNone/>
              </a:pPr>
              <a:t>800</a:t>
            </a:fld>
            <a:endParaRPr lang="en-GB" sz="1100" dirty="0">
              <a:solidFill>
                <a:schemeClr val="bg1"/>
              </a:solidFill>
              <a:latin typeface="Calibri" panose="020F0502020204030204" pitchFamily="34" charset="0"/>
              <a:sym typeface="Arial" panose="020B0604020202020204" pitchFamily="34" charset="0"/>
            </a:endParaRPr>
          </a:p>
        </p:txBody>
      </p:sp>
      <p:sp>
        <p:nvSpPr>
          <p:cNvPr id="15" name="Freeform 14"/>
          <p:cNvSpPr/>
          <p:nvPr>
            <p:custDataLst>
              <p:tags r:id="rId9"/>
            </p:custDataLst>
          </p:nvPr>
        </p:nvSpPr>
        <p:spPr bwMode="auto">
          <a:xfrm>
            <a:off x="8954812" y="2427680"/>
            <a:ext cx="319766" cy="127910"/>
          </a:xfrm>
          <a:custGeom>
            <a:avLst/>
            <a:gdLst/>
            <a:ahLst/>
            <a:cxnLst/>
            <a:rect l="0" t="0" r="0" b="0"/>
            <a:pathLst>
              <a:path w="185738" h="49213">
                <a:moveTo>
                  <a:pt x="0" y="49212"/>
                </a:moveTo>
                <a:lnTo>
                  <a:pt x="185737" y="0"/>
                </a:lnTo>
              </a:path>
            </a:pathLst>
          </a:custGeom>
          <a:ln w="9525">
            <a:solidFill>
              <a:schemeClr val="bg1"/>
            </a:solidFill>
            <a:headEnd type="none"/>
            <a:tailEnd type="none"/>
          </a:ln>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pic>
        <p:nvPicPr>
          <p:cNvPr id="16" name="Picture 15"/>
          <p:cNvPicPr>
            <a:picLocks noChangeAspect="1"/>
          </p:cNvPicPr>
          <p:nvPr/>
        </p:nvPicPr>
        <p:blipFill>
          <a:blip r:embed="rId13"/>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3358888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566744" y="645014"/>
            <a:ext cx="10515600" cy="1325562"/>
          </a:xfrm>
        </p:spPr>
        <p:txBody>
          <a:bodyPr>
            <a:normAutofit/>
          </a:bodyPr>
          <a:lstStyle/>
          <a:p>
            <a:pPr eaLnBrk="1" hangingPunct="1"/>
            <a:r>
              <a:rPr lang="en-GB" sz="2900" b="1" dirty="0">
                <a:solidFill>
                  <a:schemeClr val="bg1"/>
                </a:solidFill>
                <a:latin typeface="+mn-lt"/>
              </a:rPr>
              <a:t>Interval regression: Average correlation of £500 - £1,300  </a:t>
            </a:r>
            <a:r>
              <a:rPr lang="en-GB" sz="2900" b="1" dirty="0" smtClean="0">
                <a:solidFill>
                  <a:schemeClr val="bg1"/>
                </a:solidFill>
                <a:latin typeface="+mn-lt"/>
              </a:rPr>
              <a:t/>
            </a:r>
            <a:br>
              <a:rPr lang="en-GB" sz="2900" b="1" dirty="0" smtClean="0">
                <a:solidFill>
                  <a:schemeClr val="bg1"/>
                </a:solidFill>
                <a:latin typeface="+mn-lt"/>
              </a:rPr>
            </a:br>
            <a:r>
              <a:rPr lang="en-GB" sz="2900" b="1" dirty="0" smtClean="0">
                <a:solidFill>
                  <a:schemeClr val="bg1"/>
                </a:solidFill>
                <a:latin typeface="+mn-lt"/>
              </a:rPr>
              <a:t>between wage and </a:t>
            </a:r>
            <a:r>
              <a:rPr lang="en-GB" sz="2900" b="1" dirty="0">
                <a:solidFill>
                  <a:schemeClr val="bg1"/>
                </a:solidFill>
                <a:latin typeface="+mn-lt"/>
              </a:rPr>
              <a:t>each extra employer contact </a:t>
            </a:r>
          </a:p>
        </p:txBody>
      </p:sp>
      <p:cxnSp>
        <p:nvCxnSpPr>
          <p:cNvPr id="7" name="Horizontal Line"/>
          <p:cNvCxnSpPr/>
          <p:nvPr>
            <p:custDataLst>
              <p:tags r:id="rId2"/>
            </p:custDataLst>
          </p:nvPr>
        </p:nvCxnSpPr>
        <p:spPr>
          <a:xfrm>
            <a:off x="1471414" y="2864719"/>
            <a:ext cx="2899386" cy="1"/>
          </a:xfrm>
          <a:prstGeom prst="line">
            <a:avLst/>
          </a:prstGeom>
          <a:ln/>
        </p:spPr>
        <p:style>
          <a:lnRef idx="1">
            <a:schemeClr val="accent2"/>
          </a:lnRef>
          <a:fillRef idx="0">
            <a:schemeClr val="accent2"/>
          </a:fillRef>
          <a:effectRef idx="0">
            <a:schemeClr val="accent2"/>
          </a:effectRef>
          <a:fontRef idx="minor">
            <a:schemeClr val="tx1"/>
          </a:fontRef>
        </p:style>
      </p:cxnSp>
      <p:sp>
        <p:nvSpPr>
          <p:cNvPr id="8" name="ListLeanHorizontalTextTopic0"/>
          <p:cNvSpPr txBox="1">
            <a:spLocks noChangeArrowheads="1"/>
          </p:cNvSpPr>
          <p:nvPr>
            <p:custDataLst>
              <p:tags r:id="rId3"/>
            </p:custDataLst>
          </p:nvPr>
        </p:nvSpPr>
        <p:spPr bwMode="auto">
          <a:xfrm>
            <a:off x="1471414" y="2564905"/>
            <a:ext cx="2863642" cy="243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b="1">
                <a:solidFill>
                  <a:schemeClr val="tx1"/>
                </a:solidFill>
                <a:latin typeface="Arial" panose="020B0604020202020204" pitchFamily="34" charset="0"/>
                <a:cs typeface="Arial" panose="020B0604020202020204" pitchFamily="34" charset="0"/>
              </a:defRPr>
            </a:lvl1pPr>
            <a:lvl2pPr marL="742950" indent="-285750"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eaLnBrk="1" hangingPunct="1">
              <a:lnSpc>
                <a:spcPct val="93000"/>
              </a:lnSpc>
              <a:spcBef>
                <a:spcPts val="300"/>
              </a:spcBef>
              <a:buClr>
                <a:schemeClr val="tx1"/>
              </a:buClr>
              <a:buSzPct val="100000"/>
            </a:pPr>
            <a:r>
              <a:rPr lang="en-GB" sz="1700" dirty="0">
                <a:solidFill>
                  <a:schemeClr val="bg1"/>
                </a:solidFill>
                <a:latin typeface="+mj-lt"/>
              </a:rPr>
              <a:t>Control variables </a:t>
            </a:r>
          </a:p>
        </p:txBody>
      </p:sp>
      <p:sp>
        <p:nvSpPr>
          <p:cNvPr id="9" name="ListLeanHorizontalTextDetail0"/>
          <p:cNvSpPr txBox="1">
            <a:spLocks noChangeArrowheads="1"/>
          </p:cNvSpPr>
          <p:nvPr>
            <p:custDataLst>
              <p:tags r:id="rId4"/>
            </p:custDataLst>
          </p:nvPr>
        </p:nvSpPr>
        <p:spPr bwMode="auto">
          <a:xfrm>
            <a:off x="1471414" y="2977429"/>
            <a:ext cx="2863642" cy="2164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lvl="1" eaLnBrk="1" hangingPunct="1">
              <a:lnSpc>
                <a:spcPct val="93000"/>
              </a:lnSpc>
              <a:spcBef>
                <a:spcPts val="300"/>
              </a:spcBef>
              <a:spcAft>
                <a:spcPts val="300"/>
              </a:spcAft>
              <a:buClr>
                <a:schemeClr val="tx1"/>
              </a:buClr>
              <a:buSzPct val="100000"/>
              <a:buFont typeface="Arial" panose="020B0604020202020204" pitchFamily="34" charset="0"/>
              <a:buChar char="•"/>
            </a:pPr>
            <a:r>
              <a:rPr lang="en-GB" sz="1700" b="0" dirty="0">
                <a:solidFill>
                  <a:schemeClr val="bg1"/>
                </a:solidFill>
                <a:latin typeface="+mj-lt"/>
              </a:rPr>
              <a:t>Age</a:t>
            </a:r>
          </a:p>
          <a:p>
            <a:pPr lvl="1" eaLnBrk="1" hangingPunct="1">
              <a:lnSpc>
                <a:spcPct val="93000"/>
              </a:lnSpc>
              <a:spcBef>
                <a:spcPts val="300"/>
              </a:spcBef>
              <a:spcAft>
                <a:spcPts val="300"/>
              </a:spcAft>
              <a:buClr>
                <a:schemeClr val="tx1"/>
              </a:buClr>
              <a:buSzPct val="100000"/>
              <a:buFont typeface="Arial" panose="020B0604020202020204" pitchFamily="34" charset="0"/>
              <a:buChar char="•"/>
            </a:pPr>
            <a:r>
              <a:rPr lang="en-GB" sz="1700" b="0" dirty="0">
                <a:solidFill>
                  <a:schemeClr val="bg1"/>
                </a:solidFill>
                <a:latin typeface="+mj-lt"/>
              </a:rPr>
              <a:t>Highest qualification (L1-L5)</a:t>
            </a:r>
          </a:p>
          <a:p>
            <a:pPr lvl="1" eaLnBrk="1" hangingPunct="1">
              <a:lnSpc>
                <a:spcPct val="93000"/>
              </a:lnSpc>
              <a:spcBef>
                <a:spcPts val="300"/>
              </a:spcBef>
              <a:spcAft>
                <a:spcPts val="300"/>
              </a:spcAft>
              <a:buClr>
                <a:schemeClr val="tx1"/>
              </a:buClr>
              <a:buSzPct val="100000"/>
              <a:buFont typeface="Arial" panose="020B0604020202020204" pitchFamily="34" charset="0"/>
              <a:buChar char="•"/>
            </a:pPr>
            <a:r>
              <a:rPr lang="en-GB" sz="1700" b="0" dirty="0">
                <a:solidFill>
                  <a:schemeClr val="bg1"/>
                </a:solidFill>
                <a:latin typeface="+mj-lt"/>
              </a:rPr>
              <a:t>Ethnicity (white </a:t>
            </a:r>
            <a:r>
              <a:rPr lang="en-GB" sz="1700" b="0" dirty="0" err="1">
                <a:solidFill>
                  <a:schemeClr val="bg1"/>
                </a:solidFill>
                <a:latin typeface="+mj-lt"/>
              </a:rPr>
              <a:t>vs</a:t>
            </a:r>
            <a:r>
              <a:rPr lang="en-GB" sz="1700" b="0" dirty="0">
                <a:solidFill>
                  <a:schemeClr val="bg1"/>
                </a:solidFill>
                <a:latin typeface="+mj-lt"/>
              </a:rPr>
              <a:t> non-white)</a:t>
            </a:r>
          </a:p>
          <a:p>
            <a:pPr lvl="1" eaLnBrk="1" hangingPunct="1">
              <a:lnSpc>
                <a:spcPct val="93000"/>
              </a:lnSpc>
              <a:spcBef>
                <a:spcPts val="300"/>
              </a:spcBef>
              <a:spcAft>
                <a:spcPts val="300"/>
              </a:spcAft>
              <a:buClr>
                <a:schemeClr val="tx1"/>
              </a:buClr>
              <a:buSzPct val="100000"/>
              <a:buFont typeface="Arial" panose="020B0604020202020204" pitchFamily="34" charset="0"/>
              <a:buChar char="•"/>
            </a:pPr>
            <a:r>
              <a:rPr lang="en-GB" sz="1700" b="0" dirty="0">
                <a:solidFill>
                  <a:schemeClr val="bg1"/>
                </a:solidFill>
                <a:latin typeface="+mj-lt"/>
              </a:rPr>
              <a:t>Region of UK</a:t>
            </a:r>
          </a:p>
          <a:p>
            <a:pPr lvl="1" eaLnBrk="1" hangingPunct="1">
              <a:lnSpc>
                <a:spcPct val="93000"/>
              </a:lnSpc>
              <a:spcBef>
                <a:spcPts val="300"/>
              </a:spcBef>
              <a:spcAft>
                <a:spcPts val="300"/>
              </a:spcAft>
              <a:buClr>
                <a:schemeClr val="tx1"/>
              </a:buClr>
              <a:buSzPct val="100000"/>
              <a:buFont typeface="Arial" panose="020B0604020202020204" pitchFamily="34" charset="0"/>
              <a:buChar char="•"/>
            </a:pPr>
            <a:r>
              <a:rPr lang="en-GB" sz="1700" b="0" dirty="0">
                <a:solidFill>
                  <a:schemeClr val="bg1"/>
                </a:solidFill>
                <a:latin typeface="+mj-lt"/>
              </a:rPr>
              <a:t>School type 14-16</a:t>
            </a:r>
          </a:p>
          <a:p>
            <a:pPr lvl="1" eaLnBrk="1" hangingPunct="1">
              <a:lnSpc>
                <a:spcPct val="93000"/>
              </a:lnSpc>
              <a:spcBef>
                <a:spcPts val="300"/>
              </a:spcBef>
              <a:spcAft>
                <a:spcPts val="300"/>
              </a:spcAft>
              <a:buClr>
                <a:schemeClr val="tx1"/>
              </a:buClr>
              <a:buSzPct val="100000"/>
              <a:buFont typeface="Arial" panose="020B0604020202020204" pitchFamily="34" charset="0"/>
              <a:buChar char="•"/>
            </a:pPr>
            <a:r>
              <a:rPr lang="en-GB" sz="1700" b="0" dirty="0">
                <a:solidFill>
                  <a:schemeClr val="bg1"/>
                </a:solidFill>
                <a:latin typeface="+mj-lt"/>
              </a:rPr>
              <a:t>School type 16-19</a:t>
            </a:r>
          </a:p>
          <a:p>
            <a:pPr lvl="1" eaLnBrk="1" hangingPunct="1">
              <a:lnSpc>
                <a:spcPct val="93000"/>
              </a:lnSpc>
              <a:spcBef>
                <a:spcPts val="300"/>
              </a:spcBef>
              <a:spcAft>
                <a:spcPts val="300"/>
              </a:spcAft>
              <a:buClr>
                <a:schemeClr val="tx1"/>
              </a:buClr>
              <a:buSzPct val="100000"/>
              <a:buFont typeface="Arial" panose="020B0604020202020204" pitchFamily="34" charset="0"/>
              <a:buChar char="•"/>
            </a:pPr>
            <a:r>
              <a:rPr lang="en-GB" sz="1700" b="0" dirty="0">
                <a:solidFill>
                  <a:schemeClr val="bg1"/>
                </a:solidFill>
                <a:latin typeface="+mj-lt"/>
              </a:rPr>
              <a:t>Gender</a:t>
            </a:r>
          </a:p>
        </p:txBody>
      </p:sp>
      <p:sp>
        <p:nvSpPr>
          <p:cNvPr id="14" name="ListLeanHorizontalTextTopic1"/>
          <p:cNvSpPr txBox="1">
            <a:spLocks noChangeArrowheads="1"/>
          </p:cNvSpPr>
          <p:nvPr>
            <p:custDataLst>
              <p:tags r:id="rId5"/>
            </p:custDataLst>
          </p:nvPr>
        </p:nvSpPr>
        <p:spPr bwMode="auto">
          <a:xfrm>
            <a:off x="5824544" y="2564905"/>
            <a:ext cx="2253476" cy="228973"/>
          </a:xfrm>
          <a:prstGeom prst="rect">
            <a:avLst/>
          </a:prstGeom>
          <a:noFill/>
          <a:ln>
            <a:noFill/>
          </a:ln>
          <a:extLst>
            <a:ext uri="{909E8E84-426E-40dd-AFC4-6F175D3DCCD1}">
              <a14:hiddenFill xmlns=""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lIns="0" tIns="0" rIns="0" bIns="0">
            <a:spAutoFit/>
          </a:bodyPr>
          <a:lstStyle>
            <a:lvl1pPr eaLnBrk="0" hangingPunct="0">
              <a:defRPr sz="1300" b="1">
                <a:solidFill>
                  <a:schemeClr val="tx1"/>
                </a:solidFill>
                <a:latin typeface="Arial" panose="020B0604020202020204" pitchFamily="34" charset="0"/>
                <a:cs typeface="Arial" panose="020B0604020202020204" pitchFamily="34" charset="0"/>
              </a:defRPr>
            </a:lvl1pPr>
            <a:lvl2pPr marL="742950" indent="-285750"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eaLnBrk="1" hangingPunct="1">
              <a:lnSpc>
                <a:spcPct val="93000"/>
              </a:lnSpc>
              <a:spcBef>
                <a:spcPts val="300"/>
              </a:spcBef>
              <a:buClr>
                <a:schemeClr val="tx1"/>
              </a:buClr>
              <a:buSzPct val="100000"/>
            </a:pPr>
            <a:r>
              <a:rPr lang="en-GB" sz="1600" dirty="0">
                <a:solidFill>
                  <a:schemeClr val="bg1"/>
                </a:solidFill>
                <a:latin typeface="+mj-lt"/>
              </a:rPr>
              <a:t>Variable</a:t>
            </a:r>
          </a:p>
        </p:txBody>
      </p:sp>
      <p:sp>
        <p:nvSpPr>
          <p:cNvPr id="15" name="ListLeanHorizontalTextTopic1"/>
          <p:cNvSpPr txBox="1">
            <a:spLocks noChangeArrowheads="1"/>
          </p:cNvSpPr>
          <p:nvPr>
            <p:custDataLst>
              <p:tags r:id="rId6"/>
            </p:custDataLst>
          </p:nvPr>
        </p:nvSpPr>
        <p:spPr bwMode="auto">
          <a:xfrm>
            <a:off x="8050885" y="2564905"/>
            <a:ext cx="984940" cy="228973"/>
          </a:xfrm>
          <a:prstGeom prst="rect">
            <a:avLst/>
          </a:prstGeom>
          <a:noFill/>
          <a:ln>
            <a:noFill/>
          </a:ln>
          <a:extLst>
            <a:ext uri="{909E8E84-426E-40dd-AFC4-6F175D3DCCD1}">
              <a14:hiddenFill xmlns=""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lIns="0" tIns="0" rIns="0" bIns="0">
            <a:spAutoFit/>
          </a:bodyPr>
          <a:lstStyle>
            <a:lvl1pPr eaLnBrk="0" hangingPunct="0">
              <a:defRPr sz="1300" b="1">
                <a:solidFill>
                  <a:schemeClr val="tx1"/>
                </a:solidFill>
                <a:latin typeface="Arial" panose="020B0604020202020204" pitchFamily="34" charset="0"/>
                <a:cs typeface="Arial" panose="020B0604020202020204" pitchFamily="34" charset="0"/>
              </a:defRPr>
            </a:lvl1pPr>
            <a:lvl2pPr marL="742950" indent="-285750"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eaLnBrk="1" hangingPunct="1">
              <a:lnSpc>
                <a:spcPct val="93000"/>
              </a:lnSpc>
              <a:spcBef>
                <a:spcPts val="300"/>
              </a:spcBef>
              <a:buClr>
                <a:schemeClr val="tx1"/>
              </a:buClr>
              <a:buSzPct val="100000"/>
            </a:pPr>
            <a:r>
              <a:rPr lang="en-GB" sz="1600" dirty="0">
                <a:solidFill>
                  <a:schemeClr val="bg1"/>
                </a:solidFill>
                <a:latin typeface="+mj-lt"/>
              </a:rPr>
              <a:t>P-Value</a:t>
            </a:r>
          </a:p>
        </p:txBody>
      </p:sp>
      <p:sp>
        <p:nvSpPr>
          <p:cNvPr id="16" name="ListLeanHorizontalTextDetail1"/>
          <p:cNvSpPr txBox="1">
            <a:spLocks noChangeArrowheads="1"/>
          </p:cNvSpPr>
          <p:nvPr>
            <p:custDataLst>
              <p:tags r:id="rId7"/>
            </p:custDataLst>
          </p:nvPr>
        </p:nvSpPr>
        <p:spPr bwMode="auto">
          <a:xfrm>
            <a:off x="5928887" y="4825524"/>
            <a:ext cx="2255246" cy="214674"/>
          </a:xfrm>
          <a:prstGeom prst="rect">
            <a:avLst/>
          </a:prstGeom>
          <a:noFill/>
          <a:ln>
            <a:noFill/>
          </a:ln>
          <a:extLst>
            <a:ext uri="{909E8E84-426E-40dd-AFC4-6F175D3DCCD1}">
              <a14:hiddenFill xmlns=""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lvl="1" eaLnBrk="1" hangingPunct="1">
              <a:lnSpc>
                <a:spcPct val="93000"/>
              </a:lnSpc>
              <a:spcBef>
                <a:spcPts val="1200"/>
              </a:spcBef>
              <a:buClr>
                <a:schemeClr val="tx1"/>
              </a:buClr>
              <a:buSzPct val="100000"/>
              <a:buFont typeface="Arial" panose="020B0604020202020204" pitchFamily="34" charset="0"/>
              <a:buChar char="•"/>
            </a:pPr>
            <a:r>
              <a:rPr lang="en-GB" sz="1500" b="0" dirty="0">
                <a:solidFill>
                  <a:schemeClr val="bg1"/>
                </a:solidFill>
                <a:latin typeface="+mj-lt"/>
              </a:rPr>
              <a:t>Highest </a:t>
            </a:r>
            <a:r>
              <a:rPr lang="en-GB" sz="1500" b="0" dirty="0" err="1">
                <a:solidFill>
                  <a:schemeClr val="bg1"/>
                </a:solidFill>
                <a:latin typeface="+mj-lt"/>
              </a:rPr>
              <a:t>qual</a:t>
            </a:r>
            <a:r>
              <a:rPr lang="en-GB" sz="1500" b="0" dirty="0">
                <a:solidFill>
                  <a:schemeClr val="bg1"/>
                </a:solidFill>
                <a:latin typeface="+mj-lt"/>
              </a:rPr>
              <a:t> level</a:t>
            </a:r>
          </a:p>
        </p:txBody>
      </p:sp>
      <p:sp>
        <p:nvSpPr>
          <p:cNvPr id="17" name="ListLeanHorizontalTextDetail1"/>
          <p:cNvSpPr txBox="1">
            <a:spLocks noChangeArrowheads="1"/>
          </p:cNvSpPr>
          <p:nvPr>
            <p:custDataLst>
              <p:tags r:id="rId8"/>
            </p:custDataLst>
          </p:nvPr>
        </p:nvSpPr>
        <p:spPr bwMode="auto">
          <a:xfrm>
            <a:off x="8051811" y="4824792"/>
            <a:ext cx="984015" cy="429348"/>
          </a:xfrm>
          <a:prstGeom prst="rect">
            <a:avLst/>
          </a:prstGeom>
          <a:noFill/>
          <a:ln>
            <a:noFill/>
          </a:ln>
          <a:extLst>
            <a:ext uri="{909E8E84-426E-40dd-AFC4-6F175D3DCCD1}">
              <a14:hiddenFill xmlns=""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lvl="1" eaLnBrk="1" hangingPunct="1">
              <a:lnSpc>
                <a:spcPct val="93000"/>
              </a:lnSpc>
              <a:spcBef>
                <a:spcPts val="1200"/>
              </a:spcBef>
              <a:buClr>
                <a:schemeClr val="tx1"/>
              </a:buClr>
              <a:buSzPct val="100000"/>
              <a:buFont typeface="Arial" panose="020B0604020202020204" pitchFamily="34" charset="0"/>
              <a:buChar char="•"/>
            </a:pPr>
            <a:r>
              <a:rPr lang="en-GB" sz="1500" b="0" dirty="0">
                <a:solidFill>
                  <a:schemeClr val="bg1"/>
                </a:solidFill>
                <a:latin typeface="+mj-lt"/>
              </a:rPr>
              <a:t>0.01 - 0.08</a:t>
            </a:r>
          </a:p>
        </p:txBody>
      </p:sp>
      <p:sp>
        <p:nvSpPr>
          <p:cNvPr id="18" name="ListLeanHorizontalTextDetail1"/>
          <p:cNvSpPr txBox="1">
            <a:spLocks noChangeArrowheads="1"/>
          </p:cNvSpPr>
          <p:nvPr>
            <p:custDataLst>
              <p:tags r:id="rId9"/>
            </p:custDataLst>
          </p:nvPr>
        </p:nvSpPr>
        <p:spPr bwMode="auto">
          <a:xfrm>
            <a:off x="5928887" y="3026514"/>
            <a:ext cx="2254686" cy="214674"/>
          </a:xfrm>
          <a:prstGeom prst="rect">
            <a:avLst/>
          </a:prstGeom>
          <a:noFill/>
          <a:ln>
            <a:noFill/>
          </a:ln>
          <a:extLst>
            <a:ext uri="{909E8E84-426E-40dd-AFC4-6F175D3DCCD1}">
              <a14:hiddenFill xmlns=""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lvl="1" eaLnBrk="1" hangingPunct="1">
              <a:lnSpc>
                <a:spcPct val="93000"/>
              </a:lnSpc>
              <a:spcBef>
                <a:spcPts val="1200"/>
              </a:spcBef>
              <a:buClr>
                <a:schemeClr val="tx1"/>
              </a:buClr>
              <a:buSzPct val="100000"/>
              <a:buFont typeface="Arial" panose="020B0604020202020204" pitchFamily="34" charset="0"/>
              <a:buChar char="•"/>
            </a:pPr>
            <a:r>
              <a:rPr lang="en-GB" sz="1500" b="0" dirty="0">
                <a:solidFill>
                  <a:schemeClr val="bg1"/>
                </a:solidFill>
                <a:latin typeface="+mj-lt"/>
              </a:rPr>
              <a:t>Age</a:t>
            </a:r>
          </a:p>
        </p:txBody>
      </p:sp>
      <p:sp>
        <p:nvSpPr>
          <p:cNvPr id="19" name="ListLeanHorizontalTextDetail1"/>
          <p:cNvSpPr txBox="1">
            <a:spLocks noChangeArrowheads="1"/>
          </p:cNvSpPr>
          <p:nvPr>
            <p:custDataLst>
              <p:tags r:id="rId10"/>
            </p:custDataLst>
          </p:nvPr>
        </p:nvSpPr>
        <p:spPr bwMode="auto">
          <a:xfrm>
            <a:off x="8052055" y="3027311"/>
            <a:ext cx="983770" cy="214674"/>
          </a:xfrm>
          <a:prstGeom prst="rect">
            <a:avLst/>
          </a:prstGeom>
          <a:noFill/>
          <a:ln>
            <a:noFill/>
          </a:ln>
          <a:extLst>
            <a:ext uri="{909E8E84-426E-40dd-AFC4-6F175D3DCCD1}">
              <a14:hiddenFill xmlns=""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lvl="1" eaLnBrk="1" hangingPunct="1">
              <a:lnSpc>
                <a:spcPct val="93000"/>
              </a:lnSpc>
              <a:spcBef>
                <a:spcPts val="1200"/>
              </a:spcBef>
              <a:buClr>
                <a:schemeClr val="tx1"/>
              </a:buClr>
              <a:buSzPct val="100000"/>
              <a:buFont typeface="Arial" panose="020B0604020202020204" pitchFamily="34" charset="0"/>
              <a:buChar char="•"/>
            </a:pPr>
            <a:r>
              <a:rPr lang="en-GB" sz="1500" b="0" dirty="0">
                <a:solidFill>
                  <a:schemeClr val="bg1"/>
                </a:solidFill>
                <a:latin typeface="+mj-lt"/>
              </a:rPr>
              <a:t>0.02</a:t>
            </a:r>
          </a:p>
        </p:txBody>
      </p:sp>
      <p:sp>
        <p:nvSpPr>
          <p:cNvPr id="20" name="ListLeanHorizontalTextDetail1"/>
          <p:cNvSpPr txBox="1">
            <a:spLocks noChangeArrowheads="1"/>
          </p:cNvSpPr>
          <p:nvPr>
            <p:custDataLst>
              <p:tags r:id="rId11"/>
            </p:custDataLst>
          </p:nvPr>
        </p:nvSpPr>
        <p:spPr bwMode="auto">
          <a:xfrm>
            <a:off x="5928888" y="3526136"/>
            <a:ext cx="2255345" cy="214674"/>
          </a:xfrm>
          <a:prstGeom prst="rect">
            <a:avLst/>
          </a:prstGeom>
          <a:noFill/>
          <a:ln>
            <a:noFill/>
          </a:ln>
          <a:extLst>
            <a:ext uri="{909E8E84-426E-40dd-AFC4-6F175D3DCCD1}">
              <a14:hiddenFill xmlns=""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lvl="1" eaLnBrk="1" hangingPunct="1">
              <a:lnSpc>
                <a:spcPct val="93000"/>
              </a:lnSpc>
              <a:spcBef>
                <a:spcPts val="1200"/>
              </a:spcBef>
              <a:buClr>
                <a:schemeClr val="tx1"/>
              </a:buClr>
              <a:buSzPct val="100000"/>
              <a:buFont typeface="Arial" panose="020B0604020202020204" pitchFamily="34" charset="0"/>
              <a:buChar char="•"/>
            </a:pPr>
            <a:r>
              <a:rPr lang="en-GB" sz="1500" b="0" dirty="0">
                <a:solidFill>
                  <a:schemeClr val="bg1"/>
                </a:solidFill>
                <a:latin typeface="+mj-lt"/>
              </a:rPr>
              <a:t>Employer contacts</a:t>
            </a:r>
          </a:p>
        </p:txBody>
      </p:sp>
      <p:sp>
        <p:nvSpPr>
          <p:cNvPr id="21" name="ListLeanHorizontalTextDetail1"/>
          <p:cNvSpPr txBox="1">
            <a:spLocks noChangeArrowheads="1"/>
          </p:cNvSpPr>
          <p:nvPr>
            <p:custDataLst>
              <p:tags r:id="rId12"/>
            </p:custDataLst>
          </p:nvPr>
        </p:nvSpPr>
        <p:spPr bwMode="auto">
          <a:xfrm>
            <a:off x="8051769" y="3526136"/>
            <a:ext cx="984057" cy="214674"/>
          </a:xfrm>
          <a:prstGeom prst="rect">
            <a:avLst/>
          </a:prstGeom>
          <a:noFill/>
          <a:ln>
            <a:noFill/>
          </a:ln>
          <a:extLst>
            <a:ext uri="{909E8E84-426E-40dd-AFC4-6F175D3DCCD1}">
              <a14:hiddenFill xmlns=""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lvl="1" eaLnBrk="1" hangingPunct="1">
              <a:lnSpc>
                <a:spcPct val="93000"/>
              </a:lnSpc>
              <a:spcBef>
                <a:spcPts val="1200"/>
              </a:spcBef>
              <a:buClr>
                <a:schemeClr val="tx1"/>
              </a:buClr>
              <a:buSzPct val="100000"/>
              <a:buFont typeface="Arial" panose="020B0604020202020204" pitchFamily="34" charset="0"/>
              <a:buChar char="•"/>
            </a:pPr>
            <a:r>
              <a:rPr lang="en-GB" sz="1500" dirty="0">
                <a:solidFill>
                  <a:schemeClr val="bg1"/>
                </a:solidFill>
                <a:latin typeface="+mj-lt"/>
              </a:rPr>
              <a:t>0.03</a:t>
            </a:r>
          </a:p>
        </p:txBody>
      </p:sp>
      <p:sp>
        <p:nvSpPr>
          <p:cNvPr id="22" name="ListLeanHorizontalTextDetail1"/>
          <p:cNvSpPr txBox="1">
            <a:spLocks noChangeArrowheads="1"/>
          </p:cNvSpPr>
          <p:nvPr>
            <p:custDataLst>
              <p:tags r:id="rId13"/>
            </p:custDataLst>
          </p:nvPr>
        </p:nvSpPr>
        <p:spPr bwMode="auto">
          <a:xfrm>
            <a:off x="5928887" y="4052808"/>
            <a:ext cx="2255344" cy="429348"/>
          </a:xfrm>
          <a:prstGeom prst="rect">
            <a:avLst/>
          </a:prstGeom>
          <a:noFill/>
          <a:ln>
            <a:noFill/>
          </a:ln>
          <a:extLst>
            <a:ext uri="{909E8E84-426E-40dd-AFC4-6F175D3DCCD1}">
              <a14:hiddenFill xmlns=""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lvl="1" eaLnBrk="1" hangingPunct="1">
              <a:lnSpc>
                <a:spcPct val="93000"/>
              </a:lnSpc>
              <a:spcBef>
                <a:spcPts val="1200"/>
              </a:spcBef>
              <a:buClr>
                <a:schemeClr val="tx1"/>
              </a:buClr>
              <a:buSzPct val="100000"/>
              <a:buFont typeface="Arial" panose="020B0604020202020204" pitchFamily="34" charset="0"/>
              <a:buChar char="•"/>
            </a:pPr>
            <a:r>
              <a:rPr lang="en-GB" sz="1500" b="0" dirty="0">
                <a:solidFill>
                  <a:schemeClr val="bg1"/>
                </a:solidFill>
                <a:latin typeface="+mj-lt"/>
              </a:rPr>
              <a:t>Independent school   (16-19)</a:t>
            </a:r>
          </a:p>
        </p:txBody>
      </p:sp>
      <p:sp>
        <p:nvSpPr>
          <p:cNvPr id="23" name="ListLeanHorizontalTextDetail1"/>
          <p:cNvSpPr txBox="1">
            <a:spLocks noChangeArrowheads="1"/>
          </p:cNvSpPr>
          <p:nvPr>
            <p:custDataLst>
              <p:tags r:id="rId14"/>
            </p:custDataLst>
          </p:nvPr>
        </p:nvSpPr>
        <p:spPr bwMode="auto">
          <a:xfrm>
            <a:off x="8051769" y="4052818"/>
            <a:ext cx="984057" cy="214674"/>
          </a:xfrm>
          <a:prstGeom prst="rect">
            <a:avLst/>
          </a:prstGeom>
          <a:noFill/>
          <a:ln>
            <a:noFill/>
          </a:ln>
          <a:extLst>
            <a:ext uri="{909E8E84-426E-40dd-AFC4-6F175D3DCCD1}">
              <a14:hiddenFill xmlns=""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lvl="1" eaLnBrk="1" hangingPunct="1">
              <a:lnSpc>
                <a:spcPct val="93000"/>
              </a:lnSpc>
              <a:spcBef>
                <a:spcPts val="1200"/>
              </a:spcBef>
              <a:buClr>
                <a:schemeClr val="tx1"/>
              </a:buClr>
              <a:buSzPct val="100000"/>
              <a:buFont typeface="Arial" panose="020B0604020202020204" pitchFamily="34" charset="0"/>
              <a:buChar char="•"/>
            </a:pPr>
            <a:r>
              <a:rPr lang="en-GB" sz="1500" b="0" dirty="0">
                <a:solidFill>
                  <a:schemeClr val="bg1"/>
                </a:solidFill>
                <a:latin typeface="+mj-lt"/>
              </a:rPr>
              <a:t>0.04</a:t>
            </a:r>
          </a:p>
        </p:txBody>
      </p:sp>
      <p:cxnSp>
        <p:nvCxnSpPr>
          <p:cNvPr id="24" name="Horizontal Line"/>
          <p:cNvCxnSpPr/>
          <p:nvPr>
            <p:custDataLst>
              <p:tags r:id="rId15"/>
            </p:custDataLst>
          </p:nvPr>
        </p:nvCxnSpPr>
        <p:spPr bwMode="auto">
          <a:xfrm>
            <a:off x="5824545" y="2866550"/>
            <a:ext cx="2092885" cy="0"/>
          </a:xfrm>
          <a:prstGeom prst="line">
            <a:avLst/>
          </a:prstGeom>
          <a:ln w="12700"/>
        </p:spPr>
        <p:style>
          <a:lnRef idx="2">
            <a:schemeClr val="accent2"/>
          </a:lnRef>
          <a:fillRef idx="1">
            <a:schemeClr val="lt1"/>
          </a:fillRef>
          <a:effectRef idx="0">
            <a:schemeClr val="accent2"/>
          </a:effectRef>
          <a:fontRef idx="minor">
            <a:schemeClr val="dk1"/>
          </a:fontRef>
        </p:style>
      </p:cxnSp>
      <p:cxnSp>
        <p:nvCxnSpPr>
          <p:cNvPr id="25" name="Horizontal Line"/>
          <p:cNvCxnSpPr/>
          <p:nvPr>
            <p:custDataLst>
              <p:tags r:id="rId16"/>
            </p:custDataLst>
          </p:nvPr>
        </p:nvCxnSpPr>
        <p:spPr bwMode="auto">
          <a:xfrm>
            <a:off x="8008431" y="2864720"/>
            <a:ext cx="984940" cy="1831"/>
          </a:xfrm>
          <a:prstGeom prst="line">
            <a:avLst/>
          </a:prstGeom>
          <a:ln w="12700">
            <a:noFill/>
          </a:ln>
        </p:spPr>
        <p:style>
          <a:lnRef idx="2">
            <a:schemeClr val="accent2"/>
          </a:lnRef>
          <a:fillRef idx="1">
            <a:schemeClr val="lt1"/>
          </a:fillRef>
          <a:effectRef idx="0">
            <a:schemeClr val="accent2"/>
          </a:effectRef>
          <a:fontRef idx="minor">
            <a:schemeClr val="dk1"/>
          </a:fontRef>
        </p:style>
      </p:cxnSp>
      <p:cxnSp>
        <p:nvCxnSpPr>
          <p:cNvPr id="26" name="Horizontal Line"/>
          <p:cNvCxnSpPr/>
          <p:nvPr>
            <p:custDataLst>
              <p:tags r:id="rId17"/>
            </p:custDataLst>
          </p:nvPr>
        </p:nvCxnSpPr>
        <p:spPr bwMode="auto">
          <a:xfrm>
            <a:off x="5824545" y="3359596"/>
            <a:ext cx="2092885" cy="0"/>
          </a:xfrm>
          <a:prstGeom prst="line">
            <a:avLst/>
          </a:prstGeom>
          <a:ln/>
        </p:spPr>
        <p:style>
          <a:lnRef idx="2">
            <a:schemeClr val="accent2"/>
          </a:lnRef>
          <a:fillRef idx="1">
            <a:schemeClr val="lt1"/>
          </a:fillRef>
          <a:effectRef idx="0">
            <a:schemeClr val="accent2"/>
          </a:effectRef>
          <a:fontRef idx="minor">
            <a:schemeClr val="dk1"/>
          </a:fontRef>
        </p:style>
      </p:cxnSp>
      <p:cxnSp>
        <p:nvCxnSpPr>
          <p:cNvPr id="27" name="Horizontal Line"/>
          <p:cNvCxnSpPr>
            <a:endCxn id="21" idx="3"/>
          </p:cNvCxnSpPr>
          <p:nvPr>
            <p:custDataLst>
              <p:tags r:id="rId18"/>
            </p:custDataLst>
          </p:nvPr>
        </p:nvCxnSpPr>
        <p:spPr bwMode="auto">
          <a:xfrm flipV="1">
            <a:off x="8008431" y="3633473"/>
            <a:ext cx="1027395" cy="72335"/>
          </a:xfrm>
          <a:prstGeom prst="line">
            <a:avLst/>
          </a:prstGeom>
          <a:ln>
            <a:noFill/>
          </a:ln>
        </p:spPr>
        <p:style>
          <a:lnRef idx="2">
            <a:schemeClr val="accent2"/>
          </a:lnRef>
          <a:fillRef idx="1">
            <a:schemeClr val="lt1"/>
          </a:fillRef>
          <a:effectRef idx="0">
            <a:schemeClr val="accent2"/>
          </a:effectRef>
          <a:fontRef idx="minor">
            <a:schemeClr val="dk1"/>
          </a:fontRef>
        </p:style>
      </p:cxnSp>
      <p:cxnSp>
        <p:nvCxnSpPr>
          <p:cNvPr id="28" name="Horizontal Line"/>
          <p:cNvCxnSpPr/>
          <p:nvPr>
            <p:custDataLst>
              <p:tags r:id="rId19"/>
            </p:custDataLst>
          </p:nvPr>
        </p:nvCxnSpPr>
        <p:spPr bwMode="auto">
          <a:xfrm>
            <a:off x="5824545" y="3888614"/>
            <a:ext cx="2092885" cy="0"/>
          </a:xfrm>
          <a:prstGeom prst="line">
            <a:avLst/>
          </a:prstGeom>
          <a:ln/>
        </p:spPr>
        <p:style>
          <a:lnRef idx="2">
            <a:schemeClr val="accent2"/>
          </a:lnRef>
          <a:fillRef idx="1">
            <a:schemeClr val="lt1"/>
          </a:fillRef>
          <a:effectRef idx="0">
            <a:schemeClr val="accent2"/>
          </a:effectRef>
          <a:fontRef idx="minor">
            <a:schemeClr val="dk1"/>
          </a:fontRef>
        </p:style>
      </p:cxnSp>
      <p:cxnSp>
        <p:nvCxnSpPr>
          <p:cNvPr id="29" name="Horizontal Line"/>
          <p:cNvCxnSpPr/>
          <p:nvPr>
            <p:custDataLst>
              <p:tags r:id="rId20"/>
            </p:custDataLst>
          </p:nvPr>
        </p:nvCxnSpPr>
        <p:spPr bwMode="auto">
          <a:xfrm>
            <a:off x="8008431" y="3886784"/>
            <a:ext cx="984940" cy="1831"/>
          </a:xfrm>
          <a:prstGeom prst="line">
            <a:avLst/>
          </a:prstGeom>
          <a:ln>
            <a:noFill/>
          </a:ln>
        </p:spPr>
        <p:style>
          <a:lnRef idx="2">
            <a:schemeClr val="accent2"/>
          </a:lnRef>
          <a:fillRef idx="1">
            <a:schemeClr val="lt1"/>
          </a:fillRef>
          <a:effectRef idx="0">
            <a:schemeClr val="accent2"/>
          </a:effectRef>
          <a:fontRef idx="minor">
            <a:schemeClr val="dk1"/>
          </a:fontRef>
        </p:style>
      </p:cxnSp>
      <p:cxnSp>
        <p:nvCxnSpPr>
          <p:cNvPr id="30" name="Horizontal Line"/>
          <p:cNvCxnSpPr/>
          <p:nvPr>
            <p:custDataLst>
              <p:tags r:id="rId21"/>
            </p:custDataLst>
          </p:nvPr>
        </p:nvCxnSpPr>
        <p:spPr bwMode="auto">
          <a:xfrm>
            <a:off x="5824545" y="4660597"/>
            <a:ext cx="2092885" cy="0"/>
          </a:xfrm>
          <a:prstGeom prst="line">
            <a:avLst/>
          </a:prstGeom>
          <a:ln/>
        </p:spPr>
        <p:style>
          <a:lnRef idx="2">
            <a:schemeClr val="accent2"/>
          </a:lnRef>
          <a:fillRef idx="1">
            <a:schemeClr val="lt1"/>
          </a:fillRef>
          <a:effectRef idx="0">
            <a:schemeClr val="accent2"/>
          </a:effectRef>
          <a:fontRef idx="minor">
            <a:schemeClr val="dk1"/>
          </a:fontRef>
        </p:style>
      </p:cxnSp>
      <p:cxnSp>
        <p:nvCxnSpPr>
          <p:cNvPr id="31" name="Horizontal Line"/>
          <p:cNvCxnSpPr/>
          <p:nvPr>
            <p:custDataLst>
              <p:tags r:id="rId22"/>
            </p:custDataLst>
          </p:nvPr>
        </p:nvCxnSpPr>
        <p:spPr bwMode="auto">
          <a:xfrm>
            <a:off x="8008431" y="4658767"/>
            <a:ext cx="984940" cy="1831"/>
          </a:xfrm>
          <a:prstGeom prst="line">
            <a:avLst/>
          </a:prstGeom>
          <a:ln>
            <a:noFill/>
          </a:ln>
        </p:spPr>
        <p:style>
          <a:lnRef idx="2">
            <a:schemeClr val="accent2"/>
          </a:lnRef>
          <a:fillRef idx="1">
            <a:schemeClr val="lt1"/>
          </a:fillRef>
          <a:effectRef idx="0">
            <a:schemeClr val="accent2"/>
          </a:effectRef>
          <a:fontRef idx="minor">
            <a:schemeClr val="dk1"/>
          </a:fontRef>
        </p:style>
      </p:cxnSp>
      <p:sp>
        <p:nvSpPr>
          <p:cNvPr id="32" name="ListLeanHorizontalTextTopic1"/>
          <p:cNvSpPr txBox="1">
            <a:spLocks noChangeArrowheads="1"/>
          </p:cNvSpPr>
          <p:nvPr>
            <p:custDataLst>
              <p:tags r:id="rId23"/>
            </p:custDataLst>
          </p:nvPr>
        </p:nvSpPr>
        <p:spPr bwMode="auto">
          <a:xfrm>
            <a:off x="9143508" y="2564905"/>
            <a:ext cx="984940" cy="228973"/>
          </a:xfrm>
          <a:prstGeom prst="rect">
            <a:avLst/>
          </a:prstGeom>
          <a:noFill/>
          <a:ln>
            <a:noFill/>
          </a:ln>
          <a:extLst>
            <a:ext uri="{909E8E84-426E-40dd-AFC4-6F175D3DCCD1}">
              <a14:hiddenFill xmlns=""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lIns="0" tIns="0" rIns="0" bIns="0">
            <a:spAutoFit/>
          </a:bodyPr>
          <a:lstStyle>
            <a:lvl1pPr eaLnBrk="0" hangingPunct="0">
              <a:defRPr sz="1300" b="1">
                <a:solidFill>
                  <a:schemeClr val="tx1"/>
                </a:solidFill>
                <a:latin typeface="Arial" panose="020B0604020202020204" pitchFamily="34" charset="0"/>
                <a:cs typeface="Arial" panose="020B0604020202020204" pitchFamily="34" charset="0"/>
              </a:defRPr>
            </a:lvl1pPr>
            <a:lvl2pPr marL="742950" indent="-285750"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eaLnBrk="1" hangingPunct="1">
              <a:lnSpc>
                <a:spcPct val="93000"/>
              </a:lnSpc>
              <a:spcBef>
                <a:spcPts val="300"/>
              </a:spcBef>
              <a:buClr>
                <a:schemeClr val="tx1"/>
              </a:buClr>
              <a:buSzPct val="100000"/>
            </a:pPr>
            <a:r>
              <a:rPr lang="en-GB" sz="1600" dirty="0">
                <a:solidFill>
                  <a:schemeClr val="bg1"/>
                </a:solidFill>
                <a:latin typeface="+mj-lt"/>
              </a:rPr>
              <a:t>Value</a:t>
            </a:r>
          </a:p>
        </p:txBody>
      </p:sp>
      <p:sp>
        <p:nvSpPr>
          <p:cNvPr id="33" name="ListLeanHorizontalTextDetail1"/>
          <p:cNvSpPr txBox="1">
            <a:spLocks noChangeArrowheads="1"/>
          </p:cNvSpPr>
          <p:nvPr>
            <p:custDataLst>
              <p:tags r:id="rId24"/>
            </p:custDataLst>
          </p:nvPr>
        </p:nvSpPr>
        <p:spPr bwMode="auto">
          <a:xfrm>
            <a:off x="9144434" y="4824792"/>
            <a:ext cx="984015" cy="429348"/>
          </a:xfrm>
          <a:prstGeom prst="rect">
            <a:avLst/>
          </a:prstGeom>
          <a:noFill/>
          <a:ln>
            <a:noFill/>
          </a:ln>
          <a:extLst>
            <a:ext uri="{909E8E84-426E-40dd-AFC4-6F175D3DCCD1}">
              <a14:hiddenFill xmlns=""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lvl="1" eaLnBrk="1" hangingPunct="1">
              <a:lnSpc>
                <a:spcPct val="93000"/>
              </a:lnSpc>
              <a:spcBef>
                <a:spcPts val="1200"/>
              </a:spcBef>
              <a:buClr>
                <a:schemeClr val="tx1"/>
              </a:buClr>
              <a:buSzPct val="100000"/>
              <a:buFont typeface="Arial" panose="020B0604020202020204" pitchFamily="34" charset="0"/>
              <a:buChar char="•"/>
            </a:pPr>
            <a:r>
              <a:rPr lang="en-GB" sz="1500" b="0" dirty="0">
                <a:solidFill>
                  <a:schemeClr val="bg1"/>
                </a:solidFill>
                <a:latin typeface="+mj-lt"/>
              </a:rPr>
              <a:t>£5,000-£8,000</a:t>
            </a:r>
          </a:p>
        </p:txBody>
      </p:sp>
      <p:sp>
        <p:nvSpPr>
          <p:cNvPr id="34" name="ListLeanHorizontalTextDetail1"/>
          <p:cNvSpPr txBox="1">
            <a:spLocks noChangeArrowheads="1"/>
          </p:cNvSpPr>
          <p:nvPr>
            <p:custDataLst>
              <p:tags r:id="rId25"/>
            </p:custDataLst>
          </p:nvPr>
        </p:nvSpPr>
        <p:spPr bwMode="auto">
          <a:xfrm>
            <a:off x="9144678" y="3027311"/>
            <a:ext cx="983770" cy="214674"/>
          </a:xfrm>
          <a:prstGeom prst="rect">
            <a:avLst/>
          </a:prstGeom>
          <a:noFill/>
          <a:ln>
            <a:noFill/>
          </a:ln>
          <a:extLst>
            <a:ext uri="{909E8E84-426E-40dd-AFC4-6F175D3DCCD1}">
              <a14:hiddenFill xmlns=""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lvl="1" eaLnBrk="1" hangingPunct="1">
              <a:lnSpc>
                <a:spcPct val="93000"/>
              </a:lnSpc>
              <a:spcBef>
                <a:spcPts val="1200"/>
              </a:spcBef>
              <a:buClr>
                <a:schemeClr val="tx1"/>
              </a:buClr>
              <a:buSzPct val="100000"/>
              <a:buFont typeface="Arial" panose="020B0604020202020204" pitchFamily="34" charset="0"/>
              <a:buChar char="•"/>
            </a:pPr>
            <a:r>
              <a:rPr lang="en-GB" sz="1500" b="0" dirty="0">
                <a:solidFill>
                  <a:schemeClr val="bg1"/>
                </a:solidFill>
                <a:latin typeface="+mj-lt"/>
              </a:rPr>
              <a:t>£900</a:t>
            </a:r>
          </a:p>
        </p:txBody>
      </p:sp>
      <p:sp>
        <p:nvSpPr>
          <p:cNvPr id="35" name="ListLeanHorizontalTextDetail1"/>
          <p:cNvSpPr txBox="1">
            <a:spLocks noChangeArrowheads="1"/>
          </p:cNvSpPr>
          <p:nvPr>
            <p:custDataLst>
              <p:tags r:id="rId26"/>
            </p:custDataLst>
          </p:nvPr>
        </p:nvSpPr>
        <p:spPr bwMode="auto">
          <a:xfrm>
            <a:off x="9144392" y="3526136"/>
            <a:ext cx="984057" cy="214674"/>
          </a:xfrm>
          <a:prstGeom prst="rect">
            <a:avLst/>
          </a:prstGeom>
          <a:noFill/>
          <a:ln>
            <a:noFill/>
          </a:ln>
          <a:extLst>
            <a:ext uri="{909E8E84-426E-40dd-AFC4-6F175D3DCCD1}">
              <a14:hiddenFill xmlns=""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lvl="1" eaLnBrk="1" hangingPunct="1">
              <a:lnSpc>
                <a:spcPct val="93000"/>
              </a:lnSpc>
              <a:spcBef>
                <a:spcPts val="1200"/>
              </a:spcBef>
              <a:buClr>
                <a:schemeClr val="tx1"/>
              </a:buClr>
              <a:buSzPct val="100000"/>
              <a:buFont typeface="Arial" panose="020B0604020202020204" pitchFamily="34" charset="0"/>
              <a:buChar char="•"/>
            </a:pPr>
            <a:r>
              <a:rPr lang="en-GB" sz="1500" b="0" dirty="0">
                <a:solidFill>
                  <a:schemeClr val="bg1"/>
                </a:solidFill>
                <a:latin typeface="+mj-lt"/>
              </a:rPr>
              <a:t>£900</a:t>
            </a:r>
          </a:p>
        </p:txBody>
      </p:sp>
      <p:sp>
        <p:nvSpPr>
          <p:cNvPr id="36" name="ListLeanHorizontalTextDetail1"/>
          <p:cNvSpPr txBox="1">
            <a:spLocks noChangeArrowheads="1"/>
          </p:cNvSpPr>
          <p:nvPr>
            <p:custDataLst>
              <p:tags r:id="rId27"/>
            </p:custDataLst>
          </p:nvPr>
        </p:nvSpPr>
        <p:spPr bwMode="auto">
          <a:xfrm>
            <a:off x="9144392" y="4052818"/>
            <a:ext cx="984057" cy="214674"/>
          </a:xfrm>
          <a:prstGeom prst="rect">
            <a:avLst/>
          </a:prstGeom>
          <a:noFill/>
          <a:ln>
            <a:noFill/>
          </a:ln>
          <a:extLst>
            <a:ext uri="{909E8E84-426E-40dd-AFC4-6F175D3DCCD1}">
              <a14:hiddenFill xmlns=""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lvl="1" eaLnBrk="1" hangingPunct="1">
              <a:lnSpc>
                <a:spcPct val="93000"/>
              </a:lnSpc>
              <a:spcBef>
                <a:spcPts val="1200"/>
              </a:spcBef>
              <a:buClr>
                <a:schemeClr val="tx1"/>
              </a:buClr>
              <a:buSzPct val="100000"/>
              <a:buFont typeface="Arial" panose="020B0604020202020204" pitchFamily="34" charset="0"/>
              <a:buChar char="•"/>
            </a:pPr>
            <a:r>
              <a:rPr lang="en-GB" sz="1500" b="0" dirty="0">
                <a:solidFill>
                  <a:schemeClr val="bg1"/>
                </a:solidFill>
                <a:latin typeface="+mj-lt"/>
              </a:rPr>
              <a:t>£4,000</a:t>
            </a:r>
          </a:p>
        </p:txBody>
      </p:sp>
      <p:cxnSp>
        <p:nvCxnSpPr>
          <p:cNvPr id="37" name="Horizontal Line"/>
          <p:cNvCxnSpPr/>
          <p:nvPr>
            <p:custDataLst>
              <p:tags r:id="rId28"/>
            </p:custDataLst>
          </p:nvPr>
        </p:nvCxnSpPr>
        <p:spPr bwMode="auto">
          <a:xfrm>
            <a:off x="9101054" y="2864720"/>
            <a:ext cx="984940" cy="1831"/>
          </a:xfrm>
          <a:prstGeom prst="line">
            <a:avLst/>
          </a:prstGeom>
          <a:ln w="12700">
            <a:noFill/>
          </a:ln>
        </p:spPr>
        <p:style>
          <a:lnRef idx="2">
            <a:schemeClr val="accent2"/>
          </a:lnRef>
          <a:fillRef idx="1">
            <a:schemeClr val="lt1"/>
          </a:fillRef>
          <a:effectRef idx="0">
            <a:schemeClr val="accent2"/>
          </a:effectRef>
          <a:fontRef idx="minor">
            <a:schemeClr val="dk1"/>
          </a:fontRef>
        </p:style>
      </p:cxnSp>
      <p:cxnSp>
        <p:nvCxnSpPr>
          <p:cNvPr id="38" name="Horizontal Line"/>
          <p:cNvCxnSpPr/>
          <p:nvPr>
            <p:custDataLst>
              <p:tags r:id="rId29"/>
            </p:custDataLst>
          </p:nvPr>
        </p:nvCxnSpPr>
        <p:spPr bwMode="auto">
          <a:xfrm>
            <a:off x="9101054" y="3357766"/>
            <a:ext cx="984940" cy="1831"/>
          </a:xfrm>
          <a:prstGeom prst="line">
            <a:avLst/>
          </a:prstGeom>
          <a:ln>
            <a:noFill/>
          </a:ln>
        </p:spPr>
        <p:style>
          <a:lnRef idx="2">
            <a:schemeClr val="accent2"/>
          </a:lnRef>
          <a:fillRef idx="1">
            <a:schemeClr val="lt1"/>
          </a:fillRef>
          <a:effectRef idx="0">
            <a:schemeClr val="accent2"/>
          </a:effectRef>
          <a:fontRef idx="minor">
            <a:schemeClr val="dk1"/>
          </a:fontRef>
        </p:style>
      </p:cxnSp>
      <p:cxnSp>
        <p:nvCxnSpPr>
          <p:cNvPr id="39" name="Horizontal Line"/>
          <p:cNvCxnSpPr/>
          <p:nvPr>
            <p:custDataLst>
              <p:tags r:id="rId30"/>
            </p:custDataLst>
          </p:nvPr>
        </p:nvCxnSpPr>
        <p:spPr bwMode="auto">
          <a:xfrm>
            <a:off x="9101054" y="3886784"/>
            <a:ext cx="984940" cy="1831"/>
          </a:xfrm>
          <a:prstGeom prst="line">
            <a:avLst/>
          </a:prstGeom>
          <a:ln>
            <a:noFill/>
          </a:ln>
        </p:spPr>
        <p:style>
          <a:lnRef idx="2">
            <a:schemeClr val="accent2"/>
          </a:lnRef>
          <a:fillRef idx="1">
            <a:schemeClr val="lt1"/>
          </a:fillRef>
          <a:effectRef idx="0">
            <a:schemeClr val="accent2"/>
          </a:effectRef>
          <a:fontRef idx="minor">
            <a:schemeClr val="dk1"/>
          </a:fontRef>
        </p:style>
      </p:cxnSp>
      <p:cxnSp>
        <p:nvCxnSpPr>
          <p:cNvPr id="40" name="Horizontal Line"/>
          <p:cNvCxnSpPr/>
          <p:nvPr>
            <p:custDataLst>
              <p:tags r:id="rId31"/>
            </p:custDataLst>
          </p:nvPr>
        </p:nvCxnSpPr>
        <p:spPr bwMode="auto">
          <a:xfrm>
            <a:off x="9101054" y="4658767"/>
            <a:ext cx="984940" cy="1831"/>
          </a:xfrm>
          <a:prstGeom prst="line">
            <a:avLst/>
          </a:prstGeom>
          <a:ln>
            <a:noFill/>
          </a:ln>
        </p:spPr>
        <p:style>
          <a:lnRef idx="2">
            <a:schemeClr val="accent2"/>
          </a:lnRef>
          <a:fillRef idx="1">
            <a:schemeClr val="lt1"/>
          </a:fillRef>
          <a:effectRef idx="0">
            <a:schemeClr val="accent2"/>
          </a:effectRef>
          <a:fontRef idx="minor">
            <a:schemeClr val="dk1"/>
          </a:fontRef>
        </p:style>
      </p:cxnSp>
      <p:grpSp>
        <p:nvGrpSpPr>
          <p:cNvPr id="41" name="Group 40"/>
          <p:cNvGrpSpPr/>
          <p:nvPr/>
        </p:nvGrpSpPr>
        <p:grpSpPr>
          <a:xfrm>
            <a:off x="4921060" y="2168653"/>
            <a:ext cx="351455" cy="3596914"/>
            <a:chOff x="6881585" y="2561771"/>
            <a:chExt cx="155575" cy="3436261"/>
          </a:xfrm>
          <a:solidFill>
            <a:schemeClr val="bg1"/>
          </a:solidFill>
        </p:grpSpPr>
        <p:cxnSp>
          <p:nvCxnSpPr>
            <p:cNvPr id="42" name="VLine"/>
            <p:cNvCxnSpPr/>
            <p:nvPr/>
          </p:nvCxnSpPr>
          <p:spPr>
            <a:xfrm>
              <a:off x="6940059" y="2561771"/>
              <a:ext cx="0" cy="3436261"/>
            </a:xfrm>
            <a:prstGeom prst="line">
              <a:avLst/>
            </a:prstGeom>
            <a:grpFill/>
            <a:ln>
              <a:solidFill>
                <a:schemeClr val="tx2"/>
              </a:solidFill>
            </a:ln>
          </p:spPr>
          <p:style>
            <a:lnRef idx="2">
              <a:schemeClr val="accent5">
                <a:shade val="50000"/>
              </a:schemeClr>
            </a:lnRef>
            <a:fillRef idx="1">
              <a:schemeClr val="accent5"/>
            </a:fillRef>
            <a:effectRef idx="0">
              <a:schemeClr val="accent5"/>
            </a:effectRef>
            <a:fontRef idx="minor">
              <a:schemeClr val="lt1"/>
            </a:fontRef>
          </p:style>
        </p:cxnSp>
        <p:sp>
          <p:nvSpPr>
            <p:cNvPr id="43" name="IsoclesTriangle"/>
            <p:cNvSpPr/>
            <p:nvPr/>
          </p:nvSpPr>
          <p:spPr>
            <a:xfrm rot="5400000">
              <a:off x="6778398" y="4202114"/>
              <a:ext cx="361950" cy="155575"/>
            </a:xfrm>
            <a:prstGeom prst="triangl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93000"/>
                </a:lnSpc>
                <a:spcBef>
                  <a:spcPts val="300"/>
                </a:spcBef>
              </a:pPr>
              <a:endParaRPr lang="en-GB" sz="1300" dirty="0">
                <a:solidFill>
                  <a:schemeClr val="tx1"/>
                </a:solidFill>
                <a:cs typeface="Arial" pitchFamily="34" charset="0"/>
              </a:endParaRPr>
            </a:p>
          </p:txBody>
        </p:sp>
      </p:grpSp>
      <p:sp>
        <p:nvSpPr>
          <p:cNvPr id="2" name="Oval 1"/>
          <p:cNvSpPr/>
          <p:nvPr/>
        </p:nvSpPr>
        <p:spPr>
          <a:xfrm>
            <a:off x="8008431" y="3357766"/>
            <a:ext cx="740933" cy="52901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4" name="Rectangle 53"/>
          <p:cNvSpPr/>
          <p:nvPr/>
        </p:nvSpPr>
        <p:spPr>
          <a:xfrm>
            <a:off x="1322625" y="5444261"/>
            <a:ext cx="1723549" cy="321306"/>
          </a:xfrm>
          <a:prstGeom prst="rect">
            <a:avLst/>
          </a:prstGeom>
        </p:spPr>
        <p:txBody>
          <a:bodyPr wrap="none">
            <a:spAutoFit/>
          </a:bodyPr>
          <a:lstStyle/>
          <a:p>
            <a:pPr marL="0" lvl="1">
              <a:lnSpc>
                <a:spcPct val="93000"/>
              </a:lnSpc>
              <a:spcBef>
                <a:spcPts val="300"/>
              </a:spcBef>
              <a:buClr>
                <a:schemeClr val="tx1"/>
              </a:buClr>
              <a:buSzPct val="100000"/>
            </a:pPr>
            <a:r>
              <a:rPr lang="en-GB" sz="1600" dirty="0">
                <a:solidFill>
                  <a:schemeClr val="bg1"/>
                </a:solidFill>
                <a:sym typeface="Wingdings" pitchFamily="2" charset="2"/>
              </a:rPr>
              <a:t>  </a:t>
            </a:r>
            <a:r>
              <a:rPr lang="en-GB" sz="1600" u="sng" dirty="0">
                <a:solidFill>
                  <a:schemeClr val="bg1"/>
                </a:solidFill>
                <a:sym typeface="Wingdings" pitchFamily="2" charset="2"/>
              </a:rPr>
              <a:t>169 individuals</a:t>
            </a:r>
            <a:endParaRPr lang="en-GB" sz="1600" u="sng" dirty="0">
              <a:solidFill>
                <a:schemeClr val="bg1"/>
              </a:solidFill>
            </a:endParaRPr>
          </a:p>
        </p:txBody>
      </p:sp>
      <p:sp>
        <p:nvSpPr>
          <p:cNvPr id="44" name="Oval 43"/>
          <p:cNvSpPr/>
          <p:nvPr/>
        </p:nvSpPr>
        <p:spPr>
          <a:xfrm>
            <a:off x="9124077" y="3335828"/>
            <a:ext cx="740933" cy="52901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5" name="Picture 44"/>
          <p:cNvPicPr>
            <a:picLocks noChangeAspect="1"/>
          </p:cNvPicPr>
          <p:nvPr/>
        </p:nvPicPr>
        <p:blipFill>
          <a:blip r:embed="rId34"/>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38273632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72955"/>
            <a:ext cx="10515600" cy="1325563"/>
          </a:xfrm>
        </p:spPr>
        <p:txBody>
          <a:bodyPr>
            <a:normAutofit/>
          </a:bodyPr>
          <a:lstStyle/>
          <a:p>
            <a:r>
              <a:rPr lang="en-GB" sz="3000" b="1" dirty="0" smtClean="0">
                <a:solidFill>
                  <a:schemeClr val="bg1"/>
                </a:solidFill>
                <a:latin typeface="+mn-lt"/>
              </a:rPr>
              <a:t>Employment outcomes- NEET Status </a:t>
            </a:r>
            <a:endParaRPr lang="en-GB" sz="3000" b="1" dirty="0">
              <a:solidFill>
                <a:schemeClr val="bg1"/>
              </a:solidFill>
              <a:latin typeface="+mn-lt"/>
            </a:endParaRPr>
          </a:p>
        </p:txBody>
      </p:sp>
      <p:sp>
        <p:nvSpPr>
          <p:cNvPr id="3" name="Content Placeholder 2"/>
          <p:cNvSpPr>
            <a:spLocks noGrp="1"/>
          </p:cNvSpPr>
          <p:nvPr>
            <p:ph sz="half" idx="1"/>
          </p:nvPr>
        </p:nvSpPr>
        <p:spPr>
          <a:xfrm>
            <a:off x="330200" y="1321803"/>
            <a:ext cx="11696700" cy="1325563"/>
          </a:xfrm>
        </p:spPr>
        <p:txBody>
          <a:bodyPr>
            <a:noAutofit/>
          </a:bodyPr>
          <a:lstStyle/>
          <a:p>
            <a:pPr marL="0" indent="0" algn="ctr">
              <a:lnSpc>
                <a:spcPct val="200000"/>
              </a:lnSpc>
              <a:buNone/>
            </a:pPr>
            <a:r>
              <a:rPr lang="en-GB" sz="1800" b="1" dirty="0" smtClean="0">
                <a:solidFill>
                  <a:schemeClr val="bg1"/>
                </a:solidFill>
              </a:rPr>
              <a:t>Students </a:t>
            </a:r>
            <a:r>
              <a:rPr lang="en-GB" sz="1800" b="1" dirty="0">
                <a:solidFill>
                  <a:schemeClr val="bg1"/>
                </a:solidFill>
              </a:rPr>
              <a:t>who do two or more engagement activities could be on average up to 20% less likely to become NEET </a:t>
            </a:r>
            <a:r>
              <a:rPr lang="en-GB" sz="1800" b="1" dirty="0" smtClean="0">
                <a:solidFill>
                  <a:schemeClr val="bg1"/>
                </a:solidFill>
              </a:rPr>
              <a:t>compared </a:t>
            </a:r>
            <a:r>
              <a:rPr lang="en-GB" sz="1800" b="1" dirty="0">
                <a:solidFill>
                  <a:schemeClr val="bg1"/>
                </a:solidFill>
              </a:rPr>
              <a:t>to their peers who did no engagement activity. </a:t>
            </a:r>
          </a:p>
        </p:txBody>
      </p:sp>
      <p:graphicFrame>
        <p:nvGraphicFramePr>
          <p:cNvPr id="12" name="Content Placeholder 6"/>
          <p:cNvGraphicFramePr>
            <a:graphicFrameLocks/>
          </p:cNvGraphicFramePr>
          <p:nvPr>
            <p:extLst>
              <p:ext uri="{D42A27DB-BD31-4B8C-83A1-F6EECF244321}">
                <p14:modId xmlns:p14="http://schemas.microsoft.com/office/powerpoint/2010/main" val="2517995950"/>
              </p:ext>
            </p:extLst>
          </p:nvPr>
        </p:nvGraphicFramePr>
        <p:xfrm>
          <a:off x="3086100" y="2647366"/>
          <a:ext cx="6197600" cy="3125812"/>
        </p:xfrm>
        <a:graphic>
          <a:graphicData uri="http://schemas.openxmlformats.org/drawingml/2006/chart">
            <c:chart xmlns:c="http://schemas.openxmlformats.org/drawingml/2006/chart" xmlns:r="http://schemas.openxmlformats.org/officeDocument/2006/relationships" r:id="rId5"/>
          </a:graphicData>
        </a:graphic>
      </p:graphicFrame>
      <p:sp>
        <p:nvSpPr>
          <p:cNvPr id="13" name="ListLeanHorizontalTextDetail0"/>
          <p:cNvSpPr txBox="1">
            <a:spLocks noChangeArrowheads="1"/>
          </p:cNvSpPr>
          <p:nvPr>
            <p:custDataLst>
              <p:tags r:id="rId1"/>
            </p:custDataLst>
          </p:nvPr>
        </p:nvSpPr>
        <p:spPr bwMode="auto">
          <a:xfrm>
            <a:off x="2521000" y="3043770"/>
            <a:ext cx="4336338" cy="489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marL="0" lvl="1" indent="0" eaLnBrk="1" fontAlgn="base" hangingPunct="1">
              <a:lnSpc>
                <a:spcPct val="93000"/>
              </a:lnSpc>
              <a:spcBef>
                <a:spcPts val="300"/>
              </a:spcBef>
              <a:spcAft>
                <a:spcPts val="300"/>
              </a:spcAft>
              <a:buClr>
                <a:srgbClr val="003366"/>
              </a:buClr>
              <a:buSzPct val="100000"/>
            </a:pPr>
            <a:r>
              <a:rPr lang="en-GB" sz="1400" b="0" dirty="0" smtClean="0">
                <a:solidFill>
                  <a:schemeClr val="bg1"/>
                </a:solidFill>
                <a:latin typeface="Arial"/>
              </a:rPr>
              <a:t>NEET</a:t>
            </a:r>
          </a:p>
          <a:p>
            <a:pPr marL="0" lvl="1" indent="0" eaLnBrk="1" fontAlgn="base" hangingPunct="1">
              <a:lnSpc>
                <a:spcPct val="93000"/>
              </a:lnSpc>
              <a:spcBef>
                <a:spcPts val="300"/>
              </a:spcBef>
              <a:spcAft>
                <a:spcPts val="300"/>
              </a:spcAft>
              <a:buClr>
                <a:srgbClr val="003366"/>
              </a:buClr>
              <a:buSzPct val="100000"/>
            </a:pPr>
            <a:r>
              <a:rPr lang="en-GB" sz="1400" b="0" dirty="0" smtClean="0">
                <a:solidFill>
                  <a:schemeClr val="bg1"/>
                </a:solidFill>
                <a:latin typeface="Arial"/>
              </a:rPr>
              <a:t>[%]</a:t>
            </a:r>
            <a:endParaRPr lang="en-GB" sz="1400" b="0" dirty="0">
              <a:solidFill>
                <a:schemeClr val="bg1"/>
              </a:solidFill>
              <a:latin typeface="Arial"/>
            </a:endParaRPr>
          </a:p>
        </p:txBody>
      </p:sp>
      <p:sp>
        <p:nvSpPr>
          <p:cNvPr id="14" name="ListLeanHorizontalTextDetail0"/>
          <p:cNvSpPr txBox="1">
            <a:spLocks noChangeArrowheads="1"/>
          </p:cNvSpPr>
          <p:nvPr>
            <p:custDataLst>
              <p:tags r:id="rId2"/>
            </p:custDataLst>
          </p:nvPr>
        </p:nvSpPr>
        <p:spPr bwMode="auto">
          <a:xfrm>
            <a:off x="4010381" y="6066950"/>
            <a:ext cx="4336338" cy="205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marL="0" lvl="1" indent="0" eaLnBrk="1" fontAlgn="base" hangingPunct="1">
              <a:lnSpc>
                <a:spcPct val="93000"/>
              </a:lnSpc>
              <a:spcBef>
                <a:spcPts val="300"/>
              </a:spcBef>
              <a:spcAft>
                <a:spcPts val="300"/>
              </a:spcAft>
              <a:buClr>
                <a:srgbClr val="003366"/>
              </a:buClr>
              <a:buSzPct val="100000"/>
            </a:pPr>
            <a:r>
              <a:rPr lang="en-GB" sz="1400" b="0" dirty="0" smtClean="0">
                <a:solidFill>
                  <a:schemeClr val="bg1"/>
                </a:solidFill>
                <a:latin typeface="Arial"/>
              </a:rPr>
              <a:t># School mediated employer contacts, age 14-19</a:t>
            </a:r>
            <a:endParaRPr lang="en-GB" sz="1400" b="0" dirty="0">
              <a:solidFill>
                <a:schemeClr val="bg1"/>
              </a:solidFill>
              <a:latin typeface="Arial"/>
            </a:endParaRPr>
          </a:p>
        </p:txBody>
      </p:sp>
      <p:sp>
        <p:nvSpPr>
          <p:cNvPr id="15" name="Rectangle 14"/>
          <p:cNvSpPr/>
          <p:nvPr/>
        </p:nvSpPr>
        <p:spPr>
          <a:xfrm>
            <a:off x="1327285" y="6008929"/>
            <a:ext cx="1758815" cy="321306"/>
          </a:xfrm>
          <a:prstGeom prst="rect">
            <a:avLst/>
          </a:prstGeom>
        </p:spPr>
        <p:txBody>
          <a:bodyPr wrap="none">
            <a:spAutoFit/>
          </a:bodyPr>
          <a:lstStyle/>
          <a:p>
            <a:pPr marL="176188" lvl="1" indent="-176188">
              <a:lnSpc>
                <a:spcPct val="93000"/>
              </a:lnSpc>
              <a:spcBef>
                <a:spcPts val="300"/>
              </a:spcBef>
              <a:buClr>
                <a:sysClr val="windowText" lastClr="000000"/>
              </a:buClr>
              <a:buSzPct val="100000"/>
              <a:defRPr/>
            </a:pPr>
            <a:r>
              <a:rPr lang="en-GB" sz="1600" kern="0" dirty="0">
                <a:solidFill>
                  <a:schemeClr val="bg1"/>
                </a:solidFill>
                <a:sym typeface="Wingdings" pitchFamily="2" charset="2"/>
              </a:rPr>
              <a:t>  </a:t>
            </a:r>
            <a:r>
              <a:rPr lang="en-GB" sz="1600" b="1" u="sng" dirty="0">
                <a:solidFill>
                  <a:schemeClr val="bg1"/>
                </a:solidFill>
                <a:cs typeface="Arial" panose="020B0604020202020204" pitchFamily="34" charset="0"/>
                <a:sym typeface="Wingdings" pitchFamily="2" charset="2"/>
              </a:rPr>
              <a:t>850 </a:t>
            </a:r>
            <a:r>
              <a:rPr lang="en-GB" sz="1600" b="1" u="sng" dirty="0" smtClean="0">
                <a:solidFill>
                  <a:schemeClr val="bg1"/>
                </a:solidFill>
                <a:cs typeface="Arial" panose="020B0604020202020204" pitchFamily="34" charset="0"/>
                <a:sym typeface="Wingdings" pitchFamily="2" charset="2"/>
              </a:rPr>
              <a:t>individuals</a:t>
            </a:r>
            <a:endParaRPr lang="en-GB" sz="1600" b="1" u="sng" dirty="0">
              <a:solidFill>
                <a:schemeClr val="bg1"/>
              </a:solidFill>
              <a:cs typeface="Arial" panose="020B0604020202020204" pitchFamily="34" charset="0"/>
              <a:sym typeface="Wingdings" pitchFamily="2" charset="2"/>
            </a:endParaRPr>
          </a:p>
        </p:txBody>
      </p:sp>
      <p:pic>
        <p:nvPicPr>
          <p:cNvPr id="9" name="Picture 8"/>
          <p:cNvPicPr>
            <a:picLocks noChangeAspect="1"/>
          </p:cNvPicPr>
          <p:nvPr/>
        </p:nvPicPr>
        <p:blipFill>
          <a:blip r:embed="rId6"/>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235592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pic>
        <p:nvPicPr>
          <p:cNvPr id="7" name="Content Placeholder 4"/>
          <p:cNvPicPr>
            <a:picLocks noGrp="1" noChangeAspect="1"/>
          </p:cNvPicPr>
          <p:nvPr>
            <p:ph sz="half" idx="4294967295"/>
          </p:nvPr>
        </p:nvPicPr>
        <p:blipFill>
          <a:blip r:embed="rId3"/>
          <a:stretch>
            <a:fillRect/>
          </a:stretch>
        </p:blipFill>
        <p:spPr>
          <a:xfrm>
            <a:off x="2077719" y="2376228"/>
            <a:ext cx="7756169" cy="3981029"/>
          </a:xfrm>
          <a:prstGeom prst="rect">
            <a:avLst/>
          </a:prstGeom>
        </p:spPr>
      </p:pic>
      <p:sp>
        <p:nvSpPr>
          <p:cNvPr id="8" name="TextBox 7"/>
          <p:cNvSpPr txBox="1"/>
          <p:nvPr/>
        </p:nvSpPr>
        <p:spPr>
          <a:xfrm>
            <a:off x="1320800" y="1752707"/>
            <a:ext cx="9893300" cy="369332"/>
          </a:xfrm>
          <a:prstGeom prst="rect">
            <a:avLst/>
          </a:prstGeom>
          <a:noFill/>
        </p:spPr>
        <p:txBody>
          <a:bodyPr wrap="square" rtlCol="0">
            <a:spAutoFit/>
          </a:bodyPr>
          <a:lstStyle/>
          <a:p>
            <a:r>
              <a:rPr lang="en-GB" dirty="0" smtClean="0">
                <a:solidFill>
                  <a:schemeClr val="bg1"/>
                </a:solidFill>
              </a:rPr>
              <a:t>Statistically significant positive relationships between volume of engagement and career confidence</a:t>
            </a:r>
            <a:endParaRPr lang="en-GB" dirty="0">
              <a:solidFill>
                <a:schemeClr val="bg1"/>
              </a:solidFill>
            </a:endParaRPr>
          </a:p>
        </p:txBody>
      </p:sp>
      <p:sp>
        <p:nvSpPr>
          <p:cNvPr id="9" name="Title 1"/>
          <p:cNvSpPr txBox="1">
            <a:spLocks/>
          </p:cNvSpPr>
          <p:nvPr/>
        </p:nvSpPr>
        <p:spPr>
          <a:xfrm>
            <a:off x="838199" y="1729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chemeClr val="bg1"/>
                </a:solidFill>
                <a:latin typeface="+mn-lt"/>
              </a:rPr>
              <a:t>Employment outcomes- Career confidence  </a:t>
            </a:r>
            <a:endParaRPr lang="en-GB" sz="3000" b="1" dirty="0">
              <a:solidFill>
                <a:schemeClr val="bg1"/>
              </a:solidFill>
              <a:latin typeface="+mn-lt"/>
            </a:endParaRPr>
          </a:p>
        </p:txBody>
      </p:sp>
      <p:pic>
        <p:nvPicPr>
          <p:cNvPr id="6" name="Picture 5"/>
          <p:cNvPicPr>
            <a:picLocks noChangeAspect="1"/>
          </p:cNvPicPr>
          <p:nvPr/>
        </p:nvPicPr>
        <p:blipFill>
          <a:blip r:embed="rId4"/>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658176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Shape 111"/>
          <p:cNvSpPr/>
          <p:nvPr/>
        </p:nvSpPr>
        <p:spPr>
          <a:xfrm>
            <a:off x="0" y="0"/>
            <a:ext cx="8470900" cy="6858000"/>
          </a:xfrm>
          <a:prstGeom prst="rect">
            <a:avLst/>
          </a:prstGeom>
          <a:solidFill>
            <a:srgbClr val="000000">
              <a:alpha val="82000"/>
            </a:srgbClr>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112" name="Shape 112"/>
          <p:cNvSpPr txBox="1">
            <a:spLocks noGrp="1"/>
          </p:cNvSpPr>
          <p:nvPr>
            <p:ph type="title"/>
          </p:nvPr>
        </p:nvSpPr>
        <p:spPr>
          <a:xfrm>
            <a:off x="266701" y="689776"/>
            <a:ext cx="5537200" cy="727799"/>
          </a:xfrm>
          <a:prstGeom prst="rect">
            <a:avLst/>
          </a:prstGeom>
        </p:spPr>
        <p:txBody>
          <a:bodyPr lIns="91425" tIns="91425" rIns="91425" bIns="91425" anchor="t" anchorCtr="0">
            <a:noAutofit/>
          </a:bodyPr>
          <a:lstStyle/>
          <a:p>
            <a:r>
              <a:rPr lang="en-GB" b="1" dirty="0" smtClean="0"/>
              <a:t>Study two: 2016</a:t>
            </a:r>
            <a:endParaRPr lang="en" dirty="0"/>
          </a:p>
        </p:txBody>
      </p:sp>
      <p:sp>
        <p:nvSpPr>
          <p:cNvPr id="113" name="Shape 113"/>
          <p:cNvSpPr txBox="1">
            <a:spLocks noGrp="1"/>
          </p:cNvSpPr>
          <p:nvPr>
            <p:ph type="body" idx="1"/>
          </p:nvPr>
        </p:nvSpPr>
        <p:spPr>
          <a:xfrm>
            <a:off x="193338" y="1651001"/>
            <a:ext cx="8188662" cy="4967750"/>
          </a:xfrm>
          <a:prstGeom prst="rect">
            <a:avLst/>
          </a:prstGeom>
        </p:spPr>
        <p:txBody>
          <a:bodyPr lIns="91425" tIns="91425" rIns="91425" bIns="91425" anchor="t" anchorCtr="0">
            <a:noAutofit/>
          </a:bodyPr>
          <a:lstStyle/>
          <a:p>
            <a:pPr>
              <a:buNone/>
            </a:pPr>
            <a:endParaRPr lang="en-GB" sz="2400" dirty="0" smtClean="0"/>
          </a:p>
          <a:p>
            <a:pPr>
              <a:buNone/>
            </a:pPr>
            <a:endParaRPr lang="en-GB" sz="2400" dirty="0"/>
          </a:p>
          <a:p>
            <a:pPr>
              <a:buNone/>
            </a:pPr>
            <a:endParaRPr lang="en-GB" sz="2400" dirty="0" smtClean="0"/>
          </a:p>
          <a:p>
            <a:pPr>
              <a:buNone/>
            </a:pPr>
            <a:r>
              <a:rPr lang="en-GB" sz="2400" dirty="0" smtClean="0"/>
              <a:t>“</a:t>
            </a:r>
            <a:r>
              <a:rPr lang="en-GB" sz="2400" dirty="0"/>
              <a:t>Career Education that works: An economic analysis using the British Cohort Study” Journal of Education and Work. </a:t>
            </a:r>
          </a:p>
          <a:p>
            <a:pPr>
              <a:buNone/>
            </a:pPr>
            <a:r>
              <a:rPr lang="en-GB" sz="1800" dirty="0" smtClean="0">
                <a:hlinkClick r:id="rId4"/>
              </a:rPr>
              <a:t>http</a:t>
            </a:r>
            <a:r>
              <a:rPr lang="en-GB" sz="1800" dirty="0">
                <a:hlinkClick r:id="rId4"/>
              </a:rPr>
              <a:t>://dx.doi.org/10.1080/13639080.2016.1177636</a:t>
            </a:r>
            <a:endParaRPr lang="en" sz="2400" dirty="0"/>
          </a:p>
        </p:txBody>
      </p:sp>
    </p:spTree>
    <p:extLst>
      <p:ext uri="{BB962C8B-B14F-4D97-AF65-F5344CB8AC3E}">
        <p14:creationId xmlns:p14="http://schemas.microsoft.com/office/powerpoint/2010/main" val="3213078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3100" y="651070"/>
            <a:ext cx="10515600" cy="1325562"/>
          </a:xfrm>
        </p:spPr>
        <p:txBody>
          <a:bodyPr>
            <a:noAutofit/>
          </a:bodyPr>
          <a:lstStyle/>
          <a:p>
            <a:r>
              <a:rPr lang="en-GB" sz="2500" b="1" dirty="0">
                <a:solidFill>
                  <a:schemeClr val="bg1"/>
                </a:solidFill>
                <a:latin typeface="+mn-lt"/>
              </a:rPr>
              <a:t>The 1970 British Cohort Study provides a large, robust longitudinal </a:t>
            </a:r>
            <a:r>
              <a:rPr lang="en-GB" sz="2500" b="1" dirty="0" smtClean="0">
                <a:solidFill>
                  <a:schemeClr val="bg1"/>
                </a:solidFill>
                <a:latin typeface="+mn-lt"/>
              </a:rPr>
              <a:t/>
            </a:r>
            <a:br>
              <a:rPr lang="en-GB" sz="2500" b="1" dirty="0" smtClean="0">
                <a:solidFill>
                  <a:schemeClr val="bg1"/>
                </a:solidFill>
                <a:latin typeface="+mn-lt"/>
              </a:rPr>
            </a:br>
            <a:r>
              <a:rPr lang="en-GB" sz="2500" b="1" dirty="0" smtClean="0">
                <a:solidFill>
                  <a:schemeClr val="bg1"/>
                </a:solidFill>
                <a:latin typeface="+mn-lt"/>
              </a:rPr>
              <a:t>dataset </a:t>
            </a:r>
            <a:r>
              <a:rPr lang="en-GB" sz="2500" b="1" dirty="0">
                <a:solidFill>
                  <a:schemeClr val="bg1"/>
                </a:solidFill>
                <a:latin typeface="+mn-lt"/>
              </a:rPr>
              <a:t>to explore pathways to labour market</a:t>
            </a:r>
          </a:p>
        </p:txBody>
      </p:sp>
      <p:grpSp>
        <p:nvGrpSpPr>
          <p:cNvPr id="4" name="Group 3"/>
          <p:cNvGrpSpPr/>
          <p:nvPr/>
        </p:nvGrpSpPr>
        <p:grpSpPr>
          <a:xfrm>
            <a:off x="959098" y="2513870"/>
            <a:ext cx="4844802" cy="3536299"/>
            <a:chOff x="736600" y="2622454"/>
            <a:chExt cx="4171950" cy="3252769"/>
          </a:xfrm>
        </p:grpSpPr>
        <p:cxnSp>
          <p:nvCxnSpPr>
            <p:cNvPr id="5" name="Horizontal Line"/>
            <p:cNvCxnSpPr/>
            <p:nvPr>
              <p:custDataLst>
                <p:tags r:id="rId1"/>
              </p:custDataLst>
            </p:nvPr>
          </p:nvCxnSpPr>
          <p:spPr>
            <a:xfrm>
              <a:off x="736600" y="2907549"/>
              <a:ext cx="4171950" cy="1587"/>
            </a:xfrm>
            <a:prstGeom prst="line">
              <a:avLst/>
            </a:prstGeom>
            <a:ln/>
          </p:spPr>
          <p:style>
            <a:lnRef idx="2">
              <a:schemeClr val="accent2"/>
            </a:lnRef>
            <a:fillRef idx="0">
              <a:schemeClr val="accent2"/>
            </a:fillRef>
            <a:effectRef idx="1">
              <a:schemeClr val="accent2"/>
            </a:effectRef>
            <a:fontRef idx="minor">
              <a:schemeClr val="tx1"/>
            </a:fontRef>
          </p:style>
        </p:cxnSp>
        <p:sp>
          <p:nvSpPr>
            <p:cNvPr id="6" name="ListLeanHorizontalTextTopic0"/>
            <p:cNvSpPr txBox="1"/>
            <p:nvPr>
              <p:custDataLst>
                <p:tags r:id="rId2"/>
              </p:custDataLst>
            </p:nvPr>
          </p:nvSpPr>
          <p:spPr>
            <a:xfrm>
              <a:off x="736600" y="2622454"/>
              <a:ext cx="4171950" cy="263283"/>
            </a:xfrm>
            <a:prstGeom prst="rect">
              <a:avLst/>
            </a:prstGeom>
          </p:spPr>
          <p:txBody>
            <a:bodyPr vert="horz" wrap="square" lIns="0" tIns="0" rIns="0" bIns="0" rtlCol="0" anchor="t">
              <a:spAutoFit/>
            </a:bodyPr>
            <a:lstStyle/>
            <a:p>
              <a:pPr>
                <a:lnSpc>
                  <a:spcPct val="93000"/>
                </a:lnSpc>
                <a:spcBef>
                  <a:spcPts val="300"/>
                </a:spcBef>
                <a:buClr>
                  <a:schemeClr val="tx1"/>
                </a:buClr>
                <a:buSzPct val="100000"/>
              </a:pPr>
              <a:r>
                <a:rPr lang="en-GB" sz="2000" b="1" dirty="0">
                  <a:solidFill>
                    <a:schemeClr val="bg1"/>
                  </a:solidFill>
                  <a:cs typeface="Arial" pitchFamily="34" charset="0"/>
                </a:rPr>
                <a:t>Survey background</a:t>
              </a:r>
            </a:p>
          </p:txBody>
        </p:sp>
        <p:sp>
          <p:nvSpPr>
            <p:cNvPr id="7" name="ListLeanHorizontalTextDetail0"/>
            <p:cNvSpPr txBox="1"/>
            <p:nvPr>
              <p:custDataLst>
                <p:tags r:id="rId3"/>
              </p:custDataLst>
            </p:nvPr>
          </p:nvSpPr>
          <p:spPr>
            <a:xfrm>
              <a:off x="736600" y="3113288"/>
              <a:ext cx="4171950" cy="2761935"/>
            </a:xfrm>
            <a:prstGeom prst="rect">
              <a:avLst/>
            </a:prstGeom>
          </p:spPr>
          <p:txBody>
            <a:bodyPr vert="horz" wrap="square" lIns="0" tIns="0" rIns="0" bIns="0" rtlCol="0">
              <a:spAutoFit/>
            </a:bodyPr>
            <a:lstStyle/>
            <a:p>
              <a:pPr marL="176188" lvl="1" indent="-176188">
                <a:lnSpc>
                  <a:spcPct val="93000"/>
                </a:lnSpc>
                <a:spcBef>
                  <a:spcPts val="300"/>
                </a:spcBef>
                <a:buClr>
                  <a:schemeClr val="tx1"/>
                </a:buClr>
                <a:buSzPct val="100000"/>
                <a:buFont typeface="Arial"/>
                <a:buChar char="•"/>
              </a:pPr>
              <a:r>
                <a:rPr lang="en-US" sz="1600" dirty="0">
                  <a:solidFill>
                    <a:schemeClr val="bg1"/>
                  </a:solidFill>
                  <a:cs typeface="Arial" pitchFamily="34" charset="0"/>
                </a:rPr>
                <a:t>Follows ~17,000 people born in England, Scotland and Wales in a single week of 1970</a:t>
              </a:r>
            </a:p>
            <a:p>
              <a:pPr marL="176188" lvl="1" indent="-176188">
                <a:lnSpc>
                  <a:spcPct val="93000"/>
                </a:lnSpc>
                <a:spcBef>
                  <a:spcPts val="300"/>
                </a:spcBef>
                <a:buClr>
                  <a:schemeClr val="tx1"/>
                </a:buClr>
                <a:buSzPct val="100000"/>
                <a:buFont typeface="Arial"/>
                <a:buChar char="•"/>
              </a:pPr>
              <a:endParaRPr lang="en-US" sz="1600" dirty="0">
                <a:solidFill>
                  <a:schemeClr val="bg1"/>
                </a:solidFill>
                <a:cs typeface="Arial" pitchFamily="34" charset="0"/>
              </a:endParaRPr>
            </a:p>
            <a:p>
              <a:pPr marL="176188" lvl="1" indent="-176188">
                <a:lnSpc>
                  <a:spcPct val="93000"/>
                </a:lnSpc>
                <a:spcBef>
                  <a:spcPts val="300"/>
                </a:spcBef>
                <a:buClr>
                  <a:schemeClr val="tx1"/>
                </a:buClr>
                <a:buSzPct val="100000"/>
                <a:buFont typeface="Arial"/>
                <a:buChar char="•"/>
              </a:pPr>
              <a:r>
                <a:rPr lang="en-US" sz="1600" dirty="0">
                  <a:solidFill>
                    <a:schemeClr val="bg1"/>
                  </a:solidFill>
                  <a:cs typeface="Arial" pitchFamily="34" charset="0"/>
                </a:rPr>
                <a:t>Data is available at Birth, age 5, 10, 16, 26, 30, 34, 38 and 42 - most recent data from 2012 </a:t>
              </a:r>
            </a:p>
            <a:p>
              <a:pPr marL="176188" lvl="1" indent="-176188">
                <a:lnSpc>
                  <a:spcPct val="93000"/>
                </a:lnSpc>
                <a:spcBef>
                  <a:spcPts val="300"/>
                </a:spcBef>
                <a:buClr>
                  <a:schemeClr val="tx1"/>
                </a:buClr>
                <a:buSzPct val="100000"/>
                <a:buFont typeface="Arial"/>
                <a:buChar char="•"/>
              </a:pPr>
              <a:endParaRPr lang="en-US" sz="1600" dirty="0">
                <a:solidFill>
                  <a:schemeClr val="bg1"/>
                </a:solidFill>
                <a:cs typeface="Arial" pitchFamily="34" charset="0"/>
              </a:endParaRPr>
            </a:p>
            <a:p>
              <a:pPr marL="176188" lvl="1" indent="-176188">
                <a:lnSpc>
                  <a:spcPct val="93000"/>
                </a:lnSpc>
                <a:spcBef>
                  <a:spcPts val="300"/>
                </a:spcBef>
                <a:buClr>
                  <a:schemeClr val="tx1"/>
                </a:buClr>
                <a:buSzPct val="100000"/>
                <a:buFont typeface="Arial"/>
                <a:buChar char="•"/>
              </a:pPr>
              <a:r>
                <a:rPr lang="en-US" sz="1600" dirty="0">
                  <a:solidFill>
                    <a:schemeClr val="bg1"/>
                  </a:solidFill>
                  <a:cs typeface="Arial" pitchFamily="34" charset="0"/>
                </a:rPr>
                <a:t>We gather data for background variables at birth to age 16</a:t>
              </a:r>
            </a:p>
            <a:p>
              <a:pPr marL="176188" lvl="1" indent="-176188">
                <a:lnSpc>
                  <a:spcPct val="93000"/>
                </a:lnSpc>
                <a:spcBef>
                  <a:spcPts val="300"/>
                </a:spcBef>
                <a:buClr>
                  <a:schemeClr val="tx1"/>
                </a:buClr>
                <a:buSzPct val="100000"/>
                <a:buFont typeface="Arial"/>
                <a:buChar char="•"/>
              </a:pPr>
              <a:endParaRPr lang="en-US" sz="1600" dirty="0">
                <a:solidFill>
                  <a:schemeClr val="bg1"/>
                </a:solidFill>
                <a:cs typeface="Arial" pitchFamily="34" charset="0"/>
              </a:endParaRPr>
            </a:p>
            <a:p>
              <a:pPr marL="176188" lvl="1" indent="-176188">
                <a:lnSpc>
                  <a:spcPct val="93000"/>
                </a:lnSpc>
                <a:spcBef>
                  <a:spcPts val="300"/>
                </a:spcBef>
                <a:buClr>
                  <a:schemeClr val="tx1"/>
                </a:buClr>
                <a:buSzPct val="100000"/>
                <a:buFont typeface="Arial"/>
                <a:buChar char="•"/>
              </a:pPr>
              <a:r>
                <a:rPr lang="en-US" sz="1600" dirty="0">
                  <a:solidFill>
                    <a:schemeClr val="bg1"/>
                  </a:solidFill>
                  <a:cs typeface="Arial" pitchFamily="34" charset="0"/>
                </a:rPr>
                <a:t>Survey attrition means ~48% loss of respondents from birth to age 26</a:t>
              </a:r>
            </a:p>
            <a:p>
              <a:pPr marL="0" lvl="1">
                <a:lnSpc>
                  <a:spcPct val="93000"/>
                </a:lnSpc>
                <a:spcBef>
                  <a:spcPts val="300"/>
                </a:spcBef>
                <a:buClr>
                  <a:schemeClr val="tx1"/>
                </a:buClr>
                <a:buSzPct val="100000"/>
              </a:pPr>
              <a:endParaRPr lang="en-US" sz="1500" dirty="0">
                <a:solidFill>
                  <a:schemeClr val="bg1"/>
                </a:solidFill>
                <a:cs typeface="Arial" pitchFamily="34" charset="0"/>
              </a:endParaRPr>
            </a:p>
          </p:txBody>
        </p:sp>
      </p:grpSp>
      <p:graphicFrame>
        <p:nvGraphicFramePr>
          <p:cNvPr id="8" name="Chart 7"/>
          <p:cNvGraphicFramePr/>
          <p:nvPr>
            <p:extLst>
              <p:ext uri="{D42A27DB-BD31-4B8C-83A1-F6EECF244321}">
                <p14:modId xmlns:p14="http://schemas.microsoft.com/office/powerpoint/2010/main" val="4141761722"/>
              </p:ext>
            </p:extLst>
          </p:nvPr>
        </p:nvGraphicFramePr>
        <p:xfrm>
          <a:off x="6134224" y="2650716"/>
          <a:ext cx="4940176" cy="3381783"/>
        </p:xfrm>
        <a:graphic>
          <a:graphicData uri="http://schemas.openxmlformats.org/drawingml/2006/chart">
            <c:chart xmlns:c="http://schemas.openxmlformats.org/drawingml/2006/chart" xmlns:r="http://schemas.openxmlformats.org/officeDocument/2006/relationships" r:id="rId6"/>
          </a:graphicData>
        </a:graphic>
      </p:graphicFrame>
      <p:pic>
        <p:nvPicPr>
          <p:cNvPr id="9" name="Picture 8"/>
          <p:cNvPicPr>
            <a:picLocks noChangeAspect="1"/>
          </p:cNvPicPr>
          <p:nvPr/>
        </p:nvPicPr>
        <p:blipFill>
          <a:blip r:embed="rId7"/>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4175520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0" y="527810"/>
            <a:ext cx="10515600" cy="1325562"/>
          </a:xfrm>
        </p:spPr>
        <p:txBody>
          <a:bodyPr>
            <a:normAutofit/>
          </a:bodyPr>
          <a:lstStyle/>
          <a:p>
            <a:r>
              <a:rPr lang="en-GB" sz="2800" b="1" dirty="0">
                <a:solidFill>
                  <a:schemeClr val="bg1"/>
                </a:solidFill>
                <a:latin typeface="+mn-lt"/>
              </a:rPr>
              <a:t>V</a:t>
            </a:r>
            <a:r>
              <a:rPr lang="en-GB" sz="2800" b="1" dirty="0" smtClean="0">
                <a:solidFill>
                  <a:schemeClr val="bg1"/>
                </a:solidFill>
                <a:latin typeface="+mn-lt"/>
              </a:rPr>
              <a:t>ariables </a:t>
            </a:r>
            <a:r>
              <a:rPr lang="en-GB" sz="2800" b="1" dirty="0">
                <a:solidFill>
                  <a:schemeClr val="bg1"/>
                </a:solidFill>
                <a:latin typeface="+mn-lt"/>
              </a:rPr>
              <a:t>of interest</a:t>
            </a:r>
          </a:p>
        </p:txBody>
      </p:sp>
      <p:cxnSp>
        <p:nvCxnSpPr>
          <p:cNvPr id="4" name="Horizontal Line"/>
          <p:cNvCxnSpPr/>
          <p:nvPr>
            <p:custDataLst>
              <p:tags r:id="rId1"/>
            </p:custDataLst>
          </p:nvPr>
        </p:nvCxnSpPr>
        <p:spPr>
          <a:xfrm>
            <a:off x="830602" y="2073866"/>
            <a:ext cx="7917862" cy="0"/>
          </a:xfrm>
          <a:prstGeom prst="line">
            <a:avLst/>
          </a:prstGeom>
          <a:ln/>
        </p:spPr>
        <p:style>
          <a:lnRef idx="1">
            <a:schemeClr val="accent2"/>
          </a:lnRef>
          <a:fillRef idx="0">
            <a:schemeClr val="accent2"/>
          </a:fillRef>
          <a:effectRef idx="0">
            <a:schemeClr val="accent2"/>
          </a:effectRef>
          <a:fontRef idx="minor">
            <a:schemeClr val="tx1"/>
          </a:fontRef>
        </p:style>
      </p:cxnSp>
      <p:sp>
        <p:nvSpPr>
          <p:cNvPr id="5" name="ListLeanHorizontalTextTopic1"/>
          <p:cNvSpPr txBox="1"/>
          <p:nvPr>
            <p:custDataLst>
              <p:tags r:id="rId2"/>
            </p:custDataLst>
          </p:nvPr>
        </p:nvSpPr>
        <p:spPr>
          <a:xfrm>
            <a:off x="830602" y="1754596"/>
            <a:ext cx="6603577" cy="286232"/>
          </a:xfrm>
          <a:prstGeom prst="rect">
            <a:avLst/>
          </a:prstGeom>
        </p:spPr>
        <p:txBody>
          <a:bodyPr vert="horz" wrap="square" lIns="0" tIns="0" rIns="0" bIns="0" rtlCol="0" anchor="t">
            <a:spAutoFit/>
          </a:bodyPr>
          <a:lstStyle/>
          <a:p>
            <a:pPr>
              <a:lnSpc>
                <a:spcPct val="93000"/>
              </a:lnSpc>
              <a:spcBef>
                <a:spcPts val="300"/>
              </a:spcBef>
              <a:buClr>
                <a:schemeClr val="tx1"/>
              </a:buClr>
              <a:buSzPct val="100000"/>
            </a:pPr>
            <a:r>
              <a:rPr lang="en-GB" sz="2000" b="1" dirty="0">
                <a:solidFill>
                  <a:schemeClr val="bg1"/>
                </a:solidFill>
                <a:cs typeface="Arial" pitchFamily="34" charset="0"/>
              </a:rPr>
              <a:t>Full-time weekly income in 1996 (age 26</a:t>
            </a:r>
            <a:r>
              <a:rPr lang="en-GB" sz="2000" b="1" dirty="0" smtClean="0">
                <a:solidFill>
                  <a:schemeClr val="bg1"/>
                </a:solidFill>
                <a:cs typeface="Arial" pitchFamily="34" charset="0"/>
              </a:rPr>
              <a:t>)</a:t>
            </a:r>
            <a:endParaRPr lang="en-GB" sz="2000" b="1" dirty="0">
              <a:solidFill>
                <a:schemeClr val="bg1"/>
              </a:solidFill>
              <a:cs typeface="Arial" pitchFamily="34" charset="0"/>
            </a:endParaRPr>
          </a:p>
        </p:txBody>
      </p:sp>
      <p:sp>
        <p:nvSpPr>
          <p:cNvPr id="6" name="Rectangle 5"/>
          <p:cNvSpPr/>
          <p:nvPr/>
        </p:nvSpPr>
        <p:spPr>
          <a:xfrm>
            <a:off x="830602" y="2236493"/>
            <a:ext cx="3842998" cy="3518527"/>
          </a:xfrm>
          <a:prstGeom prst="rect">
            <a:avLst/>
          </a:prstGeom>
        </p:spPr>
        <p:txBody>
          <a:bodyPr wrap="square">
            <a:spAutoFit/>
          </a:bodyPr>
          <a:lstStyle/>
          <a:p>
            <a:pPr marL="176188" lvl="1" indent="-176188">
              <a:lnSpc>
                <a:spcPct val="93000"/>
              </a:lnSpc>
              <a:spcBef>
                <a:spcPts val="300"/>
              </a:spcBef>
              <a:buClr>
                <a:schemeClr val="tx1"/>
              </a:buClr>
              <a:buSzPct val="100000"/>
              <a:buFont typeface="Arial"/>
              <a:buChar char="•"/>
            </a:pPr>
            <a:r>
              <a:rPr lang="en-GB" dirty="0" smtClean="0">
                <a:solidFill>
                  <a:schemeClr val="bg1"/>
                </a:solidFill>
                <a:latin typeface="+mj-lt"/>
                <a:cs typeface="Arial" pitchFamily="34" charset="0"/>
              </a:rPr>
              <a:t>Approximately </a:t>
            </a:r>
            <a:r>
              <a:rPr lang="en-GB" b="1" dirty="0" smtClean="0">
                <a:solidFill>
                  <a:schemeClr val="bg1"/>
                </a:solidFill>
                <a:latin typeface="+mj-lt"/>
                <a:cs typeface="Arial" pitchFamily="34" charset="0"/>
              </a:rPr>
              <a:t>38%</a:t>
            </a:r>
            <a:r>
              <a:rPr lang="en-GB" dirty="0" smtClean="0">
                <a:solidFill>
                  <a:schemeClr val="bg1"/>
                </a:solidFill>
                <a:latin typeface="+mj-lt"/>
                <a:cs typeface="Arial" pitchFamily="34" charset="0"/>
              </a:rPr>
              <a:t> of full time employed individuals reported a weekly income between £200 and £300; Male earns more than female on average (£238 vs. £192 per week)</a:t>
            </a:r>
          </a:p>
          <a:p>
            <a:pPr marL="176188" lvl="1" indent="-176188">
              <a:lnSpc>
                <a:spcPct val="93000"/>
              </a:lnSpc>
              <a:spcBef>
                <a:spcPts val="300"/>
              </a:spcBef>
              <a:buClr>
                <a:schemeClr val="tx1"/>
              </a:buClr>
              <a:buSzPct val="100000"/>
              <a:buFont typeface="Arial"/>
              <a:buChar char="•"/>
            </a:pPr>
            <a:r>
              <a:rPr lang="en-GB" dirty="0" smtClean="0">
                <a:solidFill>
                  <a:schemeClr val="bg1"/>
                </a:solidFill>
                <a:latin typeface="+mj-lt"/>
                <a:cs typeface="Arial" pitchFamily="34" charset="0"/>
              </a:rPr>
              <a:t> Academic ability at age 16 is strongly associated with earning at age 26; the high achievers on average earn more. (on average 7%)</a:t>
            </a:r>
          </a:p>
          <a:p>
            <a:pPr marL="176188" lvl="1" indent="-176188">
              <a:lnSpc>
                <a:spcPct val="93000"/>
              </a:lnSpc>
              <a:spcBef>
                <a:spcPts val="300"/>
              </a:spcBef>
              <a:buClr>
                <a:schemeClr val="tx1"/>
              </a:buClr>
              <a:buSzPct val="100000"/>
              <a:buFont typeface="Arial"/>
              <a:buChar char="•"/>
            </a:pPr>
            <a:r>
              <a:rPr lang="en-GB" dirty="0" smtClean="0">
                <a:solidFill>
                  <a:schemeClr val="bg1"/>
                </a:solidFill>
                <a:latin typeface="+mj-lt"/>
                <a:cs typeface="Arial" pitchFamily="34" charset="0"/>
              </a:rPr>
              <a:t>Young people‘s wage from more privileged families  is higher than families with lower social classes (on average 4.3%)</a:t>
            </a:r>
            <a:endParaRPr lang="en-GB" dirty="0">
              <a:solidFill>
                <a:schemeClr val="bg1"/>
              </a:solidFill>
              <a:latin typeface="+mj-lt"/>
              <a:cs typeface="Arial" pitchFamily="34" charset="0"/>
            </a:endParaRPr>
          </a:p>
        </p:txBody>
      </p:sp>
      <p:graphicFrame>
        <p:nvGraphicFramePr>
          <p:cNvPr id="7" name="Chart 6"/>
          <p:cNvGraphicFramePr/>
          <p:nvPr>
            <p:extLst>
              <p:ext uri="{D42A27DB-BD31-4B8C-83A1-F6EECF244321}">
                <p14:modId xmlns:p14="http://schemas.microsoft.com/office/powerpoint/2010/main" val="2397824147"/>
              </p:ext>
            </p:extLst>
          </p:nvPr>
        </p:nvGraphicFramePr>
        <p:xfrm>
          <a:off x="5029198" y="2399615"/>
          <a:ext cx="5972631" cy="3856041"/>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7"/>
          <p:cNvPicPr>
            <a:picLocks noChangeAspect="1"/>
          </p:cNvPicPr>
          <p:nvPr/>
        </p:nvPicPr>
        <p:blipFill>
          <a:blip r:embed="rId6"/>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26600648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b="1" dirty="0" smtClean="0">
                <a:solidFill>
                  <a:schemeClr val="bg1"/>
                </a:solidFill>
                <a:latin typeface="+mn-lt"/>
              </a:rPr>
              <a:t>Career talks with an outside speaker (1986) - overview</a:t>
            </a:r>
            <a:endParaRPr lang="en-GB" sz="2400" b="1" dirty="0">
              <a:solidFill>
                <a:schemeClr val="bg1"/>
              </a:solidFill>
              <a:latin typeface="+mn-lt"/>
            </a:endParaRPr>
          </a:p>
        </p:txBody>
      </p:sp>
      <p:grpSp>
        <p:nvGrpSpPr>
          <p:cNvPr id="4" name="Content Placeholder 3"/>
          <p:cNvGrpSpPr>
            <a:grpSpLocks noGrp="1"/>
          </p:cNvGrpSpPr>
          <p:nvPr/>
        </p:nvGrpSpPr>
        <p:grpSpPr>
          <a:xfrm>
            <a:off x="1663700" y="1511300"/>
            <a:ext cx="8432800" cy="4635500"/>
            <a:chOff x="766480" y="1847725"/>
            <a:chExt cx="2998694" cy="4257620"/>
          </a:xfrm>
          <a:noFill/>
        </p:grpSpPr>
        <p:sp>
          <p:nvSpPr>
            <p:cNvPr id="5" name="Rectangle 4"/>
            <p:cNvSpPr/>
            <p:nvPr/>
          </p:nvSpPr>
          <p:spPr>
            <a:xfrm>
              <a:off x="766480" y="1847725"/>
              <a:ext cx="2998694" cy="4257620"/>
            </a:xfrm>
            <a:prstGeom prst="rect">
              <a:avLst/>
            </a:prstGeom>
            <a:grpFill/>
            <a:ln>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lIns="72000" tIns="0" rIns="72000" bIns="0" rtlCol="0" anchor="ctr"/>
            <a:lstStyle/>
            <a:p>
              <a:pPr algn="ctr">
                <a:lnSpc>
                  <a:spcPct val="93000"/>
                </a:lnSpc>
                <a:spcBef>
                  <a:spcPts val="300"/>
                </a:spcBef>
              </a:pPr>
              <a:endParaRPr lang="en-GB" sz="1300" dirty="0">
                <a:solidFill>
                  <a:schemeClr val="bg1"/>
                </a:solidFill>
                <a:cs typeface="Arial" pitchFamily="34" charset="0"/>
              </a:endParaRPr>
            </a:p>
          </p:txBody>
        </p:sp>
        <p:sp>
          <p:nvSpPr>
            <p:cNvPr id="6" name="ListLeanHorizontalTextTopic0"/>
            <p:cNvSpPr txBox="1"/>
            <p:nvPr>
              <p:custDataLst>
                <p:tags r:id="rId1"/>
              </p:custDataLst>
            </p:nvPr>
          </p:nvSpPr>
          <p:spPr>
            <a:xfrm>
              <a:off x="890299" y="1928818"/>
              <a:ext cx="2705847" cy="197174"/>
            </a:xfrm>
            <a:prstGeom prst="rect">
              <a:avLst/>
            </a:prstGeom>
            <a:grpFill/>
          </p:spPr>
          <p:txBody>
            <a:bodyPr vert="horz" wrap="square" lIns="0" tIns="0" rIns="0" bIns="0" rtlCol="0" anchor="t">
              <a:spAutoFit/>
            </a:bodyPr>
            <a:lstStyle/>
            <a:p>
              <a:pPr>
                <a:lnSpc>
                  <a:spcPct val="93000"/>
                </a:lnSpc>
                <a:spcBef>
                  <a:spcPts val="300"/>
                </a:spcBef>
                <a:buClr>
                  <a:schemeClr val="tx1"/>
                </a:buClr>
                <a:buSzPct val="100000"/>
              </a:pPr>
              <a:r>
                <a:rPr lang="en-GB" sz="1500" dirty="0">
                  <a:solidFill>
                    <a:schemeClr val="bg1"/>
                  </a:solidFill>
                  <a:cs typeface="Arial" pitchFamily="34" charset="0"/>
                </a:rPr>
                <a:t># Career talks with outside speakers aged 15-16</a:t>
              </a:r>
            </a:p>
          </p:txBody>
        </p:sp>
        <p:sp>
          <p:nvSpPr>
            <p:cNvPr id="7" name="ListLeanHorizontalTextDetail0"/>
            <p:cNvSpPr txBox="1"/>
            <p:nvPr>
              <p:custDataLst>
                <p:tags r:id="rId2"/>
              </p:custDataLst>
            </p:nvPr>
          </p:nvSpPr>
          <p:spPr>
            <a:xfrm>
              <a:off x="890299" y="4966400"/>
              <a:ext cx="2779022" cy="403418"/>
            </a:xfrm>
            <a:prstGeom prst="rect">
              <a:avLst/>
            </a:prstGeom>
            <a:grpFill/>
          </p:spPr>
          <p:txBody>
            <a:bodyPr vert="horz" wrap="square" lIns="0" tIns="0" rIns="0" bIns="0" rtlCol="0">
              <a:spAutoFit/>
            </a:bodyPr>
            <a:lstStyle/>
            <a:p>
              <a:pPr marL="176188" lvl="1" indent="-176188">
                <a:lnSpc>
                  <a:spcPct val="93000"/>
                </a:lnSpc>
                <a:spcBef>
                  <a:spcPts val="300"/>
                </a:spcBef>
                <a:buClr>
                  <a:schemeClr val="tx1"/>
                </a:buClr>
                <a:buSzPct val="100000"/>
                <a:buFont typeface="Arial"/>
                <a:buChar char="•"/>
              </a:pPr>
              <a:r>
                <a:rPr lang="en-GB" sz="1400" b="1" dirty="0">
                  <a:solidFill>
                    <a:schemeClr val="bg1"/>
                  </a:solidFill>
                  <a:cs typeface="Arial" pitchFamily="34" charset="0"/>
                </a:rPr>
                <a:t>66</a:t>
              </a:r>
              <a:r>
                <a:rPr lang="en-GB" sz="1400" dirty="0">
                  <a:solidFill>
                    <a:schemeClr val="bg1"/>
                  </a:solidFill>
                  <a:cs typeface="Arial" pitchFamily="34" charset="0"/>
                </a:rPr>
                <a:t>% did at least one, with many doing two or more, allowing us to test the idea: “more is more”</a:t>
              </a:r>
            </a:p>
            <a:p>
              <a:pPr marL="176188" lvl="1" indent="-176188">
                <a:lnSpc>
                  <a:spcPct val="93000"/>
                </a:lnSpc>
                <a:spcBef>
                  <a:spcPts val="300"/>
                </a:spcBef>
                <a:buClr>
                  <a:schemeClr val="tx1"/>
                </a:buClr>
                <a:buSzPct val="100000"/>
                <a:buFont typeface="Arial"/>
                <a:buChar char="•"/>
              </a:pPr>
              <a:r>
                <a:rPr lang="en-GB" sz="1400" dirty="0">
                  <a:solidFill>
                    <a:schemeClr val="bg1"/>
                  </a:solidFill>
                  <a:cs typeface="Arial" pitchFamily="34" charset="0"/>
                </a:rPr>
                <a:t>Typically held during school day, decided by school – less individual agency </a:t>
              </a:r>
            </a:p>
          </p:txBody>
        </p:sp>
        <p:graphicFrame>
          <p:nvGraphicFramePr>
            <p:cNvPr id="8" name="Chart 7"/>
            <p:cNvGraphicFramePr/>
            <p:nvPr>
              <p:extLst>
                <p:ext uri="{D42A27DB-BD31-4B8C-83A1-F6EECF244321}">
                  <p14:modId xmlns:p14="http://schemas.microsoft.com/office/powerpoint/2010/main" val="3014245649"/>
                </p:ext>
              </p:extLst>
            </p:nvPr>
          </p:nvGraphicFramePr>
          <p:xfrm>
            <a:off x="814148" y="2496469"/>
            <a:ext cx="2785912" cy="2148075"/>
          </p:xfrm>
          <a:graphic>
            <a:graphicData uri="http://schemas.openxmlformats.org/drawingml/2006/chart">
              <c:chart xmlns:c="http://schemas.openxmlformats.org/drawingml/2006/chart" xmlns:r="http://schemas.openxmlformats.org/officeDocument/2006/relationships" r:id="rId5"/>
            </a:graphicData>
          </a:graphic>
        </p:graphicFrame>
      </p:grpSp>
      <p:pic>
        <p:nvPicPr>
          <p:cNvPr id="9" name="Picture 8"/>
          <p:cNvPicPr>
            <a:picLocks noChangeAspect="1"/>
          </p:cNvPicPr>
          <p:nvPr/>
        </p:nvPicPr>
        <p:blipFill>
          <a:blip r:embed="rId6"/>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3102485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480153"/>
            <a:ext cx="10515600" cy="1095506"/>
          </a:xfrm>
        </p:spPr>
        <p:txBody>
          <a:bodyPr>
            <a:noAutofit/>
          </a:bodyPr>
          <a:lstStyle/>
          <a:p>
            <a:r>
              <a:rPr lang="en-GB" sz="3300" b="1" dirty="0" smtClean="0">
                <a:solidFill>
                  <a:srgbClr val="002060"/>
                </a:solidFill>
                <a:latin typeface="+mn-lt"/>
              </a:rPr>
              <a:t/>
            </a:r>
            <a:br>
              <a:rPr lang="en-GB" sz="3300" b="1" dirty="0" smtClean="0">
                <a:solidFill>
                  <a:srgbClr val="002060"/>
                </a:solidFill>
                <a:latin typeface="+mn-lt"/>
              </a:rPr>
            </a:br>
            <a:r>
              <a:rPr lang="en-GB" sz="3300" b="1" dirty="0" smtClean="0">
                <a:solidFill>
                  <a:srgbClr val="002060"/>
                </a:solidFill>
                <a:latin typeface="+mn-lt"/>
              </a:rPr>
              <a:t> </a:t>
            </a:r>
            <a:endParaRPr lang="en-GB" sz="3300" b="1" dirty="0">
              <a:solidFill>
                <a:srgbClr val="002060"/>
              </a:solidFill>
              <a:latin typeface="+mn-lt"/>
            </a:endParaRPr>
          </a:p>
        </p:txBody>
      </p:sp>
      <p:sp>
        <p:nvSpPr>
          <p:cNvPr id="5" name="Content Placeholder 4"/>
          <p:cNvSpPr>
            <a:spLocks noGrp="1"/>
          </p:cNvSpPr>
          <p:nvPr>
            <p:ph idx="1"/>
          </p:nvPr>
        </p:nvSpPr>
        <p:spPr>
          <a:xfrm>
            <a:off x="469900" y="2184400"/>
            <a:ext cx="11010900" cy="4330700"/>
          </a:xfrm>
          <a:noFill/>
        </p:spPr>
        <p:txBody>
          <a:bodyPr>
            <a:normAutofit fontScale="85000" lnSpcReduction="20000"/>
          </a:bodyPr>
          <a:lstStyle/>
          <a:p>
            <a:pPr marL="0" indent="0" algn="ctr">
              <a:buNone/>
            </a:pPr>
            <a:endParaRPr lang="en-GB" sz="3200" b="1" dirty="0" smtClean="0">
              <a:solidFill>
                <a:schemeClr val="bg1"/>
              </a:solidFill>
            </a:endParaRPr>
          </a:p>
          <a:p>
            <a:pPr marL="0" indent="0" algn="ctr">
              <a:buNone/>
            </a:pPr>
            <a:r>
              <a:rPr lang="en-GB" sz="6200" b="1" dirty="0" smtClean="0">
                <a:solidFill>
                  <a:schemeClr val="bg1"/>
                </a:solidFill>
              </a:rPr>
              <a:t>Evidence Review</a:t>
            </a:r>
          </a:p>
          <a:p>
            <a:pPr marL="0" indent="0" algn="ctr">
              <a:buNone/>
            </a:pPr>
            <a:r>
              <a:rPr lang="en-GB" sz="5100" b="1" dirty="0" smtClean="0">
                <a:solidFill>
                  <a:schemeClr val="bg1"/>
                </a:solidFill>
              </a:rPr>
              <a:t>Impact of Employers Engagement in Education</a:t>
            </a:r>
            <a:endParaRPr lang="en-GB" sz="5100" b="1" dirty="0">
              <a:solidFill>
                <a:schemeClr val="bg1"/>
              </a:solidFill>
            </a:endParaRPr>
          </a:p>
          <a:p>
            <a:pPr marL="0" indent="0" algn="ctr">
              <a:buNone/>
            </a:pPr>
            <a:endParaRPr lang="en-GB" sz="3200" b="1" dirty="0" smtClean="0">
              <a:solidFill>
                <a:schemeClr val="bg1"/>
              </a:solidFill>
            </a:endParaRPr>
          </a:p>
          <a:p>
            <a:pPr marL="0" indent="0" algn="ctr">
              <a:buNone/>
            </a:pPr>
            <a:endParaRPr lang="en-GB" sz="3200" b="1" dirty="0" smtClean="0">
              <a:solidFill>
                <a:schemeClr val="bg1"/>
              </a:solidFill>
            </a:endParaRPr>
          </a:p>
          <a:p>
            <a:pPr marL="0" indent="0" algn="ctr">
              <a:buNone/>
            </a:pPr>
            <a:r>
              <a:rPr lang="en-GB" sz="3200" b="1" dirty="0" smtClean="0">
                <a:solidFill>
                  <a:schemeClr val="bg1"/>
                </a:solidFill>
              </a:rPr>
              <a:t>Dr Elnaz </a:t>
            </a:r>
            <a:r>
              <a:rPr lang="en-GB" sz="3200" b="1" dirty="0" err="1" smtClean="0">
                <a:solidFill>
                  <a:schemeClr val="bg1"/>
                </a:solidFill>
              </a:rPr>
              <a:t>Kashefpakdel</a:t>
            </a:r>
            <a:r>
              <a:rPr lang="en-GB" sz="3200" b="1" dirty="0" smtClean="0">
                <a:solidFill>
                  <a:schemeClr val="bg1"/>
                </a:solidFill>
              </a:rPr>
              <a:t> </a:t>
            </a:r>
          </a:p>
          <a:p>
            <a:pPr marL="0" indent="0" algn="ctr">
              <a:buNone/>
            </a:pPr>
            <a:r>
              <a:rPr lang="en-GB" sz="3200" b="1" dirty="0" smtClean="0">
                <a:solidFill>
                  <a:schemeClr val="bg1"/>
                </a:solidFill>
              </a:rPr>
              <a:t>Head of Research | Education and Employers </a:t>
            </a:r>
          </a:p>
          <a:p>
            <a:pPr marL="0" indent="0" algn="ctr">
              <a:buNone/>
            </a:pPr>
            <a:r>
              <a:rPr lang="en-GB" dirty="0" smtClean="0">
                <a:solidFill>
                  <a:schemeClr val="bg1"/>
                </a:solidFill>
                <a:hlinkClick r:id="rId3"/>
              </a:rPr>
              <a:t>Elnaz.Kashef@educationandemployers.org</a:t>
            </a:r>
            <a:r>
              <a:rPr lang="en-GB" dirty="0" smtClean="0">
                <a:solidFill>
                  <a:schemeClr val="bg1"/>
                </a:solidFill>
              </a:rPr>
              <a:t> </a:t>
            </a:r>
          </a:p>
          <a:p>
            <a:pPr marL="0" indent="0" algn="ctr">
              <a:buNone/>
            </a:pPr>
            <a:r>
              <a:rPr lang="en-GB" dirty="0" smtClean="0">
                <a:solidFill>
                  <a:schemeClr val="bg1"/>
                </a:solidFill>
              </a:rPr>
              <a:t>@</a:t>
            </a:r>
            <a:r>
              <a:rPr lang="en-GB" dirty="0" err="1" smtClean="0">
                <a:solidFill>
                  <a:schemeClr val="bg1"/>
                </a:solidFill>
              </a:rPr>
              <a:t>Edu_EResearch</a:t>
            </a:r>
            <a:endParaRPr lang="en-GB" dirty="0" smtClean="0">
              <a:solidFill>
                <a:schemeClr val="bg1"/>
              </a:solidFill>
            </a:endParaRPr>
          </a:p>
          <a:p>
            <a:pPr marL="0" indent="0" algn="ctr">
              <a:buNone/>
            </a:pPr>
            <a:endParaRPr lang="en-GB" b="1" dirty="0">
              <a:solidFill>
                <a:schemeClr val="bg1"/>
              </a:solidFill>
            </a:endParaRPr>
          </a:p>
          <a:p>
            <a:pPr marL="0" indent="0" algn="ctr">
              <a:buNone/>
            </a:pPr>
            <a:endParaRPr lang="en-GB" sz="3200" b="1" dirty="0" smtClean="0">
              <a:solidFill>
                <a:schemeClr val="bg1"/>
              </a:solidFill>
            </a:endParaRPr>
          </a:p>
          <a:p>
            <a:pPr marL="0" indent="0" algn="ctr">
              <a:buNone/>
            </a:pPr>
            <a:endParaRPr lang="en-GB" b="1" dirty="0" smtClean="0">
              <a:solidFill>
                <a:schemeClr val="bg1"/>
              </a:solidFill>
            </a:endParaRPr>
          </a:p>
          <a:p>
            <a:pPr marL="0" indent="0" algn="ctr">
              <a:buNone/>
            </a:pPr>
            <a:endParaRPr lang="en-GB" dirty="0" smtClean="0">
              <a:solidFill>
                <a:schemeClr val="bg1"/>
              </a:solidFill>
            </a:endParaRPr>
          </a:p>
          <a:p>
            <a:pPr marL="0" indent="0" algn="ctr">
              <a:buNone/>
            </a:pPr>
            <a:endParaRPr lang="en-GB" dirty="0">
              <a:solidFill>
                <a:schemeClr val="bg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9607" y="480153"/>
            <a:ext cx="4275029" cy="1462947"/>
          </a:xfrm>
          <a:prstGeom prst="rect">
            <a:avLst/>
          </a:prstGeom>
        </p:spPr>
      </p:pic>
    </p:spTree>
    <p:extLst>
      <p:ext uri="{BB962C8B-B14F-4D97-AF65-F5344CB8AC3E}">
        <p14:creationId xmlns:p14="http://schemas.microsoft.com/office/powerpoint/2010/main" val="35201780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759898"/>
            <a:ext cx="10515600" cy="1325562"/>
          </a:xfrm>
        </p:spPr>
        <p:txBody>
          <a:bodyPr>
            <a:normAutofit/>
          </a:bodyPr>
          <a:lstStyle/>
          <a:p>
            <a:r>
              <a:rPr lang="en-GB" sz="2100" b="1" dirty="0">
                <a:solidFill>
                  <a:schemeClr val="bg1"/>
                </a:solidFill>
                <a:latin typeface="+mn-lt"/>
              </a:rPr>
              <a:t>Including control variables, the average effect at year 10 is 0.8% - statistically significant at </a:t>
            </a:r>
            <a:r>
              <a:rPr lang="en-GB" sz="2100" b="1" dirty="0" smtClean="0">
                <a:solidFill>
                  <a:schemeClr val="bg1"/>
                </a:solidFill>
                <a:latin typeface="+mn-lt"/>
              </a:rPr>
              <a:t>5%</a:t>
            </a:r>
            <a:br>
              <a:rPr lang="en-GB" sz="2100" b="1" dirty="0" smtClean="0">
                <a:solidFill>
                  <a:schemeClr val="bg1"/>
                </a:solidFill>
                <a:latin typeface="+mn-lt"/>
              </a:rPr>
            </a:br>
            <a:r>
              <a:rPr lang="en-GB" sz="2100" b="1" dirty="0" smtClean="0">
                <a:solidFill>
                  <a:schemeClr val="bg1"/>
                </a:solidFill>
                <a:latin typeface="+mn-lt"/>
              </a:rPr>
              <a:t>(</a:t>
            </a:r>
            <a:r>
              <a:rPr lang="en-GB" sz="2100" b="1" dirty="0">
                <a:solidFill>
                  <a:schemeClr val="bg1"/>
                </a:solidFill>
                <a:latin typeface="+mn-lt"/>
              </a:rPr>
              <a:t>At year </a:t>
            </a:r>
            <a:r>
              <a:rPr lang="en-GB" sz="2100" b="1" dirty="0" smtClean="0">
                <a:solidFill>
                  <a:schemeClr val="bg1"/>
                </a:solidFill>
                <a:latin typeface="+mn-lt"/>
              </a:rPr>
              <a:t>11 the relationship is </a:t>
            </a:r>
            <a:r>
              <a:rPr lang="en-GB" sz="2100" b="1" dirty="0">
                <a:solidFill>
                  <a:schemeClr val="bg1"/>
                </a:solidFill>
                <a:latin typeface="+mn-lt"/>
              </a:rPr>
              <a:t>not statistically </a:t>
            </a:r>
            <a:r>
              <a:rPr lang="en-GB" sz="2100" b="1" dirty="0" smtClean="0">
                <a:solidFill>
                  <a:schemeClr val="bg1"/>
                </a:solidFill>
                <a:latin typeface="+mn-lt"/>
              </a:rPr>
              <a:t>significant)</a:t>
            </a:r>
            <a:endParaRPr lang="en-GB" sz="2100" b="1" dirty="0">
              <a:solidFill>
                <a:schemeClr val="bg1"/>
              </a:solidFill>
              <a:latin typeface="+mn-lt"/>
            </a:endParaRPr>
          </a:p>
        </p:txBody>
      </p:sp>
      <p:cxnSp>
        <p:nvCxnSpPr>
          <p:cNvPr id="6" name="Horizontal Line"/>
          <p:cNvCxnSpPr/>
          <p:nvPr>
            <p:custDataLst>
              <p:tags r:id="rId1"/>
            </p:custDataLst>
          </p:nvPr>
        </p:nvCxnSpPr>
        <p:spPr>
          <a:xfrm flipV="1">
            <a:off x="1865392" y="2598936"/>
            <a:ext cx="4658710" cy="1"/>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9" name="Group 37"/>
          <p:cNvGrpSpPr/>
          <p:nvPr/>
        </p:nvGrpSpPr>
        <p:grpSpPr>
          <a:xfrm>
            <a:off x="6524103" y="2670944"/>
            <a:ext cx="432050" cy="3336156"/>
            <a:chOff x="6354107" y="2697728"/>
            <a:chExt cx="201706" cy="3520846"/>
          </a:xfrm>
        </p:grpSpPr>
        <p:cxnSp>
          <p:nvCxnSpPr>
            <p:cNvPr id="22" name="Straight Connector 21"/>
            <p:cNvCxnSpPr/>
            <p:nvPr/>
          </p:nvCxnSpPr>
          <p:spPr>
            <a:xfrm>
              <a:off x="6404534" y="2697728"/>
              <a:ext cx="0" cy="3520846"/>
            </a:xfrm>
            <a:prstGeom prst="line">
              <a:avLst/>
            </a:prstGeom>
            <a:ln>
              <a:solidFill>
                <a:schemeClr val="bg1"/>
              </a:solidFill>
            </a:ln>
          </p:spPr>
          <p:style>
            <a:lnRef idx="2">
              <a:schemeClr val="accent2"/>
            </a:lnRef>
            <a:fillRef idx="1">
              <a:schemeClr val="lt1"/>
            </a:fillRef>
            <a:effectRef idx="0">
              <a:schemeClr val="accent2"/>
            </a:effectRef>
            <a:fontRef idx="minor">
              <a:schemeClr val="dk1"/>
            </a:fontRef>
          </p:style>
        </p:cxnSp>
        <p:sp>
          <p:nvSpPr>
            <p:cNvPr id="23" name="Isosceles Triangle 22"/>
            <p:cNvSpPr/>
            <p:nvPr/>
          </p:nvSpPr>
          <p:spPr>
            <a:xfrm rot="5400000">
              <a:off x="6253254" y="4388857"/>
              <a:ext cx="403412" cy="201706"/>
            </a:xfrm>
            <a:prstGeom prst="triangle">
              <a:avLst/>
            </a:prstGeom>
            <a:solidFill>
              <a:schemeClr val="bg1"/>
            </a:solidFill>
            <a:ln>
              <a:solidFill>
                <a:schemeClr val="bg1"/>
              </a:solidFill>
            </a:ln>
          </p:spPr>
          <p:style>
            <a:lnRef idx="3">
              <a:schemeClr val="lt1"/>
            </a:lnRef>
            <a:fillRef idx="1">
              <a:schemeClr val="accent1"/>
            </a:fillRef>
            <a:effectRef idx="1">
              <a:schemeClr val="accent1"/>
            </a:effectRef>
            <a:fontRef idx="minor">
              <a:schemeClr val="lt1"/>
            </a:fontRef>
          </p:style>
          <p:txBody>
            <a:bodyPr lIns="72000" tIns="0" rIns="72000" bIns="0" rtlCol="0" anchor="ctr"/>
            <a:lstStyle/>
            <a:p>
              <a:pPr algn="ctr">
                <a:lnSpc>
                  <a:spcPct val="93000"/>
                </a:lnSpc>
                <a:spcBef>
                  <a:spcPts val="300"/>
                </a:spcBef>
              </a:pPr>
              <a:endParaRPr lang="en-GB" sz="1300" dirty="0">
                <a:solidFill>
                  <a:schemeClr val="tx1"/>
                </a:solidFill>
                <a:cs typeface="Arial" pitchFamily="34" charset="0"/>
              </a:endParaRPr>
            </a:p>
          </p:txBody>
        </p:sp>
      </p:grpSp>
      <p:sp>
        <p:nvSpPr>
          <p:cNvPr id="20" name="ListLeanHorizontalTextTopic0"/>
          <p:cNvSpPr txBox="1"/>
          <p:nvPr>
            <p:custDataLst>
              <p:tags r:id="rId2"/>
            </p:custDataLst>
          </p:nvPr>
        </p:nvSpPr>
        <p:spPr>
          <a:xfrm>
            <a:off x="7100169" y="2808714"/>
            <a:ext cx="2767731" cy="2669192"/>
          </a:xfrm>
          <a:prstGeom prst="rect">
            <a:avLst/>
          </a:prstGeom>
        </p:spPr>
        <p:txBody>
          <a:bodyPr vert="horz" wrap="square" lIns="0" tIns="0" rIns="0" bIns="0" rtlCol="0" anchor="t">
            <a:spAutoFit/>
          </a:bodyPr>
          <a:lstStyle/>
          <a:p>
            <a:pPr>
              <a:lnSpc>
                <a:spcPct val="93000"/>
              </a:lnSpc>
              <a:spcBef>
                <a:spcPts val="300"/>
              </a:spcBef>
            </a:pPr>
            <a:r>
              <a:rPr lang="en-GB" sz="1500" b="1" dirty="0">
                <a:solidFill>
                  <a:schemeClr val="bg1"/>
                </a:solidFill>
                <a:cs typeface="Arial" pitchFamily="34" charset="0"/>
              </a:rPr>
              <a:t>Regression</a:t>
            </a:r>
            <a:r>
              <a:rPr lang="en-GB" sz="1500" dirty="0">
                <a:solidFill>
                  <a:schemeClr val="bg1"/>
                </a:solidFill>
                <a:cs typeface="Arial" pitchFamily="34" charset="0"/>
              </a:rPr>
              <a:t> </a:t>
            </a:r>
            <a:r>
              <a:rPr lang="en-GB" sz="1500" b="1" dirty="0">
                <a:solidFill>
                  <a:schemeClr val="bg1"/>
                </a:solidFill>
                <a:cs typeface="Arial" pitchFamily="34" charset="0"/>
              </a:rPr>
              <a:t>:</a:t>
            </a:r>
            <a:r>
              <a:rPr lang="en-GB" sz="1500" dirty="0">
                <a:solidFill>
                  <a:schemeClr val="bg1"/>
                </a:solidFill>
                <a:cs typeface="Arial" pitchFamily="34" charset="0"/>
              </a:rPr>
              <a:t> </a:t>
            </a:r>
          </a:p>
          <a:p>
            <a:pPr>
              <a:lnSpc>
                <a:spcPct val="93000"/>
              </a:lnSpc>
              <a:spcBef>
                <a:spcPts val="300"/>
              </a:spcBef>
            </a:pPr>
            <a:r>
              <a:rPr lang="en-GB" sz="1500" dirty="0">
                <a:solidFill>
                  <a:schemeClr val="bg1"/>
                </a:solidFill>
                <a:cs typeface="Arial" pitchFamily="34" charset="0"/>
              </a:rPr>
              <a:t>Number of talks at year 10 vs.  </a:t>
            </a:r>
            <a:r>
              <a:rPr lang="en-GB" sz="1500" dirty="0" err="1">
                <a:solidFill>
                  <a:schemeClr val="bg1"/>
                </a:solidFill>
                <a:cs typeface="Arial" pitchFamily="34" charset="0"/>
              </a:rPr>
              <a:t>Ln</a:t>
            </a:r>
            <a:r>
              <a:rPr lang="en-GB" sz="1500" dirty="0">
                <a:solidFill>
                  <a:schemeClr val="bg1"/>
                </a:solidFill>
                <a:cs typeface="Arial" pitchFamily="34" charset="0"/>
              </a:rPr>
              <a:t>(wage) at age 26</a:t>
            </a:r>
          </a:p>
          <a:p>
            <a:pPr>
              <a:lnSpc>
                <a:spcPct val="93000"/>
              </a:lnSpc>
              <a:spcBef>
                <a:spcPts val="300"/>
              </a:spcBef>
            </a:pPr>
            <a:endParaRPr lang="en-GB" sz="1500" dirty="0">
              <a:solidFill>
                <a:schemeClr val="bg1"/>
              </a:solidFill>
              <a:cs typeface="Arial" pitchFamily="34" charset="0"/>
            </a:endParaRPr>
          </a:p>
          <a:p>
            <a:pPr>
              <a:lnSpc>
                <a:spcPct val="93000"/>
              </a:lnSpc>
              <a:spcBef>
                <a:spcPts val="300"/>
              </a:spcBef>
            </a:pPr>
            <a:r>
              <a:rPr lang="en-GB" sz="1500" dirty="0">
                <a:solidFill>
                  <a:schemeClr val="bg1"/>
                </a:solidFill>
                <a:cs typeface="Arial" pitchFamily="34" charset="0"/>
              </a:rPr>
              <a:t>Co-eff:		</a:t>
            </a:r>
            <a:r>
              <a:rPr lang="en-GB" sz="1500" dirty="0" smtClean="0">
                <a:solidFill>
                  <a:schemeClr val="bg1"/>
                </a:solidFill>
                <a:cs typeface="Arial" pitchFamily="34" charset="0"/>
              </a:rPr>
              <a:t>0.8%</a:t>
            </a:r>
            <a:endParaRPr lang="en-GB" sz="1500" dirty="0">
              <a:solidFill>
                <a:schemeClr val="bg1"/>
              </a:solidFill>
              <a:cs typeface="Arial" pitchFamily="34" charset="0"/>
            </a:endParaRPr>
          </a:p>
          <a:p>
            <a:pPr>
              <a:lnSpc>
                <a:spcPct val="93000"/>
              </a:lnSpc>
              <a:spcBef>
                <a:spcPts val="300"/>
              </a:spcBef>
            </a:pPr>
            <a:r>
              <a:rPr lang="en-GB" sz="1500" dirty="0" err="1">
                <a:solidFill>
                  <a:schemeClr val="bg1"/>
                </a:solidFill>
                <a:cs typeface="Arial" pitchFamily="34" charset="0"/>
              </a:rPr>
              <a:t>Stnd</a:t>
            </a:r>
            <a:r>
              <a:rPr lang="en-GB" sz="1500" dirty="0">
                <a:solidFill>
                  <a:schemeClr val="bg1"/>
                </a:solidFill>
                <a:cs typeface="Arial" pitchFamily="34" charset="0"/>
              </a:rPr>
              <a:t>-error:	           	0.3%</a:t>
            </a:r>
          </a:p>
          <a:p>
            <a:pPr>
              <a:lnSpc>
                <a:spcPct val="93000"/>
              </a:lnSpc>
              <a:spcBef>
                <a:spcPts val="300"/>
              </a:spcBef>
            </a:pPr>
            <a:r>
              <a:rPr lang="en-GB" sz="1500" dirty="0">
                <a:solidFill>
                  <a:schemeClr val="bg1"/>
                </a:solidFill>
                <a:cs typeface="Arial" pitchFamily="34" charset="0"/>
              </a:rPr>
              <a:t>P-value:		0.00</a:t>
            </a:r>
          </a:p>
          <a:p>
            <a:pPr>
              <a:lnSpc>
                <a:spcPct val="93000"/>
              </a:lnSpc>
              <a:spcBef>
                <a:spcPts val="300"/>
              </a:spcBef>
            </a:pPr>
            <a:endParaRPr lang="en-GB" sz="1500" dirty="0">
              <a:solidFill>
                <a:schemeClr val="bg1"/>
              </a:solidFill>
              <a:cs typeface="Arial" pitchFamily="34" charset="0"/>
            </a:endParaRPr>
          </a:p>
          <a:p>
            <a:pPr>
              <a:lnSpc>
                <a:spcPct val="93000"/>
              </a:lnSpc>
              <a:spcBef>
                <a:spcPts val="300"/>
              </a:spcBef>
            </a:pPr>
            <a:r>
              <a:rPr lang="en-GB" sz="1500" dirty="0">
                <a:solidFill>
                  <a:schemeClr val="bg1"/>
                </a:solidFill>
                <a:cs typeface="Arial" pitchFamily="34" charset="0"/>
              </a:rPr>
              <a:t>R^2		24%</a:t>
            </a:r>
          </a:p>
          <a:p>
            <a:pPr>
              <a:lnSpc>
                <a:spcPct val="93000"/>
              </a:lnSpc>
              <a:spcBef>
                <a:spcPts val="300"/>
              </a:spcBef>
            </a:pPr>
            <a:r>
              <a:rPr lang="en-GB" sz="1500" dirty="0">
                <a:solidFill>
                  <a:schemeClr val="bg1"/>
                </a:solidFill>
                <a:cs typeface="Arial" pitchFamily="34" charset="0"/>
              </a:rPr>
              <a:t>N		</a:t>
            </a:r>
            <a:r>
              <a:rPr lang="en-GB" sz="1500" dirty="0" smtClean="0">
                <a:solidFill>
                  <a:schemeClr val="bg1"/>
                </a:solidFill>
                <a:cs typeface="Arial" pitchFamily="34" charset="0"/>
              </a:rPr>
              <a:t>784 (outliers excluded)</a:t>
            </a:r>
            <a:endParaRPr lang="en-GB" sz="1500" dirty="0">
              <a:solidFill>
                <a:schemeClr val="bg1"/>
              </a:solidFill>
              <a:cs typeface="Arial" pitchFamily="34" charset="0"/>
            </a:endParaRPr>
          </a:p>
        </p:txBody>
      </p:sp>
      <p:cxnSp>
        <p:nvCxnSpPr>
          <p:cNvPr id="21" name="Horizontal Line"/>
          <p:cNvCxnSpPr/>
          <p:nvPr>
            <p:custDataLst>
              <p:tags r:id="rId3"/>
            </p:custDataLst>
          </p:nvPr>
        </p:nvCxnSpPr>
        <p:spPr>
          <a:xfrm>
            <a:off x="6956153" y="2598937"/>
            <a:ext cx="2627175" cy="2381"/>
          </a:xfrm>
          <a:prstGeom prst="line">
            <a:avLst/>
          </a:prstGeom>
          <a:ln/>
        </p:spPr>
        <p:style>
          <a:lnRef idx="1">
            <a:schemeClr val="accent2"/>
          </a:lnRef>
          <a:fillRef idx="0">
            <a:schemeClr val="accent2"/>
          </a:fillRef>
          <a:effectRef idx="0">
            <a:schemeClr val="accent2"/>
          </a:effectRef>
          <a:fontRef idx="minor">
            <a:schemeClr val="tx1"/>
          </a:fontRef>
        </p:style>
      </p:cxnSp>
      <p:sp>
        <p:nvSpPr>
          <p:cNvPr id="27" name="ListLeanHorizontalTextTopic0"/>
          <p:cNvSpPr txBox="1"/>
          <p:nvPr>
            <p:custDataLst>
              <p:tags r:id="rId4"/>
            </p:custDataLst>
          </p:nvPr>
        </p:nvSpPr>
        <p:spPr>
          <a:xfrm>
            <a:off x="7028161" y="2297956"/>
            <a:ext cx="2627175" cy="228973"/>
          </a:xfrm>
          <a:prstGeom prst="rect">
            <a:avLst/>
          </a:prstGeom>
        </p:spPr>
        <p:txBody>
          <a:bodyPr vert="horz" wrap="square" lIns="0" tIns="0" rIns="0" bIns="0" rtlCol="0" anchor="t">
            <a:spAutoFit/>
          </a:bodyPr>
          <a:lstStyle/>
          <a:p>
            <a:pPr>
              <a:lnSpc>
                <a:spcPct val="93000"/>
              </a:lnSpc>
              <a:spcBef>
                <a:spcPts val="300"/>
              </a:spcBef>
              <a:buClr>
                <a:schemeClr val="tx1"/>
              </a:buClr>
              <a:buSzPct val="100000"/>
            </a:pPr>
            <a:r>
              <a:rPr lang="en-GB" sz="1600" b="1" dirty="0" smtClean="0">
                <a:solidFill>
                  <a:schemeClr val="bg1"/>
                </a:solidFill>
                <a:cs typeface="Arial" pitchFamily="34" charset="0"/>
              </a:rPr>
              <a:t>Results</a:t>
            </a:r>
            <a:endParaRPr lang="en-GB" sz="1600" b="1" baseline="30000" dirty="0">
              <a:solidFill>
                <a:schemeClr val="bg1"/>
              </a:solidFill>
              <a:cs typeface="Arial" pitchFamily="34" charset="0"/>
            </a:endParaRPr>
          </a:p>
        </p:txBody>
      </p:sp>
      <p:sp>
        <p:nvSpPr>
          <p:cNvPr id="28" name="ListLeanHorizontalTextTopic0"/>
          <p:cNvSpPr txBox="1"/>
          <p:nvPr>
            <p:custDataLst>
              <p:tags r:id="rId5"/>
            </p:custDataLst>
          </p:nvPr>
        </p:nvSpPr>
        <p:spPr>
          <a:xfrm>
            <a:off x="1989040" y="2297956"/>
            <a:ext cx="5543177" cy="228973"/>
          </a:xfrm>
          <a:prstGeom prst="rect">
            <a:avLst/>
          </a:prstGeom>
        </p:spPr>
        <p:txBody>
          <a:bodyPr vert="horz" wrap="square" lIns="0" tIns="0" rIns="0" bIns="0" rtlCol="0" anchor="t">
            <a:spAutoFit/>
          </a:bodyPr>
          <a:lstStyle/>
          <a:p>
            <a:pPr>
              <a:lnSpc>
                <a:spcPct val="93000"/>
              </a:lnSpc>
              <a:spcBef>
                <a:spcPts val="300"/>
              </a:spcBef>
              <a:buClr>
                <a:schemeClr val="tx1"/>
              </a:buClr>
              <a:buSzPct val="100000"/>
            </a:pPr>
            <a:r>
              <a:rPr lang="en-GB" sz="1600" b="1" dirty="0">
                <a:solidFill>
                  <a:schemeClr val="bg1"/>
                </a:solidFill>
                <a:cs typeface="Arial" pitchFamily="34" charset="0"/>
              </a:rPr>
              <a:t>Control variables (Bold = Incl. in final analysis)</a:t>
            </a:r>
          </a:p>
        </p:txBody>
      </p:sp>
      <p:sp>
        <p:nvSpPr>
          <p:cNvPr id="3" name="Oval 2"/>
          <p:cNvSpPr/>
          <p:nvPr/>
        </p:nvSpPr>
        <p:spPr>
          <a:xfrm>
            <a:off x="8692606" y="3631849"/>
            <a:ext cx="731520" cy="46738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p:cNvGrpSpPr/>
          <p:nvPr/>
        </p:nvGrpSpPr>
        <p:grpSpPr>
          <a:xfrm>
            <a:off x="1865392" y="2670944"/>
            <a:ext cx="4658710" cy="3150075"/>
            <a:chOff x="589183" y="1815434"/>
            <a:chExt cx="5619631" cy="3655024"/>
          </a:xfrm>
        </p:grpSpPr>
        <p:grpSp>
          <p:nvGrpSpPr>
            <p:cNvPr id="29" name="Group 30"/>
            <p:cNvGrpSpPr/>
            <p:nvPr/>
          </p:nvGrpSpPr>
          <p:grpSpPr>
            <a:xfrm>
              <a:off x="589183" y="1815434"/>
              <a:ext cx="1260235" cy="3598391"/>
              <a:chOff x="579286" y="1995686"/>
              <a:chExt cx="1344837" cy="4073168"/>
            </a:xfrm>
            <a:solidFill>
              <a:schemeClr val="accent4">
                <a:lumMod val="40000"/>
                <a:lumOff val="60000"/>
              </a:schemeClr>
            </a:solidFill>
          </p:grpSpPr>
          <p:sp>
            <p:nvSpPr>
              <p:cNvPr id="34" name="ListLeanHorizontalTextTopic0"/>
              <p:cNvSpPr txBox="1"/>
              <p:nvPr>
                <p:custDataLst>
                  <p:tags r:id="rId10"/>
                </p:custDataLst>
              </p:nvPr>
            </p:nvSpPr>
            <p:spPr>
              <a:xfrm>
                <a:off x="581227" y="1995686"/>
                <a:ext cx="1328255" cy="99014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36000" tIns="36000" rIns="36000" bIns="36000" rtlCol="0" anchor="ctr">
                <a:noAutofit/>
              </a:bodyPr>
              <a:lstStyle/>
              <a:p>
                <a:pPr>
                  <a:lnSpc>
                    <a:spcPct val="93000"/>
                  </a:lnSpc>
                  <a:spcBef>
                    <a:spcPts val="300"/>
                  </a:spcBef>
                  <a:buClr>
                    <a:schemeClr val="tx1"/>
                  </a:buClr>
                  <a:buSzPct val="100000"/>
                </a:pPr>
                <a:r>
                  <a:rPr lang="en-GB" sz="1300" b="1" dirty="0">
                    <a:solidFill>
                      <a:schemeClr val="bg1"/>
                    </a:solidFill>
                    <a:cs typeface="Arial" pitchFamily="34" charset="0"/>
                  </a:rPr>
                  <a:t>Academic </a:t>
                </a:r>
                <a:r>
                  <a:rPr lang="en-GB" sz="1300" b="1" dirty="0" smtClean="0">
                    <a:solidFill>
                      <a:schemeClr val="bg1"/>
                    </a:solidFill>
                    <a:cs typeface="Arial" pitchFamily="34" charset="0"/>
                  </a:rPr>
                  <a:t>ability</a:t>
                </a:r>
                <a:endParaRPr lang="en-GB" sz="1300" b="1" dirty="0">
                  <a:solidFill>
                    <a:schemeClr val="bg1"/>
                  </a:solidFill>
                  <a:cs typeface="Arial" pitchFamily="34" charset="0"/>
                </a:endParaRPr>
              </a:p>
            </p:txBody>
          </p:sp>
          <p:sp>
            <p:nvSpPr>
              <p:cNvPr id="35" name="ListLeanHorizontalTextTopic0"/>
              <p:cNvSpPr txBox="1"/>
              <p:nvPr>
                <p:custDataLst>
                  <p:tags r:id="rId11"/>
                </p:custDataLst>
              </p:nvPr>
            </p:nvSpPr>
            <p:spPr>
              <a:xfrm>
                <a:off x="581227" y="3257728"/>
                <a:ext cx="1328255" cy="951335"/>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36000" tIns="36000" rIns="36000" bIns="36000" rtlCol="0" anchor="ctr">
                <a:noAutofit/>
              </a:bodyPr>
              <a:lstStyle/>
              <a:p>
                <a:pPr>
                  <a:lnSpc>
                    <a:spcPct val="93000"/>
                  </a:lnSpc>
                  <a:spcBef>
                    <a:spcPts val="300"/>
                  </a:spcBef>
                  <a:buClr>
                    <a:schemeClr val="tx1"/>
                  </a:buClr>
                  <a:buSzPct val="100000"/>
                </a:pPr>
                <a:r>
                  <a:rPr lang="en-GB" sz="1300" b="1" dirty="0">
                    <a:solidFill>
                      <a:schemeClr val="bg1"/>
                    </a:solidFill>
                    <a:cs typeface="Arial" pitchFamily="34" charset="0"/>
                  </a:rPr>
                  <a:t>Socio-economic status</a:t>
                </a:r>
              </a:p>
            </p:txBody>
          </p:sp>
          <p:sp>
            <p:nvSpPr>
              <p:cNvPr id="36" name="ListLeanHorizontalTextTopic0"/>
              <p:cNvSpPr txBox="1"/>
              <p:nvPr>
                <p:custDataLst>
                  <p:tags r:id="rId12"/>
                </p:custDataLst>
              </p:nvPr>
            </p:nvSpPr>
            <p:spPr>
              <a:xfrm>
                <a:off x="579286" y="4477786"/>
                <a:ext cx="1344837" cy="84122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36000" tIns="36000" rIns="36000" bIns="36000" rtlCol="0" anchor="ctr">
                <a:noAutofit/>
              </a:bodyPr>
              <a:lstStyle/>
              <a:p>
                <a:pPr>
                  <a:lnSpc>
                    <a:spcPct val="93000"/>
                  </a:lnSpc>
                  <a:spcBef>
                    <a:spcPts val="300"/>
                  </a:spcBef>
                  <a:buClr>
                    <a:schemeClr val="tx1"/>
                  </a:buClr>
                  <a:buSzPct val="100000"/>
                </a:pPr>
                <a:r>
                  <a:rPr lang="en-GB" sz="1300" b="1" dirty="0">
                    <a:solidFill>
                      <a:schemeClr val="bg1"/>
                    </a:solidFill>
                    <a:cs typeface="Arial" pitchFamily="34" charset="0"/>
                  </a:rPr>
                  <a:t>Early home learning environment    </a:t>
                </a:r>
              </a:p>
            </p:txBody>
          </p:sp>
          <p:sp>
            <p:nvSpPr>
              <p:cNvPr id="37" name="ListLeanHorizontalTextTopic0"/>
              <p:cNvSpPr txBox="1"/>
              <p:nvPr>
                <p:custDataLst>
                  <p:tags r:id="rId13"/>
                </p:custDataLst>
              </p:nvPr>
            </p:nvSpPr>
            <p:spPr>
              <a:xfrm>
                <a:off x="581227" y="5615763"/>
                <a:ext cx="1328255" cy="453091"/>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36000" tIns="36000" rIns="36000" bIns="36000" rtlCol="0" anchor="ctr">
                <a:noAutofit/>
              </a:bodyPr>
              <a:lstStyle/>
              <a:p>
                <a:pPr>
                  <a:lnSpc>
                    <a:spcPct val="93000"/>
                  </a:lnSpc>
                  <a:spcBef>
                    <a:spcPts val="300"/>
                  </a:spcBef>
                  <a:buClr>
                    <a:schemeClr val="tx1"/>
                  </a:buClr>
                  <a:buSzPct val="100000"/>
                </a:pPr>
                <a:r>
                  <a:rPr lang="en-GB" sz="1300" b="1" dirty="0">
                    <a:solidFill>
                      <a:schemeClr val="bg1"/>
                    </a:solidFill>
                    <a:cs typeface="Arial" pitchFamily="34" charset="0"/>
                  </a:rPr>
                  <a:t>Demo-graphics</a:t>
                </a:r>
              </a:p>
            </p:txBody>
          </p:sp>
        </p:grpSp>
        <p:sp>
          <p:nvSpPr>
            <p:cNvPr id="30" name="ListLeanHorizontalTextTopic0"/>
            <p:cNvSpPr txBox="1"/>
            <p:nvPr>
              <p:custDataLst>
                <p:tags r:id="rId6"/>
              </p:custDataLst>
            </p:nvPr>
          </p:nvSpPr>
          <p:spPr>
            <a:xfrm>
              <a:off x="1979711" y="1815434"/>
              <a:ext cx="4229103" cy="864510"/>
            </a:xfrm>
            <a:prstGeom prst="rect">
              <a:avLst/>
            </a:prstGeom>
          </p:spPr>
          <p:txBody>
            <a:bodyPr vert="horz" wrap="square" lIns="0" tIns="0" rIns="0" bIns="0" rtlCol="0" anchor="t">
              <a:spAutoFit/>
            </a:bodyPr>
            <a:lstStyle/>
            <a:p>
              <a:pPr marL="176188" lvl="1" indent="-176188">
                <a:lnSpc>
                  <a:spcPct val="93000"/>
                </a:lnSpc>
                <a:spcBef>
                  <a:spcPts val="300"/>
                </a:spcBef>
                <a:buClr>
                  <a:schemeClr val="tx1"/>
                </a:buClr>
                <a:buSzPct val="100000"/>
                <a:buFont typeface="Arial"/>
                <a:buChar char="•"/>
              </a:pPr>
              <a:r>
                <a:rPr lang="en-GB" sz="1100" dirty="0">
                  <a:solidFill>
                    <a:schemeClr val="bg1"/>
                  </a:solidFill>
                  <a:cs typeface="Arial" pitchFamily="34" charset="0"/>
                </a:rPr>
                <a:t>Teacher assessment of academic ability at 16</a:t>
              </a:r>
            </a:p>
            <a:p>
              <a:pPr marL="176188" lvl="1" indent="-176188">
                <a:lnSpc>
                  <a:spcPct val="93000"/>
                </a:lnSpc>
                <a:spcBef>
                  <a:spcPts val="300"/>
                </a:spcBef>
                <a:buClr>
                  <a:schemeClr val="tx1"/>
                </a:buClr>
                <a:buSzPct val="100000"/>
                <a:buFont typeface="Arial"/>
                <a:buChar char="•"/>
              </a:pPr>
              <a:r>
                <a:rPr lang="en-GB" sz="1100" b="1" dirty="0">
                  <a:solidFill>
                    <a:schemeClr val="bg1"/>
                  </a:solidFill>
                  <a:cs typeface="Arial" pitchFamily="34" charset="0"/>
                </a:rPr>
                <a:t>Maths - CSE/O-level results</a:t>
              </a:r>
            </a:p>
            <a:p>
              <a:pPr marL="176188" lvl="1" indent="-176188">
                <a:lnSpc>
                  <a:spcPct val="93000"/>
                </a:lnSpc>
                <a:spcBef>
                  <a:spcPts val="300"/>
                </a:spcBef>
                <a:buClr>
                  <a:schemeClr val="tx1"/>
                </a:buClr>
                <a:buSzPct val="100000"/>
                <a:buFont typeface="Arial"/>
                <a:buChar char="•"/>
              </a:pPr>
              <a:r>
                <a:rPr lang="en-GB" sz="1100" b="1" dirty="0">
                  <a:solidFill>
                    <a:schemeClr val="bg1"/>
                  </a:solidFill>
                  <a:cs typeface="Arial" pitchFamily="34" charset="0"/>
                </a:rPr>
                <a:t>Highest level of qualification at </a:t>
              </a:r>
              <a:r>
                <a:rPr lang="en-GB" sz="1100" b="1" dirty="0" smtClean="0">
                  <a:solidFill>
                    <a:schemeClr val="bg1"/>
                  </a:solidFill>
                  <a:cs typeface="Arial" pitchFamily="34" charset="0"/>
                </a:rPr>
                <a:t>26</a:t>
              </a:r>
            </a:p>
            <a:p>
              <a:pPr marL="176188" lvl="1" indent="-176188">
                <a:lnSpc>
                  <a:spcPct val="93000"/>
                </a:lnSpc>
                <a:spcBef>
                  <a:spcPts val="300"/>
                </a:spcBef>
                <a:buClr>
                  <a:schemeClr val="tx1"/>
                </a:buClr>
                <a:buSzPct val="100000"/>
                <a:buFont typeface="Arial"/>
                <a:buChar char="•"/>
              </a:pPr>
              <a:r>
                <a:rPr lang="en-GB" sz="1100" b="1" dirty="0">
                  <a:solidFill>
                    <a:schemeClr val="bg1"/>
                  </a:solidFill>
                  <a:cs typeface="Arial" pitchFamily="34" charset="0"/>
                </a:rPr>
                <a:t>Cognitive assessment age 5 (hum. fig. drawing</a:t>
              </a:r>
            </a:p>
          </p:txBody>
        </p:sp>
        <p:sp>
          <p:nvSpPr>
            <p:cNvPr id="31" name="ListLeanHorizontalTextTopic0"/>
            <p:cNvSpPr txBox="1"/>
            <p:nvPr>
              <p:custDataLst>
                <p:tags r:id="rId7"/>
              </p:custDataLst>
            </p:nvPr>
          </p:nvSpPr>
          <p:spPr>
            <a:xfrm>
              <a:off x="1979711" y="4051092"/>
              <a:ext cx="4229103" cy="637223"/>
            </a:xfrm>
            <a:prstGeom prst="rect">
              <a:avLst/>
            </a:prstGeom>
          </p:spPr>
          <p:txBody>
            <a:bodyPr vert="horz" wrap="square" lIns="0" tIns="0" rIns="0" bIns="0" rtlCol="0" anchor="t">
              <a:spAutoFit/>
            </a:bodyPr>
            <a:lstStyle/>
            <a:p>
              <a:pPr marL="176188" lvl="1" indent="-176188">
                <a:lnSpc>
                  <a:spcPct val="93000"/>
                </a:lnSpc>
                <a:spcBef>
                  <a:spcPts val="300"/>
                </a:spcBef>
                <a:buClr>
                  <a:schemeClr val="tx1"/>
                </a:buClr>
                <a:buSzPct val="100000"/>
                <a:buFont typeface="Arial"/>
                <a:buChar char="•"/>
              </a:pPr>
              <a:r>
                <a:rPr lang="en-GB" sz="1100" dirty="0">
                  <a:solidFill>
                    <a:schemeClr val="bg1"/>
                  </a:solidFill>
                  <a:cs typeface="Arial" pitchFamily="34" charset="0"/>
                </a:rPr>
                <a:t>Frequency of parents reading to child age 5</a:t>
              </a:r>
            </a:p>
            <a:p>
              <a:pPr marL="176188" lvl="1" indent="-176188">
                <a:lnSpc>
                  <a:spcPct val="93000"/>
                </a:lnSpc>
                <a:spcBef>
                  <a:spcPts val="300"/>
                </a:spcBef>
                <a:buClr>
                  <a:schemeClr val="tx1"/>
                </a:buClr>
                <a:buSzPct val="100000"/>
                <a:buFont typeface="Arial"/>
                <a:buChar char="•"/>
              </a:pPr>
              <a:r>
                <a:rPr lang="en-GB" sz="1100" dirty="0">
                  <a:solidFill>
                    <a:schemeClr val="bg1"/>
                  </a:solidFill>
                  <a:cs typeface="Arial" pitchFamily="34" charset="0"/>
                </a:rPr>
                <a:t>Mother’s interest in child’s education age 5</a:t>
              </a:r>
            </a:p>
            <a:p>
              <a:pPr marL="176188" lvl="1" indent="-176188">
                <a:lnSpc>
                  <a:spcPct val="93000"/>
                </a:lnSpc>
                <a:spcBef>
                  <a:spcPts val="300"/>
                </a:spcBef>
                <a:buClr>
                  <a:schemeClr val="tx1"/>
                </a:buClr>
                <a:buSzPct val="100000"/>
                <a:buFont typeface="Arial"/>
                <a:buChar char="•"/>
              </a:pPr>
              <a:r>
                <a:rPr lang="en-GB" sz="1100" b="1" dirty="0" smtClean="0">
                  <a:solidFill>
                    <a:schemeClr val="bg1"/>
                  </a:solidFill>
                  <a:cs typeface="Arial" pitchFamily="34" charset="0"/>
                </a:rPr>
                <a:t>Amount </a:t>
              </a:r>
              <a:r>
                <a:rPr lang="en-GB" sz="1100" b="1" dirty="0">
                  <a:solidFill>
                    <a:schemeClr val="bg1"/>
                  </a:solidFill>
                  <a:cs typeface="Arial" pitchFamily="34" charset="0"/>
                </a:rPr>
                <a:t>of TV watched age 10</a:t>
              </a:r>
            </a:p>
          </p:txBody>
        </p:sp>
        <p:sp>
          <p:nvSpPr>
            <p:cNvPr id="32" name="ListLeanHorizontalTextTopic0"/>
            <p:cNvSpPr txBox="1"/>
            <p:nvPr>
              <p:custDataLst>
                <p:tags r:id="rId8"/>
              </p:custDataLst>
            </p:nvPr>
          </p:nvSpPr>
          <p:spPr>
            <a:xfrm>
              <a:off x="1979271" y="2972312"/>
              <a:ext cx="4229103" cy="864510"/>
            </a:xfrm>
            <a:prstGeom prst="rect">
              <a:avLst/>
            </a:prstGeom>
          </p:spPr>
          <p:txBody>
            <a:bodyPr vert="horz" wrap="square" lIns="0" tIns="0" rIns="0" bIns="0" rtlCol="0" anchor="t">
              <a:spAutoFit/>
            </a:bodyPr>
            <a:lstStyle/>
            <a:p>
              <a:pPr marL="176188" lvl="1" indent="-176188">
                <a:lnSpc>
                  <a:spcPct val="93000"/>
                </a:lnSpc>
                <a:spcBef>
                  <a:spcPts val="300"/>
                </a:spcBef>
                <a:buClr>
                  <a:schemeClr val="tx1"/>
                </a:buClr>
                <a:buSzPct val="100000"/>
                <a:buFont typeface="Arial"/>
                <a:buChar char="•"/>
              </a:pPr>
              <a:r>
                <a:rPr lang="en-GB" sz="1100" dirty="0">
                  <a:solidFill>
                    <a:schemeClr val="bg1"/>
                  </a:solidFill>
                  <a:cs typeface="Arial" pitchFamily="34" charset="0"/>
                </a:rPr>
                <a:t>Father socio-economic status</a:t>
              </a:r>
            </a:p>
            <a:p>
              <a:pPr marL="176188" lvl="1" indent="-176188">
                <a:lnSpc>
                  <a:spcPct val="93000"/>
                </a:lnSpc>
                <a:spcBef>
                  <a:spcPts val="300"/>
                </a:spcBef>
                <a:buClr>
                  <a:schemeClr val="tx1"/>
                </a:buClr>
                <a:buSzPct val="100000"/>
                <a:buFont typeface="Arial"/>
                <a:buChar char="•"/>
              </a:pPr>
              <a:r>
                <a:rPr lang="en-GB" sz="1100" b="1" dirty="0">
                  <a:solidFill>
                    <a:schemeClr val="bg1"/>
                  </a:solidFill>
                  <a:cs typeface="Arial" pitchFamily="34" charset="0"/>
                </a:rPr>
                <a:t>Mother socio-economic status</a:t>
              </a:r>
              <a:endParaRPr lang="en-GB" sz="1100" dirty="0">
                <a:solidFill>
                  <a:schemeClr val="bg1"/>
                </a:solidFill>
                <a:cs typeface="Arial" pitchFamily="34" charset="0"/>
              </a:endParaRPr>
            </a:p>
            <a:p>
              <a:pPr marL="176188" lvl="1" indent="-176188">
                <a:lnSpc>
                  <a:spcPct val="93000"/>
                </a:lnSpc>
                <a:spcBef>
                  <a:spcPts val="300"/>
                </a:spcBef>
                <a:buClr>
                  <a:schemeClr val="tx1"/>
                </a:buClr>
                <a:buSzPct val="100000"/>
                <a:buFont typeface="Arial"/>
                <a:buChar char="•"/>
              </a:pPr>
              <a:r>
                <a:rPr lang="en-GB" sz="1100" dirty="0">
                  <a:solidFill>
                    <a:schemeClr val="bg1"/>
                  </a:solidFill>
                  <a:cs typeface="Arial" pitchFamily="34" charset="0"/>
                </a:rPr>
                <a:t>In receipt of council housing (or benefits</a:t>
              </a:r>
              <a:r>
                <a:rPr lang="en-GB" sz="1100" dirty="0" smtClean="0">
                  <a:solidFill>
                    <a:schemeClr val="bg1"/>
                  </a:solidFill>
                  <a:cs typeface="Arial" pitchFamily="34" charset="0"/>
                </a:rPr>
                <a:t>)</a:t>
              </a:r>
            </a:p>
            <a:p>
              <a:pPr marL="176188" lvl="1" indent="-176188">
                <a:lnSpc>
                  <a:spcPct val="93000"/>
                </a:lnSpc>
                <a:spcBef>
                  <a:spcPts val="300"/>
                </a:spcBef>
                <a:buClr>
                  <a:schemeClr val="tx1"/>
                </a:buClr>
                <a:buSzPct val="100000"/>
                <a:buFont typeface="Arial"/>
                <a:buChar char="•"/>
              </a:pPr>
              <a:r>
                <a:rPr lang="en-GB" sz="1100" dirty="0" smtClean="0">
                  <a:solidFill>
                    <a:schemeClr val="bg1"/>
                  </a:solidFill>
                  <a:cs typeface="Arial" pitchFamily="34" charset="0"/>
                </a:rPr>
                <a:t>Benefits received from government</a:t>
              </a:r>
              <a:endParaRPr lang="en-GB" sz="1100" dirty="0">
                <a:solidFill>
                  <a:schemeClr val="bg1"/>
                </a:solidFill>
                <a:cs typeface="Arial" pitchFamily="34" charset="0"/>
              </a:endParaRPr>
            </a:p>
          </p:txBody>
        </p:sp>
        <p:sp>
          <p:nvSpPr>
            <p:cNvPr id="33" name="ListLeanHorizontalTextTopic0"/>
            <p:cNvSpPr txBox="1"/>
            <p:nvPr>
              <p:custDataLst>
                <p:tags r:id="rId9"/>
              </p:custDataLst>
            </p:nvPr>
          </p:nvSpPr>
          <p:spPr>
            <a:xfrm>
              <a:off x="1979711" y="5060523"/>
              <a:ext cx="4229103" cy="409935"/>
            </a:xfrm>
            <a:prstGeom prst="rect">
              <a:avLst/>
            </a:prstGeom>
          </p:spPr>
          <p:txBody>
            <a:bodyPr vert="horz" wrap="square" lIns="0" tIns="0" rIns="0" bIns="0" rtlCol="0" anchor="t">
              <a:spAutoFit/>
            </a:bodyPr>
            <a:lstStyle/>
            <a:p>
              <a:pPr marL="176188" lvl="1" indent="-176188">
                <a:lnSpc>
                  <a:spcPct val="93000"/>
                </a:lnSpc>
                <a:spcBef>
                  <a:spcPts val="300"/>
                </a:spcBef>
                <a:buClr>
                  <a:schemeClr val="tx1"/>
                </a:buClr>
                <a:buSzPct val="100000"/>
                <a:buFont typeface="Arial"/>
                <a:buChar char="•"/>
              </a:pPr>
              <a:r>
                <a:rPr lang="en-GB" sz="1100" b="1" dirty="0">
                  <a:solidFill>
                    <a:schemeClr val="bg1"/>
                  </a:solidFill>
                  <a:cs typeface="Arial" pitchFamily="34" charset="0"/>
                </a:rPr>
                <a:t>Gender</a:t>
              </a:r>
            </a:p>
            <a:p>
              <a:pPr marL="176188" lvl="1" indent="-176188">
                <a:lnSpc>
                  <a:spcPct val="93000"/>
                </a:lnSpc>
                <a:spcBef>
                  <a:spcPts val="300"/>
                </a:spcBef>
                <a:buClr>
                  <a:schemeClr val="tx1"/>
                </a:buClr>
                <a:buSzPct val="100000"/>
                <a:buFont typeface="Arial"/>
                <a:buChar char="•"/>
              </a:pPr>
              <a:r>
                <a:rPr lang="en-GB" sz="1100" dirty="0">
                  <a:solidFill>
                    <a:schemeClr val="bg1"/>
                  </a:solidFill>
                  <a:cs typeface="Arial" pitchFamily="34" charset="0"/>
                </a:rPr>
                <a:t>Whether has a UK parent</a:t>
              </a:r>
            </a:p>
          </p:txBody>
        </p:sp>
      </p:grpSp>
      <p:pic>
        <p:nvPicPr>
          <p:cNvPr id="24" name="Picture 23"/>
          <p:cNvPicPr>
            <a:picLocks noChangeAspect="1"/>
          </p:cNvPicPr>
          <p:nvPr/>
        </p:nvPicPr>
        <p:blipFill>
          <a:blip r:embed="rId16"/>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1424402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7400" y="651070"/>
            <a:ext cx="10515600" cy="1092241"/>
          </a:xfrm>
        </p:spPr>
        <p:txBody>
          <a:bodyPr>
            <a:normAutofit/>
          </a:bodyPr>
          <a:lstStyle/>
          <a:p>
            <a:r>
              <a:rPr lang="en-GB" sz="2200" b="1" dirty="0">
                <a:solidFill>
                  <a:schemeClr val="bg1"/>
                </a:solidFill>
                <a:latin typeface="+mn-lt"/>
              </a:rPr>
              <a:t>Individuals who found career talks </a:t>
            </a:r>
            <a:r>
              <a:rPr lang="en-GB" sz="2200" b="1" i="1" u="sng" dirty="0">
                <a:solidFill>
                  <a:schemeClr val="bg1"/>
                </a:solidFill>
                <a:latin typeface="+mn-lt"/>
              </a:rPr>
              <a:t>very </a:t>
            </a:r>
            <a:r>
              <a:rPr lang="en-GB" sz="2200" b="1" i="1" u="sng" dirty="0" smtClean="0">
                <a:solidFill>
                  <a:schemeClr val="bg1"/>
                </a:solidFill>
                <a:latin typeface="+mn-lt"/>
              </a:rPr>
              <a:t>helpful </a:t>
            </a:r>
            <a:r>
              <a:rPr lang="en-GB" sz="2200" b="1" dirty="0" smtClean="0">
                <a:solidFill>
                  <a:schemeClr val="bg1"/>
                </a:solidFill>
                <a:latin typeface="+mn-lt"/>
              </a:rPr>
              <a:t>display a </a:t>
            </a:r>
            <a:r>
              <a:rPr lang="en-GB" sz="2200" b="1" dirty="0">
                <a:solidFill>
                  <a:schemeClr val="bg1"/>
                </a:solidFill>
                <a:latin typeface="+mn-lt"/>
              </a:rPr>
              <a:t>stronger wage </a:t>
            </a:r>
            <a:r>
              <a:rPr lang="en-GB" sz="2200" b="1" dirty="0" smtClean="0">
                <a:solidFill>
                  <a:schemeClr val="bg1"/>
                </a:solidFill>
                <a:latin typeface="+mn-lt"/>
              </a:rPr>
              <a:t>premium</a:t>
            </a:r>
            <a:endParaRPr lang="en-GB" sz="2200" b="1" dirty="0">
              <a:solidFill>
                <a:schemeClr val="bg1"/>
              </a:solidFill>
              <a:latin typeface="+mn-lt"/>
            </a:endParaRPr>
          </a:p>
        </p:txBody>
      </p:sp>
      <p:cxnSp>
        <p:nvCxnSpPr>
          <p:cNvPr id="14" name="Horizontal Line"/>
          <p:cNvCxnSpPr/>
          <p:nvPr>
            <p:custDataLst>
              <p:tags r:id="rId1"/>
            </p:custDataLst>
          </p:nvPr>
        </p:nvCxnSpPr>
        <p:spPr>
          <a:xfrm>
            <a:off x="1206500" y="2471936"/>
            <a:ext cx="4055492"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5" name="ListLeanHorizontalTextTopic0"/>
          <p:cNvSpPr txBox="1"/>
          <p:nvPr>
            <p:custDataLst>
              <p:tags r:id="rId2"/>
            </p:custDataLst>
          </p:nvPr>
        </p:nvSpPr>
        <p:spPr>
          <a:xfrm>
            <a:off x="1206500" y="2140315"/>
            <a:ext cx="4703564" cy="228973"/>
          </a:xfrm>
          <a:prstGeom prst="rect">
            <a:avLst/>
          </a:prstGeom>
        </p:spPr>
        <p:txBody>
          <a:bodyPr vert="horz" wrap="square" lIns="0" tIns="0" rIns="0" bIns="0" rtlCol="0" anchor="t">
            <a:spAutoFit/>
          </a:bodyPr>
          <a:lstStyle/>
          <a:p>
            <a:pPr>
              <a:lnSpc>
                <a:spcPct val="93000"/>
              </a:lnSpc>
              <a:spcBef>
                <a:spcPts val="300"/>
              </a:spcBef>
              <a:buClr>
                <a:schemeClr val="tx1"/>
              </a:buClr>
              <a:buSzPct val="100000"/>
            </a:pPr>
            <a:r>
              <a:rPr lang="en-GB" sz="1600" b="1" dirty="0">
                <a:solidFill>
                  <a:schemeClr val="bg1"/>
                </a:solidFill>
                <a:cs typeface="Arial" pitchFamily="34" charset="0"/>
              </a:rPr>
              <a:t>Did you find the careers talks useful?</a:t>
            </a:r>
          </a:p>
        </p:txBody>
      </p:sp>
      <p:cxnSp>
        <p:nvCxnSpPr>
          <p:cNvPr id="16" name="Horizontal Line"/>
          <p:cNvCxnSpPr/>
          <p:nvPr>
            <p:custDataLst>
              <p:tags r:id="rId3"/>
            </p:custDataLst>
          </p:nvPr>
        </p:nvCxnSpPr>
        <p:spPr>
          <a:xfrm>
            <a:off x="5927814" y="2442908"/>
            <a:ext cx="3886882"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7" name="ListLeanHorizontalTextTopic1"/>
          <p:cNvSpPr txBox="1"/>
          <p:nvPr>
            <p:custDataLst>
              <p:tags r:id="rId4"/>
            </p:custDataLst>
          </p:nvPr>
        </p:nvSpPr>
        <p:spPr>
          <a:xfrm>
            <a:off x="6002786" y="2111287"/>
            <a:ext cx="4171950" cy="228973"/>
          </a:xfrm>
          <a:prstGeom prst="rect">
            <a:avLst/>
          </a:prstGeom>
        </p:spPr>
        <p:txBody>
          <a:bodyPr vert="horz" wrap="square" lIns="0" tIns="0" rIns="0" bIns="0" rtlCol="0" anchor="t">
            <a:spAutoFit/>
          </a:bodyPr>
          <a:lstStyle/>
          <a:p>
            <a:pPr>
              <a:lnSpc>
                <a:spcPct val="93000"/>
              </a:lnSpc>
              <a:spcBef>
                <a:spcPts val="300"/>
              </a:spcBef>
              <a:buClr>
                <a:schemeClr val="tx1"/>
              </a:buClr>
              <a:buSzPct val="100000"/>
            </a:pPr>
            <a:r>
              <a:rPr lang="en-GB" sz="1600" b="1" dirty="0">
                <a:solidFill>
                  <a:schemeClr val="bg1"/>
                </a:solidFill>
                <a:cs typeface="Arial" pitchFamily="34" charset="0"/>
              </a:rPr>
              <a:t>Regression, Career talks </a:t>
            </a:r>
            <a:r>
              <a:rPr lang="en-GB" sz="1600" b="1" dirty="0" smtClean="0">
                <a:solidFill>
                  <a:schemeClr val="bg1"/>
                </a:solidFill>
                <a:cs typeface="Arial" pitchFamily="34" charset="0"/>
              </a:rPr>
              <a:t>co-eff</a:t>
            </a:r>
            <a:endParaRPr lang="en-GB" sz="1600" b="1" baseline="30000" dirty="0">
              <a:solidFill>
                <a:schemeClr val="bg1"/>
              </a:solidFill>
              <a:cs typeface="Arial"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707747513"/>
              </p:ext>
            </p:extLst>
          </p:nvPr>
        </p:nvGraphicFramePr>
        <p:xfrm>
          <a:off x="5998273" y="2712019"/>
          <a:ext cx="4368551" cy="2631054"/>
        </p:xfrm>
        <a:graphic>
          <a:graphicData uri="http://schemas.openxmlformats.org/drawingml/2006/table">
            <a:tbl>
              <a:tblPr firstRow="1" bandRow="1">
                <a:tableStyleId>{69012ECD-51FC-41F1-AA8D-1B2483CD663E}</a:tableStyleId>
              </a:tblPr>
              <a:tblGrid>
                <a:gridCol w="1926923"/>
                <a:gridCol w="1260195"/>
                <a:gridCol w="1181433"/>
              </a:tblGrid>
              <a:tr h="877018">
                <a:tc>
                  <a:txBody>
                    <a:bodyPr/>
                    <a:lstStyle/>
                    <a:p>
                      <a:pPr algn="l"/>
                      <a:r>
                        <a:rPr lang="en-GB" sz="1300" dirty="0" smtClean="0"/>
                        <a:t>Model</a:t>
                      </a:r>
                      <a:endParaRPr lang="en-GB" sz="1300" dirty="0">
                        <a:solidFill>
                          <a:schemeClr val="bg2"/>
                        </a:solidFill>
                      </a:endParaRPr>
                    </a:p>
                  </a:txBody>
                  <a:tcPr anchor="ctr"/>
                </a:tc>
                <a:tc>
                  <a:txBody>
                    <a:bodyPr/>
                    <a:lstStyle/>
                    <a:p>
                      <a:pPr algn="ctr"/>
                      <a:r>
                        <a:rPr lang="en-GB" sz="1300" dirty="0" smtClean="0"/>
                        <a:t>Did not find helpful</a:t>
                      </a:r>
                      <a:endParaRPr lang="en-GB" sz="1300" dirty="0">
                        <a:solidFill>
                          <a:schemeClr val="bg2"/>
                        </a:solidFill>
                      </a:endParaRPr>
                    </a:p>
                  </a:txBody>
                  <a:tcPr anchor="ctr"/>
                </a:tc>
                <a:tc>
                  <a:txBody>
                    <a:bodyPr/>
                    <a:lstStyle/>
                    <a:p>
                      <a:pPr algn="ctr"/>
                      <a:r>
                        <a:rPr lang="en-GB" sz="1300" dirty="0" smtClean="0"/>
                        <a:t>Found very helpful</a:t>
                      </a:r>
                      <a:endParaRPr lang="en-GB" sz="1300" dirty="0">
                        <a:solidFill>
                          <a:schemeClr val="bg2"/>
                        </a:solidFill>
                      </a:endParaRPr>
                    </a:p>
                  </a:txBody>
                  <a:tcPr anchor="ctr"/>
                </a:tc>
              </a:tr>
              <a:tr h="8770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dirty="0" err="1" smtClean="0">
                          <a:solidFill>
                            <a:schemeClr val="bg1"/>
                          </a:solidFill>
                        </a:rPr>
                        <a:t>Yr</a:t>
                      </a:r>
                      <a:r>
                        <a:rPr lang="en-GB" sz="1300" baseline="0" dirty="0" smtClean="0">
                          <a:solidFill>
                            <a:schemeClr val="bg1"/>
                          </a:solidFill>
                        </a:rPr>
                        <a:t> 10 – With Controls</a:t>
                      </a:r>
                      <a:endParaRPr lang="en-GB" sz="1300" dirty="0" smtClean="0">
                        <a:solidFill>
                          <a:schemeClr val="bg1"/>
                        </a:solidFill>
                      </a:endParaRPr>
                    </a:p>
                  </a:txBody>
                  <a:tcPr anchor="ctr"/>
                </a:tc>
                <a:tc>
                  <a:txBody>
                    <a:bodyPr/>
                    <a:lstStyle/>
                    <a:p>
                      <a:pPr algn="ctr"/>
                      <a:r>
                        <a:rPr lang="en-GB" sz="1300" dirty="0" smtClean="0">
                          <a:solidFill>
                            <a:schemeClr val="bg1"/>
                          </a:solidFill>
                        </a:rPr>
                        <a:t>0.8%</a:t>
                      </a:r>
                      <a:r>
                        <a:rPr lang="en-GB" sz="1300" baseline="0" dirty="0" smtClean="0">
                          <a:solidFill>
                            <a:schemeClr val="bg1"/>
                          </a:solidFill>
                        </a:rPr>
                        <a:t> </a:t>
                      </a:r>
                    </a:p>
                    <a:p>
                      <a:pPr algn="ctr"/>
                      <a:r>
                        <a:rPr lang="en-GB" sz="1300" baseline="0" dirty="0" smtClean="0">
                          <a:solidFill>
                            <a:schemeClr val="bg1"/>
                          </a:solidFill>
                        </a:rPr>
                        <a:t>N = 84</a:t>
                      </a:r>
                      <a:endParaRPr lang="en-GB" sz="1300" dirty="0" smtClean="0">
                        <a:solidFill>
                          <a:schemeClr val="bg1"/>
                        </a:solidFill>
                      </a:endParaRPr>
                    </a:p>
                  </a:txBody>
                  <a:tcPr anchor="ctr"/>
                </a:tc>
                <a:tc>
                  <a:txBody>
                    <a:bodyPr/>
                    <a:lstStyle/>
                    <a:p>
                      <a:pPr algn="ctr"/>
                      <a:r>
                        <a:rPr lang="en-GB" sz="1300" dirty="0" smtClean="0"/>
                        <a:t>1.6%**</a:t>
                      </a:r>
                      <a:r>
                        <a:rPr lang="en-GB" sz="1300" baseline="0" dirty="0" smtClean="0"/>
                        <a:t> </a:t>
                      </a:r>
                    </a:p>
                    <a:p>
                      <a:pPr algn="ctr"/>
                      <a:r>
                        <a:rPr lang="en-GB" sz="1300" baseline="0" dirty="0" smtClean="0"/>
                        <a:t>N = 126</a:t>
                      </a:r>
                      <a:endParaRPr lang="en-GB" sz="1300" dirty="0" smtClean="0">
                        <a:solidFill>
                          <a:schemeClr val="tx1">
                            <a:lumMod val="65000"/>
                            <a:lumOff val="35000"/>
                          </a:schemeClr>
                        </a:solidFill>
                      </a:endParaRPr>
                    </a:p>
                  </a:txBody>
                  <a:tcPr anchor="ctr">
                    <a:pattFill prst="pct10">
                      <a:fgClr>
                        <a:schemeClr val="accent1"/>
                      </a:fgClr>
                      <a:bgClr>
                        <a:schemeClr val="bg1"/>
                      </a:bgClr>
                    </a:pattFill>
                  </a:tcPr>
                </a:tc>
              </a:tr>
              <a:tr h="8770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dirty="0" err="1" smtClean="0">
                          <a:solidFill>
                            <a:schemeClr val="bg1"/>
                          </a:solidFill>
                        </a:rPr>
                        <a:t>Yr</a:t>
                      </a:r>
                      <a:r>
                        <a:rPr lang="en-GB" sz="1300" baseline="0" dirty="0" smtClean="0">
                          <a:solidFill>
                            <a:schemeClr val="bg1"/>
                          </a:solidFill>
                        </a:rPr>
                        <a:t> 11 – With Controls</a:t>
                      </a:r>
                      <a:endParaRPr lang="en-GB" sz="1300" dirty="0" smtClean="0">
                        <a:solidFill>
                          <a:schemeClr val="bg1"/>
                        </a:solidFill>
                      </a:endParaRPr>
                    </a:p>
                  </a:txBody>
                  <a:tcPr anchor="ctr"/>
                </a:tc>
                <a:tc>
                  <a:txBody>
                    <a:bodyPr/>
                    <a:lstStyle/>
                    <a:p>
                      <a:pPr algn="ctr"/>
                      <a:r>
                        <a:rPr lang="en-GB" sz="1300" dirty="0" smtClean="0">
                          <a:solidFill>
                            <a:schemeClr val="bg1"/>
                          </a:solidFill>
                        </a:rPr>
                        <a:t>-0.1% </a:t>
                      </a:r>
                    </a:p>
                    <a:p>
                      <a:pPr algn="ctr"/>
                      <a:r>
                        <a:rPr lang="en-GB" sz="1300" dirty="0" smtClean="0">
                          <a:solidFill>
                            <a:schemeClr val="bg1"/>
                          </a:solidFill>
                        </a:rPr>
                        <a:t>N</a:t>
                      </a:r>
                      <a:r>
                        <a:rPr lang="en-GB" sz="1300" baseline="0" dirty="0" smtClean="0">
                          <a:solidFill>
                            <a:schemeClr val="bg1"/>
                          </a:solidFill>
                        </a:rPr>
                        <a:t> = 253</a:t>
                      </a:r>
                      <a:endParaRPr lang="en-GB" sz="1300" dirty="0">
                        <a:solidFill>
                          <a:schemeClr val="bg1"/>
                        </a:solidFill>
                      </a:endParaRPr>
                    </a:p>
                  </a:txBody>
                  <a:tcPr anchor="ctr"/>
                </a:tc>
                <a:tc>
                  <a:txBody>
                    <a:bodyPr/>
                    <a:lstStyle/>
                    <a:p>
                      <a:pPr algn="ctr"/>
                      <a:r>
                        <a:rPr lang="en-GB" sz="1300" dirty="0" smtClean="0"/>
                        <a:t>0.9%*</a:t>
                      </a:r>
                    </a:p>
                    <a:p>
                      <a:pPr algn="ctr"/>
                      <a:r>
                        <a:rPr lang="en-GB" sz="1300" dirty="0" smtClean="0"/>
                        <a:t>N=261</a:t>
                      </a:r>
                      <a:endParaRPr lang="en-GB" sz="1300" dirty="0">
                        <a:solidFill>
                          <a:schemeClr val="tx1">
                            <a:lumMod val="65000"/>
                            <a:lumOff val="35000"/>
                          </a:schemeClr>
                        </a:solidFill>
                      </a:endParaRPr>
                    </a:p>
                  </a:txBody>
                  <a:tcPr anchor="ctr">
                    <a:pattFill prst="pct10">
                      <a:fgClr>
                        <a:schemeClr val="accent1"/>
                      </a:fgClr>
                      <a:bgClr>
                        <a:schemeClr val="bg1"/>
                      </a:bgClr>
                    </a:pattFill>
                  </a:tcPr>
                </a:tc>
              </a:tr>
            </a:tbl>
          </a:graphicData>
        </a:graphic>
      </p:graphicFrame>
      <p:sp>
        <p:nvSpPr>
          <p:cNvPr id="19" name="Subtitle"/>
          <p:cNvSpPr txBox="1">
            <a:spLocks/>
          </p:cNvSpPr>
          <p:nvPr>
            <p:custDataLst>
              <p:tags r:id="rId5"/>
            </p:custDataLst>
          </p:nvPr>
        </p:nvSpPr>
        <p:spPr>
          <a:xfrm>
            <a:off x="5998273" y="5566718"/>
            <a:ext cx="3505786" cy="171714"/>
          </a:xfrm>
          <a:prstGeom prst="rect">
            <a:avLst/>
          </a:prstGeom>
          <a:noFill/>
          <a:ln w="9525">
            <a:noFill/>
          </a:ln>
        </p:spPr>
        <p:txBody>
          <a:bodyPr vert="horz" wrap="square" lIns="0" tIns="0" rIns="0" bIns="0" rtlCol="0">
            <a:spAutoFit/>
          </a:bodyPr>
          <a:lstStyle/>
          <a:p>
            <a:pPr>
              <a:lnSpc>
                <a:spcPct val="93000"/>
              </a:lnSpc>
              <a:buClr>
                <a:schemeClr val="tx1"/>
              </a:buClr>
              <a:buSzPct val="100000"/>
            </a:pPr>
            <a:r>
              <a:rPr lang="de-DE" sz="1200" dirty="0" smtClean="0">
                <a:solidFill>
                  <a:schemeClr val="bg1"/>
                </a:solidFill>
                <a:latin typeface="+mj-lt"/>
                <a:cs typeface="Arial" pitchFamily="34" charset="0"/>
              </a:rPr>
              <a:t>* </a:t>
            </a:r>
            <a:r>
              <a:rPr lang="de-DE" sz="1200" dirty="0">
                <a:solidFill>
                  <a:schemeClr val="bg1"/>
                </a:solidFill>
                <a:latin typeface="+mj-lt"/>
                <a:cs typeface="Arial" pitchFamily="34" charset="0"/>
              </a:rPr>
              <a:t>Sig at 10%; ** Sig. at 5%</a:t>
            </a:r>
          </a:p>
        </p:txBody>
      </p:sp>
      <p:graphicFrame>
        <p:nvGraphicFramePr>
          <p:cNvPr id="20" name="Chart 19"/>
          <p:cNvGraphicFramePr/>
          <p:nvPr>
            <p:extLst>
              <p:ext uri="{D42A27DB-BD31-4B8C-83A1-F6EECF244321}">
                <p14:modId xmlns:p14="http://schemas.microsoft.com/office/powerpoint/2010/main" val="4219389995"/>
              </p:ext>
            </p:extLst>
          </p:nvPr>
        </p:nvGraphicFramePr>
        <p:xfrm>
          <a:off x="927100" y="2741047"/>
          <a:ext cx="4592254" cy="2516753"/>
        </p:xfrm>
        <a:graphic>
          <a:graphicData uri="http://schemas.openxmlformats.org/drawingml/2006/chart">
            <c:chart xmlns:c="http://schemas.openxmlformats.org/drawingml/2006/chart" xmlns:r="http://schemas.openxmlformats.org/officeDocument/2006/relationships" r:id="rId8"/>
          </a:graphicData>
        </a:graphic>
      </p:graphicFrame>
      <p:pic>
        <p:nvPicPr>
          <p:cNvPr id="11" name="Picture 10"/>
          <p:cNvPicPr>
            <a:picLocks noChangeAspect="1"/>
          </p:cNvPicPr>
          <p:nvPr/>
        </p:nvPicPr>
        <p:blipFill>
          <a:blip r:embed="rId9"/>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4458004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Shape 111"/>
          <p:cNvSpPr/>
          <p:nvPr/>
        </p:nvSpPr>
        <p:spPr>
          <a:xfrm>
            <a:off x="0" y="0"/>
            <a:ext cx="8470900" cy="6858000"/>
          </a:xfrm>
          <a:prstGeom prst="rect">
            <a:avLst/>
          </a:prstGeom>
          <a:solidFill>
            <a:srgbClr val="000000">
              <a:alpha val="82000"/>
            </a:srgbClr>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112" name="Shape 112"/>
          <p:cNvSpPr txBox="1">
            <a:spLocks noGrp="1"/>
          </p:cNvSpPr>
          <p:nvPr>
            <p:ph type="title"/>
          </p:nvPr>
        </p:nvSpPr>
        <p:spPr>
          <a:xfrm>
            <a:off x="266701" y="689776"/>
            <a:ext cx="5537200" cy="727799"/>
          </a:xfrm>
          <a:prstGeom prst="rect">
            <a:avLst/>
          </a:prstGeom>
        </p:spPr>
        <p:txBody>
          <a:bodyPr lIns="91425" tIns="91425" rIns="91425" bIns="91425" anchor="t" anchorCtr="0">
            <a:noAutofit/>
          </a:bodyPr>
          <a:lstStyle/>
          <a:p>
            <a:r>
              <a:rPr lang="en-GB" b="1" dirty="0" smtClean="0"/>
              <a:t>Study three: 2017</a:t>
            </a:r>
            <a:endParaRPr lang="en" dirty="0"/>
          </a:p>
        </p:txBody>
      </p:sp>
      <p:sp>
        <p:nvSpPr>
          <p:cNvPr id="113" name="Shape 113"/>
          <p:cNvSpPr txBox="1">
            <a:spLocks noGrp="1"/>
          </p:cNvSpPr>
          <p:nvPr>
            <p:ph type="body" idx="1"/>
          </p:nvPr>
        </p:nvSpPr>
        <p:spPr>
          <a:xfrm>
            <a:off x="193338" y="1651001"/>
            <a:ext cx="8188662" cy="4967750"/>
          </a:xfrm>
          <a:prstGeom prst="rect">
            <a:avLst/>
          </a:prstGeom>
        </p:spPr>
        <p:txBody>
          <a:bodyPr lIns="91425" tIns="91425" rIns="91425" bIns="91425" anchor="t" anchorCtr="0">
            <a:noAutofit/>
          </a:bodyPr>
          <a:lstStyle/>
          <a:p>
            <a:pPr>
              <a:buNone/>
            </a:pPr>
            <a:endParaRPr lang="en-GB" sz="2400" dirty="0" smtClean="0"/>
          </a:p>
          <a:p>
            <a:pPr>
              <a:buNone/>
            </a:pPr>
            <a:endParaRPr lang="en-GB" sz="2400" dirty="0"/>
          </a:p>
          <a:p>
            <a:pPr>
              <a:buNone/>
            </a:pPr>
            <a:endParaRPr lang="en-GB" sz="2400" dirty="0" smtClean="0"/>
          </a:p>
          <a:p>
            <a:pPr>
              <a:buNone/>
            </a:pPr>
            <a:r>
              <a:rPr lang="en-GB" sz="2400" dirty="0" smtClean="0"/>
              <a:t>“</a:t>
            </a:r>
            <a:r>
              <a:rPr lang="en-GB" sz="2400" dirty="0"/>
              <a:t>Contemporary transitions: Young Britons reflect on life after secondary school and college. London: Education &amp; Employers with Barclays </a:t>
            </a:r>
            <a:r>
              <a:rPr lang="en-GB" sz="2400" dirty="0" err="1"/>
              <a:t>LifeSkills</a:t>
            </a:r>
            <a:r>
              <a:rPr lang="en-GB" sz="2400" dirty="0" smtClean="0"/>
              <a:t>.</a:t>
            </a:r>
          </a:p>
          <a:p>
            <a:pPr>
              <a:buNone/>
            </a:pPr>
            <a:r>
              <a:rPr lang="en-GB" sz="2400" dirty="0">
                <a:hlinkClick r:id="rId4"/>
              </a:rPr>
              <a:t>http://www.educationandemployers.org/research/contemporary-transitions-young-britons-reflect-on-life-after-secondary-school-and-college</a:t>
            </a:r>
            <a:r>
              <a:rPr lang="en-GB" sz="2400" dirty="0" smtClean="0">
                <a:hlinkClick r:id="rId4"/>
              </a:rPr>
              <a:t>/</a:t>
            </a:r>
            <a:endParaRPr lang="en-GB" sz="2400" dirty="0" smtClean="0"/>
          </a:p>
          <a:p>
            <a:pPr>
              <a:buNone/>
            </a:pPr>
            <a:endParaRPr lang="en-GB" sz="2400" dirty="0"/>
          </a:p>
        </p:txBody>
      </p:sp>
    </p:spTree>
    <p:extLst>
      <p:ext uri="{BB962C8B-B14F-4D97-AF65-F5344CB8AC3E}">
        <p14:creationId xmlns:p14="http://schemas.microsoft.com/office/powerpoint/2010/main" val="3945522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500" b="1" dirty="0" smtClean="0">
                <a:solidFill>
                  <a:schemeClr val="bg1"/>
                </a:solidFill>
              </a:rPr>
              <a:t>Methodology</a:t>
            </a:r>
            <a:endParaRPr lang="en-GB" sz="3500" b="1" dirty="0">
              <a:solidFill>
                <a:schemeClr val="bg1"/>
              </a:solidFill>
            </a:endParaRPr>
          </a:p>
        </p:txBody>
      </p:sp>
      <p:sp>
        <p:nvSpPr>
          <p:cNvPr id="6" name="Content Placeholder 2"/>
          <p:cNvSpPr>
            <a:spLocks noGrp="1"/>
          </p:cNvSpPr>
          <p:nvPr>
            <p:ph idx="1"/>
          </p:nvPr>
        </p:nvSpPr>
        <p:spPr/>
        <p:txBody>
          <a:bodyPr>
            <a:normAutofit fontScale="92500" lnSpcReduction="10000"/>
          </a:bodyPr>
          <a:lstStyle/>
          <a:p>
            <a:pPr>
              <a:lnSpc>
                <a:spcPct val="150000"/>
              </a:lnSpc>
            </a:pPr>
            <a:r>
              <a:rPr lang="en-GB" sz="2200" dirty="0" smtClean="0">
                <a:solidFill>
                  <a:schemeClr val="bg1"/>
                </a:solidFill>
              </a:rPr>
              <a:t>Survey of young people aged 19-24 in 2016 by </a:t>
            </a:r>
            <a:r>
              <a:rPr lang="en-GB" sz="2200" dirty="0" err="1" smtClean="0">
                <a:solidFill>
                  <a:schemeClr val="bg1"/>
                </a:solidFill>
              </a:rPr>
              <a:t>Yougov</a:t>
            </a:r>
            <a:r>
              <a:rPr lang="en-GB" sz="2200" dirty="0" smtClean="0">
                <a:solidFill>
                  <a:schemeClr val="bg1"/>
                </a:solidFill>
              </a:rPr>
              <a:t> </a:t>
            </a:r>
          </a:p>
          <a:p>
            <a:pPr>
              <a:lnSpc>
                <a:spcPct val="150000"/>
              </a:lnSpc>
            </a:pPr>
            <a:r>
              <a:rPr lang="en-GB" sz="2200" dirty="0" smtClean="0">
                <a:solidFill>
                  <a:schemeClr val="bg1"/>
                </a:solidFill>
              </a:rPr>
              <a:t>Twice the size compared to 2011 survey </a:t>
            </a:r>
          </a:p>
          <a:p>
            <a:pPr>
              <a:lnSpc>
                <a:spcPct val="150000"/>
              </a:lnSpc>
            </a:pPr>
            <a:r>
              <a:rPr lang="en-GB" sz="2200" dirty="0" smtClean="0">
                <a:solidFill>
                  <a:schemeClr val="bg1"/>
                </a:solidFill>
              </a:rPr>
              <a:t>Socially, geographically and demographically evenly distributed </a:t>
            </a:r>
          </a:p>
          <a:p>
            <a:pPr>
              <a:lnSpc>
                <a:spcPct val="150000"/>
              </a:lnSpc>
            </a:pPr>
            <a:r>
              <a:rPr lang="en-GB" sz="2200" dirty="0" smtClean="0">
                <a:solidFill>
                  <a:schemeClr val="bg1"/>
                </a:solidFill>
              </a:rPr>
              <a:t>Originally the survey included 18 year olds but we excluded them as they might be still in education and their views affect the analysis in a biased way </a:t>
            </a:r>
          </a:p>
          <a:p>
            <a:pPr>
              <a:lnSpc>
                <a:spcPct val="150000"/>
              </a:lnSpc>
            </a:pPr>
            <a:r>
              <a:rPr lang="en-GB" sz="2200" dirty="0" smtClean="0">
                <a:solidFill>
                  <a:schemeClr val="bg1"/>
                </a:solidFill>
              </a:rPr>
              <a:t>Frequency tables and descriptive, cross-tabulations and regressions using SPSS </a:t>
            </a:r>
          </a:p>
          <a:p>
            <a:pPr>
              <a:lnSpc>
                <a:spcPct val="150000"/>
              </a:lnSpc>
            </a:pPr>
            <a:r>
              <a:rPr lang="en-GB" sz="2200" dirty="0" smtClean="0">
                <a:solidFill>
                  <a:schemeClr val="bg1"/>
                </a:solidFill>
              </a:rPr>
              <a:t>Control variables: school type, parental education, free school meal, gender, ethnicity, region, education level </a:t>
            </a:r>
            <a:endParaRPr lang="en-GB" sz="2200" dirty="0">
              <a:solidFill>
                <a:schemeClr val="bg1"/>
              </a:solidFill>
            </a:endParaRPr>
          </a:p>
        </p:txBody>
      </p:sp>
      <p:pic>
        <p:nvPicPr>
          <p:cNvPr id="7" name="Picture 6"/>
          <p:cNvPicPr>
            <a:picLocks noChangeAspect="1"/>
          </p:cNvPicPr>
          <p:nvPr/>
        </p:nvPicPr>
        <p:blipFill>
          <a:blip r:embed="rId3"/>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1609756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030" y="443153"/>
            <a:ext cx="11163300" cy="1325562"/>
          </a:xfrm>
        </p:spPr>
        <p:txBody>
          <a:bodyPr/>
          <a:lstStyle/>
          <a:p>
            <a:r>
              <a:rPr lang="en-GB" dirty="0"/>
              <a:t>Distribution of employer engagement activities</a:t>
            </a:r>
          </a:p>
        </p:txBody>
      </p:sp>
      <p:sp>
        <p:nvSpPr>
          <p:cNvPr id="3" name="Text Placeholder 2"/>
          <p:cNvSpPr>
            <a:spLocks noGrp="1"/>
          </p:cNvSpPr>
          <p:nvPr>
            <p:ph type="body" idx="1"/>
          </p:nvPr>
        </p:nvSpPr>
        <p:spPr>
          <a:xfrm>
            <a:off x="6656068" y="2600586"/>
            <a:ext cx="5181601" cy="762317"/>
          </a:xfrm>
        </p:spPr>
        <p:txBody>
          <a:bodyPr/>
          <a:lstStyle/>
          <a:p>
            <a:pPr marL="0" indent="0">
              <a:buNone/>
            </a:pPr>
            <a:r>
              <a:rPr lang="en-GB" sz="1700" dirty="0"/>
              <a:t>Participation in selected teenage engagements with employers</a:t>
            </a:r>
          </a:p>
        </p:txBody>
      </p:sp>
      <p:sp>
        <p:nvSpPr>
          <p:cNvPr id="4" name="Text Placeholder 3"/>
          <p:cNvSpPr>
            <a:spLocks noGrp="1"/>
          </p:cNvSpPr>
          <p:nvPr>
            <p:ph type="body" idx="2"/>
          </p:nvPr>
        </p:nvSpPr>
        <p:spPr>
          <a:xfrm>
            <a:off x="621030" y="1976718"/>
            <a:ext cx="5486400" cy="1682862"/>
          </a:xfrm>
        </p:spPr>
        <p:txBody>
          <a:bodyPr/>
          <a:lstStyle/>
          <a:p>
            <a:pPr marL="177800" indent="0">
              <a:buNone/>
            </a:pPr>
            <a:r>
              <a:rPr lang="en-GB" sz="1500" dirty="0"/>
              <a:t>Between the ages of 14 and 19, did your school or college ever arrange for you to take part in any activities which involved employers/local business people? E.g. work experience, mentoring, enterprise competitions, careers advice, CV or interview workshops, workplace visits. If so, on how many different occasions (more or less) did it happen?”</a:t>
            </a:r>
          </a:p>
        </p:txBody>
      </p:sp>
      <p:graphicFrame>
        <p:nvGraphicFramePr>
          <p:cNvPr id="5" name="Table 4"/>
          <p:cNvGraphicFramePr>
            <a:graphicFrameLocks noGrp="1"/>
          </p:cNvGraphicFramePr>
          <p:nvPr>
            <p:extLst/>
          </p:nvPr>
        </p:nvGraphicFramePr>
        <p:xfrm>
          <a:off x="6602730" y="3509682"/>
          <a:ext cx="5234940" cy="2998171"/>
        </p:xfrm>
        <a:graphic>
          <a:graphicData uri="http://schemas.openxmlformats.org/drawingml/2006/table">
            <a:tbl>
              <a:tblPr firstRow="1" firstCol="1" bandRow="1"/>
              <a:tblGrid>
                <a:gridCol w="1408022">
                  <a:extLst>
                    <a:ext uri="{9D8B030D-6E8A-4147-A177-3AD203B41FA5}">
                      <a16:colId xmlns="" xmlns:a16="http://schemas.microsoft.com/office/drawing/2014/main" val="20000"/>
                    </a:ext>
                  </a:extLst>
                </a:gridCol>
                <a:gridCol w="1933491">
                  <a:extLst>
                    <a:ext uri="{9D8B030D-6E8A-4147-A177-3AD203B41FA5}">
                      <a16:colId xmlns="" xmlns:a16="http://schemas.microsoft.com/office/drawing/2014/main" val="20001"/>
                    </a:ext>
                  </a:extLst>
                </a:gridCol>
                <a:gridCol w="1893427">
                  <a:extLst>
                    <a:ext uri="{9D8B030D-6E8A-4147-A177-3AD203B41FA5}">
                      <a16:colId xmlns="" xmlns:a16="http://schemas.microsoft.com/office/drawing/2014/main" val="20002"/>
                    </a:ext>
                  </a:extLst>
                </a:gridCol>
              </a:tblGrid>
              <a:tr h="460147">
                <a:tc>
                  <a:txBody>
                    <a:bodyPr/>
                    <a:lstStyle/>
                    <a:p>
                      <a:pPr>
                        <a:lnSpc>
                          <a:spcPct val="107000"/>
                        </a:lnSpc>
                        <a:spcAft>
                          <a:spcPts val="0"/>
                        </a:spcAft>
                      </a:pPr>
                      <a:r>
                        <a:rPr lang="en-GB" sz="1200" dirty="0">
                          <a:effectLst/>
                        </a:rPr>
                        <a:t>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200" dirty="0">
                          <a:effectLst/>
                        </a:rPr>
                        <a:t>Percentage undertaking at 14-16</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200" dirty="0">
                          <a:effectLst/>
                        </a:rPr>
                        <a:t>Percentage undertaking at 16-19</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0"/>
                  </a:ext>
                </a:extLst>
              </a:tr>
              <a:tr h="363944">
                <a:tc>
                  <a:txBody>
                    <a:bodyPr/>
                    <a:lstStyle/>
                    <a:p>
                      <a:pPr>
                        <a:lnSpc>
                          <a:spcPct val="107000"/>
                        </a:lnSpc>
                        <a:spcAft>
                          <a:spcPts val="0"/>
                        </a:spcAft>
                      </a:pPr>
                      <a:r>
                        <a:rPr lang="en-GB" sz="1200">
                          <a:effectLst/>
                        </a:rPr>
                        <a:t>Work experience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200">
                          <a:effectLst/>
                        </a:rPr>
                        <a:t>74%</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1200">
                          <a:effectLst/>
                        </a:rPr>
                        <a:t>25%</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0001"/>
                  </a:ext>
                </a:extLst>
              </a:tr>
              <a:tr h="363944">
                <a:tc>
                  <a:txBody>
                    <a:bodyPr/>
                    <a:lstStyle/>
                    <a:p>
                      <a:pPr>
                        <a:lnSpc>
                          <a:spcPct val="107000"/>
                        </a:lnSpc>
                        <a:spcAft>
                          <a:spcPts val="0"/>
                        </a:spcAft>
                      </a:pPr>
                      <a:r>
                        <a:rPr lang="en-GB" sz="1200">
                          <a:effectLst/>
                        </a:rPr>
                        <a:t>Job shadowing</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200">
                          <a:effectLst/>
                        </a:rPr>
                        <a:t>9%</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1200">
                          <a:effectLst/>
                        </a:rPr>
                        <a:t>8%</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0002"/>
                  </a:ext>
                </a:extLst>
              </a:tr>
              <a:tr h="460147">
                <a:tc>
                  <a:txBody>
                    <a:bodyPr/>
                    <a:lstStyle/>
                    <a:p>
                      <a:pPr>
                        <a:lnSpc>
                          <a:spcPct val="107000"/>
                        </a:lnSpc>
                        <a:spcAft>
                          <a:spcPts val="0"/>
                        </a:spcAft>
                      </a:pPr>
                      <a:r>
                        <a:rPr lang="en-GB" sz="1200">
                          <a:effectLst/>
                        </a:rPr>
                        <a:t>Enterprise competitions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200">
                          <a:effectLst/>
                        </a:rPr>
                        <a:t>10%</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1200">
                          <a:effectLst/>
                        </a:rPr>
                        <a:t>6%</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0003"/>
                  </a:ext>
                </a:extLst>
              </a:tr>
              <a:tr h="363944">
                <a:tc>
                  <a:txBody>
                    <a:bodyPr/>
                    <a:lstStyle/>
                    <a:p>
                      <a:pPr>
                        <a:lnSpc>
                          <a:spcPct val="107000"/>
                        </a:lnSpc>
                        <a:spcAft>
                          <a:spcPts val="0"/>
                        </a:spcAft>
                      </a:pPr>
                      <a:r>
                        <a:rPr lang="en-GB" sz="1200">
                          <a:effectLst/>
                        </a:rPr>
                        <a:t>Mentoring</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200">
                          <a:effectLst/>
                        </a:rPr>
                        <a:t>2%</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1200">
                          <a:effectLst/>
                        </a:rPr>
                        <a:t>4%</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0004"/>
                  </a:ext>
                </a:extLst>
              </a:tr>
              <a:tr h="525898">
                <a:tc>
                  <a:txBody>
                    <a:bodyPr/>
                    <a:lstStyle/>
                    <a:p>
                      <a:pPr>
                        <a:lnSpc>
                          <a:spcPct val="107000"/>
                        </a:lnSpc>
                        <a:spcAft>
                          <a:spcPts val="0"/>
                        </a:spcAft>
                      </a:pPr>
                      <a:r>
                        <a:rPr lang="en-GB" sz="1200">
                          <a:effectLst/>
                        </a:rPr>
                        <a:t>Career advice with employers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200">
                          <a:effectLst/>
                        </a:rPr>
                        <a:t>19%</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1200">
                          <a:effectLst/>
                        </a:rPr>
                        <a:t>16%</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0005"/>
                  </a:ext>
                </a:extLst>
              </a:tr>
              <a:tr h="460147">
                <a:tc>
                  <a:txBody>
                    <a:bodyPr/>
                    <a:lstStyle/>
                    <a:p>
                      <a:pPr>
                        <a:lnSpc>
                          <a:spcPct val="107000"/>
                        </a:lnSpc>
                        <a:spcAft>
                          <a:spcPts val="0"/>
                        </a:spcAft>
                      </a:pPr>
                      <a:r>
                        <a:rPr lang="en-GB" sz="1200">
                          <a:effectLst/>
                        </a:rPr>
                        <a:t>Part-time employment</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200">
                          <a:effectLst/>
                        </a:rPr>
                        <a:t>18%</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1200" dirty="0">
                          <a:effectLst/>
                        </a:rPr>
                        <a:t>39%</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0006"/>
                  </a:ext>
                </a:extLst>
              </a:tr>
            </a:tbl>
          </a:graphicData>
        </a:graphic>
      </p:graphicFrame>
      <p:graphicFrame>
        <p:nvGraphicFramePr>
          <p:cNvPr id="6" name="Table 5"/>
          <p:cNvGraphicFramePr>
            <a:graphicFrameLocks noGrp="1"/>
          </p:cNvGraphicFramePr>
          <p:nvPr>
            <p:extLst/>
          </p:nvPr>
        </p:nvGraphicFramePr>
        <p:xfrm>
          <a:off x="1200101" y="3709038"/>
          <a:ext cx="3630298" cy="2800795"/>
        </p:xfrm>
        <a:graphic>
          <a:graphicData uri="http://schemas.openxmlformats.org/drawingml/2006/table">
            <a:tbl>
              <a:tblPr>
                <a:tableStyleId>{B301B821-A1FF-4177-AEE7-76D212191A09}</a:tableStyleId>
              </a:tblPr>
              <a:tblGrid>
                <a:gridCol w="1584328">
                  <a:extLst>
                    <a:ext uri="{9D8B030D-6E8A-4147-A177-3AD203B41FA5}">
                      <a16:colId xmlns="" xmlns:a16="http://schemas.microsoft.com/office/drawing/2014/main" val="20000"/>
                    </a:ext>
                  </a:extLst>
                </a:gridCol>
                <a:gridCol w="2045970">
                  <a:extLst>
                    <a:ext uri="{9D8B030D-6E8A-4147-A177-3AD203B41FA5}">
                      <a16:colId xmlns="" xmlns:a16="http://schemas.microsoft.com/office/drawing/2014/main" val="20001"/>
                    </a:ext>
                  </a:extLst>
                </a:gridCol>
              </a:tblGrid>
              <a:tr h="435529">
                <a:tc>
                  <a:txBody>
                    <a:bodyPr/>
                    <a:lstStyle/>
                    <a:p>
                      <a:pPr>
                        <a:lnSpc>
                          <a:spcPct val="107000"/>
                        </a:lnSpc>
                      </a:pPr>
                      <a:endParaRPr lang="en-GB" sz="1200" b="1" dirty="0">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ctr">
                        <a:lnSpc>
                          <a:spcPct val="107000"/>
                        </a:lnSpc>
                      </a:pPr>
                      <a:r>
                        <a:rPr lang="en-GB" sz="1200" b="1" dirty="0">
                          <a:solidFill>
                            <a:schemeClr val="bg1"/>
                          </a:solidFill>
                          <a:effectLst/>
                        </a:rPr>
                        <a:t>Percent in 2016</a:t>
                      </a:r>
                      <a:endParaRPr lang="en-GB" sz="1200" b="1" dirty="0">
                        <a:solidFill>
                          <a:schemeClr val="bg1"/>
                        </a:solidFill>
                        <a:effectLst/>
                        <a:latin typeface="Calibri" panose="020F0502020204030204" pitchFamily="34" charset="0"/>
                      </a:endParaRPr>
                    </a:p>
                  </a:txBody>
                  <a:tcPr marL="0" marR="0" marT="0" marB="0" anchor="ctr">
                    <a:solidFill>
                      <a:schemeClr val="accent1"/>
                    </a:solidFill>
                  </a:tcPr>
                </a:tc>
                <a:extLst>
                  <a:ext uri="{0D108BD9-81ED-4DB2-BD59-A6C34878D82A}">
                    <a16:rowId xmlns="" xmlns:a16="http://schemas.microsoft.com/office/drawing/2014/main" val="10000"/>
                  </a:ext>
                </a:extLst>
              </a:tr>
              <a:tr h="394211">
                <a:tc>
                  <a:txBody>
                    <a:bodyPr/>
                    <a:lstStyle/>
                    <a:p>
                      <a:pPr>
                        <a:lnSpc>
                          <a:spcPct val="107000"/>
                        </a:lnSpc>
                      </a:pPr>
                      <a:r>
                        <a:rPr lang="en-GB" sz="1200" dirty="0">
                          <a:effectLst/>
                        </a:rPr>
                        <a:t>Never</a:t>
                      </a:r>
                      <a:endParaRPr lang="en-GB" sz="1200" dirty="0">
                        <a:effectLst/>
                        <a:latin typeface="Calibri" panose="020F0502020204030204" pitchFamily="34" charset="0"/>
                      </a:endParaRPr>
                    </a:p>
                  </a:txBody>
                  <a:tcPr marL="9525" marR="9525" marT="9525" marB="0" anchor="ctr"/>
                </a:tc>
                <a:tc>
                  <a:txBody>
                    <a:bodyPr/>
                    <a:lstStyle/>
                    <a:p>
                      <a:pPr algn="ctr">
                        <a:lnSpc>
                          <a:spcPct val="107000"/>
                        </a:lnSpc>
                      </a:pPr>
                      <a:r>
                        <a:rPr lang="en-GB" sz="1200" dirty="0">
                          <a:effectLst/>
                        </a:rPr>
                        <a:t>19.0</a:t>
                      </a:r>
                      <a:endParaRPr lang="en-GB" sz="1200" dirty="0">
                        <a:effectLst/>
                        <a:latin typeface="Calibri" panose="020F0502020204030204" pitchFamily="34" charset="0"/>
                      </a:endParaRPr>
                    </a:p>
                  </a:txBody>
                  <a:tcPr marL="0" marR="0" marT="0" marB="0" anchor="ctr"/>
                </a:tc>
                <a:extLst>
                  <a:ext uri="{0D108BD9-81ED-4DB2-BD59-A6C34878D82A}">
                    <a16:rowId xmlns="" xmlns:a16="http://schemas.microsoft.com/office/drawing/2014/main" val="10001"/>
                  </a:ext>
                </a:extLst>
              </a:tr>
              <a:tr h="394211">
                <a:tc>
                  <a:txBody>
                    <a:bodyPr/>
                    <a:lstStyle/>
                    <a:p>
                      <a:pPr>
                        <a:lnSpc>
                          <a:spcPct val="107000"/>
                        </a:lnSpc>
                      </a:pPr>
                      <a:r>
                        <a:rPr lang="en-GB" sz="1200">
                          <a:effectLst/>
                        </a:rPr>
                        <a:t>Once</a:t>
                      </a:r>
                      <a:endParaRPr lang="en-GB" sz="1200">
                        <a:effectLst/>
                        <a:latin typeface="Calibri" panose="020F0502020204030204" pitchFamily="34" charset="0"/>
                      </a:endParaRPr>
                    </a:p>
                  </a:txBody>
                  <a:tcPr marL="9525" marR="9525" marT="9525" marB="0" anchor="ctr"/>
                </a:tc>
                <a:tc>
                  <a:txBody>
                    <a:bodyPr/>
                    <a:lstStyle/>
                    <a:p>
                      <a:pPr algn="ctr">
                        <a:lnSpc>
                          <a:spcPct val="107000"/>
                        </a:lnSpc>
                      </a:pPr>
                      <a:r>
                        <a:rPr lang="en-GB" sz="1200">
                          <a:effectLst/>
                        </a:rPr>
                        <a:t>36.3</a:t>
                      </a:r>
                      <a:endParaRPr lang="en-GB" sz="1200">
                        <a:effectLst/>
                        <a:latin typeface="Calibri" panose="020F0502020204030204" pitchFamily="34" charset="0"/>
                      </a:endParaRPr>
                    </a:p>
                  </a:txBody>
                  <a:tcPr marL="0" marR="0" marT="0" marB="0" anchor="ctr"/>
                </a:tc>
                <a:extLst>
                  <a:ext uri="{0D108BD9-81ED-4DB2-BD59-A6C34878D82A}">
                    <a16:rowId xmlns="" xmlns:a16="http://schemas.microsoft.com/office/drawing/2014/main" val="10002"/>
                  </a:ext>
                </a:extLst>
              </a:tr>
              <a:tr h="394211">
                <a:tc>
                  <a:txBody>
                    <a:bodyPr/>
                    <a:lstStyle/>
                    <a:p>
                      <a:pPr>
                        <a:lnSpc>
                          <a:spcPct val="107000"/>
                        </a:lnSpc>
                      </a:pPr>
                      <a:r>
                        <a:rPr lang="en-GB" sz="1200">
                          <a:effectLst/>
                        </a:rPr>
                        <a:t>Twice</a:t>
                      </a:r>
                      <a:endParaRPr lang="en-GB" sz="1200">
                        <a:effectLst/>
                        <a:latin typeface="Calibri" panose="020F0502020204030204" pitchFamily="34" charset="0"/>
                      </a:endParaRPr>
                    </a:p>
                  </a:txBody>
                  <a:tcPr marL="9525" marR="9525" marT="9525" marB="0" anchor="ctr"/>
                </a:tc>
                <a:tc>
                  <a:txBody>
                    <a:bodyPr/>
                    <a:lstStyle/>
                    <a:p>
                      <a:pPr algn="ctr">
                        <a:lnSpc>
                          <a:spcPct val="107000"/>
                        </a:lnSpc>
                      </a:pPr>
                      <a:r>
                        <a:rPr lang="en-GB" sz="1200">
                          <a:effectLst/>
                        </a:rPr>
                        <a:t>23.1</a:t>
                      </a:r>
                      <a:endParaRPr lang="en-GB" sz="1200">
                        <a:effectLst/>
                        <a:latin typeface="Calibri" panose="020F0502020204030204" pitchFamily="34" charset="0"/>
                      </a:endParaRPr>
                    </a:p>
                  </a:txBody>
                  <a:tcPr marL="0" marR="0" marT="0" marB="0" anchor="ctr"/>
                </a:tc>
                <a:extLst>
                  <a:ext uri="{0D108BD9-81ED-4DB2-BD59-A6C34878D82A}">
                    <a16:rowId xmlns="" xmlns:a16="http://schemas.microsoft.com/office/drawing/2014/main" val="10003"/>
                  </a:ext>
                </a:extLst>
              </a:tr>
              <a:tr h="394211">
                <a:tc>
                  <a:txBody>
                    <a:bodyPr/>
                    <a:lstStyle/>
                    <a:p>
                      <a:pPr>
                        <a:lnSpc>
                          <a:spcPct val="107000"/>
                        </a:lnSpc>
                      </a:pPr>
                      <a:r>
                        <a:rPr lang="en-GB" sz="1200">
                          <a:effectLst/>
                        </a:rPr>
                        <a:t>Three times</a:t>
                      </a:r>
                      <a:endParaRPr lang="en-GB" sz="1200">
                        <a:effectLst/>
                        <a:latin typeface="Calibri" panose="020F0502020204030204" pitchFamily="34" charset="0"/>
                      </a:endParaRPr>
                    </a:p>
                  </a:txBody>
                  <a:tcPr marL="9525" marR="9525" marT="9525" marB="0" anchor="ctr"/>
                </a:tc>
                <a:tc>
                  <a:txBody>
                    <a:bodyPr/>
                    <a:lstStyle/>
                    <a:p>
                      <a:pPr algn="ctr">
                        <a:lnSpc>
                          <a:spcPct val="107000"/>
                        </a:lnSpc>
                      </a:pPr>
                      <a:r>
                        <a:rPr lang="en-GB" sz="1200">
                          <a:effectLst/>
                        </a:rPr>
                        <a:t>8.7</a:t>
                      </a:r>
                      <a:endParaRPr lang="en-GB" sz="1200">
                        <a:effectLst/>
                        <a:latin typeface="Calibri" panose="020F0502020204030204" pitchFamily="34" charset="0"/>
                      </a:endParaRPr>
                    </a:p>
                  </a:txBody>
                  <a:tcPr marL="0" marR="0" marT="0" marB="0" anchor="ctr"/>
                </a:tc>
                <a:extLst>
                  <a:ext uri="{0D108BD9-81ED-4DB2-BD59-A6C34878D82A}">
                    <a16:rowId xmlns="" xmlns:a16="http://schemas.microsoft.com/office/drawing/2014/main" val="10004"/>
                  </a:ext>
                </a:extLst>
              </a:tr>
              <a:tr h="394211">
                <a:tc>
                  <a:txBody>
                    <a:bodyPr/>
                    <a:lstStyle/>
                    <a:p>
                      <a:pPr>
                        <a:lnSpc>
                          <a:spcPct val="107000"/>
                        </a:lnSpc>
                      </a:pPr>
                      <a:r>
                        <a:rPr lang="en-GB" sz="1200">
                          <a:effectLst/>
                        </a:rPr>
                        <a:t>Four or more times</a:t>
                      </a:r>
                      <a:endParaRPr lang="en-GB" sz="1200">
                        <a:effectLst/>
                        <a:latin typeface="Calibri" panose="020F0502020204030204" pitchFamily="34" charset="0"/>
                      </a:endParaRPr>
                    </a:p>
                  </a:txBody>
                  <a:tcPr marL="9525" marR="9525" marT="9525" marB="0" anchor="ctr"/>
                </a:tc>
                <a:tc>
                  <a:txBody>
                    <a:bodyPr/>
                    <a:lstStyle/>
                    <a:p>
                      <a:pPr algn="ctr">
                        <a:lnSpc>
                          <a:spcPct val="107000"/>
                        </a:lnSpc>
                      </a:pPr>
                      <a:r>
                        <a:rPr lang="en-GB" sz="1200">
                          <a:effectLst/>
                        </a:rPr>
                        <a:t>12.9</a:t>
                      </a:r>
                      <a:endParaRPr lang="en-GB" sz="1200">
                        <a:effectLst/>
                        <a:latin typeface="Calibri" panose="020F0502020204030204" pitchFamily="34" charset="0"/>
                      </a:endParaRPr>
                    </a:p>
                  </a:txBody>
                  <a:tcPr marL="0" marR="0" marT="0" marB="0" anchor="ctr"/>
                </a:tc>
                <a:extLst>
                  <a:ext uri="{0D108BD9-81ED-4DB2-BD59-A6C34878D82A}">
                    <a16:rowId xmlns="" xmlns:a16="http://schemas.microsoft.com/office/drawing/2014/main" val="10005"/>
                  </a:ext>
                </a:extLst>
              </a:tr>
              <a:tr h="394211">
                <a:tc>
                  <a:txBody>
                    <a:bodyPr/>
                    <a:lstStyle/>
                    <a:p>
                      <a:pPr>
                        <a:lnSpc>
                          <a:spcPct val="107000"/>
                        </a:lnSpc>
                      </a:pPr>
                      <a:r>
                        <a:rPr lang="en-GB" sz="1200" dirty="0">
                          <a:effectLst/>
                        </a:rPr>
                        <a:t>Average number </a:t>
                      </a:r>
                      <a:endParaRPr lang="en-GB" sz="1200" b="1" dirty="0">
                        <a:effectLst/>
                        <a:latin typeface="Calibri" panose="020F0502020204030204" pitchFamily="34" charset="0"/>
                      </a:endParaRPr>
                    </a:p>
                  </a:txBody>
                  <a:tcPr marL="9525" marR="9525" marT="9525" marB="0" anchor="ctr"/>
                </a:tc>
                <a:tc>
                  <a:txBody>
                    <a:bodyPr/>
                    <a:lstStyle/>
                    <a:p>
                      <a:pPr algn="ctr">
                        <a:lnSpc>
                          <a:spcPct val="107000"/>
                        </a:lnSpc>
                      </a:pPr>
                      <a:r>
                        <a:rPr lang="en-GB" sz="1200" dirty="0">
                          <a:effectLst/>
                        </a:rPr>
                        <a:t>1.60</a:t>
                      </a:r>
                      <a:endParaRPr lang="en-GB" sz="1200" b="1" dirty="0">
                        <a:effectLst/>
                        <a:latin typeface="Calibri" panose="020F0502020204030204" pitchFamily="34" charset="0"/>
                      </a:endParaRPr>
                    </a:p>
                  </a:txBody>
                  <a:tcPr marL="0" marR="0" marT="0" marB="0" anchor="ctr"/>
                </a:tc>
                <a:extLst>
                  <a:ext uri="{0D108BD9-81ED-4DB2-BD59-A6C34878D82A}">
                    <a16:rowId xmlns="" xmlns:a16="http://schemas.microsoft.com/office/drawing/2014/main" val="10006"/>
                  </a:ext>
                </a:extLst>
              </a:tr>
            </a:tbl>
          </a:graphicData>
        </a:graphic>
      </p:graphicFrame>
      <p:cxnSp>
        <p:nvCxnSpPr>
          <p:cNvPr id="9" name="Shape 376"/>
          <p:cNvCxnSpPr/>
          <p:nvPr/>
        </p:nvCxnSpPr>
        <p:spPr>
          <a:xfrm flipH="1">
            <a:off x="5979805" y="1921190"/>
            <a:ext cx="12600" cy="4652700"/>
          </a:xfrm>
          <a:prstGeom prst="straightConnector1">
            <a:avLst/>
          </a:prstGeom>
          <a:noFill/>
          <a:ln w="25400" cap="flat" cmpd="sng">
            <a:solidFill>
              <a:schemeClr val="bg1">
                <a:lumMod val="65000"/>
              </a:schemeClr>
            </a:solidFill>
            <a:prstDash val="solid"/>
            <a:miter/>
            <a:headEnd type="none" w="med" len="med"/>
            <a:tailEnd type="none" w="med" len="med"/>
          </a:ln>
        </p:spPr>
      </p:cxnSp>
      <p:pic>
        <p:nvPicPr>
          <p:cNvPr id="10" name="Shape 374"/>
          <p:cNvPicPr preferRelativeResize="0"/>
          <p:nvPr/>
        </p:nvPicPr>
        <p:blipFill rotWithShape="1">
          <a:blip r:embed="rId3">
            <a:alphaModFix/>
          </a:blip>
          <a:srcRect/>
          <a:stretch/>
        </p:blipFill>
        <p:spPr>
          <a:xfrm>
            <a:off x="10515600" y="52956"/>
            <a:ext cx="1676400" cy="571800"/>
          </a:xfrm>
          <a:prstGeom prst="rect">
            <a:avLst/>
          </a:prstGeom>
          <a:noFill/>
          <a:ln>
            <a:noFill/>
          </a:ln>
        </p:spPr>
      </p:pic>
    </p:spTree>
    <p:extLst>
      <p:ext uri="{BB962C8B-B14F-4D97-AF65-F5344CB8AC3E}">
        <p14:creationId xmlns:p14="http://schemas.microsoft.com/office/powerpoint/2010/main" val="1450820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7"/>
            <a:ext cx="11005457" cy="1325562"/>
          </a:xfrm>
        </p:spPr>
        <p:txBody>
          <a:bodyPr/>
          <a:lstStyle/>
          <a:p>
            <a:r>
              <a:rPr lang="en-GB" dirty="0"/>
              <a:t>Distribution of employer engagement activities</a:t>
            </a:r>
          </a:p>
        </p:txBody>
      </p:sp>
      <p:graphicFrame>
        <p:nvGraphicFramePr>
          <p:cNvPr id="3" name="Table 2"/>
          <p:cNvGraphicFramePr>
            <a:graphicFrameLocks noGrp="1"/>
          </p:cNvGraphicFramePr>
          <p:nvPr>
            <p:extLst/>
          </p:nvPr>
        </p:nvGraphicFramePr>
        <p:xfrm>
          <a:off x="1567544" y="1618341"/>
          <a:ext cx="5370285" cy="4479750"/>
        </p:xfrm>
        <a:graphic>
          <a:graphicData uri="http://schemas.openxmlformats.org/drawingml/2006/table">
            <a:tbl>
              <a:tblPr firstRow="1" firstCol="1" bandRow="1"/>
              <a:tblGrid>
                <a:gridCol w="749180"/>
                <a:gridCol w="2636300"/>
                <a:gridCol w="1984805"/>
              </a:tblGrid>
              <a:tr h="363764">
                <a:tc>
                  <a:txBody>
                    <a:bodyPr/>
                    <a:lstStyle/>
                    <a:p>
                      <a:pPr>
                        <a:lnSpc>
                          <a:spcPct val="107000"/>
                        </a:lnSpc>
                        <a:spcAft>
                          <a:spcPts val="0"/>
                        </a:spcAft>
                      </a:pPr>
                      <a:r>
                        <a:rPr lang="en-GB" sz="1500" dirty="0">
                          <a:effectLst/>
                          <a:latin typeface="+mn-lt"/>
                        </a:rPr>
                        <a:t>Rank</a:t>
                      </a:r>
                      <a:endParaRPr lang="en-GB" sz="15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500" dirty="0">
                          <a:effectLst/>
                          <a:latin typeface="+mn-lt"/>
                        </a:rPr>
                        <a:t>Region</a:t>
                      </a:r>
                      <a:endParaRPr lang="en-GB" sz="15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500">
                          <a:effectLst/>
                          <a:latin typeface="+mn-lt"/>
                        </a:rPr>
                        <a:t>Average number of engagements</a:t>
                      </a:r>
                      <a:endParaRPr lang="en-GB" sz="1500">
                        <a:effectLst/>
                        <a:latin typeface="+mn-lt"/>
                        <a:ea typeface="Calibri" panose="020F0502020204030204" pitchFamily="34" charset="0"/>
                        <a:cs typeface="Arial" panose="020B0604020202020204" pitchFamily="34" charset="0"/>
                      </a:endParaRPr>
                    </a:p>
                  </a:txBody>
                  <a:tcPr marL="68580" marR="68580" marT="0" marB="0"/>
                </a:tc>
              </a:tr>
              <a:tr h="363764">
                <a:tc>
                  <a:txBody>
                    <a:bodyPr/>
                    <a:lstStyle/>
                    <a:p>
                      <a:pPr>
                        <a:lnSpc>
                          <a:spcPct val="107000"/>
                        </a:lnSpc>
                        <a:spcAft>
                          <a:spcPts val="0"/>
                        </a:spcAft>
                      </a:pPr>
                      <a:r>
                        <a:rPr lang="en-GB" sz="1500">
                          <a:effectLst/>
                          <a:latin typeface="+mn-lt"/>
                        </a:rPr>
                        <a:t>1</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500" dirty="0">
                          <a:effectLst/>
                          <a:latin typeface="+mn-lt"/>
                        </a:rPr>
                        <a:t>South East</a:t>
                      </a:r>
                      <a:endParaRPr lang="en-GB" sz="15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500">
                          <a:effectLst/>
                          <a:latin typeface="+mn-lt"/>
                        </a:rPr>
                        <a:t>1.77</a:t>
                      </a:r>
                      <a:endParaRPr lang="en-GB" sz="1500">
                        <a:effectLst/>
                        <a:latin typeface="+mn-lt"/>
                        <a:ea typeface="Calibri" panose="020F0502020204030204" pitchFamily="34" charset="0"/>
                        <a:cs typeface="Arial" panose="020B0604020202020204" pitchFamily="34" charset="0"/>
                      </a:endParaRPr>
                    </a:p>
                  </a:txBody>
                  <a:tcPr marL="68580" marR="68580" marT="0" marB="0"/>
                </a:tc>
              </a:tr>
              <a:tr h="363764">
                <a:tc>
                  <a:txBody>
                    <a:bodyPr/>
                    <a:lstStyle/>
                    <a:p>
                      <a:pPr>
                        <a:lnSpc>
                          <a:spcPct val="107000"/>
                        </a:lnSpc>
                        <a:spcAft>
                          <a:spcPts val="0"/>
                        </a:spcAft>
                      </a:pPr>
                      <a:r>
                        <a:rPr lang="en-GB" sz="1500">
                          <a:effectLst/>
                          <a:latin typeface="+mn-lt"/>
                        </a:rPr>
                        <a:t>=2</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500">
                          <a:effectLst/>
                          <a:latin typeface="+mn-lt"/>
                        </a:rPr>
                        <a:t>East Midlands</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500">
                          <a:effectLst/>
                          <a:latin typeface="+mn-lt"/>
                        </a:rPr>
                        <a:t>1.76</a:t>
                      </a:r>
                      <a:endParaRPr lang="en-GB" sz="1500">
                        <a:effectLst/>
                        <a:latin typeface="+mn-lt"/>
                        <a:ea typeface="Calibri" panose="020F0502020204030204" pitchFamily="34" charset="0"/>
                        <a:cs typeface="Arial" panose="020B0604020202020204" pitchFamily="34" charset="0"/>
                      </a:endParaRPr>
                    </a:p>
                  </a:txBody>
                  <a:tcPr marL="68580" marR="68580" marT="0" marB="0"/>
                </a:tc>
              </a:tr>
              <a:tr h="363764">
                <a:tc>
                  <a:txBody>
                    <a:bodyPr/>
                    <a:lstStyle/>
                    <a:p>
                      <a:pPr>
                        <a:lnSpc>
                          <a:spcPct val="107000"/>
                        </a:lnSpc>
                        <a:spcAft>
                          <a:spcPts val="0"/>
                        </a:spcAft>
                      </a:pPr>
                      <a:r>
                        <a:rPr lang="en-GB" sz="1500">
                          <a:effectLst/>
                          <a:latin typeface="+mn-lt"/>
                        </a:rPr>
                        <a:t>=2</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500">
                          <a:effectLst/>
                          <a:latin typeface="+mn-lt"/>
                        </a:rPr>
                        <a:t>West Midlands</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500">
                          <a:effectLst/>
                          <a:latin typeface="+mn-lt"/>
                        </a:rPr>
                        <a:t>1.76</a:t>
                      </a:r>
                      <a:endParaRPr lang="en-GB" sz="1500">
                        <a:effectLst/>
                        <a:latin typeface="+mn-lt"/>
                        <a:ea typeface="Calibri" panose="020F0502020204030204" pitchFamily="34" charset="0"/>
                        <a:cs typeface="Arial" panose="020B0604020202020204" pitchFamily="34" charset="0"/>
                      </a:endParaRPr>
                    </a:p>
                  </a:txBody>
                  <a:tcPr marL="68580" marR="68580" marT="0" marB="0"/>
                </a:tc>
              </a:tr>
              <a:tr h="363764">
                <a:tc>
                  <a:txBody>
                    <a:bodyPr/>
                    <a:lstStyle/>
                    <a:p>
                      <a:pPr>
                        <a:lnSpc>
                          <a:spcPct val="107000"/>
                        </a:lnSpc>
                        <a:spcAft>
                          <a:spcPts val="0"/>
                        </a:spcAft>
                      </a:pPr>
                      <a:r>
                        <a:rPr lang="en-GB" sz="1500">
                          <a:effectLst/>
                          <a:latin typeface="+mn-lt"/>
                        </a:rPr>
                        <a:t>4</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500">
                          <a:effectLst/>
                          <a:latin typeface="+mn-lt"/>
                        </a:rPr>
                        <a:t>London</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500">
                          <a:effectLst/>
                          <a:latin typeface="+mn-lt"/>
                        </a:rPr>
                        <a:t>1.62</a:t>
                      </a:r>
                      <a:endParaRPr lang="en-GB" sz="1500">
                        <a:effectLst/>
                        <a:latin typeface="+mn-lt"/>
                        <a:ea typeface="Calibri" panose="020F0502020204030204" pitchFamily="34" charset="0"/>
                        <a:cs typeface="Arial" panose="020B0604020202020204" pitchFamily="34" charset="0"/>
                      </a:endParaRPr>
                    </a:p>
                  </a:txBody>
                  <a:tcPr marL="68580" marR="68580" marT="0" marB="0"/>
                </a:tc>
              </a:tr>
              <a:tr h="363764">
                <a:tc>
                  <a:txBody>
                    <a:bodyPr/>
                    <a:lstStyle/>
                    <a:p>
                      <a:pPr>
                        <a:lnSpc>
                          <a:spcPct val="107000"/>
                        </a:lnSpc>
                        <a:spcAft>
                          <a:spcPts val="0"/>
                        </a:spcAft>
                      </a:pPr>
                      <a:r>
                        <a:rPr lang="en-GB" sz="1500">
                          <a:effectLst/>
                          <a:latin typeface="+mn-lt"/>
                        </a:rPr>
                        <a:t>5</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500">
                          <a:effectLst/>
                          <a:latin typeface="+mn-lt"/>
                        </a:rPr>
                        <a:t>Wales</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500">
                          <a:effectLst/>
                          <a:latin typeface="+mn-lt"/>
                        </a:rPr>
                        <a:t>1.58</a:t>
                      </a:r>
                      <a:endParaRPr lang="en-GB" sz="1500">
                        <a:effectLst/>
                        <a:latin typeface="+mn-lt"/>
                        <a:ea typeface="Calibri" panose="020F0502020204030204" pitchFamily="34" charset="0"/>
                        <a:cs typeface="Arial" panose="020B0604020202020204" pitchFamily="34" charset="0"/>
                      </a:endParaRPr>
                    </a:p>
                  </a:txBody>
                  <a:tcPr marL="68580" marR="68580" marT="0" marB="0"/>
                </a:tc>
              </a:tr>
              <a:tr h="363764">
                <a:tc>
                  <a:txBody>
                    <a:bodyPr/>
                    <a:lstStyle/>
                    <a:p>
                      <a:pPr>
                        <a:lnSpc>
                          <a:spcPct val="107000"/>
                        </a:lnSpc>
                        <a:spcAft>
                          <a:spcPts val="0"/>
                        </a:spcAft>
                      </a:pPr>
                      <a:r>
                        <a:rPr lang="en-GB" sz="1500">
                          <a:effectLst/>
                          <a:latin typeface="+mn-lt"/>
                        </a:rPr>
                        <a:t>6</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500">
                          <a:effectLst/>
                          <a:latin typeface="+mn-lt"/>
                        </a:rPr>
                        <a:t>Yorkshire and the Humber</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500">
                          <a:effectLst/>
                          <a:latin typeface="+mn-lt"/>
                        </a:rPr>
                        <a:t>1.57</a:t>
                      </a:r>
                      <a:endParaRPr lang="en-GB" sz="1500">
                        <a:effectLst/>
                        <a:latin typeface="+mn-lt"/>
                        <a:ea typeface="Calibri" panose="020F0502020204030204" pitchFamily="34" charset="0"/>
                        <a:cs typeface="Arial" panose="020B0604020202020204" pitchFamily="34" charset="0"/>
                      </a:endParaRPr>
                    </a:p>
                  </a:txBody>
                  <a:tcPr marL="68580" marR="68580" marT="0" marB="0"/>
                </a:tc>
              </a:tr>
              <a:tr h="363764">
                <a:tc>
                  <a:txBody>
                    <a:bodyPr/>
                    <a:lstStyle/>
                    <a:p>
                      <a:pPr>
                        <a:lnSpc>
                          <a:spcPct val="107000"/>
                        </a:lnSpc>
                        <a:spcAft>
                          <a:spcPts val="0"/>
                        </a:spcAft>
                      </a:pPr>
                      <a:r>
                        <a:rPr lang="en-GB" sz="1500">
                          <a:effectLst/>
                          <a:latin typeface="+mn-lt"/>
                        </a:rPr>
                        <a:t>=7</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500">
                          <a:effectLst/>
                          <a:latin typeface="+mn-lt"/>
                        </a:rPr>
                        <a:t>East of England</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500">
                          <a:effectLst/>
                          <a:latin typeface="+mn-lt"/>
                        </a:rPr>
                        <a:t>1.56</a:t>
                      </a:r>
                      <a:endParaRPr lang="en-GB" sz="1500">
                        <a:effectLst/>
                        <a:latin typeface="+mn-lt"/>
                        <a:ea typeface="Calibri" panose="020F0502020204030204" pitchFamily="34" charset="0"/>
                        <a:cs typeface="Arial" panose="020B0604020202020204" pitchFamily="34" charset="0"/>
                      </a:endParaRPr>
                    </a:p>
                  </a:txBody>
                  <a:tcPr marL="68580" marR="68580" marT="0" marB="0"/>
                </a:tc>
              </a:tr>
              <a:tr h="363764">
                <a:tc>
                  <a:txBody>
                    <a:bodyPr/>
                    <a:lstStyle/>
                    <a:p>
                      <a:pPr>
                        <a:lnSpc>
                          <a:spcPct val="107000"/>
                        </a:lnSpc>
                        <a:spcAft>
                          <a:spcPts val="0"/>
                        </a:spcAft>
                      </a:pPr>
                      <a:r>
                        <a:rPr lang="en-GB" sz="1500">
                          <a:effectLst/>
                          <a:latin typeface="+mn-lt"/>
                        </a:rPr>
                        <a:t>=7</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500">
                          <a:effectLst/>
                          <a:latin typeface="+mn-lt"/>
                        </a:rPr>
                        <a:t>North West</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500">
                          <a:effectLst/>
                          <a:latin typeface="+mn-lt"/>
                        </a:rPr>
                        <a:t>1.56</a:t>
                      </a:r>
                      <a:endParaRPr lang="en-GB" sz="1500">
                        <a:effectLst/>
                        <a:latin typeface="+mn-lt"/>
                        <a:ea typeface="Calibri" panose="020F0502020204030204" pitchFamily="34" charset="0"/>
                        <a:cs typeface="Arial" panose="020B0604020202020204" pitchFamily="34" charset="0"/>
                      </a:endParaRPr>
                    </a:p>
                  </a:txBody>
                  <a:tcPr marL="68580" marR="68580" marT="0" marB="0"/>
                </a:tc>
              </a:tr>
              <a:tr h="363764">
                <a:tc>
                  <a:txBody>
                    <a:bodyPr/>
                    <a:lstStyle/>
                    <a:p>
                      <a:pPr>
                        <a:lnSpc>
                          <a:spcPct val="107000"/>
                        </a:lnSpc>
                        <a:spcAft>
                          <a:spcPts val="0"/>
                        </a:spcAft>
                      </a:pPr>
                      <a:r>
                        <a:rPr lang="en-GB" sz="1500">
                          <a:effectLst/>
                          <a:latin typeface="+mn-lt"/>
                        </a:rPr>
                        <a:t>9</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500">
                          <a:effectLst/>
                          <a:latin typeface="+mn-lt"/>
                        </a:rPr>
                        <a:t>South West</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500">
                          <a:effectLst/>
                          <a:latin typeface="+mn-lt"/>
                        </a:rPr>
                        <a:t>1.52</a:t>
                      </a:r>
                      <a:endParaRPr lang="en-GB" sz="1500">
                        <a:effectLst/>
                        <a:latin typeface="+mn-lt"/>
                        <a:ea typeface="Calibri" panose="020F0502020204030204" pitchFamily="34" charset="0"/>
                        <a:cs typeface="Arial" panose="020B0604020202020204" pitchFamily="34" charset="0"/>
                      </a:endParaRPr>
                    </a:p>
                  </a:txBody>
                  <a:tcPr marL="68580" marR="68580" marT="0" marB="0"/>
                </a:tc>
              </a:tr>
              <a:tr h="363764">
                <a:tc>
                  <a:txBody>
                    <a:bodyPr/>
                    <a:lstStyle/>
                    <a:p>
                      <a:pPr>
                        <a:lnSpc>
                          <a:spcPct val="107000"/>
                        </a:lnSpc>
                        <a:spcAft>
                          <a:spcPts val="0"/>
                        </a:spcAft>
                      </a:pPr>
                      <a:r>
                        <a:rPr lang="en-GB" sz="1500">
                          <a:effectLst/>
                          <a:latin typeface="+mn-lt"/>
                        </a:rPr>
                        <a:t>10</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500">
                          <a:effectLst/>
                          <a:latin typeface="+mn-lt"/>
                        </a:rPr>
                        <a:t>North East</a:t>
                      </a:r>
                      <a:endParaRPr lang="en-GB" sz="15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500">
                          <a:effectLst/>
                          <a:latin typeface="+mn-lt"/>
                        </a:rPr>
                        <a:t>1.46</a:t>
                      </a:r>
                      <a:endParaRPr lang="en-GB" sz="1500">
                        <a:effectLst/>
                        <a:latin typeface="+mn-lt"/>
                        <a:ea typeface="Calibri" panose="020F0502020204030204" pitchFamily="34" charset="0"/>
                        <a:cs typeface="Arial" panose="020B0604020202020204" pitchFamily="34" charset="0"/>
                      </a:endParaRPr>
                    </a:p>
                  </a:txBody>
                  <a:tcPr marL="68580" marR="68580" marT="0" marB="0"/>
                </a:tc>
              </a:tr>
              <a:tr h="363764">
                <a:tc>
                  <a:txBody>
                    <a:bodyPr/>
                    <a:lstStyle/>
                    <a:p>
                      <a:pPr>
                        <a:lnSpc>
                          <a:spcPct val="107000"/>
                        </a:lnSpc>
                        <a:spcAft>
                          <a:spcPts val="0"/>
                        </a:spcAft>
                      </a:pPr>
                      <a:r>
                        <a:rPr lang="en-GB" sz="1500" dirty="0">
                          <a:effectLst/>
                          <a:latin typeface="+mn-lt"/>
                        </a:rPr>
                        <a:t>11</a:t>
                      </a:r>
                      <a:endParaRPr lang="en-GB" sz="15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500" dirty="0">
                          <a:effectLst/>
                          <a:latin typeface="+mn-lt"/>
                        </a:rPr>
                        <a:t>Scotland</a:t>
                      </a:r>
                      <a:endParaRPr lang="en-GB" sz="15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500" dirty="0">
                          <a:effectLst/>
                          <a:latin typeface="+mn-lt"/>
                        </a:rPr>
                        <a:t>1.45</a:t>
                      </a:r>
                      <a:endParaRPr lang="en-GB" sz="1500" dirty="0">
                        <a:effectLst/>
                        <a:latin typeface="+mn-lt"/>
                        <a:ea typeface="Calibri" panose="020F0502020204030204" pitchFamily="34" charset="0"/>
                        <a:cs typeface="Arial" panose="020B0604020202020204" pitchFamily="34" charset="0"/>
                      </a:endParaRPr>
                    </a:p>
                  </a:txBody>
                  <a:tcPr marL="68580" marR="68580" marT="0" marB="0"/>
                </a:tc>
              </a:tr>
            </a:tbl>
          </a:graphicData>
        </a:graphic>
      </p:graphicFrame>
      <p:sp>
        <p:nvSpPr>
          <p:cNvPr id="4" name="TextBox 3"/>
          <p:cNvSpPr txBox="1"/>
          <p:nvPr/>
        </p:nvSpPr>
        <p:spPr>
          <a:xfrm>
            <a:off x="7409543" y="2542845"/>
            <a:ext cx="3679372" cy="2641600"/>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t>While South East has done the greatest number of activities, North East and South West have organised the least number of employers engagement activities across schools in the area. </a:t>
            </a:r>
            <a:endParaRPr lang="en-GB" sz="2000" dirty="0"/>
          </a:p>
        </p:txBody>
      </p:sp>
      <p:pic>
        <p:nvPicPr>
          <p:cNvPr id="5" name="Shape 374"/>
          <p:cNvPicPr preferRelativeResize="0"/>
          <p:nvPr/>
        </p:nvPicPr>
        <p:blipFill rotWithShape="1">
          <a:blip r:embed="rId3">
            <a:alphaModFix/>
          </a:blip>
          <a:srcRect/>
          <a:stretch/>
        </p:blipFill>
        <p:spPr>
          <a:xfrm>
            <a:off x="10515600" y="52956"/>
            <a:ext cx="1676400" cy="571800"/>
          </a:xfrm>
          <a:prstGeom prst="rect">
            <a:avLst/>
          </a:prstGeom>
          <a:noFill/>
          <a:ln>
            <a:noFill/>
          </a:ln>
        </p:spPr>
      </p:pic>
      <p:sp>
        <p:nvSpPr>
          <p:cNvPr id="6" name="Rectangle 5"/>
          <p:cNvSpPr/>
          <p:nvPr/>
        </p:nvSpPr>
        <p:spPr>
          <a:xfrm>
            <a:off x="621030" y="135376"/>
            <a:ext cx="1664238" cy="307777"/>
          </a:xfrm>
          <a:prstGeom prst="rect">
            <a:avLst/>
          </a:prstGeom>
        </p:spPr>
        <p:txBody>
          <a:bodyPr wrap="none">
            <a:spAutoFit/>
          </a:bodyPr>
          <a:lstStyle/>
          <a:p>
            <a:pPr lvl="0"/>
            <a:r>
              <a:rPr lang="en-GB" b="1" dirty="0">
                <a:solidFill>
                  <a:srgbClr val="00B0F0"/>
                </a:solidFill>
              </a:rPr>
              <a:t>@</a:t>
            </a:r>
            <a:r>
              <a:rPr lang="en-GB" b="1" dirty="0" err="1">
                <a:solidFill>
                  <a:srgbClr val="00B0F0"/>
                </a:solidFill>
              </a:rPr>
              <a:t>Edu_Eresearch</a:t>
            </a:r>
            <a:endParaRPr lang="en-GB" b="1" dirty="0">
              <a:solidFill>
                <a:srgbClr val="00B0F0"/>
              </a:solidFill>
            </a:endParaRPr>
          </a:p>
        </p:txBody>
      </p:sp>
    </p:spTree>
    <p:extLst>
      <p:ext uri="{BB962C8B-B14F-4D97-AF65-F5344CB8AC3E}">
        <p14:creationId xmlns:p14="http://schemas.microsoft.com/office/powerpoint/2010/main" val="1047080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030" y="443153"/>
            <a:ext cx="11163300" cy="1325562"/>
          </a:xfrm>
        </p:spPr>
        <p:txBody>
          <a:bodyPr/>
          <a:lstStyle/>
          <a:p>
            <a:r>
              <a:rPr lang="en-GB" dirty="0"/>
              <a:t>Distribution of employer engagement activities</a:t>
            </a:r>
          </a:p>
        </p:txBody>
      </p:sp>
      <p:sp>
        <p:nvSpPr>
          <p:cNvPr id="3" name="Text Placeholder 2"/>
          <p:cNvSpPr>
            <a:spLocks noGrp="1"/>
          </p:cNvSpPr>
          <p:nvPr>
            <p:ph type="body" idx="1"/>
          </p:nvPr>
        </p:nvSpPr>
        <p:spPr>
          <a:xfrm>
            <a:off x="621030" y="1855153"/>
            <a:ext cx="5181601" cy="762317"/>
          </a:xfrm>
        </p:spPr>
        <p:txBody>
          <a:bodyPr/>
          <a:lstStyle/>
          <a:p>
            <a:pPr marL="0" indent="0">
              <a:buNone/>
            </a:pPr>
            <a:r>
              <a:rPr lang="en-GB" sz="1700" dirty="0"/>
              <a:t>Volume of activities by school </a:t>
            </a:r>
            <a:r>
              <a:rPr lang="en-GB" sz="1700" dirty="0" smtClean="0"/>
              <a:t>type, </a:t>
            </a:r>
            <a:r>
              <a:rPr lang="en-GB" sz="1700" dirty="0"/>
              <a:t>14-16</a:t>
            </a:r>
          </a:p>
        </p:txBody>
      </p:sp>
      <p:sp>
        <p:nvSpPr>
          <p:cNvPr id="4" name="Text Placeholder 3"/>
          <p:cNvSpPr>
            <a:spLocks noGrp="1"/>
          </p:cNvSpPr>
          <p:nvPr>
            <p:ph type="body" idx="2"/>
          </p:nvPr>
        </p:nvSpPr>
        <p:spPr>
          <a:xfrm>
            <a:off x="6357354" y="1855152"/>
            <a:ext cx="5612128" cy="762317"/>
          </a:xfrm>
        </p:spPr>
        <p:txBody>
          <a:bodyPr/>
          <a:lstStyle/>
          <a:p>
            <a:pPr marL="177800" indent="0">
              <a:buNone/>
            </a:pPr>
            <a:r>
              <a:rPr lang="en-GB" sz="1700" dirty="0"/>
              <a:t>Volume by Indicators of social disadvantage: Free school meal and parental education</a:t>
            </a:r>
          </a:p>
        </p:txBody>
      </p:sp>
      <p:cxnSp>
        <p:nvCxnSpPr>
          <p:cNvPr id="9" name="Shape 376"/>
          <p:cNvCxnSpPr/>
          <p:nvPr/>
        </p:nvCxnSpPr>
        <p:spPr>
          <a:xfrm flipH="1">
            <a:off x="6344754" y="1855153"/>
            <a:ext cx="12600" cy="4652700"/>
          </a:xfrm>
          <a:prstGeom prst="straightConnector1">
            <a:avLst/>
          </a:prstGeom>
          <a:noFill/>
          <a:ln w="25400" cap="flat" cmpd="sng">
            <a:solidFill>
              <a:schemeClr val="bg1">
                <a:lumMod val="65000"/>
              </a:schemeClr>
            </a:solidFill>
            <a:prstDash val="solid"/>
            <a:miter/>
            <a:headEnd type="none" w="med" len="med"/>
            <a:tailEnd type="none" w="med" len="med"/>
          </a:ln>
        </p:spPr>
      </p:cxnSp>
      <p:pic>
        <p:nvPicPr>
          <p:cNvPr id="10" name="Shape 374"/>
          <p:cNvPicPr preferRelativeResize="0"/>
          <p:nvPr/>
        </p:nvPicPr>
        <p:blipFill rotWithShape="1">
          <a:blip r:embed="rId3">
            <a:alphaModFix/>
          </a:blip>
          <a:srcRect/>
          <a:stretch/>
        </p:blipFill>
        <p:spPr>
          <a:xfrm>
            <a:off x="10515600" y="52956"/>
            <a:ext cx="1676400" cy="571800"/>
          </a:xfrm>
          <a:prstGeom prst="rect">
            <a:avLst/>
          </a:prstGeom>
          <a:noFill/>
          <a:ln>
            <a:noFill/>
          </a:ln>
        </p:spPr>
      </p:pic>
      <p:graphicFrame>
        <p:nvGraphicFramePr>
          <p:cNvPr id="7" name="Table 6"/>
          <p:cNvGraphicFramePr>
            <a:graphicFrameLocks noGrp="1"/>
          </p:cNvGraphicFramePr>
          <p:nvPr>
            <p:extLst/>
          </p:nvPr>
        </p:nvGraphicFramePr>
        <p:xfrm>
          <a:off x="380366" y="2511517"/>
          <a:ext cx="5723724" cy="3704347"/>
        </p:xfrm>
        <a:graphic>
          <a:graphicData uri="http://schemas.openxmlformats.org/drawingml/2006/table">
            <a:tbl>
              <a:tblPr>
                <a:tableStyleId>{B301B821-A1FF-4177-AEE7-76D212191A09}</a:tableStyleId>
              </a:tblPr>
              <a:tblGrid>
                <a:gridCol w="34810">
                  <a:extLst>
                    <a:ext uri="{9D8B030D-6E8A-4147-A177-3AD203B41FA5}">
                      <a16:colId xmlns="" xmlns:a16="http://schemas.microsoft.com/office/drawing/2014/main" val="20000"/>
                    </a:ext>
                  </a:extLst>
                </a:gridCol>
                <a:gridCol w="1466130">
                  <a:extLst>
                    <a:ext uri="{9D8B030D-6E8A-4147-A177-3AD203B41FA5}">
                      <a16:colId xmlns="" xmlns:a16="http://schemas.microsoft.com/office/drawing/2014/main" val="20001"/>
                    </a:ext>
                  </a:extLst>
                </a:gridCol>
                <a:gridCol w="44220">
                  <a:extLst>
                    <a:ext uri="{9D8B030D-6E8A-4147-A177-3AD203B41FA5}">
                      <a16:colId xmlns="" xmlns:a16="http://schemas.microsoft.com/office/drawing/2014/main" val="20002"/>
                    </a:ext>
                  </a:extLst>
                </a:gridCol>
                <a:gridCol w="1275344">
                  <a:extLst>
                    <a:ext uri="{9D8B030D-6E8A-4147-A177-3AD203B41FA5}">
                      <a16:colId xmlns="" xmlns:a16="http://schemas.microsoft.com/office/drawing/2014/main" val="20003"/>
                    </a:ext>
                  </a:extLst>
                </a:gridCol>
                <a:gridCol w="1360170">
                  <a:extLst>
                    <a:ext uri="{9D8B030D-6E8A-4147-A177-3AD203B41FA5}">
                      <a16:colId xmlns="" xmlns:a16="http://schemas.microsoft.com/office/drawing/2014/main" val="20004"/>
                    </a:ext>
                  </a:extLst>
                </a:gridCol>
                <a:gridCol w="1543050">
                  <a:extLst>
                    <a:ext uri="{9D8B030D-6E8A-4147-A177-3AD203B41FA5}">
                      <a16:colId xmlns="" xmlns:a16="http://schemas.microsoft.com/office/drawing/2014/main" val="20005"/>
                    </a:ext>
                  </a:extLst>
                </a:gridCol>
              </a:tblGrid>
              <a:tr h="505664">
                <a:tc rowSpan="2" gridSpan="3">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300" dirty="0">
                          <a:effectLst/>
                        </a:rPr>
                        <a:t>N= 1,676</a:t>
                      </a:r>
                      <a:endParaRPr lang="en-GB" sz="1300" dirty="0">
                        <a:effectLst/>
                        <a:latin typeface="Calibri" panose="020F0502020204030204" pitchFamily="34" charset="0"/>
                      </a:endParaRPr>
                    </a:p>
                    <a:p>
                      <a:pPr>
                        <a:lnSpc>
                          <a:spcPct val="107000"/>
                        </a:lnSpc>
                      </a:pPr>
                      <a:endParaRPr lang="en-GB" sz="1300" dirty="0">
                        <a:effectLst/>
                        <a:latin typeface="Calibri" panose="020F0502020204030204" pitchFamily="34" charset="0"/>
                      </a:endParaRPr>
                    </a:p>
                  </a:txBody>
                  <a:tcPr marL="9410" marR="9410" marT="9410" marB="0" anchor="ctr"/>
                </a:tc>
                <a:tc rowSpan="2" hMerge="1">
                  <a:txBody>
                    <a:bodyPr/>
                    <a:lstStyle/>
                    <a:p>
                      <a:endParaRPr lang="en-GB"/>
                    </a:p>
                  </a:txBody>
                  <a:tcPr/>
                </a:tc>
                <a:tc rowSpan="2" hMerge="1">
                  <a:txBody>
                    <a:bodyPr/>
                    <a:lstStyle/>
                    <a:p>
                      <a:endParaRPr lang="en-GB"/>
                    </a:p>
                  </a:txBody>
                  <a:tcPr/>
                </a:tc>
                <a:tc gridSpan="3">
                  <a:txBody>
                    <a:bodyPr/>
                    <a:lstStyle/>
                    <a:p>
                      <a:pPr algn="ctr">
                        <a:lnSpc>
                          <a:spcPct val="107000"/>
                        </a:lnSpc>
                      </a:pPr>
                      <a:r>
                        <a:rPr lang="en-GB" sz="1300" b="1" dirty="0">
                          <a:solidFill>
                            <a:schemeClr val="bg1"/>
                          </a:solidFill>
                          <a:effectLst/>
                        </a:rPr>
                        <a:t>School type</a:t>
                      </a:r>
                      <a:endParaRPr lang="en-GB" sz="1300" b="1" dirty="0">
                        <a:solidFill>
                          <a:schemeClr val="bg1"/>
                        </a:solidFill>
                        <a:effectLst/>
                        <a:latin typeface="Calibri" panose="020F0502020204030204" pitchFamily="34" charset="0"/>
                      </a:endParaRPr>
                    </a:p>
                  </a:txBody>
                  <a:tcPr marL="9410" marR="9410" marT="9410" marB="0" anchor="ctr">
                    <a:solidFill>
                      <a:schemeClr val="accent1"/>
                    </a:solidFill>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10000"/>
                  </a:ext>
                </a:extLst>
              </a:tr>
              <a:tr h="819547">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a:lnSpc>
                          <a:spcPct val="107000"/>
                        </a:lnSpc>
                      </a:pPr>
                      <a:r>
                        <a:rPr lang="en-GB" sz="1300" dirty="0">
                          <a:effectLst/>
                        </a:rPr>
                        <a:t>comprehensive school</a:t>
                      </a:r>
                      <a:endParaRPr lang="en-GB" sz="1300" dirty="0">
                        <a:effectLst/>
                        <a:latin typeface="Calibri" panose="020F0502020204030204" pitchFamily="34" charset="0"/>
                      </a:endParaRPr>
                    </a:p>
                  </a:txBody>
                  <a:tcPr marL="9410" marR="9410" marT="9410" marB="0" anchor="ctr"/>
                </a:tc>
                <a:tc>
                  <a:txBody>
                    <a:bodyPr/>
                    <a:lstStyle/>
                    <a:p>
                      <a:pPr algn="ctr">
                        <a:lnSpc>
                          <a:spcPct val="107000"/>
                        </a:lnSpc>
                      </a:pPr>
                      <a:r>
                        <a:rPr lang="en-GB" sz="1300">
                          <a:effectLst/>
                        </a:rPr>
                        <a:t>Grammar / selective state school</a:t>
                      </a:r>
                      <a:endParaRPr lang="en-GB" sz="1300">
                        <a:effectLst/>
                        <a:latin typeface="Calibri" panose="020F0502020204030204" pitchFamily="34" charset="0"/>
                      </a:endParaRPr>
                    </a:p>
                  </a:txBody>
                  <a:tcPr marL="9410" marR="9410" marT="9410" marB="0" anchor="ctr"/>
                </a:tc>
                <a:tc>
                  <a:txBody>
                    <a:bodyPr/>
                    <a:lstStyle/>
                    <a:p>
                      <a:pPr algn="ctr">
                        <a:lnSpc>
                          <a:spcPct val="107000"/>
                        </a:lnSpc>
                      </a:pPr>
                      <a:r>
                        <a:rPr lang="en-GB" sz="1300">
                          <a:effectLst/>
                        </a:rPr>
                        <a:t>Independent / fee-paying school</a:t>
                      </a:r>
                      <a:endParaRPr lang="en-GB" sz="1300">
                        <a:effectLst/>
                        <a:latin typeface="Calibri" panose="020F0502020204030204" pitchFamily="34" charset="0"/>
                      </a:endParaRPr>
                    </a:p>
                  </a:txBody>
                  <a:tcPr marL="9410" marR="9410" marT="9410" marB="0" anchor="ctr"/>
                </a:tc>
                <a:extLst>
                  <a:ext uri="{0D108BD9-81ED-4DB2-BD59-A6C34878D82A}">
                    <a16:rowId xmlns="" xmlns:a16="http://schemas.microsoft.com/office/drawing/2014/main" val="10001"/>
                  </a:ext>
                </a:extLst>
              </a:tr>
              <a:tr h="345735">
                <a:tc rowSpan="5">
                  <a:txBody>
                    <a:bodyPr/>
                    <a:lstStyle/>
                    <a:p>
                      <a:pPr>
                        <a:lnSpc>
                          <a:spcPct val="107000"/>
                        </a:lnSpc>
                      </a:pPr>
                      <a:endParaRPr lang="en-GB" sz="1300">
                        <a:effectLst/>
                        <a:latin typeface="Calibri" panose="020F0502020204030204" pitchFamily="34" charset="0"/>
                      </a:endParaRPr>
                    </a:p>
                  </a:txBody>
                  <a:tcPr marL="0" marR="0" marT="0" marB="0" anchor="ctr"/>
                </a:tc>
                <a:tc>
                  <a:txBody>
                    <a:bodyPr/>
                    <a:lstStyle/>
                    <a:p>
                      <a:pPr>
                        <a:lnSpc>
                          <a:spcPct val="107000"/>
                        </a:lnSpc>
                      </a:pPr>
                      <a:r>
                        <a:rPr lang="en-GB" sz="1300">
                          <a:effectLst/>
                        </a:rPr>
                        <a:t>Never</a:t>
                      </a:r>
                      <a:endParaRPr lang="en-GB" sz="1300">
                        <a:effectLst/>
                        <a:latin typeface="Calibri" panose="020F0502020204030204" pitchFamily="34" charset="0"/>
                      </a:endParaRPr>
                    </a:p>
                  </a:txBody>
                  <a:tcPr marL="0" marR="0" marT="0" marB="0" anchor="ctr"/>
                </a:tc>
                <a:tc>
                  <a:txBody>
                    <a:bodyPr/>
                    <a:lstStyle/>
                    <a:p>
                      <a:pPr>
                        <a:lnSpc>
                          <a:spcPct val="107000"/>
                        </a:lnSpc>
                      </a:pPr>
                      <a:endParaRPr lang="en-GB" sz="1300">
                        <a:effectLst/>
                        <a:latin typeface="Calibri" panose="020F0502020204030204" pitchFamily="34" charset="0"/>
                      </a:endParaRPr>
                    </a:p>
                  </a:txBody>
                  <a:tcPr marL="9410" marR="9410" marT="9410" marB="0" anchor="ctr"/>
                </a:tc>
                <a:tc>
                  <a:txBody>
                    <a:bodyPr/>
                    <a:lstStyle/>
                    <a:p>
                      <a:pPr algn="ctr">
                        <a:lnSpc>
                          <a:spcPct val="107000"/>
                        </a:lnSpc>
                      </a:pPr>
                      <a:r>
                        <a:rPr lang="en-GB" sz="1300" dirty="0">
                          <a:effectLst/>
                        </a:rPr>
                        <a:t>18.5%</a:t>
                      </a:r>
                      <a:endParaRPr lang="en-GB" sz="1300" dirty="0">
                        <a:effectLst/>
                        <a:latin typeface="Calibri" panose="020F0502020204030204" pitchFamily="34" charset="0"/>
                      </a:endParaRPr>
                    </a:p>
                  </a:txBody>
                  <a:tcPr marL="9410" marR="9410" marT="9410" marB="0" anchor="ctr"/>
                </a:tc>
                <a:tc>
                  <a:txBody>
                    <a:bodyPr/>
                    <a:lstStyle/>
                    <a:p>
                      <a:pPr algn="ctr">
                        <a:lnSpc>
                          <a:spcPct val="107000"/>
                        </a:lnSpc>
                      </a:pPr>
                      <a:r>
                        <a:rPr lang="en-GB" sz="1300">
                          <a:effectLst/>
                        </a:rPr>
                        <a:t>10.6%</a:t>
                      </a:r>
                      <a:endParaRPr lang="en-GB" sz="1300">
                        <a:effectLst/>
                        <a:latin typeface="Calibri" panose="020F0502020204030204" pitchFamily="34" charset="0"/>
                      </a:endParaRPr>
                    </a:p>
                  </a:txBody>
                  <a:tcPr marL="9410" marR="9410" marT="9410" marB="0" anchor="ctr"/>
                </a:tc>
                <a:tc>
                  <a:txBody>
                    <a:bodyPr/>
                    <a:lstStyle/>
                    <a:p>
                      <a:pPr algn="ctr">
                        <a:lnSpc>
                          <a:spcPct val="107000"/>
                        </a:lnSpc>
                      </a:pPr>
                      <a:r>
                        <a:rPr lang="en-GB" sz="1300">
                          <a:effectLst/>
                        </a:rPr>
                        <a:t>28.0%</a:t>
                      </a:r>
                      <a:endParaRPr lang="en-GB" sz="1300">
                        <a:effectLst/>
                        <a:latin typeface="Calibri" panose="020F0502020204030204" pitchFamily="34" charset="0"/>
                      </a:endParaRPr>
                    </a:p>
                  </a:txBody>
                  <a:tcPr marL="9410" marR="9410" marT="9410" marB="0" anchor="ctr"/>
                </a:tc>
                <a:extLst>
                  <a:ext uri="{0D108BD9-81ED-4DB2-BD59-A6C34878D82A}">
                    <a16:rowId xmlns="" xmlns:a16="http://schemas.microsoft.com/office/drawing/2014/main" val="10002"/>
                  </a:ext>
                </a:extLst>
              </a:tr>
              <a:tr h="345735">
                <a:tc vMerge="1">
                  <a:txBody>
                    <a:bodyPr/>
                    <a:lstStyle/>
                    <a:p>
                      <a:endParaRPr lang="en-GB"/>
                    </a:p>
                  </a:txBody>
                  <a:tcPr/>
                </a:tc>
                <a:tc>
                  <a:txBody>
                    <a:bodyPr/>
                    <a:lstStyle/>
                    <a:p>
                      <a:pPr>
                        <a:lnSpc>
                          <a:spcPct val="107000"/>
                        </a:lnSpc>
                      </a:pPr>
                      <a:r>
                        <a:rPr lang="en-GB" sz="1300">
                          <a:effectLst/>
                        </a:rPr>
                        <a:t>Once</a:t>
                      </a:r>
                      <a:endParaRPr lang="en-GB" sz="1300">
                        <a:effectLst/>
                        <a:latin typeface="Calibri" panose="020F0502020204030204" pitchFamily="34" charset="0"/>
                      </a:endParaRPr>
                    </a:p>
                  </a:txBody>
                  <a:tcPr marL="0" marR="0" marT="0" marB="0" anchor="ctr"/>
                </a:tc>
                <a:tc>
                  <a:txBody>
                    <a:bodyPr/>
                    <a:lstStyle/>
                    <a:p>
                      <a:pPr>
                        <a:lnSpc>
                          <a:spcPct val="107000"/>
                        </a:lnSpc>
                      </a:pPr>
                      <a:endParaRPr lang="en-GB" sz="1300">
                        <a:effectLst/>
                        <a:latin typeface="Calibri" panose="020F0502020204030204" pitchFamily="34" charset="0"/>
                      </a:endParaRPr>
                    </a:p>
                  </a:txBody>
                  <a:tcPr marL="9410" marR="9410" marT="9410" marB="0" anchor="ctr"/>
                </a:tc>
                <a:tc>
                  <a:txBody>
                    <a:bodyPr/>
                    <a:lstStyle/>
                    <a:p>
                      <a:pPr algn="ctr">
                        <a:lnSpc>
                          <a:spcPct val="107000"/>
                        </a:lnSpc>
                      </a:pPr>
                      <a:r>
                        <a:rPr lang="en-GB" sz="1300">
                          <a:effectLst/>
                        </a:rPr>
                        <a:t>39.3%</a:t>
                      </a:r>
                      <a:endParaRPr lang="en-GB" sz="1300">
                        <a:effectLst/>
                        <a:latin typeface="Calibri" panose="020F0502020204030204" pitchFamily="34" charset="0"/>
                      </a:endParaRPr>
                    </a:p>
                  </a:txBody>
                  <a:tcPr marL="9410" marR="9410" marT="9410" marB="0" anchor="ctr"/>
                </a:tc>
                <a:tc>
                  <a:txBody>
                    <a:bodyPr/>
                    <a:lstStyle/>
                    <a:p>
                      <a:pPr algn="ctr">
                        <a:lnSpc>
                          <a:spcPct val="107000"/>
                        </a:lnSpc>
                      </a:pPr>
                      <a:r>
                        <a:rPr lang="en-GB" sz="1300">
                          <a:effectLst/>
                        </a:rPr>
                        <a:t>29.4%</a:t>
                      </a:r>
                      <a:endParaRPr lang="en-GB" sz="1300">
                        <a:effectLst/>
                        <a:latin typeface="Calibri" panose="020F0502020204030204" pitchFamily="34" charset="0"/>
                      </a:endParaRPr>
                    </a:p>
                  </a:txBody>
                  <a:tcPr marL="9410" marR="9410" marT="9410" marB="0" anchor="ctr"/>
                </a:tc>
                <a:tc>
                  <a:txBody>
                    <a:bodyPr/>
                    <a:lstStyle/>
                    <a:p>
                      <a:pPr algn="ctr">
                        <a:lnSpc>
                          <a:spcPct val="107000"/>
                        </a:lnSpc>
                      </a:pPr>
                      <a:r>
                        <a:rPr lang="en-GB" sz="1300">
                          <a:effectLst/>
                        </a:rPr>
                        <a:t>23.6%</a:t>
                      </a:r>
                      <a:endParaRPr lang="en-GB" sz="1300">
                        <a:effectLst/>
                        <a:latin typeface="Calibri" panose="020F0502020204030204" pitchFamily="34" charset="0"/>
                      </a:endParaRPr>
                    </a:p>
                  </a:txBody>
                  <a:tcPr marL="9410" marR="9410" marT="9410" marB="0" anchor="ctr"/>
                </a:tc>
                <a:extLst>
                  <a:ext uri="{0D108BD9-81ED-4DB2-BD59-A6C34878D82A}">
                    <a16:rowId xmlns="" xmlns:a16="http://schemas.microsoft.com/office/drawing/2014/main" val="10003"/>
                  </a:ext>
                </a:extLst>
              </a:tr>
              <a:tr h="345735">
                <a:tc vMerge="1">
                  <a:txBody>
                    <a:bodyPr/>
                    <a:lstStyle/>
                    <a:p>
                      <a:endParaRPr lang="en-GB"/>
                    </a:p>
                  </a:txBody>
                  <a:tcPr/>
                </a:tc>
                <a:tc>
                  <a:txBody>
                    <a:bodyPr/>
                    <a:lstStyle/>
                    <a:p>
                      <a:pPr>
                        <a:lnSpc>
                          <a:spcPct val="107000"/>
                        </a:lnSpc>
                      </a:pPr>
                      <a:r>
                        <a:rPr lang="en-GB" sz="1300">
                          <a:effectLst/>
                        </a:rPr>
                        <a:t>Twice</a:t>
                      </a:r>
                      <a:endParaRPr lang="en-GB" sz="1300">
                        <a:effectLst/>
                        <a:latin typeface="Calibri" panose="020F0502020204030204" pitchFamily="34" charset="0"/>
                      </a:endParaRPr>
                    </a:p>
                  </a:txBody>
                  <a:tcPr marL="0" marR="0" marT="0" marB="0" anchor="ctr"/>
                </a:tc>
                <a:tc>
                  <a:txBody>
                    <a:bodyPr/>
                    <a:lstStyle/>
                    <a:p>
                      <a:pPr>
                        <a:lnSpc>
                          <a:spcPct val="107000"/>
                        </a:lnSpc>
                      </a:pPr>
                      <a:endParaRPr lang="en-GB" sz="1300">
                        <a:effectLst/>
                        <a:latin typeface="Calibri" panose="020F0502020204030204" pitchFamily="34" charset="0"/>
                      </a:endParaRPr>
                    </a:p>
                  </a:txBody>
                  <a:tcPr marL="9410" marR="9410" marT="9410" marB="0" anchor="ctr"/>
                </a:tc>
                <a:tc>
                  <a:txBody>
                    <a:bodyPr/>
                    <a:lstStyle/>
                    <a:p>
                      <a:pPr algn="ctr">
                        <a:lnSpc>
                          <a:spcPct val="107000"/>
                        </a:lnSpc>
                      </a:pPr>
                      <a:r>
                        <a:rPr lang="en-GB" sz="1300">
                          <a:effectLst/>
                        </a:rPr>
                        <a:t>22.7%</a:t>
                      </a:r>
                      <a:endParaRPr lang="en-GB" sz="1300">
                        <a:effectLst/>
                        <a:latin typeface="Calibri" panose="020F0502020204030204" pitchFamily="34" charset="0"/>
                      </a:endParaRPr>
                    </a:p>
                  </a:txBody>
                  <a:tcPr marL="9410" marR="9410" marT="9410" marB="0" anchor="ctr"/>
                </a:tc>
                <a:tc>
                  <a:txBody>
                    <a:bodyPr/>
                    <a:lstStyle/>
                    <a:p>
                      <a:pPr algn="ctr">
                        <a:lnSpc>
                          <a:spcPct val="107000"/>
                        </a:lnSpc>
                      </a:pPr>
                      <a:r>
                        <a:rPr lang="en-GB" sz="1300">
                          <a:effectLst/>
                        </a:rPr>
                        <a:t>33.2%</a:t>
                      </a:r>
                      <a:endParaRPr lang="en-GB" sz="1300">
                        <a:effectLst/>
                        <a:latin typeface="Calibri" panose="020F0502020204030204" pitchFamily="34" charset="0"/>
                      </a:endParaRPr>
                    </a:p>
                  </a:txBody>
                  <a:tcPr marL="9410" marR="9410" marT="9410" marB="0" anchor="ctr"/>
                </a:tc>
                <a:tc>
                  <a:txBody>
                    <a:bodyPr/>
                    <a:lstStyle/>
                    <a:p>
                      <a:pPr algn="ctr">
                        <a:lnSpc>
                          <a:spcPct val="107000"/>
                        </a:lnSpc>
                      </a:pPr>
                      <a:r>
                        <a:rPr lang="en-GB" sz="1300">
                          <a:effectLst/>
                        </a:rPr>
                        <a:t>16.1%</a:t>
                      </a:r>
                      <a:endParaRPr lang="en-GB" sz="1300">
                        <a:effectLst/>
                        <a:latin typeface="Calibri" panose="020F0502020204030204" pitchFamily="34" charset="0"/>
                      </a:endParaRPr>
                    </a:p>
                  </a:txBody>
                  <a:tcPr marL="9410" marR="9410" marT="9410" marB="0" anchor="ctr"/>
                </a:tc>
                <a:extLst>
                  <a:ext uri="{0D108BD9-81ED-4DB2-BD59-A6C34878D82A}">
                    <a16:rowId xmlns="" xmlns:a16="http://schemas.microsoft.com/office/drawing/2014/main" val="10004"/>
                  </a:ext>
                </a:extLst>
              </a:tr>
              <a:tr h="379503">
                <a:tc vMerge="1">
                  <a:txBody>
                    <a:bodyPr/>
                    <a:lstStyle/>
                    <a:p>
                      <a:endParaRPr lang="en-GB"/>
                    </a:p>
                  </a:txBody>
                  <a:tcPr/>
                </a:tc>
                <a:tc>
                  <a:txBody>
                    <a:bodyPr/>
                    <a:lstStyle/>
                    <a:p>
                      <a:pPr>
                        <a:lnSpc>
                          <a:spcPct val="107000"/>
                        </a:lnSpc>
                      </a:pPr>
                      <a:r>
                        <a:rPr lang="en-GB" sz="1300">
                          <a:effectLst/>
                        </a:rPr>
                        <a:t>Three times </a:t>
                      </a:r>
                      <a:endParaRPr lang="en-GB" sz="1300">
                        <a:effectLst/>
                        <a:latin typeface="Calibri" panose="020F0502020204030204" pitchFamily="34" charset="0"/>
                      </a:endParaRPr>
                    </a:p>
                  </a:txBody>
                  <a:tcPr marL="0" marR="0" marT="0" marB="0" anchor="ctr"/>
                </a:tc>
                <a:tc>
                  <a:txBody>
                    <a:bodyPr/>
                    <a:lstStyle/>
                    <a:p>
                      <a:pPr>
                        <a:lnSpc>
                          <a:spcPct val="107000"/>
                        </a:lnSpc>
                      </a:pPr>
                      <a:endParaRPr lang="en-GB" sz="1300">
                        <a:effectLst/>
                        <a:latin typeface="Calibri" panose="020F0502020204030204" pitchFamily="34" charset="0"/>
                      </a:endParaRPr>
                    </a:p>
                  </a:txBody>
                  <a:tcPr marL="9410" marR="9410" marT="9410" marB="0" anchor="ctr"/>
                </a:tc>
                <a:tc>
                  <a:txBody>
                    <a:bodyPr/>
                    <a:lstStyle/>
                    <a:p>
                      <a:pPr algn="ctr">
                        <a:lnSpc>
                          <a:spcPct val="107000"/>
                        </a:lnSpc>
                      </a:pPr>
                      <a:r>
                        <a:rPr lang="en-GB" sz="1300">
                          <a:effectLst/>
                        </a:rPr>
                        <a:t>8.3%</a:t>
                      </a:r>
                      <a:endParaRPr lang="en-GB" sz="1300">
                        <a:effectLst/>
                        <a:latin typeface="Calibri" panose="020F0502020204030204" pitchFamily="34" charset="0"/>
                      </a:endParaRPr>
                    </a:p>
                  </a:txBody>
                  <a:tcPr marL="9410" marR="9410" marT="9410" marB="0" anchor="ctr"/>
                </a:tc>
                <a:tc>
                  <a:txBody>
                    <a:bodyPr/>
                    <a:lstStyle/>
                    <a:p>
                      <a:pPr algn="ctr">
                        <a:lnSpc>
                          <a:spcPct val="107000"/>
                        </a:lnSpc>
                      </a:pPr>
                      <a:r>
                        <a:rPr lang="en-GB" sz="1300" dirty="0">
                          <a:effectLst/>
                        </a:rPr>
                        <a:t>10.6%</a:t>
                      </a:r>
                      <a:endParaRPr lang="en-GB" sz="1300" dirty="0">
                        <a:effectLst/>
                        <a:latin typeface="Calibri" panose="020F0502020204030204" pitchFamily="34" charset="0"/>
                      </a:endParaRPr>
                    </a:p>
                  </a:txBody>
                  <a:tcPr marL="9410" marR="9410" marT="9410" marB="0" anchor="ctr"/>
                </a:tc>
                <a:tc>
                  <a:txBody>
                    <a:bodyPr/>
                    <a:lstStyle/>
                    <a:p>
                      <a:pPr algn="ctr">
                        <a:lnSpc>
                          <a:spcPct val="107000"/>
                        </a:lnSpc>
                      </a:pPr>
                      <a:r>
                        <a:rPr lang="en-GB" sz="1300">
                          <a:effectLst/>
                        </a:rPr>
                        <a:t>10.6%</a:t>
                      </a:r>
                      <a:endParaRPr lang="en-GB" sz="1300">
                        <a:effectLst/>
                        <a:latin typeface="Calibri" panose="020F0502020204030204" pitchFamily="34" charset="0"/>
                      </a:endParaRPr>
                    </a:p>
                  </a:txBody>
                  <a:tcPr marL="9410" marR="9410" marT="9410" marB="0" anchor="ctr"/>
                </a:tc>
                <a:extLst>
                  <a:ext uri="{0D108BD9-81ED-4DB2-BD59-A6C34878D82A}">
                    <a16:rowId xmlns="" xmlns:a16="http://schemas.microsoft.com/office/drawing/2014/main" val="10005"/>
                  </a:ext>
                </a:extLst>
              </a:tr>
              <a:tr h="538490">
                <a:tc vMerge="1">
                  <a:txBody>
                    <a:bodyPr/>
                    <a:lstStyle/>
                    <a:p>
                      <a:endParaRPr lang="en-GB"/>
                    </a:p>
                  </a:txBody>
                  <a:tcPr/>
                </a:tc>
                <a:tc>
                  <a:txBody>
                    <a:bodyPr/>
                    <a:lstStyle/>
                    <a:p>
                      <a:pPr>
                        <a:lnSpc>
                          <a:spcPct val="107000"/>
                        </a:lnSpc>
                      </a:pPr>
                      <a:r>
                        <a:rPr lang="en-GB" sz="1300">
                          <a:effectLst/>
                        </a:rPr>
                        <a:t>Four or more times</a:t>
                      </a:r>
                      <a:endParaRPr lang="en-GB" sz="1300">
                        <a:effectLst/>
                        <a:latin typeface="Calibri" panose="020F0502020204030204" pitchFamily="34" charset="0"/>
                      </a:endParaRPr>
                    </a:p>
                  </a:txBody>
                  <a:tcPr marL="0" marR="0" marT="0" marB="0" anchor="ctr"/>
                </a:tc>
                <a:tc>
                  <a:txBody>
                    <a:bodyPr/>
                    <a:lstStyle/>
                    <a:p>
                      <a:pPr>
                        <a:lnSpc>
                          <a:spcPct val="107000"/>
                        </a:lnSpc>
                      </a:pPr>
                      <a:endParaRPr lang="en-GB" sz="1300">
                        <a:effectLst/>
                        <a:latin typeface="Calibri" panose="020F0502020204030204" pitchFamily="34" charset="0"/>
                      </a:endParaRPr>
                    </a:p>
                  </a:txBody>
                  <a:tcPr marL="9410" marR="9410" marT="9410" marB="0" anchor="ctr"/>
                </a:tc>
                <a:tc>
                  <a:txBody>
                    <a:bodyPr/>
                    <a:lstStyle/>
                    <a:p>
                      <a:pPr algn="ctr">
                        <a:lnSpc>
                          <a:spcPct val="107000"/>
                        </a:lnSpc>
                      </a:pPr>
                      <a:r>
                        <a:rPr lang="en-GB" sz="1300">
                          <a:effectLst/>
                        </a:rPr>
                        <a:t>11.3%</a:t>
                      </a:r>
                      <a:endParaRPr lang="en-GB" sz="1300">
                        <a:effectLst/>
                        <a:latin typeface="Calibri" panose="020F0502020204030204" pitchFamily="34" charset="0"/>
                      </a:endParaRPr>
                    </a:p>
                  </a:txBody>
                  <a:tcPr marL="9410" marR="9410" marT="9410" marB="0" anchor="ctr"/>
                </a:tc>
                <a:tc>
                  <a:txBody>
                    <a:bodyPr/>
                    <a:lstStyle/>
                    <a:p>
                      <a:pPr algn="ctr">
                        <a:lnSpc>
                          <a:spcPct val="107000"/>
                        </a:lnSpc>
                      </a:pPr>
                      <a:r>
                        <a:rPr lang="en-GB" sz="1300">
                          <a:effectLst/>
                        </a:rPr>
                        <a:t>16.2%</a:t>
                      </a:r>
                      <a:endParaRPr lang="en-GB" sz="1300">
                        <a:effectLst/>
                        <a:latin typeface="Calibri" panose="020F0502020204030204" pitchFamily="34" charset="0"/>
                      </a:endParaRPr>
                    </a:p>
                  </a:txBody>
                  <a:tcPr marL="9410" marR="9410" marT="9410" marB="0" anchor="ctr"/>
                </a:tc>
                <a:tc>
                  <a:txBody>
                    <a:bodyPr/>
                    <a:lstStyle/>
                    <a:p>
                      <a:pPr algn="ctr">
                        <a:lnSpc>
                          <a:spcPct val="107000"/>
                        </a:lnSpc>
                      </a:pPr>
                      <a:r>
                        <a:rPr lang="en-GB" sz="1300">
                          <a:effectLst/>
                        </a:rPr>
                        <a:t>21.7%</a:t>
                      </a:r>
                      <a:endParaRPr lang="en-GB" sz="1300">
                        <a:effectLst/>
                        <a:latin typeface="Calibri" panose="020F0502020204030204" pitchFamily="34" charset="0"/>
                      </a:endParaRPr>
                    </a:p>
                  </a:txBody>
                  <a:tcPr marL="9410" marR="9410" marT="9410" marB="0" anchor="ctr"/>
                </a:tc>
                <a:extLst>
                  <a:ext uri="{0D108BD9-81ED-4DB2-BD59-A6C34878D82A}">
                    <a16:rowId xmlns="" xmlns:a16="http://schemas.microsoft.com/office/drawing/2014/main" val="10006"/>
                  </a:ext>
                </a:extLst>
              </a:tr>
              <a:tr h="389456">
                <a:tc gridSpan="2">
                  <a:txBody>
                    <a:bodyPr/>
                    <a:lstStyle/>
                    <a:p>
                      <a:pPr>
                        <a:lnSpc>
                          <a:spcPct val="107000"/>
                        </a:lnSpc>
                      </a:pPr>
                      <a:r>
                        <a:rPr lang="en-GB" sz="1300" b="1" dirty="0">
                          <a:effectLst/>
                        </a:rPr>
                        <a:t>Average number of activities 2016</a:t>
                      </a:r>
                      <a:endParaRPr lang="en-GB" sz="1300" b="1" dirty="0">
                        <a:effectLst/>
                        <a:latin typeface="Calibri" panose="020F0502020204030204" pitchFamily="34" charset="0"/>
                      </a:endParaRPr>
                    </a:p>
                  </a:txBody>
                  <a:tcPr marL="9410" marR="9410" marT="9410" marB="0"/>
                </a:tc>
                <a:tc hMerge="1">
                  <a:txBody>
                    <a:bodyPr/>
                    <a:lstStyle/>
                    <a:p>
                      <a:endParaRPr lang="en-GB"/>
                    </a:p>
                  </a:txBody>
                  <a:tcPr/>
                </a:tc>
                <a:tc>
                  <a:txBody>
                    <a:bodyPr/>
                    <a:lstStyle/>
                    <a:p>
                      <a:pPr>
                        <a:lnSpc>
                          <a:spcPct val="107000"/>
                        </a:lnSpc>
                      </a:pPr>
                      <a:r>
                        <a:rPr lang="en-GB" sz="1300" b="1">
                          <a:effectLst/>
                        </a:rPr>
                        <a:t> </a:t>
                      </a:r>
                      <a:endParaRPr lang="en-GB" sz="1300" b="1">
                        <a:effectLst/>
                        <a:latin typeface="Calibri" panose="020F0502020204030204" pitchFamily="34" charset="0"/>
                      </a:endParaRPr>
                    </a:p>
                  </a:txBody>
                  <a:tcPr marL="9410" marR="9410" marT="9410" marB="0"/>
                </a:tc>
                <a:tc>
                  <a:txBody>
                    <a:bodyPr/>
                    <a:lstStyle/>
                    <a:p>
                      <a:pPr algn="ctr">
                        <a:lnSpc>
                          <a:spcPct val="107000"/>
                        </a:lnSpc>
                      </a:pPr>
                      <a:r>
                        <a:rPr lang="en-GB" sz="1300" b="1" dirty="0">
                          <a:effectLst/>
                        </a:rPr>
                        <a:t>1.54</a:t>
                      </a:r>
                      <a:endParaRPr lang="en-GB" sz="1300" b="1" dirty="0">
                        <a:effectLst/>
                        <a:latin typeface="Calibri" panose="020F0502020204030204" pitchFamily="34" charset="0"/>
                      </a:endParaRPr>
                    </a:p>
                  </a:txBody>
                  <a:tcPr marL="9410" marR="9410" marT="9410" marB="0" anchor="ctr"/>
                </a:tc>
                <a:tc>
                  <a:txBody>
                    <a:bodyPr/>
                    <a:lstStyle/>
                    <a:p>
                      <a:pPr algn="ctr">
                        <a:lnSpc>
                          <a:spcPct val="107000"/>
                        </a:lnSpc>
                      </a:pPr>
                      <a:r>
                        <a:rPr lang="en-GB" sz="1300" b="1" dirty="0">
                          <a:effectLst/>
                        </a:rPr>
                        <a:t>1.92</a:t>
                      </a:r>
                      <a:endParaRPr lang="en-GB" sz="1300" b="1" dirty="0">
                        <a:effectLst/>
                        <a:latin typeface="Calibri" panose="020F0502020204030204" pitchFamily="34" charset="0"/>
                      </a:endParaRPr>
                    </a:p>
                  </a:txBody>
                  <a:tcPr marL="9410" marR="9410" marT="9410" marB="0" anchor="ctr"/>
                </a:tc>
                <a:tc>
                  <a:txBody>
                    <a:bodyPr/>
                    <a:lstStyle/>
                    <a:p>
                      <a:pPr algn="ctr">
                        <a:lnSpc>
                          <a:spcPct val="107000"/>
                        </a:lnSpc>
                      </a:pPr>
                      <a:r>
                        <a:rPr lang="en-GB" sz="1300" b="1" dirty="0">
                          <a:effectLst/>
                        </a:rPr>
                        <a:t>1.74</a:t>
                      </a:r>
                      <a:endParaRPr lang="en-GB" sz="1300" b="1" dirty="0">
                        <a:effectLst/>
                        <a:latin typeface="Calibri" panose="020F0502020204030204" pitchFamily="34" charset="0"/>
                      </a:endParaRPr>
                    </a:p>
                  </a:txBody>
                  <a:tcPr marL="9410" marR="9410" marT="9410" marB="0" anchor="ctr"/>
                </a:tc>
                <a:extLst>
                  <a:ext uri="{0D108BD9-81ED-4DB2-BD59-A6C34878D82A}">
                    <a16:rowId xmlns="" xmlns:a16="http://schemas.microsoft.com/office/drawing/2014/main" val="10007"/>
                  </a:ext>
                </a:extLst>
              </a:tr>
            </a:tbl>
          </a:graphicData>
        </a:graphic>
      </p:graphicFrame>
      <p:graphicFrame>
        <p:nvGraphicFramePr>
          <p:cNvPr id="8" name="Table 7"/>
          <p:cNvGraphicFramePr>
            <a:graphicFrameLocks noGrp="1"/>
          </p:cNvGraphicFramePr>
          <p:nvPr>
            <p:extLst/>
          </p:nvPr>
        </p:nvGraphicFramePr>
        <p:xfrm>
          <a:off x="6598018" y="2724756"/>
          <a:ext cx="4957712" cy="1123108"/>
        </p:xfrm>
        <a:graphic>
          <a:graphicData uri="http://schemas.openxmlformats.org/drawingml/2006/table">
            <a:tbl>
              <a:tblPr>
                <a:tableStyleId>{BC89EF96-8CEA-46FF-86C4-4CE0E7609802}</a:tableStyleId>
              </a:tblPr>
              <a:tblGrid>
                <a:gridCol w="2434414">
                  <a:extLst>
                    <a:ext uri="{9D8B030D-6E8A-4147-A177-3AD203B41FA5}">
                      <a16:colId xmlns="" xmlns:a16="http://schemas.microsoft.com/office/drawing/2014/main" val="20000"/>
                    </a:ext>
                  </a:extLst>
                </a:gridCol>
                <a:gridCol w="1230544">
                  <a:extLst>
                    <a:ext uri="{9D8B030D-6E8A-4147-A177-3AD203B41FA5}">
                      <a16:colId xmlns="" xmlns:a16="http://schemas.microsoft.com/office/drawing/2014/main" val="20001"/>
                    </a:ext>
                  </a:extLst>
                </a:gridCol>
                <a:gridCol w="1292754">
                  <a:extLst>
                    <a:ext uri="{9D8B030D-6E8A-4147-A177-3AD203B41FA5}">
                      <a16:colId xmlns="" xmlns:a16="http://schemas.microsoft.com/office/drawing/2014/main" val="20002"/>
                    </a:ext>
                  </a:extLst>
                </a:gridCol>
              </a:tblGrid>
              <a:tr h="274102">
                <a:tc rowSpan="2">
                  <a:txBody>
                    <a:bodyPr/>
                    <a:lstStyle/>
                    <a:p>
                      <a:pPr>
                        <a:lnSpc>
                          <a:spcPct val="107000"/>
                        </a:lnSpc>
                      </a:pPr>
                      <a:r>
                        <a:rPr lang="en-GB" sz="1300" dirty="0">
                          <a:solidFill>
                            <a:schemeClr val="bg1"/>
                          </a:solidFill>
                          <a:effectLst/>
                          <a:latin typeface="Calibri" panose="020F0502020204030204" pitchFamily="34" charset="0"/>
                        </a:rPr>
                        <a:t>N=1,659</a:t>
                      </a:r>
                    </a:p>
                  </a:txBody>
                  <a:tcPr marL="9525" marR="9525" marT="9525" marB="0" anchor="ctr">
                    <a:solidFill>
                      <a:schemeClr val="accent1"/>
                    </a:solidFill>
                  </a:tcPr>
                </a:tc>
                <a:tc gridSpan="2">
                  <a:txBody>
                    <a:bodyPr/>
                    <a:lstStyle/>
                    <a:p>
                      <a:pPr algn="ctr">
                        <a:lnSpc>
                          <a:spcPct val="107000"/>
                        </a:lnSpc>
                      </a:pPr>
                      <a:r>
                        <a:rPr lang="en-GB" sz="1300" b="1" dirty="0">
                          <a:solidFill>
                            <a:schemeClr val="bg1"/>
                          </a:solidFill>
                          <a:effectLst/>
                        </a:rPr>
                        <a:t>FSM</a:t>
                      </a:r>
                      <a:endParaRPr lang="en-GB" sz="1300" b="1" dirty="0">
                        <a:solidFill>
                          <a:schemeClr val="bg1"/>
                        </a:solidFill>
                        <a:effectLst/>
                        <a:latin typeface="Calibri" panose="020F0502020204030204" pitchFamily="34" charset="0"/>
                      </a:endParaRPr>
                    </a:p>
                  </a:txBody>
                  <a:tcPr marL="9525" marR="9525" marT="9525" marB="0" anchor="ctr">
                    <a:solidFill>
                      <a:schemeClr val="accent1"/>
                    </a:solidFill>
                  </a:tcPr>
                </a:tc>
                <a:tc hMerge="1">
                  <a:txBody>
                    <a:bodyPr/>
                    <a:lstStyle/>
                    <a:p>
                      <a:endParaRPr lang="en-GB"/>
                    </a:p>
                  </a:txBody>
                  <a:tcPr/>
                </a:tc>
                <a:extLst>
                  <a:ext uri="{0D108BD9-81ED-4DB2-BD59-A6C34878D82A}">
                    <a16:rowId xmlns="" xmlns:a16="http://schemas.microsoft.com/office/drawing/2014/main" val="10000"/>
                  </a:ext>
                </a:extLst>
              </a:tr>
              <a:tr h="287840">
                <a:tc vMerge="1">
                  <a:txBody>
                    <a:bodyPr/>
                    <a:lstStyle/>
                    <a:p>
                      <a:endParaRPr lang="en-GB"/>
                    </a:p>
                  </a:txBody>
                  <a:tcPr/>
                </a:tc>
                <a:tc>
                  <a:txBody>
                    <a:bodyPr/>
                    <a:lstStyle/>
                    <a:p>
                      <a:pPr algn="ctr">
                        <a:lnSpc>
                          <a:spcPct val="107000"/>
                        </a:lnSpc>
                      </a:pPr>
                      <a:r>
                        <a:rPr lang="en-GB" sz="1300" dirty="0">
                          <a:solidFill>
                            <a:schemeClr val="bg1"/>
                          </a:solidFill>
                          <a:effectLst/>
                        </a:rPr>
                        <a:t>No</a:t>
                      </a:r>
                      <a:endParaRPr lang="en-GB" sz="1300" dirty="0">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ctr">
                        <a:lnSpc>
                          <a:spcPct val="107000"/>
                        </a:lnSpc>
                      </a:pPr>
                      <a:r>
                        <a:rPr lang="en-GB" sz="1300" dirty="0">
                          <a:solidFill>
                            <a:schemeClr val="bg1"/>
                          </a:solidFill>
                          <a:effectLst/>
                        </a:rPr>
                        <a:t>Yes</a:t>
                      </a:r>
                      <a:endParaRPr lang="en-GB" sz="1300" dirty="0">
                        <a:solidFill>
                          <a:schemeClr val="bg1"/>
                        </a:solidFill>
                        <a:effectLst/>
                        <a:latin typeface="Calibri" panose="020F0502020204030204" pitchFamily="34" charset="0"/>
                      </a:endParaRPr>
                    </a:p>
                  </a:txBody>
                  <a:tcPr marL="9525" marR="9525" marT="9525" marB="0" anchor="ctr">
                    <a:solidFill>
                      <a:schemeClr val="accent1"/>
                    </a:solidFill>
                  </a:tcPr>
                </a:tc>
                <a:extLst>
                  <a:ext uri="{0D108BD9-81ED-4DB2-BD59-A6C34878D82A}">
                    <a16:rowId xmlns="" xmlns:a16="http://schemas.microsoft.com/office/drawing/2014/main" val="10001"/>
                  </a:ext>
                </a:extLst>
              </a:tr>
              <a:tr h="561166">
                <a:tc>
                  <a:txBody>
                    <a:bodyPr/>
                    <a:lstStyle/>
                    <a:p>
                      <a:pPr>
                        <a:lnSpc>
                          <a:spcPct val="107000"/>
                        </a:lnSpc>
                      </a:pPr>
                      <a:r>
                        <a:rPr lang="en-US" sz="1300" dirty="0">
                          <a:effectLst/>
                        </a:rPr>
                        <a:t>Average number of activities</a:t>
                      </a:r>
                      <a:endParaRPr lang="en-GB" sz="1300" dirty="0">
                        <a:effectLst/>
                        <a:latin typeface="Calibri" panose="020F0502020204030204" pitchFamily="34" charset="0"/>
                      </a:endParaRPr>
                    </a:p>
                    <a:p>
                      <a:pPr>
                        <a:lnSpc>
                          <a:spcPct val="107000"/>
                        </a:lnSpc>
                      </a:pPr>
                      <a:r>
                        <a:rPr lang="en-US" sz="1300" dirty="0">
                          <a:effectLst/>
                        </a:rPr>
                        <a:t> </a:t>
                      </a:r>
                      <a:endParaRPr lang="en-GB" sz="1300" dirty="0">
                        <a:effectLst/>
                        <a:latin typeface="Calibri" panose="020F0502020204030204" pitchFamily="34" charset="0"/>
                      </a:endParaRPr>
                    </a:p>
                  </a:txBody>
                  <a:tcPr marL="9525" marR="9525" marT="9525" marB="0" anchor="ctr"/>
                </a:tc>
                <a:tc>
                  <a:txBody>
                    <a:bodyPr/>
                    <a:lstStyle/>
                    <a:p>
                      <a:pPr algn="ctr">
                        <a:lnSpc>
                          <a:spcPct val="107000"/>
                        </a:lnSpc>
                      </a:pPr>
                      <a:r>
                        <a:rPr lang="en-US" sz="1300" b="1" dirty="0">
                          <a:effectLst/>
                        </a:rPr>
                        <a:t>1.63</a:t>
                      </a:r>
                      <a:endParaRPr lang="en-GB" sz="1300" b="1" dirty="0">
                        <a:effectLst/>
                        <a:latin typeface="Calibri" panose="020F0502020204030204" pitchFamily="34" charset="0"/>
                      </a:endParaRPr>
                    </a:p>
                  </a:txBody>
                  <a:tcPr marL="9525" marR="9525" marT="9525" marB="0" anchor="ctr"/>
                </a:tc>
                <a:tc>
                  <a:txBody>
                    <a:bodyPr/>
                    <a:lstStyle/>
                    <a:p>
                      <a:pPr algn="ctr">
                        <a:lnSpc>
                          <a:spcPct val="107000"/>
                        </a:lnSpc>
                      </a:pPr>
                      <a:r>
                        <a:rPr lang="en-US" sz="1300" dirty="0">
                          <a:effectLst/>
                        </a:rPr>
                        <a:t>1.50</a:t>
                      </a:r>
                      <a:endParaRPr lang="en-GB" sz="1300" dirty="0">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0002"/>
                  </a:ext>
                </a:extLst>
              </a:tr>
            </a:tbl>
          </a:graphicData>
        </a:graphic>
      </p:graphicFrame>
      <p:graphicFrame>
        <p:nvGraphicFramePr>
          <p:cNvPr id="11" name="Table 10"/>
          <p:cNvGraphicFramePr>
            <a:graphicFrameLocks noGrp="1"/>
          </p:cNvGraphicFramePr>
          <p:nvPr>
            <p:extLst/>
          </p:nvPr>
        </p:nvGraphicFramePr>
        <p:xfrm>
          <a:off x="6598018" y="4363056"/>
          <a:ext cx="4957712" cy="1605643"/>
        </p:xfrm>
        <a:graphic>
          <a:graphicData uri="http://schemas.openxmlformats.org/drawingml/2006/table">
            <a:tbl>
              <a:tblPr>
                <a:tableStyleId>{BC89EF96-8CEA-46FF-86C4-4CE0E7609802}</a:tableStyleId>
              </a:tblPr>
              <a:tblGrid>
                <a:gridCol w="2434414">
                  <a:extLst>
                    <a:ext uri="{9D8B030D-6E8A-4147-A177-3AD203B41FA5}">
                      <a16:colId xmlns="" xmlns:a16="http://schemas.microsoft.com/office/drawing/2014/main" val="20000"/>
                    </a:ext>
                  </a:extLst>
                </a:gridCol>
                <a:gridCol w="1230544">
                  <a:extLst>
                    <a:ext uri="{9D8B030D-6E8A-4147-A177-3AD203B41FA5}">
                      <a16:colId xmlns="" xmlns:a16="http://schemas.microsoft.com/office/drawing/2014/main" val="20001"/>
                    </a:ext>
                  </a:extLst>
                </a:gridCol>
                <a:gridCol w="1292754">
                  <a:extLst>
                    <a:ext uri="{9D8B030D-6E8A-4147-A177-3AD203B41FA5}">
                      <a16:colId xmlns="" xmlns:a16="http://schemas.microsoft.com/office/drawing/2014/main" val="20002"/>
                    </a:ext>
                  </a:extLst>
                </a:gridCol>
              </a:tblGrid>
              <a:tr h="620424">
                <a:tc rowSpan="2">
                  <a:txBody>
                    <a:bodyPr/>
                    <a:lstStyle/>
                    <a:p>
                      <a:pPr>
                        <a:lnSpc>
                          <a:spcPct val="107000"/>
                        </a:lnSpc>
                      </a:pPr>
                      <a:r>
                        <a:rPr lang="en-GB" sz="1300" dirty="0">
                          <a:solidFill>
                            <a:schemeClr val="bg1"/>
                          </a:solidFill>
                          <a:effectLst/>
                          <a:latin typeface="Calibri" panose="020F0502020204030204" pitchFamily="34" charset="0"/>
                        </a:rPr>
                        <a:t>N= 1,680</a:t>
                      </a:r>
                    </a:p>
                  </a:txBody>
                  <a:tcPr marL="9525" marR="9525" marT="9525" marB="0" anchor="ctr">
                    <a:solidFill>
                      <a:schemeClr val="accent1"/>
                    </a:solidFill>
                  </a:tcPr>
                </a:tc>
                <a:tc gridSpan="2">
                  <a:txBody>
                    <a:bodyPr/>
                    <a:lstStyle/>
                    <a:p>
                      <a:pPr algn="ctr">
                        <a:lnSpc>
                          <a:spcPct val="107000"/>
                        </a:lnSpc>
                      </a:pPr>
                      <a:r>
                        <a:rPr lang="en-GB" sz="1300" b="1" dirty="0">
                          <a:solidFill>
                            <a:schemeClr val="bg1"/>
                          </a:solidFill>
                          <a:effectLst/>
                        </a:rPr>
                        <a:t>parents/carers went to university?</a:t>
                      </a:r>
                      <a:endParaRPr lang="en-GB" sz="1300" b="1" dirty="0">
                        <a:solidFill>
                          <a:schemeClr val="bg1"/>
                        </a:solidFill>
                        <a:effectLst/>
                        <a:latin typeface="Calibri" panose="020F0502020204030204" pitchFamily="34" charset="0"/>
                      </a:endParaRPr>
                    </a:p>
                  </a:txBody>
                  <a:tcPr marL="9525" marR="9525" marT="9525" marB="0" anchor="ctr">
                    <a:solidFill>
                      <a:schemeClr val="accent1"/>
                    </a:solidFill>
                  </a:tcPr>
                </a:tc>
                <a:tc hMerge="1">
                  <a:txBody>
                    <a:bodyPr/>
                    <a:lstStyle/>
                    <a:p>
                      <a:endParaRPr lang="en-GB"/>
                    </a:p>
                  </a:txBody>
                  <a:tcPr/>
                </a:tc>
                <a:extLst>
                  <a:ext uri="{0D108BD9-81ED-4DB2-BD59-A6C34878D82A}">
                    <a16:rowId xmlns="" xmlns:a16="http://schemas.microsoft.com/office/drawing/2014/main" val="10000"/>
                  </a:ext>
                </a:extLst>
              </a:tr>
              <a:tr h="287840">
                <a:tc vMerge="1">
                  <a:txBody>
                    <a:bodyPr/>
                    <a:lstStyle/>
                    <a:p>
                      <a:endParaRPr lang="en-GB"/>
                    </a:p>
                  </a:txBody>
                  <a:tcPr/>
                </a:tc>
                <a:tc>
                  <a:txBody>
                    <a:bodyPr/>
                    <a:lstStyle/>
                    <a:p>
                      <a:pPr algn="ctr">
                        <a:lnSpc>
                          <a:spcPct val="107000"/>
                        </a:lnSpc>
                      </a:pPr>
                      <a:r>
                        <a:rPr lang="en-GB" sz="1300" dirty="0">
                          <a:solidFill>
                            <a:schemeClr val="bg1"/>
                          </a:solidFill>
                          <a:effectLst/>
                        </a:rPr>
                        <a:t>No, neither of them did</a:t>
                      </a:r>
                      <a:endParaRPr lang="en-GB" sz="1300" dirty="0">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ctr">
                        <a:lnSpc>
                          <a:spcPct val="107000"/>
                        </a:lnSpc>
                      </a:pPr>
                      <a:r>
                        <a:rPr lang="en-GB" sz="1300" dirty="0">
                          <a:solidFill>
                            <a:schemeClr val="bg1"/>
                          </a:solidFill>
                          <a:effectLst/>
                        </a:rPr>
                        <a:t>Yes, at least one of them did</a:t>
                      </a:r>
                      <a:endParaRPr lang="en-GB" sz="1300" dirty="0">
                        <a:solidFill>
                          <a:schemeClr val="bg1"/>
                        </a:solidFill>
                        <a:effectLst/>
                        <a:latin typeface="Calibri" panose="020F0502020204030204" pitchFamily="34" charset="0"/>
                      </a:endParaRPr>
                    </a:p>
                  </a:txBody>
                  <a:tcPr marL="9525" marR="9525" marT="9525" marB="0" anchor="ctr">
                    <a:solidFill>
                      <a:schemeClr val="accent1"/>
                    </a:solidFill>
                  </a:tcPr>
                </a:tc>
                <a:extLst>
                  <a:ext uri="{0D108BD9-81ED-4DB2-BD59-A6C34878D82A}">
                    <a16:rowId xmlns="" xmlns:a16="http://schemas.microsoft.com/office/drawing/2014/main" val="10001"/>
                  </a:ext>
                </a:extLst>
              </a:tr>
              <a:tr h="561166">
                <a:tc>
                  <a:txBody>
                    <a:bodyPr/>
                    <a:lstStyle/>
                    <a:p>
                      <a:pPr>
                        <a:lnSpc>
                          <a:spcPct val="107000"/>
                        </a:lnSpc>
                      </a:pPr>
                      <a:r>
                        <a:rPr lang="en-US" sz="1300" dirty="0">
                          <a:effectLst/>
                        </a:rPr>
                        <a:t>Average number of activities</a:t>
                      </a:r>
                      <a:endParaRPr lang="en-GB" sz="1300" dirty="0">
                        <a:effectLst/>
                        <a:latin typeface="Calibri" panose="020F0502020204030204" pitchFamily="34" charset="0"/>
                      </a:endParaRPr>
                    </a:p>
                    <a:p>
                      <a:pPr>
                        <a:lnSpc>
                          <a:spcPct val="107000"/>
                        </a:lnSpc>
                      </a:pPr>
                      <a:r>
                        <a:rPr lang="en-US" sz="1300" dirty="0">
                          <a:effectLst/>
                        </a:rPr>
                        <a:t> </a:t>
                      </a:r>
                      <a:endParaRPr lang="en-GB" sz="1300" dirty="0">
                        <a:effectLst/>
                        <a:latin typeface="Calibri" panose="020F0502020204030204" pitchFamily="34" charset="0"/>
                      </a:endParaRPr>
                    </a:p>
                  </a:txBody>
                  <a:tcPr marL="9525" marR="9525" marT="9525" marB="0" anchor="ctr"/>
                </a:tc>
                <a:tc>
                  <a:txBody>
                    <a:bodyPr/>
                    <a:lstStyle/>
                    <a:p>
                      <a:pPr algn="ctr">
                        <a:lnSpc>
                          <a:spcPct val="107000"/>
                        </a:lnSpc>
                      </a:pPr>
                      <a:r>
                        <a:rPr lang="en-US" sz="1300" dirty="0">
                          <a:effectLst/>
                        </a:rPr>
                        <a:t>1.55</a:t>
                      </a:r>
                      <a:endParaRPr lang="en-GB" sz="1300" dirty="0">
                        <a:effectLst/>
                        <a:latin typeface="Calibri" panose="020F0502020204030204" pitchFamily="34" charset="0"/>
                      </a:endParaRPr>
                    </a:p>
                  </a:txBody>
                  <a:tcPr marL="9525" marR="9525" marT="9525" marB="0" anchor="ctr"/>
                </a:tc>
                <a:tc>
                  <a:txBody>
                    <a:bodyPr/>
                    <a:lstStyle/>
                    <a:p>
                      <a:pPr algn="ctr">
                        <a:lnSpc>
                          <a:spcPct val="107000"/>
                        </a:lnSpc>
                      </a:pPr>
                      <a:r>
                        <a:rPr lang="en-US" sz="1300" b="1" dirty="0">
                          <a:effectLst/>
                        </a:rPr>
                        <a:t>1.71</a:t>
                      </a:r>
                      <a:endParaRPr lang="en-GB" sz="1300" b="1" dirty="0">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7984577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406400" y="377293"/>
            <a:ext cx="10248900" cy="1713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0000"/>
              </a:buClr>
              <a:buSzPct val="25000"/>
              <a:buFont typeface="Calibri"/>
              <a:buNone/>
            </a:pPr>
            <a:r>
              <a:rPr lang="en-GB" sz="2300" b="0" i="0" u="none" strike="noStrike" cap="none" dirty="0">
                <a:solidFill>
                  <a:srgbClr val="FF0000"/>
                </a:solidFill>
                <a:latin typeface="Calibri"/>
                <a:ea typeface="Calibri"/>
                <a:cs typeface="Calibri"/>
                <a:sym typeface="Calibri"/>
              </a:rPr>
              <a:t>a)</a:t>
            </a:r>
            <a:r>
              <a:rPr lang="en-GB" sz="2300" b="0" i="0" u="none" strike="noStrike" cap="none" dirty="0">
                <a:solidFill>
                  <a:schemeClr val="dk1"/>
                </a:solidFill>
                <a:latin typeface="Calibri"/>
                <a:ea typeface="Calibri"/>
                <a:cs typeface="Calibri"/>
                <a:sym typeface="Calibri"/>
              </a:rPr>
              <a:t> Most young people educated in the </a:t>
            </a:r>
            <a:r>
              <a:rPr lang="en-GB" sz="2300" b="1" i="0" u="none" strike="noStrike" cap="none" dirty="0">
                <a:solidFill>
                  <a:schemeClr val="dk1"/>
                </a:solidFill>
                <a:latin typeface="Calibri"/>
                <a:ea typeface="Calibri"/>
                <a:cs typeface="Calibri"/>
                <a:sym typeface="Calibri"/>
              </a:rPr>
              <a:t>state sector </a:t>
            </a:r>
            <a:r>
              <a:rPr lang="en-GB" sz="2300" b="0" i="0" u="none" strike="noStrike" cap="none" dirty="0">
                <a:solidFill>
                  <a:schemeClr val="dk1"/>
                </a:solidFill>
                <a:latin typeface="Calibri"/>
                <a:ea typeface="Calibri"/>
                <a:cs typeface="Calibri"/>
                <a:sym typeface="Calibri"/>
              </a:rPr>
              <a:t>think that their schools </a:t>
            </a:r>
            <a:r>
              <a:rPr lang="en-GB" sz="2300" b="1" i="0" u="none" strike="noStrike" cap="none" dirty="0">
                <a:solidFill>
                  <a:schemeClr val="dk1"/>
                </a:solidFill>
                <a:latin typeface="Calibri"/>
                <a:ea typeface="Calibri"/>
                <a:cs typeface="Calibri"/>
                <a:sym typeface="Calibri"/>
              </a:rPr>
              <a:t>prepared them poorly</a:t>
            </a:r>
            <a:r>
              <a:rPr lang="en-GB" sz="2300" b="0" i="0" u="none" strike="noStrike" cap="none" dirty="0">
                <a:solidFill>
                  <a:schemeClr val="dk1"/>
                </a:solidFill>
                <a:latin typeface="Calibri"/>
                <a:ea typeface="Calibri"/>
                <a:cs typeface="Calibri"/>
                <a:sym typeface="Calibri"/>
              </a:rPr>
              <a:t> for adult working life; </a:t>
            </a:r>
            <a:br>
              <a:rPr lang="en-GB" sz="2300" b="0" i="0" u="none" strike="noStrike" cap="none" dirty="0">
                <a:solidFill>
                  <a:schemeClr val="dk1"/>
                </a:solidFill>
                <a:latin typeface="Calibri"/>
                <a:ea typeface="Calibri"/>
                <a:cs typeface="Calibri"/>
                <a:sym typeface="Calibri"/>
              </a:rPr>
            </a:br>
            <a:r>
              <a:rPr lang="en-GB" sz="2300" b="0" i="0" u="none" strike="noStrike" cap="none" dirty="0">
                <a:solidFill>
                  <a:schemeClr val="dk1"/>
                </a:solidFill>
                <a:latin typeface="Calibri"/>
                <a:ea typeface="Calibri"/>
                <a:cs typeface="Calibri"/>
                <a:sym typeface="Calibri"/>
              </a:rPr>
              <a:t/>
            </a:r>
            <a:br>
              <a:rPr lang="en-GB" sz="2300" b="0" i="0" u="none" strike="noStrike" cap="none" dirty="0">
                <a:solidFill>
                  <a:schemeClr val="dk1"/>
                </a:solidFill>
                <a:latin typeface="Calibri"/>
                <a:ea typeface="Calibri"/>
                <a:cs typeface="Calibri"/>
                <a:sym typeface="Calibri"/>
              </a:rPr>
            </a:br>
            <a:r>
              <a:rPr lang="en-GB" sz="2300" b="0" i="0" u="none" strike="noStrike" cap="none" dirty="0">
                <a:solidFill>
                  <a:srgbClr val="FF0000"/>
                </a:solidFill>
                <a:latin typeface="Calibri"/>
                <a:ea typeface="Calibri"/>
                <a:cs typeface="Calibri"/>
                <a:sym typeface="Calibri"/>
              </a:rPr>
              <a:t>b)</a:t>
            </a:r>
            <a:r>
              <a:rPr lang="en-GB" sz="2300" b="0" i="0" u="none" strike="noStrike" cap="none" dirty="0">
                <a:solidFill>
                  <a:schemeClr val="dk1"/>
                </a:solidFill>
                <a:latin typeface="Calibri"/>
                <a:ea typeface="Calibri"/>
                <a:cs typeface="Calibri"/>
                <a:sym typeface="Calibri"/>
              </a:rPr>
              <a:t> Young adults who experienced </a:t>
            </a:r>
            <a:r>
              <a:rPr lang="en-GB" sz="2300" b="1" i="0" u="none" strike="noStrike" cap="none" dirty="0">
                <a:solidFill>
                  <a:schemeClr val="dk1"/>
                </a:solidFill>
                <a:latin typeface="Calibri"/>
                <a:ea typeface="Calibri"/>
                <a:cs typeface="Calibri"/>
                <a:sym typeface="Calibri"/>
              </a:rPr>
              <a:t>greater volume </a:t>
            </a:r>
            <a:r>
              <a:rPr lang="en-GB" sz="2300" b="0" i="0" u="none" strike="noStrike" cap="none" dirty="0">
                <a:solidFill>
                  <a:schemeClr val="dk1"/>
                </a:solidFill>
                <a:latin typeface="Calibri"/>
                <a:ea typeface="Calibri"/>
                <a:cs typeface="Calibri"/>
                <a:sym typeface="Calibri"/>
              </a:rPr>
              <a:t>of school-mediated employer engagement </a:t>
            </a:r>
            <a:r>
              <a:rPr lang="en-GB" sz="2300" b="1" i="0" u="none" strike="noStrike" cap="none" dirty="0">
                <a:solidFill>
                  <a:schemeClr val="dk1"/>
                </a:solidFill>
                <a:latin typeface="Calibri"/>
                <a:ea typeface="Calibri"/>
                <a:cs typeface="Calibri"/>
                <a:sym typeface="Calibri"/>
              </a:rPr>
              <a:t>feel better prepared </a:t>
            </a:r>
            <a:r>
              <a:rPr lang="en-GB" sz="2300" b="0" i="0" u="none" strike="noStrike" cap="none" dirty="0">
                <a:solidFill>
                  <a:schemeClr val="dk1"/>
                </a:solidFill>
                <a:latin typeface="Calibri"/>
                <a:ea typeface="Calibri"/>
                <a:cs typeface="Calibri"/>
                <a:sym typeface="Calibri"/>
              </a:rPr>
              <a:t>for the adult working world </a:t>
            </a:r>
          </a:p>
        </p:txBody>
      </p:sp>
      <p:pic>
        <p:nvPicPr>
          <p:cNvPr id="374" name="Shape 374"/>
          <p:cNvPicPr preferRelativeResize="0"/>
          <p:nvPr/>
        </p:nvPicPr>
        <p:blipFill rotWithShape="1">
          <a:blip r:embed="rId3">
            <a:alphaModFix/>
          </a:blip>
          <a:srcRect/>
          <a:stretch/>
        </p:blipFill>
        <p:spPr>
          <a:xfrm>
            <a:off x="10515599" y="79180"/>
            <a:ext cx="1676400" cy="571800"/>
          </a:xfrm>
          <a:prstGeom prst="rect">
            <a:avLst/>
          </a:prstGeom>
          <a:noFill/>
          <a:ln>
            <a:noFill/>
          </a:ln>
        </p:spPr>
      </p:pic>
      <p:graphicFrame>
        <p:nvGraphicFramePr>
          <p:cNvPr id="375" name="Shape 375"/>
          <p:cNvGraphicFramePr/>
          <p:nvPr>
            <p:extLst/>
          </p:nvPr>
        </p:nvGraphicFramePr>
        <p:xfrm>
          <a:off x="406400" y="2326413"/>
          <a:ext cx="5390400" cy="4341075"/>
        </p:xfrm>
        <a:graphic>
          <a:graphicData uri="http://schemas.openxmlformats.org/drawingml/2006/table">
            <a:tbl>
              <a:tblPr>
                <a:tableStyleId>{FABFCF23-3B69-468F-B69F-88F6DE6A72F2}</a:tableStyleId>
              </a:tblPr>
              <a:tblGrid>
                <a:gridCol w="66325">
                  <a:extLst>
                    <a:ext uri="{9D8B030D-6E8A-4147-A177-3AD203B41FA5}">
                      <a16:colId xmlns="" xmlns:a16="http://schemas.microsoft.com/office/drawing/2014/main" val="20000"/>
                    </a:ext>
                  </a:extLst>
                </a:gridCol>
                <a:gridCol w="2274775">
                  <a:extLst>
                    <a:ext uri="{9D8B030D-6E8A-4147-A177-3AD203B41FA5}">
                      <a16:colId xmlns="" xmlns:a16="http://schemas.microsoft.com/office/drawing/2014/main" val="20001"/>
                    </a:ext>
                  </a:extLst>
                </a:gridCol>
                <a:gridCol w="564700">
                  <a:extLst>
                    <a:ext uri="{9D8B030D-6E8A-4147-A177-3AD203B41FA5}">
                      <a16:colId xmlns="" xmlns:a16="http://schemas.microsoft.com/office/drawing/2014/main" val="20002"/>
                    </a:ext>
                  </a:extLst>
                </a:gridCol>
                <a:gridCol w="564700">
                  <a:extLst>
                    <a:ext uri="{9D8B030D-6E8A-4147-A177-3AD203B41FA5}">
                      <a16:colId xmlns="" xmlns:a16="http://schemas.microsoft.com/office/drawing/2014/main" val="20003"/>
                    </a:ext>
                  </a:extLst>
                </a:gridCol>
                <a:gridCol w="677375">
                  <a:extLst>
                    <a:ext uri="{9D8B030D-6E8A-4147-A177-3AD203B41FA5}">
                      <a16:colId xmlns="" xmlns:a16="http://schemas.microsoft.com/office/drawing/2014/main" val="20004"/>
                    </a:ext>
                  </a:extLst>
                </a:gridCol>
                <a:gridCol w="677375">
                  <a:extLst>
                    <a:ext uri="{9D8B030D-6E8A-4147-A177-3AD203B41FA5}">
                      <a16:colId xmlns="" xmlns:a16="http://schemas.microsoft.com/office/drawing/2014/main" val="20005"/>
                    </a:ext>
                  </a:extLst>
                </a:gridCol>
                <a:gridCol w="565150">
                  <a:extLst>
                    <a:ext uri="{9D8B030D-6E8A-4147-A177-3AD203B41FA5}">
                      <a16:colId xmlns="" xmlns:a16="http://schemas.microsoft.com/office/drawing/2014/main" val="20006"/>
                    </a:ext>
                  </a:extLst>
                </a:gridCol>
              </a:tblGrid>
              <a:tr h="953325">
                <a:tc rowSpan="2" gridSpan="3">
                  <a:txBody>
                    <a:bodyPr/>
                    <a:lstStyle/>
                    <a:p>
                      <a:pPr marL="0" marR="0" lvl="0" indent="0" algn="l" rtl="0">
                        <a:lnSpc>
                          <a:spcPct val="115000"/>
                        </a:lnSpc>
                        <a:spcBef>
                          <a:spcPts val="0"/>
                        </a:spcBef>
                        <a:buSzPct val="25000"/>
                        <a:buNone/>
                      </a:pPr>
                      <a:r>
                        <a:rPr lang="en-GB" sz="1100">
                          <a:sym typeface="Corbel"/>
                        </a:rPr>
                        <a:t>P-Value: 0.00</a:t>
                      </a:r>
                    </a:p>
                    <a:p>
                      <a:pPr marL="0" marR="0" lvl="0" indent="0" algn="l" rtl="0">
                        <a:lnSpc>
                          <a:spcPct val="115000"/>
                        </a:lnSpc>
                        <a:spcBef>
                          <a:spcPts val="0"/>
                        </a:spcBef>
                        <a:buSzPct val="25000"/>
                        <a:buNone/>
                      </a:pPr>
                      <a:r>
                        <a:rPr lang="en-GB" sz="1100">
                          <a:sym typeface="Corbel"/>
                        </a:rPr>
                        <a:t> </a:t>
                      </a:r>
                    </a:p>
                    <a:p>
                      <a:pPr marL="0" marR="0" lvl="0" indent="0" algn="l" rtl="0">
                        <a:lnSpc>
                          <a:spcPct val="115000"/>
                        </a:lnSpc>
                        <a:spcBef>
                          <a:spcPts val="0"/>
                        </a:spcBef>
                        <a:buSzPct val="25000"/>
                        <a:buNone/>
                      </a:pPr>
                      <a:r>
                        <a:rPr lang="en-GB" sz="1100">
                          <a:sym typeface="Corbel"/>
                        </a:rPr>
                        <a:t>School type at age 16</a:t>
                      </a:r>
                    </a:p>
                    <a:p>
                      <a:pPr marL="0" marR="0" lvl="0" indent="0" algn="l" rtl="0">
                        <a:lnSpc>
                          <a:spcPct val="115000"/>
                        </a:lnSpc>
                        <a:spcBef>
                          <a:spcPts val="0"/>
                        </a:spcBef>
                        <a:spcAft>
                          <a:spcPts val="0"/>
                        </a:spcAft>
                        <a:buSzPct val="25000"/>
                        <a:buNone/>
                      </a:pPr>
                      <a:endParaRPr sz="1100">
                        <a:sym typeface="Corbel"/>
                      </a:endParaRPr>
                    </a:p>
                    <a:p>
                      <a:pPr marL="0" marR="0" lvl="0" indent="0" algn="l" rtl="0">
                        <a:lnSpc>
                          <a:spcPct val="115000"/>
                        </a:lnSpc>
                        <a:spcBef>
                          <a:spcPts val="0"/>
                        </a:spcBef>
                        <a:spcAft>
                          <a:spcPts val="0"/>
                        </a:spcAft>
                        <a:buClr>
                          <a:schemeClr val="dk1"/>
                        </a:buClr>
                        <a:buSzPct val="25000"/>
                        <a:buFont typeface="Corbel"/>
                        <a:buNone/>
                      </a:pPr>
                      <a:r>
                        <a:rPr lang="en-GB" sz="1100">
                          <a:sym typeface="Corbel"/>
                        </a:rPr>
                        <a:t>N= </a:t>
                      </a:r>
                      <a:r>
                        <a:rPr lang="en-GB" sz="1000">
                          <a:sym typeface="Corbel"/>
                        </a:rPr>
                        <a:t>1,676</a:t>
                      </a:r>
                    </a:p>
                    <a:p>
                      <a:pPr marL="0" marR="0" lvl="0" indent="0" algn="l" rtl="0">
                        <a:lnSpc>
                          <a:spcPct val="115000"/>
                        </a:lnSpc>
                        <a:spcBef>
                          <a:spcPts val="0"/>
                        </a:spcBef>
                        <a:buSzPct val="25000"/>
                        <a:buNone/>
                      </a:pPr>
                      <a:endParaRPr sz="1000">
                        <a:latin typeface="Cambria"/>
                        <a:ea typeface="Cambria"/>
                        <a:cs typeface="Cambria"/>
                        <a:sym typeface="Cambria"/>
                      </a:endParaRPr>
                    </a:p>
                  </a:txBody>
                  <a:tcPr marL="0" marR="0" marT="0" marB="0" anchor="ctr"/>
                </a:tc>
                <a:tc rowSpan="2" hMerge="1">
                  <a:txBody>
                    <a:bodyPr/>
                    <a:lstStyle/>
                    <a:p>
                      <a:endParaRPr lang="en-US"/>
                    </a:p>
                  </a:txBody>
                  <a:tcPr/>
                </a:tc>
                <a:tc rowSpan="2" hMerge="1">
                  <a:txBody>
                    <a:bodyPr/>
                    <a:lstStyle/>
                    <a:p>
                      <a:endParaRPr lang="en-US"/>
                    </a:p>
                  </a:txBody>
                  <a:tcPr/>
                </a:tc>
                <a:tc gridSpan="4">
                  <a:txBody>
                    <a:bodyPr/>
                    <a:lstStyle/>
                    <a:p>
                      <a:pPr marL="0" marR="0" lvl="0" indent="0" algn="ctr" rtl="0">
                        <a:lnSpc>
                          <a:spcPct val="115000"/>
                        </a:lnSpc>
                        <a:spcBef>
                          <a:spcPts val="0"/>
                        </a:spcBef>
                        <a:buSzPct val="25000"/>
                        <a:buNone/>
                      </a:pPr>
                      <a:r>
                        <a:rPr lang="en-GB" sz="1100">
                          <a:sym typeface="Corbel"/>
                        </a:rPr>
                        <a:t>Looking back, how well do you feel that your school/college prepared you for adult working life?</a:t>
                      </a:r>
                      <a:endParaRPr lang="en-GB" sz="1100">
                        <a:latin typeface="Corbel"/>
                        <a:ea typeface="Corbel"/>
                        <a:cs typeface="Corbel"/>
                        <a:sym typeface="Corbel"/>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635550">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lvl="0" indent="0" algn="ctr" rtl="0">
                        <a:lnSpc>
                          <a:spcPct val="115000"/>
                        </a:lnSpc>
                        <a:spcBef>
                          <a:spcPts val="0"/>
                        </a:spcBef>
                        <a:buSzPct val="25000"/>
                        <a:buNone/>
                      </a:pPr>
                      <a:r>
                        <a:rPr lang="en-GB" sz="1100">
                          <a:sym typeface="Corbel"/>
                        </a:rPr>
                        <a:t>Very well</a:t>
                      </a:r>
                      <a:endParaRPr lang="en-GB" sz="1100">
                        <a:latin typeface="Corbel"/>
                        <a:ea typeface="Corbel"/>
                        <a:cs typeface="Corbel"/>
                        <a:sym typeface="Corbel"/>
                      </a:endParaRPr>
                    </a:p>
                  </a:txBody>
                  <a:tcPr marL="0" marR="0" marT="0" marB="0" anchor="ctr"/>
                </a:tc>
                <a:tc>
                  <a:txBody>
                    <a:bodyPr/>
                    <a:lstStyle/>
                    <a:p>
                      <a:pPr marL="0" marR="0" lvl="0" indent="0" algn="ctr" rtl="0">
                        <a:lnSpc>
                          <a:spcPct val="115000"/>
                        </a:lnSpc>
                        <a:spcBef>
                          <a:spcPts val="0"/>
                        </a:spcBef>
                        <a:buSzPct val="25000"/>
                        <a:buNone/>
                      </a:pPr>
                      <a:r>
                        <a:rPr lang="en-GB" sz="1100">
                          <a:sym typeface="Corbel"/>
                        </a:rPr>
                        <a:t>Quite well</a:t>
                      </a:r>
                      <a:endParaRPr lang="en-GB" sz="1100">
                        <a:latin typeface="Corbel"/>
                        <a:ea typeface="Corbel"/>
                        <a:cs typeface="Corbel"/>
                        <a:sym typeface="Corbel"/>
                      </a:endParaRPr>
                    </a:p>
                  </a:txBody>
                  <a:tcPr marL="0" marR="0" marT="0" marB="0" anchor="ctr"/>
                </a:tc>
                <a:tc>
                  <a:txBody>
                    <a:bodyPr/>
                    <a:lstStyle/>
                    <a:p>
                      <a:pPr marL="0" marR="0" lvl="0" indent="0" algn="ctr" rtl="0">
                        <a:lnSpc>
                          <a:spcPct val="115000"/>
                        </a:lnSpc>
                        <a:spcBef>
                          <a:spcPts val="0"/>
                        </a:spcBef>
                        <a:buSzPct val="25000"/>
                        <a:buNone/>
                      </a:pPr>
                      <a:r>
                        <a:rPr lang="en-GB" sz="1100">
                          <a:sym typeface="Corbel"/>
                        </a:rPr>
                        <a:t>Quite poorly</a:t>
                      </a:r>
                      <a:endParaRPr lang="en-GB" sz="1100">
                        <a:latin typeface="Corbel"/>
                        <a:ea typeface="Corbel"/>
                        <a:cs typeface="Corbel"/>
                        <a:sym typeface="Corbel"/>
                      </a:endParaRPr>
                    </a:p>
                  </a:txBody>
                  <a:tcPr marL="0" marR="0" marT="0" marB="0" anchor="ctr"/>
                </a:tc>
                <a:tc>
                  <a:txBody>
                    <a:bodyPr/>
                    <a:lstStyle/>
                    <a:p>
                      <a:pPr marL="0" marR="0" lvl="0" indent="0" algn="ctr" rtl="0">
                        <a:lnSpc>
                          <a:spcPct val="115000"/>
                        </a:lnSpc>
                        <a:spcBef>
                          <a:spcPts val="0"/>
                        </a:spcBef>
                        <a:buSzPct val="25000"/>
                        <a:buNone/>
                      </a:pPr>
                      <a:r>
                        <a:rPr lang="en-GB" sz="1100">
                          <a:sym typeface="Corbel"/>
                        </a:rPr>
                        <a:t>Very poorly</a:t>
                      </a:r>
                      <a:endParaRPr lang="en-GB" sz="1100">
                        <a:latin typeface="Corbel"/>
                        <a:ea typeface="Corbel"/>
                        <a:cs typeface="Corbel"/>
                        <a:sym typeface="Corbel"/>
                      </a:endParaRPr>
                    </a:p>
                  </a:txBody>
                  <a:tcPr marL="0" marR="0" marT="0" marB="0" anchor="ctr"/>
                </a:tc>
                <a:extLst>
                  <a:ext uri="{0D108BD9-81ED-4DB2-BD59-A6C34878D82A}">
                    <a16:rowId xmlns="" xmlns:a16="http://schemas.microsoft.com/office/drawing/2014/main" val="10001"/>
                  </a:ext>
                </a:extLst>
              </a:tr>
              <a:tr h="926725">
                <a:tc rowSpan="3">
                  <a:txBody>
                    <a:bodyPr/>
                    <a:lstStyle/>
                    <a:p>
                      <a:pPr marL="0" marR="0" lvl="0" indent="0" algn="l" rtl="0">
                        <a:lnSpc>
                          <a:spcPct val="115000"/>
                        </a:lnSpc>
                        <a:spcBef>
                          <a:spcPts val="0"/>
                        </a:spcBef>
                        <a:buSzPct val="25000"/>
                        <a:buNone/>
                      </a:pPr>
                      <a:r>
                        <a:rPr lang="en-GB" sz="1100">
                          <a:sym typeface="Corbel"/>
                        </a:rPr>
                        <a:t> </a:t>
                      </a:r>
                      <a:endParaRPr lang="en-GB" sz="1100">
                        <a:latin typeface="Corbel"/>
                        <a:ea typeface="Corbel"/>
                        <a:cs typeface="Corbel"/>
                        <a:sym typeface="Corbel"/>
                      </a:endParaRPr>
                    </a:p>
                  </a:txBody>
                  <a:tcPr marL="0" marR="0" marT="0" marB="0"/>
                </a:tc>
                <a:tc>
                  <a:txBody>
                    <a:bodyPr/>
                    <a:lstStyle/>
                    <a:p>
                      <a:pPr marL="0" marR="0" lvl="0" indent="0" algn="l" rtl="0">
                        <a:lnSpc>
                          <a:spcPct val="115000"/>
                        </a:lnSpc>
                        <a:spcBef>
                          <a:spcPts val="0"/>
                        </a:spcBef>
                        <a:buSzPct val="25000"/>
                        <a:buNone/>
                      </a:pPr>
                      <a:r>
                        <a:rPr lang="en-GB" sz="1100">
                          <a:sym typeface="Corbel"/>
                        </a:rPr>
                        <a:t>Non-selective state school, i.e. comprehensive school</a:t>
                      </a:r>
                      <a:endParaRPr lang="en-GB" sz="1100">
                        <a:latin typeface="Corbel"/>
                        <a:ea typeface="Corbel"/>
                        <a:cs typeface="Corbel"/>
                        <a:sym typeface="Corbel"/>
                      </a:endParaRPr>
                    </a:p>
                  </a:txBody>
                  <a:tcPr marL="0" marR="0" marT="0" marB="0" anchor="ctr"/>
                </a:tc>
                <a:tc>
                  <a:txBody>
                    <a:bodyPr/>
                    <a:lstStyle/>
                    <a:p>
                      <a:pPr marL="0" marR="0" lvl="0" indent="0" algn="l" rtl="0">
                        <a:lnSpc>
                          <a:spcPct val="115000"/>
                        </a:lnSpc>
                        <a:spcBef>
                          <a:spcPts val="0"/>
                        </a:spcBef>
                        <a:buSzPct val="25000"/>
                        <a:buNone/>
                      </a:pPr>
                      <a:r>
                        <a:rPr lang="en-GB" sz="1100">
                          <a:sym typeface="Corbel"/>
                        </a:rPr>
                        <a:t>% </a:t>
                      </a:r>
                      <a:endParaRPr lang="en-GB" sz="1100">
                        <a:latin typeface="Corbel"/>
                        <a:ea typeface="Corbel"/>
                        <a:cs typeface="Corbel"/>
                        <a:sym typeface="Corbel"/>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4.4%</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39.2%</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43.4%</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13.0%</a:t>
                      </a:r>
                      <a:endParaRPr lang="en-GB" sz="11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2"/>
                  </a:ext>
                </a:extLst>
              </a:tr>
              <a:tr h="488125">
                <a:tc vMerge="1">
                  <a:txBody>
                    <a:bodyPr/>
                    <a:lstStyle/>
                    <a:p>
                      <a:endParaRPr lang="en-US"/>
                    </a:p>
                  </a:txBody>
                  <a:tcPr/>
                </a:tc>
                <a:tc>
                  <a:txBody>
                    <a:bodyPr/>
                    <a:lstStyle/>
                    <a:p>
                      <a:pPr marL="0" marR="0" lvl="0" indent="0" algn="l" rtl="0">
                        <a:lnSpc>
                          <a:spcPct val="115000"/>
                        </a:lnSpc>
                        <a:spcBef>
                          <a:spcPts val="0"/>
                        </a:spcBef>
                        <a:buSzPct val="25000"/>
                        <a:buNone/>
                      </a:pPr>
                      <a:r>
                        <a:rPr lang="en-GB" sz="1100">
                          <a:sym typeface="Corbel"/>
                        </a:rPr>
                        <a:t>Grammar / selective state school</a:t>
                      </a:r>
                      <a:endParaRPr lang="en-GB" sz="1100">
                        <a:latin typeface="Corbel"/>
                        <a:ea typeface="Corbel"/>
                        <a:cs typeface="Corbel"/>
                        <a:sym typeface="Corbel"/>
                      </a:endParaRPr>
                    </a:p>
                  </a:txBody>
                  <a:tcPr marL="0" marR="0" marT="0" marB="0" anchor="ctr"/>
                </a:tc>
                <a:tc>
                  <a:txBody>
                    <a:bodyPr/>
                    <a:lstStyle/>
                    <a:p>
                      <a:pPr marL="0" marR="0" lvl="0" indent="0" algn="l" rtl="0">
                        <a:lnSpc>
                          <a:spcPct val="115000"/>
                        </a:lnSpc>
                        <a:spcBef>
                          <a:spcPts val="0"/>
                        </a:spcBef>
                        <a:buSzPct val="25000"/>
                        <a:buNone/>
                      </a:pPr>
                      <a:r>
                        <a:rPr lang="en-GB" sz="1100">
                          <a:sym typeface="Corbel"/>
                        </a:rPr>
                        <a:t>% </a:t>
                      </a:r>
                      <a:endParaRPr lang="en-GB" sz="1100">
                        <a:latin typeface="Corbel"/>
                        <a:ea typeface="Corbel"/>
                        <a:cs typeface="Corbel"/>
                        <a:sym typeface="Corbel"/>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8.5%</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49.4%</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35.7%</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6.4%</a:t>
                      </a:r>
                      <a:endParaRPr lang="en-GB" sz="11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3"/>
                  </a:ext>
                </a:extLst>
              </a:tr>
              <a:tr h="488125">
                <a:tc vMerge="1">
                  <a:txBody>
                    <a:bodyPr/>
                    <a:lstStyle/>
                    <a:p>
                      <a:endParaRPr lang="en-US"/>
                    </a:p>
                  </a:txBody>
                  <a:tcPr/>
                </a:tc>
                <a:tc>
                  <a:txBody>
                    <a:bodyPr/>
                    <a:lstStyle/>
                    <a:p>
                      <a:pPr marL="0" marR="0" lvl="0" indent="0" algn="l" rtl="0">
                        <a:lnSpc>
                          <a:spcPct val="115000"/>
                        </a:lnSpc>
                        <a:spcBef>
                          <a:spcPts val="0"/>
                        </a:spcBef>
                        <a:buSzPct val="25000"/>
                        <a:buNone/>
                      </a:pPr>
                      <a:r>
                        <a:rPr lang="en-GB" sz="1100">
                          <a:sym typeface="Corbel"/>
                        </a:rPr>
                        <a:t>Independent / fee-paying school</a:t>
                      </a:r>
                      <a:endParaRPr lang="en-GB" sz="1100">
                        <a:latin typeface="Corbel"/>
                        <a:ea typeface="Corbel"/>
                        <a:cs typeface="Corbel"/>
                        <a:sym typeface="Corbel"/>
                      </a:endParaRPr>
                    </a:p>
                  </a:txBody>
                  <a:tcPr marL="0" marR="0" marT="0" marB="0" anchor="ctr"/>
                </a:tc>
                <a:tc>
                  <a:txBody>
                    <a:bodyPr/>
                    <a:lstStyle/>
                    <a:p>
                      <a:pPr marL="0" marR="0" lvl="0" indent="0" algn="l" rtl="0">
                        <a:lnSpc>
                          <a:spcPct val="115000"/>
                        </a:lnSpc>
                        <a:spcBef>
                          <a:spcPts val="0"/>
                        </a:spcBef>
                        <a:buSzPct val="25000"/>
                        <a:buNone/>
                      </a:pPr>
                      <a:r>
                        <a:rPr lang="en-GB" sz="1100">
                          <a:sym typeface="Corbel"/>
                        </a:rPr>
                        <a:t>% </a:t>
                      </a:r>
                      <a:endParaRPr lang="en-GB" sz="1100">
                        <a:latin typeface="Corbel"/>
                        <a:ea typeface="Corbel"/>
                        <a:cs typeface="Corbel"/>
                        <a:sym typeface="Corbel"/>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16.1%</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45.3%</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24.2%</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14.3%</a:t>
                      </a:r>
                      <a:endParaRPr lang="en-GB" sz="11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4"/>
                  </a:ext>
                </a:extLst>
              </a:tr>
              <a:tr h="361100">
                <a:tc rowSpan="2" gridSpan="2">
                  <a:txBody>
                    <a:bodyPr/>
                    <a:lstStyle/>
                    <a:p>
                      <a:pPr marL="0" marR="0" lvl="0" indent="0" algn="l" rtl="0">
                        <a:lnSpc>
                          <a:spcPct val="115000"/>
                        </a:lnSpc>
                        <a:spcBef>
                          <a:spcPts val="0"/>
                        </a:spcBef>
                        <a:buSzPct val="25000"/>
                        <a:buNone/>
                      </a:pPr>
                      <a:r>
                        <a:rPr lang="en-GB" sz="1100">
                          <a:sym typeface="Corbel"/>
                        </a:rPr>
                        <a:t>Total</a:t>
                      </a:r>
                      <a:endParaRPr lang="en-GB" sz="1100">
                        <a:latin typeface="Corbel"/>
                        <a:ea typeface="Corbel"/>
                        <a:cs typeface="Corbel"/>
                        <a:sym typeface="Corbel"/>
                      </a:endParaRPr>
                    </a:p>
                  </a:txBody>
                  <a:tcPr marL="0" marR="0" marT="0" marB="0"/>
                </a:tc>
                <a:tc rowSpan="2" hMerge="1">
                  <a:txBody>
                    <a:bodyPr/>
                    <a:lstStyle/>
                    <a:p>
                      <a:endParaRPr lang="en-US"/>
                    </a:p>
                  </a:txBody>
                  <a:tcPr/>
                </a:tc>
                <a:tc>
                  <a:txBody>
                    <a:bodyPr/>
                    <a:lstStyle/>
                    <a:p>
                      <a:pPr marL="0" marR="0" lvl="0" indent="0" algn="l" rtl="0">
                        <a:lnSpc>
                          <a:spcPct val="115000"/>
                        </a:lnSpc>
                        <a:spcBef>
                          <a:spcPts val="0"/>
                        </a:spcBef>
                        <a:buSzPct val="25000"/>
                        <a:buNone/>
                      </a:pPr>
                      <a:r>
                        <a:rPr lang="en-GB" sz="1100">
                          <a:sym typeface="Corbel"/>
                        </a:rPr>
                        <a:t>Count</a:t>
                      </a:r>
                      <a:endParaRPr lang="en-GB" sz="110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100">
                          <a:sym typeface="Calibri"/>
                        </a:rPr>
                        <a:t>102</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691</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679</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204</a:t>
                      </a:r>
                      <a:endParaRPr lang="en-GB" sz="11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5"/>
                  </a:ext>
                </a:extLst>
              </a:tr>
              <a:tr h="488125">
                <a:tc gridSpan="2" vMerge="1">
                  <a:txBody>
                    <a:bodyPr/>
                    <a:lstStyle/>
                    <a:p>
                      <a:endParaRPr lang="en-US"/>
                    </a:p>
                  </a:txBody>
                  <a:tcPr/>
                </a:tc>
                <a:tc hMerge="1" vMerge="1">
                  <a:txBody>
                    <a:bodyPr/>
                    <a:lstStyle/>
                    <a:p>
                      <a:endParaRPr lang="en-US"/>
                    </a:p>
                  </a:txBody>
                  <a:tcPr/>
                </a:tc>
                <a:tc>
                  <a:txBody>
                    <a:bodyPr/>
                    <a:lstStyle/>
                    <a:p>
                      <a:pPr marL="0" marR="0" lvl="0" indent="0" algn="l" rtl="0">
                        <a:lnSpc>
                          <a:spcPct val="115000"/>
                        </a:lnSpc>
                        <a:spcBef>
                          <a:spcPts val="0"/>
                        </a:spcBef>
                        <a:buSzPct val="25000"/>
                        <a:buNone/>
                      </a:pPr>
                      <a:r>
                        <a:rPr lang="en-GB" sz="1100">
                          <a:sym typeface="Corbel"/>
                        </a:rPr>
                        <a:t>% </a:t>
                      </a:r>
                      <a:endParaRPr lang="en-GB" sz="110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100">
                          <a:sym typeface="Calibri"/>
                        </a:rPr>
                        <a:t>6.1%</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41.2%</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40.5%</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dirty="0">
                          <a:sym typeface="Calibri"/>
                        </a:rPr>
                        <a:t>12.2%</a:t>
                      </a:r>
                      <a:endParaRPr lang="en-GB" sz="1100" dirty="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6"/>
                  </a:ext>
                </a:extLst>
              </a:tr>
            </a:tbl>
          </a:graphicData>
        </a:graphic>
      </p:graphicFrame>
      <p:cxnSp>
        <p:nvCxnSpPr>
          <p:cNvPr id="376" name="Shape 376"/>
          <p:cNvCxnSpPr/>
          <p:nvPr/>
        </p:nvCxnSpPr>
        <p:spPr>
          <a:xfrm flipH="1">
            <a:off x="6169760" y="2091001"/>
            <a:ext cx="12600" cy="4652700"/>
          </a:xfrm>
          <a:prstGeom prst="straightConnector1">
            <a:avLst/>
          </a:prstGeom>
          <a:noFill/>
          <a:ln w="25400" cap="flat" cmpd="sng">
            <a:solidFill>
              <a:schemeClr val="accent5"/>
            </a:solidFill>
            <a:prstDash val="solid"/>
            <a:miter/>
            <a:headEnd type="none" w="med" len="med"/>
            <a:tailEnd type="none" w="med" len="med"/>
          </a:ln>
        </p:spPr>
      </p:cxnSp>
      <p:graphicFrame>
        <p:nvGraphicFramePr>
          <p:cNvPr id="377" name="Shape 377"/>
          <p:cNvGraphicFramePr/>
          <p:nvPr>
            <p:extLst/>
          </p:nvPr>
        </p:nvGraphicFramePr>
        <p:xfrm>
          <a:off x="6636485" y="2326413"/>
          <a:ext cx="5034800" cy="4341000"/>
        </p:xfrm>
        <a:graphic>
          <a:graphicData uri="http://schemas.openxmlformats.org/drawingml/2006/table">
            <a:tbl>
              <a:tblPr>
                <a:tableStyleId>{FABFCF23-3B69-468F-B69F-88F6DE6A72F2}</a:tableStyleId>
              </a:tblPr>
              <a:tblGrid>
                <a:gridCol w="57600">
                  <a:extLst>
                    <a:ext uri="{9D8B030D-6E8A-4147-A177-3AD203B41FA5}">
                      <a16:colId xmlns="" xmlns:a16="http://schemas.microsoft.com/office/drawing/2014/main" val="20000"/>
                    </a:ext>
                  </a:extLst>
                </a:gridCol>
                <a:gridCol w="1062450">
                  <a:extLst>
                    <a:ext uri="{9D8B030D-6E8A-4147-A177-3AD203B41FA5}">
                      <a16:colId xmlns="" xmlns:a16="http://schemas.microsoft.com/office/drawing/2014/main" val="20001"/>
                    </a:ext>
                  </a:extLst>
                </a:gridCol>
                <a:gridCol w="748525">
                  <a:extLst>
                    <a:ext uri="{9D8B030D-6E8A-4147-A177-3AD203B41FA5}">
                      <a16:colId xmlns="" xmlns:a16="http://schemas.microsoft.com/office/drawing/2014/main" val="20002"/>
                    </a:ext>
                  </a:extLst>
                </a:gridCol>
                <a:gridCol w="784750">
                  <a:extLst>
                    <a:ext uri="{9D8B030D-6E8A-4147-A177-3AD203B41FA5}">
                      <a16:colId xmlns="" xmlns:a16="http://schemas.microsoft.com/office/drawing/2014/main" val="20003"/>
                    </a:ext>
                  </a:extLst>
                </a:gridCol>
                <a:gridCol w="736475">
                  <a:extLst>
                    <a:ext uri="{9D8B030D-6E8A-4147-A177-3AD203B41FA5}">
                      <a16:colId xmlns="" xmlns:a16="http://schemas.microsoft.com/office/drawing/2014/main" val="20004"/>
                    </a:ext>
                  </a:extLst>
                </a:gridCol>
                <a:gridCol w="784750">
                  <a:extLst>
                    <a:ext uri="{9D8B030D-6E8A-4147-A177-3AD203B41FA5}">
                      <a16:colId xmlns="" xmlns:a16="http://schemas.microsoft.com/office/drawing/2014/main" val="20005"/>
                    </a:ext>
                  </a:extLst>
                </a:gridCol>
                <a:gridCol w="860250">
                  <a:extLst>
                    <a:ext uri="{9D8B030D-6E8A-4147-A177-3AD203B41FA5}">
                      <a16:colId xmlns="" xmlns:a16="http://schemas.microsoft.com/office/drawing/2014/main" val="20006"/>
                    </a:ext>
                  </a:extLst>
                </a:gridCol>
              </a:tblGrid>
              <a:tr h="1041025">
                <a:tc rowSpan="2" gridSpan="3">
                  <a:txBody>
                    <a:bodyPr/>
                    <a:lstStyle/>
                    <a:p>
                      <a:pPr marL="0" marR="0" lvl="0" indent="0" algn="l" rtl="0">
                        <a:lnSpc>
                          <a:spcPct val="115000"/>
                        </a:lnSpc>
                        <a:spcBef>
                          <a:spcPts val="0"/>
                        </a:spcBef>
                        <a:buSzPct val="25000"/>
                        <a:buNone/>
                      </a:pPr>
                      <a:r>
                        <a:rPr lang="en-GB" sz="1100">
                          <a:sym typeface="Corbel"/>
                        </a:rPr>
                        <a:t>P-value: 0.00</a:t>
                      </a:r>
                    </a:p>
                    <a:p>
                      <a:pPr marL="0" marR="0" lvl="0" indent="0" algn="l" rtl="0">
                        <a:lnSpc>
                          <a:spcPct val="115000"/>
                        </a:lnSpc>
                        <a:spcBef>
                          <a:spcPts val="0"/>
                        </a:spcBef>
                        <a:buSzPct val="25000"/>
                        <a:buNone/>
                      </a:pPr>
                      <a:r>
                        <a:rPr lang="en-GB" sz="1100">
                          <a:sym typeface="Corbel"/>
                        </a:rPr>
                        <a:t> </a:t>
                      </a:r>
                    </a:p>
                    <a:p>
                      <a:pPr marL="0" marR="0" lvl="0" indent="0" algn="l" rtl="0">
                        <a:lnSpc>
                          <a:spcPct val="115000"/>
                        </a:lnSpc>
                        <a:spcBef>
                          <a:spcPts val="0"/>
                        </a:spcBef>
                        <a:buSzPct val="25000"/>
                        <a:buNone/>
                      </a:pPr>
                      <a:r>
                        <a:rPr lang="en-GB" sz="1100">
                          <a:sym typeface="Corbel"/>
                        </a:rPr>
                        <a:t> </a:t>
                      </a:r>
                    </a:p>
                    <a:p>
                      <a:pPr marL="0" marR="0" lvl="0" indent="0" algn="l" rtl="0">
                        <a:lnSpc>
                          <a:spcPct val="115000"/>
                        </a:lnSpc>
                        <a:spcBef>
                          <a:spcPts val="0"/>
                        </a:spcBef>
                        <a:buSzPct val="25000"/>
                        <a:buNone/>
                      </a:pPr>
                      <a:r>
                        <a:rPr lang="en-GB" sz="1100">
                          <a:sym typeface="Corbel"/>
                        </a:rPr>
                        <a:t>Volume of activities</a:t>
                      </a:r>
                    </a:p>
                    <a:p>
                      <a:pPr marL="0" marR="0" lvl="0" indent="0" algn="l" rtl="0">
                        <a:lnSpc>
                          <a:spcPct val="115000"/>
                        </a:lnSpc>
                        <a:spcBef>
                          <a:spcPts val="0"/>
                        </a:spcBef>
                        <a:buSzPct val="25000"/>
                        <a:buNone/>
                      </a:pPr>
                      <a:endParaRPr sz="1100">
                        <a:sym typeface="Corbel"/>
                      </a:endParaRPr>
                    </a:p>
                    <a:p>
                      <a:pPr marL="0" marR="0" lvl="0" indent="0" algn="l" rtl="0">
                        <a:lnSpc>
                          <a:spcPct val="115000"/>
                        </a:lnSpc>
                        <a:spcBef>
                          <a:spcPts val="0"/>
                        </a:spcBef>
                        <a:buSzPct val="25000"/>
                        <a:buNone/>
                      </a:pPr>
                      <a:r>
                        <a:rPr lang="en-GB" sz="1100">
                          <a:sym typeface="Corbel"/>
                        </a:rPr>
                        <a:t>N=1,756</a:t>
                      </a:r>
                      <a:endParaRPr lang="en-GB" sz="1100">
                        <a:latin typeface="Corbel"/>
                        <a:ea typeface="Corbel"/>
                        <a:cs typeface="Corbel"/>
                        <a:sym typeface="Corbel"/>
                      </a:endParaRPr>
                    </a:p>
                  </a:txBody>
                  <a:tcPr marL="0" marR="0" marT="0" marB="0" anchor="ctr"/>
                </a:tc>
                <a:tc rowSpan="2" hMerge="1">
                  <a:txBody>
                    <a:bodyPr/>
                    <a:lstStyle/>
                    <a:p>
                      <a:endParaRPr lang="en-US"/>
                    </a:p>
                  </a:txBody>
                  <a:tcPr/>
                </a:tc>
                <a:tc rowSpan="2" hMerge="1">
                  <a:txBody>
                    <a:bodyPr/>
                    <a:lstStyle/>
                    <a:p>
                      <a:endParaRPr lang="en-US"/>
                    </a:p>
                  </a:txBody>
                  <a:tcPr/>
                </a:tc>
                <a:tc gridSpan="4">
                  <a:txBody>
                    <a:bodyPr/>
                    <a:lstStyle/>
                    <a:p>
                      <a:pPr marL="0" marR="0" lvl="0" indent="0" algn="ctr" rtl="0">
                        <a:lnSpc>
                          <a:spcPct val="115000"/>
                        </a:lnSpc>
                        <a:spcBef>
                          <a:spcPts val="0"/>
                        </a:spcBef>
                        <a:buSzPct val="25000"/>
                        <a:buNone/>
                      </a:pPr>
                      <a:r>
                        <a:rPr lang="en-GB" sz="1100">
                          <a:sym typeface="Corbel"/>
                        </a:rPr>
                        <a:t>Looking back, how well do you feel that your school/college prepared you for adult working life?</a:t>
                      </a:r>
                      <a:endParaRPr lang="en-GB" sz="1100">
                        <a:latin typeface="Corbel"/>
                        <a:ea typeface="Corbel"/>
                        <a:cs typeface="Corbel"/>
                        <a:sym typeface="Corbel"/>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694025">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lvl="0" indent="0" algn="ctr" rtl="0">
                        <a:lnSpc>
                          <a:spcPct val="115000"/>
                        </a:lnSpc>
                        <a:spcBef>
                          <a:spcPts val="0"/>
                        </a:spcBef>
                        <a:buSzPct val="25000"/>
                        <a:buNone/>
                      </a:pPr>
                      <a:r>
                        <a:rPr lang="en-GB" sz="1100">
                          <a:sym typeface="Corbel"/>
                        </a:rPr>
                        <a:t>Very well</a:t>
                      </a:r>
                      <a:endParaRPr lang="en-GB" sz="1100">
                        <a:latin typeface="Corbel"/>
                        <a:ea typeface="Corbel"/>
                        <a:cs typeface="Corbel"/>
                        <a:sym typeface="Corbel"/>
                      </a:endParaRPr>
                    </a:p>
                  </a:txBody>
                  <a:tcPr marL="0" marR="0" marT="0" marB="0" anchor="ctr"/>
                </a:tc>
                <a:tc>
                  <a:txBody>
                    <a:bodyPr/>
                    <a:lstStyle/>
                    <a:p>
                      <a:pPr marL="0" marR="0" lvl="0" indent="0" algn="ctr" rtl="0">
                        <a:lnSpc>
                          <a:spcPct val="115000"/>
                        </a:lnSpc>
                        <a:spcBef>
                          <a:spcPts val="0"/>
                        </a:spcBef>
                        <a:buSzPct val="25000"/>
                        <a:buNone/>
                      </a:pPr>
                      <a:r>
                        <a:rPr lang="en-GB" sz="1100">
                          <a:sym typeface="Corbel"/>
                        </a:rPr>
                        <a:t>Quite well</a:t>
                      </a:r>
                      <a:endParaRPr lang="en-GB" sz="1100">
                        <a:latin typeface="Corbel"/>
                        <a:ea typeface="Corbel"/>
                        <a:cs typeface="Corbel"/>
                        <a:sym typeface="Corbel"/>
                      </a:endParaRPr>
                    </a:p>
                  </a:txBody>
                  <a:tcPr marL="0" marR="0" marT="0" marB="0" anchor="ctr"/>
                </a:tc>
                <a:tc>
                  <a:txBody>
                    <a:bodyPr/>
                    <a:lstStyle/>
                    <a:p>
                      <a:pPr marL="0" marR="0" lvl="0" indent="0" algn="ctr" rtl="0">
                        <a:lnSpc>
                          <a:spcPct val="115000"/>
                        </a:lnSpc>
                        <a:spcBef>
                          <a:spcPts val="0"/>
                        </a:spcBef>
                        <a:buSzPct val="25000"/>
                        <a:buNone/>
                      </a:pPr>
                      <a:r>
                        <a:rPr lang="en-GB" sz="1100">
                          <a:sym typeface="Corbel"/>
                        </a:rPr>
                        <a:t>Quite poorly</a:t>
                      </a:r>
                      <a:endParaRPr lang="en-GB" sz="1100">
                        <a:latin typeface="Corbel"/>
                        <a:ea typeface="Corbel"/>
                        <a:cs typeface="Corbel"/>
                        <a:sym typeface="Corbel"/>
                      </a:endParaRPr>
                    </a:p>
                  </a:txBody>
                  <a:tcPr marL="0" marR="0" marT="0" marB="0" anchor="ctr"/>
                </a:tc>
                <a:tc>
                  <a:txBody>
                    <a:bodyPr/>
                    <a:lstStyle/>
                    <a:p>
                      <a:pPr marL="0" marR="0" lvl="0" indent="0" algn="ctr" rtl="0">
                        <a:lnSpc>
                          <a:spcPct val="115000"/>
                        </a:lnSpc>
                        <a:spcBef>
                          <a:spcPts val="0"/>
                        </a:spcBef>
                        <a:buSzPct val="25000"/>
                        <a:buNone/>
                      </a:pPr>
                      <a:r>
                        <a:rPr lang="en-GB" sz="1100">
                          <a:sym typeface="Corbel"/>
                        </a:rPr>
                        <a:t>Very poorly</a:t>
                      </a:r>
                      <a:endParaRPr lang="en-GB" sz="1100">
                        <a:latin typeface="Corbel"/>
                        <a:ea typeface="Corbel"/>
                        <a:cs typeface="Corbel"/>
                        <a:sym typeface="Corbel"/>
                      </a:endParaRPr>
                    </a:p>
                  </a:txBody>
                  <a:tcPr marL="0" marR="0" marT="0" marB="0" anchor="ctr"/>
                </a:tc>
                <a:extLst>
                  <a:ext uri="{0D108BD9-81ED-4DB2-BD59-A6C34878D82A}">
                    <a16:rowId xmlns="" xmlns:a16="http://schemas.microsoft.com/office/drawing/2014/main" val="10001"/>
                  </a:ext>
                </a:extLst>
              </a:tr>
              <a:tr h="347000">
                <a:tc rowSpan="5">
                  <a:txBody>
                    <a:bodyPr/>
                    <a:lstStyle/>
                    <a:p>
                      <a:pPr marL="0" marR="0" lvl="0" indent="0" algn="l" rtl="0">
                        <a:lnSpc>
                          <a:spcPct val="115000"/>
                        </a:lnSpc>
                        <a:spcBef>
                          <a:spcPts val="0"/>
                        </a:spcBef>
                        <a:buSzPct val="25000"/>
                        <a:buNone/>
                      </a:pPr>
                      <a:r>
                        <a:rPr lang="en-GB" sz="1100">
                          <a:sym typeface="Corbel"/>
                        </a:rPr>
                        <a:t> </a:t>
                      </a:r>
                      <a:endParaRPr lang="en-GB" sz="1100">
                        <a:latin typeface="Corbel"/>
                        <a:ea typeface="Corbel"/>
                        <a:cs typeface="Corbel"/>
                        <a:sym typeface="Corbel"/>
                      </a:endParaRPr>
                    </a:p>
                  </a:txBody>
                  <a:tcPr marL="0" marR="0" marT="0" marB="0"/>
                </a:tc>
                <a:tc>
                  <a:txBody>
                    <a:bodyPr/>
                    <a:lstStyle/>
                    <a:p>
                      <a:pPr marL="0" marR="0" lvl="0" indent="0" algn="l" rtl="0">
                        <a:lnSpc>
                          <a:spcPct val="115000"/>
                        </a:lnSpc>
                        <a:spcBef>
                          <a:spcPts val="0"/>
                        </a:spcBef>
                        <a:buSzPct val="25000"/>
                        <a:buNone/>
                      </a:pPr>
                      <a:r>
                        <a:rPr lang="en-GB" sz="1100">
                          <a:sym typeface="Corbel"/>
                        </a:rPr>
                        <a:t>Never</a:t>
                      </a:r>
                      <a:endParaRPr lang="en-GB" sz="1100">
                        <a:latin typeface="Corbel"/>
                        <a:ea typeface="Corbel"/>
                        <a:cs typeface="Corbel"/>
                        <a:sym typeface="Corbel"/>
                      </a:endParaRPr>
                    </a:p>
                  </a:txBody>
                  <a:tcPr marL="0" marR="0" marT="0" marB="0"/>
                </a:tc>
                <a:tc>
                  <a:txBody>
                    <a:bodyPr/>
                    <a:lstStyle/>
                    <a:p>
                      <a:pPr marL="0" marR="0" lvl="0" indent="0" algn="l" rtl="0">
                        <a:lnSpc>
                          <a:spcPct val="115000"/>
                        </a:lnSpc>
                        <a:spcBef>
                          <a:spcPts val="0"/>
                        </a:spcBef>
                        <a:buSzPct val="25000"/>
                        <a:buNone/>
                      </a:pPr>
                      <a:r>
                        <a:rPr lang="en-GB" sz="1100">
                          <a:sym typeface="Corbel"/>
                        </a:rPr>
                        <a:t>% </a:t>
                      </a:r>
                      <a:endParaRPr lang="en-GB" sz="110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100">
                          <a:sym typeface="Calibri"/>
                        </a:rPr>
                        <a:t>7.8%</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26.3%</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41.5%</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24.5%</a:t>
                      </a:r>
                      <a:endParaRPr lang="en-GB" sz="11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2"/>
                  </a:ext>
                </a:extLst>
              </a:tr>
              <a:tr h="347000">
                <a:tc vMerge="1">
                  <a:txBody>
                    <a:bodyPr/>
                    <a:lstStyle/>
                    <a:p>
                      <a:endParaRPr lang="en-US"/>
                    </a:p>
                  </a:txBody>
                  <a:tcPr/>
                </a:tc>
                <a:tc>
                  <a:txBody>
                    <a:bodyPr/>
                    <a:lstStyle/>
                    <a:p>
                      <a:pPr marL="0" marR="0" lvl="0" indent="0" algn="l" rtl="0">
                        <a:lnSpc>
                          <a:spcPct val="115000"/>
                        </a:lnSpc>
                        <a:spcBef>
                          <a:spcPts val="0"/>
                        </a:spcBef>
                        <a:buSzPct val="25000"/>
                        <a:buNone/>
                      </a:pPr>
                      <a:r>
                        <a:rPr lang="en-GB" sz="1100">
                          <a:sym typeface="Corbel"/>
                        </a:rPr>
                        <a:t>Once</a:t>
                      </a:r>
                      <a:endParaRPr lang="en-GB" sz="1100">
                        <a:latin typeface="Corbel"/>
                        <a:ea typeface="Corbel"/>
                        <a:cs typeface="Corbel"/>
                        <a:sym typeface="Corbel"/>
                      </a:endParaRPr>
                    </a:p>
                  </a:txBody>
                  <a:tcPr marL="0" marR="0" marT="0" marB="0"/>
                </a:tc>
                <a:tc>
                  <a:txBody>
                    <a:bodyPr/>
                    <a:lstStyle/>
                    <a:p>
                      <a:pPr marL="0" marR="0" lvl="0" indent="0" algn="l" rtl="0">
                        <a:lnSpc>
                          <a:spcPct val="115000"/>
                        </a:lnSpc>
                        <a:spcBef>
                          <a:spcPts val="0"/>
                        </a:spcBef>
                        <a:buSzPct val="25000"/>
                        <a:buNone/>
                      </a:pPr>
                      <a:r>
                        <a:rPr lang="en-GB" sz="1100">
                          <a:sym typeface="Corbel"/>
                        </a:rPr>
                        <a:t>% </a:t>
                      </a:r>
                      <a:endParaRPr lang="en-GB" sz="110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100">
                          <a:sym typeface="Calibri"/>
                        </a:rPr>
                        <a:t>3.8%</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36.2%</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47.2%</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12.9%</a:t>
                      </a:r>
                      <a:endParaRPr lang="en-GB" sz="11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3"/>
                  </a:ext>
                </a:extLst>
              </a:tr>
              <a:tr h="347000">
                <a:tc vMerge="1">
                  <a:txBody>
                    <a:bodyPr/>
                    <a:lstStyle/>
                    <a:p>
                      <a:endParaRPr lang="en-US"/>
                    </a:p>
                  </a:txBody>
                  <a:tcPr/>
                </a:tc>
                <a:tc>
                  <a:txBody>
                    <a:bodyPr/>
                    <a:lstStyle/>
                    <a:p>
                      <a:pPr marL="0" marR="0" lvl="0" indent="0" algn="l" rtl="0">
                        <a:lnSpc>
                          <a:spcPct val="115000"/>
                        </a:lnSpc>
                        <a:spcBef>
                          <a:spcPts val="0"/>
                        </a:spcBef>
                        <a:buSzPct val="25000"/>
                        <a:buNone/>
                      </a:pPr>
                      <a:r>
                        <a:rPr lang="en-GB" sz="1100">
                          <a:sym typeface="Corbel"/>
                        </a:rPr>
                        <a:t>Twice</a:t>
                      </a:r>
                      <a:endParaRPr lang="en-GB" sz="1100">
                        <a:latin typeface="Corbel"/>
                        <a:ea typeface="Corbel"/>
                        <a:cs typeface="Corbel"/>
                        <a:sym typeface="Corbel"/>
                      </a:endParaRPr>
                    </a:p>
                  </a:txBody>
                  <a:tcPr marL="0" marR="0" marT="0" marB="0"/>
                </a:tc>
                <a:tc>
                  <a:txBody>
                    <a:bodyPr/>
                    <a:lstStyle/>
                    <a:p>
                      <a:pPr marL="0" marR="0" lvl="0" indent="0" algn="l" rtl="0">
                        <a:lnSpc>
                          <a:spcPct val="115000"/>
                        </a:lnSpc>
                        <a:spcBef>
                          <a:spcPts val="0"/>
                        </a:spcBef>
                        <a:buSzPct val="25000"/>
                        <a:buNone/>
                      </a:pPr>
                      <a:r>
                        <a:rPr lang="en-GB" sz="1100">
                          <a:sym typeface="Corbel"/>
                        </a:rPr>
                        <a:t>% </a:t>
                      </a:r>
                      <a:endParaRPr lang="en-GB" sz="110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100">
                          <a:sym typeface="Calibri"/>
                        </a:rPr>
                        <a:t>3.7%</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48.5%</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40.1%</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7.6%</a:t>
                      </a:r>
                      <a:endParaRPr lang="en-GB" sz="11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4"/>
                  </a:ext>
                </a:extLst>
              </a:tr>
              <a:tr h="347000">
                <a:tc vMerge="1">
                  <a:txBody>
                    <a:bodyPr/>
                    <a:lstStyle/>
                    <a:p>
                      <a:endParaRPr lang="en-US"/>
                    </a:p>
                  </a:txBody>
                  <a:tcPr/>
                </a:tc>
                <a:tc>
                  <a:txBody>
                    <a:bodyPr/>
                    <a:lstStyle/>
                    <a:p>
                      <a:pPr marL="0" marR="0" lvl="0" indent="0" algn="l" rtl="0">
                        <a:lnSpc>
                          <a:spcPct val="115000"/>
                        </a:lnSpc>
                        <a:spcBef>
                          <a:spcPts val="0"/>
                        </a:spcBef>
                        <a:buSzPct val="25000"/>
                        <a:buNone/>
                      </a:pPr>
                      <a:r>
                        <a:rPr lang="en-GB" sz="1100">
                          <a:sym typeface="Corbel"/>
                        </a:rPr>
                        <a:t>Three times</a:t>
                      </a:r>
                      <a:endParaRPr lang="en-GB" sz="1100">
                        <a:latin typeface="Corbel"/>
                        <a:ea typeface="Corbel"/>
                        <a:cs typeface="Corbel"/>
                        <a:sym typeface="Corbel"/>
                      </a:endParaRPr>
                    </a:p>
                  </a:txBody>
                  <a:tcPr marL="0" marR="0" marT="0" marB="0"/>
                </a:tc>
                <a:tc>
                  <a:txBody>
                    <a:bodyPr/>
                    <a:lstStyle/>
                    <a:p>
                      <a:pPr marL="0" marR="0" lvl="0" indent="0" algn="l" rtl="0">
                        <a:lnSpc>
                          <a:spcPct val="115000"/>
                        </a:lnSpc>
                        <a:spcBef>
                          <a:spcPts val="0"/>
                        </a:spcBef>
                        <a:buSzPct val="25000"/>
                        <a:buNone/>
                      </a:pPr>
                      <a:r>
                        <a:rPr lang="en-GB" sz="1100">
                          <a:sym typeface="Corbel"/>
                        </a:rPr>
                        <a:t>% </a:t>
                      </a:r>
                      <a:endParaRPr lang="en-GB" sz="110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100">
                          <a:sym typeface="Calibri"/>
                        </a:rPr>
                        <a:t>9.9%</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55.3%</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28.3%</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6.6%</a:t>
                      </a:r>
                      <a:endParaRPr lang="en-GB" sz="11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5"/>
                  </a:ext>
                </a:extLst>
              </a:tr>
              <a:tr h="523950">
                <a:tc vMerge="1">
                  <a:txBody>
                    <a:bodyPr/>
                    <a:lstStyle/>
                    <a:p>
                      <a:endParaRPr lang="en-US"/>
                    </a:p>
                  </a:txBody>
                  <a:tcPr/>
                </a:tc>
                <a:tc>
                  <a:txBody>
                    <a:bodyPr/>
                    <a:lstStyle/>
                    <a:p>
                      <a:pPr marL="0" marR="0" lvl="0" indent="0" algn="l" rtl="0">
                        <a:lnSpc>
                          <a:spcPct val="115000"/>
                        </a:lnSpc>
                        <a:spcBef>
                          <a:spcPts val="0"/>
                        </a:spcBef>
                        <a:buSzPct val="25000"/>
                        <a:buNone/>
                      </a:pPr>
                      <a:r>
                        <a:rPr lang="en-GB" sz="1100">
                          <a:sym typeface="Corbel"/>
                        </a:rPr>
                        <a:t>Four or more times</a:t>
                      </a:r>
                      <a:endParaRPr lang="en-GB" sz="1100">
                        <a:latin typeface="Corbel"/>
                        <a:ea typeface="Corbel"/>
                        <a:cs typeface="Corbel"/>
                        <a:sym typeface="Corbel"/>
                      </a:endParaRPr>
                    </a:p>
                  </a:txBody>
                  <a:tcPr marL="0" marR="0" marT="0" marB="0"/>
                </a:tc>
                <a:tc>
                  <a:txBody>
                    <a:bodyPr/>
                    <a:lstStyle/>
                    <a:p>
                      <a:pPr marL="0" marR="0" lvl="0" indent="0" algn="l" rtl="0">
                        <a:lnSpc>
                          <a:spcPct val="115000"/>
                        </a:lnSpc>
                        <a:spcBef>
                          <a:spcPts val="0"/>
                        </a:spcBef>
                        <a:buSzPct val="25000"/>
                        <a:buNone/>
                      </a:pPr>
                      <a:r>
                        <a:rPr lang="en-GB" sz="1100">
                          <a:sym typeface="Corbel"/>
                        </a:rPr>
                        <a:t>% </a:t>
                      </a:r>
                      <a:endParaRPr lang="en-GB" sz="110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100">
                          <a:sym typeface="Calibri"/>
                        </a:rPr>
                        <a:t>12.8%</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55.1%</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26.0%</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6.2%</a:t>
                      </a:r>
                      <a:endParaRPr lang="en-GB" sz="11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6"/>
                  </a:ext>
                </a:extLst>
              </a:tr>
              <a:tr h="347000">
                <a:tc rowSpan="2" gridSpan="2">
                  <a:txBody>
                    <a:bodyPr/>
                    <a:lstStyle/>
                    <a:p>
                      <a:pPr marL="0" marR="0" lvl="0" indent="0" algn="l" rtl="0">
                        <a:lnSpc>
                          <a:spcPct val="115000"/>
                        </a:lnSpc>
                        <a:spcBef>
                          <a:spcPts val="0"/>
                        </a:spcBef>
                        <a:buSzPct val="25000"/>
                        <a:buNone/>
                      </a:pPr>
                      <a:r>
                        <a:rPr lang="en-GB" sz="1100">
                          <a:sym typeface="Corbel"/>
                        </a:rPr>
                        <a:t>Total</a:t>
                      </a:r>
                      <a:endParaRPr lang="en-GB" sz="1100">
                        <a:latin typeface="Corbel"/>
                        <a:ea typeface="Corbel"/>
                        <a:cs typeface="Corbel"/>
                        <a:sym typeface="Corbel"/>
                      </a:endParaRPr>
                    </a:p>
                  </a:txBody>
                  <a:tcPr marL="0" marR="0" marT="0" marB="0"/>
                </a:tc>
                <a:tc rowSpan="2" hMerge="1">
                  <a:txBody>
                    <a:bodyPr/>
                    <a:lstStyle/>
                    <a:p>
                      <a:endParaRPr lang="en-US"/>
                    </a:p>
                  </a:txBody>
                  <a:tcPr/>
                </a:tc>
                <a:tc>
                  <a:txBody>
                    <a:bodyPr/>
                    <a:lstStyle/>
                    <a:p>
                      <a:pPr marL="0" marR="0" lvl="0" indent="0" algn="l" rtl="0">
                        <a:lnSpc>
                          <a:spcPct val="115000"/>
                        </a:lnSpc>
                        <a:spcBef>
                          <a:spcPts val="0"/>
                        </a:spcBef>
                        <a:buSzPct val="25000"/>
                        <a:buNone/>
                      </a:pPr>
                      <a:r>
                        <a:rPr lang="en-GB" sz="1100">
                          <a:sym typeface="Corbel"/>
                        </a:rPr>
                        <a:t>Count</a:t>
                      </a:r>
                      <a:endParaRPr lang="en-GB" sz="110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100">
                          <a:sym typeface="Calibri"/>
                        </a:rPr>
                        <a:t>109</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724</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704</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219</a:t>
                      </a:r>
                      <a:endParaRPr lang="en-GB" sz="11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7"/>
                  </a:ext>
                </a:extLst>
              </a:tr>
              <a:tr h="347000">
                <a:tc gridSpan="2" vMerge="1">
                  <a:txBody>
                    <a:bodyPr/>
                    <a:lstStyle/>
                    <a:p>
                      <a:endParaRPr lang="en-US"/>
                    </a:p>
                  </a:txBody>
                  <a:tcPr/>
                </a:tc>
                <a:tc hMerge="1" vMerge="1">
                  <a:txBody>
                    <a:bodyPr/>
                    <a:lstStyle/>
                    <a:p>
                      <a:endParaRPr lang="en-US"/>
                    </a:p>
                  </a:txBody>
                  <a:tcPr/>
                </a:tc>
                <a:tc>
                  <a:txBody>
                    <a:bodyPr/>
                    <a:lstStyle/>
                    <a:p>
                      <a:pPr marL="0" marR="0" lvl="0" indent="0" algn="l" rtl="0">
                        <a:lnSpc>
                          <a:spcPct val="115000"/>
                        </a:lnSpc>
                        <a:spcBef>
                          <a:spcPts val="0"/>
                        </a:spcBef>
                        <a:buSzPct val="25000"/>
                        <a:buNone/>
                      </a:pPr>
                      <a:r>
                        <a:rPr lang="en-GB" sz="1100">
                          <a:sym typeface="Corbel"/>
                        </a:rPr>
                        <a:t>% </a:t>
                      </a:r>
                      <a:endParaRPr lang="en-GB" sz="110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100">
                          <a:sym typeface="Calibri"/>
                        </a:rPr>
                        <a:t>6.2%</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41.2%</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a:sym typeface="Calibri"/>
                        </a:rPr>
                        <a:t>40.1%</a:t>
                      </a:r>
                      <a:endParaRPr lang="en-GB" sz="11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100" dirty="0">
                          <a:sym typeface="Calibri"/>
                        </a:rPr>
                        <a:t>12.5%</a:t>
                      </a:r>
                      <a:endParaRPr lang="en-GB" sz="1100" dirty="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8"/>
                  </a:ext>
                </a:extLst>
              </a:tr>
            </a:tbl>
          </a:graphicData>
        </a:graphic>
      </p:graphicFrame>
      <p:sp>
        <p:nvSpPr>
          <p:cNvPr id="378" name="Shape 378"/>
          <p:cNvSpPr/>
          <p:nvPr/>
        </p:nvSpPr>
        <p:spPr>
          <a:xfrm>
            <a:off x="4590314" y="3941367"/>
            <a:ext cx="1155600" cy="863700"/>
          </a:xfrm>
          <a:prstGeom prst="ellipse">
            <a:avLst/>
          </a:prstGeom>
          <a:noFill/>
          <a:ln w="19050"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79" name="Shape 379"/>
          <p:cNvSpPr/>
          <p:nvPr/>
        </p:nvSpPr>
        <p:spPr>
          <a:xfrm>
            <a:off x="3370376" y="5188744"/>
            <a:ext cx="1155600" cy="863700"/>
          </a:xfrm>
          <a:prstGeom prst="ellipse">
            <a:avLst/>
          </a:prstGeom>
          <a:noFill/>
          <a:ln w="19050"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80" name="Shape 380"/>
          <p:cNvSpPr/>
          <p:nvPr/>
        </p:nvSpPr>
        <p:spPr>
          <a:xfrm>
            <a:off x="10044227" y="3766344"/>
            <a:ext cx="1531200" cy="863700"/>
          </a:xfrm>
          <a:prstGeom prst="ellipse">
            <a:avLst/>
          </a:prstGeom>
          <a:noFill/>
          <a:ln w="19050"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81" name="Shape 381"/>
          <p:cNvSpPr/>
          <p:nvPr/>
        </p:nvSpPr>
        <p:spPr>
          <a:xfrm>
            <a:off x="8513139" y="5265669"/>
            <a:ext cx="1531200" cy="863700"/>
          </a:xfrm>
          <a:prstGeom prst="ellipse">
            <a:avLst/>
          </a:prstGeom>
          <a:noFill/>
          <a:ln w="19050"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84579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167257"/>
            <a:ext cx="10972800" cy="732629"/>
          </a:xfrm>
        </p:spPr>
        <p:txBody>
          <a:bodyPr/>
          <a:lstStyle/>
          <a:p>
            <a:r>
              <a:rPr lang="en-GB" sz="3000" b="1" dirty="0"/>
              <a:t>Young adults’ </a:t>
            </a:r>
            <a:r>
              <a:rPr lang="en-GB" sz="3000" b="1" dirty="0" smtClean="0"/>
              <a:t>career ambitions </a:t>
            </a:r>
            <a:endParaRPr lang="en-GB" sz="3000" b="1" dirty="0"/>
          </a:p>
        </p:txBody>
      </p:sp>
      <p:sp>
        <p:nvSpPr>
          <p:cNvPr id="4" name="Text Placeholder 3"/>
          <p:cNvSpPr>
            <a:spLocks noGrp="1"/>
          </p:cNvSpPr>
          <p:nvPr>
            <p:ph type="body" idx="1"/>
          </p:nvPr>
        </p:nvSpPr>
        <p:spPr>
          <a:xfrm>
            <a:off x="493485" y="899886"/>
            <a:ext cx="10972800" cy="1886857"/>
          </a:xfrm>
        </p:spPr>
        <p:txBody>
          <a:bodyPr/>
          <a:lstStyle/>
          <a:p>
            <a:pPr algn="l">
              <a:buNone/>
            </a:pPr>
            <a:endParaRPr lang="en-GB" sz="1900" b="1" dirty="0"/>
          </a:p>
          <a:p>
            <a:pPr marL="342900" lvl="0" indent="-342900">
              <a:buFont typeface="Courier New" panose="02070309020205020404" pitchFamily="49" charset="0"/>
              <a:buChar char="o"/>
            </a:pPr>
            <a:r>
              <a:rPr lang="en-GB" sz="1900" b="1" dirty="0" smtClean="0"/>
              <a:t>More than half of </a:t>
            </a:r>
            <a:r>
              <a:rPr lang="en-GB" sz="1900" b="1" dirty="0"/>
              <a:t>young people </a:t>
            </a:r>
            <a:r>
              <a:rPr lang="en-GB" sz="1900" b="1" dirty="0" smtClean="0"/>
              <a:t>find it difficult to pursue their career ambitions in the current labour market</a:t>
            </a:r>
            <a:endParaRPr lang="en-GB" sz="1900" b="1" dirty="0"/>
          </a:p>
          <a:p>
            <a:pPr lvl="0">
              <a:buNone/>
            </a:pPr>
            <a:endParaRPr lang="en-GB" sz="1900" b="1" dirty="0"/>
          </a:p>
          <a:p>
            <a:pPr marL="342900" lvl="0" indent="-342900">
              <a:buFont typeface="Courier New" panose="02070309020205020404" pitchFamily="49" charset="0"/>
              <a:buChar char="o"/>
            </a:pPr>
            <a:r>
              <a:rPr lang="en-GB" sz="1900" b="1" dirty="0" smtClean="0"/>
              <a:t>Young people with greater experiences of the world of work appear to find it easier to pursue their career ambitions (its all about volume)</a:t>
            </a:r>
            <a:endParaRPr lang="en-GB" sz="1900" b="1" dirty="0"/>
          </a:p>
          <a:p>
            <a:pPr lvl="0">
              <a:buNone/>
            </a:pPr>
            <a:endParaRPr lang="en-GB" sz="1900" b="1" dirty="0"/>
          </a:p>
          <a:p>
            <a:pPr lvl="0">
              <a:buNone/>
            </a:pPr>
            <a:endParaRPr lang="en-GB" sz="1900" b="1" dirty="0"/>
          </a:p>
          <a:p>
            <a:pPr lvl="0">
              <a:buNone/>
            </a:pPr>
            <a:endParaRPr lang="en-GB" sz="1900" b="1" dirty="0"/>
          </a:p>
        </p:txBody>
      </p:sp>
      <p:graphicFrame>
        <p:nvGraphicFramePr>
          <p:cNvPr id="3" name="Table 2"/>
          <p:cNvGraphicFramePr>
            <a:graphicFrameLocks noGrp="1"/>
          </p:cNvGraphicFramePr>
          <p:nvPr>
            <p:extLst>
              <p:ext uri="{D42A27DB-BD31-4B8C-83A1-F6EECF244321}">
                <p14:modId xmlns:p14="http://schemas.microsoft.com/office/powerpoint/2010/main" val="1033670684"/>
              </p:ext>
            </p:extLst>
          </p:nvPr>
        </p:nvGraphicFramePr>
        <p:xfrm>
          <a:off x="493485" y="3004455"/>
          <a:ext cx="4731658" cy="3632357"/>
        </p:xfrm>
        <a:graphic>
          <a:graphicData uri="http://schemas.openxmlformats.org/drawingml/2006/table">
            <a:tbl>
              <a:tblPr>
                <a:tableStyleId>{BC89EF96-8CEA-46FF-86C4-4CE0E7609802}</a:tableStyleId>
              </a:tblPr>
              <a:tblGrid>
                <a:gridCol w="28216"/>
                <a:gridCol w="3754096"/>
                <a:gridCol w="949346"/>
              </a:tblGrid>
              <a:tr h="1614377">
                <a:tc gridSpan="2">
                  <a:txBody>
                    <a:bodyPr/>
                    <a:lstStyle/>
                    <a:p>
                      <a:pPr marL="90170">
                        <a:lnSpc>
                          <a:spcPct val="107000"/>
                        </a:lnSpc>
                      </a:pPr>
                      <a:r>
                        <a:rPr lang="en-GB" sz="1500" dirty="0">
                          <a:solidFill>
                            <a:schemeClr val="tx1"/>
                          </a:solidFill>
                          <a:effectLst/>
                        </a:rPr>
                        <a:t>Thinking about what you have done since leaving school or college, how difficult/easy has it been for you to pursue your career ambitions?</a:t>
                      </a:r>
                      <a:endParaRPr lang="en-GB" sz="1500" dirty="0">
                        <a:solidFill>
                          <a:schemeClr val="tx1"/>
                        </a:solidFill>
                        <a:effectLst/>
                        <a:latin typeface="Calibri" panose="020F0502020204030204" pitchFamily="34" charset="0"/>
                      </a:endParaRPr>
                    </a:p>
                  </a:txBody>
                  <a:tcPr marL="0" marR="0" marT="0" marB="0"/>
                </a:tc>
                <a:tc hMerge="1">
                  <a:txBody>
                    <a:bodyPr/>
                    <a:lstStyle/>
                    <a:p>
                      <a:endParaRPr lang="en-GB"/>
                    </a:p>
                  </a:txBody>
                  <a:tcPr/>
                </a:tc>
                <a:tc>
                  <a:txBody>
                    <a:bodyPr/>
                    <a:lstStyle/>
                    <a:p>
                      <a:pPr marL="90170" algn="ctr">
                        <a:lnSpc>
                          <a:spcPct val="107000"/>
                        </a:lnSpc>
                      </a:pPr>
                      <a:r>
                        <a:rPr lang="en-GB" sz="1500" dirty="0">
                          <a:solidFill>
                            <a:schemeClr val="tx1"/>
                          </a:solidFill>
                          <a:effectLst/>
                        </a:rPr>
                        <a:t>%</a:t>
                      </a:r>
                      <a:endParaRPr lang="en-GB" sz="1500" dirty="0">
                        <a:solidFill>
                          <a:schemeClr val="tx1"/>
                        </a:solidFill>
                        <a:effectLst/>
                        <a:latin typeface="Calibri" panose="020F0502020204030204" pitchFamily="34" charset="0"/>
                      </a:endParaRPr>
                    </a:p>
                  </a:txBody>
                  <a:tcPr marL="0" marR="0" marT="0" marB="0" anchor="ctr"/>
                </a:tc>
              </a:tr>
              <a:tr h="403596">
                <a:tc rowSpan="5">
                  <a:txBody>
                    <a:bodyPr/>
                    <a:lstStyle/>
                    <a:p>
                      <a:pPr>
                        <a:lnSpc>
                          <a:spcPct val="107000"/>
                        </a:lnSpc>
                      </a:pPr>
                      <a:r>
                        <a:rPr lang="en-GB" sz="1500">
                          <a:solidFill>
                            <a:schemeClr val="tx1"/>
                          </a:solidFill>
                          <a:effectLst/>
                        </a:rPr>
                        <a:t> </a:t>
                      </a:r>
                      <a:endParaRPr lang="en-GB" sz="1500">
                        <a:solidFill>
                          <a:schemeClr val="tx1"/>
                        </a:solidFill>
                        <a:effectLst/>
                        <a:latin typeface="Calibri" panose="020F0502020204030204" pitchFamily="34" charset="0"/>
                      </a:endParaRPr>
                    </a:p>
                  </a:txBody>
                  <a:tcPr marL="0" marR="0" marT="0" marB="0" anchor="ctr"/>
                </a:tc>
                <a:tc>
                  <a:txBody>
                    <a:bodyPr/>
                    <a:lstStyle/>
                    <a:p>
                      <a:pPr marL="90170">
                        <a:lnSpc>
                          <a:spcPct val="107000"/>
                        </a:lnSpc>
                      </a:pPr>
                      <a:r>
                        <a:rPr lang="en-GB" sz="1500">
                          <a:solidFill>
                            <a:schemeClr val="tx1"/>
                          </a:solidFill>
                          <a:effectLst/>
                        </a:rPr>
                        <a:t>Very difficult</a:t>
                      </a:r>
                      <a:endParaRPr lang="en-GB" sz="1500">
                        <a:solidFill>
                          <a:schemeClr val="tx1"/>
                        </a:solidFill>
                        <a:effectLst/>
                        <a:latin typeface="Calibri" panose="020F0502020204030204" pitchFamily="34" charset="0"/>
                      </a:endParaRPr>
                    </a:p>
                  </a:txBody>
                  <a:tcPr marL="0" marR="0" marT="0" marB="0" anchor="ctr"/>
                </a:tc>
                <a:tc>
                  <a:txBody>
                    <a:bodyPr/>
                    <a:lstStyle/>
                    <a:p>
                      <a:pPr marL="90170" algn="ctr">
                        <a:lnSpc>
                          <a:spcPct val="107000"/>
                        </a:lnSpc>
                      </a:pPr>
                      <a:r>
                        <a:rPr lang="en-GB" sz="1500" b="1" dirty="0">
                          <a:solidFill>
                            <a:schemeClr val="tx1"/>
                          </a:solidFill>
                          <a:effectLst/>
                        </a:rPr>
                        <a:t>16.0%</a:t>
                      </a:r>
                      <a:endParaRPr lang="en-GB" sz="1500" b="1" dirty="0">
                        <a:solidFill>
                          <a:schemeClr val="tx1"/>
                        </a:solidFill>
                        <a:effectLst/>
                        <a:latin typeface="Calibri" panose="020F0502020204030204" pitchFamily="34" charset="0"/>
                      </a:endParaRPr>
                    </a:p>
                  </a:txBody>
                  <a:tcPr marL="0" marR="0" marT="0" marB="0"/>
                </a:tc>
              </a:tr>
              <a:tr h="403596">
                <a:tc vMerge="1">
                  <a:txBody>
                    <a:bodyPr/>
                    <a:lstStyle/>
                    <a:p>
                      <a:endParaRPr lang="en-GB"/>
                    </a:p>
                  </a:txBody>
                  <a:tcPr/>
                </a:tc>
                <a:tc>
                  <a:txBody>
                    <a:bodyPr/>
                    <a:lstStyle/>
                    <a:p>
                      <a:pPr marL="90170">
                        <a:lnSpc>
                          <a:spcPct val="107000"/>
                        </a:lnSpc>
                      </a:pPr>
                      <a:r>
                        <a:rPr lang="en-GB" sz="1500">
                          <a:solidFill>
                            <a:schemeClr val="tx1"/>
                          </a:solidFill>
                          <a:effectLst/>
                        </a:rPr>
                        <a:t>Quite difficult</a:t>
                      </a:r>
                      <a:endParaRPr lang="en-GB" sz="1500">
                        <a:solidFill>
                          <a:schemeClr val="tx1"/>
                        </a:solidFill>
                        <a:effectLst/>
                        <a:latin typeface="Calibri" panose="020F0502020204030204" pitchFamily="34" charset="0"/>
                      </a:endParaRPr>
                    </a:p>
                  </a:txBody>
                  <a:tcPr marL="0" marR="0" marT="0" marB="0" anchor="ctr"/>
                </a:tc>
                <a:tc>
                  <a:txBody>
                    <a:bodyPr/>
                    <a:lstStyle/>
                    <a:p>
                      <a:pPr marL="90170" algn="ctr">
                        <a:lnSpc>
                          <a:spcPct val="107000"/>
                        </a:lnSpc>
                      </a:pPr>
                      <a:r>
                        <a:rPr lang="en-GB" sz="1500" b="1" dirty="0">
                          <a:solidFill>
                            <a:schemeClr val="tx1"/>
                          </a:solidFill>
                          <a:effectLst/>
                        </a:rPr>
                        <a:t>40.0%</a:t>
                      </a:r>
                      <a:endParaRPr lang="en-GB" sz="1500" b="1" dirty="0">
                        <a:solidFill>
                          <a:schemeClr val="tx1"/>
                        </a:solidFill>
                        <a:effectLst/>
                        <a:latin typeface="Calibri" panose="020F0502020204030204" pitchFamily="34" charset="0"/>
                      </a:endParaRPr>
                    </a:p>
                  </a:txBody>
                  <a:tcPr marL="0" marR="0" marT="0" marB="0"/>
                </a:tc>
              </a:tr>
              <a:tr h="403596">
                <a:tc vMerge="1">
                  <a:txBody>
                    <a:bodyPr/>
                    <a:lstStyle/>
                    <a:p>
                      <a:endParaRPr lang="en-GB"/>
                    </a:p>
                  </a:txBody>
                  <a:tcPr/>
                </a:tc>
                <a:tc>
                  <a:txBody>
                    <a:bodyPr/>
                    <a:lstStyle/>
                    <a:p>
                      <a:pPr marL="90170">
                        <a:lnSpc>
                          <a:spcPct val="107000"/>
                        </a:lnSpc>
                      </a:pPr>
                      <a:r>
                        <a:rPr lang="en-GB" sz="1500">
                          <a:solidFill>
                            <a:schemeClr val="tx1"/>
                          </a:solidFill>
                          <a:effectLst/>
                        </a:rPr>
                        <a:t>Fairly easy</a:t>
                      </a:r>
                      <a:endParaRPr lang="en-GB" sz="1500">
                        <a:solidFill>
                          <a:schemeClr val="tx1"/>
                        </a:solidFill>
                        <a:effectLst/>
                        <a:latin typeface="Calibri" panose="020F0502020204030204" pitchFamily="34" charset="0"/>
                      </a:endParaRPr>
                    </a:p>
                  </a:txBody>
                  <a:tcPr marL="0" marR="0" marT="0" marB="0" anchor="ctr"/>
                </a:tc>
                <a:tc>
                  <a:txBody>
                    <a:bodyPr/>
                    <a:lstStyle/>
                    <a:p>
                      <a:pPr marL="90170" algn="ctr">
                        <a:lnSpc>
                          <a:spcPct val="107000"/>
                        </a:lnSpc>
                      </a:pPr>
                      <a:r>
                        <a:rPr lang="en-GB" sz="1500">
                          <a:solidFill>
                            <a:schemeClr val="tx1"/>
                          </a:solidFill>
                          <a:effectLst/>
                        </a:rPr>
                        <a:t>28.1%</a:t>
                      </a:r>
                      <a:endParaRPr lang="en-GB" sz="1500">
                        <a:solidFill>
                          <a:schemeClr val="tx1"/>
                        </a:solidFill>
                        <a:effectLst/>
                        <a:latin typeface="Calibri" panose="020F0502020204030204" pitchFamily="34" charset="0"/>
                      </a:endParaRPr>
                    </a:p>
                  </a:txBody>
                  <a:tcPr marL="0" marR="0" marT="0" marB="0"/>
                </a:tc>
              </a:tr>
              <a:tr h="403596">
                <a:tc vMerge="1">
                  <a:txBody>
                    <a:bodyPr/>
                    <a:lstStyle/>
                    <a:p>
                      <a:endParaRPr lang="en-GB"/>
                    </a:p>
                  </a:txBody>
                  <a:tcPr/>
                </a:tc>
                <a:tc>
                  <a:txBody>
                    <a:bodyPr/>
                    <a:lstStyle/>
                    <a:p>
                      <a:pPr marL="90170">
                        <a:lnSpc>
                          <a:spcPct val="107000"/>
                        </a:lnSpc>
                      </a:pPr>
                      <a:r>
                        <a:rPr lang="en-GB" sz="1500">
                          <a:solidFill>
                            <a:schemeClr val="tx1"/>
                          </a:solidFill>
                          <a:effectLst/>
                        </a:rPr>
                        <a:t>Very easy</a:t>
                      </a:r>
                      <a:endParaRPr lang="en-GB" sz="1500">
                        <a:solidFill>
                          <a:schemeClr val="tx1"/>
                        </a:solidFill>
                        <a:effectLst/>
                        <a:latin typeface="Calibri" panose="020F0502020204030204" pitchFamily="34" charset="0"/>
                      </a:endParaRPr>
                    </a:p>
                  </a:txBody>
                  <a:tcPr marL="0" marR="0" marT="0" marB="0" anchor="ctr"/>
                </a:tc>
                <a:tc>
                  <a:txBody>
                    <a:bodyPr/>
                    <a:lstStyle/>
                    <a:p>
                      <a:pPr marL="90170" algn="ctr">
                        <a:lnSpc>
                          <a:spcPct val="107000"/>
                        </a:lnSpc>
                      </a:pPr>
                      <a:r>
                        <a:rPr lang="en-GB" sz="1500">
                          <a:solidFill>
                            <a:schemeClr val="tx1"/>
                          </a:solidFill>
                          <a:effectLst/>
                        </a:rPr>
                        <a:t>4.2%</a:t>
                      </a:r>
                      <a:endParaRPr lang="en-GB" sz="1500">
                        <a:solidFill>
                          <a:schemeClr val="tx1"/>
                        </a:solidFill>
                        <a:effectLst/>
                        <a:latin typeface="Calibri" panose="020F0502020204030204" pitchFamily="34" charset="0"/>
                      </a:endParaRPr>
                    </a:p>
                  </a:txBody>
                  <a:tcPr marL="0" marR="0" marT="0" marB="0"/>
                </a:tc>
              </a:tr>
              <a:tr h="403596">
                <a:tc vMerge="1">
                  <a:txBody>
                    <a:bodyPr/>
                    <a:lstStyle/>
                    <a:p>
                      <a:endParaRPr lang="en-GB"/>
                    </a:p>
                  </a:txBody>
                  <a:tcPr/>
                </a:tc>
                <a:tc>
                  <a:txBody>
                    <a:bodyPr/>
                    <a:lstStyle/>
                    <a:p>
                      <a:pPr marL="90170">
                        <a:lnSpc>
                          <a:spcPct val="107000"/>
                        </a:lnSpc>
                      </a:pPr>
                      <a:r>
                        <a:rPr lang="en-GB" sz="1500" dirty="0">
                          <a:solidFill>
                            <a:schemeClr val="tx1"/>
                          </a:solidFill>
                          <a:effectLst/>
                        </a:rPr>
                        <a:t>I don’t have career ambitions</a:t>
                      </a:r>
                      <a:endParaRPr lang="en-GB" sz="1500" dirty="0">
                        <a:solidFill>
                          <a:schemeClr val="tx1"/>
                        </a:solidFill>
                        <a:effectLst/>
                        <a:latin typeface="Calibri" panose="020F0502020204030204" pitchFamily="34" charset="0"/>
                      </a:endParaRPr>
                    </a:p>
                  </a:txBody>
                  <a:tcPr marL="0" marR="0" marT="0" marB="0" anchor="ctr"/>
                </a:tc>
                <a:tc>
                  <a:txBody>
                    <a:bodyPr/>
                    <a:lstStyle/>
                    <a:p>
                      <a:pPr marL="90170" algn="ctr">
                        <a:lnSpc>
                          <a:spcPct val="107000"/>
                        </a:lnSpc>
                      </a:pPr>
                      <a:r>
                        <a:rPr lang="en-GB" sz="1500" b="1" dirty="0">
                          <a:solidFill>
                            <a:schemeClr val="tx1"/>
                          </a:solidFill>
                          <a:effectLst/>
                        </a:rPr>
                        <a:t>11.8%</a:t>
                      </a:r>
                      <a:endParaRPr lang="en-GB" sz="1500" b="1" dirty="0">
                        <a:solidFill>
                          <a:schemeClr val="tx1"/>
                        </a:solidFill>
                        <a:effectLst/>
                        <a:latin typeface="Calibri" panose="020F0502020204030204" pitchFamily="34" charset="0"/>
                      </a:endParaRPr>
                    </a:p>
                  </a:txBody>
                  <a:tcPr marL="0" marR="0" marT="0" marB="0"/>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26704025"/>
              </p:ext>
            </p:extLst>
          </p:nvPr>
        </p:nvGraphicFramePr>
        <p:xfrm>
          <a:off x="5379795" y="2989940"/>
          <a:ext cx="5636549" cy="3646871"/>
        </p:xfrm>
        <a:graphic>
          <a:graphicData uri="http://schemas.openxmlformats.org/drawingml/2006/table">
            <a:tbl>
              <a:tblPr>
                <a:tableStyleId>{BC89EF96-8CEA-46FF-86C4-4CE0E7609802}</a:tableStyleId>
              </a:tblPr>
              <a:tblGrid>
                <a:gridCol w="28920"/>
                <a:gridCol w="1652084"/>
                <a:gridCol w="1229107"/>
                <a:gridCol w="1098966"/>
                <a:gridCol w="1627472"/>
              </a:tblGrid>
              <a:tr h="889953">
                <a:tc rowSpan="2" gridSpan="2">
                  <a:txBody>
                    <a:bodyPr/>
                    <a:lstStyle/>
                    <a:p>
                      <a:pPr>
                        <a:lnSpc>
                          <a:spcPct val="107000"/>
                        </a:lnSpc>
                        <a:spcAft>
                          <a:spcPts val="0"/>
                        </a:spcAft>
                      </a:pPr>
                      <a:r>
                        <a:rPr lang="en-GB" sz="1400" dirty="0">
                          <a:solidFill>
                            <a:schemeClr val="tx1"/>
                          </a:solidFill>
                          <a:effectLst/>
                        </a:rPr>
                        <a:t> </a:t>
                      </a:r>
                      <a:r>
                        <a:rPr lang="en-GB" sz="1400" dirty="0" smtClean="0">
                          <a:solidFill>
                            <a:schemeClr val="tx1"/>
                          </a:solidFill>
                          <a:effectLst/>
                        </a:rPr>
                        <a:t>P-value: 0.00</a:t>
                      </a:r>
                      <a:endParaRPr lang="en-GB" sz="1400" dirty="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rowSpan="2" hMerge="1">
                  <a:txBody>
                    <a:bodyPr/>
                    <a:lstStyle/>
                    <a:p>
                      <a:endParaRPr lang="en-GB"/>
                    </a:p>
                  </a:txBody>
                  <a:tcPr/>
                </a:tc>
                <a:tc gridSpan="3">
                  <a:txBody>
                    <a:bodyPr/>
                    <a:lstStyle/>
                    <a:p>
                      <a:pPr marL="38100" marR="38100" algn="ctr">
                        <a:lnSpc>
                          <a:spcPts val="1600"/>
                        </a:lnSpc>
                        <a:spcAft>
                          <a:spcPts val="0"/>
                        </a:spcAft>
                      </a:pPr>
                      <a:r>
                        <a:rPr lang="en-GB" sz="1400" dirty="0">
                          <a:solidFill>
                            <a:schemeClr val="tx1"/>
                          </a:solidFill>
                          <a:effectLst/>
                        </a:rPr>
                        <a:t>Thinking about what you have done since leaving school or college, how difficult/easy has it been for you to pursue your career ambitions?</a:t>
                      </a:r>
                      <a:endParaRPr lang="en-GB" sz="1400" dirty="0">
                        <a:solidFill>
                          <a:schemeClr val="tx1"/>
                        </a:solidFill>
                        <a:effectLst/>
                        <a:latin typeface="+mj-lt"/>
                        <a:ea typeface="Calibri" panose="020F0502020204030204" pitchFamily="34" charset="0"/>
                        <a:cs typeface="Arial" panose="020B0604020202020204" pitchFamily="34" charset="0"/>
                      </a:endParaRPr>
                    </a:p>
                  </a:txBody>
                  <a:tcPr marL="0" marR="0" marT="0" marB="0" anchor="b"/>
                </a:tc>
                <a:tc hMerge="1">
                  <a:txBody>
                    <a:bodyPr/>
                    <a:lstStyle/>
                    <a:p>
                      <a:endParaRPr lang="en-GB"/>
                    </a:p>
                  </a:txBody>
                  <a:tcPr/>
                </a:tc>
                <a:tc hMerge="1">
                  <a:txBody>
                    <a:bodyPr/>
                    <a:lstStyle/>
                    <a:p>
                      <a:endParaRPr lang="en-GB"/>
                    </a:p>
                  </a:txBody>
                  <a:tcPr/>
                </a:tc>
              </a:tr>
              <a:tr h="660556">
                <a:tc gridSpan="2" vMerge="1">
                  <a:txBody>
                    <a:bodyPr/>
                    <a:lstStyle/>
                    <a:p>
                      <a:endParaRPr lang="en-GB"/>
                    </a:p>
                  </a:txBody>
                  <a:tcPr/>
                </a:tc>
                <a:tc hMerge="1" vMerge="1">
                  <a:txBody>
                    <a:bodyPr/>
                    <a:lstStyle/>
                    <a:p>
                      <a:endParaRPr lang="en-GB"/>
                    </a:p>
                  </a:txBody>
                  <a:tcPr/>
                </a:tc>
                <a:tc>
                  <a:txBody>
                    <a:bodyPr/>
                    <a:lstStyle/>
                    <a:p>
                      <a:pPr marL="38100" marR="38100" algn="ctr">
                        <a:lnSpc>
                          <a:spcPts val="1600"/>
                        </a:lnSpc>
                        <a:spcAft>
                          <a:spcPts val="0"/>
                        </a:spcAft>
                      </a:pPr>
                      <a:r>
                        <a:rPr lang="en-GB" sz="1400" dirty="0">
                          <a:solidFill>
                            <a:schemeClr val="tx1"/>
                          </a:solidFill>
                          <a:effectLst/>
                        </a:rPr>
                        <a:t>Very-quite difficult</a:t>
                      </a:r>
                      <a:endParaRPr lang="en-GB" sz="1400" dirty="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a:txBody>
                    <a:bodyPr/>
                    <a:lstStyle/>
                    <a:p>
                      <a:pPr marL="38100" marR="38100" algn="ctr">
                        <a:lnSpc>
                          <a:spcPts val="1600"/>
                        </a:lnSpc>
                        <a:spcAft>
                          <a:spcPts val="0"/>
                        </a:spcAft>
                      </a:pPr>
                      <a:r>
                        <a:rPr lang="en-GB" sz="1400" dirty="0">
                          <a:solidFill>
                            <a:schemeClr val="tx1"/>
                          </a:solidFill>
                          <a:effectLst/>
                        </a:rPr>
                        <a:t>Fairly-very</a:t>
                      </a:r>
                    </a:p>
                    <a:p>
                      <a:pPr marL="38100" marR="38100" algn="ctr">
                        <a:lnSpc>
                          <a:spcPts val="1600"/>
                        </a:lnSpc>
                        <a:spcAft>
                          <a:spcPts val="0"/>
                        </a:spcAft>
                      </a:pPr>
                      <a:r>
                        <a:rPr lang="en-GB" sz="1400" dirty="0">
                          <a:solidFill>
                            <a:schemeClr val="tx1"/>
                          </a:solidFill>
                          <a:effectLst/>
                        </a:rPr>
                        <a:t>easy</a:t>
                      </a:r>
                      <a:endParaRPr lang="en-GB" sz="1400" dirty="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a:txBody>
                    <a:bodyPr/>
                    <a:lstStyle/>
                    <a:p>
                      <a:pPr marL="38100" marR="38100" algn="ctr">
                        <a:lnSpc>
                          <a:spcPts val="1600"/>
                        </a:lnSpc>
                        <a:spcAft>
                          <a:spcPts val="0"/>
                        </a:spcAft>
                      </a:pPr>
                      <a:r>
                        <a:rPr lang="en-GB" sz="1400" dirty="0">
                          <a:solidFill>
                            <a:schemeClr val="tx1"/>
                          </a:solidFill>
                          <a:effectLst/>
                        </a:rPr>
                        <a:t>I don’t have career ambitions</a:t>
                      </a:r>
                      <a:endParaRPr lang="en-GB" sz="1400" dirty="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r>
              <a:tr h="330277">
                <a:tc rowSpan="5">
                  <a:txBody>
                    <a:bodyPr/>
                    <a:lstStyle/>
                    <a:p>
                      <a:pPr marL="38100" marR="38100">
                        <a:lnSpc>
                          <a:spcPts val="1600"/>
                        </a:lnSpc>
                        <a:spcAft>
                          <a:spcPts val="0"/>
                        </a:spcAft>
                      </a:pPr>
                      <a:r>
                        <a:rPr lang="en-GB" sz="1400" dirty="0">
                          <a:solidFill>
                            <a:schemeClr val="tx1"/>
                          </a:solidFill>
                          <a:effectLst/>
                        </a:rPr>
                        <a:t> </a:t>
                      </a:r>
                      <a:endParaRPr lang="en-GB" sz="1400" dirty="0">
                        <a:solidFill>
                          <a:schemeClr val="tx1"/>
                        </a:solidFill>
                        <a:effectLst/>
                        <a:latin typeface="+mj-lt"/>
                        <a:ea typeface="Calibri" panose="020F0502020204030204" pitchFamily="34" charset="0"/>
                        <a:cs typeface="Arial" panose="020B0604020202020204" pitchFamily="34" charset="0"/>
                      </a:endParaRPr>
                    </a:p>
                  </a:txBody>
                  <a:tcPr marL="0" marR="0" marT="0" marB="0"/>
                </a:tc>
                <a:tc>
                  <a:txBody>
                    <a:bodyPr/>
                    <a:lstStyle/>
                    <a:p>
                      <a:pPr marL="38100" marR="38100">
                        <a:lnSpc>
                          <a:spcPts val="1600"/>
                        </a:lnSpc>
                        <a:spcAft>
                          <a:spcPts val="0"/>
                        </a:spcAft>
                      </a:pPr>
                      <a:r>
                        <a:rPr lang="en-GB" sz="1400" dirty="0">
                          <a:solidFill>
                            <a:schemeClr val="tx1"/>
                          </a:solidFill>
                          <a:effectLst/>
                        </a:rPr>
                        <a:t>Never</a:t>
                      </a:r>
                      <a:endParaRPr lang="en-GB" sz="1400" dirty="0">
                        <a:solidFill>
                          <a:schemeClr val="tx1"/>
                        </a:solidFill>
                        <a:effectLst/>
                        <a:latin typeface="+mj-lt"/>
                        <a:ea typeface="Calibri" panose="020F0502020204030204" pitchFamily="34" charset="0"/>
                        <a:cs typeface="Arial" panose="020B0604020202020204" pitchFamily="34" charset="0"/>
                      </a:endParaRPr>
                    </a:p>
                  </a:txBody>
                  <a:tcPr marL="0" marR="0" marT="0" marB="0"/>
                </a:tc>
                <a:tc>
                  <a:txBody>
                    <a:bodyPr/>
                    <a:lstStyle/>
                    <a:p>
                      <a:pPr marL="38100" marR="38100" algn="ctr">
                        <a:lnSpc>
                          <a:spcPts val="1600"/>
                        </a:lnSpc>
                        <a:spcAft>
                          <a:spcPts val="0"/>
                        </a:spcAft>
                      </a:pPr>
                      <a:r>
                        <a:rPr lang="en-GB" sz="1400" b="1" dirty="0">
                          <a:solidFill>
                            <a:schemeClr val="tx1"/>
                          </a:solidFill>
                          <a:effectLst/>
                        </a:rPr>
                        <a:t>60.2%</a:t>
                      </a:r>
                      <a:endParaRPr lang="en-GB" sz="1400" b="1" dirty="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a:txBody>
                    <a:bodyPr/>
                    <a:lstStyle/>
                    <a:p>
                      <a:pPr marL="38100" marR="38100" algn="ctr">
                        <a:lnSpc>
                          <a:spcPts val="1600"/>
                        </a:lnSpc>
                        <a:spcAft>
                          <a:spcPts val="0"/>
                        </a:spcAft>
                      </a:pPr>
                      <a:r>
                        <a:rPr lang="en-GB" sz="1400" dirty="0">
                          <a:solidFill>
                            <a:schemeClr val="tx1"/>
                          </a:solidFill>
                          <a:effectLst/>
                        </a:rPr>
                        <a:t>23.1%</a:t>
                      </a:r>
                      <a:endParaRPr lang="en-GB" sz="1400" dirty="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a:txBody>
                    <a:bodyPr/>
                    <a:lstStyle/>
                    <a:p>
                      <a:pPr marL="38100" marR="38100" algn="ctr">
                        <a:lnSpc>
                          <a:spcPts val="1600"/>
                        </a:lnSpc>
                        <a:spcAft>
                          <a:spcPts val="0"/>
                        </a:spcAft>
                      </a:pPr>
                      <a:r>
                        <a:rPr lang="en-GB" sz="1400">
                          <a:solidFill>
                            <a:schemeClr val="tx1"/>
                          </a:solidFill>
                          <a:effectLst/>
                        </a:rPr>
                        <a:t>16.8%</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r>
              <a:tr h="330277">
                <a:tc vMerge="1">
                  <a:txBody>
                    <a:bodyPr/>
                    <a:lstStyle/>
                    <a:p>
                      <a:endParaRPr lang="en-GB"/>
                    </a:p>
                  </a:txBody>
                  <a:tcPr/>
                </a:tc>
                <a:tc>
                  <a:txBody>
                    <a:bodyPr/>
                    <a:lstStyle/>
                    <a:p>
                      <a:pPr marL="38100" marR="38100">
                        <a:lnSpc>
                          <a:spcPts val="1600"/>
                        </a:lnSpc>
                        <a:spcAft>
                          <a:spcPts val="0"/>
                        </a:spcAft>
                      </a:pPr>
                      <a:r>
                        <a:rPr lang="en-GB" sz="1400">
                          <a:solidFill>
                            <a:schemeClr val="tx1"/>
                          </a:solidFill>
                          <a:effectLst/>
                        </a:rPr>
                        <a:t>Once</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tc>
                <a:tc>
                  <a:txBody>
                    <a:bodyPr/>
                    <a:lstStyle/>
                    <a:p>
                      <a:pPr marL="38100" marR="38100" algn="ctr">
                        <a:lnSpc>
                          <a:spcPts val="1600"/>
                        </a:lnSpc>
                        <a:spcAft>
                          <a:spcPts val="0"/>
                        </a:spcAft>
                      </a:pPr>
                      <a:r>
                        <a:rPr lang="en-GB" sz="1400">
                          <a:solidFill>
                            <a:schemeClr val="tx1"/>
                          </a:solidFill>
                          <a:effectLst/>
                        </a:rPr>
                        <a:t>59.3%</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a:txBody>
                    <a:bodyPr/>
                    <a:lstStyle/>
                    <a:p>
                      <a:pPr marL="38100" marR="38100" algn="ctr">
                        <a:lnSpc>
                          <a:spcPts val="1600"/>
                        </a:lnSpc>
                        <a:spcAft>
                          <a:spcPts val="0"/>
                        </a:spcAft>
                      </a:pPr>
                      <a:r>
                        <a:rPr lang="en-GB" sz="1400">
                          <a:solidFill>
                            <a:schemeClr val="tx1"/>
                          </a:solidFill>
                          <a:effectLst/>
                        </a:rPr>
                        <a:t>28.4%</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a:txBody>
                    <a:bodyPr/>
                    <a:lstStyle/>
                    <a:p>
                      <a:pPr marL="38100" marR="38100" algn="ctr">
                        <a:lnSpc>
                          <a:spcPts val="1600"/>
                        </a:lnSpc>
                        <a:spcAft>
                          <a:spcPts val="0"/>
                        </a:spcAft>
                      </a:pPr>
                      <a:r>
                        <a:rPr lang="en-GB" sz="1400">
                          <a:solidFill>
                            <a:schemeClr val="tx1"/>
                          </a:solidFill>
                          <a:effectLst/>
                        </a:rPr>
                        <a:t>12.2%</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r>
              <a:tr h="330277">
                <a:tc vMerge="1">
                  <a:txBody>
                    <a:bodyPr/>
                    <a:lstStyle/>
                    <a:p>
                      <a:endParaRPr lang="en-GB"/>
                    </a:p>
                  </a:txBody>
                  <a:tcPr/>
                </a:tc>
                <a:tc>
                  <a:txBody>
                    <a:bodyPr/>
                    <a:lstStyle/>
                    <a:p>
                      <a:pPr marL="38100" marR="38100">
                        <a:lnSpc>
                          <a:spcPts val="1600"/>
                        </a:lnSpc>
                        <a:spcAft>
                          <a:spcPts val="0"/>
                        </a:spcAft>
                      </a:pPr>
                      <a:r>
                        <a:rPr lang="en-GB" sz="1400">
                          <a:solidFill>
                            <a:schemeClr val="tx1"/>
                          </a:solidFill>
                          <a:effectLst/>
                        </a:rPr>
                        <a:t>Twice</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tc>
                <a:tc>
                  <a:txBody>
                    <a:bodyPr/>
                    <a:lstStyle/>
                    <a:p>
                      <a:pPr marL="38100" marR="38100" algn="ctr">
                        <a:lnSpc>
                          <a:spcPts val="1600"/>
                        </a:lnSpc>
                        <a:spcAft>
                          <a:spcPts val="0"/>
                        </a:spcAft>
                      </a:pPr>
                      <a:r>
                        <a:rPr lang="en-GB" sz="1400">
                          <a:solidFill>
                            <a:schemeClr val="tx1"/>
                          </a:solidFill>
                          <a:effectLst/>
                        </a:rPr>
                        <a:t>55.8%</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a:txBody>
                    <a:bodyPr/>
                    <a:lstStyle/>
                    <a:p>
                      <a:pPr marL="38100" marR="38100" algn="ctr">
                        <a:lnSpc>
                          <a:spcPts val="1600"/>
                        </a:lnSpc>
                        <a:spcAft>
                          <a:spcPts val="0"/>
                        </a:spcAft>
                      </a:pPr>
                      <a:r>
                        <a:rPr lang="en-GB" sz="1400">
                          <a:solidFill>
                            <a:schemeClr val="tx1"/>
                          </a:solidFill>
                          <a:effectLst/>
                        </a:rPr>
                        <a:t>34.8%</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a:txBody>
                    <a:bodyPr/>
                    <a:lstStyle/>
                    <a:p>
                      <a:pPr marL="38100" marR="38100" algn="ctr">
                        <a:lnSpc>
                          <a:spcPts val="1600"/>
                        </a:lnSpc>
                        <a:spcAft>
                          <a:spcPts val="0"/>
                        </a:spcAft>
                      </a:pPr>
                      <a:r>
                        <a:rPr lang="en-GB" sz="1400">
                          <a:solidFill>
                            <a:schemeClr val="tx1"/>
                          </a:solidFill>
                          <a:effectLst/>
                        </a:rPr>
                        <a:t>9.4%</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r>
              <a:tr h="330277">
                <a:tc vMerge="1">
                  <a:txBody>
                    <a:bodyPr/>
                    <a:lstStyle/>
                    <a:p>
                      <a:endParaRPr lang="en-GB"/>
                    </a:p>
                  </a:txBody>
                  <a:tcPr/>
                </a:tc>
                <a:tc>
                  <a:txBody>
                    <a:bodyPr/>
                    <a:lstStyle/>
                    <a:p>
                      <a:pPr marL="38100" marR="38100">
                        <a:lnSpc>
                          <a:spcPts val="1600"/>
                        </a:lnSpc>
                        <a:spcAft>
                          <a:spcPts val="0"/>
                        </a:spcAft>
                      </a:pPr>
                      <a:r>
                        <a:rPr lang="en-GB" sz="1400">
                          <a:solidFill>
                            <a:schemeClr val="tx1"/>
                          </a:solidFill>
                          <a:effectLst/>
                        </a:rPr>
                        <a:t>Three times</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tc>
                <a:tc>
                  <a:txBody>
                    <a:bodyPr/>
                    <a:lstStyle/>
                    <a:p>
                      <a:pPr marL="38100" marR="38100" algn="ctr">
                        <a:lnSpc>
                          <a:spcPts val="1600"/>
                        </a:lnSpc>
                        <a:spcAft>
                          <a:spcPts val="0"/>
                        </a:spcAft>
                      </a:pPr>
                      <a:r>
                        <a:rPr lang="en-GB" sz="1400">
                          <a:solidFill>
                            <a:schemeClr val="tx1"/>
                          </a:solidFill>
                          <a:effectLst/>
                        </a:rPr>
                        <a:t>47.4%</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a:txBody>
                    <a:bodyPr/>
                    <a:lstStyle/>
                    <a:p>
                      <a:pPr marL="38100" marR="38100" algn="ctr">
                        <a:lnSpc>
                          <a:spcPts val="1600"/>
                        </a:lnSpc>
                        <a:spcAft>
                          <a:spcPts val="0"/>
                        </a:spcAft>
                      </a:pPr>
                      <a:r>
                        <a:rPr lang="en-GB" sz="1400">
                          <a:solidFill>
                            <a:schemeClr val="tx1"/>
                          </a:solidFill>
                          <a:effectLst/>
                        </a:rPr>
                        <a:t>42.1%</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a:txBody>
                    <a:bodyPr/>
                    <a:lstStyle/>
                    <a:p>
                      <a:pPr marL="38100" marR="38100" algn="ctr">
                        <a:lnSpc>
                          <a:spcPts val="1600"/>
                        </a:lnSpc>
                        <a:spcAft>
                          <a:spcPts val="0"/>
                        </a:spcAft>
                      </a:pPr>
                      <a:r>
                        <a:rPr lang="en-GB" sz="1400">
                          <a:solidFill>
                            <a:schemeClr val="tx1"/>
                          </a:solidFill>
                          <a:effectLst/>
                        </a:rPr>
                        <a:t>10.5%</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r>
              <a:tr h="444977">
                <a:tc vMerge="1">
                  <a:txBody>
                    <a:bodyPr/>
                    <a:lstStyle/>
                    <a:p>
                      <a:endParaRPr lang="en-GB"/>
                    </a:p>
                  </a:txBody>
                  <a:tcPr/>
                </a:tc>
                <a:tc>
                  <a:txBody>
                    <a:bodyPr/>
                    <a:lstStyle/>
                    <a:p>
                      <a:pPr marL="38100" marR="38100">
                        <a:lnSpc>
                          <a:spcPts val="1600"/>
                        </a:lnSpc>
                        <a:spcAft>
                          <a:spcPts val="0"/>
                        </a:spcAft>
                      </a:pPr>
                      <a:r>
                        <a:rPr lang="en-GB" sz="1400">
                          <a:solidFill>
                            <a:schemeClr val="tx1"/>
                          </a:solidFill>
                          <a:effectLst/>
                        </a:rPr>
                        <a:t>Four or more times</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tc>
                <a:tc>
                  <a:txBody>
                    <a:bodyPr/>
                    <a:lstStyle/>
                    <a:p>
                      <a:pPr marL="38100" marR="38100" algn="ctr">
                        <a:lnSpc>
                          <a:spcPts val="1600"/>
                        </a:lnSpc>
                        <a:spcAft>
                          <a:spcPts val="0"/>
                        </a:spcAft>
                      </a:pPr>
                      <a:r>
                        <a:rPr lang="en-GB" sz="1400">
                          <a:solidFill>
                            <a:schemeClr val="tx1"/>
                          </a:solidFill>
                          <a:effectLst/>
                        </a:rPr>
                        <a:t>46.3%</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a:txBody>
                    <a:bodyPr/>
                    <a:lstStyle/>
                    <a:p>
                      <a:pPr marL="38100" marR="38100" algn="ctr">
                        <a:lnSpc>
                          <a:spcPts val="1600"/>
                        </a:lnSpc>
                        <a:spcAft>
                          <a:spcPts val="0"/>
                        </a:spcAft>
                      </a:pPr>
                      <a:r>
                        <a:rPr lang="en-GB" sz="1400" dirty="0">
                          <a:solidFill>
                            <a:schemeClr val="tx1"/>
                          </a:solidFill>
                          <a:effectLst/>
                        </a:rPr>
                        <a:t>45.4%</a:t>
                      </a:r>
                      <a:endParaRPr lang="en-GB" sz="1400" dirty="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a:txBody>
                    <a:bodyPr/>
                    <a:lstStyle/>
                    <a:p>
                      <a:pPr marL="38100" marR="38100" algn="ctr">
                        <a:lnSpc>
                          <a:spcPts val="1600"/>
                        </a:lnSpc>
                        <a:spcAft>
                          <a:spcPts val="0"/>
                        </a:spcAft>
                      </a:pPr>
                      <a:r>
                        <a:rPr lang="en-GB" sz="1400">
                          <a:solidFill>
                            <a:schemeClr val="tx1"/>
                          </a:solidFill>
                          <a:effectLst/>
                        </a:rPr>
                        <a:t>8.4%</a:t>
                      </a:r>
                      <a:endParaRPr lang="en-GB" sz="140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r>
              <a:tr h="330277">
                <a:tc gridSpan="2">
                  <a:txBody>
                    <a:bodyPr/>
                    <a:lstStyle/>
                    <a:p>
                      <a:pPr marL="38100" marR="38100">
                        <a:lnSpc>
                          <a:spcPts val="1600"/>
                        </a:lnSpc>
                        <a:spcAft>
                          <a:spcPts val="0"/>
                        </a:spcAft>
                      </a:pPr>
                      <a:r>
                        <a:rPr lang="en-GB" sz="1400" dirty="0" smtClean="0">
                          <a:solidFill>
                            <a:schemeClr val="tx1"/>
                          </a:solidFill>
                          <a:effectLst/>
                        </a:rPr>
                        <a:t>Average </a:t>
                      </a:r>
                      <a:endParaRPr lang="en-GB" sz="1400" dirty="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hMerge="1">
                  <a:txBody>
                    <a:bodyPr/>
                    <a:lstStyle/>
                    <a:p>
                      <a:endParaRPr lang="en-GB"/>
                    </a:p>
                  </a:txBody>
                  <a:tcPr/>
                </a:tc>
                <a:tc>
                  <a:txBody>
                    <a:bodyPr/>
                    <a:lstStyle/>
                    <a:p>
                      <a:pPr marL="38100" marR="38100" algn="ctr">
                        <a:lnSpc>
                          <a:spcPts val="1600"/>
                        </a:lnSpc>
                        <a:spcAft>
                          <a:spcPts val="0"/>
                        </a:spcAft>
                      </a:pPr>
                      <a:r>
                        <a:rPr lang="en-GB" sz="1400" dirty="0" smtClean="0">
                          <a:solidFill>
                            <a:schemeClr val="tx1"/>
                          </a:solidFill>
                          <a:effectLst/>
                        </a:rPr>
                        <a:t>1.49</a:t>
                      </a:r>
                      <a:endParaRPr lang="en-GB" sz="1400" dirty="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a:txBody>
                    <a:bodyPr/>
                    <a:lstStyle/>
                    <a:p>
                      <a:pPr marL="38100" marR="38100" algn="ctr">
                        <a:lnSpc>
                          <a:spcPts val="1600"/>
                        </a:lnSpc>
                        <a:spcAft>
                          <a:spcPts val="0"/>
                        </a:spcAft>
                      </a:pPr>
                      <a:r>
                        <a:rPr lang="en-GB" sz="1400" b="1" dirty="0" smtClean="0">
                          <a:solidFill>
                            <a:schemeClr val="tx1"/>
                          </a:solidFill>
                          <a:effectLst/>
                        </a:rPr>
                        <a:t>1.89</a:t>
                      </a:r>
                      <a:endParaRPr lang="en-GB" sz="1400" b="1" dirty="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c>
                  <a:txBody>
                    <a:bodyPr/>
                    <a:lstStyle/>
                    <a:p>
                      <a:pPr marL="38100" marR="38100" algn="ctr">
                        <a:lnSpc>
                          <a:spcPts val="1600"/>
                        </a:lnSpc>
                        <a:spcAft>
                          <a:spcPts val="0"/>
                        </a:spcAft>
                      </a:pPr>
                      <a:r>
                        <a:rPr lang="en-GB" sz="1400" b="1" dirty="0" smtClean="0">
                          <a:solidFill>
                            <a:schemeClr val="tx1"/>
                          </a:solidFill>
                          <a:effectLst/>
                        </a:rPr>
                        <a:t>1.33</a:t>
                      </a:r>
                      <a:endParaRPr lang="en-GB" sz="1400" b="1" dirty="0">
                        <a:solidFill>
                          <a:schemeClr val="tx1"/>
                        </a:solidFill>
                        <a:effectLst/>
                        <a:latin typeface="+mj-lt"/>
                        <a:ea typeface="Calibri" panose="020F0502020204030204" pitchFamily="34" charset="0"/>
                        <a:cs typeface="Arial" panose="020B0604020202020204" pitchFamily="34" charset="0"/>
                      </a:endParaRPr>
                    </a:p>
                  </a:txBody>
                  <a:tcPr marL="0" marR="0" marT="0" marB="0" anchor="ctr"/>
                </a:tc>
              </a:tr>
            </a:tbl>
          </a:graphicData>
        </a:graphic>
      </p:graphicFrame>
      <p:sp>
        <p:nvSpPr>
          <p:cNvPr id="7" name="Shape 378"/>
          <p:cNvSpPr/>
          <p:nvPr/>
        </p:nvSpPr>
        <p:spPr>
          <a:xfrm>
            <a:off x="4262445" y="4521938"/>
            <a:ext cx="962698" cy="862862"/>
          </a:xfrm>
          <a:prstGeom prst="ellipse">
            <a:avLst/>
          </a:prstGeom>
          <a:noFill/>
          <a:ln w="28575"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 name="Shape 378"/>
          <p:cNvSpPr/>
          <p:nvPr/>
        </p:nvSpPr>
        <p:spPr>
          <a:xfrm>
            <a:off x="4356788" y="6048983"/>
            <a:ext cx="774012" cy="587828"/>
          </a:xfrm>
          <a:prstGeom prst="ellipse">
            <a:avLst/>
          </a:prstGeom>
          <a:noFill/>
          <a:ln w="28575"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 name="Shape 378"/>
          <p:cNvSpPr/>
          <p:nvPr/>
        </p:nvSpPr>
        <p:spPr>
          <a:xfrm>
            <a:off x="8428046" y="6241142"/>
            <a:ext cx="774011" cy="428479"/>
          </a:xfrm>
          <a:prstGeom prst="ellipse">
            <a:avLst/>
          </a:prstGeom>
          <a:noFill/>
          <a:ln w="28575"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 name="Shape 378"/>
          <p:cNvSpPr/>
          <p:nvPr/>
        </p:nvSpPr>
        <p:spPr>
          <a:xfrm>
            <a:off x="9796808" y="6241142"/>
            <a:ext cx="774011" cy="428479"/>
          </a:xfrm>
          <a:prstGeom prst="ellipse">
            <a:avLst/>
          </a:prstGeom>
          <a:noFill/>
          <a:ln w="28575"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3" name="Shape 374"/>
          <p:cNvPicPr preferRelativeResize="0"/>
          <p:nvPr/>
        </p:nvPicPr>
        <p:blipFill rotWithShape="1">
          <a:blip r:embed="rId3">
            <a:alphaModFix/>
          </a:blip>
          <a:srcRect/>
          <a:stretch/>
        </p:blipFill>
        <p:spPr>
          <a:xfrm>
            <a:off x="10515599" y="79180"/>
            <a:ext cx="1676400" cy="571800"/>
          </a:xfrm>
          <a:prstGeom prst="rect">
            <a:avLst/>
          </a:prstGeom>
          <a:noFill/>
          <a:ln>
            <a:noFill/>
          </a:ln>
        </p:spPr>
      </p:pic>
    </p:spTree>
    <p:extLst>
      <p:ext uri="{BB962C8B-B14F-4D97-AF65-F5344CB8AC3E}">
        <p14:creationId xmlns:p14="http://schemas.microsoft.com/office/powerpoint/2010/main" val="32348946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584200" y="482600"/>
            <a:ext cx="10490100" cy="11175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GB" sz="2700" b="1" i="0" u="none" strike="noStrike" cap="none" dirty="0">
                <a:solidFill>
                  <a:schemeClr val="dk1"/>
                </a:solidFill>
                <a:latin typeface="Calibri"/>
                <a:ea typeface="Calibri"/>
                <a:cs typeface="Calibri"/>
                <a:sym typeface="Calibri"/>
              </a:rPr>
              <a:t>Young adults experienced wage premiums linked to individual activities where they felt their school(s) had prepared them well for adult life </a:t>
            </a:r>
          </a:p>
        </p:txBody>
      </p:sp>
      <p:pic>
        <p:nvPicPr>
          <p:cNvPr id="387" name="Shape 387"/>
          <p:cNvPicPr preferRelativeResize="0"/>
          <p:nvPr/>
        </p:nvPicPr>
        <p:blipFill rotWithShape="1">
          <a:blip r:embed="rId3">
            <a:alphaModFix/>
          </a:blip>
          <a:srcRect/>
          <a:stretch/>
        </p:blipFill>
        <p:spPr>
          <a:xfrm>
            <a:off x="10515599" y="79180"/>
            <a:ext cx="1676400" cy="571800"/>
          </a:xfrm>
          <a:prstGeom prst="rect">
            <a:avLst/>
          </a:prstGeom>
          <a:noFill/>
          <a:ln>
            <a:noFill/>
          </a:ln>
        </p:spPr>
      </p:pic>
      <p:graphicFrame>
        <p:nvGraphicFramePr>
          <p:cNvPr id="388" name="Shape 388"/>
          <p:cNvGraphicFramePr/>
          <p:nvPr>
            <p:extLst/>
          </p:nvPr>
        </p:nvGraphicFramePr>
        <p:xfrm>
          <a:off x="856342" y="1741712"/>
          <a:ext cx="10479315" cy="4673601"/>
        </p:xfrm>
        <a:graphic>
          <a:graphicData uri="http://schemas.openxmlformats.org/drawingml/2006/table">
            <a:tbl>
              <a:tblPr>
                <a:noFill/>
              </a:tblPr>
              <a:tblGrid>
                <a:gridCol w="6253169">
                  <a:extLst>
                    <a:ext uri="{9D8B030D-6E8A-4147-A177-3AD203B41FA5}">
                      <a16:colId xmlns="" xmlns:a16="http://schemas.microsoft.com/office/drawing/2014/main" val="20000"/>
                    </a:ext>
                  </a:extLst>
                </a:gridCol>
                <a:gridCol w="2243183">
                  <a:extLst>
                    <a:ext uri="{9D8B030D-6E8A-4147-A177-3AD203B41FA5}">
                      <a16:colId xmlns="" xmlns:a16="http://schemas.microsoft.com/office/drawing/2014/main" val="20001"/>
                    </a:ext>
                  </a:extLst>
                </a:gridCol>
                <a:gridCol w="1982963">
                  <a:extLst>
                    <a:ext uri="{9D8B030D-6E8A-4147-A177-3AD203B41FA5}">
                      <a16:colId xmlns="" xmlns:a16="http://schemas.microsoft.com/office/drawing/2014/main" val="20002"/>
                    </a:ext>
                  </a:extLst>
                </a:gridCol>
              </a:tblGrid>
              <a:tr h="593742">
                <a:tc>
                  <a:txBody>
                    <a:bodyPr/>
                    <a:lstStyle/>
                    <a:p>
                      <a:pPr marL="0" marR="0" lvl="0" indent="0" algn="l" rtl="0">
                        <a:spcBef>
                          <a:spcPts val="0"/>
                        </a:spcBef>
                        <a:spcAft>
                          <a:spcPts val="0"/>
                        </a:spcAft>
                        <a:buSzPct val="25000"/>
                        <a:buNone/>
                      </a:pPr>
                      <a:r>
                        <a:rPr lang="en-GB" sz="1600" b="1" i="1" dirty="0">
                          <a:solidFill>
                            <a:schemeClr val="lt1"/>
                          </a:solidFill>
                          <a:latin typeface="Calibri"/>
                          <a:ea typeface="Calibri"/>
                          <a:cs typeface="Calibri"/>
                          <a:sym typeface="Calibri"/>
                        </a:rPr>
                        <a:t>Employer engagement activity</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2060"/>
                    </a:solidFill>
                  </a:tcPr>
                </a:tc>
                <a:tc>
                  <a:txBody>
                    <a:bodyPr/>
                    <a:lstStyle/>
                    <a:p>
                      <a:pPr marL="0" marR="0" lvl="0" indent="0" algn="ctr" rtl="0">
                        <a:spcBef>
                          <a:spcPts val="0"/>
                        </a:spcBef>
                        <a:spcAft>
                          <a:spcPts val="0"/>
                        </a:spcAft>
                        <a:buSzPct val="25000"/>
                        <a:buNone/>
                      </a:pPr>
                      <a:r>
                        <a:rPr lang="en-GB" sz="1600" b="1">
                          <a:solidFill>
                            <a:schemeClr val="lt1"/>
                          </a:solidFill>
                          <a:latin typeface="Calibri"/>
                          <a:ea typeface="Calibri"/>
                          <a:cs typeface="Calibri"/>
                          <a:sym typeface="Calibri"/>
                        </a:rPr>
                        <a:t>Premium (expressed in percentage terms)</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2060"/>
                    </a:solidFill>
                  </a:tcPr>
                </a:tc>
                <a:tc>
                  <a:txBody>
                    <a:bodyPr/>
                    <a:lstStyle/>
                    <a:p>
                      <a:pPr marL="0" marR="0" lvl="0" indent="0" algn="ctr" rtl="0">
                        <a:spcBef>
                          <a:spcPts val="0"/>
                        </a:spcBef>
                        <a:spcAft>
                          <a:spcPts val="0"/>
                        </a:spcAft>
                        <a:buSzPct val="25000"/>
                        <a:buNone/>
                      </a:pPr>
                      <a:r>
                        <a:rPr lang="en-GB" sz="1600" b="1" dirty="0">
                          <a:solidFill>
                            <a:schemeClr val="lt1"/>
                          </a:solidFill>
                          <a:latin typeface="Calibri"/>
                          <a:ea typeface="Calibri"/>
                          <a:cs typeface="Calibri"/>
                          <a:sym typeface="Calibri"/>
                        </a:rPr>
                        <a:t>Premium (expressed in cash terms</a:t>
                      </a:r>
                      <a:r>
                        <a:rPr lang="en-GB" sz="1600" b="1" dirty="0" smtClean="0">
                          <a:solidFill>
                            <a:schemeClr val="lt1"/>
                          </a:solidFill>
                          <a:latin typeface="Calibri"/>
                          <a:ea typeface="Calibri"/>
                          <a:cs typeface="Calibri"/>
                          <a:sym typeface="Calibri"/>
                        </a:rPr>
                        <a:t>)*</a:t>
                      </a:r>
                      <a:endParaRPr lang="en-GB" sz="1600" b="1" dirty="0">
                        <a:solidFill>
                          <a:schemeClr val="lt1"/>
                        </a:solidFill>
                        <a:latin typeface="Calibri"/>
                        <a:ea typeface="Calibri"/>
                        <a:cs typeface="Calibri"/>
                        <a:sym typeface="Calibri"/>
                      </a:endParaRP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2060"/>
                    </a:solidFill>
                  </a:tcPr>
                </a:tc>
                <a:extLst>
                  <a:ext uri="{0D108BD9-81ED-4DB2-BD59-A6C34878D82A}">
                    <a16:rowId xmlns="" xmlns:a16="http://schemas.microsoft.com/office/drawing/2014/main" val="10000"/>
                  </a:ext>
                </a:extLst>
              </a:tr>
              <a:tr h="646220">
                <a:tc>
                  <a:txBody>
                    <a:bodyPr/>
                    <a:lstStyle/>
                    <a:p>
                      <a:pPr marL="0" marR="0" lvl="0" indent="0" algn="l" rtl="0">
                        <a:spcBef>
                          <a:spcPts val="0"/>
                        </a:spcBef>
                        <a:spcAft>
                          <a:spcPts val="0"/>
                        </a:spcAft>
                        <a:buSzPct val="25000"/>
                        <a:buNone/>
                      </a:pPr>
                      <a:r>
                        <a:rPr lang="en-GB" sz="1600" b="1" dirty="0">
                          <a:latin typeface="Calibri"/>
                          <a:ea typeface="Calibri"/>
                          <a:cs typeface="Calibri"/>
                          <a:sym typeface="Calibri"/>
                        </a:rPr>
                        <a:t>Volume of engagements</a:t>
                      </a:r>
                      <a:r>
                        <a:rPr lang="en-GB" sz="1600" dirty="0">
                          <a:latin typeface="Calibri"/>
                          <a:ea typeface="Calibri"/>
                          <a:cs typeface="Calibri"/>
                          <a:sym typeface="Calibri"/>
                        </a:rPr>
                        <a:t> where engagement in general found to be useful in getting a job – </a:t>
                      </a:r>
                      <a:r>
                        <a:rPr lang="en-GB" sz="1600" i="1" dirty="0">
                          <a:latin typeface="Calibri"/>
                          <a:ea typeface="Calibri"/>
                          <a:cs typeface="Calibri"/>
                          <a:sym typeface="Calibri"/>
                        </a:rPr>
                        <a:t>one engagement</a:t>
                      </a:r>
                      <a:r>
                        <a:rPr lang="en-GB" sz="1600" dirty="0">
                          <a:latin typeface="Calibri"/>
                          <a:ea typeface="Calibri"/>
                          <a:cs typeface="Calibri"/>
                          <a:sym typeface="Calibri"/>
                        </a:rPr>
                        <a:t> </a:t>
                      </a:r>
                    </a:p>
                  </a:txBody>
                  <a:tcPr marL="68575" marR="68575" marT="0" marB="0" anchor="ctr">
                    <a:lnL w="12700" cap="flat" cmpd="sng">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1600" dirty="0">
                          <a:latin typeface="Calibri"/>
                          <a:ea typeface="Calibri"/>
                          <a:cs typeface="Calibri"/>
                          <a:sym typeface="Calibri"/>
                        </a:rPr>
                        <a:t>4.1</a:t>
                      </a:r>
                      <a:r>
                        <a:rPr lang="en-GB" sz="1600" dirty="0" smtClean="0">
                          <a:latin typeface="Calibri"/>
                          <a:ea typeface="Calibri"/>
                          <a:cs typeface="Calibri"/>
                          <a:sym typeface="Calibri"/>
                        </a:rPr>
                        <a:t>% per activity</a:t>
                      </a:r>
                      <a:endParaRPr lang="en-GB" sz="1600" dirty="0">
                        <a:latin typeface="Calibri"/>
                        <a:ea typeface="Calibri"/>
                        <a:cs typeface="Calibri"/>
                        <a:sym typeface="Calibri"/>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1600">
                          <a:latin typeface="Calibri"/>
                          <a:ea typeface="Calibri"/>
                          <a:cs typeface="Calibri"/>
                          <a:sym typeface="Calibri"/>
                        </a:rPr>
                        <a:t>£648</a:t>
                      </a:r>
                    </a:p>
                  </a:txBody>
                  <a:tcPr marL="68575" marR="68575" marT="0" marB="0" anchor="ctr">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757545">
                <a:tc>
                  <a:txBody>
                    <a:bodyPr/>
                    <a:lstStyle/>
                    <a:p>
                      <a:pPr marL="0" marR="0" lvl="0" indent="0" algn="l" rtl="0">
                        <a:spcBef>
                          <a:spcPts val="0"/>
                        </a:spcBef>
                        <a:spcAft>
                          <a:spcPts val="0"/>
                        </a:spcAft>
                        <a:buSzPct val="25000"/>
                        <a:buNone/>
                      </a:pPr>
                      <a:r>
                        <a:rPr lang="en-GB" sz="1600" b="1" dirty="0">
                          <a:latin typeface="Calibri"/>
                          <a:ea typeface="Calibri"/>
                          <a:cs typeface="Calibri"/>
                          <a:sym typeface="Calibri"/>
                        </a:rPr>
                        <a:t>Volume of engagements</a:t>
                      </a:r>
                      <a:r>
                        <a:rPr lang="en-GB" sz="1600" dirty="0">
                          <a:latin typeface="Calibri"/>
                          <a:ea typeface="Calibri"/>
                          <a:cs typeface="Calibri"/>
                          <a:sym typeface="Calibri"/>
                        </a:rPr>
                        <a:t> where engagement in general found to be useful in getting into university – </a:t>
                      </a:r>
                      <a:r>
                        <a:rPr lang="en-GB" sz="1600" i="1" dirty="0">
                          <a:latin typeface="Calibri"/>
                          <a:ea typeface="Calibri"/>
                          <a:cs typeface="Calibri"/>
                          <a:sym typeface="Calibri"/>
                        </a:rPr>
                        <a:t>one engagement</a:t>
                      </a:r>
                      <a:r>
                        <a:rPr lang="en-GB" sz="1600" dirty="0">
                          <a:latin typeface="Calibri"/>
                          <a:ea typeface="Calibri"/>
                          <a:cs typeface="Calibri"/>
                          <a:sym typeface="Calibri"/>
                        </a:rPr>
                        <a:t> </a:t>
                      </a:r>
                    </a:p>
                  </a:txBody>
                  <a:tcPr marL="68575" marR="68575" marT="0" marB="0" anchor="ctr">
                    <a:lnL w="12700" cap="flat" cmpd="sng">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1600" dirty="0">
                          <a:latin typeface="Calibri"/>
                          <a:ea typeface="Calibri"/>
                          <a:cs typeface="Calibri"/>
                          <a:sym typeface="Calibri"/>
                        </a:rPr>
                        <a:t>5.5</a:t>
                      </a:r>
                      <a:r>
                        <a:rPr lang="en-GB" sz="1600" dirty="0" smtClean="0">
                          <a:latin typeface="Calibri"/>
                          <a:ea typeface="Calibri"/>
                          <a:cs typeface="Calibri"/>
                          <a:sym typeface="Calibri"/>
                        </a:rPr>
                        <a:t>% per activity</a:t>
                      </a:r>
                      <a:endParaRPr lang="en-GB" sz="1600" dirty="0">
                        <a:latin typeface="Calibri"/>
                        <a:ea typeface="Calibri"/>
                        <a:cs typeface="Calibri"/>
                        <a:sym typeface="Calibri"/>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1600" dirty="0">
                          <a:latin typeface="Calibri"/>
                          <a:ea typeface="Calibri"/>
                          <a:cs typeface="Calibri"/>
                          <a:sym typeface="Calibri"/>
                        </a:rPr>
                        <a:t>£869</a:t>
                      </a:r>
                    </a:p>
                  </a:txBody>
                  <a:tcPr marL="68575" marR="68575" marT="0" marB="0" anchor="ctr">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67558">
                <a:tc>
                  <a:txBody>
                    <a:bodyPr/>
                    <a:lstStyle/>
                    <a:p>
                      <a:pPr marL="0" marR="0" lvl="0" indent="0" algn="l" rtl="0">
                        <a:spcBef>
                          <a:spcPts val="0"/>
                        </a:spcBef>
                        <a:spcAft>
                          <a:spcPts val="0"/>
                        </a:spcAft>
                        <a:buSzPct val="25000"/>
                        <a:buNone/>
                      </a:pPr>
                      <a:endParaRPr lang="en-GB" sz="1600" dirty="0">
                        <a:latin typeface="Calibri"/>
                        <a:ea typeface="Calibri"/>
                        <a:cs typeface="Calibri"/>
                        <a:sym typeface="Calibri"/>
                      </a:endParaRPr>
                    </a:p>
                  </a:txBody>
                  <a:tcPr marL="68575" marR="68575" marT="0" marB="0" anchor="ctr">
                    <a:lnL w="12700" cap="flat" cmpd="sng">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pattFill prst="pct10">
                      <a:fgClr>
                        <a:schemeClr val="bg1">
                          <a:lumMod val="65000"/>
                        </a:schemeClr>
                      </a:fgClr>
                      <a:bgClr>
                        <a:schemeClr val="bg1"/>
                      </a:bgClr>
                    </a:pattFill>
                  </a:tcPr>
                </a:tc>
                <a:tc>
                  <a:txBody>
                    <a:bodyPr/>
                    <a:lstStyle/>
                    <a:p>
                      <a:pPr marL="0" marR="0" lvl="0" indent="0" algn="ctr" rtl="0">
                        <a:spcBef>
                          <a:spcPts val="0"/>
                        </a:spcBef>
                        <a:spcAft>
                          <a:spcPts val="0"/>
                        </a:spcAft>
                        <a:buSzPct val="25000"/>
                        <a:buNone/>
                      </a:pPr>
                      <a:endParaRPr lang="en-GB" sz="1600" dirty="0">
                        <a:latin typeface="Calibri"/>
                        <a:ea typeface="Calibri"/>
                        <a:cs typeface="Calibri"/>
                        <a:sym typeface="Calibri"/>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pattFill prst="pct10">
                      <a:fgClr>
                        <a:schemeClr val="bg1">
                          <a:lumMod val="65000"/>
                        </a:schemeClr>
                      </a:fgClr>
                      <a:bgClr>
                        <a:schemeClr val="bg1"/>
                      </a:bgClr>
                    </a:pattFill>
                  </a:tcPr>
                </a:tc>
                <a:tc>
                  <a:txBody>
                    <a:bodyPr/>
                    <a:lstStyle/>
                    <a:p>
                      <a:pPr marL="0" marR="0" lvl="0" indent="0" algn="ctr" rtl="0">
                        <a:spcBef>
                          <a:spcPts val="0"/>
                        </a:spcBef>
                        <a:spcAft>
                          <a:spcPts val="0"/>
                        </a:spcAft>
                        <a:buSzPct val="25000"/>
                        <a:buNone/>
                      </a:pPr>
                      <a:endParaRPr lang="en-GB" sz="1600" dirty="0">
                        <a:latin typeface="Calibri"/>
                        <a:ea typeface="Calibri"/>
                        <a:cs typeface="Calibri"/>
                        <a:sym typeface="Calibri"/>
                      </a:endParaRPr>
                    </a:p>
                  </a:txBody>
                  <a:tcPr marL="68575" marR="68575" marT="0" marB="0" anchor="ctr">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pattFill prst="pct10">
                      <a:fgClr>
                        <a:schemeClr val="bg1">
                          <a:lumMod val="65000"/>
                        </a:schemeClr>
                      </a:fgClr>
                      <a:bgClr>
                        <a:schemeClr val="bg1"/>
                      </a:bgClr>
                    </a:pattFill>
                  </a:tcPr>
                </a:tc>
              </a:tr>
              <a:tr h="646220">
                <a:tc>
                  <a:txBody>
                    <a:bodyPr/>
                    <a:lstStyle/>
                    <a:p>
                      <a:pPr marL="0" marR="0" lvl="0" indent="0" algn="l" rtl="0">
                        <a:spcBef>
                          <a:spcPts val="0"/>
                        </a:spcBef>
                        <a:spcAft>
                          <a:spcPts val="0"/>
                        </a:spcAft>
                        <a:buSzPct val="25000"/>
                        <a:buNone/>
                      </a:pPr>
                      <a:r>
                        <a:rPr lang="en-GB" sz="1600" b="1" dirty="0">
                          <a:latin typeface="Calibri"/>
                          <a:ea typeface="Calibri"/>
                          <a:cs typeface="Calibri"/>
                          <a:sym typeface="Calibri"/>
                        </a:rPr>
                        <a:t>Enterprise competition</a:t>
                      </a:r>
                      <a:r>
                        <a:rPr lang="en-GB" sz="1600" dirty="0">
                          <a:latin typeface="Calibri"/>
                          <a:ea typeface="Calibri"/>
                          <a:cs typeface="Calibri"/>
                          <a:sym typeface="Calibri"/>
                        </a:rPr>
                        <a:t> at 14-16 where respondent felt school had prepared them well for adult working life</a:t>
                      </a:r>
                    </a:p>
                  </a:txBody>
                  <a:tcPr marL="68575" marR="68575" marT="0" marB="0" anchor="ctr">
                    <a:lnL w="12700" cap="flat" cmpd="sng">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1600">
                          <a:latin typeface="Calibri"/>
                          <a:ea typeface="Calibri"/>
                          <a:cs typeface="Calibri"/>
                          <a:sym typeface="Calibri"/>
                        </a:rPr>
                        <a:t>11%</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1600" dirty="0">
                          <a:latin typeface="Calibri"/>
                          <a:ea typeface="Calibri"/>
                          <a:cs typeface="Calibri"/>
                          <a:sym typeface="Calibri"/>
                        </a:rPr>
                        <a:t>£1,739</a:t>
                      </a:r>
                    </a:p>
                  </a:txBody>
                  <a:tcPr marL="68575" marR="68575" marT="0" marB="0" anchor="ctr">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646220">
                <a:tc>
                  <a:txBody>
                    <a:bodyPr/>
                    <a:lstStyle/>
                    <a:p>
                      <a:pPr marL="0" marR="0" lvl="0" indent="0" algn="l" rtl="0">
                        <a:spcBef>
                          <a:spcPts val="0"/>
                        </a:spcBef>
                        <a:spcAft>
                          <a:spcPts val="0"/>
                        </a:spcAft>
                        <a:buSzPct val="25000"/>
                        <a:buNone/>
                      </a:pPr>
                      <a:r>
                        <a:rPr lang="en-GB" sz="1600" b="1">
                          <a:latin typeface="Calibri"/>
                          <a:ea typeface="Calibri"/>
                          <a:cs typeface="Calibri"/>
                          <a:sym typeface="Calibri"/>
                        </a:rPr>
                        <a:t>Mentoring</a:t>
                      </a:r>
                      <a:r>
                        <a:rPr lang="en-GB" sz="1600">
                          <a:latin typeface="Calibri"/>
                          <a:ea typeface="Calibri"/>
                          <a:cs typeface="Calibri"/>
                          <a:sym typeface="Calibri"/>
                        </a:rPr>
                        <a:t> at 14-16 where respondent felt school had prepared them well for adult working life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1600">
                          <a:latin typeface="Calibri"/>
                          <a:ea typeface="Calibri"/>
                          <a:cs typeface="Calibri"/>
                          <a:sym typeface="Calibri"/>
                        </a:rPr>
                        <a:t>19%</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1600">
                          <a:latin typeface="Calibri"/>
                          <a:ea typeface="Calibri"/>
                          <a:cs typeface="Calibri"/>
                          <a:sym typeface="Calibri"/>
                        </a:rPr>
                        <a:t>£3,004</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69876">
                <a:tc>
                  <a:txBody>
                    <a:bodyPr/>
                    <a:lstStyle/>
                    <a:p>
                      <a:pPr marL="0" marR="0" lvl="0" indent="0" algn="l" rtl="0">
                        <a:spcBef>
                          <a:spcPts val="0"/>
                        </a:spcBef>
                        <a:spcAft>
                          <a:spcPts val="0"/>
                        </a:spcAft>
                        <a:buSzPct val="25000"/>
                        <a:buNone/>
                      </a:pPr>
                      <a:r>
                        <a:rPr lang="en-GB" sz="1600" b="1">
                          <a:latin typeface="Calibri"/>
                          <a:ea typeface="Calibri"/>
                          <a:cs typeface="Calibri"/>
                          <a:sym typeface="Calibri"/>
                        </a:rPr>
                        <a:t>Job Shadowing</a:t>
                      </a:r>
                      <a:r>
                        <a:rPr lang="en-GB" sz="1600">
                          <a:latin typeface="Calibri"/>
                          <a:ea typeface="Calibri"/>
                          <a:cs typeface="Calibri"/>
                          <a:sym typeface="Calibri"/>
                        </a:rPr>
                        <a:t> at 14-16</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1600">
                          <a:latin typeface="Calibri"/>
                          <a:ea typeface="Calibri"/>
                          <a:cs typeface="Calibri"/>
                          <a:sym typeface="Calibri"/>
                        </a:rPr>
                        <a:t>11%</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1600">
                          <a:latin typeface="Calibri"/>
                          <a:ea typeface="Calibri"/>
                          <a:cs typeface="Calibri"/>
                          <a:sym typeface="Calibri"/>
                        </a:rPr>
                        <a:t>£1,739</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646220">
                <a:tc>
                  <a:txBody>
                    <a:bodyPr/>
                    <a:lstStyle/>
                    <a:p>
                      <a:pPr marL="0" marR="0" lvl="0" indent="0" algn="l" rtl="0">
                        <a:spcBef>
                          <a:spcPts val="0"/>
                        </a:spcBef>
                        <a:spcAft>
                          <a:spcPts val="0"/>
                        </a:spcAft>
                        <a:buSzPct val="25000"/>
                        <a:buNone/>
                      </a:pPr>
                      <a:r>
                        <a:rPr lang="en-GB" sz="1600" b="1" dirty="0">
                          <a:latin typeface="Calibri"/>
                          <a:ea typeface="Calibri"/>
                          <a:cs typeface="Calibri"/>
                          <a:sym typeface="Calibri"/>
                        </a:rPr>
                        <a:t>Mentoring </a:t>
                      </a:r>
                      <a:r>
                        <a:rPr lang="en-GB" sz="1600" dirty="0">
                          <a:latin typeface="Calibri"/>
                          <a:ea typeface="Calibri"/>
                          <a:cs typeface="Calibri"/>
                          <a:sym typeface="Calibri"/>
                        </a:rPr>
                        <a:t>at 16-18 where respondent felt school had prepared them well for adult working life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1600">
                          <a:latin typeface="Calibri"/>
                          <a:ea typeface="Calibri"/>
                          <a:cs typeface="Calibri"/>
                          <a:sym typeface="Calibri"/>
                        </a:rPr>
                        <a:t>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1600" dirty="0">
                          <a:latin typeface="Calibri"/>
                          <a:ea typeface="Calibri"/>
                          <a:cs typeface="Calibri"/>
                          <a:sym typeface="Calibri"/>
                        </a:rPr>
                        <a:t>£2,846</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
        <p:nvSpPr>
          <p:cNvPr id="5" name="Rectangle 4"/>
          <p:cNvSpPr/>
          <p:nvPr/>
        </p:nvSpPr>
        <p:spPr>
          <a:xfrm>
            <a:off x="904380" y="261677"/>
            <a:ext cx="1664238" cy="307777"/>
          </a:xfrm>
          <a:prstGeom prst="rect">
            <a:avLst/>
          </a:prstGeom>
        </p:spPr>
        <p:txBody>
          <a:bodyPr wrap="none">
            <a:spAutoFit/>
          </a:bodyPr>
          <a:lstStyle/>
          <a:p>
            <a:pPr lvl="0"/>
            <a:r>
              <a:rPr lang="en-GB" b="1" dirty="0">
                <a:solidFill>
                  <a:srgbClr val="00B0F0"/>
                </a:solidFill>
              </a:rPr>
              <a:t>@</a:t>
            </a:r>
            <a:r>
              <a:rPr lang="en-GB" b="1" dirty="0" err="1">
                <a:solidFill>
                  <a:srgbClr val="00B0F0"/>
                </a:solidFill>
              </a:rPr>
              <a:t>Edu_Eresearch</a:t>
            </a:r>
            <a:endParaRPr lang="en-GB" b="1" dirty="0">
              <a:solidFill>
                <a:srgbClr val="00B0F0"/>
              </a:solidFill>
            </a:endParaRPr>
          </a:p>
        </p:txBody>
      </p:sp>
      <p:sp>
        <p:nvSpPr>
          <p:cNvPr id="2" name="TextBox 1"/>
          <p:cNvSpPr txBox="1"/>
          <p:nvPr/>
        </p:nvSpPr>
        <p:spPr>
          <a:xfrm>
            <a:off x="904380" y="6604000"/>
            <a:ext cx="9197563" cy="276999"/>
          </a:xfrm>
          <a:prstGeom prst="rect">
            <a:avLst/>
          </a:prstGeom>
          <a:noFill/>
        </p:spPr>
        <p:txBody>
          <a:bodyPr wrap="square" rtlCol="0">
            <a:spAutoFit/>
          </a:bodyPr>
          <a:lstStyle/>
          <a:p>
            <a:r>
              <a:rPr lang="en-GB" sz="1200" i="1" dirty="0" smtClean="0"/>
              <a:t>* Based on the average salary reported by our sample </a:t>
            </a:r>
            <a:endParaRPr lang="en-GB" sz="1200" i="1" dirty="0"/>
          </a:p>
        </p:txBody>
      </p:sp>
    </p:spTree>
    <p:extLst>
      <p:ext uri="{BB962C8B-B14F-4D97-AF65-F5344CB8AC3E}">
        <p14:creationId xmlns:p14="http://schemas.microsoft.com/office/powerpoint/2010/main" val="35709133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6114" y="365125"/>
            <a:ext cx="10327685" cy="1325563"/>
          </a:xfrm>
        </p:spPr>
        <p:txBody>
          <a:bodyPr>
            <a:normAutofit/>
          </a:bodyPr>
          <a:lstStyle/>
          <a:p>
            <a:r>
              <a:rPr lang="en-GB" sz="3500" b="1" dirty="0" smtClean="0">
                <a:solidFill>
                  <a:schemeClr val="bg1"/>
                </a:solidFill>
                <a:latin typeface="+mn-lt"/>
              </a:rPr>
              <a:t>Research into employer engagement in education</a:t>
            </a:r>
            <a:endParaRPr lang="en-GB" sz="3500" b="1" dirty="0">
              <a:solidFill>
                <a:schemeClr val="bg1"/>
              </a:solidFill>
              <a:latin typeface="+mn-lt"/>
            </a:endParaRPr>
          </a:p>
        </p:txBody>
      </p:sp>
      <p:sp>
        <p:nvSpPr>
          <p:cNvPr id="4" name="Content Placeholder 3"/>
          <p:cNvSpPr>
            <a:spLocks noGrp="1"/>
          </p:cNvSpPr>
          <p:nvPr>
            <p:ph sz="half" idx="1"/>
          </p:nvPr>
        </p:nvSpPr>
        <p:spPr>
          <a:xfrm>
            <a:off x="1026114" y="1690688"/>
            <a:ext cx="5181601" cy="4684711"/>
          </a:xfrm>
        </p:spPr>
        <p:txBody>
          <a:bodyPr>
            <a:normAutofit fontScale="92500"/>
          </a:bodyPr>
          <a:lstStyle/>
          <a:p>
            <a:pPr marL="0" indent="0">
              <a:lnSpc>
                <a:spcPct val="110000"/>
              </a:lnSpc>
              <a:buNone/>
            </a:pPr>
            <a:r>
              <a:rPr lang="en-GB" sz="2000" dirty="0" smtClean="0">
                <a:solidFill>
                  <a:schemeClr val="bg1"/>
                </a:solidFill>
              </a:rPr>
              <a:t>Since 2009, we have: </a:t>
            </a:r>
          </a:p>
          <a:p>
            <a:pPr>
              <a:lnSpc>
                <a:spcPct val="110000"/>
              </a:lnSpc>
            </a:pPr>
            <a:r>
              <a:rPr lang="en-GB" sz="2000" dirty="0" smtClean="0">
                <a:solidFill>
                  <a:schemeClr val="bg1"/>
                </a:solidFill>
              </a:rPr>
              <a:t>run four research conferences uniquely focused on the subject with Andreas </a:t>
            </a:r>
            <a:r>
              <a:rPr lang="en-GB" sz="2000" dirty="0" err="1" smtClean="0">
                <a:solidFill>
                  <a:schemeClr val="bg1"/>
                </a:solidFill>
              </a:rPr>
              <a:t>Schleicher</a:t>
            </a:r>
            <a:r>
              <a:rPr lang="en-GB" sz="2000" dirty="0" smtClean="0">
                <a:solidFill>
                  <a:schemeClr val="bg1"/>
                </a:solidFill>
              </a:rPr>
              <a:t>, Simon Field (OECD), Alison Wolf, Bob Schwartz (Harvard)</a:t>
            </a:r>
          </a:p>
          <a:p>
            <a:pPr>
              <a:lnSpc>
                <a:spcPct val="110000"/>
              </a:lnSpc>
            </a:pPr>
            <a:r>
              <a:rPr lang="en-GB" sz="2000" dirty="0" smtClean="0">
                <a:solidFill>
                  <a:schemeClr val="bg1"/>
                </a:solidFill>
              </a:rPr>
              <a:t>addressed audiences in Australia, Belgium, Canada, Demark, Greece (CEDEFOP), Italy, Sweden, US (Harvard), Malta as well as UK Ministries of Education, Business and Treasury.</a:t>
            </a:r>
          </a:p>
          <a:p>
            <a:pPr>
              <a:lnSpc>
                <a:spcPct val="110000"/>
              </a:lnSpc>
            </a:pPr>
            <a:r>
              <a:rPr lang="en-GB" sz="2000" dirty="0">
                <a:solidFill>
                  <a:schemeClr val="bg1"/>
                </a:solidFill>
              </a:rPr>
              <a:t>been responsible for 30+ research publications including first collection of research essays on the </a:t>
            </a:r>
            <a:r>
              <a:rPr lang="en-GB" sz="2000" dirty="0" smtClean="0">
                <a:solidFill>
                  <a:schemeClr val="bg1"/>
                </a:solidFill>
              </a:rPr>
              <a:t>subject, and the second on the way</a:t>
            </a:r>
            <a:endParaRPr lang="en-GB" sz="2000" dirty="0">
              <a:solidFill>
                <a:schemeClr val="bg1"/>
              </a:solidFill>
            </a:endParaRPr>
          </a:p>
          <a:p>
            <a:pPr>
              <a:lnSpc>
                <a:spcPct val="110000"/>
              </a:lnSpc>
            </a:pPr>
            <a:endParaRPr lang="en-GB" sz="2000" dirty="0" smtClean="0">
              <a:solidFill>
                <a:schemeClr val="bg1"/>
              </a:solidFill>
            </a:endParaRPr>
          </a:p>
        </p:txBody>
      </p:sp>
      <p:pic>
        <p:nvPicPr>
          <p:cNvPr id="6" name="Content Placeholder 5"/>
          <p:cNvPicPr>
            <a:picLocks noGrp="1" noChangeAspect="1"/>
          </p:cNvPicPr>
          <p:nvPr>
            <p:ph sz="half" idx="2"/>
          </p:nvPr>
        </p:nvPicPr>
        <p:blipFill>
          <a:blip r:embed="rId3"/>
          <a:stretch>
            <a:fillRect/>
          </a:stretch>
        </p:blipFill>
        <p:spPr>
          <a:xfrm>
            <a:off x="6988765" y="1772117"/>
            <a:ext cx="2906505" cy="4292387"/>
          </a:xfrm>
          <a:prstGeom prst="rect">
            <a:avLst/>
          </a:prstGeom>
        </p:spPr>
      </p:pic>
      <p:sp>
        <p:nvSpPr>
          <p:cNvPr id="7" name="TextBox 6"/>
          <p:cNvSpPr txBox="1"/>
          <p:nvPr/>
        </p:nvSpPr>
        <p:spPr>
          <a:xfrm>
            <a:off x="6207715" y="6190733"/>
            <a:ext cx="4889211" cy="369332"/>
          </a:xfrm>
          <a:prstGeom prst="rect">
            <a:avLst/>
          </a:prstGeom>
          <a:noFill/>
        </p:spPr>
        <p:txBody>
          <a:bodyPr wrap="square" rtlCol="0">
            <a:spAutoFit/>
          </a:bodyPr>
          <a:lstStyle/>
          <a:p>
            <a:r>
              <a:rPr lang="en-GB" b="1" dirty="0" smtClean="0">
                <a:solidFill>
                  <a:schemeClr val="bg1"/>
                </a:solidFill>
                <a:hlinkClick r:id="rId4"/>
              </a:rPr>
              <a:t>www.educationandemployers.org/research-main</a:t>
            </a:r>
            <a:r>
              <a:rPr lang="en-GB" b="1" dirty="0" smtClean="0">
                <a:solidFill>
                  <a:schemeClr val="bg1"/>
                </a:solidFill>
              </a:rPr>
              <a:t> </a:t>
            </a:r>
            <a:r>
              <a:rPr lang="en-GB" dirty="0" smtClean="0">
                <a:solidFill>
                  <a:schemeClr val="bg1"/>
                </a:solidFill>
              </a:rPr>
              <a:t> </a:t>
            </a:r>
            <a:endParaRPr lang="en-GB" dirty="0">
              <a:solidFill>
                <a:schemeClr val="bg1"/>
              </a:solidFill>
            </a:endParaRPr>
          </a:p>
        </p:txBody>
      </p:sp>
      <p:pic>
        <p:nvPicPr>
          <p:cNvPr id="8" name="Picture 7"/>
          <p:cNvPicPr>
            <a:picLocks noChangeAspect="1"/>
          </p:cNvPicPr>
          <p:nvPr/>
        </p:nvPicPr>
        <p:blipFill>
          <a:blip r:embed="rId5"/>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3508070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566744" y="645014"/>
            <a:ext cx="10515600" cy="1325562"/>
          </a:xfrm>
        </p:spPr>
        <p:txBody>
          <a:bodyPr>
            <a:normAutofit/>
          </a:bodyPr>
          <a:lstStyle/>
          <a:p>
            <a:pPr algn="ctr"/>
            <a:r>
              <a:rPr lang="en-GB" sz="3200" b="1" dirty="0"/>
              <a:t>Higher volumes of school-mediated employer engagement are associated with </a:t>
            </a:r>
            <a:r>
              <a:rPr lang="en-GB" sz="3200" b="1" dirty="0">
                <a:solidFill>
                  <a:srgbClr val="0070C0"/>
                </a:solidFill>
              </a:rPr>
              <a:t>reduced incidence of NEET</a:t>
            </a:r>
            <a:endParaRPr lang="en-GB" sz="2900" b="1" dirty="0">
              <a:solidFill>
                <a:srgbClr val="0070C0"/>
              </a:solidFill>
              <a:latin typeface="+mn-lt"/>
            </a:endParaRPr>
          </a:p>
        </p:txBody>
      </p:sp>
      <p:cxnSp>
        <p:nvCxnSpPr>
          <p:cNvPr id="7" name="Horizontal Line"/>
          <p:cNvCxnSpPr/>
          <p:nvPr>
            <p:custDataLst>
              <p:tags r:id="rId2"/>
            </p:custDataLst>
          </p:nvPr>
        </p:nvCxnSpPr>
        <p:spPr>
          <a:xfrm>
            <a:off x="1471414" y="2610719"/>
            <a:ext cx="2899386" cy="1"/>
          </a:xfrm>
          <a:prstGeom prst="line">
            <a:avLst/>
          </a:prstGeom>
          <a:ln/>
        </p:spPr>
        <p:style>
          <a:lnRef idx="1">
            <a:schemeClr val="accent2"/>
          </a:lnRef>
          <a:fillRef idx="0">
            <a:schemeClr val="accent2"/>
          </a:fillRef>
          <a:effectRef idx="0">
            <a:schemeClr val="accent2"/>
          </a:effectRef>
          <a:fontRef idx="minor">
            <a:schemeClr val="tx1"/>
          </a:fontRef>
        </p:style>
      </p:cxnSp>
      <p:sp>
        <p:nvSpPr>
          <p:cNvPr id="8" name="ListLeanHorizontalTextTopic0"/>
          <p:cNvSpPr txBox="1">
            <a:spLocks noChangeArrowheads="1"/>
          </p:cNvSpPr>
          <p:nvPr>
            <p:custDataLst>
              <p:tags r:id="rId3"/>
            </p:custDataLst>
          </p:nvPr>
        </p:nvSpPr>
        <p:spPr bwMode="auto">
          <a:xfrm>
            <a:off x="1471414" y="2310905"/>
            <a:ext cx="2863642" cy="243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300" b="1">
                <a:solidFill>
                  <a:schemeClr val="tx1"/>
                </a:solidFill>
                <a:latin typeface="Arial" panose="020B0604020202020204" pitchFamily="34" charset="0"/>
                <a:cs typeface="Arial" panose="020B0604020202020204" pitchFamily="34" charset="0"/>
              </a:defRPr>
            </a:lvl1pPr>
            <a:lvl2pPr marL="742950" indent="-285750"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eaLnBrk="1" hangingPunct="1">
              <a:lnSpc>
                <a:spcPct val="93000"/>
              </a:lnSpc>
              <a:spcBef>
                <a:spcPts val="300"/>
              </a:spcBef>
              <a:buClr>
                <a:prstClr val="black"/>
              </a:buClr>
              <a:buSzPct val="100000"/>
            </a:pPr>
            <a:r>
              <a:rPr lang="en-GB" sz="1700" kern="1200" dirty="0">
                <a:solidFill>
                  <a:prstClr val="black"/>
                </a:solidFill>
                <a:latin typeface="Calibri Light" panose="020F0302020204030204"/>
                <a:ea typeface="+mn-ea"/>
              </a:rPr>
              <a:t>Control variables </a:t>
            </a:r>
          </a:p>
        </p:txBody>
      </p:sp>
      <p:sp>
        <p:nvSpPr>
          <p:cNvPr id="9" name="ListLeanHorizontalTextDetail0"/>
          <p:cNvSpPr txBox="1">
            <a:spLocks noChangeArrowheads="1"/>
          </p:cNvSpPr>
          <p:nvPr>
            <p:custDataLst>
              <p:tags r:id="rId4"/>
            </p:custDataLst>
          </p:nvPr>
        </p:nvSpPr>
        <p:spPr bwMode="auto">
          <a:xfrm>
            <a:off x="1471414" y="2723429"/>
            <a:ext cx="2863642" cy="2804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1300" b="1">
                <a:solidFill>
                  <a:schemeClr val="tx1"/>
                </a:solidFill>
                <a:latin typeface="Arial" panose="020B0604020202020204" pitchFamily="34" charset="0"/>
                <a:cs typeface="Arial" panose="020B0604020202020204" pitchFamily="34" charset="0"/>
              </a:defRPr>
            </a:lvl1pPr>
            <a:lvl2pPr marL="174625" indent="-174625" eaLnBrk="0" hangingPunct="0">
              <a:defRPr sz="1300" b="1">
                <a:solidFill>
                  <a:schemeClr val="tx1"/>
                </a:solidFill>
                <a:latin typeface="Arial" panose="020B0604020202020204" pitchFamily="34" charset="0"/>
                <a:cs typeface="Arial" panose="020B0604020202020204" pitchFamily="34" charset="0"/>
              </a:defRPr>
            </a:lvl2pPr>
            <a:lvl3pPr marL="1143000" indent="-228600" eaLnBrk="0" hangingPunct="0">
              <a:defRPr sz="1300" b="1">
                <a:solidFill>
                  <a:schemeClr val="tx1"/>
                </a:solidFill>
                <a:latin typeface="Arial" panose="020B0604020202020204" pitchFamily="34" charset="0"/>
                <a:cs typeface="Arial" panose="020B0604020202020204" pitchFamily="34" charset="0"/>
              </a:defRPr>
            </a:lvl3pPr>
            <a:lvl4pPr marL="1600200" indent="-228600" eaLnBrk="0" hangingPunct="0">
              <a:defRPr sz="1300" b="1">
                <a:solidFill>
                  <a:schemeClr val="tx1"/>
                </a:solidFill>
                <a:latin typeface="Arial" panose="020B0604020202020204" pitchFamily="34" charset="0"/>
                <a:cs typeface="Arial" panose="020B0604020202020204" pitchFamily="34" charset="0"/>
              </a:defRPr>
            </a:lvl4pPr>
            <a:lvl5pPr marL="2057400" indent="-228600" eaLnBrk="0" hangingPunct="0">
              <a:defRPr sz="13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b="1">
                <a:solidFill>
                  <a:schemeClr val="tx1"/>
                </a:solidFill>
                <a:latin typeface="Arial" panose="020B0604020202020204" pitchFamily="34" charset="0"/>
                <a:cs typeface="Arial" panose="020B0604020202020204" pitchFamily="34" charset="0"/>
              </a:defRPr>
            </a:lvl9pPr>
          </a:lstStyle>
          <a:p>
            <a:pPr lvl="1" eaLnBrk="1" hangingPunct="1">
              <a:lnSpc>
                <a:spcPct val="93000"/>
              </a:lnSpc>
              <a:spcBef>
                <a:spcPts val="300"/>
              </a:spcBef>
              <a:spcAft>
                <a:spcPts val="300"/>
              </a:spcAft>
              <a:buClr>
                <a:prstClr val="black"/>
              </a:buClr>
              <a:buSzPct val="100000"/>
              <a:buFont typeface="Arial" panose="020B0604020202020204" pitchFamily="34" charset="0"/>
              <a:buChar char="•"/>
            </a:pPr>
            <a:r>
              <a:rPr lang="en-GB" sz="1700" b="0" kern="1200" dirty="0">
                <a:solidFill>
                  <a:prstClr val="black"/>
                </a:solidFill>
                <a:latin typeface="Calibri Light" panose="020F0302020204030204"/>
                <a:ea typeface="+mn-ea"/>
              </a:rPr>
              <a:t>Age</a:t>
            </a:r>
          </a:p>
          <a:p>
            <a:pPr lvl="1" eaLnBrk="1" hangingPunct="1">
              <a:lnSpc>
                <a:spcPct val="93000"/>
              </a:lnSpc>
              <a:spcBef>
                <a:spcPts val="300"/>
              </a:spcBef>
              <a:spcAft>
                <a:spcPts val="300"/>
              </a:spcAft>
              <a:buClr>
                <a:prstClr val="black"/>
              </a:buClr>
              <a:buSzPct val="100000"/>
              <a:buFont typeface="Arial" panose="020B0604020202020204" pitchFamily="34" charset="0"/>
              <a:buChar char="•"/>
            </a:pPr>
            <a:r>
              <a:rPr lang="en-GB" sz="1700" b="0" kern="1200" dirty="0">
                <a:solidFill>
                  <a:prstClr val="black"/>
                </a:solidFill>
                <a:latin typeface="Calibri Light" panose="020F0302020204030204"/>
                <a:ea typeface="+mn-ea"/>
              </a:rPr>
              <a:t>Highest qualification (L1-L5)</a:t>
            </a:r>
          </a:p>
          <a:p>
            <a:pPr lvl="1" eaLnBrk="1" hangingPunct="1">
              <a:lnSpc>
                <a:spcPct val="93000"/>
              </a:lnSpc>
              <a:spcBef>
                <a:spcPts val="300"/>
              </a:spcBef>
              <a:spcAft>
                <a:spcPts val="300"/>
              </a:spcAft>
              <a:buClr>
                <a:prstClr val="black"/>
              </a:buClr>
              <a:buSzPct val="100000"/>
              <a:buFont typeface="Arial" panose="020B0604020202020204" pitchFamily="34" charset="0"/>
              <a:buChar char="•"/>
            </a:pPr>
            <a:r>
              <a:rPr lang="en-GB" sz="1700" b="0" kern="1200" dirty="0">
                <a:solidFill>
                  <a:prstClr val="black"/>
                </a:solidFill>
                <a:latin typeface="Calibri Light" panose="020F0302020204030204"/>
                <a:ea typeface="+mn-ea"/>
              </a:rPr>
              <a:t>Ethnicity (white </a:t>
            </a:r>
            <a:r>
              <a:rPr lang="en-GB" sz="1700" b="0" kern="1200" dirty="0" err="1">
                <a:solidFill>
                  <a:prstClr val="black"/>
                </a:solidFill>
                <a:latin typeface="Calibri Light" panose="020F0302020204030204"/>
                <a:ea typeface="+mn-ea"/>
              </a:rPr>
              <a:t>vs</a:t>
            </a:r>
            <a:r>
              <a:rPr lang="en-GB" sz="1700" b="0" kern="1200" dirty="0">
                <a:solidFill>
                  <a:prstClr val="black"/>
                </a:solidFill>
                <a:latin typeface="Calibri Light" panose="020F0302020204030204"/>
                <a:ea typeface="+mn-ea"/>
              </a:rPr>
              <a:t> non-white)</a:t>
            </a:r>
          </a:p>
          <a:p>
            <a:pPr lvl="1" eaLnBrk="1" hangingPunct="1">
              <a:lnSpc>
                <a:spcPct val="93000"/>
              </a:lnSpc>
              <a:spcBef>
                <a:spcPts val="300"/>
              </a:spcBef>
              <a:spcAft>
                <a:spcPts val="300"/>
              </a:spcAft>
              <a:buClr>
                <a:prstClr val="black"/>
              </a:buClr>
              <a:buSzPct val="100000"/>
              <a:buFont typeface="Arial" panose="020B0604020202020204" pitchFamily="34" charset="0"/>
              <a:buChar char="•"/>
            </a:pPr>
            <a:r>
              <a:rPr lang="en-GB" sz="1700" b="0" kern="1200" dirty="0">
                <a:solidFill>
                  <a:prstClr val="black"/>
                </a:solidFill>
                <a:latin typeface="Calibri Light" panose="020F0302020204030204"/>
                <a:ea typeface="+mn-ea"/>
              </a:rPr>
              <a:t>Region of UK</a:t>
            </a:r>
          </a:p>
          <a:p>
            <a:pPr lvl="1" eaLnBrk="1" hangingPunct="1">
              <a:lnSpc>
                <a:spcPct val="93000"/>
              </a:lnSpc>
              <a:spcBef>
                <a:spcPts val="300"/>
              </a:spcBef>
              <a:spcAft>
                <a:spcPts val="300"/>
              </a:spcAft>
              <a:buClr>
                <a:prstClr val="black"/>
              </a:buClr>
              <a:buSzPct val="100000"/>
              <a:buFont typeface="Arial" panose="020B0604020202020204" pitchFamily="34" charset="0"/>
              <a:buChar char="•"/>
            </a:pPr>
            <a:r>
              <a:rPr lang="en-GB" sz="1700" b="0" kern="1200" dirty="0">
                <a:solidFill>
                  <a:prstClr val="black"/>
                </a:solidFill>
                <a:latin typeface="Calibri Light" panose="020F0302020204030204"/>
                <a:ea typeface="+mn-ea"/>
              </a:rPr>
              <a:t>School type 14-16</a:t>
            </a:r>
          </a:p>
          <a:p>
            <a:pPr lvl="1" eaLnBrk="1" hangingPunct="1">
              <a:lnSpc>
                <a:spcPct val="93000"/>
              </a:lnSpc>
              <a:spcBef>
                <a:spcPts val="300"/>
              </a:spcBef>
              <a:spcAft>
                <a:spcPts val="300"/>
              </a:spcAft>
              <a:buClr>
                <a:prstClr val="black"/>
              </a:buClr>
              <a:buSzPct val="100000"/>
              <a:buFont typeface="Arial" panose="020B0604020202020204" pitchFamily="34" charset="0"/>
              <a:buChar char="•"/>
            </a:pPr>
            <a:r>
              <a:rPr lang="en-GB" sz="1700" b="0" kern="1200" dirty="0">
                <a:solidFill>
                  <a:prstClr val="black"/>
                </a:solidFill>
                <a:latin typeface="Calibri Light" panose="020F0302020204030204"/>
                <a:ea typeface="+mn-ea"/>
              </a:rPr>
              <a:t>School type 16-19</a:t>
            </a:r>
          </a:p>
          <a:p>
            <a:pPr lvl="1" eaLnBrk="1" hangingPunct="1">
              <a:lnSpc>
                <a:spcPct val="93000"/>
              </a:lnSpc>
              <a:spcBef>
                <a:spcPts val="300"/>
              </a:spcBef>
              <a:spcAft>
                <a:spcPts val="300"/>
              </a:spcAft>
              <a:buClr>
                <a:prstClr val="black"/>
              </a:buClr>
              <a:buSzPct val="100000"/>
              <a:buFont typeface="Arial" panose="020B0604020202020204" pitchFamily="34" charset="0"/>
              <a:buChar char="•"/>
            </a:pPr>
            <a:r>
              <a:rPr lang="en-GB" sz="1700" b="0" kern="1200" dirty="0">
                <a:solidFill>
                  <a:prstClr val="black"/>
                </a:solidFill>
                <a:latin typeface="Calibri Light" panose="020F0302020204030204"/>
                <a:ea typeface="+mn-ea"/>
              </a:rPr>
              <a:t>Gender</a:t>
            </a:r>
          </a:p>
          <a:p>
            <a:pPr lvl="1" eaLnBrk="1" hangingPunct="1">
              <a:lnSpc>
                <a:spcPct val="93000"/>
              </a:lnSpc>
              <a:spcBef>
                <a:spcPts val="300"/>
              </a:spcBef>
              <a:spcAft>
                <a:spcPts val="300"/>
              </a:spcAft>
              <a:buClr>
                <a:prstClr val="black"/>
              </a:buClr>
              <a:buSzPct val="100000"/>
              <a:buFont typeface="Arial" panose="020B0604020202020204" pitchFamily="34" charset="0"/>
              <a:buChar char="•"/>
            </a:pPr>
            <a:r>
              <a:rPr lang="en-GB" sz="1700" b="0" kern="1200" dirty="0">
                <a:solidFill>
                  <a:prstClr val="black"/>
                </a:solidFill>
                <a:latin typeface="Calibri Light" panose="020F0302020204030204"/>
                <a:ea typeface="+mn-ea"/>
              </a:rPr>
              <a:t>Parental education </a:t>
            </a:r>
          </a:p>
          <a:p>
            <a:pPr lvl="1" eaLnBrk="1" hangingPunct="1">
              <a:lnSpc>
                <a:spcPct val="93000"/>
              </a:lnSpc>
              <a:spcBef>
                <a:spcPts val="300"/>
              </a:spcBef>
              <a:spcAft>
                <a:spcPts val="300"/>
              </a:spcAft>
              <a:buClr>
                <a:prstClr val="black"/>
              </a:buClr>
              <a:buSzPct val="100000"/>
              <a:buFont typeface="Arial" panose="020B0604020202020204" pitchFamily="34" charset="0"/>
              <a:buChar char="•"/>
            </a:pPr>
            <a:r>
              <a:rPr lang="en-GB" sz="1700" b="0" kern="1200" dirty="0">
                <a:solidFill>
                  <a:prstClr val="black"/>
                </a:solidFill>
                <a:latin typeface="Calibri Light" panose="020F0302020204030204"/>
                <a:ea typeface="+mn-ea"/>
              </a:rPr>
              <a:t>Free School Meal </a:t>
            </a:r>
          </a:p>
        </p:txBody>
      </p:sp>
      <p:grpSp>
        <p:nvGrpSpPr>
          <p:cNvPr id="41" name="Group 40"/>
          <p:cNvGrpSpPr/>
          <p:nvPr/>
        </p:nvGrpSpPr>
        <p:grpSpPr>
          <a:xfrm>
            <a:off x="4714696" y="2346167"/>
            <a:ext cx="301804" cy="3565598"/>
            <a:chOff x="6881585" y="2561771"/>
            <a:chExt cx="155575" cy="3436261"/>
          </a:xfrm>
        </p:grpSpPr>
        <p:cxnSp>
          <p:nvCxnSpPr>
            <p:cNvPr id="42" name="VLine"/>
            <p:cNvCxnSpPr/>
            <p:nvPr/>
          </p:nvCxnSpPr>
          <p:spPr>
            <a:xfrm>
              <a:off x="6940059" y="2561771"/>
              <a:ext cx="0" cy="3436261"/>
            </a:xfrm>
            <a:prstGeom prst="line">
              <a:avLst/>
            </a:prstGeom>
            <a:ln>
              <a:solidFill>
                <a:schemeClr val="tx2"/>
              </a:solidFill>
            </a:ln>
          </p:spPr>
          <p:style>
            <a:lnRef idx="2">
              <a:schemeClr val="accent5">
                <a:shade val="50000"/>
              </a:schemeClr>
            </a:lnRef>
            <a:fillRef idx="1">
              <a:schemeClr val="accent5"/>
            </a:fillRef>
            <a:effectRef idx="0">
              <a:schemeClr val="accent5"/>
            </a:effectRef>
            <a:fontRef idx="minor">
              <a:schemeClr val="lt1"/>
            </a:fontRef>
          </p:style>
        </p:cxnSp>
        <p:sp>
          <p:nvSpPr>
            <p:cNvPr id="43" name="IsoclesTriangle"/>
            <p:cNvSpPr/>
            <p:nvPr/>
          </p:nvSpPr>
          <p:spPr>
            <a:xfrm rot="5400000">
              <a:off x="6778398" y="4202114"/>
              <a:ext cx="361950" cy="155575"/>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lnSpc>
                  <a:spcPct val="93000"/>
                </a:lnSpc>
                <a:spcBef>
                  <a:spcPts val="300"/>
                </a:spcBef>
              </a:pPr>
              <a:endParaRPr lang="en-GB" sz="1300" kern="1200" dirty="0">
                <a:solidFill>
                  <a:prstClr val="black"/>
                </a:solidFill>
                <a:cs typeface="Arial" pitchFamily="34" charset="0"/>
              </a:endParaRPr>
            </a:p>
          </p:txBody>
        </p:sp>
      </p:grpSp>
      <p:pic>
        <p:nvPicPr>
          <p:cNvPr id="53" name="Picture 52"/>
          <p:cNvPicPr>
            <a:picLocks noChangeAspect="1"/>
          </p:cNvPicPr>
          <p:nvPr/>
        </p:nvPicPr>
        <p:blipFill>
          <a:blip r:embed="rId7"/>
          <a:stretch>
            <a:fillRect/>
          </a:stretch>
        </p:blipFill>
        <p:spPr>
          <a:xfrm>
            <a:off x="10515599" y="79180"/>
            <a:ext cx="1676400" cy="571890"/>
          </a:xfrm>
          <a:prstGeom prst="rect">
            <a:avLst/>
          </a:prstGeom>
        </p:spPr>
      </p:pic>
      <p:sp>
        <p:nvSpPr>
          <p:cNvPr id="54" name="Rectangle 53"/>
          <p:cNvSpPr/>
          <p:nvPr/>
        </p:nvSpPr>
        <p:spPr>
          <a:xfrm>
            <a:off x="1373425" y="5911765"/>
            <a:ext cx="1879041" cy="321306"/>
          </a:xfrm>
          <a:prstGeom prst="rect">
            <a:avLst/>
          </a:prstGeom>
        </p:spPr>
        <p:txBody>
          <a:bodyPr wrap="none">
            <a:spAutoFit/>
          </a:bodyPr>
          <a:lstStyle/>
          <a:p>
            <a:pPr lvl="1">
              <a:lnSpc>
                <a:spcPct val="93000"/>
              </a:lnSpc>
              <a:spcBef>
                <a:spcPts val="300"/>
              </a:spcBef>
              <a:buClr>
                <a:prstClr val="black"/>
              </a:buClr>
              <a:buSzPct val="100000"/>
            </a:pPr>
            <a:r>
              <a:rPr lang="en-GB" sz="1600" kern="1200" dirty="0">
                <a:solidFill>
                  <a:prstClr val="black"/>
                </a:solidFill>
                <a:latin typeface="Calibri" panose="020F0502020204030204"/>
                <a:ea typeface="+mn-ea"/>
                <a:cs typeface="+mn-cs"/>
                <a:sym typeface="Wingdings" pitchFamily="2" charset="2"/>
              </a:rPr>
              <a:t>  </a:t>
            </a:r>
            <a:r>
              <a:rPr lang="en-GB" sz="1600" u="sng" kern="1200" dirty="0">
                <a:solidFill>
                  <a:srgbClr val="44546A"/>
                </a:solidFill>
                <a:latin typeface="Calibri" panose="020F0502020204030204"/>
                <a:ea typeface="+mn-ea"/>
                <a:cs typeface="+mn-cs"/>
                <a:sym typeface="Wingdings" pitchFamily="2" charset="2"/>
              </a:rPr>
              <a:t>1,536 individuals</a:t>
            </a:r>
            <a:endParaRPr lang="en-GB" sz="1600" u="sng" kern="1200" dirty="0">
              <a:solidFill>
                <a:srgbClr val="44546A"/>
              </a:solidFill>
              <a:latin typeface="Calibri" panose="020F0502020204030204"/>
              <a:ea typeface="+mn-ea"/>
              <a:cs typeface="+mn-cs"/>
            </a:endParaRPr>
          </a:p>
        </p:txBody>
      </p:sp>
      <p:graphicFrame>
        <p:nvGraphicFramePr>
          <p:cNvPr id="44" name="Table 43"/>
          <p:cNvGraphicFramePr>
            <a:graphicFrameLocks noGrp="1"/>
          </p:cNvGraphicFramePr>
          <p:nvPr>
            <p:extLst/>
          </p:nvPr>
        </p:nvGraphicFramePr>
        <p:xfrm>
          <a:off x="5334000" y="2429627"/>
          <a:ext cx="5918200" cy="3352801"/>
        </p:xfrm>
        <a:graphic>
          <a:graphicData uri="http://schemas.openxmlformats.org/drawingml/2006/table">
            <a:tbl>
              <a:tblPr>
                <a:tableStyleId>{793D81CF-94F2-401A-BA57-92F5A7B2D0C5}</a:tableStyleId>
              </a:tblPr>
              <a:tblGrid>
                <a:gridCol w="25400">
                  <a:extLst>
                    <a:ext uri="{9D8B030D-6E8A-4147-A177-3AD203B41FA5}">
                      <a16:colId xmlns="" xmlns:a16="http://schemas.microsoft.com/office/drawing/2014/main" val="20000"/>
                    </a:ext>
                  </a:extLst>
                </a:gridCol>
                <a:gridCol w="1111691">
                  <a:extLst>
                    <a:ext uri="{9D8B030D-6E8A-4147-A177-3AD203B41FA5}">
                      <a16:colId xmlns="" xmlns:a16="http://schemas.microsoft.com/office/drawing/2014/main" val="20001"/>
                    </a:ext>
                  </a:extLst>
                </a:gridCol>
                <a:gridCol w="675908">
                  <a:extLst>
                    <a:ext uri="{9D8B030D-6E8A-4147-A177-3AD203B41FA5}">
                      <a16:colId xmlns="" xmlns:a16="http://schemas.microsoft.com/office/drawing/2014/main" val="20002"/>
                    </a:ext>
                  </a:extLst>
                </a:gridCol>
                <a:gridCol w="600001">
                  <a:extLst>
                    <a:ext uri="{9D8B030D-6E8A-4147-A177-3AD203B41FA5}">
                      <a16:colId xmlns="" xmlns:a16="http://schemas.microsoft.com/office/drawing/2014/main" val="20003"/>
                    </a:ext>
                  </a:extLst>
                </a:gridCol>
                <a:gridCol w="692125">
                  <a:extLst>
                    <a:ext uri="{9D8B030D-6E8A-4147-A177-3AD203B41FA5}">
                      <a16:colId xmlns="" xmlns:a16="http://schemas.microsoft.com/office/drawing/2014/main" val="20004"/>
                    </a:ext>
                  </a:extLst>
                </a:gridCol>
                <a:gridCol w="2813075">
                  <a:extLst>
                    <a:ext uri="{9D8B030D-6E8A-4147-A177-3AD203B41FA5}">
                      <a16:colId xmlns="" xmlns:a16="http://schemas.microsoft.com/office/drawing/2014/main" val="20005"/>
                    </a:ext>
                  </a:extLst>
                </a:gridCol>
              </a:tblGrid>
              <a:tr h="959116">
                <a:tc gridSpan="2">
                  <a:txBody>
                    <a:bodyPr/>
                    <a:lstStyle/>
                    <a:p>
                      <a:pPr>
                        <a:lnSpc>
                          <a:spcPct val="107000"/>
                        </a:lnSpc>
                        <a:spcAft>
                          <a:spcPts val="0"/>
                        </a:spcAft>
                      </a:pPr>
                      <a:r>
                        <a:rPr lang="en-GB" sz="1200" dirty="0">
                          <a:effectLst/>
                        </a:rPr>
                        <a:t>Percentage       Correct: 92.7% </a:t>
                      </a:r>
                      <a:endParaRPr lang="en-GB" sz="1200" dirty="0">
                        <a:effectLst/>
                        <a:latin typeface="+mj-lt"/>
                        <a:ea typeface="Calibri" panose="020F0502020204030204" pitchFamily="34" charset="0"/>
                        <a:cs typeface="Arial" panose="020B0604020202020204" pitchFamily="34" charset="0"/>
                      </a:endParaRPr>
                    </a:p>
                  </a:txBody>
                  <a:tcPr marL="0" marR="0" marT="0"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GB"/>
                    </a:p>
                  </a:txBody>
                  <a:tcPr/>
                </a:tc>
                <a:tc>
                  <a:txBody>
                    <a:bodyPr/>
                    <a:lstStyle/>
                    <a:p>
                      <a:pPr marL="38100" marR="38100" algn="ctr">
                        <a:lnSpc>
                          <a:spcPts val="1600"/>
                        </a:lnSpc>
                        <a:spcAft>
                          <a:spcPts val="0"/>
                        </a:spcAft>
                      </a:pPr>
                      <a:r>
                        <a:rPr lang="en-GB" sz="1200" dirty="0">
                          <a:effectLst/>
                        </a:rPr>
                        <a:t>B</a:t>
                      </a:r>
                      <a:endParaRPr lang="en-GB" sz="1200" dirty="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GB" sz="1200" dirty="0">
                          <a:effectLst/>
                        </a:rPr>
                        <a:t>S.E.</a:t>
                      </a:r>
                      <a:endParaRPr lang="en-GB" sz="1200" dirty="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GB" sz="1200" b="1" dirty="0">
                          <a:effectLst/>
                        </a:rPr>
                        <a:t>P-value</a:t>
                      </a:r>
                      <a:endParaRPr lang="en-GB" sz="12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GB" sz="1200" b="1" dirty="0">
                          <a:effectLst/>
                        </a:rPr>
                        <a:t>Odds of becoming NEET</a:t>
                      </a:r>
                      <a:endParaRPr lang="en-GB" sz="12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699978">
                <a:tc rowSpan="4">
                  <a:txBody>
                    <a:bodyPr/>
                    <a:lstStyle/>
                    <a:p>
                      <a:pPr marL="38100" marR="38100">
                        <a:lnSpc>
                          <a:spcPts val="1600"/>
                        </a:lnSpc>
                        <a:spcAft>
                          <a:spcPts val="0"/>
                        </a:spcAft>
                      </a:pPr>
                      <a:r>
                        <a:rPr lang="en-GB" sz="1200" dirty="0">
                          <a:effectLst/>
                        </a:rPr>
                        <a:t> </a:t>
                      </a:r>
                      <a:endParaRPr lang="en-GB" sz="1200" dirty="0">
                        <a:effectLst/>
                        <a:latin typeface="+mj-lt"/>
                        <a:ea typeface="Calibri" panose="020F0502020204030204" pitchFamily="34" charset="0"/>
                        <a:cs typeface="Arial" panose="020B0604020202020204" pitchFamily="34" charset="0"/>
                      </a:endParaRPr>
                    </a:p>
                  </a:txBody>
                  <a:tcPr marL="0" marR="0" marT="0" marB="0">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38100" marR="38100">
                        <a:lnSpc>
                          <a:spcPts val="1600"/>
                        </a:lnSpc>
                        <a:spcAft>
                          <a:spcPts val="0"/>
                        </a:spcAft>
                      </a:pPr>
                      <a:r>
                        <a:rPr lang="en-GB" sz="1200" dirty="0">
                          <a:effectLst/>
                        </a:rPr>
                        <a:t>One</a:t>
                      </a:r>
                      <a:endParaRPr lang="en-GB" sz="1200" dirty="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GB" sz="1200" dirty="0">
                          <a:effectLst/>
                        </a:rPr>
                        <a:t>-.577</a:t>
                      </a:r>
                      <a:endParaRPr lang="en-GB" sz="1200" dirty="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GB" sz="1200" dirty="0">
                          <a:effectLst/>
                        </a:rPr>
                        <a:t>.251</a:t>
                      </a:r>
                      <a:endParaRPr lang="en-GB" sz="1200" dirty="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GB" sz="1200" b="1" dirty="0">
                          <a:effectLst/>
                        </a:rPr>
                        <a:t>.022</a:t>
                      </a:r>
                      <a:endParaRPr lang="en-GB" sz="12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GB" sz="1200" b="1" dirty="0">
                          <a:effectLst/>
                        </a:rPr>
                        <a:t>44%</a:t>
                      </a:r>
                      <a:r>
                        <a:rPr lang="en-GB" sz="1200" dirty="0">
                          <a:effectLst/>
                        </a:rPr>
                        <a:t> less likely comparing to those who did zero activity </a:t>
                      </a:r>
                      <a:endParaRPr lang="en-GB" sz="12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564569">
                <a:tc vMerge="1">
                  <a:txBody>
                    <a:bodyPr/>
                    <a:lstStyle/>
                    <a:p>
                      <a:endParaRPr lang="en-GB"/>
                    </a:p>
                  </a:txBody>
                  <a:tcPr/>
                </a:tc>
                <a:tc>
                  <a:txBody>
                    <a:bodyPr/>
                    <a:lstStyle/>
                    <a:p>
                      <a:pPr marL="38100" marR="38100">
                        <a:lnSpc>
                          <a:spcPts val="1600"/>
                        </a:lnSpc>
                        <a:spcAft>
                          <a:spcPts val="0"/>
                        </a:spcAft>
                      </a:pPr>
                      <a:r>
                        <a:rPr lang="en-GB" sz="1200">
                          <a:effectLst/>
                        </a:rPr>
                        <a:t>Two</a:t>
                      </a:r>
                      <a:endParaRPr lang="en-GB" sz="1200">
                        <a:effectLst/>
                        <a:latin typeface="+mj-lt"/>
                        <a:ea typeface="Calibri" panose="020F050202020403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GB" sz="1200">
                          <a:effectLst/>
                        </a:rPr>
                        <a:t>-.791</a:t>
                      </a:r>
                      <a:endParaRPr lang="en-GB" sz="120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GB" sz="1200">
                          <a:effectLst/>
                        </a:rPr>
                        <a:t>.301</a:t>
                      </a:r>
                      <a:endParaRPr lang="en-GB" sz="120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GB" sz="1200" b="1" dirty="0">
                          <a:effectLst/>
                        </a:rPr>
                        <a:t>.009</a:t>
                      </a:r>
                      <a:endParaRPr lang="en-GB" sz="12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GB" sz="1200" b="1" dirty="0">
                          <a:effectLst/>
                        </a:rPr>
                        <a:t>56%</a:t>
                      </a:r>
                      <a:r>
                        <a:rPr lang="en-GB" sz="1200" dirty="0">
                          <a:effectLst/>
                        </a:rPr>
                        <a:t> less</a:t>
                      </a:r>
                      <a:r>
                        <a:rPr lang="en-GB" sz="1200" baseline="0" dirty="0">
                          <a:effectLst/>
                        </a:rPr>
                        <a:t> likely comparing to those who did zero </a:t>
                      </a:r>
                      <a:endParaRPr lang="en-GB" sz="12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564569">
                <a:tc vMerge="1">
                  <a:txBody>
                    <a:bodyPr/>
                    <a:lstStyle/>
                    <a:p>
                      <a:endParaRPr lang="en-GB"/>
                    </a:p>
                  </a:txBody>
                  <a:tcPr/>
                </a:tc>
                <a:tc>
                  <a:txBody>
                    <a:bodyPr/>
                    <a:lstStyle/>
                    <a:p>
                      <a:pPr marL="38100" marR="38100">
                        <a:lnSpc>
                          <a:spcPts val="1600"/>
                        </a:lnSpc>
                        <a:spcAft>
                          <a:spcPts val="0"/>
                        </a:spcAft>
                      </a:pPr>
                      <a:r>
                        <a:rPr lang="en-GB" sz="1200">
                          <a:effectLst/>
                        </a:rPr>
                        <a:t>Three</a:t>
                      </a:r>
                      <a:endParaRPr lang="en-GB" sz="1200">
                        <a:effectLst/>
                        <a:latin typeface="+mj-lt"/>
                        <a:ea typeface="Calibri" panose="020F050202020403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GB" sz="1200">
                          <a:effectLst/>
                        </a:rPr>
                        <a:t>-1.879</a:t>
                      </a:r>
                      <a:endParaRPr lang="en-GB" sz="120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GB" sz="1200">
                          <a:effectLst/>
                        </a:rPr>
                        <a:t>.650</a:t>
                      </a:r>
                      <a:endParaRPr lang="en-GB" sz="120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GB" sz="1200" b="1" dirty="0">
                          <a:effectLst/>
                        </a:rPr>
                        <a:t>.004</a:t>
                      </a:r>
                      <a:endParaRPr lang="en-GB" sz="12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0" marR="38100" algn="ctr">
                        <a:lnSpc>
                          <a:spcPts val="1600"/>
                        </a:lnSpc>
                        <a:spcAft>
                          <a:spcPts val="0"/>
                        </a:spcAft>
                      </a:pPr>
                      <a:r>
                        <a:rPr lang="en-GB" sz="1200" b="1" dirty="0">
                          <a:effectLst/>
                        </a:rPr>
                        <a:t>85%</a:t>
                      </a:r>
                      <a:r>
                        <a:rPr lang="en-GB" sz="1200" dirty="0">
                          <a:effectLst/>
                        </a:rPr>
                        <a:t> less likely comparing</a:t>
                      </a:r>
                      <a:r>
                        <a:rPr lang="en-GB" sz="1200" baseline="0" dirty="0">
                          <a:effectLst/>
                        </a:rPr>
                        <a:t> to those who did zero</a:t>
                      </a:r>
                      <a:endParaRPr lang="en-GB" sz="12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564569">
                <a:tc vMerge="1">
                  <a:txBody>
                    <a:bodyPr/>
                    <a:lstStyle/>
                    <a:p>
                      <a:endParaRPr lang="en-GB"/>
                    </a:p>
                  </a:txBody>
                  <a:tcPr/>
                </a:tc>
                <a:tc>
                  <a:txBody>
                    <a:bodyPr/>
                    <a:lstStyle/>
                    <a:p>
                      <a:pPr marL="38100" marR="38100">
                        <a:lnSpc>
                          <a:spcPts val="1600"/>
                        </a:lnSpc>
                        <a:spcAft>
                          <a:spcPts val="0"/>
                        </a:spcAft>
                      </a:pPr>
                      <a:r>
                        <a:rPr lang="en-GB" sz="1200" dirty="0">
                          <a:effectLst/>
                        </a:rPr>
                        <a:t>Four</a:t>
                      </a:r>
                      <a:r>
                        <a:rPr lang="en-GB" sz="1200" baseline="0" dirty="0">
                          <a:effectLst/>
                        </a:rPr>
                        <a:t> or more </a:t>
                      </a:r>
                      <a:endParaRPr lang="en-GB" sz="1200" dirty="0">
                        <a:effectLst/>
                        <a:latin typeface="+mj-lt"/>
                        <a:ea typeface="Calibri" panose="020F050202020403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38100" marR="38100" algn="ctr">
                        <a:lnSpc>
                          <a:spcPts val="1600"/>
                        </a:lnSpc>
                        <a:spcAft>
                          <a:spcPts val="0"/>
                        </a:spcAft>
                      </a:pPr>
                      <a:r>
                        <a:rPr lang="en-GB" sz="1200" dirty="0">
                          <a:effectLst/>
                        </a:rPr>
                        <a:t>-1.907</a:t>
                      </a:r>
                      <a:endParaRPr lang="en-GB" sz="1200" dirty="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38100" marR="38100" algn="ctr">
                        <a:lnSpc>
                          <a:spcPts val="1600"/>
                        </a:lnSpc>
                        <a:spcAft>
                          <a:spcPts val="0"/>
                        </a:spcAft>
                      </a:pPr>
                      <a:r>
                        <a:rPr lang="en-GB" sz="1200" dirty="0">
                          <a:effectLst/>
                        </a:rPr>
                        <a:t>.554</a:t>
                      </a:r>
                      <a:endParaRPr lang="en-GB" sz="1200" dirty="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38100" marR="38100" algn="ctr">
                        <a:lnSpc>
                          <a:spcPts val="1600"/>
                        </a:lnSpc>
                        <a:spcAft>
                          <a:spcPts val="0"/>
                        </a:spcAft>
                      </a:pPr>
                      <a:r>
                        <a:rPr lang="en-GB" sz="1200" b="1" dirty="0">
                          <a:effectLst/>
                        </a:rPr>
                        <a:t>.001</a:t>
                      </a:r>
                      <a:endParaRPr lang="en-GB" sz="1200" b="1" dirty="0">
                        <a:effectLst/>
                        <a:latin typeface="+mj-lt"/>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38100" marR="38100" algn="ctr">
                        <a:lnSpc>
                          <a:spcPts val="1600"/>
                        </a:lnSpc>
                        <a:spcAft>
                          <a:spcPts val="0"/>
                        </a:spcAft>
                      </a:pPr>
                      <a:r>
                        <a:rPr lang="en-GB" sz="1200" b="1" dirty="0">
                          <a:effectLst/>
                        </a:rPr>
                        <a:t>86%</a:t>
                      </a:r>
                      <a:r>
                        <a:rPr lang="en-GB" sz="1200" dirty="0">
                          <a:effectLst/>
                        </a:rPr>
                        <a:t> less likely comparing to those who did zero</a:t>
                      </a:r>
                      <a:endParaRPr lang="en-GB" sz="1200" dirty="0">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4"/>
                  </a:ext>
                </a:extLst>
              </a:tr>
            </a:tbl>
          </a:graphicData>
        </a:graphic>
      </p:graphicFrame>
      <p:sp>
        <p:nvSpPr>
          <p:cNvPr id="12" name="Rectangle 11"/>
          <p:cNvSpPr/>
          <p:nvPr/>
        </p:nvSpPr>
        <p:spPr>
          <a:xfrm>
            <a:off x="904380" y="261677"/>
            <a:ext cx="1664238" cy="307777"/>
          </a:xfrm>
          <a:prstGeom prst="rect">
            <a:avLst/>
          </a:prstGeom>
        </p:spPr>
        <p:txBody>
          <a:bodyPr wrap="none">
            <a:spAutoFit/>
          </a:bodyPr>
          <a:lstStyle/>
          <a:p>
            <a:pPr lvl="0"/>
            <a:r>
              <a:rPr lang="en-GB" b="1" dirty="0">
                <a:solidFill>
                  <a:srgbClr val="00B0F0"/>
                </a:solidFill>
              </a:rPr>
              <a:t>@</a:t>
            </a:r>
            <a:r>
              <a:rPr lang="en-GB" b="1" dirty="0" err="1">
                <a:solidFill>
                  <a:srgbClr val="00B0F0"/>
                </a:solidFill>
              </a:rPr>
              <a:t>Edu_Eresearch</a:t>
            </a:r>
            <a:endParaRPr lang="en-GB" b="1" dirty="0">
              <a:solidFill>
                <a:srgbClr val="00B0F0"/>
              </a:solidFill>
            </a:endParaRPr>
          </a:p>
        </p:txBody>
      </p:sp>
    </p:spTree>
    <p:extLst>
      <p:ext uri="{BB962C8B-B14F-4D97-AF65-F5344CB8AC3E}">
        <p14:creationId xmlns:p14="http://schemas.microsoft.com/office/powerpoint/2010/main" val="29823721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651070"/>
            <a:ext cx="10515600" cy="1106488"/>
          </a:xfrm>
        </p:spPr>
        <p:txBody>
          <a:bodyPr>
            <a:normAutofit/>
          </a:bodyPr>
          <a:lstStyle/>
          <a:p>
            <a:pPr algn="ctr"/>
            <a:r>
              <a:rPr lang="en-GB" sz="3000" b="1" dirty="0"/>
              <a:t>Undertaking individual employer engagement activities is associated with </a:t>
            </a:r>
            <a:r>
              <a:rPr lang="en-GB" sz="3000" b="1" dirty="0">
                <a:solidFill>
                  <a:srgbClr val="0070C0"/>
                </a:solidFill>
              </a:rPr>
              <a:t>reduced incidence of being </a:t>
            </a:r>
            <a:r>
              <a:rPr lang="en-GB" sz="3000" b="1" dirty="0" smtClean="0">
                <a:solidFill>
                  <a:srgbClr val="0070C0"/>
                </a:solidFill>
              </a:rPr>
              <a:t>NEET*</a:t>
            </a:r>
            <a:endParaRPr lang="en-GB" sz="3000" b="1" dirty="0">
              <a:solidFill>
                <a:srgbClr val="0070C0"/>
              </a:solidFill>
            </a:endParaRPr>
          </a:p>
        </p:txBody>
      </p:sp>
      <p:pic>
        <p:nvPicPr>
          <p:cNvPr id="5" name="Picture 4"/>
          <p:cNvPicPr>
            <a:picLocks noChangeAspect="1"/>
          </p:cNvPicPr>
          <p:nvPr/>
        </p:nvPicPr>
        <p:blipFill>
          <a:blip r:embed="rId3"/>
          <a:stretch>
            <a:fillRect/>
          </a:stretch>
        </p:blipFill>
        <p:spPr>
          <a:xfrm>
            <a:off x="10515599" y="79180"/>
            <a:ext cx="1676400" cy="571890"/>
          </a:xfrm>
          <a:prstGeom prst="rect">
            <a:avLst/>
          </a:prstGeom>
        </p:spPr>
      </p:pic>
      <p:graphicFrame>
        <p:nvGraphicFramePr>
          <p:cNvPr id="6" name="Table 5"/>
          <p:cNvGraphicFramePr>
            <a:graphicFrameLocks noGrp="1"/>
          </p:cNvGraphicFramePr>
          <p:nvPr>
            <p:extLst/>
          </p:nvPr>
        </p:nvGraphicFramePr>
        <p:xfrm>
          <a:off x="1678031" y="1898561"/>
          <a:ext cx="9182100" cy="4259778"/>
        </p:xfrm>
        <a:graphic>
          <a:graphicData uri="http://schemas.openxmlformats.org/drawingml/2006/table">
            <a:tbl>
              <a:tblPr firstRow="1" firstCol="1" bandRow="1"/>
              <a:tblGrid>
                <a:gridCol w="2329757">
                  <a:extLst>
                    <a:ext uri="{9D8B030D-6E8A-4147-A177-3AD203B41FA5}">
                      <a16:colId xmlns="" xmlns:a16="http://schemas.microsoft.com/office/drawing/2014/main" val="20000"/>
                    </a:ext>
                  </a:extLst>
                </a:gridCol>
                <a:gridCol w="6852343">
                  <a:extLst>
                    <a:ext uri="{9D8B030D-6E8A-4147-A177-3AD203B41FA5}">
                      <a16:colId xmlns="" xmlns:a16="http://schemas.microsoft.com/office/drawing/2014/main" val="20001"/>
                    </a:ext>
                  </a:extLst>
                </a:gridCol>
              </a:tblGrid>
              <a:tr h="541672">
                <a:tc>
                  <a:txBody>
                    <a:bodyPr/>
                    <a:lstStyle/>
                    <a:p>
                      <a:pPr>
                        <a:lnSpc>
                          <a:spcPct val="107000"/>
                        </a:lnSpc>
                        <a:spcAft>
                          <a:spcPts val="0"/>
                        </a:spcAft>
                      </a:pPr>
                      <a:r>
                        <a:rPr lang="en-GB" sz="1700" b="0" dirty="0">
                          <a:solidFill>
                            <a:schemeClr val="bg1"/>
                          </a:solidFill>
                          <a:effectLst/>
                          <a:latin typeface="Calibri" panose="020F0502020204030204" pitchFamily="34" charset="0"/>
                          <a:ea typeface="Calibri" panose="020F0502020204030204" pitchFamily="34" charset="0"/>
                          <a:cs typeface="Arial" panose="020B0604020202020204" pitchFamily="34" charset="0"/>
                        </a:rPr>
                        <a:t>At 14-16… </a:t>
                      </a:r>
                    </a:p>
                    <a:p>
                      <a:pPr>
                        <a:lnSpc>
                          <a:spcPct val="107000"/>
                        </a:lnSpc>
                        <a:spcAft>
                          <a:spcPts val="0"/>
                        </a:spcAft>
                      </a:pPr>
                      <a:r>
                        <a:rPr lang="en-GB" sz="1700" b="1" dirty="0">
                          <a:effectLst/>
                          <a:latin typeface="Calibri" panose="020F0502020204030204" pitchFamily="34" charset="0"/>
                          <a:ea typeface="Calibri" panose="020F0502020204030204" pitchFamily="34" charset="0"/>
                          <a:cs typeface="Arial" panose="020B0604020202020204" pitchFamily="34" charset="0"/>
                        </a:rPr>
                        <a:t> </a:t>
                      </a:r>
                      <a:endParaRPr lang="en-GB" sz="17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nSpc>
                          <a:spcPct val="107000"/>
                        </a:lnSpc>
                        <a:spcAft>
                          <a:spcPts val="0"/>
                        </a:spcAft>
                      </a:pPr>
                      <a:r>
                        <a:rPr lang="en-GB" sz="170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 xmlns:a16="http://schemas.microsoft.com/office/drawing/2014/main" val="10000"/>
                  </a:ext>
                </a:extLst>
              </a:tr>
              <a:tr h="553926">
                <a:tc>
                  <a:txBody>
                    <a:bodyPr/>
                    <a:lstStyle/>
                    <a:p>
                      <a:pPr algn="l">
                        <a:lnSpc>
                          <a:spcPct val="107000"/>
                        </a:lnSpc>
                        <a:spcAft>
                          <a:spcPts val="0"/>
                        </a:spcAft>
                      </a:pPr>
                      <a:r>
                        <a:rPr lang="en-GB" sz="1700" dirty="0">
                          <a:effectLst/>
                          <a:latin typeface="Calibri" panose="020F0502020204030204" pitchFamily="34" charset="0"/>
                          <a:ea typeface="Calibri" panose="020F0502020204030204" pitchFamily="34" charset="0"/>
                          <a:cs typeface="Arial" panose="020B0604020202020204" pitchFamily="34" charset="0"/>
                        </a:rPr>
                        <a:t>Career talks with employers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700" dirty="0">
                          <a:effectLst/>
                          <a:latin typeface="Calibri" panose="020F0502020204030204" pitchFamily="34" charset="0"/>
                          <a:ea typeface="Calibri" panose="020F0502020204030204" pitchFamily="34" charset="0"/>
                          <a:cs typeface="Arial" panose="020B0604020202020204" pitchFamily="34" charset="0"/>
                        </a:rPr>
                        <a:t>81% less likely to be NEET than peers who did not do the activity</a:t>
                      </a:r>
                    </a:p>
                    <a:p>
                      <a:pPr algn="l">
                        <a:lnSpc>
                          <a:spcPct val="107000"/>
                        </a:lnSpc>
                        <a:spcAft>
                          <a:spcPts val="0"/>
                        </a:spcAft>
                      </a:pPr>
                      <a:r>
                        <a:rPr lang="en-GB" sz="1700" dirty="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475018">
                <a:tc>
                  <a:txBody>
                    <a:bodyPr/>
                    <a:lstStyle/>
                    <a:p>
                      <a:pPr algn="l">
                        <a:lnSpc>
                          <a:spcPct val="107000"/>
                        </a:lnSpc>
                        <a:spcAft>
                          <a:spcPts val="0"/>
                        </a:spcAft>
                      </a:pPr>
                      <a:r>
                        <a:rPr lang="en-GB" sz="1700" dirty="0">
                          <a:effectLst/>
                          <a:latin typeface="Calibri" panose="020F0502020204030204" pitchFamily="34" charset="0"/>
                          <a:ea typeface="Calibri" panose="020F0502020204030204" pitchFamily="34" charset="0"/>
                          <a:cs typeface="Arial" panose="020B0604020202020204" pitchFamily="34" charset="0"/>
                        </a:rPr>
                        <a:t>Enterprise competition with employers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700" dirty="0">
                          <a:effectLst/>
                          <a:latin typeface="Calibri" panose="020F0502020204030204" pitchFamily="34" charset="0"/>
                          <a:ea typeface="Calibri" panose="020F0502020204030204" pitchFamily="34" charset="0"/>
                          <a:cs typeface="Arial" panose="020B0604020202020204" pitchFamily="34" charset="0"/>
                        </a:rPr>
                        <a:t>75% less likely to be NEET than peers who did not do the activity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29092">
                <a:tc>
                  <a:txBody>
                    <a:bodyPr/>
                    <a:lstStyle/>
                    <a:p>
                      <a:pPr algn="l">
                        <a:lnSpc>
                          <a:spcPct val="107000"/>
                        </a:lnSpc>
                        <a:spcAft>
                          <a:spcPts val="0"/>
                        </a:spcAft>
                      </a:pPr>
                      <a:r>
                        <a:rPr lang="en-GB" sz="1700" dirty="0">
                          <a:effectLst/>
                          <a:latin typeface="Calibri" panose="020F0502020204030204" pitchFamily="34" charset="0"/>
                          <a:ea typeface="Calibri" panose="020F0502020204030204" pitchFamily="34" charset="0"/>
                          <a:cs typeface="Arial" panose="020B0604020202020204" pitchFamily="34" charset="0"/>
                        </a:rPr>
                        <a:t>Work </a:t>
                      </a:r>
                      <a:r>
                        <a:rPr lang="en-GB" sz="1700" dirty="0" smtClean="0">
                          <a:effectLst/>
                          <a:latin typeface="Calibri" panose="020F0502020204030204" pitchFamily="34" charset="0"/>
                          <a:ea typeface="Calibri" panose="020F0502020204030204" pitchFamily="34" charset="0"/>
                          <a:cs typeface="Arial" panose="020B0604020202020204" pitchFamily="34" charset="0"/>
                        </a:rPr>
                        <a:t>experience</a:t>
                      </a:r>
                      <a:endParaRPr lang="en-GB" sz="17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700" dirty="0">
                          <a:effectLst/>
                          <a:latin typeface="Calibri" panose="020F0502020204030204" pitchFamily="34" charset="0"/>
                          <a:ea typeface="Calibri" panose="020F0502020204030204" pitchFamily="34" charset="0"/>
                          <a:cs typeface="Arial" panose="020B0604020202020204" pitchFamily="34" charset="0"/>
                        </a:rPr>
                        <a:t>45% less likely to be NEET than peers who did not do the activity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41672">
                <a:tc>
                  <a:txBody>
                    <a:bodyPr/>
                    <a:lstStyle/>
                    <a:p>
                      <a:pPr algn="l">
                        <a:lnSpc>
                          <a:spcPct val="107000"/>
                        </a:lnSpc>
                        <a:spcAft>
                          <a:spcPts val="0"/>
                        </a:spcAft>
                      </a:pPr>
                      <a:r>
                        <a:rPr lang="en-GB" sz="1700" b="0" dirty="0">
                          <a:solidFill>
                            <a:schemeClr val="bg1"/>
                          </a:solidFill>
                          <a:effectLst/>
                          <a:latin typeface="Calibri" panose="020F0502020204030204" pitchFamily="34" charset="0"/>
                          <a:ea typeface="Calibri" panose="020F0502020204030204" pitchFamily="34" charset="0"/>
                          <a:cs typeface="Arial" panose="020B0604020202020204" pitchFamily="34" charset="0"/>
                        </a:rPr>
                        <a:t>At 16-19…</a:t>
                      </a:r>
                    </a:p>
                    <a:p>
                      <a:pPr algn="l">
                        <a:lnSpc>
                          <a:spcPct val="107000"/>
                        </a:lnSpc>
                        <a:spcAft>
                          <a:spcPts val="0"/>
                        </a:spcAft>
                      </a:pPr>
                      <a:r>
                        <a:rPr lang="en-GB" sz="1700" b="1" dirty="0">
                          <a:effectLst/>
                          <a:latin typeface="Calibri" panose="020F0502020204030204" pitchFamily="34" charset="0"/>
                          <a:ea typeface="Calibri" panose="020F0502020204030204" pitchFamily="34" charset="0"/>
                          <a:cs typeface="Arial" panose="020B0604020202020204" pitchFamily="34" charset="0"/>
                        </a:rPr>
                        <a:t> </a:t>
                      </a:r>
                      <a:endParaRPr lang="en-GB" sz="17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a:lnSpc>
                          <a:spcPct val="107000"/>
                        </a:lnSpc>
                        <a:spcAft>
                          <a:spcPts val="0"/>
                        </a:spcAft>
                      </a:pPr>
                      <a:r>
                        <a:rPr lang="en-GB" sz="1700" dirty="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 xmlns:a16="http://schemas.microsoft.com/office/drawing/2014/main" val="10004"/>
                  </a:ext>
                </a:extLst>
              </a:tr>
              <a:tr h="553926">
                <a:tc>
                  <a:txBody>
                    <a:bodyPr/>
                    <a:lstStyle/>
                    <a:p>
                      <a:pPr algn="l">
                        <a:lnSpc>
                          <a:spcPct val="107000"/>
                        </a:lnSpc>
                        <a:spcAft>
                          <a:spcPts val="0"/>
                        </a:spcAft>
                      </a:pPr>
                      <a:r>
                        <a:rPr lang="en-GB" sz="1700">
                          <a:effectLst/>
                          <a:latin typeface="Calibri" panose="020F0502020204030204" pitchFamily="34" charset="0"/>
                          <a:ea typeface="Calibri" panose="020F0502020204030204" pitchFamily="34" charset="0"/>
                          <a:cs typeface="Arial" panose="020B0604020202020204" pitchFamily="34" charset="0"/>
                        </a:rPr>
                        <a:t>Career talks with employers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700" dirty="0">
                          <a:effectLst/>
                          <a:latin typeface="Calibri" panose="020F0502020204030204" pitchFamily="34" charset="0"/>
                          <a:ea typeface="Calibri" panose="020F0502020204030204" pitchFamily="34" charset="0"/>
                          <a:cs typeface="Arial" panose="020B0604020202020204" pitchFamily="34" charset="0"/>
                        </a:rPr>
                        <a:t>78% less likely to be NEET than peers who did not do the activity</a:t>
                      </a:r>
                    </a:p>
                    <a:p>
                      <a:pPr algn="l">
                        <a:lnSpc>
                          <a:spcPct val="107000"/>
                        </a:lnSpc>
                        <a:spcAft>
                          <a:spcPts val="0"/>
                        </a:spcAft>
                      </a:pPr>
                      <a:r>
                        <a:rPr lang="en-GB" sz="1700" dirty="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53926">
                <a:tc>
                  <a:txBody>
                    <a:bodyPr/>
                    <a:lstStyle/>
                    <a:p>
                      <a:pPr algn="l">
                        <a:lnSpc>
                          <a:spcPct val="107000"/>
                        </a:lnSpc>
                        <a:spcAft>
                          <a:spcPts val="0"/>
                        </a:spcAft>
                      </a:pPr>
                      <a:r>
                        <a:rPr lang="en-GB" sz="1700">
                          <a:effectLst/>
                          <a:latin typeface="Calibri" panose="020F0502020204030204" pitchFamily="34" charset="0"/>
                          <a:ea typeface="Calibri" panose="020F0502020204030204" pitchFamily="34" charset="0"/>
                          <a:cs typeface="Arial" panose="020B0604020202020204" pitchFamily="34" charset="0"/>
                        </a:rPr>
                        <a:t>Enterprise competition with employers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700" dirty="0">
                          <a:effectLst/>
                          <a:latin typeface="Calibri" panose="020F0502020204030204" pitchFamily="34" charset="0"/>
                          <a:ea typeface="Calibri" panose="020F0502020204030204" pitchFamily="34" charset="0"/>
                          <a:cs typeface="Arial" panose="020B0604020202020204" pitchFamily="34" charset="0"/>
                        </a:rPr>
                        <a:t>80% less likely to be NEET than peers who did not do the activity </a:t>
                      </a:r>
                    </a:p>
                    <a:p>
                      <a:pPr algn="l">
                        <a:lnSpc>
                          <a:spcPct val="107000"/>
                        </a:lnSpc>
                        <a:spcAft>
                          <a:spcPts val="0"/>
                        </a:spcAft>
                      </a:pPr>
                      <a:r>
                        <a:rPr lang="en-GB" sz="1700" dirty="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79106">
                <a:tc>
                  <a:txBody>
                    <a:bodyPr/>
                    <a:lstStyle/>
                    <a:p>
                      <a:pPr algn="l">
                        <a:lnSpc>
                          <a:spcPct val="107000"/>
                        </a:lnSpc>
                        <a:spcAft>
                          <a:spcPts val="0"/>
                        </a:spcAft>
                      </a:pPr>
                      <a:r>
                        <a:rPr lang="en-GB" sz="1700" dirty="0">
                          <a:effectLst/>
                          <a:latin typeface="Calibri" panose="020F0502020204030204" pitchFamily="34" charset="0"/>
                          <a:ea typeface="Calibri" panose="020F0502020204030204" pitchFamily="34" charset="0"/>
                          <a:cs typeface="Arial" panose="020B0604020202020204" pitchFamily="34" charset="0"/>
                        </a:rPr>
                        <a:t>Work experience</a:t>
                      </a:r>
                    </a:p>
                    <a:p>
                      <a:pPr algn="l">
                        <a:lnSpc>
                          <a:spcPct val="107000"/>
                        </a:lnSpc>
                        <a:spcAft>
                          <a:spcPts val="0"/>
                        </a:spcAft>
                      </a:pPr>
                      <a:r>
                        <a:rPr lang="en-GB" sz="1700" dirty="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1700" dirty="0">
                          <a:effectLst/>
                          <a:latin typeface="Calibri" panose="020F0502020204030204" pitchFamily="34" charset="0"/>
                          <a:ea typeface="Calibri" panose="020F0502020204030204" pitchFamily="34" charset="0"/>
                          <a:cs typeface="Arial" panose="020B0604020202020204" pitchFamily="34" charset="0"/>
                        </a:rPr>
                        <a:t>44% less likely to be NEET than peers who did not do the activity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3" name="TextBox 2"/>
          <p:cNvSpPr txBox="1"/>
          <p:nvPr/>
        </p:nvSpPr>
        <p:spPr>
          <a:xfrm>
            <a:off x="1678031" y="6299342"/>
            <a:ext cx="9376229" cy="276999"/>
          </a:xfrm>
          <a:prstGeom prst="rect">
            <a:avLst/>
          </a:prstGeom>
          <a:noFill/>
        </p:spPr>
        <p:txBody>
          <a:bodyPr wrap="square" rtlCol="0">
            <a:spAutoFit/>
          </a:bodyPr>
          <a:lstStyle/>
          <a:p>
            <a:r>
              <a:rPr lang="en-GB" sz="1200" i="1" dirty="0" smtClean="0"/>
              <a:t>* We asked the respondents about their economic activity on the day of the questionnaire</a:t>
            </a:r>
            <a:endParaRPr lang="en-GB" sz="1200" i="1" dirty="0"/>
          </a:p>
        </p:txBody>
      </p:sp>
    </p:spTree>
    <p:extLst>
      <p:ext uri="{BB962C8B-B14F-4D97-AF65-F5344CB8AC3E}">
        <p14:creationId xmlns:p14="http://schemas.microsoft.com/office/powerpoint/2010/main" val="6592664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4" name="Rectangle 3"/>
          <p:cNvSpPr/>
          <p:nvPr/>
        </p:nvSpPr>
        <p:spPr>
          <a:xfrm>
            <a:off x="155634" y="961892"/>
            <a:ext cx="6036514" cy="1446550"/>
          </a:xfrm>
          <a:prstGeom prst="rect">
            <a:avLst/>
          </a:prstGeom>
        </p:spPr>
        <p:txBody>
          <a:bodyPr wrap="square">
            <a:spAutoFit/>
          </a:bodyPr>
          <a:lstStyle/>
          <a:p>
            <a:pPr algn="ctr"/>
            <a:r>
              <a:rPr lang="en-GB" sz="4400" b="1" u="sng" dirty="0" smtClean="0">
                <a:solidFill>
                  <a:schemeClr val="bg1"/>
                </a:solidFill>
              </a:rPr>
              <a:t>Why does it </a:t>
            </a:r>
          </a:p>
          <a:p>
            <a:pPr algn="ctr"/>
            <a:r>
              <a:rPr lang="en-GB" sz="4400" b="1" u="sng" dirty="0" smtClean="0">
                <a:solidFill>
                  <a:schemeClr val="bg1"/>
                </a:solidFill>
              </a:rPr>
              <a:t>make a difference?</a:t>
            </a:r>
          </a:p>
        </p:txBody>
      </p:sp>
      <p:pic>
        <p:nvPicPr>
          <p:cNvPr id="2" name="Picture 1"/>
          <p:cNvPicPr>
            <a:picLocks noChangeAspect="1"/>
          </p:cNvPicPr>
          <p:nvPr/>
        </p:nvPicPr>
        <p:blipFill>
          <a:blip r:embed="rId3"/>
          <a:stretch>
            <a:fillRect/>
          </a:stretch>
        </p:blipFill>
        <p:spPr>
          <a:xfrm>
            <a:off x="6563360" y="1162653"/>
            <a:ext cx="3881120" cy="5468411"/>
          </a:xfrm>
          <a:prstGeom prst="rect">
            <a:avLst/>
          </a:prstGeom>
        </p:spPr>
      </p:pic>
      <p:pic>
        <p:nvPicPr>
          <p:cNvPr id="3" name="Picture 2"/>
          <p:cNvPicPr>
            <a:picLocks noChangeAspect="1"/>
          </p:cNvPicPr>
          <p:nvPr/>
        </p:nvPicPr>
        <p:blipFill>
          <a:blip r:embed="rId4"/>
          <a:stretch>
            <a:fillRect/>
          </a:stretch>
        </p:blipFill>
        <p:spPr>
          <a:xfrm>
            <a:off x="6563360" y="275349"/>
            <a:ext cx="4972050" cy="6315075"/>
          </a:xfrm>
          <a:prstGeom prst="rect">
            <a:avLst/>
          </a:prstGeom>
        </p:spPr>
      </p:pic>
      <p:sp>
        <p:nvSpPr>
          <p:cNvPr id="5" name="Shape 113"/>
          <p:cNvSpPr txBox="1">
            <a:spLocks/>
          </p:cNvSpPr>
          <p:nvPr/>
        </p:nvSpPr>
        <p:spPr>
          <a:xfrm>
            <a:off x="155634" y="2893787"/>
            <a:ext cx="6187110" cy="1663699"/>
          </a:xfrm>
          <a:prstGeom prst="rect">
            <a:avLst/>
          </a:prstGeom>
        </p:spPr>
        <p:txBody>
          <a:bodyPr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sz="2400" dirty="0" smtClean="0">
                <a:solidFill>
                  <a:schemeClr val="bg1"/>
                </a:solidFill>
              </a:rPr>
              <a:t>“The ‘Employer Engagement Cycle’ in Secondary Education:  analysing the testimonies of young British adults” </a:t>
            </a:r>
            <a:r>
              <a:rPr lang="en-GB" sz="2400" i="1" dirty="0" smtClean="0">
                <a:solidFill>
                  <a:schemeClr val="bg1"/>
                </a:solidFill>
              </a:rPr>
              <a:t>Journal of Education and Work </a:t>
            </a:r>
            <a:r>
              <a:rPr lang="en-GB" sz="2400" dirty="0" smtClean="0">
                <a:solidFill>
                  <a:schemeClr val="bg1"/>
                </a:solidFill>
              </a:rPr>
              <a:t>29, 7: 834-856</a:t>
            </a:r>
            <a:r>
              <a:rPr lang="en-GB" sz="1800" dirty="0" smtClean="0">
                <a:solidFill>
                  <a:schemeClr val="bg1"/>
                </a:solidFill>
              </a:rPr>
              <a:t/>
            </a:r>
            <a:br>
              <a:rPr lang="en-GB" sz="1800" dirty="0" smtClean="0">
                <a:solidFill>
                  <a:schemeClr val="bg1"/>
                </a:solidFill>
              </a:rPr>
            </a:br>
            <a:endParaRPr lang="en" sz="2400" dirty="0">
              <a:solidFill>
                <a:schemeClr val="bg1"/>
              </a:solidFill>
            </a:endParaRPr>
          </a:p>
        </p:txBody>
      </p:sp>
    </p:spTree>
    <p:extLst>
      <p:ext uri="{BB962C8B-B14F-4D97-AF65-F5344CB8AC3E}">
        <p14:creationId xmlns:p14="http://schemas.microsoft.com/office/powerpoint/2010/main" val="794888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700" b="1" dirty="0">
                <a:solidFill>
                  <a:schemeClr val="bg1"/>
                </a:solidFill>
                <a:latin typeface="+mn-lt"/>
              </a:rPr>
              <a:t>W</a:t>
            </a:r>
            <a:r>
              <a:rPr lang="en-GB" sz="3700" b="1" dirty="0" smtClean="0">
                <a:solidFill>
                  <a:schemeClr val="bg1"/>
                </a:solidFill>
                <a:latin typeface="+mn-lt"/>
              </a:rPr>
              <a:t>hat makes the difference? </a:t>
            </a:r>
            <a:br>
              <a:rPr lang="en-GB" sz="3700" b="1" dirty="0" smtClean="0">
                <a:solidFill>
                  <a:schemeClr val="bg1"/>
                </a:solidFill>
                <a:latin typeface="+mn-lt"/>
              </a:rPr>
            </a:br>
            <a:r>
              <a:rPr lang="en-GB" sz="3700" dirty="0" smtClean="0">
                <a:solidFill>
                  <a:schemeClr val="bg1"/>
                </a:solidFill>
                <a:latin typeface="+mn-lt"/>
              </a:rPr>
              <a:t>Some options… </a:t>
            </a:r>
            <a:endParaRPr lang="en-GB" sz="3700" dirty="0">
              <a:solidFill>
                <a:schemeClr val="bg1"/>
              </a:solidFill>
              <a:latin typeface="+mn-lt"/>
            </a:endParaRPr>
          </a:p>
        </p:txBody>
      </p:sp>
      <p:sp>
        <p:nvSpPr>
          <p:cNvPr id="5" name="Content Placeholder 4"/>
          <p:cNvSpPr>
            <a:spLocks noGrp="1"/>
          </p:cNvSpPr>
          <p:nvPr>
            <p:ph idx="1"/>
          </p:nvPr>
        </p:nvSpPr>
        <p:spPr>
          <a:xfrm>
            <a:off x="838200" y="2155825"/>
            <a:ext cx="10515600" cy="4351338"/>
          </a:xfrm>
        </p:spPr>
        <p:txBody>
          <a:bodyPr>
            <a:normAutofit fontScale="77500" lnSpcReduction="20000"/>
          </a:bodyPr>
          <a:lstStyle/>
          <a:p>
            <a:pPr>
              <a:buNone/>
            </a:pPr>
            <a:r>
              <a:rPr lang="en-GB" altLang="en-US" b="1" dirty="0" smtClean="0">
                <a:solidFill>
                  <a:schemeClr val="bg1"/>
                </a:solidFill>
              </a:rPr>
              <a:t>Human capital</a:t>
            </a:r>
            <a:r>
              <a:rPr lang="en-GB" altLang="en-US" dirty="0" smtClean="0">
                <a:solidFill>
                  <a:schemeClr val="bg1"/>
                </a:solidFill>
              </a:rPr>
              <a:t>: </a:t>
            </a:r>
          </a:p>
          <a:p>
            <a:pPr>
              <a:buNone/>
            </a:pPr>
            <a:r>
              <a:rPr lang="en-GB" altLang="en-US" dirty="0" smtClean="0">
                <a:solidFill>
                  <a:schemeClr val="bg1"/>
                </a:solidFill>
              </a:rPr>
              <a:t>technical skills, employability skills, attainment, qualifications (Becker)</a:t>
            </a:r>
          </a:p>
          <a:p>
            <a:pPr>
              <a:buNone/>
            </a:pPr>
            <a:endParaRPr lang="en-GB" altLang="en-US" dirty="0" smtClean="0">
              <a:solidFill>
                <a:schemeClr val="bg1"/>
              </a:solidFill>
            </a:endParaRPr>
          </a:p>
          <a:p>
            <a:pPr>
              <a:buNone/>
            </a:pPr>
            <a:r>
              <a:rPr lang="en-GB" altLang="en-US" b="1" dirty="0" smtClean="0">
                <a:solidFill>
                  <a:schemeClr val="bg1"/>
                </a:solidFill>
              </a:rPr>
              <a:t>Social capital</a:t>
            </a:r>
            <a:r>
              <a:rPr lang="en-GB" altLang="en-US" dirty="0" smtClean="0">
                <a:solidFill>
                  <a:schemeClr val="bg1"/>
                </a:solidFill>
              </a:rPr>
              <a:t>: </a:t>
            </a:r>
          </a:p>
          <a:p>
            <a:pPr>
              <a:buNone/>
            </a:pPr>
            <a:r>
              <a:rPr lang="en-GB" altLang="en-US" dirty="0" smtClean="0">
                <a:solidFill>
                  <a:schemeClr val="bg1"/>
                </a:solidFill>
              </a:rPr>
              <a:t>‘norms’ and support networks, access to non-redundant trusted information</a:t>
            </a:r>
            <a:r>
              <a:rPr lang="en-GB" altLang="en-US" dirty="0">
                <a:solidFill>
                  <a:schemeClr val="bg1"/>
                </a:solidFill>
              </a:rPr>
              <a:t> </a:t>
            </a:r>
            <a:r>
              <a:rPr lang="en-GB" altLang="en-US" dirty="0" smtClean="0">
                <a:solidFill>
                  <a:schemeClr val="bg1"/>
                </a:solidFill>
              </a:rPr>
              <a:t>(</a:t>
            </a:r>
            <a:r>
              <a:rPr lang="en-GB" altLang="en-US" dirty="0" err="1" smtClean="0">
                <a:solidFill>
                  <a:schemeClr val="bg1"/>
                </a:solidFill>
              </a:rPr>
              <a:t>Granovetter</a:t>
            </a:r>
            <a:r>
              <a:rPr lang="en-GB" altLang="en-US" dirty="0" smtClean="0">
                <a:solidFill>
                  <a:schemeClr val="bg1"/>
                </a:solidFill>
              </a:rPr>
              <a:t>)</a:t>
            </a:r>
          </a:p>
          <a:p>
            <a:pPr>
              <a:buNone/>
            </a:pPr>
            <a:endParaRPr lang="en-GB" altLang="en-US" dirty="0" smtClean="0">
              <a:solidFill>
                <a:schemeClr val="bg1"/>
              </a:solidFill>
            </a:endParaRPr>
          </a:p>
          <a:p>
            <a:pPr>
              <a:buNone/>
            </a:pPr>
            <a:r>
              <a:rPr lang="en-GB" altLang="en-US" b="1" dirty="0" smtClean="0">
                <a:solidFill>
                  <a:schemeClr val="bg1"/>
                </a:solidFill>
              </a:rPr>
              <a:t>Cultural capital</a:t>
            </a:r>
            <a:r>
              <a:rPr lang="en-GB" altLang="en-US" dirty="0" smtClean="0">
                <a:solidFill>
                  <a:schemeClr val="bg1"/>
                </a:solidFill>
              </a:rPr>
              <a:t>: </a:t>
            </a:r>
          </a:p>
          <a:p>
            <a:pPr>
              <a:buNone/>
            </a:pPr>
            <a:r>
              <a:rPr lang="en-GB" altLang="en-US" dirty="0" smtClean="0">
                <a:solidFill>
                  <a:schemeClr val="bg1"/>
                </a:solidFill>
              </a:rPr>
              <a:t>attitudes and assumptions; confidence in aspirations, language and presentation, </a:t>
            </a:r>
          </a:p>
          <a:p>
            <a:pPr>
              <a:buNone/>
            </a:pPr>
            <a:r>
              <a:rPr lang="en-GB" altLang="en-US" dirty="0" smtClean="0">
                <a:solidFill>
                  <a:schemeClr val="bg1"/>
                </a:solidFill>
              </a:rPr>
              <a:t>‘a fish in water’ (‘business awareness’)  (Bourdieu)</a:t>
            </a:r>
          </a:p>
          <a:p>
            <a:pPr>
              <a:buNone/>
            </a:pPr>
            <a:endParaRPr lang="en-GB" altLang="en-US" dirty="0" smtClean="0">
              <a:solidFill>
                <a:schemeClr val="bg1"/>
              </a:solidFill>
            </a:endParaRPr>
          </a:p>
          <a:p>
            <a:pPr>
              <a:buNone/>
            </a:pPr>
            <a:r>
              <a:rPr lang="en-GB" altLang="en-US" dirty="0" smtClean="0">
                <a:solidFill>
                  <a:schemeClr val="bg1"/>
                </a:solidFill>
              </a:rPr>
              <a:t>(We must control for access to </a:t>
            </a:r>
            <a:r>
              <a:rPr lang="en-GB" altLang="en-US" u="sng" dirty="0" smtClean="0">
                <a:solidFill>
                  <a:schemeClr val="bg1"/>
                </a:solidFill>
              </a:rPr>
              <a:t>finance capital</a:t>
            </a:r>
            <a:r>
              <a:rPr lang="en-GB" altLang="en-US" dirty="0" smtClean="0">
                <a:solidFill>
                  <a:schemeClr val="bg1"/>
                </a:solidFill>
              </a:rPr>
              <a:t>)</a:t>
            </a:r>
          </a:p>
          <a:p>
            <a:pPr marL="0" indent="0">
              <a:buNone/>
            </a:pPr>
            <a:endParaRPr lang="en-GB" dirty="0">
              <a:solidFill>
                <a:schemeClr val="bg1"/>
              </a:solidFill>
            </a:endParaRPr>
          </a:p>
        </p:txBody>
      </p:sp>
      <p:pic>
        <p:nvPicPr>
          <p:cNvPr id="6" name="Picture 5"/>
          <p:cNvPicPr>
            <a:picLocks noChangeAspect="1"/>
          </p:cNvPicPr>
          <p:nvPr/>
        </p:nvPicPr>
        <p:blipFill>
          <a:blip r:embed="rId3"/>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1405888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399" y="876300"/>
            <a:ext cx="10947400" cy="770133"/>
          </a:xfrm>
        </p:spPr>
        <p:txBody>
          <a:bodyPr>
            <a:noAutofit/>
          </a:bodyPr>
          <a:lstStyle/>
          <a:p>
            <a:pPr algn="ctr"/>
            <a:r>
              <a:rPr lang="en-GB" sz="3300" b="1" dirty="0" smtClean="0">
                <a:solidFill>
                  <a:schemeClr val="bg1"/>
                </a:solidFill>
                <a:latin typeface="+mn-lt"/>
              </a:rPr>
              <a:t>Effects appear most driven by cultural capital acquisition </a:t>
            </a:r>
            <a:br>
              <a:rPr lang="en-GB" sz="3300" b="1" dirty="0" smtClean="0">
                <a:solidFill>
                  <a:schemeClr val="bg1"/>
                </a:solidFill>
                <a:latin typeface="+mn-lt"/>
              </a:rPr>
            </a:br>
            <a:endParaRPr lang="en-GB" sz="3300" b="1" dirty="0">
              <a:solidFill>
                <a:schemeClr val="bg1"/>
              </a:solidFill>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47316297"/>
              </p:ext>
            </p:extLst>
          </p:nvPr>
        </p:nvGraphicFramePr>
        <p:xfrm>
          <a:off x="1107583" y="1828801"/>
          <a:ext cx="9396000" cy="44640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a:blip r:embed="rId4"/>
          <a:stretch>
            <a:fillRect/>
          </a:stretch>
        </p:blipFill>
        <p:spPr>
          <a:xfrm>
            <a:off x="10515599" y="79180"/>
            <a:ext cx="1676400" cy="571890"/>
          </a:xfrm>
          <a:prstGeom prst="rect">
            <a:avLst/>
          </a:prstGeom>
        </p:spPr>
      </p:pic>
    </p:spTree>
    <p:extLst>
      <p:ext uri="{BB962C8B-B14F-4D97-AF65-F5344CB8AC3E}">
        <p14:creationId xmlns:p14="http://schemas.microsoft.com/office/powerpoint/2010/main" val="21799372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b="1" dirty="0" smtClean="0">
                <a:solidFill>
                  <a:schemeClr val="bg1"/>
                </a:solidFill>
                <a:latin typeface="+mn-lt"/>
              </a:rPr>
              <a:t>Social capital</a:t>
            </a:r>
            <a:endParaRPr lang="en-GB" b="1" dirty="0">
              <a:solidFill>
                <a:schemeClr val="bg1"/>
              </a:solidFill>
              <a:latin typeface="+mn-lt"/>
            </a:endParaRPr>
          </a:p>
        </p:txBody>
      </p:sp>
      <p:pic>
        <p:nvPicPr>
          <p:cNvPr id="8" name="Content Placeholder 7"/>
          <p:cNvPicPr>
            <a:picLocks noGrp="1" noChangeAspect="1"/>
          </p:cNvPicPr>
          <p:nvPr>
            <p:ph idx="1"/>
          </p:nvPr>
        </p:nvPicPr>
        <p:blipFill>
          <a:blip r:embed="rId3"/>
          <a:stretch>
            <a:fillRect/>
          </a:stretch>
        </p:blipFill>
        <p:spPr>
          <a:xfrm>
            <a:off x="157855" y="1730800"/>
            <a:ext cx="6379215" cy="4758499"/>
          </a:xfrm>
          <a:prstGeom prst="rect">
            <a:avLst/>
          </a:prstGeom>
        </p:spPr>
      </p:pic>
      <p:sp>
        <p:nvSpPr>
          <p:cNvPr id="13" name="TextBox 12"/>
          <p:cNvSpPr txBox="1"/>
          <p:nvPr/>
        </p:nvSpPr>
        <p:spPr>
          <a:xfrm>
            <a:off x="6765670" y="1710744"/>
            <a:ext cx="4102996" cy="400110"/>
          </a:xfrm>
          <a:prstGeom prst="rect">
            <a:avLst/>
          </a:prstGeom>
          <a:noFill/>
        </p:spPr>
        <p:txBody>
          <a:bodyPr wrap="square" rtlCol="0">
            <a:spAutoFit/>
          </a:bodyPr>
          <a:lstStyle/>
          <a:p>
            <a:r>
              <a:rPr lang="en-GB" sz="2000" b="1" dirty="0" smtClean="0">
                <a:solidFill>
                  <a:schemeClr val="bg1"/>
                </a:solidFill>
              </a:rPr>
              <a:t>Helpful in deciding on a career</a:t>
            </a:r>
            <a:endParaRPr lang="en-GB" sz="2000" b="1" dirty="0">
              <a:solidFill>
                <a:schemeClr val="bg1"/>
              </a:solidFill>
            </a:endParaRPr>
          </a:p>
        </p:txBody>
      </p:sp>
      <p:sp>
        <p:nvSpPr>
          <p:cNvPr id="14" name="TextBox 13"/>
          <p:cNvSpPr txBox="1"/>
          <p:nvPr/>
        </p:nvSpPr>
        <p:spPr>
          <a:xfrm>
            <a:off x="6765670" y="2949869"/>
            <a:ext cx="4314423" cy="3539430"/>
          </a:xfrm>
          <a:prstGeom prst="rect">
            <a:avLst/>
          </a:prstGeom>
          <a:noFill/>
        </p:spPr>
        <p:txBody>
          <a:bodyPr wrap="square" rtlCol="0">
            <a:spAutoFit/>
          </a:bodyPr>
          <a:lstStyle/>
          <a:p>
            <a:endParaRPr lang="en-GB" sz="1600" dirty="0" smtClean="0">
              <a:solidFill>
                <a:schemeClr val="bg1"/>
              </a:solidFill>
            </a:endParaRPr>
          </a:p>
          <a:p>
            <a:endParaRPr lang="en-GB" sz="1600" b="1" dirty="0" smtClean="0">
              <a:solidFill>
                <a:schemeClr val="bg1"/>
              </a:solidFill>
            </a:endParaRPr>
          </a:p>
          <a:p>
            <a:r>
              <a:rPr lang="en-GB" sz="1600" b="1" dirty="0" smtClean="0">
                <a:solidFill>
                  <a:schemeClr val="bg1"/>
                </a:solidFill>
              </a:rPr>
              <a:t>“</a:t>
            </a:r>
            <a:r>
              <a:rPr lang="en-GB" sz="1600" b="1" dirty="0">
                <a:solidFill>
                  <a:schemeClr val="bg1"/>
                </a:solidFill>
              </a:rPr>
              <a:t>Told us from experience. Told us straight.” </a:t>
            </a:r>
            <a:endParaRPr lang="en-GB" sz="1600" b="1" dirty="0" smtClean="0">
              <a:solidFill>
                <a:schemeClr val="bg1"/>
              </a:solidFill>
            </a:endParaRPr>
          </a:p>
          <a:p>
            <a:endParaRPr lang="en-GB" sz="1600" b="1" dirty="0">
              <a:solidFill>
                <a:schemeClr val="bg1"/>
              </a:solidFill>
            </a:endParaRPr>
          </a:p>
          <a:p>
            <a:r>
              <a:rPr lang="en-GB" sz="1600" b="1" dirty="0">
                <a:solidFill>
                  <a:schemeClr val="bg1"/>
                </a:solidFill>
              </a:rPr>
              <a:t>“You got advice that seemed more genuine.” </a:t>
            </a:r>
            <a:endParaRPr lang="en-GB" sz="1600" b="1" dirty="0" smtClean="0">
              <a:solidFill>
                <a:schemeClr val="bg1"/>
              </a:solidFill>
            </a:endParaRPr>
          </a:p>
          <a:p>
            <a:endParaRPr lang="en-GB" sz="1600" b="1" dirty="0">
              <a:solidFill>
                <a:schemeClr val="bg1"/>
              </a:solidFill>
            </a:endParaRPr>
          </a:p>
          <a:p>
            <a:r>
              <a:rPr lang="en-GB" sz="1600" b="1" dirty="0">
                <a:solidFill>
                  <a:schemeClr val="bg1"/>
                </a:solidFill>
              </a:rPr>
              <a:t>“I trusted the word of someone in the working world as opposed to a careers advisor or teacher ‘telling’ you what to do</a:t>
            </a:r>
            <a:r>
              <a:rPr lang="en-GB" sz="1600" b="1" dirty="0" smtClean="0">
                <a:solidFill>
                  <a:schemeClr val="bg1"/>
                </a:solidFill>
              </a:rPr>
              <a:t>.”</a:t>
            </a:r>
          </a:p>
          <a:p>
            <a:endParaRPr lang="en-GB" sz="1600" b="1" dirty="0" smtClean="0">
              <a:solidFill>
                <a:schemeClr val="bg1"/>
              </a:solidFill>
            </a:endParaRPr>
          </a:p>
          <a:p>
            <a:r>
              <a:rPr lang="en-GB" sz="1600" b="1" dirty="0">
                <a:solidFill>
                  <a:schemeClr val="bg1"/>
                </a:solidFill>
              </a:rPr>
              <a:t>“Following my work experience placement I obtained permanent part-time work at the same business. This steady job helped as a stepping stone into the working world.” </a:t>
            </a:r>
            <a:r>
              <a:rPr lang="en-GB" sz="1600" b="1" dirty="0" smtClean="0">
                <a:solidFill>
                  <a:schemeClr val="bg1"/>
                </a:solidFill>
              </a:rPr>
              <a:t> </a:t>
            </a:r>
            <a:endParaRPr lang="en-GB" sz="1600" b="1"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298806985"/>
              </p:ext>
            </p:extLst>
          </p:nvPr>
        </p:nvGraphicFramePr>
        <p:xfrm>
          <a:off x="6765670" y="2130910"/>
          <a:ext cx="5319036" cy="1219068"/>
        </p:xfrm>
        <a:graphic>
          <a:graphicData uri="http://schemas.openxmlformats.org/drawingml/2006/table">
            <a:tbl>
              <a:tblPr firstRow="1" firstCol="1" bandRow="1">
                <a:tableStyleId>{7DF18680-E054-41AD-8BC1-D1AEF772440D}</a:tableStyleId>
              </a:tblPr>
              <a:tblGrid>
                <a:gridCol w="2378383"/>
                <a:gridCol w="1306614"/>
                <a:gridCol w="1634039"/>
              </a:tblGrid>
              <a:tr h="394194">
                <a:tc>
                  <a:txBody>
                    <a:bodyPr/>
                    <a:lstStyle/>
                    <a:p>
                      <a:pPr marL="457200" algn="l">
                        <a:lnSpc>
                          <a:spcPct val="107000"/>
                        </a:lnSpc>
                        <a:spcAft>
                          <a:spcPts val="0"/>
                        </a:spcAft>
                      </a:pPr>
                      <a:r>
                        <a:rPr lang="en-GB" sz="16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GB" sz="1600" dirty="0">
                          <a:effectLst/>
                        </a:rPr>
                        <a:t>Useful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ctr">
                        <a:lnSpc>
                          <a:spcPct val="107000"/>
                        </a:lnSpc>
                        <a:spcAft>
                          <a:spcPts val="0"/>
                        </a:spcAft>
                      </a:pPr>
                      <a:r>
                        <a:rPr lang="en-GB" sz="1600" dirty="0">
                          <a:effectLst/>
                        </a:rPr>
                        <a:t>A lot of use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12437">
                <a:tc>
                  <a:txBody>
                    <a:bodyPr/>
                    <a:lstStyle/>
                    <a:p>
                      <a:pPr marL="457200" algn="l">
                        <a:lnSpc>
                          <a:spcPct val="107000"/>
                        </a:lnSpc>
                        <a:spcAft>
                          <a:spcPts val="0"/>
                        </a:spcAft>
                      </a:pPr>
                      <a:r>
                        <a:rPr lang="en-GB" sz="1600" dirty="0">
                          <a:effectLst/>
                        </a:rPr>
                        <a:t>1-2 career talks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GB" sz="1600" dirty="0">
                          <a:effectLst/>
                        </a:rPr>
                        <a:t>55%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ctr">
                        <a:lnSpc>
                          <a:spcPct val="107000"/>
                        </a:lnSpc>
                        <a:spcAft>
                          <a:spcPts val="0"/>
                        </a:spcAft>
                      </a:pPr>
                      <a:r>
                        <a:rPr lang="en-GB" sz="1600" dirty="0">
                          <a:effectLst/>
                        </a:rPr>
                        <a:t>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12437">
                <a:tc>
                  <a:txBody>
                    <a:bodyPr/>
                    <a:lstStyle/>
                    <a:p>
                      <a:pPr marL="457200" algn="l">
                        <a:lnSpc>
                          <a:spcPct val="107000"/>
                        </a:lnSpc>
                        <a:spcAft>
                          <a:spcPts val="0"/>
                        </a:spcAft>
                      </a:pPr>
                      <a:r>
                        <a:rPr lang="en-GB" sz="1600" dirty="0">
                          <a:effectLst/>
                        </a:rPr>
                        <a:t>3+ career talks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GB" sz="1600" dirty="0">
                          <a:effectLst/>
                        </a:rPr>
                        <a:t>84%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ctr">
                        <a:lnSpc>
                          <a:spcPct val="107000"/>
                        </a:lnSpc>
                        <a:spcAft>
                          <a:spcPts val="0"/>
                        </a:spcAft>
                      </a:pPr>
                      <a:r>
                        <a:rPr lang="en-GB" sz="1600" dirty="0">
                          <a:effectLst/>
                        </a:rPr>
                        <a:t>28%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10" name="Picture 9"/>
          <p:cNvPicPr>
            <a:picLocks noChangeAspect="1"/>
          </p:cNvPicPr>
          <p:nvPr/>
        </p:nvPicPr>
        <p:blipFill>
          <a:blip r:embed="rId4"/>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26259777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rPr>
              <a:t>Cultural capital</a:t>
            </a:r>
            <a:endParaRPr lang="en-GB" dirty="0">
              <a:solidFill>
                <a:schemeClr val="bg1"/>
              </a:solidFill>
            </a:endParaRPr>
          </a:p>
        </p:txBody>
      </p:sp>
      <p:sp>
        <p:nvSpPr>
          <p:cNvPr id="3" name="Content Placeholder 2"/>
          <p:cNvSpPr>
            <a:spLocks noGrp="1"/>
          </p:cNvSpPr>
          <p:nvPr>
            <p:ph sz="half" idx="1"/>
          </p:nvPr>
        </p:nvSpPr>
        <p:spPr>
          <a:xfrm>
            <a:off x="533400" y="1825625"/>
            <a:ext cx="6015586" cy="4351338"/>
          </a:xfrm>
        </p:spPr>
        <p:txBody>
          <a:bodyPr>
            <a:normAutofit lnSpcReduction="10000"/>
          </a:bodyPr>
          <a:lstStyle/>
          <a:p>
            <a:r>
              <a:rPr lang="en-GB" sz="2100" b="1" dirty="0">
                <a:solidFill>
                  <a:schemeClr val="bg1"/>
                </a:solidFill>
              </a:rPr>
              <a:t>Changing attitudes to education (young people</a:t>
            </a:r>
            <a:r>
              <a:rPr lang="en-GB" sz="2100" dirty="0" smtClean="0">
                <a:solidFill>
                  <a:schemeClr val="bg1"/>
                </a:solidFill>
              </a:rPr>
              <a:t>)</a:t>
            </a:r>
            <a:endParaRPr lang="en-GB" sz="2100" dirty="0">
              <a:solidFill>
                <a:schemeClr val="bg1"/>
              </a:solidFill>
            </a:endParaRPr>
          </a:p>
          <a:p>
            <a:pPr marL="0" indent="0">
              <a:buNone/>
            </a:pPr>
            <a:endParaRPr lang="en-GB" sz="2100" dirty="0" smtClean="0">
              <a:solidFill>
                <a:schemeClr val="bg1"/>
              </a:solidFill>
            </a:endParaRPr>
          </a:p>
          <a:p>
            <a:pPr marL="0" indent="0">
              <a:buNone/>
            </a:pPr>
            <a:endParaRPr lang="en-GB" sz="2100" dirty="0">
              <a:solidFill>
                <a:schemeClr val="bg1"/>
              </a:solidFill>
            </a:endParaRPr>
          </a:p>
          <a:p>
            <a:pPr marL="0" indent="0">
              <a:buNone/>
            </a:pPr>
            <a:endParaRPr lang="en-GB" sz="2100" dirty="0" smtClean="0">
              <a:solidFill>
                <a:schemeClr val="bg1"/>
              </a:solidFill>
            </a:endParaRPr>
          </a:p>
          <a:p>
            <a:pPr marL="0" indent="0">
              <a:buNone/>
            </a:pPr>
            <a:endParaRPr lang="en-GB" sz="2100" dirty="0">
              <a:solidFill>
                <a:schemeClr val="bg1"/>
              </a:solidFill>
            </a:endParaRPr>
          </a:p>
          <a:p>
            <a:pPr marL="0" indent="0">
              <a:buNone/>
            </a:pPr>
            <a:endParaRPr lang="en-GB" sz="2100" dirty="0" smtClean="0">
              <a:solidFill>
                <a:schemeClr val="bg1"/>
              </a:solidFill>
            </a:endParaRPr>
          </a:p>
          <a:p>
            <a:r>
              <a:rPr lang="en-GB" sz="2100" b="1" dirty="0">
                <a:solidFill>
                  <a:schemeClr val="bg1"/>
                </a:solidFill>
              </a:rPr>
              <a:t>Elimination of options and visualisation of potential new </a:t>
            </a:r>
            <a:r>
              <a:rPr lang="en-GB" sz="2100" b="1" dirty="0" smtClean="0">
                <a:solidFill>
                  <a:schemeClr val="bg1"/>
                </a:solidFill>
              </a:rPr>
              <a:t>pathways</a:t>
            </a:r>
            <a:endParaRPr lang="en-GB" sz="2100" b="1" dirty="0">
              <a:solidFill>
                <a:schemeClr val="bg1"/>
              </a:solidFill>
            </a:endParaRPr>
          </a:p>
          <a:p>
            <a:pPr marL="355600" indent="0">
              <a:buNone/>
            </a:pP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“I did work experience at a hairdressers. It made me realise that I wanted to go to university so that I got a good job and didn’t have to fall back on boring jobs like hairdressing.” (young adult)</a:t>
            </a:r>
            <a:endParaRPr lang="en-GB" sz="1600" dirty="0">
              <a:solidFill>
                <a:schemeClr val="bg1"/>
              </a:solidFill>
            </a:endParaRPr>
          </a:p>
          <a:p>
            <a:pPr marL="0" indent="0">
              <a:buNone/>
            </a:pPr>
            <a:endParaRPr lang="en-GB" dirty="0">
              <a:solidFill>
                <a:schemeClr val="bg1"/>
              </a:solidFill>
            </a:endParaRPr>
          </a:p>
        </p:txBody>
      </p:sp>
      <p:sp>
        <p:nvSpPr>
          <p:cNvPr id="4" name="Content Placeholder 3"/>
          <p:cNvSpPr>
            <a:spLocks noGrp="1"/>
          </p:cNvSpPr>
          <p:nvPr>
            <p:ph sz="half" idx="2"/>
          </p:nvPr>
        </p:nvSpPr>
        <p:spPr>
          <a:xfrm>
            <a:off x="6701386" y="1825625"/>
            <a:ext cx="5046114" cy="4351338"/>
          </a:xfrm>
        </p:spPr>
        <p:txBody>
          <a:bodyPr>
            <a:normAutofit lnSpcReduction="10000"/>
          </a:bodyPr>
          <a:lstStyle/>
          <a:p>
            <a:r>
              <a:rPr lang="en-GB" sz="2100" b="1" dirty="0">
                <a:solidFill>
                  <a:schemeClr val="bg1"/>
                </a:solidFill>
              </a:rPr>
              <a:t>Academic </a:t>
            </a:r>
            <a:r>
              <a:rPr lang="en-GB" sz="2100" b="1" dirty="0" smtClean="0">
                <a:solidFill>
                  <a:schemeClr val="bg1"/>
                </a:solidFill>
              </a:rPr>
              <a:t>motivation and personal confidence</a:t>
            </a:r>
          </a:p>
          <a:p>
            <a:pPr marL="0" indent="0">
              <a:buNone/>
            </a:pPr>
            <a:endParaRPr lang="en-GB" sz="2100" dirty="0">
              <a:solidFill>
                <a:schemeClr val="bg1"/>
              </a:solidFill>
            </a:endParaRPr>
          </a:p>
          <a:p>
            <a:pPr marL="0" indent="0">
              <a:buNone/>
            </a:pPr>
            <a:r>
              <a:rPr lang="en-GB" sz="1800" dirty="0">
                <a:solidFill>
                  <a:schemeClr val="bg1"/>
                </a:solidFill>
              </a:rPr>
              <a:t>“My work experience placement made me determined to work hard in education and aim for a worthwhile job I will enjoy.” (young adult)</a:t>
            </a:r>
          </a:p>
          <a:p>
            <a:pPr marL="0" indent="0">
              <a:buNone/>
            </a:pPr>
            <a:endParaRPr lang="en-GB" sz="1800" dirty="0">
              <a:solidFill>
                <a:schemeClr val="bg1"/>
              </a:solidFill>
            </a:endParaRPr>
          </a:p>
          <a:p>
            <a:pPr marL="0" indent="0">
              <a:buNone/>
            </a:pPr>
            <a:r>
              <a:rPr lang="en-GB" sz="1800" dirty="0">
                <a:solidFill>
                  <a:schemeClr val="bg1"/>
                </a:solidFill>
              </a:rPr>
              <a:t>“You see the change in attendance, behaviour. They realise how important it is to get English and Maths. Impact on motivation is huge” (teacher)</a:t>
            </a:r>
          </a:p>
          <a:p>
            <a:pPr marL="0" indent="0">
              <a:buNone/>
            </a:pPr>
            <a:endParaRPr lang="en-GB" sz="1800" dirty="0">
              <a:solidFill>
                <a:schemeClr val="bg1"/>
              </a:solidFill>
            </a:endParaRPr>
          </a:p>
          <a:p>
            <a:pPr marL="0" indent="0">
              <a:buNone/>
            </a:pPr>
            <a:r>
              <a:rPr lang="en-GB" sz="1800" dirty="0">
                <a:solidFill>
                  <a:schemeClr val="bg1"/>
                </a:solidFill>
              </a:rPr>
              <a:t>“My kids learn that you don’t need to be unemployed when you leave school” (Special school teacher)</a:t>
            </a:r>
          </a:p>
          <a:p>
            <a:pPr marL="0" indent="0">
              <a:buNone/>
            </a:pPr>
            <a:endParaRPr lang="en-GB" dirty="0">
              <a:solidFill>
                <a:schemeClr val="bg1"/>
              </a:solidFill>
            </a:endParaRPr>
          </a:p>
        </p:txBody>
      </p:sp>
      <p:pic>
        <p:nvPicPr>
          <p:cNvPr id="5" name="Content Placeholder 6"/>
          <p:cNvPicPr>
            <a:picLocks noChangeAspect="1"/>
          </p:cNvPicPr>
          <p:nvPr/>
        </p:nvPicPr>
        <p:blipFill>
          <a:blip r:embed="rId3"/>
          <a:stretch>
            <a:fillRect/>
          </a:stretch>
        </p:blipFill>
        <p:spPr>
          <a:xfrm>
            <a:off x="685800" y="2354867"/>
            <a:ext cx="5863186" cy="1709133"/>
          </a:xfrm>
          <a:prstGeom prst="rect">
            <a:avLst/>
          </a:prstGeom>
        </p:spPr>
      </p:pic>
      <p:pic>
        <p:nvPicPr>
          <p:cNvPr id="7" name="Picture 6"/>
          <p:cNvPicPr>
            <a:picLocks noChangeAspect="1"/>
          </p:cNvPicPr>
          <p:nvPr/>
        </p:nvPicPr>
        <p:blipFill>
          <a:blip r:embed="rId4"/>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2632190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stretch>
            <a:fillRect/>
          </a:stretch>
        </p:blipFill>
        <p:spPr>
          <a:xfrm>
            <a:off x="6525928" y="292101"/>
            <a:ext cx="5109752" cy="6435234"/>
          </a:xfrm>
          <a:prstGeom prst="rect">
            <a:avLst/>
          </a:prstGeom>
          <a:solidFill>
            <a:schemeClr val="bg1"/>
          </a:solidFill>
          <a:ln w="12700" cmpd="dbl">
            <a:solidFill>
              <a:schemeClr val="tx1"/>
            </a:solidFill>
          </a:ln>
          <a:effectLst>
            <a:softEdge rad="0"/>
          </a:effec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15960"/>
          <a:stretch/>
        </p:blipFill>
        <p:spPr>
          <a:xfrm>
            <a:off x="1" y="990600"/>
            <a:ext cx="6477000" cy="5081470"/>
          </a:xfrm>
          <a:prstGeom prst="rect">
            <a:avLst/>
          </a:prstGeom>
        </p:spPr>
      </p:pic>
      <p:sp>
        <p:nvSpPr>
          <p:cNvPr id="7" name="Shape 38"/>
          <p:cNvSpPr/>
          <p:nvPr/>
        </p:nvSpPr>
        <p:spPr>
          <a:xfrm>
            <a:off x="404121" y="1917701"/>
            <a:ext cx="5668759" cy="3517900"/>
          </a:xfrm>
          <a:prstGeom prst="rect">
            <a:avLst/>
          </a:prstGeom>
          <a:solidFill>
            <a:srgbClr val="000000">
              <a:alpha val="63000"/>
            </a:srgbClr>
          </a:solidFill>
          <a:ln>
            <a:noFill/>
          </a:ln>
        </p:spPr>
        <p:txBody>
          <a:bodyPr lIns="91425" tIns="91425" rIns="91425" bIns="91425" anchor="ctr" anchorCtr="0">
            <a:noAutofit/>
          </a:bodyPr>
          <a:lstStyle/>
          <a:p>
            <a:pPr lvl="0">
              <a:spcBef>
                <a:spcPts val="0"/>
              </a:spcBef>
              <a:buNone/>
            </a:pPr>
            <a:endParaRPr/>
          </a:p>
        </p:txBody>
      </p:sp>
      <p:sp>
        <p:nvSpPr>
          <p:cNvPr id="5" name="Rectangle 4"/>
          <p:cNvSpPr/>
          <p:nvPr/>
        </p:nvSpPr>
        <p:spPr>
          <a:xfrm>
            <a:off x="190500" y="2724888"/>
            <a:ext cx="6096000" cy="1569660"/>
          </a:xfrm>
          <a:prstGeom prst="rect">
            <a:avLst/>
          </a:prstGeom>
        </p:spPr>
        <p:txBody>
          <a:bodyPr>
            <a:spAutoFit/>
          </a:bodyPr>
          <a:lstStyle/>
          <a:p>
            <a:pPr algn="ctr"/>
            <a:r>
              <a:rPr lang="en-GB" sz="3200" b="1" u="sng" dirty="0" smtClean="0">
                <a:solidFill>
                  <a:schemeClr val="bg1"/>
                </a:solidFill>
              </a:rPr>
              <a:t>Why is employer engagement is </a:t>
            </a:r>
          </a:p>
          <a:p>
            <a:pPr algn="ctr"/>
            <a:r>
              <a:rPr lang="en-GB" sz="3200" b="1" u="sng" dirty="0" smtClean="0">
                <a:solidFill>
                  <a:schemeClr val="bg1"/>
                </a:solidFill>
              </a:rPr>
              <a:t>more important now than </a:t>
            </a:r>
          </a:p>
          <a:p>
            <a:pPr algn="ctr"/>
            <a:r>
              <a:rPr lang="en-GB" sz="3200" b="1" u="sng" dirty="0" smtClean="0">
                <a:solidFill>
                  <a:schemeClr val="bg1"/>
                </a:solidFill>
              </a:rPr>
              <a:t>it was a generation ago?</a:t>
            </a:r>
          </a:p>
        </p:txBody>
      </p:sp>
    </p:spTree>
    <p:extLst>
      <p:ext uri="{BB962C8B-B14F-4D97-AF65-F5344CB8AC3E}">
        <p14:creationId xmlns:p14="http://schemas.microsoft.com/office/powerpoint/2010/main" val="38537455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3974" y="1533525"/>
            <a:ext cx="10499458" cy="5231013"/>
          </a:xfrm>
          <a:prstGeom prst="rect">
            <a:avLst/>
          </a:prstGeom>
        </p:spPr>
      </p:pic>
      <p:sp>
        <p:nvSpPr>
          <p:cNvPr id="3" name="Title 2"/>
          <p:cNvSpPr>
            <a:spLocks noGrp="1"/>
          </p:cNvSpPr>
          <p:nvPr>
            <p:ph type="title"/>
          </p:nvPr>
        </p:nvSpPr>
        <p:spPr/>
        <p:txBody>
          <a:bodyPr>
            <a:normAutofit/>
          </a:bodyPr>
          <a:lstStyle/>
          <a:p>
            <a:r>
              <a:rPr lang="en-GB" sz="3000" b="1" dirty="0" smtClean="0">
                <a:solidFill>
                  <a:schemeClr val="bg1"/>
                </a:solidFill>
                <a:latin typeface="+mn-lt"/>
              </a:rPr>
              <a:t>Teenage career aspirations have nothing in common with labour market demand</a:t>
            </a:r>
            <a:endParaRPr lang="en-GB" sz="3000" b="1" dirty="0">
              <a:solidFill>
                <a:schemeClr val="bg1"/>
              </a:solidFill>
              <a:latin typeface="+mn-lt"/>
            </a:endParaRPr>
          </a:p>
        </p:txBody>
      </p:sp>
      <p:pic>
        <p:nvPicPr>
          <p:cNvPr id="6" name="Picture 5"/>
          <p:cNvPicPr>
            <a:picLocks noChangeAspect="1"/>
          </p:cNvPicPr>
          <p:nvPr/>
        </p:nvPicPr>
        <p:blipFill>
          <a:blip r:embed="rId4"/>
          <a:stretch>
            <a:fillRect/>
          </a:stretch>
        </p:blipFill>
        <p:spPr>
          <a:xfrm>
            <a:off x="2099861" y="1690688"/>
            <a:ext cx="7915275" cy="323850"/>
          </a:xfrm>
          <a:prstGeom prst="rect">
            <a:avLst/>
          </a:prstGeom>
        </p:spPr>
      </p:pic>
      <p:sp>
        <p:nvSpPr>
          <p:cNvPr id="7" name="TextBox 6"/>
          <p:cNvSpPr txBox="1"/>
          <p:nvPr/>
        </p:nvSpPr>
        <p:spPr>
          <a:xfrm>
            <a:off x="1126156" y="6506678"/>
            <a:ext cx="10087276" cy="307777"/>
          </a:xfrm>
          <a:prstGeom prst="rect">
            <a:avLst/>
          </a:prstGeom>
          <a:noFill/>
        </p:spPr>
        <p:txBody>
          <a:bodyPr wrap="square" rtlCol="0">
            <a:spAutoFit/>
          </a:bodyPr>
          <a:lstStyle/>
          <a:p>
            <a:pPr algn="r"/>
            <a:r>
              <a:rPr lang="en-GB" sz="1400" dirty="0" smtClean="0"/>
              <a:t>Source: Mann et al. 2012. </a:t>
            </a:r>
            <a:r>
              <a:rPr lang="en-GB" sz="1400" i="1" dirty="0" smtClean="0"/>
              <a:t>Nothing in common</a:t>
            </a:r>
            <a:r>
              <a:rPr lang="en-GB" sz="1400" dirty="0" smtClean="0"/>
              <a:t>. London: Education &amp; Employers and UKCES</a:t>
            </a:r>
            <a:endParaRPr lang="en-GB" sz="1400" dirty="0"/>
          </a:p>
        </p:txBody>
      </p:sp>
      <p:pic>
        <p:nvPicPr>
          <p:cNvPr id="8" name="Picture 7"/>
          <p:cNvPicPr>
            <a:picLocks noChangeAspect="1"/>
          </p:cNvPicPr>
          <p:nvPr/>
        </p:nvPicPr>
        <p:blipFill>
          <a:blip r:embed="rId5"/>
          <a:stretch>
            <a:fillRect/>
          </a:stretch>
        </p:blipFill>
        <p:spPr>
          <a:xfrm>
            <a:off x="10515599" y="79180"/>
            <a:ext cx="1676400" cy="571890"/>
          </a:xfrm>
          <a:prstGeom prst="rect">
            <a:avLst/>
          </a:prstGeom>
        </p:spPr>
      </p:pic>
    </p:spTree>
    <p:extLst>
      <p:ext uri="{BB962C8B-B14F-4D97-AF65-F5344CB8AC3E}">
        <p14:creationId xmlns:p14="http://schemas.microsoft.com/office/powerpoint/2010/main" val="20948108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34251335"/>
              </p:ext>
            </p:extLst>
          </p:nvPr>
        </p:nvGraphicFramePr>
        <p:xfrm>
          <a:off x="0" y="0"/>
          <a:ext cx="12192000" cy="6857998"/>
        </p:xfrm>
        <a:graphic>
          <a:graphicData uri="http://schemas.openxmlformats.org/drawingml/2006/table">
            <a:tbl>
              <a:tblPr firstRow="1" firstCol="1" bandRow="1">
                <a:tableStyleId>{5C22544A-7EE6-4342-B048-85BDC9FD1C3A}</a:tableStyleId>
              </a:tblPr>
              <a:tblGrid>
                <a:gridCol w="4063550"/>
                <a:gridCol w="4063550"/>
                <a:gridCol w="4064900"/>
              </a:tblGrid>
              <a:tr h="897191">
                <a:tc gridSpan="3">
                  <a:txBody>
                    <a:bodyPr/>
                    <a:lstStyle/>
                    <a:p>
                      <a:pPr>
                        <a:lnSpc>
                          <a:spcPct val="107000"/>
                        </a:lnSpc>
                        <a:spcAft>
                          <a:spcPts val="0"/>
                        </a:spcAft>
                      </a:pPr>
                      <a:r>
                        <a:rPr lang="en-GB" sz="1800" dirty="0">
                          <a:effectLst/>
                        </a:rPr>
                        <a:t>Due to globalisation, liberal labour regulation, and especially technological change, for young people the </a:t>
                      </a:r>
                      <a:r>
                        <a:rPr lang="en-GB" sz="1800" dirty="0" smtClean="0">
                          <a:effectLst/>
                        </a:rPr>
                        <a:t>world</a:t>
                      </a:r>
                      <a:r>
                        <a:rPr lang="en-GB" sz="1800" baseline="0" dirty="0" smtClean="0">
                          <a:effectLst/>
                        </a:rPr>
                        <a:t> of work </a:t>
                      </a:r>
                      <a:r>
                        <a:rPr lang="en-GB" sz="1800" dirty="0" smtClean="0">
                          <a:effectLst/>
                        </a:rPr>
                        <a:t>is </a:t>
                      </a:r>
                      <a:r>
                        <a:rPr lang="en-GB" sz="1800" dirty="0">
                          <a:effectLst/>
                        </a:rPr>
                        <a:t>increasingly…</a:t>
                      </a:r>
                      <a:endParaRPr lang="en-GB" sz="1600" dirty="0">
                        <a:effectLst/>
                      </a:endParaRPr>
                    </a:p>
                    <a:p>
                      <a:pPr>
                        <a:lnSpc>
                          <a:spcPct val="107000"/>
                        </a:lnSpc>
                        <a:spcAft>
                          <a:spcPts val="0"/>
                        </a:spcAft>
                      </a:pPr>
                      <a:r>
                        <a:rPr lang="en-GB" sz="18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25979" marR="125979" marT="0" marB="0"/>
                </a:tc>
                <a:tc hMerge="1">
                  <a:txBody>
                    <a:bodyPr/>
                    <a:lstStyle/>
                    <a:p>
                      <a:endParaRPr lang="en-GB"/>
                    </a:p>
                  </a:txBody>
                  <a:tcPr/>
                </a:tc>
                <a:tc hMerge="1">
                  <a:txBody>
                    <a:bodyPr/>
                    <a:lstStyle/>
                    <a:p>
                      <a:endParaRPr lang="en-GB"/>
                    </a:p>
                  </a:txBody>
                  <a:tcPr/>
                </a:tc>
              </a:tr>
              <a:tr h="1983048">
                <a:tc>
                  <a:txBody>
                    <a:bodyPr/>
                    <a:lstStyle/>
                    <a:p>
                      <a:pPr>
                        <a:lnSpc>
                          <a:spcPct val="107000"/>
                        </a:lnSpc>
                        <a:spcAft>
                          <a:spcPts val="0"/>
                        </a:spcAft>
                      </a:pPr>
                      <a:r>
                        <a:rPr lang="en-GB" sz="1800" u="none" dirty="0">
                          <a:effectLst/>
                        </a:rPr>
                        <a:t>..</a:t>
                      </a:r>
                      <a:r>
                        <a:rPr lang="en-GB" sz="1800" u="sng" dirty="0">
                          <a:effectLst/>
                        </a:rPr>
                        <a:t>complex</a:t>
                      </a:r>
                      <a:r>
                        <a:rPr lang="en-GB" sz="1800" dirty="0">
                          <a:effectLst/>
                        </a:rPr>
                        <a:t>– with shifts in distribution of employment, jobs growth in new economic areas and significant change in working practices in traditional areas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25979" marR="125979" marT="0" marB="0"/>
                </a:tc>
                <a:tc>
                  <a:txBody>
                    <a:bodyPr/>
                    <a:lstStyle/>
                    <a:p>
                      <a:pPr>
                        <a:lnSpc>
                          <a:spcPct val="107000"/>
                        </a:lnSpc>
                        <a:spcAft>
                          <a:spcPts val="0"/>
                        </a:spcAft>
                      </a:pPr>
                      <a:r>
                        <a:rPr lang="en-GB" sz="1800" i="1" dirty="0">
                          <a:effectLst/>
                        </a:rPr>
                        <a:t>For young people</a:t>
                      </a:r>
                      <a:r>
                        <a:rPr lang="en-GB" sz="1800" dirty="0">
                          <a:effectLst/>
                        </a:rPr>
                        <a:t>, investment choices (what and where to study, the value of qualifications and experience) become more difficult as the labour market becomes more complex.   </a:t>
                      </a:r>
                      <a:endParaRPr lang="en-GB" sz="1600" dirty="0">
                        <a:effectLst/>
                      </a:endParaRPr>
                    </a:p>
                    <a:p>
                      <a:pPr>
                        <a:lnSpc>
                          <a:spcPct val="107000"/>
                        </a:lnSpc>
                        <a:spcAft>
                          <a:spcPts val="0"/>
                        </a:spcAft>
                      </a:pPr>
                      <a:r>
                        <a:rPr lang="en-GB" sz="18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25979" marR="125979" marT="0" marB="0"/>
                </a:tc>
                <a:tc>
                  <a:txBody>
                    <a:bodyPr/>
                    <a:lstStyle/>
                    <a:p>
                      <a:pPr>
                        <a:lnSpc>
                          <a:spcPct val="107000"/>
                        </a:lnSpc>
                        <a:spcAft>
                          <a:spcPts val="0"/>
                        </a:spcAft>
                      </a:pPr>
                      <a:r>
                        <a:rPr lang="en-GB" sz="1800" i="1" dirty="0">
                          <a:effectLst/>
                        </a:rPr>
                        <a:t>For schools/colleges </a:t>
                      </a:r>
                      <a:r>
                        <a:rPr lang="en-GB" sz="1800" dirty="0">
                          <a:effectLst/>
                        </a:rPr>
                        <a:t>(primary and especially secondary), Careers Education Information Advice and Guidance enriched by extensive employer engagement becomes more important.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25979" marR="125979" marT="0" marB="0"/>
                </a:tc>
              </a:tr>
              <a:tr h="2392508">
                <a:tc>
                  <a:txBody>
                    <a:bodyPr/>
                    <a:lstStyle/>
                    <a:p>
                      <a:pPr>
                        <a:lnSpc>
                          <a:spcPct val="107000"/>
                        </a:lnSpc>
                        <a:spcAft>
                          <a:spcPts val="0"/>
                        </a:spcAft>
                      </a:pPr>
                      <a:r>
                        <a:rPr lang="en-GB" sz="1800" dirty="0">
                          <a:effectLst/>
                        </a:rPr>
                        <a:t>…</a:t>
                      </a:r>
                      <a:r>
                        <a:rPr lang="en-GB" sz="1800" u="sng" dirty="0">
                          <a:effectLst/>
                        </a:rPr>
                        <a:t>competitive </a:t>
                      </a:r>
                      <a:r>
                        <a:rPr lang="en-GB" sz="1800" dirty="0">
                          <a:effectLst/>
                        </a:rPr>
                        <a:t>– with churns between employment (PT, FT, temporary), education, training, unemployment, NEET commonplace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25979" marR="125979" marT="0" marB="0"/>
                </a:tc>
                <a:tc>
                  <a:txBody>
                    <a:bodyPr/>
                    <a:lstStyle/>
                    <a:p>
                      <a:pPr>
                        <a:lnSpc>
                          <a:spcPct val="107000"/>
                        </a:lnSpc>
                        <a:spcAft>
                          <a:spcPts val="0"/>
                        </a:spcAft>
                      </a:pPr>
                      <a:r>
                        <a:rPr lang="en-GB" sz="1800" i="1" dirty="0">
                          <a:effectLst/>
                        </a:rPr>
                        <a:t>For young people</a:t>
                      </a:r>
                      <a:r>
                        <a:rPr lang="en-GB" sz="1800" dirty="0">
                          <a:effectLst/>
                        </a:rPr>
                        <a:t>, understanding of how the labour market works, job seeking skills (application processes and in interviewing) and personal resilience become more important.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25979" marR="125979" marT="0" marB="0"/>
                </a:tc>
                <a:tc>
                  <a:txBody>
                    <a:bodyPr/>
                    <a:lstStyle/>
                    <a:p>
                      <a:pPr>
                        <a:lnSpc>
                          <a:spcPct val="107000"/>
                        </a:lnSpc>
                        <a:spcAft>
                          <a:spcPts val="0"/>
                        </a:spcAft>
                      </a:pPr>
                      <a:r>
                        <a:rPr lang="en-GB" sz="1800" i="1" dirty="0">
                          <a:effectLst/>
                        </a:rPr>
                        <a:t>For schools/colleges</a:t>
                      </a:r>
                      <a:r>
                        <a:rPr lang="en-GB" sz="1800" dirty="0">
                          <a:effectLst/>
                        </a:rPr>
                        <a:t>, activities to develop resilience and authentic recruitment preparation in context of labour market operation become more important. Where possible, schools can help put pathways from education into work in place. </a:t>
                      </a:r>
                      <a:endParaRPr lang="en-GB" sz="1600" dirty="0">
                        <a:effectLst/>
                      </a:endParaRPr>
                    </a:p>
                    <a:p>
                      <a:pPr>
                        <a:lnSpc>
                          <a:spcPct val="107000"/>
                        </a:lnSpc>
                        <a:spcAft>
                          <a:spcPts val="0"/>
                        </a:spcAft>
                      </a:pPr>
                      <a:r>
                        <a:rPr lang="en-GB" sz="18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25979" marR="125979" marT="0" marB="0"/>
                </a:tc>
              </a:tr>
              <a:tr h="1585251">
                <a:tc>
                  <a:txBody>
                    <a:bodyPr/>
                    <a:lstStyle/>
                    <a:p>
                      <a:pPr>
                        <a:lnSpc>
                          <a:spcPct val="107000"/>
                        </a:lnSpc>
                        <a:spcAft>
                          <a:spcPts val="0"/>
                        </a:spcAft>
                      </a:pPr>
                      <a:r>
                        <a:rPr lang="en-GB" sz="1800" dirty="0">
                          <a:effectLst/>
                        </a:rPr>
                        <a:t>…</a:t>
                      </a:r>
                      <a:r>
                        <a:rPr lang="en-GB" sz="1800" u="sng" dirty="0">
                          <a:effectLst/>
                        </a:rPr>
                        <a:t>changing</a:t>
                      </a:r>
                      <a:r>
                        <a:rPr lang="en-GB" sz="1800" dirty="0">
                          <a:effectLst/>
                        </a:rPr>
                        <a:t> – with personal effectiveness and adaptability at a premium in service/knowledge economy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25979" marR="125979" marT="0" marB="0"/>
                </a:tc>
                <a:tc>
                  <a:txBody>
                    <a:bodyPr/>
                    <a:lstStyle/>
                    <a:p>
                      <a:pPr>
                        <a:lnSpc>
                          <a:spcPct val="107000"/>
                        </a:lnSpc>
                        <a:spcAft>
                          <a:spcPts val="0"/>
                        </a:spcAft>
                      </a:pPr>
                      <a:r>
                        <a:rPr lang="en-GB" sz="1800" i="1" dirty="0">
                          <a:effectLst/>
                        </a:rPr>
                        <a:t>For young people</a:t>
                      </a:r>
                      <a:r>
                        <a:rPr lang="en-GB" sz="1800" dirty="0">
                          <a:effectLst/>
                        </a:rPr>
                        <a:t>, ability to apply their knowledge in unfamiliar situations becomes more important.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25979" marR="125979" marT="0" marB="0"/>
                </a:tc>
                <a:tc>
                  <a:txBody>
                    <a:bodyPr/>
                    <a:lstStyle/>
                    <a:p>
                      <a:pPr>
                        <a:lnSpc>
                          <a:spcPct val="107000"/>
                        </a:lnSpc>
                        <a:spcAft>
                          <a:spcPts val="0"/>
                        </a:spcAft>
                      </a:pPr>
                      <a:r>
                        <a:rPr lang="en-GB" sz="1800" i="1" dirty="0">
                          <a:effectLst/>
                        </a:rPr>
                        <a:t>For schools/colleges</a:t>
                      </a:r>
                      <a:r>
                        <a:rPr lang="en-GB" sz="1800" dirty="0">
                          <a:effectLst/>
                        </a:rPr>
                        <a:t>, applied learning (enterprise education), specifically when delivered in real-world settings, becomes more important</a:t>
                      </a:r>
                      <a:r>
                        <a:rPr lang="en-GB" sz="1800" dirty="0" smtClean="0">
                          <a:effectLst/>
                        </a:rPr>
                        <a: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25979" marR="125979" marT="0" marB="0"/>
                </a:tc>
              </a:tr>
            </a:tbl>
          </a:graphicData>
        </a:graphic>
      </p:graphicFrame>
    </p:spTree>
    <p:extLst>
      <p:ext uri="{BB962C8B-B14F-4D97-AF65-F5344CB8AC3E}">
        <p14:creationId xmlns:p14="http://schemas.microsoft.com/office/powerpoint/2010/main" val="1747976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5304"/>
            <a:ext cx="10515600" cy="1325563"/>
          </a:xfrm>
        </p:spPr>
        <p:txBody>
          <a:bodyPr>
            <a:normAutofit/>
          </a:bodyPr>
          <a:lstStyle/>
          <a:p>
            <a:r>
              <a:rPr lang="en-GB" sz="4000" dirty="0" smtClean="0">
                <a:solidFill>
                  <a:schemeClr val="bg1"/>
                </a:solidFill>
              </a:rPr>
              <a:t> </a:t>
            </a:r>
            <a:r>
              <a:rPr lang="en-GB" sz="4000" b="1" dirty="0" smtClean="0">
                <a:solidFill>
                  <a:schemeClr val="bg1"/>
                </a:solidFill>
                <a:latin typeface="+mn-lt"/>
              </a:rPr>
              <a:t>Free online library…</a:t>
            </a:r>
            <a:endParaRPr lang="en-GB" sz="4000" b="1" dirty="0">
              <a:solidFill>
                <a:schemeClr val="bg1"/>
              </a:solidFill>
              <a:latin typeface="+mn-lt"/>
            </a:endParaRPr>
          </a:p>
        </p:txBody>
      </p:sp>
      <p:sp>
        <p:nvSpPr>
          <p:cNvPr id="3" name="Content Placeholder 2"/>
          <p:cNvSpPr>
            <a:spLocks noGrp="1"/>
          </p:cNvSpPr>
          <p:nvPr>
            <p:ph idx="1"/>
          </p:nvPr>
        </p:nvSpPr>
        <p:spPr>
          <a:xfrm>
            <a:off x="838200" y="2181877"/>
            <a:ext cx="10515600" cy="4351338"/>
          </a:xfrm>
        </p:spPr>
        <p:txBody>
          <a:bodyPr>
            <a:normAutofit lnSpcReduction="10000"/>
          </a:bodyPr>
          <a:lstStyle/>
          <a:p>
            <a:pPr marL="0" indent="0">
              <a:buNone/>
            </a:pPr>
            <a:endParaRPr lang="en-GB" dirty="0" smtClean="0"/>
          </a:p>
          <a:p>
            <a:pPr marL="0" indent="0">
              <a:buNone/>
            </a:pPr>
            <a:endParaRPr lang="en-GB" dirty="0"/>
          </a:p>
          <a:p>
            <a:pPr marL="0" indent="0">
              <a:buNone/>
            </a:pPr>
            <a:endParaRPr lang="en-GB" dirty="0" smtClean="0">
              <a:hlinkClick r:id=""/>
            </a:endParaRPr>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a:p>
          <a:p>
            <a:pPr marL="0" indent="0">
              <a:buNone/>
            </a:pPr>
            <a:r>
              <a:rPr lang="en-GB" sz="2700" b="1" dirty="0">
                <a:hlinkClick r:id="rId3"/>
              </a:rPr>
              <a:t>http://www.educationandemployers.org/research-main/</a:t>
            </a:r>
            <a:r>
              <a:rPr lang="en-GB" sz="2700" b="1" dirty="0"/>
              <a:t> </a:t>
            </a:r>
            <a:endParaRPr lang="en-GB" sz="2700" dirty="0"/>
          </a:p>
        </p:txBody>
      </p:sp>
      <p:pic>
        <p:nvPicPr>
          <p:cNvPr id="4" name="Picture 3"/>
          <p:cNvPicPr>
            <a:picLocks noChangeAspect="1"/>
          </p:cNvPicPr>
          <p:nvPr/>
        </p:nvPicPr>
        <p:blipFill>
          <a:blip r:embed="rId4"/>
          <a:stretch>
            <a:fillRect/>
          </a:stretch>
        </p:blipFill>
        <p:spPr>
          <a:xfrm>
            <a:off x="592267" y="1409330"/>
            <a:ext cx="3142632" cy="4021497"/>
          </a:xfrm>
          <a:prstGeom prst="rect">
            <a:avLst/>
          </a:prstGeom>
        </p:spPr>
      </p:pic>
      <p:pic>
        <p:nvPicPr>
          <p:cNvPr id="5" name="Picture 4"/>
          <p:cNvPicPr>
            <a:picLocks noChangeAspect="1"/>
          </p:cNvPicPr>
          <p:nvPr/>
        </p:nvPicPr>
        <p:blipFill>
          <a:blip r:embed="rId5"/>
          <a:stretch>
            <a:fillRect/>
          </a:stretch>
        </p:blipFill>
        <p:spPr>
          <a:xfrm>
            <a:off x="4061399" y="1315120"/>
            <a:ext cx="4784676" cy="4209916"/>
          </a:xfrm>
          <a:prstGeom prst="rect">
            <a:avLst/>
          </a:prstGeom>
        </p:spPr>
      </p:pic>
      <p:pic>
        <p:nvPicPr>
          <p:cNvPr id="6" name="Picture 5"/>
          <p:cNvPicPr>
            <a:picLocks noChangeAspect="1"/>
          </p:cNvPicPr>
          <p:nvPr/>
        </p:nvPicPr>
        <p:blipFill>
          <a:blip r:embed="rId6"/>
          <a:stretch>
            <a:fillRect/>
          </a:stretch>
        </p:blipFill>
        <p:spPr>
          <a:xfrm>
            <a:off x="9172576" y="997621"/>
            <a:ext cx="2679032" cy="5053821"/>
          </a:xfrm>
          <a:prstGeom prst="rect">
            <a:avLst/>
          </a:prstGeom>
        </p:spPr>
      </p:pic>
      <p:pic>
        <p:nvPicPr>
          <p:cNvPr id="9" name="Picture 8"/>
          <p:cNvPicPr>
            <a:picLocks noChangeAspect="1"/>
          </p:cNvPicPr>
          <p:nvPr/>
        </p:nvPicPr>
        <p:blipFill>
          <a:blip r:embed="rId7"/>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10640344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875" y="2709"/>
            <a:ext cx="10292557" cy="6858000"/>
          </a:xfrm>
          <a:prstGeom prst="rect">
            <a:avLst/>
          </a:prstGeom>
        </p:spPr>
      </p:pic>
      <p:sp>
        <p:nvSpPr>
          <p:cNvPr id="5" name="Shape 38"/>
          <p:cNvSpPr/>
          <p:nvPr/>
        </p:nvSpPr>
        <p:spPr>
          <a:xfrm>
            <a:off x="5496684" y="0"/>
            <a:ext cx="3901315" cy="6855291"/>
          </a:xfrm>
          <a:prstGeom prst="rect">
            <a:avLst/>
          </a:prstGeom>
          <a:solidFill>
            <a:srgbClr val="000000">
              <a:alpha val="49000"/>
            </a:srgbClr>
          </a:solidFill>
          <a:ln>
            <a:noFill/>
          </a:ln>
        </p:spPr>
        <p:txBody>
          <a:bodyPr lIns="91425" tIns="91425" rIns="91425" bIns="91425" anchor="ctr" anchorCtr="0">
            <a:noAutofit/>
          </a:bodyPr>
          <a:lstStyle/>
          <a:p>
            <a:pPr lvl="0">
              <a:spcBef>
                <a:spcPts val="0"/>
              </a:spcBef>
              <a:buNone/>
            </a:pPr>
            <a:endParaRPr/>
          </a:p>
        </p:txBody>
      </p:sp>
      <p:sp>
        <p:nvSpPr>
          <p:cNvPr id="2" name="Rectangle 1"/>
          <p:cNvSpPr/>
          <p:nvPr/>
        </p:nvSpPr>
        <p:spPr>
          <a:xfrm>
            <a:off x="5496684" y="2051749"/>
            <a:ext cx="3901315" cy="2169825"/>
          </a:xfrm>
          <a:prstGeom prst="rect">
            <a:avLst/>
          </a:prstGeom>
        </p:spPr>
        <p:txBody>
          <a:bodyPr wrap="square">
            <a:spAutoFit/>
          </a:bodyPr>
          <a:lstStyle/>
          <a:p>
            <a:pPr algn="ctr"/>
            <a:r>
              <a:rPr lang="en-GB" sz="4500" b="1" u="sng" dirty="0" smtClean="0">
                <a:solidFill>
                  <a:schemeClr val="bg1"/>
                </a:solidFill>
              </a:rPr>
              <a:t>What are the </a:t>
            </a:r>
          </a:p>
          <a:p>
            <a:pPr algn="ctr"/>
            <a:r>
              <a:rPr lang="en-GB" sz="4500" b="1" u="sng" dirty="0" smtClean="0">
                <a:solidFill>
                  <a:schemeClr val="bg1"/>
                </a:solidFill>
              </a:rPr>
              <a:t>implications for </a:t>
            </a:r>
          </a:p>
          <a:p>
            <a:pPr algn="ctr"/>
            <a:r>
              <a:rPr lang="en-GB" sz="4500" b="1" u="sng" dirty="0" smtClean="0">
                <a:solidFill>
                  <a:schemeClr val="bg1"/>
                </a:solidFill>
              </a:rPr>
              <a:t>practice?</a:t>
            </a:r>
          </a:p>
        </p:txBody>
      </p:sp>
    </p:spTree>
    <p:extLst>
      <p:ext uri="{BB962C8B-B14F-4D97-AF65-F5344CB8AC3E}">
        <p14:creationId xmlns:p14="http://schemas.microsoft.com/office/powerpoint/2010/main" val="11030671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7000" contrast="35000"/>
                    </a14:imgEffect>
                  </a14:imgLayer>
                </a14:imgProps>
              </a:ext>
              <a:ext uri="{28A0092B-C50C-407E-A947-70E740481C1C}">
                <a14:useLocalDpi xmlns:a14="http://schemas.microsoft.com/office/drawing/2010/main" val="0"/>
              </a:ext>
            </a:extLst>
          </a:blip>
          <a:stretch>
            <a:fillRect/>
          </a:stretch>
        </p:blipFill>
        <p:spPr>
          <a:xfrm>
            <a:off x="-3462" y="0"/>
            <a:ext cx="12461538" cy="6858000"/>
          </a:xfrm>
          <a:prstGeom prst="rect">
            <a:avLst/>
          </a:prstGeom>
        </p:spPr>
      </p:pic>
      <p:sp>
        <p:nvSpPr>
          <p:cNvPr id="3" name="Subtitle 2"/>
          <p:cNvSpPr>
            <a:spLocks noGrp="1"/>
          </p:cNvSpPr>
          <p:nvPr>
            <p:ph type="subTitle" idx="1"/>
          </p:nvPr>
        </p:nvSpPr>
        <p:spPr>
          <a:xfrm>
            <a:off x="1397574" y="1485900"/>
            <a:ext cx="9649691" cy="3324782"/>
          </a:xfrm>
        </p:spPr>
        <p:txBody>
          <a:bodyPr>
            <a:normAutofit/>
          </a:bodyPr>
          <a:lstStyle/>
          <a:p>
            <a:r>
              <a:rPr lang="en-GB" sz="4000" b="1" dirty="0" smtClean="0"/>
              <a:t>Implications for Practitioners </a:t>
            </a:r>
          </a:p>
          <a:p>
            <a:r>
              <a:rPr lang="en-GB" sz="3200" dirty="0" smtClean="0"/>
              <a:t>What does the evidence tell us?</a:t>
            </a:r>
            <a:endParaRPr lang="en-GB" sz="2800" dirty="0" smtClean="0"/>
          </a:p>
          <a:p>
            <a:endParaRPr lang="en-GB" sz="4000" b="1" dirty="0"/>
          </a:p>
          <a:p>
            <a:r>
              <a:rPr lang="en-GB" dirty="0" smtClean="0"/>
              <a:t>Jordan Rehill</a:t>
            </a:r>
          </a:p>
          <a:p>
            <a:r>
              <a:rPr lang="en-GB" dirty="0" smtClean="0"/>
              <a:t>Research Assistant – Education and Employers</a:t>
            </a:r>
          </a:p>
          <a:p>
            <a:r>
              <a:rPr lang="en-GB" sz="2000" dirty="0" smtClean="0"/>
              <a:t>Jordan.rehill@educationandemployers.org </a:t>
            </a:r>
            <a:endParaRPr lang="en-GB" sz="2000" dirty="0"/>
          </a:p>
        </p:txBody>
      </p:sp>
      <p:pic>
        <p:nvPicPr>
          <p:cNvPr id="7" name="Picture 6"/>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39000"/>
                    </a14:imgEffect>
                  </a14:imgLayer>
                </a14:imgProps>
              </a:ext>
              <a:ext uri="{28A0092B-C50C-407E-A947-70E740481C1C}">
                <a14:useLocalDpi xmlns:a14="http://schemas.microsoft.com/office/drawing/2010/main" val="0"/>
              </a:ext>
            </a:extLst>
          </a:blip>
          <a:stretch>
            <a:fillRect/>
          </a:stretch>
        </p:blipFill>
        <p:spPr>
          <a:xfrm>
            <a:off x="8915400" y="506786"/>
            <a:ext cx="3067334" cy="1049665"/>
          </a:xfrm>
          <a:prstGeom prst="rect">
            <a:avLst/>
          </a:prstGeom>
        </p:spPr>
      </p:pic>
      <p:pic>
        <p:nvPicPr>
          <p:cNvPr id="8" name="Picture 7"/>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950765" y="5084740"/>
            <a:ext cx="446809" cy="363506"/>
          </a:xfrm>
          <a:prstGeom prst="rect">
            <a:avLst/>
          </a:prstGeom>
        </p:spPr>
      </p:pic>
      <p:sp>
        <p:nvSpPr>
          <p:cNvPr id="9" name="TextBox 8"/>
          <p:cNvSpPr txBox="1"/>
          <p:nvPr/>
        </p:nvSpPr>
        <p:spPr>
          <a:xfrm>
            <a:off x="1534391" y="5065467"/>
            <a:ext cx="4094019" cy="369332"/>
          </a:xfrm>
          <a:prstGeom prst="rect">
            <a:avLst/>
          </a:prstGeom>
          <a:noFill/>
        </p:spPr>
        <p:txBody>
          <a:bodyPr wrap="square" rtlCol="0">
            <a:spAutoFit/>
          </a:bodyPr>
          <a:lstStyle/>
          <a:p>
            <a:r>
              <a:rPr lang="en-GB" dirty="0" smtClean="0">
                <a:solidFill>
                  <a:prstClr val="white"/>
                </a:solidFill>
              </a:rPr>
              <a:t>@Edu_EResearch</a:t>
            </a:r>
            <a:endParaRPr lang="en-GB" dirty="0">
              <a:solidFill>
                <a:prstClr val="white"/>
              </a:solidFill>
            </a:endParaRPr>
          </a:p>
        </p:txBody>
      </p:sp>
      <p:pic>
        <p:nvPicPr>
          <p:cNvPr id="10" name="Picture 9"/>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859759" y="5559840"/>
            <a:ext cx="628820" cy="628820"/>
          </a:xfrm>
          <a:prstGeom prst="rect">
            <a:avLst/>
          </a:prstGeom>
        </p:spPr>
      </p:pic>
      <p:sp>
        <p:nvSpPr>
          <p:cNvPr id="11" name="TextBox 10"/>
          <p:cNvSpPr txBox="1"/>
          <p:nvPr/>
        </p:nvSpPr>
        <p:spPr>
          <a:xfrm>
            <a:off x="1534391" y="5689584"/>
            <a:ext cx="5133111" cy="369332"/>
          </a:xfrm>
          <a:prstGeom prst="rect">
            <a:avLst/>
          </a:prstGeom>
          <a:noFill/>
        </p:spPr>
        <p:txBody>
          <a:bodyPr wrap="square" rtlCol="0">
            <a:spAutoFit/>
          </a:bodyPr>
          <a:lstStyle/>
          <a:p>
            <a:r>
              <a:rPr lang="en-GB" dirty="0" smtClean="0">
                <a:solidFill>
                  <a:prstClr val="white"/>
                </a:solidFill>
              </a:rPr>
              <a:t>www.educationandemployers.org/research-main</a:t>
            </a:r>
            <a:endParaRPr lang="en-GB" dirty="0">
              <a:solidFill>
                <a:prstClr val="white"/>
              </a:solidFill>
            </a:endParaRPr>
          </a:p>
        </p:txBody>
      </p:sp>
    </p:spTree>
    <p:extLst>
      <p:ext uri="{BB962C8B-B14F-4D97-AF65-F5344CB8AC3E}">
        <p14:creationId xmlns:p14="http://schemas.microsoft.com/office/powerpoint/2010/main" val="41541391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7755" y="1415194"/>
            <a:ext cx="9196468" cy="5109091"/>
          </a:xfrm>
          <a:prstGeom prst="rect">
            <a:avLst/>
          </a:prstGeom>
          <a:noFill/>
        </p:spPr>
        <p:txBody>
          <a:bodyPr wrap="square" rtlCol="0">
            <a:spAutoFit/>
          </a:bodyPr>
          <a:lstStyle/>
          <a:p>
            <a:r>
              <a:rPr lang="en-GB" sz="2800" b="1" dirty="0" smtClean="0">
                <a:solidFill>
                  <a:prstClr val="white"/>
                </a:solidFill>
              </a:rPr>
              <a:t>Advice for practice</a:t>
            </a:r>
          </a:p>
          <a:p>
            <a:endParaRPr lang="en-GB" sz="2800" b="1" dirty="0" smtClean="0">
              <a:solidFill>
                <a:prstClr val="white"/>
              </a:solidFill>
            </a:endParaRPr>
          </a:p>
          <a:p>
            <a:r>
              <a:rPr lang="en-GB" sz="2800" dirty="0" smtClean="0">
                <a:solidFill>
                  <a:prstClr val="white"/>
                </a:solidFill>
              </a:rPr>
              <a:t>The following advice is based on wider research and a number of our new and forthcoming publications:</a:t>
            </a:r>
          </a:p>
          <a:p>
            <a:endParaRPr lang="en-GB" sz="2800" dirty="0">
              <a:solidFill>
                <a:prstClr val="white"/>
              </a:solidFill>
            </a:endParaRPr>
          </a:p>
          <a:p>
            <a:pPr marL="342900" indent="-342900">
              <a:buFont typeface="Arial" panose="020B0604020202020204" pitchFamily="34" charset="0"/>
              <a:buChar char="•"/>
            </a:pPr>
            <a:r>
              <a:rPr lang="en-GB" sz="2800" dirty="0" smtClean="0">
                <a:solidFill>
                  <a:prstClr val="white"/>
                </a:solidFill>
              </a:rPr>
              <a:t>What works? Careers events and transition skills (forthcoming)</a:t>
            </a:r>
          </a:p>
          <a:p>
            <a:pPr marL="342900" indent="-342900">
              <a:buFont typeface="Arial" panose="020B0604020202020204" pitchFamily="34" charset="0"/>
              <a:buChar char="•"/>
            </a:pPr>
            <a:r>
              <a:rPr lang="en-GB" sz="2800" dirty="0" smtClean="0">
                <a:solidFill>
                  <a:prstClr val="white"/>
                </a:solidFill>
              </a:rPr>
              <a:t>Towards an employer engagement toolkit</a:t>
            </a:r>
          </a:p>
          <a:p>
            <a:pPr marL="342900" indent="-342900">
              <a:buFont typeface="Arial" panose="020B0604020202020204" pitchFamily="34" charset="0"/>
              <a:buChar char="•"/>
            </a:pPr>
            <a:r>
              <a:rPr lang="en-GB" sz="2800" dirty="0" smtClean="0">
                <a:solidFill>
                  <a:prstClr val="white"/>
                </a:solidFill>
              </a:rPr>
              <a:t>Contemporary transitions </a:t>
            </a:r>
            <a:endParaRPr lang="en-GB" sz="2400" dirty="0" smtClean="0">
              <a:solidFill>
                <a:prstClr val="white"/>
              </a:solidFill>
            </a:endParaRPr>
          </a:p>
          <a:p>
            <a:endParaRPr lang="en-GB" sz="2400" b="1" dirty="0">
              <a:solidFill>
                <a:prstClr val="white"/>
              </a:solidFill>
            </a:endParaRPr>
          </a:p>
          <a:p>
            <a:endParaRPr lang="en-GB" sz="1600" b="1" dirty="0">
              <a:solidFill>
                <a:prstClr val="white"/>
              </a:solidFill>
            </a:endParaRPr>
          </a:p>
          <a:p>
            <a:r>
              <a:rPr lang="en-GB" sz="1600" b="1" dirty="0" smtClean="0">
                <a:solidFill>
                  <a:prstClr val="white"/>
                </a:solidFill>
              </a:rPr>
              <a:t>  </a:t>
            </a:r>
          </a:p>
          <a:p>
            <a:endParaRPr lang="en-GB" dirty="0">
              <a:solidFill>
                <a:prstClr val="white"/>
              </a:solidFill>
            </a:endParaRPr>
          </a:p>
        </p:txBody>
      </p:sp>
      <p:pic>
        <p:nvPicPr>
          <p:cNvPr id="11" name="Picture 10"/>
          <p:cNvPicPr/>
          <p:nvPr/>
        </p:nvPicPr>
        <p:blipFill rotWithShape="1">
          <a:blip r:embed="rId3">
            <a:extLst>
              <a:ext uri="{28A0092B-C50C-407E-A947-70E740481C1C}">
                <a14:useLocalDpi xmlns:a14="http://schemas.microsoft.com/office/drawing/2010/main" val="0"/>
              </a:ext>
            </a:extLst>
          </a:blip>
          <a:srcRect b="20870"/>
          <a:stretch/>
        </p:blipFill>
        <p:spPr bwMode="auto">
          <a:xfrm>
            <a:off x="0" y="0"/>
            <a:ext cx="12192000" cy="2121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28497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1"/>
            <a:ext cx="12192000" cy="6857999"/>
          </a:xfrm>
          <a:prstGeom prst="rect">
            <a:avLst/>
          </a:prstGeom>
          <a:solidFill>
            <a:srgbClr val="C32733">
              <a:alpha val="94118"/>
            </a:srgbClr>
          </a:solidFill>
          <a:ln w="9525">
            <a:noFill/>
            <a:miter lim="800000"/>
            <a:headEnd/>
            <a:tailEnd/>
          </a:ln>
        </p:spPr>
        <p:txBody>
          <a:bodyPr rot="0" vert="horz" wrap="square" lIns="91440" tIns="45720" rIns="91440" bIns="45720" anchor="t" anchorCtr="0">
            <a:noAutofit/>
          </a:bodyPr>
          <a:lstStyle/>
          <a:p>
            <a:pPr algn="ctr">
              <a:lnSpc>
                <a:spcPct val="107000"/>
              </a:lnSpc>
            </a:pPr>
            <a:endParaRPr lang="en-GB" sz="1000" dirty="0">
              <a:solidFill>
                <a:prstClr val="white"/>
              </a:solidFill>
              <a:ea typeface="Calibri" panose="020F0502020204030204" pitchFamily="34" charset="0"/>
              <a:cs typeface="Times New Roman" panose="02020603050405020304" pitchFamily="18" charset="0"/>
            </a:endParaRPr>
          </a:p>
        </p:txBody>
      </p:sp>
      <p:sp>
        <p:nvSpPr>
          <p:cNvPr id="5" name="TextBox 4"/>
          <p:cNvSpPr txBox="1"/>
          <p:nvPr/>
        </p:nvSpPr>
        <p:spPr>
          <a:xfrm>
            <a:off x="2156346" y="2644170"/>
            <a:ext cx="7601803" cy="1569660"/>
          </a:xfrm>
          <a:prstGeom prst="rect">
            <a:avLst/>
          </a:prstGeom>
          <a:noFill/>
        </p:spPr>
        <p:txBody>
          <a:bodyPr wrap="square" rtlCol="0">
            <a:spAutoFit/>
          </a:bodyPr>
          <a:lstStyle/>
          <a:p>
            <a:pPr algn="ctr"/>
            <a:r>
              <a:rPr lang="en-GB" sz="9600" b="1" dirty="0" smtClean="0">
                <a:solidFill>
                  <a:prstClr val="white"/>
                </a:solidFill>
              </a:rPr>
              <a:t>More is more</a:t>
            </a:r>
            <a:endParaRPr lang="en-GB" sz="9600" b="1" dirty="0">
              <a:solidFill>
                <a:prstClr val="white"/>
              </a:solidFill>
            </a:endParaRPr>
          </a:p>
        </p:txBody>
      </p:sp>
    </p:spTree>
    <p:extLst>
      <p:ext uri="{BB962C8B-B14F-4D97-AF65-F5344CB8AC3E}">
        <p14:creationId xmlns:p14="http://schemas.microsoft.com/office/powerpoint/2010/main" val="23861484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extLst>
              <a:ext uri="{28A0092B-C50C-407E-A947-70E740481C1C}">
                <a14:useLocalDpi xmlns:a14="http://schemas.microsoft.com/office/drawing/2010/main" val="0"/>
              </a:ext>
            </a:extLst>
          </a:blip>
          <a:srcRect b="20870"/>
          <a:stretch/>
        </p:blipFill>
        <p:spPr bwMode="auto">
          <a:xfrm>
            <a:off x="0" y="0"/>
            <a:ext cx="12192000" cy="212114"/>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614149" y="357115"/>
            <a:ext cx="9416955" cy="584775"/>
          </a:xfrm>
          <a:prstGeom prst="rect">
            <a:avLst/>
          </a:prstGeom>
          <a:noFill/>
        </p:spPr>
        <p:txBody>
          <a:bodyPr wrap="square" rtlCol="0">
            <a:spAutoFit/>
          </a:bodyPr>
          <a:lstStyle/>
          <a:p>
            <a:r>
              <a:rPr lang="en-GB" sz="3200" b="1" dirty="0" smtClean="0">
                <a:solidFill>
                  <a:prstClr val="white"/>
                </a:solidFill>
              </a:rPr>
              <a:t>Pupils should interact with a lot of employers</a:t>
            </a:r>
            <a:endParaRPr lang="en-GB" sz="3200" b="1" dirty="0">
              <a:solidFill>
                <a:prstClr val="white"/>
              </a:solidFill>
            </a:endParaRPr>
          </a:p>
        </p:txBody>
      </p:sp>
      <p:sp>
        <p:nvSpPr>
          <p:cNvPr id="9" name="TextBox 8"/>
          <p:cNvSpPr txBox="1"/>
          <p:nvPr/>
        </p:nvSpPr>
        <p:spPr>
          <a:xfrm>
            <a:off x="368489" y="649696"/>
            <a:ext cx="10890914" cy="6340197"/>
          </a:xfrm>
          <a:prstGeom prst="rect">
            <a:avLst/>
          </a:prstGeom>
          <a:noFill/>
        </p:spPr>
        <p:txBody>
          <a:bodyPr wrap="square" rtlCol="0">
            <a:spAutoFit/>
          </a:bodyPr>
          <a:lstStyle/>
          <a:p>
            <a:pPr marL="266700" algn="just"/>
            <a:endParaRPr lang="en-GB" dirty="0" smtClean="0">
              <a:solidFill>
                <a:prstClr val="white"/>
              </a:solidFill>
            </a:endParaRPr>
          </a:p>
          <a:p>
            <a:pPr marL="266700" algn="just"/>
            <a:endParaRPr lang="en-GB" dirty="0" smtClean="0">
              <a:solidFill>
                <a:prstClr val="white"/>
              </a:solidFill>
            </a:endParaRPr>
          </a:p>
          <a:p>
            <a:pPr marL="266700" algn="just"/>
            <a:r>
              <a:rPr lang="en-GB" sz="2400" b="1" dirty="0" smtClean="0">
                <a:solidFill>
                  <a:prstClr val="white"/>
                </a:solidFill>
              </a:rPr>
              <a:t>1. </a:t>
            </a:r>
            <a:r>
              <a:rPr lang="en-GB" sz="1600" b="1" i="1" dirty="0" smtClean="0">
                <a:solidFill>
                  <a:prstClr val="white"/>
                </a:solidFill>
              </a:rPr>
              <a:t>The </a:t>
            </a:r>
            <a:r>
              <a:rPr lang="en-GB" sz="1600" b="1" i="1" dirty="0">
                <a:solidFill>
                  <a:prstClr val="white"/>
                </a:solidFill>
              </a:rPr>
              <a:t>views of young Britons (aged 19—24) on their teenage experiences of school-mediated employer </a:t>
            </a:r>
            <a:r>
              <a:rPr lang="en-GB" sz="1600" b="1" i="1" dirty="0" smtClean="0">
                <a:solidFill>
                  <a:prstClr val="white"/>
                </a:solidFill>
              </a:rPr>
              <a:t>engagement</a:t>
            </a:r>
            <a:r>
              <a:rPr lang="en-US" sz="1600" b="1" i="1" dirty="0">
                <a:solidFill>
                  <a:prstClr val="white"/>
                </a:solidFill>
              </a:rPr>
              <a:t> </a:t>
            </a:r>
            <a:r>
              <a:rPr lang="en-US" sz="1600" b="1" dirty="0" smtClean="0">
                <a:solidFill>
                  <a:prstClr val="white"/>
                </a:solidFill>
              </a:rPr>
              <a:t>(Mann and Kashefpakdel, 2014)</a:t>
            </a:r>
            <a:endParaRPr lang="en-GB" sz="1600" dirty="0">
              <a:solidFill>
                <a:prstClr val="white"/>
              </a:solidFill>
            </a:endParaRPr>
          </a:p>
          <a:p>
            <a:pPr marL="266700"/>
            <a:endParaRPr lang="en-GB" sz="900" dirty="0" smtClean="0">
              <a:solidFill>
                <a:prstClr val="white"/>
              </a:solidFill>
            </a:endParaRPr>
          </a:p>
          <a:p>
            <a:pPr marL="266700"/>
            <a:r>
              <a:rPr lang="en-GB" dirty="0" smtClean="0">
                <a:solidFill>
                  <a:prstClr val="white"/>
                </a:solidFill>
              </a:rPr>
              <a:t>Those who did </a:t>
            </a:r>
            <a:r>
              <a:rPr lang="en-GB" sz="2400" b="1" dirty="0" smtClean="0">
                <a:solidFill>
                  <a:prstClr val="white"/>
                </a:solidFill>
              </a:rPr>
              <a:t>3 or more activities</a:t>
            </a:r>
          </a:p>
          <a:p>
            <a:pPr marL="266700"/>
            <a:endParaRPr lang="en-GB" sz="1000" dirty="0">
              <a:solidFill>
                <a:prstClr val="white"/>
              </a:solidFill>
            </a:endParaRPr>
          </a:p>
          <a:p>
            <a:pPr marL="552450" indent="-285750">
              <a:buFont typeface="Arial" panose="020B0604020202020204" pitchFamily="34" charset="0"/>
              <a:buChar char="•"/>
            </a:pPr>
            <a:r>
              <a:rPr lang="en-GB" sz="2800" b="1" dirty="0" smtClean="0">
                <a:solidFill>
                  <a:srgbClr val="FF5050"/>
                </a:solidFill>
              </a:rPr>
              <a:t>16% </a:t>
            </a:r>
            <a:r>
              <a:rPr lang="en-GB" dirty="0" smtClean="0">
                <a:solidFill>
                  <a:prstClr val="white"/>
                </a:solidFill>
              </a:rPr>
              <a:t>more likely to say they found the events useful in getting a job </a:t>
            </a:r>
          </a:p>
          <a:p>
            <a:pPr marL="552450" indent="-285750">
              <a:buFont typeface="Arial" panose="020B0604020202020204" pitchFamily="34" charset="0"/>
              <a:buChar char="•"/>
            </a:pPr>
            <a:r>
              <a:rPr lang="en-GB" sz="2800" b="1" dirty="0" smtClean="0">
                <a:solidFill>
                  <a:srgbClr val="FF5050"/>
                </a:solidFill>
              </a:rPr>
              <a:t>28% </a:t>
            </a:r>
            <a:r>
              <a:rPr lang="en-GB" dirty="0" smtClean="0">
                <a:solidFill>
                  <a:prstClr val="white"/>
                </a:solidFill>
              </a:rPr>
              <a:t>more likely to say the activities were helpful in deciding on a career </a:t>
            </a:r>
          </a:p>
          <a:p>
            <a:pPr marL="266700"/>
            <a:endParaRPr lang="en-GB" sz="1050" dirty="0" smtClean="0">
              <a:solidFill>
                <a:prstClr val="white"/>
              </a:solidFill>
            </a:endParaRPr>
          </a:p>
          <a:p>
            <a:pPr marL="266700"/>
            <a:r>
              <a:rPr lang="en-GB" sz="1400" dirty="0" smtClean="0">
                <a:solidFill>
                  <a:prstClr val="white"/>
                </a:solidFill>
              </a:rPr>
              <a:t>*The more young people attend events, the more helpful they became </a:t>
            </a:r>
          </a:p>
          <a:p>
            <a:pPr marL="266700"/>
            <a:endParaRPr lang="en-GB" sz="1400" dirty="0">
              <a:solidFill>
                <a:prstClr val="white"/>
              </a:solidFill>
            </a:endParaRPr>
          </a:p>
          <a:p>
            <a:pPr marL="266700"/>
            <a:r>
              <a:rPr lang="en-GB" sz="1400" dirty="0" smtClean="0">
                <a:solidFill>
                  <a:prstClr val="white"/>
                </a:solidFill>
              </a:rPr>
              <a:t>Those who found the careers talk ‘very helpful’ took part in a greater number of events*</a:t>
            </a:r>
          </a:p>
          <a:p>
            <a:pPr marL="266700"/>
            <a:endParaRPr lang="en-GB" sz="2800" dirty="0">
              <a:solidFill>
                <a:prstClr val="white"/>
              </a:solidFill>
            </a:endParaRPr>
          </a:p>
          <a:p>
            <a:pPr marL="266700"/>
            <a:r>
              <a:rPr lang="en-GB" sz="2800" b="1" dirty="0" smtClean="0">
                <a:solidFill>
                  <a:prstClr val="white"/>
                </a:solidFill>
              </a:rPr>
              <a:t>2. </a:t>
            </a:r>
            <a:r>
              <a:rPr lang="en-GB" sz="1600" b="1" dirty="0" smtClean="0">
                <a:solidFill>
                  <a:prstClr val="white"/>
                </a:solidFill>
              </a:rPr>
              <a:t>‘Career </a:t>
            </a:r>
            <a:r>
              <a:rPr lang="en-GB" sz="1600" b="1" dirty="0">
                <a:solidFill>
                  <a:prstClr val="white"/>
                </a:solidFill>
              </a:rPr>
              <a:t>education that works: An economic analysis using the British Cohort </a:t>
            </a:r>
            <a:r>
              <a:rPr lang="en-GB" sz="1600" b="1" dirty="0" smtClean="0">
                <a:solidFill>
                  <a:prstClr val="white"/>
                </a:solidFill>
              </a:rPr>
              <a:t>Study’ (Kashefpakdel and Percy, 2014)</a:t>
            </a:r>
          </a:p>
          <a:p>
            <a:pPr marL="266700"/>
            <a:endParaRPr lang="en-GB" dirty="0" smtClean="0">
              <a:solidFill>
                <a:prstClr val="white"/>
              </a:solidFill>
            </a:endParaRPr>
          </a:p>
          <a:p>
            <a:pPr marL="266700"/>
            <a:r>
              <a:rPr lang="en-GB" dirty="0" smtClean="0">
                <a:solidFill>
                  <a:prstClr val="white"/>
                </a:solidFill>
              </a:rPr>
              <a:t>For each career talk :</a:t>
            </a:r>
          </a:p>
          <a:p>
            <a:pPr marL="266700"/>
            <a:endParaRPr lang="en-GB" sz="1050" dirty="0" smtClean="0">
              <a:solidFill>
                <a:prstClr val="white"/>
              </a:solidFill>
            </a:endParaRPr>
          </a:p>
          <a:p>
            <a:pPr marL="552450" indent="-285750">
              <a:buFont typeface="Arial" panose="020B0604020202020204" pitchFamily="34" charset="0"/>
              <a:buChar char="•"/>
            </a:pPr>
            <a:r>
              <a:rPr lang="en-GB" sz="2800" b="1" dirty="0" smtClean="0">
                <a:solidFill>
                  <a:srgbClr val="FF5050"/>
                </a:solidFill>
              </a:rPr>
              <a:t>Up to 1.6% </a:t>
            </a:r>
            <a:r>
              <a:rPr lang="en-GB" dirty="0" smtClean="0">
                <a:solidFill>
                  <a:prstClr val="white"/>
                </a:solidFill>
              </a:rPr>
              <a:t>wage increase (compared to peers who did none)</a:t>
            </a:r>
          </a:p>
          <a:p>
            <a:pPr marL="266700"/>
            <a:endParaRPr lang="en-GB" sz="1600" dirty="0" smtClean="0">
              <a:solidFill>
                <a:prstClr val="white"/>
              </a:solidFill>
            </a:endParaRPr>
          </a:p>
          <a:p>
            <a:pPr marL="266700"/>
            <a:endParaRPr lang="en-GB" dirty="0" smtClean="0">
              <a:solidFill>
                <a:prstClr val="white"/>
              </a:solidFill>
            </a:endParaRPr>
          </a:p>
          <a:p>
            <a:pPr marL="266700"/>
            <a:endParaRPr lang="en-US" i="1" dirty="0">
              <a:solidFill>
                <a:prstClr val="white"/>
              </a:solidFill>
            </a:endParaRPr>
          </a:p>
        </p:txBody>
      </p:sp>
    </p:spTree>
    <p:extLst>
      <p:ext uri="{BB962C8B-B14F-4D97-AF65-F5344CB8AC3E}">
        <p14:creationId xmlns:p14="http://schemas.microsoft.com/office/powerpoint/2010/main" val="34404249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0658" y="824753"/>
            <a:ext cx="11582400" cy="2425700"/>
          </a:xfrm>
        </p:spPr>
        <p:txBody>
          <a:bodyPr>
            <a:noAutofit/>
          </a:bodyPr>
          <a:lstStyle/>
          <a:p>
            <a:r>
              <a:rPr lang="en-GB" sz="1800" dirty="0"/>
              <a:t>a) Most employer engagement </a:t>
            </a:r>
            <a:r>
              <a:rPr lang="en-GB" sz="1800" b="1" dirty="0"/>
              <a:t>wasn’t helpful</a:t>
            </a:r>
            <a:r>
              <a:rPr lang="en-GB" sz="1800" dirty="0"/>
              <a:t> in </a:t>
            </a:r>
            <a:r>
              <a:rPr lang="en-GB" sz="1800" u="sng" dirty="0"/>
              <a:t>making decisions </a:t>
            </a:r>
            <a:r>
              <a:rPr lang="en-GB" sz="1800" dirty="0"/>
              <a:t>at age 16 </a:t>
            </a:r>
            <a:r>
              <a:rPr lang="en-GB" sz="1800" b="1" dirty="0"/>
              <a:t>unless </a:t>
            </a:r>
            <a:r>
              <a:rPr lang="en-GB" sz="1800" dirty="0"/>
              <a:t>teenagers recalled </a:t>
            </a:r>
            <a:r>
              <a:rPr lang="en-GB" sz="1800" b="1" dirty="0">
                <a:solidFill>
                  <a:srgbClr val="FF5050"/>
                </a:solidFill>
              </a:rPr>
              <a:t>4+ activities</a:t>
            </a:r>
            <a:r>
              <a:rPr lang="en-GB" sz="1800" dirty="0"/>
              <a:t/>
            </a:r>
            <a:br>
              <a:rPr lang="en-GB" sz="1800" dirty="0"/>
            </a:br>
            <a:r>
              <a:rPr lang="en-GB" sz="1800" dirty="0"/>
              <a:t/>
            </a:r>
            <a:br>
              <a:rPr lang="en-GB" sz="1800" dirty="0"/>
            </a:br>
            <a:r>
              <a:rPr lang="en-GB" sz="1800" dirty="0"/>
              <a:t>b) Most employer engagement </a:t>
            </a:r>
            <a:r>
              <a:rPr lang="en-GB" sz="1800" b="1" dirty="0"/>
              <a:t>wasn’t helpful </a:t>
            </a:r>
            <a:r>
              <a:rPr lang="en-GB" sz="1800" dirty="0"/>
              <a:t>in </a:t>
            </a:r>
            <a:r>
              <a:rPr lang="en-GB" sz="1800" u="sng" dirty="0"/>
              <a:t>applying for university </a:t>
            </a:r>
            <a:r>
              <a:rPr lang="en-GB" sz="1800" b="1" dirty="0"/>
              <a:t>unless </a:t>
            </a:r>
            <a:r>
              <a:rPr lang="en-GB" sz="1800" dirty="0"/>
              <a:t>teenagers recalled </a:t>
            </a:r>
            <a:r>
              <a:rPr lang="en-GB" sz="1800" b="1" dirty="0">
                <a:solidFill>
                  <a:srgbClr val="FF5050"/>
                </a:solidFill>
              </a:rPr>
              <a:t>4+ activities</a:t>
            </a:r>
            <a:br>
              <a:rPr lang="en-GB" sz="1800" b="1" dirty="0">
                <a:solidFill>
                  <a:srgbClr val="FF5050"/>
                </a:solidFill>
              </a:rPr>
            </a:br>
            <a:r>
              <a:rPr lang="en-GB" sz="1800" b="1" dirty="0">
                <a:solidFill>
                  <a:srgbClr val="FF5050"/>
                </a:solidFill>
              </a:rPr>
              <a:t/>
            </a:r>
            <a:br>
              <a:rPr lang="en-GB" sz="1800" b="1" dirty="0">
                <a:solidFill>
                  <a:srgbClr val="FF5050"/>
                </a:solidFill>
              </a:rPr>
            </a:br>
            <a:r>
              <a:rPr lang="en-GB" sz="1800" dirty="0"/>
              <a:t>c)Most employer engagement </a:t>
            </a:r>
            <a:r>
              <a:rPr lang="en-GB" sz="1800" b="1" dirty="0"/>
              <a:t>wasn’t helpful </a:t>
            </a:r>
            <a:r>
              <a:rPr lang="en-GB" sz="1800" dirty="0"/>
              <a:t>in </a:t>
            </a:r>
            <a:r>
              <a:rPr lang="en-GB" sz="1800" u="sng" dirty="0"/>
              <a:t>applying for a full-time job</a:t>
            </a:r>
            <a:r>
              <a:rPr lang="en-GB" sz="1800" dirty="0"/>
              <a:t>, </a:t>
            </a:r>
            <a:r>
              <a:rPr lang="en-GB" sz="1800" b="1" dirty="0"/>
              <a:t>but </a:t>
            </a:r>
            <a:r>
              <a:rPr lang="en-GB" sz="1800" dirty="0"/>
              <a:t>participation in </a:t>
            </a:r>
            <a:r>
              <a:rPr lang="en-GB" sz="1800" b="1" dirty="0">
                <a:solidFill>
                  <a:srgbClr val="FF5050"/>
                </a:solidFill>
              </a:rPr>
              <a:t>3+ activities made a big difference </a:t>
            </a:r>
          </a:p>
        </p:txBody>
      </p:sp>
      <p:graphicFrame>
        <p:nvGraphicFramePr>
          <p:cNvPr id="5" name="Table 4"/>
          <p:cNvGraphicFramePr>
            <a:graphicFrameLocks noGrp="1"/>
          </p:cNvGraphicFramePr>
          <p:nvPr>
            <p:extLst/>
          </p:nvPr>
        </p:nvGraphicFramePr>
        <p:xfrm>
          <a:off x="127000" y="3124198"/>
          <a:ext cx="4135718" cy="3438738"/>
        </p:xfrm>
        <a:graphic>
          <a:graphicData uri="http://schemas.openxmlformats.org/drawingml/2006/table">
            <a:tbl>
              <a:tblPr firstRow="1" firstCol="1" bandRow="1">
                <a:tableStyleId>{7E9639D4-E3E2-4D34-9284-5A2195B3D0D7}</a:tableStyleId>
              </a:tblPr>
              <a:tblGrid>
                <a:gridCol w="1162050">
                  <a:extLst>
                    <a:ext uri="{9D8B030D-6E8A-4147-A177-3AD203B41FA5}">
                      <a16:colId xmlns="" xmlns:a16="http://schemas.microsoft.com/office/drawing/2014/main" val="20000"/>
                    </a:ext>
                  </a:extLst>
                </a:gridCol>
                <a:gridCol w="1543050">
                  <a:extLst>
                    <a:ext uri="{9D8B030D-6E8A-4147-A177-3AD203B41FA5}">
                      <a16:colId xmlns="" xmlns:a16="http://schemas.microsoft.com/office/drawing/2014/main" val="20001"/>
                    </a:ext>
                  </a:extLst>
                </a:gridCol>
                <a:gridCol w="1430618">
                  <a:extLst>
                    <a:ext uri="{9D8B030D-6E8A-4147-A177-3AD203B41FA5}">
                      <a16:colId xmlns="" xmlns:a16="http://schemas.microsoft.com/office/drawing/2014/main" val="20002"/>
                    </a:ext>
                  </a:extLst>
                </a:gridCol>
              </a:tblGrid>
              <a:tr h="613115">
                <a:tc>
                  <a:txBody>
                    <a:bodyPr/>
                    <a:lstStyle/>
                    <a:p>
                      <a:pPr>
                        <a:lnSpc>
                          <a:spcPct val="107000"/>
                        </a:lnSpc>
                        <a:spcAft>
                          <a:spcPts val="0"/>
                        </a:spcAft>
                      </a:pPr>
                      <a:r>
                        <a:rPr lang="en-GB" sz="1200" dirty="0">
                          <a:solidFill>
                            <a:schemeClr val="tx1"/>
                          </a:solidFill>
                          <a:effectLst/>
                        </a:rPr>
                        <a:t> </a:t>
                      </a:r>
                      <a:endParaRPr lang="en-GB"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oFill/>
                  </a:tcPr>
                </a:tc>
                <a:tc gridSpan="2">
                  <a:txBody>
                    <a:bodyPr/>
                    <a:lstStyle/>
                    <a:p>
                      <a:pPr algn="ctr">
                        <a:lnSpc>
                          <a:spcPct val="107000"/>
                        </a:lnSpc>
                        <a:spcAft>
                          <a:spcPts val="0"/>
                        </a:spcAft>
                      </a:pPr>
                      <a:r>
                        <a:rPr lang="en-GB" sz="1400" dirty="0">
                          <a:solidFill>
                            <a:schemeClr val="tx1"/>
                          </a:solidFill>
                          <a:effectLst/>
                        </a:rPr>
                        <a:t>Decision making at age 16 (e.g. whether to stay on, what and where to study, whether to try and get a job)</a:t>
                      </a:r>
                      <a:endParaRPr lang="en-GB"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noFill/>
                  </a:tcPr>
                </a:tc>
                <a:tc hMerge="1">
                  <a:txBody>
                    <a:bodyPr/>
                    <a:lstStyle/>
                    <a:p>
                      <a:endParaRPr lang="en-GB"/>
                    </a:p>
                  </a:txBody>
                  <a:tcPr/>
                </a:tc>
                <a:extLst>
                  <a:ext uri="{0D108BD9-81ED-4DB2-BD59-A6C34878D82A}">
                    <a16:rowId xmlns="" xmlns:a16="http://schemas.microsoft.com/office/drawing/2014/main" val="10000"/>
                  </a:ext>
                </a:extLst>
              </a:tr>
              <a:tr h="673620">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 </a:t>
                      </a:r>
                    </a:p>
                    <a:p>
                      <a:pPr algn="ctr">
                        <a:lnSpc>
                          <a:spcPct val="107000"/>
                        </a:lnSpc>
                        <a:spcAft>
                          <a:spcPts val="0"/>
                        </a:spcAft>
                      </a:pPr>
                      <a:r>
                        <a:rPr lang="en-GB" sz="1400" dirty="0">
                          <a:effectLst/>
                        </a:rPr>
                        <a:t>Very helpful /</a:t>
                      </a:r>
                    </a:p>
                    <a:p>
                      <a:pPr algn="ctr">
                        <a:lnSpc>
                          <a:spcPct val="107000"/>
                        </a:lnSpc>
                        <a:spcAft>
                          <a:spcPts val="0"/>
                        </a:spcAft>
                      </a:pPr>
                      <a:r>
                        <a:rPr lang="en-GB" sz="1400" dirty="0">
                          <a:effectLst/>
                        </a:rPr>
                        <a:t>Fairly helpful</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1400" dirty="0">
                          <a:effectLst/>
                        </a:rPr>
                        <a:t> </a:t>
                      </a:r>
                    </a:p>
                    <a:p>
                      <a:pPr algn="ctr">
                        <a:lnSpc>
                          <a:spcPct val="107000"/>
                        </a:lnSpc>
                        <a:spcAft>
                          <a:spcPts val="0"/>
                        </a:spcAft>
                      </a:pPr>
                      <a:r>
                        <a:rPr lang="en-GB" sz="1400" dirty="0">
                          <a:effectLst/>
                        </a:rPr>
                        <a:t>Not very helpful /</a:t>
                      </a:r>
                    </a:p>
                    <a:p>
                      <a:pPr algn="ctr">
                        <a:lnSpc>
                          <a:spcPct val="107000"/>
                        </a:lnSpc>
                        <a:spcAft>
                          <a:spcPts val="0"/>
                        </a:spcAft>
                      </a:pPr>
                      <a:r>
                        <a:rPr lang="en-GB" sz="1400" dirty="0">
                          <a:effectLst/>
                        </a:rPr>
                        <a:t>Not at all helpful</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0001"/>
                  </a:ext>
                </a:extLst>
              </a:tr>
              <a:tr h="531883">
                <a:tc>
                  <a:txBody>
                    <a:bodyPr/>
                    <a:lstStyle/>
                    <a:p>
                      <a:pPr>
                        <a:lnSpc>
                          <a:spcPct val="107000"/>
                        </a:lnSpc>
                        <a:spcAft>
                          <a:spcPts val="0"/>
                        </a:spcAft>
                      </a:pPr>
                      <a:r>
                        <a:rPr lang="en-GB" sz="1400">
                          <a:effectLst/>
                        </a:rPr>
                        <a:t>Once</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25%</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1400" dirty="0">
                          <a:effectLst/>
                        </a:rPr>
                        <a:t>75%</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0002"/>
                  </a:ext>
                </a:extLst>
              </a:tr>
              <a:tr h="531883">
                <a:tc>
                  <a:txBody>
                    <a:bodyPr/>
                    <a:lstStyle/>
                    <a:p>
                      <a:pPr>
                        <a:lnSpc>
                          <a:spcPct val="107000"/>
                        </a:lnSpc>
                        <a:spcAft>
                          <a:spcPts val="0"/>
                        </a:spcAft>
                      </a:pPr>
                      <a:r>
                        <a:rPr lang="en-GB" sz="1400">
                          <a:effectLst/>
                        </a:rPr>
                        <a:t>Twice</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31%</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1400" dirty="0">
                          <a:effectLst/>
                        </a:rPr>
                        <a:t>69%</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0003"/>
                  </a:ext>
                </a:extLst>
              </a:tr>
              <a:tr h="531883">
                <a:tc>
                  <a:txBody>
                    <a:bodyPr/>
                    <a:lstStyle/>
                    <a:p>
                      <a:pPr>
                        <a:lnSpc>
                          <a:spcPct val="107000"/>
                        </a:lnSpc>
                        <a:spcAft>
                          <a:spcPts val="0"/>
                        </a:spcAft>
                      </a:pPr>
                      <a:r>
                        <a:rPr lang="en-GB" sz="1400">
                          <a:effectLst/>
                        </a:rPr>
                        <a:t>Three times</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49%</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1400" dirty="0">
                          <a:effectLst/>
                        </a:rPr>
                        <a:t>51%</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0004"/>
                  </a:ext>
                </a:extLst>
              </a:tr>
              <a:tr h="493587">
                <a:tc>
                  <a:txBody>
                    <a:bodyPr/>
                    <a:lstStyle/>
                    <a:p>
                      <a:pPr>
                        <a:lnSpc>
                          <a:spcPct val="107000"/>
                        </a:lnSpc>
                        <a:spcAft>
                          <a:spcPts val="0"/>
                        </a:spcAft>
                      </a:pPr>
                      <a:r>
                        <a:rPr lang="en-GB" sz="1400" dirty="0">
                          <a:effectLst/>
                        </a:rPr>
                        <a:t>Four times or more</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51%</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1400" dirty="0">
                          <a:effectLst/>
                        </a:rPr>
                        <a:t>49%</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0005"/>
                  </a:ext>
                </a:extLst>
              </a:tr>
            </a:tbl>
          </a:graphicData>
        </a:graphic>
      </p:graphicFrame>
      <p:cxnSp>
        <p:nvCxnSpPr>
          <p:cNvPr id="8" name="Straight Connector 7"/>
          <p:cNvCxnSpPr/>
          <p:nvPr/>
        </p:nvCxnSpPr>
        <p:spPr>
          <a:xfrm>
            <a:off x="4305299" y="2957985"/>
            <a:ext cx="12700" cy="3733800"/>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p:extLst/>
          </p:nvPr>
        </p:nvGraphicFramePr>
        <p:xfrm>
          <a:off x="4457698" y="3124196"/>
          <a:ext cx="3835400" cy="3375971"/>
        </p:xfrm>
        <a:graphic>
          <a:graphicData uri="http://schemas.openxmlformats.org/drawingml/2006/table">
            <a:tbl>
              <a:tblPr firstRow="1" firstCol="1" bandRow="1">
                <a:tableStyleId>{7E9639D4-E3E2-4D34-9284-5A2195B3D0D7}</a:tableStyleId>
              </a:tblPr>
              <a:tblGrid>
                <a:gridCol w="2064583">
                  <a:extLst>
                    <a:ext uri="{9D8B030D-6E8A-4147-A177-3AD203B41FA5}">
                      <a16:colId xmlns="" xmlns:a16="http://schemas.microsoft.com/office/drawing/2014/main" val="20000"/>
                    </a:ext>
                  </a:extLst>
                </a:gridCol>
                <a:gridCol w="896267">
                  <a:extLst>
                    <a:ext uri="{9D8B030D-6E8A-4147-A177-3AD203B41FA5}">
                      <a16:colId xmlns="" xmlns:a16="http://schemas.microsoft.com/office/drawing/2014/main" val="20001"/>
                    </a:ext>
                  </a:extLst>
                </a:gridCol>
                <a:gridCol w="874550">
                  <a:extLst>
                    <a:ext uri="{9D8B030D-6E8A-4147-A177-3AD203B41FA5}">
                      <a16:colId xmlns="" xmlns:a16="http://schemas.microsoft.com/office/drawing/2014/main" val="20002"/>
                    </a:ext>
                  </a:extLst>
                </a:gridCol>
              </a:tblGrid>
              <a:tr h="527279">
                <a:tc>
                  <a:txBody>
                    <a:bodyPr/>
                    <a:lstStyle/>
                    <a:p>
                      <a:pPr>
                        <a:lnSpc>
                          <a:spcPct val="107000"/>
                        </a:lnSpc>
                        <a:spcAft>
                          <a:spcPts val="0"/>
                        </a:spcAft>
                      </a:pPr>
                      <a:r>
                        <a:rPr lang="en-GB" sz="1200" dirty="0">
                          <a:solidFill>
                            <a:schemeClr val="tx1"/>
                          </a:solidFill>
                          <a:effectLst/>
                        </a:rPr>
                        <a:t> </a:t>
                      </a:r>
                      <a:endParaRPr lang="en-GB"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oFill/>
                  </a:tcPr>
                </a:tc>
                <a:tc gridSpan="2">
                  <a:txBody>
                    <a:bodyPr/>
                    <a:lstStyle/>
                    <a:p>
                      <a:pPr algn="ctr">
                        <a:lnSpc>
                          <a:spcPct val="107000"/>
                        </a:lnSpc>
                        <a:spcAft>
                          <a:spcPts val="0"/>
                        </a:spcAft>
                      </a:pPr>
                      <a:r>
                        <a:rPr lang="en-GB" sz="1400" dirty="0">
                          <a:solidFill>
                            <a:schemeClr val="tx1"/>
                          </a:solidFill>
                          <a:effectLst/>
                        </a:rPr>
                        <a:t>Applying for university </a:t>
                      </a:r>
                      <a:endParaRPr lang="en-GB"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noFill/>
                  </a:tcPr>
                </a:tc>
                <a:tc hMerge="1">
                  <a:txBody>
                    <a:bodyPr/>
                    <a:lstStyle/>
                    <a:p>
                      <a:endParaRPr lang="en-GB"/>
                    </a:p>
                  </a:txBody>
                  <a:tcPr/>
                </a:tc>
                <a:extLst>
                  <a:ext uri="{0D108BD9-81ED-4DB2-BD59-A6C34878D82A}">
                    <a16:rowId xmlns="" xmlns:a16="http://schemas.microsoft.com/office/drawing/2014/main" val="10000"/>
                  </a:ext>
                </a:extLst>
              </a:tr>
              <a:tr h="795142">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 </a:t>
                      </a:r>
                    </a:p>
                    <a:p>
                      <a:pPr algn="ctr">
                        <a:lnSpc>
                          <a:spcPct val="107000"/>
                        </a:lnSpc>
                        <a:spcAft>
                          <a:spcPts val="0"/>
                        </a:spcAft>
                      </a:pPr>
                      <a:r>
                        <a:rPr lang="en-GB" sz="1400" dirty="0">
                          <a:effectLst/>
                        </a:rPr>
                        <a:t>Yes</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 </a:t>
                      </a:r>
                    </a:p>
                    <a:p>
                      <a:pPr algn="ctr">
                        <a:lnSpc>
                          <a:spcPct val="107000"/>
                        </a:lnSpc>
                        <a:spcAft>
                          <a:spcPts val="0"/>
                        </a:spcAft>
                      </a:pPr>
                      <a:r>
                        <a:rPr lang="en-GB" sz="1400">
                          <a:effectLst/>
                        </a:rPr>
                        <a:t>No</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1"/>
                  </a:ext>
                </a:extLst>
              </a:tr>
              <a:tr h="522875">
                <a:tc>
                  <a:txBody>
                    <a:bodyPr/>
                    <a:lstStyle/>
                    <a:p>
                      <a:pPr>
                        <a:lnSpc>
                          <a:spcPct val="107000"/>
                        </a:lnSpc>
                        <a:spcAft>
                          <a:spcPts val="0"/>
                        </a:spcAft>
                      </a:pPr>
                      <a:r>
                        <a:rPr lang="en-GB" sz="1400">
                          <a:effectLst/>
                        </a:rPr>
                        <a:t>Once</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33%</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67%</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2"/>
                  </a:ext>
                </a:extLst>
              </a:tr>
              <a:tr h="522875">
                <a:tc>
                  <a:txBody>
                    <a:bodyPr/>
                    <a:lstStyle/>
                    <a:p>
                      <a:pPr>
                        <a:lnSpc>
                          <a:spcPct val="107000"/>
                        </a:lnSpc>
                        <a:spcAft>
                          <a:spcPts val="0"/>
                        </a:spcAft>
                      </a:pPr>
                      <a:r>
                        <a:rPr lang="en-GB" sz="1400">
                          <a:effectLst/>
                        </a:rPr>
                        <a:t>Twice</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38%</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62%</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3"/>
                  </a:ext>
                </a:extLst>
              </a:tr>
              <a:tr h="522875">
                <a:tc>
                  <a:txBody>
                    <a:bodyPr/>
                    <a:lstStyle/>
                    <a:p>
                      <a:pPr>
                        <a:lnSpc>
                          <a:spcPct val="107000"/>
                        </a:lnSpc>
                        <a:spcAft>
                          <a:spcPts val="0"/>
                        </a:spcAft>
                      </a:pPr>
                      <a:r>
                        <a:rPr lang="en-GB" sz="1400">
                          <a:effectLst/>
                        </a:rPr>
                        <a:t>Three times</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47%</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53%</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4"/>
                  </a:ext>
                </a:extLst>
              </a:tr>
              <a:tr h="484925">
                <a:tc>
                  <a:txBody>
                    <a:bodyPr/>
                    <a:lstStyle/>
                    <a:p>
                      <a:pPr>
                        <a:lnSpc>
                          <a:spcPct val="107000"/>
                        </a:lnSpc>
                        <a:spcAft>
                          <a:spcPts val="0"/>
                        </a:spcAft>
                      </a:pPr>
                      <a:r>
                        <a:rPr lang="en-GB" sz="1400">
                          <a:effectLst/>
                        </a:rPr>
                        <a:t>Four times or more</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53%</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48%</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5"/>
                  </a:ext>
                </a:extLst>
              </a:tr>
            </a:tbl>
          </a:graphicData>
        </a:graphic>
      </p:graphicFrame>
      <p:cxnSp>
        <p:nvCxnSpPr>
          <p:cNvPr id="11" name="Straight Connector 10"/>
          <p:cNvCxnSpPr/>
          <p:nvPr/>
        </p:nvCxnSpPr>
        <p:spPr>
          <a:xfrm>
            <a:off x="8445494" y="2996081"/>
            <a:ext cx="12700" cy="3733800"/>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Table 12"/>
          <p:cNvGraphicFramePr>
            <a:graphicFrameLocks noGrp="1"/>
          </p:cNvGraphicFramePr>
          <p:nvPr>
            <p:extLst/>
          </p:nvPr>
        </p:nvGraphicFramePr>
        <p:xfrm>
          <a:off x="8610589" y="3124194"/>
          <a:ext cx="3441712" cy="3388679"/>
        </p:xfrm>
        <a:graphic>
          <a:graphicData uri="http://schemas.openxmlformats.org/drawingml/2006/table">
            <a:tbl>
              <a:tblPr firstRow="1" firstCol="1" bandRow="1">
                <a:tableStyleId>{7E9639D4-E3E2-4D34-9284-5A2195B3D0D7}</a:tableStyleId>
              </a:tblPr>
              <a:tblGrid>
                <a:gridCol w="1852586">
                  <a:extLst>
                    <a:ext uri="{9D8B030D-6E8A-4147-A177-3AD203B41FA5}">
                      <a16:colId xmlns="" xmlns:a16="http://schemas.microsoft.com/office/drawing/2014/main" val="20000"/>
                    </a:ext>
                  </a:extLst>
                </a:gridCol>
                <a:gridCol w="804394">
                  <a:extLst>
                    <a:ext uri="{9D8B030D-6E8A-4147-A177-3AD203B41FA5}">
                      <a16:colId xmlns="" xmlns:a16="http://schemas.microsoft.com/office/drawing/2014/main" val="20001"/>
                    </a:ext>
                  </a:extLst>
                </a:gridCol>
                <a:gridCol w="784732">
                  <a:extLst>
                    <a:ext uri="{9D8B030D-6E8A-4147-A177-3AD203B41FA5}">
                      <a16:colId xmlns="" xmlns:a16="http://schemas.microsoft.com/office/drawing/2014/main" val="20002"/>
                    </a:ext>
                  </a:extLst>
                </a:gridCol>
              </a:tblGrid>
              <a:tr h="597417">
                <a:tc>
                  <a:txBody>
                    <a:bodyPr/>
                    <a:lstStyle/>
                    <a:p>
                      <a:pPr>
                        <a:lnSpc>
                          <a:spcPct val="107000"/>
                        </a:lnSpc>
                        <a:spcAft>
                          <a:spcPts val="0"/>
                        </a:spcAft>
                      </a:pPr>
                      <a:r>
                        <a:rPr lang="en-GB" sz="1400" b="1" dirty="0">
                          <a:solidFill>
                            <a:schemeClr val="tx1"/>
                          </a:solidFill>
                          <a:effectLst/>
                        </a:rPr>
                        <a:t> </a:t>
                      </a:r>
                      <a:endParaRPr lang="en-GB"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oFill/>
                  </a:tcPr>
                </a:tc>
                <a:tc gridSpan="2">
                  <a:txBody>
                    <a:bodyPr/>
                    <a:lstStyle/>
                    <a:p>
                      <a:pPr algn="ctr">
                        <a:lnSpc>
                          <a:spcPct val="107000"/>
                        </a:lnSpc>
                        <a:spcAft>
                          <a:spcPts val="0"/>
                        </a:spcAft>
                      </a:pPr>
                      <a:r>
                        <a:rPr lang="en-GB" sz="1400" b="1" dirty="0">
                          <a:solidFill>
                            <a:schemeClr val="tx1"/>
                          </a:solidFill>
                          <a:effectLst/>
                        </a:rPr>
                        <a:t>Applying for a full-time job</a:t>
                      </a:r>
                      <a:endParaRPr lang="en-GB"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oFill/>
                  </a:tcPr>
                </a:tc>
                <a:tc hMerge="1">
                  <a:txBody>
                    <a:bodyPr/>
                    <a:lstStyle/>
                    <a:p>
                      <a:endParaRPr lang="en-GB"/>
                    </a:p>
                  </a:txBody>
                  <a:tcPr/>
                </a:tc>
                <a:extLst>
                  <a:ext uri="{0D108BD9-81ED-4DB2-BD59-A6C34878D82A}">
                    <a16:rowId xmlns="" xmlns:a16="http://schemas.microsoft.com/office/drawing/2014/main" val="10000"/>
                  </a:ext>
                </a:extLst>
              </a:tr>
              <a:tr h="905574">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 </a:t>
                      </a:r>
                    </a:p>
                    <a:p>
                      <a:pPr algn="ctr">
                        <a:lnSpc>
                          <a:spcPct val="107000"/>
                        </a:lnSpc>
                        <a:spcAft>
                          <a:spcPts val="0"/>
                        </a:spcAft>
                      </a:pPr>
                      <a:r>
                        <a:rPr lang="en-GB" sz="1400" dirty="0">
                          <a:effectLst/>
                        </a:rPr>
                        <a:t>Yes</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 </a:t>
                      </a:r>
                    </a:p>
                    <a:p>
                      <a:pPr algn="ctr">
                        <a:lnSpc>
                          <a:spcPct val="107000"/>
                        </a:lnSpc>
                        <a:spcAft>
                          <a:spcPts val="0"/>
                        </a:spcAft>
                      </a:pPr>
                      <a:r>
                        <a:rPr lang="en-GB" sz="1400">
                          <a:effectLst/>
                        </a:rPr>
                        <a:t>No</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1"/>
                  </a:ext>
                </a:extLst>
              </a:tr>
              <a:tr h="494191">
                <a:tc>
                  <a:txBody>
                    <a:bodyPr/>
                    <a:lstStyle/>
                    <a:p>
                      <a:pPr>
                        <a:lnSpc>
                          <a:spcPct val="107000"/>
                        </a:lnSpc>
                        <a:spcAft>
                          <a:spcPts val="0"/>
                        </a:spcAft>
                      </a:pPr>
                      <a:r>
                        <a:rPr lang="en-GB" sz="1400">
                          <a:effectLst/>
                        </a:rPr>
                        <a:t>Once</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21%</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79%</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2"/>
                  </a:ext>
                </a:extLst>
              </a:tr>
              <a:tr h="494191">
                <a:tc>
                  <a:txBody>
                    <a:bodyPr/>
                    <a:lstStyle/>
                    <a:p>
                      <a:pPr>
                        <a:lnSpc>
                          <a:spcPct val="107000"/>
                        </a:lnSpc>
                        <a:spcAft>
                          <a:spcPts val="0"/>
                        </a:spcAft>
                      </a:pPr>
                      <a:r>
                        <a:rPr lang="en-GB" sz="1400">
                          <a:effectLst/>
                        </a:rPr>
                        <a:t>Twice</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32%</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68%</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3"/>
                  </a:ext>
                </a:extLst>
              </a:tr>
              <a:tr h="403115">
                <a:tc>
                  <a:txBody>
                    <a:bodyPr/>
                    <a:lstStyle/>
                    <a:p>
                      <a:pPr>
                        <a:lnSpc>
                          <a:spcPct val="107000"/>
                        </a:lnSpc>
                        <a:spcAft>
                          <a:spcPts val="0"/>
                        </a:spcAft>
                      </a:pPr>
                      <a:r>
                        <a:rPr lang="en-GB" sz="1400">
                          <a:effectLst/>
                        </a:rPr>
                        <a:t>Three times</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42%</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58%</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4"/>
                  </a:ext>
                </a:extLst>
              </a:tr>
              <a:tr h="494191">
                <a:tc>
                  <a:txBody>
                    <a:bodyPr/>
                    <a:lstStyle/>
                    <a:p>
                      <a:pPr>
                        <a:lnSpc>
                          <a:spcPct val="107000"/>
                        </a:lnSpc>
                        <a:spcAft>
                          <a:spcPts val="0"/>
                        </a:spcAft>
                      </a:pPr>
                      <a:r>
                        <a:rPr lang="en-GB" sz="1400">
                          <a:effectLst/>
                        </a:rPr>
                        <a:t>Four times or more</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48%</a:t>
                      </a:r>
                      <a:endParaRPr lang="en-GB"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52%</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5"/>
                  </a:ext>
                </a:extLst>
              </a:tr>
            </a:tbl>
          </a:graphicData>
        </a:graphic>
      </p:graphicFrame>
      <p:pic>
        <p:nvPicPr>
          <p:cNvPr id="9" name="Picture 8"/>
          <p:cNvPicPr/>
          <p:nvPr/>
        </p:nvPicPr>
        <p:blipFill rotWithShape="1">
          <a:blip r:embed="rId3">
            <a:extLst>
              <a:ext uri="{28A0092B-C50C-407E-A947-70E740481C1C}">
                <a14:useLocalDpi xmlns:a14="http://schemas.microsoft.com/office/drawing/2010/main" val="0"/>
              </a:ext>
            </a:extLst>
          </a:blip>
          <a:srcRect b="20870"/>
          <a:stretch/>
        </p:blipFill>
        <p:spPr bwMode="auto">
          <a:xfrm>
            <a:off x="0" y="0"/>
            <a:ext cx="12192000" cy="212114"/>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103094" y="593920"/>
            <a:ext cx="11017624" cy="461665"/>
          </a:xfrm>
          <a:prstGeom prst="rect">
            <a:avLst/>
          </a:prstGeom>
        </p:spPr>
        <p:txBody>
          <a:bodyPr wrap="square">
            <a:spAutoFit/>
          </a:bodyPr>
          <a:lstStyle/>
          <a:p>
            <a:pPr marL="266700" algn="just"/>
            <a:r>
              <a:rPr lang="en-GB" sz="2400" b="1" dirty="0" smtClean="0">
                <a:solidFill>
                  <a:prstClr val="white"/>
                </a:solidFill>
              </a:rPr>
              <a:t>3. </a:t>
            </a:r>
            <a:r>
              <a:rPr lang="en-GB" sz="1600" b="1" i="1" dirty="0" smtClean="0">
                <a:solidFill>
                  <a:prstClr val="white"/>
                </a:solidFill>
              </a:rPr>
              <a:t>Contemporary Transitions </a:t>
            </a:r>
            <a:r>
              <a:rPr lang="en-US" sz="1600" b="1" dirty="0" smtClean="0">
                <a:solidFill>
                  <a:prstClr val="white"/>
                </a:solidFill>
              </a:rPr>
              <a:t>(Mann et al, 2017)</a:t>
            </a:r>
            <a:endParaRPr lang="en-GB" sz="1600" dirty="0">
              <a:solidFill>
                <a:prstClr val="white"/>
              </a:solidFill>
            </a:endParaRPr>
          </a:p>
        </p:txBody>
      </p:sp>
    </p:spTree>
    <p:extLst>
      <p:ext uri="{BB962C8B-B14F-4D97-AF65-F5344CB8AC3E}">
        <p14:creationId xmlns:p14="http://schemas.microsoft.com/office/powerpoint/2010/main" val="36648680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7672" y="357115"/>
            <a:ext cx="10631606" cy="584775"/>
          </a:xfrm>
          <a:prstGeom prst="rect">
            <a:avLst/>
          </a:prstGeom>
          <a:noFill/>
        </p:spPr>
        <p:txBody>
          <a:bodyPr wrap="square" rtlCol="0">
            <a:spAutoFit/>
          </a:bodyPr>
          <a:lstStyle/>
          <a:p>
            <a:r>
              <a:rPr lang="en-GB" sz="3200" b="1" dirty="0" smtClean="0">
                <a:solidFill>
                  <a:prstClr val="white"/>
                </a:solidFill>
              </a:rPr>
              <a:t>Pupils should interact with more volunteers within sessions </a:t>
            </a:r>
            <a:endParaRPr lang="en-GB" sz="3200" b="1" dirty="0">
              <a:solidFill>
                <a:prstClr val="white"/>
              </a:solidFill>
            </a:endParaRPr>
          </a:p>
        </p:txBody>
      </p:sp>
      <p:graphicFrame>
        <p:nvGraphicFramePr>
          <p:cNvPr id="6" name="Table 5"/>
          <p:cNvGraphicFramePr>
            <a:graphicFrameLocks noGrp="1"/>
          </p:cNvGraphicFramePr>
          <p:nvPr>
            <p:extLst/>
          </p:nvPr>
        </p:nvGraphicFramePr>
        <p:xfrm>
          <a:off x="477672" y="2978537"/>
          <a:ext cx="11245756" cy="2715235"/>
        </p:xfrm>
        <a:graphic>
          <a:graphicData uri="http://schemas.openxmlformats.org/drawingml/2006/table">
            <a:tbl>
              <a:tblPr firstRow="1" bandRow="1">
                <a:tableStyleId>{5C22544A-7EE6-4342-B048-85BDC9FD1C3A}</a:tableStyleId>
              </a:tblPr>
              <a:tblGrid>
                <a:gridCol w="7626261"/>
                <a:gridCol w="1687153"/>
                <a:gridCol w="1932342"/>
              </a:tblGrid>
              <a:tr h="337795">
                <a:tc rowSpan="2">
                  <a:txBody>
                    <a:bodyPr/>
                    <a:lstStyle/>
                    <a:p>
                      <a:r>
                        <a:rPr lang="en-GB" sz="1600" dirty="0" smtClean="0"/>
                        <a:t>Statement</a:t>
                      </a:r>
                      <a:r>
                        <a:rPr lang="en-GB" sz="1600" baseline="0" dirty="0" smtClean="0"/>
                        <a:t> </a:t>
                      </a:r>
                      <a:endParaRPr lang="en-GB" sz="1600" dirty="0"/>
                    </a:p>
                  </a:txBody>
                  <a:tcPr anchor="ctr">
                    <a:solidFill>
                      <a:schemeClr val="bg2">
                        <a:lumMod val="75000"/>
                      </a:schemeClr>
                    </a:solidFill>
                  </a:tcPr>
                </a:tc>
                <a:tc gridSpan="2">
                  <a:txBody>
                    <a:bodyPr/>
                    <a:lstStyle/>
                    <a:p>
                      <a:pPr algn="ctr"/>
                      <a:r>
                        <a:rPr lang="en-GB" sz="1600" dirty="0" smtClean="0">
                          <a:solidFill>
                            <a:schemeClr val="tx1"/>
                          </a:solidFill>
                        </a:rPr>
                        <a:t>Number of volunteers seen</a:t>
                      </a:r>
                      <a:endParaRPr lang="en-GB" sz="1600" dirty="0">
                        <a:solidFill>
                          <a:schemeClr val="tx1"/>
                        </a:solidFill>
                      </a:endParaRPr>
                    </a:p>
                  </a:txBody>
                  <a:tcPr anchor="ctr">
                    <a:solidFill>
                      <a:schemeClr val="bg2">
                        <a:lumMod val="75000"/>
                      </a:schemeClr>
                    </a:solidFill>
                  </a:tcPr>
                </a:tc>
                <a:tc hMerge="1">
                  <a:txBody>
                    <a:bodyPr/>
                    <a:lstStyle/>
                    <a:p>
                      <a:endParaRPr lang="en-GB" dirty="0"/>
                    </a:p>
                  </a:txBody>
                  <a:tcPr/>
                </a:tc>
              </a:tr>
              <a:tr h="287745">
                <a:tc vMerge="1">
                  <a:txBody>
                    <a:bodyPr/>
                    <a:lstStyle/>
                    <a:p>
                      <a:endParaRPr lang="en-GB" dirty="0"/>
                    </a:p>
                  </a:txBody>
                  <a:tcPr>
                    <a:solidFill>
                      <a:schemeClr val="bg2">
                        <a:lumMod val="75000"/>
                      </a:schemeClr>
                    </a:solidFill>
                  </a:tcPr>
                </a:tc>
                <a:tc>
                  <a:txBody>
                    <a:bodyPr/>
                    <a:lstStyle/>
                    <a:p>
                      <a:pPr algn="ctr"/>
                      <a:r>
                        <a:rPr lang="en-GB" sz="1600" dirty="0" smtClean="0">
                          <a:solidFill>
                            <a:schemeClr val="tx1"/>
                          </a:solidFill>
                        </a:rPr>
                        <a:t>1 - 4</a:t>
                      </a:r>
                      <a:r>
                        <a:rPr lang="en-GB" sz="1600" baseline="0" dirty="0" smtClean="0">
                          <a:solidFill>
                            <a:schemeClr val="tx1"/>
                          </a:solidFill>
                        </a:rPr>
                        <a:t> volunteers</a:t>
                      </a:r>
                      <a:endParaRPr lang="en-GB" sz="1600" dirty="0">
                        <a:solidFill>
                          <a:schemeClr val="tx1"/>
                        </a:solidFill>
                      </a:endParaRPr>
                    </a:p>
                  </a:txBody>
                  <a:tcPr anchor="ctr">
                    <a:solidFill>
                      <a:schemeClr val="bg2">
                        <a:lumMod val="75000"/>
                      </a:schemeClr>
                    </a:solidFill>
                  </a:tcPr>
                </a:tc>
                <a:tc>
                  <a:txBody>
                    <a:bodyPr/>
                    <a:lstStyle/>
                    <a:p>
                      <a:pPr algn="ctr"/>
                      <a:r>
                        <a:rPr lang="en-GB" sz="1600" dirty="0" smtClean="0">
                          <a:solidFill>
                            <a:schemeClr val="tx1"/>
                          </a:solidFill>
                        </a:rPr>
                        <a:t>6 - 10+ volunteers</a:t>
                      </a:r>
                      <a:endParaRPr lang="en-GB" sz="1600" dirty="0">
                        <a:solidFill>
                          <a:schemeClr val="tx1"/>
                        </a:solidFill>
                      </a:endParaRPr>
                    </a:p>
                  </a:txBody>
                  <a:tcPr anchor="ctr">
                    <a:solidFill>
                      <a:schemeClr val="bg2">
                        <a:lumMod val="75000"/>
                      </a:schemeClr>
                    </a:solidFill>
                  </a:tcPr>
                </a:tc>
              </a:tr>
              <a:tr h="287745">
                <a:tc>
                  <a:txBody>
                    <a:bodyPr/>
                    <a:lstStyle/>
                    <a:p>
                      <a:r>
                        <a:rPr lang="en-GB" sz="1400" dirty="0" smtClean="0"/>
                        <a:t>How helpful did you find the event you took part in today? </a:t>
                      </a:r>
                      <a:endParaRPr lang="en-GB" sz="1400" dirty="0"/>
                    </a:p>
                  </a:txBody>
                  <a:tcPr/>
                </a:tc>
                <a:tc>
                  <a:txBody>
                    <a:bodyPr/>
                    <a:lstStyle/>
                    <a:p>
                      <a:pPr algn="ctr"/>
                      <a:r>
                        <a:rPr lang="en-GB" sz="1600" dirty="0" smtClean="0"/>
                        <a:t>6.75 </a:t>
                      </a:r>
                      <a:endParaRPr lang="en-GB" sz="1600" dirty="0"/>
                    </a:p>
                  </a:txBody>
                  <a:tcPr anchor="ctr"/>
                </a:tc>
                <a:tc>
                  <a:txBody>
                    <a:bodyPr/>
                    <a:lstStyle/>
                    <a:p>
                      <a:pPr algn="ctr"/>
                      <a:r>
                        <a:rPr lang="en-GB" sz="1600" b="1" dirty="0" smtClean="0">
                          <a:solidFill>
                            <a:srgbClr val="FF0000"/>
                          </a:solidFill>
                        </a:rPr>
                        <a:t>7.91</a:t>
                      </a:r>
                      <a:endParaRPr lang="en-GB" sz="1600" b="1" dirty="0">
                        <a:solidFill>
                          <a:srgbClr val="FF0000"/>
                        </a:solidFill>
                      </a:endParaRPr>
                    </a:p>
                  </a:txBody>
                  <a:tcPr anchor="ctr"/>
                </a:tc>
              </a:tr>
              <a:tr h="287745">
                <a:tc>
                  <a:txBody>
                    <a:bodyPr/>
                    <a:lstStyle/>
                    <a:p>
                      <a:r>
                        <a:rPr lang="en-GB" sz="1400" kern="1200" dirty="0" smtClean="0">
                          <a:solidFill>
                            <a:schemeClr val="dk1"/>
                          </a:solidFill>
                          <a:effectLst/>
                          <a:latin typeface="+mn-lt"/>
                          <a:ea typeface="+mn-ea"/>
                          <a:cs typeface="+mn-cs"/>
                        </a:rPr>
                        <a:t>Today’s event motivated me to study harder </a:t>
                      </a:r>
                      <a:endParaRPr lang="en-GB" sz="1400" dirty="0"/>
                    </a:p>
                  </a:txBody>
                  <a:tcPr/>
                </a:tc>
                <a:tc>
                  <a:txBody>
                    <a:bodyPr/>
                    <a:lstStyle/>
                    <a:p>
                      <a:pPr algn="ctr"/>
                      <a:r>
                        <a:rPr lang="en-GB" sz="1600" dirty="0" smtClean="0"/>
                        <a:t>6.28</a:t>
                      </a:r>
                      <a:endParaRPr lang="en-GB" sz="1600" dirty="0"/>
                    </a:p>
                  </a:txBody>
                  <a:tcPr anchor="ctr"/>
                </a:tc>
                <a:tc>
                  <a:txBody>
                    <a:bodyPr/>
                    <a:lstStyle/>
                    <a:p>
                      <a:pPr algn="ctr"/>
                      <a:r>
                        <a:rPr lang="en-GB" sz="1600" b="1" dirty="0" smtClean="0">
                          <a:solidFill>
                            <a:srgbClr val="FF0000"/>
                          </a:solidFill>
                        </a:rPr>
                        <a:t>7.35</a:t>
                      </a:r>
                      <a:endParaRPr lang="en-GB" sz="1600" b="1" dirty="0">
                        <a:solidFill>
                          <a:srgbClr val="FF0000"/>
                        </a:solidFill>
                      </a:endParaRPr>
                    </a:p>
                  </a:txBody>
                  <a:tcPr anchor="ctr"/>
                </a:tc>
              </a:tr>
              <a:tr h="287745">
                <a:tc>
                  <a:txBody>
                    <a:bodyPr/>
                    <a:lstStyle/>
                    <a:p>
                      <a:r>
                        <a:rPr lang="en-GB" sz="1400" dirty="0" smtClean="0"/>
                        <a:t>Today’s event made me confident in what I want to do in the future</a:t>
                      </a:r>
                      <a:endParaRPr lang="en-GB" sz="1400" dirty="0"/>
                    </a:p>
                  </a:txBody>
                  <a:tcPr/>
                </a:tc>
                <a:tc>
                  <a:txBody>
                    <a:bodyPr/>
                    <a:lstStyle/>
                    <a:p>
                      <a:pPr algn="ctr"/>
                      <a:r>
                        <a:rPr lang="en-GB" sz="1600" dirty="0" smtClean="0"/>
                        <a:t>6.5</a:t>
                      </a:r>
                      <a:endParaRPr lang="en-GB" sz="1600" dirty="0"/>
                    </a:p>
                  </a:txBody>
                  <a:tcPr anchor="ctr"/>
                </a:tc>
                <a:tc>
                  <a:txBody>
                    <a:bodyPr/>
                    <a:lstStyle/>
                    <a:p>
                      <a:pPr algn="ctr"/>
                      <a:r>
                        <a:rPr lang="en-GB" sz="1600" b="1" dirty="0" smtClean="0">
                          <a:solidFill>
                            <a:srgbClr val="FF0000"/>
                          </a:solidFill>
                        </a:rPr>
                        <a:t>6.83</a:t>
                      </a:r>
                      <a:endParaRPr lang="en-GB" sz="1600" b="1" dirty="0">
                        <a:solidFill>
                          <a:srgbClr val="FF0000"/>
                        </a:solidFill>
                      </a:endParaRPr>
                    </a:p>
                  </a:txBody>
                  <a:tcPr anchor="ctr"/>
                </a:tc>
              </a:tr>
              <a:tr h="445105">
                <a:tc>
                  <a:txBody>
                    <a:bodyPr/>
                    <a:lstStyle/>
                    <a:p>
                      <a:r>
                        <a:rPr lang="en-GB" sz="1400" kern="1200" dirty="0" smtClean="0">
                          <a:solidFill>
                            <a:schemeClr val="dk1"/>
                          </a:solidFill>
                          <a:effectLst/>
                          <a:latin typeface="+mn-lt"/>
                          <a:ea typeface="+mn-ea"/>
                          <a:cs typeface="+mn-cs"/>
                        </a:rPr>
                        <a:t>Today’s event helped me think of the different possible routes to employment (e.g. apprenticeships, university, training etc.)</a:t>
                      </a:r>
                      <a:endParaRPr lang="en-GB" sz="1400" dirty="0"/>
                    </a:p>
                  </a:txBody>
                  <a:tcPr/>
                </a:tc>
                <a:tc>
                  <a:txBody>
                    <a:bodyPr/>
                    <a:lstStyle/>
                    <a:p>
                      <a:pPr algn="ctr"/>
                      <a:r>
                        <a:rPr lang="en-GB" sz="1600" dirty="0" smtClean="0"/>
                        <a:t>6.41</a:t>
                      </a:r>
                      <a:endParaRPr lang="en-GB" sz="1600" dirty="0"/>
                    </a:p>
                  </a:txBody>
                  <a:tcPr anchor="ctr"/>
                </a:tc>
                <a:tc>
                  <a:txBody>
                    <a:bodyPr/>
                    <a:lstStyle/>
                    <a:p>
                      <a:pPr algn="ctr"/>
                      <a:r>
                        <a:rPr lang="en-GB" sz="1600" b="1" dirty="0" smtClean="0">
                          <a:solidFill>
                            <a:srgbClr val="FF0000"/>
                          </a:solidFill>
                        </a:rPr>
                        <a:t>7.41</a:t>
                      </a:r>
                      <a:endParaRPr lang="en-GB" sz="1600" b="1" dirty="0">
                        <a:solidFill>
                          <a:srgbClr val="FF0000"/>
                        </a:solidFill>
                      </a:endParaRPr>
                    </a:p>
                  </a:txBody>
                  <a:tcPr anchor="ctr"/>
                </a:tc>
              </a:tr>
              <a:tr h="445105">
                <a:tc>
                  <a:txBody>
                    <a:bodyPr/>
                    <a:lstStyle/>
                    <a:p>
                      <a:r>
                        <a:rPr lang="en-GB" sz="1400" kern="1200" dirty="0" smtClean="0">
                          <a:solidFill>
                            <a:schemeClr val="dk1"/>
                          </a:solidFill>
                          <a:effectLst/>
                          <a:latin typeface="+mn-lt"/>
                          <a:ea typeface="+mn-ea"/>
                          <a:cs typeface="+mn-cs"/>
                        </a:rPr>
                        <a:t>As a result of talking to volunteers, I learnt something new and useful in terms of pursuing a career ambition</a:t>
                      </a:r>
                      <a:endParaRPr lang="en-GB" sz="1400" dirty="0"/>
                    </a:p>
                  </a:txBody>
                  <a:tcPr/>
                </a:tc>
                <a:tc>
                  <a:txBody>
                    <a:bodyPr/>
                    <a:lstStyle/>
                    <a:p>
                      <a:pPr algn="ctr"/>
                      <a:r>
                        <a:rPr lang="en-GB" sz="1600" dirty="0" smtClean="0"/>
                        <a:t>6.16</a:t>
                      </a:r>
                      <a:endParaRPr lang="en-GB" sz="1600" dirty="0"/>
                    </a:p>
                  </a:txBody>
                  <a:tcPr anchor="ctr"/>
                </a:tc>
                <a:tc>
                  <a:txBody>
                    <a:bodyPr/>
                    <a:lstStyle/>
                    <a:p>
                      <a:pPr algn="ctr"/>
                      <a:r>
                        <a:rPr lang="en-GB" sz="1600" b="1" dirty="0" smtClean="0">
                          <a:solidFill>
                            <a:srgbClr val="FF0000"/>
                          </a:solidFill>
                        </a:rPr>
                        <a:t>7.98</a:t>
                      </a:r>
                      <a:endParaRPr lang="en-GB" sz="1600" b="1" dirty="0">
                        <a:solidFill>
                          <a:srgbClr val="FF0000"/>
                        </a:solidFill>
                      </a:endParaRPr>
                    </a:p>
                  </a:txBody>
                  <a:tcPr anchor="ctr"/>
                </a:tc>
              </a:tr>
            </a:tbl>
          </a:graphicData>
        </a:graphic>
      </p:graphicFrame>
      <p:pic>
        <p:nvPicPr>
          <p:cNvPr id="7" name="Picture 6"/>
          <p:cNvPicPr/>
          <p:nvPr/>
        </p:nvPicPr>
        <p:blipFill rotWithShape="1">
          <a:blip r:embed="rId3">
            <a:extLst>
              <a:ext uri="{28A0092B-C50C-407E-A947-70E740481C1C}">
                <a14:useLocalDpi xmlns:a14="http://schemas.microsoft.com/office/drawing/2010/main" val="0"/>
              </a:ext>
            </a:extLst>
          </a:blip>
          <a:srcRect b="20870"/>
          <a:stretch/>
        </p:blipFill>
        <p:spPr bwMode="auto">
          <a:xfrm>
            <a:off x="0" y="0"/>
            <a:ext cx="12192000" cy="212114"/>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477672" y="1542197"/>
            <a:ext cx="9607622" cy="1669944"/>
          </a:xfrm>
          <a:prstGeom prst="rect">
            <a:avLst/>
          </a:prstGeom>
          <a:noFill/>
        </p:spPr>
        <p:txBody>
          <a:bodyPr wrap="square" rtlCol="0">
            <a:spAutoFit/>
          </a:bodyPr>
          <a:lstStyle/>
          <a:p>
            <a:r>
              <a:rPr lang="en-GB" dirty="0" smtClean="0">
                <a:solidFill>
                  <a:prstClr val="white"/>
                </a:solidFill>
              </a:rPr>
              <a:t>A survey of 291 14-18 year old students across careers events (talks, fairs, carousels) at 7 schools </a:t>
            </a:r>
          </a:p>
          <a:p>
            <a:endParaRPr lang="en-GB" dirty="0" smtClean="0">
              <a:solidFill>
                <a:prstClr val="white"/>
              </a:solidFill>
            </a:endParaRPr>
          </a:p>
          <a:p>
            <a:pPr>
              <a:lnSpc>
                <a:spcPct val="107000"/>
              </a:lnSpc>
              <a:spcAft>
                <a:spcPts val="1200"/>
              </a:spcAft>
            </a:pPr>
            <a:r>
              <a:rPr lang="en-GB" dirty="0" smtClean="0">
                <a:solidFill>
                  <a:prstClr val="white"/>
                </a:solidFill>
              </a:rPr>
              <a:t>Students were asked: </a:t>
            </a:r>
            <a:r>
              <a:rPr lang="en-GB" dirty="0" smtClean="0">
                <a:solidFill>
                  <a:prstClr val="white"/>
                </a:solidFill>
                <a:ea typeface="Calibri" panose="020F0502020204030204" pitchFamily="34" charset="0"/>
                <a:cs typeface="Arial" panose="020B0604020202020204" pitchFamily="34" charset="0"/>
              </a:rPr>
              <a:t>Do you agree with these statements? (1 being totally disagree and 10 being totally agree) </a:t>
            </a:r>
            <a:endParaRPr lang="en-GB" sz="2400" dirty="0" smtClean="0">
              <a:solidFill>
                <a:prstClr val="white"/>
              </a:solidFill>
              <a:ea typeface="Calibri" panose="020F0502020204030204" pitchFamily="34" charset="0"/>
              <a:cs typeface="Arial" panose="020B0604020202020204" pitchFamily="34" charset="0"/>
            </a:endParaRPr>
          </a:p>
          <a:p>
            <a:r>
              <a:rPr lang="en-GB" dirty="0" smtClean="0">
                <a:solidFill>
                  <a:prstClr val="white"/>
                </a:solidFill>
              </a:rPr>
              <a:t> </a:t>
            </a:r>
            <a:endParaRPr lang="en-GB" dirty="0">
              <a:solidFill>
                <a:prstClr val="white"/>
              </a:solidFill>
            </a:endParaRPr>
          </a:p>
        </p:txBody>
      </p:sp>
    </p:spTree>
    <p:extLst>
      <p:ext uri="{BB962C8B-B14F-4D97-AF65-F5344CB8AC3E}">
        <p14:creationId xmlns:p14="http://schemas.microsoft.com/office/powerpoint/2010/main" val="4756416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 y="1"/>
            <a:ext cx="12192000" cy="6858000"/>
          </a:xfrm>
          <a:prstGeom prst="rect">
            <a:avLst/>
          </a:prstGeom>
          <a:solidFill>
            <a:srgbClr val="DA8E32">
              <a:alpha val="83137"/>
            </a:srgbClr>
          </a:solidFill>
          <a:ln w="9525">
            <a:noFill/>
            <a:miter lim="800000"/>
            <a:headEnd/>
            <a:tailEnd/>
          </a:ln>
        </p:spPr>
        <p:txBody>
          <a:bodyPr rot="0" vert="horz" wrap="square" lIns="91440" tIns="45720" rIns="91440" bIns="45720" anchor="t" anchorCtr="0">
            <a:noAutofit/>
          </a:bodyPr>
          <a:lstStyle/>
          <a:p>
            <a:pPr>
              <a:lnSpc>
                <a:spcPct val="107000"/>
              </a:lnSpc>
            </a:pPr>
            <a:endParaRPr lang="en-GB" sz="1100" dirty="0">
              <a:solidFill>
                <a:prstClr val="white"/>
              </a:solidFill>
              <a:ea typeface="Calibri" panose="020F0502020204030204" pitchFamily="34" charset="0"/>
              <a:cs typeface="Times New Roman" panose="02020603050405020304" pitchFamily="18" charset="0"/>
            </a:endParaRPr>
          </a:p>
        </p:txBody>
      </p:sp>
      <p:sp>
        <p:nvSpPr>
          <p:cNvPr id="5" name="TextBox 4"/>
          <p:cNvSpPr txBox="1"/>
          <p:nvPr/>
        </p:nvSpPr>
        <p:spPr>
          <a:xfrm>
            <a:off x="2156346" y="2644170"/>
            <a:ext cx="7601803" cy="1569660"/>
          </a:xfrm>
          <a:prstGeom prst="rect">
            <a:avLst/>
          </a:prstGeom>
          <a:noFill/>
        </p:spPr>
        <p:txBody>
          <a:bodyPr wrap="square" rtlCol="0">
            <a:spAutoFit/>
          </a:bodyPr>
          <a:lstStyle/>
          <a:p>
            <a:pPr algn="ctr"/>
            <a:r>
              <a:rPr lang="en-GB" sz="9600" b="1" dirty="0" smtClean="0">
                <a:solidFill>
                  <a:prstClr val="white"/>
                </a:solidFill>
              </a:rPr>
              <a:t>Mix it up</a:t>
            </a:r>
            <a:endParaRPr lang="en-GB" sz="9600" b="1" dirty="0">
              <a:solidFill>
                <a:prstClr val="white"/>
              </a:solidFill>
            </a:endParaRPr>
          </a:p>
        </p:txBody>
      </p:sp>
    </p:spTree>
    <p:extLst>
      <p:ext uri="{BB962C8B-B14F-4D97-AF65-F5344CB8AC3E}">
        <p14:creationId xmlns:p14="http://schemas.microsoft.com/office/powerpoint/2010/main" val="28918254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extLst>
              <a:ext uri="{28A0092B-C50C-407E-A947-70E740481C1C}">
                <a14:useLocalDpi xmlns:a14="http://schemas.microsoft.com/office/drawing/2010/main" val="0"/>
              </a:ext>
            </a:extLst>
          </a:blip>
          <a:srcRect b="20870"/>
          <a:stretch/>
        </p:blipFill>
        <p:spPr bwMode="auto">
          <a:xfrm>
            <a:off x="0" y="0"/>
            <a:ext cx="12192000" cy="212114"/>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859809" y="357115"/>
            <a:ext cx="7424382" cy="584775"/>
          </a:xfrm>
          <a:prstGeom prst="rect">
            <a:avLst/>
          </a:prstGeom>
          <a:noFill/>
        </p:spPr>
        <p:txBody>
          <a:bodyPr wrap="square" rtlCol="0">
            <a:spAutoFit/>
          </a:bodyPr>
          <a:lstStyle/>
          <a:p>
            <a:r>
              <a:rPr lang="en-GB" sz="3200" b="1" dirty="0" smtClean="0">
                <a:solidFill>
                  <a:prstClr val="white"/>
                </a:solidFill>
              </a:rPr>
              <a:t>Pupils should do different activities </a:t>
            </a:r>
            <a:endParaRPr lang="en-GB" sz="3200" b="1" dirty="0">
              <a:solidFill>
                <a:prstClr val="white"/>
              </a:solidFill>
            </a:endParaRPr>
          </a:p>
        </p:txBody>
      </p:sp>
      <p:sp>
        <p:nvSpPr>
          <p:cNvPr id="4" name="TextBox 3"/>
          <p:cNvSpPr txBox="1"/>
          <p:nvPr/>
        </p:nvSpPr>
        <p:spPr>
          <a:xfrm>
            <a:off x="859809" y="1175553"/>
            <a:ext cx="9826388" cy="1200329"/>
          </a:xfrm>
          <a:prstGeom prst="rect">
            <a:avLst/>
          </a:prstGeom>
          <a:noFill/>
        </p:spPr>
        <p:txBody>
          <a:bodyPr wrap="square" rtlCol="0">
            <a:spAutoFit/>
          </a:bodyPr>
          <a:lstStyle/>
          <a:p>
            <a:r>
              <a:rPr lang="en-GB" dirty="0" smtClean="0">
                <a:solidFill>
                  <a:prstClr val="white"/>
                </a:solidFill>
              </a:rPr>
              <a:t>We asked </a:t>
            </a:r>
            <a:r>
              <a:rPr lang="en-GB" b="1" dirty="0" smtClean="0">
                <a:solidFill>
                  <a:prstClr val="white"/>
                </a:solidFill>
              </a:rPr>
              <a:t>390 teachers </a:t>
            </a:r>
            <a:r>
              <a:rPr lang="en-GB" dirty="0" smtClean="0">
                <a:solidFill>
                  <a:prstClr val="white"/>
                </a:solidFill>
              </a:rPr>
              <a:t>with first hand experience of a wide range of employer engagement activities   </a:t>
            </a:r>
          </a:p>
          <a:p>
            <a:endParaRPr lang="en-GB" dirty="0" smtClean="0">
              <a:solidFill>
                <a:prstClr val="white"/>
              </a:solidFill>
            </a:endParaRPr>
          </a:p>
          <a:p>
            <a:r>
              <a:rPr lang="en-GB" dirty="0" smtClean="0">
                <a:solidFill>
                  <a:prstClr val="white"/>
                </a:solidFill>
              </a:rPr>
              <a:t>In their informed opinion these activities are effective in achieving a variety of </a:t>
            </a:r>
            <a:r>
              <a:rPr lang="en-GB" dirty="0">
                <a:solidFill>
                  <a:prstClr val="white"/>
                </a:solidFill>
              </a:rPr>
              <a:t>achieve important outcomes within and after schooling</a:t>
            </a:r>
          </a:p>
        </p:txBody>
      </p:sp>
      <p:sp>
        <p:nvSpPr>
          <p:cNvPr id="2" name="Rectangle 1"/>
          <p:cNvSpPr/>
          <p:nvPr/>
        </p:nvSpPr>
        <p:spPr>
          <a:xfrm>
            <a:off x="859809" y="2609545"/>
            <a:ext cx="10399594" cy="3963649"/>
          </a:xfrm>
          <a:prstGeom prst="rect">
            <a:avLst/>
          </a:prstGeom>
        </p:spPr>
        <p:txBody>
          <a:bodyPr wrap="square">
            <a:spAutoFit/>
          </a:bodyPr>
          <a:lstStyle/>
          <a:p>
            <a:pPr>
              <a:lnSpc>
                <a:spcPct val="115000"/>
              </a:lnSpc>
              <a:spcBef>
                <a:spcPts val="500"/>
              </a:spcBef>
              <a:spcAft>
                <a:spcPts val="800"/>
              </a:spcAft>
            </a:pPr>
            <a:r>
              <a:rPr lang="en-GB" b="1" i="1" dirty="0" smtClean="0">
                <a:solidFill>
                  <a:prstClr val="white"/>
                </a:solidFill>
                <a:ea typeface="Times New Roman" panose="02020603050405020304" pitchFamily="18" charset="0"/>
                <a:cs typeface="Times New Roman" panose="02020603050405020304" pitchFamily="18" charset="0"/>
              </a:rPr>
              <a:t>As a minimum, pupils should take part in one or more activity over key stages 3 and 4 each related to:</a:t>
            </a:r>
            <a:endParaRPr lang="en-GB" dirty="0">
              <a:solidFill>
                <a:prstClr val="white"/>
              </a:solidFill>
              <a:ea typeface="Times New Roman" panose="02020603050405020304" pitchFamily="18" charset="0"/>
              <a:cs typeface="Times New Roman" panose="02020603050405020304" pitchFamily="18" charset="0"/>
            </a:endParaRPr>
          </a:p>
          <a:p>
            <a:pPr>
              <a:lnSpc>
                <a:spcPct val="115000"/>
              </a:lnSpc>
            </a:pPr>
            <a:r>
              <a:rPr lang="en-GB" sz="2000" b="1" dirty="0" smtClean="0">
                <a:solidFill>
                  <a:srgbClr val="D58C2E">
                    <a:lumMod val="60000"/>
                    <a:lumOff val="40000"/>
                  </a:srgbClr>
                </a:solidFill>
                <a:ea typeface="Times New Roman" panose="02020603050405020304" pitchFamily="18" charset="0"/>
                <a:cs typeface="Times New Roman" panose="02020603050405020304" pitchFamily="18" charset="0"/>
              </a:rPr>
              <a:t>Sustained engagement with the working world</a:t>
            </a:r>
            <a:r>
              <a:rPr lang="en-GB" b="1" dirty="0" smtClean="0">
                <a:solidFill>
                  <a:srgbClr val="D58C2E">
                    <a:lumMod val="60000"/>
                    <a:lumOff val="40000"/>
                  </a:srgbClr>
                </a:solidFill>
                <a:ea typeface="Times New Roman" panose="02020603050405020304" pitchFamily="18" charset="0"/>
                <a:cs typeface="Times New Roman" panose="02020603050405020304" pitchFamily="18" charset="0"/>
              </a:rPr>
              <a:t>.</a:t>
            </a:r>
          </a:p>
          <a:p>
            <a:pPr>
              <a:lnSpc>
                <a:spcPct val="115000"/>
              </a:lnSpc>
            </a:pPr>
            <a:r>
              <a:rPr lang="en-GB" u="sng" dirty="0" smtClean="0">
                <a:solidFill>
                  <a:prstClr val="white"/>
                </a:solidFill>
                <a:ea typeface="Times New Roman" panose="02020603050405020304" pitchFamily="18" charset="0"/>
                <a:cs typeface="Times New Roman" panose="02020603050405020304" pitchFamily="18" charset="0"/>
              </a:rPr>
              <a:t>Activities include</a:t>
            </a:r>
            <a:r>
              <a:rPr lang="en-GB" dirty="0" smtClean="0">
                <a:solidFill>
                  <a:prstClr val="white"/>
                </a:solidFill>
                <a:ea typeface="Times New Roman" panose="02020603050405020304" pitchFamily="18" charset="0"/>
                <a:cs typeface="Times New Roman" panose="02020603050405020304" pitchFamily="18" charset="0"/>
              </a:rPr>
              <a:t>: </a:t>
            </a:r>
            <a:r>
              <a:rPr lang="en-GB" i="1" dirty="0" smtClean="0">
                <a:solidFill>
                  <a:prstClr val="white"/>
                </a:solidFill>
                <a:ea typeface="Times New Roman" panose="02020603050405020304" pitchFamily="18" charset="0"/>
                <a:cs typeface="Times New Roman" panose="02020603050405020304" pitchFamily="18" charset="0"/>
              </a:rPr>
              <a:t>Work experience, Community volunteering and Mentoring. </a:t>
            </a:r>
          </a:p>
          <a:p>
            <a:pPr>
              <a:lnSpc>
                <a:spcPct val="115000"/>
              </a:lnSpc>
            </a:pPr>
            <a:r>
              <a:rPr lang="en-GB" u="sng" dirty="0" smtClean="0">
                <a:solidFill>
                  <a:prstClr val="white"/>
                </a:solidFill>
                <a:ea typeface="Times New Roman" panose="02020603050405020304" pitchFamily="18" charset="0"/>
                <a:cs typeface="Times New Roman" panose="02020603050405020304" pitchFamily="18" charset="0"/>
              </a:rPr>
              <a:t>Effective in improving: </a:t>
            </a:r>
            <a:r>
              <a:rPr lang="en-GB" dirty="0" smtClean="0">
                <a:solidFill>
                  <a:prstClr val="white"/>
                </a:solidFill>
                <a:ea typeface="Times New Roman" panose="02020603050405020304" pitchFamily="18" charset="0"/>
                <a:cs typeface="Times New Roman" panose="02020603050405020304" pitchFamily="18" charset="0"/>
              </a:rPr>
              <a:t>Self-management, accessing part-time work.</a:t>
            </a:r>
          </a:p>
          <a:p>
            <a:pPr>
              <a:lnSpc>
                <a:spcPct val="115000"/>
              </a:lnSpc>
            </a:pPr>
            <a:endParaRPr lang="en-GB" b="1" dirty="0">
              <a:solidFill>
                <a:srgbClr val="D58C2E">
                  <a:lumMod val="60000"/>
                  <a:lumOff val="40000"/>
                </a:srgbClr>
              </a:solidFill>
              <a:ea typeface="Times New Roman" panose="02020603050405020304" pitchFamily="18" charset="0"/>
              <a:cs typeface="Times New Roman" panose="02020603050405020304" pitchFamily="18" charset="0"/>
            </a:endParaRPr>
          </a:p>
          <a:p>
            <a:pPr>
              <a:lnSpc>
                <a:spcPct val="115000"/>
              </a:lnSpc>
            </a:pPr>
            <a:r>
              <a:rPr lang="en-GB" sz="2000" b="1" dirty="0" smtClean="0">
                <a:solidFill>
                  <a:srgbClr val="D58C2E">
                    <a:lumMod val="60000"/>
                    <a:lumOff val="40000"/>
                  </a:srgbClr>
                </a:solidFill>
                <a:ea typeface="Times New Roman" panose="02020603050405020304" pitchFamily="18" charset="0"/>
                <a:cs typeface="Times New Roman" panose="02020603050405020304" pitchFamily="18" charset="0"/>
              </a:rPr>
              <a:t>The development of career exploration and recruitment skills</a:t>
            </a:r>
            <a:r>
              <a:rPr lang="en-GB" sz="2000" i="1" dirty="0" smtClean="0">
                <a:solidFill>
                  <a:prstClr val="white"/>
                </a:solidFill>
                <a:ea typeface="Times New Roman" panose="02020603050405020304" pitchFamily="18" charset="0"/>
                <a:cs typeface="Times New Roman" panose="02020603050405020304" pitchFamily="18" charset="0"/>
              </a:rPr>
              <a:t>. </a:t>
            </a:r>
          </a:p>
          <a:p>
            <a:pPr>
              <a:lnSpc>
                <a:spcPct val="115000"/>
              </a:lnSpc>
            </a:pPr>
            <a:r>
              <a:rPr lang="en-GB" u="sng" dirty="0" smtClean="0">
                <a:solidFill>
                  <a:prstClr val="white"/>
                </a:solidFill>
                <a:ea typeface="Times New Roman" panose="02020603050405020304" pitchFamily="18" charset="0"/>
                <a:cs typeface="Times New Roman" panose="02020603050405020304" pitchFamily="18" charset="0"/>
              </a:rPr>
              <a:t>Activities include</a:t>
            </a:r>
            <a:r>
              <a:rPr lang="en-GB" i="1" u="sng" dirty="0" smtClean="0">
                <a:solidFill>
                  <a:prstClr val="white"/>
                </a:solidFill>
                <a:ea typeface="Times New Roman" panose="02020603050405020304" pitchFamily="18" charset="0"/>
                <a:cs typeface="Times New Roman" panose="02020603050405020304" pitchFamily="18" charset="0"/>
              </a:rPr>
              <a:t>: </a:t>
            </a:r>
            <a:r>
              <a:rPr lang="en-GB" i="1" dirty="0" smtClean="0">
                <a:solidFill>
                  <a:prstClr val="white"/>
                </a:solidFill>
                <a:ea typeface="Times New Roman" panose="02020603050405020304" pitchFamily="18" charset="0"/>
                <a:cs typeface="Times New Roman" panose="02020603050405020304" pitchFamily="18" charset="0"/>
              </a:rPr>
              <a:t>Career talks, Career fairs, Workplace visits, Mock Interviews and Job shadowing.</a:t>
            </a:r>
            <a:endParaRPr lang="en-GB" dirty="0">
              <a:solidFill>
                <a:prstClr val="white"/>
              </a:solidFill>
              <a:ea typeface="Times New Roman" panose="02020603050405020304" pitchFamily="18" charset="0"/>
              <a:cs typeface="Times New Roman" panose="02020603050405020304" pitchFamily="18" charset="0"/>
            </a:endParaRPr>
          </a:p>
          <a:p>
            <a:r>
              <a:rPr lang="en-GB" u="sng" dirty="0" smtClean="0">
                <a:solidFill>
                  <a:prstClr val="white"/>
                </a:solidFill>
                <a:ea typeface="Times New Roman" panose="02020603050405020304" pitchFamily="18" charset="0"/>
                <a:cs typeface="Times New Roman" panose="02020603050405020304" pitchFamily="18" charset="0"/>
              </a:rPr>
              <a:t>Effective in improving</a:t>
            </a:r>
            <a:r>
              <a:rPr lang="en-GB" dirty="0" smtClean="0">
                <a:solidFill>
                  <a:prstClr val="white"/>
                </a:solidFill>
                <a:ea typeface="Times New Roman" panose="02020603050405020304" pitchFamily="18" charset="0"/>
                <a:cs typeface="Times New Roman" panose="02020603050405020304" pitchFamily="18" charset="0"/>
              </a:rPr>
              <a:t>: </a:t>
            </a:r>
            <a:r>
              <a:rPr lang="en-GB" dirty="0">
                <a:solidFill>
                  <a:prstClr val="white"/>
                </a:solidFill>
              </a:rPr>
              <a:t>Understanding of the world of </a:t>
            </a:r>
            <a:r>
              <a:rPr lang="en-GB" dirty="0" smtClean="0">
                <a:solidFill>
                  <a:prstClr val="white"/>
                </a:solidFill>
              </a:rPr>
              <a:t>work, Career thinking, Decision making</a:t>
            </a:r>
          </a:p>
          <a:p>
            <a:endParaRPr lang="en-GB" b="1" dirty="0" smtClean="0">
              <a:solidFill>
                <a:srgbClr val="D58C2E">
                  <a:lumMod val="60000"/>
                  <a:lumOff val="40000"/>
                </a:srgbClr>
              </a:solidFill>
              <a:ea typeface="Times New Roman" panose="02020603050405020304" pitchFamily="18" charset="0"/>
              <a:cs typeface="Times New Roman" panose="02020603050405020304" pitchFamily="18" charset="0"/>
            </a:endParaRPr>
          </a:p>
          <a:p>
            <a:pPr>
              <a:lnSpc>
                <a:spcPct val="115000"/>
              </a:lnSpc>
            </a:pPr>
            <a:r>
              <a:rPr lang="en-GB" sz="2000" b="1" dirty="0" smtClean="0">
                <a:solidFill>
                  <a:srgbClr val="D58C2E">
                    <a:lumMod val="60000"/>
                    <a:lumOff val="40000"/>
                  </a:srgbClr>
                </a:solidFill>
                <a:ea typeface="Times New Roman" panose="02020603050405020304" pitchFamily="18" charset="0"/>
                <a:cs typeface="Times New Roman" panose="02020603050405020304" pitchFamily="18" charset="0"/>
              </a:rPr>
              <a:t>Skill development through Enterprise activities </a:t>
            </a:r>
            <a:endParaRPr lang="en-GB" sz="2000" i="1" dirty="0">
              <a:solidFill>
                <a:prstClr val="white"/>
              </a:solidFill>
              <a:ea typeface="Times New Roman" panose="02020603050405020304" pitchFamily="18" charset="0"/>
              <a:cs typeface="Times New Roman" panose="02020603050405020304" pitchFamily="18" charset="0"/>
            </a:endParaRPr>
          </a:p>
          <a:p>
            <a:pPr>
              <a:lnSpc>
                <a:spcPct val="115000"/>
              </a:lnSpc>
            </a:pPr>
            <a:r>
              <a:rPr lang="en-GB" u="sng" dirty="0" smtClean="0">
                <a:solidFill>
                  <a:prstClr val="white"/>
                </a:solidFill>
                <a:ea typeface="Times New Roman" panose="02020603050405020304" pitchFamily="18" charset="0"/>
                <a:cs typeface="Times New Roman" panose="02020603050405020304" pitchFamily="18" charset="0"/>
              </a:rPr>
              <a:t>Activities include</a:t>
            </a:r>
            <a:r>
              <a:rPr lang="en-GB" dirty="0" smtClean="0">
                <a:solidFill>
                  <a:prstClr val="white"/>
                </a:solidFill>
                <a:ea typeface="Times New Roman" panose="02020603050405020304" pitchFamily="18" charset="0"/>
                <a:cs typeface="Times New Roman" panose="02020603050405020304" pitchFamily="18" charset="0"/>
              </a:rPr>
              <a:t>: </a:t>
            </a:r>
            <a:r>
              <a:rPr lang="en-GB" i="1" dirty="0" smtClean="0">
                <a:solidFill>
                  <a:prstClr val="white"/>
                </a:solidFill>
                <a:ea typeface="Times New Roman" panose="02020603050405020304" pitchFamily="18" charset="0"/>
                <a:cs typeface="Times New Roman" panose="02020603050405020304" pitchFamily="18" charset="0"/>
              </a:rPr>
              <a:t>One-day and Long form enterprise competitions. </a:t>
            </a:r>
          </a:p>
          <a:p>
            <a:r>
              <a:rPr lang="en-GB" u="sng" dirty="0" smtClean="0">
                <a:solidFill>
                  <a:prstClr val="white"/>
                </a:solidFill>
                <a:ea typeface="Times New Roman" panose="02020603050405020304" pitchFamily="18" charset="0"/>
                <a:cs typeface="Times New Roman" panose="02020603050405020304" pitchFamily="18" charset="0"/>
              </a:rPr>
              <a:t>Effective in improving: </a:t>
            </a:r>
            <a:r>
              <a:rPr lang="en-GB" dirty="0" smtClean="0">
                <a:solidFill>
                  <a:prstClr val="white"/>
                </a:solidFill>
              </a:rPr>
              <a:t>Problem-solving, Team </a:t>
            </a:r>
            <a:r>
              <a:rPr lang="en-GB" dirty="0">
                <a:solidFill>
                  <a:prstClr val="white"/>
                </a:solidFill>
              </a:rPr>
              <a:t>working skills</a:t>
            </a:r>
            <a:endParaRPr lang="en-GB" dirty="0">
              <a:solidFill>
                <a:prstClr val="white"/>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24380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0" y="0"/>
            <a:ext cx="12310281" cy="6987653"/>
          </a:xfrm>
          <a:prstGeom prst="rect">
            <a:avLst/>
          </a:prstGeom>
          <a:solidFill>
            <a:srgbClr val="DA8E32">
              <a:alpha val="83137"/>
            </a:srgbClr>
          </a:solidFill>
          <a:ln w="9525">
            <a:noFill/>
            <a:miter lim="800000"/>
            <a:headEnd/>
            <a:tailEnd/>
          </a:ln>
        </p:spPr>
        <p:txBody>
          <a:bodyPr rot="0" vert="horz" wrap="square" lIns="91440" tIns="45720" rIns="91440" bIns="45720" anchor="t" anchorCtr="0">
            <a:noAutofit/>
          </a:bodyPr>
          <a:lstStyle/>
          <a:p>
            <a:pPr>
              <a:lnSpc>
                <a:spcPct val="107000"/>
              </a:lnSpc>
            </a:pPr>
            <a:endParaRPr lang="en-GB" sz="1100" dirty="0">
              <a:solidFill>
                <a:prstClr val="white"/>
              </a:solidFill>
              <a:ea typeface="Calibri" panose="020F0502020204030204" pitchFamily="34" charset="0"/>
              <a:cs typeface="Times New Roman" panose="02020603050405020304" pitchFamily="18" charset="0"/>
            </a:endParaRPr>
          </a:p>
        </p:txBody>
      </p:sp>
      <p:sp>
        <p:nvSpPr>
          <p:cNvPr id="4" name="Text Box 2"/>
          <p:cNvSpPr txBox="1">
            <a:spLocks noChangeArrowheads="1"/>
          </p:cNvSpPr>
          <p:nvPr/>
        </p:nvSpPr>
        <p:spPr bwMode="auto">
          <a:xfrm>
            <a:off x="-1" y="-1"/>
            <a:ext cx="12310281" cy="6987653"/>
          </a:xfrm>
          <a:prstGeom prst="rect">
            <a:avLst/>
          </a:prstGeom>
          <a:solidFill>
            <a:srgbClr val="FF9900"/>
          </a:solidFill>
          <a:ln w="9525">
            <a:noFill/>
            <a:miter lim="800000"/>
            <a:headEnd/>
            <a:tailEnd/>
          </a:ln>
        </p:spPr>
        <p:txBody>
          <a:bodyPr rot="0" vert="horz" wrap="square" lIns="91440" tIns="45720" rIns="91440" bIns="45720" anchor="t" anchorCtr="0">
            <a:noAutofit/>
          </a:bodyPr>
          <a:lstStyle/>
          <a:p>
            <a:pPr>
              <a:lnSpc>
                <a:spcPct val="107000"/>
              </a:lnSpc>
            </a:pPr>
            <a:endParaRPr lang="en-GB" sz="1100" dirty="0">
              <a:solidFill>
                <a:prstClr val="white"/>
              </a:solidFill>
              <a:ea typeface="Calibri" panose="020F0502020204030204" pitchFamily="34" charset="0"/>
              <a:cs typeface="Times New Roman" panose="02020603050405020304" pitchFamily="18" charset="0"/>
            </a:endParaRPr>
          </a:p>
        </p:txBody>
      </p:sp>
      <p:sp>
        <p:nvSpPr>
          <p:cNvPr id="5" name="TextBox 4"/>
          <p:cNvSpPr txBox="1"/>
          <p:nvPr/>
        </p:nvSpPr>
        <p:spPr>
          <a:xfrm>
            <a:off x="2156346" y="2644170"/>
            <a:ext cx="7601803" cy="1569660"/>
          </a:xfrm>
          <a:prstGeom prst="rect">
            <a:avLst/>
          </a:prstGeom>
          <a:noFill/>
        </p:spPr>
        <p:txBody>
          <a:bodyPr wrap="square" rtlCol="0">
            <a:spAutoFit/>
          </a:bodyPr>
          <a:lstStyle/>
          <a:p>
            <a:pPr algn="ctr"/>
            <a:r>
              <a:rPr lang="en-GB" sz="9600" b="1" dirty="0" smtClean="0">
                <a:solidFill>
                  <a:prstClr val="white"/>
                </a:solidFill>
              </a:rPr>
              <a:t>Start young </a:t>
            </a:r>
            <a:endParaRPr lang="en-GB" sz="9600" b="1" dirty="0">
              <a:solidFill>
                <a:prstClr val="white"/>
              </a:solidFill>
            </a:endParaRPr>
          </a:p>
        </p:txBody>
      </p:sp>
    </p:spTree>
    <p:extLst>
      <p:ext uri="{BB962C8B-B14F-4D97-AF65-F5344CB8AC3E}">
        <p14:creationId xmlns:p14="http://schemas.microsoft.com/office/powerpoint/2010/main" val="2278695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902595" y="1168802"/>
            <a:ext cx="10515600" cy="4498975"/>
          </a:xfrm>
          <a:prstGeom prst="rect">
            <a:avLst/>
          </a:prstGeom>
        </p:spPr>
        <p:txBody>
          <a:bodyPr vert="horz" lIns="91425" tIns="91425" rIns="91425" bIns="91425" rtlCol="0" anchor="t" anchorCtr="0">
            <a:normAutofit/>
          </a:bodyPr>
          <a:lstStyle>
            <a:lvl1pPr marL="228600" lvl="0" indent="-228600" algn="l" defTabSz="914400" rtl="0" eaLnBrk="1" latinLnBrk="0" hangingPunct="1">
              <a:lnSpc>
                <a:spcPct val="9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smtClean="0">
                <a:solidFill>
                  <a:schemeClr val="bg1"/>
                </a:solidFill>
              </a:rPr>
              <a:t>The importance of employer engagement has become more apparent to both government and practitioners and we played a large role in providing evidence: </a:t>
            </a:r>
          </a:p>
          <a:p>
            <a:pPr marL="0" indent="0">
              <a:buFont typeface="Arial" panose="020B0604020202020204" pitchFamily="34" charset="0"/>
              <a:buNone/>
            </a:pPr>
            <a:endParaRPr lang="en-GB" dirty="0" smtClean="0">
              <a:solidFill>
                <a:schemeClr val="bg1"/>
              </a:solidFill>
            </a:endParaRPr>
          </a:p>
          <a:p>
            <a:pPr marL="514350" indent="-514350">
              <a:buFont typeface="+mj-lt"/>
              <a:buAutoNum type="arabicPeriod"/>
            </a:pPr>
            <a:r>
              <a:rPr lang="en-GB" dirty="0" smtClean="0">
                <a:solidFill>
                  <a:schemeClr val="bg1"/>
                </a:solidFill>
              </a:rPr>
              <a:t>What difference employer engagement makes to young people?</a:t>
            </a:r>
          </a:p>
          <a:p>
            <a:pPr marL="514350" indent="-514350">
              <a:buFont typeface="+mj-lt"/>
              <a:buAutoNum type="arabicPeriod"/>
            </a:pPr>
            <a:r>
              <a:rPr lang="en-GB" dirty="0" smtClean="0">
                <a:solidFill>
                  <a:schemeClr val="bg1"/>
                </a:solidFill>
              </a:rPr>
              <a:t>Why does it make a difference?</a:t>
            </a:r>
          </a:p>
          <a:p>
            <a:pPr marL="514350" indent="-514350">
              <a:buFont typeface="+mj-lt"/>
              <a:buAutoNum type="arabicPeriod"/>
            </a:pPr>
            <a:r>
              <a:rPr lang="en-GB" dirty="0" smtClean="0">
                <a:solidFill>
                  <a:schemeClr val="bg1"/>
                </a:solidFill>
              </a:rPr>
              <a:t>What are the implications for practice?</a:t>
            </a:r>
          </a:p>
          <a:p>
            <a:pPr marL="514350" indent="-514350">
              <a:buFont typeface="+mj-lt"/>
              <a:buAutoNum type="arabicPeriod"/>
            </a:pPr>
            <a:r>
              <a:rPr lang="en-GB" dirty="0" smtClean="0">
                <a:solidFill>
                  <a:schemeClr val="bg1"/>
                </a:solidFill>
              </a:rPr>
              <a:t>Why is employer engagement is more important now than it was a generation ago?</a:t>
            </a:r>
          </a:p>
          <a:p>
            <a:pPr marL="514350" indent="-514350">
              <a:buFont typeface="+mj-lt"/>
              <a:buAutoNum type="arabicPeriod"/>
            </a:pPr>
            <a:r>
              <a:rPr lang="en-GB" dirty="0" smtClean="0">
                <a:solidFill>
                  <a:schemeClr val="bg1"/>
                </a:solidFill>
              </a:rPr>
              <a:t>How delivery can be optimised?</a:t>
            </a:r>
          </a:p>
          <a:p>
            <a:pPr marL="0" indent="0">
              <a:buFont typeface="Arial" panose="020B0604020202020204" pitchFamily="34" charset="0"/>
              <a:buNone/>
            </a:pPr>
            <a:endParaRPr lang="en-GB" dirty="0" smtClean="0">
              <a:solidFill>
                <a:schemeClr val="bg1"/>
              </a:solidFill>
            </a:endParaRPr>
          </a:p>
          <a:p>
            <a:pPr marL="0" indent="0">
              <a:buFont typeface="Arial" panose="020B0604020202020204" pitchFamily="34" charset="0"/>
              <a:buNone/>
            </a:pPr>
            <a:endParaRPr lang="en-GB" dirty="0">
              <a:solidFill>
                <a:schemeClr val="bg1"/>
              </a:solidFill>
            </a:endParaRPr>
          </a:p>
        </p:txBody>
      </p:sp>
      <p:pic>
        <p:nvPicPr>
          <p:cNvPr id="6" name="Picture 5"/>
          <p:cNvPicPr>
            <a:picLocks noChangeAspect="1"/>
          </p:cNvPicPr>
          <p:nvPr/>
        </p:nvPicPr>
        <p:blipFill>
          <a:blip r:embed="rId3"/>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22753832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4936" y="517803"/>
            <a:ext cx="10126639" cy="5755422"/>
          </a:xfrm>
          <a:prstGeom prst="rect">
            <a:avLst/>
          </a:prstGeom>
          <a:noFill/>
        </p:spPr>
        <p:txBody>
          <a:bodyPr wrap="square" rtlCol="0">
            <a:spAutoFit/>
          </a:bodyPr>
          <a:lstStyle/>
          <a:p>
            <a:r>
              <a:rPr lang="en-GB" sz="2800" b="1" dirty="0" smtClean="0">
                <a:solidFill>
                  <a:prstClr val="white"/>
                </a:solidFill>
              </a:rPr>
              <a:t>Earlier is better</a:t>
            </a:r>
          </a:p>
          <a:p>
            <a:r>
              <a:rPr lang="en-GB" sz="1600" b="1" dirty="0">
                <a:solidFill>
                  <a:prstClr val="white"/>
                </a:solidFill>
              </a:rPr>
              <a:t>Career education that </a:t>
            </a:r>
            <a:r>
              <a:rPr lang="en-GB" sz="1600" b="1" dirty="0" smtClean="0">
                <a:solidFill>
                  <a:prstClr val="white"/>
                </a:solidFill>
              </a:rPr>
              <a:t>works (Kashefpakdel and Percy, 2014)</a:t>
            </a:r>
            <a:endParaRPr lang="en-GB" sz="1600" dirty="0">
              <a:solidFill>
                <a:prstClr val="white"/>
              </a:solidFill>
            </a:endParaRPr>
          </a:p>
          <a:p>
            <a:endParaRPr lang="en-GB" sz="1400" dirty="0" smtClean="0">
              <a:solidFill>
                <a:prstClr val="white"/>
              </a:solidFill>
            </a:endParaRPr>
          </a:p>
          <a:p>
            <a:r>
              <a:rPr lang="en-GB" sz="1600" dirty="0">
                <a:solidFill>
                  <a:prstClr val="white"/>
                </a:solidFill>
              </a:rPr>
              <a:t>F</a:t>
            </a:r>
            <a:r>
              <a:rPr lang="en-GB" sz="1600" dirty="0" smtClean="0">
                <a:solidFill>
                  <a:prstClr val="white"/>
                </a:solidFill>
              </a:rPr>
              <a:t>or </a:t>
            </a:r>
            <a:r>
              <a:rPr lang="en-GB" sz="1600" dirty="0">
                <a:solidFill>
                  <a:prstClr val="white"/>
                </a:solidFill>
              </a:rPr>
              <a:t>each career talk with someone from outside of the school experienced at age </a:t>
            </a:r>
            <a:r>
              <a:rPr lang="en-GB" sz="2000" b="1" dirty="0">
                <a:solidFill>
                  <a:prstClr val="white"/>
                </a:solidFill>
              </a:rPr>
              <a:t>14-15</a:t>
            </a:r>
            <a:r>
              <a:rPr lang="en-GB" sz="1600" dirty="0">
                <a:solidFill>
                  <a:prstClr val="white"/>
                </a:solidFill>
              </a:rPr>
              <a:t> young people benefited from a 0.8% wage premium when they were 26. </a:t>
            </a:r>
            <a:endParaRPr lang="en-GB" sz="1600" dirty="0" smtClean="0">
              <a:solidFill>
                <a:prstClr val="white"/>
              </a:solidFill>
            </a:endParaRPr>
          </a:p>
          <a:p>
            <a:endParaRPr lang="en-GB" sz="1600" dirty="0">
              <a:solidFill>
                <a:prstClr val="white"/>
              </a:solidFill>
            </a:endParaRPr>
          </a:p>
          <a:p>
            <a:r>
              <a:rPr lang="en-GB" sz="1600" dirty="0" smtClean="0">
                <a:solidFill>
                  <a:prstClr val="white"/>
                </a:solidFill>
              </a:rPr>
              <a:t>These </a:t>
            </a:r>
            <a:r>
              <a:rPr lang="en-GB" sz="1600" dirty="0">
                <a:solidFill>
                  <a:prstClr val="white"/>
                </a:solidFill>
              </a:rPr>
              <a:t>findings are statistically significant at 5%, meaning that there is a 95% certainty this correlation did not occur by chance. </a:t>
            </a:r>
            <a:endParaRPr lang="en-GB" sz="1600" dirty="0" smtClean="0">
              <a:solidFill>
                <a:prstClr val="white"/>
              </a:solidFill>
            </a:endParaRPr>
          </a:p>
          <a:p>
            <a:endParaRPr lang="en-GB" sz="1600" dirty="0">
              <a:solidFill>
                <a:prstClr val="white"/>
              </a:solidFill>
            </a:endParaRPr>
          </a:p>
          <a:p>
            <a:r>
              <a:rPr lang="en-GB" sz="1600" dirty="0" smtClean="0">
                <a:solidFill>
                  <a:prstClr val="white"/>
                </a:solidFill>
              </a:rPr>
              <a:t>This </a:t>
            </a:r>
            <a:r>
              <a:rPr lang="en-GB" sz="1600" dirty="0">
                <a:solidFill>
                  <a:prstClr val="white"/>
                </a:solidFill>
              </a:rPr>
              <a:t>relationship was </a:t>
            </a:r>
            <a:r>
              <a:rPr lang="en-GB" sz="2400" b="1" dirty="0">
                <a:solidFill>
                  <a:srgbClr val="FFC000"/>
                </a:solidFill>
              </a:rPr>
              <a:t>not found for those aged 15-16</a:t>
            </a:r>
            <a:r>
              <a:rPr lang="en-GB" sz="2400" b="1" dirty="0">
                <a:solidFill>
                  <a:prstClr val="white"/>
                </a:solidFill>
              </a:rPr>
              <a:t>, </a:t>
            </a:r>
            <a:r>
              <a:rPr lang="en-GB" sz="1600" dirty="0">
                <a:solidFill>
                  <a:prstClr val="white"/>
                </a:solidFill>
              </a:rPr>
              <a:t>which implies that career talks had a greater value for the younger cohort.</a:t>
            </a:r>
          </a:p>
          <a:p>
            <a:endParaRPr lang="en-GB" sz="2400" b="1" dirty="0">
              <a:solidFill>
                <a:prstClr val="white"/>
              </a:solidFill>
            </a:endParaRPr>
          </a:p>
          <a:p>
            <a:r>
              <a:rPr lang="en-GB" sz="2800" b="1" dirty="0" smtClean="0">
                <a:solidFill>
                  <a:prstClr val="white"/>
                </a:solidFill>
              </a:rPr>
              <a:t>In primary education</a:t>
            </a:r>
            <a:endParaRPr lang="en-US" sz="2800" dirty="0" smtClean="0">
              <a:solidFill>
                <a:prstClr val="white"/>
              </a:solidFill>
            </a:endParaRPr>
          </a:p>
          <a:p>
            <a:r>
              <a:rPr lang="en-US" dirty="0">
                <a:solidFill>
                  <a:prstClr val="white"/>
                </a:solidFill>
              </a:rPr>
              <a:t>Children start to rule career options in or out at an early age and girls and boys hold stereotypical </a:t>
            </a:r>
            <a:r>
              <a:rPr lang="en-US" dirty="0" smtClean="0">
                <a:solidFill>
                  <a:prstClr val="white"/>
                </a:solidFill>
              </a:rPr>
              <a:t>views </a:t>
            </a:r>
            <a:r>
              <a:rPr lang="en-US" dirty="0">
                <a:solidFill>
                  <a:prstClr val="white"/>
                </a:solidFill>
              </a:rPr>
              <a:t>about male and female careers by age 7. </a:t>
            </a:r>
            <a:endParaRPr lang="en-US" dirty="0" smtClean="0">
              <a:solidFill>
                <a:prstClr val="white"/>
              </a:solidFill>
            </a:endParaRPr>
          </a:p>
          <a:p>
            <a:endParaRPr lang="en-GB" dirty="0">
              <a:solidFill>
                <a:prstClr val="white"/>
              </a:solidFill>
            </a:endParaRPr>
          </a:p>
          <a:p>
            <a:r>
              <a:rPr lang="en-US" sz="2800" b="1" dirty="0">
                <a:solidFill>
                  <a:srgbClr val="FFC000"/>
                </a:solidFill>
              </a:rPr>
              <a:t>78.9%</a:t>
            </a:r>
            <a:r>
              <a:rPr lang="en-US" sz="2800" dirty="0">
                <a:solidFill>
                  <a:srgbClr val="FFC000"/>
                </a:solidFill>
              </a:rPr>
              <a:t> </a:t>
            </a:r>
            <a:r>
              <a:rPr lang="en-US" dirty="0">
                <a:solidFill>
                  <a:prstClr val="white"/>
                </a:solidFill>
              </a:rPr>
              <a:t>of primary school teachers who responded to the survey agree that engagement with the world of work can help to challenge gender stereotyping about jobs and subjects studies. </a:t>
            </a:r>
            <a:endParaRPr lang="en-GB" dirty="0">
              <a:solidFill>
                <a:prstClr val="white"/>
              </a:solidFill>
            </a:endParaRPr>
          </a:p>
          <a:p>
            <a:pPr marL="342900" indent="-342900">
              <a:buFont typeface="Arial" panose="020B0604020202020204" pitchFamily="34" charset="0"/>
              <a:buChar char="•"/>
            </a:pPr>
            <a:endParaRPr lang="en-GB" dirty="0" smtClean="0">
              <a:solidFill>
                <a:prstClr val="white"/>
              </a:solidFill>
            </a:endParaRPr>
          </a:p>
        </p:txBody>
      </p:sp>
      <p:pic>
        <p:nvPicPr>
          <p:cNvPr id="5" name="Picture 4"/>
          <p:cNvPicPr/>
          <p:nvPr/>
        </p:nvPicPr>
        <p:blipFill rotWithShape="1">
          <a:blip r:embed="rId3">
            <a:extLst>
              <a:ext uri="{28A0092B-C50C-407E-A947-70E740481C1C}">
                <a14:useLocalDpi xmlns:a14="http://schemas.microsoft.com/office/drawing/2010/main" val="0"/>
              </a:ext>
            </a:extLst>
          </a:blip>
          <a:srcRect b="20870"/>
          <a:stretch/>
        </p:blipFill>
        <p:spPr bwMode="auto">
          <a:xfrm>
            <a:off x="0" y="0"/>
            <a:ext cx="12192000" cy="2121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35769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95535" y="0"/>
            <a:ext cx="12287535" cy="6858000"/>
          </a:xfrm>
          <a:prstGeom prst="rect">
            <a:avLst/>
          </a:prstGeom>
          <a:solidFill>
            <a:srgbClr val="92D050"/>
          </a:solidFill>
          <a:ln w="9525">
            <a:noFill/>
            <a:miter lim="800000"/>
            <a:headEnd/>
            <a:tailEnd/>
          </a:ln>
        </p:spPr>
        <p:txBody>
          <a:bodyPr rot="0" vert="horz" wrap="square" lIns="91440" tIns="45720" rIns="91440" bIns="45720" anchor="t" anchorCtr="0">
            <a:noAutofit/>
          </a:bodyPr>
          <a:lstStyle/>
          <a:p>
            <a:pPr>
              <a:lnSpc>
                <a:spcPct val="107000"/>
              </a:lnSpc>
            </a:pPr>
            <a:r>
              <a:rPr lang="en-GB" sz="800" dirty="0" smtClean="0">
                <a:solidFill>
                  <a:srgbClr val="FFFFFF"/>
                </a:solidFill>
                <a:latin typeface="Calibri Light" panose="020F0302020204030204" pitchFamily="34" charset="0"/>
                <a:ea typeface="Calibri" panose="020F0502020204030204" pitchFamily="34" charset="0"/>
                <a:cs typeface="Times New Roman" panose="02020603050405020304" pitchFamily="18" charset="0"/>
              </a:rPr>
              <a:t>.  </a:t>
            </a:r>
            <a:endParaRPr lang="en-GB" sz="1100" dirty="0">
              <a:solidFill>
                <a:prstClr val="white"/>
              </a:solidFill>
              <a:ea typeface="Calibri" panose="020F0502020204030204" pitchFamily="34" charset="0"/>
              <a:cs typeface="Times New Roman" panose="02020603050405020304" pitchFamily="18" charset="0"/>
            </a:endParaRPr>
          </a:p>
        </p:txBody>
      </p:sp>
      <p:sp>
        <p:nvSpPr>
          <p:cNvPr id="5" name="TextBox 4"/>
          <p:cNvSpPr txBox="1"/>
          <p:nvPr/>
        </p:nvSpPr>
        <p:spPr>
          <a:xfrm>
            <a:off x="2156346" y="2644170"/>
            <a:ext cx="7601803" cy="1569660"/>
          </a:xfrm>
          <a:prstGeom prst="rect">
            <a:avLst/>
          </a:prstGeom>
          <a:noFill/>
        </p:spPr>
        <p:txBody>
          <a:bodyPr wrap="square" rtlCol="0">
            <a:spAutoFit/>
          </a:bodyPr>
          <a:lstStyle/>
          <a:p>
            <a:pPr algn="ctr"/>
            <a:r>
              <a:rPr lang="en-GB" sz="9600" b="1" dirty="0" smtClean="0">
                <a:solidFill>
                  <a:prstClr val="white"/>
                </a:solidFill>
              </a:rPr>
              <a:t>Keep it real</a:t>
            </a:r>
            <a:endParaRPr lang="en-GB" sz="9600" b="1" dirty="0">
              <a:solidFill>
                <a:prstClr val="white"/>
              </a:solidFill>
            </a:endParaRPr>
          </a:p>
        </p:txBody>
      </p:sp>
    </p:spTree>
    <p:extLst>
      <p:ext uri="{BB962C8B-B14F-4D97-AF65-F5344CB8AC3E}">
        <p14:creationId xmlns:p14="http://schemas.microsoft.com/office/powerpoint/2010/main" val="23460741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b="20870"/>
          <a:stretch/>
        </p:blipFill>
        <p:spPr bwMode="auto">
          <a:xfrm>
            <a:off x="0" y="0"/>
            <a:ext cx="12192000" cy="212114"/>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509517" y="520342"/>
            <a:ext cx="11213910" cy="923330"/>
          </a:xfrm>
          <a:prstGeom prst="rect">
            <a:avLst/>
          </a:prstGeom>
        </p:spPr>
        <p:txBody>
          <a:bodyPr wrap="square">
            <a:spAutoFit/>
          </a:bodyPr>
          <a:lstStyle/>
          <a:p>
            <a:r>
              <a:rPr lang="en-GB" dirty="0" smtClean="0">
                <a:solidFill>
                  <a:srgbClr val="FFFFFF"/>
                </a:solidFill>
                <a:latin typeface="Calibri Light" panose="020F0302020204030204" pitchFamily="34" charset="0"/>
                <a:ea typeface="Calibri" panose="020F0502020204030204" pitchFamily="34" charset="0"/>
                <a:cs typeface="Times New Roman" panose="02020603050405020304" pitchFamily="18" charset="0"/>
              </a:rPr>
              <a:t>Research suggests, and both students and practitioners agree that it matters who delivers information within careers events.  It is important that the people providing information to pupils about jobs and careers can draw on personal, first-hand experience of the same professions</a:t>
            </a:r>
            <a:endParaRPr lang="en-GB" dirty="0">
              <a:solidFill>
                <a:prstClr val="white"/>
              </a:solidFill>
            </a:endParaRPr>
          </a:p>
        </p:txBody>
      </p:sp>
      <p:pic>
        <p:nvPicPr>
          <p:cNvPr id="7" name="Picture 6"/>
          <p:cNvPicPr>
            <a:picLocks noChangeAspect="1"/>
          </p:cNvPicPr>
          <p:nvPr/>
        </p:nvPicPr>
        <p:blipFill>
          <a:blip r:embed="rId4"/>
          <a:stretch>
            <a:fillRect/>
          </a:stretch>
        </p:blipFill>
        <p:spPr>
          <a:xfrm>
            <a:off x="509517" y="2466861"/>
            <a:ext cx="7697242" cy="1231558"/>
          </a:xfrm>
          <a:prstGeom prst="rect">
            <a:avLst/>
          </a:prstGeom>
        </p:spPr>
      </p:pic>
      <p:sp>
        <p:nvSpPr>
          <p:cNvPr id="8" name="Text Box 4"/>
          <p:cNvSpPr txBox="1">
            <a:spLocks noChangeArrowheads="1"/>
          </p:cNvSpPr>
          <p:nvPr/>
        </p:nvSpPr>
        <p:spPr bwMode="auto">
          <a:xfrm>
            <a:off x="831277" y="4201089"/>
            <a:ext cx="7556500" cy="341313"/>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n-US" sz="2000" dirty="0" smtClean="0">
                <a:solidFill>
                  <a:srgbClr val="FFFFFF"/>
                </a:solidFill>
                <a:ea typeface="Calibri" panose="020F0502020204030204" pitchFamily="34" charset="0"/>
                <a:cs typeface="Arial" panose="020B0604020202020204" pitchFamily="34" charset="0"/>
              </a:rPr>
              <a:t>Practitioners</a:t>
            </a:r>
          </a:p>
          <a:p>
            <a:pPr eaLnBrk="0" fontAlgn="base" hangingPunct="0">
              <a:spcBef>
                <a:spcPct val="0"/>
              </a:spcBef>
              <a:spcAft>
                <a:spcPct val="0"/>
              </a:spcAft>
            </a:pPr>
            <a:r>
              <a:rPr lang="en-US" sz="1400" dirty="0" smtClean="0">
                <a:solidFill>
                  <a:srgbClr val="FFFFFF"/>
                </a:solidFill>
                <a:ea typeface="Calibri" panose="020F0502020204030204" pitchFamily="34" charset="0"/>
                <a:cs typeface="Arial" panose="020B0604020202020204" pitchFamily="34" charset="0"/>
              </a:rPr>
              <a:t> </a:t>
            </a:r>
            <a:endParaRPr lang="en-US" sz="1600" dirty="0" smtClean="0">
              <a:solidFill>
                <a:srgbClr val="FFFFFF"/>
              </a:solidFill>
              <a:ea typeface="Calibri" panose="020F0502020204030204" pitchFamily="34" charset="0"/>
              <a:cs typeface="Arial" panose="020B0604020202020204" pitchFamily="34" charset="0"/>
            </a:endParaRPr>
          </a:p>
        </p:txBody>
      </p:sp>
      <p:sp>
        <p:nvSpPr>
          <p:cNvPr id="9" name="Text Box 4"/>
          <p:cNvSpPr txBox="1">
            <a:spLocks noChangeArrowheads="1"/>
          </p:cNvSpPr>
          <p:nvPr/>
        </p:nvSpPr>
        <p:spPr bwMode="auto">
          <a:xfrm>
            <a:off x="8252345" y="1833629"/>
            <a:ext cx="3300412" cy="341313"/>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n-US" sz="1600" b="1" dirty="0" smtClean="0">
                <a:solidFill>
                  <a:srgbClr val="FFFFFF"/>
                </a:solidFill>
                <a:ea typeface="Calibri" panose="020F0502020204030204" pitchFamily="34" charset="0"/>
                <a:cs typeface="Arial" panose="020B0604020202020204" pitchFamily="34" charset="0"/>
              </a:rPr>
              <a:t>Why is this important?</a:t>
            </a:r>
          </a:p>
          <a:p>
            <a:pPr marL="342900" indent="-342900" eaLnBrk="0" fontAlgn="base" hangingPunct="0">
              <a:spcBef>
                <a:spcPct val="0"/>
              </a:spcBef>
              <a:spcAft>
                <a:spcPct val="0"/>
              </a:spcAft>
              <a:buFont typeface="Arial" panose="020B0604020202020204" pitchFamily="34" charset="0"/>
              <a:buChar char="•"/>
            </a:pPr>
            <a:r>
              <a:rPr lang="en-US" sz="1600" dirty="0" smtClean="0">
                <a:solidFill>
                  <a:srgbClr val="FFFFFF"/>
                </a:solidFill>
                <a:ea typeface="Calibri" panose="020F0502020204030204" pitchFamily="34" charset="0"/>
                <a:cs typeface="Arial" panose="020B0604020202020204" pitchFamily="34" charset="0"/>
              </a:rPr>
              <a:t>Providing a form of social capital</a:t>
            </a:r>
          </a:p>
          <a:p>
            <a:pPr marL="342900" indent="-342900" eaLnBrk="0" fontAlgn="base" hangingPunct="0">
              <a:spcBef>
                <a:spcPct val="0"/>
              </a:spcBef>
              <a:spcAft>
                <a:spcPct val="0"/>
              </a:spcAft>
              <a:buFont typeface="Arial" panose="020B0604020202020204" pitchFamily="34" charset="0"/>
              <a:buChar char="•"/>
            </a:pPr>
            <a:r>
              <a:rPr lang="en-US" sz="1600" dirty="0" smtClean="0">
                <a:solidFill>
                  <a:srgbClr val="FFFFFF"/>
                </a:solidFill>
                <a:ea typeface="Calibri" panose="020F0502020204030204" pitchFamily="34" charset="0"/>
                <a:cs typeface="Arial" panose="020B0604020202020204" pitchFamily="34" charset="0"/>
              </a:rPr>
              <a:t>Providing new and useful information from a wider pool of professionals  </a:t>
            </a:r>
          </a:p>
        </p:txBody>
      </p:sp>
      <p:graphicFrame>
        <p:nvGraphicFramePr>
          <p:cNvPr id="10" name="Table 9"/>
          <p:cNvGraphicFramePr>
            <a:graphicFrameLocks noGrp="1"/>
          </p:cNvGraphicFramePr>
          <p:nvPr>
            <p:extLst/>
          </p:nvPr>
        </p:nvGraphicFramePr>
        <p:xfrm>
          <a:off x="509517" y="4690501"/>
          <a:ext cx="7742830" cy="1619886"/>
        </p:xfrm>
        <a:graphic>
          <a:graphicData uri="http://schemas.openxmlformats.org/drawingml/2006/table">
            <a:tbl>
              <a:tblPr firstRow="1" firstCol="1" bandRow="1">
                <a:tableStyleId>{F5AB1C69-6EDB-4FF4-983F-18BD219EF322}</a:tableStyleId>
              </a:tblPr>
              <a:tblGrid>
                <a:gridCol w="967854"/>
                <a:gridCol w="967854"/>
                <a:gridCol w="967854"/>
                <a:gridCol w="967854"/>
                <a:gridCol w="1210577"/>
                <a:gridCol w="920498"/>
                <a:gridCol w="987200"/>
                <a:gridCol w="753139"/>
              </a:tblGrid>
              <a:tr h="438469">
                <a:tc gridSpan="8">
                  <a:txBody>
                    <a:bodyPr/>
                    <a:lstStyle/>
                    <a:p>
                      <a:pPr algn="ctr">
                        <a:lnSpc>
                          <a:spcPct val="107000"/>
                        </a:lnSpc>
                        <a:spcAft>
                          <a:spcPts val="0"/>
                        </a:spcAft>
                      </a:pPr>
                      <a:r>
                        <a:rPr lang="en-GB" sz="1400" dirty="0">
                          <a:effectLst/>
                        </a:rPr>
                        <a:t>Careers events in general (careers fairs, talks, carousels) are more effective when…The presenter is clearly someone from the world of work.</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5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451845">
                <a:tc>
                  <a:txBody>
                    <a:bodyPr/>
                    <a:lstStyle/>
                    <a:p>
                      <a:pPr>
                        <a:lnSpc>
                          <a:spcPct val="107000"/>
                        </a:lnSpc>
                        <a:spcAft>
                          <a:spcPts val="0"/>
                        </a:spcAft>
                      </a:pPr>
                      <a:r>
                        <a:rPr lang="en-GB" sz="1400" dirty="0">
                          <a:effectLst/>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50000"/>
                      </a:schemeClr>
                    </a:solidFill>
                  </a:tcPr>
                </a:tc>
                <a:tc>
                  <a:txBody>
                    <a:bodyPr/>
                    <a:lstStyle/>
                    <a:p>
                      <a:pPr algn="ctr">
                        <a:lnSpc>
                          <a:spcPct val="107000"/>
                        </a:lnSpc>
                        <a:spcAft>
                          <a:spcPts val="0"/>
                        </a:spcAft>
                      </a:pPr>
                      <a:r>
                        <a:rPr lang="en-GB" sz="1400" dirty="0">
                          <a:effectLst/>
                        </a:rPr>
                        <a:t>Strongly agree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Agree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Don’t know</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Don’t think it makes a difference</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Disagree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Strongly Disagree</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Total</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14258">
                <a:tc>
                  <a:txBody>
                    <a:bodyPr/>
                    <a:lstStyle/>
                    <a:p>
                      <a:pPr algn="ctr">
                        <a:lnSpc>
                          <a:spcPct val="107000"/>
                        </a:lnSpc>
                        <a:spcAft>
                          <a:spcPts val="0"/>
                        </a:spcAft>
                      </a:pPr>
                      <a:r>
                        <a:rPr lang="en-GB" sz="1400">
                          <a:effectLst/>
                        </a:rPr>
                        <a:t>Number</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50000"/>
                      </a:schemeClr>
                    </a:solidFill>
                  </a:tcPr>
                </a:tc>
                <a:tc>
                  <a:txBody>
                    <a:bodyPr/>
                    <a:lstStyle/>
                    <a:p>
                      <a:pPr algn="ctr">
                        <a:lnSpc>
                          <a:spcPct val="107000"/>
                        </a:lnSpc>
                        <a:spcAft>
                          <a:spcPts val="0"/>
                        </a:spcAft>
                      </a:pPr>
                      <a:r>
                        <a:rPr lang="en-GB" sz="1400">
                          <a:effectLst/>
                        </a:rPr>
                        <a:t>22</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15</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0</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1</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0</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0</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38</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14258">
                <a:tc>
                  <a:txBody>
                    <a:bodyPr/>
                    <a:lstStyle/>
                    <a:p>
                      <a:pPr algn="ctr">
                        <a:lnSpc>
                          <a:spcPct val="107000"/>
                        </a:lnSpc>
                        <a:spcAft>
                          <a:spcPts val="0"/>
                        </a:spcAft>
                      </a:pPr>
                      <a:r>
                        <a:rPr lang="en-GB" sz="1400" dirty="0">
                          <a:effectLst/>
                        </a:rPr>
                        <a: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50000"/>
                      </a:schemeClr>
                    </a:solidFill>
                  </a:tcPr>
                </a:tc>
                <a:tc>
                  <a:txBody>
                    <a:bodyPr/>
                    <a:lstStyle/>
                    <a:p>
                      <a:pPr algn="ctr">
                        <a:lnSpc>
                          <a:spcPct val="107000"/>
                        </a:lnSpc>
                        <a:spcAft>
                          <a:spcPts val="0"/>
                        </a:spcAft>
                      </a:pPr>
                      <a:r>
                        <a:rPr lang="en-GB" sz="1800" dirty="0">
                          <a:solidFill>
                            <a:srgbClr val="FF0000"/>
                          </a:solidFill>
                          <a:effectLst/>
                        </a:rPr>
                        <a:t>57.8%</a:t>
                      </a:r>
                      <a:endParaRPr lang="en-GB" sz="2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800" dirty="0">
                          <a:solidFill>
                            <a:srgbClr val="FF0000"/>
                          </a:solidFill>
                          <a:effectLst/>
                        </a:rPr>
                        <a:t>39.5%</a:t>
                      </a:r>
                      <a:endParaRPr lang="en-GB" sz="2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a:effectLst/>
                        </a:rPr>
                        <a:t>0%</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2.7%</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0%</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0%</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400" dirty="0">
                          <a:effectLst/>
                        </a:rPr>
                        <a:t>100%</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
        <p:nvSpPr>
          <p:cNvPr id="16" name="Text Box 4"/>
          <p:cNvSpPr txBox="1">
            <a:spLocks noChangeArrowheads="1"/>
          </p:cNvSpPr>
          <p:nvPr/>
        </p:nvSpPr>
        <p:spPr bwMode="auto">
          <a:xfrm>
            <a:off x="831277" y="1833629"/>
            <a:ext cx="7556500" cy="341313"/>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n-US" sz="2000" dirty="0" smtClean="0">
                <a:solidFill>
                  <a:srgbClr val="FFFFFF"/>
                </a:solidFill>
                <a:ea typeface="Calibri" panose="020F0502020204030204" pitchFamily="34" charset="0"/>
                <a:cs typeface="Arial" panose="020B0604020202020204" pitchFamily="34" charset="0"/>
              </a:rPr>
              <a:t>Students insights </a:t>
            </a:r>
          </a:p>
          <a:p>
            <a:pPr eaLnBrk="0" fontAlgn="base" hangingPunct="0">
              <a:spcBef>
                <a:spcPct val="0"/>
              </a:spcBef>
              <a:spcAft>
                <a:spcPct val="0"/>
              </a:spcAft>
            </a:pPr>
            <a:r>
              <a:rPr lang="en-US" sz="1400" dirty="0" smtClean="0">
                <a:solidFill>
                  <a:srgbClr val="FFFFFF"/>
                </a:solidFill>
                <a:ea typeface="Calibri" panose="020F0502020204030204" pitchFamily="34" charset="0"/>
                <a:cs typeface="Arial" panose="020B0604020202020204" pitchFamily="34" charset="0"/>
              </a:rPr>
              <a:t> </a:t>
            </a:r>
            <a:endParaRPr lang="en-US" sz="1600" dirty="0" smtClean="0">
              <a:solidFill>
                <a:srgbClr val="FFFFFF"/>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66758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0" y="0"/>
            <a:ext cx="12192000" cy="6858000"/>
          </a:xfrm>
          <a:prstGeom prst="rect">
            <a:avLst/>
          </a:prstGeom>
          <a:solidFill>
            <a:srgbClr val="00B050">
              <a:alpha val="78039"/>
            </a:srgbClr>
          </a:solidFill>
          <a:ln w="9525">
            <a:noFill/>
            <a:miter lim="800000"/>
            <a:headEnd/>
            <a:tailEnd/>
          </a:ln>
        </p:spPr>
        <p:txBody>
          <a:bodyPr rot="0" vert="horz" wrap="square" lIns="91440" tIns="45720" rIns="91440" bIns="45720" anchor="t" anchorCtr="0">
            <a:noAutofit/>
          </a:bodyPr>
          <a:lstStyle/>
          <a:p>
            <a:pPr>
              <a:lnSpc>
                <a:spcPct val="107000"/>
              </a:lnSpc>
            </a:pPr>
            <a:endParaRPr lang="en-GB" sz="1100" dirty="0">
              <a:solidFill>
                <a:prstClr val="white"/>
              </a:solidFill>
              <a:ea typeface="Calibri" panose="020F0502020204030204" pitchFamily="34" charset="0"/>
              <a:cs typeface="Times New Roman" panose="02020603050405020304" pitchFamily="18" charset="0"/>
            </a:endParaRPr>
          </a:p>
        </p:txBody>
      </p:sp>
      <p:sp>
        <p:nvSpPr>
          <p:cNvPr id="7" name="TextBox 6"/>
          <p:cNvSpPr txBox="1"/>
          <p:nvPr/>
        </p:nvSpPr>
        <p:spPr>
          <a:xfrm>
            <a:off x="2169994" y="2043668"/>
            <a:ext cx="7601803" cy="3046988"/>
          </a:xfrm>
          <a:prstGeom prst="rect">
            <a:avLst/>
          </a:prstGeom>
          <a:noFill/>
        </p:spPr>
        <p:txBody>
          <a:bodyPr wrap="square" rtlCol="0">
            <a:spAutoFit/>
          </a:bodyPr>
          <a:lstStyle/>
          <a:p>
            <a:pPr algn="ctr"/>
            <a:r>
              <a:rPr lang="en-GB" sz="9600" b="1" dirty="0" smtClean="0">
                <a:solidFill>
                  <a:prstClr val="white"/>
                </a:solidFill>
              </a:rPr>
              <a:t>Level the playing field</a:t>
            </a:r>
            <a:endParaRPr lang="en-GB" sz="9600" b="1" dirty="0">
              <a:solidFill>
                <a:prstClr val="white"/>
              </a:solidFill>
            </a:endParaRPr>
          </a:p>
        </p:txBody>
      </p:sp>
    </p:spTree>
    <p:extLst>
      <p:ext uri="{BB962C8B-B14F-4D97-AF65-F5344CB8AC3E}">
        <p14:creationId xmlns:p14="http://schemas.microsoft.com/office/powerpoint/2010/main" val="40566676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406400" y="377293"/>
            <a:ext cx="10248900" cy="1713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0000"/>
              </a:buClr>
              <a:buSzPct val="25000"/>
              <a:buFont typeface="Calibri"/>
              <a:buNone/>
            </a:pPr>
            <a:r>
              <a:rPr lang="en-GB" sz="2000" b="0" i="0" u="none" strike="noStrike" cap="none" dirty="0">
                <a:latin typeface="Calibri"/>
                <a:ea typeface="Calibri"/>
                <a:cs typeface="Calibri"/>
                <a:sym typeface="Calibri"/>
              </a:rPr>
              <a:t>a) Most young people educated in the </a:t>
            </a:r>
            <a:r>
              <a:rPr lang="en-GB" sz="2000" b="1" i="0" u="none" strike="noStrike" cap="none" dirty="0">
                <a:latin typeface="Calibri"/>
                <a:ea typeface="Calibri"/>
                <a:cs typeface="Calibri"/>
                <a:sym typeface="Calibri"/>
              </a:rPr>
              <a:t>state sector </a:t>
            </a:r>
            <a:r>
              <a:rPr lang="en-GB" sz="2000" b="0" i="0" u="none" strike="noStrike" cap="none" dirty="0">
                <a:latin typeface="Calibri"/>
                <a:ea typeface="Calibri"/>
                <a:cs typeface="Calibri"/>
                <a:sym typeface="Calibri"/>
              </a:rPr>
              <a:t>think that their schools </a:t>
            </a:r>
            <a:r>
              <a:rPr lang="en-GB" sz="2000" b="1" i="0" u="none" strike="noStrike" cap="none" dirty="0">
                <a:latin typeface="Calibri"/>
                <a:ea typeface="Calibri"/>
                <a:cs typeface="Calibri"/>
                <a:sym typeface="Calibri"/>
              </a:rPr>
              <a:t>prepared them poorly</a:t>
            </a:r>
            <a:r>
              <a:rPr lang="en-GB" sz="2000" b="0" i="0" u="none" strike="noStrike" cap="none" dirty="0">
                <a:latin typeface="Calibri"/>
                <a:ea typeface="Calibri"/>
                <a:cs typeface="Calibri"/>
                <a:sym typeface="Calibri"/>
              </a:rPr>
              <a:t> for adult working life; </a:t>
            </a:r>
            <a:br>
              <a:rPr lang="en-GB" sz="2000" b="0" i="0" u="none" strike="noStrike" cap="none" dirty="0">
                <a:latin typeface="Calibri"/>
                <a:ea typeface="Calibri"/>
                <a:cs typeface="Calibri"/>
                <a:sym typeface="Calibri"/>
              </a:rPr>
            </a:br>
            <a:r>
              <a:rPr lang="en-GB" sz="2000" b="0" i="0" u="none" strike="noStrike" cap="none" dirty="0">
                <a:latin typeface="Calibri"/>
                <a:ea typeface="Calibri"/>
                <a:cs typeface="Calibri"/>
                <a:sym typeface="Calibri"/>
              </a:rPr>
              <a:t/>
            </a:r>
            <a:br>
              <a:rPr lang="en-GB" sz="2000" b="0" i="0" u="none" strike="noStrike" cap="none" dirty="0">
                <a:latin typeface="Calibri"/>
                <a:ea typeface="Calibri"/>
                <a:cs typeface="Calibri"/>
                <a:sym typeface="Calibri"/>
              </a:rPr>
            </a:br>
            <a:r>
              <a:rPr lang="en-GB" sz="2000" b="0" i="0" u="none" strike="noStrike" cap="none" dirty="0">
                <a:latin typeface="Calibri"/>
                <a:ea typeface="Calibri"/>
                <a:cs typeface="Calibri"/>
                <a:sym typeface="Calibri"/>
              </a:rPr>
              <a:t>b) Young adults who experienced </a:t>
            </a:r>
            <a:r>
              <a:rPr lang="en-GB" sz="2000" b="1" i="0" u="none" strike="noStrike" cap="none" dirty="0">
                <a:latin typeface="Calibri"/>
                <a:ea typeface="Calibri"/>
                <a:cs typeface="Calibri"/>
                <a:sym typeface="Calibri"/>
              </a:rPr>
              <a:t>greater volume </a:t>
            </a:r>
            <a:r>
              <a:rPr lang="en-GB" sz="2000" b="0" i="0" u="none" strike="noStrike" cap="none" dirty="0">
                <a:latin typeface="Calibri"/>
                <a:ea typeface="Calibri"/>
                <a:cs typeface="Calibri"/>
                <a:sym typeface="Calibri"/>
              </a:rPr>
              <a:t>of school-mediated employer engagement </a:t>
            </a:r>
            <a:r>
              <a:rPr lang="en-GB" sz="2000" b="1" i="0" u="none" strike="noStrike" cap="none" dirty="0">
                <a:latin typeface="Calibri"/>
                <a:ea typeface="Calibri"/>
                <a:cs typeface="Calibri"/>
                <a:sym typeface="Calibri"/>
              </a:rPr>
              <a:t>feel better prepared </a:t>
            </a:r>
            <a:r>
              <a:rPr lang="en-GB" sz="2000" b="0" i="0" u="none" strike="noStrike" cap="none" dirty="0">
                <a:latin typeface="Calibri"/>
                <a:ea typeface="Calibri"/>
                <a:cs typeface="Calibri"/>
                <a:sym typeface="Calibri"/>
              </a:rPr>
              <a:t>for the adult working world </a:t>
            </a:r>
          </a:p>
        </p:txBody>
      </p:sp>
      <p:graphicFrame>
        <p:nvGraphicFramePr>
          <p:cNvPr id="375" name="Shape 375"/>
          <p:cNvGraphicFramePr/>
          <p:nvPr>
            <p:extLst/>
          </p:nvPr>
        </p:nvGraphicFramePr>
        <p:xfrm>
          <a:off x="406398" y="2326413"/>
          <a:ext cx="5545514" cy="4341075"/>
        </p:xfrm>
        <a:graphic>
          <a:graphicData uri="http://schemas.openxmlformats.org/drawingml/2006/table">
            <a:tbl>
              <a:tblPr>
                <a:tableStyleId>{FABFCF23-3B69-468F-B69F-88F6DE6A72F2}</a:tableStyleId>
              </a:tblPr>
              <a:tblGrid>
                <a:gridCol w="68234">
                  <a:extLst>
                    <a:ext uri="{9D8B030D-6E8A-4147-A177-3AD203B41FA5}">
                      <a16:colId xmlns="" xmlns:a16="http://schemas.microsoft.com/office/drawing/2014/main" val="20000"/>
                    </a:ext>
                  </a:extLst>
                </a:gridCol>
                <a:gridCol w="2340233">
                  <a:extLst>
                    <a:ext uri="{9D8B030D-6E8A-4147-A177-3AD203B41FA5}">
                      <a16:colId xmlns="" xmlns:a16="http://schemas.microsoft.com/office/drawing/2014/main" val="20001"/>
                    </a:ext>
                  </a:extLst>
                </a:gridCol>
                <a:gridCol w="580950">
                  <a:extLst>
                    <a:ext uri="{9D8B030D-6E8A-4147-A177-3AD203B41FA5}">
                      <a16:colId xmlns="" xmlns:a16="http://schemas.microsoft.com/office/drawing/2014/main" val="20002"/>
                    </a:ext>
                  </a:extLst>
                </a:gridCol>
                <a:gridCol w="580950">
                  <a:extLst>
                    <a:ext uri="{9D8B030D-6E8A-4147-A177-3AD203B41FA5}">
                      <a16:colId xmlns="" xmlns:a16="http://schemas.microsoft.com/office/drawing/2014/main" val="20003"/>
                    </a:ext>
                  </a:extLst>
                </a:gridCol>
                <a:gridCol w="696867">
                  <a:extLst>
                    <a:ext uri="{9D8B030D-6E8A-4147-A177-3AD203B41FA5}">
                      <a16:colId xmlns="" xmlns:a16="http://schemas.microsoft.com/office/drawing/2014/main" val="20004"/>
                    </a:ext>
                  </a:extLst>
                </a:gridCol>
                <a:gridCol w="696867">
                  <a:extLst>
                    <a:ext uri="{9D8B030D-6E8A-4147-A177-3AD203B41FA5}">
                      <a16:colId xmlns="" xmlns:a16="http://schemas.microsoft.com/office/drawing/2014/main" val="20005"/>
                    </a:ext>
                  </a:extLst>
                </a:gridCol>
                <a:gridCol w="581413">
                  <a:extLst>
                    <a:ext uri="{9D8B030D-6E8A-4147-A177-3AD203B41FA5}">
                      <a16:colId xmlns="" xmlns:a16="http://schemas.microsoft.com/office/drawing/2014/main" val="20006"/>
                    </a:ext>
                  </a:extLst>
                </a:gridCol>
              </a:tblGrid>
              <a:tr h="953325">
                <a:tc rowSpan="2" gridSpan="3">
                  <a:txBody>
                    <a:bodyPr/>
                    <a:lstStyle/>
                    <a:p>
                      <a:pPr marL="0" marR="0" lvl="0" indent="0" algn="l" rtl="0">
                        <a:lnSpc>
                          <a:spcPct val="115000"/>
                        </a:lnSpc>
                        <a:spcBef>
                          <a:spcPts val="0"/>
                        </a:spcBef>
                        <a:buSzPct val="25000"/>
                        <a:buNone/>
                      </a:pPr>
                      <a:r>
                        <a:rPr lang="en-GB" sz="1400" dirty="0">
                          <a:sym typeface="Corbel"/>
                        </a:rPr>
                        <a:t>P-Value: 0.00</a:t>
                      </a:r>
                    </a:p>
                    <a:p>
                      <a:pPr marL="0" marR="0" lvl="0" indent="0" algn="l" rtl="0">
                        <a:lnSpc>
                          <a:spcPct val="115000"/>
                        </a:lnSpc>
                        <a:spcBef>
                          <a:spcPts val="0"/>
                        </a:spcBef>
                        <a:buSzPct val="25000"/>
                        <a:buNone/>
                      </a:pPr>
                      <a:r>
                        <a:rPr lang="en-GB" sz="1400" dirty="0">
                          <a:sym typeface="Corbel"/>
                        </a:rPr>
                        <a:t> </a:t>
                      </a:r>
                    </a:p>
                    <a:p>
                      <a:pPr marL="0" marR="0" lvl="0" indent="0" algn="l" rtl="0">
                        <a:lnSpc>
                          <a:spcPct val="115000"/>
                        </a:lnSpc>
                        <a:spcBef>
                          <a:spcPts val="0"/>
                        </a:spcBef>
                        <a:buSzPct val="25000"/>
                        <a:buNone/>
                      </a:pPr>
                      <a:r>
                        <a:rPr lang="en-GB" sz="1400" dirty="0">
                          <a:sym typeface="Corbel"/>
                        </a:rPr>
                        <a:t>School type at age 16</a:t>
                      </a:r>
                    </a:p>
                    <a:p>
                      <a:pPr marL="0" marR="0" lvl="0" indent="0" algn="l" rtl="0">
                        <a:lnSpc>
                          <a:spcPct val="115000"/>
                        </a:lnSpc>
                        <a:spcBef>
                          <a:spcPts val="0"/>
                        </a:spcBef>
                        <a:spcAft>
                          <a:spcPts val="0"/>
                        </a:spcAft>
                        <a:buSzPct val="25000"/>
                        <a:buNone/>
                      </a:pPr>
                      <a:endParaRPr sz="1400" dirty="0">
                        <a:sym typeface="Corbel"/>
                      </a:endParaRPr>
                    </a:p>
                    <a:p>
                      <a:pPr marL="0" marR="0" lvl="0" indent="0" algn="l" rtl="0">
                        <a:lnSpc>
                          <a:spcPct val="115000"/>
                        </a:lnSpc>
                        <a:spcBef>
                          <a:spcPts val="0"/>
                        </a:spcBef>
                        <a:spcAft>
                          <a:spcPts val="0"/>
                        </a:spcAft>
                        <a:buClr>
                          <a:schemeClr val="dk1"/>
                        </a:buClr>
                        <a:buSzPct val="25000"/>
                        <a:buFont typeface="Corbel"/>
                        <a:buNone/>
                      </a:pPr>
                      <a:r>
                        <a:rPr lang="en-GB" sz="1400" dirty="0">
                          <a:sym typeface="Corbel"/>
                        </a:rPr>
                        <a:t>N= </a:t>
                      </a:r>
                      <a:r>
                        <a:rPr lang="en-GB" sz="1100" dirty="0">
                          <a:sym typeface="Corbel"/>
                        </a:rPr>
                        <a:t>1,676</a:t>
                      </a:r>
                    </a:p>
                    <a:p>
                      <a:pPr marL="0" marR="0" lvl="0" indent="0" algn="l" rtl="0">
                        <a:lnSpc>
                          <a:spcPct val="115000"/>
                        </a:lnSpc>
                        <a:spcBef>
                          <a:spcPts val="0"/>
                        </a:spcBef>
                        <a:buSzPct val="25000"/>
                        <a:buNone/>
                      </a:pPr>
                      <a:endParaRPr sz="1100" dirty="0">
                        <a:latin typeface="Cambria"/>
                        <a:ea typeface="Cambria"/>
                        <a:cs typeface="Cambria"/>
                        <a:sym typeface="Cambria"/>
                      </a:endParaRPr>
                    </a:p>
                  </a:txBody>
                  <a:tcPr marL="0" marR="0" marT="0" marB="0" anchor="ctr"/>
                </a:tc>
                <a:tc rowSpan="2" hMerge="1">
                  <a:txBody>
                    <a:bodyPr/>
                    <a:lstStyle/>
                    <a:p>
                      <a:endParaRPr lang="en-US"/>
                    </a:p>
                  </a:txBody>
                  <a:tcPr/>
                </a:tc>
                <a:tc rowSpan="2" hMerge="1">
                  <a:txBody>
                    <a:bodyPr/>
                    <a:lstStyle/>
                    <a:p>
                      <a:endParaRPr lang="en-US"/>
                    </a:p>
                  </a:txBody>
                  <a:tcPr/>
                </a:tc>
                <a:tc gridSpan="4">
                  <a:txBody>
                    <a:bodyPr/>
                    <a:lstStyle/>
                    <a:p>
                      <a:pPr marL="0" marR="0" lvl="0" indent="0" algn="ctr" rtl="0">
                        <a:lnSpc>
                          <a:spcPct val="115000"/>
                        </a:lnSpc>
                        <a:spcBef>
                          <a:spcPts val="0"/>
                        </a:spcBef>
                        <a:buSzPct val="25000"/>
                        <a:buNone/>
                      </a:pPr>
                      <a:r>
                        <a:rPr lang="en-GB" sz="1400" dirty="0">
                          <a:sym typeface="Corbel"/>
                        </a:rPr>
                        <a:t>Looking back, how well do you feel that your school/college prepared you for adult working life?</a:t>
                      </a:r>
                      <a:endParaRPr lang="en-GB" sz="1400" dirty="0">
                        <a:latin typeface="Corbel"/>
                        <a:ea typeface="Corbel"/>
                        <a:cs typeface="Corbel"/>
                        <a:sym typeface="Corbel"/>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635550">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lvl="0" indent="0" algn="ctr" rtl="0">
                        <a:lnSpc>
                          <a:spcPct val="115000"/>
                        </a:lnSpc>
                        <a:spcBef>
                          <a:spcPts val="0"/>
                        </a:spcBef>
                        <a:buSzPct val="25000"/>
                        <a:buNone/>
                      </a:pPr>
                      <a:r>
                        <a:rPr lang="en-GB" sz="1400" dirty="0">
                          <a:sym typeface="Corbel"/>
                        </a:rPr>
                        <a:t>Very well</a:t>
                      </a:r>
                      <a:endParaRPr lang="en-GB" sz="1400" dirty="0">
                        <a:latin typeface="Corbel"/>
                        <a:ea typeface="Corbel"/>
                        <a:cs typeface="Corbel"/>
                        <a:sym typeface="Corbel"/>
                      </a:endParaRPr>
                    </a:p>
                  </a:txBody>
                  <a:tcPr marL="0" marR="0" marT="0" marB="0" anchor="ctr"/>
                </a:tc>
                <a:tc>
                  <a:txBody>
                    <a:bodyPr/>
                    <a:lstStyle/>
                    <a:p>
                      <a:pPr marL="0" marR="0" lvl="0" indent="0" algn="ctr" rtl="0">
                        <a:lnSpc>
                          <a:spcPct val="115000"/>
                        </a:lnSpc>
                        <a:spcBef>
                          <a:spcPts val="0"/>
                        </a:spcBef>
                        <a:buSzPct val="25000"/>
                        <a:buNone/>
                      </a:pPr>
                      <a:r>
                        <a:rPr lang="en-GB" sz="1400" dirty="0">
                          <a:sym typeface="Corbel"/>
                        </a:rPr>
                        <a:t>Quite well</a:t>
                      </a:r>
                      <a:endParaRPr lang="en-GB" sz="1400" dirty="0">
                        <a:latin typeface="Corbel"/>
                        <a:ea typeface="Corbel"/>
                        <a:cs typeface="Corbel"/>
                        <a:sym typeface="Corbel"/>
                      </a:endParaRPr>
                    </a:p>
                  </a:txBody>
                  <a:tcPr marL="0" marR="0" marT="0" marB="0" anchor="ctr"/>
                </a:tc>
                <a:tc>
                  <a:txBody>
                    <a:bodyPr/>
                    <a:lstStyle/>
                    <a:p>
                      <a:pPr marL="0" marR="0" lvl="0" indent="0" algn="ctr" rtl="0">
                        <a:lnSpc>
                          <a:spcPct val="115000"/>
                        </a:lnSpc>
                        <a:spcBef>
                          <a:spcPts val="0"/>
                        </a:spcBef>
                        <a:buSzPct val="25000"/>
                        <a:buNone/>
                      </a:pPr>
                      <a:r>
                        <a:rPr lang="en-GB" sz="1400">
                          <a:sym typeface="Corbel"/>
                        </a:rPr>
                        <a:t>Quite poorly</a:t>
                      </a:r>
                      <a:endParaRPr lang="en-GB" sz="1400">
                        <a:latin typeface="Corbel"/>
                        <a:ea typeface="Corbel"/>
                        <a:cs typeface="Corbel"/>
                        <a:sym typeface="Corbel"/>
                      </a:endParaRPr>
                    </a:p>
                  </a:txBody>
                  <a:tcPr marL="0" marR="0" marT="0" marB="0" anchor="ctr"/>
                </a:tc>
                <a:tc>
                  <a:txBody>
                    <a:bodyPr/>
                    <a:lstStyle/>
                    <a:p>
                      <a:pPr marL="0" marR="0" lvl="0" indent="0" algn="ctr" rtl="0">
                        <a:lnSpc>
                          <a:spcPct val="115000"/>
                        </a:lnSpc>
                        <a:spcBef>
                          <a:spcPts val="0"/>
                        </a:spcBef>
                        <a:buSzPct val="25000"/>
                        <a:buNone/>
                      </a:pPr>
                      <a:r>
                        <a:rPr lang="en-GB" sz="1400">
                          <a:sym typeface="Corbel"/>
                        </a:rPr>
                        <a:t>Very poorly</a:t>
                      </a:r>
                      <a:endParaRPr lang="en-GB" sz="1400">
                        <a:latin typeface="Corbel"/>
                        <a:ea typeface="Corbel"/>
                        <a:cs typeface="Corbel"/>
                        <a:sym typeface="Corbel"/>
                      </a:endParaRPr>
                    </a:p>
                  </a:txBody>
                  <a:tcPr marL="0" marR="0" marT="0" marB="0" anchor="ctr"/>
                </a:tc>
                <a:extLst>
                  <a:ext uri="{0D108BD9-81ED-4DB2-BD59-A6C34878D82A}">
                    <a16:rowId xmlns="" xmlns:a16="http://schemas.microsoft.com/office/drawing/2014/main" val="10001"/>
                  </a:ext>
                </a:extLst>
              </a:tr>
              <a:tr h="926725">
                <a:tc rowSpan="3">
                  <a:txBody>
                    <a:bodyPr/>
                    <a:lstStyle/>
                    <a:p>
                      <a:pPr marL="0" marR="0" lvl="0" indent="0" algn="l" rtl="0">
                        <a:lnSpc>
                          <a:spcPct val="115000"/>
                        </a:lnSpc>
                        <a:spcBef>
                          <a:spcPts val="0"/>
                        </a:spcBef>
                        <a:buSzPct val="25000"/>
                        <a:buNone/>
                      </a:pPr>
                      <a:r>
                        <a:rPr lang="en-GB" sz="1100">
                          <a:sym typeface="Corbel"/>
                        </a:rPr>
                        <a:t> </a:t>
                      </a:r>
                      <a:endParaRPr lang="en-GB" sz="1100">
                        <a:latin typeface="Corbel"/>
                        <a:ea typeface="Corbel"/>
                        <a:cs typeface="Corbel"/>
                        <a:sym typeface="Corbel"/>
                      </a:endParaRPr>
                    </a:p>
                  </a:txBody>
                  <a:tcPr marL="0" marR="0" marT="0" marB="0"/>
                </a:tc>
                <a:tc>
                  <a:txBody>
                    <a:bodyPr/>
                    <a:lstStyle/>
                    <a:p>
                      <a:pPr marL="0" marR="0" lvl="0" indent="0" algn="l" rtl="0">
                        <a:lnSpc>
                          <a:spcPct val="115000"/>
                        </a:lnSpc>
                        <a:spcBef>
                          <a:spcPts val="0"/>
                        </a:spcBef>
                        <a:buSzPct val="25000"/>
                        <a:buNone/>
                      </a:pPr>
                      <a:r>
                        <a:rPr lang="en-GB" sz="1400">
                          <a:sym typeface="Corbel"/>
                        </a:rPr>
                        <a:t>Non-selective state school, i.e. comprehensive school</a:t>
                      </a:r>
                      <a:endParaRPr lang="en-GB" sz="1400">
                        <a:latin typeface="Corbel"/>
                        <a:ea typeface="Corbel"/>
                        <a:cs typeface="Corbel"/>
                        <a:sym typeface="Corbel"/>
                      </a:endParaRPr>
                    </a:p>
                  </a:txBody>
                  <a:tcPr marL="0" marR="0" marT="0" marB="0" anchor="ctr"/>
                </a:tc>
                <a:tc>
                  <a:txBody>
                    <a:bodyPr/>
                    <a:lstStyle/>
                    <a:p>
                      <a:pPr marL="0" marR="0" lvl="0" indent="0" algn="ctr" rtl="0">
                        <a:lnSpc>
                          <a:spcPct val="115000"/>
                        </a:lnSpc>
                        <a:spcBef>
                          <a:spcPts val="0"/>
                        </a:spcBef>
                        <a:buSzPct val="25000"/>
                        <a:buNone/>
                      </a:pPr>
                      <a:r>
                        <a:rPr lang="en-GB" sz="1400" dirty="0">
                          <a:sym typeface="Corbel"/>
                        </a:rPr>
                        <a:t>% </a:t>
                      </a:r>
                      <a:endParaRPr lang="en-GB" sz="1400" dirty="0">
                        <a:latin typeface="Corbel"/>
                        <a:ea typeface="Corbel"/>
                        <a:cs typeface="Corbel"/>
                        <a:sym typeface="Corbel"/>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4.4%</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39.2%</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43.4%</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13.0%</a:t>
                      </a:r>
                      <a:endParaRPr lang="en-GB" sz="14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2"/>
                  </a:ext>
                </a:extLst>
              </a:tr>
              <a:tr h="488125">
                <a:tc vMerge="1">
                  <a:txBody>
                    <a:bodyPr/>
                    <a:lstStyle/>
                    <a:p>
                      <a:endParaRPr lang="en-US"/>
                    </a:p>
                  </a:txBody>
                  <a:tcPr/>
                </a:tc>
                <a:tc>
                  <a:txBody>
                    <a:bodyPr/>
                    <a:lstStyle/>
                    <a:p>
                      <a:pPr marL="0" marR="0" lvl="0" indent="0" algn="l" rtl="0">
                        <a:lnSpc>
                          <a:spcPct val="115000"/>
                        </a:lnSpc>
                        <a:spcBef>
                          <a:spcPts val="0"/>
                        </a:spcBef>
                        <a:buSzPct val="25000"/>
                        <a:buNone/>
                      </a:pPr>
                      <a:r>
                        <a:rPr lang="en-GB" sz="1400">
                          <a:sym typeface="Corbel"/>
                        </a:rPr>
                        <a:t>Grammar / selective state school</a:t>
                      </a:r>
                      <a:endParaRPr lang="en-GB" sz="1400">
                        <a:latin typeface="Corbel"/>
                        <a:ea typeface="Corbel"/>
                        <a:cs typeface="Corbel"/>
                        <a:sym typeface="Corbel"/>
                      </a:endParaRPr>
                    </a:p>
                  </a:txBody>
                  <a:tcPr marL="0" marR="0" marT="0" marB="0" anchor="ctr"/>
                </a:tc>
                <a:tc>
                  <a:txBody>
                    <a:bodyPr/>
                    <a:lstStyle/>
                    <a:p>
                      <a:pPr marL="0" marR="0" lvl="0" indent="0" algn="ctr" rtl="0">
                        <a:lnSpc>
                          <a:spcPct val="115000"/>
                        </a:lnSpc>
                        <a:spcBef>
                          <a:spcPts val="0"/>
                        </a:spcBef>
                        <a:buSzPct val="25000"/>
                        <a:buNone/>
                      </a:pPr>
                      <a:r>
                        <a:rPr lang="en-GB" sz="1400" dirty="0">
                          <a:sym typeface="Corbel"/>
                        </a:rPr>
                        <a:t>% </a:t>
                      </a:r>
                      <a:endParaRPr lang="en-GB" sz="1400" dirty="0">
                        <a:latin typeface="Corbel"/>
                        <a:ea typeface="Corbel"/>
                        <a:cs typeface="Corbel"/>
                        <a:sym typeface="Corbel"/>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8.5%</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49.4%</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35.7%</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6.4%</a:t>
                      </a:r>
                      <a:endParaRPr lang="en-GB" sz="14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3"/>
                  </a:ext>
                </a:extLst>
              </a:tr>
              <a:tr h="488125">
                <a:tc vMerge="1">
                  <a:txBody>
                    <a:bodyPr/>
                    <a:lstStyle/>
                    <a:p>
                      <a:endParaRPr lang="en-US"/>
                    </a:p>
                  </a:txBody>
                  <a:tcPr/>
                </a:tc>
                <a:tc>
                  <a:txBody>
                    <a:bodyPr/>
                    <a:lstStyle/>
                    <a:p>
                      <a:pPr marL="0" marR="0" lvl="0" indent="0" algn="l" rtl="0">
                        <a:lnSpc>
                          <a:spcPct val="115000"/>
                        </a:lnSpc>
                        <a:spcBef>
                          <a:spcPts val="0"/>
                        </a:spcBef>
                        <a:buSzPct val="25000"/>
                        <a:buNone/>
                      </a:pPr>
                      <a:r>
                        <a:rPr lang="en-GB" sz="1400">
                          <a:sym typeface="Corbel"/>
                        </a:rPr>
                        <a:t>Independent / fee-paying school</a:t>
                      </a:r>
                      <a:endParaRPr lang="en-GB" sz="1400">
                        <a:latin typeface="Corbel"/>
                        <a:ea typeface="Corbel"/>
                        <a:cs typeface="Corbel"/>
                        <a:sym typeface="Corbel"/>
                      </a:endParaRPr>
                    </a:p>
                  </a:txBody>
                  <a:tcPr marL="0" marR="0" marT="0" marB="0" anchor="ctr"/>
                </a:tc>
                <a:tc>
                  <a:txBody>
                    <a:bodyPr/>
                    <a:lstStyle/>
                    <a:p>
                      <a:pPr marL="0" marR="0" lvl="0" indent="0" algn="ctr" rtl="0">
                        <a:lnSpc>
                          <a:spcPct val="115000"/>
                        </a:lnSpc>
                        <a:spcBef>
                          <a:spcPts val="0"/>
                        </a:spcBef>
                        <a:buSzPct val="25000"/>
                        <a:buNone/>
                      </a:pPr>
                      <a:r>
                        <a:rPr lang="en-GB" sz="1400" dirty="0">
                          <a:sym typeface="Corbel"/>
                        </a:rPr>
                        <a:t>% </a:t>
                      </a:r>
                      <a:endParaRPr lang="en-GB" sz="1400" dirty="0">
                        <a:latin typeface="Corbel"/>
                        <a:ea typeface="Corbel"/>
                        <a:cs typeface="Corbel"/>
                        <a:sym typeface="Corbel"/>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16.1%</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45.3%</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24.2%</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14.3%</a:t>
                      </a:r>
                      <a:endParaRPr lang="en-GB" sz="14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4"/>
                  </a:ext>
                </a:extLst>
              </a:tr>
              <a:tr h="361100">
                <a:tc rowSpan="2" gridSpan="2">
                  <a:txBody>
                    <a:bodyPr/>
                    <a:lstStyle/>
                    <a:p>
                      <a:pPr marL="0" marR="0" lvl="0" indent="0" algn="l" rtl="0">
                        <a:lnSpc>
                          <a:spcPct val="115000"/>
                        </a:lnSpc>
                        <a:spcBef>
                          <a:spcPts val="0"/>
                        </a:spcBef>
                        <a:buSzPct val="25000"/>
                        <a:buNone/>
                      </a:pPr>
                      <a:r>
                        <a:rPr lang="en-GB" sz="1400">
                          <a:sym typeface="Corbel"/>
                        </a:rPr>
                        <a:t>Total</a:t>
                      </a:r>
                      <a:endParaRPr lang="en-GB" sz="1400">
                        <a:latin typeface="Corbel"/>
                        <a:ea typeface="Corbel"/>
                        <a:cs typeface="Corbel"/>
                        <a:sym typeface="Corbel"/>
                      </a:endParaRPr>
                    </a:p>
                  </a:txBody>
                  <a:tcPr marL="0" marR="0" marT="0" marB="0"/>
                </a:tc>
                <a:tc rowSpan="2" hMerge="1">
                  <a:txBody>
                    <a:bodyPr/>
                    <a:lstStyle/>
                    <a:p>
                      <a:endParaRPr lang="en-US"/>
                    </a:p>
                  </a:txBody>
                  <a:tcPr/>
                </a:tc>
                <a:tc>
                  <a:txBody>
                    <a:bodyPr/>
                    <a:lstStyle/>
                    <a:p>
                      <a:pPr marL="0" marR="0" lvl="0" indent="0" algn="ctr" rtl="0">
                        <a:lnSpc>
                          <a:spcPct val="115000"/>
                        </a:lnSpc>
                        <a:spcBef>
                          <a:spcPts val="0"/>
                        </a:spcBef>
                        <a:buSzPct val="25000"/>
                        <a:buNone/>
                      </a:pPr>
                      <a:r>
                        <a:rPr lang="en-GB" sz="1400" dirty="0">
                          <a:sym typeface="Corbel"/>
                        </a:rPr>
                        <a:t>Count</a:t>
                      </a:r>
                      <a:endParaRPr lang="en-GB" sz="1400" dirty="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400">
                          <a:sym typeface="Calibri"/>
                        </a:rPr>
                        <a:t>102</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691</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679</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204</a:t>
                      </a:r>
                      <a:endParaRPr lang="en-GB" sz="14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5"/>
                  </a:ext>
                </a:extLst>
              </a:tr>
              <a:tr h="488125">
                <a:tc gridSpan="2" vMerge="1">
                  <a:txBody>
                    <a:bodyPr/>
                    <a:lstStyle/>
                    <a:p>
                      <a:endParaRPr lang="en-US"/>
                    </a:p>
                  </a:txBody>
                  <a:tcPr/>
                </a:tc>
                <a:tc hMerge="1" vMerge="1">
                  <a:txBody>
                    <a:bodyPr/>
                    <a:lstStyle/>
                    <a:p>
                      <a:endParaRPr lang="en-US"/>
                    </a:p>
                  </a:txBody>
                  <a:tcPr/>
                </a:tc>
                <a:tc>
                  <a:txBody>
                    <a:bodyPr/>
                    <a:lstStyle/>
                    <a:p>
                      <a:pPr marL="0" marR="0" lvl="0" indent="0" algn="ctr" rtl="0">
                        <a:lnSpc>
                          <a:spcPct val="115000"/>
                        </a:lnSpc>
                        <a:spcBef>
                          <a:spcPts val="0"/>
                        </a:spcBef>
                        <a:buSzPct val="25000"/>
                        <a:buNone/>
                      </a:pPr>
                      <a:r>
                        <a:rPr lang="en-GB" sz="1400" dirty="0">
                          <a:sym typeface="Corbel"/>
                        </a:rPr>
                        <a:t>% </a:t>
                      </a:r>
                      <a:endParaRPr lang="en-GB" sz="1400" dirty="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400">
                          <a:sym typeface="Calibri"/>
                        </a:rPr>
                        <a:t>6.1%</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41.2%</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40.5%</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12.2%</a:t>
                      </a:r>
                      <a:endParaRPr lang="en-GB" sz="1400" dirty="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6"/>
                  </a:ext>
                </a:extLst>
              </a:tr>
            </a:tbl>
          </a:graphicData>
        </a:graphic>
      </p:graphicFrame>
      <p:cxnSp>
        <p:nvCxnSpPr>
          <p:cNvPr id="376" name="Shape 376"/>
          <p:cNvCxnSpPr/>
          <p:nvPr/>
        </p:nvCxnSpPr>
        <p:spPr>
          <a:xfrm flipH="1">
            <a:off x="6169760" y="2091001"/>
            <a:ext cx="12600" cy="4652700"/>
          </a:xfrm>
          <a:prstGeom prst="straightConnector1">
            <a:avLst/>
          </a:prstGeom>
          <a:noFill/>
          <a:ln w="25400" cap="flat" cmpd="sng">
            <a:solidFill>
              <a:schemeClr val="accent5"/>
            </a:solidFill>
            <a:prstDash val="solid"/>
            <a:miter/>
            <a:headEnd type="none" w="med" len="med"/>
            <a:tailEnd type="none" w="med" len="med"/>
          </a:ln>
        </p:spPr>
      </p:cxnSp>
      <p:graphicFrame>
        <p:nvGraphicFramePr>
          <p:cNvPr id="377" name="Shape 377"/>
          <p:cNvGraphicFramePr/>
          <p:nvPr>
            <p:extLst/>
          </p:nvPr>
        </p:nvGraphicFramePr>
        <p:xfrm>
          <a:off x="6636485" y="2326413"/>
          <a:ext cx="5034800" cy="4341000"/>
        </p:xfrm>
        <a:graphic>
          <a:graphicData uri="http://schemas.openxmlformats.org/drawingml/2006/table">
            <a:tbl>
              <a:tblPr>
                <a:tableStyleId>{FABFCF23-3B69-468F-B69F-88F6DE6A72F2}</a:tableStyleId>
              </a:tblPr>
              <a:tblGrid>
                <a:gridCol w="57600">
                  <a:extLst>
                    <a:ext uri="{9D8B030D-6E8A-4147-A177-3AD203B41FA5}">
                      <a16:colId xmlns="" xmlns:a16="http://schemas.microsoft.com/office/drawing/2014/main" val="20000"/>
                    </a:ext>
                  </a:extLst>
                </a:gridCol>
                <a:gridCol w="1062450">
                  <a:extLst>
                    <a:ext uri="{9D8B030D-6E8A-4147-A177-3AD203B41FA5}">
                      <a16:colId xmlns="" xmlns:a16="http://schemas.microsoft.com/office/drawing/2014/main" val="20001"/>
                    </a:ext>
                  </a:extLst>
                </a:gridCol>
                <a:gridCol w="748525">
                  <a:extLst>
                    <a:ext uri="{9D8B030D-6E8A-4147-A177-3AD203B41FA5}">
                      <a16:colId xmlns="" xmlns:a16="http://schemas.microsoft.com/office/drawing/2014/main" val="20002"/>
                    </a:ext>
                  </a:extLst>
                </a:gridCol>
                <a:gridCol w="784750">
                  <a:extLst>
                    <a:ext uri="{9D8B030D-6E8A-4147-A177-3AD203B41FA5}">
                      <a16:colId xmlns="" xmlns:a16="http://schemas.microsoft.com/office/drawing/2014/main" val="20003"/>
                    </a:ext>
                  </a:extLst>
                </a:gridCol>
                <a:gridCol w="736475">
                  <a:extLst>
                    <a:ext uri="{9D8B030D-6E8A-4147-A177-3AD203B41FA5}">
                      <a16:colId xmlns="" xmlns:a16="http://schemas.microsoft.com/office/drawing/2014/main" val="20004"/>
                    </a:ext>
                  </a:extLst>
                </a:gridCol>
                <a:gridCol w="784750">
                  <a:extLst>
                    <a:ext uri="{9D8B030D-6E8A-4147-A177-3AD203B41FA5}">
                      <a16:colId xmlns="" xmlns:a16="http://schemas.microsoft.com/office/drawing/2014/main" val="20005"/>
                    </a:ext>
                  </a:extLst>
                </a:gridCol>
                <a:gridCol w="860250">
                  <a:extLst>
                    <a:ext uri="{9D8B030D-6E8A-4147-A177-3AD203B41FA5}">
                      <a16:colId xmlns="" xmlns:a16="http://schemas.microsoft.com/office/drawing/2014/main" val="20006"/>
                    </a:ext>
                  </a:extLst>
                </a:gridCol>
              </a:tblGrid>
              <a:tr h="1041025">
                <a:tc rowSpan="2" gridSpan="3">
                  <a:txBody>
                    <a:bodyPr/>
                    <a:lstStyle/>
                    <a:p>
                      <a:pPr marL="0" marR="0" lvl="0" indent="0" algn="l" rtl="0">
                        <a:lnSpc>
                          <a:spcPct val="115000"/>
                        </a:lnSpc>
                        <a:spcBef>
                          <a:spcPts val="0"/>
                        </a:spcBef>
                        <a:buSzPct val="25000"/>
                        <a:buNone/>
                      </a:pPr>
                      <a:r>
                        <a:rPr lang="en-GB" sz="1400" dirty="0">
                          <a:sym typeface="Corbel"/>
                        </a:rPr>
                        <a:t>P-value: 0.00</a:t>
                      </a:r>
                    </a:p>
                    <a:p>
                      <a:pPr marL="0" marR="0" lvl="0" indent="0" algn="l" rtl="0">
                        <a:lnSpc>
                          <a:spcPct val="115000"/>
                        </a:lnSpc>
                        <a:spcBef>
                          <a:spcPts val="0"/>
                        </a:spcBef>
                        <a:buSzPct val="25000"/>
                        <a:buNone/>
                      </a:pPr>
                      <a:r>
                        <a:rPr lang="en-GB" sz="1400" dirty="0">
                          <a:sym typeface="Corbel"/>
                        </a:rPr>
                        <a:t> </a:t>
                      </a:r>
                    </a:p>
                    <a:p>
                      <a:pPr marL="0" marR="0" lvl="0" indent="0" algn="l" rtl="0">
                        <a:lnSpc>
                          <a:spcPct val="115000"/>
                        </a:lnSpc>
                        <a:spcBef>
                          <a:spcPts val="0"/>
                        </a:spcBef>
                        <a:buSzPct val="25000"/>
                        <a:buNone/>
                      </a:pPr>
                      <a:r>
                        <a:rPr lang="en-GB" sz="1400" dirty="0">
                          <a:sym typeface="Corbel"/>
                        </a:rPr>
                        <a:t> </a:t>
                      </a:r>
                    </a:p>
                    <a:p>
                      <a:pPr marL="0" marR="0" lvl="0" indent="0" algn="l" rtl="0">
                        <a:lnSpc>
                          <a:spcPct val="115000"/>
                        </a:lnSpc>
                        <a:spcBef>
                          <a:spcPts val="0"/>
                        </a:spcBef>
                        <a:buSzPct val="25000"/>
                        <a:buNone/>
                      </a:pPr>
                      <a:r>
                        <a:rPr lang="en-GB" sz="1400" dirty="0">
                          <a:sym typeface="Corbel"/>
                        </a:rPr>
                        <a:t>Volume of activities</a:t>
                      </a:r>
                    </a:p>
                    <a:p>
                      <a:pPr marL="0" marR="0" lvl="0" indent="0" algn="l" rtl="0">
                        <a:lnSpc>
                          <a:spcPct val="115000"/>
                        </a:lnSpc>
                        <a:spcBef>
                          <a:spcPts val="0"/>
                        </a:spcBef>
                        <a:buSzPct val="25000"/>
                        <a:buNone/>
                      </a:pPr>
                      <a:endParaRPr sz="1400" dirty="0">
                        <a:sym typeface="Corbel"/>
                      </a:endParaRPr>
                    </a:p>
                    <a:p>
                      <a:pPr marL="0" marR="0" lvl="0" indent="0" algn="l" rtl="0">
                        <a:lnSpc>
                          <a:spcPct val="115000"/>
                        </a:lnSpc>
                        <a:spcBef>
                          <a:spcPts val="0"/>
                        </a:spcBef>
                        <a:buSzPct val="25000"/>
                        <a:buNone/>
                      </a:pPr>
                      <a:r>
                        <a:rPr lang="en-GB" sz="1400" dirty="0">
                          <a:sym typeface="Corbel"/>
                        </a:rPr>
                        <a:t>N=1,756</a:t>
                      </a:r>
                      <a:endParaRPr lang="en-GB" sz="1400" dirty="0">
                        <a:latin typeface="Corbel"/>
                        <a:ea typeface="Corbel"/>
                        <a:cs typeface="Corbel"/>
                        <a:sym typeface="Corbel"/>
                      </a:endParaRPr>
                    </a:p>
                  </a:txBody>
                  <a:tcPr marL="0" marR="0" marT="0" marB="0" anchor="ctr"/>
                </a:tc>
                <a:tc rowSpan="2" hMerge="1">
                  <a:txBody>
                    <a:bodyPr/>
                    <a:lstStyle/>
                    <a:p>
                      <a:endParaRPr lang="en-US"/>
                    </a:p>
                  </a:txBody>
                  <a:tcPr/>
                </a:tc>
                <a:tc rowSpan="2" hMerge="1">
                  <a:txBody>
                    <a:bodyPr/>
                    <a:lstStyle/>
                    <a:p>
                      <a:endParaRPr lang="en-US"/>
                    </a:p>
                  </a:txBody>
                  <a:tcPr/>
                </a:tc>
                <a:tc gridSpan="4">
                  <a:txBody>
                    <a:bodyPr/>
                    <a:lstStyle/>
                    <a:p>
                      <a:pPr marL="0" marR="0" lvl="0" indent="0" algn="ctr" rtl="0">
                        <a:lnSpc>
                          <a:spcPct val="115000"/>
                        </a:lnSpc>
                        <a:spcBef>
                          <a:spcPts val="0"/>
                        </a:spcBef>
                        <a:buSzPct val="25000"/>
                        <a:buNone/>
                      </a:pPr>
                      <a:r>
                        <a:rPr lang="en-GB" sz="1400" dirty="0">
                          <a:sym typeface="Corbel"/>
                        </a:rPr>
                        <a:t>Looking back, how well do you feel that your school/college prepared you for adult working life?</a:t>
                      </a:r>
                      <a:endParaRPr lang="en-GB" sz="1400" dirty="0">
                        <a:latin typeface="Corbel"/>
                        <a:ea typeface="Corbel"/>
                        <a:cs typeface="Corbel"/>
                        <a:sym typeface="Corbel"/>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694025">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lvl="0" indent="0" algn="ctr" rtl="0">
                        <a:lnSpc>
                          <a:spcPct val="115000"/>
                        </a:lnSpc>
                        <a:spcBef>
                          <a:spcPts val="0"/>
                        </a:spcBef>
                        <a:buSzPct val="25000"/>
                        <a:buNone/>
                      </a:pPr>
                      <a:r>
                        <a:rPr lang="en-GB" sz="1400" dirty="0">
                          <a:sym typeface="Corbel"/>
                        </a:rPr>
                        <a:t>Very well</a:t>
                      </a:r>
                      <a:endParaRPr lang="en-GB" sz="1400" dirty="0">
                        <a:latin typeface="Corbel"/>
                        <a:ea typeface="Corbel"/>
                        <a:cs typeface="Corbel"/>
                        <a:sym typeface="Corbel"/>
                      </a:endParaRPr>
                    </a:p>
                  </a:txBody>
                  <a:tcPr marL="0" marR="0" marT="0" marB="0" anchor="ctr"/>
                </a:tc>
                <a:tc>
                  <a:txBody>
                    <a:bodyPr/>
                    <a:lstStyle/>
                    <a:p>
                      <a:pPr marL="0" marR="0" lvl="0" indent="0" algn="ctr" rtl="0">
                        <a:lnSpc>
                          <a:spcPct val="115000"/>
                        </a:lnSpc>
                        <a:spcBef>
                          <a:spcPts val="0"/>
                        </a:spcBef>
                        <a:buSzPct val="25000"/>
                        <a:buNone/>
                      </a:pPr>
                      <a:r>
                        <a:rPr lang="en-GB" sz="1400" dirty="0">
                          <a:sym typeface="Corbel"/>
                        </a:rPr>
                        <a:t>Quite well</a:t>
                      </a:r>
                      <a:endParaRPr lang="en-GB" sz="1400" dirty="0">
                        <a:latin typeface="Corbel"/>
                        <a:ea typeface="Corbel"/>
                        <a:cs typeface="Corbel"/>
                        <a:sym typeface="Corbel"/>
                      </a:endParaRPr>
                    </a:p>
                  </a:txBody>
                  <a:tcPr marL="0" marR="0" marT="0" marB="0" anchor="ctr"/>
                </a:tc>
                <a:tc>
                  <a:txBody>
                    <a:bodyPr/>
                    <a:lstStyle/>
                    <a:p>
                      <a:pPr marL="0" marR="0" lvl="0" indent="0" algn="ctr" rtl="0">
                        <a:lnSpc>
                          <a:spcPct val="115000"/>
                        </a:lnSpc>
                        <a:spcBef>
                          <a:spcPts val="0"/>
                        </a:spcBef>
                        <a:buSzPct val="25000"/>
                        <a:buNone/>
                      </a:pPr>
                      <a:r>
                        <a:rPr lang="en-GB" sz="1400">
                          <a:sym typeface="Corbel"/>
                        </a:rPr>
                        <a:t>Quite poorly</a:t>
                      </a:r>
                      <a:endParaRPr lang="en-GB" sz="1400">
                        <a:latin typeface="Corbel"/>
                        <a:ea typeface="Corbel"/>
                        <a:cs typeface="Corbel"/>
                        <a:sym typeface="Corbel"/>
                      </a:endParaRPr>
                    </a:p>
                  </a:txBody>
                  <a:tcPr marL="0" marR="0" marT="0" marB="0" anchor="ctr"/>
                </a:tc>
                <a:tc>
                  <a:txBody>
                    <a:bodyPr/>
                    <a:lstStyle/>
                    <a:p>
                      <a:pPr marL="0" marR="0" lvl="0" indent="0" algn="ctr" rtl="0">
                        <a:lnSpc>
                          <a:spcPct val="115000"/>
                        </a:lnSpc>
                        <a:spcBef>
                          <a:spcPts val="0"/>
                        </a:spcBef>
                        <a:buSzPct val="25000"/>
                        <a:buNone/>
                      </a:pPr>
                      <a:r>
                        <a:rPr lang="en-GB" sz="1400">
                          <a:sym typeface="Corbel"/>
                        </a:rPr>
                        <a:t>Very poorly</a:t>
                      </a:r>
                      <a:endParaRPr lang="en-GB" sz="1400">
                        <a:latin typeface="Corbel"/>
                        <a:ea typeface="Corbel"/>
                        <a:cs typeface="Corbel"/>
                        <a:sym typeface="Corbel"/>
                      </a:endParaRPr>
                    </a:p>
                  </a:txBody>
                  <a:tcPr marL="0" marR="0" marT="0" marB="0" anchor="ctr"/>
                </a:tc>
                <a:extLst>
                  <a:ext uri="{0D108BD9-81ED-4DB2-BD59-A6C34878D82A}">
                    <a16:rowId xmlns="" xmlns:a16="http://schemas.microsoft.com/office/drawing/2014/main" val="10001"/>
                  </a:ext>
                </a:extLst>
              </a:tr>
              <a:tr h="347000">
                <a:tc rowSpan="5">
                  <a:txBody>
                    <a:bodyPr/>
                    <a:lstStyle/>
                    <a:p>
                      <a:pPr marL="0" marR="0" lvl="0" indent="0" algn="l" rtl="0">
                        <a:lnSpc>
                          <a:spcPct val="115000"/>
                        </a:lnSpc>
                        <a:spcBef>
                          <a:spcPts val="0"/>
                        </a:spcBef>
                        <a:buSzPct val="25000"/>
                        <a:buNone/>
                      </a:pPr>
                      <a:r>
                        <a:rPr lang="en-GB" sz="1100">
                          <a:sym typeface="Corbel"/>
                        </a:rPr>
                        <a:t> </a:t>
                      </a:r>
                      <a:endParaRPr lang="en-GB" sz="1100">
                        <a:latin typeface="Corbel"/>
                        <a:ea typeface="Corbel"/>
                        <a:cs typeface="Corbel"/>
                        <a:sym typeface="Corbel"/>
                      </a:endParaRPr>
                    </a:p>
                  </a:txBody>
                  <a:tcPr marL="0" marR="0" marT="0" marB="0"/>
                </a:tc>
                <a:tc>
                  <a:txBody>
                    <a:bodyPr/>
                    <a:lstStyle/>
                    <a:p>
                      <a:pPr marL="0" marR="0" lvl="0" indent="0" algn="l" rtl="0">
                        <a:lnSpc>
                          <a:spcPct val="115000"/>
                        </a:lnSpc>
                        <a:spcBef>
                          <a:spcPts val="0"/>
                        </a:spcBef>
                        <a:buSzPct val="25000"/>
                        <a:buNone/>
                      </a:pPr>
                      <a:r>
                        <a:rPr lang="en-GB" sz="1400" dirty="0">
                          <a:sym typeface="Corbel"/>
                        </a:rPr>
                        <a:t>Never</a:t>
                      </a:r>
                      <a:endParaRPr lang="en-GB" sz="1400" dirty="0">
                        <a:latin typeface="Corbel"/>
                        <a:ea typeface="Corbel"/>
                        <a:cs typeface="Corbel"/>
                        <a:sym typeface="Corbel"/>
                      </a:endParaRPr>
                    </a:p>
                  </a:txBody>
                  <a:tcPr marL="0" marR="0" marT="0" marB="0"/>
                </a:tc>
                <a:tc>
                  <a:txBody>
                    <a:bodyPr/>
                    <a:lstStyle/>
                    <a:p>
                      <a:pPr marL="0" marR="0" lvl="0" indent="0" algn="ctr" rtl="0">
                        <a:lnSpc>
                          <a:spcPct val="115000"/>
                        </a:lnSpc>
                        <a:spcBef>
                          <a:spcPts val="0"/>
                        </a:spcBef>
                        <a:buSzPct val="25000"/>
                        <a:buNone/>
                      </a:pPr>
                      <a:r>
                        <a:rPr lang="en-GB" sz="1400" dirty="0">
                          <a:sym typeface="Corbel"/>
                        </a:rPr>
                        <a:t>% </a:t>
                      </a:r>
                      <a:endParaRPr lang="en-GB" sz="1400" dirty="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400">
                          <a:sym typeface="Calibri"/>
                        </a:rPr>
                        <a:t>7.8%</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26.3%</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41.5%</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24.5%</a:t>
                      </a:r>
                      <a:endParaRPr lang="en-GB" sz="14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2"/>
                  </a:ext>
                </a:extLst>
              </a:tr>
              <a:tr h="347000">
                <a:tc vMerge="1">
                  <a:txBody>
                    <a:bodyPr/>
                    <a:lstStyle/>
                    <a:p>
                      <a:endParaRPr lang="en-US"/>
                    </a:p>
                  </a:txBody>
                  <a:tcPr/>
                </a:tc>
                <a:tc>
                  <a:txBody>
                    <a:bodyPr/>
                    <a:lstStyle/>
                    <a:p>
                      <a:pPr marL="0" marR="0" lvl="0" indent="0" algn="l" rtl="0">
                        <a:lnSpc>
                          <a:spcPct val="115000"/>
                        </a:lnSpc>
                        <a:spcBef>
                          <a:spcPts val="0"/>
                        </a:spcBef>
                        <a:buSzPct val="25000"/>
                        <a:buNone/>
                      </a:pPr>
                      <a:r>
                        <a:rPr lang="en-GB" sz="1400">
                          <a:sym typeface="Corbel"/>
                        </a:rPr>
                        <a:t>Once</a:t>
                      </a:r>
                      <a:endParaRPr lang="en-GB" sz="1400">
                        <a:latin typeface="Corbel"/>
                        <a:ea typeface="Corbel"/>
                        <a:cs typeface="Corbel"/>
                        <a:sym typeface="Corbel"/>
                      </a:endParaRPr>
                    </a:p>
                  </a:txBody>
                  <a:tcPr marL="0" marR="0" marT="0" marB="0"/>
                </a:tc>
                <a:tc>
                  <a:txBody>
                    <a:bodyPr/>
                    <a:lstStyle/>
                    <a:p>
                      <a:pPr marL="0" marR="0" lvl="0" indent="0" algn="ctr" rtl="0">
                        <a:lnSpc>
                          <a:spcPct val="115000"/>
                        </a:lnSpc>
                        <a:spcBef>
                          <a:spcPts val="0"/>
                        </a:spcBef>
                        <a:buSzPct val="25000"/>
                        <a:buNone/>
                      </a:pPr>
                      <a:r>
                        <a:rPr lang="en-GB" sz="1400" dirty="0">
                          <a:sym typeface="Corbel"/>
                        </a:rPr>
                        <a:t>% </a:t>
                      </a:r>
                      <a:endParaRPr lang="en-GB" sz="1400" dirty="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400">
                          <a:sym typeface="Calibri"/>
                        </a:rPr>
                        <a:t>3.8%</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36.2%</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47.2%</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12.9%</a:t>
                      </a:r>
                      <a:endParaRPr lang="en-GB" sz="14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3"/>
                  </a:ext>
                </a:extLst>
              </a:tr>
              <a:tr h="347000">
                <a:tc vMerge="1">
                  <a:txBody>
                    <a:bodyPr/>
                    <a:lstStyle/>
                    <a:p>
                      <a:endParaRPr lang="en-US"/>
                    </a:p>
                  </a:txBody>
                  <a:tcPr/>
                </a:tc>
                <a:tc>
                  <a:txBody>
                    <a:bodyPr/>
                    <a:lstStyle/>
                    <a:p>
                      <a:pPr marL="0" marR="0" lvl="0" indent="0" algn="l" rtl="0">
                        <a:lnSpc>
                          <a:spcPct val="115000"/>
                        </a:lnSpc>
                        <a:spcBef>
                          <a:spcPts val="0"/>
                        </a:spcBef>
                        <a:buSzPct val="25000"/>
                        <a:buNone/>
                      </a:pPr>
                      <a:r>
                        <a:rPr lang="en-GB" sz="1400">
                          <a:sym typeface="Corbel"/>
                        </a:rPr>
                        <a:t>Twice</a:t>
                      </a:r>
                      <a:endParaRPr lang="en-GB" sz="1400">
                        <a:latin typeface="Corbel"/>
                        <a:ea typeface="Corbel"/>
                        <a:cs typeface="Corbel"/>
                        <a:sym typeface="Corbel"/>
                      </a:endParaRPr>
                    </a:p>
                  </a:txBody>
                  <a:tcPr marL="0" marR="0" marT="0" marB="0"/>
                </a:tc>
                <a:tc>
                  <a:txBody>
                    <a:bodyPr/>
                    <a:lstStyle/>
                    <a:p>
                      <a:pPr marL="0" marR="0" lvl="0" indent="0" algn="ctr" rtl="0">
                        <a:lnSpc>
                          <a:spcPct val="115000"/>
                        </a:lnSpc>
                        <a:spcBef>
                          <a:spcPts val="0"/>
                        </a:spcBef>
                        <a:buSzPct val="25000"/>
                        <a:buNone/>
                      </a:pPr>
                      <a:r>
                        <a:rPr lang="en-GB" sz="1400" dirty="0">
                          <a:sym typeface="Corbel"/>
                        </a:rPr>
                        <a:t>% </a:t>
                      </a:r>
                      <a:endParaRPr lang="en-GB" sz="1400" dirty="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400">
                          <a:sym typeface="Calibri"/>
                        </a:rPr>
                        <a:t>3.7%</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48.5%</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40.1%</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7.6%</a:t>
                      </a:r>
                      <a:endParaRPr lang="en-GB" sz="14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4"/>
                  </a:ext>
                </a:extLst>
              </a:tr>
              <a:tr h="347000">
                <a:tc vMerge="1">
                  <a:txBody>
                    <a:bodyPr/>
                    <a:lstStyle/>
                    <a:p>
                      <a:endParaRPr lang="en-US"/>
                    </a:p>
                  </a:txBody>
                  <a:tcPr/>
                </a:tc>
                <a:tc>
                  <a:txBody>
                    <a:bodyPr/>
                    <a:lstStyle/>
                    <a:p>
                      <a:pPr marL="0" marR="0" lvl="0" indent="0" algn="l" rtl="0">
                        <a:lnSpc>
                          <a:spcPct val="115000"/>
                        </a:lnSpc>
                        <a:spcBef>
                          <a:spcPts val="0"/>
                        </a:spcBef>
                        <a:buSzPct val="25000"/>
                        <a:buNone/>
                      </a:pPr>
                      <a:r>
                        <a:rPr lang="en-GB" sz="1400">
                          <a:sym typeface="Corbel"/>
                        </a:rPr>
                        <a:t>Three times</a:t>
                      </a:r>
                      <a:endParaRPr lang="en-GB" sz="1400">
                        <a:latin typeface="Corbel"/>
                        <a:ea typeface="Corbel"/>
                        <a:cs typeface="Corbel"/>
                        <a:sym typeface="Corbel"/>
                      </a:endParaRPr>
                    </a:p>
                  </a:txBody>
                  <a:tcPr marL="0" marR="0" marT="0" marB="0"/>
                </a:tc>
                <a:tc>
                  <a:txBody>
                    <a:bodyPr/>
                    <a:lstStyle/>
                    <a:p>
                      <a:pPr marL="0" marR="0" lvl="0" indent="0" algn="ctr" rtl="0">
                        <a:lnSpc>
                          <a:spcPct val="115000"/>
                        </a:lnSpc>
                        <a:spcBef>
                          <a:spcPts val="0"/>
                        </a:spcBef>
                        <a:buSzPct val="25000"/>
                        <a:buNone/>
                      </a:pPr>
                      <a:r>
                        <a:rPr lang="en-GB" sz="1400" dirty="0">
                          <a:sym typeface="Corbel"/>
                        </a:rPr>
                        <a:t>% </a:t>
                      </a:r>
                      <a:endParaRPr lang="en-GB" sz="1400" dirty="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400" dirty="0">
                          <a:sym typeface="Calibri"/>
                        </a:rPr>
                        <a:t>9.9%</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55.3%</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28.3%</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6.6%</a:t>
                      </a:r>
                      <a:endParaRPr lang="en-GB" sz="14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5"/>
                  </a:ext>
                </a:extLst>
              </a:tr>
              <a:tr h="523950">
                <a:tc vMerge="1">
                  <a:txBody>
                    <a:bodyPr/>
                    <a:lstStyle/>
                    <a:p>
                      <a:endParaRPr lang="en-US"/>
                    </a:p>
                  </a:txBody>
                  <a:tcPr/>
                </a:tc>
                <a:tc>
                  <a:txBody>
                    <a:bodyPr/>
                    <a:lstStyle/>
                    <a:p>
                      <a:pPr marL="0" marR="0" lvl="0" indent="0" algn="l" rtl="0">
                        <a:lnSpc>
                          <a:spcPct val="115000"/>
                        </a:lnSpc>
                        <a:spcBef>
                          <a:spcPts val="0"/>
                        </a:spcBef>
                        <a:buSzPct val="25000"/>
                        <a:buNone/>
                      </a:pPr>
                      <a:r>
                        <a:rPr lang="en-GB" sz="1400">
                          <a:sym typeface="Corbel"/>
                        </a:rPr>
                        <a:t>Four or more times</a:t>
                      </a:r>
                      <a:endParaRPr lang="en-GB" sz="1400">
                        <a:latin typeface="Corbel"/>
                        <a:ea typeface="Corbel"/>
                        <a:cs typeface="Corbel"/>
                        <a:sym typeface="Corbel"/>
                      </a:endParaRPr>
                    </a:p>
                  </a:txBody>
                  <a:tcPr marL="0" marR="0" marT="0" marB="0"/>
                </a:tc>
                <a:tc>
                  <a:txBody>
                    <a:bodyPr/>
                    <a:lstStyle/>
                    <a:p>
                      <a:pPr marL="0" marR="0" lvl="0" indent="0" algn="ctr" rtl="0">
                        <a:lnSpc>
                          <a:spcPct val="115000"/>
                        </a:lnSpc>
                        <a:spcBef>
                          <a:spcPts val="0"/>
                        </a:spcBef>
                        <a:buSzPct val="25000"/>
                        <a:buNone/>
                      </a:pPr>
                      <a:r>
                        <a:rPr lang="en-GB" sz="1400" dirty="0">
                          <a:sym typeface="Corbel"/>
                        </a:rPr>
                        <a:t>% </a:t>
                      </a:r>
                      <a:endParaRPr lang="en-GB" sz="1400" dirty="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400" dirty="0">
                          <a:sym typeface="Calibri"/>
                        </a:rPr>
                        <a:t>12.8%</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55.1%</a:t>
                      </a:r>
                      <a:endParaRPr lang="en-GB" sz="140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26.0%</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a:sym typeface="Calibri"/>
                        </a:rPr>
                        <a:t>6.2%</a:t>
                      </a:r>
                      <a:endParaRPr lang="en-GB" sz="140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6"/>
                  </a:ext>
                </a:extLst>
              </a:tr>
              <a:tr h="347000">
                <a:tc rowSpan="2" gridSpan="2">
                  <a:txBody>
                    <a:bodyPr/>
                    <a:lstStyle/>
                    <a:p>
                      <a:pPr marL="0" marR="0" lvl="0" indent="0" algn="l" rtl="0">
                        <a:lnSpc>
                          <a:spcPct val="115000"/>
                        </a:lnSpc>
                        <a:spcBef>
                          <a:spcPts val="0"/>
                        </a:spcBef>
                        <a:buSzPct val="25000"/>
                        <a:buNone/>
                      </a:pPr>
                      <a:r>
                        <a:rPr lang="en-GB" sz="1400">
                          <a:sym typeface="Corbel"/>
                        </a:rPr>
                        <a:t>Total</a:t>
                      </a:r>
                      <a:endParaRPr lang="en-GB" sz="1400">
                        <a:latin typeface="Corbel"/>
                        <a:ea typeface="Corbel"/>
                        <a:cs typeface="Corbel"/>
                        <a:sym typeface="Corbel"/>
                      </a:endParaRPr>
                    </a:p>
                  </a:txBody>
                  <a:tcPr marL="0" marR="0" marT="0" marB="0"/>
                </a:tc>
                <a:tc rowSpan="2" hMerge="1">
                  <a:txBody>
                    <a:bodyPr/>
                    <a:lstStyle/>
                    <a:p>
                      <a:endParaRPr lang="en-US"/>
                    </a:p>
                  </a:txBody>
                  <a:tcPr/>
                </a:tc>
                <a:tc>
                  <a:txBody>
                    <a:bodyPr/>
                    <a:lstStyle/>
                    <a:p>
                      <a:pPr marL="0" marR="0" lvl="0" indent="0" algn="ctr" rtl="0">
                        <a:lnSpc>
                          <a:spcPct val="115000"/>
                        </a:lnSpc>
                        <a:spcBef>
                          <a:spcPts val="0"/>
                        </a:spcBef>
                        <a:buSzPct val="25000"/>
                        <a:buNone/>
                      </a:pPr>
                      <a:r>
                        <a:rPr lang="en-GB" sz="1400" dirty="0">
                          <a:sym typeface="Corbel"/>
                        </a:rPr>
                        <a:t>Count</a:t>
                      </a:r>
                      <a:endParaRPr lang="en-GB" sz="1400" dirty="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400" dirty="0">
                          <a:sym typeface="Calibri"/>
                        </a:rPr>
                        <a:t>109</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724</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704</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219</a:t>
                      </a:r>
                      <a:endParaRPr lang="en-GB" sz="1400" dirty="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7"/>
                  </a:ext>
                </a:extLst>
              </a:tr>
              <a:tr h="347000">
                <a:tc gridSpan="2" vMerge="1">
                  <a:txBody>
                    <a:bodyPr/>
                    <a:lstStyle/>
                    <a:p>
                      <a:endParaRPr lang="en-US"/>
                    </a:p>
                  </a:txBody>
                  <a:tcPr/>
                </a:tc>
                <a:tc hMerge="1" vMerge="1">
                  <a:txBody>
                    <a:bodyPr/>
                    <a:lstStyle/>
                    <a:p>
                      <a:endParaRPr lang="en-US"/>
                    </a:p>
                  </a:txBody>
                  <a:tcPr/>
                </a:tc>
                <a:tc>
                  <a:txBody>
                    <a:bodyPr/>
                    <a:lstStyle/>
                    <a:p>
                      <a:pPr marL="0" marR="0" lvl="0" indent="0" algn="ctr" rtl="0">
                        <a:lnSpc>
                          <a:spcPct val="115000"/>
                        </a:lnSpc>
                        <a:spcBef>
                          <a:spcPts val="0"/>
                        </a:spcBef>
                        <a:buSzPct val="25000"/>
                        <a:buNone/>
                      </a:pPr>
                      <a:r>
                        <a:rPr lang="en-GB" sz="1400" dirty="0">
                          <a:sym typeface="Corbel"/>
                        </a:rPr>
                        <a:t>% </a:t>
                      </a:r>
                      <a:endParaRPr lang="en-GB" sz="1400" dirty="0">
                        <a:latin typeface="Corbel"/>
                        <a:ea typeface="Corbel"/>
                        <a:cs typeface="Corbel"/>
                        <a:sym typeface="Corbel"/>
                      </a:endParaRPr>
                    </a:p>
                  </a:txBody>
                  <a:tcPr marL="0" marR="0" marT="0" marB="0"/>
                </a:tc>
                <a:tc>
                  <a:txBody>
                    <a:bodyPr/>
                    <a:lstStyle/>
                    <a:p>
                      <a:pPr marL="38100" marR="38100" lvl="0" indent="0" algn="ctr" rtl="0">
                        <a:lnSpc>
                          <a:spcPct val="145454"/>
                        </a:lnSpc>
                        <a:spcBef>
                          <a:spcPts val="0"/>
                        </a:spcBef>
                        <a:spcAft>
                          <a:spcPts val="0"/>
                        </a:spcAft>
                        <a:buSzPct val="25000"/>
                        <a:buNone/>
                      </a:pPr>
                      <a:r>
                        <a:rPr lang="en-GB" sz="1400" dirty="0">
                          <a:sym typeface="Calibri"/>
                        </a:rPr>
                        <a:t>6.2%</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41.2%</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40.1%</a:t>
                      </a:r>
                      <a:endParaRPr lang="en-GB" sz="1400" dirty="0">
                        <a:solidFill>
                          <a:srgbClr val="000000"/>
                        </a:solidFill>
                        <a:latin typeface="Calibri"/>
                        <a:ea typeface="Calibri"/>
                        <a:cs typeface="Calibri"/>
                        <a:sym typeface="Calibri"/>
                      </a:endParaRPr>
                    </a:p>
                  </a:txBody>
                  <a:tcPr marL="0" marR="0" marT="0" marB="0" anchor="ctr"/>
                </a:tc>
                <a:tc>
                  <a:txBody>
                    <a:bodyPr/>
                    <a:lstStyle/>
                    <a:p>
                      <a:pPr marL="38100" marR="38100" lvl="0" indent="0" algn="ctr" rtl="0">
                        <a:lnSpc>
                          <a:spcPct val="145454"/>
                        </a:lnSpc>
                        <a:spcBef>
                          <a:spcPts val="0"/>
                        </a:spcBef>
                        <a:spcAft>
                          <a:spcPts val="0"/>
                        </a:spcAft>
                        <a:buSzPct val="25000"/>
                        <a:buNone/>
                      </a:pPr>
                      <a:r>
                        <a:rPr lang="en-GB" sz="1400" dirty="0">
                          <a:sym typeface="Calibri"/>
                        </a:rPr>
                        <a:t>12.5%</a:t>
                      </a:r>
                      <a:endParaRPr lang="en-GB" sz="1400" dirty="0">
                        <a:solidFill>
                          <a:srgbClr val="000000"/>
                        </a:solidFill>
                        <a:latin typeface="Calibri"/>
                        <a:ea typeface="Calibri"/>
                        <a:cs typeface="Calibri"/>
                        <a:sym typeface="Calibri"/>
                      </a:endParaRPr>
                    </a:p>
                  </a:txBody>
                  <a:tcPr marL="0" marR="0" marT="0" marB="0" anchor="ctr"/>
                </a:tc>
                <a:extLst>
                  <a:ext uri="{0D108BD9-81ED-4DB2-BD59-A6C34878D82A}">
                    <a16:rowId xmlns="" xmlns:a16="http://schemas.microsoft.com/office/drawing/2014/main" val="10008"/>
                  </a:ext>
                </a:extLst>
              </a:tr>
            </a:tbl>
          </a:graphicData>
        </a:graphic>
      </p:graphicFrame>
      <p:sp>
        <p:nvSpPr>
          <p:cNvPr id="378" name="Shape 378"/>
          <p:cNvSpPr/>
          <p:nvPr/>
        </p:nvSpPr>
        <p:spPr>
          <a:xfrm>
            <a:off x="4590314" y="3941367"/>
            <a:ext cx="1155600" cy="863700"/>
          </a:xfrm>
          <a:prstGeom prst="ellipse">
            <a:avLst/>
          </a:prstGeom>
          <a:noFill/>
          <a:ln w="19050" cap="flat" cmpd="sng">
            <a:solidFill>
              <a:srgbClr val="C00000"/>
            </a:solidFill>
            <a:prstDash val="solid"/>
            <a:miter/>
            <a:headEnd type="none" w="med" len="med"/>
            <a:tailEnd type="none" w="med" len="med"/>
          </a:ln>
        </p:spPr>
        <p:txBody>
          <a:bodyPr lIns="91425" tIns="45700" rIns="91425" bIns="45700" anchor="ctr" anchorCtr="0">
            <a:noAutofit/>
          </a:bodyPr>
          <a:lstStyle/>
          <a:p>
            <a:pPr algn="ctr"/>
            <a:endParaRPr>
              <a:solidFill>
                <a:prstClr val="white"/>
              </a:solidFill>
              <a:ea typeface="Calibri"/>
              <a:cs typeface="Calibri"/>
              <a:sym typeface="Calibri"/>
            </a:endParaRPr>
          </a:p>
        </p:txBody>
      </p:sp>
      <p:sp>
        <p:nvSpPr>
          <p:cNvPr id="379" name="Shape 379"/>
          <p:cNvSpPr/>
          <p:nvPr/>
        </p:nvSpPr>
        <p:spPr>
          <a:xfrm>
            <a:off x="3370376" y="5188744"/>
            <a:ext cx="1155600" cy="863700"/>
          </a:xfrm>
          <a:prstGeom prst="ellipse">
            <a:avLst/>
          </a:prstGeom>
          <a:noFill/>
          <a:ln w="19050" cap="flat" cmpd="sng">
            <a:solidFill>
              <a:srgbClr val="C00000"/>
            </a:solidFill>
            <a:prstDash val="solid"/>
            <a:miter/>
            <a:headEnd type="none" w="med" len="med"/>
            <a:tailEnd type="none" w="med" len="med"/>
          </a:ln>
        </p:spPr>
        <p:txBody>
          <a:bodyPr lIns="91425" tIns="45700" rIns="91425" bIns="45700" anchor="ctr" anchorCtr="0">
            <a:noAutofit/>
          </a:bodyPr>
          <a:lstStyle/>
          <a:p>
            <a:pPr algn="ctr"/>
            <a:endParaRPr>
              <a:solidFill>
                <a:prstClr val="white"/>
              </a:solidFill>
              <a:ea typeface="Calibri"/>
              <a:cs typeface="Calibri"/>
              <a:sym typeface="Calibri"/>
            </a:endParaRPr>
          </a:p>
        </p:txBody>
      </p:sp>
      <p:sp>
        <p:nvSpPr>
          <p:cNvPr id="380" name="Shape 380"/>
          <p:cNvSpPr/>
          <p:nvPr/>
        </p:nvSpPr>
        <p:spPr>
          <a:xfrm>
            <a:off x="10044227" y="3766344"/>
            <a:ext cx="1531200" cy="863700"/>
          </a:xfrm>
          <a:prstGeom prst="ellipse">
            <a:avLst/>
          </a:prstGeom>
          <a:noFill/>
          <a:ln w="19050" cap="flat" cmpd="sng">
            <a:solidFill>
              <a:srgbClr val="C00000"/>
            </a:solidFill>
            <a:prstDash val="solid"/>
            <a:miter/>
            <a:headEnd type="none" w="med" len="med"/>
            <a:tailEnd type="none" w="med" len="med"/>
          </a:ln>
        </p:spPr>
        <p:txBody>
          <a:bodyPr lIns="91425" tIns="45700" rIns="91425" bIns="45700" anchor="ctr" anchorCtr="0">
            <a:noAutofit/>
          </a:bodyPr>
          <a:lstStyle/>
          <a:p>
            <a:pPr algn="ctr"/>
            <a:endParaRPr>
              <a:solidFill>
                <a:prstClr val="white"/>
              </a:solidFill>
              <a:ea typeface="Calibri"/>
              <a:cs typeface="Calibri"/>
              <a:sym typeface="Calibri"/>
            </a:endParaRPr>
          </a:p>
        </p:txBody>
      </p:sp>
      <p:sp>
        <p:nvSpPr>
          <p:cNvPr id="381" name="Shape 381"/>
          <p:cNvSpPr/>
          <p:nvPr/>
        </p:nvSpPr>
        <p:spPr>
          <a:xfrm>
            <a:off x="8513139" y="5265669"/>
            <a:ext cx="1531200" cy="863700"/>
          </a:xfrm>
          <a:prstGeom prst="ellipse">
            <a:avLst/>
          </a:prstGeom>
          <a:noFill/>
          <a:ln w="19050" cap="flat" cmpd="sng">
            <a:solidFill>
              <a:srgbClr val="C00000"/>
            </a:solidFill>
            <a:prstDash val="solid"/>
            <a:miter/>
            <a:headEnd type="none" w="med" len="med"/>
            <a:tailEnd type="none" w="med" len="med"/>
          </a:ln>
        </p:spPr>
        <p:txBody>
          <a:bodyPr lIns="91425" tIns="45700" rIns="91425" bIns="45700" anchor="ctr" anchorCtr="0">
            <a:noAutofit/>
          </a:bodyPr>
          <a:lstStyle/>
          <a:p>
            <a:pPr algn="ctr"/>
            <a:endParaRPr>
              <a:solidFill>
                <a:prstClr val="white"/>
              </a:solidFill>
              <a:ea typeface="Calibri"/>
              <a:cs typeface="Calibri"/>
              <a:sym typeface="Calibri"/>
            </a:endParaRPr>
          </a:p>
        </p:txBody>
      </p:sp>
    </p:spTree>
    <p:extLst>
      <p:ext uri="{BB962C8B-B14F-4D97-AF65-F5344CB8AC3E}">
        <p14:creationId xmlns:p14="http://schemas.microsoft.com/office/powerpoint/2010/main" val="25985567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12192000" cy="6858000"/>
          </a:xfrm>
          <a:prstGeom prst="rect">
            <a:avLst/>
          </a:prstGeom>
          <a:solidFill>
            <a:srgbClr val="008080">
              <a:alpha val="82745"/>
            </a:srgbClr>
          </a:solidFill>
          <a:ln w="9525">
            <a:noFill/>
            <a:miter lim="800000"/>
            <a:headEnd/>
            <a:tailEnd/>
          </a:ln>
        </p:spPr>
        <p:txBody>
          <a:bodyPr rot="0" vert="horz" wrap="square" lIns="91440" tIns="45720" rIns="91440" bIns="45720" anchor="t" anchorCtr="0">
            <a:noAutofit/>
          </a:bodyPr>
          <a:lstStyle/>
          <a:p>
            <a:pPr>
              <a:lnSpc>
                <a:spcPct val="107000"/>
              </a:lnSpc>
            </a:pPr>
            <a:endParaRPr lang="en-GB" sz="1100" dirty="0">
              <a:solidFill>
                <a:prstClr val="white"/>
              </a:solidFill>
              <a:ea typeface="Calibri" panose="020F0502020204030204" pitchFamily="34" charset="0"/>
              <a:cs typeface="Times New Roman" panose="02020603050405020304" pitchFamily="18" charset="0"/>
            </a:endParaRPr>
          </a:p>
        </p:txBody>
      </p:sp>
      <p:sp>
        <p:nvSpPr>
          <p:cNvPr id="7" name="TextBox 6"/>
          <p:cNvSpPr txBox="1"/>
          <p:nvPr/>
        </p:nvSpPr>
        <p:spPr>
          <a:xfrm>
            <a:off x="2169994" y="2043668"/>
            <a:ext cx="7601803" cy="3046988"/>
          </a:xfrm>
          <a:prstGeom prst="rect">
            <a:avLst/>
          </a:prstGeom>
          <a:noFill/>
        </p:spPr>
        <p:txBody>
          <a:bodyPr wrap="square" rtlCol="0">
            <a:spAutoFit/>
          </a:bodyPr>
          <a:lstStyle/>
          <a:p>
            <a:pPr algn="ctr"/>
            <a:r>
              <a:rPr lang="en-GB" sz="9600" b="1" dirty="0" smtClean="0">
                <a:solidFill>
                  <a:prstClr val="white"/>
                </a:solidFill>
              </a:rPr>
              <a:t>Listen to young people</a:t>
            </a:r>
            <a:endParaRPr lang="en-GB" sz="9600" b="1" dirty="0">
              <a:solidFill>
                <a:prstClr val="white"/>
              </a:solidFill>
            </a:endParaRPr>
          </a:p>
        </p:txBody>
      </p:sp>
    </p:spTree>
    <p:extLst>
      <p:ext uri="{BB962C8B-B14F-4D97-AF65-F5344CB8AC3E}">
        <p14:creationId xmlns:p14="http://schemas.microsoft.com/office/powerpoint/2010/main" val="21224876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b="20870"/>
          <a:stretch/>
        </p:blipFill>
        <p:spPr bwMode="auto">
          <a:xfrm>
            <a:off x="0" y="0"/>
            <a:ext cx="12192000" cy="212114"/>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567981" y="4286753"/>
            <a:ext cx="10126639" cy="461665"/>
          </a:xfrm>
          <a:prstGeom prst="rect">
            <a:avLst/>
          </a:prstGeom>
          <a:noFill/>
        </p:spPr>
        <p:txBody>
          <a:bodyPr wrap="square" rtlCol="0">
            <a:spAutoFit/>
          </a:bodyPr>
          <a:lstStyle/>
          <a:p>
            <a:r>
              <a:rPr lang="en-GB" sz="2400" dirty="0" smtClean="0">
                <a:solidFill>
                  <a:prstClr val="white"/>
                </a:solidFill>
              </a:rPr>
              <a:t>Helpfulness </a:t>
            </a:r>
          </a:p>
        </p:txBody>
      </p:sp>
      <p:sp>
        <p:nvSpPr>
          <p:cNvPr id="6" name="TextBox 5"/>
          <p:cNvSpPr txBox="1"/>
          <p:nvPr/>
        </p:nvSpPr>
        <p:spPr>
          <a:xfrm>
            <a:off x="518675" y="899573"/>
            <a:ext cx="10126639" cy="461665"/>
          </a:xfrm>
          <a:prstGeom prst="rect">
            <a:avLst/>
          </a:prstGeom>
          <a:noFill/>
        </p:spPr>
        <p:txBody>
          <a:bodyPr wrap="square" rtlCol="0">
            <a:spAutoFit/>
          </a:bodyPr>
          <a:lstStyle/>
          <a:p>
            <a:r>
              <a:rPr lang="en-GB" sz="2400" dirty="0" smtClean="0">
                <a:solidFill>
                  <a:prstClr val="white"/>
                </a:solidFill>
              </a:rPr>
              <a:t>What do young people want? </a:t>
            </a:r>
          </a:p>
        </p:txBody>
      </p:sp>
      <p:graphicFrame>
        <p:nvGraphicFramePr>
          <p:cNvPr id="10" name="Table 9"/>
          <p:cNvGraphicFramePr>
            <a:graphicFrameLocks noGrp="1"/>
          </p:cNvGraphicFramePr>
          <p:nvPr>
            <p:extLst/>
          </p:nvPr>
        </p:nvGraphicFramePr>
        <p:xfrm>
          <a:off x="6296483" y="741731"/>
          <a:ext cx="5368264" cy="5626732"/>
        </p:xfrm>
        <a:graphic>
          <a:graphicData uri="http://schemas.openxmlformats.org/drawingml/2006/table">
            <a:tbl>
              <a:tblPr firstRow="1" firstCol="1" bandRow="1">
                <a:tableStyleId>{F2DE63D5-997A-4646-A377-4702673A728D}</a:tableStyleId>
              </a:tblPr>
              <a:tblGrid>
                <a:gridCol w="4686373">
                  <a:extLst>
                    <a:ext uri="{9D8B030D-6E8A-4147-A177-3AD203B41FA5}">
                      <a16:colId xmlns:a16="http://schemas.microsoft.com/office/drawing/2014/main" xmlns="" val="20000"/>
                    </a:ext>
                  </a:extLst>
                </a:gridCol>
                <a:gridCol w="681891">
                  <a:extLst>
                    <a:ext uri="{9D8B030D-6E8A-4147-A177-3AD203B41FA5}">
                      <a16:colId xmlns:a16="http://schemas.microsoft.com/office/drawing/2014/main" xmlns="" val="20001"/>
                    </a:ext>
                  </a:extLst>
                </a:gridCol>
              </a:tblGrid>
              <a:tr h="650309">
                <a:tc>
                  <a:txBody>
                    <a:bodyPr/>
                    <a:lstStyle/>
                    <a:p>
                      <a:pPr>
                        <a:lnSpc>
                          <a:spcPct val="107000"/>
                        </a:lnSpc>
                      </a:pPr>
                      <a:r>
                        <a:rPr lang="en-GB" sz="1400" dirty="0">
                          <a:effectLst/>
                        </a:rPr>
                        <a:t>Given what you know now, would you have welcomed more help in any of the following areas while at school/college?</a:t>
                      </a:r>
                      <a:endParaRPr lang="en-GB" sz="1400" dirty="0">
                        <a:effectLst/>
                        <a:latin typeface="Calibri" panose="020F0502020204030204" pitchFamily="34" charset="0"/>
                      </a:endParaRPr>
                    </a:p>
                  </a:txBody>
                  <a:tcPr marL="62972" marR="62972" marT="8746" marB="0" anchor="ctr"/>
                </a:tc>
                <a:tc>
                  <a:txBody>
                    <a:bodyPr/>
                    <a:lstStyle/>
                    <a:p>
                      <a:pPr algn="ctr">
                        <a:lnSpc>
                          <a:spcPct val="107000"/>
                        </a:lnSpc>
                      </a:pPr>
                      <a:endParaRPr lang="en-GB" sz="1200" dirty="0">
                        <a:effectLst/>
                        <a:latin typeface="Calibri" panose="020F0502020204030204" pitchFamily="34" charset="0"/>
                      </a:endParaRPr>
                    </a:p>
                  </a:txBody>
                  <a:tcPr marL="62972" marR="62972" marT="8746" marB="0" anchor="ctr"/>
                </a:tc>
                <a:extLst>
                  <a:ext uri="{0D108BD9-81ED-4DB2-BD59-A6C34878D82A}">
                    <a16:rowId xmlns:a16="http://schemas.microsoft.com/office/drawing/2014/main" xmlns="" val="10000"/>
                  </a:ext>
                </a:extLst>
              </a:tr>
              <a:tr h="297069">
                <a:tc>
                  <a:txBody>
                    <a:bodyPr/>
                    <a:lstStyle/>
                    <a:p>
                      <a:pPr>
                        <a:lnSpc>
                          <a:spcPct val="107000"/>
                        </a:lnSpc>
                      </a:pPr>
                      <a:r>
                        <a:rPr lang="en-GB" sz="1200" dirty="0">
                          <a:solidFill>
                            <a:schemeClr val="bg1"/>
                          </a:solidFill>
                          <a:effectLst/>
                        </a:rPr>
                        <a:t>How to create a good CV, or write a good application</a:t>
                      </a:r>
                      <a:endParaRPr lang="en-GB" sz="1200" dirty="0">
                        <a:solidFill>
                          <a:schemeClr val="bg1"/>
                        </a:solidFill>
                        <a:effectLst/>
                        <a:latin typeface="Calibri" panose="020F0502020204030204" pitchFamily="34" charset="0"/>
                      </a:endParaRPr>
                    </a:p>
                  </a:txBody>
                  <a:tcPr marL="8746" marR="8746" marT="8746" marB="0" anchor="ctr">
                    <a:solidFill>
                      <a:schemeClr val="tx1"/>
                    </a:solidFill>
                  </a:tcPr>
                </a:tc>
                <a:tc>
                  <a:txBody>
                    <a:bodyPr/>
                    <a:lstStyle/>
                    <a:p>
                      <a:pPr algn="ctr">
                        <a:lnSpc>
                          <a:spcPct val="107000"/>
                        </a:lnSpc>
                      </a:pPr>
                      <a:r>
                        <a:rPr lang="en-GB" sz="1200">
                          <a:solidFill>
                            <a:schemeClr val="bg1"/>
                          </a:solidFill>
                          <a:effectLst/>
                        </a:rPr>
                        <a:t>60%</a:t>
                      </a:r>
                      <a:endParaRPr lang="en-GB" sz="1200">
                        <a:solidFill>
                          <a:schemeClr val="bg1"/>
                        </a:solidFill>
                        <a:effectLst/>
                        <a:latin typeface="Calibri" panose="020F0502020204030204" pitchFamily="34" charset="0"/>
                      </a:endParaRPr>
                    </a:p>
                  </a:txBody>
                  <a:tcPr marL="8746" marR="8746" marT="8746" marB="0" anchor="ctr">
                    <a:solidFill>
                      <a:schemeClr val="tx1"/>
                    </a:solidFill>
                  </a:tcPr>
                </a:tc>
                <a:extLst>
                  <a:ext uri="{0D108BD9-81ED-4DB2-BD59-A6C34878D82A}">
                    <a16:rowId xmlns:a16="http://schemas.microsoft.com/office/drawing/2014/main" xmlns="" val="10001"/>
                  </a:ext>
                </a:extLst>
              </a:tr>
              <a:tr h="248814">
                <a:tc>
                  <a:txBody>
                    <a:bodyPr/>
                    <a:lstStyle/>
                    <a:p>
                      <a:pPr>
                        <a:lnSpc>
                          <a:spcPct val="107000"/>
                        </a:lnSpc>
                      </a:pPr>
                      <a:r>
                        <a:rPr lang="en-GB" sz="1200" dirty="0">
                          <a:solidFill>
                            <a:schemeClr val="bg1"/>
                          </a:solidFill>
                          <a:effectLst/>
                        </a:rPr>
                        <a:t>How to perform well at interview</a:t>
                      </a:r>
                      <a:endParaRPr lang="en-GB" sz="1200" dirty="0">
                        <a:solidFill>
                          <a:schemeClr val="bg1"/>
                        </a:solidFill>
                        <a:effectLst/>
                        <a:latin typeface="Calibri" panose="020F0502020204030204" pitchFamily="34" charset="0"/>
                      </a:endParaRPr>
                    </a:p>
                  </a:txBody>
                  <a:tcPr marL="8746" marR="8746" marT="8746" marB="0" anchor="ctr">
                    <a:solidFill>
                      <a:schemeClr val="tx1"/>
                    </a:solidFill>
                  </a:tcPr>
                </a:tc>
                <a:tc>
                  <a:txBody>
                    <a:bodyPr/>
                    <a:lstStyle/>
                    <a:p>
                      <a:pPr algn="ctr">
                        <a:lnSpc>
                          <a:spcPct val="107000"/>
                        </a:lnSpc>
                      </a:pPr>
                      <a:r>
                        <a:rPr lang="en-GB" sz="1200" dirty="0">
                          <a:solidFill>
                            <a:schemeClr val="bg1"/>
                          </a:solidFill>
                          <a:effectLst/>
                        </a:rPr>
                        <a:t>60%</a:t>
                      </a:r>
                      <a:endParaRPr lang="en-GB" sz="1200" dirty="0">
                        <a:solidFill>
                          <a:schemeClr val="bg1"/>
                        </a:solidFill>
                        <a:effectLst/>
                        <a:latin typeface="Calibri" panose="020F0502020204030204" pitchFamily="34" charset="0"/>
                      </a:endParaRPr>
                    </a:p>
                  </a:txBody>
                  <a:tcPr marL="8746" marR="8746" marT="8746" marB="0" anchor="ctr">
                    <a:solidFill>
                      <a:schemeClr val="tx1"/>
                    </a:solidFill>
                  </a:tcPr>
                </a:tc>
                <a:extLst>
                  <a:ext uri="{0D108BD9-81ED-4DB2-BD59-A6C34878D82A}">
                    <a16:rowId xmlns:a16="http://schemas.microsoft.com/office/drawing/2014/main" xmlns="" val="10002"/>
                  </a:ext>
                </a:extLst>
              </a:tr>
              <a:tr h="342307">
                <a:tc>
                  <a:txBody>
                    <a:bodyPr/>
                    <a:lstStyle/>
                    <a:p>
                      <a:pPr>
                        <a:lnSpc>
                          <a:spcPct val="107000"/>
                        </a:lnSpc>
                      </a:pPr>
                      <a:r>
                        <a:rPr lang="en-GB" sz="1200" dirty="0">
                          <a:solidFill>
                            <a:schemeClr val="bg1"/>
                          </a:solidFill>
                          <a:effectLst/>
                        </a:rPr>
                        <a:t>How the tax/benefit systems work</a:t>
                      </a:r>
                      <a:endParaRPr lang="en-GB" sz="1200" dirty="0">
                        <a:solidFill>
                          <a:schemeClr val="bg1"/>
                        </a:solidFill>
                        <a:effectLst/>
                        <a:latin typeface="Calibri" panose="020F0502020204030204" pitchFamily="34" charset="0"/>
                      </a:endParaRPr>
                    </a:p>
                  </a:txBody>
                  <a:tcPr marL="8746" marR="8746" marT="8746" marB="0" anchor="ctr">
                    <a:solidFill>
                      <a:schemeClr val="tx1"/>
                    </a:solidFill>
                  </a:tcPr>
                </a:tc>
                <a:tc>
                  <a:txBody>
                    <a:bodyPr/>
                    <a:lstStyle/>
                    <a:p>
                      <a:pPr algn="ctr">
                        <a:lnSpc>
                          <a:spcPct val="107000"/>
                        </a:lnSpc>
                      </a:pPr>
                      <a:r>
                        <a:rPr lang="en-GB" sz="1200">
                          <a:solidFill>
                            <a:schemeClr val="bg1"/>
                          </a:solidFill>
                          <a:effectLst/>
                        </a:rPr>
                        <a:t>59%</a:t>
                      </a:r>
                      <a:endParaRPr lang="en-GB" sz="1200">
                        <a:solidFill>
                          <a:schemeClr val="bg1"/>
                        </a:solidFill>
                        <a:effectLst/>
                        <a:latin typeface="Calibri" panose="020F0502020204030204" pitchFamily="34" charset="0"/>
                      </a:endParaRPr>
                    </a:p>
                  </a:txBody>
                  <a:tcPr marL="8746" marR="8746" marT="8746" marB="0" anchor="ctr">
                    <a:solidFill>
                      <a:schemeClr val="tx1"/>
                    </a:solidFill>
                  </a:tcPr>
                </a:tc>
                <a:extLst>
                  <a:ext uri="{0D108BD9-81ED-4DB2-BD59-A6C34878D82A}">
                    <a16:rowId xmlns:a16="http://schemas.microsoft.com/office/drawing/2014/main" xmlns="" val="10003"/>
                  </a:ext>
                </a:extLst>
              </a:tr>
              <a:tr h="269925">
                <a:tc>
                  <a:txBody>
                    <a:bodyPr/>
                    <a:lstStyle/>
                    <a:p>
                      <a:pPr>
                        <a:lnSpc>
                          <a:spcPct val="107000"/>
                        </a:lnSpc>
                      </a:pPr>
                      <a:r>
                        <a:rPr lang="en-GB" sz="1200" dirty="0">
                          <a:solidFill>
                            <a:schemeClr val="bg1"/>
                          </a:solidFill>
                          <a:effectLst/>
                        </a:rPr>
                        <a:t>How employers actually recruit</a:t>
                      </a:r>
                      <a:endParaRPr lang="en-GB" sz="1200" dirty="0">
                        <a:solidFill>
                          <a:schemeClr val="bg1"/>
                        </a:solidFill>
                        <a:effectLst/>
                        <a:latin typeface="Calibri" panose="020F0502020204030204" pitchFamily="34" charset="0"/>
                      </a:endParaRPr>
                    </a:p>
                  </a:txBody>
                  <a:tcPr marL="8746" marR="8746" marT="8746" marB="0" anchor="ctr">
                    <a:solidFill>
                      <a:schemeClr val="tx1"/>
                    </a:solidFill>
                  </a:tcPr>
                </a:tc>
                <a:tc>
                  <a:txBody>
                    <a:bodyPr/>
                    <a:lstStyle/>
                    <a:p>
                      <a:pPr algn="ctr">
                        <a:lnSpc>
                          <a:spcPct val="107000"/>
                        </a:lnSpc>
                      </a:pPr>
                      <a:r>
                        <a:rPr lang="en-GB" sz="1200">
                          <a:solidFill>
                            <a:schemeClr val="bg1"/>
                          </a:solidFill>
                          <a:effectLst/>
                        </a:rPr>
                        <a:t>56%</a:t>
                      </a:r>
                      <a:endParaRPr lang="en-GB" sz="1200">
                        <a:solidFill>
                          <a:schemeClr val="bg1"/>
                        </a:solidFill>
                        <a:effectLst/>
                        <a:latin typeface="Calibri" panose="020F0502020204030204" pitchFamily="34" charset="0"/>
                      </a:endParaRPr>
                    </a:p>
                  </a:txBody>
                  <a:tcPr marL="8746" marR="8746" marT="8746" marB="0" anchor="ctr">
                    <a:solidFill>
                      <a:schemeClr val="tx1"/>
                    </a:solidFill>
                  </a:tcPr>
                </a:tc>
                <a:extLst>
                  <a:ext uri="{0D108BD9-81ED-4DB2-BD59-A6C34878D82A}">
                    <a16:rowId xmlns:a16="http://schemas.microsoft.com/office/drawing/2014/main" xmlns="" val="10004"/>
                  </a:ext>
                </a:extLst>
              </a:tr>
              <a:tr h="342307">
                <a:tc>
                  <a:txBody>
                    <a:bodyPr/>
                    <a:lstStyle/>
                    <a:p>
                      <a:pPr>
                        <a:lnSpc>
                          <a:spcPct val="107000"/>
                        </a:lnSpc>
                      </a:pPr>
                      <a:r>
                        <a:rPr lang="en-GB" sz="1200">
                          <a:solidFill>
                            <a:schemeClr val="bg1"/>
                          </a:solidFill>
                          <a:effectLst/>
                        </a:rPr>
                        <a:t>How to manage money once you had income</a:t>
                      </a:r>
                      <a:endParaRPr lang="en-GB" sz="1200">
                        <a:solidFill>
                          <a:schemeClr val="bg1"/>
                        </a:solidFill>
                        <a:effectLst/>
                        <a:latin typeface="Calibri" panose="020F0502020204030204" pitchFamily="34" charset="0"/>
                      </a:endParaRPr>
                    </a:p>
                  </a:txBody>
                  <a:tcPr marL="8746" marR="8746" marT="8746" marB="0" anchor="ctr">
                    <a:solidFill>
                      <a:schemeClr val="tx1"/>
                    </a:solidFill>
                  </a:tcPr>
                </a:tc>
                <a:tc>
                  <a:txBody>
                    <a:bodyPr/>
                    <a:lstStyle/>
                    <a:p>
                      <a:pPr algn="ctr">
                        <a:lnSpc>
                          <a:spcPct val="107000"/>
                        </a:lnSpc>
                      </a:pPr>
                      <a:r>
                        <a:rPr lang="en-GB" sz="1200" dirty="0">
                          <a:solidFill>
                            <a:schemeClr val="bg1"/>
                          </a:solidFill>
                          <a:effectLst/>
                        </a:rPr>
                        <a:t>55%</a:t>
                      </a:r>
                      <a:endParaRPr lang="en-GB" sz="1200" dirty="0">
                        <a:solidFill>
                          <a:schemeClr val="bg1"/>
                        </a:solidFill>
                        <a:effectLst/>
                        <a:latin typeface="Calibri" panose="020F0502020204030204" pitchFamily="34" charset="0"/>
                      </a:endParaRPr>
                    </a:p>
                  </a:txBody>
                  <a:tcPr marL="8746" marR="8746" marT="8746" marB="0" anchor="ctr">
                    <a:solidFill>
                      <a:schemeClr val="tx1"/>
                    </a:solidFill>
                  </a:tcPr>
                </a:tc>
                <a:extLst>
                  <a:ext uri="{0D108BD9-81ED-4DB2-BD59-A6C34878D82A}">
                    <a16:rowId xmlns:a16="http://schemas.microsoft.com/office/drawing/2014/main" xmlns="" val="10005"/>
                  </a:ext>
                </a:extLst>
              </a:tr>
              <a:tr h="493857">
                <a:tc>
                  <a:txBody>
                    <a:bodyPr/>
                    <a:lstStyle/>
                    <a:p>
                      <a:pPr>
                        <a:lnSpc>
                          <a:spcPct val="107000"/>
                        </a:lnSpc>
                      </a:pPr>
                      <a:r>
                        <a:rPr lang="en-GB" sz="1200">
                          <a:solidFill>
                            <a:schemeClr val="bg1"/>
                          </a:solidFill>
                          <a:effectLst/>
                        </a:rPr>
                        <a:t>How the world of work is changing and which skills are likely to be demanded in future</a:t>
                      </a:r>
                      <a:endParaRPr lang="en-GB" sz="1200">
                        <a:solidFill>
                          <a:schemeClr val="bg1"/>
                        </a:solidFill>
                        <a:effectLst/>
                        <a:latin typeface="Calibri" panose="020F0502020204030204" pitchFamily="34" charset="0"/>
                      </a:endParaRPr>
                    </a:p>
                  </a:txBody>
                  <a:tcPr marL="8746" marR="8746" marT="8746" marB="0" anchor="ctr">
                    <a:solidFill>
                      <a:schemeClr val="tx1"/>
                    </a:solidFill>
                  </a:tcPr>
                </a:tc>
                <a:tc>
                  <a:txBody>
                    <a:bodyPr/>
                    <a:lstStyle/>
                    <a:p>
                      <a:pPr algn="ctr">
                        <a:lnSpc>
                          <a:spcPct val="107000"/>
                        </a:lnSpc>
                      </a:pPr>
                      <a:r>
                        <a:rPr lang="en-GB" sz="1200" dirty="0">
                          <a:solidFill>
                            <a:schemeClr val="bg1"/>
                          </a:solidFill>
                          <a:effectLst/>
                        </a:rPr>
                        <a:t>49%</a:t>
                      </a:r>
                      <a:endParaRPr lang="en-GB" sz="1200" dirty="0">
                        <a:solidFill>
                          <a:schemeClr val="bg1"/>
                        </a:solidFill>
                        <a:effectLst/>
                        <a:latin typeface="Calibri" panose="020F0502020204030204" pitchFamily="34" charset="0"/>
                      </a:endParaRPr>
                    </a:p>
                  </a:txBody>
                  <a:tcPr marL="8746" marR="8746" marT="8746" marB="0" anchor="ctr">
                    <a:solidFill>
                      <a:schemeClr val="tx1"/>
                    </a:solidFill>
                  </a:tcPr>
                </a:tc>
                <a:extLst>
                  <a:ext uri="{0D108BD9-81ED-4DB2-BD59-A6C34878D82A}">
                    <a16:rowId xmlns:a16="http://schemas.microsoft.com/office/drawing/2014/main" xmlns="" val="10006"/>
                  </a:ext>
                </a:extLst>
              </a:tr>
              <a:tr h="295561">
                <a:tc>
                  <a:txBody>
                    <a:bodyPr/>
                    <a:lstStyle/>
                    <a:p>
                      <a:pPr>
                        <a:lnSpc>
                          <a:spcPct val="107000"/>
                        </a:lnSpc>
                      </a:pPr>
                      <a:r>
                        <a:rPr lang="en-GB" sz="1200">
                          <a:solidFill>
                            <a:schemeClr val="bg1"/>
                          </a:solidFill>
                          <a:effectLst/>
                        </a:rPr>
                        <a:t>How to find a job</a:t>
                      </a:r>
                      <a:endParaRPr lang="en-GB" sz="1200">
                        <a:solidFill>
                          <a:schemeClr val="bg1"/>
                        </a:solidFill>
                        <a:effectLst/>
                        <a:latin typeface="Calibri" panose="020F0502020204030204" pitchFamily="34" charset="0"/>
                      </a:endParaRPr>
                    </a:p>
                  </a:txBody>
                  <a:tcPr marL="8746" marR="8746" marT="8746" marB="0" anchor="ctr">
                    <a:solidFill>
                      <a:schemeClr val="tx1"/>
                    </a:solidFill>
                  </a:tcPr>
                </a:tc>
                <a:tc>
                  <a:txBody>
                    <a:bodyPr/>
                    <a:lstStyle/>
                    <a:p>
                      <a:pPr algn="ctr">
                        <a:lnSpc>
                          <a:spcPct val="107000"/>
                        </a:lnSpc>
                      </a:pPr>
                      <a:r>
                        <a:rPr lang="en-GB" sz="1200" dirty="0">
                          <a:solidFill>
                            <a:schemeClr val="bg1"/>
                          </a:solidFill>
                          <a:effectLst/>
                        </a:rPr>
                        <a:t>48%</a:t>
                      </a:r>
                      <a:endParaRPr lang="en-GB" sz="1200" dirty="0">
                        <a:solidFill>
                          <a:schemeClr val="bg1"/>
                        </a:solidFill>
                        <a:effectLst/>
                        <a:latin typeface="Calibri" panose="020F0502020204030204" pitchFamily="34" charset="0"/>
                      </a:endParaRPr>
                    </a:p>
                  </a:txBody>
                  <a:tcPr marL="8746" marR="8746" marT="8746" marB="0" anchor="ctr">
                    <a:solidFill>
                      <a:schemeClr val="tx1"/>
                    </a:solidFill>
                  </a:tcPr>
                </a:tc>
                <a:extLst>
                  <a:ext uri="{0D108BD9-81ED-4DB2-BD59-A6C34878D82A}">
                    <a16:rowId xmlns:a16="http://schemas.microsoft.com/office/drawing/2014/main" xmlns="" val="10007"/>
                  </a:ext>
                </a:extLst>
              </a:tr>
              <a:tr h="398554">
                <a:tc>
                  <a:txBody>
                    <a:bodyPr/>
                    <a:lstStyle/>
                    <a:p>
                      <a:pPr>
                        <a:lnSpc>
                          <a:spcPct val="107000"/>
                        </a:lnSpc>
                      </a:pPr>
                      <a:r>
                        <a:rPr lang="en-GB" sz="1200" dirty="0">
                          <a:solidFill>
                            <a:schemeClr val="bg1"/>
                          </a:solidFill>
                          <a:effectLst/>
                        </a:rPr>
                        <a:t>How to find out what different jobs require in terms of skills, attitudes and qualifications</a:t>
                      </a:r>
                      <a:endParaRPr lang="en-GB" sz="1200" dirty="0">
                        <a:solidFill>
                          <a:schemeClr val="bg1"/>
                        </a:solidFill>
                        <a:effectLst/>
                        <a:latin typeface="Calibri" panose="020F0502020204030204" pitchFamily="34" charset="0"/>
                      </a:endParaRPr>
                    </a:p>
                  </a:txBody>
                  <a:tcPr marL="8746" marR="8746" marT="8746" marB="0" anchor="ctr">
                    <a:solidFill>
                      <a:schemeClr val="tx1"/>
                    </a:solidFill>
                  </a:tcPr>
                </a:tc>
                <a:tc>
                  <a:txBody>
                    <a:bodyPr/>
                    <a:lstStyle/>
                    <a:p>
                      <a:pPr algn="ctr">
                        <a:lnSpc>
                          <a:spcPct val="107000"/>
                        </a:lnSpc>
                      </a:pPr>
                      <a:r>
                        <a:rPr lang="en-GB" sz="1200" dirty="0">
                          <a:solidFill>
                            <a:schemeClr val="bg1"/>
                          </a:solidFill>
                          <a:effectLst/>
                        </a:rPr>
                        <a:t>47%</a:t>
                      </a:r>
                      <a:endParaRPr lang="en-GB" sz="1200" dirty="0">
                        <a:solidFill>
                          <a:schemeClr val="bg1"/>
                        </a:solidFill>
                        <a:effectLst/>
                        <a:latin typeface="Calibri" panose="020F0502020204030204" pitchFamily="34" charset="0"/>
                      </a:endParaRPr>
                    </a:p>
                  </a:txBody>
                  <a:tcPr marL="8746" marR="8746" marT="8746" marB="0" anchor="ctr">
                    <a:solidFill>
                      <a:schemeClr val="tx1"/>
                    </a:solidFill>
                  </a:tcPr>
                </a:tc>
                <a:extLst>
                  <a:ext uri="{0D108BD9-81ED-4DB2-BD59-A6C34878D82A}">
                    <a16:rowId xmlns:a16="http://schemas.microsoft.com/office/drawing/2014/main" xmlns="" val="10008"/>
                  </a:ext>
                </a:extLst>
              </a:tr>
              <a:tr h="342307">
                <a:tc>
                  <a:txBody>
                    <a:bodyPr/>
                    <a:lstStyle/>
                    <a:p>
                      <a:pPr>
                        <a:lnSpc>
                          <a:spcPct val="107000"/>
                        </a:lnSpc>
                      </a:pPr>
                      <a:r>
                        <a:rPr lang="en-GB" sz="1200">
                          <a:solidFill>
                            <a:schemeClr val="bg1"/>
                          </a:solidFill>
                          <a:effectLst/>
                        </a:rPr>
                        <a:t>How job centres and employment agencies work</a:t>
                      </a:r>
                      <a:endParaRPr lang="en-GB" sz="1200">
                        <a:solidFill>
                          <a:schemeClr val="bg1"/>
                        </a:solidFill>
                        <a:effectLst/>
                        <a:latin typeface="Calibri" panose="020F0502020204030204" pitchFamily="34" charset="0"/>
                      </a:endParaRPr>
                    </a:p>
                  </a:txBody>
                  <a:tcPr marL="8746" marR="8746" marT="8746" marB="0" anchor="ctr">
                    <a:solidFill>
                      <a:schemeClr val="tx1"/>
                    </a:solidFill>
                  </a:tcPr>
                </a:tc>
                <a:tc>
                  <a:txBody>
                    <a:bodyPr/>
                    <a:lstStyle/>
                    <a:p>
                      <a:pPr algn="ctr">
                        <a:lnSpc>
                          <a:spcPct val="107000"/>
                        </a:lnSpc>
                      </a:pPr>
                      <a:r>
                        <a:rPr lang="en-GB" sz="1200" dirty="0">
                          <a:solidFill>
                            <a:schemeClr val="bg1"/>
                          </a:solidFill>
                          <a:effectLst/>
                        </a:rPr>
                        <a:t>36%</a:t>
                      </a:r>
                      <a:endParaRPr lang="en-GB" sz="1200" dirty="0">
                        <a:solidFill>
                          <a:schemeClr val="bg1"/>
                        </a:solidFill>
                        <a:effectLst/>
                        <a:latin typeface="Calibri" panose="020F0502020204030204" pitchFamily="34" charset="0"/>
                      </a:endParaRPr>
                    </a:p>
                  </a:txBody>
                  <a:tcPr marL="8746" marR="8746" marT="8746" marB="0" anchor="ctr">
                    <a:solidFill>
                      <a:schemeClr val="tx1"/>
                    </a:solidFill>
                  </a:tcPr>
                </a:tc>
                <a:extLst>
                  <a:ext uri="{0D108BD9-81ED-4DB2-BD59-A6C34878D82A}">
                    <a16:rowId xmlns:a16="http://schemas.microsoft.com/office/drawing/2014/main" xmlns="" val="10009"/>
                  </a:ext>
                </a:extLst>
              </a:tr>
              <a:tr h="330243">
                <a:tc>
                  <a:txBody>
                    <a:bodyPr/>
                    <a:lstStyle/>
                    <a:p>
                      <a:pPr>
                        <a:lnSpc>
                          <a:spcPct val="107000"/>
                        </a:lnSpc>
                      </a:pPr>
                      <a:r>
                        <a:rPr lang="en-GB" sz="1200">
                          <a:solidFill>
                            <a:schemeClr val="bg1"/>
                          </a:solidFill>
                          <a:effectLst/>
                        </a:rPr>
                        <a:t>How to run your own enterprise/business</a:t>
                      </a:r>
                      <a:endParaRPr lang="en-GB" sz="1200">
                        <a:solidFill>
                          <a:schemeClr val="bg1"/>
                        </a:solidFill>
                        <a:effectLst/>
                        <a:latin typeface="Calibri" panose="020F0502020204030204" pitchFamily="34" charset="0"/>
                      </a:endParaRPr>
                    </a:p>
                  </a:txBody>
                  <a:tcPr marL="8746" marR="8746" marT="8746" marB="0" anchor="ctr">
                    <a:solidFill>
                      <a:schemeClr val="tx1"/>
                    </a:solidFill>
                  </a:tcPr>
                </a:tc>
                <a:tc>
                  <a:txBody>
                    <a:bodyPr/>
                    <a:lstStyle/>
                    <a:p>
                      <a:pPr algn="ctr">
                        <a:lnSpc>
                          <a:spcPct val="107000"/>
                        </a:lnSpc>
                      </a:pPr>
                      <a:r>
                        <a:rPr lang="en-GB" sz="1200" dirty="0">
                          <a:solidFill>
                            <a:schemeClr val="bg1"/>
                          </a:solidFill>
                          <a:effectLst/>
                        </a:rPr>
                        <a:t>36%</a:t>
                      </a:r>
                      <a:endParaRPr lang="en-GB" sz="1200" dirty="0">
                        <a:solidFill>
                          <a:schemeClr val="bg1"/>
                        </a:solidFill>
                        <a:effectLst/>
                        <a:latin typeface="Calibri" panose="020F0502020204030204" pitchFamily="34" charset="0"/>
                      </a:endParaRPr>
                    </a:p>
                  </a:txBody>
                  <a:tcPr marL="8746" marR="8746" marT="8746" marB="0" anchor="ctr">
                    <a:solidFill>
                      <a:schemeClr val="tx1"/>
                    </a:solidFill>
                  </a:tcPr>
                </a:tc>
                <a:extLst>
                  <a:ext uri="{0D108BD9-81ED-4DB2-BD59-A6C34878D82A}">
                    <a16:rowId xmlns:a16="http://schemas.microsoft.com/office/drawing/2014/main" xmlns="" val="10010"/>
                  </a:ext>
                </a:extLst>
              </a:tr>
              <a:tr h="554176">
                <a:tc>
                  <a:txBody>
                    <a:bodyPr/>
                    <a:lstStyle/>
                    <a:p>
                      <a:pPr>
                        <a:lnSpc>
                          <a:spcPct val="107000"/>
                        </a:lnSpc>
                      </a:pPr>
                      <a:r>
                        <a:rPr lang="en-GB" sz="1200" dirty="0">
                          <a:solidFill>
                            <a:schemeClr val="bg1"/>
                          </a:solidFill>
                          <a:effectLst/>
                        </a:rPr>
                        <a:t>How to get a part-time job whilst still at school or college</a:t>
                      </a:r>
                      <a:endParaRPr lang="en-GB" sz="1200" dirty="0">
                        <a:solidFill>
                          <a:schemeClr val="bg1"/>
                        </a:solidFill>
                        <a:effectLst/>
                        <a:latin typeface="Calibri" panose="020F0502020204030204" pitchFamily="34" charset="0"/>
                      </a:endParaRPr>
                    </a:p>
                  </a:txBody>
                  <a:tcPr marL="8746" marR="8746" marT="8746" marB="0" anchor="ctr">
                    <a:solidFill>
                      <a:schemeClr val="tx1"/>
                    </a:solidFill>
                  </a:tcPr>
                </a:tc>
                <a:tc>
                  <a:txBody>
                    <a:bodyPr/>
                    <a:lstStyle/>
                    <a:p>
                      <a:pPr algn="ctr">
                        <a:lnSpc>
                          <a:spcPct val="150000"/>
                        </a:lnSpc>
                      </a:pPr>
                      <a:r>
                        <a:rPr lang="en-GB" sz="1200" dirty="0">
                          <a:solidFill>
                            <a:schemeClr val="bg1"/>
                          </a:solidFill>
                          <a:effectLst/>
                        </a:rPr>
                        <a:t> </a:t>
                      </a:r>
                    </a:p>
                    <a:p>
                      <a:pPr algn="ctr">
                        <a:lnSpc>
                          <a:spcPct val="150000"/>
                        </a:lnSpc>
                      </a:pPr>
                      <a:r>
                        <a:rPr lang="en-GB" sz="1200" dirty="0">
                          <a:solidFill>
                            <a:schemeClr val="bg1"/>
                          </a:solidFill>
                          <a:effectLst/>
                        </a:rPr>
                        <a:t>34%</a:t>
                      </a:r>
                      <a:endParaRPr lang="en-GB" sz="1200" dirty="0">
                        <a:solidFill>
                          <a:schemeClr val="bg1"/>
                        </a:solidFill>
                        <a:effectLst/>
                        <a:latin typeface="Calibri" panose="020F0502020204030204" pitchFamily="34" charset="0"/>
                      </a:endParaRPr>
                    </a:p>
                  </a:txBody>
                  <a:tcPr marL="8746" marR="8746" marT="8746" marB="0">
                    <a:solidFill>
                      <a:schemeClr val="tx1"/>
                    </a:solidFill>
                  </a:tcPr>
                </a:tc>
                <a:extLst>
                  <a:ext uri="{0D108BD9-81ED-4DB2-BD59-A6C34878D82A}">
                    <a16:rowId xmlns:a16="http://schemas.microsoft.com/office/drawing/2014/main" xmlns="" val="10011"/>
                  </a:ext>
                </a:extLst>
              </a:tr>
              <a:tr h="260877">
                <a:tc>
                  <a:txBody>
                    <a:bodyPr/>
                    <a:lstStyle/>
                    <a:p>
                      <a:pPr>
                        <a:lnSpc>
                          <a:spcPct val="107000"/>
                        </a:lnSpc>
                      </a:pPr>
                      <a:r>
                        <a:rPr lang="en-GB" sz="1200">
                          <a:solidFill>
                            <a:schemeClr val="bg1"/>
                          </a:solidFill>
                          <a:effectLst/>
                        </a:rPr>
                        <a:t>How to get into University</a:t>
                      </a:r>
                      <a:endParaRPr lang="en-GB" sz="1200">
                        <a:solidFill>
                          <a:schemeClr val="bg1"/>
                        </a:solidFill>
                        <a:effectLst/>
                        <a:latin typeface="Calibri" panose="020F0502020204030204" pitchFamily="34" charset="0"/>
                      </a:endParaRPr>
                    </a:p>
                  </a:txBody>
                  <a:tcPr marL="8746" marR="8746" marT="8746" marB="0" anchor="ctr">
                    <a:solidFill>
                      <a:schemeClr val="tx1"/>
                    </a:solidFill>
                  </a:tcPr>
                </a:tc>
                <a:tc>
                  <a:txBody>
                    <a:bodyPr/>
                    <a:lstStyle/>
                    <a:p>
                      <a:pPr algn="ctr">
                        <a:lnSpc>
                          <a:spcPct val="107000"/>
                        </a:lnSpc>
                      </a:pPr>
                      <a:r>
                        <a:rPr lang="en-GB" sz="1200" dirty="0">
                          <a:solidFill>
                            <a:schemeClr val="bg1"/>
                          </a:solidFill>
                          <a:effectLst/>
                        </a:rPr>
                        <a:t>27%</a:t>
                      </a:r>
                      <a:endParaRPr lang="en-GB" sz="1200" dirty="0">
                        <a:solidFill>
                          <a:schemeClr val="bg1"/>
                        </a:solidFill>
                        <a:effectLst/>
                        <a:latin typeface="Calibri" panose="020F0502020204030204" pitchFamily="34" charset="0"/>
                      </a:endParaRPr>
                    </a:p>
                  </a:txBody>
                  <a:tcPr marL="8746" marR="8746" marT="8746" marB="0">
                    <a:solidFill>
                      <a:schemeClr val="tx1"/>
                    </a:solidFill>
                  </a:tcPr>
                </a:tc>
                <a:extLst>
                  <a:ext uri="{0D108BD9-81ED-4DB2-BD59-A6C34878D82A}">
                    <a16:rowId xmlns:a16="http://schemas.microsoft.com/office/drawing/2014/main" xmlns="" val="10012"/>
                  </a:ext>
                </a:extLst>
              </a:tr>
              <a:tr h="401872">
                <a:tc>
                  <a:txBody>
                    <a:bodyPr/>
                    <a:lstStyle/>
                    <a:p>
                      <a:pPr>
                        <a:lnSpc>
                          <a:spcPct val="107000"/>
                        </a:lnSpc>
                      </a:pPr>
                      <a:r>
                        <a:rPr lang="en-GB" sz="1200">
                          <a:solidFill>
                            <a:schemeClr val="bg1"/>
                          </a:solidFill>
                          <a:effectLst/>
                        </a:rPr>
                        <a:t>How to get an Apprenticeship</a:t>
                      </a:r>
                      <a:endParaRPr lang="en-GB" sz="1200">
                        <a:solidFill>
                          <a:schemeClr val="bg1"/>
                        </a:solidFill>
                        <a:effectLst/>
                        <a:latin typeface="Calibri" panose="020F0502020204030204" pitchFamily="34" charset="0"/>
                      </a:endParaRPr>
                    </a:p>
                  </a:txBody>
                  <a:tcPr marL="8746" marR="8746" marT="8746" marB="0" anchor="ctr">
                    <a:solidFill>
                      <a:schemeClr val="tx1"/>
                    </a:solidFill>
                  </a:tcPr>
                </a:tc>
                <a:tc>
                  <a:txBody>
                    <a:bodyPr/>
                    <a:lstStyle/>
                    <a:p>
                      <a:pPr algn="ctr">
                        <a:lnSpc>
                          <a:spcPct val="107000"/>
                        </a:lnSpc>
                      </a:pPr>
                      <a:r>
                        <a:rPr lang="en-GB" sz="1200" dirty="0">
                          <a:solidFill>
                            <a:schemeClr val="bg1"/>
                          </a:solidFill>
                          <a:effectLst/>
                        </a:rPr>
                        <a:t> </a:t>
                      </a:r>
                    </a:p>
                    <a:p>
                      <a:pPr algn="ctr">
                        <a:lnSpc>
                          <a:spcPct val="107000"/>
                        </a:lnSpc>
                      </a:pPr>
                      <a:r>
                        <a:rPr lang="en-GB" sz="1200" dirty="0">
                          <a:solidFill>
                            <a:schemeClr val="bg1"/>
                          </a:solidFill>
                          <a:effectLst/>
                        </a:rPr>
                        <a:t>24%</a:t>
                      </a:r>
                      <a:endParaRPr lang="en-GB" sz="1200" dirty="0">
                        <a:solidFill>
                          <a:schemeClr val="bg1"/>
                        </a:solidFill>
                        <a:effectLst/>
                        <a:latin typeface="Calibri" panose="020F0502020204030204" pitchFamily="34" charset="0"/>
                      </a:endParaRPr>
                    </a:p>
                  </a:txBody>
                  <a:tcPr marL="8746" marR="8746" marT="8746" marB="0">
                    <a:solidFill>
                      <a:schemeClr val="tx1"/>
                    </a:solidFill>
                  </a:tcPr>
                </a:tc>
                <a:extLst>
                  <a:ext uri="{0D108BD9-81ED-4DB2-BD59-A6C34878D82A}">
                    <a16:rowId xmlns:a16="http://schemas.microsoft.com/office/drawing/2014/main" xmlns="" val="10013"/>
                  </a:ext>
                </a:extLst>
              </a:tr>
              <a:tr h="398554">
                <a:tc>
                  <a:txBody>
                    <a:bodyPr/>
                    <a:lstStyle/>
                    <a:p>
                      <a:pPr>
                        <a:lnSpc>
                          <a:spcPct val="107000"/>
                        </a:lnSpc>
                      </a:pPr>
                      <a:r>
                        <a:rPr lang="en-GB" sz="1200" dirty="0">
                          <a:solidFill>
                            <a:schemeClr val="bg1"/>
                          </a:solidFill>
                          <a:effectLst/>
                        </a:rPr>
                        <a:t>How common it is to do a job which people of your gender don’t normally do</a:t>
                      </a:r>
                      <a:endParaRPr lang="en-GB" sz="1200" dirty="0">
                        <a:solidFill>
                          <a:schemeClr val="bg1"/>
                        </a:solidFill>
                        <a:effectLst/>
                        <a:latin typeface="Calibri" panose="020F0502020204030204" pitchFamily="34" charset="0"/>
                      </a:endParaRPr>
                    </a:p>
                  </a:txBody>
                  <a:tcPr marL="8746" marR="8746" marT="8746" marB="0" anchor="ctr">
                    <a:solidFill>
                      <a:schemeClr val="tx1"/>
                    </a:solidFill>
                  </a:tcPr>
                </a:tc>
                <a:tc>
                  <a:txBody>
                    <a:bodyPr/>
                    <a:lstStyle/>
                    <a:p>
                      <a:pPr algn="ctr">
                        <a:lnSpc>
                          <a:spcPct val="107000"/>
                        </a:lnSpc>
                      </a:pPr>
                      <a:r>
                        <a:rPr lang="en-GB" sz="1200" dirty="0">
                          <a:solidFill>
                            <a:schemeClr val="bg1"/>
                          </a:solidFill>
                          <a:effectLst/>
                        </a:rPr>
                        <a:t>21%</a:t>
                      </a:r>
                      <a:endParaRPr lang="en-GB" sz="1200" dirty="0">
                        <a:solidFill>
                          <a:schemeClr val="bg1"/>
                        </a:solidFill>
                        <a:effectLst/>
                        <a:latin typeface="Calibri" panose="020F0502020204030204" pitchFamily="34" charset="0"/>
                      </a:endParaRPr>
                    </a:p>
                  </a:txBody>
                  <a:tcPr marL="8746" marR="8746" marT="8746" marB="0">
                    <a:solidFill>
                      <a:schemeClr val="tx1"/>
                    </a:solidFill>
                  </a:tcPr>
                </a:tc>
                <a:extLst>
                  <a:ext uri="{0D108BD9-81ED-4DB2-BD59-A6C34878D82A}">
                    <a16:rowId xmlns:a16="http://schemas.microsoft.com/office/drawing/2014/main" xmlns="" val="10014"/>
                  </a:ext>
                </a:extLst>
              </a:tr>
            </a:tbl>
          </a:graphicData>
        </a:graphic>
      </p:graphicFrame>
      <p:sp>
        <p:nvSpPr>
          <p:cNvPr id="11" name="Oval 10"/>
          <p:cNvSpPr/>
          <p:nvPr/>
        </p:nvSpPr>
        <p:spPr>
          <a:xfrm>
            <a:off x="10936667" y="1361238"/>
            <a:ext cx="692150" cy="164192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p:nvSpPr>
        <p:spPr>
          <a:xfrm>
            <a:off x="143435" y="4748418"/>
            <a:ext cx="6096000" cy="882742"/>
          </a:xfrm>
          <a:prstGeom prst="rect">
            <a:avLst/>
          </a:prstGeom>
        </p:spPr>
        <p:txBody>
          <a:bodyPr>
            <a:spAutoFit/>
          </a:bodyPr>
          <a:lstStyle/>
          <a:p>
            <a:pPr marL="457200">
              <a:lnSpc>
                <a:spcPct val="107000"/>
              </a:lnSpc>
              <a:spcBef>
                <a:spcPts val="500"/>
              </a:spcBef>
              <a:spcAft>
                <a:spcPts val="800"/>
              </a:spcAft>
            </a:pPr>
            <a:r>
              <a:rPr lang="en-GB" sz="1600" dirty="0" smtClean="0">
                <a:solidFill>
                  <a:prstClr val="white"/>
                </a:solidFill>
                <a:ea typeface="Times New Roman" panose="02020603050405020304" pitchFamily="18" charset="0"/>
                <a:cs typeface="Times New Roman" panose="02020603050405020304" pitchFamily="18" charset="0"/>
              </a:rPr>
              <a:t>Teenagers who felt at the time of the career talks they engaged with were ‘very helpful’ went on to earn the highest wage premiums in later life.</a:t>
            </a:r>
            <a:endParaRPr lang="en-GB" sz="1600" dirty="0">
              <a:solidFill>
                <a:prstClr val="white"/>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23444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12192000" cy="6858000"/>
          </a:xfrm>
          <a:prstGeom prst="rect">
            <a:avLst/>
          </a:prstGeom>
          <a:solidFill>
            <a:srgbClr val="0070C0">
              <a:alpha val="74118"/>
            </a:srgbClr>
          </a:solidFill>
          <a:ln w="9525">
            <a:noFill/>
            <a:miter lim="800000"/>
            <a:headEnd/>
            <a:tailEnd/>
          </a:ln>
        </p:spPr>
        <p:txBody>
          <a:bodyPr rot="0" vert="horz" wrap="square" lIns="91440" tIns="45720" rIns="91440" bIns="45720" anchor="t" anchorCtr="0">
            <a:noAutofit/>
          </a:bodyPr>
          <a:lstStyle/>
          <a:p>
            <a:pPr>
              <a:lnSpc>
                <a:spcPct val="107000"/>
              </a:lnSpc>
            </a:pPr>
            <a:endParaRPr lang="en-GB" sz="1100" dirty="0">
              <a:solidFill>
                <a:prstClr val="white"/>
              </a:solidFill>
              <a:ea typeface="Calibri" panose="020F0502020204030204" pitchFamily="34" charset="0"/>
              <a:cs typeface="Times New Roman" panose="02020603050405020304" pitchFamily="18" charset="0"/>
            </a:endParaRPr>
          </a:p>
        </p:txBody>
      </p:sp>
      <p:sp>
        <p:nvSpPr>
          <p:cNvPr id="5" name="TextBox 4"/>
          <p:cNvSpPr txBox="1"/>
          <p:nvPr/>
        </p:nvSpPr>
        <p:spPr>
          <a:xfrm>
            <a:off x="2156547" y="2352950"/>
            <a:ext cx="7601803" cy="3046988"/>
          </a:xfrm>
          <a:prstGeom prst="rect">
            <a:avLst/>
          </a:prstGeom>
          <a:noFill/>
        </p:spPr>
        <p:txBody>
          <a:bodyPr wrap="square" rtlCol="0">
            <a:spAutoFit/>
          </a:bodyPr>
          <a:lstStyle/>
          <a:p>
            <a:pPr algn="ctr"/>
            <a:r>
              <a:rPr lang="en-GB" sz="9600" b="1" dirty="0" smtClean="0">
                <a:solidFill>
                  <a:prstClr val="white"/>
                </a:solidFill>
              </a:rPr>
              <a:t>Preparation &amp; Follow up</a:t>
            </a:r>
            <a:endParaRPr lang="en-GB" sz="9600" b="1" dirty="0">
              <a:solidFill>
                <a:prstClr val="white"/>
              </a:solidFill>
            </a:endParaRPr>
          </a:p>
        </p:txBody>
      </p:sp>
    </p:spTree>
    <p:extLst>
      <p:ext uri="{BB962C8B-B14F-4D97-AF65-F5344CB8AC3E}">
        <p14:creationId xmlns:p14="http://schemas.microsoft.com/office/powerpoint/2010/main" val="28256144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b="20870"/>
          <a:stretch/>
        </p:blipFill>
        <p:spPr bwMode="auto">
          <a:xfrm>
            <a:off x="0" y="0"/>
            <a:ext cx="12192000" cy="212114"/>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815788" y="1211158"/>
            <a:ext cx="9524999" cy="4339650"/>
          </a:xfrm>
          <a:prstGeom prst="rect">
            <a:avLst/>
          </a:prstGeom>
        </p:spPr>
        <p:txBody>
          <a:bodyPr wrap="square">
            <a:spAutoFit/>
          </a:bodyPr>
          <a:lstStyle/>
          <a:p>
            <a:r>
              <a:rPr lang="en-GB" dirty="0" smtClean="0">
                <a:solidFill>
                  <a:prstClr val="white"/>
                </a:solidFill>
              </a:rPr>
              <a:t>Students </a:t>
            </a:r>
            <a:r>
              <a:rPr lang="en-GB" dirty="0">
                <a:solidFill>
                  <a:prstClr val="white"/>
                </a:solidFill>
              </a:rPr>
              <a:t>consistently report that employer engagement activities were more useful if they have had time to think about their wider ambitions and prepare themselves prior to an event taking place. </a:t>
            </a:r>
            <a:endParaRPr lang="en-GB" dirty="0" smtClean="0">
              <a:solidFill>
                <a:prstClr val="white"/>
              </a:solidFill>
            </a:endParaRPr>
          </a:p>
          <a:p>
            <a:endParaRPr lang="en-GB" dirty="0">
              <a:solidFill>
                <a:prstClr val="white"/>
              </a:solidFill>
            </a:endParaRPr>
          </a:p>
          <a:p>
            <a:r>
              <a:rPr lang="en-GB" dirty="0">
                <a:solidFill>
                  <a:prstClr val="white"/>
                </a:solidFill>
              </a:rPr>
              <a:t>A number of educational professionals noted that whilst advice from people from the world of work was a crucial element in any careers provision, follow up advice from a careers professional helped to consolidate and make sense of the information provided. </a:t>
            </a:r>
          </a:p>
          <a:p>
            <a:endParaRPr lang="en-GB" dirty="0" smtClean="0">
              <a:solidFill>
                <a:prstClr val="white"/>
              </a:solidFill>
            </a:endParaRPr>
          </a:p>
          <a:p>
            <a:r>
              <a:rPr lang="en-GB" dirty="0" smtClean="0">
                <a:solidFill>
                  <a:prstClr val="white"/>
                </a:solidFill>
              </a:rPr>
              <a:t>Wider literature agrees: </a:t>
            </a:r>
          </a:p>
          <a:p>
            <a:endParaRPr lang="en-GB" sz="2400" dirty="0">
              <a:solidFill>
                <a:prstClr val="white"/>
              </a:solidFill>
            </a:endParaRPr>
          </a:p>
          <a:p>
            <a:r>
              <a:rPr lang="en-GB" sz="2400" dirty="0" smtClean="0">
                <a:solidFill>
                  <a:prstClr val="white"/>
                </a:solidFill>
              </a:rPr>
              <a:t>a </a:t>
            </a:r>
            <a:r>
              <a:rPr lang="en-GB" sz="2400" dirty="0">
                <a:solidFill>
                  <a:prstClr val="white"/>
                </a:solidFill>
              </a:rPr>
              <a:t>young person’s career awareness and confidence are greatly improved when they have attended a wraparound preparation and follow up session with a careers professional, compared to a careers fair alone</a:t>
            </a:r>
            <a:endParaRPr lang="en-GB" sz="2400" dirty="0" smtClean="0">
              <a:solidFill>
                <a:prstClr val="white"/>
              </a:solidFill>
            </a:endParaRPr>
          </a:p>
          <a:p>
            <a:endParaRPr lang="en-GB" dirty="0">
              <a:solidFill>
                <a:prstClr val="white"/>
              </a:solidFill>
            </a:endParaRPr>
          </a:p>
          <a:p>
            <a:endParaRPr lang="en-GB" dirty="0">
              <a:solidFill>
                <a:prstClr val="white"/>
              </a:solidFill>
            </a:endParaRPr>
          </a:p>
        </p:txBody>
      </p:sp>
    </p:spTree>
    <p:extLst>
      <p:ext uri="{BB962C8B-B14F-4D97-AF65-F5344CB8AC3E}">
        <p14:creationId xmlns:p14="http://schemas.microsoft.com/office/powerpoint/2010/main" val="38366120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12192000" cy="6858000"/>
          </a:xfrm>
          <a:prstGeom prst="rect">
            <a:avLst/>
          </a:prstGeom>
          <a:solidFill>
            <a:srgbClr val="002060">
              <a:alpha val="74118"/>
            </a:srgbClr>
          </a:solidFill>
          <a:ln w="9525">
            <a:noFill/>
            <a:miter lim="800000"/>
            <a:headEnd/>
            <a:tailEnd/>
          </a:ln>
        </p:spPr>
        <p:txBody>
          <a:bodyPr rot="0" vert="horz" wrap="square" lIns="91440" tIns="45720" rIns="91440" bIns="45720" anchor="t" anchorCtr="0">
            <a:noAutofit/>
          </a:bodyPr>
          <a:lstStyle/>
          <a:p>
            <a:pPr>
              <a:lnSpc>
                <a:spcPct val="107000"/>
              </a:lnSpc>
            </a:pPr>
            <a:endParaRPr lang="en-GB" sz="1100" dirty="0">
              <a:solidFill>
                <a:prstClr val="white"/>
              </a:solidFill>
              <a:ea typeface="Calibri" panose="020F0502020204030204" pitchFamily="34" charset="0"/>
              <a:cs typeface="Times New Roman" panose="02020603050405020304" pitchFamily="18" charset="0"/>
            </a:endParaRPr>
          </a:p>
        </p:txBody>
      </p:sp>
      <p:sp>
        <p:nvSpPr>
          <p:cNvPr id="5" name="TextBox 4"/>
          <p:cNvSpPr txBox="1"/>
          <p:nvPr/>
        </p:nvSpPr>
        <p:spPr>
          <a:xfrm>
            <a:off x="2169994" y="2043668"/>
            <a:ext cx="7601803" cy="1569660"/>
          </a:xfrm>
          <a:prstGeom prst="rect">
            <a:avLst/>
          </a:prstGeom>
          <a:noFill/>
        </p:spPr>
        <p:txBody>
          <a:bodyPr wrap="square" rtlCol="0">
            <a:spAutoFit/>
          </a:bodyPr>
          <a:lstStyle/>
          <a:p>
            <a:pPr algn="ctr"/>
            <a:r>
              <a:rPr lang="en-GB" sz="9600" b="1" dirty="0" smtClean="0">
                <a:solidFill>
                  <a:prstClr val="white"/>
                </a:solidFill>
              </a:rPr>
              <a:t>Be coercive</a:t>
            </a:r>
            <a:endParaRPr lang="en-GB" sz="9600" b="1" dirty="0">
              <a:solidFill>
                <a:prstClr val="white"/>
              </a:solidFill>
            </a:endParaRPr>
          </a:p>
        </p:txBody>
      </p:sp>
    </p:spTree>
    <p:extLst>
      <p:ext uri="{BB962C8B-B14F-4D97-AF65-F5344CB8AC3E}">
        <p14:creationId xmlns:p14="http://schemas.microsoft.com/office/powerpoint/2010/main" val="3578565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5938"/>
          <a:stretch/>
        </p:blipFill>
        <p:spPr>
          <a:xfrm>
            <a:off x="0" y="0"/>
            <a:ext cx="12192000" cy="6832600"/>
          </a:xfrm>
          <a:prstGeom prst="rect">
            <a:avLst/>
          </a:prstGeom>
        </p:spPr>
      </p:pic>
      <p:sp>
        <p:nvSpPr>
          <p:cNvPr id="5" name="TextBox 4"/>
          <p:cNvSpPr txBox="1"/>
          <p:nvPr/>
        </p:nvSpPr>
        <p:spPr>
          <a:xfrm>
            <a:off x="542624" y="372162"/>
            <a:ext cx="6639996" cy="2800767"/>
          </a:xfrm>
          <a:prstGeom prst="rect">
            <a:avLst/>
          </a:prstGeom>
          <a:noFill/>
        </p:spPr>
        <p:txBody>
          <a:bodyPr wrap="square" rtlCol="0" anchor="ctr">
            <a:spAutoFit/>
          </a:bodyPr>
          <a:lstStyle/>
          <a:p>
            <a:pPr algn="ctr"/>
            <a:r>
              <a:rPr lang="en-GB" sz="4400" b="1" u="sng" dirty="0" smtClean="0">
                <a:solidFill>
                  <a:schemeClr val="bg1"/>
                </a:solidFill>
              </a:rPr>
              <a:t>What difference employer engagement makes to young people? </a:t>
            </a:r>
          </a:p>
          <a:p>
            <a:pPr algn="ctr"/>
            <a:endParaRPr lang="en-GB" sz="4400" u="sng" dirty="0">
              <a:solidFill>
                <a:schemeClr val="bg1"/>
              </a:solidFill>
            </a:endParaRPr>
          </a:p>
        </p:txBody>
      </p:sp>
    </p:spTree>
    <p:extLst>
      <p:ext uri="{BB962C8B-B14F-4D97-AF65-F5344CB8AC3E}">
        <p14:creationId xmlns:p14="http://schemas.microsoft.com/office/powerpoint/2010/main" val="40306737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b="20870"/>
          <a:stretch/>
        </p:blipFill>
        <p:spPr bwMode="auto">
          <a:xfrm>
            <a:off x="0" y="0"/>
            <a:ext cx="12192000" cy="212114"/>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773704" y="1127629"/>
            <a:ext cx="10126639" cy="5016758"/>
          </a:xfrm>
          <a:prstGeom prst="rect">
            <a:avLst/>
          </a:prstGeom>
          <a:noFill/>
        </p:spPr>
        <p:txBody>
          <a:bodyPr wrap="square" rtlCol="0">
            <a:spAutoFit/>
          </a:bodyPr>
          <a:lstStyle/>
          <a:p>
            <a:pPr algn="ctr"/>
            <a:r>
              <a:rPr lang="en-GB" sz="4000" b="1" dirty="0" smtClean="0">
                <a:solidFill>
                  <a:prstClr val="white"/>
                </a:solidFill>
              </a:rPr>
              <a:t>How to make sure young people are on track</a:t>
            </a:r>
          </a:p>
          <a:p>
            <a:pPr algn="ctr"/>
            <a:endParaRPr lang="en-GB" sz="4000" b="1" dirty="0">
              <a:solidFill>
                <a:prstClr val="white"/>
              </a:solidFill>
            </a:endParaRPr>
          </a:p>
          <a:p>
            <a:pPr algn="ctr"/>
            <a:r>
              <a:rPr lang="en-GB" sz="4000" b="1" dirty="0" smtClean="0">
                <a:solidFill>
                  <a:prstClr val="white"/>
                </a:solidFill>
              </a:rPr>
              <a:t> Are they ready for the future? </a:t>
            </a:r>
          </a:p>
          <a:p>
            <a:pPr algn="ctr"/>
            <a:endParaRPr lang="en-GB" sz="4000" b="1" dirty="0">
              <a:solidFill>
                <a:prstClr val="white"/>
              </a:solidFill>
            </a:endParaRPr>
          </a:p>
          <a:p>
            <a:pPr algn="ctr"/>
            <a:r>
              <a:rPr lang="en-GB" sz="4000" b="1" dirty="0" smtClean="0">
                <a:solidFill>
                  <a:prstClr val="white"/>
                </a:solidFill>
              </a:rPr>
              <a:t>Have they thought about it?</a:t>
            </a:r>
          </a:p>
          <a:p>
            <a:pPr algn="ctr"/>
            <a:r>
              <a:rPr lang="en-GB" sz="4000" b="1" dirty="0" smtClean="0">
                <a:solidFill>
                  <a:prstClr val="white"/>
                </a:solidFill>
              </a:rPr>
              <a:t>Have they talked about it?</a:t>
            </a:r>
            <a:endParaRPr lang="en-GB" sz="4000" b="1" dirty="0">
              <a:solidFill>
                <a:prstClr val="white"/>
              </a:solidFill>
            </a:endParaRPr>
          </a:p>
          <a:p>
            <a:pPr algn="ctr"/>
            <a:r>
              <a:rPr lang="en-GB" sz="4000" b="1" dirty="0" smtClean="0">
                <a:solidFill>
                  <a:prstClr val="white"/>
                </a:solidFill>
              </a:rPr>
              <a:t>Have the experienced it?</a:t>
            </a:r>
          </a:p>
          <a:p>
            <a:pPr algn="ctr"/>
            <a:r>
              <a:rPr lang="en-GB" sz="4000" b="1" dirty="0" smtClean="0">
                <a:solidFill>
                  <a:prstClr val="white"/>
                </a:solidFill>
              </a:rPr>
              <a:t>Do they value education?</a:t>
            </a:r>
          </a:p>
        </p:txBody>
      </p:sp>
    </p:spTree>
    <p:extLst>
      <p:ext uri="{BB962C8B-B14F-4D97-AF65-F5344CB8AC3E}">
        <p14:creationId xmlns:p14="http://schemas.microsoft.com/office/powerpoint/2010/main" val="15475364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b="20870"/>
          <a:stretch/>
        </p:blipFill>
        <p:spPr bwMode="auto">
          <a:xfrm>
            <a:off x="0" y="0"/>
            <a:ext cx="12192000" cy="212114"/>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477869" y="1099124"/>
            <a:ext cx="10795383" cy="4893647"/>
          </a:xfrm>
          <a:prstGeom prst="rect">
            <a:avLst/>
          </a:prstGeom>
          <a:noFill/>
        </p:spPr>
        <p:txBody>
          <a:bodyPr wrap="square" rtlCol="0">
            <a:spAutoFit/>
          </a:bodyPr>
          <a:lstStyle/>
          <a:p>
            <a:r>
              <a:rPr lang="en-GB" sz="2400" dirty="0" smtClean="0">
                <a:solidFill>
                  <a:prstClr val="white"/>
                </a:solidFill>
              </a:rPr>
              <a:t>We tried to design a tool that </a:t>
            </a:r>
            <a:r>
              <a:rPr lang="en-GB" sz="2400" dirty="0">
                <a:solidFill>
                  <a:prstClr val="white"/>
                </a:solidFill>
              </a:rPr>
              <a:t>would help careers professionals and other school teaching staff identify and prioritise pupils who require greater levels of careers provision as they approach key decision making </a:t>
            </a:r>
            <a:r>
              <a:rPr lang="en-GB" sz="2400" dirty="0" smtClean="0">
                <a:solidFill>
                  <a:prstClr val="white"/>
                </a:solidFill>
              </a:rPr>
              <a:t>points</a:t>
            </a:r>
          </a:p>
          <a:p>
            <a:endParaRPr lang="en-GB" sz="2400" dirty="0" smtClean="0">
              <a:solidFill>
                <a:prstClr val="white"/>
              </a:solidFill>
            </a:endParaRPr>
          </a:p>
          <a:p>
            <a:r>
              <a:rPr lang="en-GB" sz="2400" dirty="0" smtClean="0">
                <a:solidFill>
                  <a:prstClr val="white"/>
                </a:solidFill>
              </a:rPr>
              <a:t>We developed a set of ‘indicators’ in light of information collected from UK research publications</a:t>
            </a:r>
            <a:endParaRPr lang="en-GB" sz="2400" dirty="0">
              <a:solidFill>
                <a:prstClr val="white"/>
              </a:solidFill>
            </a:endParaRPr>
          </a:p>
          <a:p>
            <a:endParaRPr lang="en-GB" sz="2400" dirty="0">
              <a:solidFill>
                <a:prstClr val="white"/>
              </a:solidFill>
            </a:endParaRPr>
          </a:p>
          <a:p>
            <a:r>
              <a:rPr lang="en-GB" sz="2400" dirty="0" smtClean="0">
                <a:solidFill>
                  <a:prstClr val="white"/>
                </a:solidFill>
              </a:rPr>
              <a:t>The ‘indicators’ provide evidence that if a young person holds particular work-related attitudes or participates in certain activities as a teenager they are more likely to achieve better outcomes:</a:t>
            </a:r>
          </a:p>
          <a:p>
            <a:endParaRPr lang="en-GB" sz="2400" dirty="0">
              <a:solidFill>
                <a:prstClr val="white"/>
              </a:solidFill>
            </a:endParaRPr>
          </a:p>
          <a:p>
            <a:pPr marL="342900" indent="-342900">
              <a:buFontTx/>
              <a:buChar char="-"/>
            </a:pPr>
            <a:r>
              <a:rPr lang="en-GB" sz="2400" dirty="0" smtClean="0">
                <a:solidFill>
                  <a:prstClr val="white"/>
                </a:solidFill>
              </a:rPr>
              <a:t>Wage premiums </a:t>
            </a:r>
          </a:p>
          <a:p>
            <a:pPr marL="342900" indent="-342900">
              <a:buFontTx/>
              <a:buChar char="-"/>
            </a:pPr>
            <a:r>
              <a:rPr lang="en-GB" sz="2400" dirty="0" smtClean="0">
                <a:solidFill>
                  <a:prstClr val="white"/>
                </a:solidFill>
              </a:rPr>
              <a:t>Lower likelihood of being NEET </a:t>
            </a:r>
          </a:p>
        </p:txBody>
      </p:sp>
    </p:spTree>
    <p:extLst>
      <p:ext uri="{BB962C8B-B14F-4D97-AF65-F5344CB8AC3E}">
        <p14:creationId xmlns:p14="http://schemas.microsoft.com/office/powerpoint/2010/main" val="12097230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b="20870"/>
          <a:stretch/>
        </p:blipFill>
        <p:spPr bwMode="auto">
          <a:xfrm>
            <a:off x="0" y="0"/>
            <a:ext cx="12192000" cy="212114"/>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91316" y="602217"/>
            <a:ext cx="10126639" cy="523220"/>
          </a:xfrm>
          <a:prstGeom prst="rect">
            <a:avLst/>
          </a:prstGeom>
          <a:noFill/>
        </p:spPr>
        <p:txBody>
          <a:bodyPr wrap="square" rtlCol="0">
            <a:spAutoFit/>
          </a:bodyPr>
          <a:lstStyle/>
          <a:p>
            <a:r>
              <a:rPr lang="en-GB" sz="2800" b="1" dirty="0" smtClean="0">
                <a:solidFill>
                  <a:prstClr val="white"/>
                </a:solidFill>
              </a:rPr>
              <a:t>The questionnaire </a:t>
            </a:r>
          </a:p>
        </p:txBody>
      </p:sp>
      <p:sp>
        <p:nvSpPr>
          <p:cNvPr id="2" name="TextBox 1"/>
          <p:cNvSpPr txBox="1"/>
          <p:nvPr/>
        </p:nvSpPr>
        <p:spPr>
          <a:xfrm>
            <a:off x="668539" y="1270647"/>
            <a:ext cx="9498841" cy="4001095"/>
          </a:xfrm>
          <a:prstGeom prst="rect">
            <a:avLst/>
          </a:prstGeom>
          <a:noFill/>
        </p:spPr>
        <p:txBody>
          <a:bodyPr wrap="square" rtlCol="0">
            <a:spAutoFit/>
          </a:bodyPr>
          <a:lstStyle/>
          <a:p>
            <a:r>
              <a:rPr lang="en-GB" dirty="0" smtClean="0">
                <a:solidFill>
                  <a:prstClr val="white"/>
                </a:solidFill>
              </a:rPr>
              <a:t>Based on these indicators we devised a questionnaire of 13 questions split into four sections. </a:t>
            </a:r>
          </a:p>
          <a:p>
            <a:endParaRPr lang="en-GB" dirty="0">
              <a:solidFill>
                <a:prstClr val="white"/>
              </a:solidFill>
            </a:endParaRPr>
          </a:p>
          <a:p>
            <a:pPr marL="285750" indent="-285750">
              <a:buFont typeface="Arial" panose="020B0604020202020204" pitchFamily="34" charset="0"/>
              <a:buChar char="•"/>
            </a:pPr>
            <a:r>
              <a:rPr lang="en-GB" dirty="0" smtClean="0">
                <a:solidFill>
                  <a:prstClr val="white"/>
                </a:solidFill>
              </a:rPr>
              <a:t>Each section was designed to be scored individually </a:t>
            </a:r>
          </a:p>
          <a:p>
            <a:pPr marL="285750" indent="-285750">
              <a:buFont typeface="Arial" panose="020B0604020202020204" pitchFamily="34" charset="0"/>
              <a:buChar char="•"/>
            </a:pPr>
            <a:r>
              <a:rPr lang="en-GB" dirty="0" smtClean="0">
                <a:solidFill>
                  <a:prstClr val="white"/>
                </a:solidFill>
              </a:rPr>
              <a:t>Each related to a different area a young person needed to consider </a:t>
            </a:r>
          </a:p>
          <a:p>
            <a:pPr marL="285750" indent="-285750">
              <a:buFont typeface="Arial" panose="020B0604020202020204" pitchFamily="34" charset="0"/>
              <a:buChar char="•"/>
            </a:pPr>
            <a:r>
              <a:rPr lang="en-GB" dirty="0" smtClean="0">
                <a:solidFill>
                  <a:prstClr val="white"/>
                </a:solidFill>
              </a:rPr>
              <a:t>For an overall view of the preparedness of a young person, and particular areas a student may need more practical guidance (e.g. More career talks)</a:t>
            </a:r>
            <a:endParaRPr lang="en-GB" dirty="0">
              <a:solidFill>
                <a:prstClr val="white"/>
              </a:solidFill>
            </a:endParaRPr>
          </a:p>
          <a:p>
            <a:endParaRPr lang="en-GB" dirty="0" smtClean="0">
              <a:solidFill>
                <a:prstClr val="white"/>
              </a:solidFill>
            </a:endParaRPr>
          </a:p>
          <a:p>
            <a:r>
              <a:rPr lang="en-GB" sz="2000" b="1" dirty="0" smtClean="0">
                <a:solidFill>
                  <a:prstClr val="white"/>
                </a:solidFill>
              </a:rPr>
              <a:t>Scoring system</a:t>
            </a:r>
          </a:p>
          <a:p>
            <a:pPr marL="285750" indent="-285750">
              <a:buFont typeface="Arial" panose="020B0604020202020204" pitchFamily="34" charset="0"/>
              <a:buChar char="•"/>
            </a:pPr>
            <a:r>
              <a:rPr lang="en-GB" dirty="0" smtClean="0">
                <a:solidFill>
                  <a:prstClr val="white"/>
                </a:solidFill>
              </a:rPr>
              <a:t>Reflects the effect sizes found in the research studies</a:t>
            </a:r>
          </a:p>
          <a:p>
            <a:pPr marL="285750" indent="-285750">
              <a:buFont typeface="Arial" panose="020B0604020202020204" pitchFamily="34" charset="0"/>
              <a:buChar char="•"/>
            </a:pPr>
            <a:r>
              <a:rPr lang="en-GB" dirty="0" smtClean="0">
                <a:solidFill>
                  <a:prstClr val="white"/>
                </a:solidFill>
              </a:rPr>
              <a:t>E.g. In one of the studies used, teenagers who spoke to teachers about their future plans were 13% less likely to be NEET (on the day of the survey). If a young person indicated on the questionnaire they had done this, they would be awarded a score of 5, as the effect size is above 11%.</a:t>
            </a:r>
            <a:endParaRPr lang="en-GB" dirty="0">
              <a:solidFill>
                <a:prstClr val="white"/>
              </a:solidFill>
            </a:endParaRPr>
          </a:p>
          <a:p>
            <a:endParaRPr lang="en-GB" dirty="0">
              <a:solidFill>
                <a:prstClr val="white"/>
              </a:solidFill>
            </a:endParaRPr>
          </a:p>
        </p:txBody>
      </p:sp>
      <p:graphicFrame>
        <p:nvGraphicFramePr>
          <p:cNvPr id="8" name="Table 7"/>
          <p:cNvGraphicFramePr>
            <a:graphicFrameLocks noGrp="1"/>
          </p:cNvGraphicFramePr>
          <p:nvPr>
            <p:extLst/>
          </p:nvPr>
        </p:nvGraphicFramePr>
        <p:xfrm>
          <a:off x="2613717" y="4994743"/>
          <a:ext cx="5880246" cy="1515983"/>
        </p:xfrm>
        <a:graphic>
          <a:graphicData uri="http://schemas.openxmlformats.org/drawingml/2006/table">
            <a:tbl>
              <a:tblPr firstRow="1" firstCol="1" bandRow="1">
                <a:tableStyleId>{5202B0CA-FC54-4496-8BCA-5EF66A818D29}</a:tableStyleId>
              </a:tblPr>
              <a:tblGrid>
                <a:gridCol w="3059126"/>
                <a:gridCol w="2821120"/>
              </a:tblGrid>
              <a:tr h="308824">
                <a:tc>
                  <a:txBody>
                    <a:bodyPr/>
                    <a:lstStyle/>
                    <a:p>
                      <a:pPr algn="ctr">
                        <a:lnSpc>
                          <a:spcPct val="107000"/>
                        </a:lnSpc>
                        <a:spcBef>
                          <a:spcPts val="500"/>
                        </a:spcBef>
                        <a:spcAft>
                          <a:spcPts val="0"/>
                        </a:spcAft>
                      </a:pPr>
                      <a:r>
                        <a:rPr lang="en-GB" sz="1600" dirty="0">
                          <a:effectLst/>
                        </a:rPr>
                        <a:t>Effect Size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500"/>
                        </a:spcBef>
                        <a:spcAft>
                          <a:spcPts val="0"/>
                        </a:spcAft>
                      </a:pPr>
                      <a:r>
                        <a:rPr lang="en-GB" sz="1600">
                          <a:effectLst/>
                        </a:rPr>
                        <a:t>Score given</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80687">
                <a:tc>
                  <a:txBody>
                    <a:bodyPr/>
                    <a:lstStyle/>
                    <a:p>
                      <a:pPr algn="ctr">
                        <a:lnSpc>
                          <a:spcPct val="107000"/>
                        </a:lnSpc>
                        <a:spcBef>
                          <a:spcPts val="500"/>
                        </a:spcBef>
                        <a:spcAft>
                          <a:spcPts val="0"/>
                        </a:spcAft>
                      </a:pPr>
                      <a:r>
                        <a:rPr lang="en-GB" sz="1200">
                          <a:effectLst/>
                        </a:rPr>
                        <a:t>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500"/>
                        </a:spcBef>
                        <a:spcAft>
                          <a:spcPts val="0"/>
                        </a:spcAft>
                      </a:pPr>
                      <a:r>
                        <a:rPr lang="en-GB" sz="1200">
                          <a:effectLst/>
                        </a:rPr>
                        <a:t>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8824">
                <a:tc>
                  <a:txBody>
                    <a:bodyPr/>
                    <a:lstStyle/>
                    <a:p>
                      <a:pPr algn="ctr">
                        <a:lnSpc>
                          <a:spcPct val="107000"/>
                        </a:lnSpc>
                        <a:spcBef>
                          <a:spcPts val="500"/>
                        </a:spcBef>
                        <a:spcAft>
                          <a:spcPts val="0"/>
                        </a:spcAft>
                      </a:pPr>
                      <a:r>
                        <a:rPr lang="en-GB" sz="1600">
                          <a:effectLst/>
                        </a:rPr>
                        <a:t>1 – 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500"/>
                        </a:spcBef>
                        <a:spcAft>
                          <a:spcPts val="0"/>
                        </a:spcAft>
                      </a:pPr>
                      <a:r>
                        <a:rPr lang="en-GB" sz="1600" dirty="0">
                          <a:effectLst/>
                        </a:rPr>
                        <a:t>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8824">
                <a:tc>
                  <a:txBody>
                    <a:bodyPr/>
                    <a:lstStyle/>
                    <a:p>
                      <a:pPr algn="ctr">
                        <a:lnSpc>
                          <a:spcPct val="107000"/>
                        </a:lnSpc>
                        <a:spcBef>
                          <a:spcPts val="500"/>
                        </a:spcBef>
                        <a:spcAft>
                          <a:spcPts val="0"/>
                        </a:spcAft>
                      </a:pPr>
                      <a:r>
                        <a:rPr lang="en-GB" sz="1600">
                          <a:effectLst/>
                        </a:rPr>
                        <a:t>6 – 10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500"/>
                        </a:spcBef>
                        <a:spcAft>
                          <a:spcPts val="0"/>
                        </a:spcAft>
                      </a:pPr>
                      <a:r>
                        <a:rPr lang="en-GB" sz="1600">
                          <a:effectLst/>
                        </a:rPr>
                        <a:t>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8824">
                <a:tc>
                  <a:txBody>
                    <a:bodyPr/>
                    <a:lstStyle/>
                    <a:p>
                      <a:pPr algn="ctr">
                        <a:lnSpc>
                          <a:spcPct val="107000"/>
                        </a:lnSpc>
                        <a:spcBef>
                          <a:spcPts val="500"/>
                        </a:spcBef>
                        <a:spcAft>
                          <a:spcPts val="0"/>
                        </a:spcAft>
                      </a:pPr>
                      <a:r>
                        <a:rPr lang="en-GB" sz="1600" dirty="0">
                          <a:effectLst/>
                        </a:rPr>
                        <a:t>11+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500"/>
                        </a:spcBef>
                        <a:spcAft>
                          <a:spcPts val="0"/>
                        </a:spcAft>
                      </a:pPr>
                      <a:r>
                        <a:rPr lang="en-GB" sz="1600" dirty="0">
                          <a:effectLst/>
                        </a:rPr>
                        <a:t>5</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0716693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b="20870"/>
          <a:stretch/>
        </p:blipFill>
        <p:spPr bwMode="auto">
          <a:xfrm>
            <a:off x="0" y="0"/>
            <a:ext cx="12192000" cy="212114"/>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91316" y="602217"/>
            <a:ext cx="10126639" cy="523220"/>
          </a:xfrm>
          <a:prstGeom prst="rect">
            <a:avLst/>
          </a:prstGeom>
          <a:noFill/>
        </p:spPr>
        <p:txBody>
          <a:bodyPr wrap="square" rtlCol="0">
            <a:spAutoFit/>
          </a:bodyPr>
          <a:lstStyle/>
          <a:p>
            <a:r>
              <a:rPr lang="en-GB" sz="2800" b="1" dirty="0" smtClean="0">
                <a:solidFill>
                  <a:prstClr val="white"/>
                </a:solidFill>
              </a:rPr>
              <a:t>The trial </a:t>
            </a:r>
          </a:p>
        </p:txBody>
      </p:sp>
      <p:sp>
        <p:nvSpPr>
          <p:cNvPr id="6" name="TextBox 5"/>
          <p:cNvSpPr txBox="1"/>
          <p:nvPr/>
        </p:nvSpPr>
        <p:spPr>
          <a:xfrm>
            <a:off x="491316" y="1891836"/>
            <a:ext cx="10126639" cy="3416320"/>
          </a:xfrm>
          <a:prstGeom prst="rect">
            <a:avLst/>
          </a:prstGeom>
          <a:noFill/>
        </p:spPr>
        <p:txBody>
          <a:bodyPr wrap="square" rtlCol="0">
            <a:spAutoFit/>
          </a:bodyPr>
          <a:lstStyle/>
          <a:p>
            <a:r>
              <a:rPr lang="en-GB" sz="2400" dirty="0" smtClean="0">
                <a:solidFill>
                  <a:prstClr val="white"/>
                </a:solidFill>
              </a:rPr>
              <a:t>Distributed to 6 schools who used the questionnaire 788 students in between Year 9 and Year 11.</a:t>
            </a:r>
          </a:p>
          <a:p>
            <a:endParaRPr lang="en-GB" sz="2400" dirty="0" smtClean="0">
              <a:solidFill>
                <a:prstClr val="white"/>
              </a:solidFill>
            </a:endParaRPr>
          </a:p>
          <a:p>
            <a:r>
              <a:rPr lang="en-GB" sz="2400" dirty="0" smtClean="0">
                <a:solidFill>
                  <a:prstClr val="white"/>
                </a:solidFill>
              </a:rPr>
              <a:t>We asked experienced careers advisors/school career staff to explore how effective the questionnaire and mark scheme was in identifying:</a:t>
            </a:r>
          </a:p>
          <a:p>
            <a:endParaRPr lang="en-GB" sz="2400" dirty="0">
              <a:solidFill>
                <a:prstClr val="white"/>
              </a:solidFill>
            </a:endParaRPr>
          </a:p>
          <a:p>
            <a:r>
              <a:rPr lang="en-GB" sz="2400" dirty="0" smtClean="0">
                <a:solidFill>
                  <a:prstClr val="white"/>
                </a:solidFill>
              </a:rPr>
              <a:t>-    Students (at all levels of achievement) who required greater attention</a:t>
            </a:r>
          </a:p>
          <a:p>
            <a:pPr marL="342900" indent="-342900">
              <a:buFontTx/>
              <a:buChar char="-"/>
            </a:pPr>
            <a:r>
              <a:rPr lang="en-GB" sz="2400" dirty="0" smtClean="0">
                <a:solidFill>
                  <a:prstClr val="white"/>
                </a:solidFill>
              </a:rPr>
              <a:t>How students perceived the quality of careers events that had been provided for them</a:t>
            </a:r>
          </a:p>
        </p:txBody>
      </p:sp>
    </p:spTree>
    <p:extLst>
      <p:ext uri="{BB962C8B-B14F-4D97-AF65-F5344CB8AC3E}">
        <p14:creationId xmlns:p14="http://schemas.microsoft.com/office/powerpoint/2010/main" val="38253058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b="20870"/>
          <a:stretch/>
        </p:blipFill>
        <p:spPr bwMode="auto">
          <a:xfrm>
            <a:off x="0" y="0"/>
            <a:ext cx="12192000" cy="212114"/>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91316" y="602217"/>
            <a:ext cx="10126639" cy="523220"/>
          </a:xfrm>
          <a:prstGeom prst="rect">
            <a:avLst/>
          </a:prstGeom>
          <a:noFill/>
        </p:spPr>
        <p:txBody>
          <a:bodyPr wrap="square" rtlCol="0">
            <a:spAutoFit/>
          </a:bodyPr>
          <a:lstStyle/>
          <a:p>
            <a:r>
              <a:rPr lang="en-GB" sz="2800" b="1" dirty="0" smtClean="0">
                <a:solidFill>
                  <a:prstClr val="white"/>
                </a:solidFill>
              </a:rPr>
              <a:t>Findings</a:t>
            </a:r>
          </a:p>
        </p:txBody>
      </p:sp>
      <p:sp>
        <p:nvSpPr>
          <p:cNvPr id="3" name="Rectangle 2"/>
          <p:cNvSpPr/>
          <p:nvPr/>
        </p:nvSpPr>
        <p:spPr>
          <a:xfrm>
            <a:off x="491316" y="1684475"/>
            <a:ext cx="10384502" cy="4431983"/>
          </a:xfrm>
          <a:prstGeom prst="rect">
            <a:avLst/>
          </a:prstGeom>
        </p:spPr>
        <p:txBody>
          <a:bodyPr wrap="square">
            <a:spAutoFit/>
          </a:bodyPr>
          <a:lstStyle/>
          <a:p>
            <a:r>
              <a:rPr lang="en-GB" dirty="0">
                <a:solidFill>
                  <a:prstClr val="white"/>
                </a:solidFill>
              </a:rPr>
              <a:t>Feedback from schools proved to be positive. </a:t>
            </a:r>
            <a:endParaRPr lang="en-GB" dirty="0" smtClean="0">
              <a:solidFill>
                <a:prstClr val="white"/>
              </a:solidFill>
            </a:endParaRPr>
          </a:p>
          <a:p>
            <a:endParaRPr lang="en-GB" dirty="0">
              <a:solidFill>
                <a:prstClr val="white"/>
              </a:solidFill>
            </a:endParaRPr>
          </a:p>
          <a:p>
            <a:pPr marL="285750" indent="-285750">
              <a:buFont typeface="Arial" panose="020B0604020202020204" pitchFamily="34" charset="0"/>
              <a:buChar char="•"/>
            </a:pPr>
            <a:r>
              <a:rPr lang="en-GB" sz="3600" b="1" dirty="0" smtClean="0">
                <a:solidFill>
                  <a:prstClr val="white"/>
                </a:solidFill>
              </a:rPr>
              <a:t>All schools </a:t>
            </a:r>
            <a:r>
              <a:rPr lang="en-GB" sz="2000" dirty="0" smtClean="0">
                <a:solidFill>
                  <a:prstClr val="white"/>
                </a:solidFill>
              </a:rPr>
              <a:t>felt the questionnaire and scoring system enabled staff to identify and prioritise young people requiring greater support.</a:t>
            </a:r>
          </a:p>
          <a:p>
            <a:pPr marL="285750" indent="-285750">
              <a:buFont typeface="Arial" panose="020B0604020202020204" pitchFamily="34" charset="0"/>
              <a:buChar char="•"/>
            </a:pPr>
            <a:endParaRPr lang="en-GB" sz="3200" dirty="0" smtClean="0">
              <a:solidFill>
                <a:prstClr val="white"/>
              </a:solidFill>
            </a:endParaRPr>
          </a:p>
          <a:p>
            <a:pPr marL="285750" indent="-285750">
              <a:buFont typeface="Arial" panose="020B0604020202020204" pitchFamily="34" charset="0"/>
              <a:buChar char="•"/>
            </a:pPr>
            <a:r>
              <a:rPr lang="en-GB" sz="3600" b="1" dirty="0" smtClean="0">
                <a:solidFill>
                  <a:prstClr val="white"/>
                </a:solidFill>
              </a:rPr>
              <a:t>5 out of the 6 </a:t>
            </a:r>
            <a:r>
              <a:rPr lang="en-GB" sz="2000" dirty="0" smtClean="0">
                <a:solidFill>
                  <a:prstClr val="white"/>
                </a:solidFill>
              </a:rPr>
              <a:t>expressed a desire to use the tool in their schools if it became available</a:t>
            </a:r>
          </a:p>
          <a:p>
            <a:pPr marL="285750" indent="-285750">
              <a:buFont typeface="Arial" panose="020B0604020202020204" pitchFamily="34" charset="0"/>
              <a:buChar char="•"/>
            </a:pPr>
            <a:endParaRPr lang="en-GB" sz="2800" dirty="0" smtClean="0">
              <a:solidFill>
                <a:prstClr val="white"/>
              </a:solidFill>
            </a:endParaRPr>
          </a:p>
          <a:p>
            <a:pPr marL="285750" indent="-285750">
              <a:buFont typeface="Arial" panose="020B0604020202020204" pitchFamily="34" charset="0"/>
              <a:buChar char="•"/>
            </a:pPr>
            <a:r>
              <a:rPr lang="en-GB" sz="3600" b="1" dirty="0">
                <a:solidFill>
                  <a:prstClr val="white"/>
                </a:solidFill>
              </a:rPr>
              <a:t>4</a:t>
            </a:r>
            <a:r>
              <a:rPr lang="en-GB" sz="3600" b="1" dirty="0" smtClean="0">
                <a:solidFill>
                  <a:prstClr val="white"/>
                </a:solidFill>
              </a:rPr>
              <a:t> </a:t>
            </a:r>
            <a:r>
              <a:rPr lang="en-GB" sz="3600" b="1" dirty="0">
                <a:solidFill>
                  <a:prstClr val="white"/>
                </a:solidFill>
              </a:rPr>
              <a:t>of the </a:t>
            </a:r>
            <a:r>
              <a:rPr lang="en-GB" sz="3600" b="1" dirty="0" smtClean="0">
                <a:solidFill>
                  <a:prstClr val="white"/>
                </a:solidFill>
              </a:rPr>
              <a:t>6 </a:t>
            </a:r>
            <a:r>
              <a:rPr lang="en-GB" sz="2000" dirty="0" smtClean="0">
                <a:solidFill>
                  <a:prstClr val="white"/>
                </a:solidFill>
              </a:rPr>
              <a:t>practitioners </a:t>
            </a:r>
            <a:r>
              <a:rPr lang="en-GB" sz="2000" dirty="0">
                <a:solidFill>
                  <a:prstClr val="white"/>
                </a:solidFill>
              </a:rPr>
              <a:t>thought the indicators would also be useful if used as a </a:t>
            </a:r>
            <a:r>
              <a:rPr lang="en-GB" sz="2000" i="1" dirty="0">
                <a:solidFill>
                  <a:prstClr val="white"/>
                </a:solidFill>
              </a:rPr>
              <a:t>before </a:t>
            </a:r>
            <a:r>
              <a:rPr lang="en-GB" sz="2000" dirty="0">
                <a:solidFill>
                  <a:prstClr val="white"/>
                </a:solidFill>
              </a:rPr>
              <a:t>and </a:t>
            </a:r>
            <a:r>
              <a:rPr lang="en-GB" sz="2000" i="1" dirty="0">
                <a:solidFill>
                  <a:prstClr val="white"/>
                </a:solidFill>
              </a:rPr>
              <a:t>after</a:t>
            </a:r>
            <a:r>
              <a:rPr lang="en-GB" sz="2000" dirty="0">
                <a:solidFill>
                  <a:prstClr val="white"/>
                </a:solidFill>
              </a:rPr>
              <a:t> test, to help assess whether a career intervention has actually worked.</a:t>
            </a:r>
            <a:r>
              <a:rPr lang="en-GB" sz="2000" i="1" dirty="0">
                <a:solidFill>
                  <a:prstClr val="white"/>
                </a:solidFill>
              </a:rPr>
              <a:t> </a:t>
            </a:r>
            <a:r>
              <a:rPr lang="en-GB" sz="2000" dirty="0" smtClean="0">
                <a:solidFill>
                  <a:prstClr val="white"/>
                </a:solidFill>
              </a:rPr>
              <a:t> </a:t>
            </a:r>
          </a:p>
          <a:p>
            <a:pPr marL="285750" indent="-285750">
              <a:buFont typeface="Arial" panose="020B0604020202020204" pitchFamily="34" charset="0"/>
              <a:buChar char="•"/>
            </a:pPr>
            <a:endParaRPr lang="en-GB" dirty="0">
              <a:solidFill>
                <a:prstClr val="white"/>
              </a:solidFill>
            </a:endParaRPr>
          </a:p>
        </p:txBody>
      </p:sp>
    </p:spTree>
    <p:extLst>
      <p:ext uri="{BB962C8B-B14F-4D97-AF65-F5344CB8AC3E}">
        <p14:creationId xmlns:p14="http://schemas.microsoft.com/office/powerpoint/2010/main" val="401264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b="20870"/>
          <a:stretch/>
        </p:blipFill>
        <p:spPr bwMode="auto">
          <a:xfrm>
            <a:off x="0" y="0"/>
            <a:ext cx="12192000" cy="212114"/>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91316" y="602217"/>
            <a:ext cx="10126639" cy="523220"/>
          </a:xfrm>
          <a:prstGeom prst="rect">
            <a:avLst/>
          </a:prstGeom>
          <a:noFill/>
        </p:spPr>
        <p:txBody>
          <a:bodyPr wrap="square" rtlCol="0">
            <a:spAutoFit/>
          </a:bodyPr>
          <a:lstStyle/>
          <a:p>
            <a:r>
              <a:rPr lang="en-GB" sz="2800" b="1" dirty="0" smtClean="0">
                <a:solidFill>
                  <a:prstClr val="white"/>
                </a:solidFill>
              </a:rPr>
              <a:t>Next steps </a:t>
            </a:r>
          </a:p>
        </p:txBody>
      </p:sp>
      <p:sp>
        <p:nvSpPr>
          <p:cNvPr id="2" name="Rectangle 1"/>
          <p:cNvSpPr/>
          <p:nvPr/>
        </p:nvSpPr>
        <p:spPr>
          <a:xfrm>
            <a:off x="491316" y="1686657"/>
            <a:ext cx="11288308" cy="2577244"/>
          </a:xfrm>
          <a:prstGeom prst="rect">
            <a:avLst/>
          </a:prstGeom>
        </p:spPr>
        <p:txBody>
          <a:bodyPr wrap="square">
            <a:spAutoFit/>
          </a:bodyPr>
          <a:lstStyle/>
          <a:p>
            <a:pPr marR="436245">
              <a:lnSpc>
                <a:spcPct val="107000"/>
              </a:lnSpc>
              <a:spcAft>
                <a:spcPts val="800"/>
              </a:spcAft>
            </a:pPr>
            <a:r>
              <a:rPr lang="en-GB" dirty="0" smtClean="0">
                <a:solidFill>
                  <a:prstClr val="white"/>
                </a:solidFill>
                <a:ea typeface="Calibri" panose="020F0502020204030204" pitchFamily="34" charset="0"/>
                <a:cs typeface="Times New Roman" panose="02020603050405020304" pitchFamily="18" charset="0"/>
              </a:rPr>
              <a:t>With the agreement of the Trust,</a:t>
            </a:r>
          </a:p>
          <a:p>
            <a:pPr marR="436245">
              <a:lnSpc>
                <a:spcPct val="107000"/>
              </a:lnSpc>
              <a:spcAft>
                <a:spcPts val="800"/>
              </a:spcAft>
            </a:pPr>
            <a:endParaRPr lang="en-GB" dirty="0" smtClean="0">
              <a:solidFill>
                <a:prstClr val="white"/>
              </a:solidFill>
              <a:ea typeface="Calibri" panose="020F0502020204030204" pitchFamily="34" charset="0"/>
              <a:cs typeface="Times New Roman" panose="02020603050405020304" pitchFamily="18" charset="0"/>
            </a:endParaRPr>
          </a:p>
          <a:p>
            <a:pPr marR="436245">
              <a:lnSpc>
                <a:spcPct val="107000"/>
              </a:lnSpc>
              <a:spcAft>
                <a:spcPts val="800"/>
              </a:spcAft>
            </a:pPr>
            <a:r>
              <a:rPr lang="en-GB" dirty="0" smtClean="0">
                <a:solidFill>
                  <a:prstClr val="white"/>
                </a:solidFill>
                <a:ea typeface="Calibri" panose="020F0502020204030204" pitchFamily="34" charset="0"/>
                <a:cs typeface="Times New Roman" panose="02020603050405020304" pitchFamily="18" charset="0"/>
              </a:rPr>
              <a:t>Education and Employers propose to make the tool available to schools</a:t>
            </a:r>
          </a:p>
          <a:p>
            <a:pPr marR="436245">
              <a:lnSpc>
                <a:spcPct val="107000"/>
              </a:lnSpc>
              <a:spcAft>
                <a:spcPts val="800"/>
              </a:spcAft>
            </a:pPr>
            <a:endParaRPr lang="en-GB" dirty="0" smtClean="0">
              <a:solidFill>
                <a:prstClr val="white"/>
              </a:solidFill>
              <a:ea typeface="Calibri" panose="020F0502020204030204" pitchFamily="34" charset="0"/>
              <a:cs typeface="Times New Roman" panose="02020603050405020304" pitchFamily="18" charset="0"/>
            </a:endParaRPr>
          </a:p>
          <a:p>
            <a:pPr marR="436245">
              <a:lnSpc>
                <a:spcPct val="107000"/>
              </a:lnSpc>
              <a:spcAft>
                <a:spcPts val="800"/>
              </a:spcAft>
            </a:pPr>
            <a:r>
              <a:rPr lang="en-GB" dirty="0" smtClean="0">
                <a:solidFill>
                  <a:prstClr val="white"/>
                </a:solidFill>
                <a:ea typeface="Calibri" panose="020F0502020204030204" pitchFamily="34" charset="0"/>
                <a:cs typeface="Times New Roman" panose="02020603050405020304" pitchFamily="18" charset="0"/>
              </a:rPr>
              <a:t>beginning in June 2017 with the publication the full report alongside a short standalone publication which will introduce the tool and allow practitioners to duplicate the questionnaire, download the marking schedule and provide feedback on usage. </a:t>
            </a:r>
            <a:endParaRPr lang="en-GB" dirty="0">
              <a:solidFill>
                <a:prstClr val="whit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15310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2342" y="1804647"/>
            <a:ext cx="10515600" cy="1325563"/>
          </a:xfrm>
        </p:spPr>
        <p:txBody>
          <a:bodyPr>
            <a:normAutofit/>
          </a:bodyPr>
          <a:lstStyle/>
          <a:p>
            <a:pPr algn="ctr"/>
            <a:r>
              <a:rPr lang="en-GB" sz="5500" b="1" dirty="0" smtClean="0">
                <a:solidFill>
                  <a:schemeClr val="bg1"/>
                </a:solidFill>
                <a:latin typeface="+mn-lt"/>
              </a:rPr>
              <a:t>Thank you</a:t>
            </a:r>
            <a:endParaRPr lang="en-GB" sz="5500" b="1" dirty="0">
              <a:solidFill>
                <a:schemeClr val="bg1"/>
              </a:solidFill>
              <a:latin typeface="+mn-lt"/>
            </a:endParaRPr>
          </a:p>
        </p:txBody>
      </p:sp>
      <p:sp>
        <p:nvSpPr>
          <p:cNvPr id="3" name="Content Placeholder 2"/>
          <p:cNvSpPr>
            <a:spLocks noGrp="1"/>
          </p:cNvSpPr>
          <p:nvPr>
            <p:ph idx="1"/>
          </p:nvPr>
        </p:nvSpPr>
        <p:spPr>
          <a:xfrm>
            <a:off x="567870" y="2772229"/>
            <a:ext cx="10584543" cy="3709534"/>
          </a:xfrm>
        </p:spPr>
        <p:txBody>
          <a:bodyPr>
            <a:normAutofit fontScale="92500" lnSpcReduction="20000"/>
          </a:bodyPr>
          <a:lstStyle/>
          <a:p>
            <a:pPr marL="0" indent="0" algn="ctr">
              <a:buNone/>
            </a:pPr>
            <a:endParaRPr lang="en-GB" dirty="0" smtClean="0">
              <a:solidFill>
                <a:schemeClr val="bg1"/>
              </a:solidFill>
            </a:endParaRPr>
          </a:p>
          <a:p>
            <a:pPr marL="0" indent="0" algn="ctr">
              <a:buNone/>
            </a:pPr>
            <a:endParaRPr lang="en-GB" dirty="0">
              <a:solidFill>
                <a:schemeClr val="bg1"/>
              </a:solidFill>
            </a:endParaRPr>
          </a:p>
          <a:p>
            <a:pPr marL="0" indent="0" algn="ctr">
              <a:buNone/>
            </a:pPr>
            <a:r>
              <a:rPr lang="en-GB" b="1" dirty="0" smtClean="0">
                <a:solidFill>
                  <a:schemeClr val="bg1"/>
                </a:solidFill>
              </a:rPr>
              <a:t>Dr Elnaz </a:t>
            </a:r>
            <a:r>
              <a:rPr lang="en-GB" b="1" dirty="0" err="1" smtClean="0">
                <a:solidFill>
                  <a:schemeClr val="bg1"/>
                </a:solidFill>
              </a:rPr>
              <a:t>Kashefpakdel</a:t>
            </a:r>
            <a:endParaRPr lang="en-GB" b="1" dirty="0" smtClean="0">
              <a:solidFill>
                <a:schemeClr val="bg1"/>
              </a:solidFill>
            </a:endParaRPr>
          </a:p>
          <a:p>
            <a:pPr marL="0" indent="0" algn="ctr">
              <a:buNone/>
            </a:pPr>
            <a:endParaRPr lang="en-GB" b="1" dirty="0" smtClean="0">
              <a:solidFill>
                <a:schemeClr val="bg1"/>
              </a:solidFill>
            </a:endParaRPr>
          </a:p>
          <a:p>
            <a:pPr marL="0" indent="0" algn="ctr">
              <a:buNone/>
            </a:pPr>
            <a:r>
              <a:rPr lang="en-GB" dirty="0" smtClean="0">
                <a:solidFill>
                  <a:schemeClr val="bg1"/>
                </a:solidFill>
                <a:hlinkClick r:id="rId3"/>
              </a:rPr>
              <a:t>Elnaz.Kashef@educationandemployers.org</a:t>
            </a:r>
            <a:r>
              <a:rPr lang="en-GB" dirty="0" smtClean="0">
                <a:solidFill>
                  <a:schemeClr val="bg1"/>
                </a:solidFill>
              </a:rPr>
              <a:t> </a:t>
            </a:r>
          </a:p>
          <a:p>
            <a:pPr marL="0" indent="0" algn="ctr">
              <a:buNone/>
            </a:pPr>
            <a:endParaRPr lang="en-GB" dirty="0" smtClean="0">
              <a:solidFill>
                <a:schemeClr val="bg1"/>
              </a:solidFill>
            </a:endParaRPr>
          </a:p>
          <a:p>
            <a:pPr marL="0" indent="0" algn="ctr">
              <a:buNone/>
            </a:pPr>
            <a:r>
              <a:rPr lang="en-GB" dirty="0" smtClean="0">
                <a:solidFill>
                  <a:schemeClr val="bg1"/>
                </a:solidFill>
                <a:hlinkClick r:id="rId4"/>
              </a:rPr>
              <a:t>www.educationandemployers.org/research-main</a:t>
            </a:r>
            <a:r>
              <a:rPr lang="en-GB" dirty="0" smtClean="0">
                <a:solidFill>
                  <a:schemeClr val="bg1"/>
                </a:solidFill>
              </a:rPr>
              <a:t>  </a:t>
            </a:r>
          </a:p>
          <a:p>
            <a:pPr marL="0" indent="0" algn="ctr">
              <a:buNone/>
            </a:pPr>
            <a:endParaRPr lang="en-GB" dirty="0">
              <a:solidFill>
                <a:schemeClr val="bg1"/>
              </a:solidFill>
            </a:endParaRPr>
          </a:p>
          <a:p>
            <a:pPr marL="0" indent="0" algn="ctr">
              <a:buNone/>
            </a:pPr>
            <a:r>
              <a:rPr lang="en-GB" dirty="0" smtClean="0">
                <a:solidFill>
                  <a:schemeClr val="bg1"/>
                </a:solidFill>
              </a:rPr>
              <a:t>@</a:t>
            </a:r>
            <a:r>
              <a:rPr lang="en-GB" dirty="0" err="1" smtClean="0">
                <a:solidFill>
                  <a:schemeClr val="bg1"/>
                </a:solidFill>
              </a:rPr>
              <a:t>Edu_Eresearch</a:t>
            </a:r>
            <a:r>
              <a:rPr lang="en-GB" dirty="0" smtClean="0">
                <a:solidFill>
                  <a:schemeClr val="bg1"/>
                </a:solidFill>
              </a:rPr>
              <a:t> </a:t>
            </a:r>
            <a:endParaRPr lang="en-GB" dirty="0">
              <a:solidFill>
                <a:schemeClr val="bg1"/>
              </a:solidFill>
            </a:endParaRPr>
          </a:p>
        </p:txBody>
      </p:sp>
      <p:pic>
        <p:nvPicPr>
          <p:cNvPr id="4" name="Picture 3"/>
          <p:cNvPicPr>
            <a:picLocks noChangeAspect="1"/>
          </p:cNvPicPr>
          <p:nvPr/>
        </p:nvPicPr>
        <p:blipFill>
          <a:blip r:embed="rId5"/>
          <a:stretch>
            <a:fillRect/>
          </a:stretch>
        </p:blipFill>
        <p:spPr>
          <a:xfrm>
            <a:off x="4017244" y="402370"/>
            <a:ext cx="3685793" cy="1257379"/>
          </a:xfrm>
          <a:prstGeom prst="rect">
            <a:avLst/>
          </a:prstGeom>
        </p:spPr>
      </p:pic>
    </p:spTree>
    <p:extLst>
      <p:ext uri="{BB962C8B-B14F-4D97-AF65-F5344CB8AC3E}">
        <p14:creationId xmlns:p14="http://schemas.microsoft.com/office/powerpoint/2010/main" val="1305343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GB" sz="3200" b="1" dirty="0" smtClean="0">
                <a:solidFill>
                  <a:schemeClr val="bg1"/>
                </a:solidFill>
                <a:latin typeface="+mn-lt"/>
              </a:rPr>
              <a:t>Literature suggests that teenage engagement </a:t>
            </a:r>
            <a:br>
              <a:rPr lang="en-GB" sz="3200" b="1" dirty="0" smtClean="0">
                <a:solidFill>
                  <a:schemeClr val="bg1"/>
                </a:solidFill>
                <a:latin typeface="+mn-lt"/>
              </a:rPr>
            </a:br>
            <a:r>
              <a:rPr lang="en-GB" sz="3200" b="1" dirty="0" smtClean="0">
                <a:solidFill>
                  <a:schemeClr val="bg1"/>
                </a:solidFill>
                <a:latin typeface="+mn-lt"/>
              </a:rPr>
              <a:t>with workplaces makes a difference to adult outcomes..</a:t>
            </a:r>
            <a:endParaRPr lang="en-GB" sz="3200" b="1" dirty="0">
              <a:solidFill>
                <a:schemeClr val="bg1"/>
              </a:solidFill>
              <a:latin typeface="+mn-lt"/>
            </a:endParaRPr>
          </a:p>
        </p:txBody>
      </p:sp>
      <p:sp>
        <p:nvSpPr>
          <p:cNvPr id="6" name="Content Placeholder 5"/>
          <p:cNvSpPr>
            <a:spLocks noGrp="1"/>
          </p:cNvSpPr>
          <p:nvPr>
            <p:ph idx="1"/>
          </p:nvPr>
        </p:nvSpPr>
        <p:spPr>
          <a:xfrm>
            <a:off x="838200" y="1976633"/>
            <a:ext cx="10515600" cy="4351338"/>
          </a:xfrm>
        </p:spPr>
        <p:txBody>
          <a:bodyPr>
            <a:normAutofit fontScale="92500" lnSpcReduction="10000"/>
          </a:bodyPr>
          <a:lstStyle/>
          <a:p>
            <a:pPr>
              <a:buFont typeface="Wingdings" panose="05000000000000000000" pitchFamily="2" charset="2"/>
              <a:buChar char="§"/>
            </a:pPr>
            <a:r>
              <a:rPr lang="en-GB" dirty="0" smtClean="0">
                <a:solidFill>
                  <a:schemeClr val="bg1"/>
                </a:solidFill>
              </a:rPr>
              <a:t>Teenage part-time employment is associated with reduced NEET outcomes (UK) and improved earnings (US study)</a:t>
            </a:r>
          </a:p>
          <a:p>
            <a:pPr marL="901700" indent="0">
              <a:buNone/>
            </a:pPr>
            <a:r>
              <a:rPr lang="en-GB" dirty="0">
                <a:solidFill>
                  <a:schemeClr val="bg1"/>
                </a:solidFill>
              </a:rPr>
              <a:t>	</a:t>
            </a:r>
            <a:r>
              <a:rPr lang="en-GB" sz="1700" dirty="0">
                <a:solidFill>
                  <a:schemeClr val="bg1"/>
                </a:solidFill>
              </a:rPr>
              <a:t>Crawford, C., Duckworth, K., </a:t>
            </a:r>
            <a:r>
              <a:rPr lang="en-GB" sz="1700" dirty="0" err="1">
                <a:solidFill>
                  <a:schemeClr val="bg1"/>
                </a:solidFill>
              </a:rPr>
              <a:t>Vignoles</a:t>
            </a:r>
            <a:r>
              <a:rPr lang="en-GB" sz="1700" dirty="0">
                <a:solidFill>
                  <a:schemeClr val="bg1"/>
                </a:solidFill>
              </a:rPr>
              <a:t>, A. &amp; </a:t>
            </a:r>
            <a:r>
              <a:rPr lang="en-GB" sz="1700" dirty="0" smtClean="0">
                <a:solidFill>
                  <a:schemeClr val="bg1"/>
                </a:solidFill>
              </a:rPr>
              <a:t>G. </a:t>
            </a:r>
            <a:r>
              <a:rPr lang="en-GB" sz="1700" dirty="0" err="1" smtClean="0">
                <a:solidFill>
                  <a:schemeClr val="bg1"/>
                </a:solidFill>
              </a:rPr>
              <a:t>Whyness</a:t>
            </a:r>
            <a:r>
              <a:rPr lang="en-GB" sz="1700" dirty="0" smtClean="0">
                <a:solidFill>
                  <a:schemeClr val="bg1"/>
                </a:solidFill>
              </a:rPr>
              <a:t>. 2011. </a:t>
            </a:r>
            <a:r>
              <a:rPr lang="en-GB" sz="1700" i="1" dirty="0" smtClean="0">
                <a:solidFill>
                  <a:schemeClr val="bg1"/>
                </a:solidFill>
              </a:rPr>
              <a:t>Young </a:t>
            </a:r>
            <a:r>
              <a:rPr lang="en-GB" sz="1700" i="1" dirty="0">
                <a:solidFill>
                  <a:schemeClr val="bg1"/>
                </a:solidFill>
              </a:rPr>
              <a:t>people’s education </a:t>
            </a:r>
            <a:r>
              <a:rPr lang="en-GB" sz="1700" i="1" dirty="0" smtClean="0">
                <a:solidFill>
                  <a:schemeClr val="bg1"/>
                </a:solidFill>
              </a:rPr>
              <a:t>and labour </a:t>
            </a:r>
            <a:r>
              <a:rPr lang="en-GB" sz="1700" i="1" dirty="0">
                <a:solidFill>
                  <a:schemeClr val="bg1"/>
                </a:solidFill>
              </a:rPr>
              <a:t>market choices aged 16/17 to </a:t>
            </a:r>
            <a:r>
              <a:rPr lang="en-GB" sz="1700" i="1" dirty="0" smtClean="0">
                <a:solidFill>
                  <a:schemeClr val="bg1"/>
                </a:solidFill>
              </a:rPr>
              <a:t>18/19</a:t>
            </a:r>
            <a:r>
              <a:rPr lang="en-GB" sz="1700" dirty="0" smtClean="0">
                <a:solidFill>
                  <a:schemeClr val="bg1"/>
                </a:solidFill>
              </a:rPr>
              <a:t>. </a:t>
            </a:r>
            <a:r>
              <a:rPr lang="en-GB" sz="1700" dirty="0">
                <a:solidFill>
                  <a:schemeClr val="bg1"/>
                </a:solidFill>
              </a:rPr>
              <a:t>London: Department for </a:t>
            </a:r>
            <a:r>
              <a:rPr lang="en-GB" sz="1700" dirty="0" smtClean="0">
                <a:solidFill>
                  <a:schemeClr val="bg1"/>
                </a:solidFill>
              </a:rPr>
              <a:t>Education</a:t>
            </a:r>
          </a:p>
          <a:p>
            <a:pPr marL="901700" indent="-901700">
              <a:buNone/>
            </a:pPr>
            <a:r>
              <a:rPr lang="en-GB" sz="1700" dirty="0" smtClean="0">
                <a:solidFill>
                  <a:schemeClr val="bg1"/>
                </a:solidFill>
              </a:rPr>
              <a:t>	</a:t>
            </a:r>
            <a:r>
              <a:rPr lang="en-GB" sz="1700" dirty="0" err="1" smtClean="0">
                <a:solidFill>
                  <a:schemeClr val="bg1"/>
                </a:solidFill>
              </a:rPr>
              <a:t>Ruhm</a:t>
            </a:r>
            <a:r>
              <a:rPr lang="en-GB" sz="1700" dirty="0">
                <a:solidFill>
                  <a:schemeClr val="bg1"/>
                </a:solidFill>
              </a:rPr>
              <a:t>, C. (1997) </a:t>
            </a:r>
            <a:r>
              <a:rPr lang="en-GB" sz="1700" dirty="0" smtClean="0">
                <a:solidFill>
                  <a:schemeClr val="bg1"/>
                </a:solidFill>
              </a:rPr>
              <a:t>“Is </a:t>
            </a:r>
            <a:r>
              <a:rPr lang="en-GB" sz="1700" dirty="0">
                <a:solidFill>
                  <a:schemeClr val="bg1"/>
                </a:solidFill>
              </a:rPr>
              <a:t>high school employment consumption or investment</a:t>
            </a:r>
            <a:r>
              <a:rPr lang="en-GB" sz="1700" dirty="0" smtClean="0">
                <a:solidFill>
                  <a:schemeClr val="bg1"/>
                </a:solidFill>
              </a:rPr>
              <a:t>?” </a:t>
            </a:r>
            <a:r>
              <a:rPr lang="en-GB" sz="1700" i="1" dirty="0" smtClean="0">
                <a:solidFill>
                  <a:schemeClr val="bg1"/>
                </a:solidFill>
              </a:rPr>
              <a:t>Journal </a:t>
            </a:r>
            <a:r>
              <a:rPr lang="en-GB" sz="1700" i="1" dirty="0">
                <a:solidFill>
                  <a:schemeClr val="bg1"/>
                </a:solidFill>
              </a:rPr>
              <a:t>of </a:t>
            </a:r>
            <a:r>
              <a:rPr lang="en-GB" sz="1700" i="1" dirty="0" smtClean="0">
                <a:solidFill>
                  <a:schemeClr val="bg1"/>
                </a:solidFill>
              </a:rPr>
              <a:t>labour economics</a:t>
            </a:r>
            <a:r>
              <a:rPr lang="en-GB" sz="1700" dirty="0" smtClean="0">
                <a:solidFill>
                  <a:schemeClr val="bg1"/>
                </a:solidFill>
              </a:rPr>
              <a:t>. </a:t>
            </a:r>
            <a:r>
              <a:rPr lang="en-GB" sz="1700" dirty="0">
                <a:solidFill>
                  <a:schemeClr val="bg1"/>
                </a:solidFill>
              </a:rPr>
              <a:t>15:4, 735-776</a:t>
            </a:r>
          </a:p>
          <a:p>
            <a:pPr marL="0" indent="0">
              <a:buNone/>
            </a:pPr>
            <a:endParaRPr lang="en-GB" sz="2000" dirty="0">
              <a:solidFill>
                <a:schemeClr val="bg1"/>
              </a:solidFill>
            </a:endParaRPr>
          </a:p>
          <a:p>
            <a:pPr>
              <a:buFont typeface="Wingdings" panose="05000000000000000000" pitchFamily="2" charset="2"/>
              <a:buChar char="§"/>
            </a:pPr>
            <a:r>
              <a:rPr lang="en-GB" dirty="0" smtClean="0">
                <a:solidFill>
                  <a:schemeClr val="bg1"/>
                </a:solidFill>
              </a:rPr>
              <a:t>Teenage informal contacts with people in the labour market are associated with better employment outcomes (Finnish &amp; US studies)</a:t>
            </a:r>
          </a:p>
          <a:p>
            <a:pPr marL="901700" indent="0">
              <a:buNone/>
            </a:pPr>
            <a:r>
              <a:rPr lang="en-GB" dirty="0" smtClean="0">
                <a:solidFill>
                  <a:schemeClr val="bg1"/>
                </a:solidFill>
              </a:rPr>
              <a:t>	</a:t>
            </a:r>
            <a:r>
              <a:rPr lang="en-GB" sz="1700" dirty="0" smtClean="0">
                <a:solidFill>
                  <a:schemeClr val="bg1"/>
                </a:solidFill>
              </a:rPr>
              <a:t>M. </a:t>
            </a:r>
            <a:r>
              <a:rPr lang="en-GB" sz="1700" dirty="0" err="1" smtClean="0">
                <a:solidFill>
                  <a:schemeClr val="bg1"/>
                </a:solidFill>
              </a:rPr>
              <a:t>Jokisaari</a:t>
            </a:r>
            <a:r>
              <a:rPr lang="en-GB" sz="1700" dirty="0" smtClean="0">
                <a:solidFill>
                  <a:schemeClr val="bg1"/>
                </a:solidFill>
              </a:rPr>
              <a:t>. 2007.  “From newcomer to insider?  Social networks and socialisation into working life” in </a:t>
            </a:r>
            <a:r>
              <a:rPr lang="en-GB" sz="1700" i="1" dirty="0" smtClean="0">
                <a:solidFill>
                  <a:schemeClr val="bg1"/>
                </a:solidFill>
              </a:rPr>
              <a:t>Youth and Social Capital</a:t>
            </a:r>
            <a:r>
              <a:rPr lang="en-GB" sz="1700" dirty="0" smtClean="0">
                <a:solidFill>
                  <a:schemeClr val="bg1"/>
                </a:solidFill>
              </a:rPr>
              <a:t> edited by </a:t>
            </a:r>
            <a:r>
              <a:rPr lang="en-GB" sz="1700" dirty="0" err="1" smtClean="0">
                <a:solidFill>
                  <a:schemeClr val="bg1"/>
                </a:solidFill>
              </a:rPr>
              <a:t>Helver</a:t>
            </a:r>
            <a:r>
              <a:rPr lang="en-GB" sz="1700" dirty="0" smtClean="0">
                <a:solidFill>
                  <a:schemeClr val="bg1"/>
                </a:solidFill>
              </a:rPr>
              <a:t>, H. &amp; J. </a:t>
            </a:r>
            <a:r>
              <a:rPr lang="en-GB" sz="1700" dirty="0" err="1" smtClean="0">
                <a:solidFill>
                  <a:schemeClr val="bg1"/>
                </a:solidFill>
              </a:rPr>
              <a:t>Bynner</a:t>
            </a:r>
            <a:r>
              <a:rPr lang="en-GB" sz="1700" dirty="0" smtClean="0">
                <a:solidFill>
                  <a:schemeClr val="bg1"/>
                </a:solidFill>
              </a:rPr>
              <a:t>. London: Tufnell 	Press</a:t>
            </a:r>
          </a:p>
          <a:p>
            <a:pPr marL="901700" indent="0">
              <a:buNone/>
            </a:pPr>
            <a:r>
              <a:rPr lang="en-GB" sz="1700" dirty="0">
                <a:solidFill>
                  <a:schemeClr val="bg1"/>
                </a:solidFill>
              </a:rPr>
              <a:t>	</a:t>
            </a:r>
            <a:r>
              <a:rPr lang="en-GB" sz="1700" dirty="0" smtClean="0">
                <a:solidFill>
                  <a:schemeClr val="bg1"/>
                </a:solidFill>
              </a:rPr>
              <a:t>McDonald</a:t>
            </a:r>
            <a:r>
              <a:rPr lang="en-GB" sz="1700" dirty="0">
                <a:solidFill>
                  <a:schemeClr val="bg1"/>
                </a:solidFill>
              </a:rPr>
              <a:t>, S., Erickson, L.D., Johnson, M.K. &amp; </a:t>
            </a:r>
            <a:r>
              <a:rPr lang="en-GB" sz="1700" dirty="0" smtClean="0">
                <a:solidFill>
                  <a:schemeClr val="bg1"/>
                </a:solidFill>
              </a:rPr>
              <a:t>G.H. Elder. 2007. “Informal </a:t>
            </a:r>
            <a:r>
              <a:rPr lang="en-GB" sz="1700" dirty="0">
                <a:solidFill>
                  <a:schemeClr val="bg1"/>
                </a:solidFill>
              </a:rPr>
              <a:t>mentoring and </a:t>
            </a:r>
            <a:r>
              <a:rPr lang="en-GB" sz="1700" dirty="0" smtClean="0">
                <a:solidFill>
                  <a:schemeClr val="bg1"/>
                </a:solidFill>
              </a:rPr>
              <a:t>young adult employment.”  </a:t>
            </a:r>
            <a:r>
              <a:rPr lang="en-GB" sz="1700" i="1" dirty="0" smtClean="0">
                <a:solidFill>
                  <a:schemeClr val="bg1"/>
                </a:solidFill>
              </a:rPr>
              <a:t>Social Science Research</a:t>
            </a:r>
            <a:r>
              <a:rPr lang="en-GB" sz="1700" dirty="0" smtClean="0">
                <a:solidFill>
                  <a:schemeClr val="bg1"/>
                </a:solidFill>
              </a:rPr>
              <a:t>, </a:t>
            </a:r>
            <a:r>
              <a:rPr lang="en-GB" sz="1700" dirty="0">
                <a:solidFill>
                  <a:schemeClr val="bg1"/>
                </a:solidFill>
              </a:rPr>
              <a:t>36, 1328-1347</a:t>
            </a:r>
          </a:p>
          <a:p>
            <a:pPr marL="0" indent="0">
              <a:buNone/>
            </a:pPr>
            <a:endParaRPr lang="en-GB" dirty="0">
              <a:solidFill>
                <a:schemeClr val="bg1"/>
              </a:solidFill>
            </a:endParaRPr>
          </a:p>
          <a:p>
            <a:pPr marL="0" indent="0">
              <a:buNone/>
            </a:pPr>
            <a:endParaRPr lang="en-GB" dirty="0">
              <a:solidFill>
                <a:schemeClr val="bg1"/>
              </a:solidFill>
            </a:endParaRPr>
          </a:p>
        </p:txBody>
      </p:sp>
      <p:pic>
        <p:nvPicPr>
          <p:cNvPr id="7" name="Picture 6"/>
          <p:cNvPicPr>
            <a:picLocks noChangeAspect="1"/>
          </p:cNvPicPr>
          <p:nvPr/>
        </p:nvPicPr>
        <p:blipFill>
          <a:blip r:embed="rId3"/>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3720608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50600" cy="1325563"/>
          </a:xfrm>
        </p:spPr>
        <p:txBody>
          <a:bodyPr>
            <a:noAutofit/>
          </a:bodyPr>
          <a:lstStyle/>
          <a:p>
            <a:r>
              <a:rPr lang="en-GB" sz="3000" b="1" dirty="0" smtClean="0">
                <a:solidFill>
                  <a:schemeClr val="bg1"/>
                </a:solidFill>
                <a:latin typeface="+mn-lt"/>
              </a:rPr>
              <a:t>… that </a:t>
            </a:r>
            <a:r>
              <a:rPr lang="en-GB" sz="3000" b="1" dirty="0">
                <a:solidFill>
                  <a:schemeClr val="bg1"/>
                </a:solidFill>
                <a:latin typeface="+mn-lt"/>
              </a:rPr>
              <a:t>t</a:t>
            </a:r>
            <a:r>
              <a:rPr lang="en-GB" sz="3000" b="1" dirty="0" smtClean="0">
                <a:solidFill>
                  <a:schemeClr val="bg1"/>
                </a:solidFill>
                <a:latin typeface="+mn-lt"/>
              </a:rPr>
              <a:t>eenagers with career aspirations aligned </a:t>
            </a:r>
            <a:br>
              <a:rPr lang="en-GB" sz="3000" b="1" dirty="0" smtClean="0">
                <a:solidFill>
                  <a:schemeClr val="bg1"/>
                </a:solidFill>
                <a:latin typeface="+mn-lt"/>
              </a:rPr>
            </a:br>
            <a:r>
              <a:rPr lang="en-GB" sz="3000" b="1" dirty="0" smtClean="0">
                <a:solidFill>
                  <a:schemeClr val="bg1"/>
                </a:solidFill>
                <a:latin typeface="+mn-lt"/>
              </a:rPr>
              <a:t>with educational expectations do better than the </a:t>
            </a:r>
            <a:br>
              <a:rPr lang="en-GB" sz="3000" b="1" dirty="0" smtClean="0">
                <a:solidFill>
                  <a:schemeClr val="bg1"/>
                </a:solidFill>
                <a:latin typeface="+mn-lt"/>
              </a:rPr>
            </a:br>
            <a:r>
              <a:rPr lang="en-GB" sz="3000" b="1" dirty="0" smtClean="0">
                <a:solidFill>
                  <a:schemeClr val="bg1"/>
                </a:solidFill>
                <a:latin typeface="+mn-lt"/>
              </a:rPr>
              <a:t>misaligned – of whom there are many (UK &amp; US studies)..</a:t>
            </a:r>
            <a:endParaRPr lang="en-GB" sz="3000" b="1" dirty="0">
              <a:solidFill>
                <a:schemeClr val="bg1"/>
              </a:solidFill>
              <a:latin typeface="+mn-lt"/>
            </a:endParaRPr>
          </a:p>
        </p:txBody>
      </p:sp>
      <p:sp>
        <p:nvSpPr>
          <p:cNvPr id="3" name="Content Placeholder 2"/>
          <p:cNvSpPr>
            <a:spLocks noGrp="1"/>
          </p:cNvSpPr>
          <p:nvPr>
            <p:ph idx="1"/>
          </p:nvPr>
        </p:nvSpPr>
        <p:spPr>
          <a:xfrm>
            <a:off x="838200" y="2219325"/>
            <a:ext cx="10515600" cy="4351338"/>
          </a:xfrm>
        </p:spPr>
        <p:txBody>
          <a:bodyPr>
            <a:normAutofit/>
          </a:bodyPr>
          <a:lstStyle/>
          <a:p>
            <a:pPr>
              <a:lnSpc>
                <a:spcPct val="70000"/>
              </a:lnSpc>
              <a:buFont typeface="Wingdings" panose="05000000000000000000" pitchFamily="2" charset="2"/>
              <a:buChar char="§"/>
            </a:pPr>
            <a:r>
              <a:rPr lang="en-GB" sz="2600" dirty="0">
                <a:solidFill>
                  <a:schemeClr val="bg1"/>
                </a:solidFill>
              </a:rPr>
              <a:t>The aligned at 16 are much less likely to be NEET by 19 than comparable misaligned peers</a:t>
            </a:r>
          </a:p>
          <a:p>
            <a:pPr marL="901700" indent="0">
              <a:buNone/>
            </a:pPr>
            <a:r>
              <a:rPr lang="en-GB" dirty="0" smtClean="0">
                <a:solidFill>
                  <a:schemeClr val="bg1"/>
                </a:solidFill>
              </a:rPr>
              <a:t>	</a:t>
            </a:r>
            <a:r>
              <a:rPr lang="en-GB" sz="1600" dirty="0" smtClean="0">
                <a:solidFill>
                  <a:schemeClr val="bg1"/>
                </a:solidFill>
              </a:rPr>
              <a:t>Yates</a:t>
            </a:r>
            <a:r>
              <a:rPr lang="en-GB" sz="1600" dirty="0">
                <a:solidFill>
                  <a:schemeClr val="bg1"/>
                </a:solidFill>
              </a:rPr>
              <a:t>, S., Harris, A., Sabates, R. &amp; </a:t>
            </a:r>
            <a:r>
              <a:rPr lang="en-GB" sz="1600" dirty="0" smtClean="0">
                <a:solidFill>
                  <a:schemeClr val="bg1"/>
                </a:solidFill>
              </a:rPr>
              <a:t>J . Staff. 2011. “Early occupational </a:t>
            </a:r>
            <a:r>
              <a:rPr lang="en-GB" sz="1600" dirty="0">
                <a:solidFill>
                  <a:schemeClr val="bg1"/>
                </a:solidFill>
              </a:rPr>
              <a:t>aspirations and </a:t>
            </a:r>
            <a:r>
              <a:rPr lang="en-GB" sz="1600" dirty="0" smtClean="0">
                <a:solidFill>
                  <a:schemeClr val="bg1"/>
                </a:solidFill>
              </a:rPr>
              <a:t>	fractured transitions</a:t>
            </a:r>
            <a:r>
              <a:rPr lang="en-GB" sz="1600" dirty="0">
                <a:solidFill>
                  <a:schemeClr val="bg1"/>
                </a:solidFill>
              </a:rPr>
              <a:t>: a study of </a:t>
            </a:r>
            <a:r>
              <a:rPr lang="en-GB" sz="1600" dirty="0" smtClean="0">
                <a:solidFill>
                  <a:schemeClr val="bg1"/>
                </a:solidFill>
              </a:rPr>
              <a:t>entry </a:t>
            </a:r>
            <a:r>
              <a:rPr lang="en-GB" sz="1600" dirty="0">
                <a:solidFill>
                  <a:schemeClr val="bg1"/>
                </a:solidFill>
              </a:rPr>
              <a:t>into ‘NEET’ status in the </a:t>
            </a:r>
            <a:r>
              <a:rPr lang="en-GB" sz="1600" dirty="0" smtClean="0">
                <a:solidFill>
                  <a:schemeClr val="bg1"/>
                </a:solidFill>
              </a:rPr>
              <a:t>UK.” </a:t>
            </a:r>
            <a:r>
              <a:rPr lang="en-GB" sz="1600" i="1" dirty="0" smtClean="0">
                <a:solidFill>
                  <a:schemeClr val="bg1"/>
                </a:solidFill>
              </a:rPr>
              <a:t>Journal </a:t>
            </a:r>
            <a:r>
              <a:rPr lang="en-GB" sz="1600" i="1" dirty="0">
                <a:solidFill>
                  <a:schemeClr val="bg1"/>
                </a:solidFill>
              </a:rPr>
              <a:t>of </a:t>
            </a:r>
            <a:r>
              <a:rPr lang="en-GB" sz="1600" i="1" dirty="0" smtClean="0">
                <a:solidFill>
                  <a:schemeClr val="bg1"/>
                </a:solidFill>
              </a:rPr>
              <a:t>Social Policy</a:t>
            </a:r>
            <a:r>
              <a:rPr lang="en-GB" sz="1600" dirty="0">
                <a:solidFill>
                  <a:schemeClr val="bg1"/>
                </a:solidFill>
              </a:rPr>
              <a:t>.</a:t>
            </a:r>
            <a:r>
              <a:rPr lang="en-GB" sz="1600" dirty="0" smtClean="0">
                <a:solidFill>
                  <a:schemeClr val="bg1"/>
                </a:solidFill>
              </a:rPr>
              <a:t> 40</a:t>
            </a:r>
            <a:r>
              <a:rPr lang="en-GB" sz="1600" dirty="0">
                <a:solidFill>
                  <a:schemeClr val="bg1"/>
                </a:solidFill>
              </a:rPr>
              <a:t>, </a:t>
            </a:r>
            <a:r>
              <a:rPr lang="en-GB" sz="1600" dirty="0" smtClean="0">
                <a:solidFill>
                  <a:schemeClr val="bg1"/>
                </a:solidFill>
              </a:rPr>
              <a:t>513-534</a:t>
            </a:r>
          </a:p>
          <a:p>
            <a:pPr marL="901700" indent="0">
              <a:buNone/>
            </a:pPr>
            <a:endParaRPr lang="en-GB" sz="2000" dirty="0" smtClean="0">
              <a:solidFill>
                <a:schemeClr val="bg1"/>
              </a:solidFill>
            </a:endParaRPr>
          </a:p>
          <a:p>
            <a:pPr marL="901700" indent="0">
              <a:buNone/>
            </a:pPr>
            <a:endParaRPr lang="en-GB" sz="2000" dirty="0">
              <a:solidFill>
                <a:schemeClr val="bg1"/>
              </a:solidFill>
            </a:endParaRPr>
          </a:p>
          <a:p>
            <a:pPr>
              <a:lnSpc>
                <a:spcPct val="70000"/>
              </a:lnSpc>
              <a:buFont typeface="Wingdings" panose="05000000000000000000" pitchFamily="2" charset="2"/>
              <a:buChar char="§"/>
            </a:pPr>
            <a:r>
              <a:rPr lang="en-GB" sz="2600" dirty="0">
                <a:solidFill>
                  <a:schemeClr val="bg1"/>
                </a:solidFill>
              </a:rPr>
              <a:t>The misaligned at 16 earn less than comparable peers at age 34</a:t>
            </a:r>
          </a:p>
          <a:p>
            <a:pPr marL="901700" indent="0">
              <a:buNone/>
            </a:pPr>
            <a:r>
              <a:rPr lang="en-GB" sz="2000" dirty="0" smtClean="0">
                <a:solidFill>
                  <a:schemeClr val="bg1"/>
                </a:solidFill>
              </a:rPr>
              <a:t>	</a:t>
            </a:r>
            <a:r>
              <a:rPr lang="en-GB" sz="1600" dirty="0" smtClean="0">
                <a:solidFill>
                  <a:schemeClr val="bg1"/>
                </a:solidFill>
              </a:rPr>
              <a:t>Sabates</a:t>
            </a:r>
            <a:r>
              <a:rPr lang="en-GB" sz="1600" dirty="0">
                <a:solidFill>
                  <a:schemeClr val="bg1"/>
                </a:solidFill>
              </a:rPr>
              <a:t>, R., Harris, A.L. &amp; </a:t>
            </a:r>
            <a:r>
              <a:rPr lang="en-GB" sz="1600" dirty="0" smtClean="0">
                <a:solidFill>
                  <a:schemeClr val="bg1"/>
                </a:solidFill>
              </a:rPr>
              <a:t>J. Staff. 2011. “Ambition </a:t>
            </a:r>
            <a:r>
              <a:rPr lang="en-GB" sz="1600" dirty="0">
                <a:solidFill>
                  <a:schemeClr val="bg1"/>
                </a:solidFill>
              </a:rPr>
              <a:t>gone awry: the long term socioeconomic </a:t>
            </a:r>
            <a:r>
              <a:rPr lang="en-GB" sz="1600" dirty="0" smtClean="0">
                <a:solidFill>
                  <a:schemeClr val="bg1"/>
                </a:solidFill>
              </a:rPr>
              <a:t>consequences of </a:t>
            </a:r>
            <a:r>
              <a:rPr lang="en-GB" sz="1600" dirty="0">
                <a:solidFill>
                  <a:schemeClr val="bg1"/>
                </a:solidFill>
              </a:rPr>
              <a:t>misaligned and uncertain ambitions in </a:t>
            </a:r>
            <a:r>
              <a:rPr lang="en-GB" sz="1600" dirty="0" smtClean="0">
                <a:solidFill>
                  <a:schemeClr val="bg1"/>
                </a:solidFill>
              </a:rPr>
              <a:t>adolescence.” </a:t>
            </a:r>
            <a:r>
              <a:rPr lang="en-GB" sz="1600" i="1" dirty="0" smtClean="0">
                <a:solidFill>
                  <a:schemeClr val="bg1"/>
                </a:solidFill>
              </a:rPr>
              <a:t>Social Science Quarterly</a:t>
            </a:r>
            <a:r>
              <a:rPr lang="en-GB" sz="1600" dirty="0" smtClean="0">
                <a:solidFill>
                  <a:schemeClr val="bg1"/>
                </a:solidFill>
              </a:rPr>
              <a:t>. </a:t>
            </a:r>
            <a:r>
              <a:rPr lang="en-GB" sz="1600" dirty="0">
                <a:solidFill>
                  <a:schemeClr val="bg1"/>
                </a:solidFill>
              </a:rPr>
              <a:t>92</a:t>
            </a:r>
            <a:r>
              <a:rPr lang="en-GB" sz="1600" dirty="0" smtClean="0">
                <a:solidFill>
                  <a:schemeClr val="bg1"/>
                </a:solidFill>
              </a:rPr>
              <a:t>, 4</a:t>
            </a:r>
            <a:r>
              <a:rPr lang="en-GB" sz="1600" dirty="0">
                <a:solidFill>
                  <a:schemeClr val="bg1"/>
                </a:solidFill>
              </a:rPr>
              <a:t>: 1-19</a:t>
            </a:r>
          </a:p>
          <a:p>
            <a:pPr marL="0" indent="0">
              <a:buNone/>
            </a:pPr>
            <a:endParaRPr lang="en-GB" dirty="0" smtClean="0">
              <a:solidFill>
                <a:schemeClr val="bg1"/>
              </a:solidFill>
            </a:endParaRPr>
          </a:p>
          <a:p>
            <a:pPr marL="0" indent="0">
              <a:buNone/>
            </a:pPr>
            <a:endParaRPr lang="en-GB" dirty="0">
              <a:solidFill>
                <a:schemeClr val="bg1"/>
              </a:solidFill>
            </a:endParaRPr>
          </a:p>
        </p:txBody>
      </p:sp>
      <p:pic>
        <p:nvPicPr>
          <p:cNvPr id="5" name="Picture 4"/>
          <p:cNvPicPr>
            <a:picLocks noChangeAspect="1"/>
          </p:cNvPicPr>
          <p:nvPr/>
        </p:nvPicPr>
        <p:blipFill>
          <a:blip r:embed="rId3"/>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657820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4317" y="212725"/>
            <a:ext cx="10949483" cy="1325563"/>
          </a:xfrm>
        </p:spPr>
        <p:txBody>
          <a:bodyPr>
            <a:normAutofit/>
          </a:bodyPr>
          <a:lstStyle/>
          <a:p>
            <a:r>
              <a:rPr lang="en-GB" sz="3500" b="1" dirty="0" smtClean="0">
                <a:solidFill>
                  <a:schemeClr val="bg1"/>
                </a:solidFill>
                <a:latin typeface="+mn-lt"/>
              </a:rPr>
              <a:t>…careers education is associated with </a:t>
            </a:r>
            <a:br>
              <a:rPr lang="en-GB" sz="3500" b="1" dirty="0" smtClean="0">
                <a:solidFill>
                  <a:schemeClr val="bg1"/>
                </a:solidFill>
                <a:latin typeface="+mn-lt"/>
              </a:rPr>
            </a:br>
            <a:r>
              <a:rPr lang="en-GB" sz="3500" b="1" dirty="0" smtClean="0">
                <a:solidFill>
                  <a:schemeClr val="bg1"/>
                </a:solidFill>
                <a:latin typeface="+mn-lt"/>
              </a:rPr>
              <a:t>better education and employment outcomes.</a:t>
            </a:r>
            <a:endParaRPr lang="en-GB" sz="3500" b="1" dirty="0">
              <a:solidFill>
                <a:schemeClr val="bg1"/>
              </a:solidFill>
              <a:latin typeface="+mn-lt"/>
            </a:endParaRPr>
          </a:p>
        </p:txBody>
      </p:sp>
      <p:pic>
        <p:nvPicPr>
          <p:cNvPr id="5" name="Content Placeholder 4"/>
          <p:cNvPicPr>
            <a:picLocks noGrp="1" noChangeAspect="1"/>
          </p:cNvPicPr>
          <p:nvPr>
            <p:ph idx="1"/>
          </p:nvPr>
        </p:nvPicPr>
        <p:blipFill>
          <a:blip r:embed="rId3"/>
          <a:stretch>
            <a:fillRect/>
          </a:stretch>
        </p:blipFill>
        <p:spPr>
          <a:xfrm>
            <a:off x="518617" y="1538288"/>
            <a:ext cx="3522523" cy="4972249"/>
          </a:xfrm>
          <a:prstGeom prst="rect">
            <a:avLst/>
          </a:prstGeom>
          <a:ln>
            <a:solidFill>
              <a:schemeClr val="tx1"/>
            </a:solidFill>
          </a:ln>
        </p:spPr>
      </p:pic>
      <p:sp>
        <p:nvSpPr>
          <p:cNvPr id="8" name="Rectangle 7"/>
          <p:cNvSpPr/>
          <p:nvPr/>
        </p:nvSpPr>
        <p:spPr>
          <a:xfrm>
            <a:off x="4523740" y="1690688"/>
            <a:ext cx="7147560" cy="4985980"/>
          </a:xfrm>
          <a:prstGeom prst="rect">
            <a:avLst/>
          </a:prstGeom>
        </p:spPr>
        <p:txBody>
          <a:bodyPr wrap="square">
            <a:spAutoFit/>
          </a:bodyPr>
          <a:lstStyle/>
          <a:p>
            <a:r>
              <a:rPr lang="en-GB" sz="2200" b="1" dirty="0" smtClean="0">
                <a:solidFill>
                  <a:schemeClr val="bg1"/>
                </a:solidFill>
              </a:rPr>
              <a:t>Education Endowment Foundation </a:t>
            </a:r>
            <a:r>
              <a:rPr lang="en-GB" sz="2200" dirty="0" smtClean="0">
                <a:solidFill>
                  <a:schemeClr val="bg1"/>
                </a:solidFill>
              </a:rPr>
              <a:t>funded literature review (2016):review of 73 publications with Randomised </a:t>
            </a:r>
            <a:r>
              <a:rPr lang="en-GB" sz="2200" dirty="0">
                <a:solidFill>
                  <a:schemeClr val="bg1"/>
                </a:solidFill>
              </a:rPr>
              <a:t>C</a:t>
            </a:r>
            <a:r>
              <a:rPr lang="en-GB" sz="2200" dirty="0" smtClean="0">
                <a:solidFill>
                  <a:schemeClr val="bg1"/>
                </a:solidFill>
              </a:rPr>
              <a:t>ontrol </a:t>
            </a:r>
            <a:r>
              <a:rPr lang="en-GB" sz="2200" dirty="0">
                <a:solidFill>
                  <a:schemeClr val="bg1"/>
                </a:solidFill>
              </a:rPr>
              <a:t>T</a:t>
            </a:r>
            <a:r>
              <a:rPr lang="en-GB" sz="2200" dirty="0" smtClean="0">
                <a:solidFill>
                  <a:schemeClr val="bg1"/>
                </a:solidFill>
              </a:rPr>
              <a:t>rials and quasi experimental studies, OECD countries since 1996:</a:t>
            </a:r>
          </a:p>
          <a:p>
            <a:endParaRPr lang="en-GB" sz="2200" dirty="0" smtClean="0">
              <a:solidFill>
                <a:schemeClr val="bg1"/>
              </a:solidFill>
            </a:endParaRPr>
          </a:p>
          <a:p>
            <a:pPr marL="342900" indent="-342900">
              <a:buFont typeface="Arial" panose="020B0604020202020204" pitchFamily="34" charset="0"/>
              <a:buChar char="•"/>
            </a:pPr>
            <a:r>
              <a:rPr lang="en-GB" sz="2200" dirty="0" smtClean="0">
                <a:solidFill>
                  <a:schemeClr val="bg1"/>
                </a:solidFill>
              </a:rPr>
              <a:t>60% provided largely positive findings evidencing improvements in </a:t>
            </a:r>
            <a:r>
              <a:rPr lang="en-GB" sz="2200" i="1" u="sng" dirty="0" smtClean="0">
                <a:solidFill>
                  <a:schemeClr val="bg1"/>
                </a:solidFill>
              </a:rPr>
              <a:t>educational outcomes</a:t>
            </a:r>
            <a:r>
              <a:rPr lang="en-GB" sz="2200" dirty="0" smtClean="0">
                <a:solidFill>
                  <a:schemeClr val="bg1"/>
                </a:solidFill>
              </a:rPr>
              <a:t>. Only one study suggested negative impacts. Remainder: mixed results.</a:t>
            </a:r>
          </a:p>
          <a:p>
            <a:endParaRPr lang="en-GB" sz="2200" dirty="0">
              <a:solidFill>
                <a:schemeClr val="bg1"/>
              </a:solidFill>
            </a:endParaRPr>
          </a:p>
          <a:p>
            <a:pPr marL="342900" indent="-342900">
              <a:buFont typeface="Arial" panose="020B0604020202020204" pitchFamily="34" charset="0"/>
              <a:buChar char="•"/>
            </a:pPr>
            <a:r>
              <a:rPr lang="en-GB" sz="2200" dirty="0" smtClean="0">
                <a:solidFill>
                  <a:schemeClr val="bg1"/>
                </a:solidFill>
              </a:rPr>
              <a:t>67% provide evidence of largely positive </a:t>
            </a:r>
            <a:r>
              <a:rPr lang="en-GB" sz="2200" i="1" u="sng" dirty="0" smtClean="0">
                <a:solidFill>
                  <a:schemeClr val="bg1"/>
                </a:solidFill>
              </a:rPr>
              <a:t>economic outcomes</a:t>
            </a:r>
            <a:r>
              <a:rPr lang="en-GB" sz="2200" dirty="0" smtClean="0">
                <a:solidFill>
                  <a:schemeClr val="bg1"/>
                </a:solidFill>
              </a:rPr>
              <a:t>; 33% evidence mixed with no distinct patterns in terms of outcomes. </a:t>
            </a:r>
            <a:endParaRPr lang="en-GB" sz="2200" baseline="0" dirty="0" smtClean="0">
              <a:solidFill>
                <a:schemeClr val="bg1"/>
              </a:solidFill>
            </a:endParaRPr>
          </a:p>
          <a:p>
            <a:endParaRPr lang="en-GB" dirty="0" smtClean="0">
              <a:solidFill>
                <a:schemeClr val="bg1"/>
              </a:solidFill>
            </a:endParaRPr>
          </a:p>
          <a:p>
            <a:endParaRPr lang="en-GB" dirty="0">
              <a:solidFill>
                <a:schemeClr val="bg1"/>
              </a:solidFill>
            </a:endParaRPr>
          </a:p>
          <a:p>
            <a:endParaRPr lang="en-GB" dirty="0" smtClean="0">
              <a:solidFill>
                <a:schemeClr val="bg1"/>
              </a:solidFill>
            </a:endParaRPr>
          </a:p>
        </p:txBody>
      </p:sp>
      <p:pic>
        <p:nvPicPr>
          <p:cNvPr id="7" name="Picture 6"/>
          <p:cNvPicPr>
            <a:picLocks noChangeAspect="1"/>
          </p:cNvPicPr>
          <p:nvPr/>
        </p:nvPicPr>
        <p:blipFill>
          <a:blip r:embed="rId4"/>
          <a:stretch>
            <a:fillRect/>
          </a:stretch>
        </p:blipFill>
        <p:spPr>
          <a:xfrm>
            <a:off x="10363199" y="79180"/>
            <a:ext cx="1676400" cy="571890"/>
          </a:xfrm>
          <a:prstGeom prst="rect">
            <a:avLst/>
          </a:prstGeom>
        </p:spPr>
      </p:pic>
    </p:spTree>
    <p:extLst>
      <p:ext uri="{BB962C8B-B14F-4D97-AF65-F5344CB8AC3E}">
        <p14:creationId xmlns:p14="http://schemas.microsoft.com/office/powerpoint/2010/main" val="22327532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jbzzCNoJ.0OS1rDYi_wyu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0qqHVe_uwEiEDZL6RePob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AnRZyfAOqkWys7RZmMkwX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elHyHcnA3E2ZuUlgqDm_e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9EmX2VOP8USYz.YREYhpP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9EmX2VOP8USYz.YREYhpP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BMu8gsJkoEaQGOFqwJY0r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BMu8gsJkoEaQGOFqwJY0r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BMu8gsJkoEaQGOFqwJY0r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BMu8gsJkoEaQGOFqwJY0r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txTfaeRdkmi019DQgADf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BMu8gsJkoEaQGOFqwJY0r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BMu8gsJkoEaQGOFqwJY0r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BMu8gsJkoEaQGOFqwJY0r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BMu8gsJkoEaQGOFqwJY0r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gHttfMe75E6Abrls7SbBx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gHttfMe75E6Abrls7SbBx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gHttfMe75E6Abrls7SbBx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gHttfMe75E6Abrls7SbBx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gHttfMe75E6Abrls7SbBx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gHttfMe75E6Abrls7SbBx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fnJd_tMNG0ysR_dMES4gt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gHttfMe75E6Abrls7SbBx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gHttfMe75E6Abrls7SbBx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9EmX2VOP8USYz.YREYhpP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BMu8gsJkoEaQGOFqwJY0r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BMu8gsJkoEaQGOFqwJY0r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BMu8gsJkoEaQGOFqwJY0r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BMu8gsJkoEaQGOFqwJY0r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gHttfMe75E6Abrls7SbBx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gHttfMe75E6Abrls7SbBx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gHttfMe75E6Abrls7SbBx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rzjwF3gudU.ZEaqFO7UxD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gHttfMe75E6Abrls7SbBx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elHyHcnA3E2ZuUlgqDm_e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elHyHcnA3E2ZuUlgqDm_e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AnRZyfAOqkWys7RZmMkwX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elHyHcnA3E2ZuUlgqDm_e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gHttfMe75E6Abrls7SbBx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9EmX2VOP8USYz.YREYhpP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elHyHcnA3E2ZuUlgqDm_e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rzjwF3gudU.ZEaqFO7UxD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AnRZyfAOqkWys7RZmMkwX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AnRZyfAOqkWys7RZmMkwX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2Jsak1K3tUOwswWgtB1ux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AnRZyfAOqkWys7RZmMkwX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gHttfMe75E6Abrls7SbBx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9EmX2VOP8USYz.YREYhpP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N1jSM.2Jp0K1nh3i4AnzV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0qqHVe_uwEiEDZL6RePob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AnRZyfAOqkWys7RZmMkwX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dsl016BAQEqGayTaaNulL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pEqccaCpY0.nJdoFBHKK.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elHyHcnA3E2ZuUlgqDm_e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rddzSRxcSEWD5w8zX7CNB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nyTZwfVSfke7OR0dxsYTL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mle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7252</TotalTime>
  <Words>6460</Words>
  <Application>Microsoft Office PowerPoint</Application>
  <PresentationFormat>Widescreen</PresentationFormat>
  <Paragraphs>1120</Paragraphs>
  <Slides>66</Slides>
  <Notes>66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66</vt:i4>
      </vt:variant>
    </vt:vector>
  </HeadingPairs>
  <TitlesOfParts>
    <vt:vector size="81" baseType="lpstr">
      <vt:lpstr>MS Gothic</vt:lpstr>
      <vt:lpstr>MS Mincho</vt:lpstr>
      <vt:lpstr>Arial</vt:lpstr>
      <vt:lpstr>Calibri</vt:lpstr>
      <vt:lpstr>Calibri Light</vt:lpstr>
      <vt:lpstr>Cambria</vt:lpstr>
      <vt:lpstr>Corbel</vt:lpstr>
      <vt:lpstr>Courier New</vt:lpstr>
      <vt:lpstr>Nixie One</vt:lpstr>
      <vt:lpstr>Raleway</vt:lpstr>
      <vt:lpstr>Times New Roman</vt:lpstr>
      <vt:lpstr>Wingdings</vt:lpstr>
      <vt:lpstr>Office Theme</vt:lpstr>
      <vt:lpstr>Hamlet template</vt:lpstr>
      <vt:lpstr>1_Office Theme</vt:lpstr>
      <vt:lpstr>PowerPoint Presentation</vt:lpstr>
      <vt:lpstr>  </vt:lpstr>
      <vt:lpstr>Research into employer engagement in education</vt:lpstr>
      <vt:lpstr> Free online library…</vt:lpstr>
      <vt:lpstr>PowerPoint Presentation</vt:lpstr>
      <vt:lpstr>PowerPoint Presentation</vt:lpstr>
      <vt:lpstr>Literature suggests that teenage engagement  with workplaces makes a difference to adult outcomes..</vt:lpstr>
      <vt:lpstr>… that teenagers with career aspirations aligned  with educational expectations do better than the  misaligned – of whom there are many (UK &amp; US studies)..</vt:lpstr>
      <vt:lpstr>…careers education is associated with  better education and employment outcomes.</vt:lpstr>
      <vt:lpstr>Study one 2013-14</vt:lpstr>
      <vt:lpstr>YouGov survey - 1,002 UK respondents aged 19-24 </vt:lpstr>
      <vt:lpstr>Income variable: annual salary before income tax or any other deductions (if full-time employment 19-24)</vt:lpstr>
      <vt:lpstr>Interval regression: Average correlation of £500 - £1,300   between wage and each extra employer contact </vt:lpstr>
      <vt:lpstr>Employment outcomes- NEET Status </vt:lpstr>
      <vt:lpstr>PowerPoint Presentation</vt:lpstr>
      <vt:lpstr>Study two: 2016</vt:lpstr>
      <vt:lpstr>The 1970 British Cohort Study provides a large, robust longitudinal  dataset to explore pathways to labour market</vt:lpstr>
      <vt:lpstr>Variables of interest</vt:lpstr>
      <vt:lpstr>Career talks with an outside speaker (1986) - overview</vt:lpstr>
      <vt:lpstr>Including control variables, the average effect at year 10 is 0.8% - statistically significant at 5% (At year 11 the relationship is not statistically significant)</vt:lpstr>
      <vt:lpstr>Individuals who found career talks very helpful display a stronger wage premium</vt:lpstr>
      <vt:lpstr>Study three: 2017</vt:lpstr>
      <vt:lpstr>Methodology</vt:lpstr>
      <vt:lpstr>Distribution of employer engagement activities</vt:lpstr>
      <vt:lpstr>Distribution of employer engagement activities</vt:lpstr>
      <vt:lpstr>Distribution of employer engagement activities</vt:lpstr>
      <vt:lpstr>a) Most young people educated in the state sector think that their schools prepared them poorly for adult working life;   b) Young adults who experienced greater volume of school-mediated employer engagement feel better prepared for the adult working world </vt:lpstr>
      <vt:lpstr>Young adults’ career ambitions </vt:lpstr>
      <vt:lpstr>Young adults experienced wage premiums linked to individual activities where they felt their school(s) had prepared them well for adult life </vt:lpstr>
      <vt:lpstr>Higher volumes of school-mediated employer engagement are associated with reduced incidence of NEET</vt:lpstr>
      <vt:lpstr>Undertaking individual employer engagement activities is associated with reduced incidence of being NEET*</vt:lpstr>
      <vt:lpstr>PowerPoint Presentation</vt:lpstr>
      <vt:lpstr>What makes the difference?  Some options… </vt:lpstr>
      <vt:lpstr>Effects appear most driven by cultural capital acquisition  </vt:lpstr>
      <vt:lpstr>Social capital</vt:lpstr>
      <vt:lpstr>Cultural capital</vt:lpstr>
      <vt:lpstr>PowerPoint Presentation</vt:lpstr>
      <vt:lpstr>Teenage career aspirations have nothing in common with labour market demand</vt:lpstr>
      <vt:lpstr>PowerPoint Presentation</vt:lpstr>
      <vt:lpstr>PowerPoint Presentation</vt:lpstr>
      <vt:lpstr>PowerPoint Presentation</vt:lpstr>
      <vt:lpstr>PowerPoint Presentation</vt:lpstr>
      <vt:lpstr>PowerPoint Presentation</vt:lpstr>
      <vt:lpstr>PowerPoint Presentation</vt:lpstr>
      <vt:lpstr>a) Most employer engagement wasn’t helpful in making decisions at age 16 unless teenagers recalled 4+ activities  b) Most employer engagement wasn’t helpful in applying for university unless teenagers recalled 4+ activities  c)Most employer engagement wasn’t helpful in applying for a full-time job, but participation in 3+ activities made a big difference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Most young people educated in the state sector think that their schools prepared them poorly for adult working life;   b) Young adults who experienced greater volume of school-mediated employer engagement feel better prepared for the adult working world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Mann</dc:creator>
  <cp:lastModifiedBy>Elnaz Kashef</cp:lastModifiedBy>
  <cp:revision>192</cp:revision>
  <cp:lastPrinted>2017-06-12T07:52:06Z</cp:lastPrinted>
  <dcterms:created xsi:type="dcterms:W3CDTF">2016-11-21T13:50:02Z</dcterms:created>
  <dcterms:modified xsi:type="dcterms:W3CDTF">2017-06-12T07:57:34Z</dcterms:modified>
</cp:coreProperties>
</file>