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9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4" r:id="rId4"/>
    <p:sldMasterId id="2147483982" r:id="rId5"/>
    <p:sldMasterId id="2147483998" r:id="rId6"/>
    <p:sldMasterId id="2147484014" r:id="rId7"/>
    <p:sldMasterId id="2147484030" r:id="rId8"/>
    <p:sldMasterId id="2147484046" r:id="rId9"/>
    <p:sldMasterId id="2147484062" r:id="rId10"/>
    <p:sldMasterId id="2147484078" r:id="rId11"/>
    <p:sldMasterId id="2147484094" r:id="rId12"/>
    <p:sldMasterId id="2147484110" r:id="rId13"/>
  </p:sldMasterIdLst>
  <p:notesMasterIdLst>
    <p:notesMasterId r:id="rId26"/>
  </p:notesMasterIdLst>
  <p:handoutMasterIdLst>
    <p:handoutMasterId r:id="rId27"/>
  </p:handoutMasterIdLst>
  <p:sldIdLst>
    <p:sldId id="448" r:id="rId14"/>
    <p:sldId id="450" r:id="rId15"/>
    <p:sldId id="453" r:id="rId16"/>
    <p:sldId id="454" r:id="rId17"/>
    <p:sldId id="457" r:id="rId18"/>
    <p:sldId id="466" r:id="rId19"/>
    <p:sldId id="459" r:id="rId20"/>
    <p:sldId id="467" r:id="rId21"/>
    <p:sldId id="461" r:id="rId22"/>
    <p:sldId id="462" r:id="rId23"/>
    <p:sldId id="463" r:id="rId24"/>
    <p:sldId id="465" r:id="rId25"/>
  </p:sldIdLst>
  <p:sldSz cx="9144000" cy="6858000" type="screen4x3"/>
  <p:notesSz cx="6805613" cy="99441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B35"/>
    <a:srgbClr val="AFC828"/>
    <a:srgbClr val="EFA720"/>
    <a:srgbClr val="008C99"/>
    <a:srgbClr val="CD0032"/>
    <a:srgbClr val="DE6222"/>
    <a:srgbClr val="4B384C"/>
    <a:srgbClr val="221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679" autoAdjust="0"/>
  </p:normalViewPr>
  <p:slideViewPr>
    <p:cSldViewPr snapToGrid="0" snapToObjects="1">
      <p:cViewPr varScale="1">
        <p:scale>
          <a:sx n="59" d="100"/>
          <a:sy n="59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9F503BC-4C31-464D-BFAA-85C4BB4C6A1D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715C523-33F7-4D8A-8216-F677DD825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64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86097-F674-4095-B976-0C73FA252507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BCB42-32C9-4B67-8897-1E7C367F5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76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BCB42-32C9-4B67-8897-1E7C367F59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792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BCB42-32C9-4B67-8897-1E7C367F592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67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6BCB42-32C9-4B67-8897-1E7C367F59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129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BCB42-32C9-4B67-8897-1E7C367F592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1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6BCB42-32C9-4B67-8897-1E7C367F59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072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BCB42-32C9-4B67-8897-1E7C367F592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345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8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420569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3401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4064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97021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473BF4-3C38-4262-8AE3-20917671467D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E3396F4-9E39-43F5-9B28-390C907685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94478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E36D12E-D035-4D91-8B2C-5B378DDA3B0B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CF371CC-D0D3-439C-8CCC-3E2C899AFD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352479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8CB959D-12BD-4C0B-9385-EE056B1F52F9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1E08F0-14D2-4C45-9F6B-7E75C4483E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537354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B76354D-12CE-42DA-8329-36E5B4C49AEE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69FE4FD-B863-4609-94C4-C212E155A6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43988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937947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135893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31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9665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750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A228E4F-AA17-43C3-BD48-5CD1D3512DC2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5F685524-A6B2-48B3-AC96-B148CEFC18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068091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2468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2959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10707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A0118A1-6BFE-46BC-BB31-C2A94C1F0CB8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6DF0E9-1F7A-4363-8F97-1C3E7AAEFC0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465816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6D63D5-BAC0-4D7F-8BCA-E221F5001583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F53ABD-FF50-4133-88E8-807A0D415C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486396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22A2955-C053-4D85-8C6C-9B0C5AC7C4BD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FF5CDE0-4011-49F2-9981-A46A5CE285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903505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9D59282-E1BB-4C88-BF1A-DC7695E509EE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8C5DD0-123F-4B94-8A49-F6F61F4889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465613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202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766522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783345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790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6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24A7B6D-AFF0-4716-A5EF-FC8F519DCB9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71CCFB42-867C-4C21-AA35-50105F2176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8491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07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35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7259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94BF2BB-E94F-43A7-A18B-B13C252E0C62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ABEC608-08F6-4D24-A7C0-F8E11C9297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662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05E295-CAC6-423D-B560-4D5B462BB00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403F48C-4DFD-43E9-8160-F489D9753E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25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4D2EF7-9299-4BE5-BC8B-7D155945242D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A7E94EF2-9FFC-49CF-B290-FBABF10D13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68943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12724E-DC94-4641-9BDE-1F5026EA832F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0E928F-831B-4F74-B58B-4383253ADB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2873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AE63FB-E614-4806-825F-42B2E5C07A99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3C5CF8-46B2-4443-9910-49D468F9DF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6811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380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8172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65713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62613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74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6CF511-E74A-4BA1-AD9E-DE7892B366F2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0CD343A4-481E-4D8F-A3CF-2BB7767234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348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26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9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182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90C2AB1-4627-424A-AC1A-CC82E2D19047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B94BCD-64B2-4617-884D-936AEE9B89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2637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B28DFD2-E3DB-425A-BE29-8B13F6C9AA70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A16FFF-7EA5-4C20-85E0-D8D67A3F99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06967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76D5A5-775B-4E08-BBF9-A9B96E85A5FB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5AFF6A-179E-47A2-95E1-7E8FBE869F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65612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6871477-2A75-4B75-BC33-9E18202AD30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EC93575-592F-4916-BFC2-B1B23B946D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16638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11215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1037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5212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9502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521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BEF1BC-90AF-4E95-85FE-9BF393940427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6DE7653E-EEF3-4CB3-A39B-74E002FA09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729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200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867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82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8725957-037F-438B-BB2B-89AD63849A50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62173C-4375-49FD-B584-A5A09E6F58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31877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1B54E6A-2FDF-4442-B897-A9BD966D1DB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875089-3BCF-4235-8202-650684CF72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86912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5D79A46-0CA0-4534-9E85-1D09BB88CBF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B52F926-3B93-4C8F-938B-4E0F74E4157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37916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A799C8-AD62-48BA-A14E-A6E5E273763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819DC2F-BD5A-476B-A1D0-B0A0502A4D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44821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30301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35927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7795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43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8362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329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3EECCEC-1D87-4715-932B-8B023A77E2DA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E2F446C4-B33D-47E4-92B2-F5D955463D2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23464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735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766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27762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923EEB-726D-4C3B-9DDE-E016923E809F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9475BB1-7D8F-48F4-9ECC-EB1621A0E1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31684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A533162-0CBF-466C-BF99-7B838B1A8C9B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244E75-7795-49CD-8574-B89CE7CD30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6581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C76E128-FA37-4971-BA01-438EB5C1000E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98CEC99-A958-4B4E-A2F6-922943F716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4218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307BFF-0023-4BC8-8B55-DDA9AECD24A4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5EA491-FD27-4B39-9091-328858EA2D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90127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5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05D3BC-2144-4B4C-8E28-AFA96F9F3AE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1817D7-4F90-4DD1-B07B-52C22DEC52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38900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07452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25723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902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3A2061-222D-458B-A0BC-5C50BD6CD7EB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CC29E204-B408-48D3-A9DC-DE08E9188C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42911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273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3429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601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FA7392F-8230-48E2-8E2E-E5F7889A20B4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CBE7645-3E2A-4C10-8CF5-A56BD2CB6B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07262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B65505-5425-474A-AB70-63D929BE397C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0897C5-DDF5-4837-B388-EA7D62A58B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50942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C5FB9B-99F2-46F3-A6C2-DD89EE862939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593977-4048-400C-9F56-1E4638E7A2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71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0252179-B6D6-4E6C-B936-39CAA2E7EBA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B3C609-035A-4829-951E-BE74A2282A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12948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BC12BF-456B-400C-B351-2566B04BE6BC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E366AFA-3576-41E9-9540-C9C9EE3F14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713190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395136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99263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64299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615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6B3363E-0883-4FEE-8E83-DD268E49025A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4431C3B8-F561-4588-9425-A9FC859F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853046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119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5438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8487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E4390C6-0954-428B-A920-A87AE8593D1D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D6B861D-DC49-48CD-9019-EB578492EE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308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253A29-6BB7-4F99-BE42-51CFD1D6A462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D30494-600C-4679-8423-2F721318A4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16148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AC65DC5-8B29-49AE-928F-FB1CD2BAD29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B5C0C3-BEEC-4642-91F3-10F3E5E1FB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007002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F7D41BD-77A7-456F-A796-795382EC0B66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56621CB-6EAC-4C3E-AB81-BA24DAE677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55603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22E3AD4-F194-4AF9-A24A-ED2381FCD271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338EB0-EF07-4D0D-96C7-169BD31177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64537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349261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360487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730704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419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70EAD9F-96D9-4C97-A10D-4B26A7D5D9DD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FF49F92C-61E6-4639-AAD8-DB8738F466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065648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976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2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1DB525-F8B0-4972-93F7-0BAB4EBCD7A8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1BEF721-9E96-448D-AB6D-0A8F74BF2B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58079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8028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D0DDD2-9A8A-477C-9CAC-513AE73713F8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8AAEA0C-0AD0-46BE-9C64-64E9E5269D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305490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97D4DC5-AF95-466A-ABD1-E4C1B88F1ACE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B23FBD-E411-48F8-9D3C-24B67CCBAA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867857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9EC5BD3-7216-4881-BD5F-0BB917BBA7CD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EEE3AC3-CE3B-4E3B-894F-910BFE4474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34283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DFC1A55-1512-45B4-AAE1-A10035F4070C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F9C223-377D-4A62-A5B1-1C6799E489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75201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361141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0867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77576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0108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0FE4941-A5DC-4A81-88A6-078E953DC5A1}" type="datetimeFigureOut">
              <a:rPr lang="en-GB" altLang="en-US"/>
              <a:pPr/>
              <a:t>27/09/2017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26E37597-1ADD-4F27-A4B5-DE55287204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57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5A8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244" r:id="rId2"/>
    <p:sldLayoutId id="2147484174" r:id="rId3"/>
    <p:sldLayoutId id="2147484175" r:id="rId4"/>
    <p:sldLayoutId id="2147484176" r:id="rId5"/>
    <p:sldLayoutId id="2147484245" r:id="rId6"/>
    <p:sldLayoutId id="2147484246" r:id="rId7"/>
    <p:sldLayoutId id="2147484247" r:id="rId8"/>
    <p:sldLayoutId id="2147484248" r:id="rId9"/>
    <p:sldLayoutId id="2147484177" r:id="rId10"/>
    <p:sldLayoutId id="2147484178" r:id="rId11"/>
    <p:sldLayoutId id="2147484179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8CB87">
            <a:alpha val="9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89" r:id="rId2"/>
    <p:sldLayoutId id="2147484238" r:id="rId3"/>
    <p:sldLayoutId id="2147484239" r:id="rId4"/>
    <p:sldLayoutId id="2147484240" r:id="rId5"/>
    <p:sldLayoutId id="2147484290" r:id="rId6"/>
    <p:sldLayoutId id="2147484291" r:id="rId7"/>
    <p:sldLayoutId id="2147484292" r:id="rId8"/>
    <p:sldLayoutId id="2147484293" r:id="rId9"/>
    <p:sldLayoutId id="2147484241" r:id="rId10"/>
    <p:sldLayoutId id="2147484242" r:id="rId11"/>
    <p:sldLayoutId id="2147484243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IoE_286_landscape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249" r:id="rId2"/>
    <p:sldLayoutId id="2147484181" r:id="rId3"/>
    <p:sldLayoutId id="2147484182" r:id="rId4"/>
    <p:sldLayoutId id="2147484183" r:id="rId5"/>
    <p:sldLayoutId id="2147484250" r:id="rId6"/>
    <p:sldLayoutId id="2147484251" r:id="rId7"/>
    <p:sldLayoutId id="2147484252" r:id="rId8"/>
    <p:sldLayoutId id="2147484253" r:id="rId9"/>
    <p:sldLayoutId id="2147484184" r:id="rId10"/>
    <p:sldLayoutId id="2147484185" r:id="rId11"/>
    <p:sldLayoutId id="2147484186" r:id="rId12"/>
    <p:sldLayoutId id="2147484187" r:id="rId1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C99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254" r:id="rId2"/>
    <p:sldLayoutId id="2147484189" r:id="rId3"/>
    <p:sldLayoutId id="2147484190" r:id="rId4"/>
    <p:sldLayoutId id="2147484255" r:id="rId5"/>
    <p:sldLayoutId id="2147484256" r:id="rId6"/>
    <p:sldLayoutId id="2147484257" r:id="rId7"/>
    <p:sldLayoutId id="2147484258" r:id="rId8"/>
    <p:sldLayoutId id="2147484191" r:id="rId9"/>
    <p:sldLayoutId id="2147484192" r:id="rId10"/>
    <p:sldLayoutId id="2147484193" r:id="rId11"/>
    <p:sldLayoutId id="2147484194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5A5C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5" r:id="rId1"/>
    <p:sldLayoutId id="2147484259" r:id="rId2"/>
    <p:sldLayoutId id="2147484196" r:id="rId3"/>
    <p:sldLayoutId id="2147484197" r:id="rId4"/>
    <p:sldLayoutId id="2147484260" r:id="rId5"/>
    <p:sldLayoutId id="2147484261" r:id="rId6"/>
    <p:sldLayoutId id="2147484262" r:id="rId7"/>
    <p:sldLayoutId id="2147484263" r:id="rId8"/>
    <p:sldLayoutId id="2147484198" r:id="rId9"/>
    <p:sldLayoutId id="2147484199" r:id="rId10"/>
    <p:sldLayoutId id="2147484200" r:id="rId11"/>
    <p:sldLayoutId id="2147484201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FA720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64" r:id="rId2"/>
    <p:sldLayoutId id="2147484203" r:id="rId3"/>
    <p:sldLayoutId id="2147484204" r:id="rId4"/>
    <p:sldLayoutId id="2147484205" r:id="rId5"/>
    <p:sldLayoutId id="2147484265" r:id="rId6"/>
    <p:sldLayoutId id="2147484266" r:id="rId7"/>
    <p:sldLayoutId id="2147484267" r:id="rId8"/>
    <p:sldLayoutId id="2147484268" r:id="rId9"/>
    <p:sldLayoutId id="2147484206" r:id="rId10"/>
    <p:sldLayoutId id="2147484207" r:id="rId11"/>
    <p:sldLayoutId id="2147484208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E622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269" r:id="rId2"/>
    <p:sldLayoutId id="2147484210" r:id="rId3"/>
    <p:sldLayoutId id="2147484211" r:id="rId4"/>
    <p:sldLayoutId id="2147484212" r:id="rId5"/>
    <p:sldLayoutId id="2147484270" r:id="rId6"/>
    <p:sldLayoutId id="2147484271" r:id="rId7"/>
    <p:sldLayoutId id="2147484272" r:id="rId8"/>
    <p:sldLayoutId id="2147484273" r:id="rId9"/>
    <p:sldLayoutId id="2147484213" r:id="rId10"/>
    <p:sldLayoutId id="2147484214" r:id="rId11"/>
    <p:sldLayoutId id="2147484215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D003F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74" r:id="rId2"/>
    <p:sldLayoutId id="2147484217" r:id="rId3"/>
    <p:sldLayoutId id="2147484218" r:id="rId4"/>
    <p:sldLayoutId id="2147484219" r:id="rId5"/>
    <p:sldLayoutId id="2147484275" r:id="rId6"/>
    <p:sldLayoutId id="2147484276" r:id="rId7"/>
    <p:sldLayoutId id="2147484277" r:id="rId8"/>
    <p:sldLayoutId id="2147484278" r:id="rId9"/>
    <p:sldLayoutId id="2147484220" r:id="rId10"/>
    <p:sldLayoutId id="2147484221" r:id="rId11"/>
    <p:sldLayoutId id="2147484222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597A3">
            <a:alpha val="9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3" r:id="rId1"/>
    <p:sldLayoutId id="2147484279" r:id="rId2"/>
    <p:sldLayoutId id="2147484224" r:id="rId3"/>
    <p:sldLayoutId id="2147484225" r:id="rId4"/>
    <p:sldLayoutId id="2147484226" r:id="rId5"/>
    <p:sldLayoutId id="2147484280" r:id="rId6"/>
    <p:sldLayoutId id="2147484281" r:id="rId7"/>
    <p:sldLayoutId id="2147484282" r:id="rId8"/>
    <p:sldLayoutId id="2147484283" r:id="rId9"/>
    <p:sldLayoutId id="2147484227" r:id="rId10"/>
    <p:sldLayoutId id="2147484228" r:id="rId11"/>
    <p:sldLayoutId id="2147484229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D7BC">
            <a:alpha val="9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84" r:id="rId2"/>
    <p:sldLayoutId id="2147484231" r:id="rId3"/>
    <p:sldLayoutId id="2147484232" r:id="rId4"/>
    <p:sldLayoutId id="2147484233" r:id="rId5"/>
    <p:sldLayoutId id="2147484285" r:id="rId6"/>
    <p:sldLayoutId id="2147484286" r:id="rId7"/>
    <p:sldLayoutId id="2147484287" r:id="rId8"/>
    <p:sldLayoutId id="2147484288" r:id="rId9"/>
    <p:sldLayoutId id="2147484234" r:id="rId10"/>
    <p:sldLayoutId id="2147484235" r:id="rId11"/>
    <p:sldLayoutId id="2147484236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41" y="1813213"/>
            <a:ext cx="8163316" cy="3050561"/>
          </a:xfrm>
        </p:spPr>
        <p:txBody>
          <a:bodyPr>
            <a:normAutofit/>
          </a:bodyPr>
          <a:lstStyle/>
          <a:p>
            <a:br>
              <a:rPr lang="en-US">
                <a:solidFill>
                  <a:srgbClr val="002060"/>
                </a:solidFill>
                <a:latin typeface="+mn-lt"/>
              </a:rPr>
            </a:br>
            <a:br>
              <a:rPr lang="en-US">
                <a:solidFill>
                  <a:srgbClr val="002060"/>
                </a:solidFill>
                <a:latin typeface="+mn-lt"/>
              </a:rPr>
            </a:br>
            <a:br>
              <a:rPr lang="en-US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099" y="4405238"/>
            <a:ext cx="6858000" cy="1241822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Spours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Ann Hodgson and Lynne Rogers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Centre for Post-14 Education and Work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UCL Institute of Education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465" y="1527597"/>
            <a:ext cx="8397068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dirty="0">
                <a:solidFill>
                  <a:schemeClr val="accent5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14-19 education and training in England: the concept of an extended upper secondary education phase revisited</a:t>
            </a:r>
          </a:p>
        </p:txBody>
      </p:sp>
    </p:spTree>
    <p:extLst>
      <p:ext uri="{BB962C8B-B14F-4D97-AF65-F5344CB8AC3E}">
        <p14:creationId xmlns:p14="http://schemas.microsoft.com/office/powerpoint/2010/main" val="211775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3" y="606028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Curriculum-led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037" y="1600200"/>
            <a:ext cx="8059063" cy="4702629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>
                <a:latin typeface="Calibri" panose="020F0502020204030204" pitchFamily="34" charset="0"/>
                <a:cs typeface="Calibri" panose="020F0502020204030204" pitchFamily="34" charset="0"/>
              </a:rPr>
              <a:t>Curriculum/</a:t>
            </a:r>
            <a:r>
              <a:rPr lang="en-US" sz="31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3100" b="1" dirty="0">
                <a:latin typeface="Calibri" panose="020F0502020204030204" pitchFamily="34" charset="0"/>
                <a:cs typeface="Calibri" panose="020F0502020204030204" pitchFamily="34" charset="0"/>
              </a:rPr>
              <a:t> distinction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in the 14-19 phase – a curriculum framework has to overarch institutional diversity </a:t>
            </a: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100" b="1" dirty="0">
                <a:latin typeface="Calibri" panose="020F0502020204030204" pitchFamily="34" charset="0"/>
                <a:cs typeface="Calibri" panose="020F0502020204030204" pitchFamily="34" charset="0"/>
              </a:rPr>
              <a:t>Curriculum-led approach -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an overarching curriculum framework with clear purposes and principles and balances of breadth and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specialisation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, theoretical and applied</a:t>
            </a: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100" b="1" dirty="0">
                <a:latin typeface="Calibri" panose="020F0502020204030204" pitchFamily="34" charset="0"/>
                <a:cs typeface="Calibri" panose="020F0502020204030204" pitchFamily="34" charset="0"/>
              </a:rPr>
              <a:t>Increasing quality and breadth of general education 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– greater range of subjects post-16, research and activity based with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personalised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Core</a:t>
            </a: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100" b="1" dirty="0">
                <a:latin typeface="Calibri" panose="020F0502020204030204" pitchFamily="34" charset="0"/>
                <a:cs typeface="Calibri" panose="020F0502020204030204" pitchFamily="34" charset="0"/>
              </a:rPr>
              <a:t>Enriching vocational education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– Tech </a:t>
            </a:r>
            <a:r>
              <a:rPr lang="en-US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Bacc</a:t>
            </a: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 (for breadth and depth), greater access to workplace learning, in-built general education and a vocational pedagogical approach for all</a:t>
            </a:r>
          </a:p>
          <a:p>
            <a:pPr lvl="1"/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0191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54" y="353903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Strong institutions in </a:t>
            </a:r>
            <a:r>
              <a:rPr lang="en-US" sz="28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 </a:t>
            </a:r>
            <a:br>
              <a:rPr lang="en-US" sz="28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n-US" sz="28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collaborative </a:t>
            </a:r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format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510308"/>
            <a:ext cx="8315325" cy="47598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Institutional early vocational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specialisation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faces big obstacles in the English competitive system – low recruitment/low attainment/ low breadth/low efficiency syndrome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High quality vocational education assisted by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institutional collaboration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co-ordinated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approach to employers as a way of building ‘High Progression and Skills Ecosystems’ (HPSEs)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Improving the quality of vocational institutions to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concentrate vocational resources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 professional expertise; vocational pedagogy and ‘live projects’;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co-ordinated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relationship with employers and workplaces and progression routes.</a:t>
            </a:r>
          </a:p>
        </p:txBody>
      </p:sp>
    </p:spTree>
    <p:extLst>
      <p:ext uri="{BB962C8B-B14F-4D97-AF65-F5344CB8AC3E}">
        <p14:creationId xmlns:p14="http://schemas.microsoft.com/office/powerpoint/2010/main" val="3489559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61" y="516135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510307"/>
            <a:ext cx="7886700" cy="4514935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Completing the construction of an extended high quality, universal and inclusive English USE phase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Importance of overarching curriculum principles and frameworks that engage with the demands of learning for the 21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Century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Holistic and multi-dimensional approach to reform that is curriculum-led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Vocational learning not only as a ‘track’ but as a mode of innovation and a 21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Century mindset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Treating the transition of young people seriously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Institutional collaboration at the local level for cost-effectiveness and equity</a:t>
            </a:r>
          </a:p>
          <a:p>
            <a:endParaRPr lang="en-US" sz="2400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101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63" y="516136"/>
            <a:ext cx="821055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Why revisit the 14-19 phase in England?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510308"/>
            <a:ext cx="8526236" cy="4939478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USE increasingly important phase globally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England has a ‘half-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realised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 USE phase  - RPA but lacks a sense of overall purpose (including a sense of the future), the learner, the curriculum, institutional formation and meaningful stakeholder collaboration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England’s ‘exceptionalism’ – elective and narrow general education; low status vocational education; institutionally fragmented; middle ranking global performance; poor employer engagement; detached universities and under-resourced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4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65" y="589033"/>
            <a:ext cx="8048625" cy="99417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International trends and tensions in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87929"/>
            <a:ext cx="8507186" cy="48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b="1" dirty="0">
                <a:latin typeface="Calibri" panose="020F0502020204030204" pitchFamily="34" charset="0"/>
                <a:cs typeface="Calibri" panose="020F0502020204030204" pitchFamily="34" charset="0"/>
              </a:rPr>
              <a:t>Trends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Towards universal participation – mostly full-time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Issue of relationship between general and vocational education 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Interest in pedagogy linked to demands for creativity and innovation</a:t>
            </a:r>
          </a:p>
          <a:p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Calibri" panose="020F0502020204030204" pitchFamily="34" charset="0"/>
                <a:cs typeface="Calibri" panose="020F0502020204030204" pitchFamily="34" charset="0"/>
              </a:rPr>
              <a:t>Tensions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Both end point and education transition point – diverse needs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Embraces both compulsory and post-compulsory – degrees of compulsion and regulation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Curriculum commonality and </a:t>
            </a:r>
            <a:r>
              <a:rPr lang="en-US" sz="9600" dirty="0" err="1">
                <a:latin typeface="Calibri" panose="020F0502020204030204" pitchFamily="34" charset="0"/>
                <a:cs typeface="Calibri" panose="020F0502020204030204" pitchFamily="34" charset="0"/>
              </a:rPr>
              <a:t>specialisation</a:t>
            </a:r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Uniformity for social cohesion and diversity to meet individual needs</a:t>
            </a:r>
          </a:p>
          <a:p>
            <a:r>
              <a:rPr lang="en-US" sz="9600" dirty="0">
                <a:latin typeface="Calibri" panose="020F0502020204030204" pitchFamily="34" charset="0"/>
                <a:cs typeface="Calibri" panose="020F0502020204030204" pitchFamily="34" charset="0"/>
              </a:rPr>
              <a:t>Reconciling the needs of the society, economy and individual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8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" y="348985"/>
            <a:ext cx="7886700" cy="99417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Conceptualising</a:t>
            </a:r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USE &amp; situating </a:t>
            </a:r>
            <a:b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English 14-19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534886"/>
            <a:ext cx="8671832" cy="48659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Educational or employment logics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England educational logic 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Tracked, linked or unified systems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 curriculum, qualifications and assessment– England now moving in the tracked direction 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Integrated or segregated institutions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England primarily integrated but socially segregated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England has both due to selection by examination at 16+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Anglo-Saxon; Asiatic or Nordic global models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 accountability and professionalism – England’s extreme Anglo-Saxon model </a:t>
            </a:r>
          </a:p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England’s exceptionalism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elective subject-based curriculum, depth rather than breadth and absence of a curriculum conception</a:t>
            </a:r>
          </a:p>
        </p:txBody>
      </p:sp>
    </p:spTree>
    <p:extLst>
      <p:ext uri="{BB962C8B-B14F-4D97-AF65-F5344CB8AC3E}">
        <p14:creationId xmlns:p14="http://schemas.microsoft.com/office/powerpoint/2010/main" val="331496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98" y="573555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Problems of the tracked 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355271"/>
            <a:ext cx="8495523" cy="51435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800" b="1" dirty="0">
                <a:latin typeface="Calibri" panose="020F0502020204030204" pitchFamily="34" charset="0"/>
                <a:cs typeface="Calibri" panose="020F0502020204030204" pitchFamily="34" charset="0"/>
              </a:rPr>
              <a:t>Curriculum, qualifications and assessment</a:t>
            </a:r>
          </a:p>
          <a:p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Continuation of a narrow curriculum – either theoretical or applied not both</a:t>
            </a:r>
          </a:p>
          <a:p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Progression problems for overlooked middle and lower </a:t>
            </a:r>
            <a:r>
              <a:rPr lang="en-US" sz="8800" dirty="0" err="1">
                <a:latin typeface="Calibri" panose="020F0502020204030204" pitchFamily="34" charset="0"/>
                <a:cs typeface="Calibri" panose="020F0502020204030204" pitchFamily="34" charset="0"/>
              </a:rPr>
              <a:t>attainers</a:t>
            </a:r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 in both general and vocational tracks</a:t>
            </a:r>
          </a:p>
          <a:p>
            <a:pPr marL="0" indent="0">
              <a:buNone/>
            </a:pPr>
            <a:endParaRPr lang="en-US" sz="8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8800" b="1" dirty="0">
                <a:latin typeface="Calibri" panose="020F0502020204030204" pitchFamily="34" charset="0"/>
                <a:cs typeface="Calibri" panose="020F0502020204030204" pitchFamily="34" charset="0"/>
              </a:rPr>
              <a:t>Institutions</a:t>
            </a:r>
          </a:p>
          <a:p>
            <a:pPr marL="0" indent="0">
              <a:buNone/>
            </a:pPr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Many 14+ institutions not viable and also offering narrower curriculum</a:t>
            </a:r>
          </a:p>
          <a:p>
            <a:pPr marL="0" indent="0">
              <a:buNone/>
            </a:pPr>
            <a:endParaRPr lang="en-US" sz="8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8800" b="1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 – academic elite + long underachieving tail = middling performance measured internationally</a:t>
            </a:r>
          </a:p>
          <a:p>
            <a:pPr marL="0" indent="0">
              <a:buNone/>
            </a:pPr>
            <a:endParaRPr lang="en-US" sz="8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8800" b="1" dirty="0">
                <a:latin typeface="Calibri" panose="020F0502020204030204" pitchFamily="34" charset="0"/>
                <a:cs typeface="Calibri" panose="020F0502020204030204" pitchFamily="34" charset="0"/>
              </a:rPr>
              <a:t>USE system</a:t>
            </a:r>
          </a:p>
          <a:p>
            <a:pPr marL="0" indent="0">
              <a:buNone/>
            </a:pPr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Prevents creation of a coherent and inclusive USE system with common purpose for the 21</a:t>
            </a:r>
            <a:r>
              <a:rPr lang="en-US" sz="8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8800" dirty="0">
                <a:latin typeface="Calibri" panose="020F0502020204030204" pitchFamily="34" charset="0"/>
                <a:cs typeface="Calibri" panose="020F0502020204030204" pitchFamily="34" charset="0"/>
              </a:rPr>
              <a:t> Century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05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64" y="380298"/>
            <a:ext cx="7886700" cy="63207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Learners’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534887"/>
            <a:ext cx="8606518" cy="480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Learners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marginalised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 subject-based curriculum and institutional self-interest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Development needs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of young people are often ignored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Learners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outside the academic track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face immense challenges in navigating the system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Adolescence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identity formation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cognitive and motivational strategies – ‘becoming’ an adult and a worker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Developing a sense of career goals</a:t>
            </a:r>
          </a:p>
        </p:txBody>
      </p:sp>
    </p:spTree>
    <p:extLst>
      <p:ext uri="{BB962C8B-B14F-4D97-AF65-F5344CB8AC3E}">
        <p14:creationId xmlns:p14="http://schemas.microsoft.com/office/powerpoint/2010/main" val="212580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64" y="380298"/>
            <a:ext cx="7886700" cy="134603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Learners’ transition &amp;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534887"/>
            <a:ext cx="8606518" cy="480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Challenges of transitions –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vulnerability of some learners, inequalities in careers guidance and opportunities and impact of selection at 16+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Challenges of decision-making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during adolescence and the need for ‘time’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complexity of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careers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the 21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century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Inequalities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careers guidance, impact of selection at 16+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Opportunities to engage in work placements and work experience: 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authentic understanding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313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64" y="380298"/>
            <a:ext cx="7886700" cy="134603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 extended upper secondary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534887"/>
            <a:ext cx="8606518" cy="480060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Pace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Learners learn at different rates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Need for open and more transparent system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‘curriculum space’ to really place the learner at the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centre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create a place for all learners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Lessening the emphasis on summative assessment at age 16+ would give rise to greater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46443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64" y="609978"/>
            <a:ext cx="6305550" cy="89708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Case for an extended phase - 14-19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413" y="1371600"/>
            <a:ext cx="8068588" cy="532311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Direction of international debate is for late selection and against early school leaving</a:t>
            </a:r>
          </a:p>
          <a:p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English case for an extended phase is more specific: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Need for a USE phase with a clear educational and developmental purpose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Gradual transition towards greater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specialisation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greater breadth and balance for all learners – 21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Century learning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Reducing/eliminating the 16+ barrier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Young people – learning and achieving at their own pace – stage not 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37886"/>
      </p:ext>
    </p:extLst>
  </p:cSld>
  <p:clrMapOvr>
    <a:masterClrMapping/>
  </p:clrMapOvr>
</p:sld>
</file>

<file path=ppt/theme/theme1.xml><?xml version="1.0" encoding="utf-8"?>
<a:theme xmlns:a="http://schemas.openxmlformats.org/drawingml/2006/main" name="Light Blu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Light Green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ue Celest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right Blu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ky Blu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Yellow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rang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Pink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urpl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Ston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OE-Net Document" ma:contentTypeID="0x0101003C6433750ECB5A49A2B0F8B7F0D600E000508F965A44D00B4BB5F97D405736E133" ma:contentTypeVersion="7" ma:contentTypeDescription="" ma:contentTypeScope="" ma:versionID="849809ea6dcb1261241d6a9a69473d50">
  <xsd:schema xmlns:xsd="http://www.w3.org/2001/XMLSchema" xmlns:xs="http://www.w3.org/2001/XMLSchema" xmlns:p="http://schemas.microsoft.com/office/2006/metadata/properties" xmlns:ns1="http://schemas.microsoft.com/sharepoint/v3" xmlns:ns2="1f70c37c-c3dd-452e-8808-84ca52e5f108" targetNamespace="http://schemas.microsoft.com/office/2006/metadata/properties" ma:root="true" ma:fieldsID="17997155ec8a0f7180f991f9e5460b9c" ns1:_="" ns2:_="">
    <xsd:import namespace="http://schemas.microsoft.com/sharepoint/v3"/>
    <xsd:import namespace="1f70c37c-c3dd-452e-8808-84ca52e5f108"/>
    <xsd:element name="properties">
      <xsd:complexType>
        <xsd:sequence>
          <xsd:element name="documentManagement">
            <xsd:complexType>
              <xsd:all>
                <xsd:element ref="ns2:IOENetDocumentType"/>
                <xsd:element ref="ns1:ol_Depart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9" nillable="true" ma:displayName="Department" ma:hidden="true" ma:internalName="ol_Departmen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0c37c-c3dd-452e-8808-84ca52e5f108" elementFormDefault="qualified">
    <xsd:import namespace="http://schemas.microsoft.com/office/2006/documentManagement/types"/>
    <xsd:import namespace="http://schemas.microsoft.com/office/infopath/2007/PartnerControls"/>
    <xsd:element name="IOENetDocumentType" ma:index="8" ma:displayName="IOE-Net Document Type" ma:format="Dropdown" ma:internalName="IOENetDocumentType" ma:readOnly="false">
      <xsd:simpleType>
        <xsd:restriction base="dms:Choice">
          <xsd:enumeration value="Agreement"/>
          <xsd:enumeration value="Form"/>
          <xsd:enumeration value="Guideline"/>
          <xsd:enumeration value="Policy"/>
          <xsd:enumeration value="Presentation"/>
          <xsd:enumeration value="Report"/>
          <xsd:enumeration value="Strategy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OENetDocumentType xmlns="1f70c37c-c3dd-452e-8808-84ca52e5f108">Presentation</IOENetDocumentType>
    <ol_Department xmlns="http://schemas.microsoft.com/sharepoint/v3">External Relations</ol_Department>
  </documentManagement>
</p:properties>
</file>

<file path=customXml/itemProps1.xml><?xml version="1.0" encoding="utf-8"?>
<ds:datastoreItem xmlns:ds="http://schemas.openxmlformats.org/officeDocument/2006/customXml" ds:itemID="{3194C293-62A5-490D-83AD-D57271ED98B4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6ABB17C-1081-41D3-9809-558BFD7AF3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f70c37c-c3dd-452e-8808-84ca52e5f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686129-E6ED-4637-A35A-00940F006084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f70c37c-c3dd-452e-8808-84ca52e5f10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5120</TotalTime>
  <Words>886</Words>
  <Application>Microsoft Office PowerPoint</Application>
  <PresentationFormat>On-screen Show (4:3)</PresentationFormat>
  <Paragraphs>100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12</vt:i4>
      </vt:variant>
    </vt:vector>
  </HeadingPairs>
  <TitlesOfParts>
    <vt:vector size="28" baseType="lpstr">
      <vt:lpstr>MS PGothic</vt:lpstr>
      <vt:lpstr>Arial</vt:lpstr>
      <vt:lpstr>Calibri</vt:lpstr>
      <vt:lpstr>Garamond</vt:lpstr>
      <vt:lpstr>Helvetica</vt:lpstr>
      <vt:lpstr>Wingdings</vt:lpstr>
      <vt:lpstr>Light Blue</vt:lpstr>
      <vt:lpstr>Blue Celeste</vt:lpstr>
      <vt:lpstr>Bright Blue</vt:lpstr>
      <vt:lpstr>Sky Blue</vt:lpstr>
      <vt:lpstr>Yellow</vt:lpstr>
      <vt:lpstr>Orange</vt:lpstr>
      <vt:lpstr>Pink</vt:lpstr>
      <vt:lpstr>Purple</vt:lpstr>
      <vt:lpstr>Stone</vt:lpstr>
      <vt:lpstr>Light Green</vt:lpstr>
      <vt:lpstr>   </vt:lpstr>
      <vt:lpstr>Why revisit the 14-19 phase in England?</vt:lpstr>
      <vt:lpstr>International trends and tensions in USE</vt:lpstr>
      <vt:lpstr>Conceptualising USE &amp; situating  English 14-19 education</vt:lpstr>
      <vt:lpstr>Problems of the tracked direction</vt:lpstr>
      <vt:lpstr>Learners’ development</vt:lpstr>
      <vt:lpstr>Learners’ transition &amp; decision-making</vt:lpstr>
      <vt:lpstr>An extended upper secondary phase</vt:lpstr>
      <vt:lpstr>Case for an extended phase - 14-19</vt:lpstr>
      <vt:lpstr>Curriculum-led approach</vt:lpstr>
      <vt:lpstr>Strong institutions in a  collaborative formation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UCL (IOE) powerpoint presentation template</dc:title>
  <dc:creator>Paul2</dc:creator>
  <cp:lastModifiedBy>LynneR</cp:lastModifiedBy>
  <cp:revision>284</cp:revision>
  <cp:lastPrinted>2017-03-20T16:27:03Z</cp:lastPrinted>
  <dcterms:created xsi:type="dcterms:W3CDTF">2013-09-17T12:18:35Z</dcterms:created>
  <dcterms:modified xsi:type="dcterms:W3CDTF">2017-09-27T13:52:43Z</dcterms:modified>
</cp:coreProperties>
</file>