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7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7658-A14C-444C-9887-D2B49D93761D}" type="datetimeFigureOut">
              <a:rPr lang="en-GB" smtClean="0"/>
              <a:t>03/10/2017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964CC-6398-4F05-B85C-23CAEF154A85}" type="slidenum">
              <a:rPr lang="en-GB" smtClean="0"/>
              <a:t>‹#›</a:t>
            </a:fld>
            <a:endParaRPr lang="en-GB"/>
          </a:p>
        </p:txBody>
      </p:sp>
    </p:spTree>
    <p:extLst>
      <p:ext uri="{BB962C8B-B14F-4D97-AF65-F5344CB8AC3E}">
        <p14:creationId xmlns:p14="http://schemas.microsoft.com/office/powerpoint/2010/main" val="6581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5964CC-6398-4F05-B85C-23CAEF154A85}" type="slidenum">
              <a:rPr lang="en-GB" smtClean="0"/>
              <a:t>1</a:t>
            </a:fld>
            <a:endParaRPr lang="en-GB"/>
          </a:p>
        </p:txBody>
      </p:sp>
    </p:spTree>
    <p:extLst>
      <p:ext uri="{BB962C8B-B14F-4D97-AF65-F5344CB8AC3E}">
        <p14:creationId xmlns:p14="http://schemas.microsoft.com/office/powerpoint/2010/main" val="256238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E4AF86-34A9-416C-875D-271C6527257B}" type="datetime1">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62437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79AB72-FDE6-444E-9FB5-E67213C9DC57}" type="datetime1">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164229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5A7B55E-A8B0-49D6-83AC-1906725249A8}" type="datetime1">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13005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926678B-3948-4852-8B91-99A31B0D8E8D}" type="datetime1">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06091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E1A17-6C93-4026-8BA9-C8E3FCE0A670}" type="datetime1">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70078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4EDE7E0-97A2-48AB-AAE2-812A732A30DA}" type="datetime1">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420527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9FD4F2-2978-42EF-92C5-30DC6AB490B2}" type="datetime1">
              <a:rPr lang="en-GB" smtClean="0"/>
              <a:t>03/10/2017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45538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29DE259-BB61-4998-B049-323D0B40ED17}" type="datetime1">
              <a:rPr lang="en-GB" smtClean="0"/>
              <a:t>03/10/2017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60015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81D96-87C7-4F5B-8A00-CE462C85A2D2}" type="datetime1">
              <a:rPr lang="en-GB" smtClean="0"/>
              <a:t>03/10/2017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16968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FD6F2-A774-42F9-8DA1-885E643D4120}" type="datetime1">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4003595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2655F-28F1-4A3D-A630-345F904400ED}" type="datetime1">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33692A-95FC-4F53-BC88-D958BA8AA842}" type="slidenum">
              <a:rPr lang="en-GB" smtClean="0"/>
              <a:t>‹#›</a:t>
            </a:fld>
            <a:endParaRPr lang="en-GB"/>
          </a:p>
        </p:txBody>
      </p:sp>
    </p:spTree>
    <p:extLst>
      <p:ext uri="{BB962C8B-B14F-4D97-AF65-F5344CB8AC3E}">
        <p14:creationId xmlns:p14="http://schemas.microsoft.com/office/powerpoint/2010/main" val="372182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82B24-986E-4152-A8A5-E8810147A1A6}" type="datetime1">
              <a:rPr lang="en-GB" smtClean="0"/>
              <a:t>03/10/2017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3692A-95FC-4F53-BC88-D958BA8AA842}" type="slidenum">
              <a:rPr lang="en-GB" smtClean="0"/>
              <a:t>‹#›</a:t>
            </a:fld>
            <a:endParaRPr lang="en-GB"/>
          </a:p>
        </p:txBody>
      </p:sp>
    </p:spTree>
    <p:extLst>
      <p:ext uri="{BB962C8B-B14F-4D97-AF65-F5344CB8AC3E}">
        <p14:creationId xmlns:p14="http://schemas.microsoft.com/office/powerpoint/2010/main" val="2429928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naz.Kashef@educationandemployer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elnaz.Kashef@educationandemployer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2516" y="1305303"/>
            <a:ext cx="5660570" cy="3316013"/>
          </a:xfrm>
        </p:spPr>
        <p:txBody>
          <a:bodyPr>
            <a:noAutofit/>
          </a:bodyPr>
          <a:lstStyle/>
          <a:p>
            <a:r>
              <a:rPr lang="en-GB" sz="3900" b="1" i="1" dirty="0" smtClean="0">
                <a:solidFill>
                  <a:schemeClr val="bg1"/>
                </a:solidFill>
              </a:rPr>
              <a:t>Indicators of successful transitions: Teenage attitudes and experiences related to the world of work</a:t>
            </a:r>
            <a:br>
              <a:rPr lang="en-GB" sz="3900" b="1" i="1" dirty="0" smtClean="0">
                <a:solidFill>
                  <a:schemeClr val="bg1"/>
                </a:solidFill>
              </a:rPr>
            </a:br>
            <a:endParaRPr lang="en-GB" sz="3900" i="1" dirty="0">
              <a:solidFill>
                <a:schemeClr val="bg1"/>
              </a:solidFill>
            </a:endParaRPr>
          </a:p>
        </p:txBody>
      </p:sp>
      <p:sp>
        <p:nvSpPr>
          <p:cNvPr id="3" name="Subtitle 2"/>
          <p:cNvSpPr>
            <a:spLocks noGrp="1"/>
          </p:cNvSpPr>
          <p:nvPr>
            <p:ph type="subTitle" idx="1"/>
          </p:nvPr>
        </p:nvSpPr>
        <p:spPr>
          <a:xfrm>
            <a:off x="246744" y="4789977"/>
            <a:ext cx="6212114" cy="1655762"/>
          </a:xfrm>
        </p:spPr>
        <p:txBody>
          <a:bodyPr>
            <a:normAutofit/>
          </a:bodyPr>
          <a:lstStyle/>
          <a:p>
            <a:r>
              <a:rPr lang="en-GB" sz="1800" dirty="0" smtClean="0">
                <a:solidFill>
                  <a:schemeClr val="bg1"/>
                </a:solidFill>
              </a:rPr>
              <a:t>Dr Elnaz T. </a:t>
            </a:r>
            <a:r>
              <a:rPr lang="en-GB" sz="1800" dirty="0" err="1" smtClean="0">
                <a:solidFill>
                  <a:schemeClr val="bg1"/>
                </a:solidFill>
              </a:rPr>
              <a:t>Kashefpakdel</a:t>
            </a:r>
            <a:endParaRPr lang="en-GB" sz="1800" dirty="0" smtClean="0">
              <a:solidFill>
                <a:schemeClr val="bg1"/>
              </a:solidFill>
            </a:endParaRPr>
          </a:p>
          <a:p>
            <a:r>
              <a:rPr lang="en-GB" sz="1800" dirty="0" smtClean="0">
                <a:solidFill>
                  <a:schemeClr val="bg1"/>
                </a:solidFill>
              </a:rPr>
              <a:t>Head of Research |  Education and Employers </a:t>
            </a:r>
          </a:p>
          <a:p>
            <a:r>
              <a:rPr lang="en-GB" sz="1800" dirty="0" smtClean="0">
                <a:solidFill>
                  <a:schemeClr val="bg1"/>
                </a:solidFill>
                <a:hlinkClick r:id="rId3"/>
              </a:rPr>
              <a:t>Elnaz.Kashef@educationandemployers.org</a:t>
            </a:r>
            <a:endParaRPr lang="en-GB" sz="1800" dirty="0" smtClean="0">
              <a:solidFill>
                <a:schemeClr val="bg1"/>
              </a:solidFill>
            </a:endParaRPr>
          </a:p>
          <a:p>
            <a:endParaRPr lang="en-GB" sz="1800" dirty="0"/>
          </a:p>
        </p:txBody>
      </p:sp>
      <p:sp>
        <p:nvSpPr>
          <p:cNvPr id="4" name="Shape 205"/>
          <p:cNvSpPr txBox="1"/>
          <p:nvPr/>
        </p:nvSpPr>
        <p:spPr>
          <a:xfrm>
            <a:off x="1748973" y="5675932"/>
            <a:ext cx="3207656" cy="827160"/>
          </a:xfrm>
          <a:prstGeom prst="rect">
            <a:avLst/>
          </a:prstGeom>
          <a:noFill/>
          <a:ln>
            <a:noFill/>
          </a:ln>
        </p:spPr>
        <p:txBody>
          <a:bodyPr lIns="91425" tIns="91425" rIns="91425" bIns="91425" anchor="t" anchorCtr="0">
            <a:noAutofit/>
          </a:bodyPr>
          <a:lstStyle/>
          <a:p>
            <a:pPr lvl="0" algn="ctr">
              <a:spcBef>
                <a:spcPts val="0"/>
              </a:spcBef>
              <a:buNone/>
            </a:pPr>
            <a:endParaRPr lang="en-GB" dirty="0">
              <a:solidFill>
                <a:schemeClr val="bg1"/>
              </a:solidFill>
            </a:endParaRPr>
          </a:p>
          <a:p>
            <a:pPr lvl="0" algn="ctr">
              <a:spcBef>
                <a:spcPts val="0"/>
              </a:spcBef>
              <a:buNone/>
            </a:pPr>
            <a:r>
              <a:rPr lang="en-GB" b="1" dirty="0">
                <a:solidFill>
                  <a:srgbClr val="00B0F0"/>
                </a:solidFill>
              </a:rPr>
              <a:t>@</a:t>
            </a:r>
            <a:r>
              <a:rPr lang="en-GB" b="1" dirty="0" err="1" smtClean="0">
                <a:solidFill>
                  <a:srgbClr val="00B0F0"/>
                </a:solidFill>
              </a:rPr>
              <a:t>Edu_EResearch</a:t>
            </a:r>
            <a:endParaRPr lang="en-GB" b="1" dirty="0" smtClean="0">
              <a:solidFill>
                <a:srgbClr val="00B0F0"/>
              </a:solidFill>
            </a:endParaRPr>
          </a:p>
          <a:p>
            <a:pPr lvl="0" algn="ctr">
              <a:spcBef>
                <a:spcPts val="0"/>
              </a:spcBef>
              <a:buNone/>
            </a:pPr>
            <a:endParaRPr lang="en-GB" b="1" dirty="0">
              <a:solidFill>
                <a:schemeClr val="bg1"/>
              </a:solidFill>
            </a:endParaRPr>
          </a:p>
          <a:p>
            <a:pPr lvl="0" algn="ctr"/>
            <a:endParaRPr lang="en-GB" b="1" dirty="0" smtClean="0">
              <a:solidFill>
                <a:schemeClr val="bg1"/>
              </a:solidFill>
            </a:endParaRPr>
          </a:p>
          <a:p>
            <a:pPr lvl="0" algn="ctr"/>
            <a:endParaRPr lang="en-GB" b="1"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4179" y="5968110"/>
            <a:ext cx="414999" cy="3375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4179" y="334435"/>
            <a:ext cx="2401825" cy="105578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6250" b="-168"/>
          <a:stretch/>
        </p:blipFill>
        <p:spPr>
          <a:xfrm>
            <a:off x="6255657" y="862326"/>
            <a:ext cx="5635749" cy="5103046"/>
          </a:xfrm>
          <a:prstGeom prst="rect">
            <a:avLst/>
          </a:prstGeom>
        </p:spPr>
      </p:pic>
    </p:spTree>
    <p:extLst>
      <p:ext uri="{BB962C8B-B14F-4D97-AF65-F5344CB8AC3E}">
        <p14:creationId xmlns:p14="http://schemas.microsoft.com/office/powerpoint/2010/main" val="1877143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85738"/>
            <a:ext cx="10515600" cy="1325563"/>
          </a:xfrm>
        </p:spPr>
        <p:txBody>
          <a:bodyPr/>
          <a:lstStyle/>
          <a:p>
            <a:r>
              <a:rPr lang="en-GB" dirty="0" smtClean="0">
                <a:solidFill>
                  <a:schemeClr val="bg1"/>
                </a:solidFill>
              </a:rPr>
              <a:t>Initial questionnaire </a:t>
            </a:r>
            <a:endParaRPr lang="en-GB" dirty="0">
              <a:solidFill>
                <a:schemeClr val="bg1"/>
              </a:solidFill>
            </a:endParaRPr>
          </a:p>
        </p:txBody>
      </p:sp>
      <p:sp>
        <p:nvSpPr>
          <p:cNvPr id="4" name="Slide Number Placeholder 3"/>
          <p:cNvSpPr>
            <a:spLocks noGrp="1"/>
          </p:cNvSpPr>
          <p:nvPr>
            <p:ph type="sldNum" sz="quarter" idx="12"/>
          </p:nvPr>
        </p:nvSpPr>
        <p:spPr/>
        <p:txBody>
          <a:bodyPr/>
          <a:lstStyle/>
          <a:p>
            <a:fld id="{9D33692A-95FC-4F53-BC88-D958BA8AA842}" type="slidenum">
              <a:rPr lang="en-GB" smtClean="0"/>
              <a:t>10</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
        <p:nvSpPr>
          <p:cNvPr id="6" name="Rectangle 5"/>
          <p:cNvSpPr/>
          <p:nvPr/>
        </p:nvSpPr>
        <p:spPr>
          <a:xfrm>
            <a:off x="838199" y="1465942"/>
            <a:ext cx="10874829" cy="5432256"/>
          </a:xfrm>
          <a:prstGeom prst="rect">
            <a:avLst/>
          </a:prstGeom>
        </p:spPr>
        <p:txBody>
          <a:bodyPr wrap="square">
            <a:spAutoFit/>
          </a:bodyPr>
          <a:lstStyle/>
          <a:p>
            <a:r>
              <a:rPr lang="en-GB" sz="2200" b="1" u="sng" dirty="0">
                <a:solidFill>
                  <a:schemeClr val="bg1"/>
                </a:solidFill>
              </a:rPr>
              <a:t>General </a:t>
            </a:r>
            <a:r>
              <a:rPr lang="en-GB" sz="2200" b="1" u="sng" dirty="0" smtClean="0">
                <a:solidFill>
                  <a:schemeClr val="bg1"/>
                </a:solidFill>
              </a:rPr>
              <a:t>information</a:t>
            </a:r>
          </a:p>
          <a:p>
            <a:endParaRPr lang="en-GB" b="1" u="sng" dirty="0">
              <a:solidFill>
                <a:schemeClr val="bg1"/>
              </a:solidFill>
            </a:endParaRPr>
          </a:p>
          <a:p>
            <a:r>
              <a:rPr lang="en-GB" dirty="0">
                <a:solidFill>
                  <a:schemeClr val="bg1"/>
                </a:solidFill>
              </a:rPr>
              <a:t>Q1. Your name</a:t>
            </a:r>
          </a:p>
          <a:p>
            <a:endParaRPr lang="en-GB" dirty="0">
              <a:solidFill>
                <a:schemeClr val="bg1"/>
              </a:solidFill>
            </a:endParaRPr>
          </a:p>
          <a:p>
            <a:r>
              <a:rPr lang="en-GB" dirty="0">
                <a:solidFill>
                  <a:schemeClr val="bg1"/>
                </a:solidFill>
              </a:rPr>
              <a:t>Q2. What year group are you in?</a:t>
            </a:r>
          </a:p>
          <a:p>
            <a:endParaRPr lang="en-GB" dirty="0">
              <a:solidFill>
                <a:schemeClr val="bg1"/>
              </a:solidFill>
            </a:endParaRPr>
          </a:p>
          <a:p>
            <a:r>
              <a:rPr lang="en-GB" sz="2200" b="1" u="sng" dirty="0">
                <a:solidFill>
                  <a:schemeClr val="bg1"/>
                </a:solidFill>
              </a:rPr>
              <a:t>Thinking about the </a:t>
            </a:r>
            <a:r>
              <a:rPr lang="en-GB" sz="2200" b="1" u="sng" dirty="0" smtClean="0">
                <a:solidFill>
                  <a:schemeClr val="bg1"/>
                </a:solidFill>
              </a:rPr>
              <a:t>future</a:t>
            </a:r>
          </a:p>
          <a:p>
            <a:endParaRPr lang="en-GB" b="1" u="sng" dirty="0">
              <a:solidFill>
                <a:schemeClr val="bg1"/>
              </a:solidFill>
            </a:endParaRPr>
          </a:p>
          <a:p>
            <a:r>
              <a:rPr lang="en-GB" dirty="0">
                <a:solidFill>
                  <a:schemeClr val="bg1"/>
                </a:solidFill>
              </a:rPr>
              <a:t>Q3. What are your plans after year 11? </a:t>
            </a:r>
          </a:p>
          <a:p>
            <a:r>
              <a:rPr lang="en-GB" dirty="0">
                <a:solidFill>
                  <a:schemeClr val="bg1"/>
                </a:solidFill>
              </a:rPr>
              <a:t>• I will stay in full-time education</a:t>
            </a:r>
          </a:p>
          <a:p>
            <a:r>
              <a:rPr lang="en-GB" dirty="0">
                <a:solidFill>
                  <a:schemeClr val="bg1"/>
                </a:solidFill>
              </a:rPr>
              <a:t>• I will leave full-time education</a:t>
            </a:r>
          </a:p>
          <a:p>
            <a:r>
              <a:rPr lang="en-GB" dirty="0">
                <a:solidFill>
                  <a:schemeClr val="bg1"/>
                </a:solidFill>
              </a:rPr>
              <a:t>• I’m not </a:t>
            </a:r>
            <a:r>
              <a:rPr lang="en-GB" dirty="0" smtClean="0">
                <a:solidFill>
                  <a:schemeClr val="bg1"/>
                </a:solidFill>
              </a:rPr>
              <a:t>sure</a:t>
            </a:r>
          </a:p>
          <a:p>
            <a:endParaRPr lang="en-GB" dirty="0">
              <a:solidFill>
                <a:schemeClr val="bg1"/>
              </a:solidFill>
            </a:endParaRPr>
          </a:p>
          <a:p>
            <a:r>
              <a:rPr lang="en-GB" dirty="0">
                <a:solidFill>
                  <a:schemeClr val="bg1"/>
                </a:solidFill>
              </a:rPr>
              <a:t>Q4. Nearly everyone your age has some sort of idea of what they want to do in life. Is there a particular job or jobs which you would like to do when you leave education? [If no, go to Question 6a].</a:t>
            </a:r>
          </a:p>
          <a:p>
            <a:r>
              <a:rPr lang="en-GB" dirty="0">
                <a:solidFill>
                  <a:schemeClr val="bg1"/>
                </a:solidFill>
              </a:rPr>
              <a:t>• Yes    	• No</a:t>
            </a:r>
          </a:p>
          <a:p>
            <a:endParaRPr lang="en-GB" dirty="0">
              <a:solidFill>
                <a:schemeClr val="bg1"/>
              </a:solidFill>
            </a:endParaRPr>
          </a:p>
          <a:p>
            <a:r>
              <a:rPr lang="en-GB" dirty="0">
                <a:solidFill>
                  <a:schemeClr val="bg1"/>
                </a:solidFill>
              </a:rPr>
              <a:t>Q5. If you do have a job in mind, what is it? (If you have more than one job in mind, please write the one you are most serious about pursuing</a:t>
            </a:r>
            <a:r>
              <a:rPr lang="en-GB" dirty="0" smtClean="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2003360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11</a:t>
            </a:fld>
            <a:endParaRPr lang="en-GB"/>
          </a:p>
        </p:txBody>
      </p:sp>
      <p:sp>
        <p:nvSpPr>
          <p:cNvPr id="6" name="Rectangle 5"/>
          <p:cNvSpPr/>
          <p:nvPr/>
        </p:nvSpPr>
        <p:spPr>
          <a:xfrm>
            <a:off x="217714" y="362857"/>
            <a:ext cx="11727543" cy="6524863"/>
          </a:xfrm>
          <a:prstGeom prst="rect">
            <a:avLst/>
          </a:prstGeom>
        </p:spPr>
        <p:txBody>
          <a:bodyPr wrap="square">
            <a:spAutoFit/>
          </a:bodyPr>
          <a:lstStyle/>
          <a:p>
            <a:r>
              <a:rPr lang="en-GB" dirty="0">
                <a:solidFill>
                  <a:schemeClr val="bg1"/>
                </a:solidFill>
              </a:rPr>
              <a:t>Q6a. Which level of qualification do you plan on achieving?</a:t>
            </a:r>
          </a:p>
          <a:p>
            <a:r>
              <a:rPr lang="en-GB" dirty="0">
                <a:solidFill>
                  <a:schemeClr val="bg1"/>
                </a:solidFill>
              </a:rPr>
              <a:t>• No qualifications                                                       • A vocational qualification (e.g. BTEC or NVQ)     </a:t>
            </a:r>
          </a:p>
          <a:p>
            <a:r>
              <a:rPr lang="en-GB" dirty="0">
                <a:solidFill>
                  <a:schemeClr val="bg1"/>
                </a:solidFill>
              </a:rPr>
              <a:t>• GCSEs                                                                               • An undergraduate degree</a:t>
            </a:r>
          </a:p>
          <a:p>
            <a:r>
              <a:rPr lang="en-GB" dirty="0">
                <a:solidFill>
                  <a:schemeClr val="bg1"/>
                </a:solidFill>
              </a:rPr>
              <a:t>• A-Levels                                                                      • After I have a postgraduate qualification </a:t>
            </a:r>
          </a:p>
          <a:p>
            <a:r>
              <a:rPr lang="en-GB" dirty="0">
                <a:solidFill>
                  <a:schemeClr val="bg1"/>
                </a:solidFill>
              </a:rPr>
              <a:t>• I’m not sure</a:t>
            </a:r>
          </a:p>
          <a:p>
            <a:endParaRPr lang="en-GB" dirty="0">
              <a:solidFill>
                <a:schemeClr val="bg1"/>
              </a:solidFill>
            </a:endParaRPr>
          </a:p>
          <a:p>
            <a:r>
              <a:rPr lang="en-GB" dirty="0">
                <a:solidFill>
                  <a:schemeClr val="bg1"/>
                </a:solidFill>
              </a:rPr>
              <a:t>Q6b. Thinking about the job you chose in Q5. How would you go about achieving it? (E.g. which qualifications, training programmes, subjects would be useful to you</a:t>
            </a:r>
            <a:r>
              <a:rPr lang="en-GB" dirty="0" smtClean="0">
                <a:solidFill>
                  <a:schemeClr val="bg1"/>
                </a:solidFill>
              </a:rPr>
              <a:t>?) …………………………</a:t>
            </a:r>
          </a:p>
          <a:p>
            <a:endParaRPr lang="en-GB" dirty="0">
              <a:solidFill>
                <a:schemeClr val="bg1"/>
              </a:solidFill>
            </a:endParaRPr>
          </a:p>
          <a:p>
            <a:r>
              <a:rPr lang="en-GB" dirty="0" smtClean="0">
                <a:solidFill>
                  <a:schemeClr val="bg1"/>
                </a:solidFill>
              </a:rPr>
              <a:t>Q7</a:t>
            </a:r>
            <a:r>
              <a:rPr lang="en-GB" dirty="0">
                <a:solidFill>
                  <a:schemeClr val="bg1"/>
                </a:solidFill>
              </a:rPr>
              <a:t>. When you leave full-time education is there anyone in your family or anyone else you know who can help you get a job?</a:t>
            </a:r>
          </a:p>
          <a:p>
            <a:r>
              <a:rPr lang="en-GB" dirty="0">
                <a:solidFill>
                  <a:schemeClr val="bg1"/>
                </a:solidFill>
              </a:rPr>
              <a:t>• Yes    	• No      • I’m not </a:t>
            </a:r>
            <a:r>
              <a:rPr lang="en-GB" dirty="0" smtClean="0">
                <a:solidFill>
                  <a:schemeClr val="bg1"/>
                </a:solidFill>
              </a:rPr>
              <a:t>sure</a:t>
            </a:r>
          </a:p>
          <a:p>
            <a:endParaRPr lang="en-GB" dirty="0">
              <a:solidFill>
                <a:schemeClr val="bg1"/>
              </a:solidFill>
            </a:endParaRPr>
          </a:p>
          <a:p>
            <a:endParaRPr lang="en-GB" dirty="0">
              <a:solidFill>
                <a:schemeClr val="bg1"/>
              </a:solidFill>
            </a:endParaRPr>
          </a:p>
          <a:p>
            <a:r>
              <a:rPr lang="en-GB" sz="2200" b="1" u="sng" dirty="0">
                <a:solidFill>
                  <a:schemeClr val="bg1"/>
                </a:solidFill>
              </a:rPr>
              <a:t>Talking about the future </a:t>
            </a:r>
            <a:endParaRPr lang="en-GB" sz="2200" b="1" u="sng" dirty="0" smtClean="0">
              <a:solidFill>
                <a:schemeClr val="bg1"/>
              </a:solidFill>
            </a:endParaRPr>
          </a:p>
          <a:p>
            <a:endParaRPr lang="en-GB" dirty="0">
              <a:solidFill>
                <a:schemeClr val="bg1"/>
              </a:solidFill>
            </a:endParaRPr>
          </a:p>
          <a:p>
            <a:r>
              <a:rPr lang="en-GB" dirty="0">
                <a:solidFill>
                  <a:schemeClr val="bg1"/>
                </a:solidFill>
              </a:rPr>
              <a:t>Q8. Have you ever talked to your teachers about what you plan to do next in terms of education? </a:t>
            </a:r>
          </a:p>
          <a:p>
            <a:r>
              <a:rPr lang="en-GB" dirty="0">
                <a:solidFill>
                  <a:schemeClr val="bg1"/>
                </a:solidFill>
              </a:rPr>
              <a:t>• Yes    	• No    </a:t>
            </a:r>
            <a:endParaRPr lang="en-GB" dirty="0" smtClean="0">
              <a:solidFill>
                <a:schemeClr val="bg1"/>
              </a:solidFill>
            </a:endParaRPr>
          </a:p>
          <a:p>
            <a:r>
              <a:rPr lang="en-GB" dirty="0" smtClean="0">
                <a:solidFill>
                  <a:schemeClr val="bg1"/>
                </a:solidFill>
              </a:rPr>
              <a:t>             </a:t>
            </a:r>
            <a:endParaRPr lang="en-GB" dirty="0">
              <a:solidFill>
                <a:schemeClr val="bg1"/>
              </a:solidFill>
            </a:endParaRPr>
          </a:p>
          <a:p>
            <a:r>
              <a:rPr lang="en-GB" dirty="0">
                <a:solidFill>
                  <a:schemeClr val="bg1"/>
                </a:solidFill>
              </a:rPr>
              <a:t>Q9. Have you ever had careers talks from people outside of school? If so, how many?</a:t>
            </a:r>
          </a:p>
          <a:p>
            <a:r>
              <a:rPr lang="en-GB" dirty="0">
                <a:solidFill>
                  <a:schemeClr val="bg1"/>
                </a:solidFill>
              </a:rPr>
              <a:t>• 0           	• 1 – 2                 • 3 – 4                 • 5+ </a:t>
            </a:r>
          </a:p>
          <a:p>
            <a:endParaRPr lang="en-GB" dirty="0">
              <a:solidFill>
                <a:schemeClr val="bg1"/>
              </a:solidFill>
            </a:endParaRPr>
          </a:p>
          <a:p>
            <a:r>
              <a:rPr lang="en-GB" dirty="0">
                <a:solidFill>
                  <a:schemeClr val="bg1"/>
                </a:solidFill>
              </a:rPr>
              <a:t>Q10. Did you find these career talks from people outside of school very helpful?</a:t>
            </a:r>
          </a:p>
          <a:p>
            <a:r>
              <a:rPr lang="en-GB" dirty="0">
                <a:solidFill>
                  <a:schemeClr val="bg1"/>
                </a:solidFill>
              </a:rPr>
              <a:t>• Yes        • No </a:t>
            </a:r>
          </a:p>
        </p:txBody>
      </p:sp>
    </p:spTree>
    <p:extLst>
      <p:ext uri="{BB962C8B-B14F-4D97-AF65-F5344CB8AC3E}">
        <p14:creationId xmlns:p14="http://schemas.microsoft.com/office/powerpoint/2010/main" val="4176632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12</a:t>
            </a:fld>
            <a:endParaRPr lang="en-GB"/>
          </a:p>
        </p:txBody>
      </p:sp>
      <p:sp>
        <p:nvSpPr>
          <p:cNvPr id="5" name="Rectangle 4"/>
          <p:cNvSpPr/>
          <p:nvPr/>
        </p:nvSpPr>
        <p:spPr>
          <a:xfrm>
            <a:off x="334408" y="1161142"/>
            <a:ext cx="9506857" cy="4401205"/>
          </a:xfrm>
          <a:prstGeom prst="rect">
            <a:avLst/>
          </a:prstGeom>
        </p:spPr>
        <p:txBody>
          <a:bodyPr wrap="square">
            <a:spAutoFit/>
          </a:bodyPr>
          <a:lstStyle/>
          <a:p>
            <a:r>
              <a:rPr lang="en-GB" sz="2200" b="1" u="sng" dirty="0">
                <a:solidFill>
                  <a:schemeClr val="bg1"/>
                </a:solidFill>
              </a:rPr>
              <a:t>Experiencing the </a:t>
            </a:r>
            <a:r>
              <a:rPr lang="en-GB" sz="2200" b="1" u="sng" dirty="0" smtClean="0">
                <a:solidFill>
                  <a:schemeClr val="bg1"/>
                </a:solidFill>
              </a:rPr>
              <a:t>future</a:t>
            </a:r>
          </a:p>
          <a:p>
            <a:endParaRPr lang="en-GB" sz="1900" b="1" u="sng" dirty="0">
              <a:solidFill>
                <a:schemeClr val="bg1"/>
              </a:solidFill>
            </a:endParaRPr>
          </a:p>
          <a:p>
            <a:r>
              <a:rPr lang="en-GB" dirty="0">
                <a:solidFill>
                  <a:schemeClr val="bg1"/>
                </a:solidFill>
              </a:rPr>
              <a:t>Q11. Since being in secondary school, how many times have you come into contact with employers/local business people through the school (e.g. careers sessions, work experience, CV workshops)? </a:t>
            </a:r>
          </a:p>
          <a:p>
            <a:r>
              <a:rPr lang="en-GB" dirty="0">
                <a:solidFill>
                  <a:schemeClr val="bg1"/>
                </a:solidFill>
              </a:rPr>
              <a:t>• Never            	• Once or twice            • Three or more times</a:t>
            </a:r>
          </a:p>
          <a:p>
            <a:endParaRPr lang="en-GB" dirty="0">
              <a:solidFill>
                <a:schemeClr val="bg1"/>
              </a:solidFill>
            </a:endParaRPr>
          </a:p>
          <a:p>
            <a:r>
              <a:rPr lang="en-GB" dirty="0">
                <a:solidFill>
                  <a:schemeClr val="bg1"/>
                </a:solidFill>
              </a:rPr>
              <a:t>Q12. Have you ever had a paid part-time job? </a:t>
            </a:r>
          </a:p>
          <a:p>
            <a:r>
              <a:rPr lang="en-GB" dirty="0">
                <a:solidFill>
                  <a:schemeClr val="bg1"/>
                </a:solidFill>
              </a:rPr>
              <a:t>• Yes        • No            </a:t>
            </a:r>
          </a:p>
          <a:p>
            <a:endParaRPr lang="en-GB" dirty="0">
              <a:solidFill>
                <a:schemeClr val="bg1"/>
              </a:solidFill>
            </a:endParaRPr>
          </a:p>
          <a:p>
            <a:r>
              <a:rPr lang="en-GB" sz="2200" b="1" u="sng" dirty="0">
                <a:solidFill>
                  <a:schemeClr val="bg1"/>
                </a:solidFill>
              </a:rPr>
              <a:t>Thinking about </a:t>
            </a:r>
            <a:r>
              <a:rPr lang="en-GB" sz="2200" b="1" u="sng" dirty="0" smtClean="0">
                <a:solidFill>
                  <a:schemeClr val="bg1"/>
                </a:solidFill>
              </a:rPr>
              <a:t>school</a:t>
            </a:r>
          </a:p>
          <a:p>
            <a:endParaRPr lang="en-GB" sz="1900" b="1" u="sng" dirty="0">
              <a:solidFill>
                <a:schemeClr val="bg1"/>
              </a:solidFill>
            </a:endParaRPr>
          </a:p>
          <a:p>
            <a:r>
              <a:rPr lang="en-GB" dirty="0">
                <a:solidFill>
                  <a:schemeClr val="bg1"/>
                </a:solidFill>
              </a:rPr>
              <a:t>Q13. Thinking about the jobs you might do in the future, do you think that your time at school has been useful?</a:t>
            </a:r>
          </a:p>
          <a:p>
            <a:r>
              <a:rPr lang="en-GB" dirty="0">
                <a:solidFill>
                  <a:schemeClr val="bg1"/>
                </a:solidFill>
              </a:rPr>
              <a:t>• Yes, it has been useful            • No, it has been largely a waste of time           • I’m not sure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Tree>
    <p:extLst>
      <p:ext uri="{BB962C8B-B14F-4D97-AF65-F5344CB8AC3E}">
        <p14:creationId xmlns:p14="http://schemas.microsoft.com/office/powerpoint/2010/main" val="1029058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13</a:t>
            </a:fld>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285" r="1055" b="9132"/>
          <a:stretch/>
        </p:blipFill>
        <p:spPr>
          <a:xfrm>
            <a:off x="0" y="3163207"/>
            <a:ext cx="6784409" cy="3193143"/>
          </a:xfrm>
          <a:prstGeom prst="rect">
            <a:avLst/>
          </a:prstGeom>
        </p:spPr>
      </p:pic>
      <p:sp>
        <p:nvSpPr>
          <p:cNvPr id="6" name="TextBox 5"/>
          <p:cNvSpPr txBox="1"/>
          <p:nvPr/>
        </p:nvSpPr>
        <p:spPr>
          <a:xfrm>
            <a:off x="6923315" y="196612"/>
            <a:ext cx="4992914" cy="6232475"/>
          </a:xfrm>
          <a:prstGeom prst="rect">
            <a:avLst/>
          </a:prstGeom>
          <a:noFill/>
        </p:spPr>
        <p:txBody>
          <a:bodyPr wrap="square" rtlCol="0">
            <a:spAutoFit/>
          </a:bodyPr>
          <a:lstStyle/>
          <a:p>
            <a:pPr marL="285750" indent="-285750">
              <a:buFont typeface="Arial" panose="020B0604020202020204" pitchFamily="34" charset="0"/>
              <a:buChar char="•"/>
            </a:pPr>
            <a:r>
              <a:rPr lang="en-GB" sz="1900" dirty="0" smtClean="0">
                <a:solidFill>
                  <a:srgbClr val="002060"/>
                </a:solidFill>
              </a:rPr>
              <a:t>Tested </a:t>
            </a:r>
            <a:r>
              <a:rPr lang="en-GB" sz="1900" dirty="0">
                <a:solidFill>
                  <a:srgbClr val="002060"/>
                </a:solidFill>
              </a:rPr>
              <a:t>by staff in </a:t>
            </a:r>
            <a:r>
              <a:rPr lang="en-GB" sz="1900" b="1" dirty="0">
                <a:solidFill>
                  <a:srgbClr val="002060"/>
                </a:solidFill>
              </a:rPr>
              <a:t>five</a:t>
            </a:r>
            <a:r>
              <a:rPr lang="en-GB" sz="1900" dirty="0">
                <a:solidFill>
                  <a:srgbClr val="002060"/>
                </a:solidFill>
              </a:rPr>
              <a:t> 11-18 comprehensive schools and </a:t>
            </a:r>
            <a:r>
              <a:rPr lang="en-GB" sz="1900" b="1" dirty="0">
                <a:solidFill>
                  <a:srgbClr val="002060"/>
                </a:solidFill>
              </a:rPr>
              <a:t>one</a:t>
            </a:r>
            <a:r>
              <a:rPr lang="en-GB" sz="1900" dirty="0">
                <a:solidFill>
                  <a:srgbClr val="002060"/>
                </a:solidFill>
              </a:rPr>
              <a:t> 11-18 grammar </a:t>
            </a:r>
            <a:r>
              <a:rPr lang="en-GB" sz="1900" dirty="0" smtClean="0">
                <a:solidFill>
                  <a:srgbClr val="002060"/>
                </a:solidFill>
              </a:rPr>
              <a:t>school</a:t>
            </a:r>
          </a:p>
          <a:p>
            <a:pPr marL="285750" indent="-285750">
              <a:buFont typeface="Arial" panose="020B0604020202020204" pitchFamily="34" charset="0"/>
              <a:buChar char="•"/>
            </a:pPr>
            <a:endParaRPr lang="en-GB" sz="1900" dirty="0">
              <a:solidFill>
                <a:srgbClr val="002060"/>
              </a:solidFill>
            </a:endParaRPr>
          </a:p>
          <a:p>
            <a:pPr marL="285750" indent="-285750">
              <a:buFont typeface="Arial" panose="020B0604020202020204" pitchFamily="34" charset="0"/>
              <a:buChar char="•"/>
            </a:pPr>
            <a:r>
              <a:rPr lang="en-GB" sz="1900" dirty="0">
                <a:solidFill>
                  <a:srgbClr val="002060"/>
                </a:solidFill>
              </a:rPr>
              <a:t>Participants included careers advisors, careers coordinators, subject teachers and members of senior management </a:t>
            </a:r>
            <a:r>
              <a:rPr lang="en-GB" sz="1900" dirty="0" smtClean="0">
                <a:solidFill>
                  <a:srgbClr val="002060"/>
                </a:solidFill>
              </a:rPr>
              <a:t>teams</a:t>
            </a:r>
          </a:p>
          <a:p>
            <a:pPr marL="285750" indent="-285750">
              <a:buFont typeface="Arial" panose="020B0604020202020204" pitchFamily="34" charset="0"/>
              <a:buChar char="•"/>
            </a:pPr>
            <a:endParaRPr lang="en-GB" sz="1900" dirty="0">
              <a:solidFill>
                <a:srgbClr val="002060"/>
              </a:solidFill>
            </a:endParaRPr>
          </a:p>
          <a:p>
            <a:pPr marL="285750" indent="-285750">
              <a:buFont typeface="Arial" panose="020B0604020202020204" pitchFamily="34" charset="0"/>
              <a:buChar char="•"/>
            </a:pPr>
            <a:r>
              <a:rPr lang="en-GB" sz="1900" dirty="0" smtClean="0">
                <a:solidFill>
                  <a:srgbClr val="002060"/>
                </a:solidFill>
              </a:rPr>
              <a:t>The </a:t>
            </a:r>
            <a:r>
              <a:rPr lang="en-GB" sz="1900" dirty="0">
                <a:solidFill>
                  <a:srgbClr val="002060"/>
                </a:solidFill>
              </a:rPr>
              <a:t>questionnaire was used with a cohort of </a:t>
            </a:r>
            <a:r>
              <a:rPr lang="en-GB" sz="1900" b="1" dirty="0">
                <a:solidFill>
                  <a:srgbClr val="002060"/>
                </a:solidFill>
              </a:rPr>
              <a:t>788 year 9 – 11 </a:t>
            </a:r>
            <a:r>
              <a:rPr lang="en-GB" sz="1900" dirty="0" smtClean="0">
                <a:solidFill>
                  <a:srgbClr val="002060"/>
                </a:solidFill>
              </a:rPr>
              <a:t>students</a:t>
            </a:r>
          </a:p>
          <a:p>
            <a:pPr marL="285750" indent="-285750">
              <a:buFont typeface="Arial" panose="020B0604020202020204" pitchFamily="34" charset="0"/>
              <a:buChar char="•"/>
            </a:pPr>
            <a:endParaRPr lang="en-GB" sz="1900" dirty="0">
              <a:solidFill>
                <a:srgbClr val="002060"/>
              </a:solidFill>
            </a:endParaRPr>
          </a:p>
          <a:p>
            <a:pPr marL="285750" indent="-285750">
              <a:buFont typeface="Arial" panose="020B0604020202020204" pitchFamily="34" charset="0"/>
              <a:buChar char="•"/>
            </a:pPr>
            <a:r>
              <a:rPr lang="en-GB" sz="1900" dirty="0">
                <a:solidFill>
                  <a:srgbClr val="002060"/>
                </a:solidFill>
              </a:rPr>
              <a:t>D</a:t>
            </a:r>
            <a:r>
              <a:rPr lang="en-GB" sz="1900" dirty="0" smtClean="0">
                <a:solidFill>
                  <a:srgbClr val="002060"/>
                </a:solidFill>
              </a:rPr>
              <a:t>isseminated </a:t>
            </a:r>
            <a:r>
              <a:rPr lang="en-GB" sz="1900" dirty="0">
                <a:solidFill>
                  <a:srgbClr val="002060"/>
                </a:solidFill>
              </a:rPr>
              <a:t>the paper-based survey to young people with whom they had some degree of familiarity, so the validity of the results could be </a:t>
            </a:r>
            <a:r>
              <a:rPr lang="en-GB" sz="1900" dirty="0" smtClean="0">
                <a:solidFill>
                  <a:srgbClr val="002060"/>
                </a:solidFill>
              </a:rPr>
              <a:t>confirmed</a:t>
            </a:r>
          </a:p>
          <a:p>
            <a:pPr marL="285750" indent="-285750">
              <a:buFont typeface="Arial" panose="020B0604020202020204" pitchFamily="34" charset="0"/>
              <a:buChar char="•"/>
            </a:pPr>
            <a:endParaRPr lang="en-GB" sz="1900" dirty="0">
              <a:solidFill>
                <a:srgbClr val="002060"/>
              </a:solidFill>
            </a:endParaRPr>
          </a:p>
          <a:p>
            <a:pPr marL="285750" indent="-285750">
              <a:buFont typeface="Arial" panose="020B0604020202020204" pitchFamily="34" charset="0"/>
              <a:buChar char="•"/>
            </a:pPr>
            <a:r>
              <a:rPr lang="en-GB" sz="1900" dirty="0" smtClean="0">
                <a:solidFill>
                  <a:srgbClr val="002060"/>
                </a:solidFill>
              </a:rPr>
              <a:t>Results </a:t>
            </a:r>
            <a:r>
              <a:rPr lang="en-GB" sz="1900" dirty="0">
                <a:solidFill>
                  <a:srgbClr val="002060"/>
                </a:solidFill>
              </a:rPr>
              <a:t>were then collected and marked against the scoring system</a:t>
            </a:r>
            <a:endParaRPr lang="en-GB" sz="1900" dirty="0" smtClean="0">
              <a:solidFill>
                <a:srgbClr val="002060"/>
              </a:solidFill>
            </a:endParaRPr>
          </a:p>
          <a:p>
            <a:pPr marL="285750" indent="-285750">
              <a:buFont typeface="Arial" panose="020B0604020202020204" pitchFamily="34" charset="0"/>
              <a:buChar char="•"/>
            </a:pPr>
            <a:endParaRPr lang="en-GB" sz="1900" dirty="0">
              <a:solidFill>
                <a:srgbClr val="002060"/>
              </a:solidFill>
            </a:endParaRPr>
          </a:p>
          <a:p>
            <a:pPr marL="285750" indent="-285750">
              <a:buFont typeface="Arial" panose="020B0604020202020204" pitchFamily="34" charset="0"/>
              <a:buChar char="•"/>
            </a:pPr>
            <a:r>
              <a:rPr lang="en-GB" sz="1900" dirty="0">
                <a:solidFill>
                  <a:srgbClr val="002060"/>
                </a:solidFill>
              </a:rPr>
              <a:t>Teachers were then asked to provide feedback to the research team about the general usefulness of the tool</a:t>
            </a:r>
          </a:p>
        </p:txBody>
      </p:sp>
      <p:sp>
        <p:nvSpPr>
          <p:cNvPr id="7" name="TextBox 6"/>
          <p:cNvSpPr txBox="1"/>
          <p:nvPr/>
        </p:nvSpPr>
        <p:spPr>
          <a:xfrm>
            <a:off x="336947" y="1993656"/>
            <a:ext cx="6110514" cy="1169551"/>
          </a:xfrm>
          <a:prstGeom prst="rect">
            <a:avLst/>
          </a:prstGeom>
          <a:noFill/>
        </p:spPr>
        <p:txBody>
          <a:bodyPr wrap="square" rtlCol="0">
            <a:spAutoFit/>
          </a:bodyPr>
          <a:lstStyle/>
          <a:p>
            <a:pPr algn="ctr"/>
            <a:r>
              <a:rPr lang="en-GB" sz="7000" b="1" dirty="0" smtClean="0">
                <a:solidFill>
                  <a:srgbClr val="002060"/>
                </a:solidFill>
              </a:rPr>
              <a:t>Testing phase</a:t>
            </a:r>
            <a:endParaRPr lang="en-GB" sz="7000" b="1" dirty="0">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662" y="430400"/>
            <a:ext cx="2586912" cy="1137142"/>
          </a:xfrm>
          <a:prstGeom prst="rect">
            <a:avLst/>
          </a:prstGeom>
        </p:spPr>
      </p:pic>
    </p:spTree>
    <p:extLst>
      <p:ext uri="{BB962C8B-B14F-4D97-AF65-F5344CB8AC3E}">
        <p14:creationId xmlns:p14="http://schemas.microsoft.com/office/powerpoint/2010/main" val="839903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Feedback </a:t>
            </a:r>
            <a:r>
              <a:rPr lang="en-GB" dirty="0">
                <a:solidFill>
                  <a:schemeClr val="bg1"/>
                </a:solidFill>
              </a:rPr>
              <a:t>from practitioners </a:t>
            </a:r>
          </a:p>
        </p:txBody>
      </p:sp>
      <p:sp>
        <p:nvSpPr>
          <p:cNvPr id="4" name="Slide Number Placeholder 3"/>
          <p:cNvSpPr>
            <a:spLocks noGrp="1"/>
          </p:cNvSpPr>
          <p:nvPr>
            <p:ph type="sldNum" sz="quarter" idx="12"/>
          </p:nvPr>
        </p:nvSpPr>
        <p:spPr/>
        <p:txBody>
          <a:bodyPr/>
          <a:lstStyle/>
          <a:p>
            <a:fld id="{9D33692A-95FC-4F53-BC88-D958BA8AA842}" type="slidenum">
              <a:rPr lang="en-GB" smtClean="0"/>
              <a:t>14</a:t>
            </a:fld>
            <a:endParaRPr lang="en-GB"/>
          </a:p>
        </p:txBody>
      </p:sp>
      <p:sp>
        <p:nvSpPr>
          <p:cNvPr id="5" name="Rectangle 4"/>
          <p:cNvSpPr/>
          <p:nvPr/>
        </p:nvSpPr>
        <p:spPr>
          <a:xfrm>
            <a:off x="838199" y="1232566"/>
            <a:ext cx="10515601" cy="7017306"/>
          </a:xfrm>
          <a:prstGeom prst="rect">
            <a:avLst/>
          </a:prstGeom>
        </p:spPr>
        <p:txBody>
          <a:bodyPr wrap="square">
            <a:spAutoFit/>
          </a:bodyPr>
          <a:lstStyle/>
          <a:p>
            <a:pPr marL="342900" indent="-342900">
              <a:lnSpc>
                <a:spcPct val="250000"/>
              </a:lnSpc>
              <a:buFont typeface="Arial" panose="020B0604020202020204" pitchFamily="34" charset="0"/>
              <a:buChar char="•"/>
            </a:pPr>
            <a:r>
              <a:rPr lang="en-GB" dirty="0" smtClean="0">
                <a:solidFill>
                  <a:schemeClr val="bg1"/>
                </a:solidFill>
              </a:rPr>
              <a:t>The </a:t>
            </a:r>
            <a:r>
              <a:rPr lang="en-GB" dirty="0">
                <a:solidFill>
                  <a:schemeClr val="bg1"/>
                </a:solidFill>
              </a:rPr>
              <a:t>effectiveness of the indicators in identifying pupils appropriately requiring greater careers intervention</a:t>
            </a:r>
          </a:p>
          <a:p>
            <a:pPr marL="342900" indent="-342900">
              <a:lnSpc>
                <a:spcPct val="250000"/>
              </a:lnSpc>
              <a:buFont typeface="Arial" panose="020B0604020202020204" pitchFamily="34" charset="0"/>
              <a:buChar char="•"/>
            </a:pPr>
            <a:r>
              <a:rPr lang="en-GB" dirty="0">
                <a:solidFill>
                  <a:schemeClr val="bg1"/>
                </a:solidFill>
              </a:rPr>
              <a:t>The relevance of indicators to all types of </a:t>
            </a:r>
            <a:r>
              <a:rPr lang="en-GB" dirty="0" smtClean="0">
                <a:solidFill>
                  <a:schemeClr val="bg1"/>
                </a:solidFill>
              </a:rPr>
              <a:t>pupil (age, progression routes)</a:t>
            </a:r>
            <a:endParaRPr lang="en-GB" dirty="0">
              <a:solidFill>
                <a:schemeClr val="bg1"/>
              </a:solidFill>
            </a:endParaRPr>
          </a:p>
          <a:p>
            <a:pPr marL="342900" indent="-342900">
              <a:lnSpc>
                <a:spcPct val="250000"/>
              </a:lnSpc>
              <a:buFont typeface="Arial" panose="020B0604020202020204" pitchFamily="34" charset="0"/>
              <a:buChar char="•"/>
            </a:pPr>
            <a:r>
              <a:rPr lang="en-GB" dirty="0">
                <a:solidFill>
                  <a:schemeClr val="bg1"/>
                </a:solidFill>
              </a:rPr>
              <a:t>The potential use of the indicators as before and after test to determine whether an intervention actually worked</a:t>
            </a:r>
          </a:p>
          <a:p>
            <a:pPr marL="342900" indent="-342900">
              <a:lnSpc>
                <a:spcPct val="250000"/>
              </a:lnSpc>
              <a:buFont typeface="Arial" panose="020B0604020202020204" pitchFamily="34" charset="0"/>
              <a:buChar char="•"/>
            </a:pPr>
            <a:r>
              <a:rPr lang="en-GB" dirty="0">
                <a:solidFill>
                  <a:schemeClr val="bg1"/>
                </a:solidFill>
              </a:rPr>
              <a:t>The need for improvement in indicators including analysis of answers in order to interpret </a:t>
            </a:r>
            <a:r>
              <a:rPr lang="en-GB" dirty="0" smtClean="0">
                <a:solidFill>
                  <a:schemeClr val="bg1"/>
                </a:solidFill>
              </a:rPr>
              <a:t>data (resources required, marking system, staff available to give guidance)</a:t>
            </a:r>
            <a:endParaRPr lang="en-GB" dirty="0">
              <a:solidFill>
                <a:schemeClr val="bg1"/>
              </a:solidFill>
            </a:endParaRPr>
          </a:p>
          <a:p>
            <a:pPr marL="342900" indent="-342900">
              <a:lnSpc>
                <a:spcPct val="250000"/>
              </a:lnSpc>
              <a:buFont typeface="Arial" panose="020B0604020202020204" pitchFamily="34" charset="0"/>
              <a:buChar char="•"/>
            </a:pPr>
            <a:r>
              <a:rPr lang="en-GB" dirty="0">
                <a:solidFill>
                  <a:schemeClr val="bg1"/>
                </a:solidFill>
              </a:rPr>
              <a:t>The mechanisms through which indicators might be delivered electronically as well as in paper format</a:t>
            </a:r>
            <a:r>
              <a:rPr lang="en-GB" dirty="0" smtClean="0">
                <a:solidFill>
                  <a:schemeClr val="bg1"/>
                </a:solidFill>
              </a:rPr>
              <a:t>.</a:t>
            </a:r>
          </a:p>
          <a:p>
            <a:pPr marL="342900" indent="-342900">
              <a:lnSpc>
                <a:spcPct val="250000"/>
              </a:lnSpc>
              <a:buFont typeface="Arial" panose="020B0604020202020204" pitchFamily="34" charset="0"/>
              <a:buChar char="•"/>
            </a:pPr>
            <a:r>
              <a:rPr lang="en-GB" dirty="0" smtClean="0">
                <a:solidFill>
                  <a:schemeClr val="bg1"/>
                </a:solidFill>
              </a:rPr>
              <a:t>Vocational routes to be included and to carry a weight in the scoring system </a:t>
            </a:r>
          </a:p>
          <a:p>
            <a:pPr marL="285750" indent="-285750">
              <a:lnSpc>
                <a:spcPct val="250000"/>
              </a:lnSpc>
              <a:buFont typeface="Arial" panose="020B0604020202020204" pitchFamily="34" charset="0"/>
              <a:buChar char="•"/>
            </a:pPr>
            <a:endParaRPr lang="en-GB" dirty="0" smtClean="0">
              <a:solidFill>
                <a:schemeClr val="bg1"/>
              </a:solidFill>
            </a:endParaRPr>
          </a:p>
          <a:p>
            <a:pPr marL="342900" indent="-342900">
              <a:lnSpc>
                <a:spcPct val="250000"/>
              </a:lnSpc>
              <a:buFont typeface="Arial" panose="020B0604020202020204" pitchFamily="34" charset="0"/>
              <a:buChar char="•"/>
            </a:pPr>
            <a:endParaRPr lang="en-GB"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Tree>
    <p:extLst>
      <p:ext uri="{BB962C8B-B14F-4D97-AF65-F5344CB8AC3E}">
        <p14:creationId xmlns:p14="http://schemas.microsoft.com/office/powerpoint/2010/main" val="1077826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10515600" cy="4492398"/>
          </a:xfrm>
        </p:spPr>
        <p:txBody>
          <a:bodyPr>
            <a:normAutofit fontScale="92500" lnSpcReduction="10000"/>
          </a:bodyPr>
          <a:lstStyle/>
          <a:p>
            <a:pPr>
              <a:lnSpc>
                <a:spcPct val="200000"/>
              </a:lnSpc>
            </a:pPr>
            <a:r>
              <a:rPr lang="en-GB" sz="1800" dirty="0">
                <a:solidFill>
                  <a:schemeClr val="bg1"/>
                </a:solidFill>
              </a:rPr>
              <a:t>The definition of careers talks needed to be made more specific, as well as the time period the question referred to. </a:t>
            </a:r>
          </a:p>
          <a:p>
            <a:pPr>
              <a:lnSpc>
                <a:spcPct val="200000"/>
              </a:lnSpc>
            </a:pPr>
            <a:r>
              <a:rPr lang="en-GB" sz="1800" dirty="0">
                <a:solidFill>
                  <a:schemeClr val="bg1"/>
                </a:solidFill>
              </a:rPr>
              <a:t>Young people became confused with the phrase ‘outside of school’, believing it meant talks from an external organisation.</a:t>
            </a:r>
          </a:p>
          <a:p>
            <a:pPr>
              <a:lnSpc>
                <a:spcPct val="200000"/>
              </a:lnSpc>
            </a:pPr>
            <a:r>
              <a:rPr lang="en-GB" sz="1800" dirty="0">
                <a:solidFill>
                  <a:schemeClr val="bg1"/>
                </a:solidFill>
              </a:rPr>
              <a:t>T</a:t>
            </a:r>
            <a:r>
              <a:rPr lang="en-GB" sz="1800" dirty="0" smtClean="0">
                <a:solidFill>
                  <a:schemeClr val="bg1"/>
                </a:solidFill>
              </a:rPr>
              <a:t>he </a:t>
            </a:r>
            <a:r>
              <a:rPr lang="en-GB" sz="1800" dirty="0">
                <a:solidFill>
                  <a:schemeClr val="bg1"/>
                </a:solidFill>
              </a:rPr>
              <a:t>survey needs to give guidance that helpful does not necessarily mean that the talk was helpful in deciding on a career. Sometimes it can help a young person decide they did not want to pursue that career</a:t>
            </a:r>
            <a:r>
              <a:rPr lang="en-GB" sz="1800" dirty="0" smtClean="0">
                <a:solidFill>
                  <a:schemeClr val="bg1"/>
                </a:solidFill>
              </a:rPr>
              <a:t>.</a:t>
            </a:r>
          </a:p>
          <a:p>
            <a:pPr>
              <a:lnSpc>
                <a:spcPct val="200000"/>
              </a:lnSpc>
            </a:pPr>
            <a:r>
              <a:rPr lang="en-GB" sz="1800" dirty="0" smtClean="0">
                <a:solidFill>
                  <a:schemeClr val="bg1"/>
                </a:solidFill>
              </a:rPr>
              <a:t>On the question about the attitudes toward school, school staff thought we should </a:t>
            </a:r>
            <a:r>
              <a:rPr lang="en-GB" sz="1800" dirty="0">
                <a:solidFill>
                  <a:schemeClr val="bg1"/>
                </a:solidFill>
              </a:rPr>
              <a:t>be clear  whether this is in relation to school in general, or life skills and careers provision provided during school. </a:t>
            </a:r>
          </a:p>
          <a:p>
            <a:pPr>
              <a:lnSpc>
                <a:spcPct val="200000"/>
              </a:lnSpc>
            </a:pPr>
            <a:endParaRPr lang="en-GB" sz="1800" dirty="0">
              <a:solidFill>
                <a:schemeClr val="bg1"/>
              </a:solidFill>
            </a:endParaRPr>
          </a:p>
        </p:txBody>
      </p:sp>
      <p:sp>
        <p:nvSpPr>
          <p:cNvPr id="4" name="Slide Number Placeholder 3"/>
          <p:cNvSpPr>
            <a:spLocks noGrp="1"/>
          </p:cNvSpPr>
          <p:nvPr>
            <p:ph type="sldNum" sz="quarter" idx="12"/>
          </p:nvPr>
        </p:nvSpPr>
        <p:spPr/>
        <p:txBody>
          <a:bodyPr/>
          <a:lstStyle/>
          <a:p>
            <a:fld id="{9D33692A-95FC-4F53-BC88-D958BA8AA842}" type="slidenum">
              <a:rPr lang="en-GB" smtClean="0"/>
              <a:t>15</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
        <p:nvSpPr>
          <p:cNvPr id="6" name="Title 1"/>
          <p:cNvSpPr>
            <a:spLocks noGrp="1"/>
          </p:cNvSpPr>
          <p:nvPr>
            <p:ph type="title"/>
          </p:nvPr>
        </p:nvSpPr>
        <p:spPr>
          <a:xfrm>
            <a:off x="838200" y="365125"/>
            <a:ext cx="10515600" cy="1325563"/>
          </a:xfrm>
        </p:spPr>
        <p:txBody>
          <a:bodyPr/>
          <a:lstStyle/>
          <a:p>
            <a:r>
              <a:rPr lang="en-GB" dirty="0" smtClean="0">
                <a:solidFill>
                  <a:schemeClr val="bg1"/>
                </a:solidFill>
              </a:rPr>
              <a:t>Feedback </a:t>
            </a:r>
            <a:r>
              <a:rPr lang="en-GB" dirty="0">
                <a:solidFill>
                  <a:schemeClr val="bg1"/>
                </a:solidFill>
              </a:rPr>
              <a:t>from practitioners </a:t>
            </a:r>
          </a:p>
        </p:txBody>
      </p:sp>
    </p:spTree>
    <p:extLst>
      <p:ext uri="{BB962C8B-B14F-4D97-AF65-F5344CB8AC3E}">
        <p14:creationId xmlns:p14="http://schemas.microsoft.com/office/powerpoint/2010/main" val="989965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85738"/>
            <a:ext cx="10515600" cy="1325563"/>
          </a:xfrm>
        </p:spPr>
        <p:txBody>
          <a:bodyPr/>
          <a:lstStyle/>
          <a:p>
            <a:r>
              <a:rPr lang="en-GB" dirty="0" smtClean="0">
                <a:solidFill>
                  <a:schemeClr val="bg1"/>
                </a:solidFill>
              </a:rPr>
              <a:t>Confirmed format</a:t>
            </a:r>
            <a:endParaRPr lang="en-GB" dirty="0">
              <a:solidFill>
                <a:schemeClr val="bg1"/>
              </a:solidFill>
            </a:endParaRPr>
          </a:p>
        </p:txBody>
      </p:sp>
      <p:sp>
        <p:nvSpPr>
          <p:cNvPr id="4" name="Slide Number Placeholder 3"/>
          <p:cNvSpPr>
            <a:spLocks noGrp="1"/>
          </p:cNvSpPr>
          <p:nvPr>
            <p:ph type="sldNum" sz="quarter" idx="12"/>
          </p:nvPr>
        </p:nvSpPr>
        <p:spPr/>
        <p:txBody>
          <a:bodyPr/>
          <a:lstStyle/>
          <a:p>
            <a:fld id="{9D33692A-95FC-4F53-BC88-D958BA8AA842}" type="slidenum">
              <a:rPr lang="en-GB" smtClean="0">
                <a:solidFill>
                  <a:prstClr val="black">
                    <a:tint val="75000"/>
                  </a:prstClr>
                </a:solidFill>
              </a:rPr>
              <a:pPr/>
              <a:t>16</a:t>
            </a:fld>
            <a:endParaRPr lang="en-GB">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
        <p:nvSpPr>
          <p:cNvPr id="6" name="Rectangle 5"/>
          <p:cNvSpPr/>
          <p:nvPr/>
        </p:nvSpPr>
        <p:spPr>
          <a:xfrm>
            <a:off x="838199" y="1465942"/>
            <a:ext cx="10874829" cy="5232202"/>
          </a:xfrm>
          <a:prstGeom prst="rect">
            <a:avLst/>
          </a:prstGeom>
        </p:spPr>
        <p:txBody>
          <a:bodyPr wrap="square">
            <a:spAutoFit/>
          </a:bodyPr>
          <a:lstStyle/>
          <a:p>
            <a:r>
              <a:rPr lang="en-GB" sz="2300" b="1" u="sng" dirty="0">
                <a:solidFill>
                  <a:srgbClr val="00B0F0"/>
                </a:solidFill>
              </a:rPr>
              <a:t>General </a:t>
            </a:r>
            <a:r>
              <a:rPr lang="en-GB" sz="2300" b="1" u="sng" dirty="0" smtClean="0">
                <a:solidFill>
                  <a:srgbClr val="00B0F0"/>
                </a:solidFill>
              </a:rPr>
              <a:t>information</a:t>
            </a:r>
          </a:p>
          <a:p>
            <a:endParaRPr lang="en-GB" b="1" u="sng" dirty="0">
              <a:solidFill>
                <a:prstClr val="white"/>
              </a:solidFill>
            </a:endParaRPr>
          </a:p>
          <a:p>
            <a:r>
              <a:rPr lang="en-GB" sz="1700" dirty="0">
                <a:solidFill>
                  <a:prstClr val="white"/>
                </a:solidFill>
              </a:rPr>
              <a:t>Q1. Your name</a:t>
            </a:r>
          </a:p>
          <a:p>
            <a:endParaRPr lang="en-GB" dirty="0">
              <a:solidFill>
                <a:prstClr val="white"/>
              </a:solidFill>
            </a:endParaRPr>
          </a:p>
          <a:p>
            <a:r>
              <a:rPr lang="en-GB" sz="1700" dirty="0">
                <a:solidFill>
                  <a:prstClr val="white"/>
                </a:solidFill>
              </a:rPr>
              <a:t>Q2. What year group are you in</a:t>
            </a:r>
            <a:r>
              <a:rPr lang="en-GB" sz="1700" dirty="0" smtClean="0">
                <a:solidFill>
                  <a:prstClr val="white"/>
                </a:solidFill>
              </a:rPr>
              <a:t>?</a:t>
            </a:r>
          </a:p>
          <a:p>
            <a:endParaRPr lang="en-GB" dirty="0">
              <a:solidFill>
                <a:prstClr val="white"/>
              </a:solidFill>
            </a:endParaRPr>
          </a:p>
          <a:p>
            <a:r>
              <a:rPr lang="en-GB" sz="1700" dirty="0">
                <a:solidFill>
                  <a:prstClr val="white"/>
                </a:solidFill>
              </a:rPr>
              <a:t>Q3. What are your plans after year 11? </a:t>
            </a:r>
          </a:p>
          <a:p>
            <a:r>
              <a:rPr lang="en-GB" sz="1300" dirty="0">
                <a:solidFill>
                  <a:prstClr val="white"/>
                </a:solidFill>
              </a:rPr>
              <a:t>*This includes A-levels, apprenticeships, traineeships and other qualifications*</a:t>
            </a:r>
          </a:p>
          <a:p>
            <a:endParaRPr lang="en-GB" dirty="0">
              <a:solidFill>
                <a:prstClr val="white"/>
              </a:solidFill>
            </a:endParaRPr>
          </a:p>
          <a:p>
            <a:r>
              <a:rPr lang="en-GB" sz="2300" b="1" u="sng" dirty="0">
                <a:solidFill>
                  <a:srgbClr val="00B0F0"/>
                </a:solidFill>
              </a:rPr>
              <a:t>Thinking about the </a:t>
            </a:r>
            <a:r>
              <a:rPr lang="en-GB" sz="2300" b="1" u="sng" dirty="0" smtClean="0">
                <a:solidFill>
                  <a:srgbClr val="00B0F0"/>
                </a:solidFill>
              </a:rPr>
              <a:t>future</a:t>
            </a:r>
          </a:p>
          <a:p>
            <a:endParaRPr lang="en-GB" b="1" u="sng" dirty="0">
              <a:solidFill>
                <a:prstClr val="white"/>
              </a:solidFill>
            </a:endParaRPr>
          </a:p>
          <a:p>
            <a:r>
              <a:rPr lang="en-GB" sz="1700" dirty="0">
                <a:solidFill>
                  <a:prstClr val="white"/>
                </a:solidFill>
              </a:rPr>
              <a:t>Q4. Nearly everyone your age has some sort of idea of what they want to do in life. Is there a particular job or jobs which you would like to do when you leave education? [If no, go to Question 6a].</a:t>
            </a:r>
          </a:p>
          <a:p>
            <a:r>
              <a:rPr lang="en-GB" sz="1700" dirty="0">
                <a:solidFill>
                  <a:prstClr val="white"/>
                </a:solidFill>
              </a:rPr>
              <a:t>• Yes    	• No</a:t>
            </a:r>
          </a:p>
          <a:p>
            <a:endParaRPr lang="en-GB" dirty="0" smtClean="0">
              <a:solidFill>
                <a:prstClr val="white"/>
              </a:solidFill>
            </a:endParaRPr>
          </a:p>
          <a:p>
            <a:r>
              <a:rPr lang="en-GB" sz="1700" dirty="0">
                <a:solidFill>
                  <a:prstClr val="white"/>
                </a:solidFill>
              </a:rPr>
              <a:t>Q5. If you do have a job in mind, what is it? </a:t>
            </a:r>
          </a:p>
          <a:p>
            <a:r>
              <a:rPr lang="en-GB" sz="1300" dirty="0">
                <a:solidFill>
                  <a:prstClr val="white"/>
                </a:solidFill>
              </a:rPr>
              <a:t>*If you have more than one job in mind, please write the one you are most serious about pursuing</a:t>
            </a:r>
            <a:r>
              <a:rPr lang="en-GB" sz="1300" dirty="0" smtClean="0">
                <a:solidFill>
                  <a:prstClr val="white"/>
                </a:solidFill>
              </a:rPr>
              <a:t>*</a:t>
            </a:r>
            <a:r>
              <a:rPr lang="en-GB" dirty="0" smtClean="0">
                <a:solidFill>
                  <a:prstClr val="white"/>
                </a:solidFill>
              </a:rPr>
              <a:t>………………..</a:t>
            </a:r>
            <a:endParaRPr lang="en-GB" dirty="0">
              <a:solidFill>
                <a:prstClr val="white"/>
              </a:solidFill>
            </a:endParaRPr>
          </a:p>
          <a:p>
            <a:endParaRPr lang="en-GB" dirty="0">
              <a:solidFill>
                <a:prstClr val="white"/>
              </a:solidFill>
            </a:endParaRPr>
          </a:p>
        </p:txBody>
      </p:sp>
    </p:spTree>
    <p:extLst>
      <p:ext uri="{BB962C8B-B14F-4D97-AF65-F5344CB8AC3E}">
        <p14:creationId xmlns:p14="http://schemas.microsoft.com/office/powerpoint/2010/main" val="1138325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solidFill>
                  <a:prstClr val="black">
                    <a:tint val="75000"/>
                  </a:prstClr>
                </a:solidFill>
              </a:rPr>
              <a:pPr/>
              <a:t>17</a:t>
            </a:fld>
            <a:endParaRPr lang="en-GB">
              <a:solidFill>
                <a:prstClr val="black">
                  <a:tint val="75000"/>
                </a:prstClr>
              </a:solidFill>
            </a:endParaRPr>
          </a:p>
        </p:txBody>
      </p:sp>
      <p:sp>
        <p:nvSpPr>
          <p:cNvPr id="6" name="Rectangle 5"/>
          <p:cNvSpPr/>
          <p:nvPr/>
        </p:nvSpPr>
        <p:spPr>
          <a:xfrm>
            <a:off x="232229" y="585539"/>
            <a:ext cx="11727543" cy="5770811"/>
          </a:xfrm>
          <a:prstGeom prst="rect">
            <a:avLst/>
          </a:prstGeom>
        </p:spPr>
        <p:txBody>
          <a:bodyPr wrap="square">
            <a:spAutoFit/>
          </a:bodyPr>
          <a:lstStyle/>
          <a:p>
            <a:r>
              <a:rPr lang="en-GB" sz="1700" dirty="0">
                <a:solidFill>
                  <a:prstClr val="white"/>
                </a:solidFill>
              </a:rPr>
              <a:t>Q6a. Which level of qualification do you plan on achieving?</a:t>
            </a:r>
          </a:p>
          <a:p>
            <a:r>
              <a:rPr lang="en-GB" sz="1700" dirty="0">
                <a:solidFill>
                  <a:prstClr val="white"/>
                </a:solidFill>
              </a:rPr>
              <a:t>• No qualifications                                                       • A vocational qualification (e.g. BTEC or NVQ)     </a:t>
            </a:r>
          </a:p>
          <a:p>
            <a:r>
              <a:rPr lang="en-GB" sz="1700" dirty="0">
                <a:solidFill>
                  <a:prstClr val="white"/>
                </a:solidFill>
              </a:rPr>
              <a:t>• GCSEs                                                                          </a:t>
            </a:r>
            <a:r>
              <a:rPr lang="en-GB" sz="1700" dirty="0" smtClean="0">
                <a:solidFill>
                  <a:prstClr val="white"/>
                </a:solidFill>
              </a:rPr>
              <a:t>• </a:t>
            </a:r>
            <a:r>
              <a:rPr lang="en-GB" sz="1700" dirty="0">
                <a:solidFill>
                  <a:prstClr val="white"/>
                </a:solidFill>
              </a:rPr>
              <a:t>An undergraduate degree (or equivalent provided by </a:t>
            </a:r>
            <a:r>
              <a:rPr lang="en-GB" sz="1700" dirty="0" smtClean="0">
                <a:solidFill>
                  <a:prstClr val="white"/>
                </a:solidFill>
              </a:rPr>
              <a:t>an apprenticeship</a:t>
            </a:r>
            <a:r>
              <a:rPr lang="en-GB" sz="1700" dirty="0">
                <a:solidFill>
                  <a:prstClr val="white"/>
                </a:solidFill>
              </a:rPr>
              <a:t>)</a:t>
            </a:r>
          </a:p>
          <a:p>
            <a:r>
              <a:rPr lang="en-GB" sz="1700" dirty="0">
                <a:solidFill>
                  <a:prstClr val="white"/>
                </a:solidFill>
              </a:rPr>
              <a:t>• A-Levels (or equivalent provided by an apprenticeship)        </a:t>
            </a:r>
            <a:r>
              <a:rPr lang="en-GB" sz="1700" dirty="0" smtClean="0">
                <a:solidFill>
                  <a:prstClr val="white"/>
                </a:solidFill>
              </a:rPr>
              <a:t>• </a:t>
            </a:r>
            <a:r>
              <a:rPr lang="en-GB" sz="1700" dirty="0">
                <a:solidFill>
                  <a:prstClr val="white"/>
                </a:solidFill>
              </a:rPr>
              <a:t>A postgraduate qualification </a:t>
            </a:r>
          </a:p>
          <a:p>
            <a:r>
              <a:rPr lang="en-GB" sz="1700" dirty="0">
                <a:solidFill>
                  <a:prstClr val="white"/>
                </a:solidFill>
              </a:rPr>
              <a:t>• I’m not sure</a:t>
            </a:r>
          </a:p>
          <a:p>
            <a:endParaRPr lang="en-GB" dirty="0" smtClean="0">
              <a:solidFill>
                <a:prstClr val="white"/>
              </a:solidFill>
            </a:endParaRPr>
          </a:p>
          <a:p>
            <a:endParaRPr lang="en-GB" dirty="0">
              <a:solidFill>
                <a:prstClr val="white"/>
              </a:solidFill>
            </a:endParaRPr>
          </a:p>
          <a:p>
            <a:r>
              <a:rPr lang="en-GB" sz="1700" dirty="0">
                <a:solidFill>
                  <a:prstClr val="white"/>
                </a:solidFill>
              </a:rPr>
              <a:t>Q6b. Thinking about the job you chose in Q5. How would you go about achieving it? (E.g. which qualifications, training programmes, subjects would be useful to you</a:t>
            </a:r>
            <a:r>
              <a:rPr lang="en-GB" sz="1700" dirty="0" smtClean="0">
                <a:solidFill>
                  <a:prstClr val="white"/>
                </a:solidFill>
              </a:rPr>
              <a:t>?)…………………………..</a:t>
            </a:r>
          </a:p>
          <a:p>
            <a:endParaRPr lang="en-GB" sz="1700" dirty="0" smtClean="0">
              <a:solidFill>
                <a:prstClr val="white"/>
              </a:solidFill>
            </a:endParaRPr>
          </a:p>
          <a:p>
            <a:endParaRPr lang="en-GB" sz="1700" dirty="0">
              <a:solidFill>
                <a:prstClr val="white"/>
              </a:solidFill>
            </a:endParaRPr>
          </a:p>
          <a:p>
            <a:r>
              <a:rPr lang="en-GB" sz="1700" dirty="0">
                <a:solidFill>
                  <a:prstClr val="white"/>
                </a:solidFill>
              </a:rPr>
              <a:t>Q7. When you leave full-time education is there anyone in your family or anyone else you know who can help you get a job (any job at all)?</a:t>
            </a:r>
          </a:p>
          <a:p>
            <a:r>
              <a:rPr lang="en-GB" sz="1700" dirty="0">
                <a:solidFill>
                  <a:prstClr val="white"/>
                </a:solidFill>
              </a:rPr>
              <a:t>• Yes    	• No      • I’m not sure</a:t>
            </a:r>
          </a:p>
          <a:p>
            <a:endParaRPr lang="en-GB" dirty="0" smtClean="0">
              <a:solidFill>
                <a:prstClr val="white"/>
              </a:solidFill>
            </a:endParaRPr>
          </a:p>
          <a:p>
            <a:endParaRPr lang="en-GB" dirty="0">
              <a:solidFill>
                <a:prstClr val="white"/>
              </a:solidFill>
            </a:endParaRPr>
          </a:p>
          <a:p>
            <a:r>
              <a:rPr lang="en-GB" sz="2300" b="1" u="sng" dirty="0">
                <a:solidFill>
                  <a:srgbClr val="00B0F0"/>
                </a:solidFill>
              </a:rPr>
              <a:t>Talking about the future </a:t>
            </a:r>
            <a:endParaRPr lang="en-GB" sz="2300" b="1" u="sng" dirty="0" smtClean="0">
              <a:solidFill>
                <a:srgbClr val="00B0F0"/>
              </a:solidFill>
            </a:endParaRPr>
          </a:p>
          <a:p>
            <a:endParaRPr lang="en-GB" dirty="0">
              <a:solidFill>
                <a:prstClr val="white"/>
              </a:solidFill>
            </a:endParaRPr>
          </a:p>
          <a:p>
            <a:r>
              <a:rPr lang="en-GB" sz="1700" dirty="0">
                <a:solidFill>
                  <a:prstClr val="white"/>
                </a:solidFill>
              </a:rPr>
              <a:t>Q8. Have you ever talked to your subject teachers or other teaching staff about what you plan to do next in terms of education? </a:t>
            </a:r>
          </a:p>
          <a:p>
            <a:r>
              <a:rPr lang="en-GB" sz="1700" dirty="0">
                <a:solidFill>
                  <a:prstClr val="white"/>
                </a:solidFill>
              </a:rPr>
              <a:t>• Yes    	• No                 </a:t>
            </a:r>
          </a:p>
          <a:p>
            <a:endParaRPr lang="en-GB" dirty="0">
              <a:solidFill>
                <a:prstClr val="white"/>
              </a:solidFill>
            </a:endParaRPr>
          </a:p>
        </p:txBody>
      </p:sp>
    </p:spTree>
    <p:extLst>
      <p:ext uri="{BB962C8B-B14F-4D97-AF65-F5344CB8AC3E}">
        <p14:creationId xmlns:p14="http://schemas.microsoft.com/office/powerpoint/2010/main" val="374745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solidFill>
                  <a:prstClr val="black">
                    <a:tint val="75000"/>
                  </a:prstClr>
                </a:solidFill>
              </a:rPr>
              <a:pPr/>
              <a:t>18</a:t>
            </a:fld>
            <a:endParaRPr lang="en-GB">
              <a:solidFill>
                <a:prstClr val="black">
                  <a:tint val="75000"/>
                </a:prstClr>
              </a:solidFill>
            </a:endParaRPr>
          </a:p>
        </p:txBody>
      </p:sp>
      <p:sp>
        <p:nvSpPr>
          <p:cNvPr id="5" name="Rectangle 4"/>
          <p:cNvSpPr/>
          <p:nvPr/>
        </p:nvSpPr>
        <p:spPr>
          <a:xfrm>
            <a:off x="334408" y="551545"/>
            <a:ext cx="11019392" cy="5324535"/>
          </a:xfrm>
          <a:prstGeom prst="rect">
            <a:avLst/>
          </a:prstGeom>
        </p:spPr>
        <p:txBody>
          <a:bodyPr wrap="square">
            <a:spAutoFit/>
          </a:bodyPr>
          <a:lstStyle/>
          <a:p>
            <a:r>
              <a:rPr lang="en-GB" sz="1700" dirty="0">
                <a:solidFill>
                  <a:prstClr val="white"/>
                </a:solidFill>
              </a:rPr>
              <a:t>Q9. Have you ever had a careers talk from someone from outside of school during your time at secondary school? If so, how many</a:t>
            </a:r>
            <a:r>
              <a:rPr lang="en-GB" sz="1700" dirty="0" smtClean="0">
                <a:solidFill>
                  <a:prstClr val="white"/>
                </a:solidFill>
              </a:rPr>
              <a:t>?</a:t>
            </a:r>
          </a:p>
          <a:p>
            <a:r>
              <a:rPr lang="en-GB" sz="1300" dirty="0" smtClean="0">
                <a:solidFill>
                  <a:prstClr val="white"/>
                </a:solidFill>
              </a:rPr>
              <a:t>*</a:t>
            </a:r>
            <a:r>
              <a:rPr lang="en-GB" sz="1300" dirty="0">
                <a:solidFill>
                  <a:prstClr val="white"/>
                </a:solidFill>
              </a:rPr>
              <a:t>Careers talks involve someone from a local business coming into school to talk about their own career and education. This could be in an assembly, in a careers class, or to a small group of students interested in a particular career.*</a:t>
            </a:r>
          </a:p>
          <a:p>
            <a:r>
              <a:rPr lang="en-GB" sz="1700" dirty="0">
                <a:solidFill>
                  <a:prstClr val="white"/>
                </a:solidFill>
              </a:rPr>
              <a:t>• 0          	• 1 – 2           • 3 – 4        • 5+ </a:t>
            </a:r>
          </a:p>
          <a:p>
            <a:endParaRPr lang="en-GB" sz="1900" dirty="0">
              <a:solidFill>
                <a:prstClr val="white"/>
              </a:solidFill>
            </a:endParaRPr>
          </a:p>
          <a:p>
            <a:r>
              <a:rPr lang="en-GB" sz="1700" dirty="0">
                <a:solidFill>
                  <a:prstClr val="white"/>
                </a:solidFill>
              </a:rPr>
              <a:t>Q10. Did you find these careers talks from people outside of school very helpful? </a:t>
            </a:r>
          </a:p>
          <a:p>
            <a:r>
              <a:rPr lang="en-GB" sz="1300" dirty="0">
                <a:solidFill>
                  <a:prstClr val="white"/>
                </a:solidFill>
              </a:rPr>
              <a:t>*You may have found a careers talk helpful even if it helped you realise you DID NOT want to go into a certain profession*</a:t>
            </a:r>
          </a:p>
          <a:p>
            <a:r>
              <a:rPr lang="en-GB" sz="1700" dirty="0">
                <a:solidFill>
                  <a:prstClr val="white"/>
                </a:solidFill>
              </a:rPr>
              <a:t>• Yes        • No </a:t>
            </a:r>
          </a:p>
          <a:p>
            <a:endParaRPr lang="en-GB" sz="1900" b="1" u="sng" dirty="0" smtClean="0">
              <a:solidFill>
                <a:prstClr val="white"/>
              </a:solidFill>
            </a:endParaRPr>
          </a:p>
          <a:p>
            <a:endParaRPr lang="en-GB" sz="1900" b="1" u="sng" dirty="0">
              <a:solidFill>
                <a:prstClr val="white"/>
              </a:solidFill>
            </a:endParaRPr>
          </a:p>
          <a:p>
            <a:r>
              <a:rPr lang="en-GB" sz="2300" b="1" u="sng" dirty="0" smtClean="0">
                <a:solidFill>
                  <a:srgbClr val="00B0F0"/>
                </a:solidFill>
              </a:rPr>
              <a:t>Experiencing </a:t>
            </a:r>
            <a:r>
              <a:rPr lang="en-GB" sz="2300" b="1" u="sng" dirty="0">
                <a:solidFill>
                  <a:srgbClr val="00B0F0"/>
                </a:solidFill>
              </a:rPr>
              <a:t>the </a:t>
            </a:r>
            <a:r>
              <a:rPr lang="en-GB" sz="2300" b="1" u="sng" dirty="0" smtClean="0">
                <a:solidFill>
                  <a:srgbClr val="00B0F0"/>
                </a:solidFill>
              </a:rPr>
              <a:t>future</a:t>
            </a:r>
          </a:p>
          <a:p>
            <a:endParaRPr lang="en-GB" sz="1900" b="1" u="sng" dirty="0">
              <a:solidFill>
                <a:prstClr val="white"/>
              </a:solidFill>
            </a:endParaRPr>
          </a:p>
          <a:p>
            <a:r>
              <a:rPr lang="en-GB" sz="1700" dirty="0">
                <a:solidFill>
                  <a:prstClr val="white"/>
                </a:solidFill>
              </a:rPr>
              <a:t>Q11. Since being in secondary school, how many times have you come into contact with employers/local business people through the school?</a:t>
            </a:r>
          </a:p>
          <a:p>
            <a:r>
              <a:rPr lang="en-GB" sz="1300" dirty="0">
                <a:solidFill>
                  <a:prstClr val="white"/>
                </a:solidFill>
              </a:rPr>
              <a:t>*This may include careers talks, careers fairs, careers carousels, work experience, CV workshops, and enterprise days.* </a:t>
            </a:r>
          </a:p>
          <a:p>
            <a:r>
              <a:rPr lang="en-GB" dirty="0">
                <a:solidFill>
                  <a:prstClr val="white"/>
                </a:solidFill>
              </a:rPr>
              <a:t>• 0            • 1 – 2            • 3+ </a:t>
            </a:r>
          </a:p>
          <a:p>
            <a:endParaRPr lang="en-GB" dirty="0">
              <a:solidFill>
                <a:prstClr val="white"/>
              </a:solidFill>
            </a:endParaRPr>
          </a:p>
          <a:p>
            <a:r>
              <a:rPr lang="en-GB" sz="1700" dirty="0">
                <a:solidFill>
                  <a:prstClr val="white"/>
                </a:solidFill>
              </a:rPr>
              <a:t>Q12. Have you ever had a paid part-time job? </a:t>
            </a:r>
          </a:p>
          <a:p>
            <a:r>
              <a:rPr lang="en-GB" sz="1700" dirty="0">
                <a:solidFill>
                  <a:prstClr val="white"/>
                </a:solidFill>
              </a:rPr>
              <a:t>• Yes        • No </a:t>
            </a:r>
          </a:p>
        </p:txBody>
      </p:sp>
    </p:spTree>
    <p:extLst>
      <p:ext uri="{BB962C8B-B14F-4D97-AF65-F5344CB8AC3E}">
        <p14:creationId xmlns:p14="http://schemas.microsoft.com/office/powerpoint/2010/main" val="2701041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solidFill>
                  <a:prstClr val="black">
                    <a:tint val="75000"/>
                  </a:prstClr>
                </a:solidFill>
              </a:rPr>
              <a:pPr/>
              <a:t>19</a:t>
            </a:fld>
            <a:endParaRPr lang="en-GB">
              <a:solidFill>
                <a:prstClr val="black">
                  <a:tint val="75000"/>
                </a:prstClr>
              </a:solidFill>
            </a:endParaRPr>
          </a:p>
        </p:txBody>
      </p:sp>
      <p:sp>
        <p:nvSpPr>
          <p:cNvPr id="3" name="Rectangle 2"/>
          <p:cNvSpPr/>
          <p:nvPr/>
        </p:nvSpPr>
        <p:spPr>
          <a:xfrm>
            <a:off x="624113" y="1332637"/>
            <a:ext cx="8984343" cy="2092881"/>
          </a:xfrm>
          <a:prstGeom prst="rect">
            <a:avLst/>
          </a:prstGeom>
        </p:spPr>
        <p:txBody>
          <a:bodyPr wrap="square">
            <a:spAutoFit/>
          </a:bodyPr>
          <a:lstStyle/>
          <a:p>
            <a:r>
              <a:rPr lang="en-GB" sz="2300" b="1" u="sng" dirty="0">
                <a:solidFill>
                  <a:srgbClr val="00B0F0"/>
                </a:solidFill>
              </a:rPr>
              <a:t>Thinking about </a:t>
            </a:r>
            <a:r>
              <a:rPr lang="en-GB" sz="2300" b="1" u="sng" dirty="0" smtClean="0">
                <a:solidFill>
                  <a:srgbClr val="00B0F0"/>
                </a:solidFill>
              </a:rPr>
              <a:t>school</a:t>
            </a:r>
          </a:p>
          <a:p>
            <a:endParaRPr lang="en-GB" dirty="0">
              <a:solidFill>
                <a:schemeClr val="bg1"/>
              </a:solidFill>
            </a:endParaRPr>
          </a:p>
          <a:p>
            <a:r>
              <a:rPr lang="en-GB" dirty="0">
                <a:solidFill>
                  <a:schemeClr val="bg1"/>
                </a:solidFill>
              </a:rPr>
              <a:t>Q13. Thinking about the jobs you might do in the future, do you think that your time at school has been useful</a:t>
            </a:r>
            <a:r>
              <a:rPr lang="en-GB" dirty="0" smtClean="0">
                <a:solidFill>
                  <a:schemeClr val="bg1"/>
                </a:solidFill>
              </a:rPr>
              <a:t>?</a:t>
            </a:r>
          </a:p>
          <a:p>
            <a:endParaRPr lang="en-GB" dirty="0">
              <a:solidFill>
                <a:schemeClr val="bg1"/>
              </a:solidFill>
            </a:endParaRPr>
          </a:p>
          <a:p>
            <a:r>
              <a:rPr lang="en-GB" dirty="0">
                <a:solidFill>
                  <a:schemeClr val="bg1"/>
                </a:solidFill>
              </a:rPr>
              <a:t>• Yes, it has been useful            • No, it has been largely a waste of time           • I’m not sure</a:t>
            </a:r>
          </a:p>
          <a:p>
            <a:endParaRPr lang="en-GB"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5671471"/>
            <a:ext cx="1973364" cy="867441"/>
          </a:xfrm>
          <a:prstGeom prst="rect">
            <a:avLst/>
          </a:prstGeom>
        </p:spPr>
      </p:pic>
    </p:spTree>
    <p:extLst>
      <p:ext uri="{BB962C8B-B14F-4D97-AF65-F5344CB8AC3E}">
        <p14:creationId xmlns:p14="http://schemas.microsoft.com/office/powerpoint/2010/main" val="20099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2</a:t>
            </a:fld>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943" b="33327"/>
          <a:stretch/>
        </p:blipFill>
        <p:spPr>
          <a:xfrm>
            <a:off x="3421288" y="1132114"/>
            <a:ext cx="6423479" cy="1277258"/>
          </a:xfrm>
          <a:prstGeom prst="rect">
            <a:avLst/>
          </a:prstGeom>
        </p:spPr>
      </p:pic>
      <p:sp>
        <p:nvSpPr>
          <p:cNvPr id="7" name="TextBox 6"/>
          <p:cNvSpPr txBox="1"/>
          <p:nvPr/>
        </p:nvSpPr>
        <p:spPr>
          <a:xfrm>
            <a:off x="2409371" y="3048000"/>
            <a:ext cx="8447315" cy="1015663"/>
          </a:xfrm>
          <a:prstGeom prst="rect">
            <a:avLst/>
          </a:prstGeom>
          <a:noFill/>
        </p:spPr>
        <p:txBody>
          <a:bodyPr wrap="square" rtlCol="0">
            <a:spAutoFit/>
          </a:bodyPr>
          <a:lstStyle/>
          <a:p>
            <a:pPr algn="ctr"/>
            <a:r>
              <a:rPr lang="en-GB" sz="3000" dirty="0" smtClean="0">
                <a:solidFill>
                  <a:srgbClr val="002060"/>
                </a:solidFill>
              </a:rPr>
              <a:t>This research was completed with the generous funding of the Commercial Education Trust (CET) </a:t>
            </a:r>
            <a:endParaRPr lang="en-GB" sz="3000" dirty="0">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716" y="4702291"/>
            <a:ext cx="3236621" cy="1422738"/>
          </a:xfrm>
          <a:prstGeom prst="rect">
            <a:avLst/>
          </a:prstGeom>
        </p:spPr>
      </p:pic>
    </p:spTree>
    <p:extLst>
      <p:ext uri="{BB962C8B-B14F-4D97-AF65-F5344CB8AC3E}">
        <p14:creationId xmlns:p14="http://schemas.microsoft.com/office/powerpoint/2010/main" val="1359342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Final remarks </a:t>
            </a:r>
            <a:endParaRPr lang="en-GB" dirty="0">
              <a:solidFill>
                <a:schemeClr val="bg1"/>
              </a:solidFill>
            </a:endParaRPr>
          </a:p>
        </p:txBody>
      </p:sp>
      <p:sp>
        <p:nvSpPr>
          <p:cNvPr id="3" name="Content Placeholder 2"/>
          <p:cNvSpPr>
            <a:spLocks noGrp="1"/>
          </p:cNvSpPr>
          <p:nvPr>
            <p:ph idx="1"/>
          </p:nvPr>
        </p:nvSpPr>
        <p:spPr>
          <a:xfrm>
            <a:off x="838200" y="1575594"/>
            <a:ext cx="10515600" cy="4895850"/>
          </a:xfrm>
        </p:spPr>
        <p:txBody>
          <a:bodyPr>
            <a:noAutofit/>
          </a:bodyPr>
          <a:lstStyle/>
          <a:p>
            <a:pPr>
              <a:lnSpc>
                <a:spcPct val="150000"/>
              </a:lnSpc>
            </a:pPr>
            <a:r>
              <a:rPr lang="en-GB" sz="1800" dirty="0">
                <a:solidFill>
                  <a:schemeClr val="bg1"/>
                </a:solidFill>
              </a:rPr>
              <a:t>This project set out to provide schools with a practical mechanism for identifying whether pupils (regardless of their attainment levels) are on track for better adult economic outcomes than might be expected of their comparable peers. </a:t>
            </a:r>
            <a:endParaRPr lang="en-GB" sz="1800" dirty="0" smtClean="0">
              <a:solidFill>
                <a:schemeClr val="bg1"/>
              </a:solidFill>
            </a:endParaRPr>
          </a:p>
          <a:p>
            <a:pPr marL="0" indent="0">
              <a:lnSpc>
                <a:spcPct val="150000"/>
              </a:lnSpc>
              <a:buNone/>
            </a:pPr>
            <a:endParaRPr lang="en-GB" sz="1800" dirty="0" smtClean="0">
              <a:solidFill>
                <a:schemeClr val="bg1"/>
              </a:solidFill>
            </a:endParaRPr>
          </a:p>
          <a:p>
            <a:pPr>
              <a:lnSpc>
                <a:spcPct val="150000"/>
              </a:lnSpc>
            </a:pPr>
            <a:r>
              <a:rPr lang="en-GB" sz="1800" dirty="0">
                <a:solidFill>
                  <a:schemeClr val="bg1"/>
                </a:solidFill>
              </a:rPr>
              <a:t>This set of ‘indicators’ was developed in light of information collected from longitudinal studies as identified within  peer review academic literature or research by the Education and Employers research team working to the same  </a:t>
            </a:r>
            <a:r>
              <a:rPr lang="en-GB" sz="1800" dirty="0" smtClean="0">
                <a:solidFill>
                  <a:schemeClr val="bg1"/>
                </a:solidFill>
              </a:rPr>
              <a:t>standards</a:t>
            </a:r>
          </a:p>
          <a:p>
            <a:pPr marL="0" indent="0">
              <a:lnSpc>
                <a:spcPct val="150000"/>
              </a:lnSpc>
              <a:buNone/>
            </a:pPr>
            <a:endParaRPr lang="en-GB" sz="1800" dirty="0" smtClean="0">
              <a:solidFill>
                <a:schemeClr val="bg1"/>
              </a:solidFill>
            </a:endParaRPr>
          </a:p>
          <a:p>
            <a:pPr>
              <a:lnSpc>
                <a:spcPct val="150000"/>
              </a:lnSpc>
            </a:pPr>
            <a:r>
              <a:rPr lang="en-GB" sz="1800" dirty="0">
                <a:solidFill>
                  <a:schemeClr val="bg1"/>
                </a:solidFill>
              </a:rPr>
              <a:t>These indicators provide evidence that the holding of a particular work-related attitude or participation in specific activities as teenagers can, on average, be associated with better economic outcomes. </a:t>
            </a:r>
          </a:p>
        </p:txBody>
      </p:sp>
      <p:sp>
        <p:nvSpPr>
          <p:cNvPr id="4" name="Slide Number Placeholder 3"/>
          <p:cNvSpPr>
            <a:spLocks noGrp="1"/>
          </p:cNvSpPr>
          <p:nvPr>
            <p:ph type="sldNum" sz="quarter" idx="12"/>
          </p:nvPr>
        </p:nvSpPr>
        <p:spPr/>
        <p:txBody>
          <a:bodyPr/>
          <a:lstStyle/>
          <a:p>
            <a:fld id="{9D33692A-95FC-4F53-BC88-D958BA8AA842}" type="slidenum">
              <a:rPr lang="en-GB" smtClean="0"/>
              <a:t>20</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6800" y="365125"/>
            <a:ext cx="1973364" cy="867441"/>
          </a:xfrm>
          <a:prstGeom prst="rect">
            <a:avLst/>
          </a:prstGeom>
        </p:spPr>
      </p:pic>
    </p:spTree>
    <p:extLst>
      <p:ext uri="{BB962C8B-B14F-4D97-AF65-F5344CB8AC3E}">
        <p14:creationId xmlns:p14="http://schemas.microsoft.com/office/powerpoint/2010/main" val="86036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Next steps…</a:t>
            </a:r>
            <a:endParaRPr lang="en-GB" dirty="0">
              <a:solidFill>
                <a:schemeClr val="bg1"/>
              </a:solidFill>
            </a:endParaRPr>
          </a:p>
        </p:txBody>
      </p:sp>
      <p:sp>
        <p:nvSpPr>
          <p:cNvPr id="3" name="Content Placeholder 2"/>
          <p:cNvSpPr>
            <a:spLocks noGrp="1"/>
          </p:cNvSpPr>
          <p:nvPr>
            <p:ph idx="1"/>
          </p:nvPr>
        </p:nvSpPr>
        <p:spPr/>
        <p:txBody>
          <a:bodyPr>
            <a:normAutofit lnSpcReduction="10000"/>
          </a:bodyPr>
          <a:lstStyle/>
          <a:p>
            <a:r>
              <a:rPr lang="en-GB" dirty="0" smtClean="0">
                <a:solidFill>
                  <a:schemeClr val="bg1"/>
                </a:solidFill>
              </a:rPr>
              <a:t>We launch the report on the 12</a:t>
            </a:r>
            <a:r>
              <a:rPr lang="en-GB" baseline="30000" dirty="0" smtClean="0">
                <a:solidFill>
                  <a:schemeClr val="bg1"/>
                </a:solidFill>
              </a:rPr>
              <a:t>th</a:t>
            </a:r>
            <a:r>
              <a:rPr lang="en-GB" dirty="0" smtClean="0">
                <a:solidFill>
                  <a:schemeClr val="bg1"/>
                </a:solidFill>
              </a:rPr>
              <a:t> October </a:t>
            </a:r>
          </a:p>
          <a:p>
            <a:r>
              <a:rPr lang="en-GB" dirty="0" smtClean="0">
                <a:solidFill>
                  <a:schemeClr val="bg1"/>
                </a:solidFill>
              </a:rPr>
              <a:t>We aim to test this further with a larger pool of schools</a:t>
            </a:r>
          </a:p>
          <a:p>
            <a:r>
              <a:rPr lang="en-GB" dirty="0" smtClean="0">
                <a:solidFill>
                  <a:schemeClr val="bg1"/>
                </a:solidFill>
              </a:rPr>
              <a:t>We have a toolkit now to download, please send us an email! </a:t>
            </a:r>
          </a:p>
          <a:p>
            <a:endParaRPr lang="en-GB" dirty="0">
              <a:solidFill>
                <a:schemeClr val="bg1"/>
              </a:solidFill>
            </a:endParaRPr>
          </a:p>
          <a:p>
            <a:pPr marL="0" indent="0">
              <a:buNone/>
            </a:pPr>
            <a:endParaRPr lang="en-GB" dirty="0" smtClean="0">
              <a:solidFill>
                <a:schemeClr val="bg1"/>
              </a:solidFill>
            </a:endParaRPr>
          </a:p>
          <a:p>
            <a:pPr marL="0" indent="0">
              <a:buNone/>
            </a:pPr>
            <a:endParaRPr lang="en-GB" dirty="0">
              <a:solidFill>
                <a:schemeClr val="bg1"/>
              </a:solidFill>
            </a:endParaRPr>
          </a:p>
          <a:p>
            <a:pPr marL="0" indent="0">
              <a:buNone/>
            </a:pPr>
            <a:endParaRPr lang="en-GB" dirty="0" smtClean="0">
              <a:solidFill>
                <a:schemeClr val="bg1"/>
              </a:solidFill>
            </a:endParaRPr>
          </a:p>
          <a:p>
            <a:pPr marL="0" indent="0">
              <a:buNone/>
            </a:pPr>
            <a:r>
              <a:rPr lang="en-GB" dirty="0" smtClean="0">
                <a:solidFill>
                  <a:schemeClr val="bg1"/>
                </a:solidFill>
              </a:rPr>
              <a:t>Thank you for your time! </a:t>
            </a:r>
            <a:endParaRPr lang="en-GB" dirty="0">
              <a:solidFill>
                <a:schemeClr val="bg1"/>
              </a:solidFill>
            </a:endParaRPr>
          </a:p>
          <a:p>
            <a:pPr marL="0" indent="0">
              <a:buNone/>
            </a:pPr>
            <a:r>
              <a:rPr lang="en-GB" dirty="0" smtClean="0">
                <a:solidFill>
                  <a:schemeClr val="bg1"/>
                </a:solidFill>
              </a:rPr>
              <a:t>Contact: </a:t>
            </a:r>
            <a:r>
              <a:rPr lang="en-GB" dirty="0" smtClean="0">
                <a:solidFill>
                  <a:schemeClr val="bg1"/>
                </a:solidFill>
                <a:hlinkClick r:id="rId2"/>
              </a:rPr>
              <a:t>elnaz.Kashef@educationandemployers.org</a:t>
            </a:r>
            <a:endParaRPr lang="en-GB" dirty="0" smtClean="0">
              <a:solidFill>
                <a:schemeClr val="bg1"/>
              </a:solidFill>
            </a:endParaRPr>
          </a:p>
          <a:p>
            <a:pPr marL="0" indent="0">
              <a:buNone/>
            </a:pPr>
            <a:endParaRPr lang="en-GB" dirty="0" smtClean="0">
              <a:solidFill>
                <a:schemeClr val="bg1"/>
              </a:solidFill>
            </a:endParaRPr>
          </a:p>
          <a:p>
            <a:pPr marL="0" indent="0">
              <a:buNone/>
            </a:pPr>
            <a:endParaRPr lang="en-GB" dirty="0">
              <a:solidFill>
                <a:schemeClr val="bg1"/>
              </a:solidFill>
            </a:endParaRPr>
          </a:p>
        </p:txBody>
      </p:sp>
      <p:sp>
        <p:nvSpPr>
          <p:cNvPr id="4" name="Slide Number Placeholder 3"/>
          <p:cNvSpPr>
            <a:spLocks noGrp="1"/>
          </p:cNvSpPr>
          <p:nvPr>
            <p:ph type="sldNum" sz="quarter" idx="12"/>
          </p:nvPr>
        </p:nvSpPr>
        <p:spPr/>
        <p:txBody>
          <a:bodyPr/>
          <a:lstStyle/>
          <a:p>
            <a:fld id="{9D33692A-95FC-4F53-BC88-D958BA8AA842}" type="slidenum">
              <a:rPr lang="en-GB" smtClean="0"/>
              <a:t>21</a:t>
            </a:fld>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65125"/>
            <a:ext cx="1973364" cy="867441"/>
          </a:xfrm>
          <a:prstGeom prst="rect">
            <a:avLst/>
          </a:prstGeom>
        </p:spPr>
      </p:pic>
    </p:spTree>
    <p:extLst>
      <p:ext uri="{BB962C8B-B14F-4D97-AF65-F5344CB8AC3E}">
        <p14:creationId xmlns:p14="http://schemas.microsoft.com/office/powerpoint/2010/main" val="323231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 of this research</a:t>
            </a:r>
            <a:endParaRPr lang="en-GB" dirty="0"/>
          </a:p>
        </p:txBody>
      </p:sp>
      <p:sp>
        <p:nvSpPr>
          <p:cNvPr id="3" name="Content Placeholder 2"/>
          <p:cNvSpPr>
            <a:spLocks noGrp="1"/>
          </p:cNvSpPr>
          <p:nvPr>
            <p:ph idx="1"/>
          </p:nvPr>
        </p:nvSpPr>
        <p:spPr>
          <a:xfrm>
            <a:off x="838200" y="1815647"/>
            <a:ext cx="10657114" cy="4905828"/>
          </a:xfrm>
        </p:spPr>
        <p:txBody>
          <a:bodyPr>
            <a:normAutofit/>
          </a:bodyPr>
          <a:lstStyle/>
          <a:p>
            <a:r>
              <a:rPr lang="en-GB" sz="2200" dirty="0"/>
              <a:t>R</a:t>
            </a:r>
            <a:r>
              <a:rPr lang="en-GB" sz="2200" dirty="0" smtClean="0"/>
              <a:t>eview longitudinal data in order to identify indicators of adult economic outcomes linked to teenage work-related attitudes and experiences in order to create a new resource for UK schools seeking to judge the preparedness of young people for the adult working world. </a:t>
            </a:r>
          </a:p>
          <a:p>
            <a:pPr marL="0" indent="0">
              <a:buNone/>
            </a:pPr>
            <a:endParaRPr lang="en-GB" sz="2200" dirty="0" smtClean="0"/>
          </a:p>
          <a:p>
            <a:r>
              <a:rPr lang="en-GB" sz="2200" dirty="0" smtClean="0"/>
              <a:t>By making insights from longitudinal data more easily accessible, opportunity exists to provide schools with a new tool to be used with pupils of the widest range of abilities and aspirations. </a:t>
            </a:r>
          </a:p>
          <a:p>
            <a:pPr marL="0" indent="0">
              <a:buNone/>
            </a:pPr>
            <a:endParaRPr lang="en-GB" sz="2200" dirty="0" smtClean="0"/>
          </a:p>
          <a:p>
            <a:r>
              <a:rPr lang="en-GB" sz="2200" dirty="0" smtClean="0"/>
              <a:t>Because this is the first time that such a project has been attempted the research team has proceeded with caution, working with schools staff to confirm the prospective utility of the resource. </a:t>
            </a:r>
            <a:endParaRPr lang="en-GB"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2030" y="197809"/>
            <a:ext cx="1928799" cy="847852"/>
          </a:xfrm>
          <a:prstGeom prst="rect">
            <a:avLst/>
          </a:prstGeom>
        </p:spPr>
      </p:pic>
      <p:sp>
        <p:nvSpPr>
          <p:cNvPr id="5" name="Slide Number Placeholder 4"/>
          <p:cNvSpPr>
            <a:spLocks noGrp="1"/>
          </p:cNvSpPr>
          <p:nvPr>
            <p:ph type="sldNum" sz="quarter" idx="12"/>
          </p:nvPr>
        </p:nvSpPr>
        <p:spPr/>
        <p:txBody>
          <a:bodyPr/>
          <a:lstStyle/>
          <a:p>
            <a:fld id="{9D33692A-95FC-4F53-BC88-D958BA8AA842}" type="slidenum">
              <a:rPr lang="en-GB" smtClean="0"/>
              <a:t>3</a:t>
            </a:fld>
            <a:endParaRPr lang="en-GB"/>
          </a:p>
        </p:txBody>
      </p:sp>
    </p:spTree>
    <p:extLst>
      <p:ext uri="{BB962C8B-B14F-4D97-AF65-F5344CB8AC3E}">
        <p14:creationId xmlns:p14="http://schemas.microsoft.com/office/powerpoint/2010/main" val="1819629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Synthesising Indicators</a:t>
            </a:r>
            <a:endParaRPr lang="en-GB" dirty="0">
              <a:solidFill>
                <a:schemeClr val="bg1"/>
              </a:solidFill>
            </a:endParaRPr>
          </a:p>
        </p:txBody>
      </p:sp>
      <p:sp>
        <p:nvSpPr>
          <p:cNvPr id="3" name="Content Placeholder 2"/>
          <p:cNvSpPr>
            <a:spLocks noGrp="1"/>
          </p:cNvSpPr>
          <p:nvPr>
            <p:ph idx="1"/>
          </p:nvPr>
        </p:nvSpPr>
        <p:spPr>
          <a:xfrm>
            <a:off x="838200" y="1825624"/>
            <a:ext cx="10515600" cy="4530725"/>
          </a:xfrm>
        </p:spPr>
        <p:txBody>
          <a:bodyPr>
            <a:normAutofit/>
          </a:bodyPr>
          <a:lstStyle/>
          <a:p>
            <a:pPr marL="0" indent="0">
              <a:buNone/>
            </a:pPr>
            <a:r>
              <a:rPr lang="en-GB" dirty="0" smtClean="0">
                <a:solidFill>
                  <a:schemeClr val="bg1"/>
                </a:solidFill>
              </a:rPr>
              <a:t>a/ Literature review: A systematic search of academic literature</a:t>
            </a:r>
          </a:p>
          <a:p>
            <a:pPr marL="2517775" indent="-457200"/>
            <a:r>
              <a:rPr lang="en-GB" dirty="0" smtClean="0">
                <a:solidFill>
                  <a:schemeClr val="bg1"/>
                </a:solidFill>
              </a:rPr>
              <a:t> </a:t>
            </a:r>
            <a:r>
              <a:rPr lang="en-GB" i="1" dirty="0" smtClean="0">
                <a:solidFill>
                  <a:schemeClr val="bg1"/>
                </a:solidFill>
              </a:rPr>
              <a:t>To identify relevant UK which explores the relationships between adult economic outcomes and teenage school-mediated work-related perceptions and experiences, which can be measured and influenced by teaching staff, 2000 onwards, Longitudinal </a:t>
            </a:r>
          </a:p>
          <a:p>
            <a:pPr marL="0" indent="0">
              <a:buNone/>
            </a:pPr>
            <a:r>
              <a:rPr lang="en-GB" i="1" dirty="0" smtClean="0">
                <a:solidFill>
                  <a:schemeClr val="bg1"/>
                </a:solidFill>
              </a:rPr>
              <a:t>b/ Extracted the indicators from each study that fit the criteria </a:t>
            </a:r>
          </a:p>
          <a:p>
            <a:pPr marL="0" indent="0">
              <a:buNone/>
            </a:pPr>
            <a:r>
              <a:rPr lang="en-GB" i="1" dirty="0" smtClean="0">
                <a:solidFill>
                  <a:schemeClr val="bg1"/>
                </a:solidFill>
              </a:rPr>
              <a:t>c/ Conducted additional analysis using longitudinal databases</a:t>
            </a:r>
          </a:p>
          <a:p>
            <a:pPr marL="0" indent="0">
              <a:buNone/>
            </a:pPr>
            <a:r>
              <a:rPr lang="en-GB" i="1" dirty="0" smtClean="0">
                <a:solidFill>
                  <a:schemeClr val="bg1"/>
                </a:solidFill>
              </a:rPr>
              <a:t>d/ Studied the underlying themes and designed the toolkit </a:t>
            </a:r>
          </a:p>
        </p:txBody>
      </p:sp>
      <p:sp>
        <p:nvSpPr>
          <p:cNvPr id="4" name="Slide Number Placeholder 3"/>
          <p:cNvSpPr>
            <a:spLocks noGrp="1"/>
          </p:cNvSpPr>
          <p:nvPr>
            <p:ph type="sldNum" sz="quarter" idx="12"/>
          </p:nvPr>
        </p:nvSpPr>
        <p:spPr/>
        <p:txBody>
          <a:bodyPr/>
          <a:lstStyle/>
          <a:p>
            <a:fld id="{9D33692A-95FC-4F53-BC88-D958BA8AA842}" type="slidenum">
              <a:rPr lang="en-GB" smtClean="0"/>
              <a:t>4</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spTree>
    <p:extLst>
      <p:ext uri="{BB962C8B-B14F-4D97-AF65-F5344CB8AC3E}">
        <p14:creationId xmlns:p14="http://schemas.microsoft.com/office/powerpoint/2010/main" val="193607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Underlying themes </a:t>
            </a:r>
            <a:endParaRPr lang="en-GB" dirty="0">
              <a:solidFill>
                <a:schemeClr val="bg1"/>
              </a:solidFill>
            </a:endParaRPr>
          </a:p>
        </p:txBody>
      </p:sp>
      <p:sp>
        <p:nvSpPr>
          <p:cNvPr id="3" name="Content Placeholder 2"/>
          <p:cNvSpPr>
            <a:spLocks noGrp="1"/>
          </p:cNvSpPr>
          <p:nvPr>
            <p:ph idx="1"/>
          </p:nvPr>
        </p:nvSpPr>
        <p:spPr>
          <a:xfrm>
            <a:off x="722086" y="1626960"/>
            <a:ext cx="6781392" cy="5094515"/>
          </a:xfrm>
        </p:spPr>
        <p:txBody>
          <a:bodyPr>
            <a:normAutofit lnSpcReduction="10000"/>
          </a:bodyPr>
          <a:lstStyle/>
          <a:p>
            <a:pPr marL="0" indent="0">
              <a:buNone/>
            </a:pPr>
            <a:r>
              <a:rPr lang="en-GB" sz="2900" u="sng" dirty="0" smtClean="0">
                <a:solidFill>
                  <a:schemeClr val="bg1"/>
                </a:solidFill>
              </a:rPr>
              <a:t>Theme one: Thinking about the future</a:t>
            </a:r>
          </a:p>
          <a:p>
            <a:pPr marL="0" indent="0">
              <a:buNone/>
            </a:pPr>
            <a:endParaRPr lang="en-GB" dirty="0" smtClean="0">
              <a:solidFill>
                <a:schemeClr val="bg1"/>
              </a:solidFill>
            </a:endParaRPr>
          </a:p>
          <a:p>
            <a:pPr marL="449263" indent="33338">
              <a:lnSpc>
                <a:spcPct val="100000"/>
              </a:lnSpc>
            </a:pPr>
            <a:r>
              <a:rPr lang="en-GB" sz="1900" i="1" dirty="0" smtClean="0">
                <a:solidFill>
                  <a:schemeClr val="bg1"/>
                </a:solidFill>
              </a:rPr>
              <a:t>Teenage certainty about career aspirations are associated with better adult economic outcomes.</a:t>
            </a:r>
          </a:p>
          <a:p>
            <a:pPr marL="449263" indent="33338">
              <a:lnSpc>
                <a:spcPct val="100000"/>
              </a:lnSpc>
            </a:pPr>
            <a:r>
              <a:rPr lang="en-GB" sz="1900" i="1" dirty="0" smtClean="0">
                <a:solidFill>
                  <a:schemeClr val="bg1"/>
                </a:solidFill>
              </a:rPr>
              <a:t>Higher teenage occupational aspirations are associated with better adult economic outcomes.</a:t>
            </a:r>
          </a:p>
          <a:p>
            <a:pPr marL="449263" indent="33338">
              <a:lnSpc>
                <a:spcPct val="100000"/>
              </a:lnSpc>
            </a:pPr>
            <a:r>
              <a:rPr lang="en-GB" sz="1900" i="1" dirty="0" smtClean="0">
                <a:solidFill>
                  <a:schemeClr val="bg1"/>
                </a:solidFill>
              </a:rPr>
              <a:t>Teenage plans to stay in education after age 16 are associated with better adult economic outcomes.</a:t>
            </a:r>
          </a:p>
          <a:p>
            <a:pPr marL="449263" indent="33338">
              <a:lnSpc>
                <a:spcPct val="100000"/>
              </a:lnSpc>
            </a:pPr>
            <a:r>
              <a:rPr lang="en-GB" sz="1900" i="1" dirty="0" smtClean="0">
                <a:solidFill>
                  <a:schemeClr val="bg1"/>
                </a:solidFill>
              </a:rPr>
              <a:t>Teenagers with realistic understanding of the education required to achieve career ambitions can expect better adult economic outcomes than peers.</a:t>
            </a:r>
          </a:p>
          <a:p>
            <a:pPr marL="449263" indent="33338">
              <a:lnSpc>
                <a:spcPct val="100000"/>
              </a:lnSpc>
            </a:pPr>
            <a:r>
              <a:rPr lang="en-GB" sz="1900" i="1" dirty="0" smtClean="0">
                <a:solidFill>
                  <a:schemeClr val="bg1"/>
                </a:solidFill>
              </a:rPr>
              <a:t>Teenagers who believe their family networks will help them find work after leaving education can expect better adult economic outcomes than peers</a:t>
            </a:r>
            <a:endParaRPr lang="en-GB" sz="1900" i="1" dirty="0">
              <a:solidFill>
                <a:schemeClr val="bg1"/>
              </a:solidFill>
            </a:endParaRPr>
          </a:p>
        </p:txBody>
      </p:sp>
      <p:sp>
        <p:nvSpPr>
          <p:cNvPr id="4" name="Slide Number Placeholder 3"/>
          <p:cNvSpPr>
            <a:spLocks noGrp="1"/>
          </p:cNvSpPr>
          <p:nvPr>
            <p:ph type="sldNum" sz="quarter" idx="12"/>
          </p:nvPr>
        </p:nvSpPr>
        <p:spPr/>
        <p:txBody>
          <a:bodyPr/>
          <a:lstStyle/>
          <a:p>
            <a:fld id="{9D33692A-95FC-4F53-BC88-D958BA8AA842}" type="slidenum">
              <a:rPr lang="en-GB" smtClean="0"/>
              <a:t>5</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592" y="0"/>
            <a:ext cx="4572408" cy="6858000"/>
          </a:xfrm>
          <a:prstGeom prst="rect">
            <a:avLst/>
          </a:prstGeom>
        </p:spPr>
      </p:pic>
    </p:spTree>
    <p:extLst>
      <p:ext uri="{BB962C8B-B14F-4D97-AF65-F5344CB8AC3E}">
        <p14:creationId xmlns:p14="http://schemas.microsoft.com/office/powerpoint/2010/main" val="1846911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6</a:t>
            </a:fld>
            <a:endParaRPr lang="en-GB" dirty="0"/>
          </a:p>
        </p:txBody>
      </p:sp>
      <p:sp>
        <p:nvSpPr>
          <p:cNvPr id="5" name="TextBox 4"/>
          <p:cNvSpPr txBox="1"/>
          <p:nvPr/>
        </p:nvSpPr>
        <p:spPr>
          <a:xfrm>
            <a:off x="304799" y="754741"/>
            <a:ext cx="5863772" cy="3250633"/>
          </a:xfrm>
          <a:prstGeom prst="rect">
            <a:avLst/>
          </a:prstGeom>
          <a:noFill/>
          <a:ln>
            <a:noFill/>
            <a:prstDash val="sysDash"/>
          </a:ln>
        </p:spPr>
        <p:txBody>
          <a:bodyPr wrap="square" rtlCol="0">
            <a:spAutoFit/>
          </a:bodyPr>
          <a:lstStyle/>
          <a:p>
            <a:pPr>
              <a:lnSpc>
                <a:spcPct val="90000"/>
              </a:lnSpc>
              <a:spcBef>
                <a:spcPts val="1000"/>
              </a:spcBef>
            </a:pPr>
            <a:r>
              <a:rPr lang="en-GB" sz="2900" u="sng" dirty="0">
                <a:solidFill>
                  <a:schemeClr val="bg1"/>
                </a:solidFill>
              </a:rPr>
              <a:t>Theme two: Talking about the future</a:t>
            </a:r>
          </a:p>
          <a:p>
            <a:pPr>
              <a:lnSpc>
                <a:spcPct val="90000"/>
              </a:lnSpc>
              <a:spcBef>
                <a:spcPts val="1000"/>
              </a:spcBef>
            </a:pPr>
            <a:endParaRPr lang="en-GB" sz="2900" u="sng" dirty="0" smtClean="0">
              <a:solidFill>
                <a:schemeClr val="bg1"/>
              </a:solidFill>
            </a:endParaRPr>
          </a:p>
          <a:p>
            <a:pPr marL="449263" indent="33338">
              <a:lnSpc>
                <a:spcPct val="90000"/>
              </a:lnSpc>
              <a:spcBef>
                <a:spcPts val="1000"/>
              </a:spcBef>
              <a:buFont typeface="Arial" panose="020B0604020202020204" pitchFamily="34" charset="0"/>
              <a:buChar char="•"/>
            </a:pPr>
            <a:r>
              <a:rPr lang="en-GB" sz="1900" i="1" dirty="0">
                <a:solidFill>
                  <a:schemeClr val="bg1"/>
                </a:solidFill>
              </a:rPr>
              <a:t>Teenage participation in school-based careers talks with outside speakers is associate with better adult economic </a:t>
            </a:r>
            <a:r>
              <a:rPr lang="en-GB" sz="1900" i="1" dirty="0" smtClean="0">
                <a:solidFill>
                  <a:schemeClr val="bg1"/>
                </a:solidFill>
              </a:rPr>
              <a:t>outcomes</a:t>
            </a:r>
          </a:p>
          <a:p>
            <a:pPr marL="449263">
              <a:lnSpc>
                <a:spcPct val="90000"/>
              </a:lnSpc>
              <a:spcBef>
                <a:spcPts val="1000"/>
              </a:spcBef>
            </a:pPr>
            <a:endParaRPr lang="en-GB" sz="1900" i="1" dirty="0">
              <a:solidFill>
                <a:schemeClr val="bg1"/>
              </a:solidFill>
            </a:endParaRPr>
          </a:p>
          <a:p>
            <a:pPr marL="449263" indent="33338">
              <a:lnSpc>
                <a:spcPct val="90000"/>
              </a:lnSpc>
              <a:spcBef>
                <a:spcPts val="1000"/>
              </a:spcBef>
              <a:buFont typeface="Arial" panose="020B0604020202020204" pitchFamily="34" charset="0"/>
              <a:buChar char="•"/>
            </a:pPr>
            <a:r>
              <a:rPr lang="en-GB" sz="1900" i="1" dirty="0">
                <a:solidFill>
                  <a:schemeClr val="bg1"/>
                </a:solidFill>
              </a:rPr>
              <a:t>Teenagers who speak to teachers about their educational plans can expect better adult economic outcomes than </a:t>
            </a:r>
            <a:r>
              <a:rPr lang="en-GB" sz="1900" i="1" dirty="0" smtClean="0">
                <a:solidFill>
                  <a:schemeClr val="bg1"/>
                </a:solidFill>
              </a:rPr>
              <a:t>peers who don’t</a:t>
            </a:r>
            <a:endParaRPr lang="en-GB" sz="1900" i="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073" y="227003"/>
            <a:ext cx="5368854" cy="357574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6850"/>
          <a:stretch/>
        </p:blipFill>
        <p:spPr>
          <a:xfrm>
            <a:off x="6489073" y="3715883"/>
            <a:ext cx="5423289" cy="3005592"/>
          </a:xfrm>
          <a:prstGeom prst="rect">
            <a:avLst/>
          </a:prstGeom>
        </p:spPr>
      </p:pic>
    </p:spTree>
    <p:extLst>
      <p:ext uri="{BB962C8B-B14F-4D97-AF65-F5344CB8AC3E}">
        <p14:creationId xmlns:p14="http://schemas.microsoft.com/office/powerpoint/2010/main" val="626936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7</a:t>
            </a:fld>
            <a:endParaRPr lang="en-GB"/>
          </a:p>
        </p:txBody>
      </p:sp>
      <p:sp>
        <p:nvSpPr>
          <p:cNvPr id="5" name="Content Placeholder 2"/>
          <p:cNvSpPr>
            <a:spLocks noGrp="1"/>
          </p:cNvSpPr>
          <p:nvPr>
            <p:ph idx="1"/>
          </p:nvPr>
        </p:nvSpPr>
        <p:spPr>
          <a:xfrm>
            <a:off x="301172" y="580571"/>
            <a:ext cx="4024086" cy="5775779"/>
          </a:xfrm>
        </p:spPr>
        <p:txBody>
          <a:bodyPr>
            <a:normAutofit/>
          </a:bodyPr>
          <a:lstStyle/>
          <a:p>
            <a:pPr marL="0" indent="0">
              <a:buNone/>
            </a:pPr>
            <a:r>
              <a:rPr lang="en-GB" sz="2900" u="sng" dirty="0" smtClean="0">
                <a:solidFill>
                  <a:schemeClr val="bg1"/>
                </a:solidFill>
              </a:rPr>
              <a:t>Theme three: Experiencing the future</a:t>
            </a:r>
          </a:p>
          <a:p>
            <a:pPr marL="0" indent="0">
              <a:buNone/>
            </a:pPr>
            <a:endParaRPr lang="en-GB" sz="2900" u="sng" dirty="0" smtClean="0">
              <a:solidFill>
                <a:schemeClr val="bg1"/>
              </a:solidFill>
            </a:endParaRPr>
          </a:p>
          <a:p>
            <a:pPr marL="449263" indent="33338"/>
            <a:r>
              <a:rPr lang="en-GB" sz="1900" i="1" dirty="0">
                <a:solidFill>
                  <a:schemeClr val="bg1"/>
                </a:solidFill>
              </a:rPr>
              <a:t>Teenagers who engage in higher volume school-mediated employer engagement activities can expect better adult economic outcomes than </a:t>
            </a:r>
            <a:r>
              <a:rPr lang="en-GB" sz="1900" i="1" dirty="0" smtClean="0">
                <a:solidFill>
                  <a:schemeClr val="bg1"/>
                </a:solidFill>
              </a:rPr>
              <a:t>peers</a:t>
            </a:r>
          </a:p>
          <a:p>
            <a:pPr marL="449263" indent="0">
              <a:buNone/>
            </a:pPr>
            <a:endParaRPr lang="en-GB" sz="1900" i="1" dirty="0">
              <a:solidFill>
                <a:schemeClr val="bg1"/>
              </a:solidFill>
            </a:endParaRPr>
          </a:p>
          <a:p>
            <a:pPr marL="449263" indent="33338"/>
            <a:r>
              <a:rPr lang="en-GB" sz="1900" i="1" dirty="0">
                <a:solidFill>
                  <a:schemeClr val="bg1"/>
                </a:solidFill>
              </a:rPr>
              <a:t>Teenagers who combine part-time employment with full-time education can expect better adult economic outcomes than peers</a:t>
            </a:r>
          </a:p>
          <a:p>
            <a:pPr marL="0" indent="0">
              <a:buNone/>
            </a:pPr>
            <a:endParaRPr lang="en-GB" dirty="0" smtClean="0">
              <a:solidFill>
                <a:schemeClr val="bg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935" r="17724"/>
          <a:stretch/>
        </p:blipFill>
        <p:spPr>
          <a:xfrm>
            <a:off x="7375405" y="114792"/>
            <a:ext cx="4511796" cy="410160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508" t="7407"/>
          <a:stretch/>
        </p:blipFill>
        <p:spPr>
          <a:xfrm>
            <a:off x="4488875" y="3012349"/>
            <a:ext cx="3991429" cy="3701868"/>
          </a:xfrm>
          <a:prstGeom prst="rect">
            <a:avLst/>
          </a:prstGeom>
        </p:spPr>
      </p:pic>
    </p:spTree>
    <p:extLst>
      <p:ext uri="{BB962C8B-B14F-4D97-AF65-F5344CB8AC3E}">
        <p14:creationId xmlns:p14="http://schemas.microsoft.com/office/powerpoint/2010/main" val="2353381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3692A-95FC-4F53-BC88-D958BA8AA842}" type="slidenum">
              <a:rPr lang="en-GB" smtClean="0"/>
              <a:t>8</a:t>
            </a:fld>
            <a:endParaRPr lang="en-GB"/>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163"/>
                    </a14:imgEffect>
                  </a14:imgLayer>
                </a14:imgProps>
              </a:ext>
              <a:ext uri="{28A0092B-C50C-407E-A947-70E740481C1C}">
                <a14:useLocalDpi xmlns:a14="http://schemas.microsoft.com/office/drawing/2010/main" val="0"/>
              </a:ext>
            </a:extLst>
          </a:blip>
          <a:stretch>
            <a:fillRect/>
          </a:stretch>
        </p:blipFill>
        <p:spPr>
          <a:xfrm>
            <a:off x="940978" y="369837"/>
            <a:ext cx="10060851" cy="6169075"/>
          </a:xfrm>
          <a:prstGeom prst="rect">
            <a:avLst/>
          </a:prstGeom>
        </p:spPr>
      </p:pic>
      <p:sp>
        <p:nvSpPr>
          <p:cNvPr id="8" name="Shape 89"/>
          <p:cNvSpPr/>
          <p:nvPr/>
        </p:nvSpPr>
        <p:spPr>
          <a:xfrm>
            <a:off x="940978" y="369837"/>
            <a:ext cx="7070907" cy="6169075"/>
          </a:xfrm>
          <a:prstGeom prst="rect">
            <a:avLst/>
          </a:prstGeom>
          <a:solidFill>
            <a:srgbClr val="D0CECE">
              <a:alpha val="24000"/>
            </a:srgbClr>
          </a:solidFill>
          <a:ln>
            <a:noFill/>
          </a:ln>
        </p:spPr>
        <p:txBody>
          <a:bodyPr lIns="91425" tIns="91425" rIns="91425" bIns="91425" anchor="ctr" anchorCtr="0">
            <a:noAutofit/>
          </a:bodyPr>
          <a:lstStyle/>
          <a:p>
            <a:pPr>
              <a:buClr>
                <a:srgbClr val="000000"/>
              </a:buClr>
              <a:buFont typeface="Calibri"/>
              <a:buNone/>
            </a:pPr>
            <a:endParaRPr kern="0">
              <a:solidFill>
                <a:srgbClr val="000000"/>
              </a:solidFill>
              <a:ea typeface="Calibri"/>
              <a:cs typeface="Calibri"/>
              <a:sym typeface="Calibri"/>
            </a:endParaRPr>
          </a:p>
        </p:txBody>
      </p:sp>
      <p:sp>
        <p:nvSpPr>
          <p:cNvPr id="5" name="TextBox 4"/>
          <p:cNvSpPr txBox="1"/>
          <p:nvPr/>
        </p:nvSpPr>
        <p:spPr>
          <a:xfrm>
            <a:off x="1117599" y="1022349"/>
            <a:ext cx="6545944" cy="1941557"/>
          </a:xfrm>
          <a:prstGeom prst="rect">
            <a:avLst/>
          </a:prstGeom>
          <a:noFill/>
          <a:ln>
            <a:noFill/>
            <a:prstDash val="sysDash"/>
          </a:ln>
        </p:spPr>
        <p:txBody>
          <a:bodyPr wrap="square" rtlCol="0">
            <a:spAutoFit/>
          </a:bodyPr>
          <a:lstStyle/>
          <a:p>
            <a:pPr>
              <a:lnSpc>
                <a:spcPct val="90000"/>
              </a:lnSpc>
              <a:spcBef>
                <a:spcPts val="1000"/>
              </a:spcBef>
            </a:pPr>
            <a:r>
              <a:rPr lang="en-GB" sz="2900" u="sng" dirty="0">
                <a:solidFill>
                  <a:schemeClr val="bg1"/>
                </a:solidFill>
              </a:rPr>
              <a:t>Theme four: Thinking about school</a:t>
            </a:r>
          </a:p>
          <a:p>
            <a:pPr>
              <a:lnSpc>
                <a:spcPct val="90000"/>
              </a:lnSpc>
              <a:spcBef>
                <a:spcPts val="1000"/>
              </a:spcBef>
            </a:pPr>
            <a:endParaRPr lang="en-GB" sz="2900" u="sng" dirty="0" smtClean="0">
              <a:solidFill>
                <a:schemeClr val="bg1"/>
              </a:solidFill>
            </a:endParaRPr>
          </a:p>
          <a:p>
            <a:pPr marL="174625" indent="33338">
              <a:lnSpc>
                <a:spcPct val="90000"/>
              </a:lnSpc>
              <a:spcBef>
                <a:spcPts val="1000"/>
              </a:spcBef>
              <a:buFont typeface="Arial" panose="020B0604020202020204" pitchFamily="34" charset="0"/>
              <a:buChar char="•"/>
            </a:pPr>
            <a:r>
              <a:rPr lang="en-GB" sz="1900" b="1" i="1" dirty="0">
                <a:solidFill>
                  <a:schemeClr val="bg1"/>
                </a:solidFill>
              </a:rPr>
              <a:t>Teenagers who see value in their schooling can expect better adult economic outcomes than </a:t>
            </a:r>
            <a:r>
              <a:rPr lang="en-GB" sz="1900" b="1" i="1" dirty="0" smtClean="0">
                <a:solidFill>
                  <a:schemeClr val="bg1"/>
                </a:solidFill>
              </a:rPr>
              <a:t>peers who think school is a waste of time</a:t>
            </a:r>
            <a:endParaRPr lang="en-GB" sz="1900" b="1" i="1" dirty="0">
              <a:solidFill>
                <a:schemeClr val="bg1"/>
              </a:solidFill>
            </a:endParaRPr>
          </a:p>
        </p:txBody>
      </p:sp>
    </p:spTree>
    <p:extLst>
      <p:ext uri="{BB962C8B-B14F-4D97-AF65-F5344CB8AC3E}">
        <p14:creationId xmlns:p14="http://schemas.microsoft.com/office/powerpoint/2010/main" val="384919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143" y="390397"/>
            <a:ext cx="10515600" cy="1325563"/>
          </a:xfrm>
        </p:spPr>
        <p:txBody>
          <a:bodyPr/>
          <a:lstStyle/>
          <a:p>
            <a:r>
              <a:rPr lang="en-GB" dirty="0" smtClean="0">
                <a:solidFill>
                  <a:schemeClr val="bg1"/>
                </a:solidFill>
              </a:rPr>
              <a:t>First attempt </a:t>
            </a:r>
            <a:endParaRPr lang="en-GB" dirty="0">
              <a:solidFill>
                <a:schemeClr val="bg1"/>
              </a:solidFill>
            </a:endParaRPr>
          </a:p>
        </p:txBody>
      </p:sp>
      <p:sp>
        <p:nvSpPr>
          <p:cNvPr id="3" name="Content Placeholder 2"/>
          <p:cNvSpPr>
            <a:spLocks noGrp="1"/>
          </p:cNvSpPr>
          <p:nvPr>
            <p:ph idx="1"/>
          </p:nvPr>
        </p:nvSpPr>
        <p:spPr>
          <a:xfrm>
            <a:off x="653143" y="1690688"/>
            <a:ext cx="10700657" cy="4486275"/>
          </a:xfrm>
        </p:spPr>
        <p:txBody>
          <a:bodyPr>
            <a:normAutofit/>
          </a:bodyPr>
          <a:lstStyle/>
          <a:p>
            <a:r>
              <a:rPr lang="en-GB" sz="2300" dirty="0" smtClean="0">
                <a:solidFill>
                  <a:schemeClr val="bg1"/>
                </a:solidFill>
              </a:rPr>
              <a:t>Short questionnaire with 13 questions split between 4 sections based on the themes identified </a:t>
            </a:r>
          </a:p>
          <a:p>
            <a:pPr marL="0" indent="0">
              <a:buNone/>
            </a:pPr>
            <a:endParaRPr lang="en-GB" sz="2300" dirty="0" smtClean="0">
              <a:solidFill>
                <a:schemeClr val="bg1"/>
              </a:solidFill>
            </a:endParaRPr>
          </a:p>
          <a:p>
            <a:r>
              <a:rPr lang="en-GB" sz="2300" dirty="0" smtClean="0">
                <a:solidFill>
                  <a:schemeClr val="bg1"/>
                </a:solidFill>
              </a:rPr>
              <a:t>Each section to be scored and evaluated individually (cumulative score not tested) </a:t>
            </a:r>
          </a:p>
          <a:p>
            <a:pPr marL="0" indent="0">
              <a:buNone/>
            </a:pPr>
            <a:endParaRPr lang="en-GB" sz="2300" dirty="0" smtClean="0">
              <a:solidFill>
                <a:schemeClr val="bg1"/>
              </a:solidFill>
            </a:endParaRPr>
          </a:p>
          <a:p>
            <a:r>
              <a:rPr lang="en-GB" sz="2300" dirty="0" smtClean="0">
                <a:solidFill>
                  <a:schemeClr val="bg1"/>
                </a:solidFill>
              </a:rPr>
              <a:t>Allow </a:t>
            </a:r>
            <a:r>
              <a:rPr lang="en-GB" sz="2300" dirty="0">
                <a:solidFill>
                  <a:schemeClr val="bg1"/>
                </a:solidFill>
              </a:rPr>
              <a:t>schools staff to come to an overall view on the preparedness of a young person and to identify particular areas where a student may need more targeted </a:t>
            </a:r>
            <a:r>
              <a:rPr lang="en-GB" sz="2300" dirty="0" smtClean="0">
                <a:solidFill>
                  <a:schemeClr val="bg1"/>
                </a:solidFill>
              </a:rPr>
              <a:t>guidance</a:t>
            </a:r>
          </a:p>
          <a:p>
            <a:pPr marL="0" indent="0">
              <a:buNone/>
            </a:pPr>
            <a:endParaRPr lang="en-GB" sz="2300" dirty="0" smtClean="0">
              <a:solidFill>
                <a:schemeClr val="bg1"/>
              </a:solidFill>
            </a:endParaRPr>
          </a:p>
          <a:p>
            <a:r>
              <a:rPr lang="en-GB" sz="2300" dirty="0" smtClean="0">
                <a:solidFill>
                  <a:schemeClr val="bg1"/>
                </a:solidFill>
              </a:rPr>
              <a:t>Scoring </a:t>
            </a:r>
            <a:r>
              <a:rPr lang="en-GB" sz="2300" dirty="0">
                <a:solidFill>
                  <a:schemeClr val="bg1"/>
                </a:solidFill>
              </a:rPr>
              <a:t>system to be used by schools staff. </a:t>
            </a:r>
            <a:endParaRPr lang="en-GB" sz="2300" dirty="0" smtClean="0">
              <a:solidFill>
                <a:schemeClr val="bg1"/>
              </a:solidFill>
            </a:endParaRPr>
          </a:p>
          <a:p>
            <a:pPr marL="0" indent="0">
              <a:buNone/>
            </a:pPr>
            <a:r>
              <a:rPr lang="en-GB" sz="1200" dirty="0">
                <a:solidFill>
                  <a:schemeClr val="bg1"/>
                </a:solidFill>
              </a:rPr>
              <a:t>The scoring system reflects the effect sizes (in terms of wage premiums </a:t>
            </a:r>
            <a:r>
              <a:rPr lang="en-GB" sz="1200" dirty="0" smtClean="0">
                <a:solidFill>
                  <a:schemeClr val="bg1"/>
                </a:solidFill>
              </a:rPr>
              <a:t>or</a:t>
            </a:r>
          </a:p>
          <a:p>
            <a:pPr marL="0" indent="0">
              <a:buNone/>
            </a:pPr>
            <a:r>
              <a:rPr lang="en-GB" sz="1200" dirty="0" smtClean="0">
                <a:solidFill>
                  <a:schemeClr val="bg1"/>
                </a:solidFill>
              </a:rPr>
              <a:t> </a:t>
            </a:r>
            <a:r>
              <a:rPr lang="en-GB" sz="1200" dirty="0">
                <a:solidFill>
                  <a:schemeClr val="bg1"/>
                </a:solidFill>
              </a:rPr>
              <a:t>reduced likelihood of being NEET) found in each individual longitudinal study used</a:t>
            </a:r>
          </a:p>
        </p:txBody>
      </p:sp>
      <p:sp>
        <p:nvSpPr>
          <p:cNvPr id="4" name="Slide Number Placeholder 3"/>
          <p:cNvSpPr>
            <a:spLocks noGrp="1"/>
          </p:cNvSpPr>
          <p:nvPr>
            <p:ph type="sldNum" sz="quarter" idx="12"/>
          </p:nvPr>
        </p:nvSpPr>
        <p:spPr/>
        <p:txBody>
          <a:bodyPr/>
          <a:lstStyle/>
          <a:p>
            <a:fld id="{9D33692A-95FC-4F53-BC88-D958BA8AA842}" type="slidenum">
              <a:rPr lang="en-GB" smtClean="0"/>
              <a:t>9</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1265" y="185738"/>
            <a:ext cx="1973364" cy="86744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84275613"/>
              </p:ext>
            </p:extLst>
          </p:nvPr>
        </p:nvGraphicFramePr>
        <p:xfrm>
          <a:off x="6591049" y="4760685"/>
          <a:ext cx="4039100" cy="1960790"/>
        </p:xfrm>
        <a:graphic>
          <a:graphicData uri="http://schemas.openxmlformats.org/drawingml/2006/table">
            <a:tbl>
              <a:tblPr firstRow="1" firstCol="1" bandRow="1">
                <a:tableStyleId>{5A111915-BE36-4E01-A7E5-04B1672EAD32}</a:tableStyleId>
              </a:tblPr>
              <a:tblGrid>
                <a:gridCol w="2101292"/>
                <a:gridCol w="1937808"/>
              </a:tblGrid>
              <a:tr h="377043">
                <a:tc>
                  <a:txBody>
                    <a:bodyPr/>
                    <a:lstStyle/>
                    <a:p>
                      <a:pPr algn="ctr">
                        <a:lnSpc>
                          <a:spcPct val="107000"/>
                        </a:lnSpc>
                        <a:spcBef>
                          <a:spcPts val="500"/>
                        </a:spcBef>
                        <a:spcAft>
                          <a:spcPts val="0"/>
                        </a:spcAft>
                      </a:pPr>
                      <a:r>
                        <a:rPr lang="en-GB" sz="1800" dirty="0">
                          <a:solidFill>
                            <a:schemeClr val="bg1"/>
                          </a:solidFill>
                          <a:effectLst/>
                        </a:rPr>
                        <a:t>Effect Size (%)</a:t>
                      </a:r>
                      <a:endParaRPr lang="en-GB"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500"/>
                        </a:spcBef>
                        <a:spcAft>
                          <a:spcPts val="0"/>
                        </a:spcAft>
                      </a:pPr>
                      <a:r>
                        <a:rPr lang="en-GB" sz="1800">
                          <a:solidFill>
                            <a:schemeClr val="bg1"/>
                          </a:solidFill>
                          <a:effectLst/>
                        </a:rPr>
                        <a:t>Score given</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365531">
                <a:tc>
                  <a:txBody>
                    <a:bodyPr/>
                    <a:lstStyle/>
                    <a:p>
                      <a:pPr algn="ctr">
                        <a:lnSpc>
                          <a:spcPct val="107000"/>
                        </a:lnSpc>
                        <a:spcBef>
                          <a:spcPts val="500"/>
                        </a:spcBef>
                        <a:spcAft>
                          <a:spcPts val="0"/>
                        </a:spcAft>
                      </a:pPr>
                      <a:r>
                        <a:rPr lang="en-GB" sz="1800">
                          <a:solidFill>
                            <a:schemeClr val="bg1"/>
                          </a:solidFill>
                          <a:effectLst/>
                        </a:rPr>
                        <a:t>0</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500"/>
                        </a:spcBef>
                        <a:spcAft>
                          <a:spcPts val="0"/>
                        </a:spcAft>
                      </a:pPr>
                      <a:r>
                        <a:rPr lang="en-GB" sz="1800" dirty="0">
                          <a:solidFill>
                            <a:schemeClr val="bg1"/>
                          </a:solidFill>
                          <a:effectLst/>
                        </a:rPr>
                        <a:t>0</a:t>
                      </a:r>
                      <a:endParaRPr lang="en-GB"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06072">
                <a:tc>
                  <a:txBody>
                    <a:bodyPr/>
                    <a:lstStyle/>
                    <a:p>
                      <a:pPr algn="ctr">
                        <a:lnSpc>
                          <a:spcPct val="107000"/>
                        </a:lnSpc>
                        <a:spcBef>
                          <a:spcPts val="500"/>
                        </a:spcBef>
                        <a:spcAft>
                          <a:spcPts val="0"/>
                        </a:spcAft>
                      </a:pPr>
                      <a:r>
                        <a:rPr lang="en-GB" sz="1800">
                          <a:solidFill>
                            <a:schemeClr val="bg1"/>
                          </a:solidFill>
                          <a:effectLst/>
                        </a:rPr>
                        <a:t>1 – 5</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500"/>
                        </a:spcBef>
                        <a:spcAft>
                          <a:spcPts val="0"/>
                        </a:spcAft>
                      </a:pPr>
                      <a:r>
                        <a:rPr lang="en-GB" sz="1800">
                          <a:solidFill>
                            <a:schemeClr val="bg1"/>
                          </a:solidFill>
                          <a:effectLst/>
                        </a:rPr>
                        <a:t>1</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06072">
                <a:tc>
                  <a:txBody>
                    <a:bodyPr/>
                    <a:lstStyle/>
                    <a:p>
                      <a:pPr algn="ctr">
                        <a:lnSpc>
                          <a:spcPct val="107000"/>
                        </a:lnSpc>
                        <a:spcBef>
                          <a:spcPts val="500"/>
                        </a:spcBef>
                        <a:spcAft>
                          <a:spcPts val="0"/>
                        </a:spcAft>
                      </a:pPr>
                      <a:r>
                        <a:rPr lang="en-GB" sz="1800">
                          <a:solidFill>
                            <a:schemeClr val="bg1"/>
                          </a:solidFill>
                          <a:effectLst/>
                        </a:rPr>
                        <a:t>6 – 10</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500"/>
                        </a:spcBef>
                        <a:spcAft>
                          <a:spcPts val="0"/>
                        </a:spcAft>
                      </a:pPr>
                      <a:r>
                        <a:rPr lang="en-GB" sz="1800">
                          <a:solidFill>
                            <a:schemeClr val="bg1"/>
                          </a:solidFill>
                          <a:effectLst/>
                        </a:rPr>
                        <a:t>3</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06072">
                <a:tc>
                  <a:txBody>
                    <a:bodyPr/>
                    <a:lstStyle/>
                    <a:p>
                      <a:pPr algn="ctr">
                        <a:lnSpc>
                          <a:spcPct val="107000"/>
                        </a:lnSpc>
                        <a:spcBef>
                          <a:spcPts val="500"/>
                        </a:spcBef>
                        <a:spcAft>
                          <a:spcPts val="0"/>
                        </a:spcAft>
                      </a:pPr>
                      <a:r>
                        <a:rPr lang="en-GB" sz="1800">
                          <a:solidFill>
                            <a:schemeClr val="bg1"/>
                          </a:solidFill>
                          <a:effectLst/>
                        </a:rPr>
                        <a:t>11+</a:t>
                      </a:r>
                      <a:endParaRPr lang="en-GB" sz="18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500"/>
                        </a:spcBef>
                        <a:spcAft>
                          <a:spcPts val="0"/>
                        </a:spcAft>
                      </a:pPr>
                      <a:r>
                        <a:rPr lang="en-GB" sz="1800" dirty="0">
                          <a:solidFill>
                            <a:schemeClr val="bg1"/>
                          </a:solidFill>
                          <a:effectLst/>
                        </a:rPr>
                        <a:t>5</a:t>
                      </a:r>
                      <a:endParaRPr lang="en-GB"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268304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1651</Words>
  <Application>Microsoft Office PowerPoint</Application>
  <PresentationFormat>Widescreen</PresentationFormat>
  <Paragraphs>231</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Indicators of successful transitions: Teenage attitudes and experiences related to the world of work </vt:lpstr>
      <vt:lpstr>PowerPoint Presentation</vt:lpstr>
      <vt:lpstr>Aim of this research</vt:lpstr>
      <vt:lpstr>Synthesising Indicators</vt:lpstr>
      <vt:lpstr>Underlying themes </vt:lpstr>
      <vt:lpstr>PowerPoint Presentation</vt:lpstr>
      <vt:lpstr>PowerPoint Presentation</vt:lpstr>
      <vt:lpstr>PowerPoint Presentation</vt:lpstr>
      <vt:lpstr>First attempt </vt:lpstr>
      <vt:lpstr>Initial questionnaire </vt:lpstr>
      <vt:lpstr>PowerPoint Presentation</vt:lpstr>
      <vt:lpstr>PowerPoint Presentation</vt:lpstr>
      <vt:lpstr>PowerPoint Presentation</vt:lpstr>
      <vt:lpstr>Feedback from practitioners </vt:lpstr>
      <vt:lpstr>Feedback from practitioners </vt:lpstr>
      <vt:lpstr>Confirmed format</vt:lpstr>
      <vt:lpstr>PowerPoint Presentation</vt:lpstr>
      <vt:lpstr>PowerPoint Presentation</vt:lpstr>
      <vt:lpstr>PowerPoint Presentation</vt:lpstr>
      <vt:lpstr>Final remarks </vt:lpstr>
      <vt:lpstr>Next steps…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Indicators of successful transitions: Teenage attitudes and experiences related to the world of work</dc:title>
  <dc:creator>Elnaz Kashef</dc:creator>
  <cp:lastModifiedBy>Elnaz Kashef</cp:lastModifiedBy>
  <cp:revision>69</cp:revision>
  <dcterms:created xsi:type="dcterms:W3CDTF">2017-09-25T13:38:54Z</dcterms:created>
  <dcterms:modified xsi:type="dcterms:W3CDTF">2017-10-03T09:43:30Z</dcterms:modified>
</cp:coreProperties>
</file>