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charts/chart4.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11" r:id="rId2"/>
  </p:sldMasterIdLst>
  <p:notesMasterIdLst>
    <p:notesMasterId r:id="rId77"/>
  </p:notesMasterIdLst>
  <p:handoutMasterIdLst>
    <p:handoutMasterId r:id="rId78"/>
  </p:handoutMasterIdLst>
  <p:sldIdLst>
    <p:sldId id="257" r:id="rId3"/>
    <p:sldId id="258" r:id="rId4"/>
    <p:sldId id="259" r:id="rId5"/>
    <p:sldId id="322" r:id="rId6"/>
    <p:sldId id="264" r:id="rId7"/>
    <p:sldId id="265" r:id="rId8"/>
    <p:sldId id="266" r:id="rId9"/>
    <p:sldId id="267" r:id="rId10"/>
    <p:sldId id="331" r:id="rId11"/>
    <p:sldId id="270" r:id="rId12"/>
    <p:sldId id="271" r:id="rId13"/>
    <p:sldId id="272" r:id="rId14"/>
    <p:sldId id="273" r:id="rId15"/>
    <p:sldId id="324" r:id="rId16"/>
    <p:sldId id="332" r:id="rId17"/>
    <p:sldId id="275" r:id="rId18"/>
    <p:sldId id="276" r:id="rId19"/>
    <p:sldId id="277" r:id="rId20"/>
    <p:sldId id="278" r:id="rId21"/>
    <p:sldId id="279" r:id="rId22"/>
    <p:sldId id="333" r:id="rId23"/>
    <p:sldId id="308" r:id="rId24"/>
    <p:sldId id="334" r:id="rId25"/>
    <p:sldId id="335" r:id="rId26"/>
    <p:sldId id="336" r:id="rId27"/>
    <p:sldId id="337" r:id="rId28"/>
    <p:sldId id="342" r:id="rId29"/>
    <p:sldId id="339" r:id="rId30"/>
    <p:sldId id="340" r:id="rId31"/>
    <p:sldId id="341" r:id="rId32"/>
    <p:sldId id="280" r:id="rId33"/>
    <p:sldId id="281" r:id="rId34"/>
    <p:sldId id="285" r:id="rId35"/>
    <p:sldId id="284" r:id="rId36"/>
    <p:sldId id="329" r:id="rId37"/>
    <p:sldId id="294" r:id="rId38"/>
    <p:sldId id="295" r:id="rId39"/>
    <p:sldId id="296" r:id="rId40"/>
    <p:sldId id="288" r:id="rId41"/>
    <p:sldId id="343" r:id="rId42"/>
    <p:sldId id="344" r:id="rId43"/>
    <p:sldId id="345" r:id="rId44"/>
    <p:sldId id="346" r:id="rId45"/>
    <p:sldId id="347" r:id="rId46"/>
    <p:sldId id="348" r:id="rId47"/>
    <p:sldId id="349" r:id="rId48"/>
    <p:sldId id="350" r:id="rId49"/>
    <p:sldId id="381" r:id="rId50"/>
    <p:sldId id="351" r:id="rId51"/>
    <p:sldId id="352" r:id="rId52"/>
    <p:sldId id="353" r:id="rId53"/>
    <p:sldId id="354" r:id="rId54"/>
    <p:sldId id="369" r:id="rId55"/>
    <p:sldId id="355" r:id="rId56"/>
    <p:sldId id="356" r:id="rId57"/>
    <p:sldId id="357" r:id="rId58"/>
    <p:sldId id="358" r:id="rId59"/>
    <p:sldId id="370" r:id="rId60"/>
    <p:sldId id="359" r:id="rId61"/>
    <p:sldId id="360" r:id="rId62"/>
    <p:sldId id="361" r:id="rId63"/>
    <p:sldId id="362" r:id="rId64"/>
    <p:sldId id="371" r:id="rId65"/>
    <p:sldId id="364" r:id="rId66"/>
    <p:sldId id="372" r:id="rId67"/>
    <p:sldId id="365" r:id="rId68"/>
    <p:sldId id="366" r:id="rId69"/>
    <p:sldId id="376" r:id="rId70"/>
    <p:sldId id="377" r:id="rId71"/>
    <p:sldId id="378" r:id="rId72"/>
    <p:sldId id="379" r:id="rId73"/>
    <p:sldId id="380" r:id="rId74"/>
    <p:sldId id="367" r:id="rId75"/>
    <p:sldId id="304" r:id="rId7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Mann" initials="AM" lastIdx="1" clrIdx="0">
    <p:extLst>
      <p:ext uri="{19B8F6BF-5375-455C-9EA6-DF929625EA0E}">
        <p15:presenceInfo xmlns:p15="http://schemas.microsoft.com/office/powerpoint/2012/main" userId="S-1-5-21-286127089-3122927494-929352742-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B22"/>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11" autoAdjust="0"/>
  </p:normalViewPr>
  <p:slideViewPr>
    <p:cSldViewPr snapToGrid="0">
      <p:cViewPr varScale="1">
        <p:scale>
          <a:sx n="52" d="100"/>
          <a:sy n="52" d="100"/>
        </p:scale>
        <p:origin x="133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s\Desktop\Clients\EK%20work\20151029%20-%20BCS%20review\20151029%20-%20SPSS%20download%20with%20pres%20resid%20cooks.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1504424778813E-2"/>
          <c:y val="6.7510548523206829E-2"/>
          <c:w val="0.97123893805309824"/>
          <c:h val="0.89451476793248863"/>
        </c:manualLayout>
      </c:layout>
      <c:barChart>
        <c:barDir val="col"/>
        <c:grouping val="stacked"/>
        <c:varyColors val="0"/>
        <c:ser>
          <c:idx val="0"/>
          <c:order val="0"/>
          <c:tx>
            <c:strRef>
              <c:f>Sheet1!$A$2</c:f>
              <c:strCache>
                <c:ptCount val="1"/>
              </c:strCache>
            </c:strRef>
          </c:tx>
          <c:spPr>
            <a:solidFill>
              <a:schemeClr val="accent1">
                <a:lumMod val="75000"/>
              </a:schemeClr>
            </a:solidFill>
            <a:ln w="12700">
              <a:noFill/>
              <a:prstDash val="solid"/>
            </a:ln>
          </c:spPr>
          <c:invertIfNegative val="0"/>
          <c:dLbls>
            <c:dLbl>
              <c:idx val="0"/>
              <c:layout>
                <c:manualLayout>
                  <c:x val="2.2832690056956715E-3"/>
                  <c:y val="-0.2997188450656331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4476996698205805E-3"/>
                  <c:y val="-8.7708099707261206E-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0148440239626314E-3"/>
                  <c:y val="-0.206898168812079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720961704271408E-4"/>
                  <c:y val="-0.233268005895542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7243539711847909E-3"/>
                  <c:y val="-0.2554184336963060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9.4295612624897948E-4"/>
                  <c:y val="-0.2997188450656331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6.2395561295219924E-4"/>
                  <c:y val="-0.475867997620078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2.1910999670942707E-3"/>
                  <c:y val="-0.4494981605366140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549407053107E-3"/>
                  <c:y val="-0.35245807500036014"/>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9.0060991431634336E-4"/>
                  <c:y val="-0.35245807500036014"/>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0"/>
              <c:layout>
                <c:manualLayout>
                  <c:x val="2.5536488792743416E-4"/>
                  <c:y val="-0.4273481769680512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1"/>
              <c:layout>
                <c:manualLayout>
                  <c:x val="1.6321849325833812E-3"/>
                  <c:y val="-0.2817878265475690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2"/>
              <c:layout>
                <c:manualLayout>
                  <c:x val="3.3894209812707107E-3"/>
                  <c:y val="-0.3788279120838242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3"/>
              <c:layout>
                <c:manualLayout>
                  <c:x val="3.414622648646452E-4"/>
                  <c:y val="-0.206898168812079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4"/>
              <c:layout>
                <c:manualLayout>
                  <c:x val="1.9086066190066005E-3"/>
                  <c:y val="-0.206898168812079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1.2633615926177504E-3"/>
                  <c:y val="-0.233268005895542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6"/>
              <c:layout>
                <c:manualLayout>
                  <c:x val="2.8305059467598208E-3"/>
                  <c:y val="-0.2554184336963060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7"/>
              <c:layout>
                <c:manualLayout>
                  <c:x val="-2.7128460160064114E-5"/>
                  <c:y val="-0.25541843369630601"/>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8"/>
              <c:layout>
                <c:manualLayout>
                  <c:x val="1.5397832790410304E-3"/>
                  <c:y val="-0.18474818524351505"/>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9"/>
              <c:layout>
                <c:manualLayout>
                  <c:x val="3.1069276331830999E-3"/>
                  <c:y val="-0.13200851107658795"/>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0"/>
              <c:layout>
                <c:manualLayout>
                  <c:x val="2.4929322626321507E-4"/>
                  <c:y val="-0.20689816881207906"/>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1"/>
              <c:layout>
                <c:manualLayout>
                  <c:x val="2.0067618898913513E-3"/>
                  <c:y val="-0.4758679976200782"/>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2"/>
              <c:layout>
                <c:manualLayout>
                  <c:x val="-3.4408678142464314E-3"/>
                  <c:y val="0.51476793248945218"/>
                </c:manualLayout>
              </c:layout>
              <c:spPr>
                <a:noFill/>
                <a:ln w="25399">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3"/>
              <c:delete val="1"/>
              <c:extLst>
                <c:ext xmlns:c15="http://schemas.microsoft.com/office/drawing/2012/chart" uri="{CE6537A1-D6FC-4f65-9D91-7224C49458BB}"/>
              </c:extLst>
            </c:dLbl>
            <c:spPr>
              <a:noFill/>
              <a:ln w="25399">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Sheet1!$B$1:$Y$1</c:f>
              <c:numCache>
                <c:formatCode>General</c:formatCode>
                <c:ptCount val="24"/>
              </c:numCache>
            </c:numRef>
          </c:cat>
          <c:val>
            <c:numRef>
              <c:f>Sheet1!$B$2:$Y$2</c:f>
              <c:numCache>
                <c:formatCode>""#,##0"";""\-""#,##0""</c:formatCode>
                <c:ptCount val="24"/>
                <c:pt idx="0">
                  <c:v>10.00000000000114</c:v>
                </c:pt>
                <c:pt idx="1">
                  <c:v>1.0000000000001139</c:v>
                </c:pt>
                <c:pt idx="2">
                  <c:v>6.0000000000006821</c:v>
                </c:pt>
                <c:pt idx="3">
                  <c:v>7.0000000000007958</c:v>
                </c:pt>
                <c:pt idx="4">
                  <c:v>8.000000000000913</c:v>
                </c:pt>
                <c:pt idx="5">
                  <c:v>10.00000000000114</c:v>
                </c:pt>
                <c:pt idx="6">
                  <c:v>17.000000000001926</c:v>
                </c:pt>
                <c:pt idx="7">
                  <c:v>16.000000000001819</c:v>
                </c:pt>
                <c:pt idx="8">
                  <c:v>12.000000000001362</c:v>
                </c:pt>
                <c:pt idx="9">
                  <c:v>12.000000000001362</c:v>
                </c:pt>
                <c:pt idx="10">
                  <c:v>15.000000000001712</c:v>
                </c:pt>
                <c:pt idx="11">
                  <c:v>9.0000000000010232</c:v>
                </c:pt>
                <c:pt idx="12">
                  <c:v>13.00000000000148</c:v>
                </c:pt>
                <c:pt idx="13">
                  <c:v>6.0000000000006821</c:v>
                </c:pt>
                <c:pt idx="14">
                  <c:v>6.0000000000006821</c:v>
                </c:pt>
                <c:pt idx="15">
                  <c:v>7.0000000000007958</c:v>
                </c:pt>
                <c:pt idx="16">
                  <c:v>8.000000000000913</c:v>
                </c:pt>
                <c:pt idx="17">
                  <c:v>8.000000000000913</c:v>
                </c:pt>
                <c:pt idx="18">
                  <c:v>5.0000000000005684</c:v>
                </c:pt>
                <c:pt idx="19">
                  <c:v>3.0000000000003411</c:v>
                </c:pt>
                <c:pt idx="20">
                  <c:v>6.0000000000006821</c:v>
                </c:pt>
                <c:pt idx="21">
                  <c:v>17.000000000001926</c:v>
                </c:pt>
                <c:pt idx="23" formatCode="General">
                  <c:v>18.433560477003819</c:v>
                </c:pt>
              </c:numCache>
            </c:numRef>
          </c:val>
        </c:ser>
        <c:dLbls>
          <c:showLegendKey val="0"/>
          <c:showVal val="0"/>
          <c:showCatName val="0"/>
          <c:showSerName val="0"/>
          <c:showPercent val="0"/>
          <c:showBubbleSize val="0"/>
        </c:dLbls>
        <c:gapWidth val="70"/>
        <c:overlap val="100"/>
        <c:axId val="164196464"/>
        <c:axId val="207254264"/>
      </c:barChart>
      <c:catAx>
        <c:axId val="164196464"/>
        <c:scaling>
          <c:orientation val="minMax"/>
        </c:scaling>
        <c:delete val="0"/>
        <c:axPos val="b"/>
        <c:numFmt formatCode="General" sourceLinked="1"/>
        <c:majorTickMark val="none"/>
        <c:minorTickMark val="none"/>
        <c:tickLblPos val="none"/>
        <c:spPr>
          <a:ln w="12700">
            <a:solidFill>
              <a:schemeClr val="tx1"/>
            </a:solidFill>
            <a:prstDash val="solid"/>
          </a:ln>
        </c:spPr>
        <c:crossAx val="207254264"/>
        <c:crossesAt val="0"/>
        <c:auto val="1"/>
        <c:lblAlgn val="ctr"/>
        <c:lblOffset val="100"/>
        <c:tickLblSkip val="1"/>
        <c:tickMarkSkip val="1"/>
        <c:noMultiLvlLbl val="0"/>
      </c:catAx>
      <c:valAx>
        <c:axId val="207254264"/>
        <c:scaling>
          <c:orientation val="minMax"/>
          <c:max val="18.43356047700172"/>
          <c:min val="0"/>
        </c:scaling>
        <c:delete val="0"/>
        <c:axPos val="l"/>
        <c:numFmt formatCode="&quot;&quot;#,##0&quot;&quot;;&quot;&quot;\-&quot;&quot;#,##0&quot;&quot;" sourceLinked="1"/>
        <c:majorTickMark val="none"/>
        <c:minorTickMark val="none"/>
        <c:tickLblPos val="none"/>
        <c:spPr>
          <a:ln w="6350">
            <a:noFill/>
          </a:ln>
        </c:spPr>
        <c:crossAx val="164196464"/>
        <c:crosses val="autoZero"/>
        <c:crossBetween val="between"/>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strRef>
              <c:f>Sheet1!$A$2:$A$6</c:f>
              <c:strCache>
                <c:ptCount val="5"/>
                <c:pt idx="0">
                  <c:v>Zero</c:v>
                </c:pt>
                <c:pt idx="1">
                  <c:v>One</c:v>
                </c:pt>
                <c:pt idx="2">
                  <c:v>Two</c:v>
                </c:pt>
                <c:pt idx="3">
                  <c:v>Three</c:v>
                </c:pt>
                <c:pt idx="4">
                  <c:v>Four or more</c:v>
                </c:pt>
              </c:strCache>
            </c:strRef>
          </c:cat>
          <c:val>
            <c:numRef>
              <c:f>Sheet1!$B$2:$B$6</c:f>
              <c:numCache>
                <c:formatCode>0%</c:formatCode>
                <c:ptCount val="5"/>
                <c:pt idx="0">
                  <c:v>0.25221961497406609</c:v>
                </c:pt>
                <c:pt idx="1">
                  <c:v>0.22628905868630905</c:v>
                </c:pt>
                <c:pt idx="2">
                  <c:v>0.12506351527325391</c:v>
                </c:pt>
                <c:pt idx="3">
                  <c:v>0.16731192913857595</c:v>
                </c:pt>
                <c:pt idx="4">
                  <c:v>5.1577083110565004E-2</c:v>
                </c:pt>
              </c:numCache>
            </c:numRef>
          </c:val>
        </c:ser>
        <c:dLbls>
          <c:showLegendKey val="0"/>
          <c:showVal val="0"/>
          <c:showCatName val="0"/>
          <c:showSerName val="0"/>
          <c:showPercent val="0"/>
          <c:showBubbleSize val="0"/>
        </c:dLbls>
        <c:gapWidth val="267"/>
        <c:overlap val="-43"/>
        <c:axId val="207257792"/>
        <c:axId val="208127232"/>
      </c:barChart>
      <c:catAx>
        <c:axId val="2072577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8127232"/>
        <c:crosses val="autoZero"/>
        <c:auto val="1"/>
        <c:lblAlgn val="ctr"/>
        <c:lblOffset val="100"/>
        <c:noMultiLvlLbl val="0"/>
      </c:catAx>
      <c:valAx>
        <c:axId val="2081272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72577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Survey attrition rate</a:t>
            </a:r>
          </a:p>
        </c:rich>
      </c:tx>
      <c:overlay val="0"/>
    </c:title>
    <c:autoTitleDeleted val="0"/>
    <c:plotArea>
      <c:layout/>
      <c:lineChart>
        <c:grouping val="standard"/>
        <c:varyColors val="0"/>
        <c:ser>
          <c:idx val="0"/>
          <c:order val="0"/>
          <c:tx>
            <c:v>Longitudinal observed sample</c:v>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Birth </c:v>
                </c:pt>
                <c:pt idx="1">
                  <c:v>5</c:v>
                </c:pt>
                <c:pt idx="2">
                  <c:v>10</c:v>
                </c:pt>
                <c:pt idx="3">
                  <c:v>16</c:v>
                </c:pt>
                <c:pt idx="4">
                  <c:v>26</c:v>
                </c:pt>
              </c:strCache>
            </c:strRef>
          </c:cat>
          <c:val>
            <c:numRef>
              <c:f>Sheet1!$B$2:$F$2</c:f>
              <c:numCache>
                <c:formatCode>#,##0</c:formatCode>
                <c:ptCount val="5"/>
                <c:pt idx="0">
                  <c:v>16571</c:v>
                </c:pt>
                <c:pt idx="1">
                  <c:v>12981</c:v>
                </c:pt>
                <c:pt idx="2">
                  <c:v>14350</c:v>
                </c:pt>
                <c:pt idx="3">
                  <c:v>11206</c:v>
                </c:pt>
                <c:pt idx="4">
                  <c:v>8654</c:v>
                </c:pt>
              </c:numCache>
            </c:numRef>
          </c:val>
          <c:smooth val="0"/>
        </c:ser>
        <c:dLbls>
          <c:showLegendKey val="0"/>
          <c:showVal val="1"/>
          <c:showCatName val="0"/>
          <c:showSerName val="0"/>
          <c:showPercent val="0"/>
          <c:showBubbleSize val="0"/>
        </c:dLbls>
        <c:smooth val="0"/>
        <c:axId val="164660128"/>
        <c:axId val="200120344"/>
      </c:lineChart>
      <c:catAx>
        <c:axId val="164660128"/>
        <c:scaling>
          <c:orientation val="minMax"/>
        </c:scaling>
        <c:delete val="0"/>
        <c:axPos val="b"/>
        <c:numFmt formatCode="General" sourceLinked="0"/>
        <c:majorTickMark val="none"/>
        <c:minorTickMark val="none"/>
        <c:tickLblPos val="nextTo"/>
        <c:crossAx val="200120344"/>
        <c:crosses val="autoZero"/>
        <c:auto val="1"/>
        <c:lblAlgn val="ctr"/>
        <c:lblOffset val="100"/>
        <c:noMultiLvlLbl val="0"/>
      </c:catAx>
      <c:valAx>
        <c:axId val="200120344"/>
        <c:scaling>
          <c:orientation val="minMax"/>
          <c:max val="18000"/>
          <c:min val="8000"/>
        </c:scaling>
        <c:delete val="1"/>
        <c:axPos val="l"/>
        <c:numFmt formatCode="#,##0" sourceLinked="1"/>
        <c:majorTickMark val="out"/>
        <c:minorTickMark val="none"/>
        <c:tickLblPos val="none"/>
        <c:crossAx val="164660128"/>
        <c:crosses val="autoZero"/>
        <c:crossBetween val="between"/>
      </c:valAx>
    </c:plotArea>
    <c:legend>
      <c:legendPos val="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Weekly earnings </c:v>
                </c:pt>
              </c:strCache>
            </c:strRef>
          </c:tx>
          <c:spPr>
            <a:solidFill>
              <a:schemeClr val="accent1">
                <a:lumMod val="75000"/>
              </a:schemeClr>
            </a:solidFill>
            <a:ln>
              <a:noFill/>
            </a:ln>
            <a:effectLst/>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0 - 50</c:v>
                </c:pt>
                <c:pt idx="1">
                  <c:v>50 - 100</c:v>
                </c:pt>
                <c:pt idx="2">
                  <c:v>100 - 150</c:v>
                </c:pt>
                <c:pt idx="3">
                  <c:v>150 - 200</c:v>
                </c:pt>
                <c:pt idx="4">
                  <c:v>200 - 300</c:v>
                </c:pt>
                <c:pt idx="5">
                  <c:v>300 - 400</c:v>
                </c:pt>
                <c:pt idx="6">
                  <c:v>400 - 500</c:v>
                </c:pt>
                <c:pt idx="7">
                  <c:v>500 - 600</c:v>
                </c:pt>
                <c:pt idx="8">
                  <c:v>600 - 700</c:v>
                </c:pt>
                <c:pt idx="9">
                  <c:v>700 - 800</c:v>
                </c:pt>
                <c:pt idx="10">
                  <c:v>800+</c:v>
                </c:pt>
              </c:strCache>
            </c:strRef>
          </c:cat>
          <c:val>
            <c:numRef>
              <c:f>Sheet1!$B$2:$B$12</c:f>
              <c:numCache>
                <c:formatCode>General</c:formatCode>
                <c:ptCount val="11"/>
                <c:pt idx="0">
                  <c:v>210</c:v>
                </c:pt>
                <c:pt idx="1">
                  <c:v>432</c:v>
                </c:pt>
                <c:pt idx="2">
                  <c:v>1232</c:v>
                </c:pt>
                <c:pt idx="3">
                  <c:v>1919</c:v>
                </c:pt>
                <c:pt idx="4">
                  <c:v>2066</c:v>
                </c:pt>
                <c:pt idx="5">
                  <c:v>544</c:v>
                </c:pt>
                <c:pt idx="6">
                  <c:v>136</c:v>
                </c:pt>
                <c:pt idx="7">
                  <c:v>50</c:v>
                </c:pt>
                <c:pt idx="8">
                  <c:v>30</c:v>
                </c:pt>
                <c:pt idx="9">
                  <c:v>5</c:v>
                </c:pt>
                <c:pt idx="10">
                  <c:v>18</c:v>
                </c:pt>
              </c:numCache>
            </c:numRef>
          </c:val>
        </c:ser>
        <c:dLbls>
          <c:showLegendKey val="0"/>
          <c:showVal val="1"/>
          <c:showCatName val="0"/>
          <c:showSerName val="0"/>
          <c:showPercent val="0"/>
          <c:showBubbleSize val="0"/>
        </c:dLbls>
        <c:gapWidth val="219"/>
        <c:overlap val="-27"/>
        <c:axId val="208126840"/>
        <c:axId val="208128016"/>
      </c:barChart>
      <c:catAx>
        <c:axId val="208126840"/>
        <c:scaling>
          <c:orientation val="minMax"/>
        </c:scaling>
        <c:delete val="0"/>
        <c:axPos val="b"/>
        <c:title>
          <c:tx>
            <c:rich>
              <a:bodyPr/>
              <a:lstStyle/>
              <a:p>
                <a:pPr>
                  <a:defRPr>
                    <a:solidFill>
                      <a:schemeClr val="bg1"/>
                    </a:solidFill>
                  </a:defRPr>
                </a:pPr>
                <a:r>
                  <a:rPr lang="en-US" dirty="0" smtClean="0">
                    <a:solidFill>
                      <a:schemeClr val="bg1"/>
                    </a:solidFill>
                  </a:rPr>
                  <a:t>Weekly</a:t>
                </a:r>
                <a:r>
                  <a:rPr lang="en-US" baseline="0" dirty="0" smtClean="0">
                    <a:solidFill>
                      <a:schemeClr val="bg1"/>
                    </a:solidFill>
                  </a:rPr>
                  <a:t> income at age 26</a:t>
                </a:r>
                <a:endParaRPr lang="en-US" dirty="0">
                  <a:solidFill>
                    <a:schemeClr val="bg1"/>
                  </a:solidFill>
                </a:endParaRPr>
              </a:p>
            </c:rich>
          </c:tx>
          <c:layout>
            <c:manualLayout>
              <c:xMode val="edge"/>
              <c:yMode val="edge"/>
              <c:x val="0.34452707586261577"/>
              <c:y val="0.9246833140923249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208128016"/>
        <c:crosses val="autoZero"/>
        <c:auto val="1"/>
        <c:lblAlgn val="ctr"/>
        <c:lblOffset val="100"/>
        <c:noMultiLvlLbl val="0"/>
      </c:catAx>
      <c:valAx>
        <c:axId val="208128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20812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work experience placements</c:v>
                </c:pt>
              </c:strCache>
            </c:strRef>
          </c:tx>
          <c:spPr>
            <a:solidFill>
              <a:schemeClr val="accent1">
                <a:lumMod val="75000"/>
              </a:schemeClr>
            </a:solidFill>
            <a:ln>
              <a:noFill/>
            </a:ln>
            <a:effectLst/>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None</c:v>
                </c:pt>
                <c:pt idx="1">
                  <c:v>1</c:v>
                </c:pt>
                <c:pt idx="2">
                  <c:v>2</c:v>
                </c:pt>
                <c:pt idx="3">
                  <c:v>3</c:v>
                </c:pt>
                <c:pt idx="4">
                  <c:v>4</c:v>
                </c:pt>
                <c:pt idx="5">
                  <c:v>5</c:v>
                </c:pt>
                <c:pt idx="6">
                  <c:v>6 plus</c:v>
                </c:pt>
              </c:strCache>
            </c:strRef>
          </c:cat>
          <c:val>
            <c:numRef>
              <c:f>Sheet1!$B$2:$B$8</c:f>
              <c:numCache>
                <c:formatCode>General</c:formatCode>
                <c:ptCount val="7"/>
                <c:pt idx="0">
                  <c:v>951</c:v>
                </c:pt>
                <c:pt idx="1">
                  <c:v>921</c:v>
                </c:pt>
                <c:pt idx="2">
                  <c:v>423</c:v>
                </c:pt>
                <c:pt idx="3">
                  <c:v>179</c:v>
                </c:pt>
                <c:pt idx="4">
                  <c:v>91</c:v>
                </c:pt>
                <c:pt idx="5">
                  <c:v>70</c:v>
                </c:pt>
                <c:pt idx="6">
                  <c:v>190</c:v>
                </c:pt>
              </c:numCache>
            </c:numRef>
          </c:val>
        </c:ser>
        <c:dLbls>
          <c:showLegendKey val="0"/>
          <c:showVal val="1"/>
          <c:showCatName val="0"/>
          <c:showSerName val="0"/>
          <c:showPercent val="0"/>
          <c:showBubbleSize val="0"/>
        </c:dLbls>
        <c:gapWidth val="219"/>
        <c:overlap val="-27"/>
        <c:axId val="208128800"/>
        <c:axId val="208129192"/>
      </c:barChart>
      <c:catAx>
        <c:axId val="2081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8129192"/>
        <c:crosses val="autoZero"/>
        <c:auto val="1"/>
        <c:lblAlgn val="ctr"/>
        <c:lblOffset val="100"/>
        <c:noMultiLvlLbl val="0"/>
      </c:catAx>
      <c:valAx>
        <c:axId val="208129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20812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'Helpfulness graph'!$R$33:$R$36</c:f>
              <c:strCache>
                <c:ptCount val="4"/>
                <c:pt idx="0">
                  <c:v>Not at all helpful</c:v>
                </c:pt>
                <c:pt idx="1">
                  <c:v>Not very helpful</c:v>
                </c:pt>
                <c:pt idx="2">
                  <c:v>Quite helpful</c:v>
                </c:pt>
                <c:pt idx="3">
                  <c:v>Very helpful</c:v>
                </c:pt>
              </c:strCache>
            </c:strRef>
          </c:cat>
          <c:val>
            <c:numRef>
              <c:f>'Helpfulness graph'!$S$33:$S$36</c:f>
              <c:numCache>
                <c:formatCode>General</c:formatCode>
                <c:ptCount val="4"/>
                <c:pt idx="0">
                  <c:v>181</c:v>
                </c:pt>
                <c:pt idx="1">
                  <c:v>797</c:v>
                </c:pt>
                <c:pt idx="2">
                  <c:v>2660</c:v>
                </c:pt>
                <c:pt idx="3">
                  <c:v>1196</c:v>
                </c:pt>
              </c:numCache>
            </c:numRef>
          </c:val>
        </c:ser>
        <c:dLbls>
          <c:showLegendKey val="0"/>
          <c:showVal val="0"/>
          <c:showCatName val="0"/>
          <c:showSerName val="0"/>
          <c:showPercent val="0"/>
          <c:showBubbleSize val="0"/>
        </c:dLbls>
        <c:gapWidth val="219"/>
        <c:overlap val="-27"/>
        <c:axId val="162804480"/>
        <c:axId val="200163792"/>
      </c:barChart>
      <c:catAx>
        <c:axId val="16280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crossAx val="200163792"/>
        <c:crosses val="autoZero"/>
        <c:auto val="1"/>
        <c:lblAlgn val="ctr"/>
        <c:lblOffset val="100"/>
        <c:noMultiLvlLbl val="0"/>
      </c:catAx>
      <c:valAx>
        <c:axId val="20016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0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Distribution of Symbolic Capital</c:v>
                </c:pt>
              </c:strCache>
            </c:strRef>
          </c:tx>
          <c:spPr>
            <a:solidFill>
              <a:schemeClr val="accent1"/>
            </a:solidFill>
            <a:ln>
              <a:noFill/>
            </a:ln>
            <a:effectLst>
              <a:outerShdw blurRad="76200" dir="18900000" sy="23000" kx="-1200000" algn="bl" rotWithShape="0">
                <a:prstClr val="black">
                  <a:alpha val="20000"/>
                </a:prstClr>
              </a:outerShdw>
            </a:effectLst>
          </c:spPr>
          <c:invertIfNegative val="0"/>
          <c:dPt>
            <c:idx val="2"/>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Human Capital</c:v>
                </c:pt>
                <c:pt idx="1">
                  <c:v>Social Capital</c:v>
                </c:pt>
                <c:pt idx="2">
                  <c:v>Cultural Capital</c:v>
                </c:pt>
              </c:strCache>
            </c:strRef>
          </c:cat>
          <c:val>
            <c:numRef>
              <c:f>Sheet1!$B$2:$B$4</c:f>
              <c:numCache>
                <c:formatCode>General</c:formatCode>
                <c:ptCount val="3"/>
                <c:pt idx="0">
                  <c:v>42</c:v>
                </c:pt>
                <c:pt idx="1">
                  <c:v>54</c:v>
                </c:pt>
                <c:pt idx="2">
                  <c:v>137</c:v>
                </c:pt>
              </c:numCache>
            </c:numRef>
          </c:val>
        </c:ser>
        <c:dLbls>
          <c:dLblPos val="inEnd"/>
          <c:showLegendKey val="0"/>
          <c:showVal val="1"/>
          <c:showCatName val="0"/>
          <c:showSerName val="0"/>
          <c:showPercent val="0"/>
          <c:showBubbleSize val="0"/>
        </c:dLbls>
        <c:gapWidth val="238"/>
        <c:axId val="208130368"/>
        <c:axId val="200358760"/>
      </c:barChart>
      <c:catAx>
        <c:axId val="208130368"/>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00358760"/>
        <c:crosses val="autoZero"/>
        <c:auto val="1"/>
        <c:lblAlgn val="ctr"/>
        <c:lblOffset val="100"/>
        <c:noMultiLvlLbl val="0"/>
      </c:catAx>
      <c:valAx>
        <c:axId val="200358760"/>
        <c:scaling>
          <c:orientation val="minMax"/>
          <c:max val="150"/>
        </c:scaling>
        <c:delete val="1"/>
        <c:axPos val="l"/>
        <c:numFmt formatCode="General" sourceLinked="1"/>
        <c:majorTickMark val="none"/>
        <c:minorTickMark val="none"/>
        <c:tickLblPos val="nextTo"/>
        <c:crossAx val="208130368"/>
        <c:crosses val="autoZero"/>
        <c:crossBetween val="between"/>
        <c:majorUnit val="50"/>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useful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School mediated contacts e.g. meeting an employer, careers fairs, talks from employers</c:v>
                </c:pt>
                <c:pt idx="1">
                  <c:v>Public information: books, websites or online sources, tv</c:v>
                </c:pt>
                <c:pt idx="2">
                  <c:v>Close ties: Parents/guardians, friends, relatives</c:v>
                </c:pt>
              </c:strCache>
            </c:strRef>
          </c:cat>
          <c:val>
            <c:numRef>
              <c:f>Sheet1!$B$2:$B$4</c:f>
              <c:numCache>
                <c:formatCode>0%</c:formatCode>
                <c:ptCount val="3"/>
                <c:pt idx="0">
                  <c:v>0.56999999999999995</c:v>
                </c:pt>
                <c:pt idx="1">
                  <c:v>0.34</c:v>
                </c:pt>
                <c:pt idx="2">
                  <c:v>0.51</c:v>
                </c:pt>
              </c:numCache>
            </c:numRef>
          </c:val>
          <c:extLst xmlns:c16r2="http://schemas.microsoft.com/office/drawing/2015/06/chart">
            <c:ext xmlns:c16="http://schemas.microsoft.com/office/drawing/2014/chart" uri="{C3380CC4-5D6E-409C-BE32-E72D297353CC}">
              <c16:uniqueId val="{00000000-F945-42E0-BE33-BC31A44B912F}"/>
            </c:ext>
          </c:extLst>
        </c:ser>
        <c:ser>
          <c:idx val="1"/>
          <c:order val="1"/>
          <c:tx>
            <c:strRef>
              <c:f>Sheet1!$C$1</c:f>
              <c:strCache>
                <c:ptCount val="1"/>
                <c:pt idx="0">
                  <c:v>Somewhat useful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School mediated contacts e.g. meeting an employer, careers fairs, talks from employers</c:v>
                </c:pt>
                <c:pt idx="1">
                  <c:v>Public information: books, websites or online sources, tv</c:v>
                </c:pt>
                <c:pt idx="2">
                  <c:v>Close ties: Parents/guardians, friends, relatives</c:v>
                </c:pt>
              </c:strCache>
            </c:strRef>
          </c:cat>
          <c:val>
            <c:numRef>
              <c:f>Sheet1!$C$2:$C$4</c:f>
              <c:numCache>
                <c:formatCode>0%</c:formatCode>
                <c:ptCount val="3"/>
                <c:pt idx="0">
                  <c:v>0.34</c:v>
                </c:pt>
                <c:pt idx="1">
                  <c:v>0.42</c:v>
                </c:pt>
                <c:pt idx="2">
                  <c:v>0.41</c:v>
                </c:pt>
              </c:numCache>
            </c:numRef>
          </c:val>
          <c:extLst xmlns:c16r2="http://schemas.microsoft.com/office/drawing/2015/06/chart">
            <c:ext xmlns:c16="http://schemas.microsoft.com/office/drawing/2014/chart" uri="{C3380CC4-5D6E-409C-BE32-E72D297353CC}">
              <c16:uniqueId val="{00000001-F945-42E0-BE33-BC31A44B912F}"/>
            </c:ext>
          </c:extLst>
        </c:ser>
        <c:ser>
          <c:idx val="2"/>
          <c:order val="2"/>
          <c:tx>
            <c:strRef>
              <c:f>Sheet1!$D$1</c:f>
              <c:strCache>
                <c:ptCount val="1"/>
                <c:pt idx="0">
                  <c:v>Not useful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School mediated contacts e.g. meeting an employer, careers fairs, talks from employers</c:v>
                </c:pt>
                <c:pt idx="1">
                  <c:v>Public information: books, websites or online sources, tv</c:v>
                </c:pt>
                <c:pt idx="2">
                  <c:v>Close ties: Parents/guardians, friends, relatives</c:v>
                </c:pt>
              </c:strCache>
            </c:strRef>
          </c:cat>
          <c:val>
            <c:numRef>
              <c:f>Sheet1!$D$2:$D$4</c:f>
              <c:numCache>
                <c:formatCode>0%</c:formatCode>
                <c:ptCount val="3"/>
                <c:pt idx="0">
                  <c:v>0.09</c:v>
                </c:pt>
                <c:pt idx="1">
                  <c:v>0.24</c:v>
                </c:pt>
                <c:pt idx="2">
                  <c:v>0.08</c:v>
                </c:pt>
              </c:numCache>
            </c:numRef>
          </c:val>
          <c:extLst xmlns:c16r2="http://schemas.microsoft.com/office/drawing/2015/06/chart">
            <c:ext xmlns:c16="http://schemas.microsoft.com/office/drawing/2014/chart" uri="{C3380CC4-5D6E-409C-BE32-E72D297353CC}">
              <c16:uniqueId val="{00000002-F945-42E0-BE33-BC31A44B912F}"/>
            </c:ext>
          </c:extLst>
        </c:ser>
        <c:dLbls>
          <c:showLegendKey val="0"/>
          <c:showVal val="0"/>
          <c:showCatName val="0"/>
          <c:showSerName val="0"/>
          <c:showPercent val="0"/>
          <c:showBubbleSize val="0"/>
        </c:dLbls>
        <c:gapWidth val="150"/>
        <c:overlap val="100"/>
        <c:axId val="249909280"/>
        <c:axId val="249909672"/>
      </c:barChart>
      <c:catAx>
        <c:axId val="249909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9909672"/>
        <c:crosses val="autoZero"/>
        <c:auto val="1"/>
        <c:lblAlgn val="ctr"/>
        <c:lblOffset val="100"/>
        <c:noMultiLvlLbl val="0"/>
      </c:catAx>
      <c:valAx>
        <c:axId val="2499096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990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4"/>
            <a:ext cx="2889938" cy="498055"/>
          </a:xfrm>
          <a:prstGeom prst="rect">
            <a:avLst/>
          </a:prstGeom>
        </p:spPr>
        <p:txBody>
          <a:bodyPr vert="horz" lIns="91440" tIns="45720" rIns="91440" bIns="45720" rtlCol="0"/>
          <a:lstStyle>
            <a:lvl1pPr algn="r">
              <a:defRPr sz="1200"/>
            </a:lvl1pPr>
          </a:lstStyle>
          <a:p>
            <a:fld id="{5C34A0F7-5F48-4701-8D08-7C90C609AE6B}" type="datetimeFigureOut">
              <a:rPr lang="en-GB" smtClean="0"/>
              <a:t>12/10/2017</a:t>
            </a:fld>
            <a:endParaRPr lang="en-GB"/>
          </a:p>
        </p:txBody>
      </p:sp>
      <p:sp>
        <p:nvSpPr>
          <p:cNvPr id="4" name="Footer Placeholder 3"/>
          <p:cNvSpPr>
            <a:spLocks noGrp="1"/>
          </p:cNvSpPr>
          <p:nvPr>
            <p:ph type="ftr" sz="quarter" idx="2"/>
          </p:nvPr>
        </p:nvSpPr>
        <p:spPr>
          <a:xfrm>
            <a:off x="0" y="9428585"/>
            <a:ext cx="2889938"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5"/>
            <a:ext cx="2889938" cy="498054"/>
          </a:xfrm>
          <a:prstGeom prst="rect">
            <a:avLst/>
          </a:prstGeom>
        </p:spPr>
        <p:txBody>
          <a:bodyPr vert="horz" lIns="91440" tIns="45720" rIns="91440" bIns="45720" rtlCol="0" anchor="b"/>
          <a:lstStyle>
            <a:lvl1pPr algn="r">
              <a:defRPr sz="1200"/>
            </a:lvl1pPr>
          </a:lstStyle>
          <a:p>
            <a:fld id="{95DB8F83-1DBE-4F5A-A8A1-A9E14BACBB96}" type="slidenum">
              <a:rPr lang="en-GB" smtClean="0"/>
              <a:t>‹#›</a:t>
            </a:fld>
            <a:endParaRPr lang="en-GB"/>
          </a:p>
        </p:txBody>
      </p:sp>
    </p:spTree>
    <p:extLst>
      <p:ext uri="{BB962C8B-B14F-4D97-AF65-F5344CB8AC3E}">
        <p14:creationId xmlns:p14="http://schemas.microsoft.com/office/powerpoint/2010/main" val="296362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4"/>
            <a:ext cx="2889938" cy="498055"/>
          </a:xfrm>
          <a:prstGeom prst="rect">
            <a:avLst/>
          </a:prstGeom>
        </p:spPr>
        <p:txBody>
          <a:bodyPr vert="horz" lIns="91440" tIns="45720" rIns="91440" bIns="45720" rtlCol="0"/>
          <a:lstStyle>
            <a:lvl1pPr algn="r">
              <a:defRPr sz="1200"/>
            </a:lvl1pPr>
          </a:lstStyle>
          <a:p>
            <a:fld id="{668F68C1-6783-4B6A-9E3F-9D3260317FDD}" type="datetimeFigureOut">
              <a:rPr lang="en-GB" smtClean="0"/>
              <a:t>12/10/2017</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889938"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5"/>
            <a:ext cx="2889938" cy="498054"/>
          </a:xfrm>
          <a:prstGeom prst="rect">
            <a:avLst/>
          </a:prstGeom>
        </p:spPr>
        <p:txBody>
          <a:bodyPr vert="horz" lIns="91440" tIns="45720" rIns="91440" bIns="45720" rtlCol="0" anchor="b"/>
          <a:lstStyle>
            <a:lvl1pPr algn="r">
              <a:defRPr sz="1200"/>
            </a:lvl1pPr>
          </a:lstStyle>
          <a:p>
            <a:fld id="{8BB0BDCB-2FFF-4131-A27F-D25A28ABC493}" type="slidenum">
              <a:rPr lang="en-GB" smtClean="0"/>
              <a:t>‹#›</a:t>
            </a:fld>
            <a:endParaRPr lang="en-GB"/>
          </a:p>
        </p:txBody>
      </p:sp>
    </p:spTree>
    <p:extLst>
      <p:ext uri="{BB962C8B-B14F-4D97-AF65-F5344CB8AC3E}">
        <p14:creationId xmlns:p14="http://schemas.microsoft.com/office/powerpoint/2010/main" val="15090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B0BDCB-2FFF-4131-A27F-D25A28ABC493}" type="slidenum">
              <a:rPr lang="en-GB" smtClean="0"/>
              <a:t>1</a:t>
            </a:fld>
            <a:endParaRPr lang="en-GB"/>
          </a:p>
        </p:txBody>
      </p:sp>
    </p:spTree>
    <p:extLst>
      <p:ext uri="{BB962C8B-B14F-4D97-AF65-F5344CB8AC3E}">
        <p14:creationId xmlns:p14="http://schemas.microsoft.com/office/powerpoint/2010/main" val="194218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10</a:t>
            </a:fld>
            <a:endParaRPr lang="en-GB"/>
          </a:p>
        </p:txBody>
      </p:sp>
    </p:spTree>
    <p:extLst>
      <p:ext uri="{BB962C8B-B14F-4D97-AF65-F5344CB8AC3E}">
        <p14:creationId xmlns:p14="http://schemas.microsoft.com/office/powerpoint/2010/main" val="153365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11</a:t>
            </a:fld>
            <a:endParaRPr lang="en-GB"/>
          </a:p>
        </p:txBody>
      </p:sp>
    </p:spTree>
    <p:extLst>
      <p:ext uri="{BB962C8B-B14F-4D97-AF65-F5344CB8AC3E}">
        <p14:creationId xmlns:p14="http://schemas.microsoft.com/office/powerpoint/2010/main" val="102538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12</a:t>
            </a:fld>
            <a:endParaRPr lang="en-GB"/>
          </a:p>
        </p:txBody>
      </p:sp>
    </p:spTree>
    <p:extLst>
      <p:ext uri="{BB962C8B-B14F-4D97-AF65-F5344CB8AC3E}">
        <p14:creationId xmlns:p14="http://schemas.microsoft.com/office/powerpoint/2010/main" val="130512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13</a:t>
            </a:fld>
            <a:endParaRPr lang="en-GB"/>
          </a:p>
        </p:txBody>
      </p:sp>
    </p:spTree>
    <p:extLst>
      <p:ext uri="{BB962C8B-B14F-4D97-AF65-F5344CB8AC3E}">
        <p14:creationId xmlns:p14="http://schemas.microsoft.com/office/powerpoint/2010/main" val="398229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14</a:t>
            </a:fld>
            <a:endParaRPr lang="en-GB"/>
          </a:p>
        </p:txBody>
      </p:sp>
    </p:spTree>
    <p:extLst>
      <p:ext uri="{BB962C8B-B14F-4D97-AF65-F5344CB8AC3E}">
        <p14:creationId xmlns:p14="http://schemas.microsoft.com/office/powerpoint/2010/main" val="274837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66912" y="4715154"/>
            <a:ext cx="5335269" cy="446698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951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16</a:t>
            </a:fld>
            <a:endParaRPr lang="en-GB"/>
          </a:p>
        </p:txBody>
      </p:sp>
    </p:spTree>
    <p:extLst>
      <p:ext uri="{BB962C8B-B14F-4D97-AF65-F5344CB8AC3E}">
        <p14:creationId xmlns:p14="http://schemas.microsoft.com/office/powerpoint/2010/main" val="151726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17</a:t>
            </a:fld>
            <a:endParaRPr lang="en-GB"/>
          </a:p>
        </p:txBody>
      </p:sp>
    </p:spTree>
    <p:extLst>
      <p:ext uri="{BB962C8B-B14F-4D97-AF65-F5344CB8AC3E}">
        <p14:creationId xmlns:p14="http://schemas.microsoft.com/office/powerpoint/2010/main" val="21304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18</a:t>
            </a:fld>
            <a:endParaRPr lang="en-GB"/>
          </a:p>
        </p:txBody>
      </p:sp>
    </p:spTree>
    <p:extLst>
      <p:ext uri="{BB962C8B-B14F-4D97-AF65-F5344CB8AC3E}">
        <p14:creationId xmlns:p14="http://schemas.microsoft.com/office/powerpoint/2010/main" val="1420574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19</a:t>
            </a:fld>
            <a:endParaRPr lang="en-GB"/>
          </a:p>
        </p:txBody>
      </p:sp>
    </p:spTree>
    <p:extLst>
      <p:ext uri="{BB962C8B-B14F-4D97-AF65-F5344CB8AC3E}">
        <p14:creationId xmlns:p14="http://schemas.microsoft.com/office/powerpoint/2010/main" val="29869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a:t>
            </a:fld>
            <a:endParaRPr lang="en-GB"/>
          </a:p>
        </p:txBody>
      </p:sp>
    </p:spTree>
    <p:extLst>
      <p:ext uri="{BB962C8B-B14F-4D97-AF65-F5344CB8AC3E}">
        <p14:creationId xmlns:p14="http://schemas.microsoft.com/office/powerpoint/2010/main" val="2582426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20</a:t>
            </a:fld>
            <a:endParaRPr lang="en-GB"/>
          </a:p>
        </p:txBody>
      </p:sp>
    </p:spTree>
    <p:extLst>
      <p:ext uri="{BB962C8B-B14F-4D97-AF65-F5344CB8AC3E}">
        <p14:creationId xmlns:p14="http://schemas.microsoft.com/office/powerpoint/2010/main" val="148589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66912" y="4715154"/>
            <a:ext cx="5335269" cy="446698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591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22</a:t>
            </a:fld>
            <a:endParaRPr lang="en-GB"/>
          </a:p>
        </p:txBody>
      </p:sp>
    </p:spTree>
    <p:extLst>
      <p:ext uri="{BB962C8B-B14F-4D97-AF65-F5344CB8AC3E}">
        <p14:creationId xmlns:p14="http://schemas.microsoft.com/office/powerpoint/2010/main" val="380208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23</a:t>
            </a:fld>
            <a:endParaRPr lang="en-GB"/>
          </a:p>
        </p:txBody>
      </p:sp>
    </p:spTree>
    <p:extLst>
      <p:ext uri="{BB962C8B-B14F-4D97-AF65-F5344CB8AC3E}">
        <p14:creationId xmlns:p14="http://schemas.microsoft.com/office/powerpoint/2010/main" val="3508886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24</a:t>
            </a:fld>
            <a:endParaRPr lang="en-GB"/>
          </a:p>
        </p:txBody>
      </p:sp>
    </p:spTree>
    <p:extLst>
      <p:ext uri="{BB962C8B-B14F-4D97-AF65-F5344CB8AC3E}">
        <p14:creationId xmlns:p14="http://schemas.microsoft.com/office/powerpoint/2010/main" val="35661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25</a:t>
            </a:fld>
            <a:endParaRPr lang="en-GB"/>
          </a:p>
        </p:txBody>
      </p:sp>
    </p:spTree>
    <p:extLst>
      <p:ext uri="{BB962C8B-B14F-4D97-AF65-F5344CB8AC3E}">
        <p14:creationId xmlns:p14="http://schemas.microsoft.com/office/powerpoint/2010/main" val="1951159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61045" y="5157874"/>
            <a:ext cx="5288339" cy="4220175"/>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71" name="Shape 371"/>
          <p:cNvSpPr>
            <a:spLocks noGrp="1" noRot="1" noChangeAspect="1"/>
          </p:cNvSpPr>
          <p:nvPr>
            <p:ph type="sldImg" idx="2"/>
          </p:nvPr>
        </p:nvSpPr>
        <p:spPr>
          <a:xfrm>
            <a:off x="93663" y="1343025"/>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92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27</a:t>
            </a:fld>
            <a:endParaRPr lang="en-GB"/>
          </a:p>
        </p:txBody>
      </p:sp>
    </p:spTree>
    <p:extLst>
      <p:ext uri="{BB962C8B-B14F-4D97-AF65-F5344CB8AC3E}">
        <p14:creationId xmlns:p14="http://schemas.microsoft.com/office/powerpoint/2010/main" val="3894426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61045" y="5157874"/>
            <a:ext cx="5288339" cy="4220175"/>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84" name="Shape 384"/>
          <p:cNvSpPr>
            <a:spLocks noGrp="1" noRot="1" noChangeAspect="1"/>
          </p:cNvSpPr>
          <p:nvPr>
            <p:ph type="sldImg" idx="2"/>
          </p:nvPr>
        </p:nvSpPr>
        <p:spPr>
          <a:xfrm>
            <a:off x="93663" y="1343025"/>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75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29</a:t>
            </a:fld>
            <a:endParaRPr lang="en-GB"/>
          </a:p>
        </p:txBody>
      </p:sp>
    </p:spTree>
    <p:extLst>
      <p:ext uri="{BB962C8B-B14F-4D97-AF65-F5344CB8AC3E}">
        <p14:creationId xmlns:p14="http://schemas.microsoft.com/office/powerpoint/2010/main" val="117917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a:t>
            </a:fld>
            <a:endParaRPr lang="en-GB"/>
          </a:p>
        </p:txBody>
      </p:sp>
    </p:spTree>
    <p:extLst>
      <p:ext uri="{BB962C8B-B14F-4D97-AF65-F5344CB8AC3E}">
        <p14:creationId xmlns:p14="http://schemas.microsoft.com/office/powerpoint/2010/main" val="816490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30</a:t>
            </a:fld>
            <a:endParaRPr lang="en-GB"/>
          </a:p>
        </p:txBody>
      </p:sp>
    </p:spTree>
    <p:extLst>
      <p:ext uri="{BB962C8B-B14F-4D97-AF65-F5344CB8AC3E}">
        <p14:creationId xmlns:p14="http://schemas.microsoft.com/office/powerpoint/2010/main" val="71632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31</a:t>
            </a:fld>
            <a:endParaRPr lang="en-GB"/>
          </a:p>
        </p:txBody>
      </p:sp>
    </p:spTree>
    <p:extLst>
      <p:ext uri="{BB962C8B-B14F-4D97-AF65-F5344CB8AC3E}">
        <p14:creationId xmlns:p14="http://schemas.microsoft.com/office/powerpoint/2010/main" val="154825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32</a:t>
            </a:fld>
            <a:endParaRPr lang="en-GB"/>
          </a:p>
        </p:txBody>
      </p:sp>
    </p:spTree>
    <p:extLst>
      <p:ext uri="{BB962C8B-B14F-4D97-AF65-F5344CB8AC3E}">
        <p14:creationId xmlns:p14="http://schemas.microsoft.com/office/powerpoint/2010/main" val="2738249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33</a:t>
            </a:fld>
            <a:endParaRPr lang="en-GB"/>
          </a:p>
        </p:txBody>
      </p:sp>
    </p:spTree>
    <p:extLst>
      <p:ext uri="{BB962C8B-B14F-4D97-AF65-F5344CB8AC3E}">
        <p14:creationId xmlns:p14="http://schemas.microsoft.com/office/powerpoint/2010/main" val="3653931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34</a:t>
            </a:fld>
            <a:endParaRPr lang="en-GB"/>
          </a:p>
        </p:txBody>
      </p:sp>
    </p:spTree>
    <p:extLst>
      <p:ext uri="{BB962C8B-B14F-4D97-AF65-F5344CB8AC3E}">
        <p14:creationId xmlns:p14="http://schemas.microsoft.com/office/powerpoint/2010/main" val="2711635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35</a:t>
            </a:fld>
            <a:endParaRPr lang="en-GB"/>
          </a:p>
        </p:txBody>
      </p:sp>
    </p:spTree>
    <p:extLst>
      <p:ext uri="{BB962C8B-B14F-4D97-AF65-F5344CB8AC3E}">
        <p14:creationId xmlns:p14="http://schemas.microsoft.com/office/powerpoint/2010/main" val="257304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36</a:t>
            </a:fld>
            <a:endParaRPr lang="en-GB"/>
          </a:p>
        </p:txBody>
      </p:sp>
    </p:spTree>
    <p:extLst>
      <p:ext uri="{BB962C8B-B14F-4D97-AF65-F5344CB8AC3E}">
        <p14:creationId xmlns:p14="http://schemas.microsoft.com/office/powerpoint/2010/main" val="2405462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37</a:t>
            </a:fld>
            <a:endParaRPr lang="en-GB"/>
          </a:p>
        </p:txBody>
      </p:sp>
    </p:spTree>
    <p:extLst>
      <p:ext uri="{BB962C8B-B14F-4D97-AF65-F5344CB8AC3E}">
        <p14:creationId xmlns:p14="http://schemas.microsoft.com/office/powerpoint/2010/main" val="1912947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38</a:t>
            </a:fld>
            <a:endParaRPr lang="en-GB"/>
          </a:p>
        </p:txBody>
      </p:sp>
    </p:spTree>
    <p:extLst>
      <p:ext uri="{BB962C8B-B14F-4D97-AF65-F5344CB8AC3E}">
        <p14:creationId xmlns:p14="http://schemas.microsoft.com/office/powerpoint/2010/main" val="3325999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39</a:t>
            </a:fld>
            <a:endParaRPr lang="en-GB"/>
          </a:p>
        </p:txBody>
      </p:sp>
    </p:spTree>
    <p:extLst>
      <p:ext uri="{BB962C8B-B14F-4D97-AF65-F5344CB8AC3E}">
        <p14:creationId xmlns:p14="http://schemas.microsoft.com/office/powerpoint/2010/main" val="90146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4</a:t>
            </a:fld>
            <a:endParaRPr lang="en-GB"/>
          </a:p>
        </p:txBody>
      </p:sp>
    </p:spTree>
    <p:extLst>
      <p:ext uri="{BB962C8B-B14F-4D97-AF65-F5344CB8AC3E}">
        <p14:creationId xmlns:p14="http://schemas.microsoft.com/office/powerpoint/2010/main" val="3562004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017930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outlines/methodologies of studies</a:t>
            </a:r>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816596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312560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more interactions a young person has with people from the world of work through careers events, the better. Over recent years, several influential studies have shown that attending more of employer-led careers events can and does amplify the outcomes experienced by young people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Schools and colleges should give students the opportunity to take part in as many career development activities as possible. </a:t>
            </a: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464079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732186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Analysis of young people’s survey data collected at the careers events attended for this study shows that the number of volunteers encountered has a beneficial effect on the outcomes that can be expected. Young people who had interacted with six or more volunteers reported more positive responses across the</a:t>
            </a:r>
            <a:r>
              <a:rPr lang="en-GB" sz="1200" kern="1200" baseline="0" dirty="0" smtClean="0">
                <a:solidFill>
                  <a:schemeClr val="tx1"/>
                </a:solidFill>
                <a:effectLst/>
                <a:latin typeface="+mn-lt"/>
                <a:ea typeface="+mn-ea"/>
                <a:cs typeface="+mn-cs"/>
              </a:rPr>
              <a:t> attitudinal questions we asked</a:t>
            </a:r>
            <a:r>
              <a:rPr lang="en-GB" sz="1200" kern="1200" dirty="0" smtClean="0">
                <a:solidFill>
                  <a:schemeClr val="tx1"/>
                </a:solidFill>
                <a:effectLst/>
                <a:latin typeface="+mn-lt"/>
                <a:ea typeface="+mn-ea"/>
                <a:cs typeface="+mn-cs"/>
              </a:rPr>
              <a:t>. Those who saw six or more volunteers were 15% more likely to say they had learnt something new and useful, 13% more likely to say the event made them think of different routes to employment and 14% more likely to say they were motivated to study harder than peers who encountered fewer volunteers.</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28436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310758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kern="1200" dirty="0" smtClean="0">
                <a:solidFill>
                  <a:schemeClr val="tx1"/>
                </a:solidFill>
                <a:effectLst/>
                <a:latin typeface="+mn-lt"/>
                <a:ea typeface="+mn-ea"/>
                <a:cs typeface="+mn-cs"/>
              </a:rPr>
              <a:t>390 Teachers with first-hand experience of a wide range of employer engagement activities argue that different activities are more effective in achieving different outcomes. Different people respond to different work related activities in different ways. Effective provision involves use of a range of different activities – with an emphasis on real-world experience.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these activities, it is those which most routinely place pupils into first-hand encounters with workplaces and working professionals, highlighted in bold above, which are most highly regarded by schools’ staff.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150011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kern="1200" dirty="0" smtClean="0">
                <a:solidFill>
                  <a:schemeClr val="tx1"/>
                </a:solidFill>
                <a:effectLst/>
                <a:latin typeface="+mn-lt"/>
                <a:ea typeface="+mn-ea"/>
                <a:cs typeface="+mn-cs"/>
              </a:rPr>
              <a:t>390 Teachers with first-hand experience of a wide range of employer engagement activities argue that different activities are more effective in achieving different outcomes. Different people respond to different work related activities in different ways. Effective provision involves use of a range of different activities – with an emphasis on real-world experience.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investigates what schools staff think about the impact of those activities in terms of employability skills, attainment and pupil progression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these activities, it is those which most routinely place pupils into first-hand encounters with workplaces and working professionals, highlighted in bold above, which are most highly regarded by schools’ staff.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582596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71440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5</a:t>
            </a:fld>
            <a:endParaRPr lang="en-GB"/>
          </a:p>
        </p:txBody>
      </p:sp>
    </p:spTree>
    <p:extLst>
      <p:ext uri="{BB962C8B-B14F-4D97-AF65-F5344CB8AC3E}">
        <p14:creationId xmlns:p14="http://schemas.microsoft.com/office/powerpoint/2010/main" val="1136923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It is evidenced that the early years of a child’s life are a key time in the formation of their attitudes and expectations. Children start to rule career options in or out at an early age and girls and boys hold stereotypical views about male and female careers by age 7. One way of tackling is to make sure they meet professionals of both genders who work in a variety of roles and sectors.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969418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51</a:t>
            </a:fld>
            <a:endParaRPr lang="en-GB"/>
          </a:p>
        </p:txBody>
      </p:sp>
    </p:spTree>
    <p:extLst>
      <p:ext uri="{BB962C8B-B14F-4D97-AF65-F5344CB8AC3E}">
        <p14:creationId xmlns:p14="http://schemas.microsoft.com/office/powerpoint/2010/main" val="2216501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appears that that these interactions offer a certain authenticity which young people appreciate in comparison to other 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Previous research has shown that direct interactions with employers was perceived to be of more value to young people when thinking about their career choices than information gathered from close ties such as parents or friends or that derived from online sources or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interventions can be seen as providing a form of social capital, expanding the effective </a:t>
            </a:r>
            <a:r>
              <a:rPr lang="en-GB" sz="1200" kern="1200" dirty="0" smtClean="0">
                <a:solidFill>
                  <a:schemeClr val="tx1"/>
                </a:solidFill>
                <a:effectLst/>
                <a:latin typeface="+mn-lt"/>
                <a:ea typeface="+mn-ea"/>
                <a:cs typeface="+mn-cs"/>
              </a:rPr>
              <a:t>personal networks of young people by giving them access to larger numbers of professionals with more varied types of experience than would be available from family-based social networks. Such interventions have been seen to add particular value by increasing access to ‘non-redundant, trusted information’ about the availability of economic opportunities and the suitability of a potential applicant for potential jobs.</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surveyed after the events organised for this report a large majority of students agreed that as a result of talking to volunteers, they had learnt something new and useful in terms of pursuing a career ambition</a:t>
            </a:r>
            <a:r>
              <a:rPr kumimoji="0" lang="en-US" sz="1200" b="0"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GB" sz="1200" kern="1200" dirty="0" smtClean="0">
                <a:solidFill>
                  <a:schemeClr val="tx1"/>
                </a:solidFill>
                <a:effectLst/>
                <a:latin typeface="+mn-lt"/>
                <a:ea typeface="+mn-ea"/>
                <a:cs typeface="+mn-cs"/>
              </a:rPr>
              <a:t>When the question of authenticity was put to a panel of 38 experienced practitioners they overwhelmingly agreed that careers events were most effective when the presenter was clearly someone from the world of work.</a:t>
            </a: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23546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appears that that these interactions offer a certain authenticity which young people appreciate in comparison to other 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Previous research has shown that direct interactions with employers was perceived to be of more value to young people when thinking about their career choices than information gathered from close ties such as parents or friends or that derived from online sources or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interventions can be seen as providing a form of social capital, expanding the effective </a:t>
            </a:r>
            <a:r>
              <a:rPr lang="en-GB" sz="1200" kern="1200" dirty="0" smtClean="0">
                <a:solidFill>
                  <a:schemeClr val="tx1"/>
                </a:solidFill>
                <a:effectLst/>
                <a:latin typeface="+mn-lt"/>
                <a:ea typeface="+mn-ea"/>
                <a:cs typeface="+mn-cs"/>
              </a:rPr>
              <a:t>personal networks of young people by giving them access to larger numbers of professionals with more varied types of experience than would be available from family-based social networks. Such interventions have been seen to add particular value by increasing access to ‘non-redundant, trusted information’ about the availability of economic opportunities and the suitability of a potential applicant for potential jobs.</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surveyed after the events organised for this report a large majority of students agreed that as a result of talking to volunteers, they had learnt something new and useful in terms of pursuing a career ambition</a:t>
            </a:r>
            <a:r>
              <a:rPr kumimoji="0" lang="en-US" sz="1200" b="0"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GB" sz="1200" kern="1200" dirty="0" smtClean="0">
                <a:solidFill>
                  <a:schemeClr val="tx1"/>
                </a:solidFill>
                <a:effectLst/>
                <a:latin typeface="+mn-lt"/>
                <a:ea typeface="+mn-ea"/>
                <a:cs typeface="+mn-cs"/>
              </a:rPr>
              <a:t>When the question of authenticity was put to a panel of 38 experienced practitioners they overwhelmingly agreed that careers events were most effective when the presenter was clearly someone from the world of work.</a:t>
            </a: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721474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126040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61045" y="5157874"/>
            <a:ext cx="5288339" cy="4220175"/>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cs typeface="Arial" panose="020B0604020202020204" pitchFamily="34" charset="0"/>
              </a:rPr>
              <a:t>Young British adults who reported </a:t>
            </a:r>
            <a:r>
              <a:rPr lang="en-GB" sz="1200" b="1" dirty="0" smtClean="0">
                <a:solidFill>
                  <a:schemeClr val="tx2">
                    <a:lumMod val="75000"/>
                  </a:schemeClr>
                </a:solidFill>
                <a:cs typeface="Arial" panose="020B0604020202020204" pitchFamily="34" charset="0"/>
              </a:rPr>
              <a:t>the lowest levels </a:t>
            </a:r>
            <a:r>
              <a:rPr lang="en-GB" sz="1200" dirty="0" smtClean="0">
                <a:solidFill>
                  <a:schemeClr val="tx1">
                    <a:lumMod val="65000"/>
                    <a:lumOff val="35000"/>
                  </a:schemeClr>
                </a:solidFill>
                <a:cs typeface="Arial" panose="020B0604020202020204" pitchFamily="34" charset="0"/>
              </a:rPr>
              <a:t>of employer engagement in their education came, on average</a:t>
            </a:r>
            <a:r>
              <a:rPr lang="en-GB" sz="1200" b="1" dirty="0" smtClean="0">
                <a:solidFill>
                  <a:schemeClr val="tx2">
                    <a:lumMod val="75000"/>
                  </a:schemeClr>
                </a:solidFill>
                <a:cs typeface="Arial" panose="020B0604020202020204" pitchFamily="34" charset="0"/>
              </a:rPr>
              <a:t>, from more disadvantaged backgrounds</a:t>
            </a:r>
            <a:r>
              <a:rPr lang="en-GB" sz="1200" dirty="0" smtClean="0">
                <a:solidFill>
                  <a:schemeClr val="tx1">
                    <a:lumMod val="65000"/>
                    <a:lumOff val="35000"/>
                  </a:schemeClr>
                </a:solidFill>
                <a:cs typeface="Arial" panose="020B0604020202020204" pitchFamily="34" charset="0"/>
              </a:rPr>
              <a:t>: those who had received free school meals, whose parents had not attended university. </a:t>
            </a:r>
          </a:p>
          <a:p>
            <a:pPr lvl="0" rtl="0">
              <a:spcBef>
                <a:spcPts val="0"/>
              </a:spcBef>
              <a:buNone/>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cs typeface="Arial" panose="020B0604020202020204" pitchFamily="34" charset="0"/>
              </a:rPr>
              <a:t>Moreover, young people reporting the highest levels of engagement were more likely to go to </a:t>
            </a:r>
            <a:r>
              <a:rPr lang="en-GB" sz="1200" b="1" dirty="0" smtClean="0">
                <a:solidFill>
                  <a:schemeClr val="tx2">
                    <a:lumMod val="75000"/>
                  </a:schemeClr>
                </a:solidFill>
                <a:cs typeface="Arial" panose="020B0604020202020204" pitchFamily="34" charset="0"/>
              </a:rPr>
              <a:t>independent and grammar schools</a:t>
            </a:r>
            <a:r>
              <a:rPr lang="en-GB" sz="1200" dirty="0" smtClean="0">
                <a:solidFill>
                  <a:schemeClr val="tx1">
                    <a:lumMod val="65000"/>
                    <a:lumOff val="35000"/>
                  </a:schemeClr>
                </a:solidFill>
                <a:cs typeface="Arial" panose="020B0604020202020204" pitchFamily="34" charset="0"/>
              </a:rPr>
              <a:t>, and go on to achieve higher level qualifications</a:t>
            </a:r>
          </a:p>
          <a:p>
            <a:pPr lvl="0" rtl="0">
              <a:spcBef>
                <a:spcPts val="0"/>
              </a:spcBef>
              <a:buNone/>
            </a:pPr>
            <a:endParaRPr dirty="0"/>
          </a:p>
        </p:txBody>
      </p:sp>
      <p:sp>
        <p:nvSpPr>
          <p:cNvPr id="371" name="Shape 371"/>
          <p:cNvSpPr>
            <a:spLocks noGrp="1" noRot="1" noChangeAspect="1"/>
          </p:cNvSpPr>
          <p:nvPr>
            <p:ph type="sldImg" idx="2"/>
          </p:nvPr>
        </p:nvSpPr>
        <p:spPr>
          <a:xfrm>
            <a:off x="93663" y="1343025"/>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324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smtClean="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Students earn more in later life, and are less likely to become NEET when they find employer engagement activities helpful. Schools could maximise these impacts by listening to students needs in terms of knowledge, information and experiences in the transition to the world of work. It is then beneficial that careers provisions are designed considering what young people would find helpful to hear about.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42883944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Students earn more in later life, and are less likely to become NEET when they find employer engagement activities helpful. Schools could maximise these impacts by listening to students needs in terms of knowledge, information and experiences in the transition to the world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It is then beneficial that careers provisions are designed considering what young people would find helpful to hear about.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366582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200874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2F2F2"/>
                </a:solidFill>
                <a:effectLst/>
                <a:latin typeface="Calibri Light" panose="020F0302020204030204" pitchFamily="34" charset="0"/>
                <a:ea typeface="Calibri" panose="020F0502020204030204" pitchFamily="34" charset="0"/>
                <a:cs typeface="Times New Roman" panose="02020603050405020304" pitchFamily="18" charset="0"/>
              </a:rPr>
              <a:t>Schools and colleges can expect greater impacts when they contextualise and prepare young people for they engage with the world of work. Students consistently find employer engagement activities more useful if they have had time to think about their wider ambitions and prepare themselves.</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115268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6</a:t>
            </a:fld>
            <a:endParaRPr lang="en-GB"/>
          </a:p>
        </p:txBody>
      </p:sp>
    </p:spTree>
    <p:extLst>
      <p:ext uri="{BB962C8B-B14F-4D97-AF65-F5344CB8AC3E}">
        <p14:creationId xmlns:p14="http://schemas.microsoft.com/office/powerpoint/2010/main" val="329042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latin typeface="Calibri" panose="020F0502020204030204" pitchFamily="34" charset="0"/>
                <a:ea typeface="Calibri" panose="020F0502020204030204" pitchFamily="34" charset="0"/>
                <a:cs typeface="Arial" panose="020B0604020202020204" pitchFamily="34" charset="0"/>
              </a:rPr>
              <a:t>Positive impacts can be expected to be optimised when young people are well prepared for careers events and undertake follow up activities after the activity. Schools and colleges should set aside time for students to prepare before an event begins. </a:t>
            </a:r>
            <a:endParaRPr lang="en-GB" dirty="0" smtClean="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2908046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Young people don’t know what they don’t know. Assumptions shape attitudes and attitudes guide decisions and the assumptions teenagers have about jobs are often very deeply held. Exposure to people from different roles and backgrounds is a perfect way to challenge often unspoken assumptions, and build confidence through speaking and listening.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753843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CET logo </a:t>
            </a:r>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12755824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CET logo </a:t>
            </a:r>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3168320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3860196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smtClean="0">
                <a:solidFill>
                  <a:schemeClr val="tx1">
                    <a:lumMod val="95000"/>
                  </a:schemeClr>
                </a:solidFill>
              </a:rPr>
              <a:t>Theme one: Thinking about the future</a:t>
            </a:r>
          </a:p>
          <a:p>
            <a:pPr marL="0" indent="0">
              <a:buNone/>
            </a:pPr>
            <a:endParaRPr lang="en-GB" dirty="0" smtClean="0">
              <a:solidFill>
                <a:schemeClr val="tx1">
                  <a:lumMod val="95000"/>
                </a:schemeClr>
              </a:solidFill>
            </a:endParaRPr>
          </a:p>
          <a:p>
            <a:pPr marL="449263" indent="33338">
              <a:lnSpc>
                <a:spcPct val="100000"/>
              </a:lnSpc>
            </a:pPr>
            <a:r>
              <a:rPr lang="en-GB" sz="1200" i="1" dirty="0" smtClean="0">
                <a:solidFill>
                  <a:schemeClr val="tx1">
                    <a:lumMod val="95000"/>
                  </a:schemeClr>
                </a:solidFill>
              </a:rPr>
              <a:t>Teenage certainty about career aspirations</a:t>
            </a:r>
          </a:p>
          <a:p>
            <a:pPr marL="449263" indent="33338">
              <a:lnSpc>
                <a:spcPct val="100000"/>
              </a:lnSpc>
            </a:pPr>
            <a:r>
              <a:rPr lang="en-GB" sz="1200" i="1" dirty="0" smtClean="0">
                <a:solidFill>
                  <a:schemeClr val="tx1">
                    <a:lumMod val="95000"/>
                  </a:schemeClr>
                </a:solidFill>
              </a:rPr>
              <a:t>Higher teenage occupational aspirations </a:t>
            </a:r>
          </a:p>
          <a:p>
            <a:pPr marL="449263" indent="33338">
              <a:lnSpc>
                <a:spcPct val="100000"/>
              </a:lnSpc>
            </a:pPr>
            <a:r>
              <a:rPr lang="en-GB" sz="1200" i="1" dirty="0" smtClean="0">
                <a:solidFill>
                  <a:schemeClr val="tx1">
                    <a:lumMod val="95000"/>
                  </a:schemeClr>
                </a:solidFill>
              </a:rPr>
              <a:t>Teenage plans to stay in education after age 16 </a:t>
            </a:r>
          </a:p>
          <a:p>
            <a:pPr marL="449263" indent="33338">
              <a:lnSpc>
                <a:spcPct val="100000"/>
              </a:lnSpc>
            </a:pPr>
            <a:r>
              <a:rPr lang="en-GB" sz="1200" i="1" dirty="0" smtClean="0">
                <a:solidFill>
                  <a:schemeClr val="tx1">
                    <a:lumMod val="95000"/>
                  </a:schemeClr>
                </a:solidFill>
              </a:rPr>
              <a:t>Alignment</a:t>
            </a:r>
          </a:p>
          <a:p>
            <a:pPr marL="449263" indent="33338">
              <a:lnSpc>
                <a:spcPct val="100000"/>
              </a:lnSpc>
            </a:pPr>
            <a:endParaRPr lang="en-GB" sz="1200" i="1" dirty="0" smtClean="0">
              <a:solidFill>
                <a:schemeClr val="tx1">
                  <a:lumMod val="95000"/>
                </a:schemeClr>
              </a:solidFill>
            </a:endParaRPr>
          </a:p>
          <a:p>
            <a:pPr>
              <a:lnSpc>
                <a:spcPct val="90000"/>
              </a:lnSpc>
              <a:spcBef>
                <a:spcPts val="1000"/>
              </a:spcBef>
            </a:pPr>
            <a:r>
              <a:rPr lang="en-GB" sz="1800" u="sng" dirty="0" smtClean="0">
                <a:solidFill>
                  <a:schemeClr val="tx1">
                    <a:lumMod val="95000"/>
                  </a:schemeClr>
                </a:solidFill>
              </a:rPr>
              <a:t>Theme two: Talking about the future</a:t>
            </a:r>
          </a:p>
          <a:p>
            <a:pPr>
              <a:lnSpc>
                <a:spcPct val="90000"/>
              </a:lnSpc>
              <a:spcBef>
                <a:spcPts val="1000"/>
              </a:spcBef>
            </a:pPr>
            <a:endParaRPr lang="en-GB" sz="1800" u="sng" dirty="0" smtClean="0">
              <a:solidFill>
                <a:schemeClr val="tx1">
                  <a:lumMod val="95000"/>
                </a:schemeClr>
              </a:solidFill>
            </a:endParaRPr>
          </a:p>
          <a:p>
            <a:pPr marL="449263" indent="33338">
              <a:lnSpc>
                <a:spcPct val="90000"/>
              </a:lnSpc>
              <a:spcBef>
                <a:spcPts val="1000"/>
              </a:spcBef>
              <a:buFont typeface="Arial" panose="020B0604020202020204" pitchFamily="34" charset="0"/>
              <a:buChar char="•"/>
            </a:pPr>
            <a:r>
              <a:rPr lang="en-GB" sz="1200" i="1" dirty="0" smtClean="0">
                <a:solidFill>
                  <a:schemeClr val="tx1">
                    <a:lumMod val="95000"/>
                  </a:schemeClr>
                </a:solidFill>
              </a:rPr>
              <a:t>Teenage participation in school-based careers talks with outside speakers is associate with better adult economic outcomes</a:t>
            </a:r>
          </a:p>
          <a:p>
            <a:pPr marL="449263">
              <a:lnSpc>
                <a:spcPct val="90000"/>
              </a:lnSpc>
              <a:spcBef>
                <a:spcPts val="1000"/>
              </a:spcBef>
            </a:pPr>
            <a:endParaRPr lang="en-GB" sz="1200" i="1" dirty="0" smtClean="0">
              <a:solidFill>
                <a:schemeClr val="tx1">
                  <a:lumMod val="95000"/>
                </a:schemeClr>
              </a:solidFill>
            </a:endParaRPr>
          </a:p>
          <a:p>
            <a:pPr marL="449263" indent="33338">
              <a:lnSpc>
                <a:spcPct val="90000"/>
              </a:lnSpc>
              <a:spcBef>
                <a:spcPts val="1000"/>
              </a:spcBef>
              <a:buFont typeface="Arial" panose="020B0604020202020204" pitchFamily="34" charset="0"/>
              <a:buChar char="•"/>
            </a:pPr>
            <a:r>
              <a:rPr lang="en-GB" sz="1200" i="1" dirty="0" smtClean="0">
                <a:solidFill>
                  <a:schemeClr val="tx1">
                    <a:lumMod val="95000"/>
                  </a:schemeClr>
                </a:solidFill>
              </a:rPr>
              <a:t>Teenagers who speak to teachers about their educational plans can expect better adult economic outcomes than peers who don’t</a:t>
            </a:r>
          </a:p>
          <a:p>
            <a:pPr marL="449263" indent="33338">
              <a:lnSpc>
                <a:spcPct val="100000"/>
              </a:lnSpc>
            </a:pPr>
            <a:endParaRPr lang="en-GB" sz="1200" i="1" dirty="0" smtClean="0">
              <a:solidFill>
                <a:schemeClr val="tx1">
                  <a:lumMod val="95000"/>
                </a:schemeClr>
              </a:solidFill>
            </a:endParaRP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3689372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3042051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Feedback from schools proved to be positive.  All schools felt that the indicators enabled staff to identify young people requiring greater support. Five out of the six schools expressed a desire to use the questionnaire and scoring system in their schools if it became available. They highlighted that it helped them target the young people who needed greater provision and allowed them to prioritise which young people needed most pressing support. Four of the six practitioners thought the indicators would also be useful if used as a </a:t>
            </a:r>
            <a:r>
              <a:rPr lang="en-GB" sz="1200" i="1" kern="1200" dirty="0" smtClean="0">
                <a:solidFill>
                  <a:schemeClr val="tx1"/>
                </a:solidFill>
                <a:effectLst/>
                <a:latin typeface="+mn-lt"/>
                <a:ea typeface="+mn-ea"/>
                <a:cs typeface="+mn-cs"/>
              </a:rPr>
              <a:t>before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after</a:t>
            </a:r>
            <a:r>
              <a:rPr lang="en-GB" sz="1200" kern="1200" dirty="0" smtClean="0">
                <a:solidFill>
                  <a:schemeClr val="tx1"/>
                </a:solidFill>
                <a:effectLst/>
                <a:latin typeface="+mn-lt"/>
                <a:ea typeface="+mn-ea"/>
                <a:cs typeface="+mn-cs"/>
              </a:rPr>
              <a:t> test, to help assess whether a career intervention has actually worked.</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indicators were found to be particularly useful for those in year 11, but had more limited use amongst the year 9 respondents in this sample. Practitioners highlighted that this may be due to the patterned nature of careers guidance provision in UK schools, with many careers programmes begin in earnest as students begin year 11, meaning younger students will often score poorly in the experiencing the future and talking about the future sections. The indicators may then we best marketed as a tool for assessing year 11 students overall preparedness.</a:t>
            </a:r>
          </a:p>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1615894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3254743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273064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7</a:t>
            </a:fld>
            <a:endParaRPr lang="en-GB"/>
          </a:p>
        </p:txBody>
      </p:sp>
    </p:spTree>
    <p:extLst>
      <p:ext uri="{BB962C8B-B14F-4D97-AF65-F5344CB8AC3E}">
        <p14:creationId xmlns:p14="http://schemas.microsoft.com/office/powerpoint/2010/main" val="1896064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1560418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2140431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39647760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AEBFB-0286-4CEA-A8D7-2CB947B2FE4A}"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80732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74</a:t>
            </a:fld>
            <a:endParaRPr lang="en-GB"/>
          </a:p>
        </p:txBody>
      </p:sp>
    </p:spTree>
    <p:extLst>
      <p:ext uri="{BB962C8B-B14F-4D97-AF65-F5344CB8AC3E}">
        <p14:creationId xmlns:p14="http://schemas.microsoft.com/office/powerpoint/2010/main" val="1349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8</a:t>
            </a:fld>
            <a:endParaRPr lang="en-GB"/>
          </a:p>
        </p:txBody>
      </p:sp>
    </p:spTree>
    <p:extLst>
      <p:ext uri="{BB962C8B-B14F-4D97-AF65-F5344CB8AC3E}">
        <p14:creationId xmlns:p14="http://schemas.microsoft.com/office/powerpoint/2010/main" val="10444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66912" y="4715154"/>
            <a:ext cx="5335269" cy="446698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42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093201" y="3867025"/>
            <a:ext cx="9395999" cy="1546500"/>
          </a:xfrm>
          <a:prstGeom prst="rect">
            <a:avLst/>
          </a:prstGeom>
        </p:spPr>
        <p:txBody>
          <a:bodyPr lIns="91425" tIns="91425" rIns="91425" bIns="91425" anchor="t" anchorCtr="0"/>
          <a:lstStyle>
            <a:lvl1pPr lvl="0">
              <a:lnSpc>
                <a:spcPct val="115000"/>
              </a:lnSpc>
              <a:spcBef>
                <a:spcPts val="0"/>
              </a:spcBef>
              <a:buClr>
                <a:srgbClr val="222222"/>
              </a:buClr>
              <a:buSzPct val="100000"/>
              <a:defRPr sz="6000">
                <a:solidFill>
                  <a:srgbClr val="222222"/>
                </a:solidFill>
                <a:highlight>
                  <a:srgbClr val="B0E0E6"/>
                </a:highlight>
              </a:defRPr>
            </a:lvl1pPr>
            <a:lvl2pPr lvl="1">
              <a:lnSpc>
                <a:spcPct val="115000"/>
              </a:lnSpc>
              <a:spcBef>
                <a:spcPts val="0"/>
              </a:spcBef>
              <a:buClr>
                <a:srgbClr val="222222"/>
              </a:buClr>
              <a:buSzPct val="100000"/>
              <a:defRPr sz="6000">
                <a:solidFill>
                  <a:srgbClr val="222222"/>
                </a:solidFill>
                <a:highlight>
                  <a:srgbClr val="B0E0E6"/>
                </a:highlight>
              </a:defRPr>
            </a:lvl2pPr>
            <a:lvl3pPr lvl="2">
              <a:lnSpc>
                <a:spcPct val="115000"/>
              </a:lnSpc>
              <a:spcBef>
                <a:spcPts val="0"/>
              </a:spcBef>
              <a:buClr>
                <a:srgbClr val="222222"/>
              </a:buClr>
              <a:buSzPct val="100000"/>
              <a:defRPr sz="6000">
                <a:solidFill>
                  <a:srgbClr val="222222"/>
                </a:solidFill>
                <a:highlight>
                  <a:srgbClr val="B0E0E6"/>
                </a:highlight>
              </a:defRPr>
            </a:lvl3pPr>
            <a:lvl4pPr lvl="3">
              <a:lnSpc>
                <a:spcPct val="115000"/>
              </a:lnSpc>
              <a:spcBef>
                <a:spcPts val="0"/>
              </a:spcBef>
              <a:buClr>
                <a:srgbClr val="222222"/>
              </a:buClr>
              <a:buSzPct val="100000"/>
              <a:defRPr sz="6000">
                <a:solidFill>
                  <a:srgbClr val="222222"/>
                </a:solidFill>
                <a:highlight>
                  <a:srgbClr val="B0E0E6"/>
                </a:highlight>
              </a:defRPr>
            </a:lvl4pPr>
            <a:lvl5pPr lvl="4">
              <a:lnSpc>
                <a:spcPct val="115000"/>
              </a:lnSpc>
              <a:spcBef>
                <a:spcPts val="0"/>
              </a:spcBef>
              <a:buClr>
                <a:srgbClr val="222222"/>
              </a:buClr>
              <a:buSzPct val="100000"/>
              <a:defRPr sz="6000">
                <a:solidFill>
                  <a:srgbClr val="222222"/>
                </a:solidFill>
                <a:highlight>
                  <a:srgbClr val="B0E0E6"/>
                </a:highlight>
              </a:defRPr>
            </a:lvl5pPr>
            <a:lvl6pPr lvl="5">
              <a:lnSpc>
                <a:spcPct val="115000"/>
              </a:lnSpc>
              <a:spcBef>
                <a:spcPts val="0"/>
              </a:spcBef>
              <a:buClr>
                <a:srgbClr val="222222"/>
              </a:buClr>
              <a:buSzPct val="100000"/>
              <a:defRPr sz="6000">
                <a:solidFill>
                  <a:srgbClr val="222222"/>
                </a:solidFill>
                <a:highlight>
                  <a:srgbClr val="B0E0E6"/>
                </a:highlight>
              </a:defRPr>
            </a:lvl6pPr>
            <a:lvl7pPr lvl="6">
              <a:lnSpc>
                <a:spcPct val="115000"/>
              </a:lnSpc>
              <a:spcBef>
                <a:spcPts val="0"/>
              </a:spcBef>
              <a:buClr>
                <a:srgbClr val="222222"/>
              </a:buClr>
              <a:buSzPct val="100000"/>
              <a:defRPr sz="6000">
                <a:solidFill>
                  <a:srgbClr val="222222"/>
                </a:solidFill>
                <a:highlight>
                  <a:srgbClr val="B0E0E6"/>
                </a:highlight>
              </a:defRPr>
            </a:lvl7pPr>
            <a:lvl8pPr lvl="7">
              <a:lnSpc>
                <a:spcPct val="115000"/>
              </a:lnSpc>
              <a:spcBef>
                <a:spcPts val="0"/>
              </a:spcBef>
              <a:buClr>
                <a:srgbClr val="222222"/>
              </a:buClr>
              <a:buSzPct val="100000"/>
              <a:defRPr sz="6000">
                <a:solidFill>
                  <a:srgbClr val="222222"/>
                </a:solidFill>
                <a:highlight>
                  <a:srgbClr val="B0E0E6"/>
                </a:highlight>
              </a:defRPr>
            </a:lvl8pPr>
            <a:lvl9pPr lvl="8">
              <a:lnSpc>
                <a:spcPct val="115000"/>
              </a:lnSpc>
              <a:spcBef>
                <a:spcPts val="0"/>
              </a:spcBef>
              <a:buClr>
                <a:srgbClr val="222222"/>
              </a:buClr>
              <a:buSzPct val="100000"/>
              <a:defRPr sz="6000">
                <a:solidFill>
                  <a:srgbClr val="222222"/>
                </a:solidFill>
                <a:highlight>
                  <a:srgbClr val="B0E0E6"/>
                </a:highlight>
              </a:defRPr>
            </a:lvl9pPr>
          </a:lstStyle>
          <a:p>
            <a:endParaRPr/>
          </a:p>
        </p:txBody>
      </p:sp>
    </p:spTree>
    <p:extLst>
      <p:ext uri="{BB962C8B-B14F-4D97-AF65-F5344CB8AC3E}">
        <p14:creationId xmlns:p14="http://schemas.microsoft.com/office/powerpoint/2010/main" val="36906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4FBD0E-3C50-402E-B530-EAA0D42F9F7B}"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314998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4FBD0E-3C50-402E-B530-EAA0D42F9F7B}"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408795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FBD0E-3C50-402E-B530-EAA0D42F9F7B}"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179577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4FBD0E-3C50-402E-B530-EAA0D42F9F7B}"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214062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4FBD0E-3C50-402E-B530-EAA0D42F9F7B}" type="datetimeFigureOut">
              <a:rPr lang="en-GB" smtClean="0"/>
              <a:t>12/10/2017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129092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4FBD0E-3C50-402E-B530-EAA0D42F9F7B}" type="datetimeFigureOut">
              <a:rPr lang="en-GB" smtClean="0"/>
              <a:t>12/10/2017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281806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FBD0E-3C50-402E-B530-EAA0D42F9F7B}" type="datetimeFigureOut">
              <a:rPr lang="en-GB" smtClean="0"/>
              <a:t>12/10/2017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319632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FBD0E-3C50-402E-B530-EAA0D42F9F7B}"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40426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FBD0E-3C50-402E-B530-EAA0D42F9F7B}"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309008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4FBD0E-3C50-402E-B530-EAA0D42F9F7B}"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95649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914400" y="3482725"/>
            <a:ext cx="7500000" cy="1546500"/>
          </a:xfrm>
          <a:prstGeom prst="rect">
            <a:avLst/>
          </a:prstGeom>
        </p:spPr>
        <p:txBody>
          <a:bodyPr lIns="91425" tIns="91425" rIns="91425" bIns="91425" anchor="b" anchorCtr="0"/>
          <a:lstStyle>
            <a:lvl1pPr lvl="0" rtl="0">
              <a:lnSpc>
                <a:spcPct val="115000"/>
              </a:lnSpc>
              <a:spcBef>
                <a:spcPts val="0"/>
              </a:spcBef>
              <a:buClr>
                <a:srgbClr val="222222"/>
              </a:buClr>
              <a:buSzPct val="100000"/>
              <a:defRPr sz="4800">
                <a:solidFill>
                  <a:srgbClr val="222222"/>
                </a:solidFill>
                <a:highlight>
                  <a:srgbClr val="B0E0E6"/>
                </a:highlight>
              </a:defRPr>
            </a:lvl1pPr>
            <a:lvl2pPr lvl="1" rtl="0">
              <a:lnSpc>
                <a:spcPct val="115000"/>
              </a:lnSpc>
              <a:spcBef>
                <a:spcPts val="0"/>
              </a:spcBef>
              <a:buClr>
                <a:srgbClr val="222222"/>
              </a:buClr>
              <a:buSzPct val="100000"/>
              <a:defRPr sz="4800">
                <a:solidFill>
                  <a:srgbClr val="222222"/>
                </a:solidFill>
                <a:highlight>
                  <a:srgbClr val="B0E0E6"/>
                </a:highlight>
              </a:defRPr>
            </a:lvl2pPr>
            <a:lvl3pPr lvl="2" rtl="0">
              <a:lnSpc>
                <a:spcPct val="115000"/>
              </a:lnSpc>
              <a:spcBef>
                <a:spcPts val="0"/>
              </a:spcBef>
              <a:buClr>
                <a:srgbClr val="222222"/>
              </a:buClr>
              <a:buSzPct val="100000"/>
              <a:defRPr sz="4800">
                <a:solidFill>
                  <a:srgbClr val="222222"/>
                </a:solidFill>
                <a:highlight>
                  <a:srgbClr val="B0E0E6"/>
                </a:highlight>
              </a:defRPr>
            </a:lvl3pPr>
            <a:lvl4pPr lvl="3" rtl="0">
              <a:lnSpc>
                <a:spcPct val="115000"/>
              </a:lnSpc>
              <a:spcBef>
                <a:spcPts val="0"/>
              </a:spcBef>
              <a:buClr>
                <a:srgbClr val="222222"/>
              </a:buClr>
              <a:buSzPct val="100000"/>
              <a:defRPr sz="4800">
                <a:solidFill>
                  <a:srgbClr val="222222"/>
                </a:solidFill>
                <a:highlight>
                  <a:srgbClr val="B0E0E6"/>
                </a:highlight>
              </a:defRPr>
            </a:lvl4pPr>
            <a:lvl5pPr lvl="4" rtl="0">
              <a:lnSpc>
                <a:spcPct val="115000"/>
              </a:lnSpc>
              <a:spcBef>
                <a:spcPts val="0"/>
              </a:spcBef>
              <a:buClr>
                <a:srgbClr val="222222"/>
              </a:buClr>
              <a:buSzPct val="100000"/>
              <a:defRPr sz="4800">
                <a:solidFill>
                  <a:srgbClr val="222222"/>
                </a:solidFill>
                <a:highlight>
                  <a:srgbClr val="B0E0E6"/>
                </a:highlight>
              </a:defRPr>
            </a:lvl5pPr>
            <a:lvl6pPr lvl="5" rtl="0">
              <a:lnSpc>
                <a:spcPct val="115000"/>
              </a:lnSpc>
              <a:spcBef>
                <a:spcPts val="0"/>
              </a:spcBef>
              <a:buClr>
                <a:srgbClr val="222222"/>
              </a:buClr>
              <a:buSzPct val="100000"/>
              <a:defRPr sz="4800">
                <a:solidFill>
                  <a:srgbClr val="222222"/>
                </a:solidFill>
                <a:highlight>
                  <a:srgbClr val="B0E0E6"/>
                </a:highlight>
              </a:defRPr>
            </a:lvl6pPr>
            <a:lvl7pPr lvl="6" rtl="0">
              <a:lnSpc>
                <a:spcPct val="115000"/>
              </a:lnSpc>
              <a:spcBef>
                <a:spcPts val="0"/>
              </a:spcBef>
              <a:buClr>
                <a:srgbClr val="222222"/>
              </a:buClr>
              <a:buSzPct val="100000"/>
              <a:defRPr sz="4800">
                <a:solidFill>
                  <a:srgbClr val="222222"/>
                </a:solidFill>
                <a:highlight>
                  <a:srgbClr val="B0E0E6"/>
                </a:highlight>
              </a:defRPr>
            </a:lvl7pPr>
            <a:lvl8pPr lvl="7" rtl="0">
              <a:lnSpc>
                <a:spcPct val="115000"/>
              </a:lnSpc>
              <a:spcBef>
                <a:spcPts val="0"/>
              </a:spcBef>
              <a:buClr>
                <a:srgbClr val="222222"/>
              </a:buClr>
              <a:buSzPct val="100000"/>
              <a:defRPr sz="4800">
                <a:solidFill>
                  <a:srgbClr val="222222"/>
                </a:solidFill>
                <a:highlight>
                  <a:srgbClr val="B0E0E6"/>
                </a:highlight>
              </a:defRPr>
            </a:lvl8pPr>
            <a:lvl9pPr lvl="8" rtl="0">
              <a:lnSpc>
                <a:spcPct val="115000"/>
              </a:lnSpc>
              <a:spcBef>
                <a:spcPts val="0"/>
              </a:spcBef>
              <a:buClr>
                <a:srgbClr val="222222"/>
              </a:buClr>
              <a:buSzPct val="100000"/>
              <a:defRPr sz="4800">
                <a:solidFill>
                  <a:srgbClr val="222222"/>
                </a:solidFill>
                <a:highlight>
                  <a:srgbClr val="B0E0E6"/>
                </a:highlight>
              </a:defRPr>
            </a:lvl9pPr>
          </a:lstStyle>
          <a:p>
            <a:endParaRPr/>
          </a:p>
        </p:txBody>
      </p:sp>
      <p:sp>
        <p:nvSpPr>
          <p:cNvPr id="12" name="Shape 12"/>
          <p:cNvSpPr txBox="1">
            <a:spLocks noGrp="1"/>
          </p:cNvSpPr>
          <p:nvPr>
            <p:ph type="subTitle" idx="1"/>
          </p:nvPr>
        </p:nvSpPr>
        <p:spPr>
          <a:xfrm>
            <a:off x="914400" y="5158346"/>
            <a:ext cx="7500000" cy="1046400"/>
          </a:xfrm>
          <a:prstGeom prst="rect">
            <a:avLst/>
          </a:prstGeom>
        </p:spPr>
        <p:txBody>
          <a:bodyPr lIns="91425" tIns="91425" rIns="91425" bIns="91425" anchor="t" anchorCtr="0"/>
          <a:lstStyle>
            <a:lvl1pPr lvl="0" rtl="0">
              <a:spcBef>
                <a:spcPts val="0"/>
              </a:spcBef>
              <a:buFont typeface="Nixie One"/>
              <a:buNone/>
              <a:defRPr b="1">
                <a:latin typeface="Nixie One"/>
                <a:ea typeface="Nixie One"/>
                <a:cs typeface="Nixie One"/>
                <a:sym typeface="Nixie One"/>
              </a:defRPr>
            </a:lvl1pPr>
            <a:lvl2pPr lvl="1" rtl="0">
              <a:spcBef>
                <a:spcPts val="0"/>
              </a:spcBef>
              <a:buSzPct val="100000"/>
              <a:buFont typeface="Nixie One"/>
              <a:buNone/>
              <a:defRPr sz="3000" b="1">
                <a:latin typeface="Nixie One"/>
                <a:ea typeface="Nixie One"/>
                <a:cs typeface="Nixie One"/>
                <a:sym typeface="Nixie One"/>
              </a:defRPr>
            </a:lvl2pPr>
            <a:lvl3pPr lvl="2" rtl="0">
              <a:spcBef>
                <a:spcPts val="0"/>
              </a:spcBef>
              <a:buSzPct val="100000"/>
              <a:buFont typeface="Nixie One"/>
              <a:buNone/>
              <a:defRPr sz="3000" b="1">
                <a:latin typeface="Nixie One"/>
                <a:ea typeface="Nixie One"/>
                <a:cs typeface="Nixie One"/>
                <a:sym typeface="Nixie One"/>
              </a:defRPr>
            </a:lvl3pPr>
            <a:lvl4pPr lvl="3" rtl="0">
              <a:spcBef>
                <a:spcPts val="0"/>
              </a:spcBef>
              <a:buSzPct val="100000"/>
              <a:buFont typeface="Nixie One"/>
              <a:buNone/>
              <a:defRPr sz="3000" b="1">
                <a:latin typeface="Nixie One"/>
                <a:ea typeface="Nixie One"/>
                <a:cs typeface="Nixie One"/>
                <a:sym typeface="Nixie One"/>
              </a:defRPr>
            </a:lvl4pPr>
            <a:lvl5pPr lvl="4" rtl="0">
              <a:spcBef>
                <a:spcPts val="0"/>
              </a:spcBef>
              <a:buSzPct val="100000"/>
              <a:buFont typeface="Nixie One"/>
              <a:buNone/>
              <a:defRPr sz="3000" b="1">
                <a:latin typeface="Nixie One"/>
                <a:ea typeface="Nixie One"/>
                <a:cs typeface="Nixie One"/>
                <a:sym typeface="Nixie One"/>
              </a:defRPr>
            </a:lvl5pPr>
            <a:lvl6pPr lvl="5" rtl="0">
              <a:spcBef>
                <a:spcPts val="0"/>
              </a:spcBef>
              <a:buSzPct val="100000"/>
              <a:buFont typeface="Nixie One"/>
              <a:buNone/>
              <a:defRPr sz="3000" b="1">
                <a:latin typeface="Nixie One"/>
                <a:ea typeface="Nixie One"/>
                <a:cs typeface="Nixie One"/>
                <a:sym typeface="Nixie One"/>
              </a:defRPr>
            </a:lvl6pPr>
            <a:lvl7pPr lvl="6" rtl="0">
              <a:spcBef>
                <a:spcPts val="0"/>
              </a:spcBef>
              <a:buSzPct val="100000"/>
              <a:buFont typeface="Nixie One"/>
              <a:buNone/>
              <a:defRPr sz="3000" b="1">
                <a:latin typeface="Nixie One"/>
                <a:ea typeface="Nixie One"/>
                <a:cs typeface="Nixie One"/>
                <a:sym typeface="Nixie One"/>
              </a:defRPr>
            </a:lvl7pPr>
            <a:lvl8pPr lvl="7" rtl="0">
              <a:spcBef>
                <a:spcPts val="0"/>
              </a:spcBef>
              <a:buSzPct val="100000"/>
              <a:buFont typeface="Nixie One"/>
              <a:buNone/>
              <a:defRPr sz="3000" b="1">
                <a:latin typeface="Nixie One"/>
                <a:ea typeface="Nixie One"/>
                <a:cs typeface="Nixie One"/>
                <a:sym typeface="Nixie One"/>
              </a:defRPr>
            </a:lvl8pPr>
            <a:lvl9pPr lvl="8" rtl="0">
              <a:spcBef>
                <a:spcPts val="0"/>
              </a:spcBef>
              <a:buSzPct val="100000"/>
              <a:buFont typeface="Nixie One"/>
              <a:buNone/>
              <a:defRPr sz="3000" b="1">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266183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4FBD0E-3C50-402E-B530-EAA0D42F9F7B}"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FC6CE4-D494-44A5-9A4A-A498CA4AACDF}" type="slidenum">
              <a:rPr lang="en-GB" smtClean="0"/>
              <a:t>‹#›</a:t>
            </a:fld>
            <a:endParaRPr lang="en-GB"/>
          </a:p>
        </p:txBody>
      </p:sp>
    </p:spTree>
    <p:extLst>
      <p:ext uri="{BB962C8B-B14F-4D97-AF65-F5344CB8AC3E}">
        <p14:creationId xmlns:p14="http://schemas.microsoft.com/office/powerpoint/2010/main" val="2980165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14096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p:nvPr/>
        </p:nvSpPr>
        <p:spPr>
          <a:xfrm>
            <a:off x="5624401" y="0"/>
            <a:ext cx="943199" cy="2523000"/>
          </a:xfrm>
          <a:prstGeom prst="rect">
            <a:avLst/>
          </a:prstGeom>
          <a:solidFill>
            <a:srgbClr val="B0E0E6"/>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5" name="Shape 15"/>
          <p:cNvSpPr txBox="1">
            <a:spLocks noGrp="1"/>
          </p:cNvSpPr>
          <p:nvPr>
            <p:ph type="body" idx="1"/>
          </p:nvPr>
        </p:nvSpPr>
        <p:spPr>
          <a:xfrm>
            <a:off x="1756000" y="2882401"/>
            <a:ext cx="8680000" cy="10931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a:spcBef>
                <a:spcPts val="0"/>
              </a:spcBef>
              <a:defRPr/>
            </a:lvl9pPr>
          </a:lstStyle>
          <a:p>
            <a:endParaRPr/>
          </a:p>
        </p:txBody>
      </p:sp>
      <p:sp>
        <p:nvSpPr>
          <p:cNvPr id="16" name="Shape 16"/>
          <p:cNvSpPr txBox="1"/>
          <p:nvPr/>
        </p:nvSpPr>
        <p:spPr>
          <a:xfrm>
            <a:off x="4791200" y="1651425"/>
            <a:ext cx="2609600" cy="871499"/>
          </a:xfrm>
          <a:prstGeom prst="rect">
            <a:avLst/>
          </a:prstGeom>
          <a:noFill/>
          <a:ln>
            <a:noFill/>
          </a:ln>
        </p:spPr>
        <p:txBody>
          <a:bodyPr lIns="91425" tIns="91425" rIns="91425" bIns="91425" anchor="t" anchorCtr="0">
            <a:noAutofit/>
          </a:bodyPr>
          <a:lstStyle/>
          <a:p>
            <a:pPr algn="ctr"/>
            <a:r>
              <a:rPr lang="en" sz="9600" kern="0">
                <a:solidFill>
                  <a:srgbClr val="DC143C"/>
                </a:solidFill>
                <a:latin typeface="Nixie One"/>
                <a:ea typeface="Nixie One"/>
                <a:cs typeface="Nixie One"/>
                <a:sym typeface="Nixie One"/>
              </a:rPr>
              <a:t>“</a:t>
            </a:r>
          </a:p>
        </p:txBody>
      </p:sp>
    </p:spTree>
    <p:extLst>
      <p:ext uri="{BB962C8B-B14F-4D97-AF65-F5344CB8AC3E}">
        <p14:creationId xmlns:p14="http://schemas.microsoft.com/office/powerpoint/2010/main" val="384420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689771"/>
            <a:ext cx="10972800" cy="727799"/>
          </a:xfrm>
          <a:prstGeom prst="rect">
            <a:avLst/>
          </a:prstGeom>
        </p:spPr>
        <p:txBody>
          <a:bodyPr lIns="91425" tIns="91425" rIns="91425" bIns="91425" anchor="t" anchorCtr="0"/>
          <a:lstStyle>
            <a:lvl1pPr lvl="0">
              <a:lnSpc>
                <a:spcPct val="115000"/>
              </a:lnSpc>
              <a:spcBef>
                <a:spcPts val="0"/>
              </a:spcBef>
              <a:buClr>
                <a:srgbClr val="222222"/>
              </a:buClr>
              <a:defRPr>
                <a:solidFill>
                  <a:srgbClr val="222222"/>
                </a:solidFill>
                <a:highlight>
                  <a:srgbClr val="B0E0E6"/>
                </a:highlight>
              </a:defRPr>
            </a:lvl1pPr>
            <a:lvl2pPr lvl="1">
              <a:lnSpc>
                <a:spcPct val="115000"/>
              </a:lnSpc>
              <a:spcBef>
                <a:spcPts val="0"/>
              </a:spcBef>
              <a:buClr>
                <a:srgbClr val="222222"/>
              </a:buClr>
              <a:defRPr>
                <a:solidFill>
                  <a:srgbClr val="222222"/>
                </a:solidFill>
                <a:highlight>
                  <a:srgbClr val="B0E0E6"/>
                </a:highlight>
              </a:defRPr>
            </a:lvl2pPr>
            <a:lvl3pPr lvl="2">
              <a:lnSpc>
                <a:spcPct val="115000"/>
              </a:lnSpc>
              <a:spcBef>
                <a:spcPts val="0"/>
              </a:spcBef>
              <a:buClr>
                <a:srgbClr val="222222"/>
              </a:buClr>
              <a:defRPr>
                <a:solidFill>
                  <a:srgbClr val="222222"/>
                </a:solidFill>
                <a:highlight>
                  <a:srgbClr val="B0E0E6"/>
                </a:highlight>
              </a:defRPr>
            </a:lvl3pPr>
            <a:lvl4pPr lvl="3">
              <a:lnSpc>
                <a:spcPct val="115000"/>
              </a:lnSpc>
              <a:spcBef>
                <a:spcPts val="0"/>
              </a:spcBef>
              <a:buClr>
                <a:srgbClr val="222222"/>
              </a:buClr>
              <a:defRPr>
                <a:solidFill>
                  <a:srgbClr val="222222"/>
                </a:solidFill>
                <a:highlight>
                  <a:srgbClr val="B0E0E6"/>
                </a:highlight>
              </a:defRPr>
            </a:lvl4pPr>
            <a:lvl5pPr lvl="4">
              <a:lnSpc>
                <a:spcPct val="115000"/>
              </a:lnSpc>
              <a:spcBef>
                <a:spcPts val="0"/>
              </a:spcBef>
              <a:buClr>
                <a:srgbClr val="222222"/>
              </a:buClr>
              <a:defRPr>
                <a:solidFill>
                  <a:srgbClr val="222222"/>
                </a:solidFill>
                <a:highlight>
                  <a:srgbClr val="B0E0E6"/>
                </a:highlight>
              </a:defRPr>
            </a:lvl5pPr>
            <a:lvl6pPr lvl="5">
              <a:lnSpc>
                <a:spcPct val="115000"/>
              </a:lnSpc>
              <a:spcBef>
                <a:spcPts val="0"/>
              </a:spcBef>
              <a:buClr>
                <a:srgbClr val="222222"/>
              </a:buClr>
              <a:defRPr>
                <a:solidFill>
                  <a:srgbClr val="222222"/>
                </a:solidFill>
                <a:highlight>
                  <a:srgbClr val="B0E0E6"/>
                </a:highlight>
              </a:defRPr>
            </a:lvl6pPr>
            <a:lvl7pPr lvl="6">
              <a:lnSpc>
                <a:spcPct val="115000"/>
              </a:lnSpc>
              <a:spcBef>
                <a:spcPts val="0"/>
              </a:spcBef>
              <a:buClr>
                <a:srgbClr val="222222"/>
              </a:buClr>
              <a:defRPr>
                <a:solidFill>
                  <a:srgbClr val="222222"/>
                </a:solidFill>
                <a:highlight>
                  <a:srgbClr val="B0E0E6"/>
                </a:highlight>
              </a:defRPr>
            </a:lvl7pPr>
            <a:lvl8pPr lvl="7">
              <a:lnSpc>
                <a:spcPct val="115000"/>
              </a:lnSpc>
              <a:spcBef>
                <a:spcPts val="0"/>
              </a:spcBef>
              <a:buClr>
                <a:srgbClr val="222222"/>
              </a:buClr>
              <a:defRPr>
                <a:solidFill>
                  <a:srgbClr val="222222"/>
                </a:solidFill>
                <a:highlight>
                  <a:srgbClr val="B0E0E6"/>
                </a:highlight>
              </a:defRPr>
            </a:lvl8pPr>
            <a:lvl9pPr lvl="8">
              <a:lnSpc>
                <a:spcPct val="115000"/>
              </a:lnSpc>
              <a:spcBef>
                <a:spcPts val="0"/>
              </a:spcBef>
              <a:buClr>
                <a:srgbClr val="222222"/>
              </a:buClr>
              <a:defRPr>
                <a:solidFill>
                  <a:srgbClr val="222222"/>
                </a:solidFill>
                <a:highlight>
                  <a:srgbClr val="B0E0E6"/>
                </a:highlight>
              </a:defRPr>
            </a:lvl9pPr>
          </a:lstStyle>
          <a:p>
            <a:endParaRPr/>
          </a:p>
        </p:txBody>
      </p:sp>
      <p:sp>
        <p:nvSpPr>
          <p:cNvPr id="19" name="Shape 19"/>
          <p:cNvSpPr txBox="1">
            <a:spLocks noGrp="1"/>
          </p:cNvSpPr>
          <p:nvPr>
            <p:ph type="body" idx="1"/>
          </p:nvPr>
        </p:nvSpPr>
        <p:spPr>
          <a:xfrm>
            <a:off x="609600" y="1600200"/>
            <a:ext cx="109728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419042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609600" y="1600200"/>
            <a:ext cx="53260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2"/>
          </p:nvPr>
        </p:nvSpPr>
        <p:spPr>
          <a:xfrm>
            <a:off x="6256364" y="1600200"/>
            <a:ext cx="53260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title"/>
          </p:nvPr>
        </p:nvSpPr>
        <p:spPr>
          <a:xfrm>
            <a:off x="609600" y="689771"/>
            <a:ext cx="10972800" cy="727799"/>
          </a:xfrm>
          <a:prstGeom prst="rect">
            <a:avLst/>
          </a:prstGeom>
        </p:spPr>
        <p:txBody>
          <a:bodyPr lIns="91425" tIns="91425" rIns="91425" bIns="91425" anchor="t" anchorCtr="0"/>
          <a:lstStyle>
            <a:lvl1pPr lvl="0" rtl="0">
              <a:lnSpc>
                <a:spcPct val="115000"/>
              </a:lnSpc>
              <a:spcBef>
                <a:spcPts val="0"/>
              </a:spcBef>
              <a:buClr>
                <a:srgbClr val="222222"/>
              </a:buClr>
              <a:defRPr>
                <a:solidFill>
                  <a:srgbClr val="222222"/>
                </a:solidFill>
                <a:highlight>
                  <a:srgbClr val="B0E0E6"/>
                </a:highlight>
              </a:defRPr>
            </a:lvl1pPr>
            <a:lvl2pPr lvl="1" rtl="0">
              <a:lnSpc>
                <a:spcPct val="115000"/>
              </a:lnSpc>
              <a:spcBef>
                <a:spcPts val="0"/>
              </a:spcBef>
              <a:buClr>
                <a:srgbClr val="222222"/>
              </a:buClr>
              <a:defRPr>
                <a:solidFill>
                  <a:srgbClr val="222222"/>
                </a:solidFill>
                <a:highlight>
                  <a:srgbClr val="B0E0E6"/>
                </a:highlight>
              </a:defRPr>
            </a:lvl2pPr>
            <a:lvl3pPr lvl="2" rtl="0">
              <a:lnSpc>
                <a:spcPct val="115000"/>
              </a:lnSpc>
              <a:spcBef>
                <a:spcPts val="0"/>
              </a:spcBef>
              <a:buClr>
                <a:srgbClr val="222222"/>
              </a:buClr>
              <a:defRPr>
                <a:solidFill>
                  <a:srgbClr val="222222"/>
                </a:solidFill>
                <a:highlight>
                  <a:srgbClr val="B0E0E6"/>
                </a:highlight>
              </a:defRPr>
            </a:lvl3pPr>
            <a:lvl4pPr lvl="3" rtl="0">
              <a:lnSpc>
                <a:spcPct val="115000"/>
              </a:lnSpc>
              <a:spcBef>
                <a:spcPts val="0"/>
              </a:spcBef>
              <a:buClr>
                <a:srgbClr val="222222"/>
              </a:buClr>
              <a:defRPr>
                <a:solidFill>
                  <a:srgbClr val="222222"/>
                </a:solidFill>
                <a:highlight>
                  <a:srgbClr val="B0E0E6"/>
                </a:highlight>
              </a:defRPr>
            </a:lvl4pPr>
            <a:lvl5pPr lvl="4" rtl="0">
              <a:lnSpc>
                <a:spcPct val="115000"/>
              </a:lnSpc>
              <a:spcBef>
                <a:spcPts val="0"/>
              </a:spcBef>
              <a:buClr>
                <a:srgbClr val="222222"/>
              </a:buClr>
              <a:defRPr>
                <a:solidFill>
                  <a:srgbClr val="222222"/>
                </a:solidFill>
                <a:highlight>
                  <a:srgbClr val="B0E0E6"/>
                </a:highlight>
              </a:defRPr>
            </a:lvl5pPr>
            <a:lvl6pPr lvl="5" rtl="0">
              <a:lnSpc>
                <a:spcPct val="115000"/>
              </a:lnSpc>
              <a:spcBef>
                <a:spcPts val="0"/>
              </a:spcBef>
              <a:buClr>
                <a:srgbClr val="222222"/>
              </a:buClr>
              <a:defRPr>
                <a:solidFill>
                  <a:srgbClr val="222222"/>
                </a:solidFill>
                <a:highlight>
                  <a:srgbClr val="B0E0E6"/>
                </a:highlight>
              </a:defRPr>
            </a:lvl6pPr>
            <a:lvl7pPr lvl="6" rtl="0">
              <a:lnSpc>
                <a:spcPct val="115000"/>
              </a:lnSpc>
              <a:spcBef>
                <a:spcPts val="0"/>
              </a:spcBef>
              <a:buClr>
                <a:srgbClr val="222222"/>
              </a:buClr>
              <a:defRPr>
                <a:solidFill>
                  <a:srgbClr val="222222"/>
                </a:solidFill>
                <a:highlight>
                  <a:srgbClr val="B0E0E6"/>
                </a:highlight>
              </a:defRPr>
            </a:lvl7pPr>
            <a:lvl8pPr lvl="7" rtl="0">
              <a:lnSpc>
                <a:spcPct val="115000"/>
              </a:lnSpc>
              <a:spcBef>
                <a:spcPts val="0"/>
              </a:spcBef>
              <a:buClr>
                <a:srgbClr val="222222"/>
              </a:buClr>
              <a:defRPr>
                <a:solidFill>
                  <a:srgbClr val="222222"/>
                </a:solidFill>
                <a:highlight>
                  <a:srgbClr val="B0E0E6"/>
                </a:highlight>
              </a:defRPr>
            </a:lvl8pPr>
            <a:lvl9pPr lvl="8" rtl="0">
              <a:lnSpc>
                <a:spcPct val="115000"/>
              </a:lnSpc>
              <a:spcBef>
                <a:spcPts val="0"/>
              </a:spcBef>
              <a:buClr>
                <a:srgbClr val="222222"/>
              </a:buClr>
              <a:defRPr>
                <a:solidFill>
                  <a:srgbClr val="222222"/>
                </a:solidFill>
                <a:highlight>
                  <a:srgbClr val="B0E0E6"/>
                </a:highlight>
              </a:defRPr>
            </a:lvl9pPr>
          </a:lstStyle>
          <a:p>
            <a:endParaRPr/>
          </a:p>
        </p:txBody>
      </p:sp>
    </p:spTree>
    <p:extLst>
      <p:ext uri="{BB962C8B-B14F-4D97-AF65-F5344CB8AC3E}">
        <p14:creationId xmlns:p14="http://schemas.microsoft.com/office/powerpoint/2010/main" val="10232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09600"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6" name="Shape 26"/>
          <p:cNvSpPr txBox="1">
            <a:spLocks noGrp="1"/>
          </p:cNvSpPr>
          <p:nvPr>
            <p:ph type="body" idx="2"/>
          </p:nvPr>
        </p:nvSpPr>
        <p:spPr>
          <a:xfrm>
            <a:off x="4298621"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7" name="Shape 27"/>
          <p:cNvSpPr txBox="1">
            <a:spLocks noGrp="1"/>
          </p:cNvSpPr>
          <p:nvPr>
            <p:ph type="body" idx="3"/>
          </p:nvPr>
        </p:nvSpPr>
        <p:spPr>
          <a:xfrm>
            <a:off x="7987643"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8" name="Shape 28"/>
          <p:cNvSpPr txBox="1">
            <a:spLocks noGrp="1"/>
          </p:cNvSpPr>
          <p:nvPr>
            <p:ph type="title"/>
          </p:nvPr>
        </p:nvSpPr>
        <p:spPr>
          <a:xfrm>
            <a:off x="609600" y="689771"/>
            <a:ext cx="10972800" cy="727799"/>
          </a:xfrm>
          <a:prstGeom prst="rect">
            <a:avLst/>
          </a:prstGeom>
        </p:spPr>
        <p:txBody>
          <a:bodyPr lIns="91425" tIns="91425" rIns="91425" bIns="91425" anchor="t" anchorCtr="0"/>
          <a:lstStyle>
            <a:lvl1pPr lvl="0" rtl="0">
              <a:lnSpc>
                <a:spcPct val="115000"/>
              </a:lnSpc>
              <a:spcBef>
                <a:spcPts val="0"/>
              </a:spcBef>
              <a:buClr>
                <a:srgbClr val="222222"/>
              </a:buClr>
              <a:defRPr>
                <a:solidFill>
                  <a:srgbClr val="222222"/>
                </a:solidFill>
                <a:highlight>
                  <a:srgbClr val="B0E0E6"/>
                </a:highlight>
              </a:defRPr>
            </a:lvl1pPr>
            <a:lvl2pPr lvl="1" rtl="0">
              <a:lnSpc>
                <a:spcPct val="115000"/>
              </a:lnSpc>
              <a:spcBef>
                <a:spcPts val="0"/>
              </a:spcBef>
              <a:buClr>
                <a:srgbClr val="222222"/>
              </a:buClr>
              <a:defRPr>
                <a:solidFill>
                  <a:srgbClr val="222222"/>
                </a:solidFill>
                <a:highlight>
                  <a:srgbClr val="B0E0E6"/>
                </a:highlight>
              </a:defRPr>
            </a:lvl2pPr>
            <a:lvl3pPr lvl="2" rtl="0">
              <a:lnSpc>
                <a:spcPct val="115000"/>
              </a:lnSpc>
              <a:spcBef>
                <a:spcPts val="0"/>
              </a:spcBef>
              <a:buClr>
                <a:srgbClr val="222222"/>
              </a:buClr>
              <a:defRPr>
                <a:solidFill>
                  <a:srgbClr val="222222"/>
                </a:solidFill>
                <a:highlight>
                  <a:srgbClr val="B0E0E6"/>
                </a:highlight>
              </a:defRPr>
            </a:lvl3pPr>
            <a:lvl4pPr lvl="3" rtl="0">
              <a:lnSpc>
                <a:spcPct val="115000"/>
              </a:lnSpc>
              <a:spcBef>
                <a:spcPts val="0"/>
              </a:spcBef>
              <a:buClr>
                <a:srgbClr val="222222"/>
              </a:buClr>
              <a:defRPr>
                <a:solidFill>
                  <a:srgbClr val="222222"/>
                </a:solidFill>
                <a:highlight>
                  <a:srgbClr val="B0E0E6"/>
                </a:highlight>
              </a:defRPr>
            </a:lvl4pPr>
            <a:lvl5pPr lvl="4" rtl="0">
              <a:lnSpc>
                <a:spcPct val="115000"/>
              </a:lnSpc>
              <a:spcBef>
                <a:spcPts val="0"/>
              </a:spcBef>
              <a:buClr>
                <a:srgbClr val="222222"/>
              </a:buClr>
              <a:defRPr>
                <a:solidFill>
                  <a:srgbClr val="222222"/>
                </a:solidFill>
                <a:highlight>
                  <a:srgbClr val="B0E0E6"/>
                </a:highlight>
              </a:defRPr>
            </a:lvl5pPr>
            <a:lvl6pPr lvl="5" rtl="0">
              <a:lnSpc>
                <a:spcPct val="115000"/>
              </a:lnSpc>
              <a:spcBef>
                <a:spcPts val="0"/>
              </a:spcBef>
              <a:buClr>
                <a:srgbClr val="222222"/>
              </a:buClr>
              <a:defRPr>
                <a:solidFill>
                  <a:srgbClr val="222222"/>
                </a:solidFill>
                <a:highlight>
                  <a:srgbClr val="B0E0E6"/>
                </a:highlight>
              </a:defRPr>
            </a:lvl6pPr>
            <a:lvl7pPr lvl="6" rtl="0">
              <a:lnSpc>
                <a:spcPct val="115000"/>
              </a:lnSpc>
              <a:spcBef>
                <a:spcPts val="0"/>
              </a:spcBef>
              <a:buClr>
                <a:srgbClr val="222222"/>
              </a:buClr>
              <a:defRPr>
                <a:solidFill>
                  <a:srgbClr val="222222"/>
                </a:solidFill>
                <a:highlight>
                  <a:srgbClr val="B0E0E6"/>
                </a:highlight>
              </a:defRPr>
            </a:lvl7pPr>
            <a:lvl8pPr lvl="7" rtl="0">
              <a:lnSpc>
                <a:spcPct val="115000"/>
              </a:lnSpc>
              <a:spcBef>
                <a:spcPts val="0"/>
              </a:spcBef>
              <a:buClr>
                <a:srgbClr val="222222"/>
              </a:buClr>
              <a:defRPr>
                <a:solidFill>
                  <a:srgbClr val="222222"/>
                </a:solidFill>
                <a:highlight>
                  <a:srgbClr val="B0E0E6"/>
                </a:highlight>
              </a:defRPr>
            </a:lvl8pPr>
            <a:lvl9pPr lvl="8" rtl="0">
              <a:lnSpc>
                <a:spcPct val="115000"/>
              </a:lnSpc>
              <a:spcBef>
                <a:spcPts val="0"/>
              </a:spcBef>
              <a:buClr>
                <a:srgbClr val="222222"/>
              </a:buClr>
              <a:defRPr>
                <a:solidFill>
                  <a:srgbClr val="222222"/>
                </a:solidFill>
                <a:highlight>
                  <a:srgbClr val="B0E0E6"/>
                </a:highlight>
              </a:defRPr>
            </a:lvl9pPr>
          </a:lstStyle>
          <a:p>
            <a:endParaRPr/>
          </a:p>
        </p:txBody>
      </p:sp>
    </p:spTree>
    <p:extLst>
      <p:ext uri="{BB962C8B-B14F-4D97-AF65-F5344CB8AC3E}">
        <p14:creationId xmlns:p14="http://schemas.microsoft.com/office/powerpoint/2010/main" val="296078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458074"/>
            <a:ext cx="10972800" cy="618600"/>
          </a:xfrm>
          <a:prstGeom prst="rect">
            <a:avLst/>
          </a:prstGeom>
        </p:spPr>
        <p:txBody>
          <a:bodyPr lIns="91425" tIns="91425" rIns="91425" bIns="91425" anchor="t" anchorCtr="0"/>
          <a:lstStyle>
            <a:lvl1pPr lvl="0" algn="ctr">
              <a:spcBef>
                <a:spcPts val="0"/>
              </a:spcBef>
              <a:buClr>
                <a:srgbClr val="222222"/>
              </a:buClr>
              <a:buSzPct val="100000"/>
              <a:defRPr sz="3000">
                <a:solidFill>
                  <a:srgbClr val="222222"/>
                </a:solidFill>
                <a:highlight>
                  <a:srgbClr val="B0E0E6"/>
                </a:highlight>
              </a:defRPr>
            </a:lvl1pPr>
            <a:lvl2pPr lvl="1" algn="ctr">
              <a:spcBef>
                <a:spcPts val="0"/>
              </a:spcBef>
              <a:buClr>
                <a:srgbClr val="222222"/>
              </a:buClr>
              <a:buSzPct val="100000"/>
              <a:defRPr sz="3000">
                <a:solidFill>
                  <a:srgbClr val="222222"/>
                </a:solidFill>
                <a:highlight>
                  <a:srgbClr val="B0E0E6"/>
                </a:highlight>
              </a:defRPr>
            </a:lvl2pPr>
            <a:lvl3pPr lvl="2" algn="ctr">
              <a:spcBef>
                <a:spcPts val="0"/>
              </a:spcBef>
              <a:buClr>
                <a:srgbClr val="222222"/>
              </a:buClr>
              <a:buSzPct val="100000"/>
              <a:defRPr sz="3000">
                <a:solidFill>
                  <a:srgbClr val="222222"/>
                </a:solidFill>
                <a:highlight>
                  <a:srgbClr val="B0E0E6"/>
                </a:highlight>
              </a:defRPr>
            </a:lvl3pPr>
            <a:lvl4pPr lvl="3" algn="ctr">
              <a:spcBef>
                <a:spcPts val="0"/>
              </a:spcBef>
              <a:buClr>
                <a:srgbClr val="222222"/>
              </a:buClr>
              <a:buSzPct val="100000"/>
              <a:defRPr sz="3000">
                <a:solidFill>
                  <a:srgbClr val="222222"/>
                </a:solidFill>
                <a:highlight>
                  <a:srgbClr val="B0E0E6"/>
                </a:highlight>
              </a:defRPr>
            </a:lvl4pPr>
            <a:lvl5pPr lvl="4" algn="ctr">
              <a:spcBef>
                <a:spcPts val="0"/>
              </a:spcBef>
              <a:buClr>
                <a:srgbClr val="222222"/>
              </a:buClr>
              <a:buSzPct val="100000"/>
              <a:defRPr sz="3000">
                <a:solidFill>
                  <a:srgbClr val="222222"/>
                </a:solidFill>
                <a:highlight>
                  <a:srgbClr val="B0E0E6"/>
                </a:highlight>
              </a:defRPr>
            </a:lvl5pPr>
            <a:lvl6pPr lvl="5" algn="ctr">
              <a:spcBef>
                <a:spcPts val="0"/>
              </a:spcBef>
              <a:buClr>
                <a:srgbClr val="222222"/>
              </a:buClr>
              <a:buSzPct val="100000"/>
              <a:defRPr sz="3000">
                <a:solidFill>
                  <a:srgbClr val="222222"/>
                </a:solidFill>
                <a:highlight>
                  <a:srgbClr val="B0E0E6"/>
                </a:highlight>
              </a:defRPr>
            </a:lvl6pPr>
            <a:lvl7pPr lvl="6" algn="ctr">
              <a:spcBef>
                <a:spcPts val="0"/>
              </a:spcBef>
              <a:buClr>
                <a:srgbClr val="222222"/>
              </a:buClr>
              <a:buSzPct val="100000"/>
              <a:defRPr sz="3000">
                <a:solidFill>
                  <a:srgbClr val="222222"/>
                </a:solidFill>
                <a:highlight>
                  <a:srgbClr val="B0E0E6"/>
                </a:highlight>
              </a:defRPr>
            </a:lvl7pPr>
            <a:lvl8pPr lvl="7" algn="ctr">
              <a:spcBef>
                <a:spcPts val="0"/>
              </a:spcBef>
              <a:buClr>
                <a:srgbClr val="222222"/>
              </a:buClr>
              <a:buSzPct val="100000"/>
              <a:defRPr sz="3000">
                <a:solidFill>
                  <a:srgbClr val="222222"/>
                </a:solidFill>
                <a:highlight>
                  <a:srgbClr val="B0E0E6"/>
                </a:highlight>
              </a:defRPr>
            </a:lvl8pPr>
            <a:lvl9pPr lvl="8" algn="ctr">
              <a:spcBef>
                <a:spcPts val="0"/>
              </a:spcBef>
              <a:buClr>
                <a:srgbClr val="222222"/>
              </a:buClr>
              <a:buSzPct val="100000"/>
              <a:defRPr sz="3000">
                <a:solidFill>
                  <a:srgbClr val="222222"/>
                </a:solidFill>
                <a:highlight>
                  <a:srgbClr val="B0E0E6"/>
                </a:highlight>
              </a:defRPr>
            </a:lvl9pPr>
          </a:lstStyle>
          <a:p>
            <a:endParaRPr/>
          </a:p>
        </p:txBody>
      </p:sp>
    </p:spTree>
    <p:extLst>
      <p:ext uri="{BB962C8B-B14F-4D97-AF65-F5344CB8AC3E}">
        <p14:creationId xmlns:p14="http://schemas.microsoft.com/office/powerpoint/2010/main" val="54015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09600" y="5875078"/>
            <a:ext cx="10972800" cy="69270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extLst>
      <p:ext uri="{BB962C8B-B14F-4D97-AF65-F5344CB8AC3E}">
        <p14:creationId xmlns:p14="http://schemas.microsoft.com/office/powerpoint/2010/main" val="8642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94901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lvl="0">
              <a:spcBef>
                <a:spcPts val="0"/>
              </a:spcBef>
              <a:buClr>
                <a:srgbClr val="FFFFFF"/>
              </a:buClr>
              <a:buSzPct val="100000"/>
              <a:buFont typeface="Nixie One"/>
              <a:buNone/>
              <a:defRPr sz="3600">
                <a:solidFill>
                  <a:srgbClr val="FFFFFF"/>
                </a:solidFill>
                <a:latin typeface="Nixie One"/>
                <a:ea typeface="Nixie One"/>
                <a:cs typeface="Nixie One"/>
                <a:sym typeface="Nixie One"/>
              </a:defRPr>
            </a:lvl1pPr>
            <a:lvl2pPr lvl="1">
              <a:spcBef>
                <a:spcPts val="0"/>
              </a:spcBef>
              <a:buClr>
                <a:srgbClr val="FFFFFF"/>
              </a:buClr>
              <a:buSzPct val="100000"/>
              <a:buFont typeface="Nixie One"/>
              <a:buNone/>
              <a:defRPr sz="3600">
                <a:solidFill>
                  <a:srgbClr val="FFFFFF"/>
                </a:solidFill>
                <a:latin typeface="Nixie One"/>
                <a:ea typeface="Nixie One"/>
                <a:cs typeface="Nixie One"/>
                <a:sym typeface="Nixie One"/>
              </a:defRPr>
            </a:lvl2pPr>
            <a:lvl3pPr lvl="2">
              <a:spcBef>
                <a:spcPts val="0"/>
              </a:spcBef>
              <a:buClr>
                <a:srgbClr val="FFFFFF"/>
              </a:buClr>
              <a:buSzPct val="100000"/>
              <a:buFont typeface="Nixie One"/>
              <a:buNone/>
              <a:defRPr sz="3600">
                <a:solidFill>
                  <a:srgbClr val="FFFFFF"/>
                </a:solidFill>
                <a:latin typeface="Nixie One"/>
                <a:ea typeface="Nixie One"/>
                <a:cs typeface="Nixie One"/>
                <a:sym typeface="Nixie One"/>
              </a:defRPr>
            </a:lvl3pPr>
            <a:lvl4pPr lvl="3">
              <a:spcBef>
                <a:spcPts val="0"/>
              </a:spcBef>
              <a:buClr>
                <a:srgbClr val="FFFFFF"/>
              </a:buClr>
              <a:buSzPct val="100000"/>
              <a:buFont typeface="Nixie One"/>
              <a:buNone/>
              <a:defRPr sz="3600">
                <a:solidFill>
                  <a:srgbClr val="FFFFFF"/>
                </a:solidFill>
                <a:latin typeface="Nixie One"/>
                <a:ea typeface="Nixie One"/>
                <a:cs typeface="Nixie One"/>
                <a:sym typeface="Nixie One"/>
              </a:defRPr>
            </a:lvl4pPr>
            <a:lvl5pPr lvl="4">
              <a:spcBef>
                <a:spcPts val="0"/>
              </a:spcBef>
              <a:buClr>
                <a:srgbClr val="FFFFFF"/>
              </a:buClr>
              <a:buSzPct val="100000"/>
              <a:buFont typeface="Nixie One"/>
              <a:buNone/>
              <a:defRPr sz="3600">
                <a:solidFill>
                  <a:srgbClr val="FFFFFF"/>
                </a:solidFill>
                <a:latin typeface="Nixie One"/>
                <a:ea typeface="Nixie One"/>
                <a:cs typeface="Nixie One"/>
                <a:sym typeface="Nixie One"/>
              </a:defRPr>
            </a:lvl5pPr>
            <a:lvl6pPr lvl="5">
              <a:spcBef>
                <a:spcPts val="0"/>
              </a:spcBef>
              <a:buClr>
                <a:srgbClr val="FFFFFF"/>
              </a:buClr>
              <a:buSzPct val="100000"/>
              <a:buFont typeface="Nixie One"/>
              <a:buNone/>
              <a:defRPr sz="3600">
                <a:solidFill>
                  <a:srgbClr val="FFFFFF"/>
                </a:solidFill>
                <a:latin typeface="Nixie One"/>
                <a:ea typeface="Nixie One"/>
                <a:cs typeface="Nixie One"/>
                <a:sym typeface="Nixie One"/>
              </a:defRPr>
            </a:lvl6pPr>
            <a:lvl7pPr lvl="6">
              <a:spcBef>
                <a:spcPts val="0"/>
              </a:spcBef>
              <a:buClr>
                <a:srgbClr val="FFFFFF"/>
              </a:buClr>
              <a:buSzPct val="100000"/>
              <a:buFont typeface="Nixie One"/>
              <a:buNone/>
              <a:defRPr sz="3600">
                <a:solidFill>
                  <a:srgbClr val="FFFFFF"/>
                </a:solidFill>
                <a:latin typeface="Nixie One"/>
                <a:ea typeface="Nixie One"/>
                <a:cs typeface="Nixie One"/>
                <a:sym typeface="Nixie One"/>
              </a:defRPr>
            </a:lvl7pPr>
            <a:lvl8pPr lvl="7">
              <a:spcBef>
                <a:spcPts val="0"/>
              </a:spcBef>
              <a:buClr>
                <a:srgbClr val="FFFFFF"/>
              </a:buClr>
              <a:buSzPct val="100000"/>
              <a:buFont typeface="Nixie One"/>
              <a:buNone/>
              <a:defRPr sz="3600">
                <a:solidFill>
                  <a:srgbClr val="FFFFFF"/>
                </a:solidFill>
                <a:latin typeface="Nixie One"/>
                <a:ea typeface="Nixie One"/>
                <a:cs typeface="Nixie One"/>
                <a:sym typeface="Nixie One"/>
              </a:defRPr>
            </a:lvl8pPr>
            <a:lvl9pPr lvl="8">
              <a:spcBef>
                <a:spcPts val="0"/>
              </a:spcBef>
              <a:buClr>
                <a:srgbClr val="FFFFFF"/>
              </a:buClr>
              <a:buSzPct val="100000"/>
              <a:buFont typeface="Nixie One"/>
              <a:buNone/>
              <a:defRPr sz="36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lvl="0">
              <a:spcBef>
                <a:spcPts val="600"/>
              </a:spcBef>
              <a:buClr>
                <a:srgbClr val="FFFFFF"/>
              </a:buClr>
              <a:buSzPct val="100000"/>
              <a:buFont typeface="Raleway"/>
              <a:buChar char="◎"/>
              <a:defRPr sz="2800">
                <a:solidFill>
                  <a:srgbClr val="FFFFFF"/>
                </a:solidFill>
                <a:latin typeface="Raleway"/>
                <a:ea typeface="Raleway"/>
                <a:cs typeface="Raleway"/>
                <a:sym typeface="Raleway"/>
              </a:defRPr>
            </a:lvl1pPr>
            <a:lvl2pPr lvl="1">
              <a:spcBef>
                <a:spcPts val="480"/>
              </a:spcBef>
              <a:buClr>
                <a:srgbClr val="FFFFFF"/>
              </a:buClr>
              <a:buSzPct val="100000"/>
              <a:buFont typeface="Raleway"/>
              <a:defRPr sz="2400">
                <a:solidFill>
                  <a:srgbClr val="FFFFFF"/>
                </a:solidFill>
                <a:latin typeface="Raleway"/>
                <a:ea typeface="Raleway"/>
                <a:cs typeface="Raleway"/>
                <a:sym typeface="Raleway"/>
              </a:defRPr>
            </a:lvl2pPr>
            <a:lvl3pPr lvl="2">
              <a:spcBef>
                <a:spcPts val="480"/>
              </a:spcBef>
              <a:buClr>
                <a:srgbClr val="FFFFFF"/>
              </a:buClr>
              <a:buSzPct val="100000"/>
              <a:buFont typeface="Raleway"/>
              <a:defRPr sz="2400">
                <a:solidFill>
                  <a:srgbClr val="FFFFFF"/>
                </a:solidFill>
                <a:latin typeface="Raleway"/>
                <a:ea typeface="Raleway"/>
                <a:cs typeface="Raleway"/>
                <a:sym typeface="Raleway"/>
              </a:defRPr>
            </a:lvl3pPr>
            <a:lvl4pPr lvl="3">
              <a:spcBef>
                <a:spcPts val="360"/>
              </a:spcBef>
              <a:buClr>
                <a:srgbClr val="FFFFFF"/>
              </a:buClr>
              <a:buSzPct val="100000"/>
              <a:buFont typeface="Raleway"/>
              <a:defRPr sz="1800">
                <a:solidFill>
                  <a:srgbClr val="FFFFFF"/>
                </a:solidFill>
                <a:latin typeface="Raleway"/>
                <a:ea typeface="Raleway"/>
                <a:cs typeface="Raleway"/>
                <a:sym typeface="Raleway"/>
              </a:defRPr>
            </a:lvl4pPr>
            <a:lvl5pPr lvl="4">
              <a:spcBef>
                <a:spcPts val="360"/>
              </a:spcBef>
              <a:buClr>
                <a:srgbClr val="FFFFFF"/>
              </a:buClr>
              <a:buSzPct val="100000"/>
              <a:buFont typeface="Raleway"/>
              <a:defRPr sz="1800">
                <a:solidFill>
                  <a:srgbClr val="FFFFFF"/>
                </a:solidFill>
                <a:latin typeface="Raleway"/>
                <a:ea typeface="Raleway"/>
                <a:cs typeface="Raleway"/>
                <a:sym typeface="Raleway"/>
              </a:defRPr>
            </a:lvl5pPr>
            <a:lvl6pPr lvl="5">
              <a:spcBef>
                <a:spcPts val="360"/>
              </a:spcBef>
              <a:buClr>
                <a:srgbClr val="FFFFFF"/>
              </a:buClr>
              <a:buSzPct val="100000"/>
              <a:buFont typeface="Raleway"/>
              <a:defRPr sz="1800">
                <a:solidFill>
                  <a:srgbClr val="FFFFFF"/>
                </a:solidFill>
                <a:latin typeface="Raleway"/>
                <a:ea typeface="Raleway"/>
                <a:cs typeface="Raleway"/>
                <a:sym typeface="Raleway"/>
              </a:defRPr>
            </a:lvl6pPr>
            <a:lvl7pPr lvl="6">
              <a:spcBef>
                <a:spcPts val="360"/>
              </a:spcBef>
              <a:buClr>
                <a:srgbClr val="FFFFFF"/>
              </a:buClr>
              <a:buSzPct val="100000"/>
              <a:buFont typeface="Raleway"/>
              <a:defRPr sz="1800">
                <a:solidFill>
                  <a:srgbClr val="FFFFFF"/>
                </a:solidFill>
                <a:latin typeface="Raleway"/>
                <a:ea typeface="Raleway"/>
                <a:cs typeface="Raleway"/>
                <a:sym typeface="Raleway"/>
              </a:defRPr>
            </a:lvl7pPr>
            <a:lvl8pPr lvl="7">
              <a:spcBef>
                <a:spcPts val="360"/>
              </a:spcBef>
              <a:buClr>
                <a:srgbClr val="FFFFFF"/>
              </a:buClr>
              <a:buSzPct val="100000"/>
              <a:buFont typeface="Raleway"/>
              <a:defRPr sz="1800">
                <a:solidFill>
                  <a:srgbClr val="FFFFFF"/>
                </a:solidFill>
                <a:latin typeface="Raleway"/>
                <a:ea typeface="Raleway"/>
                <a:cs typeface="Raleway"/>
                <a:sym typeface="Raleway"/>
              </a:defRPr>
            </a:lvl8pPr>
            <a:lvl9pPr lvl="8">
              <a:spcBef>
                <a:spcPts val="360"/>
              </a:spcBef>
              <a:buClr>
                <a:srgbClr val="FFFFFF"/>
              </a:buClr>
              <a:buSzPct val="100000"/>
              <a:buFont typeface="Raleway"/>
              <a:defRPr sz="1800">
                <a:solidFill>
                  <a:srgbClr val="FFFFFF"/>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48435237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741739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naz.Kashef@educationandemployers.org"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1.xml"/><Relationship Id="rId5" Type="http://schemas.openxmlformats.org/officeDocument/2006/relationships/tags" Target="../tags/tag5.xml"/><Relationship Id="rId10" Type="http://schemas.openxmlformats.org/officeDocument/2006/relationships/slideLayout" Target="../slideLayouts/slideLayout11.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image" Target="../media/image2.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notesSlide" Target="../notesSlides/notesSlide1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tags" Target="../tags/tag38.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slideLayout" Target="../slideLayouts/slideLayout1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tags" Target="../tags/tag40.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dx.doi.org/10.1080/13639080.2016.1177636"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chart" Target="../charts/chart3.xml"/><Relationship Id="rId5" Type="http://schemas.openxmlformats.org/officeDocument/2006/relationships/notesSlide" Target="../notesSlides/notesSlide16.xml"/><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6" Type="http://schemas.openxmlformats.org/officeDocument/2006/relationships/image" Target="../media/image2.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notesSlide" Target="../notesSlides/notesSlide19.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www.educationandemployers.org/research-main" TargetMode="External"/></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65.xml"/><Relationship Id="rId7" Type="http://schemas.openxmlformats.org/officeDocument/2006/relationships/notesSlide" Target="../notesSlides/notesSlide20.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1.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educationandemployers.org/research/contemporary-transitions-young-britons-reflect-on-life-after-secondary-school-and-colleg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1.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9.xml"/><Relationship Id="rId5" Type="http://schemas.openxmlformats.org/officeDocument/2006/relationships/slideLayout" Target="../slideLayouts/slideLayout13.xml"/><Relationship Id="rId4" Type="http://schemas.openxmlformats.org/officeDocument/2006/relationships/tags" Target="../tags/tag71.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andemployers.org/research-main/"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mailto:Jordan.rehill@educationandemployers.org"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4.xml.rels><?xml version="1.0" encoding="UTF-8" standalone="yes"?>
<Relationships xmlns="http://schemas.openxmlformats.org/package/2006/relationships"><Relationship Id="rId3" Type="http://schemas.openxmlformats.org/officeDocument/2006/relationships/hyperlink" Target="http://www.educationandemployers.org/research-main" TargetMode="External"/><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480153"/>
            <a:ext cx="10515600" cy="1095506"/>
          </a:xfrm>
        </p:spPr>
        <p:txBody>
          <a:bodyPr>
            <a:noAutofit/>
          </a:bodyPr>
          <a:lstStyle/>
          <a:p>
            <a:r>
              <a:rPr lang="en-GB" sz="3300" b="1" dirty="0" smtClean="0">
                <a:solidFill>
                  <a:srgbClr val="002060"/>
                </a:solidFill>
                <a:latin typeface="+mn-lt"/>
              </a:rPr>
              <a:t/>
            </a:r>
            <a:br>
              <a:rPr lang="en-GB" sz="3300" b="1" dirty="0" smtClean="0">
                <a:solidFill>
                  <a:srgbClr val="002060"/>
                </a:solidFill>
                <a:latin typeface="+mn-lt"/>
              </a:rPr>
            </a:br>
            <a:r>
              <a:rPr lang="en-GB" sz="3300" b="1" dirty="0" smtClean="0">
                <a:solidFill>
                  <a:srgbClr val="002060"/>
                </a:solidFill>
                <a:latin typeface="+mn-lt"/>
              </a:rPr>
              <a:t> </a:t>
            </a:r>
            <a:endParaRPr lang="en-GB" sz="3300" b="1" dirty="0">
              <a:solidFill>
                <a:srgbClr val="002060"/>
              </a:solidFill>
              <a:latin typeface="+mn-lt"/>
            </a:endParaRPr>
          </a:p>
        </p:txBody>
      </p:sp>
      <p:sp>
        <p:nvSpPr>
          <p:cNvPr id="5" name="Content Placeholder 4"/>
          <p:cNvSpPr>
            <a:spLocks noGrp="1"/>
          </p:cNvSpPr>
          <p:nvPr>
            <p:ph idx="1"/>
          </p:nvPr>
        </p:nvSpPr>
        <p:spPr>
          <a:xfrm>
            <a:off x="469900" y="2184400"/>
            <a:ext cx="11010900" cy="4330700"/>
          </a:xfrm>
          <a:noFill/>
        </p:spPr>
        <p:txBody>
          <a:bodyPr>
            <a:normAutofit fontScale="85000" lnSpcReduction="20000"/>
          </a:bodyPr>
          <a:lstStyle/>
          <a:p>
            <a:pPr marL="0" indent="0" algn="ctr">
              <a:buNone/>
            </a:pPr>
            <a:endParaRPr lang="en-GB" sz="3200" b="1" dirty="0" smtClean="0">
              <a:solidFill>
                <a:schemeClr val="bg1"/>
              </a:solidFill>
            </a:endParaRPr>
          </a:p>
          <a:p>
            <a:pPr marL="0" indent="0" algn="ctr">
              <a:buNone/>
            </a:pPr>
            <a:r>
              <a:rPr lang="en-GB" sz="5100" b="1" dirty="0" smtClean="0">
                <a:solidFill>
                  <a:schemeClr val="bg1"/>
                </a:solidFill>
              </a:rPr>
              <a:t>What impact can employer engagement have on young people?</a:t>
            </a:r>
            <a:endParaRPr lang="en-GB" sz="5100" b="1" dirty="0">
              <a:solidFill>
                <a:schemeClr val="bg1"/>
              </a:solidFill>
            </a:endParaRPr>
          </a:p>
          <a:p>
            <a:pPr marL="0" indent="0" algn="ctr">
              <a:buNone/>
            </a:pPr>
            <a:r>
              <a:rPr lang="en-GB" sz="3200" dirty="0">
                <a:solidFill>
                  <a:schemeClr val="bg1"/>
                </a:solidFill>
                <a:latin typeface="+mj-lt"/>
              </a:rPr>
              <a:t>Evidence Review</a:t>
            </a:r>
          </a:p>
          <a:p>
            <a:pPr marL="0" indent="0" algn="ctr">
              <a:buNone/>
            </a:pPr>
            <a:endParaRPr lang="en-GB" sz="3200" b="1" dirty="0" smtClean="0">
              <a:solidFill>
                <a:schemeClr val="bg1"/>
              </a:solidFill>
            </a:endParaRPr>
          </a:p>
          <a:p>
            <a:pPr marL="0" indent="0" algn="ctr">
              <a:buNone/>
            </a:pPr>
            <a:endParaRPr lang="en-GB" sz="3200" b="1" dirty="0" smtClean="0">
              <a:solidFill>
                <a:schemeClr val="bg1"/>
              </a:solidFill>
            </a:endParaRPr>
          </a:p>
          <a:p>
            <a:pPr marL="0" indent="0" algn="ctr">
              <a:buNone/>
            </a:pPr>
            <a:r>
              <a:rPr lang="en-GB" sz="3200" b="1" dirty="0" smtClean="0">
                <a:solidFill>
                  <a:schemeClr val="bg1"/>
                </a:solidFill>
              </a:rPr>
              <a:t>Dr Elnaz T. Kashefpakdel </a:t>
            </a:r>
          </a:p>
          <a:p>
            <a:pPr marL="0" indent="0" algn="ctr">
              <a:buNone/>
            </a:pPr>
            <a:r>
              <a:rPr lang="en-GB" sz="3200" b="1" dirty="0" smtClean="0">
                <a:solidFill>
                  <a:schemeClr val="bg1"/>
                </a:solidFill>
              </a:rPr>
              <a:t>Head of Research | Education and Employers </a:t>
            </a:r>
          </a:p>
          <a:p>
            <a:pPr marL="0" indent="0" algn="ctr">
              <a:buNone/>
            </a:pPr>
            <a:r>
              <a:rPr lang="en-GB" dirty="0" smtClean="0">
                <a:solidFill>
                  <a:schemeClr val="bg1"/>
                </a:solidFill>
                <a:hlinkClick r:id="rId3"/>
              </a:rPr>
              <a:t>Elnaz.Kashef@educationandemployers.org</a:t>
            </a:r>
            <a:r>
              <a:rPr lang="en-GB" dirty="0" smtClean="0">
                <a:solidFill>
                  <a:schemeClr val="bg1"/>
                </a:solidFill>
              </a:rPr>
              <a:t> </a:t>
            </a:r>
          </a:p>
          <a:p>
            <a:pPr marL="0" indent="0" algn="ctr">
              <a:buNone/>
            </a:pPr>
            <a:r>
              <a:rPr lang="en-GB" dirty="0" smtClean="0">
                <a:solidFill>
                  <a:schemeClr val="bg1"/>
                </a:solidFill>
              </a:rPr>
              <a:t>@</a:t>
            </a:r>
            <a:r>
              <a:rPr lang="en-GB" dirty="0" err="1" smtClean="0">
                <a:solidFill>
                  <a:schemeClr val="bg1"/>
                </a:solidFill>
              </a:rPr>
              <a:t>Edu_EResearch</a:t>
            </a:r>
            <a:endParaRPr lang="en-GB" dirty="0" smtClean="0">
              <a:solidFill>
                <a:schemeClr val="bg1"/>
              </a:solidFill>
            </a:endParaRPr>
          </a:p>
          <a:p>
            <a:pPr marL="0" indent="0" algn="ctr">
              <a:buNone/>
            </a:pPr>
            <a:endParaRPr lang="en-GB" b="1" dirty="0">
              <a:solidFill>
                <a:schemeClr val="bg1"/>
              </a:solidFill>
            </a:endParaRPr>
          </a:p>
          <a:p>
            <a:pPr marL="0" indent="0" algn="ctr">
              <a:buNone/>
            </a:pPr>
            <a:endParaRPr lang="en-GB" sz="3200" b="1" dirty="0" smtClean="0">
              <a:solidFill>
                <a:schemeClr val="bg1"/>
              </a:solidFill>
            </a:endParaRPr>
          </a:p>
          <a:p>
            <a:pPr marL="0" indent="0" algn="ctr">
              <a:buNone/>
            </a:pPr>
            <a:endParaRPr lang="en-GB" b="1"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21980"/>
            <a:ext cx="3405596" cy="1497014"/>
          </a:xfrm>
          <a:prstGeom prst="rect">
            <a:avLst/>
          </a:prstGeom>
        </p:spPr>
      </p:pic>
    </p:spTree>
    <p:extLst>
      <p:ext uri="{BB962C8B-B14F-4D97-AF65-F5344CB8AC3E}">
        <p14:creationId xmlns:p14="http://schemas.microsoft.com/office/powerpoint/2010/main" val="352017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16" name="Title 4"/>
          <p:cNvSpPr>
            <a:spLocks noGrp="1"/>
          </p:cNvSpPr>
          <p:nvPr>
            <p:ph type="title"/>
          </p:nvPr>
        </p:nvSpPr>
        <p:spPr>
          <a:xfrm>
            <a:off x="916536" y="591153"/>
            <a:ext cx="8367164" cy="1143000"/>
          </a:xfrm>
        </p:spPr>
        <p:txBody>
          <a:bodyPr>
            <a:normAutofit/>
          </a:bodyPr>
          <a:lstStyle/>
          <a:p>
            <a:r>
              <a:rPr lang="en-GB" sz="3000" b="1" dirty="0" err="1">
                <a:solidFill>
                  <a:schemeClr val="bg1"/>
                </a:solidFill>
                <a:latin typeface="+mn-lt"/>
              </a:rPr>
              <a:t>YouGov</a:t>
            </a:r>
            <a:r>
              <a:rPr lang="en-GB" sz="3000" b="1" dirty="0">
                <a:solidFill>
                  <a:schemeClr val="bg1"/>
                </a:solidFill>
                <a:latin typeface="+mn-lt"/>
              </a:rPr>
              <a:t> survey - 1,002 UK </a:t>
            </a:r>
            <a:r>
              <a:rPr lang="en-GB" sz="3000" b="1" dirty="0" smtClean="0">
                <a:solidFill>
                  <a:schemeClr val="bg1"/>
                </a:solidFill>
                <a:latin typeface="+mn-lt"/>
              </a:rPr>
              <a:t>respondents </a:t>
            </a:r>
            <a:r>
              <a:rPr lang="en-GB" sz="3000" b="1" dirty="0">
                <a:solidFill>
                  <a:schemeClr val="bg1"/>
                </a:solidFill>
                <a:latin typeface="+mn-lt"/>
              </a:rPr>
              <a:t>aged 19-24 </a:t>
            </a:r>
          </a:p>
        </p:txBody>
      </p:sp>
      <p:sp>
        <p:nvSpPr>
          <p:cNvPr id="5" name="Content Placeholder 4"/>
          <p:cNvSpPr>
            <a:spLocks noGrp="1"/>
          </p:cNvSpPr>
          <p:nvPr>
            <p:ph sz="half" idx="1"/>
          </p:nvPr>
        </p:nvSpPr>
        <p:spPr>
          <a:xfrm>
            <a:off x="926009" y="1786135"/>
            <a:ext cx="3733800" cy="4307160"/>
          </a:xfrm>
        </p:spPr>
        <p:txBody>
          <a:bodyPr/>
          <a:lstStyle/>
          <a:p>
            <a:pPr marL="174625" indent="0">
              <a:buNone/>
            </a:pPr>
            <a:endParaRPr lang="en-GB" sz="1500" dirty="0">
              <a:solidFill>
                <a:schemeClr val="bg1"/>
              </a:solidFill>
            </a:endParaRPr>
          </a:p>
          <a:p>
            <a:pPr marL="174625" indent="0">
              <a:buNone/>
            </a:pPr>
            <a:r>
              <a:rPr lang="en-GB" sz="1800" b="1" i="1" dirty="0">
                <a:solidFill>
                  <a:schemeClr val="bg1"/>
                </a:solidFill>
                <a:latin typeface="+mj-lt"/>
              </a:rPr>
              <a:t>Question</a:t>
            </a:r>
            <a:r>
              <a:rPr lang="en-GB" sz="1800" dirty="0">
                <a:solidFill>
                  <a:schemeClr val="bg1"/>
                </a:solidFill>
                <a:latin typeface="+mj-lt"/>
              </a:rPr>
              <a:t>: Some schools and colleges arrange for their students (aged between 14 and 19) to take part in activities which involve employers of local business people providing things like work experience, mentoring, enterprise competitions, careers advice, CV or interview workshops, workplace visits, taking part in classroom discussions.</a:t>
            </a:r>
          </a:p>
          <a:p>
            <a:pPr marL="174625" indent="0">
              <a:buNone/>
            </a:pPr>
            <a:endParaRPr lang="en-GB" sz="1100" dirty="0">
              <a:solidFill>
                <a:schemeClr val="bg1"/>
              </a:solidFill>
              <a:latin typeface="+mj-lt"/>
            </a:endParaRPr>
          </a:p>
          <a:p>
            <a:pPr marL="174625" indent="0">
              <a:buNone/>
            </a:pPr>
            <a:r>
              <a:rPr lang="en-GB" sz="1800" dirty="0">
                <a:solidFill>
                  <a:schemeClr val="bg1"/>
                </a:solidFill>
                <a:latin typeface="+mj-lt"/>
              </a:rPr>
              <a:t>Did you take part in such activities between those ages?  </a:t>
            </a:r>
            <a:r>
              <a:rPr lang="en-GB" sz="1800" dirty="0" smtClean="0">
                <a:solidFill>
                  <a:schemeClr val="bg1"/>
                </a:solidFill>
                <a:latin typeface="+mj-lt"/>
              </a:rPr>
              <a:t>If </a:t>
            </a:r>
            <a:r>
              <a:rPr lang="en-GB" sz="1800" dirty="0">
                <a:solidFill>
                  <a:schemeClr val="bg1"/>
                </a:solidFill>
                <a:latin typeface="+mj-lt"/>
              </a:rPr>
              <a:t>so, on how many different occasions (more or less) did it happen?”</a:t>
            </a:r>
          </a:p>
          <a:p>
            <a:pPr marL="174625" indent="0">
              <a:buNone/>
            </a:pPr>
            <a:endParaRPr lang="en-GB" sz="15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596" y="1856208"/>
            <a:ext cx="5255207" cy="4237087"/>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850298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93913" y="664557"/>
            <a:ext cx="7410400" cy="1143000"/>
          </a:xfrm>
        </p:spPr>
        <p:txBody>
          <a:bodyPr>
            <a:normAutofit/>
          </a:bodyPr>
          <a:lstStyle/>
          <a:p>
            <a:r>
              <a:rPr lang="en-GB" sz="2400" b="1" dirty="0">
                <a:solidFill>
                  <a:schemeClr val="bg1"/>
                </a:solidFill>
                <a:latin typeface="+mn-lt"/>
              </a:rPr>
              <a:t>Income variable: annual salary before income tax or any other </a:t>
            </a:r>
            <a:r>
              <a:rPr lang="en-GB" sz="2400" b="1" dirty="0" smtClean="0">
                <a:solidFill>
                  <a:schemeClr val="bg1"/>
                </a:solidFill>
                <a:latin typeface="+mn-lt"/>
              </a:rPr>
              <a:t>deductions (if full-time employment 19-24)</a:t>
            </a:r>
            <a:endParaRPr lang="en-GB" sz="2400" b="1" dirty="0">
              <a:solidFill>
                <a:schemeClr val="bg1"/>
              </a:solidFill>
              <a:latin typeface="+mn-lt"/>
            </a:endParaRPr>
          </a:p>
        </p:txBody>
      </p:sp>
      <p:graphicFrame>
        <p:nvGraphicFramePr>
          <p:cNvPr id="7" name="Object 4"/>
          <p:cNvGraphicFramePr>
            <a:graphicFrameLocks noGrp="1" noChangeAspect="1"/>
          </p:cNvGraphicFramePr>
          <p:nvPr>
            <p:ph idx="1"/>
            <p:custDataLst>
              <p:tags r:id="rId1"/>
            </p:custDataLst>
            <p:extLst>
              <p:ext uri="{D42A27DB-BD31-4B8C-83A1-F6EECF244321}">
                <p14:modId xmlns:p14="http://schemas.microsoft.com/office/powerpoint/2010/main" val="3514633838"/>
              </p:ext>
            </p:extLst>
          </p:nvPr>
        </p:nvGraphicFramePr>
        <p:xfrm>
          <a:off x="1828507" y="1980806"/>
          <a:ext cx="7533949" cy="3359233"/>
        </p:xfrm>
        <a:graphic>
          <a:graphicData uri="http://schemas.openxmlformats.org/drawingml/2006/chart">
            <c:chart xmlns:c="http://schemas.openxmlformats.org/drawingml/2006/chart" xmlns:r="http://schemas.openxmlformats.org/officeDocument/2006/relationships" r:id="rId12"/>
          </a:graphicData>
        </a:graphic>
      </p:graphicFrame>
      <p:sp>
        <p:nvSpPr>
          <p:cNvPr id="8" name="Text Placeholder"/>
          <p:cNvSpPr>
            <a:spLocks noGrp="1"/>
          </p:cNvSpPr>
          <p:nvPr>
            <p:custDataLst>
              <p:tags r:id="rId2"/>
            </p:custDataLst>
          </p:nvPr>
        </p:nvSpPr>
        <p:spPr bwMode="auto">
          <a:xfrm>
            <a:off x="1996109" y="5259288"/>
            <a:ext cx="515937"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fld id="{83B7D1FF-EBF3-48EF-8245-11BD1872DEC1}" type="datetime'''''Le''''s''''''''''s'' than'''' £10,''000 a'''' ''''ye''ar'">
              <a:rPr lang="en-US" sz="1200">
                <a:solidFill>
                  <a:schemeClr val="bg1"/>
                </a:solidFill>
                <a:latin typeface="Calibri" panose="020F0502020204030204" pitchFamily="34" charset="0"/>
              </a:rPr>
              <a:pPr eaLnBrk="1" hangingPunct="1">
                <a:buFont typeface="Arial" panose="020B0604020202020204" pitchFamily="34" charset="0"/>
                <a:buNone/>
              </a:pPr>
              <a:t>Less than £10,000 a year</a:t>
            </a:fld>
            <a:endParaRPr lang="en-GB" sz="1200" dirty="0">
              <a:solidFill>
                <a:schemeClr val="bg1"/>
              </a:solidFill>
              <a:latin typeface="Calibri" panose="020F0502020204030204" pitchFamily="34" charset="0"/>
              <a:sym typeface="Arial" panose="020B0604020202020204" pitchFamily="34" charset="0"/>
            </a:endParaRPr>
          </a:p>
        </p:txBody>
      </p:sp>
      <p:sp>
        <p:nvSpPr>
          <p:cNvPr id="9" name="Text Placeholder"/>
          <p:cNvSpPr>
            <a:spLocks noGrp="1"/>
          </p:cNvSpPr>
          <p:nvPr>
            <p:custDataLst>
              <p:tags r:id="rId3"/>
            </p:custDataLst>
          </p:nvPr>
        </p:nvSpPr>
        <p:spPr bwMode="auto">
          <a:xfrm>
            <a:off x="3652293" y="5331297"/>
            <a:ext cx="5175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fld id="{23C725E7-415D-4CAC-B3F3-F5F82E1BE07C}" type="datetime'£''''''''''1''5,0''0''1 t''o ''''£1''''6,''''''''''00''''0'">
              <a:rPr lang="en-US" sz="1200">
                <a:solidFill>
                  <a:schemeClr val="bg1"/>
                </a:solidFill>
                <a:latin typeface="Calibri" panose="020F0502020204030204" pitchFamily="34" charset="0"/>
              </a:rPr>
              <a:pPr eaLnBrk="1" hangingPunct="1">
                <a:buFont typeface="Arial" panose="020B0604020202020204" pitchFamily="34" charset="0"/>
                <a:buNone/>
              </a:pPr>
              <a:t>£15,001 to £16,000</a:t>
            </a:fld>
            <a:endParaRPr lang="en-GB" sz="1200" dirty="0">
              <a:solidFill>
                <a:schemeClr val="bg1"/>
              </a:solidFill>
              <a:latin typeface="Calibri" panose="020F0502020204030204" pitchFamily="34" charset="0"/>
              <a:sym typeface="Arial" panose="020B0604020202020204" pitchFamily="34" charset="0"/>
            </a:endParaRPr>
          </a:p>
        </p:txBody>
      </p:sp>
      <p:sp>
        <p:nvSpPr>
          <p:cNvPr id="10" name="Text Placeholder"/>
          <p:cNvSpPr>
            <a:spLocks noGrp="1"/>
          </p:cNvSpPr>
          <p:nvPr>
            <p:custDataLst>
              <p:tags r:id="rId4"/>
            </p:custDataLst>
          </p:nvPr>
        </p:nvSpPr>
        <p:spPr bwMode="auto">
          <a:xfrm>
            <a:off x="5236469" y="5331297"/>
            <a:ext cx="5175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sz="1200" dirty="0">
                <a:solidFill>
                  <a:schemeClr val="bg1"/>
                </a:solidFill>
                <a:latin typeface="Calibri" panose="020F0502020204030204" pitchFamily="34" charset="0"/>
              </a:rPr>
              <a:t>£20,001</a:t>
            </a:r>
          </a:p>
          <a:p>
            <a:pPr eaLnBrk="1" hangingPunct="1">
              <a:buFont typeface="Arial" panose="020B0604020202020204" pitchFamily="34" charset="0"/>
              <a:buNone/>
            </a:pPr>
            <a:r>
              <a:rPr lang="en-US" sz="1200" dirty="0">
                <a:solidFill>
                  <a:schemeClr val="bg1"/>
                </a:solidFill>
                <a:latin typeface="Calibri" panose="020F0502020204030204" pitchFamily="34" charset="0"/>
                <a:sym typeface="Arial" panose="020B0604020202020204" pitchFamily="34" charset="0"/>
              </a:rPr>
              <a:t>t</a:t>
            </a:r>
            <a:r>
              <a:rPr lang="en-US" sz="1200" dirty="0" smtClean="0">
                <a:solidFill>
                  <a:schemeClr val="bg1"/>
                </a:solidFill>
                <a:latin typeface="Calibri" panose="020F0502020204030204" pitchFamily="34" charset="0"/>
                <a:sym typeface="Arial" panose="020B0604020202020204" pitchFamily="34" charset="0"/>
              </a:rPr>
              <a:t>o</a:t>
            </a:r>
            <a:endParaRPr lang="en-US" sz="1200" dirty="0">
              <a:solidFill>
                <a:schemeClr val="bg1"/>
              </a:solidFill>
              <a:latin typeface="Calibri" panose="020F0502020204030204" pitchFamily="34" charset="0"/>
              <a:sym typeface="Arial" panose="020B0604020202020204" pitchFamily="34" charset="0"/>
            </a:endParaRPr>
          </a:p>
          <a:p>
            <a:pPr eaLnBrk="1" hangingPunct="1">
              <a:buFont typeface="Arial" panose="020B0604020202020204" pitchFamily="34" charset="0"/>
              <a:buNone/>
            </a:pPr>
            <a:r>
              <a:rPr lang="en-US" sz="1200" dirty="0">
                <a:solidFill>
                  <a:schemeClr val="bg1"/>
                </a:solidFill>
                <a:latin typeface="Calibri" panose="020F0502020204030204" pitchFamily="34" charset="0"/>
                <a:sym typeface="Arial" panose="020B0604020202020204" pitchFamily="34" charset="0"/>
              </a:rPr>
              <a:t>£25,000</a:t>
            </a:r>
            <a:endParaRPr lang="en-GB" sz="1200" dirty="0">
              <a:solidFill>
                <a:schemeClr val="bg1"/>
              </a:solidFill>
              <a:latin typeface="Calibri" panose="020F0502020204030204" pitchFamily="34" charset="0"/>
              <a:sym typeface="Arial" panose="020B0604020202020204" pitchFamily="34" charset="0"/>
            </a:endParaRPr>
          </a:p>
        </p:txBody>
      </p:sp>
      <p:sp>
        <p:nvSpPr>
          <p:cNvPr id="11" name="Text Placeholder"/>
          <p:cNvSpPr>
            <a:spLocks noGrp="1"/>
          </p:cNvSpPr>
          <p:nvPr>
            <p:custDataLst>
              <p:tags r:id="rId5"/>
            </p:custDataLst>
          </p:nvPr>
        </p:nvSpPr>
        <p:spPr bwMode="auto">
          <a:xfrm>
            <a:off x="7036669" y="5330528"/>
            <a:ext cx="5175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sz="1200" dirty="0">
                <a:solidFill>
                  <a:schemeClr val="bg1"/>
                </a:solidFill>
                <a:latin typeface="Calibri" panose="020F0502020204030204" pitchFamily="34" charset="0"/>
              </a:rPr>
              <a:t>£25,001</a:t>
            </a:r>
          </a:p>
          <a:p>
            <a:pPr eaLnBrk="1" hangingPunct="1">
              <a:buFont typeface="Arial" panose="020B0604020202020204" pitchFamily="34" charset="0"/>
              <a:buNone/>
            </a:pPr>
            <a:r>
              <a:rPr lang="en-US" sz="1200" dirty="0">
                <a:solidFill>
                  <a:schemeClr val="bg1"/>
                </a:solidFill>
                <a:latin typeface="Calibri" panose="020F0502020204030204" pitchFamily="34" charset="0"/>
                <a:sym typeface="Arial" panose="020B0604020202020204" pitchFamily="34" charset="0"/>
              </a:rPr>
              <a:t>t</a:t>
            </a:r>
            <a:r>
              <a:rPr lang="en-US" sz="1200" dirty="0" smtClean="0">
                <a:solidFill>
                  <a:schemeClr val="bg1"/>
                </a:solidFill>
                <a:latin typeface="Calibri" panose="020F0502020204030204" pitchFamily="34" charset="0"/>
                <a:sym typeface="Arial" panose="020B0604020202020204" pitchFamily="34" charset="0"/>
              </a:rPr>
              <a:t>o</a:t>
            </a:r>
            <a:endParaRPr lang="en-US" sz="1200" dirty="0">
              <a:solidFill>
                <a:schemeClr val="bg1"/>
              </a:solidFill>
              <a:latin typeface="Calibri" panose="020F0502020204030204" pitchFamily="34" charset="0"/>
              <a:sym typeface="Arial" panose="020B0604020202020204" pitchFamily="34" charset="0"/>
            </a:endParaRPr>
          </a:p>
          <a:p>
            <a:pPr eaLnBrk="1" hangingPunct="1">
              <a:buFont typeface="Arial" panose="020B0604020202020204" pitchFamily="34" charset="0"/>
              <a:buNone/>
            </a:pPr>
            <a:r>
              <a:rPr lang="en-US" sz="1200" dirty="0">
                <a:solidFill>
                  <a:schemeClr val="bg1"/>
                </a:solidFill>
                <a:latin typeface="Calibri" panose="020F0502020204030204" pitchFamily="34" charset="0"/>
                <a:sym typeface="Arial" panose="020B0604020202020204" pitchFamily="34" charset="0"/>
              </a:rPr>
              <a:t>£30,000</a:t>
            </a:r>
            <a:endParaRPr lang="en-GB" sz="1200" dirty="0">
              <a:solidFill>
                <a:schemeClr val="bg1"/>
              </a:solidFill>
              <a:latin typeface="Calibri" panose="020F0502020204030204" pitchFamily="34" charset="0"/>
              <a:sym typeface="Arial" panose="020B0604020202020204" pitchFamily="34" charset="0"/>
            </a:endParaRPr>
          </a:p>
        </p:txBody>
      </p:sp>
      <p:sp>
        <p:nvSpPr>
          <p:cNvPr id="12" name="Text Placeholder"/>
          <p:cNvSpPr>
            <a:spLocks noGrp="1"/>
          </p:cNvSpPr>
          <p:nvPr>
            <p:custDataLst>
              <p:tags r:id="rId6"/>
            </p:custDataLst>
          </p:nvPr>
        </p:nvSpPr>
        <p:spPr bwMode="auto">
          <a:xfrm>
            <a:off x="8332813" y="5331297"/>
            <a:ext cx="5175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fld id="{6DD636A7-BC3C-444B-ACF3-118A536F1487}" type="datetime'''''''M''ore'' th''''''''''''''''a''n'''''' ''£30'''''',0''00'">
              <a:rPr lang="en-US" sz="1200">
                <a:solidFill>
                  <a:schemeClr val="bg1"/>
                </a:solidFill>
                <a:latin typeface="Calibri" panose="020F0502020204030204" pitchFamily="34" charset="0"/>
              </a:rPr>
              <a:pPr eaLnBrk="1" hangingPunct="1">
                <a:buFont typeface="Arial" panose="020B0604020202020204" pitchFamily="34" charset="0"/>
                <a:buNone/>
              </a:pPr>
              <a:t>More than £30,000</a:t>
            </a:fld>
            <a:endParaRPr lang="en-GB" sz="1200" dirty="0">
              <a:solidFill>
                <a:schemeClr val="bg1"/>
              </a:solidFill>
              <a:latin typeface="Calibri" panose="020F0502020204030204" pitchFamily="34" charset="0"/>
              <a:sym typeface="Arial" panose="020B0604020202020204" pitchFamily="34" charset="0"/>
            </a:endParaRPr>
          </a:p>
        </p:txBody>
      </p:sp>
      <p:sp>
        <p:nvSpPr>
          <p:cNvPr id="13" name="Text Placeholder"/>
          <p:cNvSpPr>
            <a:spLocks noGrp="1"/>
          </p:cNvSpPr>
          <p:nvPr>
            <p:custDataLst>
              <p:tags r:id="rId7"/>
            </p:custDataLst>
          </p:nvPr>
        </p:nvSpPr>
        <p:spPr bwMode="auto">
          <a:xfrm>
            <a:off x="9052893" y="5331297"/>
            <a:ext cx="2460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fld id="{D1E03215-0E89-479D-A4E3-DEC2A9158C02}" type="datetime'''''''''''''N''/''''''''''A'''''''''''''''''''''''''''''''''''">
              <a:rPr lang="en-US" sz="1100">
                <a:solidFill>
                  <a:schemeClr val="bg1"/>
                </a:solidFill>
                <a:latin typeface="Calibri" panose="020F0502020204030204" pitchFamily="34" charset="0"/>
              </a:rPr>
              <a:pPr eaLnBrk="1" hangingPunct="1">
                <a:buFont typeface="Arial" panose="020B0604020202020204" pitchFamily="34" charset="0"/>
                <a:buNone/>
              </a:pPr>
              <a:t>N/A</a:t>
            </a:fld>
            <a:endParaRPr lang="en-GB" sz="1100" dirty="0">
              <a:solidFill>
                <a:schemeClr val="bg1"/>
              </a:solidFill>
              <a:latin typeface="Calibri" panose="020F0502020204030204" pitchFamily="34" charset="0"/>
              <a:sym typeface="Arial" panose="020B0604020202020204" pitchFamily="34" charset="0"/>
            </a:endParaRPr>
          </a:p>
        </p:txBody>
      </p:sp>
      <p:sp>
        <p:nvSpPr>
          <p:cNvPr id="14" name="Text Placeholder"/>
          <p:cNvSpPr>
            <a:spLocks noGrp="1"/>
          </p:cNvSpPr>
          <p:nvPr>
            <p:custDataLst>
              <p:tags r:id="rId8"/>
            </p:custDataLst>
          </p:nvPr>
        </p:nvSpPr>
        <p:spPr bwMode="auto">
          <a:xfrm>
            <a:off x="9041215" y="2018471"/>
            <a:ext cx="233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fld id="{AC91A777-D383-4F44-B5A2-0AD2BD147934}" type="datetime'''8''''''''0''''''''''''''''''''0'''''''''''''''''''">
              <a:rPr lang="en-US" sz="1100">
                <a:solidFill>
                  <a:schemeClr val="bg1"/>
                </a:solidFill>
                <a:latin typeface="Calibri" panose="020F0502020204030204" pitchFamily="34" charset="0"/>
              </a:rPr>
              <a:pPr algn="ctr" eaLnBrk="1" hangingPunct="1">
                <a:buFont typeface="Arial" panose="020B0604020202020204" pitchFamily="34" charset="0"/>
                <a:buNone/>
              </a:pPr>
              <a:t>800</a:t>
            </a:fld>
            <a:endParaRPr lang="en-GB" sz="1100" dirty="0">
              <a:solidFill>
                <a:schemeClr val="bg1"/>
              </a:solidFill>
              <a:latin typeface="Calibri" panose="020F0502020204030204" pitchFamily="34" charset="0"/>
              <a:sym typeface="Arial" panose="020B0604020202020204" pitchFamily="34" charset="0"/>
            </a:endParaRPr>
          </a:p>
        </p:txBody>
      </p:sp>
      <p:sp>
        <p:nvSpPr>
          <p:cNvPr id="15" name="Freeform 14"/>
          <p:cNvSpPr/>
          <p:nvPr>
            <p:custDataLst>
              <p:tags r:id="rId9"/>
            </p:custDataLst>
          </p:nvPr>
        </p:nvSpPr>
        <p:spPr bwMode="auto">
          <a:xfrm>
            <a:off x="8954812" y="2427680"/>
            <a:ext cx="319766" cy="127910"/>
          </a:xfrm>
          <a:custGeom>
            <a:avLst/>
            <a:gdLst/>
            <a:ahLst/>
            <a:cxnLst/>
            <a:rect l="0" t="0" r="0" b="0"/>
            <a:pathLst>
              <a:path w="185738" h="49213">
                <a:moveTo>
                  <a:pt x="0" y="49212"/>
                </a:moveTo>
                <a:lnTo>
                  <a:pt x="185737" y="0"/>
                </a:lnTo>
              </a:path>
            </a:pathLst>
          </a:cu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33588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66744" y="645014"/>
            <a:ext cx="10515600" cy="1325562"/>
          </a:xfrm>
        </p:spPr>
        <p:txBody>
          <a:bodyPr>
            <a:normAutofit/>
          </a:bodyPr>
          <a:lstStyle/>
          <a:p>
            <a:pPr eaLnBrk="1" hangingPunct="1"/>
            <a:r>
              <a:rPr lang="en-GB" sz="2900" b="1" dirty="0">
                <a:solidFill>
                  <a:schemeClr val="bg1"/>
                </a:solidFill>
                <a:latin typeface="+mn-lt"/>
              </a:rPr>
              <a:t>Interval regression: Average correlation of £500 - £1,300  </a:t>
            </a:r>
            <a:r>
              <a:rPr lang="en-GB" sz="2900" b="1" dirty="0" smtClean="0">
                <a:solidFill>
                  <a:schemeClr val="bg1"/>
                </a:solidFill>
                <a:latin typeface="+mn-lt"/>
              </a:rPr>
              <a:t/>
            </a:r>
            <a:br>
              <a:rPr lang="en-GB" sz="2900" b="1" dirty="0" smtClean="0">
                <a:solidFill>
                  <a:schemeClr val="bg1"/>
                </a:solidFill>
                <a:latin typeface="+mn-lt"/>
              </a:rPr>
            </a:br>
            <a:r>
              <a:rPr lang="en-GB" sz="2900" b="1" dirty="0" smtClean="0">
                <a:solidFill>
                  <a:schemeClr val="bg1"/>
                </a:solidFill>
                <a:latin typeface="+mn-lt"/>
              </a:rPr>
              <a:t>between wage and </a:t>
            </a:r>
            <a:r>
              <a:rPr lang="en-GB" sz="2900" b="1" dirty="0">
                <a:solidFill>
                  <a:schemeClr val="bg1"/>
                </a:solidFill>
                <a:latin typeface="+mn-lt"/>
              </a:rPr>
              <a:t>each extra employer contact </a:t>
            </a:r>
          </a:p>
        </p:txBody>
      </p:sp>
      <p:cxnSp>
        <p:nvCxnSpPr>
          <p:cNvPr id="7" name="Horizontal Line"/>
          <p:cNvCxnSpPr/>
          <p:nvPr>
            <p:custDataLst>
              <p:tags r:id="rId2"/>
            </p:custDataLst>
          </p:nvPr>
        </p:nvCxnSpPr>
        <p:spPr>
          <a:xfrm>
            <a:off x="1471414" y="2864719"/>
            <a:ext cx="2899386" cy="1"/>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ListLeanHorizontalTextTopic0"/>
          <p:cNvSpPr txBox="1">
            <a:spLocks noChangeArrowheads="1"/>
          </p:cNvSpPr>
          <p:nvPr>
            <p:custDataLst>
              <p:tags r:id="rId3"/>
            </p:custDataLst>
          </p:nvPr>
        </p:nvSpPr>
        <p:spPr bwMode="auto">
          <a:xfrm>
            <a:off x="1471414" y="2564905"/>
            <a:ext cx="2863642" cy="24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lnSpc>
                <a:spcPct val="93000"/>
              </a:lnSpc>
              <a:spcBef>
                <a:spcPts val="300"/>
              </a:spcBef>
              <a:buClr>
                <a:schemeClr val="tx1"/>
              </a:buClr>
              <a:buSzPct val="100000"/>
            </a:pPr>
            <a:r>
              <a:rPr lang="en-GB" sz="1700" dirty="0">
                <a:solidFill>
                  <a:schemeClr val="bg1"/>
                </a:solidFill>
                <a:latin typeface="+mj-lt"/>
              </a:rPr>
              <a:t>Control variables </a:t>
            </a:r>
          </a:p>
        </p:txBody>
      </p:sp>
      <p:sp>
        <p:nvSpPr>
          <p:cNvPr id="9" name="ListLeanHorizontalTextDetail0"/>
          <p:cNvSpPr txBox="1">
            <a:spLocks noChangeArrowheads="1"/>
          </p:cNvSpPr>
          <p:nvPr>
            <p:custDataLst>
              <p:tags r:id="rId4"/>
            </p:custDataLst>
          </p:nvPr>
        </p:nvSpPr>
        <p:spPr bwMode="auto">
          <a:xfrm>
            <a:off x="1471414" y="2977429"/>
            <a:ext cx="2863642" cy="2164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Age</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Highest qualification (L1-L5)</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Ethnicity (white </a:t>
            </a:r>
            <a:r>
              <a:rPr lang="en-GB" sz="1700" b="0" dirty="0" err="1">
                <a:solidFill>
                  <a:schemeClr val="bg1"/>
                </a:solidFill>
                <a:latin typeface="+mj-lt"/>
              </a:rPr>
              <a:t>vs</a:t>
            </a:r>
            <a:r>
              <a:rPr lang="en-GB" sz="1700" b="0" dirty="0">
                <a:solidFill>
                  <a:schemeClr val="bg1"/>
                </a:solidFill>
                <a:latin typeface="+mj-lt"/>
              </a:rPr>
              <a:t> non-white)</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Region of UK</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School type 14-16</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School type 16-19</a:t>
            </a:r>
          </a:p>
          <a:p>
            <a:pPr lvl="1" eaLnBrk="1" hangingPunct="1">
              <a:lnSpc>
                <a:spcPct val="93000"/>
              </a:lnSpc>
              <a:spcBef>
                <a:spcPts val="300"/>
              </a:spcBef>
              <a:spcAft>
                <a:spcPts val="300"/>
              </a:spcAft>
              <a:buClr>
                <a:schemeClr val="tx1"/>
              </a:buClr>
              <a:buSzPct val="100000"/>
              <a:buFont typeface="Arial" panose="020B0604020202020204" pitchFamily="34" charset="0"/>
              <a:buChar char="•"/>
            </a:pPr>
            <a:r>
              <a:rPr lang="en-GB" sz="1700" b="0" dirty="0">
                <a:solidFill>
                  <a:schemeClr val="bg1"/>
                </a:solidFill>
                <a:latin typeface="+mj-lt"/>
              </a:rPr>
              <a:t>Gender</a:t>
            </a:r>
          </a:p>
        </p:txBody>
      </p:sp>
      <p:sp>
        <p:nvSpPr>
          <p:cNvPr id="14" name="ListLeanHorizontalTextTopic1"/>
          <p:cNvSpPr txBox="1">
            <a:spLocks noChangeArrowheads="1"/>
          </p:cNvSpPr>
          <p:nvPr>
            <p:custDataLst>
              <p:tags r:id="rId5"/>
            </p:custDataLst>
          </p:nvPr>
        </p:nvSpPr>
        <p:spPr bwMode="auto">
          <a:xfrm>
            <a:off x="5824544" y="2564905"/>
            <a:ext cx="2253476" cy="228973"/>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lnSpc>
                <a:spcPct val="93000"/>
              </a:lnSpc>
              <a:spcBef>
                <a:spcPts val="300"/>
              </a:spcBef>
              <a:buClr>
                <a:schemeClr val="tx1"/>
              </a:buClr>
              <a:buSzPct val="100000"/>
            </a:pPr>
            <a:r>
              <a:rPr lang="en-GB" sz="1600" dirty="0">
                <a:solidFill>
                  <a:schemeClr val="bg1"/>
                </a:solidFill>
                <a:latin typeface="+mj-lt"/>
              </a:rPr>
              <a:t>Variable</a:t>
            </a:r>
          </a:p>
        </p:txBody>
      </p:sp>
      <p:sp>
        <p:nvSpPr>
          <p:cNvPr id="15" name="ListLeanHorizontalTextTopic1"/>
          <p:cNvSpPr txBox="1">
            <a:spLocks noChangeArrowheads="1"/>
          </p:cNvSpPr>
          <p:nvPr>
            <p:custDataLst>
              <p:tags r:id="rId6"/>
            </p:custDataLst>
          </p:nvPr>
        </p:nvSpPr>
        <p:spPr bwMode="auto">
          <a:xfrm>
            <a:off x="8050885" y="2564905"/>
            <a:ext cx="984940" cy="228973"/>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lnSpc>
                <a:spcPct val="93000"/>
              </a:lnSpc>
              <a:spcBef>
                <a:spcPts val="300"/>
              </a:spcBef>
              <a:buClr>
                <a:schemeClr val="tx1"/>
              </a:buClr>
              <a:buSzPct val="100000"/>
            </a:pPr>
            <a:r>
              <a:rPr lang="en-GB" sz="1600" dirty="0">
                <a:solidFill>
                  <a:schemeClr val="bg1"/>
                </a:solidFill>
                <a:latin typeface="+mj-lt"/>
              </a:rPr>
              <a:t>P-Value</a:t>
            </a:r>
          </a:p>
        </p:txBody>
      </p:sp>
      <p:sp>
        <p:nvSpPr>
          <p:cNvPr id="16" name="ListLeanHorizontalTextDetail1"/>
          <p:cNvSpPr txBox="1">
            <a:spLocks noChangeArrowheads="1"/>
          </p:cNvSpPr>
          <p:nvPr>
            <p:custDataLst>
              <p:tags r:id="rId7"/>
            </p:custDataLst>
          </p:nvPr>
        </p:nvSpPr>
        <p:spPr bwMode="auto">
          <a:xfrm>
            <a:off x="5928887" y="4825524"/>
            <a:ext cx="2255246"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Highest </a:t>
            </a:r>
            <a:r>
              <a:rPr lang="en-GB" sz="1500" b="0" dirty="0" err="1">
                <a:solidFill>
                  <a:schemeClr val="bg1"/>
                </a:solidFill>
                <a:latin typeface="+mj-lt"/>
              </a:rPr>
              <a:t>qual</a:t>
            </a:r>
            <a:r>
              <a:rPr lang="en-GB" sz="1500" b="0" dirty="0">
                <a:solidFill>
                  <a:schemeClr val="bg1"/>
                </a:solidFill>
                <a:latin typeface="+mj-lt"/>
              </a:rPr>
              <a:t> level</a:t>
            </a:r>
          </a:p>
        </p:txBody>
      </p:sp>
      <p:sp>
        <p:nvSpPr>
          <p:cNvPr id="17" name="ListLeanHorizontalTextDetail1"/>
          <p:cNvSpPr txBox="1">
            <a:spLocks noChangeArrowheads="1"/>
          </p:cNvSpPr>
          <p:nvPr>
            <p:custDataLst>
              <p:tags r:id="rId8"/>
            </p:custDataLst>
          </p:nvPr>
        </p:nvSpPr>
        <p:spPr bwMode="auto">
          <a:xfrm>
            <a:off x="8051811" y="4824792"/>
            <a:ext cx="984015" cy="429348"/>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0.01 - 0.08</a:t>
            </a:r>
          </a:p>
        </p:txBody>
      </p:sp>
      <p:sp>
        <p:nvSpPr>
          <p:cNvPr id="18" name="ListLeanHorizontalTextDetail1"/>
          <p:cNvSpPr txBox="1">
            <a:spLocks noChangeArrowheads="1"/>
          </p:cNvSpPr>
          <p:nvPr>
            <p:custDataLst>
              <p:tags r:id="rId9"/>
            </p:custDataLst>
          </p:nvPr>
        </p:nvSpPr>
        <p:spPr bwMode="auto">
          <a:xfrm>
            <a:off x="5928887" y="3026514"/>
            <a:ext cx="2254686"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Age</a:t>
            </a:r>
          </a:p>
        </p:txBody>
      </p:sp>
      <p:sp>
        <p:nvSpPr>
          <p:cNvPr id="19" name="ListLeanHorizontalTextDetail1"/>
          <p:cNvSpPr txBox="1">
            <a:spLocks noChangeArrowheads="1"/>
          </p:cNvSpPr>
          <p:nvPr>
            <p:custDataLst>
              <p:tags r:id="rId10"/>
            </p:custDataLst>
          </p:nvPr>
        </p:nvSpPr>
        <p:spPr bwMode="auto">
          <a:xfrm>
            <a:off x="8052055" y="3027311"/>
            <a:ext cx="983770"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0.02</a:t>
            </a:r>
          </a:p>
        </p:txBody>
      </p:sp>
      <p:sp>
        <p:nvSpPr>
          <p:cNvPr id="20" name="ListLeanHorizontalTextDetail1"/>
          <p:cNvSpPr txBox="1">
            <a:spLocks noChangeArrowheads="1"/>
          </p:cNvSpPr>
          <p:nvPr>
            <p:custDataLst>
              <p:tags r:id="rId11"/>
            </p:custDataLst>
          </p:nvPr>
        </p:nvSpPr>
        <p:spPr bwMode="auto">
          <a:xfrm>
            <a:off x="5928888" y="3526136"/>
            <a:ext cx="2255345"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Employer contacts</a:t>
            </a:r>
          </a:p>
        </p:txBody>
      </p:sp>
      <p:sp>
        <p:nvSpPr>
          <p:cNvPr id="21" name="ListLeanHorizontalTextDetail1"/>
          <p:cNvSpPr txBox="1">
            <a:spLocks noChangeArrowheads="1"/>
          </p:cNvSpPr>
          <p:nvPr>
            <p:custDataLst>
              <p:tags r:id="rId12"/>
            </p:custDataLst>
          </p:nvPr>
        </p:nvSpPr>
        <p:spPr bwMode="auto">
          <a:xfrm>
            <a:off x="8051769" y="3526136"/>
            <a:ext cx="984057"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dirty="0">
                <a:solidFill>
                  <a:schemeClr val="bg1"/>
                </a:solidFill>
                <a:latin typeface="+mj-lt"/>
              </a:rPr>
              <a:t>0.03</a:t>
            </a:r>
          </a:p>
        </p:txBody>
      </p:sp>
      <p:sp>
        <p:nvSpPr>
          <p:cNvPr id="22" name="ListLeanHorizontalTextDetail1"/>
          <p:cNvSpPr txBox="1">
            <a:spLocks noChangeArrowheads="1"/>
          </p:cNvSpPr>
          <p:nvPr>
            <p:custDataLst>
              <p:tags r:id="rId13"/>
            </p:custDataLst>
          </p:nvPr>
        </p:nvSpPr>
        <p:spPr bwMode="auto">
          <a:xfrm>
            <a:off x="5928887" y="4052808"/>
            <a:ext cx="2255344" cy="429348"/>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Independent school   (16-19)</a:t>
            </a:r>
          </a:p>
        </p:txBody>
      </p:sp>
      <p:sp>
        <p:nvSpPr>
          <p:cNvPr id="23" name="ListLeanHorizontalTextDetail1"/>
          <p:cNvSpPr txBox="1">
            <a:spLocks noChangeArrowheads="1"/>
          </p:cNvSpPr>
          <p:nvPr>
            <p:custDataLst>
              <p:tags r:id="rId14"/>
            </p:custDataLst>
          </p:nvPr>
        </p:nvSpPr>
        <p:spPr bwMode="auto">
          <a:xfrm>
            <a:off x="8051769" y="4052818"/>
            <a:ext cx="984057"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0.04</a:t>
            </a:r>
          </a:p>
        </p:txBody>
      </p:sp>
      <p:cxnSp>
        <p:nvCxnSpPr>
          <p:cNvPr id="24" name="Horizontal Line"/>
          <p:cNvCxnSpPr/>
          <p:nvPr>
            <p:custDataLst>
              <p:tags r:id="rId15"/>
            </p:custDataLst>
          </p:nvPr>
        </p:nvCxnSpPr>
        <p:spPr bwMode="auto">
          <a:xfrm>
            <a:off x="5824545" y="2866550"/>
            <a:ext cx="2092885" cy="0"/>
          </a:xfrm>
          <a:prstGeom prst="line">
            <a:avLst/>
          </a:prstGeom>
          <a:ln w="12700"/>
        </p:spPr>
        <p:style>
          <a:lnRef idx="2">
            <a:schemeClr val="accent2"/>
          </a:lnRef>
          <a:fillRef idx="1">
            <a:schemeClr val="lt1"/>
          </a:fillRef>
          <a:effectRef idx="0">
            <a:schemeClr val="accent2"/>
          </a:effectRef>
          <a:fontRef idx="minor">
            <a:schemeClr val="dk1"/>
          </a:fontRef>
        </p:style>
      </p:cxnSp>
      <p:cxnSp>
        <p:nvCxnSpPr>
          <p:cNvPr id="25" name="Horizontal Line"/>
          <p:cNvCxnSpPr/>
          <p:nvPr>
            <p:custDataLst>
              <p:tags r:id="rId16"/>
            </p:custDataLst>
          </p:nvPr>
        </p:nvCxnSpPr>
        <p:spPr bwMode="auto">
          <a:xfrm>
            <a:off x="8008431" y="2864720"/>
            <a:ext cx="984940" cy="1831"/>
          </a:xfrm>
          <a:prstGeom prst="line">
            <a:avLst/>
          </a:prstGeom>
          <a:ln w="12700">
            <a:noFill/>
          </a:ln>
        </p:spPr>
        <p:style>
          <a:lnRef idx="2">
            <a:schemeClr val="accent2"/>
          </a:lnRef>
          <a:fillRef idx="1">
            <a:schemeClr val="lt1"/>
          </a:fillRef>
          <a:effectRef idx="0">
            <a:schemeClr val="accent2"/>
          </a:effectRef>
          <a:fontRef idx="minor">
            <a:schemeClr val="dk1"/>
          </a:fontRef>
        </p:style>
      </p:cxnSp>
      <p:cxnSp>
        <p:nvCxnSpPr>
          <p:cNvPr id="26" name="Horizontal Line"/>
          <p:cNvCxnSpPr/>
          <p:nvPr>
            <p:custDataLst>
              <p:tags r:id="rId17"/>
            </p:custDataLst>
          </p:nvPr>
        </p:nvCxnSpPr>
        <p:spPr bwMode="auto">
          <a:xfrm>
            <a:off x="5824545" y="3359596"/>
            <a:ext cx="2092885" cy="0"/>
          </a:xfrm>
          <a:prstGeom prst="line">
            <a:avLst/>
          </a:prstGeom>
          <a:ln/>
        </p:spPr>
        <p:style>
          <a:lnRef idx="2">
            <a:schemeClr val="accent2"/>
          </a:lnRef>
          <a:fillRef idx="1">
            <a:schemeClr val="lt1"/>
          </a:fillRef>
          <a:effectRef idx="0">
            <a:schemeClr val="accent2"/>
          </a:effectRef>
          <a:fontRef idx="minor">
            <a:schemeClr val="dk1"/>
          </a:fontRef>
        </p:style>
      </p:cxnSp>
      <p:cxnSp>
        <p:nvCxnSpPr>
          <p:cNvPr id="27" name="Horizontal Line"/>
          <p:cNvCxnSpPr>
            <a:endCxn id="21" idx="3"/>
          </p:cNvCxnSpPr>
          <p:nvPr>
            <p:custDataLst>
              <p:tags r:id="rId18"/>
            </p:custDataLst>
          </p:nvPr>
        </p:nvCxnSpPr>
        <p:spPr bwMode="auto">
          <a:xfrm flipV="1">
            <a:off x="8008431" y="3633473"/>
            <a:ext cx="1027395" cy="72335"/>
          </a:xfrm>
          <a:prstGeom prst="line">
            <a:avLst/>
          </a:prstGeom>
          <a:ln>
            <a:noFill/>
          </a:ln>
        </p:spPr>
        <p:style>
          <a:lnRef idx="2">
            <a:schemeClr val="accent2"/>
          </a:lnRef>
          <a:fillRef idx="1">
            <a:schemeClr val="lt1"/>
          </a:fillRef>
          <a:effectRef idx="0">
            <a:schemeClr val="accent2"/>
          </a:effectRef>
          <a:fontRef idx="minor">
            <a:schemeClr val="dk1"/>
          </a:fontRef>
        </p:style>
      </p:cxnSp>
      <p:cxnSp>
        <p:nvCxnSpPr>
          <p:cNvPr id="28" name="Horizontal Line"/>
          <p:cNvCxnSpPr/>
          <p:nvPr>
            <p:custDataLst>
              <p:tags r:id="rId19"/>
            </p:custDataLst>
          </p:nvPr>
        </p:nvCxnSpPr>
        <p:spPr bwMode="auto">
          <a:xfrm>
            <a:off x="5824545" y="3888614"/>
            <a:ext cx="2092885" cy="0"/>
          </a:xfrm>
          <a:prstGeom prst="line">
            <a:avLst/>
          </a:prstGeom>
          <a:ln/>
        </p:spPr>
        <p:style>
          <a:lnRef idx="2">
            <a:schemeClr val="accent2"/>
          </a:lnRef>
          <a:fillRef idx="1">
            <a:schemeClr val="lt1"/>
          </a:fillRef>
          <a:effectRef idx="0">
            <a:schemeClr val="accent2"/>
          </a:effectRef>
          <a:fontRef idx="minor">
            <a:schemeClr val="dk1"/>
          </a:fontRef>
        </p:style>
      </p:cxnSp>
      <p:cxnSp>
        <p:nvCxnSpPr>
          <p:cNvPr id="29" name="Horizontal Line"/>
          <p:cNvCxnSpPr/>
          <p:nvPr>
            <p:custDataLst>
              <p:tags r:id="rId20"/>
            </p:custDataLst>
          </p:nvPr>
        </p:nvCxnSpPr>
        <p:spPr bwMode="auto">
          <a:xfrm>
            <a:off x="8008431" y="3886784"/>
            <a:ext cx="984940" cy="1831"/>
          </a:xfrm>
          <a:prstGeom prst="line">
            <a:avLst/>
          </a:prstGeom>
          <a:ln>
            <a:noFill/>
          </a:ln>
        </p:spPr>
        <p:style>
          <a:lnRef idx="2">
            <a:schemeClr val="accent2"/>
          </a:lnRef>
          <a:fillRef idx="1">
            <a:schemeClr val="lt1"/>
          </a:fillRef>
          <a:effectRef idx="0">
            <a:schemeClr val="accent2"/>
          </a:effectRef>
          <a:fontRef idx="minor">
            <a:schemeClr val="dk1"/>
          </a:fontRef>
        </p:style>
      </p:cxnSp>
      <p:cxnSp>
        <p:nvCxnSpPr>
          <p:cNvPr id="30" name="Horizontal Line"/>
          <p:cNvCxnSpPr/>
          <p:nvPr>
            <p:custDataLst>
              <p:tags r:id="rId21"/>
            </p:custDataLst>
          </p:nvPr>
        </p:nvCxnSpPr>
        <p:spPr bwMode="auto">
          <a:xfrm>
            <a:off x="5824545" y="4660597"/>
            <a:ext cx="2092885" cy="0"/>
          </a:xfrm>
          <a:prstGeom prst="line">
            <a:avLst/>
          </a:prstGeom>
          <a:ln/>
        </p:spPr>
        <p:style>
          <a:lnRef idx="2">
            <a:schemeClr val="accent2"/>
          </a:lnRef>
          <a:fillRef idx="1">
            <a:schemeClr val="lt1"/>
          </a:fillRef>
          <a:effectRef idx="0">
            <a:schemeClr val="accent2"/>
          </a:effectRef>
          <a:fontRef idx="minor">
            <a:schemeClr val="dk1"/>
          </a:fontRef>
        </p:style>
      </p:cxnSp>
      <p:cxnSp>
        <p:nvCxnSpPr>
          <p:cNvPr id="31" name="Horizontal Line"/>
          <p:cNvCxnSpPr/>
          <p:nvPr>
            <p:custDataLst>
              <p:tags r:id="rId22"/>
            </p:custDataLst>
          </p:nvPr>
        </p:nvCxnSpPr>
        <p:spPr bwMode="auto">
          <a:xfrm>
            <a:off x="8008431" y="4658767"/>
            <a:ext cx="984940" cy="1831"/>
          </a:xfrm>
          <a:prstGeom prst="line">
            <a:avLst/>
          </a:prstGeom>
          <a:ln>
            <a:noFill/>
          </a:ln>
        </p:spPr>
        <p:style>
          <a:lnRef idx="2">
            <a:schemeClr val="accent2"/>
          </a:lnRef>
          <a:fillRef idx="1">
            <a:schemeClr val="lt1"/>
          </a:fillRef>
          <a:effectRef idx="0">
            <a:schemeClr val="accent2"/>
          </a:effectRef>
          <a:fontRef idx="minor">
            <a:schemeClr val="dk1"/>
          </a:fontRef>
        </p:style>
      </p:cxnSp>
      <p:sp>
        <p:nvSpPr>
          <p:cNvPr id="32" name="ListLeanHorizontalTextTopic1"/>
          <p:cNvSpPr txBox="1">
            <a:spLocks noChangeArrowheads="1"/>
          </p:cNvSpPr>
          <p:nvPr>
            <p:custDataLst>
              <p:tags r:id="rId23"/>
            </p:custDataLst>
          </p:nvPr>
        </p:nvSpPr>
        <p:spPr bwMode="auto">
          <a:xfrm>
            <a:off x="9143508" y="2564905"/>
            <a:ext cx="984940" cy="228973"/>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lnSpc>
                <a:spcPct val="93000"/>
              </a:lnSpc>
              <a:spcBef>
                <a:spcPts val="300"/>
              </a:spcBef>
              <a:buClr>
                <a:schemeClr val="tx1"/>
              </a:buClr>
              <a:buSzPct val="100000"/>
            </a:pPr>
            <a:r>
              <a:rPr lang="en-GB" sz="1600" dirty="0">
                <a:solidFill>
                  <a:schemeClr val="bg1"/>
                </a:solidFill>
                <a:latin typeface="+mj-lt"/>
              </a:rPr>
              <a:t>Value</a:t>
            </a:r>
          </a:p>
        </p:txBody>
      </p:sp>
      <p:sp>
        <p:nvSpPr>
          <p:cNvPr id="33" name="ListLeanHorizontalTextDetail1"/>
          <p:cNvSpPr txBox="1">
            <a:spLocks noChangeArrowheads="1"/>
          </p:cNvSpPr>
          <p:nvPr>
            <p:custDataLst>
              <p:tags r:id="rId24"/>
            </p:custDataLst>
          </p:nvPr>
        </p:nvSpPr>
        <p:spPr bwMode="auto">
          <a:xfrm>
            <a:off x="9144434" y="4824792"/>
            <a:ext cx="984015" cy="429348"/>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£5,000-£8,000</a:t>
            </a:r>
          </a:p>
        </p:txBody>
      </p:sp>
      <p:sp>
        <p:nvSpPr>
          <p:cNvPr id="34" name="ListLeanHorizontalTextDetail1"/>
          <p:cNvSpPr txBox="1">
            <a:spLocks noChangeArrowheads="1"/>
          </p:cNvSpPr>
          <p:nvPr>
            <p:custDataLst>
              <p:tags r:id="rId25"/>
            </p:custDataLst>
          </p:nvPr>
        </p:nvSpPr>
        <p:spPr bwMode="auto">
          <a:xfrm>
            <a:off x="9144678" y="3027311"/>
            <a:ext cx="983770"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£900</a:t>
            </a:r>
          </a:p>
        </p:txBody>
      </p:sp>
      <p:sp>
        <p:nvSpPr>
          <p:cNvPr id="35" name="ListLeanHorizontalTextDetail1"/>
          <p:cNvSpPr txBox="1">
            <a:spLocks noChangeArrowheads="1"/>
          </p:cNvSpPr>
          <p:nvPr>
            <p:custDataLst>
              <p:tags r:id="rId26"/>
            </p:custDataLst>
          </p:nvPr>
        </p:nvSpPr>
        <p:spPr bwMode="auto">
          <a:xfrm>
            <a:off x="9144392" y="3526136"/>
            <a:ext cx="984057"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£900</a:t>
            </a:r>
          </a:p>
        </p:txBody>
      </p:sp>
      <p:sp>
        <p:nvSpPr>
          <p:cNvPr id="36" name="ListLeanHorizontalTextDetail1"/>
          <p:cNvSpPr txBox="1">
            <a:spLocks noChangeArrowheads="1"/>
          </p:cNvSpPr>
          <p:nvPr>
            <p:custDataLst>
              <p:tags r:id="rId27"/>
            </p:custDataLst>
          </p:nvPr>
        </p:nvSpPr>
        <p:spPr bwMode="auto">
          <a:xfrm>
            <a:off x="9144392" y="4052818"/>
            <a:ext cx="984057" cy="214674"/>
          </a:xfrm>
          <a:prstGeom prst="rect">
            <a:avLst/>
          </a:prstGeom>
          <a:noFill/>
          <a:ln>
            <a:noFill/>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1200"/>
              </a:spcBef>
              <a:buClr>
                <a:schemeClr val="tx1"/>
              </a:buClr>
              <a:buSzPct val="100000"/>
              <a:buFont typeface="Arial" panose="020B0604020202020204" pitchFamily="34" charset="0"/>
              <a:buChar char="•"/>
            </a:pPr>
            <a:r>
              <a:rPr lang="en-GB" sz="1500" b="0" dirty="0">
                <a:solidFill>
                  <a:schemeClr val="bg1"/>
                </a:solidFill>
                <a:latin typeface="+mj-lt"/>
              </a:rPr>
              <a:t>£4,000</a:t>
            </a:r>
          </a:p>
        </p:txBody>
      </p:sp>
      <p:cxnSp>
        <p:nvCxnSpPr>
          <p:cNvPr id="37" name="Horizontal Line"/>
          <p:cNvCxnSpPr/>
          <p:nvPr>
            <p:custDataLst>
              <p:tags r:id="rId28"/>
            </p:custDataLst>
          </p:nvPr>
        </p:nvCxnSpPr>
        <p:spPr bwMode="auto">
          <a:xfrm>
            <a:off x="9101054" y="2864720"/>
            <a:ext cx="984940" cy="1831"/>
          </a:xfrm>
          <a:prstGeom prst="line">
            <a:avLst/>
          </a:prstGeom>
          <a:ln w="12700">
            <a:noFill/>
          </a:ln>
        </p:spPr>
        <p:style>
          <a:lnRef idx="2">
            <a:schemeClr val="accent2"/>
          </a:lnRef>
          <a:fillRef idx="1">
            <a:schemeClr val="lt1"/>
          </a:fillRef>
          <a:effectRef idx="0">
            <a:schemeClr val="accent2"/>
          </a:effectRef>
          <a:fontRef idx="minor">
            <a:schemeClr val="dk1"/>
          </a:fontRef>
        </p:style>
      </p:cxnSp>
      <p:cxnSp>
        <p:nvCxnSpPr>
          <p:cNvPr id="38" name="Horizontal Line"/>
          <p:cNvCxnSpPr/>
          <p:nvPr>
            <p:custDataLst>
              <p:tags r:id="rId29"/>
            </p:custDataLst>
          </p:nvPr>
        </p:nvCxnSpPr>
        <p:spPr bwMode="auto">
          <a:xfrm>
            <a:off x="9101054" y="3357766"/>
            <a:ext cx="984940" cy="1831"/>
          </a:xfrm>
          <a:prstGeom prst="line">
            <a:avLst/>
          </a:prstGeom>
          <a:ln>
            <a:noFill/>
          </a:ln>
        </p:spPr>
        <p:style>
          <a:lnRef idx="2">
            <a:schemeClr val="accent2"/>
          </a:lnRef>
          <a:fillRef idx="1">
            <a:schemeClr val="lt1"/>
          </a:fillRef>
          <a:effectRef idx="0">
            <a:schemeClr val="accent2"/>
          </a:effectRef>
          <a:fontRef idx="minor">
            <a:schemeClr val="dk1"/>
          </a:fontRef>
        </p:style>
      </p:cxnSp>
      <p:cxnSp>
        <p:nvCxnSpPr>
          <p:cNvPr id="39" name="Horizontal Line"/>
          <p:cNvCxnSpPr/>
          <p:nvPr>
            <p:custDataLst>
              <p:tags r:id="rId30"/>
            </p:custDataLst>
          </p:nvPr>
        </p:nvCxnSpPr>
        <p:spPr bwMode="auto">
          <a:xfrm>
            <a:off x="9101054" y="3886784"/>
            <a:ext cx="984940" cy="1831"/>
          </a:xfrm>
          <a:prstGeom prst="line">
            <a:avLst/>
          </a:prstGeom>
          <a:ln>
            <a:noFill/>
          </a:ln>
        </p:spPr>
        <p:style>
          <a:lnRef idx="2">
            <a:schemeClr val="accent2"/>
          </a:lnRef>
          <a:fillRef idx="1">
            <a:schemeClr val="lt1"/>
          </a:fillRef>
          <a:effectRef idx="0">
            <a:schemeClr val="accent2"/>
          </a:effectRef>
          <a:fontRef idx="minor">
            <a:schemeClr val="dk1"/>
          </a:fontRef>
        </p:style>
      </p:cxnSp>
      <p:cxnSp>
        <p:nvCxnSpPr>
          <p:cNvPr id="40" name="Horizontal Line"/>
          <p:cNvCxnSpPr/>
          <p:nvPr>
            <p:custDataLst>
              <p:tags r:id="rId31"/>
            </p:custDataLst>
          </p:nvPr>
        </p:nvCxnSpPr>
        <p:spPr bwMode="auto">
          <a:xfrm>
            <a:off x="9101054" y="4658767"/>
            <a:ext cx="984940" cy="1831"/>
          </a:xfrm>
          <a:prstGeom prst="line">
            <a:avLst/>
          </a:prstGeom>
          <a:ln>
            <a:noFill/>
          </a:ln>
        </p:spPr>
        <p:style>
          <a:lnRef idx="2">
            <a:schemeClr val="accent2"/>
          </a:lnRef>
          <a:fillRef idx="1">
            <a:schemeClr val="lt1"/>
          </a:fillRef>
          <a:effectRef idx="0">
            <a:schemeClr val="accent2"/>
          </a:effectRef>
          <a:fontRef idx="minor">
            <a:schemeClr val="dk1"/>
          </a:fontRef>
        </p:style>
      </p:cxnSp>
      <p:grpSp>
        <p:nvGrpSpPr>
          <p:cNvPr id="41" name="Group 40"/>
          <p:cNvGrpSpPr/>
          <p:nvPr/>
        </p:nvGrpSpPr>
        <p:grpSpPr>
          <a:xfrm>
            <a:off x="4921060" y="2168653"/>
            <a:ext cx="351455" cy="3596914"/>
            <a:chOff x="6881585" y="2561771"/>
            <a:chExt cx="155575" cy="3436261"/>
          </a:xfrm>
          <a:solidFill>
            <a:schemeClr val="bg1"/>
          </a:solidFill>
        </p:grpSpPr>
        <p:cxnSp>
          <p:nvCxnSpPr>
            <p:cNvPr id="42" name="VLine"/>
            <p:cNvCxnSpPr/>
            <p:nvPr/>
          </p:nvCxnSpPr>
          <p:spPr>
            <a:xfrm>
              <a:off x="6940059" y="2561771"/>
              <a:ext cx="0" cy="3436261"/>
            </a:xfrm>
            <a:prstGeom prst="line">
              <a:avLst/>
            </a:prstGeom>
            <a:grp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cxnSp>
        <p:sp>
          <p:nvSpPr>
            <p:cNvPr id="43" name="IsoclesTriangle"/>
            <p:cNvSpPr/>
            <p:nvPr/>
          </p:nvSpPr>
          <p:spPr>
            <a:xfrm rot="5400000">
              <a:off x="6778398" y="4202114"/>
              <a:ext cx="361950" cy="155575"/>
            </a:xfrm>
            <a:prstGeom prst="triangl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sp>
        <p:nvSpPr>
          <p:cNvPr id="2" name="Oval 1"/>
          <p:cNvSpPr/>
          <p:nvPr/>
        </p:nvSpPr>
        <p:spPr>
          <a:xfrm>
            <a:off x="8008431" y="3357766"/>
            <a:ext cx="740933" cy="52901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4" name="Rectangle 53"/>
          <p:cNvSpPr/>
          <p:nvPr/>
        </p:nvSpPr>
        <p:spPr>
          <a:xfrm>
            <a:off x="1322625" y="5444261"/>
            <a:ext cx="1723549" cy="321306"/>
          </a:xfrm>
          <a:prstGeom prst="rect">
            <a:avLst/>
          </a:prstGeom>
        </p:spPr>
        <p:txBody>
          <a:bodyPr wrap="none">
            <a:spAutoFit/>
          </a:bodyPr>
          <a:lstStyle/>
          <a:p>
            <a:pPr marL="0" lvl="1">
              <a:lnSpc>
                <a:spcPct val="93000"/>
              </a:lnSpc>
              <a:spcBef>
                <a:spcPts val="300"/>
              </a:spcBef>
              <a:buClr>
                <a:schemeClr val="tx1"/>
              </a:buClr>
              <a:buSzPct val="100000"/>
            </a:pPr>
            <a:r>
              <a:rPr lang="en-GB" sz="1600" dirty="0">
                <a:solidFill>
                  <a:schemeClr val="bg1"/>
                </a:solidFill>
                <a:sym typeface="Wingdings" pitchFamily="2" charset="2"/>
              </a:rPr>
              <a:t>  </a:t>
            </a:r>
            <a:r>
              <a:rPr lang="en-GB" sz="1600" u="sng" dirty="0">
                <a:solidFill>
                  <a:schemeClr val="bg1"/>
                </a:solidFill>
                <a:sym typeface="Wingdings" pitchFamily="2" charset="2"/>
              </a:rPr>
              <a:t>169 individuals</a:t>
            </a:r>
            <a:endParaRPr lang="en-GB" sz="1600" u="sng" dirty="0">
              <a:solidFill>
                <a:schemeClr val="bg1"/>
              </a:solidFill>
            </a:endParaRPr>
          </a:p>
        </p:txBody>
      </p:sp>
      <p:sp>
        <p:nvSpPr>
          <p:cNvPr id="44" name="Oval 43"/>
          <p:cNvSpPr/>
          <p:nvPr/>
        </p:nvSpPr>
        <p:spPr>
          <a:xfrm>
            <a:off x="9124077" y="3335828"/>
            <a:ext cx="740933" cy="52901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6" name="Picture 4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382736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72955"/>
            <a:ext cx="10515600" cy="1325563"/>
          </a:xfrm>
        </p:spPr>
        <p:txBody>
          <a:bodyPr>
            <a:normAutofit/>
          </a:bodyPr>
          <a:lstStyle/>
          <a:p>
            <a:r>
              <a:rPr lang="en-GB" sz="3000" b="1" dirty="0" smtClean="0">
                <a:solidFill>
                  <a:schemeClr val="bg1"/>
                </a:solidFill>
                <a:latin typeface="+mn-lt"/>
              </a:rPr>
              <a:t>Employment outcomes- NEET Status </a:t>
            </a:r>
            <a:endParaRPr lang="en-GB" sz="3000" b="1" dirty="0">
              <a:solidFill>
                <a:schemeClr val="bg1"/>
              </a:solidFill>
              <a:latin typeface="+mn-lt"/>
            </a:endParaRPr>
          </a:p>
        </p:txBody>
      </p:sp>
      <p:sp>
        <p:nvSpPr>
          <p:cNvPr id="3" name="Content Placeholder 2"/>
          <p:cNvSpPr>
            <a:spLocks noGrp="1"/>
          </p:cNvSpPr>
          <p:nvPr>
            <p:ph sz="half" idx="1"/>
          </p:nvPr>
        </p:nvSpPr>
        <p:spPr>
          <a:xfrm>
            <a:off x="330200" y="1321803"/>
            <a:ext cx="11696700" cy="1325563"/>
          </a:xfrm>
        </p:spPr>
        <p:txBody>
          <a:bodyPr>
            <a:noAutofit/>
          </a:bodyPr>
          <a:lstStyle/>
          <a:p>
            <a:pPr marL="0" indent="0" algn="ctr">
              <a:lnSpc>
                <a:spcPct val="200000"/>
              </a:lnSpc>
              <a:buNone/>
            </a:pPr>
            <a:r>
              <a:rPr lang="en-GB" sz="1800" b="1" dirty="0" smtClean="0">
                <a:solidFill>
                  <a:schemeClr val="bg1"/>
                </a:solidFill>
              </a:rPr>
              <a:t>Students </a:t>
            </a:r>
            <a:r>
              <a:rPr lang="en-GB" sz="1800" b="1" dirty="0">
                <a:solidFill>
                  <a:schemeClr val="bg1"/>
                </a:solidFill>
              </a:rPr>
              <a:t>who do two or more engagement activities could be on average up to 20% less likely to become NEET </a:t>
            </a:r>
            <a:r>
              <a:rPr lang="en-GB" sz="1800" b="1" dirty="0" smtClean="0">
                <a:solidFill>
                  <a:schemeClr val="bg1"/>
                </a:solidFill>
              </a:rPr>
              <a:t>compared </a:t>
            </a:r>
            <a:r>
              <a:rPr lang="en-GB" sz="1800" b="1" dirty="0">
                <a:solidFill>
                  <a:schemeClr val="bg1"/>
                </a:solidFill>
              </a:rPr>
              <a:t>to their peers who did no engagement activity. </a:t>
            </a:r>
          </a:p>
        </p:txBody>
      </p:sp>
      <p:graphicFrame>
        <p:nvGraphicFramePr>
          <p:cNvPr id="12" name="Content Placeholder 6"/>
          <p:cNvGraphicFramePr>
            <a:graphicFrameLocks/>
          </p:cNvGraphicFramePr>
          <p:nvPr>
            <p:extLst>
              <p:ext uri="{D42A27DB-BD31-4B8C-83A1-F6EECF244321}">
                <p14:modId xmlns:p14="http://schemas.microsoft.com/office/powerpoint/2010/main" val="2517995950"/>
              </p:ext>
            </p:extLst>
          </p:nvPr>
        </p:nvGraphicFramePr>
        <p:xfrm>
          <a:off x="3086100" y="2647366"/>
          <a:ext cx="6197600" cy="3125812"/>
        </p:xfrm>
        <a:graphic>
          <a:graphicData uri="http://schemas.openxmlformats.org/drawingml/2006/chart">
            <c:chart xmlns:c="http://schemas.openxmlformats.org/drawingml/2006/chart" xmlns:r="http://schemas.openxmlformats.org/officeDocument/2006/relationships" r:id="rId5"/>
          </a:graphicData>
        </a:graphic>
      </p:graphicFrame>
      <p:sp>
        <p:nvSpPr>
          <p:cNvPr id="13" name="ListLeanHorizontalTextDetail0"/>
          <p:cNvSpPr txBox="1">
            <a:spLocks noChangeArrowheads="1"/>
          </p:cNvSpPr>
          <p:nvPr>
            <p:custDataLst>
              <p:tags r:id="rId1"/>
            </p:custDataLst>
          </p:nvPr>
        </p:nvSpPr>
        <p:spPr bwMode="auto">
          <a:xfrm>
            <a:off x="2521000" y="3043770"/>
            <a:ext cx="4336338" cy="48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marL="0" lvl="1" indent="0" eaLnBrk="1" fontAlgn="base" hangingPunct="1">
              <a:lnSpc>
                <a:spcPct val="93000"/>
              </a:lnSpc>
              <a:spcBef>
                <a:spcPts val="300"/>
              </a:spcBef>
              <a:spcAft>
                <a:spcPts val="300"/>
              </a:spcAft>
              <a:buClr>
                <a:srgbClr val="003366"/>
              </a:buClr>
              <a:buSzPct val="100000"/>
            </a:pPr>
            <a:r>
              <a:rPr lang="en-GB" sz="1400" b="0" dirty="0" smtClean="0">
                <a:solidFill>
                  <a:schemeClr val="bg1"/>
                </a:solidFill>
                <a:latin typeface="Arial"/>
              </a:rPr>
              <a:t>NEET</a:t>
            </a:r>
          </a:p>
          <a:p>
            <a:pPr marL="0" lvl="1" indent="0" eaLnBrk="1" fontAlgn="base" hangingPunct="1">
              <a:lnSpc>
                <a:spcPct val="93000"/>
              </a:lnSpc>
              <a:spcBef>
                <a:spcPts val="300"/>
              </a:spcBef>
              <a:spcAft>
                <a:spcPts val="300"/>
              </a:spcAft>
              <a:buClr>
                <a:srgbClr val="003366"/>
              </a:buClr>
              <a:buSzPct val="100000"/>
            </a:pPr>
            <a:r>
              <a:rPr lang="en-GB" sz="1400" b="0" dirty="0" smtClean="0">
                <a:solidFill>
                  <a:schemeClr val="bg1"/>
                </a:solidFill>
                <a:latin typeface="Arial"/>
              </a:rPr>
              <a:t>[%]</a:t>
            </a:r>
            <a:endParaRPr lang="en-GB" sz="1400" b="0" dirty="0">
              <a:solidFill>
                <a:schemeClr val="bg1"/>
              </a:solidFill>
              <a:latin typeface="Arial"/>
            </a:endParaRPr>
          </a:p>
        </p:txBody>
      </p:sp>
      <p:sp>
        <p:nvSpPr>
          <p:cNvPr id="14" name="ListLeanHorizontalTextDetail0"/>
          <p:cNvSpPr txBox="1">
            <a:spLocks noChangeArrowheads="1"/>
          </p:cNvSpPr>
          <p:nvPr>
            <p:custDataLst>
              <p:tags r:id="rId2"/>
            </p:custDataLst>
          </p:nvPr>
        </p:nvSpPr>
        <p:spPr bwMode="auto">
          <a:xfrm>
            <a:off x="4010381" y="6066950"/>
            <a:ext cx="4336338" cy="205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marL="0" lvl="1" indent="0" eaLnBrk="1" fontAlgn="base" hangingPunct="1">
              <a:lnSpc>
                <a:spcPct val="93000"/>
              </a:lnSpc>
              <a:spcBef>
                <a:spcPts val="300"/>
              </a:spcBef>
              <a:spcAft>
                <a:spcPts val="300"/>
              </a:spcAft>
              <a:buClr>
                <a:srgbClr val="003366"/>
              </a:buClr>
              <a:buSzPct val="100000"/>
            </a:pPr>
            <a:r>
              <a:rPr lang="en-GB" sz="1400" b="0" dirty="0" smtClean="0">
                <a:solidFill>
                  <a:schemeClr val="bg1"/>
                </a:solidFill>
                <a:latin typeface="Arial"/>
              </a:rPr>
              <a:t># School mediated employer contacts, age 14-19</a:t>
            </a:r>
            <a:endParaRPr lang="en-GB" sz="1400" b="0" dirty="0">
              <a:solidFill>
                <a:schemeClr val="bg1"/>
              </a:solidFill>
              <a:latin typeface="Arial"/>
            </a:endParaRPr>
          </a:p>
        </p:txBody>
      </p:sp>
      <p:sp>
        <p:nvSpPr>
          <p:cNvPr id="15" name="Rectangle 14"/>
          <p:cNvSpPr/>
          <p:nvPr/>
        </p:nvSpPr>
        <p:spPr>
          <a:xfrm>
            <a:off x="1327285" y="6008929"/>
            <a:ext cx="1758815" cy="321306"/>
          </a:xfrm>
          <a:prstGeom prst="rect">
            <a:avLst/>
          </a:prstGeom>
        </p:spPr>
        <p:txBody>
          <a:bodyPr wrap="none">
            <a:spAutoFit/>
          </a:bodyPr>
          <a:lstStyle/>
          <a:p>
            <a:pPr marL="176188" lvl="1" indent="-176188">
              <a:lnSpc>
                <a:spcPct val="93000"/>
              </a:lnSpc>
              <a:spcBef>
                <a:spcPts val="300"/>
              </a:spcBef>
              <a:buClr>
                <a:sysClr val="windowText" lastClr="000000"/>
              </a:buClr>
              <a:buSzPct val="100000"/>
              <a:defRPr/>
            </a:pPr>
            <a:r>
              <a:rPr lang="en-GB" sz="1600" kern="0" dirty="0">
                <a:solidFill>
                  <a:schemeClr val="bg1"/>
                </a:solidFill>
                <a:sym typeface="Wingdings" pitchFamily="2" charset="2"/>
              </a:rPr>
              <a:t>  </a:t>
            </a:r>
            <a:r>
              <a:rPr lang="en-GB" sz="1600" b="1" u="sng" dirty="0">
                <a:solidFill>
                  <a:schemeClr val="bg1"/>
                </a:solidFill>
                <a:cs typeface="Arial" panose="020B0604020202020204" pitchFamily="34" charset="0"/>
                <a:sym typeface="Wingdings" pitchFamily="2" charset="2"/>
              </a:rPr>
              <a:t>850 </a:t>
            </a:r>
            <a:r>
              <a:rPr lang="en-GB" sz="1600" b="1" u="sng" dirty="0" smtClean="0">
                <a:solidFill>
                  <a:schemeClr val="bg1"/>
                </a:solidFill>
                <a:cs typeface="Arial" panose="020B0604020202020204" pitchFamily="34" charset="0"/>
                <a:sym typeface="Wingdings" pitchFamily="2" charset="2"/>
              </a:rPr>
              <a:t>individuals</a:t>
            </a:r>
            <a:endParaRPr lang="en-GB" sz="1600" b="1" u="sng" dirty="0">
              <a:solidFill>
                <a:schemeClr val="bg1"/>
              </a:solidFill>
              <a:cs typeface="Arial" panose="020B0604020202020204" pitchFamily="34" charset="0"/>
              <a:sym typeface="Wingdings" pitchFamily="2" charset="2"/>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3559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a:blip r:embed="rId3"/>
          <a:stretch>
            <a:fillRect/>
          </a:stretch>
        </p:blipFill>
        <p:spPr>
          <a:xfrm>
            <a:off x="2077719" y="2376228"/>
            <a:ext cx="7756169" cy="3981029"/>
          </a:xfrm>
          <a:prstGeom prst="rect">
            <a:avLst/>
          </a:prstGeom>
        </p:spPr>
      </p:pic>
      <p:sp>
        <p:nvSpPr>
          <p:cNvPr id="8" name="TextBox 7"/>
          <p:cNvSpPr txBox="1"/>
          <p:nvPr/>
        </p:nvSpPr>
        <p:spPr>
          <a:xfrm>
            <a:off x="1320800" y="1752707"/>
            <a:ext cx="9893300" cy="369332"/>
          </a:xfrm>
          <a:prstGeom prst="rect">
            <a:avLst/>
          </a:prstGeom>
          <a:noFill/>
        </p:spPr>
        <p:txBody>
          <a:bodyPr wrap="square" rtlCol="0">
            <a:spAutoFit/>
          </a:bodyPr>
          <a:lstStyle/>
          <a:p>
            <a:r>
              <a:rPr lang="en-GB" dirty="0" smtClean="0">
                <a:solidFill>
                  <a:schemeClr val="bg1"/>
                </a:solidFill>
              </a:rPr>
              <a:t>Statistically significant positive relationships between volume of engagement and career confidence</a:t>
            </a:r>
            <a:endParaRPr lang="en-GB" dirty="0">
              <a:solidFill>
                <a:schemeClr val="bg1"/>
              </a:solidFill>
            </a:endParaRPr>
          </a:p>
        </p:txBody>
      </p:sp>
      <p:sp>
        <p:nvSpPr>
          <p:cNvPr id="9" name="Title 1"/>
          <p:cNvSpPr txBox="1">
            <a:spLocks/>
          </p:cNvSpPr>
          <p:nvPr/>
        </p:nvSpPr>
        <p:spPr>
          <a:xfrm>
            <a:off x="838199" y="1729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dirty="0" smtClean="0">
                <a:solidFill>
                  <a:schemeClr val="bg1"/>
                </a:solidFill>
                <a:latin typeface="+mn-lt"/>
              </a:rPr>
              <a:t>Employment outcomes- Career confidence  </a:t>
            </a:r>
            <a:endParaRPr lang="en-GB" sz="3000" b="1" dirty="0">
              <a:solidFill>
                <a:schemeClr val="bg1"/>
              </a:solidFill>
              <a:latin typeface="+mn-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65817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p:nvPr/>
        </p:nvSpPr>
        <p:spPr>
          <a:xfrm>
            <a:off x="0" y="0"/>
            <a:ext cx="8470900" cy="6858000"/>
          </a:xfrm>
          <a:prstGeom prst="rect">
            <a:avLst/>
          </a:prstGeom>
          <a:solidFill>
            <a:srgbClr val="000000">
              <a:alpha val="82000"/>
            </a:srgb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12" name="Shape 112"/>
          <p:cNvSpPr txBox="1">
            <a:spLocks noGrp="1"/>
          </p:cNvSpPr>
          <p:nvPr>
            <p:ph type="title"/>
          </p:nvPr>
        </p:nvSpPr>
        <p:spPr>
          <a:xfrm>
            <a:off x="266701" y="689776"/>
            <a:ext cx="5537200" cy="727799"/>
          </a:xfrm>
          <a:prstGeom prst="rect">
            <a:avLst/>
          </a:prstGeom>
        </p:spPr>
        <p:txBody>
          <a:bodyPr lIns="91425" tIns="91425" rIns="91425" bIns="91425" anchor="t" anchorCtr="0">
            <a:noAutofit/>
          </a:bodyPr>
          <a:lstStyle/>
          <a:p>
            <a:r>
              <a:rPr lang="en-GB" b="1" dirty="0" smtClean="0"/>
              <a:t>Study two: 2016</a:t>
            </a:r>
            <a:endParaRPr lang="en" dirty="0"/>
          </a:p>
        </p:txBody>
      </p:sp>
      <p:sp>
        <p:nvSpPr>
          <p:cNvPr id="113" name="Shape 113"/>
          <p:cNvSpPr txBox="1">
            <a:spLocks noGrp="1"/>
          </p:cNvSpPr>
          <p:nvPr>
            <p:ph type="body" idx="1"/>
          </p:nvPr>
        </p:nvSpPr>
        <p:spPr>
          <a:xfrm>
            <a:off x="193338" y="1651001"/>
            <a:ext cx="8188662" cy="4967750"/>
          </a:xfrm>
          <a:prstGeom prst="rect">
            <a:avLst/>
          </a:prstGeom>
        </p:spPr>
        <p:txBody>
          <a:bodyPr lIns="91425" tIns="91425" rIns="91425" bIns="91425" anchor="t" anchorCtr="0">
            <a:noAutofit/>
          </a:bodyPr>
          <a:lstStyle/>
          <a:p>
            <a:pPr>
              <a:buNone/>
            </a:pPr>
            <a:endParaRPr lang="en-GB" sz="2400" dirty="0" smtClean="0"/>
          </a:p>
          <a:p>
            <a:pPr>
              <a:buNone/>
            </a:pPr>
            <a:endParaRPr lang="en-GB" sz="2400" dirty="0"/>
          </a:p>
          <a:p>
            <a:pPr>
              <a:buNone/>
            </a:pPr>
            <a:endParaRPr lang="en-GB" sz="2400" dirty="0" smtClean="0"/>
          </a:p>
          <a:p>
            <a:pPr>
              <a:buNone/>
            </a:pPr>
            <a:r>
              <a:rPr lang="en-GB" sz="2400" dirty="0" smtClean="0"/>
              <a:t>“</a:t>
            </a:r>
            <a:r>
              <a:rPr lang="en-GB" sz="2400" dirty="0"/>
              <a:t>Career Education that works: An economic analysis using the British Cohort Study” Journal of Education and Work. </a:t>
            </a:r>
          </a:p>
          <a:p>
            <a:pPr>
              <a:buNone/>
            </a:pPr>
            <a:r>
              <a:rPr lang="en-GB" sz="1800" dirty="0" smtClean="0">
                <a:hlinkClick r:id="rId4"/>
              </a:rPr>
              <a:t>http</a:t>
            </a:r>
            <a:r>
              <a:rPr lang="en-GB" sz="1800" dirty="0">
                <a:hlinkClick r:id="rId4"/>
              </a:rPr>
              <a:t>://dx.doi.org/10.1080/13639080.2016.1177636</a:t>
            </a:r>
            <a:endParaRPr lang="en" sz="2400" dirty="0"/>
          </a:p>
        </p:txBody>
      </p:sp>
    </p:spTree>
    <p:extLst>
      <p:ext uri="{BB962C8B-B14F-4D97-AF65-F5344CB8AC3E}">
        <p14:creationId xmlns:p14="http://schemas.microsoft.com/office/powerpoint/2010/main" val="321307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0" y="651070"/>
            <a:ext cx="10515600" cy="1325562"/>
          </a:xfrm>
        </p:spPr>
        <p:txBody>
          <a:bodyPr>
            <a:noAutofit/>
          </a:bodyPr>
          <a:lstStyle/>
          <a:p>
            <a:r>
              <a:rPr lang="en-GB" sz="2500" b="1" dirty="0">
                <a:solidFill>
                  <a:schemeClr val="bg1"/>
                </a:solidFill>
                <a:latin typeface="+mn-lt"/>
              </a:rPr>
              <a:t>The 1970 British Cohort Study provides a large, robust longitudinal </a:t>
            </a:r>
            <a:r>
              <a:rPr lang="en-GB" sz="2500" b="1" dirty="0" smtClean="0">
                <a:solidFill>
                  <a:schemeClr val="bg1"/>
                </a:solidFill>
                <a:latin typeface="+mn-lt"/>
              </a:rPr>
              <a:t/>
            </a:r>
            <a:br>
              <a:rPr lang="en-GB" sz="2500" b="1" dirty="0" smtClean="0">
                <a:solidFill>
                  <a:schemeClr val="bg1"/>
                </a:solidFill>
                <a:latin typeface="+mn-lt"/>
              </a:rPr>
            </a:br>
            <a:r>
              <a:rPr lang="en-GB" sz="2500" b="1" dirty="0" smtClean="0">
                <a:solidFill>
                  <a:schemeClr val="bg1"/>
                </a:solidFill>
                <a:latin typeface="+mn-lt"/>
              </a:rPr>
              <a:t>dataset </a:t>
            </a:r>
            <a:r>
              <a:rPr lang="en-GB" sz="2500" b="1" dirty="0">
                <a:solidFill>
                  <a:schemeClr val="bg1"/>
                </a:solidFill>
                <a:latin typeface="+mn-lt"/>
              </a:rPr>
              <a:t>to explore pathways to labour market</a:t>
            </a:r>
          </a:p>
        </p:txBody>
      </p:sp>
      <p:grpSp>
        <p:nvGrpSpPr>
          <p:cNvPr id="4" name="Group 3"/>
          <p:cNvGrpSpPr/>
          <p:nvPr/>
        </p:nvGrpSpPr>
        <p:grpSpPr>
          <a:xfrm>
            <a:off x="959098" y="2513870"/>
            <a:ext cx="4844802" cy="3536299"/>
            <a:chOff x="736600" y="2622454"/>
            <a:chExt cx="4171950" cy="3252769"/>
          </a:xfrm>
        </p:grpSpPr>
        <p:cxnSp>
          <p:nvCxnSpPr>
            <p:cNvPr id="5" name="Horizontal Line"/>
            <p:cNvCxnSpPr/>
            <p:nvPr>
              <p:custDataLst>
                <p:tags r:id="rId1"/>
              </p:custDataLst>
            </p:nvPr>
          </p:nvCxnSpPr>
          <p:spPr>
            <a:xfrm>
              <a:off x="736600" y="2907549"/>
              <a:ext cx="4171950" cy="1587"/>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ListLeanHorizontalTextTopic0"/>
            <p:cNvSpPr txBox="1"/>
            <p:nvPr>
              <p:custDataLst>
                <p:tags r:id="rId2"/>
              </p:custDataLst>
            </p:nvPr>
          </p:nvSpPr>
          <p:spPr>
            <a:xfrm>
              <a:off x="736600" y="2622454"/>
              <a:ext cx="4171950" cy="26328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solidFill>
                    <a:schemeClr val="bg1"/>
                  </a:solidFill>
                  <a:cs typeface="Arial" pitchFamily="34" charset="0"/>
                </a:rPr>
                <a:t>Survey background</a:t>
              </a:r>
            </a:p>
          </p:txBody>
        </p:sp>
        <p:sp>
          <p:nvSpPr>
            <p:cNvPr id="7" name="ListLeanHorizontalTextDetail0"/>
            <p:cNvSpPr txBox="1"/>
            <p:nvPr>
              <p:custDataLst>
                <p:tags r:id="rId3"/>
              </p:custDataLst>
            </p:nvPr>
          </p:nvSpPr>
          <p:spPr>
            <a:xfrm>
              <a:off x="736600" y="3113288"/>
              <a:ext cx="4171950" cy="2761935"/>
            </a:xfrm>
            <a:prstGeom prst="rect">
              <a:avLst/>
            </a:prstGeom>
          </p:spPr>
          <p:txBody>
            <a:bodyPr vert="horz" wrap="square" lIns="0" tIns="0" rIns="0" bIns="0" rtlCol="0">
              <a:spAutoFit/>
            </a:bodyPr>
            <a:lstStyle/>
            <a:p>
              <a:pPr marL="176188" lvl="1" indent="-176188">
                <a:lnSpc>
                  <a:spcPct val="93000"/>
                </a:lnSpc>
                <a:spcBef>
                  <a:spcPts val="300"/>
                </a:spcBef>
                <a:buClr>
                  <a:schemeClr val="tx1"/>
                </a:buClr>
                <a:buSzPct val="100000"/>
                <a:buFont typeface="Arial"/>
                <a:buChar char="•"/>
              </a:pPr>
              <a:r>
                <a:rPr lang="en-US" sz="1600" dirty="0">
                  <a:solidFill>
                    <a:schemeClr val="bg1"/>
                  </a:solidFill>
                  <a:cs typeface="Arial" pitchFamily="34" charset="0"/>
                </a:rPr>
                <a:t>Follows ~17,000 people born in England, Scotland and Wales in a single week of 1970</a:t>
              </a:r>
            </a:p>
            <a:p>
              <a:pPr marL="176188" lvl="1" indent="-176188">
                <a:lnSpc>
                  <a:spcPct val="93000"/>
                </a:lnSpc>
                <a:spcBef>
                  <a:spcPts val="300"/>
                </a:spcBef>
                <a:buClr>
                  <a:schemeClr val="tx1"/>
                </a:buClr>
                <a:buSzPct val="100000"/>
                <a:buFont typeface="Arial"/>
                <a:buChar char="•"/>
              </a:pPr>
              <a:endParaRPr lang="en-US" sz="1600" dirty="0">
                <a:solidFill>
                  <a:schemeClr val="bg1"/>
                </a:solidFill>
                <a:cs typeface="Arial" pitchFamily="34" charset="0"/>
              </a:endParaRPr>
            </a:p>
            <a:p>
              <a:pPr marL="176188" lvl="1" indent="-176188">
                <a:lnSpc>
                  <a:spcPct val="93000"/>
                </a:lnSpc>
                <a:spcBef>
                  <a:spcPts val="300"/>
                </a:spcBef>
                <a:buClr>
                  <a:schemeClr val="tx1"/>
                </a:buClr>
                <a:buSzPct val="100000"/>
                <a:buFont typeface="Arial"/>
                <a:buChar char="•"/>
              </a:pPr>
              <a:r>
                <a:rPr lang="en-US" sz="1600" dirty="0">
                  <a:solidFill>
                    <a:schemeClr val="bg1"/>
                  </a:solidFill>
                  <a:cs typeface="Arial" pitchFamily="34" charset="0"/>
                </a:rPr>
                <a:t>Data is available at Birth, age 5, 10, 16, 26, 30, 34, 38 and 42 - most recent data from 2012 </a:t>
              </a:r>
            </a:p>
            <a:p>
              <a:pPr marL="176188" lvl="1" indent="-176188">
                <a:lnSpc>
                  <a:spcPct val="93000"/>
                </a:lnSpc>
                <a:spcBef>
                  <a:spcPts val="300"/>
                </a:spcBef>
                <a:buClr>
                  <a:schemeClr val="tx1"/>
                </a:buClr>
                <a:buSzPct val="100000"/>
                <a:buFont typeface="Arial"/>
                <a:buChar char="•"/>
              </a:pPr>
              <a:endParaRPr lang="en-US" sz="1600" dirty="0">
                <a:solidFill>
                  <a:schemeClr val="bg1"/>
                </a:solidFill>
                <a:cs typeface="Arial" pitchFamily="34" charset="0"/>
              </a:endParaRPr>
            </a:p>
            <a:p>
              <a:pPr marL="176188" lvl="1" indent="-176188">
                <a:lnSpc>
                  <a:spcPct val="93000"/>
                </a:lnSpc>
                <a:spcBef>
                  <a:spcPts val="300"/>
                </a:spcBef>
                <a:buClr>
                  <a:schemeClr val="tx1"/>
                </a:buClr>
                <a:buSzPct val="100000"/>
                <a:buFont typeface="Arial"/>
                <a:buChar char="•"/>
              </a:pPr>
              <a:r>
                <a:rPr lang="en-US" sz="1600" dirty="0">
                  <a:solidFill>
                    <a:schemeClr val="bg1"/>
                  </a:solidFill>
                  <a:cs typeface="Arial" pitchFamily="34" charset="0"/>
                </a:rPr>
                <a:t>We gather data for background variables at birth to age 16</a:t>
              </a:r>
            </a:p>
            <a:p>
              <a:pPr marL="176188" lvl="1" indent="-176188">
                <a:lnSpc>
                  <a:spcPct val="93000"/>
                </a:lnSpc>
                <a:spcBef>
                  <a:spcPts val="300"/>
                </a:spcBef>
                <a:buClr>
                  <a:schemeClr val="tx1"/>
                </a:buClr>
                <a:buSzPct val="100000"/>
                <a:buFont typeface="Arial"/>
                <a:buChar char="•"/>
              </a:pPr>
              <a:endParaRPr lang="en-US" sz="1600" dirty="0">
                <a:solidFill>
                  <a:schemeClr val="bg1"/>
                </a:solidFill>
                <a:cs typeface="Arial" pitchFamily="34" charset="0"/>
              </a:endParaRPr>
            </a:p>
            <a:p>
              <a:pPr marL="176188" lvl="1" indent="-176188">
                <a:lnSpc>
                  <a:spcPct val="93000"/>
                </a:lnSpc>
                <a:spcBef>
                  <a:spcPts val="300"/>
                </a:spcBef>
                <a:buClr>
                  <a:schemeClr val="tx1"/>
                </a:buClr>
                <a:buSzPct val="100000"/>
                <a:buFont typeface="Arial"/>
                <a:buChar char="•"/>
              </a:pPr>
              <a:r>
                <a:rPr lang="en-US" sz="1600" dirty="0">
                  <a:solidFill>
                    <a:schemeClr val="bg1"/>
                  </a:solidFill>
                  <a:cs typeface="Arial" pitchFamily="34" charset="0"/>
                </a:rPr>
                <a:t>Survey attrition means ~48% loss of respondents from birth to age 26</a:t>
              </a:r>
            </a:p>
            <a:p>
              <a:pPr marL="0" lvl="1">
                <a:lnSpc>
                  <a:spcPct val="93000"/>
                </a:lnSpc>
                <a:spcBef>
                  <a:spcPts val="300"/>
                </a:spcBef>
                <a:buClr>
                  <a:schemeClr val="tx1"/>
                </a:buClr>
                <a:buSzPct val="100000"/>
              </a:pPr>
              <a:endParaRPr lang="en-US" sz="1500" dirty="0">
                <a:solidFill>
                  <a:schemeClr val="bg1"/>
                </a:solidFill>
                <a:cs typeface="Arial" pitchFamily="34" charset="0"/>
              </a:endParaRPr>
            </a:p>
          </p:txBody>
        </p:sp>
      </p:grpSp>
      <p:graphicFrame>
        <p:nvGraphicFramePr>
          <p:cNvPr id="8" name="Chart 7"/>
          <p:cNvGraphicFramePr/>
          <p:nvPr>
            <p:extLst>
              <p:ext uri="{D42A27DB-BD31-4B8C-83A1-F6EECF244321}">
                <p14:modId xmlns:p14="http://schemas.microsoft.com/office/powerpoint/2010/main" val="4141761722"/>
              </p:ext>
            </p:extLst>
          </p:nvPr>
        </p:nvGraphicFramePr>
        <p:xfrm>
          <a:off x="6134224" y="2650716"/>
          <a:ext cx="4940176" cy="3381783"/>
        </p:xfrm>
        <a:graphic>
          <a:graphicData uri="http://schemas.openxmlformats.org/drawingml/2006/chart">
            <c:chart xmlns:c="http://schemas.openxmlformats.org/drawingml/2006/chart" xmlns:r="http://schemas.openxmlformats.org/officeDocument/2006/relationships" r:id="rId6"/>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4175520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527810"/>
            <a:ext cx="10515600" cy="1325562"/>
          </a:xfrm>
        </p:spPr>
        <p:txBody>
          <a:bodyPr>
            <a:normAutofit/>
          </a:bodyPr>
          <a:lstStyle/>
          <a:p>
            <a:r>
              <a:rPr lang="en-GB" sz="2800" b="1" dirty="0">
                <a:solidFill>
                  <a:schemeClr val="bg1"/>
                </a:solidFill>
                <a:latin typeface="+mn-lt"/>
              </a:rPr>
              <a:t>V</a:t>
            </a:r>
            <a:r>
              <a:rPr lang="en-GB" sz="2800" b="1" dirty="0" smtClean="0">
                <a:solidFill>
                  <a:schemeClr val="bg1"/>
                </a:solidFill>
                <a:latin typeface="+mn-lt"/>
              </a:rPr>
              <a:t>ariables </a:t>
            </a:r>
            <a:r>
              <a:rPr lang="en-GB" sz="2800" b="1" dirty="0">
                <a:solidFill>
                  <a:schemeClr val="bg1"/>
                </a:solidFill>
                <a:latin typeface="+mn-lt"/>
              </a:rPr>
              <a:t>of interest</a:t>
            </a:r>
          </a:p>
        </p:txBody>
      </p:sp>
      <p:cxnSp>
        <p:nvCxnSpPr>
          <p:cNvPr id="4" name="Horizontal Line"/>
          <p:cNvCxnSpPr/>
          <p:nvPr>
            <p:custDataLst>
              <p:tags r:id="rId1"/>
            </p:custDataLst>
          </p:nvPr>
        </p:nvCxnSpPr>
        <p:spPr>
          <a:xfrm>
            <a:off x="830602" y="2073866"/>
            <a:ext cx="791786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ListLeanHorizontalTextTopic1"/>
          <p:cNvSpPr txBox="1"/>
          <p:nvPr>
            <p:custDataLst>
              <p:tags r:id="rId2"/>
            </p:custDataLst>
          </p:nvPr>
        </p:nvSpPr>
        <p:spPr>
          <a:xfrm>
            <a:off x="830602" y="1754596"/>
            <a:ext cx="6603577"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solidFill>
                  <a:schemeClr val="bg1"/>
                </a:solidFill>
                <a:cs typeface="Arial" pitchFamily="34" charset="0"/>
              </a:rPr>
              <a:t>Full-time weekly income in 1996 (age 26</a:t>
            </a:r>
            <a:r>
              <a:rPr lang="en-GB" sz="2000" b="1" dirty="0" smtClean="0">
                <a:solidFill>
                  <a:schemeClr val="bg1"/>
                </a:solidFill>
                <a:cs typeface="Arial" pitchFamily="34" charset="0"/>
              </a:rPr>
              <a:t>)</a:t>
            </a:r>
            <a:endParaRPr lang="en-GB" sz="2000" b="1" dirty="0">
              <a:solidFill>
                <a:schemeClr val="bg1"/>
              </a:solidFill>
              <a:cs typeface="Arial" pitchFamily="34" charset="0"/>
            </a:endParaRPr>
          </a:p>
        </p:txBody>
      </p:sp>
      <p:sp>
        <p:nvSpPr>
          <p:cNvPr id="6" name="Rectangle 5"/>
          <p:cNvSpPr/>
          <p:nvPr/>
        </p:nvSpPr>
        <p:spPr>
          <a:xfrm>
            <a:off x="830602" y="2236493"/>
            <a:ext cx="3842998" cy="3518527"/>
          </a:xfrm>
          <a:prstGeom prst="rect">
            <a:avLst/>
          </a:prstGeom>
        </p:spPr>
        <p:txBody>
          <a:bodyPr wrap="square">
            <a:spAutoFit/>
          </a:bodyPr>
          <a:lstStyle/>
          <a:p>
            <a:pPr marL="176188" lvl="1" indent="-176188">
              <a:lnSpc>
                <a:spcPct val="93000"/>
              </a:lnSpc>
              <a:spcBef>
                <a:spcPts val="300"/>
              </a:spcBef>
              <a:buClr>
                <a:schemeClr val="tx1"/>
              </a:buClr>
              <a:buSzPct val="100000"/>
              <a:buFont typeface="Arial"/>
              <a:buChar char="•"/>
            </a:pPr>
            <a:r>
              <a:rPr lang="en-GB" dirty="0" smtClean="0">
                <a:solidFill>
                  <a:schemeClr val="bg1"/>
                </a:solidFill>
                <a:latin typeface="+mj-lt"/>
                <a:cs typeface="Arial" pitchFamily="34" charset="0"/>
              </a:rPr>
              <a:t>Approximately </a:t>
            </a:r>
            <a:r>
              <a:rPr lang="en-GB" b="1" dirty="0" smtClean="0">
                <a:solidFill>
                  <a:schemeClr val="bg1"/>
                </a:solidFill>
                <a:latin typeface="+mj-lt"/>
                <a:cs typeface="Arial" pitchFamily="34" charset="0"/>
              </a:rPr>
              <a:t>38%</a:t>
            </a:r>
            <a:r>
              <a:rPr lang="en-GB" dirty="0" smtClean="0">
                <a:solidFill>
                  <a:schemeClr val="bg1"/>
                </a:solidFill>
                <a:latin typeface="+mj-lt"/>
                <a:cs typeface="Arial" pitchFamily="34" charset="0"/>
              </a:rPr>
              <a:t> of full time employed individuals reported a weekly income between £200 and £300; Male earns more than female on average (£238 vs. £192 per week)</a:t>
            </a:r>
          </a:p>
          <a:p>
            <a:pPr marL="176188" lvl="1" indent="-176188">
              <a:lnSpc>
                <a:spcPct val="93000"/>
              </a:lnSpc>
              <a:spcBef>
                <a:spcPts val="300"/>
              </a:spcBef>
              <a:buClr>
                <a:schemeClr val="tx1"/>
              </a:buClr>
              <a:buSzPct val="100000"/>
              <a:buFont typeface="Arial"/>
              <a:buChar char="•"/>
            </a:pPr>
            <a:r>
              <a:rPr lang="en-GB" dirty="0" smtClean="0">
                <a:solidFill>
                  <a:schemeClr val="bg1"/>
                </a:solidFill>
                <a:latin typeface="+mj-lt"/>
                <a:cs typeface="Arial" pitchFamily="34" charset="0"/>
              </a:rPr>
              <a:t> Academic ability at age 16 is strongly associated with earning at age 26; the high achievers on average earn more. (on average 7%)</a:t>
            </a:r>
          </a:p>
          <a:p>
            <a:pPr marL="176188" lvl="1" indent="-176188">
              <a:lnSpc>
                <a:spcPct val="93000"/>
              </a:lnSpc>
              <a:spcBef>
                <a:spcPts val="300"/>
              </a:spcBef>
              <a:buClr>
                <a:schemeClr val="tx1"/>
              </a:buClr>
              <a:buSzPct val="100000"/>
              <a:buFont typeface="Arial"/>
              <a:buChar char="•"/>
            </a:pPr>
            <a:r>
              <a:rPr lang="en-GB" dirty="0" smtClean="0">
                <a:solidFill>
                  <a:schemeClr val="bg1"/>
                </a:solidFill>
                <a:latin typeface="+mj-lt"/>
                <a:cs typeface="Arial" pitchFamily="34" charset="0"/>
              </a:rPr>
              <a:t>Young people‘s wage from more privileged families  is higher than families with lower social classes (on average 4.3%)</a:t>
            </a:r>
            <a:endParaRPr lang="en-GB" dirty="0">
              <a:solidFill>
                <a:schemeClr val="bg1"/>
              </a:solidFill>
              <a:latin typeface="+mj-lt"/>
              <a:cs typeface="Arial" pitchFamily="34" charset="0"/>
            </a:endParaRPr>
          </a:p>
        </p:txBody>
      </p:sp>
      <p:graphicFrame>
        <p:nvGraphicFramePr>
          <p:cNvPr id="7" name="Chart 6"/>
          <p:cNvGraphicFramePr/>
          <p:nvPr>
            <p:extLst>
              <p:ext uri="{D42A27DB-BD31-4B8C-83A1-F6EECF244321}">
                <p14:modId xmlns:p14="http://schemas.microsoft.com/office/powerpoint/2010/main" val="2397824147"/>
              </p:ext>
            </p:extLst>
          </p:nvPr>
        </p:nvGraphicFramePr>
        <p:xfrm>
          <a:off x="5029198" y="2399615"/>
          <a:ext cx="5972631" cy="3856041"/>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660064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bg1"/>
                </a:solidFill>
                <a:latin typeface="+mn-lt"/>
              </a:rPr>
              <a:t>Career talks with an outside speaker (1986) - overview</a:t>
            </a:r>
            <a:endParaRPr lang="en-GB" sz="2400" b="1" dirty="0">
              <a:solidFill>
                <a:schemeClr val="bg1"/>
              </a:solidFill>
              <a:latin typeface="+mn-lt"/>
            </a:endParaRPr>
          </a:p>
        </p:txBody>
      </p:sp>
      <p:grpSp>
        <p:nvGrpSpPr>
          <p:cNvPr id="4" name="Content Placeholder 3"/>
          <p:cNvGrpSpPr>
            <a:grpSpLocks noGrp="1"/>
          </p:cNvGrpSpPr>
          <p:nvPr/>
        </p:nvGrpSpPr>
        <p:grpSpPr>
          <a:xfrm>
            <a:off x="1663700" y="1511300"/>
            <a:ext cx="8432800" cy="4635500"/>
            <a:chOff x="766480" y="1847725"/>
            <a:chExt cx="2998694" cy="4257620"/>
          </a:xfrm>
          <a:noFill/>
        </p:grpSpPr>
        <p:sp>
          <p:nvSpPr>
            <p:cNvPr id="5" name="Rectangle 4"/>
            <p:cNvSpPr/>
            <p:nvPr/>
          </p:nvSpPr>
          <p:spPr>
            <a:xfrm>
              <a:off x="766480" y="1847725"/>
              <a:ext cx="2998694" cy="4257620"/>
            </a:xfrm>
            <a:prstGeom prst="rect">
              <a:avLst/>
            </a:prstGeom>
            <a:grp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lIns="72000" tIns="0" rIns="72000" bIns="0" rtlCol="0" anchor="ctr"/>
            <a:lstStyle/>
            <a:p>
              <a:pPr algn="ctr">
                <a:lnSpc>
                  <a:spcPct val="93000"/>
                </a:lnSpc>
                <a:spcBef>
                  <a:spcPts val="300"/>
                </a:spcBef>
              </a:pPr>
              <a:endParaRPr lang="en-GB" sz="1300" dirty="0">
                <a:solidFill>
                  <a:schemeClr val="bg1"/>
                </a:solidFill>
                <a:cs typeface="Arial" pitchFamily="34" charset="0"/>
              </a:endParaRPr>
            </a:p>
          </p:txBody>
        </p:sp>
        <p:sp>
          <p:nvSpPr>
            <p:cNvPr id="6" name="ListLeanHorizontalTextTopic0"/>
            <p:cNvSpPr txBox="1"/>
            <p:nvPr>
              <p:custDataLst>
                <p:tags r:id="rId1"/>
              </p:custDataLst>
            </p:nvPr>
          </p:nvSpPr>
          <p:spPr>
            <a:xfrm>
              <a:off x="890299" y="1928818"/>
              <a:ext cx="2705847" cy="197174"/>
            </a:xfrm>
            <a:prstGeom prst="rect">
              <a:avLst/>
            </a:prstGeom>
            <a:grpFill/>
          </p:spPr>
          <p:txBody>
            <a:bodyPr vert="horz" wrap="square" lIns="0" tIns="0" rIns="0" bIns="0" rtlCol="0" anchor="t">
              <a:spAutoFit/>
            </a:bodyPr>
            <a:lstStyle/>
            <a:p>
              <a:pPr>
                <a:lnSpc>
                  <a:spcPct val="93000"/>
                </a:lnSpc>
                <a:spcBef>
                  <a:spcPts val="300"/>
                </a:spcBef>
                <a:buClr>
                  <a:schemeClr val="tx1"/>
                </a:buClr>
                <a:buSzPct val="100000"/>
              </a:pPr>
              <a:r>
                <a:rPr lang="en-GB" sz="1500" dirty="0">
                  <a:solidFill>
                    <a:schemeClr val="bg1"/>
                  </a:solidFill>
                  <a:cs typeface="Arial" pitchFamily="34" charset="0"/>
                </a:rPr>
                <a:t># Career talks with outside speakers aged 15-16</a:t>
              </a:r>
            </a:p>
          </p:txBody>
        </p:sp>
        <p:sp>
          <p:nvSpPr>
            <p:cNvPr id="7" name="ListLeanHorizontalTextDetail0"/>
            <p:cNvSpPr txBox="1"/>
            <p:nvPr>
              <p:custDataLst>
                <p:tags r:id="rId2"/>
              </p:custDataLst>
            </p:nvPr>
          </p:nvSpPr>
          <p:spPr>
            <a:xfrm>
              <a:off x="890299" y="4966400"/>
              <a:ext cx="2779022" cy="403418"/>
            </a:xfrm>
            <a:prstGeom prst="rect">
              <a:avLst/>
            </a:prstGeom>
            <a:grpFill/>
          </p:spPr>
          <p:txBody>
            <a:bodyPr vert="horz" wrap="square" lIns="0" tIns="0" rIns="0" bIns="0" rtlCol="0">
              <a:spAutoFit/>
            </a:bodyPr>
            <a:lstStyle/>
            <a:p>
              <a:pPr marL="176188" lvl="1" indent="-176188">
                <a:lnSpc>
                  <a:spcPct val="93000"/>
                </a:lnSpc>
                <a:spcBef>
                  <a:spcPts val="300"/>
                </a:spcBef>
                <a:buClr>
                  <a:schemeClr val="tx1"/>
                </a:buClr>
                <a:buSzPct val="100000"/>
                <a:buFont typeface="Arial"/>
                <a:buChar char="•"/>
              </a:pPr>
              <a:r>
                <a:rPr lang="en-GB" sz="1400" b="1" dirty="0">
                  <a:solidFill>
                    <a:schemeClr val="bg1"/>
                  </a:solidFill>
                  <a:cs typeface="Arial" pitchFamily="34" charset="0"/>
                </a:rPr>
                <a:t>66</a:t>
              </a:r>
              <a:r>
                <a:rPr lang="en-GB" sz="1400" dirty="0">
                  <a:solidFill>
                    <a:schemeClr val="bg1"/>
                  </a:solidFill>
                  <a:cs typeface="Arial" pitchFamily="34" charset="0"/>
                </a:rPr>
                <a:t>% did at least one, with many doing two or more, allowing us to test the idea: “more is more”</a:t>
              </a:r>
            </a:p>
            <a:p>
              <a:pPr marL="176188" lvl="1" indent="-176188">
                <a:lnSpc>
                  <a:spcPct val="93000"/>
                </a:lnSpc>
                <a:spcBef>
                  <a:spcPts val="300"/>
                </a:spcBef>
                <a:buClr>
                  <a:schemeClr val="tx1"/>
                </a:buClr>
                <a:buSzPct val="100000"/>
                <a:buFont typeface="Arial"/>
                <a:buChar char="•"/>
              </a:pPr>
              <a:r>
                <a:rPr lang="en-GB" sz="1400" dirty="0">
                  <a:solidFill>
                    <a:schemeClr val="bg1"/>
                  </a:solidFill>
                  <a:cs typeface="Arial" pitchFamily="34" charset="0"/>
                </a:rPr>
                <a:t>Typically held during school day, decided by school – less individual agency </a:t>
              </a:r>
            </a:p>
          </p:txBody>
        </p:sp>
        <p:graphicFrame>
          <p:nvGraphicFramePr>
            <p:cNvPr id="8" name="Chart 7"/>
            <p:cNvGraphicFramePr/>
            <p:nvPr>
              <p:extLst>
                <p:ext uri="{D42A27DB-BD31-4B8C-83A1-F6EECF244321}">
                  <p14:modId xmlns:p14="http://schemas.microsoft.com/office/powerpoint/2010/main" val="3014245649"/>
                </p:ext>
              </p:extLst>
            </p:nvPr>
          </p:nvGraphicFramePr>
          <p:xfrm>
            <a:off x="814148" y="2496469"/>
            <a:ext cx="2785912" cy="2148075"/>
          </p:xfrm>
          <a:graphic>
            <a:graphicData uri="http://schemas.openxmlformats.org/drawingml/2006/chart">
              <c:chart xmlns:c="http://schemas.openxmlformats.org/drawingml/2006/chart" xmlns:r="http://schemas.openxmlformats.org/officeDocument/2006/relationships" r:id="rId5"/>
            </a:graphicData>
          </a:graphic>
        </p:graphicFrame>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3102485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59898"/>
            <a:ext cx="10515600" cy="1325562"/>
          </a:xfrm>
        </p:spPr>
        <p:txBody>
          <a:bodyPr>
            <a:normAutofit/>
          </a:bodyPr>
          <a:lstStyle/>
          <a:p>
            <a:r>
              <a:rPr lang="en-GB" sz="2100" b="1" dirty="0">
                <a:solidFill>
                  <a:schemeClr val="bg1"/>
                </a:solidFill>
                <a:latin typeface="+mn-lt"/>
              </a:rPr>
              <a:t>Including control variables, the average effect at year 10 is 0.8% - statistically significant at </a:t>
            </a:r>
            <a:r>
              <a:rPr lang="en-GB" sz="2100" b="1" dirty="0" smtClean="0">
                <a:solidFill>
                  <a:schemeClr val="bg1"/>
                </a:solidFill>
                <a:latin typeface="+mn-lt"/>
              </a:rPr>
              <a:t>5%</a:t>
            </a:r>
            <a:br>
              <a:rPr lang="en-GB" sz="2100" b="1" dirty="0" smtClean="0">
                <a:solidFill>
                  <a:schemeClr val="bg1"/>
                </a:solidFill>
                <a:latin typeface="+mn-lt"/>
              </a:rPr>
            </a:br>
            <a:r>
              <a:rPr lang="en-GB" sz="2100" b="1" dirty="0" smtClean="0">
                <a:solidFill>
                  <a:schemeClr val="bg1"/>
                </a:solidFill>
                <a:latin typeface="+mn-lt"/>
              </a:rPr>
              <a:t>(</a:t>
            </a:r>
            <a:r>
              <a:rPr lang="en-GB" sz="2100" b="1" dirty="0">
                <a:solidFill>
                  <a:schemeClr val="bg1"/>
                </a:solidFill>
                <a:latin typeface="+mn-lt"/>
              </a:rPr>
              <a:t>At year </a:t>
            </a:r>
            <a:r>
              <a:rPr lang="en-GB" sz="2100" b="1" dirty="0" smtClean="0">
                <a:solidFill>
                  <a:schemeClr val="bg1"/>
                </a:solidFill>
                <a:latin typeface="+mn-lt"/>
              </a:rPr>
              <a:t>11 the relationship is </a:t>
            </a:r>
            <a:r>
              <a:rPr lang="en-GB" sz="2100" b="1" dirty="0">
                <a:solidFill>
                  <a:schemeClr val="bg1"/>
                </a:solidFill>
                <a:latin typeface="+mn-lt"/>
              </a:rPr>
              <a:t>not statistically </a:t>
            </a:r>
            <a:r>
              <a:rPr lang="en-GB" sz="2100" b="1" dirty="0" smtClean="0">
                <a:solidFill>
                  <a:schemeClr val="bg1"/>
                </a:solidFill>
                <a:latin typeface="+mn-lt"/>
              </a:rPr>
              <a:t>significant)</a:t>
            </a:r>
            <a:endParaRPr lang="en-GB" sz="2100" b="1" dirty="0">
              <a:solidFill>
                <a:schemeClr val="bg1"/>
              </a:solidFill>
              <a:latin typeface="+mn-lt"/>
            </a:endParaRPr>
          </a:p>
        </p:txBody>
      </p:sp>
      <p:cxnSp>
        <p:nvCxnSpPr>
          <p:cNvPr id="6" name="Horizontal Line"/>
          <p:cNvCxnSpPr/>
          <p:nvPr>
            <p:custDataLst>
              <p:tags r:id="rId1"/>
            </p:custDataLst>
          </p:nvPr>
        </p:nvCxnSpPr>
        <p:spPr>
          <a:xfrm flipV="1">
            <a:off x="1865392" y="2598936"/>
            <a:ext cx="4658710" cy="1"/>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9" name="Group 37"/>
          <p:cNvGrpSpPr/>
          <p:nvPr/>
        </p:nvGrpSpPr>
        <p:grpSpPr>
          <a:xfrm>
            <a:off x="6524103" y="2670944"/>
            <a:ext cx="432050" cy="3336156"/>
            <a:chOff x="6354107" y="2697728"/>
            <a:chExt cx="201706" cy="3520846"/>
          </a:xfrm>
        </p:grpSpPr>
        <p:cxnSp>
          <p:nvCxnSpPr>
            <p:cNvPr id="22" name="Straight Connector 21"/>
            <p:cNvCxnSpPr/>
            <p:nvPr/>
          </p:nvCxnSpPr>
          <p:spPr>
            <a:xfrm>
              <a:off x="6404534" y="2697728"/>
              <a:ext cx="0" cy="3520846"/>
            </a:xfrm>
            <a:prstGeom prst="line">
              <a:avLst/>
            </a:prstGeom>
            <a:ln>
              <a:solidFill>
                <a:schemeClr val="bg1"/>
              </a:solidFill>
            </a:ln>
          </p:spPr>
          <p:style>
            <a:lnRef idx="2">
              <a:schemeClr val="accent2"/>
            </a:lnRef>
            <a:fillRef idx="1">
              <a:schemeClr val="lt1"/>
            </a:fillRef>
            <a:effectRef idx="0">
              <a:schemeClr val="accent2"/>
            </a:effectRef>
            <a:fontRef idx="minor">
              <a:schemeClr val="dk1"/>
            </a:fontRef>
          </p:style>
        </p:cxnSp>
        <p:sp>
          <p:nvSpPr>
            <p:cNvPr id="23" name="Isosceles Triangle 22"/>
            <p:cNvSpPr/>
            <p:nvPr/>
          </p:nvSpPr>
          <p:spPr>
            <a:xfrm rot="5400000">
              <a:off x="6253254" y="4388857"/>
              <a:ext cx="403412" cy="201706"/>
            </a:xfrm>
            <a:prstGeom prst="triangle">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sp>
        <p:nvSpPr>
          <p:cNvPr id="20" name="ListLeanHorizontalTextTopic0"/>
          <p:cNvSpPr txBox="1"/>
          <p:nvPr>
            <p:custDataLst>
              <p:tags r:id="rId2"/>
            </p:custDataLst>
          </p:nvPr>
        </p:nvSpPr>
        <p:spPr>
          <a:xfrm>
            <a:off x="7100169" y="2808714"/>
            <a:ext cx="2767731" cy="2669192"/>
          </a:xfrm>
          <a:prstGeom prst="rect">
            <a:avLst/>
          </a:prstGeom>
        </p:spPr>
        <p:txBody>
          <a:bodyPr vert="horz" wrap="square" lIns="0" tIns="0" rIns="0" bIns="0" rtlCol="0" anchor="t">
            <a:spAutoFit/>
          </a:bodyPr>
          <a:lstStyle/>
          <a:p>
            <a:pPr>
              <a:lnSpc>
                <a:spcPct val="93000"/>
              </a:lnSpc>
              <a:spcBef>
                <a:spcPts val="300"/>
              </a:spcBef>
            </a:pPr>
            <a:r>
              <a:rPr lang="en-GB" sz="1500" b="1" dirty="0">
                <a:solidFill>
                  <a:schemeClr val="bg1"/>
                </a:solidFill>
                <a:cs typeface="Arial" pitchFamily="34" charset="0"/>
              </a:rPr>
              <a:t>Regression</a:t>
            </a:r>
            <a:r>
              <a:rPr lang="en-GB" sz="1500" dirty="0">
                <a:solidFill>
                  <a:schemeClr val="bg1"/>
                </a:solidFill>
                <a:cs typeface="Arial" pitchFamily="34" charset="0"/>
              </a:rPr>
              <a:t> </a:t>
            </a:r>
            <a:r>
              <a:rPr lang="en-GB" sz="1500" b="1" dirty="0">
                <a:solidFill>
                  <a:schemeClr val="bg1"/>
                </a:solidFill>
                <a:cs typeface="Arial" pitchFamily="34" charset="0"/>
              </a:rPr>
              <a:t>:</a:t>
            </a:r>
            <a:r>
              <a:rPr lang="en-GB" sz="1500" dirty="0">
                <a:solidFill>
                  <a:schemeClr val="bg1"/>
                </a:solidFill>
                <a:cs typeface="Arial" pitchFamily="34" charset="0"/>
              </a:rPr>
              <a:t> </a:t>
            </a:r>
          </a:p>
          <a:p>
            <a:pPr>
              <a:lnSpc>
                <a:spcPct val="93000"/>
              </a:lnSpc>
              <a:spcBef>
                <a:spcPts val="300"/>
              </a:spcBef>
            </a:pPr>
            <a:r>
              <a:rPr lang="en-GB" sz="1500" dirty="0">
                <a:solidFill>
                  <a:schemeClr val="bg1"/>
                </a:solidFill>
                <a:cs typeface="Arial" pitchFamily="34" charset="0"/>
              </a:rPr>
              <a:t>Number of talks at year 10 vs.  </a:t>
            </a:r>
            <a:r>
              <a:rPr lang="en-GB" sz="1500" dirty="0" err="1">
                <a:solidFill>
                  <a:schemeClr val="bg1"/>
                </a:solidFill>
                <a:cs typeface="Arial" pitchFamily="34" charset="0"/>
              </a:rPr>
              <a:t>Ln</a:t>
            </a:r>
            <a:r>
              <a:rPr lang="en-GB" sz="1500" dirty="0">
                <a:solidFill>
                  <a:schemeClr val="bg1"/>
                </a:solidFill>
                <a:cs typeface="Arial" pitchFamily="34" charset="0"/>
              </a:rPr>
              <a:t>(wage) at age 26</a:t>
            </a:r>
          </a:p>
          <a:p>
            <a:pPr>
              <a:lnSpc>
                <a:spcPct val="93000"/>
              </a:lnSpc>
              <a:spcBef>
                <a:spcPts val="300"/>
              </a:spcBef>
            </a:pPr>
            <a:endParaRPr lang="en-GB" sz="1500" dirty="0">
              <a:solidFill>
                <a:schemeClr val="bg1"/>
              </a:solidFill>
              <a:cs typeface="Arial" pitchFamily="34" charset="0"/>
            </a:endParaRPr>
          </a:p>
          <a:p>
            <a:pPr>
              <a:lnSpc>
                <a:spcPct val="93000"/>
              </a:lnSpc>
              <a:spcBef>
                <a:spcPts val="300"/>
              </a:spcBef>
            </a:pPr>
            <a:r>
              <a:rPr lang="en-GB" sz="1500" dirty="0">
                <a:solidFill>
                  <a:schemeClr val="bg1"/>
                </a:solidFill>
                <a:cs typeface="Arial" pitchFamily="34" charset="0"/>
              </a:rPr>
              <a:t>Co-eff:		</a:t>
            </a:r>
            <a:r>
              <a:rPr lang="en-GB" sz="1500" dirty="0" smtClean="0">
                <a:solidFill>
                  <a:schemeClr val="bg1"/>
                </a:solidFill>
                <a:cs typeface="Arial" pitchFamily="34" charset="0"/>
              </a:rPr>
              <a:t>0.8%</a:t>
            </a:r>
            <a:endParaRPr lang="en-GB" sz="1500" dirty="0">
              <a:solidFill>
                <a:schemeClr val="bg1"/>
              </a:solidFill>
              <a:cs typeface="Arial" pitchFamily="34" charset="0"/>
            </a:endParaRPr>
          </a:p>
          <a:p>
            <a:pPr>
              <a:lnSpc>
                <a:spcPct val="93000"/>
              </a:lnSpc>
              <a:spcBef>
                <a:spcPts val="300"/>
              </a:spcBef>
            </a:pPr>
            <a:r>
              <a:rPr lang="en-GB" sz="1500" dirty="0" err="1">
                <a:solidFill>
                  <a:schemeClr val="bg1"/>
                </a:solidFill>
                <a:cs typeface="Arial" pitchFamily="34" charset="0"/>
              </a:rPr>
              <a:t>Stnd</a:t>
            </a:r>
            <a:r>
              <a:rPr lang="en-GB" sz="1500" dirty="0">
                <a:solidFill>
                  <a:schemeClr val="bg1"/>
                </a:solidFill>
                <a:cs typeface="Arial" pitchFamily="34" charset="0"/>
              </a:rPr>
              <a:t>-error:	           	0.3%</a:t>
            </a:r>
          </a:p>
          <a:p>
            <a:pPr>
              <a:lnSpc>
                <a:spcPct val="93000"/>
              </a:lnSpc>
              <a:spcBef>
                <a:spcPts val="300"/>
              </a:spcBef>
            </a:pPr>
            <a:r>
              <a:rPr lang="en-GB" sz="1500" dirty="0">
                <a:solidFill>
                  <a:schemeClr val="bg1"/>
                </a:solidFill>
                <a:cs typeface="Arial" pitchFamily="34" charset="0"/>
              </a:rPr>
              <a:t>P-value:		0.00</a:t>
            </a:r>
          </a:p>
          <a:p>
            <a:pPr>
              <a:lnSpc>
                <a:spcPct val="93000"/>
              </a:lnSpc>
              <a:spcBef>
                <a:spcPts val="300"/>
              </a:spcBef>
            </a:pPr>
            <a:endParaRPr lang="en-GB" sz="1500" dirty="0">
              <a:solidFill>
                <a:schemeClr val="bg1"/>
              </a:solidFill>
              <a:cs typeface="Arial" pitchFamily="34" charset="0"/>
            </a:endParaRPr>
          </a:p>
          <a:p>
            <a:pPr>
              <a:lnSpc>
                <a:spcPct val="93000"/>
              </a:lnSpc>
              <a:spcBef>
                <a:spcPts val="300"/>
              </a:spcBef>
            </a:pPr>
            <a:r>
              <a:rPr lang="en-GB" sz="1500" dirty="0">
                <a:solidFill>
                  <a:schemeClr val="bg1"/>
                </a:solidFill>
                <a:cs typeface="Arial" pitchFamily="34" charset="0"/>
              </a:rPr>
              <a:t>R^2		24%</a:t>
            </a:r>
          </a:p>
          <a:p>
            <a:pPr>
              <a:lnSpc>
                <a:spcPct val="93000"/>
              </a:lnSpc>
              <a:spcBef>
                <a:spcPts val="300"/>
              </a:spcBef>
            </a:pPr>
            <a:r>
              <a:rPr lang="en-GB" sz="1500" dirty="0">
                <a:solidFill>
                  <a:schemeClr val="bg1"/>
                </a:solidFill>
                <a:cs typeface="Arial" pitchFamily="34" charset="0"/>
              </a:rPr>
              <a:t>N		</a:t>
            </a:r>
            <a:r>
              <a:rPr lang="en-GB" sz="1500" dirty="0" smtClean="0">
                <a:solidFill>
                  <a:schemeClr val="bg1"/>
                </a:solidFill>
                <a:cs typeface="Arial" pitchFamily="34" charset="0"/>
              </a:rPr>
              <a:t>784 (outliers excluded)</a:t>
            </a:r>
            <a:endParaRPr lang="en-GB" sz="1500" dirty="0">
              <a:solidFill>
                <a:schemeClr val="bg1"/>
              </a:solidFill>
              <a:cs typeface="Arial" pitchFamily="34" charset="0"/>
            </a:endParaRPr>
          </a:p>
        </p:txBody>
      </p:sp>
      <p:cxnSp>
        <p:nvCxnSpPr>
          <p:cNvPr id="21" name="Horizontal Line"/>
          <p:cNvCxnSpPr/>
          <p:nvPr>
            <p:custDataLst>
              <p:tags r:id="rId3"/>
            </p:custDataLst>
          </p:nvPr>
        </p:nvCxnSpPr>
        <p:spPr>
          <a:xfrm>
            <a:off x="6956153" y="2598937"/>
            <a:ext cx="2627175" cy="2381"/>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ListLeanHorizontalTextTopic0"/>
          <p:cNvSpPr txBox="1"/>
          <p:nvPr>
            <p:custDataLst>
              <p:tags r:id="rId4"/>
            </p:custDataLst>
          </p:nvPr>
        </p:nvSpPr>
        <p:spPr>
          <a:xfrm>
            <a:off x="7028161" y="2297956"/>
            <a:ext cx="2627175" cy="22897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1600" b="1" dirty="0" smtClean="0">
                <a:solidFill>
                  <a:schemeClr val="bg1"/>
                </a:solidFill>
                <a:cs typeface="Arial" pitchFamily="34" charset="0"/>
              </a:rPr>
              <a:t>Results</a:t>
            </a:r>
            <a:endParaRPr lang="en-GB" sz="1600" b="1" baseline="30000" dirty="0">
              <a:solidFill>
                <a:schemeClr val="bg1"/>
              </a:solidFill>
              <a:cs typeface="Arial" pitchFamily="34" charset="0"/>
            </a:endParaRPr>
          </a:p>
        </p:txBody>
      </p:sp>
      <p:sp>
        <p:nvSpPr>
          <p:cNvPr id="28" name="ListLeanHorizontalTextTopic0"/>
          <p:cNvSpPr txBox="1"/>
          <p:nvPr>
            <p:custDataLst>
              <p:tags r:id="rId5"/>
            </p:custDataLst>
          </p:nvPr>
        </p:nvSpPr>
        <p:spPr>
          <a:xfrm>
            <a:off x="1989040" y="2297956"/>
            <a:ext cx="5543177" cy="22897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1600" b="1" dirty="0">
                <a:solidFill>
                  <a:schemeClr val="bg1"/>
                </a:solidFill>
                <a:cs typeface="Arial" pitchFamily="34" charset="0"/>
              </a:rPr>
              <a:t>Control variables (Bold = Incl. in final analysis)</a:t>
            </a:r>
          </a:p>
        </p:txBody>
      </p:sp>
      <p:sp>
        <p:nvSpPr>
          <p:cNvPr id="3" name="Oval 2"/>
          <p:cNvSpPr/>
          <p:nvPr/>
        </p:nvSpPr>
        <p:spPr>
          <a:xfrm>
            <a:off x="8692606" y="3631849"/>
            <a:ext cx="731520" cy="46738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1865392" y="2670944"/>
            <a:ext cx="4658710" cy="3150075"/>
            <a:chOff x="589183" y="1815434"/>
            <a:chExt cx="5619631" cy="3655024"/>
          </a:xfrm>
        </p:grpSpPr>
        <p:grpSp>
          <p:nvGrpSpPr>
            <p:cNvPr id="29" name="Group 30"/>
            <p:cNvGrpSpPr/>
            <p:nvPr/>
          </p:nvGrpSpPr>
          <p:grpSpPr>
            <a:xfrm>
              <a:off x="589183" y="1815434"/>
              <a:ext cx="1260235" cy="3598391"/>
              <a:chOff x="579286" y="1995686"/>
              <a:chExt cx="1344837" cy="4073168"/>
            </a:xfrm>
            <a:solidFill>
              <a:schemeClr val="accent4">
                <a:lumMod val="40000"/>
                <a:lumOff val="60000"/>
              </a:schemeClr>
            </a:solidFill>
          </p:grpSpPr>
          <p:sp>
            <p:nvSpPr>
              <p:cNvPr id="34" name="ListLeanHorizontalTextTopic0"/>
              <p:cNvSpPr txBox="1"/>
              <p:nvPr>
                <p:custDataLst>
                  <p:tags r:id="rId10"/>
                </p:custDataLst>
              </p:nvPr>
            </p:nvSpPr>
            <p:spPr>
              <a:xfrm>
                <a:off x="581227" y="1995686"/>
                <a:ext cx="1328255" cy="99014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solidFill>
                      <a:schemeClr val="bg1"/>
                    </a:solidFill>
                    <a:cs typeface="Arial" pitchFamily="34" charset="0"/>
                  </a:rPr>
                  <a:t>Academic </a:t>
                </a:r>
                <a:r>
                  <a:rPr lang="en-GB" sz="1300" b="1" dirty="0" smtClean="0">
                    <a:solidFill>
                      <a:schemeClr val="bg1"/>
                    </a:solidFill>
                    <a:cs typeface="Arial" pitchFamily="34" charset="0"/>
                  </a:rPr>
                  <a:t>ability</a:t>
                </a:r>
                <a:endParaRPr lang="en-GB" sz="1300" b="1" dirty="0">
                  <a:solidFill>
                    <a:schemeClr val="bg1"/>
                  </a:solidFill>
                  <a:cs typeface="Arial" pitchFamily="34" charset="0"/>
                </a:endParaRPr>
              </a:p>
            </p:txBody>
          </p:sp>
          <p:sp>
            <p:nvSpPr>
              <p:cNvPr id="35" name="ListLeanHorizontalTextTopic0"/>
              <p:cNvSpPr txBox="1"/>
              <p:nvPr>
                <p:custDataLst>
                  <p:tags r:id="rId11"/>
                </p:custDataLst>
              </p:nvPr>
            </p:nvSpPr>
            <p:spPr>
              <a:xfrm>
                <a:off x="581227" y="3257728"/>
                <a:ext cx="1328255" cy="95133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solidFill>
                      <a:schemeClr val="bg1"/>
                    </a:solidFill>
                    <a:cs typeface="Arial" pitchFamily="34" charset="0"/>
                  </a:rPr>
                  <a:t>Socio-economic status</a:t>
                </a:r>
              </a:p>
            </p:txBody>
          </p:sp>
          <p:sp>
            <p:nvSpPr>
              <p:cNvPr id="36" name="ListLeanHorizontalTextTopic0"/>
              <p:cNvSpPr txBox="1"/>
              <p:nvPr>
                <p:custDataLst>
                  <p:tags r:id="rId12"/>
                </p:custDataLst>
              </p:nvPr>
            </p:nvSpPr>
            <p:spPr>
              <a:xfrm>
                <a:off x="579286" y="4477786"/>
                <a:ext cx="1344837" cy="84122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solidFill>
                      <a:schemeClr val="bg1"/>
                    </a:solidFill>
                    <a:cs typeface="Arial" pitchFamily="34" charset="0"/>
                  </a:rPr>
                  <a:t>Early home learning environment    </a:t>
                </a:r>
              </a:p>
            </p:txBody>
          </p:sp>
          <p:sp>
            <p:nvSpPr>
              <p:cNvPr id="37" name="ListLeanHorizontalTextTopic0"/>
              <p:cNvSpPr txBox="1"/>
              <p:nvPr>
                <p:custDataLst>
                  <p:tags r:id="rId13"/>
                </p:custDataLst>
              </p:nvPr>
            </p:nvSpPr>
            <p:spPr>
              <a:xfrm>
                <a:off x="581227" y="5615763"/>
                <a:ext cx="1328255" cy="45309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solidFill>
                      <a:schemeClr val="bg1"/>
                    </a:solidFill>
                    <a:cs typeface="Arial" pitchFamily="34" charset="0"/>
                  </a:rPr>
                  <a:t>Demo-graphics</a:t>
                </a:r>
              </a:p>
            </p:txBody>
          </p:sp>
        </p:grpSp>
        <p:sp>
          <p:nvSpPr>
            <p:cNvPr id="30" name="ListLeanHorizontalTextTopic0"/>
            <p:cNvSpPr txBox="1"/>
            <p:nvPr>
              <p:custDataLst>
                <p:tags r:id="rId6"/>
              </p:custDataLst>
            </p:nvPr>
          </p:nvSpPr>
          <p:spPr>
            <a:xfrm>
              <a:off x="1979711" y="1815434"/>
              <a:ext cx="4229103" cy="864510"/>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Teacher assessment of academic ability at 16</a:t>
              </a:r>
            </a:p>
            <a:p>
              <a:pPr marL="176188" lvl="1" indent="-176188">
                <a:lnSpc>
                  <a:spcPct val="93000"/>
                </a:lnSpc>
                <a:spcBef>
                  <a:spcPts val="300"/>
                </a:spcBef>
                <a:buClr>
                  <a:schemeClr val="tx1"/>
                </a:buClr>
                <a:buSzPct val="100000"/>
                <a:buFont typeface="Arial"/>
                <a:buChar char="•"/>
              </a:pPr>
              <a:r>
                <a:rPr lang="en-GB" sz="1100" b="1" dirty="0">
                  <a:solidFill>
                    <a:schemeClr val="bg1"/>
                  </a:solidFill>
                  <a:cs typeface="Arial" pitchFamily="34" charset="0"/>
                </a:rPr>
                <a:t>Maths - CSE/O-level results</a:t>
              </a:r>
            </a:p>
            <a:p>
              <a:pPr marL="176188" lvl="1" indent="-176188">
                <a:lnSpc>
                  <a:spcPct val="93000"/>
                </a:lnSpc>
                <a:spcBef>
                  <a:spcPts val="300"/>
                </a:spcBef>
                <a:buClr>
                  <a:schemeClr val="tx1"/>
                </a:buClr>
                <a:buSzPct val="100000"/>
                <a:buFont typeface="Arial"/>
                <a:buChar char="•"/>
              </a:pPr>
              <a:r>
                <a:rPr lang="en-GB" sz="1100" b="1" dirty="0">
                  <a:solidFill>
                    <a:schemeClr val="bg1"/>
                  </a:solidFill>
                  <a:cs typeface="Arial" pitchFamily="34" charset="0"/>
                </a:rPr>
                <a:t>Highest level of qualification at </a:t>
              </a:r>
              <a:r>
                <a:rPr lang="en-GB" sz="1100" b="1" dirty="0" smtClean="0">
                  <a:solidFill>
                    <a:schemeClr val="bg1"/>
                  </a:solidFill>
                  <a:cs typeface="Arial" pitchFamily="34" charset="0"/>
                </a:rPr>
                <a:t>26</a:t>
              </a:r>
            </a:p>
            <a:p>
              <a:pPr marL="176188" lvl="1" indent="-176188">
                <a:lnSpc>
                  <a:spcPct val="93000"/>
                </a:lnSpc>
                <a:spcBef>
                  <a:spcPts val="300"/>
                </a:spcBef>
                <a:buClr>
                  <a:schemeClr val="tx1"/>
                </a:buClr>
                <a:buSzPct val="100000"/>
                <a:buFont typeface="Arial"/>
                <a:buChar char="•"/>
              </a:pPr>
              <a:r>
                <a:rPr lang="en-GB" sz="1100" b="1" dirty="0">
                  <a:solidFill>
                    <a:schemeClr val="bg1"/>
                  </a:solidFill>
                  <a:cs typeface="Arial" pitchFamily="34" charset="0"/>
                </a:rPr>
                <a:t>Cognitive assessment age 5 (hum. fig. drawing</a:t>
              </a:r>
            </a:p>
          </p:txBody>
        </p:sp>
        <p:sp>
          <p:nvSpPr>
            <p:cNvPr id="31" name="ListLeanHorizontalTextTopic0"/>
            <p:cNvSpPr txBox="1"/>
            <p:nvPr>
              <p:custDataLst>
                <p:tags r:id="rId7"/>
              </p:custDataLst>
            </p:nvPr>
          </p:nvSpPr>
          <p:spPr>
            <a:xfrm>
              <a:off x="1979711" y="4051092"/>
              <a:ext cx="4229103" cy="637223"/>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Frequency of parents reading to child age 5</a:t>
              </a:r>
            </a:p>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Mother’s interest in child’s education age 5</a:t>
              </a:r>
            </a:p>
            <a:p>
              <a:pPr marL="176188" lvl="1" indent="-176188">
                <a:lnSpc>
                  <a:spcPct val="93000"/>
                </a:lnSpc>
                <a:spcBef>
                  <a:spcPts val="300"/>
                </a:spcBef>
                <a:buClr>
                  <a:schemeClr val="tx1"/>
                </a:buClr>
                <a:buSzPct val="100000"/>
                <a:buFont typeface="Arial"/>
                <a:buChar char="•"/>
              </a:pPr>
              <a:r>
                <a:rPr lang="en-GB" sz="1100" b="1" dirty="0" smtClean="0">
                  <a:solidFill>
                    <a:schemeClr val="bg1"/>
                  </a:solidFill>
                  <a:cs typeface="Arial" pitchFamily="34" charset="0"/>
                </a:rPr>
                <a:t>Amount </a:t>
              </a:r>
              <a:r>
                <a:rPr lang="en-GB" sz="1100" b="1" dirty="0">
                  <a:solidFill>
                    <a:schemeClr val="bg1"/>
                  </a:solidFill>
                  <a:cs typeface="Arial" pitchFamily="34" charset="0"/>
                </a:rPr>
                <a:t>of TV watched age 10</a:t>
              </a:r>
            </a:p>
          </p:txBody>
        </p:sp>
        <p:sp>
          <p:nvSpPr>
            <p:cNvPr id="32" name="ListLeanHorizontalTextTopic0"/>
            <p:cNvSpPr txBox="1"/>
            <p:nvPr>
              <p:custDataLst>
                <p:tags r:id="rId8"/>
              </p:custDataLst>
            </p:nvPr>
          </p:nvSpPr>
          <p:spPr>
            <a:xfrm>
              <a:off x="1979271" y="2972312"/>
              <a:ext cx="4229103" cy="864510"/>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Father socio-economic status</a:t>
              </a:r>
            </a:p>
            <a:p>
              <a:pPr marL="176188" lvl="1" indent="-176188">
                <a:lnSpc>
                  <a:spcPct val="93000"/>
                </a:lnSpc>
                <a:spcBef>
                  <a:spcPts val="300"/>
                </a:spcBef>
                <a:buClr>
                  <a:schemeClr val="tx1"/>
                </a:buClr>
                <a:buSzPct val="100000"/>
                <a:buFont typeface="Arial"/>
                <a:buChar char="•"/>
              </a:pPr>
              <a:r>
                <a:rPr lang="en-GB" sz="1100" b="1" dirty="0">
                  <a:solidFill>
                    <a:schemeClr val="bg1"/>
                  </a:solidFill>
                  <a:cs typeface="Arial" pitchFamily="34" charset="0"/>
                </a:rPr>
                <a:t>Mother socio-economic status</a:t>
              </a:r>
              <a:endParaRPr lang="en-GB" sz="1100" dirty="0">
                <a:solidFill>
                  <a:schemeClr val="bg1"/>
                </a:solidFill>
                <a:cs typeface="Arial" pitchFamily="34" charset="0"/>
              </a:endParaRPr>
            </a:p>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In receipt of council housing (or benefits</a:t>
              </a:r>
              <a:r>
                <a:rPr lang="en-GB" sz="1100" dirty="0" smtClean="0">
                  <a:solidFill>
                    <a:schemeClr val="bg1"/>
                  </a:solidFill>
                  <a:cs typeface="Arial" pitchFamily="34" charset="0"/>
                </a:rPr>
                <a:t>)</a:t>
              </a:r>
            </a:p>
            <a:p>
              <a:pPr marL="176188" lvl="1" indent="-176188">
                <a:lnSpc>
                  <a:spcPct val="93000"/>
                </a:lnSpc>
                <a:spcBef>
                  <a:spcPts val="300"/>
                </a:spcBef>
                <a:buClr>
                  <a:schemeClr val="tx1"/>
                </a:buClr>
                <a:buSzPct val="100000"/>
                <a:buFont typeface="Arial"/>
                <a:buChar char="•"/>
              </a:pPr>
              <a:r>
                <a:rPr lang="en-GB" sz="1100" dirty="0" smtClean="0">
                  <a:solidFill>
                    <a:schemeClr val="bg1"/>
                  </a:solidFill>
                  <a:cs typeface="Arial" pitchFamily="34" charset="0"/>
                </a:rPr>
                <a:t>Benefits received from government</a:t>
              </a:r>
              <a:endParaRPr lang="en-GB" sz="1100" dirty="0">
                <a:solidFill>
                  <a:schemeClr val="bg1"/>
                </a:solidFill>
                <a:cs typeface="Arial" pitchFamily="34" charset="0"/>
              </a:endParaRPr>
            </a:p>
          </p:txBody>
        </p:sp>
        <p:sp>
          <p:nvSpPr>
            <p:cNvPr id="33" name="ListLeanHorizontalTextTopic0"/>
            <p:cNvSpPr txBox="1"/>
            <p:nvPr>
              <p:custDataLst>
                <p:tags r:id="rId9"/>
              </p:custDataLst>
            </p:nvPr>
          </p:nvSpPr>
          <p:spPr>
            <a:xfrm>
              <a:off x="1979711" y="5060523"/>
              <a:ext cx="4229103" cy="409935"/>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a:solidFill>
                    <a:schemeClr val="bg1"/>
                  </a:solidFill>
                  <a:cs typeface="Arial" pitchFamily="34" charset="0"/>
                </a:rPr>
                <a:t>Gender</a:t>
              </a:r>
            </a:p>
            <a:p>
              <a:pPr marL="176188" lvl="1" indent="-176188">
                <a:lnSpc>
                  <a:spcPct val="93000"/>
                </a:lnSpc>
                <a:spcBef>
                  <a:spcPts val="300"/>
                </a:spcBef>
                <a:buClr>
                  <a:schemeClr val="tx1"/>
                </a:buClr>
                <a:buSzPct val="100000"/>
                <a:buFont typeface="Arial"/>
                <a:buChar char="•"/>
              </a:pPr>
              <a:r>
                <a:rPr lang="en-GB" sz="1100" dirty="0">
                  <a:solidFill>
                    <a:schemeClr val="bg1"/>
                  </a:solidFill>
                  <a:cs typeface="Arial" pitchFamily="34" charset="0"/>
                </a:rPr>
                <a:t>Whether has a UK parent</a:t>
              </a:r>
            </a:p>
          </p:txBody>
        </p:sp>
      </p:grpSp>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142440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115" y="365125"/>
            <a:ext cx="9047034" cy="1325563"/>
          </a:xfrm>
        </p:spPr>
        <p:txBody>
          <a:bodyPr>
            <a:normAutofit/>
          </a:bodyPr>
          <a:lstStyle/>
          <a:p>
            <a:r>
              <a:rPr lang="en-GB" sz="3500" b="1" dirty="0" smtClean="0">
                <a:solidFill>
                  <a:schemeClr val="bg1"/>
                </a:solidFill>
                <a:latin typeface="+mn-lt"/>
              </a:rPr>
              <a:t>Research into employer engagement in education</a:t>
            </a:r>
            <a:endParaRPr lang="en-GB" sz="3500" b="1" dirty="0">
              <a:solidFill>
                <a:schemeClr val="bg1"/>
              </a:solidFill>
              <a:latin typeface="+mn-lt"/>
            </a:endParaRPr>
          </a:p>
        </p:txBody>
      </p:sp>
      <p:sp>
        <p:nvSpPr>
          <p:cNvPr id="4" name="Content Placeholder 3"/>
          <p:cNvSpPr>
            <a:spLocks noGrp="1"/>
          </p:cNvSpPr>
          <p:nvPr>
            <p:ph sz="half" idx="1"/>
          </p:nvPr>
        </p:nvSpPr>
        <p:spPr>
          <a:xfrm>
            <a:off x="1026114" y="1690688"/>
            <a:ext cx="5181601" cy="4684711"/>
          </a:xfrm>
        </p:spPr>
        <p:txBody>
          <a:bodyPr>
            <a:normAutofit fontScale="92500"/>
          </a:bodyPr>
          <a:lstStyle/>
          <a:p>
            <a:pPr marL="0" indent="0">
              <a:lnSpc>
                <a:spcPct val="110000"/>
              </a:lnSpc>
              <a:buNone/>
            </a:pPr>
            <a:r>
              <a:rPr lang="en-GB" sz="2000" dirty="0" smtClean="0">
                <a:solidFill>
                  <a:schemeClr val="bg1"/>
                </a:solidFill>
              </a:rPr>
              <a:t>Since 2009, we have: </a:t>
            </a:r>
          </a:p>
          <a:p>
            <a:pPr>
              <a:lnSpc>
                <a:spcPct val="110000"/>
              </a:lnSpc>
            </a:pPr>
            <a:r>
              <a:rPr lang="en-GB" sz="2000" dirty="0" smtClean="0">
                <a:solidFill>
                  <a:schemeClr val="bg1"/>
                </a:solidFill>
              </a:rPr>
              <a:t>run four research conferences uniquely focused on the subject with Andreas </a:t>
            </a:r>
            <a:r>
              <a:rPr lang="en-GB" sz="2000" dirty="0" err="1" smtClean="0">
                <a:solidFill>
                  <a:schemeClr val="bg1"/>
                </a:solidFill>
              </a:rPr>
              <a:t>Schleicher</a:t>
            </a:r>
            <a:r>
              <a:rPr lang="en-GB" sz="2000" dirty="0" smtClean="0">
                <a:solidFill>
                  <a:schemeClr val="bg1"/>
                </a:solidFill>
              </a:rPr>
              <a:t>, Simon Field (OECD), Alison Wolf, Bob Schwartz (Harvard)</a:t>
            </a:r>
          </a:p>
          <a:p>
            <a:pPr>
              <a:lnSpc>
                <a:spcPct val="110000"/>
              </a:lnSpc>
            </a:pPr>
            <a:r>
              <a:rPr lang="en-GB" sz="2000" dirty="0" smtClean="0">
                <a:solidFill>
                  <a:schemeClr val="bg1"/>
                </a:solidFill>
              </a:rPr>
              <a:t>addressed audiences in Australia, Belgium, Canada, Demark, Greece (CEDEFOP), Italy, Sweden, US (Harvard), Malta as well as UK Ministries of Education, Business and Treasury.</a:t>
            </a:r>
          </a:p>
          <a:p>
            <a:pPr>
              <a:lnSpc>
                <a:spcPct val="110000"/>
              </a:lnSpc>
            </a:pPr>
            <a:r>
              <a:rPr lang="en-GB" sz="2000" dirty="0">
                <a:solidFill>
                  <a:schemeClr val="bg1"/>
                </a:solidFill>
              </a:rPr>
              <a:t>been responsible for 30+ research publications including first collection of research essays on the </a:t>
            </a:r>
            <a:r>
              <a:rPr lang="en-GB" sz="2000" dirty="0" smtClean="0">
                <a:solidFill>
                  <a:schemeClr val="bg1"/>
                </a:solidFill>
              </a:rPr>
              <a:t>subject, and the second on the way</a:t>
            </a:r>
            <a:endParaRPr lang="en-GB" sz="2000" dirty="0">
              <a:solidFill>
                <a:schemeClr val="bg1"/>
              </a:solidFill>
            </a:endParaRPr>
          </a:p>
          <a:p>
            <a:pPr>
              <a:lnSpc>
                <a:spcPct val="110000"/>
              </a:lnSpc>
            </a:pPr>
            <a:endParaRPr lang="en-GB" sz="2000" dirty="0" smtClean="0">
              <a:solidFill>
                <a:schemeClr val="bg1"/>
              </a:solidFill>
            </a:endParaRPr>
          </a:p>
        </p:txBody>
      </p:sp>
      <p:pic>
        <p:nvPicPr>
          <p:cNvPr id="6" name="Content Placeholder 5"/>
          <p:cNvPicPr>
            <a:picLocks noGrp="1" noChangeAspect="1"/>
          </p:cNvPicPr>
          <p:nvPr>
            <p:ph sz="half" idx="2"/>
          </p:nvPr>
        </p:nvPicPr>
        <p:blipFill>
          <a:blip r:embed="rId3"/>
          <a:stretch>
            <a:fillRect/>
          </a:stretch>
        </p:blipFill>
        <p:spPr>
          <a:xfrm>
            <a:off x="6988765" y="1772117"/>
            <a:ext cx="2906505" cy="4292387"/>
          </a:xfrm>
          <a:prstGeom prst="rect">
            <a:avLst/>
          </a:prstGeom>
        </p:spPr>
      </p:pic>
      <p:sp>
        <p:nvSpPr>
          <p:cNvPr id="7" name="TextBox 6"/>
          <p:cNvSpPr txBox="1"/>
          <p:nvPr/>
        </p:nvSpPr>
        <p:spPr>
          <a:xfrm>
            <a:off x="6207715" y="6190733"/>
            <a:ext cx="4889211" cy="369332"/>
          </a:xfrm>
          <a:prstGeom prst="rect">
            <a:avLst/>
          </a:prstGeom>
          <a:noFill/>
        </p:spPr>
        <p:txBody>
          <a:bodyPr wrap="square" rtlCol="0">
            <a:spAutoFit/>
          </a:bodyPr>
          <a:lstStyle/>
          <a:p>
            <a:r>
              <a:rPr lang="en-GB" b="1" dirty="0" smtClean="0">
                <a:solidFill>
                  <a:schemeClr val="bg1"/>
                </a:solidFill>
                <a:hlinkClick r:id="rId4"/>
              </a:rPr>
              <a:t>www.educationandemployers.org/research-main</a:t>
            </a:r>
            <a:r>
              <a:rPr lang="en-GB" b="1" dirty="0" smtClean="0">
                <a:solidFill>
                  <a:schemeClr val="bg1"/>
                </a:solidFill>
              </a:rPr>
              <a:t> </a:t>
            </a:r>
            <a:r>
              <a:rPr lang="en-GB" dirty="0" smtClean="0">
                <a:solidFill>
                  <a:schemeClr val="bg1"/>
                </a:solidFill>
              </a:rPr>
              <a:t> </a:t>
            </a:r>
            <a:endParaRPr lang="en-GB"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350807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00" y="651070"/>
            <a:ext cx="10515600" cy="1092241"/>
          </a:xfrm>
        </p:spPr>
        <p:txBody>
          <a:bodyPr>
            <a:normAutofit/>
          </a:bodyPr>
          <a:lstStyle/>
          <a:p>
            <a:r>
              <a:rPr lang="en-GB" sz="2200" b="1" dirty="0">
                <a:solidFill>
                  <a:schemeClr val="bg1"/>
                </a:solidFill>
                <a:latin typeface="+mn-lt"/>
              </a:rPr>
              <a:t>Individuals who found career talks </a:t>
            </a:r>
            <a:r>
              <a:rPr lang="en-GB" sz="2200" b="1" i="1" u="sng" dirty="0">
                <a:solidFill>
                  <a:schemeClr val="bg1"/>
                </a:solidFill>
                <a:latin typeface="+mn-lt"/>
              </a:rPr>
              <a:t>very </a:t>
            </a:r>
            <a:r>
              <a:rPr lang="en-GB" sz="2200" b="1" i="1" u="sng" dirty="0" smtClean="0">
                <a:solidFill>
                  <a:schemeClr val="bg1"/>
                </a:solidFill>
                <a:latin typeface="+mn-lt"/>
              </a:rPr>
              <a:t>helpful </a:t>
            </a:r>
            <a:r>
              <a:rPr lang="en-GB" sz="2200" b="1" dirty="0" smtClean="0">
                <a:solidFill>
                  <a:schemeClr val="bg1"/>
                </a:solidFill>
                <a:latin typeface="+mn-lt"/>
              </a:rPr>
              <a:t>display a </a:t>
            </a:r>
            <a:r>
              <a:rPr lang="en-GB" sz="2200" b="1" dirty="0">
                <a:solidFill>
                  <a:schemeClr val="bg1"/>
                </a:solidFill>
                <a:latin typeface="+mn-lt"/>
              </a:rPr>
              <a:t>stronger wage </a:t>
            </a:r>
            <a:r>
              <a:rPr lang="en-GB" sz="2200" b="1" dirty="0" smtClean="0">
                <a:solidFill>
                  <a:schemeClr val="bg1"/>
                </a:solidFill>
                <a:latin typeface="+mn-lt"/>
              </a:rPr>
              <a:t>premium</a:t>
            </a:r>
            <a:endParaRPr lang="en-GB" sz="2200" b="1" dirty="0">
              <a:solidFill>
                <a:schemeClr val="bg1"/>
              </a:solidFill>
              <a:latin typeface="+mn-lt"/>
            </a:endParaRPr>
          </a:p>
        </p:txBody>
      </p:sp>
      <p:cxnSp>
        <p:nvCxnSpPr>
          <p:cNvPr id="14" name="Horizontal Line"/>
          <p:cNvCxnSpPr/>
          <p:nvPr>
            <p:custDataLst>
              <p:tags r:id="rId1"/>
            </p:custDataLst>
          </p:nvPr>
        </p:nvCxnSpPr>
        <p:spPr>
          <a:xfrm>
            <a:off x="1206500" y="2471936"/>
            <a:ext cx="405549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ListLeanHorizontalTextTopic0"/>
          <p:cNvSpPr txBox="1"/>
          <p:nvPr>
            <p:custDataLst>
              <p:tags r:id="rId2"/>
            </p:custDataLst>
          </p:nvPr>
        </p:nvSpPr>
        <p:spPr>
          <a:xfrm>
            <a:off x="1206500" y="2140315"/>
            <a:ext cx="4703564" cy="22897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1600" b="1" dirty="0">
                <a:solidFill>
                  <a:schemeClr val="bg1"/>
                </a:solidFill>
                <a:cs typeface="Arial" pitchFamily="34" charset="0"/>
              </a:rPr>
              <a:t>Did you find the careers talks useful?</a:t>
            </a:r>
          </a:p>
        </p:txBody>
      </p:sp>
      <p:cxnSp>
        <p:nvCxnSpPr>
          <p:cNvPr id="16" name="Horizontal Line"/>
          <p:cNvCxnSpPr/>
          <p:nvPr>
            <p:custDataLst>
              <p:tags r:id="rId3"/>
            </p:custDataLst>
          </p:nvPr>
        </p:nvCxnSpPr>
        <p:spPr>
          <a:xfrm>
            <a:off x="5927814" y="2442908"/>
            <a:ext cx="388688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7" name="ListLeanHorizontalTextTopic1"/>
          <p:cNvSpPr txBox="1"/>
          <p:nvPr>
            <p:custDataLst>
              <p:tags r:id="rId4"/>
            </p:custDataLst>
          </p:nvPr>
        </p:nvSpPr>
        <p:spPr>
          <a:xfrm>
            <a:off x="6002786" y="2111287"/>
            <a:ext cx="4171950" cy="22897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1600" b="1" dirty="0">
                <a:solidFill>
                  <a:schemeClr val="bg1"/>
                </a:solidFill>
                <a:cs typeface="Arial" pitchFamily="34" charset="0"/>
              </a:rPr>
              <a:t>Regression, Career talks </a:t>
            </a:r>
            <a:r>
              <a:rPr lang="en-GB" sz="1600" b="1" dirty="0" smtClean="0">
                <a:solidFill>
                  <a:schemeClr val="bg1"/>
                </a:solidFill>
                <a:cs typeface="Arial" pitchFamily="34" charset="0"/>
              </a:rPr>
              <a:t>co-eff</a:t>
            </a:r>
            <a:endParaRPr lang="en-GB" sz="1600" b="1" baseline="30000" dirty="0">
              <a:solidFill>
                <a:schemeClr val="bg1"/>
              </a:solidFill>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707747513"/>
              </p:ext>
            </p:extLst>
          </p:nvPr>
        </p:nvGraphicFramePr>
        <p:xfrm>
          <a:off x="5998273" y="2712019"/>
          <a:ext cx="4368551" cy="2631054"/>
        </p:xfrm>
        <a:graphic>
          <a:graphicData uri="http://schemas.openxmlformats.org/drawingml/2006/table">
            <a:tbl>
              <a:tblPr firstRow="1" bandRow="1">
                <a:tableStyleId>{69012ECD-51FC-41F1-AA8D-1B2483CD663E}</a:tableStyleId>
              </a:tblPr>
              <a:tblGrid>
                <a:gridCol w="1926923"/>
                <a:gridCol w="1260195"/>
                <a:gridCol w="1181433"/>
              </a:tblGrid>
              <a:tr h="877018">
                <a:tc>
                  <a:txBody>
                    <a:bodyPr/>
                    <a:lstStyle/>
                    <a:p>
                      <a:pPr algn="l"/>
                      <a:r>
                        <a:rPr lang="en-GB" sz="1300" dirty="0" smtClean="0"/>
                        <a:t>Model</a:t>
                      </a:r>
                      <a:endParaRPr lang="en-GB" sz="1300" dirty="0">
                        <a:solidFill>
                          <a:schemeClr val="bg2"/>
                        </a:solidFill>
                      </a:endParaRPr>
                    </a:p>
                  </a:txBody>
                  <a:tcPr anchor="ctr"/>
                </a:tc>
                <a:tc>
                  <a:txBody>
                    <a:bodyPr/>
                    <a:lstStyle/>
                    <a:p>
                      <a:pPr algn="ctr"/>
                      <a:r>
                        <a:rPr lang="en-GB" sz="1300" dirty="0" smtClean="0"/>
                        <a:t>Did not find helpful</a:t>
                      </a:r>
                      <a:endParaRPr lang="en-GB" sz="1300" dirty="0">
                        <a:solidFill>
                          <a:schemeClr val="bg2"/>
                        </a:solidFill>
                      </a:endParaRPr>
                    </a:p>
                  </a:txBody>
                  <a:tcPr anchor="ctr"/>
                </a:tc>
                <a:tc>
                  <a:txBody>
                    <a:bodyPr/>
                    <a:lstStyle/>
                    <a:p>
                      <a:pPr algn="ctr"/>
                      <a:r>
                        <a:rPr lang="en-GB" sz="1300" dirty="0" smtClean="0"/>
                        <a:t>Found very helpful</a:t>
                      </a:r>
                      <a:endParaRPr lang="en-GB" sz="1300" dirty="0">
                        <a:solidFill>
                          <a:schemeClr val="bg2"/>
                        </a:solidFill>
                      </a:endParaRPr>
                    </a:p>
                  </a:txBody>
                  <a:tcPr anchor="ctr"/>
                </a:tc>
              </a:tr>
              <a:tr h="877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err="1" smtClean="0">
                          <a:solidFill>
                            <a:schemeClr val="bg1"/>
                          </a:solidFill>
                        </a:rPr>
                        <a:t>Yr</a:t>
                      </a:r>
                      <a:r>
                        <a:rPr lang="en-GB" sz="1300" baseline="0" dirty="0" smtClean="0">
                          <a:solidFill>
                            <a:schemeClr val="bg1"/>
                          </a:solidFill>
                        </a:rPr>
                        <a:t> 10 – With Controls</a:t>
                      </a:r>
                      <a:endParaRPr lang="en-GB" sz="1300" dirty="0" smtClean="0">
                        <a:solidFill>
                          <a:schemeClr val="bg1"/>
                        </a:solidFill>
                      </a:endParaRPr>
                    </a:p>
                  </a:txBody>
                  <a:tcPr anchor="ctr"/>
                </a:tc>
                <a:tc>
                  <a:txBody>
                    <a:bodyPr/>
                    <a:lstStyle/>
                    <a:p>
                      <a:pPr algn="ctr"/>
                      <a:r>
                        <a:rPr lang="en-GB" sz="1300" dirty="0" smtClean="0">
                          <a:solidFill>
                            <a:schemeClr val="bg1"/>
                          </a:solidFill>
                        </a:rPr>
                        <a:t>0.8%</a:t>
                      </a:r>
                      <a:r>
                        <a:rPr lang="en-GB" sz="1300" baseline="0" dirty="0" smtClean="0">
                          <a:solidFill>
                            <a:schemeClr val="bg1"/>
                          </a:solidFill>
                        </a:rPr>
                        <a:t> </a:t>
                      </a:r>
                    </a:p>
                    <a:p>
                      <a:pPr algn="ctr"/>
                      <a:r>
                        <a:rPr lang="en-GB" sz="1300" baseline="0" dirty="0" smtClean="0">
                          <a:solidFill>
                            <a:schemeClr val="bg1"/>
                          </a:solidFill>
                        </a:rPr>
                        <a:t>N = 84</a:t>
                      </a:r>
                      <a:endParaRPr lang="en-GB" sz="1300" dirty="0" smtClean="0">
                        <a:solidFill>
                          <a:schemeClr val="bg1"/>
                        </a:solidFill>
                      </a:endParaRPr>
                    </a:p>
                  </a:txBody>
                  <a:tcPr anchor="ctr"/>
                </a:tc>
                <a:tc>
                  <a:txBody>
                    <a:bodyPr/>
                    <a:lstStyle/>
                    <a:p>
                      <a:pPr algn="ctr"/>
                      <a:r>
                        <a:rPr lang="en-GB" sz="1300" dirty="0" smtClean="0"/>
                        <a:t>1.6%**</a:t>
                      </a:r>
                      <a:r>
                        <a:rPr lang="en-GB" sz="1300" baseline="0" dirty="0" smtClean="0"/>
                        <a:t> </a:t>
                      </a:r>
                    </a:p>
                    <a:p>
                      <a:pPr algn="ctr"/>
                      <a:r>
                        <a:rPr lang="en-GB" sz="1300" baseline="0" dirty="0" smtClean="0"/>
                        <a:t>N = 126</a:t>
                      </a:r>
                      <a:endParaRPr lang="en-GB" sz="1300" dirty="0" smtClean="0">
                        <a:solidFill>
                          <a:schemeClr val="tx1">
                            <a:lumMod val="65000"/>
                            <a:lumOff val="35000"/>
                          </a:schemeClr>
                        </a:solidFill>
                      </a:endParaRPr>
                    </a:p>
                  </a:txBody>
                  <a:tcPr anchor="ctr">
                    <a:pattFill prst="pct10">
                      <a:fgClr>
                        <a:schemeClr val="accent1"/>
                      </a:fgClr>
                      <a:bgClr>
                        <a:schemeClr val="bg1"/>
                      </a:bgClr>
                    </a:pattFill>
                  </a:tcPr>
                </a:tc>
              </a:tr>
              <a:tr h="877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err="1" smtClean="0">
                          <a:solidFill>
                            <a:schemeClr val="bg1"/>
                          </a:solidFill>
                        </a:rPr>
                        <a:t>Yr</a:t>
                      </a:r>
                      <a:r>
                        <a:rPr lang="en-GB" sz="1300" baseline="0" dirty="0" smtClean="0">
                          <a:solidFill>
                            <a:schemeClr val="bg1"/>
                          </a:solidFill>
                        </a:rPr>
                        <a:t> 11 – With Controls</a:t>
                      </a:r>
                      <a:endParaRPr lang="en-GB" sz="1300" dirty="0" smtClean="0">
                        <a:solidFill>
                          <a:schemeClr val="bg1"/>
                        </a:solidFill>
                      </a:endParaRPr>
                    </a:p>
                  </a:txBody>
                  <a:tcPr anchor="ctr"/>
                </a:tc>
                <a:tc>
                  <a:txBody>
                    <a:bodyPr/>
                    <a:lstStyle/>
                    <a:p>
                      <a:pPr algn="ctr"/>
                      <a:r>
                        <a:rPr lang="en-GB" sz="1300" dirty="0" smtClean="0">
                          <a:solidFill>
                            <a:schemeClr val="bg1"/>
                          </a:solidFill>
                        </a:rPr>
                        <a:t>-0.1% </a:t>
                      </a:r>
                    </a:p>
                    <a:p>
                      <a:pPr algn="ctr"/>
                      <a:r>
                        <a:rPr lang="en-GB" sz="1300" dirty="0" smtClean="0">
                          <a:solidFill>
                            <a:schemeClr val="bg1"/>
                          </a:solidFill>
                        </a:rPr>
                        <a:t>N</a:t>
                      </a:r>
                      <a:r>
                        <a:rPr lang="en-GB" sz="1300" baseline="0" dirty="0" smtClean="0">
                          <a:solidFill>
                            <a:schemeClr val="bg1"/>
                          </a:solidFill>
                        </a:rPr>
                        <a:t> = 253</a:t>
                      </a:r>
                      <a:endParaRPr lang="en-GB" sz="1300" dirty="0">
                        <a:solidFill>
                          <a:schemeClr val="bg1"/>
                        </a:solidFill>
                      </a:endParaRPr>
                    </a:p>
                  </a:txBody>
                  <a:tcPr anchor="ctr"/>
                </a:tc>
                <a:tc>
                  <a:txBody>
                    <a:bodyPr/>
                    <a:lstStyle/>
                    <a:p>
                      <a:pPr algn="ctr"/>
                      <a:r>
                        <a:rPr lang="en-GB" sz="1300" dirty="0" smtClean="0"/>
                        <a:t>0.9%*</a:t>
                      </a:r>
                    </a:p>
                    <a:p>
                      <a:pPr algn="ctr"/>
                      <a:r>
                        <a:rPr lang="en-GB" sz="1300" dirty="0" smtClean="0"/>
                        <a:t>N=261</a:t>
                      </a:r>
                      <a:endParaRPr lang="en-GB" sz="1300" dirty="0">
                        <a:solidFill>
                          <a:schemeClr val="tx1">
                            <a:lumMod val="65000"/>
                            <a:lumOff val="35000"/>
                          </a:schemeClr>
                        </a:solidFill>
                      </a:endParaRPr>
                    </a:p>
                  </a:txBody>
                  <a:tcPr anchor="ctr">
                    <a:pattFill prst="pct10">
                      <a:fgClr>
                        <a:schemeClr val="accent1"/>
                      </a:fgClr>
                      <a:bgClr>
                        <a:schemeClr val="bg1"/>
                      </a:bgClr>
                    </a:pattFill>
                  </a:tcPr>
                </a:tc>
              </a:tr>
            </a:tbl>
          </a:graphicData>
        </a:graphic>
      </p:graphicFrame>
      <p:sp>
        <p:nvSpPr>
          <p:cNvPr id="19" name="Subtitle"/>
          <p:cNvSpPr txBox="1">
            <a:spLocks/>
          </p:cNvSpPr>
          <p:nvPr>
            <p:custDataLst>
              <p:tags r:id="rId5"/>
            </p:custDataLst>
          </p:nvPr>
        </p:nvSpPr>
        <p:spPr>
          <a:xfrm>
            <a:off x="5998273" y="5566718"/>
            <a:ext cx="3505786" cy="171714"/>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200" dirty="0" smtClean="0">
                <a:solidFill>
                  <a:schemeClr val="bg1"/>
                </a:solidFill>
                <a:latin typeface="+mj-lt"/>
                <a:cs typeface="Arial" pitchFamily="34" charset="0"/>
              </a:rPr>
              <a:t>* </a:t>
            </a:r>
            <a:r>
              <a:rPr lang="de-DE" sz="1200" dirty="0">
                <a:solidFill>
                  <a:schemeClr val="bg1"/>
                </a:solidFill>
                <a:latin typeface="+mj-lt"/>
                <a:cs typeface="Arial" pitchFamily="34" charset="0"/>
              </a:rPr>
              <a:t>Sig at 10%; ** Sig. at 5%</a:t>
            </a:r>
          </a:p>
        </p:txBody>
      </p:sp>
      <p:graphicFrame>
        <p:nvGraphicFramePr>
          <p:cNvPr id="20" name="Chart 19"/>
          <p:cNvGraphicFramePr/>
          <p:nvPr>
            <p:extLst>
              <p:ext uri="{D42A27DB-BD31-4B8C-83A1-F6EECF244321}">
                <p14:modId xmlns:p14="http://schemas.microsoft.com/office/powerpoint/2010/main" val="4219389995"/>
              </p:ext>
            </p:extLst>
          </p:nvPr>
        </p:nvGraphicFramePr>
        <p:xfrm>
          <a:off x="927100" y="2741047"/>
          <a:ext cx="4592254" cy="2516753"/>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445800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p:nvPr/>
        </p:nvSpPr>
        <p:spPr>
          <a:xfrm>
            <a:off x="0" y="0"/>
            <a:ext cx="8470900" cy="6858000"/>
          </a:xfrm>
          <a:prstGeom prst="rect">
            <a:avLst/>
          </a:prstGeom>
          <a:solidFill>
            <a:srgbClr val="000000">
              <a:alpha val="82000"/>
            </a:srgb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12" name="Shape 112"/>
          <p:cNvSpPr txBox="1">
            <a:spLocks noGrp="1"/>
          </p:cNvSpPr>
          <p:nvPr>
            <p:ph type="title"/>
          </p:nvPr>
        </p:nvSpPr>
        <p:spPr>
          <a:xfrm>
            <a:off x="266701" y="689776"/>
            <a:ext cx="5537200" cy="727799"/>
          </a:xfrm>
          <a:prstGeom prst="rect">
            <a:avLst/>
          </a:prstGeom>
        </p:spPr>
        <p:txBody>
          <a:bodyPr lIns="91425" tIns="91425" rIns="91425" bIns="91425" anchor="t" anchorCtr="0">
            <a:noAutofit/>
          </a:bodyPr>
          <a:lstStyle/>
          <a:p>
            <a:r>
              <a:rPr lang="en-GB" b="1" dirty="0" smtClean="0"/>
              <a:t>Study three: 2017</a:t>
            </a:r>
            <a:endParaRPr lang="en" dirty="0"/>
          </a:p>
        </p:txBody>
      </p:sp>
      <p:sp>
        <p:nvSpPr>
          <p:cNvPr id="113" name="Shape 113"/>
          <p:cNvSpPr txBox="1">
            <a:spLocks noGrp="1"/>
          </p:cNvSpPr>
          <p:nvPr>
            <p:ph type="body" idx="1"/>
          </p:nvPr>
        </p:nvSpPr>
        <p:spPr>
          <a:xfrm>
            <a:off x="193338" y="1651001"/>
            <a:ext cx="8188662" cy="4967750"/>
          </a:xfrm>
          <a:prstGeom prst="rect">
            <a:avLst/>
          </a:prstGeom>
        </p:spPr>
        <p:txBody>
          <a:bodyPr lIns="91425" tIns="91425" rIns="91425" bIns="91425" anchor="t" anchorCtr="0">
            <a:noAutofit/>
          </a:bodyPr>
          <a:lstStyle/>
          <a:p>
            <a:pPr>
              <a:buNone/>
            </a:pPr>
            <a:endParaRPr lang="en-GB" sz="2400" dirty="0" smtClean="0"/>
          </a:p>
          <a:p>
            <a:pPr>
              <a:buNone/>
            </a:pPr>
            <a:endParaRPr lang="en-GB" sz="2400" dirty="0"/>
          </a:p>
          <a:p>
            <a:pPr>
              <a:buNone/>
            </a:pPr>
            <a:endParaRPr lang="en-GB" sz="2400" dirty="0" smtClean="0"/>
          </a:p>
          <a:p>
            <a:pPr>
              <a:buNone/>
            </a:pPr>
            <a:r>
              <a:rPr lang="en-GB" sz="2400" dirty="0" smtClean="0"/>
              <a:t>“</a:t>
            </a:r>
            <a:r>
              <a:rPr lang="en-GB" sz="2400" dirty="0"/>
              <a:t>Contemporary transitions: Young Britons reflect on life after secondary school and college. London: Education &amp; Employers with Barclays </a:t>
            </a:r>
            <a:r>
              <a:rPr lang="en-GB" sz="2400" dirty="0" err="1"/>
              <a:t>LifeSkills</a:t>
            </a:r>
            <a:r>
              <a:rPr lang="en-GB" sz="2400" dirty="0" smtClean="0"/>
              <a:t>.</a:t>
            </a:r>
          </a:p>
          <a:p>
            <a:pPr>
              <a:buNone/>
            </a:pPr>
            <a:r>
              <a:rPr lang="en-GB" sz="2400" dirty="0">
                <a:hlinkClick r:id="rId4"/>
              </a:rPr>
              <a:t>http://www.educationandemployers.org/research/contemporary-transitions-young-britons-reflect-on-life-after-secondary-school-and-college</a:t>
            </a:r>
            <a:r>
              <a:rPr lang="en-GB" sz="2400" dirty="0" smtClean="0">
                <a:hlinkClick r:id="rId4"/>
              </a:rPr>
              <a:t>/</a:t>
            </a:r>
            <a:endParaRPr lang="en-GB" sz="2400" dirty="0" smtClean="0"/>
          </a:p>
          <a:p>
            <a:pPr>
              <a:buNone/>
            </a:pPr>
            <a:endParaRPr lang="en-GB" sz="2400" dirty="0"/>
          </a:p>
        </p:txBody>
      </p:sp>
    </p:spTree>
    <p:extLst>
      <p:ext uri="{BB962C8B-B14F-4D97-AF65-F5344CB8AC3E}">
        <p14:creationId xmlns:p14="http://schemas.microsoft.com/office/powerpoint/2010/main" val="394552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500" b="1" dirty="0" smtClean="0">
                <a:solidFill>
                  <a:schemeClr val="bg1"/>
                </a:solidFill>
              </a:rPr>
              <a:t>Methodology</a:t>
            </a:r>
            <a:endParaRPr lang="en-GB" sz="3500" b="1" dirty="0">
              <a:solidFill>
                <a:schemeClr val="bg1"/>
              </a:solidFill>
            </a:endParaRPr>
          </a:p>
        </p:txBody>
      </p:sp>
      <p:sp>
        <p:nvSpPr>
          <p:cNvPr id="6" name="Content Placeholder 2"/>
          <p:cNvSpPr>
            <a:spLocks noGrp="1"/>
          </p:cNvSpPr>
          <p:nvPr>
            <p:ph idx="1"/>
          </p:nvPr>
        </p:nvSpPr>
        <p:spPr/>
        <p:txBody>
          <a:bodyPr>
            <a:normAutofit fontScale="92500" lnSpcReduction="10000"/>
          </a:bodyPr>
          <a:lstStyle/>
          <a:p>
            <a:pPr>
              <a:lnSpc>
                <a:spcPct val="150000"/>
              </a:lnSpc>
            </a:pPr>
            <a:r>
              <a:rPr lang="en-GB" sz="2200" dirty="0" smtClean="0">
                <a:solidFill>
                  <a:schemeClr val="bg1"/>
                </a:solidFill>
              </a:rPr>
              <a:t>Survey of young people aged 19-24 in 2016 by </a:t>
            </a:r>
            <a:r>
              <a:rPr lang="en-GB" sz="2200" dirty="0" err="1" smtClean="0">
                <a:solidFill>
                  <a:schemeClr val="bg1"/>
                </a:solidFill>
              </a:rPr>
              <a:t>Yougov</a:t>
            </a:r>
            <a:r>
              <a:rPr lang="en-GB" sz="2200" dirty="0" smtClean="0">
                <a:solidFill>
                  <a:schemeClr val="bg1"/>
                </a:solidFill>
              </a:rPr>
              <a:t> </a:t>
            </a:r>
          </a:p>
          <a:p>
            <a:pPr>
              <a:lnSpc>
                <a:spcPct val="150000"/>
              </a:lnSpc>
            </a:pPr>
            <a:r>
              <a:rPr lang="en-GB" sz="2200" dirty="0" smtClean="0">
                <a:solidFill>
                  <a:schemeClr val="bg1"/>
                </a:solidFill>
              </a:rPr>
              <a:t>Twice the size compared to 2011 survey </a:t>
            </a:r>
          </a:p>
          <a:p>
            <a:pPr>
              <a:lnSpc>
                <a:spcPct val="150000"/>
              </a:lnSpc>
            </a:pPr>
            <a:r>
              <a:rPr lang="en-GB" sz="2200" dirty="0" smtClean="0">
                <a:solidFill>
                  <a:schemeClr val="bg1"/>
                </a:solidFill>
              </a:rPr>
              <a:t>Socially, geographically and demographically evenly distributed </a:t>
            </a:r>
          </a:p>
          <a:p>
            <a:pPr>
              <a:lnSpc>
                <a:spcPct val="150000"/>
              </a:lnSpc>
            </a:pPr>
            <a:r>
              <a:rPr lang="en-GB" sz="2200" dirty="0" smtClean="0">
                <a:solidFill>
                  <a:schemeClr val="bg1"/>
                </a:solidFill>
              </a:rPr>
              <a:t>Originally the survey included 18 year olds but we excluded them as they might be still in education and their views affect the analysis in a biased way </a:t>
            </a:r>
          </a:p>
          <a:p>
            <a:pPr>
              <a:lnSpc>
                <a:spcPct val="150000"/>
              </a:lnSpc>
            </a:pPr>
            <a:r>
              <a:rPr lang="en-GB" sz="2200" dirty="0" smtClean="0">
                <a:solidFill>
                  <a:schemeClr val="bg1"/>
                </a:solidFill>
              </a:rPr>
              <a:t>Frequency tables and descriptive, cross-tabulations and regressions using SPSS </a:t>
            </a:r>
          </a:p>
          <a:p>
            <a:pPr>
              <a:lnSpc>
                <a:spcPct val="150000"/>
              </a:lnSpc>
            </a:pPr>
            <a:r>
              <a:rPr lang="en-GB" sz="2200" dirty="0" smtClean="0">
                <a:solidFill>
                  <a:schemeClr val="bg1"/>
                </a:solidFill>
              </a:rPr>
              <a:t>Control variables: school type, parental education, free school meal, gender, ethnicity, region, education level </a:t>
            </a:r>
            <a:endParaRPr lang="en-GB" sz="2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160975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443153"/>
            <a:ext cx="10056802" cy="1325562"/>
          </a:xfrm>
        </p:spPr>
        <p:txBody>
          <a:bodyPr/>
          <a:lstStyle/>
          <a:p>
            <a:r>
              <a:rPr lang="en-GB" dirty="0"/>
              <a:t>Distribution of employer engagement activities</a:t>
            </a:r>
          </a:p>
        </p:txBody>
      </p:sp>
      <p:sp>
        <p:nvSpPr>
          <p:cNvPr id="3" name="Text Placeholder 2"/>
          <p:cNvSpPr>
            <a:spLocks noGrp="1"/>
          </p:cNvSpPr>
          <p:nvPr>
            <p:ph sz="half" idx="1"/>
          </p:nvPr>
        </p:nvSpPr>
        <p:spPr>
          <a:xfrm>
            <a:off x="6656068" y="2600586"/>
            <a:ext cx="5181601" cy="762317"/>
          </a:xfrm>
        </p:spPr>
        <p:txBody>
          <a:bodyPr/>
          <a:lstStyle/>
          <a:p>
            <a:pPr marL="0" indent="0">
              <a:buNone/>
            </a:pPr>
            <a:r>
              <a:rPr lang="en-GB" sz="1700" dirty="0"/>
              <a:t>Participation in selected teenage engagements with employers</a:t>
            </a:r>
          </a:p>
        </p:txBody>
      </p:sp>
      <p:sp>
        <p:nvSpPr>
          <p:cNvPr id="4" name="Text Placeholder 3"/>
          <p:cNvSpPr>
            <a:spLocks noGrp="1"/>
          </p:cNvSpPr>
          <p:nvPr>
            <p:ph sz="half" idx="2"/>
          </p:nvPr>
        </p:nvSpPr>
        <p:spPr>
          <a:xfrm>
            <a:off x="621030" y="1976718"/>
            <a:ext cx="5486400" cy="1682862"/>
          </a:xfrm>
        </p:spPr>
        <p:txBody>
          <a:bodyPr/>
          <a:lstStyle/>
          <a:p>
            <a:pPr marL="177800" indent="0">
              <a:buNone/>
            </a:pPr>
            <a:r>
              <a:rPr lang="en-GB" sz="1500" dirty="0"/>
              <a:t>Between the ages of 14 and 19, did your school or college ever arrange for you to take part in any activities which involved employers/local business people? E.g. work experience, mentoring, enterprise competitions, careers advice, CV or interview workshops, workplace visits. If so, on how many different occasions (more or less) did it happen?”</a:t>
            </a:r>
          </a:p>
        </p:txBody>
      </p:sp>
      <p:graphicFrame>
        <p:nvGraphicFramePr>
          <p:cNvPr id="5" name="Table 4"/>
          <p:cNvGraphicFramePr>
            <a:graphicFrameLocks noGrp="1"/>
          </p:cNvGraphicFramePr>
          <p:nvPr>
            <p:extLst/>
          </p:nvPr>
        </p:nvGraphicFramePr>
        <p:xfrm>
          <a:off x="6602730" y="3509682"/>
          <a:ext cx="5234940" cy="2998171"/>
        </p:xfrm>
        <a:graphic>
          <a:graphicData uri="http://schemas.openxmlformats.org/drawingml/2006/table">
            <a:tbl>
              <a:tblPr firstRow="1" firstCol="1" bandRow="1"/>
              <a:tblGrid>
                <a:gridCol w="1408022">
                  <a:extLst>
                    <a:ext uri="{9D8B030D-6E8A-4147-A177-3AD203B41FA5}">
                      <a16:colId xmlns:a16="http://schemas.microsoft.com/office/drawing/2014/main" xmlns="" val="20000"/>
                    </a:ext>
                  </a:extLst>
                </a:gridCol>
                <a:gridCol w="1933491">
                  <a:extLst>
                    <a:ext uri="{9D8B030D-6E8A-4147-A177-3AD203B41FA5}">
                      <a16:colId xmlns:a16="http://schemas.microsoft.com/office/drawing/2014/main" xmlns="" val="20001"/>
                    </a:ext>
                  </a:extLst>
                </a:gridCol>
                <a:gridCol w="1893427">
                  <a:extLst>
                    <a:ext uri="{9D8B030D-6E8A-4147-A177-3AD203B41FA5}">
                      <a16:colId xmlns:a16="http://schemas.microsoft.com/office/drawing/2014/main" xmlns="" val="20002"/>
                    </a:ext>
                  </a:extLst>
                </a:gridCol>
              </a:tblGrid>
              <a:tr h="460147">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dirty="0">
                          <a:effectLst/>
                        </a:rPr>
                        <a:t>Percentage undertaking at 14-16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dirty="0">
                          <a:effectLst/>
                        </a:rPr>
                        <a:t>Percentage undertaking at 16-19</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63944">
                <a:tc>
                  <a:txBody>
                    <a:bodyPr/>
                    <a:lstStyle/>
                    <a:p>
                      <a:pPr>
                        <a:lnSpc>
                          <a:spcPct val="107000"/>
                        </a:lnSpc>
                        <a:spcAft>
                          <a:spcPts val="0"/>
                        </a:spcAft>
                      </a:pPr>
                      <a:r>
                        <a:rPr lang="en-GB" sz="1200">
                          <a:effectLst/>
                        </a:rPr>
                        <a:t>Work experience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74%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a:effectLst/>
                        </a:rPr>
                        <a:t>25%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363944">
                <a:tc>
                  <a:txBody>
                    <a:bodyPr/>
                    <a:lstStyle/>
                    <a:p>
                      <a:pPr>
                        <a:lnSpc>
                          <a:spcPct val="107000"/>
                        </a:lnSpc>
                        <a:spcAft>
                          <a:spcPts val="0"/>
                        </a:spcAft>
                      </a:pPr>
                      <a:r>
                        <a:rPr lang="en-GB" sz="1200">
                          <a:effectLst/>
                        </a:rPr>
                        <a:t>Job shadowing</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9%</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a:effectLst/>
                        </a:rPr>
                        <a:t>8%</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460147">
                <a:tc>
                  <a:txBody>
                    <a:bodyPr/>
                    <a:lstStyle/>
                    <a:p>
                      <a:pPr>
                        <a:lnSpc>
                          <a:spcPct val="107000"/>
                        </a:lnSpc>
                        <a:spcAft>
                          <a:spcPts val="0"/>
                        </a:spcAft>
                      </a:pPr>
                      <a:r>
                        <a:rPr lang="en-GB" sz="1200">
                          <a:effectLst/>
                        </a:rPr>
                        <a:t>Enterprise competitions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a:effectLst/>
                        </a:rPr>
                        <a:t>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363944">
                <a:tc>
                  <a:txBody>
                    <a:bodyPr/>
                    <a:lstStyle/>
                    <a:p>
                      <a:pPr>
                        <a:lnSpc>
                          <a:spcPct val="107000"/>
                        </a:lnSpc>
                        <a:spcAft>
                          <a:spcPts val="0"/>
                        </a:spcAft>
                      </a:pPr>
                      <a:r>
                        <a:rPr lang="en-GB" sz="1200">
                          <a:effectLst/>
                        </a:rPr>
                        <a:t>Mentoring</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a:effectLst/>
                        </a:rPr>
                        <a:t>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525898">
                <a:tc>
                  <a:txBody>
                    <a:bodyPr/>
                    <a:lstStyle/>
                    <a:p>
                      <a:pPr>
                        <a:lnSpc>
                          <a:spcPct val="107000"/>
                        </a:lnSpc>
                        <a:spcAft>
                          <a:spcPts val="0"/>
                        </a:spcAft>
                      </a:pPr>
                      <a:r>
                        <a:rPr lang="en-GB" sz="1200">
                          <a:effectLst/>
                        </a:rPr>
                        <a:t>Career advice with employers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a:effectLst/>
                        </a:rPr>
                        <a:t>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460147">
                <a:tc>
                  <a:txBody>
                    <a:bodyPr/>
                    <a:lstStyle/>
                    <a:p>
                      <a:pPr>
                        <a:lnSpc>
                          <a:spcPct val="107000"/>
                        </a:lnSpc>
                        <a:spcAft>
                          <a:spcPts val="0"/>
                        </a:spcAft>
                      </a:pPr>
                      <a:r>
                        <a:rPr lang="en-GB" sz="1200">
                          <a:effectLst/>
                        </a:rPr>
                        <a:t>Part-time employment</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dirty="0">
                          <a:effectLst/>
                        </a:rPr>
                        <a:t>39%</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6" name="Table 5"/>
          <p:cNvGraphicFramePr>
            <a:graphicFrameLocks noGrp="1"/>
          </p:cNvGraphicFramePr>
          <p:nvPr>
            <p:extLst/>
          </p:nvPr>
        </p:nvGraphicFramePr>
        <p:xfrm>
          <a:off x="1200101" y="3709038"/>
          <a:ext cx="3630298" cy="2800795"/>
        </p:xfrm>
        <a:graphic>
          <a:graphicData uri="http://schemas.openxmlformats.org/drawingml/2006/table">
            <a:tbl>
              <a:tblPr>
                <a:tableStyleId>{B301B821-A1FF-4177-AEE7-76D212191A09}</a:tableStyleId>
              </a:tblPr>
              <a:tblGrid>
                <a:gridCol w="1584328">
                  <a:extLst>
                    <a:ext uri="{9D8B030D-6E8A-4147-A177-3AD203B41FA5}">
                      <a16:colId xmlns:a16="http://schemas.microsoft.com/office/drawing/2014/main" xmlns="" val="20000"/>
                    </a:ext>
                  </a:extLst>
                </a:gridCol>
                <a:gridCol w="2045970">
                  <a:extLst>
                    <a:ext uri="{9D8B030D-6E8A-4147-A177-3AD203B41FA5}">
                      <a16:colId xmlns:a16="http://schemas.microsoft.com/office/drawing/2014/main" xmlns="" val="20001"/>
                    </a:ext>
                  </a:extLst>
                </a:gridCol>
              </a:tblGrid>
              <a:tr h="435529">
                <a:tc>
                  <a:txBody>
                    <a:bodyPr/>
                    <a:lstStyle/>
                    <a:p>
                      <a:pPr>
                        <a:lnSpc>
                          <a:spcPct val="107000"/>
                        </a:lnSpc>
                      </a:pPr>
                      <a:endParaRPr lang="en-GB" sz="1200" b="1"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a:lnSpc>
                          <a:spcPct val="107000"/>
                        </a:lnSpc>
                      </a:pPr>
                      <a:r>
                        <a:rPr lang="en-GB" sz="1200" b="1" dirty="0">
                          <a:solidFill>
                            <a:schemeClr val="bg1"/>
                          </a:solidFill>
                          <a:effectLst/>
                        </a:rPr>
                        <a:t>Percent in 2016</a:t>
                      </a:r>
                      <a:endParaRPr lang="en-GB" sz="1200" b="1"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xmlns="" val="10000"/>
                  </a:ext>
                </a:extLst>
              </a:tr>
              <a:tr h="394211">
                <a:tc>
                  <a:txBody>
                    <a:bodyPr/>
                    <a:lstStyle/>
                    <a:p>
                      <a:pPr>
                        <a:lnSpc>
                          <a:spcPct val="107000"/>
                        </a:lnSpc>
                      </a:pPr>
                      <a:r>
                        <a:rPr lang="en-GB" sz="1200" dirty="0">
                          <a:effectLst/>
                        </a:rPr>
                        <a:t>Never</a:t>
                      </a:r>
                      <a:endParaRPr lang="en-GB" sz="1200" dirty="0">
                        <a:effectLst/>
                        <a:latin typeface="Calibri" panose="020F0502020204030204" pitchFamily="34" charset="0"/>
                      </a:endParaRPr>
                    </a:p>
                  </a:txBody>
                  <a:tcPr marL="9525" marR="9525" marT="9525" marB="0" anchor="ctr"/>
                </a:tc>
                <a:tc>
                  <a:txBody>
                    <a:bodyPr/>
                    <a:lstStyle/>
                    <a:p>
                      <a:pPr algn="ctr">
                        <a:lnSpc>
                          <a:spcPct val="107000"/>
                        </a:lnSpc>
                      </a:pPr>
                      <a:r>
                        <a:rPr lang="en-GB" sz="1200" dirty="0">
                          <a:effectLst/>
                        </a:rPr>
                        <a:t>19.0</a:t>
                      </a:r>
                      <a:endParaRPr lang="en-GB" sz="1200" dirty="0">
                        <a:effectLst/>
                        <a:latin typeface="Calibri" panose="020F0502020204030204" pitchFamily="34" charset="0"/>
                      </a:endParaRPr>
                    </a:p>
                  </a:txBody>
                  <a:tcPr marL="0" marR="0" marT="0" marB="0" anchor="ctr"/>
                </a:tc>
                <a:extLst>
                  <a:ext uri="{0D108BD9-81ED-4DB2-BD59-A6C34878D82A}">
                    <a16:rowId xmlns:a16="http://schemas.microsoft.com/office/drawing/2014/main" xmlns="" val="10001"/>
                  </a:ext>
                </a:extLst>
              </a:tr>
              <a:tr h="394211">
                <a:tc>
                  <a:txBody>
                    <a:bodyPr/>
                    <a:lstStyle/>
                    <a:p>
                      <a:pPr>
                        <a:lnSpc>
                          <a:spcPct val="107000"/>
                        </a:lnSpc>
                      </a:pPr>
                      <a:r>
                        <a:rPr lang="en-GB" sz="1200">
                          <a:effectLst/>
                        </a:rPr>
                        <a:t>Once</a:t>
                      </a:r>
                      <a:endParaRPr lang="en-GB" sz="1200">
                        <a:effectLst/>
                        <a:latin typeface="Calibri" panose="020F0502020204030204" pitchFamily="34" charset="0"/>
                      </a:endParaRPr>
                    </a:p>
                  </a:txBody>
                  <a:tcPr marL="9525" marR="9525" marT="9525" marB="0" anchor="ctr"/>
                </a:tc>
                <a:tc>
                  <a:txBody>
                    <a:bodyPr/>
                    <a:lstStyle/>
                    <a:p>
                      <a:pPr algn="ctr">
                        <a:lnSpc>
                          <a:spcPct val="107000"/>
                        </a:lnSpc>
                      </a:pPr>
                      <a:r>
                        <a:rPr lang="en-GB" sz="1200">
                          <a:effectLst/>
                        </a:rPr>
                        <a:t>36.3</a:t>
                      </a:r>
                      <a:endParaRPr lang="en-GB" sz="1200">
                        <a:effectLst/>
                        <a:latin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394211">
                <a:tc>
                  <a:txBody>
                    <a:bodyPr/>
                    <a:lstStyle/>
                    <a:p>
                      <a:pPr>
                        <a:lnSpc>
                          <a:spcPct val="107000"/>
                        </a:lnSpc>
                      </a:pPr>
                      <a:r>
                        <a:rPr lang="en-GB" sz="1200">
                          <a:effectLst/>
                        </a:rPr>
                        <a:t>Twice</a:t>
                      </a:r>
                      <a:endParaRPr lang="en-GB" sz="1200">
                        <a:effectLst/>
                        <a:latin typeface="Calibri" panose="020F0502020204030204" pitchFamily="34" charset="0"/>
                      </a:endParaRPr>
                    </a:p>
                  </a:txBody>
                  <a:tcPr marL="9525" marR="9525" marT="9525" marB="0" anchor="ctr"/>
                </a:tc>
                <a:tc>
                  <a:txBody>
                    <a:bodyPr/>
                    <a:lstStyle/>
                    <a:p>
                      <a:pPr algn="ctr">
                        <a:lnSpc>
                          <a:spcPct val="107000"/>
                        </a:lnSpc>
                      </a:pPr>
                      <a:r>
                        <a:rPr lang="en-GB" sz="1200">
                          <a:effectLst/>
                        </a:rPr>
                        <a:t>23.1</a:t>
                      </a:r>
                      <a:endParaRPr lang="en-GB" sz="1200">
                        <a:effectLst/>
                        <a:latin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394211">
                <a:tc>
                  <a:txBody>
                    <a:bodyPr/>
                    <a:lstStyle/>
                    <a:p>
                      <a:pPr>
                        <a:lnSpc>
                          <a:spcPct val="107000"/>
                        </a:lnSpc>
                      </a:pPr>
                      <a:r>
                        <a:rPr lang="en-GB" sz="1200">
                          <a:effectLst/>
                        </a:rPr>
                        <a:t>Three times</a:t>
                      </a:r>
                      <a:endParaRPr lang="en-GB" sz="1200">
                        <a:effectLst/>
                        <a:latin typeface="Calibri" panose="020F0502020204030204" pitchFamily="34" charset="0"/>
                      </a:endParaRPr>
                    </a:p>
                  </a:txBody>
                  <a:tcPr marL="9525" marR="9525" marT="9525" marB="0" anchor="ctr"/>
                </a:tc>
                <a:tc>
                  <a:txBody>
                    <a:bodyPr/>
                    <a:lstStyle/>
                    <a:p>
                      <a:pPr algn="ctr">
                        <a:lnSpc>
                          <a:spcPct val="107000"/>
                        </a:lnSpc>
                      </a:pPr>
                      <a:r>
                        <a:rPr lang="en-GB" sz="1200">
                          <a:effectLst/>
                        </a:rPr>
                        <a:t>8.7</a:t>
                      </a:r>
                      <a:endParaRPr lang="en-GB" sz="1200">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394211">
                <a:tc>
                  <a:txBody>
                    <a:bodyPr/>
                    <a:lstStyle/>
                    <a:p>
                      <a:pPr>
                        <a:lnSpc>
                          <a:spcPct val="107000"/>
                        </a:lnSpc>
                      </a:pPr>
                      <a:r>
                        <a:rPr lang="en-GB" sz="1200">
                          <a:effectLst/>
                        </a:rPr>
                        <a:t>Four or more times</a:t>
                      </a:r>
                      <a:endParaRPr lang="en-GB" sz="1200">
                        <a:effectLst/>
                        <a:latin typeface="Calibri" panose="020F0502020204030204" pitchFamily="34" charset="0"/>
                      </a:endParaRPr>
                    </a:p>
                  </a:txBody>
                  <a:tcPr marL="9525" marR="9525" marT="9525" marB="0" anchor="ctr"/>
                </a:tc>
                <a:tc>
                  <a:txBody>
                    <a:bodyPr/>
                    <a:lstStyle/>
                    <a:p>
                      <a:pPr algn="ctr">
                        <a:lnSpc>
                          <a:spcPct val="107000"/>
                        </a:lnSpc>
                      </a:pPr>
                      <a:r>
                        <a:rPr lang="en-GB" sz="1200">
                          <a:effectLst/>
                        </a:rPr>
                        <a:t>12.9</a:t>
                      </a:r>
                      <a:endParaRPr lang="en-GB" sz="1200">
                        <a:effectLst/>
                        <a:latin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394211">
                <a:tc>
                  <a:txBody>
                    <a:bodyPr/>
                    <a:lstStyle/>
                    <a:p>
                      <a:pPr>
                        <a:lnSpc>
                          <a:spcPct val="107000"/>
                        </a:lnSpc>
                      </a:pPr>
                      <a:r>
                        <a:rPr lang="en-GB" sz="1200" dirty="0">
                          <a:effectLst/>
                        </a:rPr>
                        <a:t>Average number </a:t>
                      </a:r>
                      <a:endParaRPr lang="en-GB" sz="1200" b="1" dirty="0">
                        <a:effectLst/>
                        <a:latin typeface="Calibri" panose="020F0502020204030204" pitchFamily="34" charset="0"/>
                      </a:endParaRPr>
                    </a:p>
                  </a:txBody>
                  <a:tcPr marL="9525" marR="9525" marT="9525" marB="0" anchor="ctr"/>
                </a:tc>
                <a:tc>
                  <a:txBody>
                    <a:bodyPr/>
                    <a:lstStyle/>
                    <a:p>
                      <a:pPr algn="ctr">
                        <a:lnSpc>
                          <a:spcPct val="107000"/>
                        </a:lnSpc>
                      </a:pPr>
                      <a:r>
                        <a:rPr lang="en-GB" sz="1200" dirty="0">
                          <a:effectLst/>
                        </a:rPr>
                        <a:t>1.60</a:t>
                      </a:r>
                      <a:endParaRPr lang="en-GB" sz="1200" b="1" dirty="0">
                        <a:effectLst/>
                        <a:latin typeface="Calibri" panose="020F050202020403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cxnSp>
        <p:nvCxnSpPr>
          <p:cNvPr id="9" name="Shape 376"/>
          <p:cNvCxnSpPr/>
          <p:nvPr/>
        </p:nvCxnSpPr>
        <p:spPr>
          <a:xfrm flipH="1">
            <a:off x="5979805" y="1921190"/>
            <a:ext cx="12600" cy="4652700"/>
          </a:xfrm>
          <a:prstGeom prst="straightConnector1">
            <a:avLst/>
          </a:prstGeom>
          <a:noFill/>
          <a:ln w="25400" cap="flat" cmpd="sng">
            <a:solidFill>
              <a:schemeClr val="bg1">
                <a:lumMod val="65000"/>
              </a:schemeClr>
            </a:solidFill>
            <a:prstDash val="solid"/>
            <a:miter/>
            <a:headEnd type="none" w="med" len="med"/>
            <a:tailEnd type="none" w="med" len="med"/>
          </a:ln>
        </p:spPr>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450820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74637"/>
            <a:ext cx="9367684" cy="1325562"/>
          </a:xfrm>
        </p:spPr>
        <p:txBody>
          <a:bodyPr/>
          <a:lstStyle/>
          <a:p>
            <a:r>
              <a:rPr lang="en-GB" dirty="0"/>
              <a:t>Distribution of employer engagement activities</a:t>
            </a:r>
          </a:p>
        </p:txBody>
      </p:sp>
      <p:graphicFrame>
        <p:nvGraphicFramePr>
          <p:cNvPr id="3" name="Table 2"/>
          <p:cNvGraphicFramePr>
            <a:graphicFrameLocks noGrp="1"/>
          </p:cNvGraphicFramePr>
          <p:nvPr>
            <p:extLst/>
          </p:nvPr>
        </p:nvGraphicFramePr>
        <p:xfrm>
          <a:off x="1567544" y="1618341"/>
          <a:ext cx="5370285" cy="4490608"/>
        </p:xfrm>
        <a:graphic>
          <a:graphicData uri="http://schemas.openxmlformats.org/drawingml/2006/table">
            <a:tbl>
              <a:tblPr firstRow="1" firstCol="1" bandRow="1"/>
              <a:tblGrid>
                <a:gridCol w="749180"/>
                <a:gridCol w="2636300"/>
                <a:gridCol w="1984805"/>
              </a:tblGrid>
              <a:tr h="363764">
                <a:tc>
                  <a:txBody>
                    <a:bodyPr/>
                    <a:lstStyle/>
                    <a:p>
                      <a:pPr>
                        <a:lnSpc>
                          <a:spcPct val="107000"/>
                        </a:lnSpc>
                        <a:spcAft>
                          <a:spcPts val="0"/>
                        </a:spcAft>
                      </a:pPr>
                      <a:r>
                        <a:rPr lang="en-GB" sz="1500" dirty="0">
                          <a:effectLst/>
                          <a:latin typeface="+mn-lt"/>
                        </a:rPr>
                        <a:t>Rank</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dirty="0">
                          <a:effectLst/>
                          <a:latin typeface="+mn-lt"/>
                        </a:rPr>
                        <a:t>Region</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Average number of engagements</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1</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dirty="0">
                          <a:effectLst/>
                          <a:latin typeface="+mn-lt"/>
                        </a:rPr>
                        <a:t>South East</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1.77</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=2</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East Midlands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1.76</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=2</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West Midlands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1.76</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4</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London</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1.62</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5</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Wales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1.58</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6</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Yorkshire and the Humber</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1.57</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=7</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East of England</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1.56</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=7</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North West</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1.56</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9</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South West</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1.52</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a:effectLst/>
                          <a:latin typeface="+mn-lt"/>
                        </a:rPr>
                        <a:t>10</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a:effectLst/>
                          <a:latin typeface="+mn-lt"/>
                        </a:rPr>
                        <a:t>North East</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a:effectLst/>
                          <a:latin typeface="+mn-lt"/>
                        </a:rPr>
                        <a:t>1.46</a:t>
                      </a:r>
                      <a:endParaRPr lang="en-GB" sz="1500">
                        <a:effectLst/>
                        <a:latin typeface="+mn-lt"/>
                        <a:ea typeface="Calibri" panose="020F0502020204030204" pitchFamily="34" charset="0"/>
                        <a:cs typeface="Arial" panose="020B0604020202020204" pitchFamily="34" charset="0"/>
                      </a:endParaRPr>
                    </a:p>
                  </a:txBody>
                  <a:tcPr marL="68580" marR="68580" marT="0" marB="0"/>
                </a:tc>
              </a:tr>
              <a:tr h="363764">
                <a:tc>
                  <a:txBody>
                    <a:bodyPr/>
                    <a:lstStyle/>
                    <a:p>
                      <a:pPr>
                        <a:lnSpc>
                          <a:spcPct val="107000"/>
                        </a:lnSpc>
                        <a:spcAft>
                          <a:spcPts val="0"/>
                        </a:spcAft>
                      </a:pPr>
                      <a:r>
                        <a:rPr lang="en-GB" sz="1500" dirty="0">
                          <a:effectLst/>
                          <a:latin typeface="+mn-lt"/>
                        </a:rPr>
                        <a:t>11</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500" dirty="0">
                          <a:effectLst/>
                          <a:latin typeface="+mn-lt"/>
                        </a:rPr>
                        <a:t>Scotland</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500" dirty="0">
                          <a:effectLst/>
                          <a:latin typeface="+mn-lt"/>
                        </a:rPr>
                        <a:t>1.45</a:t>
                      </a:r>
                      <a:endParaRPr lang="en-GB" sz="1500" dirty="0">
                        <a:effectLst/>
                        <a:latin typeface="+mn-lt"/>
                        <a:ea typeface="Calibri" panose="020F0502020204030204" pitchFamily="34" charset="0"/>
                        <a:cs typeface="Arial" panose="020B0604020202020204" pitchFamily="34" charset="0"/>
                      </a:endParaRPr>
                    </a:p>
                  </a:txBody>
                  <a:tcPr marL="68580" marR="68580" marT="0" marB="0"/>
                </a:tc>
              </a:tr>
            </a:tbl>
          </a:graphicData>
        </a:graphic>
      </p:graphicFrame>
      <p:sp>
        <p:nvSpPr>
          <p:cNvPr id="4" name="TextBox 3"/>
          <p:cNvSpPr txBox="1"/>
          <p:nvPr/>
        </p:nvSpPr>
        <p:spPr>
          <a:xfrm>
            <a:off x="7409543" y="2542845"/>
            <a:ext cx="3679372" cy="264160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While South East has done the greatest number of activities, North East and South West have organised the least number of employers engagement activities across schools in the area. </a:t>
            </a:r>
            <a:endParaRPr lang="en-GB"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047080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443153"/>
            <a:ext cx="9437370" cy="1325562"/>
          </a:xfrm>
        </p:spPr>
        <p:txBody>
          <a:bodyPr/>
          <a:lstStyle/>
          <a:p>
            <a:r>
              <a:rPr lang="en-GB" dirty="0"/>
              <a:t>Distribution of employer engagement </a:t>
            </a:r>
            <a:r>
              <a:rPr lang="en-GB" dirty="0" smtClean="0"/>
              <a:t>activities by social indicators </a:t>
            </a:r>
            <a:endParaRPr lang="en-GB" dirty="0"/>
          </a:p>
        </p:txBody>
      </p:sp>
      <p:sp>
        <p:nvSpPr>
          <p:cNvPr id="3" name="Text Placeholder 2"/>
          <p:cNvSpPr>
            <a:spLocks noGrp="1"/>
          </p:cNvSpPr>
          <p:nvPr>
            <p:ph sz="half" idx="1"/>
          </p:nvPr>
        </p:nvSpPr>
        <p:spPr>
          <a:xfrm>
            <a:off x="380366" y="1962439"/>
            <a:ext cx="5181601" cy="762317"/>
          </a:xfrm>
        </p:spPr>
        <p:txBody>
          <a:bodyPr/>
          <a:lstStyle/>
          <a:p>
            <a:pPr marL="0" indent="0">
              <a:buNone/>
            </a:pPr>
            <a:r>
              <a:rPr lang="en-GB" sz="1700" dirty="0"/>
              <a:t>Volume of activities by school </a:t>
            </a:r>
            <a:r>
              <a:rPr lang="en-GB" sz="1700" dirty="0" smtClean="0"/>
              <a:t>type, </a:t>
            </a:r>
            <a:r>
              <a:rPr lang="en-GB" sz="1700" dirty="0"/>
              <a:t>14-16</a:t>
            </a:r>
          </a:p>
        </p:txBody>
      </p:sp>
      <p:sp>
        <p:nvSpPr>
          <p:cNvPr id="4" name="Text Placeholder 3"/>
          <p:cNvSpPr>
            <a:spLocks noGrp="1"/>
          </p:cNvSpPr>
          <p:nvPr>
            <p:ph sz="half" idx="2"/>
          </p:nvPr>
        </p:nvSpPr>
        <p:spPr>
          <a:xfrm>
            <a:off x="6462514" y="2272441"/>
            <a:ext cx="5612128" cy="762317"/>
          </a:xfrm>
        </p:spPr>
        <p:txBody>
          <a:bodyPr/>
          <a:lstStyle/>
          <a:p>
            <a:pPr marL="177800" indent="0">
              <a:buNone/>
            </a:pPr>
            <a:r>
              <a:rPr lang="en-GB" sz="1700" dirty="0"/>
              <a:t>Volume by Indicators of social disadvantage: Free school meal and parental education</a:t>
            </a:r>
          </a:p>
        </p:txBody>
      </p:sp>
      <p:cxnSp>
        <p:nvCxnSpPr>
          <p:cNvPr id="9" name="Shape 376"/>
          <p:cNvCxnSpPr/>
          <p:nvPr/>
        </p:nvCxnSpPr>
        <p:spPr>
          <a:xfrm flipH="1">
            <a:off x="6344754" y="1855153"/>
            <a:ext cx="12600" cy="4652700"/>
          </a:xfrm>
          <a:prstGeom prst="straightConnector1">
            <a:avLst/>
          </a:prstGeom>
          <a:noFill/>
          <a:ln w="25400" cap="flat" cmpd="sng">
            <a:solidFill>
              <a:schemeClr val="bg1">
                <a:lumMod val="65000"/>
              </a:schemeClr>
            </a:solidFill>
            <a:prstDash val="solid"/>
            <a:miter/>
            <a:headEnd type="none" w="med" len="med"/>
            <a:tailEnd type="none" w="med" len="med"/>
          </a:ln>
        </p:spPr>
      </p:cxnSp>
      <p:graphicFrame>
        <p:nvGraphicFramePr>
          <p:cNvPr id="7" name="Table 6"/>
          <p:cNvGraphicFramePr>
            <a:graphicFrameLocks noGrp="1"/>
          </p:cNvGraphicFramePr>
          <p:nvPr>
            <p:extLst/>
          </p:nvPr>
        </p:nvGraphicFramePr>
        <p:xfrm>
          <a:off x="380366" y="2511517"/>
          <a:ext cx="5723724" cy="3713745"/>
        </p:xfrm>
        <a:graphic>
          <a:graphicData uri="http://schemas.openxmlformats.org/drawingml/2006/table">
            <a:tbl>
              <a:tblPr>
                <a:tableStyleId>{B301B821-A1FF-4177-AEE7-76D212191A09}</a:tableStyleId>
              </a:tblPr>
              <a:tblGrid>
                <a:gridCol w="34810">
                  <a:extLst>
                    <a:ext uri="{9D8B030D-6E8A-4147-A177-3AD203B41FA5}">
                      <a16:colId xmlns:a16="http://schemas.microsoft.com/office/drawing/2014/main" xmlns="" val="20000"/>
                    </a:ext>
                  </a:extLst>
                </a:gridCol>
                <a:gridCol w="1466130">
                  <a:extLst>
                    <a:ext uri="{9D8B030D-6E8A-4147-A177-3AD203B41FA5}">
                      <a16:colId xmlns:a16="http://schemas.microsoft.com/office/drawing/2014/main" xmlns="" val="20001"/>
                    </a:ext>
                  </a:extLst>
                </a:gridCol>
                <a:gridCol w="44220">
                  <a:extLst>
                    <a:ext uri="{9D8B030D-6E8A-4147-A177-3AD203B41FA5}">
                      <a16:colId xmlns:a16="http://schemas.microsoft.com/office/drawing/2014/main" xmlns="" val="20002"/>
                    </a:ext>
                  </a:extLst>
                </a:gridCol>
                <a:gridCol w="1275344">
                  <a:extLst>
                    <a:ext uri="{9D8B030D-6E8A-4147-A177-3AD203B41FA5}">
                      <a16:colId xmlns:a16="http://schemas.microsoft.com/office/drawing/2014/main" xmlns="" val="20003"/>
                    </a:ext>
                  </a:extLst>
                </a:gridCol>
                <a:gridCol w="1360170">
                  <a:extLst>
                    <a:ext uri="{9D8B030D-6E8A-4147-A177-3AD203B41FA5}">
                      <a16:colId xmlns:a16="http://schemas.microsoft.com/office/drawing/2014/main" xmlns="" val="20004"/>
                    </a:ext>
                  </a:extLst>
                </a:gridCol>
                <a:gridCol w="1543050">
                  <a:extLst>
                    <a:ext uri="{9D8B030D-6E8A-4147-A177-3AD203B41FA5}">
                      <a16:colId xmlns:a16="http://schemas.microsoft.com/office/drawing/2014/main" xmlns="" val="20005"/>
                    </a:ext>
                  </a:extLst>
                </a:gridCol>
              </a:tblGrid>
              <a:tr h="505664">
                <a:tc rowSpan="2" grid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a:effectLst/>
                        </a:rPr>
                        <a:t>N= 1,676</a:t>
                      </a:r>
                      <a:endParaRPr lang="en-GB" sz="1300" dirty="0">
                        <a:effectLst/>
                        <a:latin typeface="Calibri" panose="020F0502020204030204" pitchFamily="34" charset="0"/>
                      </a:endParaRPr>
                    </a:p>
                    <a:p>
                      <a:pPr>
                        <a:lnSpc>
                          <a:spcPct val="107000"/>
                        </a:lnSpc>
                      </a:pPr>
                      <a:endParaRPr lang="en-GB" sz="1300" dirty="0">
                        <a:effectLst/>
                        <a:latin typeface="Calibri" panose="020F0502020204030204" pitchFamily="34" charset="0"/>
                      </a:endParaRPr>
                    </a:p>
                  </a:txBody>
                  <a:tcPr marL="9410" marR="9410" marT="9410" marB="0" anchor="ctr"/>
                </a:tc>
                <a:tc rowSpan="2" hMerge="1">
                  <a:txBody>
                    <a:bodyPr/>
                    <a:lstStyle/>
                    <a:p>
                      <a:endParaRPr lang="en-GB"/>
                    </a:p>
                  </a:txBody>
                  <a:tcPr/>
                </a:tc>
                <a:tc rowSpan="2" hMerge="1">
                  <a:txBody>
                    <a:bodyPr/>
                    <a:lstStyle/>
                    <a:p>
                      <a:endParaRPr lang="en-GB"/>
                    </a:p>
                  </a:txBody>
                  <a:tcPr/>
                </a:tc>
                <a:tc gridSpan="3">
                  <a:txBody>
                    <a:bodyPr/>
                    <a:lstStyle/>
                    <a:p>
                      <a:pPr algn="ctr">
                        <a:lnSpc>
                          <a:spcPct val="107000"/>
                        </a:lnSpc>
                      </a:pPr>
                      <a:r>
                        <a:rPr lang="en-GB" sz="1300" b="1" dirty="0">
                          <a:solidFill>
                            <a:schemeClr val="bg1"/>
                          </a:solidFill>
                          <a:effectLst/>
                        </a:rPr>
                        <a:t>School type</a:t>
                      </a:r>
                      <a:endParaRPr lang="en-GB" sz="1300" b="1" dirty="0">
                        <a:solidFill>
                          <a:schemeClr val="bg1"/>
                        </a:solidFill>
                        <a:effectLst/>
                        <a:latin typeface="Calibri" panose="020F0502020204030204" pitchFamily="34" charset="0"/>
                      </a:endParaRPr>
                    </a:p>
                  </a:txBody>
                  <a:tcPr marL="9410" marR="9410" marT="9410" marB="0" anchor="ct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819547">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ct val="107000"/>
                        </a:lnSpc>
                      </a:pPr>
                      <a:r>
                        <a:rPr lang="en-GB" sz="1300" dirty="0">
                          <a:effectLst/>
                        </a:rPr>
                        <a:t>comprehensive school</a:t>
                      </a:r>
                      <a:endParaRPr lang="en-GB" sz="1300" dirty="0">
                        <a:effectLst/>
                        <a:latin typeface="Calibri" panose="020F0502020204030204" pitchFamily="34" charset="0"/>
                      </a:endParaRPr>
                    </a:p>
                  </a:txBody>
                  <a:tcPr marL="9410" marR="9410" marT="9410" marB="0" anchor="ctr"/>
                </a:tc>
                <a:tc>
                  <a:txBody>
                    <a:bodyPr/>
                    <a:lstStyle/>
                    <a:p>
                      <a:pPr algn="ctr">
                        <a:lnSpc>
                          <a:spcPct val="107000"/>
                        </a:lnSpc>
                      </a:pPr>
                      <a:r>
                        <a:rPr lang="en-GB" sz="1300" dirty="0">
                          <a:effectLst/>
                        </a:rPr>
                        <a:t>Grammar / selective state school</a:t>
                      </a:r>
                      <a:endParaRPr lang="en-GB" sz="1300" dirty="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Independent / fee-paying school</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1"/>
                  </a:ext>
                </a:extLst>
              </a:tr>
              <a:tr h="345735">
                <a:tc rowSpan="5">
                  <a:txBody>
                    <a:bodyPr/>
                    <a:lstStyle/>
                    <a:p>
                      <a:pPr>
                        <a:lnSpc>
                          <a:spcPct val="107000"/>
                        </a:lnSpc>
                      </a:pPr>
                      <a:endParaRPr lang="en-GB" sz="1300">
                        <a:effectLst/>
                        <a:latin typeface="Calibri" panose="020F0502020204030204" pitchFamily="34" charset="0"/>
                      </a:endParaRPr>
                    </a:p>
                  </a:txBody>
                  <a:tcPr marL="0" marR="0" marT="0" marB="0" anchor="ctr"/>
                </a:tc>
                <a:tc>
                  <a:txBody>
                    <a:bodyPr/>
                    <a:lstStyle/>
                    <a:p>
                      <a:pPr>
                        <a:lnSpc>
                          <a:spcPct val="107000"/>
                        </a:lnSpc>
                      </a:pPr>
                      <a:r>
                        <a:rPr lang="en-GB" sz="1300">
                          <a:effectLst/>
                        </a:rPr>
                        <a:t>Never</a:t>
                      </a:r>
                      <a:endParaRPr lang="en-GB" sz="1300">
                        <a:effectLst/>
                        <a:latin typeface="Calibri" panose="020F0502020204030204" pitchFamily="34" charset="0"/>
                      </a:endParaRPr>
                    </a:p>
                  </a:txBody>
                  <a:tcPr marL="0" marR="0" marT="0" marB="0" anchor="ctr"/>
                </a:tc>
                <a:tc>
                  <a:txBody>
                    <a:bodyPr/>
                    <a:lstStyle/>
                    <a:p>
                      <a:pPr>
                        <a:lnSpc>
                          <a:spcPct val="107000"/>
                        </a:lnSpc>
                      </a:pP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dirty="0">
                          <a:effectLst/>
                        </a:rPr>
                        <a:t>18.5%</a:t>
                      </a:r>
                      <a:endParaRPr lang="en-GB" sz="1300" dirty="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10.6%</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28.0%</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2"/>
                  </a:ext>
                </a:extLst>
              </a:tr>
              <a:tr h="345735">
                <a:tc vMerge="1">
                  <a:txBody>
                    <a:bodyPr/>
                    <a:lstStyle/>
                    <a:p>
                      <a:endParaRPr lang="en-GB"/>
                    </a:p>
                  </a:txBody>
                  <a:tcPr/>
                </a:tc>
                <a:tc>
                  <a:txBody>
                    <a:bodyPr/>
                    <a:lstStyle/>
                    <a:p>
                      <a:pPr>
                        <a:lnSpc>
                          <a:spcPct val="107000"/>
                        </a:lnSpc>
                      </a:pPr>
                      <a:r>
                        <a:rPr lang="en-GB" sz="1300">
                          <a:effectLst/>
                        </a:rPr>
                        <a:t>Once</a:t>
                      </a:r>
                      <a:endParaRPr lang="en-GB" sz="1300">
                        <a:effectLst/>
                        <a:latin typeface="Calibri" panose="020F0502020204030204" pitchFamily="34" charset="0"/>
                      </a:endParaRPr>
                    </a:p>
                  </a:txBody>
                  <a:tcPr marL="0" marR="0" marT="0" marB="0" anchor="ctr"/>
                </a:tc>
                <a:tc>
                  <a:txBody>
                    <a:bodyPr/>
                    <a:lstStyle/>
                    <a:p>
                      <a:pPr>
                        <a:lnSpc>
                          <a:spcPct val="107000"/>
                        </a:lnSpc>
                      </a:pP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39.3%</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29.4%</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23.6%</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3"/>
                  </a:ext>
                </a:extLst>
              </a:tr>
              <a:tr h="345735">
                <a:tc vMerge="1">
                  <a:txBody>
                    <a:bodyPr/>
                    <a:lstStyle/>
                    <a:p>
                      <a:endParaRPr lang="en-GB"/>
                    </a:p>
                  </a:txBody>
                  <a:tcPr/>
                </a:tc>
                <a:tc>
                  <a:txBody>
                    <a:bodyPr/>
                    <a:lstStyle/>
                    <a:p>
                      <a:pPr>
                        <a:lnSpc>
                          <a:spcPct val="107000"/>
                        </a:lnSpc>
                      </a:pPr>
                      <a:r>
                        <a:rPr lang="en-GB" sz="1300">
                          <a:effectLst/>
                        </a:rPr>
                        <a:t>Twice</a:t>
                      </a:r>
                      <a:endParaRPr lang="en-GB" sz="1300">
                        <a:effectLst/>
                        <a:latin typeface="Calibri" panose="020F0502020204030204" pitchFamily="34" charset="0"/>
                      </a:endParaRPr>
                    </a:p>
                  </a:txBody>
                  <a:tcPr marL="0" marR="0" marT="0" marB="0" anchor="ctr"/>
                </a:tc>
                <a:tc>
                  <a:txBody>
                    <a:bodyPr/>
                    <a:lstStyle/>
                    <a:p>
                      <a:pPr>
                        <a:lnSpc>
                          <a:spcPct val="107000"/>
                        </a:lnSpc>
                      </a:pP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22.7%</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33.2%</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16.1%</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4"/>
                  </a:ext>
                </a:extLst>
              </a:tr>
              <a:tr h="379503">
                <a:tc vMerge="1">
                  <a:txBody>
                    <a:bodyPr/>
                    <a:lstStyle/>
                    <a:p>
                      <a:endParaRPr lang="en-GB"/>
                    </a:p>
                  </a:txBody>
                  <a:tcPr/>
                </a:tc>
                <a:tc>
                  <a:txBody>
                    <a:bodyPr/>
                    <a:lstStyle/>
                    <a:p>
                      <a:pPr>
                        <a:lnSpc>
                          <a:spcPct val="107000"/>
                        </a:lnSpc>
                      </a:pPr>
                      <a:r>
                        <a:rPr lang="en-GB" sz="1300">
                          <a:effectLst/>
                        </a:rPr>
                        <a:t>Three times </a:t>
                      </a:r>
                      <a:endParaRPr lang="en-GB" sz="1300">
                        <a:effectLst/>
                        <a:latin typeface="Calibri" panose="020F0502020204030204" pitchFamily="34" charset="0"/>
                      </a:endParaRPr>
                    </a:p>
                  </a:txBody>
                  <a:tcPr marL="0" marR="0" marT="0" marB="0" anchor="ctr"/>
                </a:tc>
                <a:tc>
                  <a:txBody>
                    <a:bodyPr/>
                    <a:lstStyle/>
                    <a:p>
                      <a:pPr>
                        <a:lnSpc>
                          <a:spcPct val="107000"/>
                        </a:lnSpc>
                      </a:pP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8.3%</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dirty="0">
                          <a:effectLst/>
                        </a:rPr>
                        <a:t>10.6%</a:t>
                      </a:r>
                      <a:endParaRPr lang="en-GB" sz="1300" dirty="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10.6%</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5"/>
                  </a:ext>
                </a:extLst>
              </a:tr>
              <a:tr h="538490">
                <a:tc vMerge="1">
                  <a:txBody>
                    <a:bodyPr/>
                    <a:lstStyle/>
                    <a:p>
                      <a:endParaRPr lang="en-GB"/>
                    </a:p>
                  </a:txBody>
                  <a:tcPr/>
                </a:tc>
                <a:tc>
                  <a:txBody>
                    <a:bodyPr/>
                    <a:lstStyle/>
                    <a:p>
                      <a:pPr>
                        <a:lnSpc>
                          <a:spcPct val="107000"/>
                        </a:lnSpc>
                      </a:pPr>
                      <a:r>
                        <a:rPr lang="en-GB" sz="1300">
                          <a:effectLst/>
                        </a:rPr>
                        <a:t>Four or more times</a:t>
                      </a:r>
                      <a:endParaRPr lang="en-GB" sz="1300">
                        <a:effectLst/>
                        <a:latin typeface="Calibri" panose="020F0502020204030204" pitchFamily="34" charset="0"/>
                      </a:endParaRPr>
                    </a:p>
                  </a:txBody>
                  <a:tcPr marL="0" marR="0" marT="0" marB="0" anchor="ctr"/>
                </a:tc>
                <a:tc>
                  <a:txBody>
                    <a:bodyPr/>
                    <a:lstStyle/>
                    <a:p>
                      <a:pPr>
                        <a:lnSpc>
                          <a:spcPct val="107000"/>
                        </a:lnSpc>
                      </a:pP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11.3%</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16.2%</a:t>
                      </a:r>
                      <a:endParaRPr lang="en-GB" sz="1300">
                        <a:effectLst/>
                        <a:latin typeface="Calibri" panose="020F0502020204030204" pitchFamily="34" charset="0"/>
                      </a:endParaRPr>
                    </a:p>
                  </a:txBody>
                  <a:tcPr marL="9410" marR="9410" marT="9410" marB="0" anchor="ctr"/>
                </a:tc>
                <a:tc>
                  <a:txBody>
                    <a:bodyPr/>
                    <a:lstStyle/>
                    <a:p>
                      <a:pPr algn="ctr">
                        <a:lnSpc>
                          <a:spcPct val="107000"/>
                        </a:lnSpc>
                      </a:pPr>
                      <a:r>
                        <a:rPr lang="en-GB" sz="1300">
                          <a:effectLst/>
                        </a:rPr>
                        <a:t>21.7%</a:t>
                      </a:r>
                      <a:endParaRPr lang="en-GB" sz="130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6"/>
                  </a:ext>
                </a:extLst>
              </a:tr>
              <a:tr h="389456">
                <a:tc gridSpan="2">
                  <a:txBody>
                    <a:bodyPr/>
                    <a:lstStyle/>
                    <a:p>
                      <a:pPr>
                        <a:lnSpc>
                          <a:spcPct val="107000"/>
                        </a:lnSpc>
                      </a:pPr>
                      <a:r>
                        <a:rPr lang="en-GB" sz="1300" b="1" dirty="0">
                          <a:effectLst/>
                        </a:rPr>
                        <a:t>Average number of activities 2016</a:t>
                      </a:r>
                      <a:endParaRPr lang="en-GB" sz="1300" b="1" dirty="0">
                        <a:effectLst/>
                        <a:latin typeface="Calibri" panose="020F0502020204030204" pitchFamily="34" charset="0"/>
                      </a:endParaRPr>
                    </a:p>
                  </a:txBody>
                  <a:tcPr marL="9410" marR="9410" marT="9410" marB="0"/>
                </a:tc>
                <a:tc hMerge="1">
                  <a:txBody>
                    <a:bodyPr/>
                    <a:lstStyle/>
                    <a:p>
                      <a:endParaRPr lang="en-GB"/>
                    </a:p>
                  </a:txBody>
                  <a:tcPr/>
                </a:tc>
                <a:tc>
                  <a:txBody>
                    <a:bodyPr/>
                    <a:lstStyle/>
                    <a:p>
                      <a:pPr>
                        <a:lnSpc>
                          <a:spcPct val="107000"/>
                        </a:lnSpc>
                      </a:pPr>
                      <a:r>
                        <a:rPr lang="en-GB" sz="1300" b="1">
                          <a:effectLst/>
                        </a:rPr>
                        <a:t> </a:t>
                      </a:r>
                      <a:endParaRPr lang="en-GB" sz="1300" b="1">
                        <a:effectLst/>
                        <a:latin typeface="Calibri" panose="020F0502020204030204" pitchFamily="34" charset="0"/>
                      </a:endParaRPr>
                    </a:p>
                  </a:txBody>
                  <a:tcPr marL="9410" marR="9410" marT="9410" marB="0"/>
                </a:tc>
                <a:tc>
                  <a:txBody>
                    <a:bodyPr/>
                    <a:lstStyle/>
                    <a:p>
                      <a:pPr algn="ctr">
                        <a:lnSpc>
                          <a:spcPct val="107000"/>
                        </a:lnSpc>
                      </a:pPr>
                      <a:r>
                        <a:rPr lang="en-GB" sz="1300" b="1" dirty="0">
                          <a:effectLst/>
                        </a:rPr>
                        <a:t>1.54</a:t>
                      </a:r>
                      <a:endParaRPr lang="en-GB" sz="1300" b="1" dirty="0">
                        <a:effectLst/>
                        <a:latin typeface="Calibri" panose="020F0502020204030204" pitchFamily="34" charset="0"/>
                      </a:endParaRPr>
                    </a:p>
                  </a:txBody>
                  <a:tcPr marL="9410" marR="9410" marT="9410" marB="0" anchor="ctr"/>
                </a:tc>
                <a:tc>
                  <a:txBody>
                    <a:bodyPr/>
                    <a:lstStyle/>
                    <a:p>
                      <a:pPr algn="ctr">
                        <a:lnSpc>
                          <a:spcPct val="107000"/>
                        </a:lnSpc>
                      </a:pPr>
                      <a:r>
                        <a:rPr lang="en-GB" sz="1300" b="1" dirty="0">
                          <a:effectLst/>
                        </a:rPr>
                        <a:t>1.92</a:t>
                      </a:r>
                      <a:endParaRPr lang="en-GB" sz="1300" b="1" dirty="0">
                        <a:effectLst/>
                        <a:latin typeface="Calibri" panose="020F0502020204030204" pitchFamily="34" charset="0"/>
                      </a:endParaRPr>
                    </a:p>
                  </a:txBody>
                  <a:tcPr marL="9410" marR="9410" marT="9410" marB="0" anchor="ctr"/>
                </a:tc>
                <a:tc>
                  <a:txBody>
                    <a:bodyPr/>
                    <a:lstStyle/>
                    <a:p>
                      <a:pPr algn="ctr">
                        <a:lnSpc>
                          <a:spcPct val="107000"/>
                        </a:lnSpc>
                      </a:pPr>
                      <a:r>
                        <a:rPr lang="en-GB" sz="1300" b="1" dirty="0">
                          <a:effectLst/>
                        </a:rPr>
                        <a:t>1.74</a:t>
                      </a:r>
                      <a:endParaRPr lang="en-GB" sz="1300" b="1" dirty="0">
                        <a:effectLst/>
                        <a:latin typeface="Calibri" panose="020F0502020204030204" pitchFamily="34" charset="0"/>
                      </a:endParaRPr>
                    </a:p>
                  </a:txBody>
                  <a:tcPr marL="9410" marR="9410" marT="9410" marB="0" anchor="ctr"/>
                </a:tc>
                <a:extLst>
                  <a:ext uri="{0D108BD9-81ED-4DB2-BD59-A6C34878D82A}">
                    <a16:rowId xmlns:a16="http://schemas.microsoft.com/office/drawing/2014/main" xmlns=""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30383690"/>
              </p:ext>
            </p:extLst>
          </p:nvPr>
        </p:nvGraphicFramePr>
        <p:xfrm>
          <a:off x="6598018" y="3105914"/>
          <a:ext cx="4957712" cy="1123108"/>
        </p:xfrm>
        <a:graphic>
          <a:graphicData uri="http://schemas.openxmlformats.org/drawingml/2006/table">
            <a:tbl>
              <a:tblPr>
                <a:tableStyleId>{BC89EF96-8CEA-46FF-86C4-4CE0E7609802}</a:tableStyleId>
              </a:tblPr>
              <a:tblGrid>
                <a:gridCol w="2434414">
                  <a:extLst>
                    <a:ext uri="{9D8B030D-6E8A-4147-A177-3AD203B41FA5}">
                      <a16:colId xmlns:a16="http://schemas.microsoft.com/office/drawing/2014/main" xmlns="" val="20000"/>
                    </a:ext>
                  </a:extLst>
                </a:gridCol>
                <a:gridCol w="1230544">
                  <a:extLst>
                    <a:ext uri="{9D8B030D-6E8A-4147-A177-3AD203B41FA5}">
                      <a16:colId xmlns:a16="http://schemas.microsoft.com/office/drawing/2014/main" xmlns="" val="20001"/>
                    </a:ext>
                  </a:extLst>
                </a:gridCol>
                <a:gridCol w="1292754">
                  <a:extLst>
                    <a:ext uri="{9D8B030D-6E8A-4147-A177-3AD203B41FA5}">
                      <a16:colId xmlns:a16="http://schemas.microsoft.com/office/drawing/2014/main" xmlns="" val="20002"/>
                    </a:ext>
                  </a:extLst>
                </a:gridCol>
              </a:tblGrid>
              <a:tr h="274102">
                <a:tc rowSpan="2">
                  <a:txBody>
                    <a:bodyPr/>
                    <a:lstStyle/>
                    <a:p>
                      <a:pPr>
                        <a:lnSpc>
                          <a:spcPct val="107000"/>
                        </a:lnSpc>
                      </a:pPr>
                      <a:r>
                        <a:rPr lang="en-GB" sz="1300" dirty="0">
                          <a:solidFill>
                            <a:schemeClr val="bg1"/>
                          </a:solidFill>
                          <a:effectLst/>
                          <a:latin typeface="Calibri" panose="020F0502020204030204" pitchFamily="34" charset="0"/>
                        </a:rPr>
                        <a:t>N=1,659</a:t>
                      </a:r>
                    </a:p>
                  </a:txBody>
                  <a:tcPr marL="9525" marR="9525" marT="9525" marB="0" anchor="ctr">
                    <a:solidFill>
                      <a:schemeClr val="accent1"/>
                    </a:solidFill>
                  </a:tcPr>
                </a:tc>
                <a:tc gridSpan="2">
                  <a:txBody>
                    <a:bodyPr/>
                    <a:lstStyle/>
                    <a:p>
                      <a:pPr algn="ctr">
                        <a:lnSpc>
                          <a:spcPct val="107000"/>
                        </a:lnSpc>
                      </a:pPr>
                      <a:r>
                        <a:rPr lang="en-GB" sz="1300" b="1" dirty="0">
                          <a:solidFill>
                            <a:schemeClr val="bg1"/>
                          </a:solidFill>
                          <a:effectLst/>
                        </a:rPr>
                        <a:t>FSM</a:t>
                      </a:r>
                      <a:endParaRPr lang="en-GB" sz="1300" b="1"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GB"/>
                    </a:p>
                  </a:txBody>
                  <a:tcPr/>
                </a:tc>
                <a:extLst>
                  <a:ext uri="{0D108BD9-81ED-4DB2-BD59-A6C34878D82A}">
                    <a16:rowId xmlns:a16="http://schemas.microsoft.com/office/drawing/2014/main" xmlns="" val="10000"/>
                  </a:ext>
                </a:extLst>
              </a:tr>
              <a:tr h="287840">
                <a:tc vMerge="1">
                  <a:txBody>
                    <a:bodyPr/>
                    <a:lstStyle/>
                    <a:p>
                      <a:endParaRPr lang="en-GB"/>
                    </a:p>
                  </a:txBody>
                  <a:tcPr/>
                </a:tc>
                <a:tc>
                  <a:txBody>
                    <a:bodyPr/>
                    <a:lstStyle/>
                    <a:p>
                      <a:pPr algn="ctr">
                        <a:lnSpc>
                          <a:spcPct val="107000"/>
                        </a:lnSpc>
                      </a:pPr>
                      <a:r>
                        <a:rPr lang="en-GB" sz="1300" dirty="0">
                          <a:solidFill>
                            <a:schemeClr val="bg1"/>
                          </a:solidFill>
                          <a:effectLst/>
                        </a:rPr>
                        <a:t>No</a:t>
                      </a:r>
                      <a:endParaRPr lang="en-GB" sz="1300"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a:lnSpc>
                          <a:spcPct val="107000"/>
                        </a:lnSpc>
                      </a:pPr>
                      <a:r>
                        <a:rPr lang="en-GB" sz="1300" dirty="0">
                          <a:solidFill>
                            <a:schemeClr val="bg1"/>
                          </a:solidFill>
                          <a:effectLst/>
                        </a:rPr>
                        <a:t>Yes</a:t>
                      </a:r>
                      <a:endParaRPr lang="en-GB" sz="1300"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xmlns="" val="10001"/>
                  </a:ext>
                </a:extLst>
              </a:tr>
              <a:tr h="561166">
                <a:tc>
                  <a:txBody>
                    <a:bodyPr/>
                    <a:lstStyle/>
                    <a:p>
                      <a:pPr>
                        <a:lnSpc>
                          <a:spcPct val="107000"/>
                        </a:lnSpc>
                      </a:pPr>
                      <a:r>
                        <a:rPr lang="en-US" sz="1300" dirty="0">
                          <a:effectLst/>
                        </a:rPr>
                        <a:t>Average number of activities</a:t>
                      </a:r>
                      <a:endParaRPr lang="en-GB" sz="1300" dirty="0">
                        <a:effectLst/>
                        <a:latin typeface="Calibri" panose="020F0502020204030204" pitchFamily="34" charset="0"/>
                      </a:endParaRPr>
                    </a:p>
                    <a:p>
                      <a:pPr>
                        <a:lnSpc>
                          <a:spcPct val="107000"/>
                        </a:lnSpc>
                      </a:pPr>
                      <a:r>
                        <a:rPr lang="en-US" sz="1300" dirty="0">
                          <a:effectLst/>
                        </a:rPr>
                        <a:t> </a:t>
                      </a:r>
                      <a:endParaRPr lang="en-GB" sz="1300" dirty="0">
                        <a:effectLst/>
                        <a:latin typeface="Calibri" panose="020F0502020204030204" pitchFamily="34" charset="0"/>
                      </a:endParaRPr>
                    </a:p>
                  </a:txBody>
                  <a:tcPr marL="9525" marR="9525" marT="9525" marB="0" anchor="ctr"/>
                </a:tc>
                <a:tc>
                  <a:txBody>
                    <a:bodyPr/>
                    <a:lstStyle/>
                    <a:p>
                      <a:pPr algn="ctr">
                        <a:lnSpc>
                          <a:spcPct val="107000"/>
                        </a:lnSpc>
                      </a:pPr>
                      <a:r>
                        <a:rPr lang="en-US" sz="1300" b="1" dirty="0">
                          <a:effectLst/>
                        </a:rPr>
                        <a:t>1.63</a:t>
                      </a:r>
                      <a:endParaRPr lang="en-GB" sz="1300" b="1" dirty="0">
                        <a:effectLst/>
                        <a:latin typeface="Calibri" panose="020F0502020204030204" pitchFamily="34" charset="0"/>
                      </a:endParaRPr>
                    </a:p>
                  </a:txBody>
                  <a:tcPr marL="9525" marR="9525" marT="9525" marB="0" anchor="ctr"/>
                </a:tc>
                <a:tc>
                  <a:txBody>
                    <a:bodyPr/>
                    <a:lstStyle/>
                    <a:p>
                      <a:pPr algn="ctr">
                        <a:lnSpc>
                          <a:spcPct val="107000"/>
                        </a:lnSpc>
                      </a:pPr>
                      <a:r>
                        <a:rPr lang="en-US" sz="1300" dirty="0">
                          <a:effectLst/>
                        </a:rPr>
                        <a:t>1.50</a:t>
                      </a:r>
                      <a:endParaRPr lang="en-GB" sz="1300" dirty="0">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23952683"/>
              </p:ext>
            </p:extLst>
          </p:nvPr>
        </p:nvGraphicFramePr>
        <p:xfrm>
          <a:off x="6598018" y="4610181"/>
          <a:ext cx="4957712" cy="1615041"/>
        </p:xfrm>
        <a:graphic>
          <a:graphicData uri="http://schemas.openxmlformats.org/drawingml/2006/table">
            <a:tbl>
              <a:tblPr>
                <a:tableStyleId>{BC89EF96-8CEA-46FF-86C4-4CE0E7609802}</a:tableStyleId>
              </a:tblPr>
              <a:tblGrid>
                <a:gridCol w="2434414">
                  <a:extLst>
                    <a:ext uri="{9D8B030D-6E8A-4147-A177-3AD203B41FA5}">
                      <a16:colId xmlns:a16="http://schemas.microsoft.com/office/drawing/2014/main" xmlns="" val="20000"/>
                    </a:ext>
                  </a:extLst>
                </a:gridCol>
                <a:gridCol w="1230544">
                  <a:extLst>
                    <a:ext uri="{9D8B030D-6E8A-4147-A177-3AD203B41FA5}">
                      <a16:colId xmlns:a16="http://schemas.microsoft.com/office/drawing/2014/main" xmlns="" val="20001"/>
                    </a:ext>
                  </a:extLst>
                </a:gridCol>
                <a:gridCol w="1292754">
                  <a:extLst>
                    <a:ext uri="{9D8B030D-6E8A-4147-A177-3AD203B41FA5}">
                      <a16:colId xmlns:a16="http://schemas.microsoft.com/office/drawing/2014/main" xmlns="" val="20002"/>
                    </a:ext>
                  </a:extLst>
                </a:gridCol>
              </a:tblGrid>
              <a:tr h="620424">
                <a:tc rowSpan="2">
                  <a:txBody>
                    <a:bodyPr/>
                    <a:lstStyle/>
                    <a:p>
                      <a:pPr>
                        <a:lnSpc>
                          <a:spcPct val="107000"/>
                        </a:lnSpc>
                      </a:pPr>
                      <a:r>
                        <a:rPr lang="en-GB" sz="1300" dirty="0">
                          <a:solidFill>
                            <a:schemeClr val="bg1"/>
                          </a:solidFill>
                          <a:effectLst/>
                          <a:latin typeface="Calibri" panose="020F0502020204030204" pitchFamily="34" charset="0"/>
                        </a:rPr>
                        <a:t>N= 1,680</a:t>
                      </a:r>
                    </a:p>
                  </a:txBody>
                  <a:tcPr marL="9525" marR="9525" marT="9525" marB="0" anchor="ctr">
                    <a:solidFill>
                      <a:schemeClr val="accent1"/>
                    </a:solidFill>
                  </a:tcPr>
                </a:tc>
                <a:tc gridSpan="2">
                  <a:txBody>
                    <a:bodyPr/>
                    <a:lstStyle/>
                    <a:p>
                      <a:pPr algn="ctr">
                        <a:lnSpc>
                          <a:spcPct val="107000"/>
                        </a:lnSpc>
                      </a:pPr>
                      <a:r>
                        <a:rPr lang="en-GB" sz="1300" b="1" dirty="0">
                          <a:solidFill>
                            <a:schemeClr val="bg1"/>
                          </a:solidFill>
                          <a:effectLst/>
                        </a:rPr>
                        <a:t>parents/carers went to university?</a:t>
                      </a:r>
                      <a:endParaRPr lang="en-GB" sz="1300" b="1"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GB"/>
                    </a:p>
                  </a:txBody>
                  <a:tcPr/>
                </a:tc>
                <a:extLst>
                  <a:ext uri="{0D108BD9-81ED-4DB2-BD59-A6C34878D82A}">
                    <a16:rowId xmlns:a16="http://schemas.microsoft.com/office/drawing/2014/main" xmlns="" val="10000"/>
                  </a:ext>
                </a:extLst>
              </a:tr>
              <a:tr h="287840">
                <a:tc vMerge="1">
                  <a:txBody>
                    <a:bodyPr/>
                    <a:lstStyle/>
                    <a:p>
                      <a:endParaRPr lang="en-GB"/>
                    </a:p>
                  </a:txBody>
                  <a:tcPr/>
                </a:tc>
                <a:tc>
                  <a:txBody>
                    <a:bodyPr/>
                    <a:lstStyle/>
                    <a:p>
                      <a:pPr algn="ctr">
                        <a:lnSpc>
                          <a:spcPct val="107000"/>
                        </a:lnSpc>
                      </a:pPr>
                      <a:r>
                        <a:rPr lang="en-GB" sz="1300" dirty="0">
                          <a:solidFill>
                            <a:schemeClr val="bg1"/>
                          </a:solidFill>
                          <a:effectLst/>
                        </a:rPr>
                        <a:t>No, neither of them did</a:t>
                      </a:r>
                      <a:endParaRPr lang="en-GB" sz="1300"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a:lnSpc>
                          <a:spcPct val="107000"/>
                        </a:lnSpc>
                      </a:pPr>
                      <a:r>
                        <a:rPr lang="en-GB" sz="1300" dirty="0">
                          <a:solidFill>
                            <a:schemeClr val="bg1"/>
                          </a:solidFill>
                          <a:effectLst/>
                        </a:rPr>
                        <a:t>Yes, at least one of them did</a:t>
                      </a:r>
                      <a:endParaRPr lang="en-GB" sz="1300"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xmlns="" val="10001"/>
                  </a:ext>
                </a:extLst>
              </a:tr>
              <a:tr h="561166">
                <a:tc>
                  <a:txBody>
                    <a:bodyPr/>
                    <a:lstStyle/>
                    <a:p>
                      <a:pPr>
                        <a:lnSpc>
                          <a:spcPct val="107000"/>
                        </a:lnSpc>
                      </a:pPr>
                      <a:r>
                        <a:rPr lang="en-US" sz="1300" dirty="0">
                          <a:effectLst/>
                        </a:rPr>
                        <a:t>Average number of activities</a:t>
                      </a:r>
                      <a:endParaRPr lang="en-GB" sz="1300" dirty="0">
                        <a:effectLst/>
                        <a:latin typeface="Calibri" panose="020F0502020204030204" pitchFamily="34" charset="0"/>
                      </a:endParaRPr>
                    </a:p>
                    <a:p>
                      <a:pPr>
                        <a:lnSpc>
                          <a:spcPct val="107000"/>
                        </a:lnSpc>
                      </a:pPr>
                      <a:r>
                        <a:rPr lang="en-US" sz="1300" dirty="0">
                          <a:effectLst/>
                        </a:rPr>
                        <a:t> </a:t>
                      </a:r>
                      <a:endParaRPr lang="en-GB" sz="1300" dirty="0">
                        <a:effectLst/>
                        <a:latin typeface="Calibri" panose="020F0502020204030204" pitchFamily="34" charset="0"/>
                      </a:endParaRPr>
                    </a:p>
                  </a:txBody>
                  <a:tcPr marL="9525" marR="9525" marT="9525" marB="0" anchor="ctr"/>
                </a:tc>
                <a:tc>
                  <a:txBody>
                    <a:bodyPr/>
                    <a:lstStyle/>
                    <a:p>
                      <a:pPr algn="ctr">
                        <a:lnSpc>
                          <a:spcPct val="107000"/>
                        </a:lnSpc>
                      </a:pPr>
                      <a:r>
                        <a:rPr lang="en-US" sz="1300" dirty="0">
                          <a:effectLst/>
                        </a:rPr>
                        <a:t>1.55</a:t>
                      </a:r>
                      <a:endParaRPr lang="en-GB" sz="1300" dirty="0">
                        <a:effectLst/>
                        <a:latin typeface="Calibri" panose="020F0502020204030204" pitchFamily="34" charset="0"/>
                      </a:endParaRPr>
                    </a:p>
                  </a:txBody>
                  <a:tcPr marL="9525" marR="9525" marT="9525" marB="0" anchor="ctr"/>
                </a:tc>
                <a:tc>
                  <a:txBody>
                    <a:bodyPr/>
                    <a:lstStyle/>
                    <a:p>
                      <a:pPr algn="ctr">
                        <a:lnSpc>
                          <a:spcPct val="107000"/>
                        </a:lnSpc>
                      </a:pPr>
                      <a:r>
                        <a:rPr lang="en-US" sz="1300" b="1" dirty="0">
                          <a:effectLst/>
                        </a:rPr>
                        <a:t>1.71</a:t>
                      </a:r>
                      <a:endParaRPr lang="en-GB" sz="1300" b="1" dirty="0">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79845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06400" y="377293"/>
            <a:ext cx="9814232" cy="1713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GB" sz="2300" b="0" i="0" u="none" strike="noStrike" cap="none" dirty="0">
                <a:solidFill>
                  <a:srgbClr val="FF0000"/>
                </a:solidFill>
                <a:latin typeface="Calibri"/>
                <a:ea typeface="Calibri"/>
                <a:cs typeface="Calibri"/>
                <a:sym typeface="Calibri"/>
              </a:rPr>
              <a:t>a)</a:t>
            </a:r>
            <a:r>
              <a:rPr lang="en-GB" sz="2300" b="0" i="0" u="none" strike="noStrike" cap="none" dirty="0">
                <a:solidFill>
                  <a:schemeClr val="dk1"/>
                </a:solidFill>
                <a:latin typeface="Calibri"/>
                <a:ea typeface="Calibri"/>
                <a:cs typeface="Calibri"/>
                <a:sym typeface="Calibri"/>
              </a:rPr>
              <a:t> Most young people educated in the </a:t>
            </a:r>
            <a:r>
              <a:rPr lang="en-GB" sz="2300" b="1" i="0" u="none" strike="noStrike" cap="none" dirty="0">
                <a:solidFill>
                  <a:schemeClr val="dk1"/>
                </a:solidFill>
                <a:latin typeface="Calibri"/>
                <a:ea typeface="Calibri"/>
                <a:cs typeface="Calibri"/>
                <a:sym typeface="Calibri"/>
              </a:rPr>
              <a:t>state sector </a:t>
            </a:r>
            <a:r>
              <a:rPr lang="en-GB" sz="2300" b="0" i="0" u="none" strike="noStrike" cap="none" dirty="0">
                <a:solidFill>
                  <a:schemeClr val="dk1"/>
                </a:solidFill>
                <a:latin typeface="Calibri"/>
                <a:ea typeface="Calibri"/>
                <a:cs typeface="Calibri"/>
                <a:sym typeface="Calibri"/>
              </a:rPr>
              <a:t>think that their schools </a:t>
            </a:r>
            <a:r>
              <a:rPr lang="en-GB" sz="2300" b="1" i="0" u="none" strike="noStrike" cap="none" dirty="0">
                <a:solidFill>
                  <a:schemeClr val="dk1"/>
                </a:solidFill>
                <a:latin typeface="Calibri"/>
                <a:ea typeface="Calibri"/>
                <a:cs typeface="Calibri"/>
                <a:sym typeface="Calibri"/>
              </a:rPr>
              <a:t>prepared them poorly</a:t>
            </a:r>
            <a:r>
              <a:rPr lang="en-GB" sz="2300" b="0" i="0" u="none" strike="noStrike" cap="none" dirty="0">
                <a:solidFill>
                  <a:schemeClr val="dk1"/>
                </a:solidFill>
                <a:latin typeface="Calibri"/>
                <a:ea typeface="Calibri"/>
                <a:cs typeface="Calibri"/>
                <a:sym typeface="Calibri"/>
              </a:rPr>
              <a:t> for adult working life; </a:t>
            </a:r>
            <a:br>
              <a:rPr lang="en-GB" sz="2300" b="0" i="0" u="none" strike="noStrike" cap="none" dirty="0">
                <a:solidFill>
                  <a:schemeClr val="dk1"/>
                </a:solidFill>
                <a:latin typeface="Calibri"/>
                <a:ea typeface="Calibri"/>
                <a:cs typeface="Calibri"/>
                <a:sym typeface="Calibri"/>
              </a:rPr>
            </a:br>
            <a:r>
              <a:rPr lang="en-GB" sz="2300" b="0" i="0" u="none" strike="noStrike" cap="none" dirty="0">
                <a:solidFill>
                  <a:schemeClr val="dk1"/>
                </a:solidFill>
                <a:latin typeface="Calibri"/>
                <a:ea typeface="Calibri"/>
                <a:cs typeface="Calibri"/>
                <a:sym typeface="Calibri"/>
              </a:rPr>
              <a:t/>
            </a:r>
            <a:br>
              <a:rPr lang="en-GB" sz="2300" b="0" i="0" u="none" strike="noStrike" cap="none" dirty="0">
                <a:solidFill>
                  <a:schemeClr val="dk1"/>
                </a:solidFill>
                <a:latin typeface="Calibri"/>
                <a:ea typeface="Calibri"/>
                <a:cs typeface="Calibri"/>
                <a:sym typeface="Calibri"/>
              </a:rPr>
            </a:br>
            <a:r>
              <a:rPr lang="en-GB" sz="2300" b="0" i="0" u="none" strike="noStrike" cap="none" dirty="0">
                <a:solidFill>
                  <a:srgbClr val="FF0000"/>
                </a:solidFill>
                <a:latin typeface="Calibri"/>
                <a:ea typeface="Calibri"/>
                <a:cs typeface="Calibri"/>
                <a:sym typeface="Calibri"/>
              </a:rPr>
              <a:t>b)</a:t>
            </a:r>
            <a:r>
              <a:rPr lang="en-GB" sz="2300" b="0" i="0" u="none" strike="noStrike" cap="none" dirty="0">
                <a:solidFill>
                  <a:schemeClr val="dk1"/>
                </a:solidFill>
                <a:latin typeface="Calibri"/>
                <a:ea typeface="Calibri"/>
                <a:cs typeface="Calibri"/>
                <a:sym typeface="Calibri"/>
              </a:rPr>
              <a:t> Young adults who experienced </a:t>
            </a:r>
            <a:r>
              <a:rPr lang="en-GB" sz="2300" b="1" i="0" u="none" strike="noStrike" cap="none" dirty="0">
                <a:solidFill>
                  <a:schemeClr val="dk1"/>
                </a:solidFill>
                <a:latin typeface="Calibri"/>
                <a:ea typeface="Calibri"/>
                <a:cs typeface="Calibri"/>
                <a:sym typeface="Calibri"/>
              </a:rPr>
              <a:t>greater volume </a:t>
            </a:r>
            <a:r>
              <a:rPr lang="en-GB" sz="2300" b="0" i="0" u="none" strike="noStrike" cap="none" dirty="0">
                <a:solidFill>
                  <a:schemeClr val="dk1"/>
                </a:solidFill>
                <a:latin typeface="Calibri"/>
                <a:ea typeface="Calibri"/>
                <a:cs typeface="Calibri"/>
                <a:sym typeface="Calibri"/>
              </a:rPr>
              <a:t>of school-mediated employer engagement </a:t>
            </a:r>
            <a:r>
              <a:rPr lang="en-GB" sz="2300" b="1" i="0" u="none" strike="noStrike" cap="none" dirty="0">
                <a:solidFill>
                  <a:schemeClr val="dk1"/>
                </a:solidFill>
                <a:latin typeface="Calibri"/>
                <a:ea typeface="Calibri"/>
                <a:cs typeface="Calibri"/>
                <a:sym typeface="Calibri"/>
              </a:rPr>
              <a:t>feel better prepared </a:t>
            </a:r>
            <a:r>
              <a:rPr lang="en-GB" sz="2300" b="0" i="0" u="none" strike="noStrike" cap="none" dirty="0">
                <a:solidFill>
                  <a:schemeClr val="dk1"/>
                </a:solidFill>
                <a:latin typeface="Calibri"/>
                <a:ea typeface="Calibri"/>
                <a:cs typeface="Calibri"/>
                <a:sym typeface="Calibri"/>
              </a:rPr>
              <a:t>for the adult working world </a:t>
            </a:r>
          </a:p>
        </p:txBody>
      </p:sp>
      <p:graphicFrame>
        <p:nvGraphicFramePr>
          <p:cNvPr id="375" name="Shape 375"/>
          <p:cNvGraphicFramePr/>
          <p:nvPr>
            <p:extLst>
              <p:ext uri="{D42A27DB-BD31-4B8C-83A1-F6EECF244321}">
                <p14:modId xmlns:p14="http://schemas.microsoft.com/office/powerpoint/2010/main" val="913597361"/>
              </p:ext>
            </p:extLst>
          </p:nvPr>
        </p:nvGraphicFramePr>
        <p:xfrm>
          <a:off x="406400" y="2326413"/>
          <a:ext cx="5390400" cy="4341075"/>
        </p:xfrm>
        <a:graphic>
          <a:graphicData uri="http://schemas.openxmlformats.org/drawingml/2006/table">
            <a:tbl>
              <a:tblPr>
                <a:tableStyleId>{B301B821-A1FF-4177-AEE7-76D212191A09}</a:tableStyleId>
              </a:tblPr>
              <a:tblGrid>
                <a:gridCol w="66325">
                  <a:extLst>
                    <a:ext uri="{9D8B030D-6E8A-4147-A177-3AD203B41FA5}">
                      <a16:colId xmlns:a16="http://schemas.microsoft.com/office/drawing/2014/main" xmlns="" val="20000"/>
                    </a:ext>
                  </a:extLst>
                </a:gridCol>
                <a:gridCol w="2274775">
                  <a:extLst>
                    <a:ext uri="{9D8B030D-6E8A-4147-A177-3AD203B41FA5}">
                      <a16:colId xmlns:a16="http://schemas.microsoft.com/office/drawing/2014/main" xmlns="" val="20001"/>
                    </a:ext>
                  </a:extLst>
                </a:gridCol>
                <a:gridCol w="564700">
                  <a:extLst>
                    <a:ext uri="{9D8B030D-6E8A-4147-A177-3AD203B41FA5}">
                      <a16:colId xmlns:a16="http://schemas.microsoft.com/office/drawing/2014/main" xmlns="" val="20002"/>
                    </a:ext>
                  </a:extLst>
                </a:gridCol>
                <a:gridCol w="564700">
                  <a:extLst>
                    <a:ext uri="{9D8B030D-6E8A-4147-A177-3AD203B41FA5}">
                      <a16:colId xmlns:a16="http://schemas.microsoft.com/office/drawing/2014/main" xmlns="" val="20003"/>
                    </a:ext>
                  </a:extLst>
                </a:gridCol>
                <a:gridCol w="677375">
                  <a:extLst>
                    <a:ext uri="{9D8B030D-6E8A-4147-A177-3AD203B41FA5}">
                      <a16:colId xmlns:a16="http://schemas.microsoft.com/office/drawing/2014/main" xmlns="" val="20004"/>
                    </a:ext>
                  </a:extLst>
                </a:gridCol>
                <a:gridCol w="677375">
                  <a:extLst>
                    <a:ext uri="{9D8B030D-6E8A-4147-A177-3AD203B41FA5}">
                      <a16:colId xmlns:a16="http://schemas.microsoft.com/office/drawing/2014/main" xmlns="" val="20005"/>
                    </a:ext>
                  </a:extLst>
                </a:gridCol>
                <a:gridCol w="565150">
                  <a:extLst>
                    <a:ext uri="{9D8B030D-6E8A-4147-A177-3AD203B41FA5}">
                      <a16:colId xmlns:a16="http://schemas.microsoft.com/office/drawing/2014/main" xmlns="" val="20006"/>
                    </a:ext>
                  </a:extLst>
                </a:gridCol>
              </a:tblGrid>
              <a:tr h="953325">
                <a:tc rowSpan="2" gridSpan="3">
                  <a:txBody>
                    <a:bodyPr/>
                    <a:lstStyle/>
                    <a:p>
                      <a:pPr marL="0" marR="0" lvl="0" indent="0" algn="l" rtl="0">
                        <a:lnSpc>
                          <a:spcPct val="115000"/>
                        </a:lnSpc>
                        <a:spcBef>
                          <a:spcPts val="0"/>
                        </a:spcBef>
                        <a:buSzPct val="25000"/>
                        <a:buNone/>
                      </a:pPr>
                      <a:r>
                        <a:rPr lang="en-GB" sz="1100" dirty="0">
                          <a:sym typeface="Corbel"/>
                        </a:rPr>
                        <a:t>P-Value: 0.00</a:t>
                      </a:r>
                    </a:p>
                    <a:p>
                      <a:pPr marL="0" marR="0" lvl="0" indent="0" algn="l" rtl="0">
                        <a:lnSpc>
                          <a:spcPct val="115000"/>
                        </a:lnSpc>
                        <a:spcBef>
                          <a:spcPts val="0"/>
                        </a:spcBef>
                        <a:buSzPct val="25000"/>
                        <a:buNone/>
                      </a:pPr>
                      <a:r>
                        <a:rPr lang="en-GB" sz="1100" dirty="0">
                          <a:sym typeface="Corbel"/>
                        </a:rPr>
                        <a:t> </a:t>
                      </a:r>
                    </a:p>
                    <a:p>
                      <a:pPr marL="0" marR="0" lvl="0" indent="0" algn="l" rtl="0">
                        <a:lnSpc>
                          <a:spcPct val="115000"/>
                        </a:lnSpc>
                        <a:spcBef>
                          <a:spcPts val="0"/>
                        </a:spcBef>
                        <a:buSzPct val="25000"/>
                        <a:buNone/>
                      </a:pPr>
                      <a:r>
                        <a:rPr lang="en-GB" sz="1100" dirty="0">
                          <a:sym typeface="Corbel"/>
                        </a:rPr>
                        <a:t>School type at age 16</a:t>
                      </a:r>
                    </a:p>
                    <a:p>
                      <a:pPr marL="0" marR="0" lvl="0" indent="0" algn="l" rtl="0">
                        <a:lnSpc>
                          <a:spcPct val="115000"/>
                        </a:lnSpc>
                        <a:spcBef>
                          <a:spcPts val="0"/>
                        </a:spcBef>
                        <a:spcAft>
                          <a:spcPts val="0"/>
                        </a:spcAft>
                        <a:buSzPct val="25000"/>
                        <a:buNone/>
                      </a:pPr>
                      <a:endParaRPr sz="1100" dirty="0">
                        <a:sym typeface="Corbel"/>
                      </a:endParaRPr>
                    </a:p>
                    <a:p>
                      <a:pPr marL="0" marR="0" lvl="0" indent="0" algn="l" rtl="0">
                        <a:lnSpc>
                          <a:spcPct val="115000"/>
                        </a:lnSpc>
                        <a:spcBef>
                          <a:spcPts val="0"/>
                        </a:spcBef>
                        <a:spcAft>
                          <a:spcPts val="0"/>
                        </a:spcAft>
                        <a:buClr>
                          <a:schemeClr val="dk1"/>
                        </a:buClr>
                        <a:buSzPct val="25000"/>
                        <a:buFont typeface="Corbel"/>
                        <a:buNone/>
                      </a:pPr>
                      <a:r>
                        <a:rPr lang="en-GB" sz="1100" dirty="0">
                          <a:sym typeface="Corbel"/>
                        </a:rPr>
                        <a:t>N= </a:t>
                      </a:r>
                      <a:r>
                        <a:rPr lang="en-GB" sz="1000" dirty="0">
                          <a:sym typeface="Corbel"/>
                        </a:rPr>
                        <a:t>1,676</a:t>
                      </a:r>
                    </a:p>
                    <a:p>
                      <a:pPr marL="0" marR="0" lvl="0" indent="0" algn="l" rtl="0">
                        <a:lnSpc>
                          <a:spcPct val="115000"/>
                        </a:lnSpc>
                        <a:spcBef>
                          <a:spcPts val="0"/>
                        </a:spcBef>
                        <a:buSzPct val="25000"/>
                        <a:buNone/>
                      </a:pPr>
                      <a:endParaRPr sz="1000" dirty="0">
                        <a:latin typeface="Cambria"/>
                        <a:ea typeface="Cambria"/>
                        <a:cs typeface="Cambria"/>
                        <a:sym typeface="Cambria"/>
                      </a:endParaRPr>
                    </a:p>
                  </a:txBody>
                  <a:tcPr marL="0" marR="0" marT="0" marB="0" anchor="ctr"/>
                </a:tc>
                <a:tc rowSpan="2" hMerge="1">
                  <a:txBody>
                    <a:bodyPr/>
                    <a:lstStyle/>
                    <a:p>
                      <a:endParaRPr lang="en-US"/>
                    </a:p>
                  </a:txBody>
                  <a:tcPr/>
                </a:tc>
                <a:tc rowSpan="2" hMerge="1">
                  <a:txBody>
                    <a:bodyPr/>
                    <a:lstStyle/>
                    <a:p>
                      <a:endParaRPr lang="en-US"/>
                    </a:p>
                  </a:txBody>
                  <a:tcPr/>
                </a:tc>
                <a:tc gridSpan="4">
                  <a:txBody>
                    <a:bodyPr/>
                    <a:lstStyle/>
                    <a:p>
                      <a:pPr marL="0" marR="0" lvl="0" indent="0" algn="ctr" rtl="0">
                        <a:lnSpc>
                          <a:spcPct val="115000"/>
                        </a:lnSpc>
                        <a:spcBef>
                          <a:spcPts val="0"/>
                        </a:spcBef>
                        <a:buSzPct val="25000"/>
                        <a:buNone/>
                      </a:pPr>
                      <a:r>
                        <a:rPr lang="en-GB" sz="1100">
                          <a:sym typeface="Corbel"/>
                        </a:rPr>
                        <a:t>Looking back, how well do you feel that your school/college prepared you for adult working life?</a:t>
                      </a:r>
                      <a:endParaRPr lang="en-GB" sz="1100">
                        <a:latin typeface="Corbel"/>
                        <a:ea typeface="Corbel"/>
                        <a:cs typeface="Corbel"/>
                        <a:sym typeface="Corbe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35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100">
                          <a:sym typeface="Corbel"/>
                        </a:rPr>
                        <a:t>Very well</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Quite well</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Quite poorly</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Very poorly</a:t>
                      </a:r>
                      <a:endParaRPr lang="en-GB" sz="1100">
                        <a:latin typeface="Corbel"/>
                        <a:ea typeface="Corbel"/>
                        <a:cs typeface="Corbel"/>
                        <a:sym typeface="Corbel"/>
                      </a:endParaRPr>
                    </a:p>
                  </a:txBody>
                  <a:tcPr marL="0" marR="0" marT="0" marB="0" anchor="ctr"/>
                </a:tc>
                <a:extLst>
                  <a:ext uri="{0D108BD9-81ED-4DB2-BD59-A6C34878D82A}">
                    <a16:rowId xmlns:a16="http://schemas.microsoft.com/office/drawing/2014/main" xmlns="" val="10001"/>
                  </a:ext>
                </a:extLst>
              </a:tr>
              <a:tr h="926725">
                <a:tc rowSpan="3">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Non-selective state school, i.e. comprehensive school</a:t>
                      </a:r>
                      <a:endParaRPr lang="en-GB" sz="1100">
                        <a:latin typeface="Corbel"/>
                        <a:ea typeface="Corbel"/>
                        <a:cs typeface="Corbel"/>
                        <a:sym typeface="Corbel"/>
                      </a:endParaRPr>
                    </a:p>
                  </a:txBody>
                  <a:tcPr marL="0" marR="0" marT="0" marB="0" anchor="ctr"/>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4.4%</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39.2%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43.4%</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13.0%</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2"/>
                  </a:ext>
                </a:extLst>
              </a:tr>
              <a:tr h="488125">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Grammar / selective state school</a:t>
                      </a:r>
                      <a:endParaRPr lang="en-GB" sz="1100">
                        <a:latin typeface="Corbel"/>
                        <a:ea typeface="Corbel"/>
                        <a:cs typeface="Corbel"/>
                        <a:sym typeface="Corbel"/>
                      </a:endParaRPr>
                    </a:p>
                  </a:txBody>
                  <a:tcPr marL="0" marR="0" marT="0" marB="0" anchor="ctr"/>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8.5%</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49.4%</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35.7%</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6.4%</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3"/>
                  </a:ext>
                </a:extLst>
              </a:tr>
              <a:tr h="488125">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Independent / fee-paying school</a:t>
                      </a:r>
                      <a:endParaRPr lang="en-GB" sz="1100">
                        <a:latin typeface="Corbel"/>
                        <a:ea typeface="Corbel"/>
                        <a:cs typeface="Corbel"/>
                        <a:sym typeface="Corbel"/>
                      </a:endParaRPr>
                    </a:p>
                  </a:txBody>
                  <a:tcPr marL="0" marR="0" marT="0" marB="0" anchor="ctr"/>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16.1%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45.3%</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24.2%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14.3%</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4"/>
                  </a:ext>
                </a:extLst>
              </a:tr>
              <a:tr h="361100">
                <a:tc rowSpan="2" gridSpan="2">
                  <a:txBody>
                    <a:bodyPr/>
                    <a:lstStyle/>
                    <a:p>
                      <a:pPr marL="0" marR="0" lvl="0" indent="0" algn="l" rtl="0">
                        <a:lnSpc>
                          <a:spcPct val="115000"/>
                        </a:lnSpc>
                        <a:spcBef>
                          <a:spcPts val="0"/>
                        </a:spcBef>
                        <a:buSzPct val="25000"/>
                        <a:buNone/>
                      </a:pPr>
                      <a:r>
                        <a:rPr lang="en-GB" sz="1100" dirty="0">
                          <a:sym typeface="Corbel"/>
                        </a:rPr>
                        <a:t>Total</a:t>
                      </a:r>
                      <a:endParaRPr lang="en-GB" sz="1100" dirty="0">
                        <a:latin typeface="Corbel"/>
                        <a:ea typeface="Corbel"/>
                        <a:cs typeface="Corbel"/>
                        <a:sym typeface="Corbel"/>
                      </a:endParaRPr>
                    </a:p>
                  </a:txBody>
                  <a:tcPr marL="0" marR="0" marT="0" marB="0"/>
                </a:tc>
                <a:tc rowSpan="2" h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Count</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102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691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679</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204</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5"/>
                  </a:ext>
                </a:extLst>
              </a:tr>
              <a:tr h="488125">
                <a:tc gridSpan="2" vMerge="1">
                  <a:txBody>
                    <a:bodyPr/>
                    <a:lstStyle/>
                    <a:p>
                      <a:endParaRPr lang="en-US"/>
                    </a:p>
                  </a:txBody>
                  <a:tcPr/>
                </a:tc>
                <a:tc hMerge="1"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6.1%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41.2%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40.5%</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dirty="0">
                          <a:sym typeface="Calibri"/>
                        </a:rPr>
                        <a:t>12.2%</a:t>
                      </a:r>
                      <a:endParaRPr lang="en-GB" sz="11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6"/>
                  </a:ext>
                </a:extLst>
              </a:tr>
            </a:tbl>
          </a:graphicData>
        </a:graphic>
      </p:graphicFrame>
      <p:cxnSp>
        <p:nvCxnSpPr>
          <p:cNvPr id="376" name="Shape 376"/>
          <p:cNvCxnSpPr/>
          <p:nvPr/>
        </p:nvCxnSpPr>
        <p:spPr>
          <a:xfrm flipH="1">
            <a:off x="6169760" y="2091001"/>
            <a:ext cx="12600" cy="4652700"/>
          </a:xfrm>
          <a:prstGeom prst="straightConnector1">
            <a:avLst/>
          </a:prstGeom>
          <a:noFill/>
          <a:ln w="25400" cap="flat" cmpd="sng">
            <a:solidFill>
              <a:schemeClr val="accent5"/>
            </a:solidFill>
            <a:prstDash val="solid"/>
            <a:miter/>
            <a:headEnd type="none" w="med" len="med"/>
            <a:tailEnd type="none" w="med" len="med"/>
          </a:ln>
        </p:spPr>
      </p:cxnSp>
      <p:graphicFrame>
        <p:nvGraphicFramePr>
          <p:cNvPr id="377" name="Shape 377"/>
          <p:cNvGraphicFramePr/>
          <p:nvPr>
            <p:extLst>
              <p:ext uri="{D42A27DB-BD31-4B8C-83A1-F6EECF244321}">
                <p14:modId xmlns:p14="http://schemas.microsoft.com/office/powerpoint/2010/main" val="1596436570"/>
              </p:ext>
            </p:extLst>
          </p:nvPr>
        </p:nvGraphicFramePr>
        <p:xfrm>
          <a:off x="6636485" y="2326413"/>
          <a:ext cx="5034800" cy="4341000"/>
        </p:xfrm>
        <a:graphic>
          <a:graphicData uri="http://schemas.openxmlformats.org/drawingml/2006/table">
            <a:tbl>
              <a:tblPr>
                <a:tableStyleId>{B301B821-A1FF-4177-AEE7-76D212191A09}</a:tableStyleId>
              </a:tblPr>
              <a:tblGrid>
                <a:gridCol w="57600">
                  <a:extLst>
                    <a:ext uri="{9D8B030D-6E8A-4147-A177-3AD203B41FA5}">
                      <a16:colId xmlns:a16="http://schemas.microsoft.com/office/drawing/2014/main" xmlns="" val="20000"/>
                    </a:ext>
                  </a:extLst>
                </a:gridCol>
                <a:gridCol w="1062450">
                  <a:extLst>
                    <a:ext uri="{9D8B030D-6E8A-4147-A177-3AD203B41FA5}">
                      <a16:colId xmlns:a16="http://schemas.microsoft.com/office/drawing/2014/main" xmlns="" val="20001"/>
                    </a:ext>
                  </a:extLst>
                </a:gridCol>
                <a:gridCol w="748525">
                  <a:extLst>
                    <a:ext uri="{9D8B030D-6E8A-4147-A177-3AD203B41FA5}">
                      <a16:colId xmlns:a16="http://schemas.microsoft.com/office/drawing/2014/main" xmlns="" val="20002"/>
                    </a:ext>
                  </a:extLst>
                </a:gridCol>
                <a:gridCol w="784750">
                  <a:extLst>
                    <a:ext uri="{9D8B030D-6E8A-4147-A177-3AD203B41FA5}">
                      <a16:colId xmlns:a16="http://schemas.microsoft.com/office/drawing/2014/main" xmlns="" val="20003"/>
                    </a:ext>
                  </a:extLst>
                </a:gridCol>
                <a:gridCol w="736475">
                  <a:extLst>
                    <a:ext uri="{9D8B030D-6E8A-4147-A177-3AD203B41FA5}">
                      <a16:colId xmlns:a16="http://schemas.microsoft.com/office/drawing/2014/main" xmlns="" val="20004"/>
                    </a:ext>
                  </a:extLst>
                </a:gridCol>
                <a:gridCol w="784750">
                  <a:extLst>
                    <a:ext uri="{9D8B030D-6E8A-4147-A177-3AD203B41FA5}">
                      <a16:colId xmlns:a16="http://schemas.microsoft.com/office/drawing/2014/main" xmlns="" val="20005"/>
                    </a:ext>
                  </a:extLst>
                </a:gridCol>
                <a:gridCol w="860250">
                  <a:extLst>
                    <a:ext uri="{9D8B030D-6E8A-4147-A177-3AD203B41FA5}">
                      <a16:colId xmlns:a16="http://schemas.microsoft.com/office/drawing/2014/main" xmlns="" val="20006"/>
                    </a:ext>
                  </a:extLst>
                </a:gridCol>
              </a:tblGrid>
              <a:tr h="1041025">
                <a:tc rowSpan="2" gridSpan="3">
                  <a:txBody>
                    <a:bodyPr/>
                    <a:lstStyle/>
                    <a:p>
                      <a:pPr marL="0" marR="0" lvl="0" indent="0" algn="l" rtl="0">
                        <a:lnSpc>
                          <a:spcPct val="115000"/>
                        </a:lnSpc>
                        <a:spcBef>
                          <a:spcPts val="0"/>
                        </a:spcBef>
                        <a:buSzPct val="25000"/>
                        <a:buNone/>
                      </a:pPr>
                      <a:r>
                        <a:rPr lang="en-GB" sz="1100" dirty="0">
                          <a:sym typeface="Corbel"/>
                        </a:rPr>
                        <a:t>P-value: 0.00</a:t>
                      </a:r>
                    </a:p>
                    <a:p>
                      <a:pPr marL="0" marR="0" lvl="0" indent="0" algn="l" rtl="0">
                        <a:lnSpc>
                          <a:spcPct val="115000"/>
                        </a:lnSpc>
                        <a:spcBef>
                          <a:spcPts val="0"/>
                        </a:spcBef>
                        <a:buSzPct val="25000"/>
                        <a:buNone/>
                      </a:pPr>
                      <a:r>
                        <a:rPr lang="en-GB" sz="1100" dirty="0">
                          <a:sym typeface="Corbel"/>
                        </a:rPr>
                        <a:t> </a:t>
                      </a:r>
                    </a:p>
                    <a:p>
                      <a:pPr marL="0" marR="0" lvl="0" indent="0" algn="l" rtl="0">
                        <a:lnSpc>
                          <a:spcPct val="115000"/>
                        </a:lnSpc>
                        <a:spcBef>
                          <a:spcPts val="0"/>
                        </a:spcBef>
                        <a:buSzPct val="25000"/>
                        <a:buNone/>
                      </a:pPr>
                      <a:r>
                        <a:rPr lang="en-GB" sz="1100" dirty="0">
                          <a:sym typeface="Corbel"/>
                        </a:rPr>
                        <a:t> </a:t>
                      </a:r>
                    </a:p>
                    <a:p>
                      <a:pPr marL="0" marR="0" lvl="0" indent="0" algn="l" rtl="0">
                        <a:lnSpc>
                          <a:spcPct val="115000"/>
                        </a:lnSpc>
                        <a:spcBef>
                          <a:spcPts val="0"/>
                        </a:spcBef>
                        <a:buSzPct val="25000"/>
                        <a:buNone/>
                      </a:pPr>
                      <a:r>
                        <a:rPr lang="en-GB" sz="1100" dirty="0">
                          <a:sym typeface="Corbel"/>
                        </a:rPr>
                        <a:t>Volume of activities</a:t>
                      </a:r>
                    </a:p>
                    <a:p>
                      <a:pPr marL="0" marR="0" lvl="0" indent="0" algn="l" rtl="0">
                        <a:lnSpc>
                          <a:spcPct val="115000"/>
                        </a:lnSpc>
                        <a:spcBef>
                          <a:spcPts val="0"/>
                        </a:spcBef>
                        <a:buSzPct val="25000"/>
                        <a:buNone/>
                      </a:pPr>
                      <a:endParaRPr sz="1100" dirty="0">
                        <a:sym typeface="Corbel"/>
                      </a:endParaRPr>
                    </a:p>
                    <a:p>
                      <a:pPr marL="0" marR="0" lvl="0" indent="0" algn="l" rtl="0">
                        <a:lnSpc>
                          <a:spcPct val="115000"/>
                        </a:lnSpc>
                        <a:spcBef>
                          <a:spcPts val="0"/>
                        </a:spcBef>
                        <a:buSzPct val="25000"/>
                        <a:buNone/>
                      </a:pPr>
                      <a:r>
                        <a:rPr lang="en-GB" sz="1100" dirty="0">
                          <a:sym typeface="Corbel"/>
                        </a:rPr>
                        <a:t>N=1,756</a:t>
                      </a:r>
                      <a:endParaRPr lang="en-GB" sz="1100" dirty="0">
                        <a:latin typeface="Corbel"/>
                        <a:ea typeface="Corbel"/>
                        <a:cs typeface="Corbel"/>
                        <a:sym typeface="Corbel"/>
                      </a:endParaRPr>
                    </a:p>
                  </a:txBody>
                  <a:tcPr marL="0" marR="0" marT="0" marB="0" anchor="ctr"/>
                </a:tc>
                <a:tc rowSpan="2" hMerge="1">
                  <a:txBody>
                    <a:bodyPr/>
                    <a:lstStyle/>
                    <a:p>
                      <a:endParaRPr lang="en-US"/>
                    </a:p>
                  </a:txBody>
                  <a:tcPr/>
                </a:tc>
                <a:tc rowSpan="2" hMerge="1">
                  <a:txBody>
                    <a:bodyPr/>
                    <a:lstStyle/>
                    <a:p>
                      <a:endParaRPr lang="en-US"/>
                    </a:p>
                  </a:txBody>
                  <a:tcPr/>
                </a:tc>
                <a:tc gridSpan="4">
                  <a:txBody>
                    <a:bodyPr/>
                    <a:lstStyle/>
                    <a:p>
                      <a:pPr marL="0" marR="0" lvl="0" indent="0" algn="ctr" rtl="0">
                        <a:lnSpc>
                          <a:spcPct val="115000"/>
                        </a:lnSpc>
                        <a:spcBef>
                          <a:spcPts val="0"/>
                        </a:spcBef>
                        <a:buSzPct val="25000"/>
                        <a:buNone/>
                      </a:pPr>
                      <a:r>
                        <a:rPr lang="en-GB" sz="1100">
                          <a:sym typeface="Corbel"/>
                        </a:rPr>
                        <a:t>Looking back, how well do you feel that your school/college prepared you for adult working life?</a:t>
                      </a:r>
                      <a:endParaRPr lang="en-GB" sz="1100">
                        <a:latin typeface="Corbel"/>
                        <a:ea typeface="Corbel"/>
                        <a:cs typeface="Corbel"/>
                        <a:sym typeface="Corbe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402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100">
                          <a:sym typeface="Corbel"/>
                        </a:rPr>
                        <a:t>Very well</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Quite well</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Quite poorly</a:t>
                      </a:r>
                      <a:endParaRPr lang="en-GB" sz="11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100">
                          <a:sym typeface="Corbel"/>
                        </a:rPr>
                        <a:t>Very poorly</a:t>
                      </a:r>
                      <a:endParaRPr lang="en-GB" sz="1100">
                        <a:latin typeface="Corbel"/>
                        <a:ea typeface="Corbel"/>
                        <a:cs typeface="Corbel"/>
                        <a:sym typeface="Corbel"/>
                      </a:endParaRPr>
                    </a:p>
                  </a:txBody>
                  <a:tcPr marL="0" marR="0" marT="0" marB="0" anchor="ctr"/>
                </a:tc>
                <a:extLst>
                  <a:ext uri="{0D108BD9-81ED-4DB2-BD59-A6C34878D82A}">
                    <a16:rowId xmlns:a16="http://schemas.microsoft.com/office/drawing/2014/main" xmlns="" val="10001"/>
                  </a:ext>
                </a:extLst>
              </a:tr>
              <a:tr h="347000">
                <a:tc rowSpan="5">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Never</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7.8%</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26.3%</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41.5%</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24.5%</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2"/>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Once</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3.8%</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36.2%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47.2%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12.9%</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3"/>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Twice</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3.7%</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48.5%</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40.1%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7.6%</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4"/>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Three times</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9.9%</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55.3%</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28.3%</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6.6%</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5"/>
                  </a:ext>
                </a:extLst>
              </a:tr>
              <a:tr h="523950">
                <a:tc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Four or more times</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12.8%</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55.1%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26.0%</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6.2%</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6"/>
                  </a:ext>
                </a:extLst>
              </a:tr>
              <a:tr h="347000">
                <a:tc rowSpan="2" gridSpan="2">
                  <a:txBody>
                    <a:bodyPr/>
                    <a:lstStyle/>
                    <a:p>
                      <a:pPr marL="0" marR="0" lvl="0" indent="0" algn="l" rtl="0">
                        <a:lnSpc>
                          <a:spcPct val="115000"/>
                        </a:lnSpc>
                        <a:spcBef>
                          <a:spcPts val="0"/>
                        </a:spcBef>
                        <a:buSzPct val="25000"/>
                        <a:buNone/>
                      </a:pPr>
                      <a:r>
                        <a:rPr lang="en-GB" sz="1100" dirty="0">
                          <a:sym typeface="Corbel"/>
                        </a:rPr>
                        <a:t>Total</a:t>
                      </a:r>
                      <a:endParaRPr lang="en-GB" sz="1100" dirty="0">
                        <a:latin typeface="Corbel"/>
                        <a:ea typeface="Corbel"/>
                        <a:cs typeface="Corbel"/>
                        <a:sym typeface="Corbel"/>
                      </a:endParaRPr>
                    </a:p>
                  </a:txBody>
                  <a:tcPr marL="0" marR="0" marT="0" marB="0"/>
                </a:tc>
                <a:tc rowSpan="2" h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Count</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109</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724</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704</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219</a:t>
                      </a:r>
                      <a:endParaRPr lang="en-GB" sz="11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7"/>
                  </a:ext>
                </a:extLst>
              </a:tr>
              <a:tr h="347000">
                <a:tc gridSpan="2" vMerge="1">
                  <a:txBody>
                    <a:bodyPr/>
                    <a:lstStyle/>
                    <a:p>
                      <a:endParaRPr lang="en-US"/>
                    </a:p>
                  </a:txBody>
                  <a:tcPr/>
                </a:tc>
                <a:tc hMerge="1" vMerge="1">
                  <a:txBody>
                    <a:bodyPr/>
                    <a:lstStyle/>
                    <a:p>
                      <a:endParaRPr lang="en-US"/>
                    </a:p>
                  </a:txBody>
                  <a:tcPr/>
                </a:tc>
                <a:tc>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100">
                          <a:sym typeface="Calibri"/>
                        </a:rPr>
                        <a:t>6.2%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41.2%</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a:sym typeface="Calibri"/>
                        </a:rPr>
                        <a:t>40.1%</a:t>
                      </a:r>
                      <a:endParaRPr lang="en-GB" sz="11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100" dirty="0">
                          <a:sym typeface="Calibri"/>
                        </a:rPr>
                        <a:t>12.5%</a:t>
                      </a:r>
                      <a:endParaRPr lang="en-GB" sz="11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8"/>
                  </a:ext>
                </a:extLst>
              </a:tr>
            </a:tbl>
          </a:graphicData>
        </a:graphic>
      </p:graphicFrame>
      <p:sp>
        <p:nvSpPr>
          <p:cNvPr id="378" name="Shape 378"/>
          <p:cNvSpPr/>
          <p:nvPr/>
        </p:nvSpPr>
        <p:spPr>
          <a:xfrm>
            <a:off x="4590314" y="3941367"/>
            <a:ext cx="11556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9" name="Shape 379"/>
          <p:cNvSpPr/>
          <p:nvPr/>
        </p:nvSpPr>
        <p:spPr>
          <a:xfrm>
            <a:off x="3370376" y="5188744"/>
            <a:ext cx="11556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0" name="Shape 380"/>
          <p:cNvSpPr/>
          <p:nvPr/>
        </p:nvSpPr>
        <p:spPr>
          <a:xfrm>
            <a:off x="10044227" y="3766344"/>
            <a:ext cx="15312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1" name="Shape 381"/>
          <p:cNvSpPr/>
          <p:nvPr/>
        </p:nvSpPr>
        <p:spPr>
          <a:xfrm>
            <a:off x="8513139" y="5265669"/>
            <a:ext cx="15312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28457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67257"/>
            <a:ext cx="10972800" cy="732629"/>
          </a:xfrm>
        </p:spPr>
        <p:txBody>
          <a:bodyPr/>
          <a:lstStyle/>
          <a:p>
            <a:r>
              <a:rPr lang="en-GB" sz="3000" b="1" dirty="0"/>
              <a:t>Young adults’ </a:t>
            </a:r>
            <a:r>
              <a:rPr lang="en-GB" sz="3000" b="1" dirty="0" smtClean="0"/>
              <a:t>career ambitions </a:t>
            </a:r>
            <a:endParaRPr lang="en-GB" sz="3000" b="1" dirty="0"/>
          </a:p>
        </p:txBody>
      </p:sp>
      <p:sp>
        <p:nvSpPr>
          <p:cNvPr id="4" name="Text Placeholder 3"/>
          <p:cNvSpPr>
            <a:spLocks noGrp="1"/>
          </p:cNvSpPr>
          <p:nvPr>
            <p:ph type="body" idx="1"/>
          </p:nvPr>
        </p:nvSpPr>
        <p:spPr>
          <a:xfrm>
            <a:off x="493485" y="899886"/>
            <a:ext cx="10972800" cy="1886857"/>
          </a:xfrm>
        </p:spPr>
        <p:txBody>
          <a:bodyPr/>
          <a:lstStyle/>
          <a:p>
            <a:pPr algn="l">
              <a:buNone/>
            </a:pPr>
            <a:endParaRPr lang="en-GB" sz="1900" b="1" dirty="0"/>
          </a:p>
          <a:p>
            <a:pPr marL="342900" lvl="0" indent="-342900">
              <a:buFont typeface="Courier New" panose="02070309020205020404" pitchFamily="49" charset="0"/>
              <a:buChar char="o"/>
            </a:pPr>
            <a:r>
              <a:rPr lang="en-GB" sz="1900" b="1" dirty="0" smtClean="0"/>
              <a:t>More than half of </a:t>
            </a:r>
            <a:r>
              <a:rPr lang="en-GB" sz="1900" b="1" dirty="0"/>
              <a:t>young people </a:t>
            </a:r>
            <a:r>
              <a:rPr lang="en-GB" sz="1900" b="1" dirty="0" smtClean="0"/>
              <a:t>find it difficult to pursue their career ambitions in the current labour market</a:t>
            </a:r>
            <a:endParaRPr lang="en-GB" sz="1900" b="1" dirty="0"/>
          </a:p>
          <a:p>
            <a:pPr lvl="0">
              <a:buNone/>
            </a:pPr>
            <a:endParaRPr lang="en-GB" sz="1900" b="1" dirty="0"/>
          </a:p>
          <a:p>
            <a:pPr marL="342900" lvl="0" indent="-342900">
              <a:buFont typeface="Courier New" panose="02070309020205020404" pitchFamily="49" charset="0"/>
              <a:buChar char="o"/>
            </a:pPr>
            <a:r>
              <a:rPr lang="en-GB" sz="1900" b="1" dirty="0" smtClean="0"/>
              <a:t>Young people with greater experiences of the world of work appear to find it easier to pursue their career ambitions (its all about volume)</a:t>
            </a:r>
            <a:endParaRPr lang="en-GB" sz="1900" b="1" dirty="0"/>
          </a:p>
          <a:p>
            <a:pPr lvl="0">
              <a:buNone/>
            </a:pPr>
            <a:endParaRPr lang="en-GB" sz="1900" b="1" dirty="0"/>
          </a:p>
          <a:p>
            <a:pPr lvl="0">
              <a:buNone/>
            </a:pPr>
            <a:endParaRPr lang="en-GB" sz="1900" b="1" dirty="0"/>
          </a:p>
          <a:p>
            <a:pPr lvl="0">
              <a:buNone/>
            </a:pPr>
            <a:endParaRPr lang="en-GB" sz="1900" b="1" dirty="0"/>
          </a:p>
        </p:txBody>
      </p:sp>
      <p:graphicFrame>
        <p:nvGraphicFramePr>
          <p:cNvPr id="3" name="Table 2"/>
          <p:cNvGraphicFramePr>
            <a:graphicFrameLocks noGrp="1"/>
          </p:cNvGraphicFramePr>
          <p:nvPr>
            <p:extLst>
              <p:ext uri="{D42A27DB-BD31-4B8C-83A1-F6EECF244321}">
                <p14:modId xmlns:p14="http://schemas.microsoft.com/office/powerpoint/2010/main" val="1033670684"/>
              </p:ext>
            </p:extLst>
          </p:nvPr>
        </p:nvGraphicFramePr>
        <p:xfrm>
          <a:off x="493485" y="3004455"/>
          <a:ext cx="4731658" cy="3632357"/>
        </p:xfrm>
        <a:graphic>
          <a:graphicData uri="http://schemas.openxmlformats.org/drawingml/2006/table">
            <a:tbl>
              <a:tblPr>
                <a:tableStyleId>{BC89EF96-8CEA-46FF-86C4-4CE0E7609802}</a:tableStyleId>
              </a:tblPr>
              <a:tblGrid>
                <a:gridCol w="28216"/>
                <a:gridCol w="3754096"/>
                <a:gridCol w="949346"/>
              </a:tblGrid>
              <a:tr h="1614377">
                <a:tc gridSpan="2">
                  <a:txBody>
                    <a:bodyPr/>
                    <a:lstStyle/>
                    <a:p>
                      <a:pPr marL="90170">
                        <a:lnSpc>
                          <a:spcPct val="107000"/>
                        </a:lnSpc>
                      </a:pPr>
                      <a:r>
                        <a:rPr lang="en-GB" sz="1500" dirty="0">
                          <a:solidFill>
                            <a:schemeClr val="tx1"/>
                          </a:solidFill>
                          <a:effectLst/>
                        </a:rPr>
                        <a:t>Thinking about what you have done since leaving school or college, how difficult/easy has it been for you to pursue your career ambitions?</a:t>
                      </a:r>
                      <a:endParaRPr lang="en-GB" sz="1500" dirty="0">
                        <a:solidFill>
                          <a:schemeClr val="tx1"/>
                        </a:solidFill>
                        <a:effectLst/>
                        <a:latin typeface="Calibri" panose="020F0502020204030204" pitchFamily="34" charset="0"/>
                      </a:endParaRPr>
                    </a:p>
                  </a:txBody>
                  <a:tcPr marL="0" marR="0" marT="0" marB="0"/>
                </a:tc>
                <a:tc hMerge="1">
                  <a:txBody>
                    <a:bodyPr/>
                    <a:lstStyle/>
                    <a:p>
                      <a:endParaRPr lang="en-GB"/>
                    </a:p>
                  </a:txBody>
                  <a:tcPr/>
                </a:tc>
                <a:tc>
                  <a:txBody>
                    <a:bodyPr/>
                    <a:lstStyle/>
                    <a:p>
                      <a:pPr marL="90170" algn="ctr">
                        <a:lnSpc>
                          <a:spcPct val="107000"/>
                        </a:lnSpc>
                      </a:pPr>
                      <a:r>
                        <a:rPr lang="en-GB" sz="1500" dirty="0">
                          <a:solidFill>
                            <a:schemeClr val="tx1"/>
                          </a:solidFill>
                          <a:effectLst/>
                        </a:rPr>
                        <a:t>%</a:t>
                      </a:r>
                      <a:endParaRPr lang="en-GB" sz="1500" dirty="0">
                        <a:solidFill>
                          <a:schemeClr val="tx1"/>
                        </a:solidFill>
                        <a:effectLst/>
                        <a:latin typeface="Calibri" panose="020F0502020204030204" pitchFamily="34" charset="0"/>
                      </a:endParaRPr>
                    </a:p>
                  </a:txBody>
                  <a:tcPr marL="0" marR="0" marT="0" marB="0" anchor="ctr"/>
                </a:tc>
              </a:tr>
              <a:tr h="403596">
                <a:tc rowSpan="5">
                  <a:txBody>
                    <a:bodyPr/>
                    <a:lstStyle/>
                    <a:p>
                      <a:pPr>
                        <a:lnSpc>
                          <a:spcPct val="107000"/>
                        </a:lnSpc>
                      </a:pPr>
                      <a:r>
                        <a:rPr lang="en-GB" sz="1500">
                          <a:solidFill>
                            <a:schemeClr val="tx1"/>
                          </a:solidFill>
                          <a:effectLst/>
                        </a:rPr>
                        <a:t> </a:t>
                      </a:r>
                      <a:endParaRPr lang="en-GB" sz="1500">
                        <a:solidFill>
                          <a:schemeClr val="tx1"/>
                        </a:solidFill>
                        <a:effectLst/>
                        <a:latin typeface="Calibri" panose="020F0502020204030204" pitchFamily="34" charset="0"/>
                      </a:endParaRPr>
                    </a:p>
                  </a:txBody>
                  <a:tcPr marL="0" marR="0" marT="0" marB="0" anchor="ctr"/>
                </a:tc>
                <a:tc>
                  <a:txBody>
                    <a:bodyPr/>
                    <a:lstStyle/>
                    <a:p>
                      <a:pPr marL="90170">
                        <a:lnSpc>
                          <a:spcPct val="107000"/>
                        </a:lnSpc>
                      </a:pPr>
                      <a:r>
                        <a:rPr lang="en-GB" sz="1500">
                          <a:solidFill>
                            <a:schemeClr val="tx1"/>
                          </a:solidFill>
                          <a:effectLst/>
                        </a:rPr>
                        <a:t>Very difficult</a:t>
                      </a:r>
                      <a:endParaRPr lang="en-GB" sz="1500">
                        <a:solidFill>
                          <a:schemeClr val="tx1"/>
                        </a:solidFill>
                        <a:effectLst/>
                        <a:latin typeface="Calibri" panose="020F0502020204030204" pitchFamily="34" charset="0"/>
                      </a:endParaRPr>
                    </a:p>
                  </a:txBody>
                  <a:tcPr marL="0" marR="0" marT="0" marB="0" anchor="ctr"/>
                </a:tc>
                <a:tc>
                  <a:txBody>
                    <a:bodyPr/>
                    <a:lstStyle/>
                    <a:p>
                      <a:pPr marL="90170" algn="ctr">
                        <a:lnSpc>
                          <a:spcPct val="107000"/>
                        </a:lnSpc>
                      </a:pPr>
                      <a:r>
                        <a:rPr lang="en-GB" sz="1500" b="1" dirty="0">
                          <a:solidFill>
                            <a:schemeClr val="tx1"/>
                          </a:solidFill>
                          <a:effectLst/>
                        </a:rPr>
                        <a:t>16.0%</a:t>
                      </a:r>
                      <a:endParaRPr lang="en-GB" sz="1500" b="1" dirty="0">
                        <a:solidFill>
                          <a:schemeClr val="tx1"/>
                        </a:solidFill>
                        <a:effectLst/>
                        <a:latin typeface="Calibri" panose="020F0502020204030204" pitchFamily="34" charset="0"/>
                      </a:endParaRPr>
                    </a:p>
                  </a:txBody>
                  <a:tcPr marL="0" marR="0" marT="0" marB="0"/>
                </a:tc>
              </a:tr>
              <a:tr h="403596">
                <a:tc vMerge="1">
                  <a:txBody>
                    <a:bodyPr/>
                    <a:lstStyle/>
                    <a:p>
                      <a:endParaRPr lang="en-GB"/>
                    </a:p>
                  </a:txBody>
                  <a:tcPr/>
                </a:tc>
                <a:tc>
                  <a:txBody>
                    <a:bodyPr/>
                    <a:lstStyle/>
                    <a:p>
                      <a:pPr marL="90170">
                        <a:lnSpc>
                          <a:spcPct val="107000"/>
                        </a:lnSpc>
                      </a:pPr>
                      <a:r>
                        <a:rPr lang="en-GB" sz="1500">
                          <a:solidFill>
                            <a:schemeClr val="tx1"/>
                          </a:solidFill>
                          <a:effectLst/>
                        </a:rPr>
                        <a:t>Quite difficult</a:t>
                      </a:r>
                      <a:endParaRPr lang="en-GB" sz="1500">
                        <a:solidFill>
                          <a:schemeClr val="tx1"/>
                        </a:solidFill>
                        <a:effectLst/>
                        <a:latin typeface="Calibri" panose="020F0502020204030204" pitchFamily="34" charset="0"/>
                      </a:endParaRPr>
                    </a:p>
                  </a:txBody>
                  <a:tcPr marL="0" marR="0" marT="0" marB="0" anchor="ctr"/>
                </a:tc>
                <a:tc>
                  <a:txBody>
                    <a:bodyPr/>
                    <a:lstStyle/>
                    <a:p>
                      <a:pPr marL="90170" algn="ctr">
                        <a:lnSpc>
                          <a:spcPct val="107000"/>
                        </a:lnSpc>
                      </a:pPr>
                      <a:r>
                        <a:rPr lang="en-GB" sz="1500" b="1" dirty="0">
                          <a:solidFill>
                            <a:schemeClr val="tx1"/>
                          </a:solidFill>
                          <a:effectLst/>
                        </a:rPr>
                        <a:t>40.0%</a:t>
                      </a:r>
                      <a:endParaRPr lang="en-GB" sz="1500" b="1" dirty="0">
                        <a:solidFill>
                          <a:schemeClr val="tx1"/>
                        </a:solidFill>
                        <a:effectLst/>
                        <a:latin typeface="Calibri" panose="020F0502020204030204" pitchFamily="34" charset="0"/>
                      </a:endParaRPr>
                    </a:p>
                  </a:txBody>
                  <a:tcPr marL="0" marR="0" marT="0" marB="0"/>
                </a:tc>
              </a:tr>
              <a:tr h="403596">
                <a:tc vMerge="1">
                  <a:txBody>
                    <a:bodyPr/>
                    <a:lstStyle/>
                    <a:p>
                      <a:endParaRPr lang="en-GB"/>
                    </a:p>
                  </a:txBody>
                  <a:tcPr/>
                </a:tc>
                <a:tc>
                  <a:txBody>
                    <a:bodyPr/>
                    <a:lstStyle/>
                    <a:p>
                      <a:pPr marL="90170">
                        <a:lnSpc>
                          <a:spcPct val="107000"/>
                        </a:lnSpc>
                      </a:pPr>
                      <a:r>
                        <a:rPr lang="en-GB" sz="1500">
                          <a:solidFill>
                            <a:schemeClr val="tx1"/>
                          </a:solidFill>
                          <a:effectLst/>
                        </a:rPr>
                        <a:t>Fairly easy</a:t>
                      </a:r>
                      <a:endParaRPr lang="en-GB" sz="1500">
                        <a:solidFill>
                          <a:schemeClr val="tx1"/>
                        </a:solidFill>
                        <a:effectLst/>
                        <a:latin typeface="Calibri" panose="020F0502020204030204" pitchFamily="34" charset="0"/>
                      </a:endParaRPr>
                    </a:p>
                  </a:txBody>
                  <a:tcPr marL="0" marR="0" marT="0" marB="0" anchor="ctr"/>
                </a:tc>
                <a:tc>
                  <a:txBody>
                    <a:bodyPr/>
                    <a:lstStyle/>
                    <a:p>
                      <a:pPr marL="90170" algn="ctr">
                        <a:lnSpc>
                          <a:spcPct val="107000"/>
                        </a:lnSpc>
                      </a:pPr>
                      <a:r>
                        <a:rPr lang="en-GB" sz="1500">
                          <a:solidFill>
                            <a:schemeClr val="tx1"/>
                          </a:solidFill>
                          <a:effectLst/>
                        </a:rPr>
                        <a:t>28.1%</a:t>
                      </a:r>
                      <a:endParaRPr lang="en-GB" sz="1500">
                        <a:solidFill>
                          <a:schemeClr val="tx1"/>
                        </a:solidFill>
                        <a:effectLst/>
                        <a:latin typeface="Calibri" panose="020F0502020204030204" pitchFamily="34" charset="0"/>
                      </a:endParaRPr>
                    </a:p>
                  </a:txBody>
                  <a:tcPr marL="0" marR="0" marT="0" marB="0"/>
                </a:tc>
              </a:tr>
              <a:tr h="403596">
                <a:tc vMerge="1">
                  <a:txBody>
                    <a:bodyPr/>
                    <a:lstStyle/>
                    <a:p>
                      <a:endParaRPr lang="en-GB"/>
                    </a:p>
                  </a:txBody>
                  <a:tcPr/>
                </a:tc>
                <a:tc>
                  <a:txBody>
                    <a:bodyPr/>
                    <a:lstStyle/>
                    <a:p>
                      <a:pPr marL="90170">
                        <a:lnSpc>
                          <a:spcPct val="107000"/>
                        </a:lnSpc>
                      </a:pPr>
                      <a:r>
                        <a:rPr lang="en-GB" sz="1500">
                          <a:solidFill>
                            <a:schemeClr val="tx1"/>
                          </a:solidFill>
                          <a:effectLst/>
                        </a:rPr>
                        <a:t>Very easy</a:t>
                      </a:r>
                      <a:endParaRPr lang="en-GB" sz="1500">
                        <a:solidFill>
                          <a:schemeClr val="tx1"/>
                        </a:solidFill>
                        <a:effectLst/>
                        <a:latin typeface="Calibri" panose="020F0502020204030204" pitchFamily="34" charset="0"/>
                      </a:endParaRPr>
                    </a:p>
                  </a:txBody>
                  <a:tcPr marL="0" marR="0" marT="0" marB="0" anchor="ctr"/>
                </a:tc>
                <a:tc>
                  <a:txBody>
                    <a:bodyPr/>
                    <a:lstStyle/>
                    <a:p>
                      <a:pPr marL="90170" algn="ctr">
                        <a:lnSpc>
                          <a:spcPct val="107000"/>
                        </a:lnSpc>
                      </a:pPr>
                      <a:r>
                        <a:rPr lang="en-GB" sz="1500">
                          <a:solidFill>
                            <a:schemeClr val="tx1"/>
                          </a:solidFill>
                          <a:effectLst/>
                        </a:rPr>
                        <a:t>4.2%</a:t>
                      </a:r>
                      <a:endParaRPr lang="en-GB" sz="1500">
                        <a:solidFill>
                          <a:schemeClr val="tx1"/>
                        </a:solidFill>
                        <a:effectLst/>
                        <a:latin typeface="Calibri" panose="020F0502020204030204" pitchFamily="34" charset="0"/>
                      </a:endParaRPr>
                    </a:p>
                  </a:txBody>
                  <a:tcPr marL="0" marR="0" marT="0" marB="0"/>
                </a:tc>
              </a:tr>
              <a:tr h="403596">
                <a:tc vMerge="1">
                  <a:txBody>
                    <a:bodyPr/>
                    <a:lstStyle/>
                    <a:p>
                      <a:endParaRPr lang="en-GB"/>
                    </a:p>
                  </a:txBody>
                  <a:tcPr/>
                </a:tc>
                <a:tc>
                  <a:txBody>
                    <a:bodyPr/>
                    <a:lstStyle/>
                    <a:p>
                      <a:pPr marL="90170">
                        <a:lnSpc>
                          <a:spcPct val="107000"/>
                        </a:lnSpc>
                      </a:pPr>
                      <a:r>
                        <a:rPr lang="en-GB" sz="1500" dirty="0">
                          <a:solidFill>
                            <a:schemeClr val="tx1"/>
                          </a:solidFill>
                          <a:effectLst/>
                        </a:rPr>
                        <a:t>I don’t have career ambitions</a:t>
                      </a:r>
                      <a:endParaRPr lang="en-GB" sz="1500" dirty="0">
                        <a:solidFill>
                          <a:schemeClr val="tx1"/>
                        </a:solidFill>
                        <a:effectLst/>
                        <a:latin typeface="Calibri" panose="020F0502020204030204" pitchFamily="34" charset="0"/>
                      </a:endParaRPr>
                    </a:p>
                  </a:txBody>
                  <a:tcPr marL="0" marR="0" marT="0" marB="0" anchor="ctr"/>
                </a:tc>
                <a:tc>
                  <a:txBody>
                    <a:bodyPr/>
                    <a:lstStyle/>
                    <a:p>
                      <a:pPr marL="90170" algn="ctr">
                        <a:lnSpc>
                          <a:spcPct val="107000"/>
                        </a:lnSpc>
                      </a:pPr>
                      <a:r>
                        <a:rPr lang="en-GB" sz="1500" b="1" dirty="0">
                          <a:solidFill>
                            <a:schemeClr val="tx1"/>
                          </a:solidFill>
                          <a:effectLst/>
                        </a:rPr>
                        <a:t>11.8%</a:t>
                      </a:r>
                      <a:endParaRPr lang="en-GB" sz="1500" b="1" dirty="0">
                        <a:solidFill>
                          <a:schemeClr val="tx1"/>
                        </a:solidFill>
                        <a:effectLst/>
                        <a:latin typeface="Calibri" panose="020F0502020204030204" pitchFamily="34" charset="0"/>
                      </a:endParaRPr>
                    </a:p>
                  </a:txBody>
                  <a:tcPr marL="0" marR="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26704025"/>
              </p:ext>
            </p:extLst>
          </p:nvPr>
        </p:nvGraphicFramePr>
        <p:xfrm>
          <a:off x="5379795" y="2989940"/>
          <a:ext cx="5636549" cy="3646871"/>
        </p:xfrm>
        <a:graphic>
          <a:graphicData uri="http://schemas.openxmlformats.org/drawingml/2006/table">
            <a:tbl>
              <a:tblPr>
                <a:tableStyleId>{BC89EF96-8CEA-46FF-86C4-4CE0E7609802}</a:tableStyleId>
              </a:tblPr>
              <a:tblGrid>
                <a:gridCol w="28920"/>
                <a:gridCol w="1652084"/>
                <a:gridCol w="1229107"/>
                <a:gridCol w="1098966"/>
                <a:gridCol w="1627472"/>
              </a:tblGrid>
              <a:tr h="889953">
                <a:tc rowSpan="2" gridSpan="2">
                  <a:txBody>
                    <a:bodyPr/>
                    <a:lstStyle/>
                    <a:p>
                      <a:pPr>
                        <a:lnSpc>
                          <a:spcPct val="107000"/>
                        </a:lnSpc>
                        <a:spcAft>
                          <a:spcPts val="0"/>
                        </a:spcAft>
                      </a:pPr>
                      <a:r>
                        <a:rPr lang="en-GB" sz="1400" dirty="0">
                          <a:solidFill>
                            <a:schemeClr val="tx1"/>
                          </a:solidFill>
                          <a:effectLst/>
                        </a:rPr>
                        <a:t> </a:t>
                      </a:r>
                      <a:r>
                        <a:rPr lang="en-GB" sz="1400" dirty="0" smtClean="0">
                          <a:solidFill>
                            <a:schemeClr val="tx1"/>
                          </a:solidFill>
                          <a:effectLst/>
                        </a:rPr>
                        <a:t>P-value: 0.00</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rowSpan="2" hMerge="1">
                  <a:txBody>
                    <a:bodyPr/>
                    <a:lstStyle/>
                    <a:p>
                      <a:endParaRPr lang="en-GB"/>
                    </a:p>
                  </a:txBody>
                  <a:tcPr/>
                </a:tc>
                <a:tc gridSpan="3">
                  <a:txBody>
                    <a:bodyPr/>
                    <a:lstStyle/>
                    <a:p>
                      <a:pPr marL="38100" marR="38100" algn="ctr">
                        <a:lnSpc>
                          <a:spcPts val="1600"/>
                        </a:lnSpc>
                        <a:spcAft>
                          <a:spcPts val="0"/>
                        </a:spcAft>
                      </a:pPr>
                      <a:r>
                        <a:rPr lang="en-GB" sz="1400" dirty="0">
                          <a:solidFill>
                            <a:schemeClr val="tx1"/>
                          </a:solidFill>
                          <a:effectLst/>
                        </a:rPr>
                        <a:t>Thinking about what you have done since leaving school or college, how difficult/easy has it been for you to pursue your career ambitions?</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r>
              <a:tr h="660556">
                <a:tc gridSpan="2" vMerge="1">
                  <a:txBody>
                    <a:bodyPr/>
                    <a:lstStyle/>
                    <a:p>
                      <a:endParaRPr lang="en-GB"/>
                    </a:p>
                  </a:txBody>
                  <a:tcPr/>
                </a:tc>
                <a:tc hMerge="1" vMerge="1">
                  <a:txBody>
                    <a:bodyPr/>
                    <a:lstStyle/>
                    <a:p>
                      <a:endParaRPr lang="en-GB"/>
                    </a:p>
                  </a:txBody>
                  <a:tcPr/>
                </a:tc>
                <a:tc>
                  <a:txBody>
                    <a:bodyPr/>
                    <a:lstStyle/>
                    <a:p>
                      <a:pPr marL="38100" marR="38100" algn="ctr">
                        <a:lnSpc>
                          <a:spcPts val="1600"/>
                        </a:lnSpc>
                        <a:spcAft>
                          <a:spcPts val="0"/>
                        </a:spcAft>
                      </a:pPr>
                      <a:r>
                        <a:rPr lang="en-GB" sz="1400" dirty="0">
                          <a:solidFill>
                            <a:schemeClr val="tx1"/>
                          </a:solidFill>
                          <a:effectLst/>
                        </a:rPr>
                        <a:t>Very-quite difficult</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dirty="0">
                          <a:solidFill>
                            <a:schemeClr val="tx1"/>
                          </a:solidFill>
                          <a:effectLst/>
                        </a:rPr>
                        <a:t>Fairly-very</a:t>
                      </a:r>
                    </a:p>
                    <a:p>
                      <a:pPr marL="38100" marR="38100" algn="ctr">
                        <a:lnSpc>
                          <a:spcPts val="1600"/>
                        </a:lnSpc>
                        <a:spcAft>
                          <a:spcPts val="0"/>
                        </a:spcAft>
                      </a:pPr>
                      <a:r>
                        <a:rPr lang="en-GB" sz="1400" dirty="0">
                          <a:solidFill>
                            <a:schemeClr val="tx1"/>
                          </a:solidFill>
                          <a:effectLst/>
                        </a:rPr>
                        <a:t>easy</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dirty="0">
                          <a:solidFill>
                            <a:schemeClr val="tx1"/>
                          </a:solidFill>
                          <a:effectLst/>
                        </a:rPr>
                        <a:t>I don’t have career ambitions</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330277">
                <a:tc rowSpan="5">
                  <a:txBody>
                    <a:bodyPr/>
                    <a:lstStyle/>
                    <a:p>
                      <a:pPr marL="38100" marR="38100">
                        <a:lnSpc>
                          <a:spcPts val="1600"/>
                        </a:lnSpc>
                        <a:spcAft>
                          <a:spcPts val="0"/>
                        </a:spcAft>
                      </a:pPr>
                      <a:r>
                        <a:rPr lang="en-GB" sz="1400" dirty="0">
                          <a:solidFill>
                            <a:schemeClr val="tx1"/>
                          </a:solidFill>
                          <a:effectLst/>
                        </a:rPr>
                        <a:t> </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0"/>
                        </a:spcAft>
                      </a:pPr>
                      <a:r>
                        <a:rPr lang="en-GB" sz="1400" dirty="0">
                          <a:solidFill>
                            <a:schemeClr val="tx1"/>
                          </a:solidFill>
                          <a:effectLst/>
                        </a:rPr>
                        <a:t>Never</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400" b="1" dirty="0">
                          <a:solidFill>
                            <a:schemeClr val="tx1"/>
                          </a:solidFill>
                          <a:effectLst/>
                        </a:rPr>
                        <a:t>60.2%</a:t>
                      </a:r>
                      <a:endParaRPr lang="en-GB" sz="1400" b="1"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dirty="0">
                          <a:solidFill>
                            <a:schemeClr val="tx1"/>
                          </a:solidFill>
                          <a:effectLst/>
                        </a:rPr>
                        <a:t>23.1%</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16.8%</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330277">
                <a:tc vMerge="1">
                  <a:txBody>
                    <a:bodyPr/>
                    <a:lstStyle/>
                    <a:p>
                      <a:endParaRPr lang="en-GB"/>
                    </a:p>
                  </a:txBody>
                  <a:tcPr/>
                </a:tc>
                <a:tc>
                  <a:txBody>
                    <a:bodyPr/>
                    <a:lstStyle/>
                    <a:p>
                      <a:pPr marL="38100" marR="38100">
                        <a:lnSpc>
                          <a:spcPts val="1600"/>
                        </a:lnSpc>
                        <a:spcAft>
                          <a:spcPts val="0"/>
                        </a:spcAft>
                      </a:pPr>
                      <a:r>
                        <a:rPr lang="en-GB" sz="1400">
                          <a:solidFill>
                            <a:schemeClr val="tx1"/>
                          </a:solidFill>
                          <a:effectLst/>
                        </a:rPr>
                        <a:t>Once</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400">
                          <a:solidFill>
                            <a:schemeClr val="tx1"/>
                          </a:solidFill>
                          <a:effectLst/>
                        </a:rPr>
                        <a:t>59.3%</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28.4%</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12.2%</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330277">
                <a:tc vMerge="1">
                  <a:txBody>
                    <a:bodyPr/>
                    <a:lstStyle/>
                    <a:p>
                      <a:endParaRPr lang="en-GB"/>
                    </a:p>
                  </a:txBody>
                  <a:tcPr/>
                </a:tc>
                <a:tc>
                  <a:txBody>
                    <a:bodyPr/>
                    <a:lstStyle/>
                    <a:p>
                      <a:pPr marL="38100" marR="38100">
                        <a:lnSpc>
                          <a:spcPts val="1600"/>
                        </a:lnSpc>
                        <a:spcAft>
                          <a:spcPts val="0"/>
                        </a:spcAft>
                      </a:pPr>
                      <a:r>
                        <a:rPr lang="en-GB" sz="1400">
                          <a:solidFill>
                            <a:schemeClr val="tx1"/>
                          </a:solidFill>
                          <a:effectLst/>
                        </a:rPr>
                        <a:t>Twice</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400">
                          <a:solidFill>
                            <a:schemeClr val="tx1"/>
                          </a:solidFill>
                          <a:effectLst/>
                        </a:rPr>
                        <a:t>55.8%</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34.8%</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9.4%</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330277">
                <a:tc vMerge="1">
                  <a:txBody>
                    <a:bodyPr/>
                    <a:lstStyle/>
                    <a:p>
                      <a:endParaRPr lang="en-GB"/>
                    </a:p>
                  </a:txBody>
                  <a:tcPr/>
                </a:tc>
                <a:tc>
                  <a:txBody>
                    <a:bodyPr/>
                    <a:lstStyle/>
                    <a:p>
                      <a:pPr marL="38100" marR="38100">
                        <a:lnSpc>
                          <a:spcPts val="1600"/>
                        </a:lnSpc>
                        <a:spcAft>
                          <a:spcPts val="0"/>
                        </a:spcAft>
                      </a:pPr>
                      <a:r>
                        <a:rPr lang="en-GB" sz="1400">
                          <a:solidFill>
                            <a:schemeClr val="tx1"/>
                          </a:solidFill>
                          <a:effectLst/>
                        </a:rPr>
                        <a:t>Three times</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400">
                          <a:solidFill>
                            <a:schemeClr val="tx1"/>
                          </a:solidFill>
                          <a:effectLst/>
                        </a:rPr>
                        <a:t>47.4%</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42.1%</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10.5%</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444977">
                <a:tc vMerge="1">
                  <a:txBody>
                    <a:bodyPr/>
                    <a:lstStyle/>
                    <a:p>
                      <a:endParaRPr lang="en-GB"/>
                    </a:p>
                  </a:txBody>
                  <a:tcPr/>
                </a:tc>
                <a:tc>
                  <a:txBody>
                    <a:bodyPr/>
                    <a:lstStyle/>
                    <a:p>
                      <a:pPr marL="38100" marR="38100">
                        <a:lnSpc>
                          <a:spcPts val="1600"/>
                        </a:lnSpc>
                        <a:spcAft>
                          <a:spcPts val="0"/>
                        </a:spcAft>
                      </a:pPr>
                      <a:r>
                        <a:rPr lang="en-GB" sz="1400">
                          <a:solidFill>
                            <a:schemeClr val="tx1"/>
                          </a:solidFill>
                          <a:effectLst/>
                        </a:rPr>
                        <a:t>Four or more times</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400">
                          <a:solidFill>
                            <a:schemeClr val="tx1"/>
                          </a:solidFill>
                          <a:effectLst/>
                        </a:rPr>
                        <a:t>46.3%</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dirty="0">
                          <a:solidFill>
                            <a:schemeClr val="tx1"/>
                          </a:solidFill>
                          <a:effectLst/>
                        </a:rPr>
                        <a:t>45.4%</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a:solidFill>
                            <a:schemeClr val="tx1"/>
                          </a:solidFill>
                          <a:effectLst/>
                        </a:rPr>
                        <a:t>8.4%</a:t>
                      </a:r>
                      <a:endParaRPr lang="en-GB" sz="140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r h="330277">
                <a:tc gridSpan="2">
                  <a:txBody>
                    <a:bodyPr/>
                    <a:lstStyle/>
                    <a:p>
                      <a:pPr marL="38100" marR="38100">
                        <a:lnSpc>
                          <a:spcPts val="1600"/>
                        </a:lnSpc>
                        <a:spcAft>
                          <a:spcPts val="0"/>
                        </a:spcAft>
                      </a:pPr>
                      <a:r>
                        <a:rPr lang="en-GB" sz="1400" dirty="0" smtClean="0">
                          <a:solidFill>
                            <a:schemeClr val="tx1"/>
                          </a:solidFill>
                          <a:effectLst/>
                        </a:rPr>
                        <a:t>Average </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hMerge="1">
                  <a:txBody>
                    <a:bodyPr/>
                    <a:lstStyle/>
                    <a:p>
                      <a:endParaRPr lang="en-GB"/>
                    </a:p>
                  </a:txBody>
                  <a:tcPr/>
                </a:tc>
                <a:tc>
                  <a:txBody>
                    <a:bodyPr/>
                    <a:lstStyle/>
                    <a:p>
                      <a:pPr marL="38100" marR="38100" algn="ctr">
                        <a:lnSpc>
                          <a:spcPts val="1600"/>
                        </a:lnSpc>
                        <a:spcAft>
                          <a:spcPts val="0"/>
                        </a:spcAft>
                      </a:pPr>
                      <a:r>
                        <a:rPr lang="en-GB" sz="1400" dirty="0" smtClean="0">
                          <a:solidFill>
                            <a:schemeClr val="tx1"/>
                          </a:solidFill>
                          <a:effectLst/>
                        </a:rPr>
                        <a:t>1.49</a:t>
                      </a:r>
                      <a:endParaRPr lang="en-GB" sz="1400"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b="1" dirty="0" smtClean="0">
                          <a:solidFill>
                            <a:schemeClr val="tx1"/>
                          </a:solidFill>
                          <a:effectLst/>
                        </a:rPr>
                        <a:t>1.89</a:t>
                      </a:r>
                      <a:endParaRPr lang="en-GB" sz="1400" b="1"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400" b="1" dirty="0" smtClean="0">
                          <a:solidFill>
                            <a:schemeClr val="tx1"/>
                          </a:solidFill>
                          <a:effectLst/>
                        </a:rPr>
                        <a:t>1.33</a:t>
                      </a:r>
                      <a:endParaRPr lang="en-GB" sz="1400" b="1" dirty="0">
                        <a:solidFill>
                          <a:schemeClr val="tx1"/>
                        </a:solidFill>
                        <a:effectLst/>
                        <a:latin typeface="+mj-lt"/>
                        <a:ea typeface="Calibri" panose="020F0502020204030204" pitchFamily="34" charset="0"/>
                        <a:cs typeface="Arial" panose="020B0604020202020204" pitchFamily="34" charset="0"/>
                      </a:endParaRPr>
                    </a:p>
                  </a:txBody>
                  <a:tcPr marL="0" marR="0" marT="0" marB="0" anchor="ctr"/>
                </a:tc>
              </a:tr>
            </a:tbl>
          </a:graphicData>
        </a:graphic>
      </p:graphicFrame>
      <p:sp>
        <p:nvSpPr>
          <p:cNvPr id="7" name="Shape 378"/>
          <p:cNvSpPr/>
          <p:nvPr/>
        </p:nvSpPr>
        <p:spPr>
          <a:xfrm>
            <a:off x="4262445" y="4521938"/>
            <a:ext cx="962698" cy="862862"/>
          </a:xfrm>
          <a:prstGeom prst="ellipse">
            <a:avLst/>
          </a:prstGeom>
          <a:noFill/>
          <a:ln w="28575"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 name="Shape 378"/>
          <p:cNvSpPr/>
          <p:nvPr/>
        </p:nvSpPr>
        <p:spPr>
          <a:xfrm>
            <a:off x="4356788" y="6048983"/>
            <a:ext cx="774012" cy="587828"/>
          </a:xfrm>
          <a:prstGeom prst="ellipse">
            <a:avLst/>
          </a:prstGeom>
          <a:noFill/>
          <a:ln w="28575"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 name="Shape 378"/>
          <p:cNvSpPr/>
          <p:nvPr/>
        </p:nvSpPr>
        <p:spPr>
          <a:xfrm>
            <a:off x="8428046" y="6241142"/>
            <a:ext cx="774011" cy="428479"/>
          </a:xfrm>
          <a:prstGeom prst="ellipse">
            <a:avLst/>
          </a:prstGeom>
          <a:noFill/>
          <a:ln w="28575"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 name="Shape 378"/>
          <p:cNvSpPr/>
          <p:nvPr/>
        </p:nvSpPr>
        <p:spPr>
          <a:xfrm>
            <a:off x="9796808" y="6241142"/>
            <a:ext cx="774011" cy="428479"/>
          </a:xfrm>
          <a:prstGeom prst="ellipse">
            <a:avLst/>
          </a:prstGeom>
          <a:noFill/>
          <a:ln w="28575"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234894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842404" y="482600"/>
            <a:ext cx="9517743" cy="11175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1"/>
              </a:buClr>
              <a:buSzPct val="25000"/>
              <a:buFont typeface="Calibri"/>
              <a:buNone/>
            </a:pPr>
            <a:r>
              <a:rPr lang="en-GB" sz="2700" b="1" i="0" u="none" strike="noStrike" cap="none" dirty="0">
                <a:solidFill>
                  <a:schemeClr val="dk1"/>
                </a:solidFill>
                <a:latin typeface="Calibri"/>
                <a:ea typeface="Calibri"/>
                <a:cs typeface="Calibri"/>
                <a:sym typeface="Calibri"/>
              </a:rPr>
              <a:t>Young adults experienced wage premiums linked to individual activities where they felt their school(s) had prepared them well for adult life </a:t>
            </a:r>
          </a:p>
        </p:txBody>
      </p:sp>
      <p:graphicFrame>
        <p:nvGraphicFramePr>
          <p:cNvPr id="388" name="Shape 388"/>
          <p:cNvGraphicFramePr/>
          <p:nvPr>
            <p:extLst>
              <p:ext uri="{D42A27DB-BD31-4B8C-83A1-F6EECF244321}">
                <p14:modId xmlns:p14="http://schemas.microsoft.com/office/powerpoint/2010/main" val="4256042099"/>
              </p:ext>
            </p:extLst>
          </p:nvPr>
        </p:nvGraphicFramePr>
        <p:xfrm>
          <a:off x="856342" y="1741712"/>
          <a:ext cx="10479315" cy="4673601"/>
        </p:xfrm>
        <a:graphic>
          <a:graphicData uri="http://schemas.openxmlformats.org/drawingml/2006/table">
            <a:tbl>
              <a:tblPr>
                <a:noFill/>
              </a:tblPr>
              <a:tblGrid>
                <a:gridCol w="6253169">
                  <a:extLst>
                    <a:ext uri="{9D8B030D-6E8A-4147-A177-3AD203B41FA5}">
                      <a16:colId xmlns:a16="http://schemas.microsoft.com/office/drawing/2014/main" xmlns="" val="20000"/>
                    </a:ext>
                  </a:extLst>
                </a:gridCol>
                <a:gridCol w="2243183">
                  <a:extLst>
                    <a:ext uri="{9D8B030D-6E8A-4147-A177-3AD203B41FA5}">
                      <a16:colId xmlns:a16="http://schemas.microsoft.com/office/drawing/2014/main" xmlns="" val="20001"/>
                    </a:ext>
                  </a:extLst>
                </a:gridCol>
                <a:gridCol w="1982963">
                  <a:extLst>
                    <a:ext uri="{9D8B030D-6E8A-4147-A177-3AD203B41FA5}">
                      <a16:colId xmlns:a16="http://schemas.microsoft.com/office/drawing/2014/main" xmlns="" val="20002"/>
                    </a:ext>
                  </a:extLst>
                </a:gridCol>
              </a:tblGrid>
              <a:tr h="593742">
                <a:tc>
                  <a:txBody>
                    <a:bodyPr/>
                    <a:lstStyle/>
                    <a:p>
                      <a:pPr marL="0" marR="0" lvl="0" indent="0" algn="l" rtl="0">
                        <a:spcBef>
                          <a:spcPts val="0"/>
                        </a:spcBef>
                        <a:spcAft>
                          <a:spcPts val="0"/>
                        </a:spcAft>
                        <a:buSzPct val="25000"/>
                        <a:buNone/>
                      </a:pPr>
                      <a:r>
                        <a:rPr lang="en-GB" sz="1600" b="1" i="1" dirty="0">
                          <a:solidFill>
                            <a:schemeClr val="lt1"/>
                          </a:solidFill>
                          <a:latin typeface="Calibri"/>
                          <a:ea typeface="Calibri"/>
                          <a:cs typeface="Calibri"/>
                          <a:sym typeface="Calibri"/>
                        </a:rPr>
                        <a:t>Employer engagement activity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SzPct val="25000"/>
                        <a:buNone/>
                      </a:pPr>
                      <a:r>
                        <a:rPr lang="en-GB" sz="1600" b="1" dirty="0">
                          <a:solidFill>
                            <a:schemeClr val="lt1"/>
                          </a:solidFill>
                          <a:latin typeface="Calibri"/>
                          <a:ea typeface="Calibri"/>
                          <a:cs typeface="Calibri"/>
                          <a:sym typeface="Calibri"/>
                        </a:rPr>
                        <a:t>Premium (expressed in percentage terms)</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SzPct val="25000"/>
                        <a:buNone/>
                      </a:pPr>
                      <a:r>
                        <a:rPr lang="en-GB" sz="1600" b="1" dirty="0">
                          <a:solidFill>
                            <a:schemeClr val="lt1"/>
                          </a:solidFill>
                          <a:latin typeface="Calibri"/>
                          <a:ea typeface="Calibri"/>
                          <a:cs typeface="Calibri"/>
                          <a:sym typeface="Calibri"/>
                        </a:rPr>
                        <a:t>Premium (expressed in cash terms</a:t>
                      </a:r>
                      <a:r>
                        <a:rPr lang="en-GB" sz="1600" b="1" dirty="0" smtClean="0">
                          <a:solidFill>
                            <a:schemeClr val="lt1"/>
                          </a:solidFill>
                          <a:latin typeface="Calibri"/>
                          <a:ea typeface="Calibri"/>
                          <a:cs typeface="Calibri"/>
                          <a:sym typeface="Calibri"/>
                        </a:rPr>
                        <a:t>)*</a:t>
                      </a:r>
                      <a:endParaRPr lang="en-GB" sz="1600" b="1" dirty="0">
                        <a:solidFill>
                          <a:schemeClr val="lt1"/>
                        </a:solidFill>
                        <a:latin typeface="Calibri"/>
                        <a:ea typeface="Calibri"/>
                        <a:cs typeface="Calibri"/>
                        <a:sym typeface="Calibri"/>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646220">
                <a:tc>
                  <a:txBody>
                    <a:bodyPr/>
                    <a:lstStyle/>
                    <a:p>
                      <a:pPr marL="0" marR="0" lvl="0" indent="0" algn="l" rtl="0">
                        <a:spcBef>
                          <a:spcPts val="0"/>
                        </a:spcBef>
                        <a:spcAft>
                          <a:spcPts val="0"/>
                        </a:spcAft>
                        <a:buSzPct val="25000"/>
                        <a:buNone/>
                      </a:pPr>
                      <a:r>
                        <a:rPr lang="en-GB" sz="1600" b="1" dirty="0">
                          <a:latin typeface="Calibri"/>
                          <a:ea typeface="Calibri"/>
                          <a:cs typeface="Calibri"/>
                          <a:sym typeface="Calibri"/>
                        </a:rPr>
                        <a:t>Volume of engagements</a:t>
                      </a:r>
                      <a:r>
                        <a:rPr lang="en-GB" sz="1600" dirty="0">
                          <a:latin typeface="Calibri"/>
                          <a:ea typeface="Calibri"/>
                          <a:cs typeface="Calibri"/>
                          <a:sym typeface="Calibri"/>
                        </a:rPr>
                        <a:t> where engagement in general found to be useful in getting a job – </a:t>
                      </a:r>
                      <a:r>
                        <a:rPr lang="en-GB" sz="1600" i="1" dirty="0">
                          <a:latin typeface="Calibri"/>
                          <a:ea typeface="Calibri"/>
                          <a:cs typeface="Calibri"/>
                          <a:sym typeface="Calibri"/>
                        </a:rPr>
                        <a:t>one engagement</a:t>
                      </a:r>
                      <a:r>
                        <a:rPr lang="en-GB" sz="1600" dirty="0">
                          <a:latin typeface="Calibri"/>
                          <a:ea typeface="Calibri"/>
                          <a:cs typeface="Calibri"/>
                          <a:sym typeface="Calibri"/>
                        </a:rPr>
                        <a:t> </a:t>
                      </a:r>
                    </a:p>
                  </a:txBody>
                  <a:tcPr marL="68575" marR="68575" marT="0" marB="0" anchor="ctr">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dirty="0">
                          <a:latin typeface="Calibri"/>
                          <a:ea typeface="Calibri"/>
                          <a:cs typeface="Calibri"/>
                          <a:sym typeface="Calibri"/>
                        </a:rPr>
                        <a:t>4.1</a:t>
                      </a:r>
                      <a:r>
                        <a:rPr lang="en-GB" sz="1600" dirty="0" smtClean="0">
                          <a:latin typeface="Calibri"/>
                          <a:ea typeface="Calibri"/>
                          <a:cs typeface="Calibri"/>
                          <a:sym typeface="Calibri"/>
                        </a:rPr>
                        <a:t>% per activity</a:t>
                      </a:r>
                      <a:endParaRPr lang="en-GB" sz="16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£648</a:t>
                      </a:r>
                    </a:p>
                  </a:txBody>
                  <a:tcPr marL="68575" marR="68575" marT="0" marB="0" anchor="ctr">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57545">
                <a:tc>
                  <a:txBody>
                    <a:bodyPr/>
                    <a:lstStyle/>
                    <a:p>
                      <a:pPr marL="0" marR="0" lvl="0" indent="0" algn="l" rtl="0">
                        <a:spcBef>
                          <a:spcPts val="0"/>
                        </a:spcBef>
                        <a:spcAft>
                          <a:spcPts val="0"/>
                        </a:spcAft>
                        <a:buSzPct val="25000"/>
                        <a:buNone/>
                      </a:pPr>
                      <a:r>
                        <a:rPr lang="en-GB" sz="1600" b="1" dirty="0">
                          <a:latin typeface="Calibri"/>
                          <a:ea typeface="Calibri"/>
                          <a:cs typeface="Calibri"/>
                          <a:sym typeface="Calibri"/>
                        </a:rPr>
                        <a:t>Volume of engagements</a:t>
                      </a:r>
                      <a:r>
                        <a:rPr lang="en-GB" sz="1600" dirty="0">
                          <a:latin typeface="Calibri"/>
                          <a:ea typeface="Calibri"/>
                          <a:cs typeface="Calibri"/>
                          <a:sym typeface="Calibri"/>
                        </a:rPr>
                        <a:t> where engagement in general found to be useful in getting into university – </a:t>
                      </a:r>
                      <a:r>
                        <a:rPr lang="en-GB" sz="1600" i="1" dirty="0">
                          <a:latin typeface="Calibri"/>
                          <a:ea typeface="Calibri"/>
                          <a:cs typeface="Calibri"/>
                          <a:sym typeface="Calibri"/>
                        </a:rPr>
                        <a:t>one engagement</a:t>
                      </a:r>
                      <a:r>
                        <a:rPr lang="en-GB" sz="1600" dirty="0">
                          <a:latin typeface="Calibri"/>
                          <a:ea typeface="Calibri"/>
                          <a:cs typeface="Calibri"/>
                          <a:sym typeface="Calibri"/>
                        </a:rPr>
                        <a:t> </a:t>
                      </a:r>
                    </a:p>
                  </a:txBody>
                  <a:tcPr marL="68575" marR="68575" marT="0" marB="0" anchor="ctr">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dirty="0">
                          <a:latin typeface="Calibri"/>
                          <a:ea typeface="Calibri"/>
                          <a:cs typeface="Calibri"/>
                          <a:sym typeface="Calibri"/>
                        </a:rPr>
                        <a:t>5.5</a:t>
                      </a:r>
                      <a:r>
                        <a:rPr lang="en-GB" sz="1600" dirty="0" smtClean="0">
                          <a:latin typeface="Calibri"/>
                          <a:ea typeface="Calibri"/>
                          <a:cs typeface="Calibri"/>
                          <a:sym typeface="Calibri"/>
                        </a:rPr>
                        <a:t>% per activity</a:t>
                      </a:r>
                      <a:endParaRPr lang="en-GB" sz="16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dirty="0">
                          <a:latin typeface="Calibri"/>
                          <a:ea typeface="Calibri"/>
                          <a:cs typeface="Calibri"/>
                          <a:sym typeface="Calibri"/>
                        </a:rPr>
                        <a:t>£869</a:t>
                      </a:r>
                    </a:p>
                  </a:txBody>
                  <a:tcPr marL="68575" marR="68575" marT="0" marB="0" anchor="ctr">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558">
                <a:tc>
                  <a:txBody>
                    <a:bodyPr/>
                    <a:lstStyle/>
                    <a:p>
                      <a:pPr marL="0" marR="0" lvl="0" indent="0" algn="l" rtl="0">
                        <a:spcBef>
                          <a:spcPts val="0"/>
                        </a:spcBef>
                        <a:spcAft>
                          <a:spcPts val="0"/>
                        </a:spcAft>
                        <a:buSzPct val="25000"/>
                        <a:buNone/>
                      </a:pPr>
                      <a:endParaRPr lang="en-GB" sz="1600" dirty="0">
                        <a:latin typeface="Calibri"/>
                        <a:ea typeface="Calibri"/>
                        <a:cs typeface="Calibri"/>
                        <a:sym typeface="Calibri"/>
                      </a:endParaRPr>
                    </a:p>
                  </a:txBody>
                  <a:tcPr marL="68575" marR="68575" marT="0" marB="0" anchor="ctr">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pattFill prst="pct10">
                      <a:fgClr>
                        <a:schemeClr val="bg1">
                          <a:lumMod val="65000"/>
                        </a:schemeClr>
                      </a:fgClr>
                      <a:bgClr>
                        <a:schemeClr val="bg1"/>
                      </a:bgClr>
                    </a:pattFill>
                  </a:tcPr>
                </a:tc>
                <a:tc>
                  <a:txBody>
                    <a:bodyPr/>
                    <a:lstStyle/>
                    <a:p>
                      <a:pPr marL="0" marR="0" lvl="0" indent="0" algn="ctr" rtl="0">
                        <a:spcBef>
                          <a:spcPts val="0"/>
                        </a:spcBef>
                        <a:spcAft>
                          <a:spcPts val="0"/>
                        </a:spcAft>
                        <a:buSzPct val="25000"/>
                        <a:buNone/>
                      </a:pPr>
                      <a:endParaRPr lang="en-GB" sz="16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pattFill prst="pct10">
                      <a:fgClr>
                        <a:schemeClr val="bg1">
                          <a:lumMod val="65000"/>
                        </a:schemeClr>
                      </a:fgClr>
                      <a:bgClr>
                        <a:schemeClr val="bg1"/>
                      </a:bgClr>
                    </a:pattFill>
                  </a:tcPr>
                </a:tc>
                <a:tc>
                  <a:txBody>
                    <a:bodyPr/>
                    <a:lstStyle/>
                    <a:p>
                      <a:pPr marL="0" marR="0" lvl="0" indent="0" algn="ctr" rtl="0">
                        <a:spcBef>
                          <a:spcPts val="0"/>
                        </a:spcBef>
                        <a:spcAft>
                          <a:spcPts val="0"/>
                        </a:spcAft>
                        <a:buSzPct val="25000"/>
                        <a:buNone/>
                      </a:pPr>
                      <a:endParaRPr lang="en-GB" sz="16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pattFill prst="pct10">
                      <a:fgClr>
                        <a:schemeClr val="bg1">
                          <a:lumMod val="65000"/>
                        </a:schemeClr>
                      </a:fgClr>
                      <a:bgClr>
                        <a:schemeClr val="bg1"/>
                      </a:bgClr>
                    </a:pattFill>
                  </a:tcPr>
                </a:tc>
              </a:tr>
              <a:tr h="646220">
                <a:tc>
                  <a:txBody>
                    <a:bodyPr/>
                    <a:lstStyle/>
                    <a:p>
                      <a:pPr marL="0" marR="0" lvl="0" indent="0" algn="l" rtl="0">
                        <a:spcBef>
                          <a:spcPts val="0"/>
                        </a:spcBef>
                        <a:spcAft>
                          <a:spcPts val="0"/>
                        </a:spcAft>
                        <a:buSzPct val="25000"/>
                        <a:buNone/>
                      </a:pPr>
                      <a:r>
                        <a:rPr lang="en-GB" sz="1600" b="1" dirty="0">
                          <a:latin typeface="Calibri"/>
                          <a:ea typeface="Calibri"/>
                          <a:cs typeface="Calibri"/>
                          <a:sym typeface="Calibri"/>
                        </a:rPr>
                        <a:t>Enterprise competition</a:t>
                      </a:r>
                      <a:r>
                        <a:rPr lang="en-GB" sz="1600" dirty="0">
                          <a:latin typeface="Calibri"/>
                          <a:ea typeface="Calibri"/>
                          <a:cs typeface="Calibri"/>
                          <a:sym typeface="Calibri"/>
                        </a:rPr>
                        <a:t> at 14-16 where respondent felt school had prepared them well for adult working life</a:t>
                      </a:r>
                    </a:p>
                  </a:txBody>
                  <a:tcPr marL="68575" marR="68575" marT="0" marB="0" anchor="ctr">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11%</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dirty="0">
                          <a:latin typeface="Calibri"/>
                          <a:ea typeface="Calibri"/>
                          <a:cs typeface="Calibri"/>
                          <a:sym typeface="Calibri"/>
                        </a:rPr>
                        <a:t>£1,739</a:t>
                      </a:r>
                    </a:p>
                  </a:txBody>
                  <a:tcPr marL="68575" marR="68575" marT="0" marB="0" anchor="ctr">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46220">
                <a:tc>
                  <a:txBody>
                    <a:bodyPr/>
                    <a:lstStyle/>
                    <a:p>
                      <a:pPr marL="0" marR="0" lvl="0" indent="0" algn="l" rtl="0">
                        <a:spcBef>
                          <a:spcPts val="0"/>
                        </a:spcBef>
                        <a:spcAft>
                          <a:spcPts val="0"/>
                        </a:spcAft>
                        <a:buSzPct val="25000"/>
                        <a:buNone/>
                      </a:pPr>
                      <a:r>
                        <a:rPr lang="en-GB" sz="1600" b="1">
                          <a:latin typeface="Calibri"/>
                          <a:ea typeface="Calibri"/>
                          <a:cs typeface="Calibri"/>
                          <a:sym typeface="Calibri"/>
                        </a:rPr>
                        <a:t>Mentoring</a:t>
                      </a:r>
                      <a:r>
                        <a:rPr lang="en-GB" sz="1600">
                          <a:latin typeface="Calibri"/>
                          <a:ea typeface="Calibri"/>
                          <a:cs typeface="Calibri"/>
                          <a:sym typeface="Calibri"/>
                        </a:rPr>
                        <a:t> at 14-16 where respondent felt school had prepared them well for adult working life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19%</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£3,004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9876">
                <a:tc>
                  <a:txBody>
                    <a:bodyPr/>
                    <a:lstStyle/>
                    <a:p>
                      <a:pPr marL="0" marR="0" lvl="0" indent="0" algn="l" rtl="0">
                        <a:spcBef>
                          <a:spcPts val="0"/>
                        </a:spcBef>
                        <a:spcAft>
                          <a:spcPts val="0"/>
                        </a:spcAft>
                        <a:buSzPct val="25000"/>
                        <a:buNone/>
                      </a:pPr>
                      <a:r>
                        <a:rPr lang="en-GB" sz="1600" b="1">
                          <a:latin typeface="Calibri"/>
                          <a:ea typeface="Calibri"/>
                          <a:cs typeface="Calibri"/>
                          <a:sym typeface="Calibri"/>
                        </a:rPr>
                        <a:t>Job Shadowing</a:t>
                      </a:r>
                      <a:r>
                        <a:rPr lang="en-GB" sz="1600">
                          <a:latin typeface="Calibri"/>
                          <a:ea typeface="Calibri"/>
                          <a:cs typeface="Calibri"/>
                          <a:sym typeface="Calibri"/>
                        </a:rPr>
                        <a:t> at 14-16</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11%</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£1,739</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46220">
                <a:tc>
                  <a:txBody>
                    <a:bodyPr/>
                    <a:lstStyle/>
                    <a:p>
                      <a:pPr marL="0" marR="0" lvl="0" indent="0" algn="l" rtl="0">
                        <a:spcBef>
                          <a:spcPts val="0"/>
                        </a:spcBef>
                        <a:spcAft>
                          <a:spcPts val="0"/>
                        </a:spcAft>
                        <a:buSzPct val="25000"/>
                        <a:buNone/>
                      </a:pPr>
                      <a:r>
                        <a:rPr lang="en-GB" sz="1600" b="1" dirty="0">
                          <a:latin typeface="Calibri"/>
                          <a:ea typeface="Calibri"/>
                          <a:cs typeface="Calibri"/>
                          <a:sym typeface="Calibri"/>
                        </a:rPr>
                        <a:t>Mentoring </a:t>
                      </a:r>
                      <a:r>
                        <a:rPr lang="en-GB" sz="1600" dirty="0">
                          <a:latin typeface="Calibri"/>
                          <a:ea typeface="Calibri"/>
                          <a:cs typeface="Calibri"/>
                          <a:sym typeface="Calibri"/>
                        </a:rPr>
                        <a:t>at 16-18 where respondent felt school had prepared them well for adult working life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a:latin typeface="Calibri"/>
                          <a:ea typeface="Calibri"/>
                          <a:cs typeface="Calibri"/>
                          <a:sym typeface="Calibri"/>
                        </a:rPr>
                        <a:t>18%</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GB" sz="1600" dirty="0">
                          <a:latin typeface="Calibri"/>
                          <a:ea typeface="Calibri"/>
                          <a:cs typeface="Calibri"/>
                          <a:sym typeface="Calibri"/>
                        </a:rPr>
                        <a:t>£2,846</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 name="TextBox 1"/>
          <p:cNvSpPr txBox="1"/>
          <p:nvPr/>
        </p:nvSpPr>
        <p:spPr>
          <a:xfrm>
            <a:off x="904380" y="6604000"/>
            <a:ext cx="9197563" cy="276999"/>
          </a:xfrm>
          <a:prstGeom prst="rect">
            <a:avLst/>
          </a:prstGeom>
          <a:noFill/>
        </p:spPr>
        <p:txBody>
          <a:bodyPr wrap="square" rtlCol="0">
            <a:spAutoFit/>
          </a:bodyPr>
          <a:lstStyle/>
          <a:p>
            <a:r>
              <a:rPr lang="en-GB" sz="1200" i="1" dirty="0" smtClean="0"/>
              <a:t>* Based on the average salary reported by our sample </a:t>
            </a:r>
            <a:endParaRPr lang="en-GB" sz="12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57091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66744" y="645014"/>
            <a:ext cx="10515600" cy="1325562"/>
          </a:xfrm>
        </p:spPr>
        <p:txBody>
          <a:bodyPr>
            <a:normAutofit/>
          </a:bodyPr>
          <a:lstStyle/>
          <a:p>
            <a:pPr algn="ctr"/>
            <a:r>
              <a:rPr lang="en-GB" sz="3200" b="1" dirty="0"/>
              <a:t>Higher volumes of school-mediated employer engagement are associated with </a:t>
            </a:r>
            <a:r>
              <a:rPr lang="en-GB" sz="3200" b="1" dirty="0">
                <a:solidFill>
                  <a:srgbClr val="0070C0"/>
                </a:solidFill>
              </a:rPr>
              <a:t>reduced incidence of NEET</a:t>
            </a:r>
            <a:endParaRPr lang="en-GB" sz="2900" b="1" dirty="0">
              <a:solidFill>
                <a:srgbClr val="0070C0"/>
              </a:solidFill>
              <a:latin typeface="+mn-lt"/>
            </a:endParaRPr>
          </a:p>
        </p:txBody>
      </p:sp>
      <p:cxnSp>
        <p:nvCxnSpPr>
          <p:cNvPr id="7" name="Horizontal Line"/>
          <p:cNvCxnSpPr/>
          <p:nvPr>
            <p:custDataLst>
              <p:tags r:id="rId2"/>
            </p:custDataLst>
          </p:nvPr>
        </p:nvCxnSpPr>
        <p:spPr>
          <a:xfrm>
            <a:off x="1471414" y="2610719"/>
            <a:ext cx="2899386" cy="1"/>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ListLeanHorizontalTextTopic0"/>
          <p:cNvSpPr txBox="1">
            <a:spLocks noChangeArrowheads="1"/>
          </p:cNvSpPr>
          <p:nvPr>
            <p:custDataLst>
              <p:tags r:id="rId3"/>
            </p:custDataLst>
          </p:nvPr>
        </p:nvSpPr>
        <p:spPr bwMode="auto">
          <a:xfrm>
            <a:off x="1471414" y="2310905"/>
            <a:ext cx="2863642" cy="24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300" b="1">
                <a:solidFill>
                  <a:schemeClr val="tx1"/>
                </a:solidFill>
                <a:latin typeface="Arial" panose="020B0604020202020204" pitchFamily="34" charset="0"/>
                <a:cs typeface="Arial" panose="020B0604020202020204" pitchFamily="34" charset="0"/>
              </a:defRPr>
            </a:lvl1pPr>
            <a:lvl2pPr marL="742950" indent="-285750"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eaLnBrk="1" hangingPunct="1">
              <a:lnSpc>
                <a:spcPct val="93000"/>
              </a:lnSpc>
              <a:spcBef>
                <a:spcPts val="300"/>
              </a:spcBef>
              <a:buClr>
                <a:prstClr val="black"/>
              </a:buClr>
              <a:buSzPct val="100000"/>
            </a:pPr>
            <a:r>
              <a:rPr lang="en-GB" sz="1700" kern="1200" dirty="0">
                <a:solidFill>
                  <a:prstClr val="black"/>
                </a:solidFill>
                <a:latin typeface="Calibri Light" panose="020F0302020204030204"/>
                <a:ea typeface="+mn-ea"/>
              </a:rPr>
              <a:t>Control variables </a:t>
            </a:r>
          </a:p>
        </p:txBody>
      </p:sp>
      <p:sp>
        <p:nvSpPr>
          <p:cNvPr id="9" name="ListLeanHorizontalTextDetail0"/>
          <p:cNvSpPr txBox="1">
            <a:spLocks noChangeArrowheads="1"/>
          </p:cNvSpPr>
          <p:nvPr>
            <p:custDataLst>
              <p:tags r:id="rId4"/>
            </p:custDataLst>
          </p:nvPr>
        </p:nvSpPr>
        <p:spPr bwMode="auto">
          <a:xfrm>
            <a:off x="1471414" y="2723429"/>
            <a:ext cx="2863642" cy="2804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eaLnBrk="0" hangingPunct="0">
              <a:defRPr sz="1300" b="1">
                <a:solidFill>
                  <a:schemeClr val="tx1"/>
                </a:solidFill>
                <a:latin typeface="Arial" panose="020B0604020202020204" pitchFamily="34" charset="0"/>
                <a:cs typeface="Arial" panose="020B0604020202020204" pitchFamily="34" charset="0"/>
              </a:defRPr>
            </a:lvl1pPr>
            <a:lvl2pPr marL="174625" indent="-174625" eaLnBrk="0" hangingPunct="0">
              <a:defRPr sz="1300" b="1">
                <a:solidFill>
                  <a:schemeClr val="tx1"/>
                </a:solidFill>
                <a:latin typeface="Arial" panose="020B0604020202020204" pitchFamily="34" charset="0"/>
                <a:cs typeface="Arial" panose="020B0604020202020204" pitchFamily="34" charset="0"/>
              </a:defRPr>
            </a:lvl2pPr>
            <a:lvl3pPr marL="1143000" indent="-228600" eaLnBrk="0" hangingPunct="0">
              <a:defRPr sz="1300" b="1">
                <a:solidFill>
                  <a:schemeClr val="tx1"/>
                </a:solidFill>
                <a:latin typeface="Arial" panose="020B0604020202020204" pitchFamily="34" charset="0"/>
                <a:cs typeface="Arial" panose="020B0604020202020204" pitchFamily="34" charset="0"/>
              </a:defRPr>
            </a:lvl3pPr>
            <a:lvl4pPr marL="1600200" indent="-228600" eaLnBrk="0" hangingPunct="0">
              <a:defRPr sz="1300" b="1">
                <a:solidFill>
                  <a:schemeClr val="tx1"/>
                </a:solidFill>
                <a:latin typeface="Arial" panose="020B0604020202020204" pitchFamily="34" charset="0"/>
                <a:cs typeface="Arial" panose="020B0604020202020204" pitchFamily="34" charset="0"/>
              </a:defRPr>
            </a:lvl4pPr>
            <a:lvl5pPr marL="2057400" indent="-228600" eaLnBrk="0" hangingPunct="0">
              <a:defRPr sz="13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tx1"/>
                </a:solidFill>
                <a:latin typeface="Arial" panose="020B0604020202020204" pitchFamily="34" charset="0"/>
                <a:cs typeface="Arial" panose="020B0604020202020204" pitchFamily="34" charset="0"/>
              </a:defRPr>
            </a:lvl9pPr>
          </a:lstStyle>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Age</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Highest qualification (L1-L5)</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Ethnicity (white </a:t>
            </a:r>
            <a:r>
              <a:rPr lang="en-GB" sz="1700" b="0" kern="1200" dirty="0" err="1">
                <a:solidFill>
                  <a:prstClr val="black"/>
                </a:solidFill>
                <a:latin typeface="Calibri Light" panose="020F0302020204030204"/>
                <a:ea typeface="+mn-ea"/>
              </a:rPr>
              <a:t>vs</a:t>
            </a:r>
            <a:r>
              <a:rPr lang="en-GB" sz="1700" b="0" kern="1200" dirty="0">
                <a:solidFill>
                  <a:prstClr val="black"/>
                </a:solidFill>
                <a:latin typeface="Calibri Light" panose="020F0302020204030204"/>
                <a:ea typeface="+mn-ea"/>
              </a:rPr>
              <a:t> non-white)</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Region of UK</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School type 14-16</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School type 16-19</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Gender</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Parental education </a:t>
            </a:r>
          </a:p>
          <a:p>
            <a:pPr lvl="1" eaLnBrk="1" hangingPunct="1">
              <a:lnSpc>
                <a:spcPct val="93000"/>
              </a:lnSpc>
              <a:spcBef>
                <a:spcPts val="300"/>
              </a:spcBef>
              <a:spcAft>
                <a:spcPts val="300"/>
              </a:spcAft>
              <a:buClr>
                <a:prstClr val="black"/>
              </a:buClr>
              <a:buSzPct val="100000"/>
              <a:buFont typeface="Arial" panose="020B0604020202020204" pitchFamily="34" charset="0"/>
              <a:buChar char="•"/>
            </a:pPr>
            <a:r>
              <a:rPr lang="en-GB" sz="1700" b="0" kern="1200" dirty="0">
                <a:solidFill>
                  <a:prstClr val="black"/>
                </a:solidFill>
                <a:latin typeface="Calibri Light" panose="020F0302020204030204"/>
                <a:ea typeface="+mn-ea"/>
              </a:rPr>
              <a:t>Free School Meal </a:t>
            </a:r>
          </a:p>
        </p:txBody>
      </p:sp>
      <p:grpSp>
        <p:nvGrpSpPr>
          <p:cNvPr id="41" name="Group 40"/>
          <p:cNvGrpSpPr/>
          <p:nvPr/>
        </p:nvGrpSpPr>
        <p:grpSpPr>
          <a:xfrm>
            <a:off x="4714696" y="2346167"/>
            <a:ext cx="301804" cy="3565598"/>
            <a:chOff x="6881585" y="2561771"/>
            <a:chExt cx="155575" cy="3436261"/>
          </a:xfrm>
        </p:grpSpPr>
        <p:cxnSp>
          <p:nvCxnSpPr>
            <p:cNvPr id="42" name="VLine"/>
            <p:cNvCxnSpPr/>
            <p:nvPr/>
          </p:nvCxnSpPr>
          <p:spPr>
            <a:xfrm>
              <a:off x="6940059" y="2561771"/>
              <a:ext cx="0" cy="3436261"/>
            </a:xfrm>
            <a:prstGeom prst="line">
              <a:avLst/>
            </a:prstGeom>
            <a:ln>
              <a:solidFill>
                <a:schemeClr val="tx2"/>
              </a:solidFill>
            </a:ln>
          </p:spPr>
          <p:style>
            <a:lnRef idx="2">
              <a:schemeClr val="accent5">
                <a:shade val="50000"/>
              </a:schemeClr>
            </a:lnRef>
            <a:fillRef idx="1">
              <a:schemeClr val="accent5"/>
            </a:fillRef>
            <a:effectRef idx="0">
              <a:schemeClr val="accent5"/>
            </a:effectRef>
            <a:fontRef idx="minor">
              <a:schemeClr val="lt1"/>
            </a:fontRef>
          </p:style>
        </p:cxnSp>
        <p:sp>
          <p:nvSpPr>
            <p:cNvPr id="43" name="IsoclesTriangle"/>
            <p:cNvSpPr/>
            <p:nvPr/>
          </p:nvSpPr>
          <p:spPr>
            <a:xfrm rot="5400000">
              <a:off x="6778398" y="4202114"/>
              <a:ext cx="361950" cy="155575"/>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GB" sz="1300" kern="1200" dirty="0">
                <a:solidFill>
                  <a:prstClr val="black"/>
                </a:solidFill>
                <a:cs typeface="Arial" pitchFamily="34" charset="0"/>
              </a:endParaRPr>
            </a:p>
          </p:txBody>
        </p:sp>
      </p:grpSp>
      <p:sp>
        <p:nvSpPr>
          <p:cNvPr id="54" name="Rectangle 53"/>
          <p:cNvSpPr/>
          <p:nvPr/>
        </p:nvSpPr>
        <p:spPr>
          <a:xfrm>
            <a:off x="1373425" y="5911765"/>
            <a:ext cx="1879041" cy="321306"/>
          </a:xfrm>
          <a:prstGeom prst="rect">
            <a:avLst/>
          </a:prstGeom>
        </p:spPr>
        <p:txBody>
          <a:bodyPr wrap="none">
            <a:spAutoFit/>
          </a:bodyPr>
          <a:lstStyle/>
          <a:p>
            <a:pPr lvl="1">
              <a:lnSpc>
                <a:spcPct val="93000"/>
              </a:lnSpc>
              <a:spcBef>
                <a:spcPts val="300"/>
              </a:spcBef>
              <a:buClr>
                <a:prstClr val="black"/>
              </a:buClr>
              <a:buSzPct val="100000"/>
            </a:pPr>
            <a:r>
              <a:rPr lang="en-GB" sz="1600" kern="1200" dirty="0">
                <a:solidFill>
                  <a:prstClr val="black"/>
                </a:solidFill>
                <a:latin typeface="Calibri" panose="020F0502020204030204"/>
                <a:ea typeface="+mn-ea"/>
                <a:cs typeface="+mn-cs"/>
                <a:sym typeface="Wingdings" pitchFamily="2" charset="2"/>
              </a:rPr>
              <a:t>  </a:t>
            </a:r>
            <a:r>
              <a:rPr lang="en-GB" sz="1600" u="sng" kern="1200" dirty="0">
                <a:solidFill>
                  <a:srgbClr val="44546A"/>
                </a:solidFill>
                <a:latin typeface="Calibri" panose="020F0502020204030204"/>
                <a:ea typeface="+mn-ea"/>
                <a:cs typeface="+mn-cs"/>
                <a:sym typeface="Wingdings" pitchFamily="2" charset="2"/>
              </a:rPr>
              <a:t>1,536 individuals</a:t>
            </a:r>
            <a:endParaRPr lang="en-GB" sz="1600" u="sng" kern="1200" dirty="0">
              <a:solidFill>
                <a:srgbClr val="44546A"/>
              </a:solidFill>
              <a:latin typeface="Calibri" panose="020F0502020204030204"/>
              <a:ea typeface="+mn-ea"/>
              <a:cs typeface="+mn-cs"/>
            </a:endParaRPr>
          </a:p>
        </p:txBody>
      </p:sp>
      <p:graphicFrame>
        <p:nvGraphicFramePr>
          <p:cNvPr id="44" name="Table 43"/>
          <p:cNvGraphicFramePr>
            <a:graphicFrameLocks noGrp="1"/>
          </p:cNvGraphicFramePr>
          <p:nvPr>
            <p:extLst>
              <p:ext uri="{D42A27DB-BD31-4B8C-83A1-F6EECF244321}">
                <p14:modId xmlns:p14="http://schemas.microsoft.com/office/powerpoint/2010/main" val="2963680791"/>
              </p:ext>
            </p:extLst>
          </p:nvPr>
        </p:nvGraphicFramePr>
        <p:xfrm>
          <a:off x="5334000" y="2429627"/>
          <a:ext cx="5918200" cy="3352801"/>
        </p:xfrm>
        <a:graphic>
          <a:graphicData uri="http://schemas.openxmlformats.org/drawingml/2006/table">
            <a:tbl>
              <a:tblPr>
                <a:tableStyleId>{B301B821-A1FF-4177-AEE7-76D212191A09}</a:tableStyleId>
              </a:tblPr>
              <a:tblGrid>
                <a:gridCol w="25400">
                  <a:extLst>
                    <a:ext uri="{9D8B030D-6E8A-4147-A177-3AD203B41FA5}">
                      <a16:colId xmlns:a16="http://schemas.microsoft.com/office/drawing/2014/main" xmlns="" val="20000"/>
                    </a:ext>
                  </a:extLst>
                </a:gridCol>
                <a:gridCol w="1111691">
                  <a:extLst>
                    <a:ext uri="{9D8B030D-6E8A-4147-A177-3AD203B41FA5}">
                      <a16:colId xmlns:a16="http://schemas.microsoft.com/office/drawing/2014/main" xmlns="" val="20001"/>
                    </a:ext>
                  </a:extLst>
                </a:gridCol>
                <a:gridCol w="675908">
                  <a:extLst>
                    <a:ext uri="{9D8B030D-6E8A-4147-A177-3AD203B41FA5}">
                      <a16:colId xmlns:a16="http://schemas.microsoft.com/office/drawing/2014/main" xmlns="" val="20002"/>
                    </a:ext>
                  </a:extLst>
                </a:gridCol>
                <a:gridCol w="600001">
                  <a:extLst>
                    <a:ext uri="{9D8B030D-6E8A-4147-A177-3AD203B41FA5}">
                      <a16:colId xmlns:a16="http://schemas.microsoft.com/office/drawing/2014/main" xmlns="" val="20003"/>
                    </a:ext>
                  </a:extLst>
                </a:gridCol>
                <a:gridCol w="692125">
                  <a:extLst>
                    <a:ext uri="{9D8B030D-6E8A-4147-A177-3AD203B41FA5}">
                      <a16:colId xmlns:a16="http://schemas.microsoft.com/office/drawing/2014/main" xmlns="" val="20004"/>
                    </a:ext>
                  </a:extLst>
                </a:gridCol>
                <a:gridCol w="2813075">
                  <a:extLst>
                    <a:ext uri="{9D8B030D-6E8A-4147-A177-3AD203B41FA5}">
                      <a16:colId xmlns:a16="http://schemas.microsoft.com/office/drawing/2014/main" xmlns="" val="20005"/>
                    </a:ext>
                  </a:extLst>
                </a:gridCol>
              </a:tblGrid>
              <a:tr h="959116">
                <a:tc gridSpan="2">
                  <a:txBody>
                    <a:bodyPr/>
                    <a:lstStyle/>
                    <a:p>
                      <a:pPr>
                        <a:lnSpc>
                          <a:spcPct val="107000"/>
                        </a:lnSpc>
                        <a:spcAft>
                          <a:spcPts val="0"/>
                        </a:spcAft>
                      </a:pPr>
                      <a:r>
                        <a:rPr lang="en-GB" sz="1200" dirty="0">
                          <a:effectLst/>
                        </a:rPr>
                        <a:t>Percentage       Correct: 92.7% </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hMerge="1">
                  <a:txBody>
                    <a:bodyPr/>
                    <a:lstStyle/>
                    <a:p>
                      <a:endParaRPr lang="en-GB"/>
                    </a:p>
                  </a:txBody>
                  <a:tcPr/>
                </a:tc>
                <a:tc>
                  <a:txBody>
                    <a:bodyPr/>
                    <a:lstStyle/>
                    <a:p>
                      <a:pPr marL="38100" marR="38100" algn="ctr">
                        <a:lnSpc>
                          <a:spcPts val="1600"/>
                        </a:lnSpc>
                        <a:spcAft>
                          <a:spcPts val="0"/>
                        </a:spcAft>
                      </a:pPr>
                      <a:r>
                        <a:rPr lang="en-GB" sz="1200" dirty="0">
                          <a:effectLst/>
                        </a:rPr>
                        <a:t>B</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S.E.</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P-value</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Odds of becoming NEET</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99978">
                <a:tc rowSpan="4">
                  <a:txBody>
                    <a:bodyPr/>
                    <a:lstStyle/>
                    <a:p>
                      <a:pPr marL="38100" marR="38100">
                        <a:lnSpc>
                          <a:spcPts val="1600"/>
                        </a:lnSpc>
                        <a:spcAft>
                          <a:spcPts val="0"/>
                        </a:spcAft>
                      </a:pPr>
                      <a:r>
                        <a:rPr lang="en-GB" sz="1200" dirty="0">
                          <a:effectLst/>
                        </a:rPr>
                        <a:t> </a:t>
                      </a:r>
                      <a:endParaRPr lang="en-GB" sz="1200" dirty="0">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0"/>
                        </a:spcAft>
                      </a:pPr>
                      <a:r>
                        <a:rPr lang="en-GB" sz="1200" dirty="0">
                          <a:effectLst/>
                        </a:rPr>
                        <a:t>One</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-.577</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.251</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.022</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44% less likely comparing to those who did zero activity </a:t>
                      </a:r>
                      <a:endParaRPr lang="en-GB" sz="1200" dirty="0">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64569">
                <a:tc vMerge="1">
                  <a:txBody>
                    <a:bodyPr/>
                    <a:lstStyle/>
                    <a:p>
                      <a:endParaRPr lang="en-GB"/>
                    </a:p>
                  </a:txBody>
                  <a:tcPr/>
                </a:tc>
                <a:tc>
                  <a:txBody>
                    <a:bodyPr/>
                    <a:lstStyle/>
                    <a:p>
                      <a:pPr marL="38100" marR="38100">
                        <a:lnSpc>
                          <a:spcPts val="1600"/>
                        </a:lnSpc>
                        <a:spcAft>
                          <a:spcPts val="0"/>
                        </a:spcAft>
                      </a:pPr>
                      <a:r>
                        <a:rPr lang="en-GB" sz="1200">
                          <a:effectLst/>
                        </a:rPr>
                        <a:t>Two</a:t>
                      </a:r>
                      <a:endParaRPr lang="en-GB" sz="1200">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200">
                          <a:effectLst/>
                        </a:rPr>
                        <a:t>-.791</a:t>
                      </a:r>
                      <a:endParaRPr lang="en-GB" sz="120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a:effectLst/>
                        </a:rPr>
                        <a:t>.301</a:t>
                      </a:r>
                      <a:endParaRPr lang="en-GB" sz="120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.009</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56% less</a:t>
                      </a:r>
                      <a:r>
                        <a:rPr lang="en-GB" sz="1200" baseline="0" dirty="0">
                          <a:effectLst/>
                        </a:rPr>
                        <a:t> likely comparing to those who did zero </a:t>
                      </a:r>
                      <a:endParaRPr lang="en-GB" sz="1200" dirty="0">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64569">
                <a:tc vMerge="1">
                  <a:txBody>
                    <a:bodyPr/>
                    <a:lstStyle/>
                    <a:p>
                      <a:endParaRPr lang="en-GB"/>
                    </a:p>
                  </a:txBody>
                  <a:tcPr/>
                </a:tc>
                <a:tc>
                  <a:txBody>
                    <a:bodyPr/>
                    <a:lstStyle/>
                    <a:p>
                      <a:pPr marL="38100" marR="38100">
                        <a:lnSpc>
                          <a:spcPts val="1600"/>
                        </a:lnSpc>
                        <a:spcAft>
                          <a:spcPts val="0"/>
                        </a:spcAft>
                      </a:pPr>
                      <a:r>
                        <a:rPr lang="en-GB" sz="1200">
                          <a:effectLst/>
                        </a:rPr>
                        <a:t>Three</a:t>
                      </a:r>
                      <a:endParaRPr lang="en-GB" sz="1200">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200">
                          <a:effectLst/>
                        </a:rPr>
                        <a:t>-1.879</a:t>
                      </a:r>
                      <a:endParaRPr lang="en-GB" sz="120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a:effectLst/>
                        </a:rPr>
                        <a:t>.650</a:t>
                      </a:r>
                      <a:endParaRPr lang="en-GB" sz="120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.004</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85% less likely comparing</a:t>
                      </a:r>
                      <a:r>
                        <a:rPr lang="en-GB" sz="1200" baseline="0" dirty="0">
                          <a:effectLst/>
                        </a:rPr>
                        <a:t> to those who did zero</a:t>
                      </a:r>
                      <a:endParaRPr lang="en-GB" sz="1200" dirty="0">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64569">
                <a:tc vMerge="1">
                  <a:txBody>
                    <a:bodyPr/>
                    <a:lstStyle/>
                    <a:p>
                      <a:endParaRPr lang="en-GB"/>
                    </a:p>
                  </a:txBody>
                  <a:tcPr/>
                </a:tc>
                <a:tc>
                  <a:txBody>
                    <a:bodyPr/>
                    <a:lstStyle/>
                    <a:p>
                      <a:pPr marL="38100" marR="38100">
                        <a:lnSpc>
                          <a:spcPts val="1600"/>
                        </a:lnSpc>
                        <a:spcAft>
                          <a:spcPts val="0"/>
                        </a:spcAft>
                      </a:pPr>
                      <a:r>
                        <a:rPr lang="en-GB" sz="1200" dirty="0">
                          <a:effectLst/>
                        </a:rPr>
                        <a:t>Four</a:t>
                      </a:r>
                      <a:r>
                        <a:rPr lang="en-GB" sz="1200" baseline="0" dirty="0">
                          <a:effectLst/>
                        </a:rPr>
                        <a:t> or more </a:t>
                      </a:r>
                      <a:endParaRPr lang="en-GB" sz="1200" dirty="0">
                        <a:effectLst/>
                        <a:latin typeface="+mj-lt"/>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GB" sz="1200" dirty="0">
                          <a:effectLst/>
                        </a:rPr>
                        <a:t>-1.907</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.554</a:t>
                      </a:r>
                      <a:endParaRPr lang="en-GB" sz="1200"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.001</a:t>
                      </a:r>
                      <a:endParaRPr lang="en-GB" sz="1200" b="1" dirty="0">
                        <a:effectLst/>
                        <a:latin typeface="+mj-lt"/>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GB" sz="1200" dirty="0">
                          <a:effectLst/>
                        </a:rPr>
                        <a:t>86% less likely comparing to those who did zero</a:t>
                      </a:r>
                      <a:endParaRPr lang="en-GB" sz="1200" dirty="0">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bl>
          </a:graphicData>
        </a:graphic>
      </p:graphicFrame>
      <p:sp>
        <p:nvSpPr>
          <p:cNvPr id="12" name="Rectangle 11"/>
          <p:cNvSpPr/>
          <p:nvPr/>
        </p:nvSpPr>
        <p:spPr>
          <a:xfrm>
            <a:off x="904380" y="261677"/>
            <a:ext cx="1664238" cy="307777"/>
          </a:xfrm>
          <a:prstGeom prst="rect">
            <a:avLst/>
          </a:prstGeom>
        </p:spPr>
        <p:txBody>
          <a:bodyPr wrap="none">
            <a:spAutoFit/>
          </a:bodyPr>
          <a:lstStyle/>
          <a:p>
            <a:pPr lvl="0"/>
            <a:r>
              <a:rPr lang="en-GB" b="1" dirty="0">
                <a:solidFill>
                  <a:srgbClr val="00B0F0"/>
                </a:solidFill>
              </a:rPr>
              <a:t>@</a:t>
            </a:r>
            <a:r>
              <a:rPr lang="en-GB" b="1" dirty="0" err="1">
                <a:solidFill>
                  <a:srgbClr val="00B0F0"/>
                </a:solidFill>
              </a:rPr>
              <a:t>Edu_Eresearch</a:t>
            </a:r>
            <a:endParaRPr lang="en-GB" b="1" dirty="0">
              <a:solidFill>
                <a:srgbClr val="00B0F0"/>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298237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5304"/>
            <a:ext cx="10515600" cy="1325563"/>
          </a:xfrm>
        </p:spPr>
        <p:txBody>
          <a:bodyPr>
            <a:normAutofit/>
          </a:bodyPr>
          <a:lstStyle/>
          <a:p>
            <a:r>
              <a:rPr lang="en-GB" sz="4000" dirty="0" smtClean="0">
                <a:solidFill>
                  <a:schemeClr val="bg1"/>
                </a:solidFill>
              </a:rPr>
              <a:t> </a:t>
            </a:r>
            <a:r>
              <a:rPr lang="en-GB" sz="4000" b="1" dirty="0" smtClean="0">
                <a:solidFill>
                  <a:schemeClr val="bg1"/>
                </a:solidFill>
                <a:latin typeface="+mn-lt"/>
              </a:rPr>
              <a:t>Free online library…</a:t>
            </a:r>
            <a:endParaRPr lang="en-GB" sz="4000" b="1" dirty="0">
              <a:solidFill>
                <a:schemeClr val="bg1"/>
              </a:solidFill>
              <a:latin typeface="+mn-lt"/>
            </a:endParaRPr>
          </a:p>
        </p:txBody>
      </p:sp>
      <p:sp>
        <p:nvSpPr>
          <p:cNvPr id="3" name="Content Placeholder 2"/>
          <p:cNvSpPr>
            <a:spLocks noGrp="1"/>
          </p:cNvSpPr>
          <p:nvPr>
            <p:ph idx="1"/>
          </p:nvPr>
        </p:nvSpPr>
        <p:spPr>
          <a:xfrm>
            <a:off x="838200" y="2181877"/>
            <a:ext cx="10515600" cy="4351338"/>
          </a:xfrm>
        </p:spPr>
        <p:txBody>
          <a:bodyPr>
            <a:normAutofit lnSpcReduction="10000"/>
          </a:bodyPr>
          <a:lstStyle/>
          <a:p>
            <a:pPr marL="0" indent="0">
              <a:buNone/>
            </a:pPr>
            <a:endParaRPr lang="en-GB" dirty="0" smtClean="0"/>
          </a:p>
          <a:p>
            <a:pPr marL="0" indent="0">
              <a:buNone/>
            </a:pPr>
            <a:endParaRPr lang="en-GB" dirty="0"/>
          </a:p>
          <a:p>
            <a:pPr marL="0" indent="0">
              <a:buNone/>
            </a:pPr>
            <a:endParaRPr lang="en-GB" dirty="0" smtClean="0">
              <a:hlinkClick r:id=""/>
            </a:endParaRP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r>
              <a:rPr lang="en-GB" sz="2700" b="1" dirty="0">
                <a:hlinkClick r:id="rId3"/>
              </a:rPr>
              <a:t>http://www.educationandemployers.org/research-main/</a:t>
            </a:r>
            <a:r>
              <a:rPr lang="en-GB" sz="2700" b="1" dirty="0"/>
              <a:t> </a:t>
            </a:r>
            <a:endParaRPr lang="en-GB" sz="2700" dirty="0"/>
          </a:p>
        </p:txBody>
      </p:sp>
      <p:pic>
        <p:nvPicPr>
          <p:cNvPr id="4" name="Picture 3"/>
          <p:cNvPicPr>
            <a:picLocks noChangeAspect="1"/>
          </p:cNvPicPr>
          <p:nvPr/>
        </p:nvPicPr>
        <p:blipFill>
          <a:blip r:embed="rId4"/>
          <a:stretch>
            <a:fillRect/>
          </a:stretch>
        </p:blipFill>
        <p:spPr>
          <a:xfrm>
            <a:off x="592267" y="1409330"/>
            <a:ext cx="3142632" cy="4021497"/>
          </a:xfrm>
          <a:prstGeom prst="rect">
            <a:avLst/>
          </a:prstGeom>
        </p:spPr>
      </p:pic>
      <p:pic>
        <p:nvPicPr>
          <p:cNvPr id="5" name="Picture 4"/>
          <p:cNvPicPr>
            <a:picLocks noChangeAspect="1"/>
          </p:cNvPicPr>
          <p:nvPr/>
        </p:nvPicPr>
        <p:blipFill>
          <a:blip r:embed="rId5"/>
          <a:stretch>
            <a:fillRect/>
          </a:stretch>
        </p:blipFill>
        <p:spPr>
          <a:xfrm>
            <a:off x="4061399" y="1315120"/>
            <a:ext cx="4784676" cy="420991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1064034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51070"/>
            <a:ext cx="9521948" cy="1106488"/>
          </a:xfrm>
        </p:spPr>
        <p:txBody>
          <a:bodyPr>
            <a:normAutofit/>
          </a:bodyPr>
          <a:lstStyle/>
          <a:p>
            <a:pPr algn="ctr"/>
            <a:r>
              <a:rPr lang="en-GB" sz="3000" b="1" dirty="0"/>
              <a:t>Undertaking individual employer engagement activities is associated with </a:t>
            </a:r>
            <a:r>
              <a:rPr lang="en-GB" sz="3000" b="1" dirty="0">
                <a:solidFill>
                  <a:srgbClr val="0070C0"/>
                </a:solidFill>
              </a:rPr>
              <a:t>reduced incidence of being </a:t>
            </a:r>
            <a:r>
              <a:rPr lang="en-GB" sz="3000" b="1" dirty="0" smtClean="0">
                <a:solidFill>
                  <a:srgbClr val="0070C0"/>
                </a:solidFill>
              </a:rPr>
              <a:t>NEET*</a:t>
            </a:r>
            <a:endParaRPr lang="en-GB" sz="30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4376566"/>
              </p:ext>
            </p:extLst>
          </p:nvPr>
        </p:nvGraphicFramePr>
        <p:xfrm>
          <a:off x="1678031" y="1898561"/>
          <a:ext cx="9182100" cy="4310466"/>
        </p:xfrm>
        <a:graphic>
          <a:graphicData uri="http://schemas.openxmlformats.org/drawingml/2006/table">
            <a:tbl>
              <a:tblPr firstRow="1" firstCol="1" bandRow="1"/>
              <a:tblGrid>
                <a:gridCol w="2329757">
                  <a:extLst>
                    <a:ext uri="{9D8B030D-6E8A-4147-A177-3AD203B41FA5}">
                      <a16:colId xmlns:a16="http://schemas.microsoft.com/office/drawing/2014/main" xmlns="" val="20000"/>
                    </a:ext>
                  </a:extLst>
                </a:gridCol>
                <a:gridCol w="6852343">
                  <a:extLst>
                    <a:ext uri="{9D8B030D-6E8A-4147-A177-3AD203B41FA5}">
                      <a16:colId xmlns:a16="http://schemas.microsoft.com/office/drawing/2014/main" xmlns="" val="20001"/>
                    </a:ext>
                  </a:extLst>
                </a:gridCol>
              </a:tblGrid>
              <a:tr h="541672">
                <a:tc>
                  <a:txBody>
                    <a:bodyPr/>
                    <a:lstStyle/>
                    <a:p>
                      <a:pPr>
                        <a:lnSpc>
                          <a:spcPct val="107000"/>
                        </a:lnSpc>
                        <a:spcAft>
                          <a:spcPts val="0"/>
                        </a:spcAft>
                      </a:pPr>
                      <a:r>
                        <a:rPr lang="en-GB" sz="17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14-16… </a:t>
                      </a:r>
                    </a:p>
                    <a:p>
                      <a:pPr>
                        <a:lnSpc>
                          <a:spcPct val="107000"/>
                        </a:lnSpc>
                        <a:spcAft>
                          <a:spcPts val="0"/>
                        </a:spcAft>
                      </a:pPr>
                      <a:r>
                        <a:rPr lang="en-GB" sz="1700" b="1" dirty="0">
                          <a:effectLst/>
                          <a:latin typeface="Calibri" panose="020F0502020204030204" pitchFamily="34" charset="0"/>
                          <a:ea typeface="Calibri" panose="020F0502020204030204" pitchFamily="34" charset="0"/>
                          <a:cs typeface="Arial" panose="020B0604020202020204" pitchFamily="34" charset="0"/>
                        </a:rPr>
                        <a:t> </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553926">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Career talks with employers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81% less likely to be NEET than peers who did not do the activity</a:t>
                      </a:r>
                    </a:p>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75018">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Enterprise competition with employers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75% less likely to be NEET than peers who did not do the activity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9092">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Work </a:t>
                      </a:r>
                      <a:r>
                        <a:rPr lang="en-GB" sz="1700" dirty="0" smtClean="0">
                          <a:effectLst/>
                          <a:latin typeface="Calibri" panose="020F0502020204030204" pitchFamily="34" charset="0"/>
                          <a:ea typeface="Calibri" panose="020F0502020204030204" pitchFamily="34" charset="0"/>
                          <a:cs typeface="Arial" panose="020B0604020202020204" pitchFamily="34" charset="0"/>
                        </a:rPr>
                        <a:t>experience</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45% less likely to be NEET than peers who did not do the activity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1672">
                <a:tc>
                  <a:txBody>
                    <a:bodyPr/>
                    <a:lstStyle/>
                    <a:p>
                      <a:pPr algn="l">
                        <a:lnSpc>
                          <a:spcPct val="107000"/>
                        </a:lnSpc>
                        <a:spcAft>
                          <a:spcPts val="0"/>
                        </a:spcAft>
                      </a:pPr>
                      <a:r>
                        <a:rPr lang="en-GB" sz="17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16-19…</a:t>
                      </a:r>
                    </a:p>
                    <a:p>
                      <a:pPr algn="l">
                        <a:lnSpc>
                          <a:spcPct val="107000"/>
                        </a:lnSpc>
                        <a:spcAft>
                          <a:spcPts val="0"/>
                        </a:spcAft>
                      </a:pPr>
                      <a:r>
                        <a:rPr lang="en-GB" sz="1700" b="1" dirty="0">
                          <a:effectLst/>
                          <a:latin typeface="Calibri" panose="020F0502020204030204" pitchFamily="34" charset="0"/>
                          <a:ea typeface="Calibri" panose="020F0502020204030204" pitchFamily="34" charset="0"/>
                          <a:cs typeface="Arial" panose="020B0604020202020204" pitchFamily="34" charset="0"/>
                        </a:rPr>
                        <a:t> </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4"/>
                  </a:ext>
                </a:extLst>
              </a:tr>
              <a:tr h="553926">
                <a:tc>
                  <a:txBody>
                    <a:bodyPr/>
                    <a:lstStyle/>
                    <a:p>
                      <a:pPr algn="l">
                        <a:lnSpc>
                          <a:spcPct val="107000"/>
                        </a:lnSpc>
                        <a:spcAft>
                          <a:spcPts val="0"/>
                        </a:spcAft>
                      </a:pPr>
                      <a:r>
                        <a:rPr lang="en-GB" sz="1700">
                          <a:effectLst/>
                          <a:latin typeface="Calibri" panose="020F0502020204030204" pitchFamily="34" charset="0"/>
                          <a:ea typeface="Calibri" panose="020F0502020204030204" pitchFamily="34" charset="0"/>
                          <a:cs typeface="Arial" panose="020B0604020202020204" pitchFamily="34" charset="0"/>
                        </a:rPr>
                        <a:t>Career talks with employers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78% less likely to be NEET than peers who did not do the activity</a:t>
                      </a:r>
                    </a:p>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3926">
                <a:tc>
                  <a:txBody>
                    <a:bodyPr/>
                    <a:lstStyle/>
                    <a:p>
                      <a:pPr algn="l">
                        <a:lnSpc>
                          <a:spcPct val="107000"/>
                        </a:lnSpc>
                        <a:spcAft>
                          <a:spcPts val="0"/>
                        </a:spcAft>
                      </a:pPr>
                      <a:r>
                        <a:rPr lang="en-GB" sz="1700">
                          <a:effectLst/>
                          <a:latin typeface="Calibri" panose="020F0502020204030204" pitchFamily="34" charset="0"/>
                          <a:ea typeface="Calibri" panose="020F0502020204030204" pitchFamily="34" charset="0"/>
                          <a:cs typeface="Arial" panose="020B0604020202020204" pitchFamily="34" charset="0"/>
                        </a:rPr>
                        <a:t>Enterprise competition with employers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80% less likely to be NEET than peers who did not do the activity </a:t>
                      </a:r>
                    </a:p>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9106">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Work experience</a:t>
                      </a:r>
                    </a:p>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700" dirty="0">
                          <a:effectLst/>
                          <a:latin typeface="Calibri" panose="020F0502020204030204" pitchFamily="34" charset="0"/>
                          <a:ea typeface="Calibri" panose="020F0502020204030204" pitchFamily="34" charset="0"/>
                          <a:cs typeface="Arial" panose="020B0604020202020204" pitchFamily="34" charset="0"/>
                        </a:rPr>
                        <a:t>44% less likely to be NEET than peers who did not do the activity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1678031" y="6299342"/>
            <a:ext cx="9376229" cy="276999"/>
          </a:xfrm>
          <a:prstGeom prst="rect">
            <a:avLst/>
          </a:prstGeom>
          <a:noFill/>
        </p:spPr>
        <p:txBody>
          <a:bodyPr wrap="square" rtlCol="0">
            <a:spAutoFit/>
          </a:bodyPr>
          <a:lstStyle/>
          <a:p>
            <a:r>
              <a:rPr lang="en-GB" sz="1200" i="1" dirty="0" smtClean="0"/>
              <a:t>* We asked the respondents about their economic activity on the day of the questionnaire</a:t>
            </a:r>
            <a:endParaRPr lang="en-GB" sz="12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659266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4" name="Rectangle 3"/>
          <p:cNvSpPr/>
          <p:nvPr/>
        </p:nvSpPr>
        <p:spPr>
          <a:xfrm>
            <a:off x="155634" y="961892"/>
            <a:ext cx="6036514" cy="1446550"/>
          </a:xfrm>
          <a:prstGeom prst="rect">
            <a:avLst/>
          </a:prstGeom>
        </p:spPr>
        <p:txBody>
          <a:bodyPr wrap="square">
            <a:spAutoFit/>
          </a:bodyPr>
          <a:lstStyle/>
          <a:p>
            <a:pPr algn="ctr"/>
            <a:r>
              <a:rPr lang="en-GB" sz="4400" b="1" u="sng" dirty="0" smtClean="0">
                <a:solidFill>
                  <a:schemeClr val="bg1"/>
                </a:solidFill>
              </a:rPr>
              <a:t>Why does it </a:t>
            </a:r>
          </a:p>
          <a:p>
            <a:pPr algn="ctr"/>
            <a:r>
              <a:rPr lang="en-GB" sz="4400" b="1" u="sng" dirty="0" smtClean="0">
                <a:solidFill>
                  <a:schemeClr val="bg1"/>
                </a:solidFill>
              </a:rPr>
              <a:t>make a difference?</a:t>
            </a:r>
          </a:p>
        </p:txBody>
      </p:sp>
      <p:pic>
        <p:nvPicPr>
          <p:cNvPr id="2" name="Picture 1"/>
          <p:cNvPicPr>
            <a:picLocks noChangeAspect="1"/>
          </p:cNvPicPr>
          <p:nvPr/>
        </p:nvPicPr>
        <p:blipFill>
          <a:blip r:embed="rId3"/>
          <a:stretch>
            <a:fillRect/>
          </a:stretch>
        </p:blipFill>
        <p:spPr>
          <a:xfrm>
            <a:off x="6563360" y="1162653"/>
            <a:ext cx="3881120" cy="5468411"/>
          </a:xfrm>
          <a:prstGeom prst="rect">
            <a:avLst/>
          </a:prstGeom>
        </p:spPr>
      </p:pic>
      <p:pic>
        <p:nvPicPr>
          <p:cNvPr id="3" name="Picture 2"/>
          <p:cNvPicPr>
            <a:picLocks noChangeAspect="1"/>
          </p:cNvPicPr>
          <p:nvPr/>
        </p:nvPicPr>
        <p:blipFill>
          <a:blip r:embed="rId4"/>
          <a:stretch>
            <a:fillRect/>
          </a:stretch>
        </p:blipFill>
        <p:spPr>
          <a:xfrm>
            <a:off x="6563360" y="275349"/>
            <a:ext cx="4972050" cy="6315075"/>
          </a:xfrm>
          <a:prstGeom prst="rect">
            <a:avLst/>
          </a:prstGeom>
        </p:spPr>
      </p:pic>
      <p:sp>
        <p:nvSpPr>
          <p:cNvPr id="5" name="Shape 113"/>
          <p:cNvSpPr txBox="1">
            <a:spLocks/>
          </p:cNvSpPr>
          <p:nvPr/>
        </p:nvSpPr>
        <p:spPr>
          <a:xfrm>
            <a:off x="155634" y="2893787"/>
            <a:ext cx="6187110" cy="1663699"/>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2400" dirty="0" smtClean="0">
                <a:solidFill>
                  <a:schemeClr val="bg1"/>
                </a:solidFill>
              </a:rPr>
              <a:t>“The ‘Employer Engagement Cycle’ in Secondary Education:  analysing the testimonies of young British adults” </a:t>
            </a:r>
            <a:r>
              <a:rPr lang="en-GB" sz="2400" i="1" dirty="0" smtClean="0">
                <a:solidFill>
                  <a:schemeClr val="bg1"/>
                </a:solidFill>
              </a:rPr>
              <a:t>Journal of Education and Work </a:t>
            </a:r>
            <a:r>
              <a:rPr lang="en-GB" sz="2400" dirty="0" smtClean="0">
                <a:solidFill>
                  <a:schemeClr val="bg1"/>
                </a:solidFill>
              </a:rPr>
              <a:t>29, 7: 834-856</a:t>
            </a:r>
            <a:r>
              <a:rPr lang="en-GB" sz="1800" dirty="0" smtClean="0">
                <a:solidFill>
                  <a:schemeClr val="bg1"/>
                </a:solidFill>
              </a:rPr>
              <a:t/>
            </a:r>
            <a:br>
              <a:rPr lang="en-GB" sz="1800" dirty="0" smtClean="0">
                <a:solidFill>
                  <a:schemeClr val="bg1"/>
                </a:solidFill>
              </a:rPr>
            </a:br>
            <a:endParaRPr lang="en" sz="2400" dirty="0">
              <a:solidFill>
                <a:schemeClr val="bg1"/>
              </a:solidFill>
            </a:endParaRPr>
          </a:p>
        </p:txBody>
      </p:sp>
    </p:spTree>
    <p:extLst>
      <p:ext uri="{BB962C8B-B14F-4D97-AF65-F5344CB8AC3E}">
        <p14:creationId xmlns:p14="http://schemas.microsoft.com/office/powerpoint/2010/main" val="794888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b="1" dirty="0">
                <a:solidFill>
                  <a:schemeClr val="bg1"/>
                </a:solidFill>
                <a:latin typeface="+mn-lt"/>
              </a:rPr>
              <a:t>W</a:t>
            </a:r>
            <a:r>
              <a:rPr lang="en-GB" sz="3700" b="1" dirty="0" smtClean="0">
                <a:solidFill>
                  <a:schemeClr val="bg1"/>
                </a:solidFill>
                <a:latin typeface="+mn-lt"/>
              </a:rPr>
              <a:t>hat makes the difference? </a:t>
            </a:r>
            <a:br>
              <a:rPr lang="en-GB" sz="3700" b="1" dirty="0" smtClean="0">
                <a:solidFill>
                  <a:schemeClr val="bg1"/>
                </a:solidFill>
                <a:latin typeface="+mn-lt"/>
              </a:rPr>
            </a:br>
            <a:r>
              <a:rPr lang="en-GB" sz="3700" dirty="0" smtClean="0">
                <a:solidFill>
                  <a:schemeClr val="bg1"/>
                </a:solidFill>
                <a:latin typeface="+mn-lt"/>
              </a:rPr>
              <a:t>Some options… </a:t>
            </a:r>
            <a:endParaRPr lang="en-GB" sz="3700" dirty="0">
              <a:solidFill>
                <a:schemeClr val="bg1"/>
              </a:solidFill>
              <a:latin typeface="+mn-lt"/>
            </a:endParaRPr>
          </a:p>
        </p:txBody>
      </p:sp>
      <p:sp>
        <p:nvSpPr>
          <p:cNvPr id="5" name="Content Placeholder 4"/>
          <p:cNvSpPr>
            <a:spLocks noGrp="1"/>
          </p:cNvSpPr>
          <p:nvPr>
            <p:ph idx="1"/>
          </p:nvPr>
        </p:nvSpPr>
        <p:spPr>
          <a:xfrm>
            <a:off x="838200" y="2155825"/>
            <a:ext cx="10515600" cy="4351338"/>
          </a:xfrm>
        </p:spPr>
        <p:txBody>
          <a:bodyPr>
            <a:normAutofit fontScale="77500" lnSpcReduction="20000"/>
          </a:bodyPr>
          <a:lstStyle/>
          <a:p>
            <a:pPr>
              <a:buNone/>
            </a:pPr>
            <a:r>
              <a:rPr lang="en-GB" altLang="en-US" b="1" dirty="0" smtClean="0">
                <a:solidFill>
                  <a:schemeClr val="bg1"/>
                </a:solidFill>
              </a:rPr>
              <a:t>Human capital</a:t>
            </a:r>
            <a:r>
              <a:rPr lang="en-GB" altLang="en-US" dirty="0" smtClean="0">
                <a:solidFill>
                  <a:schemeClr val="bg1"/>
                </a:solidFill>
              </a:rPr>
              <a:t>: </a:t>
            </a:r>
          </a:p>
          <a:p>
            <a:pPr>
              <a:buNone/>
            </a:pPr>
            <a:r>
              <a:rPr lang="en-GB" altLang="en-US" dirty="0" smtClean="0">
                <a:solidFill>
                  <a:schemeClr val="bg1"/>
                </a:solidFill>
              </a:rPr>
              <a:t>technical skills, employability skills, attainment, qualifications (Becker)</a:t>
            </a:r>
          </a:p>
          <a:p>
            <a:pPr>
              <a:buNone/>
            </a:pPr>
            <a:endParaRPr lang="en-GB" altLang="en-US" dirty="0" smtClean="0">
              <a:solidFill>
                <a:schemeClr val="bg1"/>
              </a:solidFill>
            </a:endParaRPr>
          </a:p>
          <a:p>
            <a:pPr>
              <a:buNone/>
            </a:pPr>
            <a:r>
              <a:rPr lang="en-GB" altLang="en-US" b="1" dirty="0" smtClean="0">
                <a:solidFill>
                  <a:schemeClr val="bg1"/>
                </a:solidFill>
              </a:rPr>
              <a:t>Social capital</a:t>
            </a:r>
            <a:r>
              <a:rPr lang="en-GB" altLang="en-US" dirty="0" smtClean="0">
                <a:solidFill>
                  <a:schemeClr val="bg1"/>
                </a:solidFill>
              </a:rPr>
              <a:t>: </a:t>
            </a:r>
          </a:p>
          <a:p>
            <a:pPr>
              <a:buNone/>
            </a:pPr>
            <a:r>
              <a:rPr lang="en-GB" altLang="en-US" dirty="0" smtClean="0">
                <a:solidFill>
                  <a:schemeClr val="bg1"/>
                </a:solidFill>
              </a:rPr>
              <a:t>‘norms’ and support networks, access to non-redundant trusted information</a:t>
            </a:r>
            <a:r>
              <a:rPr lang="en-GB" altLang="en-US" dirty="0">
                <a:solidFill>
                  <a:schemeClr val="bg1"/>
                </a:solidFill>
              </a:rPr>
              <a:t> </a:t>
            </a:r>
            <a:r>
              <a:rPr lang="en-GB" altLang="en-US" dirty="0" smtClean="0">
                <a:solidFill>
                  <a:schemeClr val="bg1"/>
                </a:solidFill>
              </a:rPr>
              <a:t>(</a:t>
            </a:r>
            <a:r>
              <a:rPr lang="en-GB" altLang="en-US" dirty="0" err="1" smtClean="0">
                <a:solidFill>
                  <a:schemeClr val="bg1"/>
                </a:solidFill>
              </a:rPr>
              <a:t>Granovetter</a:t>
            </a:r>
            <a:r>
              <a:rPr lang="en-GB" altLang="en-US" dirty="0" smtClean="0">
                <a:solidFill>
                  <a:schemeClr val="bg1"/>
                </a:solidFill>
              </a:rPr>
              <a:t>)</a:t>
            </a:r>
          </a:p>
          <a:p>
            <a:pPr>
              <a:buNone/>
            </a:pPr>
            <a:endParaRPr lang="en-GB" altLang="en-US" dirty="0" smtClean="0">
              <a:solidFill>
                <a:schemeClr val="bg1"/>
              </a:solidFill>
            </a:endParaRPr>
          </a:p>
          <a:p>
            <a:pPr>
              <a:buNone/>
            </a:pPr>
            <a:r>
              <a:rPr lang="en-GB" altLang="en-US" b="1" dirty="0" smtClean="0">
                <a:solidFill>
                  <a:schemeClr val="bg1"/>
                </a:solidFill>
              </a:rPr>
              <a:t>Cultural capital</a:t>
            </a:r>
            <a:r>
              <a:rPr lang="en-GB" altLang="en-US" dirty="0" smtClean="0">
                <a:solidFill>
                  <a:schemeClr val="bg1"/>
                </a:solidFill>
              </a:rPr>
              <a:t>: </a:t>
            </a:r>
          </a:p>
          <a:p>
            <a:pPr>
              <a:buNone/>
            </a:pPr>
            <a:r>
              <a:rPr lang="en-GB" altLang="en-US" dirty="0" smtClean="0">
                <a:solidFill>
                  <a:schemeClr val="bg1"/>
                </a:solidFill>
              </a:rPr>
              <a:t>attitudes and assumptions; confidence in aspirations, language and presentation, </a:t>
            </a:r>
          </a:p>
          <a:p>
            <a:pPr>
              <a:buNone/>
            </a:pPr>
            <a:r>
              <a:rPr lang="en-GB" altLang="en-US" dirty="0" smtClean="0">
                <a:solidFill>
                  <a:schemeClr val="bg1"/>
                </a:solidFill>
              </a:rPr>
              <a:t>‘a fish in water’ (‘business awareness’)  (Bourdieu)</a:t>
            </a:r>
          </a:p>
          <a:p>
            <a:pPr>
              <a:buNone/>
            </a:pPr>
            <a:endParaRPr lang="en-GB" altLang="en-US" dirty="0" smtClean="0">
              <a:solidFill>
                <a:schemeClr val="bg1"/>
              </a:solidFill>
            </a:endParaRPr>
          </a:p>
          <a:p>
            <a:pPr>
              <a:buNone/>
            </a:pPr>
            <a:r>
              <a:rPr lang="en-GB" altLang="en-US" dirty="0" smtClean="0">
                <a:solidFill>
                  <a:schemeClr val="bg1"/>
                </a:solidFill>
              </a:rPr>
              <a:t>(We must control for access to </a:t>
            </a:r>
            <a:r>
              <a:rPr lang="en-GB" altLang="en-US" u="sng" dirty="0" smtClean="0">
                <a:solidFill>
                  <a:schemeClr val="bg1"/>
                </a:solidFill>
              </a:rPr>
              <a:t>finance capital</a:t>
            </a:r>
            <a:r>
              <a:rPr lang="en-GB" altLang="en-US" dirty="0" smtClean="0">
                <a:solidFill>
                  <a:schemeClr val="bg1"/>
                </a:solidFill>
              </a:rPr>
              <a:t>)</a:t>
            </a:r>
          </a:p>
          <a:p>
            <a:pPr marL="0" indent="0">
              <a:buNone/>
            </a:pPr>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140588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399" y="876300"/>
            <a:ext cx="9953748" cy="770133"/>
          </a:xfrm>
        </p:spPr>
        <p:txBody>
          <a:bodyPr>
            <a:noAutofit/>
          </a:bodyPr>
          <a:lstStyle/>
          <a:p>
            <a:pPr algn="ctr"/>
            <a:r>
              <a:rPr lang="en-GB" sz="3300" b="1" dirty="0" smtClean="0">
                <a:solidFill>
                  <a:schemeClr val="bg1"/>
                </a:solidFill>
                <a:latin typeface="+mn-lt"/>
              </a:rPr>
              <a:t>Effects appear most driven by cultural capital acquisition </a:t>
            </a:r>
            <a:br>
              <a:rPr lang="en-GB" sz="3300" b="1" dirty="0" smtClean="0">
                <a:solidFill>
                  <a:schemeClr val="bg1"/>
                </a:solidFill>
                <a:latin typeface="+mn-lt"/>
              </a:rPr>
            </a:br>
            <a:endParaRPr lang="en-GB" sz="3300" b="1" dirty="0">
              <a:solidFill>
                <a:schemeClr val="bg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222629"/>
              </p:ext>
            </p:extLst>
          </p:nvPr>
        </p:nvGraphicFramePr>
        <p:xfrm>
          <a:off x="1107583" y="1828801"/>
          <a:ext cx="9396000" cy="4464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179937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b="1" dirty="0" smtClean="0">
                <a:solidFill>
                  <a:schemeClr val="bg1"/>
                </a:solidFill>
                <a:latin typeface="+mn-lt"/>
              </a:rPr>
              <a:t>Social capital</a:t>
            </a:r>
            <a:endParaRPr lang="en-GB" b="1" dirty="0">
              <a:solidFill>
                <a:schemeClr val="bg1"/>
              </a:solidFill>
              <a:latin typeface="+mn-lt"/>
            </a:endParaRPr>
          </a:p>
        </p:txBody>
      </p:sp>
      <p:sp>
        <p:nvSpPr>
          <p:cNvPr id="13" name="TextBox 12"/>
          <p:cNvSpPr txBox="1"/>
          <p:nvPr/>
        </p:nvSpPr>
        <p:spPr>
          <a:xfrm>
            <a:off x="4326714" y="1490633"/>
            <a:ext cx="4102996" cy="400110"/>
          </a:xfrm>
          <a:prstGeom prst="rect">
            <a:avLst/>
          </a:prstGeom>
          <a:noFill/>
        </p:spPr>
        <p:txBody>
          <a:bodyPr wrap="square" rtlCol="0">
            <a:spAutoFit/>
          </a:bodyPr>
          <a:lstStyle/>
          <a:p>
            <a:r>
              <a:rPr lang="en-GB" sz="2000" b="1" dirty="0" smtClean="0">
                <a:solidFill>
                  <a:schemeClr val="bg1"/>
                </a:solidFill>
              </a:rPr>
              <a:t>Helpful in deciding on a career</a:t>
            </a:r>
            <a:endParaRPr lang="en-GB" sz="2000" b="1" dirty="0">
              <a:solidFill>
                <a:schemeClr val="bg1"/>
              </a:solidFill>
            </a:endParaRPr>
          </a:p>
        </p:txBody>
      </p:sp>
      <p:sp>
        <p:nvSpPr>
          <p:cNvPr id="14" name="TextBox 13"/>
          <p:cNvSpPr txBox="1"/>
          <p:nvPr/>
        </p:nvSpPr>
        <p:spPr>
          <a:xfrm>
            <a:off x="3938788" y="3082825"/>
            <a:ext cx="4314423" cy="3539430"/>
          </a:xfrm>
          <a:prstGeom prst="rect">
            <a:avLst/>
          </a:prstGeom>
          <a:noFill/>
        </p:spPr>
        <p:txBody>
          <a:bodyPr wrap="square" rtlCol="0">
            <a:spAutoFit/>
          </a:bodyPr>
          <a:lstStyle/>
          <a:p>
            <a:endParaRPr lang="en-GB" sz="1600" dirty="0" smtClean="0">
              <a:solidFill>
                <a:schemeClr val="bg1"/>
              </a:solidFill>
            </a:endParaRPr>
          </a:p>
          <a:p>
            <a:endParaRPr lang="en-GB" sz="1600" b="1" dirty="0" smtClean="0">
              <a:solidFill>
                <a:schemeClr val="bg1"/>
              </a:solidFill>
            </a:endParaRPr>
          </a:p>
          <a:p>
            <a:r>
              <a:rPr lang="en-GB" sz="1600" b="1" dirty="0" smtClean="0">
                <a:solidFill>
                  <a:schemeClr val="bg1"/>
                </a:solidFill>
              </a:rPr>
              <a:t>“</a:t>
            </a:r>
            <a:r>
              <a:rPr lang="en-GB" sz="1600" b="1" dirty="0">
                <a:solidFill>
                  <a:schemeClr val="bg1"/>
                </a:solidFill>
              </a:rPr>
              <a:t>Told us from experience. Told us straight.” </a:t>
            </a:r>
            <a:endParaRPr lang="en-GB" sz="1600" b="1" dirty="0" smtClean="0">
              <a:solidFill>
                <a:schemeClr val="bg1"/>
              </a:solidFill>
            </a:endParaRPr>
          </a:p>
          <a:p>
            <a:endParaRPr lang="en-GB" sz="1600" b="1" dirty="0">
              <a:solidFill>
                <a:schemeClr val="bg1"/>
              </a:solidFill>
            </a:endParaRPr>
          </a:p>
          <a:p>
            <a:r>
              <a:rPr lang="en-GB" sz="1600" b="1" dirty="0">
                <a:solidFill>
                  <a:schemeClr val="bg1"/>
                </a:solidFill>
              </a:rPr>
              <a:t>“You got advice that seemed more genuine.” </a:t>
            </a:r>
            <a:endParaRPr lang="en-GB" sz="1600" b="1" dirty="0" smtClean="0">
              <a:solidFill>
                <a:schemeClr val="bg1"/>
              </a:solidFill>
            </a:endParaRPr>
          </a:p>
          <a:p>
            <a:endParaRPr lang="en-GB" sz="1600" b="1" dirty="0">
              <a:solidFill>
                <a:schemeClr val="bg1"/>
              </a:solidFill>
            </a:endParaRPr>
          </a:p>
          <a:p>
            <a:r>
              <a:rPr lang="en-GB" sz="1600" b="1" dirty="0">
                <a:solidFill>
                  <a:schemeClr val="bg1"/>
                </a:solidFill>
              </a:rPr>
              <a:t>“I trusted the word of someone in the working world as opposed to a careers advisor or teacher ‘telling’ you what to do</a:t>
            </a:r>
            <a:r>
              <a:rPr lang="en-GB" sz="1600" b="1" dirty="0" smtClean="0">
                <a:solidFill>
                  <a:schemeClr val="bg1"/>
                </a:solidFill>
              </a:rPr>
              <a:t>.”</a:t>
            </a:r>
          </a:p>
          <a:p>
            <a:endParaRPr lang="en-GB" sz="1600" b="1" dirty="0" smtClean="0">
              <a:solidFill>
                <a:schemeClr val="bg1"/>
              </a:solidFill>
            </a:endParaRPr>
          </a:p>
          <a:p>
            <a:r>
              <a:rPr lang="en-GB" sz="1600" b="1" dirty="0">
                <a:solidFill>
                  <a:schemeClr val="bg1"/>
                </a:solidFill>
              </a:rPr>
              <a:t>“Following my work experience placement I obtained permanent part-time work at the same business. This steady job helped as a stepping stone into the working world.” </a:t>
            </a:r>
            <a:r>
              <a:rPr lang="en-GB" sz="1600" b="1" dirty="0" smtClean="0">
                <a:solidFill>
                  <a:schemeClr val="bg1"/>
                </a:solidFill>
              </a:rPr>
              <a:t> </a:t>
            </a:r>
            <a:endParaRPr lang="en-GB" sz="16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75663468"/>
              </p:ext>
            </p:extLst>
          </p:nvPr>
        </p:nvGraphicFramePr>
        <p:xfrm>
          <a:off x="3000077" y="2063812"/>
          <a:ext cx="5319036" cy="1219068"/>
        </p:xfrm>
        <a:graphic>
          <a:graphicData uri="http://schemas.openxmlformats.org/drawingml/2006/table">
            <a:tbl>
              <a:tblPr firstRow="1" firstCol="1" bandRow="1">
                <a:tableStyleId>{5C22544A-7EE6-4342-B048-85BDC9FD1C3A}</a:tableStyleId>
              </a:tblPr>
              <a:tblGrid>
                <a:gridCol w="2378383"/>
                <a:gridCol w="1306614"/>
                <a:gridCol w="1634039"/>
              </a:tblGrid>
              <a:tr h="394194">
                <a:tc>
                  <a:txBody>
                    <a:bodyPr/>
                    <a:lstStyle/>
                    <a:p>
                      <a:pPr marL="457200" algn="l">
                        <a:lnSpc>
                          <a:spcPct val="107000"/>
                        </a:lnSpc>
                        <a:spcAft>
                          <a:spcPts val="0"/>
                        </a:spcAft>
                      </a:pPr>
                      <a:r>
                        <a:rPr lang="en-GB" sz="16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GB" sz="1600" dirty="0">
                          <a:effectLst/>
                        </a:rPr>
                        <a:t>Useful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n-GB" sz="1600" dirty="0">
                          <a:effectLst/>
                        </a:rPr>
                        <a:t>A lot of 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2437">
                <a:tc>
                  <a:txBody>
                    <a:bodyPr/>
                    <a:lstStyle/>
                    <a:p>
                      <a:pPr marL="457200" algn="l">
                        <a:lnSpc>
                          <a:spcPct val="107000"/>
                        </a:lnSpc>
                        <a:spcAft>
                          <a:spcPts val="0"/>
                        </a:spcAft>
                      </a:pPr>
                      <a:r>
                        <a:rPr lang="en-GB" sz="1600" dirty="0">
                          <a:effectLst/>
                        </a:rPr>
                        <a:t>1-2 career talks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GB" sz="1600" dirty="0">
                          <a:effectLst/>
                        </a:rPr>
                        <a:t>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n-GB" sz="16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2437">
                <a:tc>
                  <a:txBody>
                    <a:bodyPr/>
                    <a:lstStyle/>
                    <a:p>
                      <a:pPr marL="457200" algn="l">
                        <a:lnSpc>
                          <a:spcPct val="107000"/>
                        </a:lnSpc>
                        <a:spcAft>
                          <a:spcPts val="0"/>
                        </a:spcAft>
                      </a:pPr>
                      <a:r>
                        <a:rPr lang="en-GB" sz="1600" dirty="0">
                          <a:effectLst/>
                        </a:rPr>
                        <a:t>3+ career talks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GB" sz="1600" dirty="0">
                          <a:effectLst/>
                        </a:rPr>
                        <a:t>84%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n-GB" sz="1600" dirty="0">
                          <a:effectLst/>
                        </a:rPr>
                        <a:t>28%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625977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Cultural capital</a:t>
            </a:r>
            <a:endParaRPr lang="en-GB" dirty="0">
              <a:solidFill>
                <a:schemeClr val="bg1"/>
              </a:solidFill>
            </a:endParaRPr>
          </a:p>
        </p:txBody>
      </p:sp>
      <p:sp>
        <p:nvSpPr>
          <p:cNvPr id="3" name="Content Placeholder 2"/>
          <p:cNvSpPr>
            <a:spLocks noGrp="1"/>
          </p:cNvSpPr>
          <p:nvPr>
            <p:ph sz="half" idx="1"/>
          </p:nvPr>
        </p:nvSpPr>
        <p:spPr>
          <a:xfrm>
            <a:off x="533400" y="1825625"/>
            <a:ext cx="6015586" cy="4351338"/>
          </a:xfrm>
        </p:spPr>
        <p:txBody>
          <a:bodyPr>
            <a:normAutofit lnSpcReduction="10000"/>
          </a:bodyPr>
          <a:lstStyle/>
          <a:p>
            <a:r>
              <a:rPr lang="en-GB" sz="2100" b="1" dirty="0">
                <a:solidFill>
                  <a:schemeClr val="bg1"/>
                </a:solidFill>
              </a:rPr>
              <a:t>Changing attitudes to education (young people</a:t>
            </a:r>
            <a:r>
              <a:rPr lang="en-GB" sz="2100" dirty="0" smtClean="0">
                <a:solidFill>
                  <a:schemeClr val="bg1"/>
                </a:solidFill>
              </a:rPr>
              <a:t>)</a:t>
            </a:r>
            <a:endParaRPr lang="en-GB" sz="2100" dirty="0">
              <a:solidFill>
                <a:schemeClr val="bg1"/>
              </a:solidFill>
            </a:endParaRPr>
          </a:p>
          <a:p>
            <a:pPr marL="0" indent="0">
              <a:buNone/>
            </a:pPr>
            <a:endParaRPr lang="en-GB" sz="2100" dirty="0" smtClean="0">
              <a:solidFill>
                <a:schemeClr val="bg1"/>
              </a:solidFill>
            </a:endParaRPr>
          </a:p>
          <a:p>
            <a:pPr marL="0" indent="0">
              <a:buNone/>
            </a:pPr>
            <a:endParaRPr lang="en-GB" sz="2100" dirty="0">
              <a:solidFill>
                <a:schemeClr val="bg1"/>
              </a:solidFill>
            </a:endParaRPr>
          </a:p>
          <a:p>
            <a:pPr marL="0" indent="0">
              <a:buNone/>
            </a:pPr>
            <a:endParaRPr lang="en-GB" sz="2100" dirty="0" smtClean="0">
              <a:solidFill>
                <a:schemeClr val="bg1"/>
              </a:solidFill>
            </a:endParaRPr>
          </a:p>
          <a:p>
            <a:pPr marL="0" indent="0">
              <a:buNone/>
            </a:pPr>
            <a:endParaRPr lang="en-GB" sz="2100" dirty="0">
              <a:solidFill>
                <a:schemeClr val="bg1"/>
              </a:solidFill>
            </a:endParaRPr>
          </a:p>
          <a:p>
            <a:pPr marL="0" indent="0">
              <a:buNone/>
            </a:pPr>
            <a:endParaRPr lang="en-GB" sz="2100" dirty="0" smtClean="0">
              <a:solidFill>
                <a:schemeClr val="bg1"/>
              </a:solidFill>
            </a:endParaRPr>
          </a:p>
          <a:p>
            <a:r>
              <a:rPr lang="en-GB" sz="2100" b="1" dirty="0">
                <a:solidFill>
                  <a:schemeClr val="bg1"/>
                </a:solidFill>
              </a:rPr>
              <a:t>Elimination of options and visualisation of potential new </a:t>
            </a:r>
            <a:r>
              <a:rPr lang="en-GB" sz="2100" b="1" dirty="0" smtClean="0">
                <a:solidFill>
                  <a:schemeClr val="bg1"/>
                </a:solidFill>
              </a:rPr>
              <a:t>pathways</a:t>
            </a:r>
            <a:endParaRPr lang="en-GB" sz="2100" b="1" dirty="0">
              <a:solidFill>
                <a:schemeClr val="bg1"/>
              </a:solidFill>
            </a:endParaRPr>
          </a:p>
          <a:p>
            <a:pPr marL="355600" indent="0">
              <a:buNone/>
            </a:pPr>
            <a:r>
              <a:rPr lang="en-GB"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 did work experience at a hairdressers. It made me realise that I wanted to go to university so that I got a good job and didn’t have to fall back on boring jobs like hairdressing.” (young adult)</a:t>
            </a:r>
            <a:endParaRPr lang="en-GB" sz="1600" dirty="0">
              <a:solidFill>
                <a:schemeClr val="bg1"/>
              </a:solidFill>
            </a:endParaRPr>
          </a:p>
          <a:p>
            <a:pPr marL="0" indent="0">
              <a:buNone/>
            </a:pPr>
            <a:endParaRPr lang="en-GB" dirty="0">
              <a:solidFill>
                <a:schemeClr val="bg1"/>
              </a:solidFill>
            </a:endParaRPr>
          </a:p>
        </p:txBody>
      </p:sp>
      <p:sp>
        <p:nvSpPr>
          <p:cNvPr id="4" name="Content Placeholder 3"/>
          <p:cNvSpPr>
            <a:spLocks noGrp="1"/>
          </p:cNvSpPr>
          <p:nvPr>
            <p:ph sz="half" idx="2"/>
          </p:nvPr>
        </p:nvSpPr>
        <p:spPr>
          <a:xfrm>
            <a:off x="6701386" y="1825625"/>
            <a:ext cx="5046114" cy="4351338"/>
          </a:xfrm>
        </p:spPr>
        <p:txBody>
          <a:bodyPr>
            <a:normAutofit lnSpcReduction="10000"/>
          </a:bodyPr>
          <a:lstStyle/>
          <a:p>
            <a:r>
              <a:rPr lang="en-GB" sz="2100" b="1" dirty="0">
                <a:solidFill>
                  <a:schemeClr val="bg1"/>
                </a:solidFill>
              </a:rPr>
              <a:t>Academic </a:t>
            </a:r>
            <a:r>
              <a:rPr lang="en-GB" sz="2100" b="1" dirty="0" smtClean="0">
                <a:solidFill>
                  <a:schemeClr val="bg1"/>
                </a:solidFill>
              </a:rPr>
              <a:t>motivation and personal confidence</a:t>
            </a:r>
          </a:p>
          <a:p>
            <a:pPr marL="0" indent="0">
              <a:buNone/>
            </a:pPr>
            <a:endParaRPr lang="en-GB" sz="2100" dirty="0">
              <a:solidFill>
                <a:schemeClr val="bg1"/>
              </a:solidFill>
            </a:endParaRPr>
          </a:p>
          <a:p>
            <a:pPr marL="0" indent="0">
              <a:buNone/>
            </a:pPr>
            <a:r>
              <a:rPr lang="en-GB" sz="1800" dirty="0">
                <a:solidFill>
                  <a:schemeClr val="bg1"/>
                </a:solidFill>
              </a:rPr>
              <a:t>“My work experience placement made me determined to work hard in education and aim for a worthwhile job I will enjoy.” (young adult)</a:t>
            </a:r>
          </a:p>
          <a:p>
            <a:pPr marL="0" indent="0">
              <a:buNone/>
            </a:pPr>
            <a:endParaRPr lang="en-GB" sz="1800" dirty="0">
              <a:solidFill>
                <a:schemeClr val="bg1"/>
              </a:solidFill>
            </a:endParaRPr>
          </a:p>
          <a:p>
            <a:pPr marL="0" indent="0">
              <a:buNone/>
            </a:pPr>
            <a:r>
              <a:rPr lang="en-GB" sz="1800" dirty="0">
                <a:solidFill>
                  <a:schemeClr val="bg1"/>
                </a:solidFill>
              </a:rPr>
              <a:t>“You see the change in attendance, behaviour. They realise how important it is to get English and Maths. Impact on motivation is huge” (teacher)</a:t>
            </a:r>
          </a:p>
          <a:p>
            <a:pPr marL="0" indent="0">
              <a:buNone/>
            </a:pPr>
            <a:endParaRPr lang="en-GB" sz="1800" dirty="0">
              <a:solidFill>
                <a:schemeClr val="bg1"/>
              </a:solidFill>
            </a:endParaRPr>
          </a:p>
          <a:p>
            <a:pPr marL="0" indent="0">
              <a:buNone/>
            </a:pPr>
            <a:r>
              <a:rPr lang="en-GB" sz="1800" dirty="0">
                <a:solidFill>
                  <a:schemeClr val="bg1"/>
                </a:solidFill>
              </a:rPr>
              <a:t>“My kids learn that you don’t need to be unemployed when you leave school” (Special school teacher)</a:t>
            </a:r>
          </a:p>
          <a:p>
            <a:pPr marL="0" indent="0">
              <a:buNone/>
            </a:pPr>
            <a:endParaRPr lang="en-GB" dirty="0">
              <a:solidFill>
                <a:schemeClr val="bg1"/>
              </a:solidFill>
            </a:endParaRPr>
          </a:p>
        </p:txBody>
      </p:sp>
      <p:pic>
        <p:nvPicPr>
          <p:cNvPr id="5" name="Content Placeholder 6"/>
          <p:cNvPicPr>
            <a:picLocks noChangeAspect="1"/>
          </p:cNvPicPr>
          <p:nvPr/>
        </p:nvPicPr>
        <p:blipFill>
          <a:blip r:embed="rId3"/>
          <a:stretch>
            <a:fillRect/>
          </a:stretch>
        </p:blipFill>
        <p:spPr>
          <a:xfrm>
            <a:off x="511530" y="2281125"/>
            <a:ext cx="6037456" cy="1759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63219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a:stretch>
            <a:fillRect/>
          </a:stretch>
        </p:blipFill>
        <p:spPr>
          <a:xfrm>
            <a:off x="6525928" y="292101"/>
            <a:ext cx="5109752" cy="6435234"/>
          </a:xfrm>
          <a:prstGeom prst="rect">
            <a:avLst/>
          </a:prstGeom>
          <a:solidFill>
            <a:schemeClr val="bg1"/>
          </a:solidFill>
          <a:ln w="12700" cmpd="dbl">
            <a:solidFill>
              <a:schemeClr val="tx1"/>
            </a:solidFill>
          </a:ln>
          <a:effectLst>
            <a:softEdge rad="0"/>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5960"/>
          <a:stretch/>
        </p:blipFill>
        <p:spPr>
          <a:xfrm>
            <a:off x="1" y="990600"/>
            <a:ext cx="6477000" cy="5081470"/>
          </a:xfrm>
          <a:prstGeom prst="rect">
            <a:avLst/>
          </a:prstGeom>
        </p:spPr>
      </p:pic>
      <p:sp>
        <p:nvSpPr>
          <p:cNvPr id="7" name="Shape 38"/>
          <p:cNvSpPr/>
          <p:nvPr/>
        </p:nvSpPr>
        <p:spPr>
          <a:xfrm>
            <a:off x="404121" y="1917701"/>
            <a:ext cx="5668759" cy="3517900"/>
          </a:xfrm>
          <a:prstGeom prst="rect">
            <a:avLst/>
          </a:prstGeom>
          <a:solidFill>
            <a:srgbClr val="000000">
              <a:alpha val="63000"/>
            </a:srgbClr>
          </a:solidFill>
          <a:ln>
            <a:noFill/>
          </a:ln>
        </p:spPr>
        <p:txBody>
          <a:bodyPr lIns="91425" tIns="91425" rIns="91425" bIns="91425" anchor="ctr" anchorCtr="0">
            <a:noAutofit/>
          </a:bodyPr>
          <a:lstStyle/>
          <a:p>
            <a:pPr lvl="0">
              <a:spcBef>
                <a:spcPts val="0"/>
              </a:spcBef>
              <a:buNone/>
            </a:pPr>
            <a:endParaRPr/>
          </a:p>
        </p:txBody>
      </p:sp>
      <p:sp>
        <p:nvSpPr>
          <p:cNvPr id="5" name="Rectangle 4"/>
          <p:cNvSpPr/>
          <p:nvPr/>
        </p:nvSpPr>
        <p:spPr>
          <a:xfrm>
            <a:off x="190500" y="2724888"/>
            <a:ext cx="6096000" cy="1569660"/>
          </a:xfrm>
          <a:prstGeom prst="rect">
            <a:avLst/>
          </a:prstGeom>
        </p:spPr>
        <p:txBody>
          <a:bodyPr>
            <a:spAutoFit/>
          </a:bodyPr>
          <a:lstStyle/>
          <a:p>
            <a:pPr algn="ctr"/>
            <a:r>
              <a:rPr lang="en-GB" sz="3200" b="1" u="sng" dirty="0" smtClean="0">
                <a:solidFill>
                  <a:schemeClr val="bg1"/>
                </a:solidFill>
              </a:rPr>
              <a:t>Why is employer engagement is </a:t>
            </a:r>
          </a:p>
          <a:p>
            <a:pPr algn="ctr"/>
            <a:r>
              <a:rPr lang="en-GB" sz="3200" b="1" u="sng" dirty="0" smtClean="0">
                <a:solidFill>
                  <a:schemeClr val="bg1"/>
                </a:solidFill>
              </a:rPr>
              <a:t>more important now than </a:t>
            </a:r>
          </a:p>
          <a:p>
            <a:pPr algn="ctr"/>
            <a:r>
              <a:rPr lang="en-GB" sz="3200" b="1" u="sng" dirty="0" smtClean="0">
                <a:solidFill>
                  <a:schemeClr val="bg1"/>
                </a:solidFill>
              </a:rPr>
              <a:t>it was a generation ago?</a:t>
            </a:r>
          </a:p>
        </p:txBody>
      </p:sp>
    </p:spTree>
    <p:extLst>
      <p:ext uri="{BB962C8B-B14F-4D97-AF65-F5344CB8AC3E}">
        <p14:creationId xmlns:p14="http://schemas.microsoft.com/office/powerpoint/2010/main" val="385374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3974" y="1533525"/>
            <a:ext cx="10499458" cy="5231013"/>
          </a:xfrm>
          <a:prstGeom prst="rect">
            <a:avLst/>
          </a:prstGeom>
        </p:spPr>
      </p:pic>
      <p:sp>
        <p:nvSpPr>
          <p:cNvPr id="3" name="Title 2"/>
          <p:cNvSpPr>
            <a:spLocks noGrp="1"/>
          </p:cNvSpPr>
          <p:nvPr>
            <p:ph type="title"/>
          </p:nvPr>
        </p:nvSpPr>
        <p:spPr>
          <a:xfrm>
            <a:off x="838200" y="365125"/>
            <a:ext cx="9338187" cy="1325563"/>
          </a:xfrm>
        </p:spPr>
        <p:txBody>
          <a:bodyPr>
            <a:normAutofit/>
          </a:bodyPr>
          <a:lstStyle/>
          <a:p>
            <a:r>
              <a:rPr lang="en-GB" sz="3000" b="1" dirty="0" smtClean="0">
                <a:solidFill>
                  <a:schemeClr val="bg1"/>
                </a:solidFill>
                <a:latin typeface="+mn-lt"/>
              </a:rPr>
              <a:t>Teenage career aspirations have nothing in common with labour market demand</a:t>
            </a:r>
            <a:endParaRPr lang="en-GB" sz="3000" b="1" dirty="0">
              <a:solidFill>
                <a:schemeClr val="bg1"/>
              </a:solidFill>
              <a:latin typeface="+mn-lt"/>
            </a:endParaRPr>
          </a:p>
        </p:txBody>
      </p:sp>
      <p:pic>
        <p:nvPicPr>
          <p:cNvPr id="6" name="Picture 5"/>
          <p:cNvPicPr>
            <a:picLocks noChangeAspect="1"/>
          </p:cNvPicPr>
          <p:nvPr/>
        </p:nvPicPr>
        <p:blipFill>
          <a:blip r:embed="rId4"/>
          <a:stretch>
            <a:fillRect/>
          </a:stretch>
        </p:blipFill>
        <p:spPr>
          <a:xfrm>
            <a:off x="2099861" y="1690688"/>
            <a:ext cx="7915275" cy="323850"/>
          </a:xfrm>
          <a:prstGeom prst="rect">
            <a:avLst/>
          </a:prstGeom>
        </p:spPr>
      </p:pic>
      <p:sp>
        <p:nvSpPr>
          <p:cNvPr id="7" name="TextBox 6"/>
          <p:cNvSpPr txBox="1"/>
          <p:nvPr/>
        </p:nvSpPr>
        <p:spPr>
          <a:xfrm>
            <a:off x="1126156" y="6506678"/>
            <a:ext cx="10087276" cy="307777"/>
          </a:xfrm>
          <a:prstGeom prst="rect">
            <a:avLst/>
          </a:prstGeom>
          <a:noFill/>
        </p:spPr>
        <p:txBody>
          <a:bodyPr wrap="square" rtlCol="0">
            <a:spAutoFit/>
          </a:bodyPr>
          <a:lstStyle/>
          <a:p>
            <a:pPr algn="r"/>
            <a:r>
              <a:rPr lang="en-GB" sz="1400" dirty="0" smtClean="0"/>
              <a:t>Source: Mann et al. 2012. </a:t>
            </a:r>
            <a:r>
              <a:rPr lang="en-GB" sz="1400" i="1" dirty="0" smtClean="0"/>
              <a:t>Nothing in common</a:t>
            </a:r>
            <a:r>
              <a:rPr lang="en-GB" sz="1400" dirty="0" smtClean="0"/>
              <a:t>. London: Education &amp; Employers and UKCES</a:t>
            </a:r>
            <a:endParaRPr lang="en-GB"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094810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4251335"/>
              </p:ext>
            </p:extLst>
          </p:nvPr>
        </p:nvGraphicFramePr>
        <p:xfrm>
          <a:off x="0" y="0"/>
          <a:ext cx="12192000" cy="6857998"/>
        </p:xfrm>
        <a:graphic>
          <a:graphicData uri="http://schemas.openxmlformats.org/drawingml/2006/table">
            <a:tbl>
              <a:tblPr firstRow="1" firstCol="1" bandRow="1">
                <a:tableStyleId>{5C22544A-7EE6-4342-B048-85BDC9FD1C3A}</a:tableStyleId>
              </a:tblPr>
              <a:tblGrid>
                <a:gridCol w="4063550"/>
                <a:gridCol w="4063550"/>
                <a:gridCol w="4064900"/>
              </a:tblGrid>
              <a:tr h="897191">
                <a:tc gridSpan="3">
                  <a:txBody>
                    <a:bodyPr/>
                    <a:lstStyle/>
                    <a:p>
                      <a:pPr>
                        <a:lnSpc>
                          <a:spcPct val="107000"/>
                        </a:lnSpc>
                        <a:spcAft>
                          <a:spcPts val="0"/>
                        </a:spcAft>
                      </a:pPr>
                      <a:r>
                        <a:rPr lang="en-GB" sz="1800" dirty="0">
                          <a:effectLst/>
                        </a:rPr>
                        <a:t>Due to globalisation, liberal labour regulation, and especially technological change, for young people the </a:t>
                      </a:r>
                      <a:r>
                        <a:rPr lang="en-GB" sz="1800" dirty="0" smtClean="0">
                          <a:effectLst/>
                        </a:rPr>
                        <a:t>world</a:t>
                      </a:r>
                      <a:r>
                        <a:rPr lang="en-GB" sz="1800" baseline="0" dirty="0" smtClean="0">
                          <a:effectLst/>
                        </a:rPr>
                        <a:t> of work </a:t>
                      </a:r>
                      <a:r>
                        <a:rPr lang="en-GB" sz="1800" dirty="0" smtClean="0">
                          <a:effectLst/>
                        </a:rPr>
                        <a:t>is </a:t>
                      </a:r>
                      <a:r>
                        <a:rPr lang="en-GB" sz="1800" dirty="0">
                          <a:effectLst/>
                        </a:rPr>
                        <a:t>increasingly…</a:t>
                      </a:r>
                      <a:endParaRPr lang="en-GB" sz="1600" dirty="0">
                        <a:effectLst/>
                      </a:endParaRPr>
                    </a:p>
                    <a:p>
                      <a:pPr>
                        <a:lnSpc>
                          <a:spcPct val="107000"/>
                        </a:lnSpc>
                        <a:spcAft>
                          <a:spcPts val="0"/>
                        </a:spcAft>
                      </a:pPr>
                      <a:r>
                        <a:rPr lang="en-GB" sz="18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hMerge="1">
                  <a:txBody>
                    <a:bodyPr/>
                    <a:lstStyle/>
                    <a:p>
                      <a:endParaRPr lang="en-GB"/>
                    </a:p>
                  </a:txBody>
                  <a:tcPr/>
                </a:tc>
                <a:tc hMerge="1">
                  <a:txBody>
                    <a:bodyPr/>
                    <a:lstStyle/>
                    <a:p>
                      <a:endParaRPr lang="en-GB"/>
                    </a:p>
                  </a:txBody>
                  <a:tcPr/>
                </a:tc>
              </a:tr>
              <a:tr h="1983048">
                <a:tc>
                  <a:txBody>
                    <a:bodyPr/>
                    <a:lstStyle/>
                    <a:p>
                      <a:pPr>
                        <a:lnSpc>
                          <a:spcPct val="107000"/>
                        </a:lnSpc>
                        <a:spcAft>
                          <a:spcPts val="0"/>
                        </a:spcAft>
                      </a:pPr>
                      <a:r>
                        <a:rPr lang="en-GB" sz="1800" u="none" dirty="0">
                          <a:effectLst/>
                        </a:rPr>
                        <a:t>..</a:t>
                      </a:r>
                      <a:r>
                        <a:rPr lang="en-GB" sz="1800" u="sng" dirty="0">
                          <a:effectLst/>
                        </a:rPr>
                        <a:t>complex</a:t>
                      </a:r>
                      <a:r>
                        <a:rPr lang="en-GB" sz="1800" dirty="0">
                          <a:effectLst/>
                        </a:rPr>
                        <a:t>– with shifts in distribution of employment, jobs growth in new economic areas and significant change in working practices in traditional areas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young people</a:t>
                      </a:r>
                      <a:r>
                        <a:rPr lang="en-GB" sz="1800" dirty="0">
                          <a:effectLst/>
                        </a:rPr>
                        <a:t>, investment choices (what and where to study, the value of qualifications and experience) become more difficult as the labour market becomes more complex.   </a:t>
                      </a:r>
                      <a:endParaRPr lang="en-GB" sz="1600" dirty="0">
                        <a:effectLst/>
                      </a:endParaRPr>
                    </a:p>
                    <a:p>
                      <a:pPr>
                        <a:lnSpc>
                          <a:spcPct val="107000"/>
                        </a:lnSpc>
                        <a:spcAft>
                          <a:spcPts val="0"/>
                        </a:spcAft>
                      </a:pPr>
                      <a:r>
                        <a:rPr lang="en-GB" sz="18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schools/colleges </a:t>
                      </a:r>
                      <a:r>
                        <a:rPr lang="en-GB" sz="1800" dirty="0">
                          <a:effectLst/>
                        </a:rPr>
                        <a:t>(primary and especially secondary), Careers Education Information Advice and Guidance enriched by extensive employer engagement becomes more important.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r>
              <a:tr h="2392508">
                <a:tc>
                  <a:txBody>
                    <a:bodyPr/>
                    <a:lstStyle/>
                    <a:p>
                      <a:pPr>
                        <a:lnSpc>
                          <a:spcPct val="107000"/>
                        </a:lnSpc>
                        <a:spcAft>
                          <a:spcPts val="0"/>
                        </a:spcAft>
                      </a:pPr>
                      <a:r>
                        <a:rPr lang="en-GB" sz="1800" dirty="0">
                          <a:effectLst/>
                        </a:rPr>
                        <a:t>…</a:t>
                      </a:r>
                      <a:r>
                        <a:rPr lang="en-GB" sz="1800" u="sng" dirty="0">
                          <a:effectLst/>
                        </a:rPr>
                        <a:t>competitive </a:t>
                      </a:r>
                      <a:r>
                        <a:rPr lang="en-GB" sz="1800" dirty="0">
                          <a:effectLst/>
                        </a:rPr>
                        <a:t>– with churns between employment (PT, FT, temporary), education, training, unemployment, NEET commonplace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young people</a:t>
                      </a:r>
                      <a:r>
                        <a:rPr lang="en-GB" sz="1800" dirty="0">
                          <a:effectLst/>
                        </a:rPr>
                        <a:t>, understanding of how the labour market works, job seeking skills (application processes and in interviewing) and personal resilience become more important.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schools/colleges</a:t>
                      </a:r>
                      <a:r>
                        <a:rPr lang="en-GB" sz="1800" dirty="0">
                          <a:effectLst/>
                        </a:rPr>
                        <a:t>, activities to develop resilience and authentic recruitment preparation in context of labour market operation become more important. Where possible, schools can help put pathways from education into work in place. </a:t>
                      </a:r>
                      <a:endParaRPr lang="en-GB" sz="1600" dirty="0">
                        <a:effectLst/>
                      </a:endParaRPr>
                    </a:p>
                    <a:p>
                      <a:pPr>
                        <a:lnSpc>
                          <a:spcPct val="107000"/>
                        </a:lnSpc>
                        <a:spcAft>
                          <a:spcPts val="0"/>
                        </a:spcAft>
                      </a:pPr>
                      <a:r>
                        <a:rPr lang="en-GB" sz="18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r>
              <a:tr h="1585251">
                <a:tc>
                  <a:txBody>
                    <a:bodyPr/>
                    <a:lstStyle/>
                    <a:p>
                      <a:pPr>
                        <a:lnSpc>
                          <a:spcPct val="107000"/>
                        </a:lnSpc>
                        <a:spcAft>
                          <a:spcPts val="0"/>
                        </a:spcAft>
                      </a:pPr>
                      <a:r>
                        <a:rPr lang="en-GB" sz="1800" dirty="0">
                          <a:effectLst/>
                        </a:rPr>
                        <a:t>…</a:t>
                      </a:r>
                      <a:r>
                        <a:rPr lang="en-GB" sz="1800" u="sng" dirty="0">
                          <a:effectLst/>
                        </a:rPr>
                        <a:t>changing</a:t>
                      </a:r>
                      <a:r>
                        <a:rPr lang="en-GB" sz="1800" dirty="0">
                          <a:effectLst/>
                        </a:rPr>
                        <a:t> – with personal effectiveness and adaptability at a premium in service/knowledge economy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young people</a:t>
                      </a:r>
                      <a:r>
                        <a:rPr lang="en-GB" sz="1800" dirty="0">
                          <a:effectLst/>
                        </a:rPr>
                        <a:t>, ability to apply their knowledge in unfamiliar situations becomes more important.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c>
                  <a:txBody>
                    <a:bodyPr/>
                    <a:lstStyle/>
                    <a:p>
                      <a:pPr>
                        <a:lnSpc>
                          <a:spcPct val="107000"/>
                        </a:lnSpc>
                        <a:spcAft>
                          <a:spcPts val="0"/>
                        </a:spcAft>
                      </a:pPr>
                      <a:r>
                        <a:rPr lang="en-GB" sz="1800" i="1" dirty="0">
                          <a:effectLst/>
                        </a:rPr>
                        <a:t>For schools/colleges</a:t>
                      </a:r>
                      <a:r>
                        <a:rPr lang="en-GB" sz="1800" dirty="0">
                          <a:effectLst/>
                        </a:rPr>
                        <a:t>, applied learning (enterprise education), specifically when delivered in real-world settings, becomes more important</a:t>
                      </a:r>
                      <a:r>
                        <a:rPr lang="en-GB" sz="1800" dirty="0" smtClean="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79" marR="125979" marT="0" marB="0"/>
                </a:tc>
              </a:tr>
            </a:tbl>
          </a:graphicData>
        </a:graphic>
      </p:graphicFrame>
    </p:spTree>
    <p:extLst>
      <p:ext uri="{BB962C8B-B14F-4D97-AF65-F5344CB8AC3E}">
        <p14:creationId xmlns:p14="http://schemas.microsoft.com/office/powerpoint/2010/main" val="1747976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5" y="2709"/>
            <a:ext cx="10292557" cy="6858000"/>
          </a:xfrm>
          <a:prstGeom prst="rect">
            <a:avLst/>
          </a:prstGeom>
        </p:spPr>
      </p:pic>
      <p:sp>
        <p:nvSpPr>
          <p:cNvPr id="5" name="Shape 38"/>
          <p:cNvSpPr/>
          <p:nvPr/>
        </p:nvSpPr>
        <p:spPr>
          <a:xfrm>
            <a:off x="5496684" y="0"/>
            <a:ext cx="3901315" cy="6855291"/>
          </a:xfrm>
          <a:prstGeom prst="rect">
            <a:avLst/>
          </a:prstGeom>
          <a:solidFill>
            <a:srgbClr val="000000">
              <a:alpha val="49000"/>
            </a:srgbClr>
          </a:solidFill>
          <a:ln>
            <a:noFill/>
          </a:ln>
        </p:spPr>
        <p:txBody>
          <a:bodyPr lIns="91425" tIns="91425" rIns="91425" bIns="91425" anchor="ctr" anchorCtr="0">
            <a:noAutofit/>
          </a:bodyPr>
          <a:lstStyle/>
          <a:p>
            <a:pPr lvl="0">
              <a:spcBef>
                <a:spcPts val="0"/>
              </a:spcBef>
              <a:buNone/>
            </a:pPr>
            <a:endParaRPr/>
          </a:p>
        </p:txBody>
      </p:sp>
      <p:sp>
        <p:nvSpPr>
          <p:cNvPr id="2" name="Rectangle 1"/>
          <p:cNvSpPr/>
          <p:nvPr/>
        </p:nvSpPr>
        <p:spPr>
          <a:xfrm>
            <a:off x="5496684" y="2051749"/>
            <a:ext cx="3901315" cy="2169825"/>
          </a:xfrm>
          <a:prstGeom prst="rect">
            <a:avLst/>
          </a:prstGeom>
        </p:spPr>
        <p:txBody>
          <a:bodyPr wrap="square">
            <a:spAutoFit/>
          </a:bodyPr>
          <a:lstStyle/>
          <a:p>
            <a:pPr algn="ctr"/>
            <a:r>
              <a:rPr lang="en-GB" sz="4500" b="1" u="sng" dirty="0" smtClean="0">
                <a:solidFill>
                  <a:schemeClr val="bg1"/>
                </a:solidFill>
              </a:rPr>
              <a:t>What are the </a:t>
            </a:r>
          </a:p>
          <a:p>
            <a:pPr algn="ctr"/>
            <a:r>
              <a:rPr lang="en-GB" sz="4500" b="1" u="sng" dirty="0" smtClean="0">
                <a:solidFill>
                  <a:schemeClr val="bg1"/>
                </a:solidFill>
              </a:rPr>
              <a:t>implications for </a:t>
            </a:r>
          </a:p>
          <a:p>
            <a:pPr algn="ctr"/>
            <a:r>
              <a:rPr lang="en-GB" sz="4500" b="1" u="sng" dirty="0" smtClean="0">
                <a:solidFill>
                  <a:schemeClr val="bg1"/>
                </a:solidFill>
              </a:rPr>
              <a:t>practice?</a:t>
            </a:r>
          </a:p>
        </p:txBody>
      </p:sp>
    </p:spTree>
    <p:extLst>
      <p:ext uri="{BB962C8B-B14F-4D97-AF65-F5344CB8AC3E}">
        <p14:creationId xmlns:p14="http://schemas.microsoft.com/office/powerpoint/2010/main" val="110306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887847" y="1581757"/>
            <a:ext cx="10515600" cy="4498975"/>
          </a:xfrm>
          <a:prstGeom prst="rect">
            <a:avLst/>
          </a:prstGeom>
        </p:spPr>
        <p:txBody>
          <a:bodyPr vert="horz" lIns="91425" tIns="91425" rIns="91425" bIns="91425" rtlCol="0" anchor="t" anchorCtr="0">
            <a:norm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chemeClr val="bg1"/>
                </a:solidFill>
              </a:rPr>
              <a:t>The importance of employer engagement has become more apparent to both government and practitioners and we played a large role in providing evidence: </a:t>
            </a:r>
          </a:p>
          <a:p>
            <a:pPr marL="0" indent="0">
              <a:buFont typeface="Arial" panose="020B0604020202020204" pitchFamily="34" charset="0"/>
              <a:buNone/>
            </a:pPr>
            <a:endParaRPr lang="en-GB" dirty="0" smtClean="0">
              <a:solidFill>
                <a:schemeClr val="bg1"/>
              </a:solidFill>
            </a:endParaRPr>
          </a:p>
          <a:p>
            <a:pPr marL="514350" indent="-514350">
              <a:buFont typeface="+mj-lt"/>
              <a:buAutoNum type="arabicPeriod"/>
            </a:pPr>
            <a:r>
              <a:rPr lang="en-GB" dirty="0" smtClean="0">
                <a:solidFill>
                  <a:schemeClr val="bg1"/>
                </a:solidFill>
              </a:rPr>
              <a:t>What difference employer engagement makes to young people?</a:t>
            </a:r>
          </a:p>
          <a:p>
            <a:pPr marL="514350" indent="-514350">
              <a:buFont typeface="+mj-lt"/>
              <a:buAutoNum type="arabicPeriod"/>
            </a:pPr>
            <a:r>
              <a:rPr lang="en-GB" dirty="0" smtClean="0">
                <a:solidFill>
                  <a:schemeClr val="bg1"/>
                </a:solidFill>
              </a:rPr>
              <a:t>Why does it make a difference?</a:t>
            </a:r>
          </a:p>
          <a:p>
            <a:pPr marL="514350" indent="-514350">
              <a:buFont typeface="+mj-lt"/>
              <a:buAutoNum type="arabicPeriod"/>
            </a:pPr>
            <a:r>
              <a:rPr lang="en-GB" dirty="0" smtClean="0">
                <a:solidFill>
                  <a:schemeClr val="bg1"/>
                </a:solidFill>
              </a:rPr>
              <a:t>What are the implications for practice?</a:t>
            </a:r>
          </a:p>
          <a:p>
            <a:pPr marL="514350" indent="-514350">
              <a:buFont typeface="+mj-lt"/>
              <a:buAutoNum type="arabicPeriod"/>
            </a:pPr>
            <a:r>
              <a:rPr lang="en-GB" dirty="0" smtClean="0">
                <a:solidFill>
                  <a:schemeClr val="bg1"/>
                </a:solidFill>
              </a:rPr>
              <a:t>Why is employer engagement is more important now than it was a generation ago?</a:t>
            </a:r>
          </a:p>
          <a:p>
            <a:pPr marL="514350" indent="-514350">
              <a:buFont typeface="+mj-lt"/>
              <a:buAutoNum type="arabicPeriod"/>
            </a:pPr>
            <a:r>
              <a:rPr lang="en-GB" dirty="0" smtClean="0">
                <a:solidFill>
                  <a:schemeClr val="bg1"/>
                </a:solidFill>
              </a:rPr>
              <a:t>How delivery can be optimised?</a:t>
            </a:r>
          </a:p>
          <a:p>
            <a:pPr marL="0" indent="0">
              <a:buFont typeface="Arial" panose="020B0604020202020204" pitchFamily="34" charset="0"/>
              <a:buNone/>
            </a:pPr>
            <a:endParaRPr lang="en-GB" dirty="0" smtClean="0">
              <a:solidFill>
                <a:schemeClr val="bg1"/>
              </a:solidFill>
            </a:endParaRPr>
          </a:p>
          <a:p>
            <a:pPr marL="0" indent="0">
              <a:buFont typeface="Arial" panose="020B0604020202020204" pitchFamily="34" charset="0"/>
              <a:buNone/>
            </a:pPr>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275383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7574" y="1485900"/>
            <a:ext cx="9649691" cy="3324782"/>
          </a:xfrm>
        </p:spPr>
        <p:txBody>
          <a:bodyPr>
            <a:normAutofit/>
          </a:bodyPr>
          <a:lstStyle/>
          <a:p>
            <a:r>
              <a:rPr lang="en-GB" sz="4000" b="1" dirty="0" smtClean="0">
                <a:solidFill>
                  <a:schemeClr val="bg2"/>
                </a:solidFill>
              </a:rPr>
              <a:t>Implications for Practitioners </a:t>
            </a:r>
          </a:p>
          <a:p>
            <a:r>
              <a:rPr lang="en-GB" sz="3200" dirty="0" smtClean="0">
                <a:solidFill>
                  <a:schemeClr val="bg2"/>
                </a:solidFill>
              </a:rPr>
              <a:t>What does the evidence tell us?</a:t>
            </a:r>
            <a:endParaRPr lang="en-GB" sz="2800" dirty="0" smtClean="0">
              <a:solidFill>
                <a:schemeClr val="bg2"/>
              </a:solidFill>
            </a:endParaRPr>
          </a:p>
          <a:p>
            <a:endParaRPr lang="en-GB" sz="4000" b="1" dirty="0">
              <a:solidFill>
                <a:schemeClr val="bg2"/>
              </a:solidFill>
            </a:endParaRPr>
          </a:p>
          <a:p>
            <a:r>
              <a:rPr lang="en-GB" dirty="0" smtClean="0">
                <a:solidFill>
                  <a:schemeClr val="bg2"/>
                </a:solidFill>
              </a:rPr>
              <a:t>Jordan Rehill</a:t>
            </a:r>
          </a:p>
          <a:p>
            <a:r>
              <a:rPr lang="en-GB" dirty="0" smtClean="0">
                <a:solidFill>
                  <a:schemeClr val="bg2"/>
                </a:solidFill>
              </a:rPr>
              <a:t>Research Assistant – Education and Employers</a:t>
            </a:r>
          </a:p>
          <a:p>
            <a:r>
              <a:rPr lang="en-GB" sz="2000" dirty="0" smtClean="0">
                <a:solidFill>
                  <a:schemeClr val="bg2"/>
                </a:solidFill>
                <a:hlinkClick r:id="rId3"/>
              </a:rPr>
              <a:t>Jordan.rehill@educationandemployers.org</a:t>
            </a:r>
            <a:r>
              <a:rPr lang="en-GB" sz="2000" dirty="0" smtClean="0">
                <a:solidFill>
                  <a:schemeClr val="bg2"/>
                </a:solidFill>
              </a:rPr>
              <a:t>  </a:t>
            </a:r>
            <a:endParaRPr lang="en-GB" sz="2000" dirty="0">
              <a:solidFill>
                <a:schemeClr val="bg2"/>
              </a:solidFill>
            </a:endParaRPr>
          </a:p>
        </p:txBody>
      </p:sp>
      <p:pic>
        <p:nvPicPr>
          <p:cNvPr id="8" name="Picture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50765" y="5084740"/>
            <a:ext cx="446809" cy="363506"/>
          </a:xfrm>
          <a:prstGeom prst="rect">
            <a:avLst/>
          </a:prstGeom>
        </p:spPr>
      </p:pic>
      <p:sp>
        <p:nvSpPr>
          <p:cNvPr id="9" name="TextBox 8"/>
          <p:cNvSpPr txBox="1"/>
          <p:nvPr/>
        </p:nvSpPr>
        <p:spPr>
          <a:xfrm>
            <a:off x="1534391" y="5065467"/>
            <a:ext cx="4094019" cy="369332"/>
          </a:xfrm>
          <a:prstGeom prst="rect">
            <a:avLst/>
          </a:prstGeom>
          <a:noFill/>
        </p:spPr>
        <p:txBody>
          <a:bodyPr wrap="square" rtlCol="0">
            <a:spAutoFit/>
          </a:bodyPr>
          <a:lstStyle/>
          <a:p>
            <a:r>
              <a:rPr lang="en-GB" dirty="0" smtClean="0">
                <a:solidFill>
                  <a:prstClr val="white"/>
                </a:solidFill>
              </a:rPr>
              <a:t>@Edu_EResearch</a:t>
            </a:r>
            <a:endParaRPr lang="en-GB" dirty="0">
              <a:solidFill>
                <a:prstClr val="white"/>
              </a:solidFill>
            </a:endParaRPr>
          </a:p>
        </p:txBody>
      </p:sp>
      <p:pic>
        <p:nvPicPr>
          <p:cNvPr id="10" name="Picture 9"/>
          <p:cNvPicPr>
            <a:picLocks noChangeAspect="1"/>
          </p:cNvPicPr>
          <p:nvPr/>
        </p:nvPicPr>
        <p:blipFill>
          <a:blip r:embed="rId5" cstate="print">
            <a:clrChange>
              <a:clrFrom>
                <a:srgbClr val="38A849"/>
              </a:clrFrom>
              <a:clrTo>
                <a:srgbClr val="38A849">
                  <a:alpha val="0"/>
                </a:srgbClr>
              </a:clrTo>
            </a:clrChange>
            <a:biLevel thresh="75000"/>
            <a:extLst>
              <a:ext uri="{28A0092B-C50C-407E-A947-70E740481C1C}">
                <a14:useLocalDpi xmlns:a14="http://schemas.microsoft.com/office/drawing/2010/main" val="0"/>
              </a:ext>
            </a:extLst>
          </a:blip>
          <a:stretch>
            <a:fillRect/>
          </a:stretch>
        </p:blipFill>
        <p:spPr>
          <a:xfrm>
            <a:off x="859759" y="5559840"/>
            <a:ext cx="628820" cy="628820"/>
          </a:xfrm>
          <a:prstGeom prst="rect">
            <a:avLst/>
          </a:prstGeom>
        </p:spPr>
      </p:pic>
      <p:sp>
        <p:nvSpPr>
          <p:cNvPr id="11" name="TextBox 10"/>
          <p:cNvSpPr txBox="1"/>
          <p:nvPr/>
        </p:nvSpPr>
        <p:spPr>
          <a:xfrm>
            <a:off x="1534391" y="5689584"/>
            <a:ext cx="5133111" cy="369332"/>
          </a:xfrm>
          <a:prstGeom prst="rect">
            <a:avLst/>
          </a:prstGeom>
          <a:noFill/>
        </p:spPr>
        <p:txBody>
          <a:bodyPr wrap="square" rtlCol="0">
            <a:spAutoFit/>
          </a:bodyPr>
          <a:lstStyle/>
          <a:p>
            <a:r>
              <a:rPr lang="en-GB" dirty="0" smtClean="0">
                <a:solidFill>
                  <a:prstClr val="white"/>
                </a:solidFill>
              </a:rPr>
              <a:t>www.educationandemployers.org/research-main</a:t>
            </a:r>
            <a:endParaRPr lang="en-GB" dirty="0">
              <a:solidFill>
                <a:prstClr val="white"/>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4154139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7755" y="1415194"/>
            <a:ext cx="9196468" cy="4247317"/>
          </a:xfrm>
          <a:prstGeom prst="rect">
            <a:avLst/>
          </a:prstGeom>
          <a:noFill/>
        </p:spPr>
        <p:txBody>
          <a:bodyPr wrap="square" rtlCol="0">
            <a:spAutoFit/>
          </a:bodyPr>
          <a:lstStyle/>
          <a:p>
            <a:endParaRPr lang="en-GB" sz="2800" b="1" dirty="0" smtClean="0">
              <a:solidFill>
                <a:schemeClr val="bg2">
                  <a:lumMod val="25000"/>
                </a:schemeClr>
              </a:solidFill>
            </a:endParaRPr>
          </a:p>
          <a:p>
            <a:r>
              <a:rPr lang="en-GB" sz="2800" dirty="0" smtClean="0">
                <a:solidFill>
                  <a:schemeClr val="bg2">
                    <a:lumMod val="25000"/>
                  </a:schemeClr>
                </a:solidFill>
              </a:rPr>
              <a:t>The following advice is based on wider research and a number of our new:</a:t>
            </a:r>
          </a:p>
          <a:p>
            <a:endParaRPr lang="en-GB" sz="2800" dirty="0">
              <a:solidFill>
                <a:schemeClr val="bg2">
                  <a:lumMod val="25000"/>
                </a:schemeClr>
              </a:solidFill>
            </a:endParaRPr>
          </a:p>
          <a:p>
            <a:pPr marL="342900" indent="-342900">
              <a:buFont typeface="Arial" panose="020B0604020202020204" pitchFamily="34" charset="0"/>
              <a:buChar char="•"/>
            </a:pPr>
            <a:r>
              <a:rPr lang="en-GB" sz="2800" i="1" dirty="0" smtClean="0">
                <a:solidFill>
                  <a:schemeClr val="bg2">
                    <a:lumMod val="25000"/>
                  </a:schemeClr>
                </a:solidFill>
              </a:rPr>
              <a:t>What works? Careers events and transition skills </a:t>
            </a:r>
            <a:r>
              <a:rPr lang="en-GB" sz="2800" dirty="0" smtClean="0">
                <a:solidFill>
                  <a:schemeClr val="bg2">
                    <a:lumMod val="25000"/>
                  </a:schemeClr>
                </a:solidFill>
              </a:rPr>
              <a:t>(2017)</a:t>
            </a:r>
            <a:endParaRPr lang="en-GB" sz="2800" i="1" dirty="0" smtClean="0">
              <a:solidFill>
                <a:schemeClr val="bg2">
                  <a:lumMod val="25000"/>
                </a:schemeClr>
              </a:solidFill>
            </a:endParaRPr>
          </a:p>
          <a:p>
            <a:pPr marL="342900" indent="-342900">
              <a:buFont typeface="Arial" panose="020B0604020202020204" pitchFamily="34" charset="0"/>
              <a:buChar char="•"/>
            </a:pPr>
            <a:r>
              <a:rPr lang="en-GB" sz="2800" i="1" dirty="0" smtClean="0">
                <a:solidFill>
                  <a:schemeClr val="bg2">
                    <a:lumMod val="25000"/>
                  </a:schemeClr>
                </a:solidFill>
              </a:rPr>
              <a:t>Towards an employer engagement toolkit </a:t>
            </a:r>
            <a:r>
              <a:rPr lang="en-GB" sz="2800" dirty="0" smtClean="0">
                <a:solidFill>
                  <a:schemeClr val="bg2">
                    <a:lumMod val="25000"/>
                  </a:schemeClr>
                </a:solidFill>
              </a:rPr>
              <a:t>(2017)</a:t>
            </a:r>
            <a:endParaRPr lang="en-GB" sz="2800" i="1" dirty="0" smtClean="0">
              <a:solidFill>
                <a:schemeClr val="bg2">
                  <a:lumMod val="25000"/>
                </a:schemeClr>
              </a:solidFill>
            </a:endParaRPr>
          </a:p>
          <a:p>
            <a:pPr marL="342900" indent="-342900">
              <a:buFont typeface="Arial" panose="020B0604020202020204" pitchFamily="34" charset="0"/>
              <a:buChar char="•"/>
            </a:pPr>
            <a:r>
              <a:rPr lang="en-GB" sz="2800" i="1" dirty="0" smtClean="0">
                <a:solidFill>
                  <a:schemeClr val="bg2">
                    <a:lumMod val="25000"/>
                  </a:schemeClr>
                </a:solidFill>
              </a:rPr>
              <a:t>Contemporary transitions </a:t>
            </a:r>
            <a:r>
              <a:rPr lang="en-GB" sz="2800" dirty="0" smtClean="0">
                <a:solidFill>
                  <a:schemeClr val="bg2">
                    <a:lumMod val="25000"/>
                  </a:schemeClr>
                </a:solidFill>
              </a:rPr>
              <a:t>(2017)</a:t>
            </a:r>
            <a:endParaRPr lang="en-GB" sz="2400" i="1" dirty="0" smtClean="0">
              <a:solidFill>
                <a:schemeClr val="bg2">
                  <a:lumMod val="25000"/>
                </a:schemeClr>
              </a:solidFill>
            </a:endParaRPr>
          </a:p>
          <a:p>
            <a:endParaRPr lang="en-GB" sz="2400" b="1" dirty="0">
              <a:solidFill>
                <a:schemeClr val="bg2">
                  <a:lumMod val="25000"/>
                </a:schemeClr>
              </a:solidFill>
            </a:endParaRPr>
          </a:p>
          <a:p>
            <a:endParaRPr lang="en-GB" sz="1600" b="1" dirty="0">
              <a:solidFill>
                <a:schemeClr val="bg2">
                  <a:lumMod val="25000"/>
                </a:schemeClr>
              </a:solidFill>
            </a:endParaRPr>
          </a:p>
          <a:p>
            <a:r>
              <a:rPr lang="en-GB" sz="1600" b="1" dirty="0" smtClean="0">
                <a:solidFill>
                  <a:schemeClr val="bg2">
                    <a:lumMod val="25000"/>
                  </a:schemeClr>
                </a:solidFill>
              </a:rPr>
              <a:t>  </a:t>
            </a:r>
          </a:p>
          <a:p>
            <a:endParaRPr lang="en-GB" dirty="0">
              <a:solidFill>
                <a:schemeClr val="bg2">
                  <a:lumMod val="2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792849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1"/>
            <a:ext cx="12192000" cy="6857999"/>
          </a:xfrm>
          <a:prstGeom prst="rect">
            <a:avLst/>
          </a:prstGeom>
          <a:solidFill>
            <a:srgbClr val="C32733">
              <a:alpha val="94118"/>
            </a:srgbClr>
          </a:solidFill>
          <a:ln w="9525">
            <a:noFill/>
            <a:miter lim="800000"/>
            <a:headEnd/>
            <a:tailEnd/>
          </a:ln>
        </p:spPr>
        <p:txBody>
          <a:bodyPr rot="0" vert="horz" wrap="square" lIns="91440" tIns="45720" rIns="91440" bIns="45720" anchor="t" anchorCtr="0">
            <a:noAutofit/>
          </a:bodyPr>
          <a:lstStyle/>
          <a:p>
            <a:pPr algn="ctr">
              <a:lnSpc>
                <a:spcPct val="107000"/>
              </a:lnSpc>
            </a:pPr>
            <a:endParaRPr lang="en-GB" sz="10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56346" y="2644170"/>
            <a:ext cx="7601803" cy="1569660"/>
          </a:xfrm>
          <a:prstGeom prst="rect">
            <a:avLst/>
          </a:prstGeom>
          <a:noFill/>
        </p:spPr>
        <p:txBody>
          <a:bodyPr wrap="square" rtlCol="0">
            <a:spAutoFit/>
          </a:bodyPr>
          <a:lstStyle/>
          <a:p>
            <a:pPr algn="ctr"/>
            <a:r>
              <a:rPr lang="en-GB" sz="9600" b="1" dirty="0" smtClean="0">
                <a:solidFill>
                  <a:prstClr val="white"/>
                </a:solidFill>
              </a:rPr>
              <a:t>More is more</a:t>
            </a:r>
            <a:endParaRPr lang="en-GB" sz="9600" b="1" dirty="0">
              <a:solidFill>
                <a:prstClr val="white"/>
              </a:solidFill>
            </a:endParaRPr>
          </a:p>
        </p:txBody>
      </p:sp>
    </p:spTree>
    <p:extLst>
      <p:ext uri="{BB962C8B-B14F-4D97-AF65-F5344CB8AC3E}">
        <p14:creationId xmlns:p14="http://schemas.microsoft.com/office/powerpoint/2010/main" val="2386148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4149" y="357115"/>
            <a:ext cx="9416955" cy="584775"/>
          </a:xfrm>
          <a:prstGeom prst="rect">
            <a:avLst/>
          </a:prstGeom>
          <a:noFill/>
        </p:spPr>
        <p:txBody>
          <a:bodyPr wrap="square" rtlCol="0">
            <a:spAutoFit/>
          </a:bodyPr>
          <a:lstStyle/>
          <a:p>
            <a:r>
              <a:rPr lang="en-GB" sz="3200" b="1" dirty="0" smtClean="0">
                <a:solidFill>
                  <a:schemeClr val="bg2">
                    <a:lumMod val="25000"/>
                  </a:schemeClr>
                </a:solidFill>
              </a:rPr>
              <a:t>Pupils should interact with a lot of employers</a:t>
            </a:r>
            <a:endParaRPr lang="en-GB" sz="3200" b="1" dirty="0">
              <a:solidFill>
                <a:schemeClr val="bg2">
                  <a:lumMod val="25000"/>
                </a:schemeClr>
              </a:solidFill>
            </a:endParaRPr>
          </a:p>
        </p:txBody>
      </p:sp>
      <p:sp>
        <p:nvSpPr>
          <p:cNvPr id="9" name="TextBox 8"/>
          <p:cNvSpPr txBox="1"/>
          <p:nvPr/>
        </p:nvSpPr>
        <p:spPr>
          <a:xfrm>
            <a:off x="368489" y="649696"/>
            <a:ext cx="10890914" cy="6247864"/>
          </a:xfrm>
          <a:prstGeom prst="rect">
            <a:avLst/>
          </a:prstGeom>
          <a:noFill/>
        </p:spPr>
        <p:txBody>
          <a:bodyPr wrap="square" rtlCol="0">
            <a:spAutoFit/>
          </a:bodyPr>
          <a:lstStyle/>
          <a:p>
            <a:pPr marL="266700" algn="just"/>
            <a:endParaRPr lang="en-GB" dirty="0" smtClean="0">
              <a:solidFill>
                <a:schemeClr val="bg2">
                  <a:lumMod val="25000"/>
                </a:schemeClr>
              </a:solidFill>
            </a:endParaRPr>
          </a:p>
          <a:p>
            <a:pPr marL="266700" algn="just"/>
            <a:endParaRPr lang="en-GB" dirty="0" smtClean="0">
              <a:solidFill>
                <a:schemeClr val="bg2">
                  <a:lumMod val="25000"/>
                </a:schemeClr>
              </a:solidFill>
            </a:endParaRPr>
          </a:p>
          <a:p>
            <a:pPr marL="266700" algn="just"/>
            <a:r>
              <a:rPr lang="en-GB" b="1" dirty="0" smtClean="0">
                <a:solidFill>
                  <a:schemeClr val="bg2">
                    <a:lumMod val="25000"/>
                  </a:schemeClr>
                </a:solidFill>
              </a:rPr>
              <a:t>1. </a:t>
            </a:r>
            <a:r>
              <a:rPr lang="en-GB" b="1" i="1" dirty="0" smtClean="0">
                <a:solidFill>
                  <a:schemeClr val="bg2">
                    <a:lumMod val="25000"/>
                  </a:schemeClr>
                </a:solidFill>
              </a:rPr>
              <a:t>The </a:t>
            </a:r>
            <a:r>
              <a:rPr lang="en-GB" b="1" i="1" dirty="0">
                <a:solidFill>
                  <a:schemeClr val="bg2">
                    <a:lumMod val="25000"/>
                  </a:schemeClr>
                </a:solidFill>
              </a:rPr>
              <a:t>views of young Britons (aged 19—24) on their teenage experiences of school-mediated employer </a:t>
            </a:r>
            <a:r>
              <a:rPr lang="en-GB" b="1" i="1" dirty="0" smtClean="0">
                <a:solidFill>
                  <a:schemeClr val="bg2">
                    <a:lumMod val="25000"/>
                  </a:schemeClr>
                </a:solidFill>
              </a:rPr>
              <a:t>engagement</a:t>
            </a:r>
            <a:r>
              <a:rPr lang="en-US" b="1" i="1" dirty="0">
                <a:solidFill>
                  <a:schemeClr val="bg2">
                    <a:lumMod val="25000"/>
                  </a:schemeClr>
                </a:solidFill>
              </a:rPr>
              <a:t> </a:t>
            </a:r>
            <a:r>
              <a:rPr lang="en-US" b="1" dirty="0" smtClean="0">
                <a:solidFill>
                  <a:schemeClr val="bg2">
                    <a:lumMod val="25000"/>
                  </a:schemeClr>
                </a:solidFill>
              </a:rPr>
              <a:t>(Mann and Kashefpakdel, 2014)</a:t>
            </a:r>
            <a:endParaRPr lang="en-GB" dirty="0">
              <a:solidFill>
                <a:schemeClr val="bg2">
                  <a:lumMod val="25000"/>
                </a:schemeClr>
              </a:solidFill>
            </a:endParaRPr>
          </a:p>
          <a:p>
            <a:pPr marL="266700"/>
            <a:endParaRPr lang="en-GB" sz="900" dirty="0" smtClean="0">
              <a:solidFill>
                <a:schemeClr val="bg2">
                  <a:lumMod val="25000"/>
                </a:schemeClr>
              </a:solidFill>
            </a:endParaRPr>
          </a:p>
          <a:p>
            <a:pPr marL="266700"/>
            <a:r>
              <a:rPr lang="en-GB" dirty="0" smtClean="0">
                <a:solidFill>
                  <a:schemeClr val="bg2">
                    <a:lumMod val="25000"/>
                  </a:schemeClr>
                </a:solidFill>
              </a:rPr>
              <a:t>Those who did </a:t>
            </a:r>
            <a:r>
              <a:rPr lang="en-GB" sz="2400" b="1" dirty="0" smtClean="0">
                <a:solidFill>
                  <a:srgbClr val="C00000"/>
                </a:solidFill>
              </a:rPr>
              <a:t>3 or more activities</a:t>
            </a:r>
          </a:p>
          <a:p>
            <a:pPr marL="266700"/>
            <a:endParaRPr lang="en-GB" sz="1000" dirty="0">
              <a:solidFill>
                <a:schemeClr val="bg2">
                  <a:lumMod val="25000"/>
                </a:schemeClr>
              </a:solidFill>
            </a:endParaRPr>
          </a:p>
          <a:p>
            <a:pPr marL="552450" indent="-285750">
              <a:buFont typeface="Arial" panose="020B0604020202020204" pitchFamily="34" charset="0"/>
              <a:buChar char="•"/>
            </a:pPr>
            <a:r>
              <a:rPr lang="en-GB" sz="2800" b="1" dirty="0" smtClean="0">
                <a:solidFill>
                  <a:srgbClr val="C00000"/>
                </a:solidFill>
              </a:rPr>
              <a:t>16% </a:t>
            </a:r>
            <a:r>
              <a:rPr lang="en-GB" dirty="0" smtClean="0">
                <a:solidFill>
                  <a:schemeClr val="bg2">
                    <a:lumMod val="25000"/>
                  </a:schemeClr>
                </a:solidFill>
              </a:rPr>
              <a:t>more likely to say they found the events useful in getting a job </a:t>
            </a:r>
          </a:p>
          <a:p>
            <a:pPr marL="552450" indent="-285750">
              <a:buFont typeface="Arial" panose="020B0604020202020204" pitchFamily="34" charset="0"/>
              <a:buChar char="•"/>
            </a:pPr>
            <a:r>
              <a:rPr lang="en-GB" sz="2800" b="1" dirty="0" smtClean="0">
                <a:solidFill>
                  <a:srgbClr val="C00000"/>
                </a:solidFill>
              </a:rPr>
              <a:t>28% </a:t>
            </a:r>
            <a:r>
              <a:rPr lang="en-GB" dirty="0" smtClean="0">
                <a:solidFill>
                  <a:schemeClr val="bg2">
                    <a:lumMod val="25000"/>
                  </a:schemeClr>
                </a:solidFill>
              </a:rPr>
              <a:t>more likely to say the activities were helpful in deciding on a career </a:t>
            </a:r>
          </a:p>
          <a:p>
            <a:pPr marL="266700"/>
            <a:endParaRPr lang="en-GB" sz="1050" dirty="0" smtClean="0">
              <a:solidFill>
                <a:schemeClr val="bg2">
                  <a:lumMod val="25000"/>
                </a:schemeClr>
              </a:solidFill>
            </a:endParaRPr>
          </a:p>
          <a:p>
            <a:pPr marL="266700"/>
            <a:r>
              <a:rPr lang="en-GB" sz="1400" dirty="0" smtClean="0">
                <a:solidFill>
                  <a:schemeClr val="bg2">
                    <a:lumMod val="25000"/>
                  </a:schemeClr>
                </a:solidFill>
              </a:rPr>
              <a:t>*The more young people attend events, the more helpful they became. Those who found the careers talk ‘very helpful’ took part in a greater number of events*</a:t>
            </a:r>
          </a:p>
          <a:p>
            <a:pPr marL="266700"/>
            <a:endParaRPr lang="en-GB" sz="2800" dirty="0">
              <a:solidFill>
                <a:schemeClr val="bg2">
                  <a:lumMod val="25000"/>
                </a:schemeClr>
              </a:solidFill>
            </a:endParaRPr>
          </a:p>
          <a:p>
            <a:pPr marL="266700"/>
            <a:r>
              <a:rPr lang="en-GB" b="1" dirty="0" smtClean="0">
                <a:solidFill>
                  <a:schemeClr val="bg2">
                    <a:lumMod val="25000"/>
                  </a:schemeClr>
                </a:solidFill>
              </a:rPr>
              <a:t>2. ‘Career </a:t>
            </a:r>
            <a:r>
              <a:rPr lang="en-GB" b="1" dirty="0">
                <a:solidFill>
                  <a:schemeClr val="bg2">
                    <a:lumMod val="25000"/>
                  </a:schemeClr>
                </a:solidFill>
              </a:rPr>
              <a:t>education that works: An economic analysis using the British Cohort </a:t>
            </a:r>
            <a:r>
              <a:rPr lang="en-GB" b="1" dirty="0" smtClean="0">
                <a:solidFill>
                  <a:schemeClr val="bg2">
                    <a:lumMod val="25000"/>
                  </a:schemeClr>
                </a:solidFill>
              </a:rPr>
              <a:t>Study’ (Kashefpakdel and Percy, 2014)</a:t>
            </a:r>
          </a:p>
          <a:p>
            <a:pPr marL="266700"/>
            <a:endParaRPr lang="en-GB" dirty="0" smtClean="0">
              <a:solidFill>
                <a:schemeClr val="bg2">
                  <a:lumMod val="25000"/>
                </a:schemeClr>
              </a:solidFill>
            </a:endParaRPr>
          </a:p>
          <a:p>
            <a:pPr marL="266700"/>
            <a:r>
              <a:rPr lang="en-GB" dirty="0" smtClean="0">
                <a:solidFill>
                  <a:schemeClr val="bg2">
                    <a:lumMod val="25000"/>
                  </a:schemeClr>
                </a:solidFill>
              </a:rPr>
              <a:t>For each career talk :</a:t>
            </a:r>
          </a:p>
          <a:p>
            <a:pPr marL="266700"/>
            <a:endParaRPr lang="en-GB" sz="1050" dirty="0" smtClean="0">
              <a:solidFill>
                <a:schemeClr val="bg2">
                  <a:lumMod val="25000"/>
                </a:schemeClr>
              </a:solidFill>
            </a:endParaRPr>
          </a:p>
          <a:p>
            <a:pPr marL="552450" indent="-285750">
              <a:buFont typeface="Arial" panose="020B0604020202020204" pitchFamily="34" charset="0"/>
              <a:buChar char="•"/>
            </a:pPr>
            <a:r>
              <a:rPr lang="en-GB" sz="2800" b="1" dirty="0" smtClean="0">
                <a:solidFill>
                  <a:srgbClr val="C00000"/>
                </a:solidFill>
              </a:rPr>
              <a:t>Up to 1.6% </a:t>
            </a:r>
            <a:r>
              <a:rPr lang="en-GB" dirty="0" smtClean="0">
                <a:solidFill>
                  <a:schemeClr val="bg2">
                    <a:lumMod val="25000"/>
                  </a:schemeClr>
                </a:solidFill>
              </a:rPr>
              <a:t>wage increase (compared to peers who did none)</a:t>
            </a:r>
          </a:p>
          <a:p>
            <a:pPr marL="266700"/>
            <a:endParaRPr lang="en-GB" sz="1600" dirty="0" smtClean="0">
              <a:solidFill>
                <a:schemeClr val="bg2">
                  <a:lumMod val="25000"/>
                </a:schemeClr>
              </a:solidFill>
            </a:endParaRPr>
          </a:p>
          <a:p>
            <a:pPr marL="266700"/>
            <a:endParaRPr lang="en-GB" dirty="0" smtClean="0">
              <a:solidFill>
                <a:schemeClr val="bg2">
                  <a:lumMod val="25000"/>
                </a:schemeClr>
              </a:solidFill>
            </a:endParaRPr>
          </a:p>
          <a:p>
            <a:pPr marL="266700"/>
            <a:endParaRPr lang="en-US" i="1" dirty="0">
              <a:solidFill>
                <a:schemeClr val="bg2">
                  <a:lumMod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440424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658" y="824753"/>
            <a:ext cx="11582400" cy="2425700"/>
          </a:xfrm>
        </p:spPr>
        <p:txBody>
          <a:bodyPr>
            <a:noAutofit/>
          </a:bodyPr>
          <a:lstStyle/>
          <a:p>
            <a:pPr>
              <a:lnSpc>
                <a:spcPct val="100000"/>
              </a:lnSpc>
            </a:pPr>
            <a:r>
              <a:rPr lang="en-GB" sz="1800" dirty="0">
                <a:latin typeface="+mn-lt"/>
              </a:rPr>
              <a:t>a) Most employer engagement </a:t>
            </a:r>
            <a:r>
              <a:rPr lang="en-GB" sz="1800" b="1" dirty="0">
                <a:latin typeface="+mn-lt"/>
              </a:rPr>
              <a:t>wasn’t helpful</a:t>
            </a:r>
            <a:r>
              <a:rPr lang="en-GB" sz="1800" dirty="0">
                <a:latin typeface="+mn-lt"/>
              </a:rPr>
              <a:t> in </a:t>
            </a:r>
            <a:r>
              <a:rPr lang="en-GB" sz="1800" u="sng" dirty="0">
                <a:latin typeface="+mn-lt"/>
              </a:rPr>
              <a:t>making decisions </a:t>
            </a:r>
            <a:r>
              <a:rPr lang="en-GB" sz="1800" dirty="0">
                <a:latin typeface="+mn-lt"/>
              </a:rPr>
              <a:t>at age 16 </a:t>
            </a:r>
            <a:r>
              <a:rPr lang="en-GB" sz="1800" b="1" dirty="0">
                <a:latin typeface="+mn-lt"/>
              </a:rPr>
              <a:t>unless </a:t>
            </a:r>
            <a:r>
              <a:rPr lang="en-GB" sz="1800" dirty="0">
                <a:latin typeface="+mn-lt"/>
              </a:rPr>
              <a:t>teenagers recalled </a:t>
            </a:r>
            <a:r>
              <a:rPr lang="en-GB" sz="1800" b="1" dirty="0">
                <a:solidFill>
                  <a:srgbClr val="C00000"/>
                </a:solidFill>
                <a:latin typeface="+mn-lt"/>
              </a:rPr>
              <a:t>4+ activities</a:t>
            </a:r>
            <a:r>
              <a:rPr lang="en-GB" sz="1800" dirty="0">
                <a:latin typeface="+mn-lt"/>
              </a:rPr>
              <a:t/>
            </a:r>
            <a:br>
              <a:rPr lang="en-GB" sz="1800" dirty="0">
                <a:latin typeface="+mn-lt"/>
              </a:rPr>
            </a:br>
            <a:r>
              <a:rPr lang="en-GB" sz="1800" dirty="0">
                <a:latin typeface="+mn-lt"/>
              </a:rPr>
              <a:t/>
            </a:r>
            <a:br>
              <a:rPr lang="en-GB" sz="1800" dirty="0">
                <a:latin typeface="+mn-lt"/>
              </a:rPr>
            </a:br>
            <a:r>
              <a:rPr lang="en-GB" sz="1800" dirty="0">
                <a:latin typeface="+mn-lt"/>
              </a:rPr>
              <a:t>b) Most employer engagement </a:t>
            </a:r>
            <a:r>
              <a:rPr lang="en-GB" sz="1800" b="1" dirty="0">
                <a:latin typeface="+mn-lt"/>
              </a:rPr>
              <a:t>wasn’t helpful </a:t>
            </a:r>
            <a:r>
              <a:rPr lang="en-GB" sz="1800" dirty="0">
                <a:latin typeface="+mn-lt"/>
              </a:rPr>
              <a:t>in </a:t>
            </a:r>
            <a:r>
              <a:rPr lang="en-GB" sz="1800" u="sng" dirty="0">
                <a:latin typeface="+mn-lt"/>
              </a:rPr>
              <a:t>applying for university </a:t>
            </a:r>
            <a:r>
              <a:rPr lang="en-GB" sz="1800" b="1" dirty="0">
                <a:latin typeface="+mn-lt"/>
              </a:rPr>
              <a:t>unless </a:t>
            </a:r>
            <a:r>
              <a:rPr lang="en-GB" sz="1800" dirty="0">
                <a:latin typeface="+mn-lt"/>
              </a:rPr>
              <a:t>teenagers recalled </a:t>
            </a:r>
            <a:r>
              <a:rPr lang="en-GB" sz="1800" b="1" dirty="0">
                <a:solidFill>
                  <a:srgbClr val="C00000"/>
                </a:solidFill>
                <a:latin typeface="+mn-lt"/>
              </a:rPr>
              <a:t>4+ activities</a:t>
            </a:r>
            <a:r>
              <a:rPr lang="en-GB" sz="1800" b="1" dirty="0">
                <a:solidFill>
                  <a:srgbClr val="FF5050"/>
                </a:solidFill>
                <a:latin typeface="+mn-lt"/>
              </a:rPr>
              <a:t/>
            </a:r>
            <a:br>
              <a:rPr lang="en-GB" sz="1800" b="1" dirty="0">
                <a:solidFill>
                  <a:srgbClr val="FF5050"/>
                </a:solidFill>
                <a:latin typeface="+mn-lt"/>
              </a:rPr>
            </a:br>
            <a:r>
              <a:rPr lang="en-GB" sz="1800" b="1" dirty="0">
                <a:solidFill>
                  <a:srgbClr val="FF5050"/>
                </a:solidFill>
                <a:latin typeface="+mn-lt"/>
              </a:rPr>
              <a:t/>
            </a:r>
            <a:br>
              <a:rPr lang="en-GB" sz="1800" b="1" dirty="0">
                <a:solidFill>
                  <a:srgbClr val="FF5050"/>
                </a:solidFill>
                <a:latin typeface="+mn-lt"/>
              </a:rPr>
            </a:br>
            <a:r>
              <a:rPr lang="en-GB" sz="1800" dirty="0">
                <a:latin typeface="+mn-lt"/>
              </a:rPr>
              <a:t>c)Most employer engagement </a:t>
            </a:r>
            <a:r>
              <a:rPr lang="en-GB" sz="1800" b="1" dirty="0">
                <a:latin typeface="+mn-lt"/>
              </a:rPr>
              <a:t>wasn’t helpful </a:t>
            </a:r>
            <a:r>
              <a:rPr lang="en-GB" sz="1800" dirty="0">
                <a:latin typeface="+mn-lt"/>
              </a:rPr>
              <a:t>in </a:t>
            </a:r>
            <a:r>
              <a:rPr lang="en-GB" sz="1800" u="sng" dirty="0">
                <a:latin typeface="+mn-lt"/>
              </a:rPr>
              <a:t>applying for a full-time job</a:t>
            </a:r>
            <a:r>
              <a:rPr lang="en-GB" sz="1800" dirty="0">
                <a:latin typeface="+mn-lt"/>
              </a:rPr>
              <a:t>, </a:t>
            </a:r>
            <a:r>
              <a:rPr lang="en-GB" sz="1800" b="1" dirty="0">
                <a:latin typeface="+mn-lt"/>
              </a:rPr>
              <a:t>but </a:t>
            </a:r>
            <a:r>
              <a:rPr lang="en-GB" sz="1800" dirty="0">
                <a:latin typeface="+mn-lt"/>
              </a:rPr>
              <a:t>participation in </a:t>
            </a:r>
            <a:r>
              <a:rPr lang="en-GB" sz="1800" b="1" dirty="0">
                <a:solidFill>
                  <a:srgbClr val="C00000"/>
                </a:solidFill>
                <a:latin typeface="+mn-lt"/>
              </a:rPr>
              <a:t>3+ activities made a big difference </a:t>
            </a:r>
          </a:p>
        </p:txBody>
      </p:sp>
      <p:graphicFrame>
        <p:nvGraphicFramePr>
          <p:cNvPr id="5" name="Table 4"/>
          <p:cNvGraphicFramePr>
            <a:graphicFrameLocks noGrp="1"/>
          </p:cNvGraphicFramePr>
          <p:nvPr>
            <p:extLst>
              <p:ext uri="{D42A27DB-BD31-4B8C-83A1-F6EECF244321}">
                <p14:modId xmlns:p14="http://schemas.microsoft.com/office/powerpoint/2010/main" val="1386944903"/>
              </p:ext>
            </p:extLst>
          </p:nvPr>
        </p:nvGraphicFramePr>
        <p:xfrm>
          <a:off x="117895" y="3320523"/>
          <a:ext cx="4190999" cy="3316883"/>
        </p:xfrm>
        <a:graphic>
          <a:graphicData uri="http://schemas.openxmlformats.org/drawingml/2006/table">
            <a:tbl>
              <a:tblPr firstRow="1" firstCol="1" bandRow="1">
                <a:tableStyleId>{7E9639D4-E3E2-4D34-9284-5A2195B3D0D7}</a:tableStyleId>
              </a:tblPr>
              <a:tblGrid>
                <a:gridCol w="1061884">
                  <a:extLst>
                    <a:ext uri="{9D8B030D-6E8A-4147-A177-3AD203B41FA5}">
                      <a16:colId xmlns:a16="http://schemas.microsoft.com/office/drawing/2014/main" xmlns="" val="20000"/>
                    </a:ext>
                  </a:extLst>
                </a:gridCol>
                <a:gridCol w="1679375">
                  <a:extLst>
                    <a:ext uri="{9D8B030D-6E8A-4147-A177-3AD203B41FA5}">
                      <a16:colId xmlns:a16="http://schemas.microsoft.com/office/drawing/2014/main" xmlns="" val="20001"/>
                    </a:ext>
                  </a:extLst>
                </a:gridCol>
                <a:gridCol w="1449740">
                  <a:extLst>
                    <a:ext uri="{9D8B030D-6E8A-4147-A177-3AD203B41FA5}">
                      <a16:colId xmlns:a16="http://schemas.microsoft.com/office/drawing/2014/main" xmlns="" val="20002"/>
                    </a:ext>
                  </a:extLst>
                </a:gridCol>
              </a:tblGrid>
              <a:tr h="870653">
                <a:tc>
                  <a:txBody>
                    <a:bodyPr/>
                    <a:lstStyle/>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gridSpan="2">
                  <a:txBody>
                    <a:bodyPr/>
                    <a:lstStyle/>
                    <a:p>
                      <a:pPr algn="ctr">
                        <a:lnSpc>
                          <a:spcPct val="107000"/>
                        </a:lnSpc>
                        <a:spcAft>
                          <a:spcPts val="0"/>
                        </a:spcAft>
                      </a:pPr>
                      <a:r>
                        <a:rPr lang="en-GB" sz="1400" dirty="0">
                          <a:solidFill>
                            <a:schemeClr val="tx1"/>
                          </a:solidFill>
                          <a:effectLst/>
                        </a:rPr>
                        <a:t>Decision making at age 16 (e.g. whether to stay on, what and where to study, whether to try and get a job)</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tc hMerge="1">
                  <a:txBody>
                    <a:bodyPr/>
                    <a:lstStyle/>
                    <a:p>
                      <a:endParaRPr lang="en-GB"/>
                    </a:p>
                  </a:txBody>
                  <a:tcPr/>
                </a:tc>
                <a:extLst>
                  <a:ext uri="{0D108BD9-81ED-4DB2-BD59-A6C34878D82A}">
                    <a16:rowId xmlns:a16="http://schemas.microsoft.com/office/drawing/2014/main" xmlns="" val="10000"/>
                  </a:ext>
                </a:extLst>
              </a:tr>
              <a:tr h="557805">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Very helpful /</a:t>
                      </a:r>
                    </a:p>
                    <a:p>
                      <a:pPr algn="ctr">
                        <a:lnSpc>
                          <a:spcPct val="107000"/>
                        </a:lnSpc>
                        <a:spcAft>
                          <a:spcPts val="0"/>
                        </a:spcAft>
                      </a:pPr>
                      <a:r>
                        <a:rPr lang="en-GB" sz="1400" dirty="0">
                          <a:effectLst/>
                        </a:rPr>
                        <a:t>Fairly helpful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Not very helpful /</a:t>
                      </a:r>
                    </a:p>
                    <a:p>
                      <a:pPr algn="ctr">
                        <a:lnSpc>
                          <a:spcPct val="107000"/>
                        </a:lnSpc>
                        <a:spcAft>
                          <a:spcPts val="0"/>
                        </a:spcAft>
                      </a:pPr>
                      <a:r>
                        <a:rPr lang="en-GB" sz="1400" dirty="0">
                          <a:effectLst/>
                        </a:rPr>
                        <a:t>Not at all helpful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386554">
                <a:tc>
                  <a:txBody>
                    <a:bodyPr/>
                    <a:lstStyle/>
                    <a:p>
                      <a:pPr>
                        <a:lnSpc>
                          <a:spcPct val="107000"/>
                        </a:lnSpc>
                        <a:spcAft>
                          <a:spcPts val="0"/>
                        </a:spcAft>
                      </a:pPr>
                      <a:r>
                        <a:rPr lang="en-GB" sz="1400">
                          <a:effectLst/>
                        </a:rPr>
                        <a:t>Once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25%</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rPr>
                        <a:t>75%</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448750">
                <a:tc>
                  <a:txBody>
                    <a:bodyPr/>
                    <a:lstStyle/>
                    <a:p>
                      <a:pPr>
                        <a:lnSpc>
                          <a:spcPct val="107000"/>
                        </a:lnSpc>
                        <a:spcAft>
                          <a:spcPts val="0"/>
                        </a:spcAft>
                      </a:pPr>
                      <a:r>
                        <a:rPr lang="en-GB" sz="1400" dirty="0">
                          <a:effectLst/>
                        </a:rPr>
                        <a:t>Twice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31%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rPr>
                        <a:t>69%</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447741">
                <a:tc>
                  <a:txBody>
                    <a:bodyPr/>
                    <a:lstStyle/>
                    <a:p>
                      <a:pPr>
                        <a:lnSpc>
                          <a:spcPct val="107000"/>
                        </a:lnSpc>
                        <a:spcAft>
                          <a:spcPts val="0"/>
                        </a:spcAft>
                      </a:pPr>
                      <a:r>
                        <a:rPr lang="en-GB" sz="1400">
                          <a:effectLst/>
                        </a:rPr>
                        <a:t>Three times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49%</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rPr>
                        <a:t>51%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478337">
                <a:tc>
                  <a:txBody>
                    <a:bodyPr/>
                    <a:lstStyle/>
                    <a:p>
                      <a:pPr>
                        <a:lnSpc>
                          <a:spcPct val="107000"/>
                        </a:lnSpc>
                        <a:spcAft>
                          <a:spcPts val="0"/>
                        </a:spcAft>
                      </a:pPr>
                      <a:r>
                        <a:rPr lang="en-GB" sz="1400" dirty="0">
                          <a:effectLst/>
                        </a:rPr>
                        <a:t>Four times or more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51%</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rPr>
                        <a:t>49%</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bl>
          </a:graphicData>
        </a:graphic>
      </p:graphicFrame>
      <p:cxnSp>
        <p:nvCxnSpPr>
          <p:cNvPr id="8" name="Straight Connector 7"/>
          <p:cNvCxnSpPr/>
          <p:nvPr/>
        </p:nvCxnSpPr>
        <p:spPr>
          <a:xfrm>
            <a:off x="4556022" y="2996081"/>
            <a:ext cx="12700" cy="37338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976788191"/>
              </p:ext>
            </p:extLst>
          </p:nvPr>
        </p:nvGraphicFramePr>
        <p:xfrm>
          <a:off x="4716917" y="3296982"/>
          <a:ext cx="3713016" cy="3432899"/>
        </p:xfrm>
        <a:graphic>
          <a:graphicData uri="http://schemas.openxmlformats.org/drawingml/2006/table">
            <a:tbl>
              <a:tblPr firstRow="1" firstCol="1" bandRow="1">
                <a:tableStyleId>{7E9639D4-E3E2-4D34-9284-5A2195B3D0D7}</a:tableStyleId>
              </a:tblPr>
              <a:tblGrid>
                <a:gridCol w="1669135">
                  <a:extLst>
                    <a:ext uri="{9D8B030D-6E8A-4147-A177-3AD203B41FA5}">
                      <a16:colId xmlns:a16="http://schemas.microsoft.com/office/drawing/2014/main" xmlns="" val="20000"/>
                    </a:ext>
                  </a:extLst>
                </a:gridCol>
                <a:gridCol w="1000904">
                  <a:extLst>
                    <a:ext uri="{9D8B030D-6E8A-4147-A177-3AD203B41FA5}">
                      <a16:colId xmlns:a16="http://schemas.microsoft.com/office/drawing/2014/main" xmlns="" val="20001"/>
                    </a:ext>
                  </a:extLst>
                </a:gridCol>
                <a:gridCol w="1042977">
                  <a:extLst>
                    <a:ext uri="{9D8B030D-6E8A-4147-A177-3AD203B41FA5}">
                      <a16:colId xmlns:a16="http://schemas.microsoft.com/office/drawing/2014/main" xmlns="" val="20002"/>
                    </a:ext>
                  </a:extLst>
                </a:gridCol>
              </a:tblGrid>
              <a:tr h="860282">
                <a:tc>
                  <a:txBody>
                    <a:bodyPr/>
                    <a:lstStyle/>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gridSpan="2">
                  <a:txBody>
                    <a:bodyPr/>
                    <a:lstStyle/>
                    <a:p>
                      <a:pPr algn="ctr">
                        <a:lnSpc>
                          <a:spcPct val="107000"/>
                        </a:lnSpc>
                        <a:spcAft>
                          <a:spcPts val="0"/>
                        </a:spcAft>
                      </a:pPr>
                      <a:r>
                        <a:rPr lang="en-GB" sz="1400" dirty="0">
                          <a:solidFill>
                            <a:schemeClr val="tx1"/>
                          </a:solidFill>
                          <a:effectLst/>
                        </a:rPr>
                        <a:t>Applying for university </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tc hMerge="1">
                  <a:txBody>
                    <a:bodyPr/>
                    <a:lstStyle/>
                    <a:p>
                      <a:endParaRPr lang="en-GB"/>
                    </a:p>
                  </a:txBody>
                  <a:tcPr/>
                </a:tc>
                <a:extLst>
                  <a:ext uri="{0D108BD9-81ED-4DB2-BD59-A6C34878D82A}">
                    <a16:rowId xmlns:a16="http://schemas.microsoft.com/office/drawing/2014/main" xmlns="" val="10000"/>
                  </a:ext>
                </a:extLst>
              </a:tr>
              <a:tr h="596174">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Yes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No</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503242">
                <a:tc>
                  <a:txBody>
                    <a:bodyPr/>
                    <a:lstStyle/>
                    <a:p>
                      <a:pPr>
                        <a:lnSpc>
                          <a:spcPct val="107000"/>
                        </a:lnSpc>
                        <a:spcAft>
                          <a:spcPts val="0"/>
                        </a:spcAft>
                      </a:pPr>
                      <a:r>
                        <a:rPr lang="en-GB" sz="1400" dirty="0">
                          <a:effectLst/>
                        </a:rPr>
                        <a:t>Once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33%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67%</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03242">
                <a:tc>
                  <a:txBody>
                    <a:bodyPr/>
                    <a:lstStyle/>
                    <a:p>
                      <a:pPr>
                        <a:lnSpc>
                          <a:spcPct val="107000"/>
                        </a:lnSpc>
                        <a:spcAft>
                          <a:spcPts val="0"/>
                        </a:spcAft>
                      </a:pPr>
                      <a:r>
                        <a:rPr lang="en-GB" sz="1400" dirty="0">
                          <a:effectLst/>
                        </a:rPr>
                        <a:t>Twice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38%</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62%</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503242">
                <a:tc>
                  <a:txBody>
                    <a:bodyPr/>
                    <a:lstStyle/>
                    <a:p>
                      <a:pPr>
                        <a:lnSpc>
                          <a:spcPct val="107000"/>
                        </a:lnSpc>
                        <a:spcAft>
                          <a:spcPts val="0"/>
                        </a:spcAft>
                      </a:pPr>
                      <a:r>
                        <a:rPr lang="en-GB" sz="1400">
                          <a:effectLst/>
                        </a:rPr>
                        <a:t>Three times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47%</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53%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66717">
                <a:tc>
                  <a:txBody>
                    <a:bodyPr/>
                    <a:lstStyle/>
                    <a:p>
                      <a:pPr>
                        <a:lnSpc>
                          <a:spcPct val="107000"/>
                        </a:lnSpc>
                        <a:spcAft>
                          <a:spcPts val="0"/>
                        </a:spcAft>
                      </a:pPr>
                      <a:r>
                        <a:rPr lang="en-GB" sz="1400" dirty="0">
                          <a:effectLst/>
                        </a:rPr>
                        <a:t>Four times or more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53%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48%</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cxnSp>
        <p:nvCxnSpPr>
          <p:cNvPr id="11" name="Straight Connector 10"/>
          <p:cNvCxnSpPr/>
          <p:nvPr/>
        </p:nvCxnSpPr>
        <p:spPr>
          <a:xfrm>
            <a:off x="8504488" y="2996081"/>
            <a:ext cx="12700" cy="37338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823350474"/>
              </p:ext>
            </p:extLst>
          </p:nvPr>
        </p:nvGraphicFramePr>
        <p:xfrm>
          <a:off x="8639291" y="3250453"/>
          <a:ext cx="3441712" cy="3398964"/>
        </p:xfrm>
        <a:graphic>
          <a:graphicData uri="http://schemas.openxmlformats.org/drawingml/2006/table">
            <a:tbl>
              <a:tblPr firstRow="1" firstCol="1" bandRow="1">
                <a:tableStyleId>{7E9639D4-E3E2-4D34-9284-5A2195B3D0D7}</a:tableStyleId>
              </a:tblPr>
              <a:tblGrid>
                <a:gridCol w="1684580">
                  <a:extLst>
                    <a:ext uri="{9D8B030D-6E8A-4147-A177-3AD203B41FA5}">
                      <a16:colId xmlns:a16="http://schemas.microsoft.com/office/drawing/2014/main" xmlns="" val="20000"/>
                    </a:ext>
                  </a:extLst>
                </a:gridCol>
                <a:gridCol w="972400">
                  <a:extLst>
                    <a:ext uri="{9D8B030D-6E8A-4147-A177-3AD203B41FA5}">
                      <a16:colId xmlns:a16="http://schemas.microsoft.com/office/drawing/2014/main" xmlns="" val="20001"/>
                    </a:ext>
                  </a:extLst>
                </a:gridCol>
                <a:gridCol w="784732">
                  <a:extLst>
                    <a:ext uri="{9D8B030D-6E8A-4147-A177-3AD203B41FA5}">
                      <a16:colId xmlns:a16="http://schemas.microsoft.com/office/drawing/2014/main" xmlns="" val="20002"/>
                    </a:ext>
                  </a:extLst>
                </a:gridCol>
              </a:tblGrid>
              <a:tr h="834850">
                <a:tc>
                  <a:txBody>
                    <a:bodyPr/>
                    <a:lstStyle/>
                    <a:p>
                      <a:pPr>
                        <a:lnSpc>
                          <a:spcPct val="107000"/>
                        </a:lnSpc>
                        <a:spcAft>
                          <a:spcPts val="0"/>
                        </a:spcAft>
                      </a:pPr>
                      <a:r>
                        <a:rPr lang="en-GB" sz="1400" b="1" dirty="0">
                          <a:solidFill>
                            <a:schemeClr val="tx1"/>
                          </a:solidFill>
                          <a:effectLst/>
                        </a:rPr>
                        <a:t> </a:t>
                      </a:r>
                      <a:endParaRPr lang="en-GB"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gridSpan="2">
                  <a:txBody>
                    <a:bodyPr/>
                    <a:lstStyle/>
                    <a:p>
                      <a:pPr algn="ctr">
                        <a:lnSpc>
                          <a:spcPct val="107000"/>
                        </a:lnSpc>
                        <a:spcAft>
                          <a:spcPts val="0"/>
                        </a:spcAft>
                      </a:pPr>
                      <a:r>
                        <a:rPr lang="en-GB" sz="1400" b="1" dirty="0">
                          <a:solidFill>
                            <a:schemeClr val="tx1"/>
                          </a:solidFill>
                          <a:effectLst/>
                        </a:rPr>
                        <a:t>Applying for a full-time job</a:t>
                      </a:r>
                      <a:endParaRPr lang="en-GB"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tc hMerge="1">
                  <a:txBody>
                    <a:bodyPr/>
                    <a:lstStyle/>
                    <a:p>
                      <a:endParaRPr lang="en-GB"/>
                    </a:p>
                  </a:txBody>
                  <a:tcPr/>
                </a:tc>
                <a:extLst>
                  <a:ext uri="{0D108BD9-81ED-4DB2-BD59-A6C34878D82A}">
                    <a16:rowId xmlns:a16="http://schemas.microsoft.com/office/drawing/2014/main" xmlns="" val="10000"/>
                  </a:ext>
                </a:extLst>
              </a:tr>
              <a:tr h="678426">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Yes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a:t>
                      </a:r>
                    </a:p>
                    <a:p>
                      <a:pPr algn="ctr">
                        <a:lnSpc>
                          <a:spcPct val="107000"/>
                        </a:lnSpc>
                        <a:spcAft>
                          <a:spcPts val="0"/>
                        </a:spcAft>
                      </a:pPr>
                      <a:r>
                        <a:rPr lang="en-GB" sz="1400">
                          <a:effectLst/>
                        </a:rPr>
                        <a:t>No</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494191">
                <a:tc>
                  <a:txBody>
                    <a:bodyPr/>
                    <a:lstStyle/>
                    <a:p>
                      <a:pPr>
                        <a:lnSpc>
                          <a:spcPct val="107000"/>
                        </a:lnSpc>
                        <a:spcAft>
                          <a:spcPts val="0"/>
                        </a:spcAft>
                      </a:pPr>
                      <a:r>
                        <a:rPr lang="en-GB" sz="1400">
                          <a:effectLst/>
                        </a:rPr>
                        <a:t>Once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21%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79%</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94191">
                <a:tc>
                  <a:txBody>
                    <a:bodyPr/>
                    <a:lstStyle/>
                    <a:p>
                      <a:pPr>
                        <a:lnSpc>
                          <a:spcPct val="107000"/>
                        </a:lnSpc>
                        <a:spcAft>
                          <a:spcPts val="0"/>
                        </a:spcAft>
                      </a:pPr>
                      <a:r>
                        <a:rPr lang="en-GB" sz="1400">
                          <a:effectLst/>
                        </a:rPr>
                        <a:t>Twice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32%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68%</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403115">
                <a:tc>
                  <a:txBody>
                    <a:bodyPr/>
                    <a:lstStyle/>
                    <a:p>
                      <a:pPr>
                        <a:lnSpc>
                          <a:spcPct val="107000"/>
                        </a:lnSpc>
                        <a:spcAft>
                          <a:spcPts val="0"/>
                        </a:spcAft>
                      </a:pPr>
                      <a:r>
                        <a:rPr lang="en-GB" sz="1400">
                          <a:effectLst/>
                        </a:rPr>
                        <a:t>Three times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42%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58%</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94191">
                <a:tc>
                  <a:txBody>
                    <a:bodyPr/>
                    <a:lstStyle/>
                    <a:p>
                      <a:pPr>
                        <a:lnSpc>
                          <a:spcPct val="107000"/>
                        </a:lnSpc>
                        <a:spcAft>
                          <a:spcPts val="0"/>
                        </a:spcAft>
                      </a:pPr>
                      <a:r>
                        <a:rPr lang="en-GB" sz="1400" dirty="0">
                          <a:effectLst/>
                        </a:rPr>
                        <a:t>Four times or more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48%</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52%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2" name="Rectangle 1"/>
          <p:cNvSpPr/>
          <p:nvPr/>
        </p:nvSpPr>
        <p:spPr>
          <a:xfrm>
            <a:off x="103094" y="593920"/>
            <a:ext cx="11017624" cy="461665"/>
          </a:xfrm>
          <a:prstGeom prst="rect">
            <a:avLst/>
          </a:prstGeom>
        </p:spPr>
        <p:txBody>
          <a:bodyPr wrap="square">
            <a:spAutoFit/>
          </a:bodyPr>
          <a:lstStyle/>
          <a:p>
            <a:pPr marL="266700" algn="just"/>
            <a:r>
              <a:rPr lang="en-GB" sz="2400" b="1" dirty="0" smtClean="0">
                <a:solidFill>
                  <a:schemeClr val="bg2">
                    <a:lumMod val="25000"/>
                  </a:schemeClr>
                </a:solidFill>
              </a:rPr>
              <a:t>3. </a:t>
            </a:r>
            <a:r>
              <a:rPr lang="en-GB" b="1" i="1" dirty="0" smtClean="0">
                <a:solidFill>
                  <a:schemeClr val="bg2">
                    <a:lumMod val="25000"/>
                  </a:schemeClr>
                </a:solidFill>
              </a:rPr>
              <a:t>Contemporary Transitions </a:t>
            </a:r>
            <a:r>
              <a:rPr lang="en-US" b="1" dirty="0" smtClean="0">
                <a:solidFill>
                  <a:schemeClr val="bg2">
                    <a:lumMod val="25000"/>
                  </a:schemeClr>
                </a:solidFill>
              </a:rPr>
              <a:t>(Mann et al, 2017)</a:t>
            </a:r>
            <a:endParaRPr lang="en-GB" dirty="0">
              <a:solidFill>
                <a:schemeClr val="bg2">
                  <a:lumMod val="25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664868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672" y="356268"/>
            <a:ext cx="8957273" cy="1077218"/>
          </a:xfrm>
          <a:prstGeom prst="rect">
            <a:avLst/>
          </a:prstGeom>
          <a:noFill/>
        </p:spPr>
        <p:txBody>
          <a:bodyPr wrap="square" rtlCol="0">
            <a:spAutoFit/>
          </a:bodyPr>
          <a:lstStyle/>
          <a:p>
            <a:r>
              <a:rPr lang="en-GB" sz="3200" b="1" dirty="0" smtClean="0">
                <a:solidFill>
                  <a:schemeClr val="bg2">
                    <a:lumMod val="25000"/>
                  </a:schemeClr>
                </a:solidFill>
              </a:rPr>
              <a:t>Pupils should interact with more volunteers within sessions </a:t>
            </a:r>
            <a:endParaRPr lang="en-GB" sz="3200" b="1" dirty="0">
              <a:solidFill>
                <a:schemeClr val="bg2">
                  <a:lumMod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52555337"/>
              </p:ext>
            </p:extLst>
          </p:nvPr>
        </p:nvGraphicFramePr>
        <p:xfrm>
          <a:off x="477672" y="2978537"/>
          <a:ext cx="11245756" cy="2837155"/>
        </p:xfrm>
        <a:graphic>
          <a:graphicData uri="http://schemas.openxmlformats.org/drawingml/2006/table">
            <a:tbl>
              <a:tblPr firstRow="1" bandRow="1">
                <a:tableStyleId>{5C22544A-7EE6-4342-B048-85BDC9FD1C3A}</a:tableStyleId>
              </a:tblPr>
              <a:tblGrid>
                <a:gridCol w="7626261"/>
                <a:gridCol w="1687153"/>
                <a:gridCol w="1932342"/>
              </a:tblGrid>
              <a:tr h="337795">
                <a:tc rowSpan="2">
                  <a:txBody>
                    <a:bodyPr/>
                    <a:lstStyle/>
                    <a:p>
                      <a:r>
                        <a:rPr lang="en-GB" sz="1600" dirty="0" smtClean="0">
                          <a:solidFill>
                            <a:schemeClr val="tx1"/>
                          </a:solidFill>
                        </a:rPr>
                        <a:t>Statement</a:t>
                      </a:r>
                      <a:r>
                        <a:rPr lang="en-GB" sz="1600" baseline="0" dirty="0" smtClean="0">
                          <a:solidFill>
                            <a:schemeClr val="tx1"/>
                          </a:solidFill>
                        </a:rPr>
                        <a:t> </a:t>
                      </a:r>
                      <a:endParaRPr lang="en-GB" sz="1600" dirty="0">
                        <a:solidFill>
                          <a:schemeClr val="tx1"/>
                        </a:solidFill>
                      </a:endParaRPr>
                    </a:p>
                  </a:txBody>
                  <a:tcPr anchor="ctr">
                    <a:solidFill>
                      <a:schemeClr val="bg2">
                        <a:lumMod val="75000"/>
                      </a:schemeClr>
                    </a:solidFill>
                  </a:tcPr>
                </a:tc>
                <a:tc gridSpan="2">
                  <a:txBody>
                    <a:bodyPr/>
                    <a:lstStyle/>
                    <a:p>
                      <a:pPr algn="ctr"/>
                      <a:r>
                        <a:rPr lang="en-GB" sz="1600" dirty="0" smtClean="0">
                          <a:solidFill>
                            <a:schemeClr val="tx1"/>
                          </a:solidFill>
                        </a:rPr>
                        <a:t>Number of volunteers seen</a:t>
                      </a:r>
                      <a:endParaRPr lang="en-GB" sz="1600" dirty="0">
                        <a:solidFill>
                          <a:schemeClr val="tx1"/>
                        </a:solidFill>
                      </a:endParaRPr>
                    </a:p>
                  </a:txBody>
                  <a:tcPr anchor="ctr">
                    <a:solidFill>
                      <a:schemeClr val="bg2">
                        <a:lumMod val="75000"/>
                      </a:schemeClr>
                    </a:solidFill>
                  </a:tcPr>
                </a:tc>
                <a:tc hMerge="1">
                  <a:txBody>
                    <a:bodyPr/>
                    <a:lstStyle/>
                    <a:p>
                      <a:endParaRPr lang="en-GB" dirty="0"/>
                    </a:p>
                  </a:txBody>
                  <a:tcPr/>
                </a:tc>
              </a:tr>
              <a:tr h="287745">
                <a:tc vMerge="1">
                  <a:txBody>
                    <a:bodyPr/>
                    <a:lstStyle/>
                    <a:p>
                      <a:endParaRPr lang="en-GB" dirty="0"/>
                    </a:p>
                  </a:txBody>
                  <a:tcPr>
                    <a:solidFill>
                      <a:schemeClr val="bg2">
                        <a:lumMod val="75000"/>
                      </a:schemeClr>
                    </a:solidFill>
                  </a:tcPr>
                </a:tc>
                <a:tc>
                  <a:txBody>
                    <a:bodyPr/>
                    <a:lstStyle/>
                    <a:p>
                      <a:pPr algn="ctr"/>
                      <a:r>
                        <a:rPr lang="en-GB" sz="1600" dirty="0" smtClean="0">
                          <a:solidFill>
                            <a:schemeClr val="tx1"/>
                          </a:solidFill>
                        </a:rPr>
                        <a:t>1 - 4</a:t>
                      </a:r>
                      <a:r>
                        <a:rPr lang="en-GB" sz="1600" baseline="0" dirty="0" smtClean="0">
                          <a:solidFill>
                            <a:schemeClr val="tx1"/>
                          </a:solidFill>
                        </a:rPr>
                        <a:t> volunteers</a:t>
                      </a:r>
                      <a:endParaRPr lang="en-GB" sz="1600" dirty="0">
                        <a:solidFill>
                          <a:schemeClr val="tx1"/>
                        </a:solidFill>
                      </a:endParaRPr>
                    </a:p>
                  </a:txBody>
                  <a:tcPr anchor="ctr">
                    <a:solidFill>
                      <a:schemeClr val="bg2">
                        <a:lumMod val="75000"/>
                      </a:schemeClr>
                    </a:solidFill>
                  </a:tcPr>
                </a:tc>
                <a:tc>
                  <a:txBody>
                    <a:bodyPr/>
                    <a:lstStyle/>
                    <a:p>
                      <a:pPr algn="ctr"/>
                      <a:r>
                        <a:rPr lang="en-GB" sz="1600" dirty="0" smtClean="0">
                          <a:solidFill>
                            <a:schemeClr val="tx1"/>
                          </a:solidFill>
                        </a:rPr>
                        <a:t>6 - 10+ volunteers</a:t>
                      </a:r>
                      <a:endParaRPr lang="en-GB" sz="1600" dirty="0">
                        <a:solidFill>
                          <a:schemeClr val="tx1"/>
                        </a:solidFill>
                      </a:endParaRPr>
                    </a:p>
                  </a:txBody>
                  <a:tcPr anchor="ctr">
                    <a:solidFill>
                      <a:schemeClr val="bg2">
                        <a:lumMod val="75000"/>
                      </a:schemeClr>
                    </a:solidFill>
                  </a:tcPr>
                </a:tc>
              </a:tr>
              <a:tr h="287745">
                <a:tc>
                  <a:txBody>
                    <a:bodyPr/>
                    <a:lstStyle/>
                    <a:p>
                      <a:r>
                        <a:rPr lang="en-GB" sz="1600" dirty="0" smtClean="0"/>
                        <a:t>How helpful did you find the event you took part in today? </a:t>
                      </a:r>
                      <a:endParaRPr lang="en-GB" sz="1600" dirty="0"/>
                    </a:p>
                  </a:txBody>
                  <a:tcPr/>
                </a:tc>
                <a:tc>
                  <a:txBody>
                    <a:bodyPr/>
                    <a:lstStyle/>
                    <a:p>
                      <a:pPr algn="ctr"/>
                      <a:r>
                        <a:rPr lang="en-GB" sz="1600" dirty="0" smtClean="0"/>
                        <a:t>6.75 </a:t>
                      </a:r>
                      <a:endParaRPr lang="en-GB" sz="1600" dirty="0"/>
                    </a:p>
                  </a:txBody>
                  <a:tcPr anchor="ctr"/>
                </a:tc>
                <a:tc>
                  <a:txBody>
                    <a:bodyPr/>
                    <a:lstStyle/>
                    <a:p>
                      <a:pPr algn="ctr"/>
                      <a:r>
                        <a:rPr lang="en-GB" sz="1600" b="1" dirty="0" smtClean="0">
                          <a:solidFill>
                            <a:srgbClr val="C00000"/>
                          </a:solidFill>
                        </a:rPr>
                        <a:t>7.91</a:t>
                      </a:r>
                      <a:endParaRPr lang="en-GB" sz="1600" b="1" dirty="0">
                        <a:solidFill>
                          <a:srgbClr val="C00000"/>
                        </a:solidFill>
                      </a:endParaRPr>
                    </a:p>
                  </a:txBody>
                  <a:tcPr anchor="ctr"/>
                </a:tc>
              </a:tr>
              <a:tr h="287745">
                <a:tc>
                  <a:txBody>
                    <a:bodyPr/>
                    <a:lstStyle/>
                    <a:p>
                      <a:r>
                        <a:rPr lang="en-GB" sz="1600" kern="1200" dirty="0" smtClean="0">
                          <a:solidFill>
                            <a:schemeClr val="dk1"/>
                          </a:solidFill>
                          <a:effectLst/>
                          <a:latin typeface="+mn-lt"/>
                          <a:ea typeface="+mn-ea"/>
                          <a:cs typeface="+mn-cs"/>
                        </a:rPr>
                        <a:t>Today’s event motivated me to study harder </a:t>
                      </a:r>
                      <a:endParaRPr lang="en-GB" sz="1600" dirty="0"/>
                    </a:p>
                  </a:txBody>
                  <a:tcPr/>
                </a:tc>
                <a:tc>
                  <a:txBody>
                    <a:bodyPr/>
                    <a:lstStyle/>
                    <a:p>
                      <a:pPr algn="ctr"/>
                      <a:r>
                        <a:rPr lang="en-GB" sz="1600" dirty="0" smtClean="0"/>
                        <a:t>6.28</a:t>
                      </a:r>
                      <a:endParaRPr lang="en-GB" sz="1600" dirty="0"/>
                    </a:p>
                  </a:txBody>
                  <a:tcPr anchor="ctr"/>
                </a:tc>
                <a:tc>
                  <a:txBody>
                    <a:bodyPr/>
                    <a:lstStyle/>
                    <a:p>
                      <a:pPr algn="ctr"/>
                      <a:r>
                        <a:rPr lang="en-GB" sz="1600" b="1" dirty="0" smtClean="0">
                          <a:solidFill>
                            <a:srgbClr val="C00000"/>
                          </a:solidFill>
                        </a:rPr>
                        <a:t>7.35</a:t>
                      </a:r>
                      <a:endParaRPr lang="en-GB" sz="1600" b="1" dirty="0">
                        <a:solidFill>
                          <a:srgbClr val="C00000"/>
                        </a:solidFill>
                      </a:endParaRPr>
                    </a:p>
                  </a:txBody>
                  <a:tcPr anchor="ctr"/>
                </a:tc>
              </a:tr>
              <a:tr h="287745">
                <a:tc>
                  <a:txBody>
                    <a:bodyPr/>
                    <a:lstStyle/>
                    <a:p>
                      <a:r>
                        <a:rPr lang="en-GB" sz="1600" dirty="0" smtClean="0"/>
                        <a:t>Today’s event made me confident in what I want to do in the future</a:t>
                      </a:r>
                      <a:endParaRPr lang="en-GB" sz="1600" dirty="0"/>
                    </a:p>
                  </a:txBody>
                  <a:tcPr/>
                </a:tc>
                <a:tc>
                  <a:txBody>
                    <a:bodyPr/>
                    <a:lstStyle/>
                    <a:p>
                      <a:pPr algn="ctr"/>
                      <a:r>
                        <a:rPr lang="en-GB" sz="1600" dirty="0" smtClean="0"/>
                        <a:t>6.5</a:t>
                      </a:r>
                      <a:endParaRPr lang="en-GB" sz="1600" dirty="0"/>
                    </a:p>
                  </a:txBody>
                  <a:tcPr anchor="ctr"/>
                </a:tc>
                <a:tc>
                  <a:txBody>
                    <a:bodyPr/>
                    <a:lstStyle/>
                    <a:p>
                      <a:pPr algn="ctr"/>
                      <a:r>
                        <a:rPr lang="en-GB" sz="1600" b="1" dirty="0" smtClean="0">
                          <a:solidFill>
                            <a:srgbClr val="C00000"/>
                          </a:solidFill>
                        </a:rPr>
                        <a:t>6.83</a:t>
                      </a:r>
                      <a:endParaRPr lang="en-GB" sz="1600" b="1" dirty="0">
                        <a:solidFill>
                          <a:srgbClr val="C00000"/>
                        </a:solidFill>
                      </a:endParaRPr>
                    </a:p>
                  </a:txBody>
                  <a:tcPr anchor="ctr"/>
                </a:tc>
              </a:tr>
              <a:tr h="445105">
                <a:tc>
                  <a:txBody>
                    <a:bodyPr/>
                    <a:lstStyle/>
                    <a:p>
                      <a:r>
                        <a:rPr lang="en-GB" sz="1600" kern="1200" dirty="0" smtClean="0">
                          <a:solidFill>
                            <a:schemeClr val="dk1"/>
                          </a:solidFill>
                          <a:effectLst/>
                          <a:latin typeface="+mn-lt"/>
                          <a:ea typeface="+mn-ea"/>
                          <a:cs typeface="+mn-cs"/>
                        </a:rPr>
                        <a:t>Today’s event helped me think of the different possible routes to employment (e.g. apprenticeships, university, training etc.)</a:t>
                      </a:r>
                      <a:endParaRPr lang="en-GB" sz="1600" dirty="0"/>
                    </a:p>
                  </a:txBody>
                  <a:tcPr/>
                </a:tc>
                <a:tc>
                  <a:txBody>
                    <a:bodyPr/>
                    <a:lstStyle/>
                    <a:p>
                      <a:pPr algn="ctr"/>
                      <a:r>
                        <a:rPr lang="en-GB" sz="1600" dirty="0" smtClean="0"/>
                        <a:t>6.41</a:t>
                      </a:r>
                      <a:endParaRPr lang="en-GB" sz="1600" dirty="0"/>
                    </a:p>
                  </a:txBody>
                  <a:tcPr anchor="ctr"/>
                </a:tc>
                <a:tc>
                  <a:txBody>
                    <a:bodyPr/>
                    <a:lstStyle/>
                    <a:p>
                      <a:pPr algn="ctr"/>
                      <a:r>
                        <a:rPr lang="en-GB" sz="1600" b="1" dirty="0" smtClean="0">
                          <a:solidFill>
                            <a:srgbClr val="C00000"/>
                          </a:solidFill>
                        </a:rPr>
                        <a:t>7.41</a:t>
                      </a:r>
                      <a:endParaRPr lang="en-GB" sz="1600" b="1" dirty="0">
                        <a:solidFill>
                          <a:srgbClr val="C00000"/>
                        </a:solidFill>
                      </a:endParaRPr>
                    </a:p>
                  </a:txBody>
                  <a:tcPr anchor="ctr"/>
                </a:tc>
              </a:tr>
              <a:tr h="445105">
                <a:tc>
                  <a:txBody>
                    <a:bodyPr/>
                    <a:lstStyle/>
                    <a:p>
                      <a:r>
                        <a:rPr lang="en-GB" sz="1600" kern="1200" dirty="0" smtClean="0">
                          <a:solidFill>
                            <a:schemeClr val="dk1"/>
                          </a:solidFill>
                          <a:effectLst/>
                          <a:latin typeface="+mn-lt"/>
                          <a:ea typeface="+mn-ea"/>
                          <a:cs typeface="+mn-cs"/>
                        </a:rPr>
                        <a:t>As a result of talking to volunteers, I learnt something new and useful in terms of pursuing a career ambition</a:t>
                      </a:r>
                      <a:endParaRPr lang="en-GB" sz="1600" dirty="0"/>
                    </a:p>
                  </a:txBody>
                  <a:tcPr/>
                </a:tc>
                <a:tc>
                  <a:txBody>
                    <a:bodyPr/>
                    <a:lstStyle/>
                    <a:p>
                      <a:pPr algn="ctr"/>
                      <a:r>
                        <a:rPr lang="en-GB" sz="1600" dirty="0" smtClean="0"/>
                        <a:t>6.16</a:t>
                      </a:r>
                      <a:endParaRPr lang="en-GB" sz="1600" dirty="0"/>
                    </a:p>
                  </a:txBody>
                  <a:tcPr anchor="ctr"/>
                </a:tc>
                <a:tc>
                  <a:txBody>
                    <a:bodyPr/>
                    <a:lstStyle/>
                    <a:p>
                      <a:pPr algn="ctr"/>
                      <a:r>
                        <a:rPr lang="en-GB" sz="1600" b="1" dirty="0" smtClean="0">
                          <a:solidFill>
                            <a:srgbClr val="C00000"/>
                          </a:solidFill>
                        </a:rPr>
                        <a:t>7.98</a:t>
                      </a:r>
                      <a:endParaRPr lang="en-GB" sz="1600" b="1" dirty="0">
                        <a:solidFill>
                          <a:srgbClr val="C00000"/>
                        </a:solidFill>
                      </a:endParaRPr>
                    </a:p>
                  </a:txBody>
                  <a:tcPr anchor="ctr"/>
                </a:tc>
              </a:tr>
            </a:tbl>
          </a:graphicData>
        </a:graphic>
      </p:graphicFrame>
      <p:sp>
        <p:nvSpPr>
          <p:cNvPr id="2" name="TextBox 1"/>
          <p:cNvSpPr txBox="1"/>
          <p:nvPr/>
        </p:nvSpPr>
        <p:spPr>
          <a:xfrm>
            <a:off x="477672" y="1542197"/>
            <a:ext cx="9607622" cy="1946943"/>
          </a:xfrm>
          <a:prstGeom prst="rect">
            <a:avLst/>
          </a:prstGeom>
          <a:noFill/>
        </p:spPr>
        <p:txBody>
          <a:bodyPr wrap="square" rtlCol="0">
            <a:spAutoFit/>
          </a:bodyPr>
          <a:lstStyle/>
          <a:p>
            <a:r>
              <a:rPr lang="en-GB" dirty="0" smtClean="0">
                <a:solidFill>
                  <a:schemeClr val="bg2">
                    <a:lumMod val="25000"/>
                  </a:schemeClr>
                </a:solidFill>
              </a:rPr>
              <a:t>A survey of 291 14-18 year old students across careers events (talks, fairs, carousels) at 7 schools and colleges </a:t>
            </a:r>
          </a:p>
          <a:p>
            <a:endParaRPr lang="en-GB" dirty="0" smtClean="0">
              <a:solidFill>
                <a:schemeClr val="bg2">
                  <a:lumMod val="25000"/>
                </a:schemeClr>
              </a:solidFill>
            </a:endParaRPr>
          </a:p>
          <a:p>
            <a:pPr>
              <a:lnSpc>
                <a:spcPct val="107000"/>
              </a:lnSpc>
              <a:spcAft>
                <a:spcPts val="1200"/>
              </a:spcAft>
            </a:pPr>
            <a:r>
              <a:rPr lang="en-GB" dirty="0" smtClean="0">
                <a:solidFill>
                  <a:schemeClr val="bg2">
                    <a:lumMod val="25000"/>
                  </a:schemeClr>
                </a:solidFill>
              </a:rPr>
              <a:t>Students were asked: </a:t>
            </a:r>
            <a:r>
              <a:rPr lang="en-GB" dirty="0" smtClean="0">
                <a:solidFill>
                  <a:schemeClr val="bg2">
                    <a:lumMod val="25000"/>
                  </a:schemeClr>
                </a:solidFill>
                <a:ea typeface="Calibri" panose="020F0502020204030204" pitchFamily="34" charset="0"/>
                <a:cs typeface="Arial" panose="020B0604020202020204" pitchFamily="34" charset="0"/>
              </a:rPr>
              <a:t>Do you agree with these statements? (1 being totally disagree and 10 being totally agree) </a:t>
            </a:r>
            <a:endParaRPr lang="en-GB" sz="2400" dirty="0" smtClean="0">
              <a:solidFill>
                <a:schemeClr val="bg2">
                  <a:lumMod val="25000"/>
                </a:schemeClr>
              </a:solidFill>
              <a:ea typeface="Calibri" panose="020F0502020204030204" pitchFamily="34" charset="0"/>
              <a:cs typeface="Arial" panose="020B0604020202020204" pitchFamily="34" charset="0"/>
            </a:endParaRPr>
          </a:p>
          <a:p>
            <a:r>
              <a:rPr lang="en-GB" dirty="0" smtClean="0">
                <a:solidFill>
                  <a:schemeClr val="bg2">
                    <a:lumMod val="25000"/>
                  </a:schemeClr>
                </a:solidFill>
              </a:rPr>
              <a:t> </a:t>
            </a:r>
            <a:endParaRPr lang="en-GB" dirty="0">
              <a:solidFill>
                <a:schemeClr val="bg2">
                  <a:lumMod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475641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 y="1"/>
            <a:ext cx="12192000" cy="6858000"/>
          </a:xfrm>
          <a:prstGeom prst="rect">
            <a:avLst/>
          </a:prstGeom>
          <a:solidFill>
            <a:srgbClr val="DA8E32">
              <a:alpha val="83137"/>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56346" y="2644170"/>
            <a:ext cx="7601803" cy="1569660"/>
          </a:xfrm>
          <a:prstGeom prst="rect">
            <a:avLst/>
          </a:prstGeom>
          <a:noFill/>
        </p:spPr>
        <p:txBody>
          <a:bodyPr wrap="square" rtlCol="0">
            <a:spAutoFit/>
          </a:bodyPr>
          <a:lstStyle/>
          <a:p>
            <a:pPr algn="ctr"/>
            <a:r>
              <a:rPr lang="en-GB" sz="9600" b="1" dirty="0" smtClean="0">
                <a:solidFill>
                  <a:prstClr val="white"/>
                </a:solidFill>
              </a:rPr>
              <a:t>Mix it up</a:t>
            </a:r>
            <a:endParaRPr lang="en-GB" sz="9600" b="1" dirty="0">
              <a:solidFill>
                <a:prstClr val="white"/>
              </a:solidFill>
            </a:endParaRPr>
          </a:p>
        </p:txBody>
      </p:sp>
    </p:spTree>
    <p:extLst>
      <p:ext uri="{BB962C8B-B14F-4D97-AF65-F5344CB8AC3E}">
        <p14:creationId xmlns:p14="http://schemas.microsoft.com/office/powerpoint/2010/main" val="2891825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9809" y="357115"/>
            <a:ext cx="7424382" cy="584775"/>
          </a:xfrm>
          <a:prstGeom prst="rect">
            <a:avLst/>
          </a:prstGeom>
          <a:noFill/>
        </p:spPr>
        <p:txBody>
          <a:bodyPr wrap="square" rtlCol="0">
            <a:spAutoFit/>
          </a:bodyPr>
          <a:lstStyle/>
          <a:p>
            <a:r>
              <a:rPr lang="en-GB" sz="3200" b="1" dirty="0" smtClean="0">
                <a:solidFill>
                  <a:schemeClr val="bg2">
                    <a:lumMod val="25000"/>
                  </a:schemeClr>
                </a:solidFill>
              </a:rPr>
              <a:t>Pupils should do different activities </a:t>
            </a:r>
            <a:endParaRPr lang="en-GB" sz="3200" b="1" dirty="0">
              <a:solidFill>
                <a:schemeClr val="bg2">
                  <a:lumMod val="25000"/>
                </a:schemeClr>
              </a:solidFill>
            </a:endParaRPr>
          </a:p>
        </p:txBody>
      </p:sp>
      <p:sp>
        <p:nvSpPr>
          <p:cNvPr id="4" name="TextBox 3"/>
          <p:cNvSpPr txBox="1"/>
          <p:nvPr/>
        </p:nvSpPr>
        <p:spPr>
          <a:xfrm>
            <a:off x="859809" y="1175553"/>
            <a:ext cx="9826388" cy="1200329"/>
          </a:xfrm>
          <a:prstGeom prst="rect">
            <a:avLst/>
          </a:prstGeom>
          <a:noFill/>
        </p:spPr>
        <p:txBody>
          <a:bodyPr wrap="square" rtlCol="0">
            <a:spAutoFit/>
          </a:bodyPr>
          <a:lstStyle/>
          <a:p>
            <a:r>
              <a:rPr lang="en-GB" dirty="0" smtClean="0">
                <a:solidFill>
                  <a:schemeClr val="bg2">
                    <a:lumMod val="25000"/>
                  </a:schemeClr>
                </a:solidFill>
              </a:rPr>
              <a:t>We asked </a:t>
            </a:r>
            <a:r>
              <a:rPr lang="en-GB" b="1" dirty="0" smtClean="0">
                <a:solidFill>
                  <a:schemeClr val="bg2">
                    <a:lumMod val="25000"/>
                  </a:schemeClr>
                </a:solidFill>
              </a:rPr>
              <a:t>390 teachers </a:t>
            </a:r>
            <a:r>
              <a:rPr lang="en-GB" dirty="0" smtClean="0">
                <a:solidFill>
                  <a:schemeClr val="bg2">
                    <a:lumMod val="25000"/>
                  </a:schemeClr>
                </a:solidFill>
              </a:rPr>
              <a:t>with first hand experience of a wide range of employer engagement activities   </a:t>
            </a:r>
          </a:p>
          <a:p>
            <a:endParaRPr lang="en-GB" dirty="0" smtClean="0">
              <a:solidFill>
                <a:schemeClr val="bg2">
                  <a:lumMod val="25000"/>
                </a:schemeClr>
              </a:solidFill>
            </a:endParaRPr>
          </a:p>
          <a:p>
            <a:r>
              <a:rPr lang="en-GB" dirty="0" smtClean="0">
                <a:solidFill>
                  <a:schemeClr val="bg2">
                    <a:lumMod val="25000"/>
                  </a:schemeClr>
                </a:solidFill>
              </a:rPr>
              <a:t>In their informed opinion these activities are effective in achieving a variety of </a:t>
            </a:r>
            <a:r>
              <a:rPr lang="en-GB" dirty="0">
                <a:solidFill>
                  <a:schemeClr val="bg2">
                    <a:lumMod val="25000"/>
                  </a:schemeClr>
                </a:solidFill>
              </a:rPr>
              <a:t>achieve important outcomes within and after schooling</a:t>
            </a:r>
          </a:p>
        </p:txBody>
      </p:sp>
      <p:sp>
        <p:nvSpPr>
          <p:cNvPr id="2" name="Rectangle 1"/>
          <p:cNvSpPr/>
          <p:nvPr/>
        </p:nvSpPr>
        <p:spPr>
          <a:xfrm>
            <a:off x="859809" y="2609545"/>
            <a:ext cx="10399594" cy="3963649"/>
          </a:xfrm>
          <a:prstGeom prst="rect">
            <a:avLst/>
          </a:prstGeom>
        </p:spPr>
        <p:txBody>
          <a:bodyPr wrap="square">
            <a:spAutoFit/>
          </a:bodyPr>
          <a:lstStyle/>
          <a:p>
            <a:pPr>
              <a:lnSpc>
                <a:spcPct val="115000"/>
              </a:lnSpc>
              <a:spcBef>
                <a:spcPts val="500"/>
              </a:spcBef>
              <a:spcAft>
                <a:spcPts val="800"/>
              </a:spcAft>
            </a:pPr>
            <a:r>
              <a:rPr lang="en-GB" b="1" i="1" dirty="0" smtClean="0">
                <a:solidFill>
                  <a:schemeClr val="bg2">
                    <a:lumMod val="25000"/>
                  </a:schemeClr>
                </a:solidFill>
                <a:ea typeface="Times New Roman" panose="02020603050405020304" pitchFamily="18" charset="0"/>
                <a:cs typeface="Times New Roman" panose="02020603050405020304" pitchFamily="18" charset="0"/>
              </a:rPr>
              <a:t>As a minimum, pupils should take part in one or more activity over key stages 3 and 4 each related to:</a:t>
            </a:r>
            <a:endParaRPr lang="en-GB" dirty="0">
              <a:solidFill>
                <a:schemeClr val="bg2">
                  <a:lumMod val="25000"/>
                </a:schemeClr>
              </a:solidFill>
              <a:ea typeface="Times New Roman" panose="02020603050405020304" pitchFamily="18" charset="0"/>
              <a:cs typeface="Times New Roman" panose="02020603050405020304" pitchFamily="18" charset="0"/>
            </a:endParaRPr>
          </a:p>
          <a:p>
            <a:pPr>
              <a:lnSpc>
                <a:spcPct val="115000"/>
              </a:lnSpc>
            </a:pPr>
            <a:r>
              <a:rPr lang="en-GB" sz="2000" b="1" dirty="0" smtClean="0">
                <a:solidFill>
                  <a:schemeClr val="accent6">
                    <a:lumMod val="75000"/>
                  </a:schemeClr>
                </a:solidFill>
                <a:ea typeface="Times New Roman" panose="02020603050405020304" pitchFamily="18" charset="0"/>
                <a:cs typeface="Times New Roman" panose="02020603050405020304" pitchFamily="18" charset="0"/>
              </a:rPr>
              <a:t>Sustained engagement with the working world</a:t>
            </a:r>
            <a:r>
              <a:rPr lang="en-GB" b="1" dirty="0" smtClean="0">
                <a:solidFill>
                  <a:schemeClr val="accent6">
                    <a:lumMod val="75000"/>
                  </a:schemeClr>
                </a:solidFill>
                <a:ea typeface="Times New Roman" panose="02020603050405020304" pitchFamily="18" charset="0"/>
                <a:cs typeface="Times New Roman" panose="02020603050405020304" pitchFamily="18" charset="0"/>
              </a:rPr>
              <a:t>.</a:t>
            </a:r>
          </a:p>
          <a:p>
            <a:pPr>
              <a:lnSpc>
                <a:spcPct val="115000"/>
              </a:lnSpc>
            </a:pPr>
            <a:r>
              <a:rPr lang="en-GB" u="sng" dirty="0" smtClean="0">
                <a:solidFill>
                  <a:schemeClr val="bg2">
                    <a:lumMod val="25000"/>
                  </a:schemeClr>
                </a:solidFill>
                <a:ea typeface="Times New Roman" panose="02020603050405020304" pitchFamily="18" charset="0"/>
                <a:cs typeface="Times New Roman" panose="02020603050405020304" pitchFamily="18" charset="0"/>
              </a:rPr>
              <a:t>Activities include</a:t>
            </a:r>
            <a:r>
              <a:rPr lang="en-GB" dirty="0" smtClean="0">
                <a:solidFill>
                  <a:schemeClr val="bg2">
                    <a:lumMod val="25000"/>
                  </a:schemeClr>
                </a:solidFill>
                <a:ea typeface="Times New Roman" panose="02020603050405020304" pitchFamily="18" charset="0"/>
                <a:cs typeface="Times New Roman" panose="02020603050405020304" pitchFamily="18" charset="0"/>
              </a:rPr>
              <a:t>: </a:t>
            </a:r>
            <a:r>
              <a:rPr lang="en-GB" i="1" dirty="0" smtClean="0">
                <a:solidFill>
                  <a:schemeClr val="bg2">
                    <a:lumMod val="25000"/>
                  </a:schemeClr>
                </a:solidFill>
                <a:ea typeface="Times New Roman" panose="02020603050405020304" pitchFamily="18" charset="0"/>
                <a:cs typeface="Times New Roman" panose="02020603050405020304" pitchFamily="18" charset="0"/>
              </a:rPr>
              <a:t>Work experience, Community volunteering and Mentoring. </a:t>
            </a:r>
          </a:p>
          <a:p>
            <a:pPr>
              <a:lnSpc>
                <a:spcPct val="115000"/>
              </a:lnSpc>
            </a:pPr>
            <a:r>
              <a:rPr lang="en-GB" u="sng" dirty="0" smtClean="0">
                <a:solidFill>
                  <a:schemeClr val="bg2">
                    <a:lumMod val="25000"/>
                  </a:schemeClr>
                </a:solidFill>
                <a:ea typeface="Times New Roman" panose="02020603050405020304" pitchFamily="18" charset="0"/>
                <a:cs typeface="Times New Roman" panose="02020603050405020304" pitchFamily="18" charset="0"/>
              </a:rPr>
              <a:t>Effective in improving: </a:t>
            </a:r>
            <a:r>
              <a:rPr lang="en-GB" dirty="0" smtClean="0">
                <a:solidFill>
                  <a:schemeClr val="bg2">
                    <a:lumMod val="25000"/>
                  </a:schemeClr>
                </a:solidFill>
                <a:ea typeface="Times New Roman" panose="02020603050405020304" pitchFamily="18" charset="0"/>
                <a:cs typeface="Times New Roman" panose="02020603050405020304" pitchFamily="18" charset="0"/>
              </a:rPr>
              <a:t>Self-management, accessing part-time work.</a:t>
            </a:r>
          </a:p>
          <a:p>
            <a:pPr>
              <a:lnSpc>
                <a:spcPct val="115000"/>
              </a:lnSpc>
            </a:pPr>
            <a:endParaRPr lang="en-GB" b="1" dirty="0">
              <a:solidFill>
                <a:schemeClr val="bg2">
                  <a:lumMod val="25000"/>
                </a:schemeClr>
              </a:solidFill>
              <a:ea typeface="Times New Roman" panose="02020603050405020304" pitchFamily="18" charset="0"/>
              <a:cs typeface="Times New Roman" panose="02020603050405020304" pitchFamily="18" charset="0"/>
            </a:endParaRPr>
          </a:p>
          <a:p>
            <a:pPr>
              <a:lnSpc>
                <a:spcPct val="115000"/>
              </a:lnSpc>
            </a:pPr>
            <a:r>
              <a:rPr lang="en-GB" sz="2000" b="1" dirty="0" smtClean="0">
                <a:solidFill>
                  <a:schemeClr val="accent6">
                    <a:lumMod val="75000"/>
                  </a:schemeClr>
                </a:solidFill>
                <a:ea typeface="Times New Roman" panose="02020603050405020304" pitchFamily="18" charset="0"/>
                <a:cs typeface="Times New Roman" panose="02020603050405020304" pitchFamily="18" charset="0"/>
              </a:rPr>
              <a:t>The development of career exploration and recruitment skills</a:t>
            </a:r>
            <a:r>
              <a:rPr lang="en-GB" sz="2000" i="1" dirty="0" smtClean="0">
                <a:solidFill>
                  <a:schemeClr val="accent6">
                    <a:lumMod val="75000"/>
                  </a:schemeClr>
                </a:solidFill>
                <a:ea typeface="Times New Roman" panose="02020603050405020304" pitchFamily="18" charset="0"/>
                <a:cs typeface="Times New Roman" panose="02020603050405020304" pitchFamily="18" charset="0"/>
              </a:rPr>
              <a:t>. </a:t>
            </a:r>
          </a:p>
          <a:p>
            <a:pPr>
              <a:lnSpc>
                <a:spcPct val="115000"/>
              </a:lnSpc>
            </a:pPr>
            <a:r>
              <a:rPr lang="en-GB" u="sng" dirty="0" smtClean="0">
                <a:solidFill>
                  <a:schemeClr val="bg2">
                    <a:lumMod val="25000"/>
                  </a:schemeClr>
                </a:solidFill>
                <a:ea typeface="Times New Roman" panose="02020603050405020304" pitchFamily="18" charset="0"/>
                <a:cs typeface="Times New Roman" panose="02020603050405020304" pitchFamily="18" charset="0"/>
              </a:rPr>
              <a:t>Activities include</a:t>
            </a:r>
            <a:r>
              <a:rPr lang="en-GB" i="1" u="sng" dirty="0" smtClean="0">
                <a:solidFill>
                  <a:schemeClr val="bg2">
                    <a:lumMod val="25000"/>
                  </a:schemeClr>
                </a:solidFill>
                <a:ea typeface="Times New Roman" panose="02020603050405020304" pitchFamily="18" charset="0"/>
                <a:cs typeface="Times New Roman" panose="02020603050405020304" pitchFamily="18" charset="0"/>
              </a:rPr>
              <a:t>: </a:t>
            </a:r>
            <a:r>
              <a:rPr lang="en-GB" i="1" dirty="0" smtClean="0">
                <a:solidFill>
                  <a:schemeClr val="bg2">
                    <a:lumMod val="25000"/>
                  </a:schemeClr>
                </a:solidFill>
                <a:ea typeface="Times New Roman" panose="02020603050405020304" pitchFamily="18" charset="0"/>
                <a:cs typeface="Times New Roman" panose="02020603050405020304" pitchFamily="18" charset="0"/>
              </a:rPr>
              <a:t>Career talks, Career fairs, Workplace visits, Mock Interviews and Job shadowing.</a:t>
            </a:r>
            <a:endParaRPr lang="en-GB" dirty="0">
              <a:solidFill>
                <a:schemeClr val="bg2">
                  <a:lumMod val="25000"/>
                </a:schemeClr>
              </a:solidFill>
              <a:ea typeface="Times New Roman" panose="02020603050405020304" pitchFamily="18" charset="0"/>
              <a:cs typeface="Times New Roman" panose="02020603050405020304" pitchFamily="18" charset="0"/>
            </a:endParaRPr>
          </a:p>
          <a:p>
            <a:r>
              <a:rPr lang="en-GB" u="sng" dirty="0" smtClean="0">
                <a:solidFill>
                  <a:schemeClr val="bg2">
                    <a:lumMod val="25000"/>
                  </a:schemeClr>
                </a:solidFill>
                <a:ea typeface="Times New Roman" panose="02020603050405020304" pitchFamily="18" charset="0"/>
                <a:cs typeface="Times New Roman" panose="02020603050405020304" pitchFamily="18" charset="0"/>
              </a:rPr>
              <a:t>Effective in improving</a:t>
            </a:r>
            <a:r>
              <a:rPr lang="en-GB" dirty="0" smtClean="0">
                <a:solidFill>
                  <a:schemeClr val="bg2">
                    <a:lumMod val="25000"/>
                  </a:schemeClr>
                </a:solidFill>
                <a:ea typeface="Times New Roman" panose="02020603050405020304" pitchFamily="18" charset="0"/>
                <a:cs typeface="Times New Roman" panose="02020603050405020304" pitchFamily="18" charset="0"/>
              </a:rPr>
              <a:t>: </a:t>
            </a:r>
            <a:r>
              <a:rPr lang="en-GB" dirty="0">
                <a:solidFill>
                  <a:schemeClr val="bg2">
                    <a:lumMod val="25000"/>
                  </a:schemeClr>
                </a:solidFill>
              </a:rPr>
              <a:t>Understanding of the world of </a:t>
            </a:r>
            <a:r>
              <a:rPr lang="en-GB" dirty="0" smtClean="0">
                <a:solidFill>
                  <a:schemeClr val="bg2">
                    <a:lumMod val="25000"/>
                  </a:schemeClr>
                </a:solidFill>
              </a:rPr>
              <a:t>work, Career thinking, Decision making</a:t>
            </a:r>
          </a:p>
          <a:p>
            <a:endParaRPr lang="en-GB" b="1" dirty="0" smtClean="0">
              <a:solidFill>
                <a:schemeClr val="accent2">
                  <a:lumMod val="75000"/>
                </a:schemeClr>
              </a:solidFill>
              <a:ea typeface="Times New Roman" panose="02020603050405020304" pitchFamily="18" charset="0"/>
              <a:cs typeface="Times New Roman" panose="02020603050405020304" pitchFamily="18" charset="0"/>
            </a:endParaRPr>
          </a:p>
          <a:p>
            <a:pPr>
              <a:lnSpc>
                <a:spcPct val="115000"/>
              </a:lnSpc>
            </a:pPr>
            <a:r>
              <a:rPr lang="en-GB" sz="2000" b="1" dirty="0" smtClean="0">
                <a:solidFill>
                  <a:schemeClr val="accent6">
                    <a:lumMod val="75000"/>
                  </a:schemeClr>
                </a:solidFill>
                <a:ea typeface="Times New Roman" panose="02020603050405020304" pitchFamily="18" charset="0"/>
                <a:cs typeface="Times New Roman" panose="02020603050405020304" pitchFamily="18" charset="0"/>
              </a:rPr>
              <a:t>Skill development through Enterprise activities </a:t>
            </a:r>
            <a:endParaRPr lang="en-GB" sz="2000" i="1" dirty="0">
              <a:solidFill>
                <a:schemeClr val="accent6">
                  <a:lumMod val="75000"/>
                </a:schemeClr>
              </a:solidFill>
              <a:ea typeface="Times New Roman" panose="02020603050405020304" pitchFamily="18" charset="0"/>
              <a:cs typeface="Times New Roman" panose="02020603050405020304" pitchFamily="18" charset="0"/>
            </a:endParaRPr>
          </a:p>
          <a:p>
            <a:pPr>
              <a:lnSpc>
                <a:spcPct val="115000"/>
              </a:lnSpc>
            </a:pPr>
            <a:r>
              <a:rPr lang="en-GB" u="sng" dirty="0" smtClean="0">
                <a:solidFill>
                  <a:schemeClr val="bg2">
                    <a:lumMod val="25000"/>
                  </a:schemeClr>
                </a:solidFill>
                <a:ea typeface="Times New Roman" panose="02020603050405020304" pitchFamily="18" charset="0"/>
                <a:cs typeface="Times New Roman" panose="02020603050405020304" pitchFamily="18" charset="0"/>
              </a:rPr>
              <a:t>Activities include</a:t>
            </a:r>
            <a:r>
              <a:rPr lang="en-GB" dirty="0" smtClean="0">
                <a:solidFill>
                  <a:schemeClr val="bg2">
                    <a:lumMod val="25000"/>
                  </a:schemeClr>
                </a:solidFill>
                <a:ea typeface="Times New Roman" panose="02020603050405020304" pitchFamily="18" charset="0"/>
                <a:cs typeface="Times New Roman" panose="02020603050405020304" pitchFamily="18" charset="0"/>
              </a:rPr>
              <a:t>: </a:t>
            </a:r>
            <a:r>
              <a:rPr lang="en-GB" i="1" dirty="0" smtClean="0">
                <a:solidFill>
                  <a:schemeClr val="bg2">
                    <a:lumMod val="25000"/>
                  </a:schemeClr>
                </a:solidFill>
                <a:ea typeface="Times New Roman" panose="02020603050405020304" pitchFamily="18" charset="0"/>
                <a:cs typeface="Times New Roman" panose="02020603050405020304" pitchFamily="18" charset="0"/>
              </a:rPr>
              <a:t>One-day and Long form enterprise competitions. </a:t>
            </a:r>
          </a:p>
          <a:p>
            <a:r>
              <a:rPr lang="en-GB" u="sng" dirty="0" smtClean="0">
                <a:solidFill>
                  <a:schemeClr val="bg2">
                    <a:lumMod val="25000"/>
                  </a:schemeClr>
                </a:solidFill>
                <a:ea typeface="Times New Roman" panose="02020603050405020304" pitchFamily="18" charset="0"/>
                <a:cs typeface="Times New Roman" panose="02020603050405020304" pitchFamily="18" charset="0"/>
              </a:rPr>
              <a:t>Effective in improving: </a:t>
            </a:r>
            <a:r>
              <a:rPr lang="en-GB" dirty="0" smtClean="0">
                <a:solidFill>
                  <a:schemeClr val="bg2">
                    <a:lumMod val="25000"/>
                  </a:schemeClr>
                </a:solidFill>
              </a:rPr>
              <a:t>Problem-solving, Team </a:t>
            </a:r>
            <a:r>
              <a:rPr lang="en-GB" dirty="0">
                <a:solidFill>
                  <a:schemeClr val="bg2">
                    <a:lumMod val="25000"/>
                  </a:schemeClr>
                </a:solidFill>
              </a:rPr>
              <a:t>working skills</a:t>
            </a:r>
            <a:endParaRPr lang="en-GB" dirty="0">
              <a:solidFill>
                <a:schemeClr val="bg2">
                  <a:lumMod val="25000"/>
                </a:schemeClr>
              </a:solidFill>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2792438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9809" y="357115"/>
            <a:ext cx="7424382" cy="1077218"/>
          </a:xfrm>
          <a:prstGeom prst="rect">
            <a:avLst/>
          </a:prstGeom>
          <a:noFill/>
        </p:spPr>
        <p:txBody>
          <a:bodyPr wrap="square" rtlCol="0">
            <a:spAutoFit/>
          </a:bodyPr>
          <a:lstStyle/>
          <a:p>
            <a:r>
              <a:rPr lang="en-GB" sz="3200" b="1" dirty="0" smtClean="0">
                <a:solidFill>
                  <a:schemeClr val="bg2">
                    <a:lumMod val="25000"/>
                  </a:schemeClr>
                </a:solidFill>
              </a:rPr>
              <a:t>Higher and lower achievers should be considered separately </a:t>
            </a:r>
            <a:endParaRPr lang="en-GB" sz="3200" b="1" dirty="0">
              <a:solidFill>
                <a:schemeClr val="bg2">
                  <a:lumMod val="25000"/>
                </a:schemeClr>
              </a:solidFill>
            </a:endParaRPr>
          </a:p>
        </p:txBody>
      </p:sp>
      <p:sp>
        <p:nvSpPr>
          <p:cNvPr id="4" name="TextBox 3"/>
          <p:cNvSpPr txBox="1"/>
          <p:nvPr/>
        </p:nvSpPr>
        <p:spPr>
          <a:xfrm>
            <a:off x="859809" y="1605295"/>
            <a:ext cx="9826388" cy="3970318"/>
          </a:xfrm>
          <a:prstGeom prst="rect">
            <a:avLst/>
          </a:prstGeom>
          <a:noFill/>
        </p:spPr>
        <p:txBody>
          <a:bodyPr wrap="square" rtlCol="0">
            <a:spAutoFit/>
          </a:bodyPr>
          <a:lstStyle/>
          <a:p>
            <a:r>
              <a:rPr lang="en-GB" sz="2400" b="1" dirty="0" smtClean="0">
                <a:solidFill>
                  <a:schemeClr val="accent6">
                    <a:lumMod val="75000"/>
                  </a:schemeClr>
                </a:solidFill>
              </a:rPr>
              <a:t>For lower achievers </a:t>
            </a:r>
          </a:p>
          <a:p>
            <a:r>
              <a:rPr lang="en-GB" dirty="0"/>
              <a:t>The results suggest that young people with lower levels of achievement will benefit more from sustained engagement with the working world (work experience, mentoring) and interventions which directly integrate employer engagement into teaching and learning (learning resources, classroom teaching).</a:t>
            </a:r>
            <a:endParaRPr lang="en-GB" b="1" dirty="0" smtClean="0">
              <a:solidFill>
                <a:prstClr val="white"/>
              </a:solidFill>
            </a:endParaRPr>
          </a:p>
          <a:p>
            <a:endParaRPr lang="en-GB" sz="2400" b="1" dirty="0">
              <a:solidFill>
                <a:schemeClr val="accent6">
                  <a:lumMod val="75000"/>
                </a:schemeClr>
              </a:solidFill>
            </a:endParaRPr>
          </a:p>
          <a:p>
            <a:r>
              <a:rPr lang="en-GB" sz="2400" b="1" dirty="0" smtClean="0">
                <a:solidFill>
                  <a:schemeClr val="accent6">
                    <a:lumMod val="75000"/>
                  </a:schemeClr>
                </a:solidFill>
              </a:rPr>
              <a:t>For higher achievers </a:t>
            </a:r>
          </a:p>
          <a:p>
            <a:r>
              <a:rPr lang="en-GB" dirty="0"/>
              <a:t>By contrast, higher achievers are expected to respond to less substantial interventions (careers fairs, mock interviews).</a:t>
            </a:r>
            <a:endParaRPr lang="en-GB" dirty="0">
              <a:solidFill>
                <a:prstClr val="white"/>
              </a:solidFill>
            </a:endParaRPr>
          </a:p>
          <a:p>
            <a:endParaRPr lang="en-GB" dirty="0" smtClean="0">
              <a:solidFill>
                <a:prstClr val="white"/>
              </a:solidFill>
            </a:endParaRPr>
          </a:p>
          <a:p>
            <a:endParaRPr lang="en-GB" dirty="0">
              <a:solidFill>
                <a:prstClr val="white"/>
              </a:solidFill>
            </a:endParaRPr>
          </a:p>
          <a:p>
            <a:r>
              <a:rPr lang="en-GB" dirty="0"/>
              <a:t>It may be possible to read into these views that it is lower achievers whose confidence in education is weakest, who require the deepest exposures to the labour market to challenge embedded assumptions </a:t>
            </a: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073156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0"/>
            <a:ext cx="12310281" cy="6987653"/>
          </a:xfrm>
          <a:prstGeom prst="rect">
            <a:avLst/>
          </a:prstGeom>
          <a:solidFill>
            <a:srgbClr val="DA8E32">
              <a:alpha val="83137"/>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4" name="Text Box 2"/>
          <p:cNvSpPr txBox="1">
            <a:spLocks noChangeArrowheads="1"/>
          </p:cNvSpPr>
          <p:nvPr/>
        </p:nvSpPr>
        <p:spPr bwMode="auto">
          <a:xfrm>
            <a:off x="-1" y="-1"/>
            <a:ext cx="12310281" cy="6987653"/>
          </a:xfrm>
          <a:prstGeom prst="rect">
            <a:avLst/>
          </a:prstGeom>
          <a:solidFill>
            <a:srgbClr val="FF9900"/>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56346" y="2644170"/>
            <a:ext cx="7601803" cy="1569660"/>
          </a:xfrm>
          <a:prstGeom prst="rect">
            <a:avLst/>
          </a:prstGeom>
          <a:noFill/>
        </p:spPr>
        <p:txBody>
          <a:bodyPr wrap="square" rtlCol="0">
            <a:spAutoFit/>
          </a:bodyPr>
          <a:lstStyle/>
          <a:p>
            <a:pPr algn="ctr"/>
            <a:r>
              <a:rPr lang="en-GB" sz="9600" b="1" dirty="0" smtClean="0">
                <a:solidFill>
                  <a:prstClr val="white"/>
                </a:solidFill>
              </a:rPr>
              <a:t>Start earlier </a:t>
            </a:r>
            <a:endParaRPr lang="en-GB" sz="9600" b="1" dirty="0">
              <a:solidFill>
                <a:prstClr val="white"/>
              </a:solidFill>
            </a:endParaRPr>
          </a:p>
        </p:txBody>
      </p:sp>
    </p:spTree>
    <p:extLst>
      <p:ext uri="{BB962C8B-B14F-4D97-AF65-F5344CB8AC3E}">
        <p14:creationId xmlns:p14="http://schemas.microsoft.com/office/powerpoint/2010/main" val="227869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938"/>
          <a:stretch/>
        </p:blipFill>
        <p:spPr>
          <a:xfrm>
            <a:off x="0" y="0"/>
            <a:ext cx="12192000" cy="6832600"/>
          </a:xfrm>
          <a:prstGeom prst="rect">
            <a:avLst/>
          </a:prstGeom>
        </p:spPr>
      </p:pic>
      <p:sp>
        <p:nvSpPr>
          <p:cNvPr id="5" name="TextBox 4"/>
          <p:cNvSpPr txBox="1"/>
          <p:nvPr/>
        </p:nvSpPr>
        <p:spPr>
          <a:xfrm>
            <a:off x="542624" y="372162"/>
            <a:ext cx="6639996" cy="2800767"/>
          </a:xfrm>
          <a:prstGeom prst="rect">
            <a:avLst/>
          </a:prstGeom>
          <a:noFill/>
        </p:spPr>
        <p:txBody>
          <a:bodyPr wrap="square" rtlCol="0" anchor="ctr">
            <a:spAutoFit/>
          </a:bodyPr>
          <a:lstStyle/>
          <a:p>
            <a:pPr algn="ctr"/>
            <a:r>
              <a:rPr lang="en-GB" sz="4400" b="1" u="sng" dirty="0" smtClean="0">
                <a:solidFill>
                  <a:schemeClr val="bg1"/>
                </a:solidFill>
              </a:rPr>
              <a:t>What difference employer engagement makes to young people? </a:t>
            </a:r>
          </a:p>
          <a:p>
            <a:pPr algn="ctr"/>
            <a:endParaRPr lang="en-GB" sz="4400" u="sng" dirty="0">
              <a:solidFill>
                <a:schemeClr val="bg1"/>
              </a:solidFill>
            </a:endParaRPr>
          </a:p>
        </p:txBody>
      </p:sp>
    </p:spTree>
    <p:extLst>
      <p:ext uri="{BB962C8B-B14F-4D97-AF65-F5344CB8AC3E}">
        <p14:creationId xmlns:p14="http://schemas.microsoft.com/office/powerpoint/2010/main" val="4030673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4936" y="517803"/>
            <a:ext cx="10126639" cy="5940088"/>
          </a:xfrm>
          <a:prstGeom prst="rect">
            <a:avLst/>
          </a:prstGeom>
          <a:noFill/>
        </p:spPr>
        <p:txBody>
          <a:bodyPr wrap="square" rtlCol="0">
            <a:spAutoFit/>
          </a:bodyPr>
          <a:lstStyle/>
          <a:p>
            <a:r>
              <a:rPr lang="en-GB" sz="2800" b="1" dirty="0" smtClean="0">
                <a:solidFill>
                  <a:schemeClr val="bg2">
                    <a:lumMod val="25000"/>
                  </a:schemeClr>
                </a:solidFill>
              </a:rPr>
              <a:t>Earlier is better</a:t>
            </a:r>
          </a:p>
          <a:p>
            <a:r>
              <a:rPr lang="en-GB" sz="1600" b="1" dirty="0">
                <a:solidFill>
                  <a:schemeClr val="bg2">
                    <a:lumMod val="25000"/>
                  </a:schemeClr>
                </a:solidFill>
              </a:rPr>
              <a:t>Career education that </a:t>
            </a:r>
            <a:r>
              <a:rPr lang="en-GB" sz="1600" b="1" dirty="0" smtClean="0">
                <a:solidFill>
                  <a:schemeClr val="bg2">
                    <a:lumMod val="25000"/>
                  </a:schemeClr>
                </a:solidFill>
              </a:rPr>
              <a:t>works (Kashefpakdel and Percy, 2014)</a:t>
            </a:r>
            <a:endParaRPr lang="en-GB" sz="1600" dirty="0">
              <a:solidFill>
                <a:schemeClr val="bg2">
                  <a:lumMod val="25000"/>
                </a:schemeClr>
              </a:solidFill>
            </a:endParaRPr>
          </a:p>
          <a:p>
            <a:endParaRPr lang="en-GB" sz="1400" dirty="0" smtClean="0">
              <a:solidFill>
                <a:schemeClr val="bg2">
                  <a:lumMod val="25000"/>
                </a:schemeClr>
              </a:solidFill>
            </a:endParaRPr>
          </a:p>
          <a:p>
            <a:r>
              <a:rPr lang="en-GB" dirty="0">
                <a:solidFill>
                  <a:schemeClr val="bg2">
                    <a:lumMod val="25000"/>
                  </a:schemeClr>
                </a:solidFill>
              </a:rPr>
              <a:t>F</a:t>
            </a:r>
            <a:r>
              <a:rPr lang="en-GB" dirty="0" smtClean="0">
                <a:solidFill>
                  <a:schemeClr val="bg2">
                    <a:lumMod val="25000"/>
                  </a:schemeClr>
                </a:solidFill>
              </a:rPr>
              <a:t>or </a:t>
            </a:r>
            <a:r>
              <a:rPr lang="en-GB" dirty="0">
                <a:solidFill>
                  <a:schemeClr val="bg2">
                    <a:lumMod val="25000"/>
                  </a:schemeClr>
                </a:solidFill>
              </a:rPr>
              <a:t>each career talk with someone from outside of the school experienced at age </a:t>
            </a:r>
            <a:r>
              <a:rPr lang="en-GB" sz="2400" b="1" dirty="0">
                <a:solidFill>
                  <a:schemeClr val="bg2">
                    <a:lumMod val="25000"/>
                  </a:schemeClr>
                </a:solidFill>
              </a:rPr>
              <a:t>14-15</a:t>
            </a:r>
            <a:r>
              <a:rPr lang="en-GB" dirty="0">
                <a:solidFill>
                  <a:schemeClr val="bg2">
                    <a:lumMod val="25000"/>
                  </a:schemeClr>
                </a:solidFill>
              </a:rPr>
              <a:t> young people benefited from a 0.8% wage premium when they were 26. </a:t>
            </a:r>
            <a:endParaRPr lang="en-GB" dirty="0" smtClean="0">
              <a:solidFill>
                <a:schemeClr val="bg2">
                  <a:lumMod val="25000"/>
                </a:schemeClr>
              </a:solidFill>
            </a:endParaRPr>
          </a:p>
          <a:p>
            <a:endParaRPr lang="en-GB" dirty="0">
              <a:solidFill>
                <a:schemeClr val="bg2">
                  <a:lumMod val="25000"/>
                </a:schemeClr>
              </a:solidFill>
            </a:endParaRPr>
          </a:p>
          <a:p>
            <a:r>
              <a:rPr lang="en-GB" dirty="0" smtClean="0">
                <a:solidFill>
                  <a:schemeClr val="bg2">
                    <a:lumMod val="25000"/>
                  </a:schemeClr>
                </a:solidFill>
              </a:rPr>
              <a:t>These </a:t>
            </a:r>
            <a:r>
              <a:rPr lang="en-GB" dirty="0">
                <a:solidFill>
                  <a:schemeClr val="bg2">
                    <a:lumMod val="25000"/>
                  </a:schemeClr>
                </a:solidFill>
              </a:rPr>
              <a:t>findings are statistically significant at 5%, meaning that there is a 95% certainty this correlation did not occur by chance. </a:t>
            </a:r>
            <a:endParaRPr lang="en-GB" dirty="0" smtClean="0">
              <a:solidFill>
                <a:schemeClr val="bg2">
                  <a:lumMod val="25000"/>
                </a:schemeClr>
              </a:solidFill>
            </a:endParaRPr>
          </a:p>
          <a:p>
            <a:endParaRPr lang="en-GB" sz="1600" dirty="0">
              <a:solidFill>
                <a:schemeClr val="bg2">
                  <a:lumMod val="25000"/>
                </a:schemeClr>
              </a:solidFill>
            </a:endParaRPr>
          </a:p>
          <a:p>
            <a:r>
              <a:rPr lang="en-GB" sz="1600" dirty="0" smtClean="0">
                <a:solidFill>
                  <a:schemeClr val="bg2">
                    <a:lumMod val="25000"/>
                  </a:schemeClr>
                </a:solidFill>
              </a:rPr>
              <a:t>This </a:t>
            </a:r>
            <a:r>
              <a:rPr lang="en-GB" sz="1600" dirty="0">
                <a:solidFill>
                  <a:schemeClr val="bg2">
                    <a:lumMod val="25000"/>
                  </a:schemeClr>
                </a:solidFill>
              </a:rPr>
              <a:t>relationship was </a:t>
            </a:r>
            <a:r>
              <a:rPr lang="en-GB" sz="2400" b="1" dirty="0">
                <a:solidFill>
                  <a:schemeClr val="bg2">
                    <a:lumMod val="25000"/>
                  </a:schemeClr>
                </a:solidFill>
              </a:rPr>
              <a:t>not found for those aged 15-16, </a:t>
            </a:r>
            <a:r>
              <a:rPr lang="en-GB" sz="1600" dirty="0">
                <a:solidFill>
                  <a:schemeClr val="bg2">
                    <a:lumMod val="25000"/>
                  </a:schemeClr>
                </a:solidFill>
              </a:rPr>
              <a:t>which implies that career talks had a greater value for the younger cohort.</a:t>
            </a:r>
          </a:p>
          <a:p>
            <a:endParaRPr lang="en-GB" sz="2400" b="1" dirty="0">
              <a:solidFill>
                <a:schemeClr val="bg2">
                  <a:lumMod val="25000"/>
                </a:schemeClr>
              </a:solidFill>
            </a:endParaRPr>
          </a:p>
          <a:p>
            <a:r>
              <a:rPr lang="en-GB" sz="2800" b="1" dirty="0" smtClean="0">
                <a:solidFill>
                  <a:schemeClr val="bg2">
                    <a:lumMod val="25000"/>
                  </a:schemeClr>
                </a:solidFill>
              </a:rPr>
              <a:t>In primary education</a:t>
            </a:r>
            <a:endParaRPr lang="en-US" sz="2800" dirty="0" smtClean="0">
              <a:solidFill>
                <a:schemeClr val="bg2">
                  <a:lumMod val="25000"/>
                </a:schemeClr>
              </a:solidFill>
            </a:endParaRPr>
          </a:p>
          <a:p>
            <a:r>
              <a:rPr lang="en-US" dirty="0">
                <a:solidFill>
                  <a:schemeClr val="bg2">
                    <a:lumMod val="25000"/>
                  </a:schemeClr>
                </a:solidFill>
              </a:rPr>
              <a:t>Children start to rule career options in or out at an early age and girls and boys hold stereotypical </a:t>
            </a:r>
            <a:r>
              <a:rPr lang="en-US" dirty="0" smtClean="0">
                <a:solidFill>
                  <a:schemeClr val="bg2">
                    <a:lumMod val="25000"/>
                  </a:schemeClr>
                </a:solidFill>
              </a:rPr>
              <a:t>views </a:t>
            </a:r>
            <a:r>
              <a:rPr lang="en-US" dirty="0">
                <a:solidFill>
                  <a:schemeClr val="bg2">
                    <a:lumMod val="25000"/>
                  </a:schemeClr>
                </a:solidFill>
              </a:rPr>
              <a:t>about male and female careers by age 7. </a:t>
            </a:r>
            <a:endParaRPr lang="en-US" dirty="0" smtClean="0">
              <a:solidFill>
                <a:schemeClr val="bg2">
                  <a:lumMod val="25000"/>
                </a:schemeClr>
              </a:solidFill>
            </a:endParaRPr>
          </a:p>
          <a:p>
            <a:endParaRPr lang="en-GB" dirty="0">
              <a:solidFill>
                <a:schemeClr val="bg2">
                  <a:lumMod val="25000"/>
                </a:schemeClr>
              </a:solidFill>
            </a:endParaRPr>
          </a:p>
          <a:p>
            <a:r>
              <a:rPr lang="en-US" sz="2800" b="1" dirty="0">
                <a:solidFill>
                  <a:srgbClr val="FFC000"/>
                </a:solidFill>
              </a:rPr>
              <a:t>78.9%</a:t>
            </a:r>
            <a:r>
              <a:rPr lang="en-US" sz="2800" dirty="0">
                <a:solidFill>
                  <a:srgbClr val="FFC000"/>
                </a:solidFill>
              </a:rPr>
              <a:t> </a:t>
            </a:r>
            <a:r>
              <a:rPr lang="en-US" dirty="0">
                <a:solidFill>
                  <a:schemeClr val="bg2">
                    <a:lumMod val="25000"/>
                  </a:schemeClr>
                </a:solidFill>
              </a:rPr>
              <a:t>of primary school teachers who responded to the survey agree that engagement with the world of work can help to challenge gender stereotyping about jobs and subjects studies. </a:t>
            </a:r>
            <a:endParaRPr lang="en-GB" dirty="0">
              <a:solidFill>
                <a:schemeClr val="bg2">
                  <a:lumMod val="25000"/>
                </a:schemeClr>
              </a:solidFill>
            </a:endParaRPr>
          </a:p>
          <a:p>
            <a:pPr marL="342900" indent="-342900">
              <a:buFont typeface="Arial" panose="020B0604020202020204" pitchFamily="34" charset="0"/>
              <a:buChar char="•"/>
            </a:pPr>
            <a:endParaRPr lang="en-GB" dirty="0" smtClean="0">
              <a:solidFill>
                <a:schemeClr val="bg2">
                  <a:lumMod val="2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213576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5535" y="0"/>
            <a:ext cx="12287535" cy="6858000"/>
          </a:xfrm>
          <a:prstGeom prst="rect">
            <a:avLst/>
          </a:prstGeom>
          <a:solidFill>
            <a:srgbClr val="92D050"/>
          </a:solidFill>
          <a:ln w="9525">
            <a:noFill/>
            <a:miter lim="800000"/>
            <a:headEnd/>
            <a:tailEnd/>
          </a:ln>
        </p:spPr>
        <p:txBody>
          <a:bodyPr rot="0" vert="horz" wrap="square" lIns="91440" tIns="45720" rIns="91440" bIns="45720" anchor="t" anchorCtr="0">
            <a:noAutofit/>
          </a:bodyPr>
          <a:lstStyle/>
          <a:p>
            <a:pPr>
              <a:lnSpc>
                <a:spcPct val="107000"/>
              </a:lnSpc>
            </a:pPr>
            <a:r>
              <a:rPr lang="en-GB" sz="800" dirty="0" smtClean="0">
                <a:solidFill>
                  <a:srgbClr val="FFFFFF"/>
                </a:solidFill>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56346" y="2644170"/>
            <a:ext cx="7601803" cy="1569660"/>
          </a:xfrm>
          <a:prstGeom prst="rect">
            <a:avLst/>
          </a:prstGeom>
          <a:noFill/>
        </p:spPr>
        <p:txBody>
          <a:bodyPr wrap="square" rtlCol="0">
            <a:spAutoFit/>
          </a:bodyPr>
          <a:lstStyle/>
          <a:p>
            <a:pPr algn="ctr"/>
            <a:r>
              <a:rPr lang="en-GB" sz="9600" b="1" dirty="0" smtClean="0">
                <a:solidFill>
                  <a:prstClr val="white"/>
                </a:solidFill>
              </a:rPr>
              <a:t>Keep it real</a:t>
            </a:r>
            <a:endParaRPr lang="en-GB" sz="9600" b="1" dirty="0">
              <a:solidFill>
                <a:prstClr val="white"/>
              </a:solidFill>
            </a:endParaRPr>
          </a:p>
        </p:txBody>
      </p:sp>
    </p:spTree>
    <p:extLst>
      <p:ext uri="{BB962C8B-B14F-4D97-AF65-F5344CB8AC3E}">
        <p14:creationId xmlns:p14="http://schemas.microsoft.com/office/powerpoint/2010/main" val="2346074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517" y="520342"/>
            <a:ext cx="8904647" cy="1200329"/>
          </a:xfrm>
          <a:prstGeom prst="rect">
            <a:avLst/>
          </a:prstGeom>
        </p:spPr>
        <p:txBody>
          <a:bodyPr wrap="square">
            <a:spAutoFit/>
          </a:bodyPr>
          <a:lstStyle/>
          <a:p>
            <a:r>
              <a:rPr lang="en-GB" dirty="0" smtClean="0">
                <a:solidFill>
                  <a:schemeClr val="bg2">
                    <a:lumMod val="25000"/>
                  </a:schemeClr>
                </a:solidFill>
                <a:latin typeface="Calibri Light" panose="020F0302020204030204" pitchFamily="34" charset="0"/>
                <a:ea typeface="Calibri" panose="020F0502020204030204" pitchFamily="34" charset="0"/>
                <a:cs typeface="Times New Roman" panose="02020603050405020304" pitchFamily="18" charset="0"/>
              </a:rPr>
              <a:t>Research suggests, and both students and practitioners agree that it matters who delivers information within careers events.  It is important that the people providing information to pupils about jobs and careers can draw on personal, first-hand experience of the same professions</a:t>
            </a:r>
            <a:endParaRPr lang="en-GB" dirty="0">
              <a:solidFill>
                <a:schemeClr val="bg2">
                  <a:lumMod val="25000"/>
                </a:schemeClr>
              </a:solidFill>
            </a:endParaRPr>
          </a:p>
        </p:txBody>
      </p:sp>
      <p:pic>
        <p:nvPicPr>
          <p:cNvPr id="7" name="Picture 6"/>
          <p:cNvPicPr>
            <a:picLocks noChangeAspect="1"/>
          </p:cNvPicPr>
          <p:nvPr/>
        </p:nvPicPr>
        <p:blipFill>
          <a:blip r:embed="rId3"/>
          <a:stretch>
            <a:fillRect/>
          </a:stretch>
        </p:blipFill>
        <p:spPr>
          <a:xfrm>
            <a:off x="509517" y="2466861"/>
            <a:ext cx="7697242" cy="1231558"/>
          </a:xfrm>
          <a:prstGeom prst="rect">
            <a:avLst/>
          </a:prstGeom>
        </p:spPr>
      </p:pic>
      <p:sp>
        <p:nvSpPr>
          <p:cNvPr id="8" name="Text Box 4"/>
          <p:cNvSpPr txBox="1">
            <a:spLocks noChangeArrowheads="1"/>
          </p:cNvSpPr>
          <p:nvPr/>
        </p:nvSpPr>
        <p:spPr bwMode="auto">
          <a:xfrm>
            <a:off x="831277" y="4201089"/>
            <a:ext cx="7556500" cy="341313"/>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2000" dirty="0" smtClean="0">
                <a:solidFill>
                  <a:srgbClr val="FFFFFF"/>
                </a:solidFill>
                <a:ea typeface="Calibri" panose="020F0502020204030204" pitchFamily="34" charset="0"/>
                <a:cs typeface="Arial" panose="020B0604020202020204" pitchFamily="34" charset="0"/>
              </a:rPr>
              <a:t>Practitioners</a:t>
            </a:r>
          </a:p>
          <a:p>
            <a:pPr eaLnBrk="0" fontAlgn="base" hangingPunct="0">
              <a:spcBef>
                <a:spcPct val="0"/>
              </a:spcBef>
              <a:spcAft>
                <a:spcPct val="0"/>
              </a:spcAft>
            </a:pPr>
            <a:r>
              <a:rPr lang="en-US" sz="1400" dirty="0" smtClean="0">
                <a:solidFill>
                  <a:srgbClr val="FFFFFF"/>
                </a:solidFill>
                <a:ea typeface="Calibri" panose="020F0502020204030204" pitchFamily="34" charset="0"/>
                <a:cs typeface="Arial" panose="020B0604020202020204" pitchFamily="34" charset="0"/>
              </a:rPr>
              <a:t> </a:t>
            </a:r>
            <a:endParaRPr lang="en-US" sz="1600" dirty="0" smtClean="0">
              <a:solidFill>
                <a:srgbClr val="FFFFFF"/>
              </a:solidFill>
              <a:ea typeface="Calibri" panose="020F0502020204030204" pitchFamily="34" charset="0"/>
              <a:cs typeface="Arial" panose="020B0604020202020204" pitchFamily="34" charset="0"/>
            </a:endParaRPr>
          </a:p>
        </p:txBody>
      </p:sp>
      <p:sp>
        <p:nvSpPr>
          <p:cNvPr id="9" name="Text Box 4"/>
          <p:cNvSpPr txBox="1">
            <a:spLocks noChangeArrowheads="1"/>
          </p:cNvSpPr>
          <p:nvPr/>
        </p:nvSpPr>
        <p:spPr bwMode="auto">
          <a:xfrm>
            <a:off x="8252345" y="1833629"/>
            <a:ext cx="3300412" cy="341313"/>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b="1" dirty="0" smtClean="0">
                <a:solidFill>
                  <a:schemeClr val="bg2">
                    <a:lumMod val="25000"/>
                  </a:schemeClr>
                </a:solidFill>
                <a:ea typeface="Calibri" panose="020F0502020204030204" pitchFamily="34" charset="0"/>
                <a:cs typeface="Arial" panose="020B0604020202020204" pitchFamily="34" charset="0"/>
              </a:rPr>
              <a:t>Why is this important?</a:t>
            </a:r>
          </a:p>
          <a:p>
            <a:pPr marL="342900" indent="-342900" eaLnBrk="0" fontAlgn="base" hangingPunct="0">
              <a:spcBef>
                <a:spcPct val="0"/>
              </a:spcBef>
              <a:spcAft>
                <a:spcPct val="0"/>
              </a:spcAft>
              <a:buFont typeface="Arial" panose="020B0604020202020204" pitchFamily="34" charset="0"/>
              <a:buChar char="•"/>
            </a:pPr>
            <a:r>
              <a:rPr lang="en-US" dirty="0" smtClean="0">
                <a:solidFill>
                  <a:schemeClr val="bg2">
                    <a:lumMod val="25000"/>
                  </a:schemeClr>
                </a:solidFill>
                <a:ea typeface="Calibri" panose="020F0502020204030204" pitchFamily="34" charset="0"/>
                <a:cs typeface="Arial" panose="020B0604020202020204" pitchFamily="34" charset="0"/>
              </a:rPr>
              <a:t>Providing a form of social capital</a:t>
            </a:r>
          </a:p>
          <a:p>
            <a:pPr marL="342900" indent="-342900" eaLnBrk="0" fontAlgn="base" hangingPunct="0">
              <a:spcBef>
                <a:spcPct val="0"/>
              </a:spcBef>
              <a:spcAft>
                <a:spcPct val="0"/>
              </a:spcAft>
              <a:buFont typeface="Arial" panose="020B0604020202020204" pitchFamily="34" charset="0"/>
              <a:buChar char="•"/>
            </a:pPr>
            <a:r>
              <a:rPr lang="en-US" dirty="0" smtClean="0">
                <a:solidFill>
                  <a:schemeClr val="bg2">
                    <a:lumMod val="25000"/>
                  </a:schemeClr>
                </a:solidFill>
                <a:ea typeface="Calibri" panose="020F0502020204030204" pitchFamily="34" charset="0"/>
                <a:cs typeface="Arial" panose="020B0604020202020204" pitchFamily="34" charset="0"/>
              </a:rPr>
              <a:t>Providing new and useful information from a wider pool of professionals  </a:t>
            </a:r>
          </a:p>
        </p:txBody>
      </p:sp>
      <p:graphicFrame>
        <p:nvGraphicFramePr>
          <p:cNvPr id="10" name="Table 9"/>
          <p:cNvGraphicFramePr>
            <a:graphicFrameLocks noGrp="1"/>
          </p:cNvGraphicFramePr>
          <p:nvPr>
            <p:extLst/>
          </p:nvPr>
        </p:nvGraphicFramePr>
        <p:xfrm>
          <a:off x="509517" y="4690501"/>
          <a:ext cx="7742830" cy="1663193"/>
        </p:xfrm>
        <a:graphic>
          <a:graphicData uri="http://schemas.openxmlformats.org/drawingml/2006/table">
            <a:tbl>
              <a:tblPr firstRow="1" firstCol="1" bandRow="1">
                <a:tableStyleId>{F5AB1C69-6EDB-4FF4-983F-18BD219EF322}</a:tableStyleId>
              </a:tblPr>
              <a:tblGrid>
                <a:gridCol w="967854"/>
                <a:gridCol w="967854"/>
                <a:gridCol w="967854"/>
                <a:gridCol w="967854"/>
                <a:gridCol w="1210577"/>
                <a:gridCol w="920498"/>
                <a:gridCol w="987200"/>
                <a:gridCol w="753139"/>
              </a:tblGrid>
              <a:tr h="438469">
                <a:tc gridSpan="8">
                  <a:txBody>
                    <a:bodyPr/>
                    <a:lstStyle/>
                    <a:p>
                      <a:pPr algn="ctr">
                        <a:lnSpc>
                          <a:spcPct val="107000"/>
                        </a:lnSpc>
                        <a:spcAft>
                          <a:spcPts val="0"/>
                        </a:spcAft>
                      </a:pPr>
                      <a:r>
                        <a:rPr lang="en-GB" sz="1400" dirty="0">
                          <a:effectLst/>
                        </a:rPr>
                        <a:t>Careers events in general (careers fairs, talks, carousels) are more effective when…The presenter is clearly someone from the world of work.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51845">
                <a:tc>
                  <a:txBody>
                    <a:bodyPr/>
                    <a:lstStyle/>
                    <a:p>
                      <a:pPr>
                        <a:lnSpc>
                          <a:spcPct val="107000"/>
                        </a:lnSpc>
                        <a:spcAft>
                          <a:spcPts val="0"/>
                        </a:spcAft>
                      </a:pPr>
                      <a:r>
                        <a:rPr lang="en-GB" sz="14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0"/>
                        </a:spcAft>
                      </a:pPr>
                      <a:r>
                        <a:rPr lang="en-GB" sz="1400" dirty="0">
                          <a:effectLst/>
                        </a:rPr>
                        <a:t>Strongly agree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Agree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Don’t know</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Don’t think it makes a difference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Disagree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Strongly Disagree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Total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4258">
                <a:tc>
                  <a:txBody>
                    <a:bodyPr/>
                    <a:lstStyle/>
                    <a:p>
                      <a:pPr algn="ctr">
                        <a:lnSpc>
                          <a:spcPct val="107000"/>
                        </a:lnSpc>
                        <a:spcAft>
                          <a:spcPts val="0"/>
                        </a:spcAft>
                      </a:pPr>
                      <a:r>
                        <a:rPr lang="en-GB" sz="1400">
                          <a:effectLst/>
                        </a:rPr>
                        <a:t>Number</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0"/>
                        </a:spcAft>
                      </a:pPr>
                      <a:r>
                        <a:rPr lang="en-GB" sz="1400">
                          <a:effectLst/>
                        </a:rPr>
                        <a:t>22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15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38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4258">
                <a:tc>
                  <a:txBody>
                    <a:bodyPr/>
                    <a:lstStyle/>
                    <a:p>
                      <a:pPr algn="ctr">
                        <a:lnSpc>
                          <a:spcPct val="107000"/>
                        </a:lnSpc>
                        <a:spcAft>
                          <a:spcPts val="0"/>
                        </a:spcAft>
                      </a:pPr>
                      <a:r>
                        <a:rPr lang="en-GB" sz="1400" dirty="0">
                          <a:effectLst/>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0"/>
                        </a:spcAft>
                      </a:pPr>
                      <a:r>
                        <a:rPr lang="en-GB" sz="1800" dirty="0">
                          <a:solidFill>
                            <a:srgbClr val="FF0000"/>
                          </a:solidFill>
                          <a:effectLst/>
                        </a:rPr>
                        <a:t>57.8%</a:t>
                      </a:r>
                      <a:endParaRPr lang="en-GB"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800" dirty="0">
                          <a:solidFill>
                            <a:srgbClr val="FF0000"/>
                          </a:solidFill>
                          <a:effectLst/>
                        </a:rPr>
                        <a:t>39.5%</a:t>
                      </a:r>
                      <a:endParaRPr lang="en-GB"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2.7%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100%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6" name="Text Box 4"/>
          <p:cNvSpPr txBox="1">
            <a:spLocks noChangeArrowheads="1"/>
          </p:cNvSpPr>
          <p:nvPr/>
        </p:nvSpPr>
        <p:spPr bwMode="auto">
          <a:xfrm>
            <a:off x="831277" y="1833629"/>
            <a:ext cx="7556500" cy="341313"/>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2000" dirty="0" smtClean="0">
                <a:solidFill>
                  <a:srgbClr val="FFFFFF"/>
                </a:solidFill>
                <a:ea typeface="Calibri" panose="020F0502020204030204" pitchFamily="34" charset="0"/>
                <a:cs typeface="Arial" panose="020B0604020202020204" pitchFamily="34" charset="0"/>
              </a:rPr>
              <a:t>Students insights </a:t>
            </a:r>
          </a:p>
          <a:p>
            <a:pPr eaLnBrk="0" fontAlgn="base" hangingPunct="0">
              <a:spcBef>
                <a:spcPct val="0"/>
              </a:spcBef>
              <a:spcAft>
                <a:spcPct val="0"/>
              </a:spcAft>
            </a:pPr>
            <a:r>
              <a:rPr lang="en-US" sz="1400" dirty="0" smtClean="0">
                <a:solidFill>
                  <a:srgbClr val="FFFFFF"/>
                </a:solidFill>
                <a:ea typeface="Calibri" panose="020F0502020204030204" pitchFamily="34" charset="0"/>
                <a:cs typeface="Arial" panose="020B0604020202020204" pitchFamily="34" charset="0"/>
              </a:rPr>
              <a:t> </a:t>
            </a:r>
            <a:endParaRPr lang="en-US" sz="1600" dirty="0" smtClean="0">
              <a:solidFill>
                <a:srgbClr val="FFFFFF"/>
              </a:solidFill>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786675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6567" y="1232566"/>
            <a:ext cx="7612912" cy="3139321"/>
          </a:xfrm>
          <a:prstGeom prst="rect">
            <a:avLst/>
          </a:prstGeom>
          <a:noFill/>
        </p:spPr>
        <p:txBody>
          <a:bodyPr wrap="square" rtlCol="0">
            <a:spAutoFit/>
          </a:bodyPr>
          <a:lstStyle/>
          <a:p>
            <a:endParaRPr lang="en-GB" b="1" dirty="0">
              <a:solidFill>
                <a:schemeClr val="tx2">
                  <a:lumMod val="75000"/>
                </a:schemeClr>
              </a:solidFill>
              <a:latin typeface="+mn-lt"/>
            </a:endParaRPr>
          </a:p>
          <a:p>
            <a:endParaRPr lang="en-GB" b="1" dirty="0">
              <a:solidFill>
                <a:schemeClr val="tx2">
                  <a:lumMod val="75000"/>
                </a:schemeClr>
              </a:solidFill>
              <a:latin typeface="+mn-lt"/>
            </a:endParaRPr>
          </a:p>
          <a:p>
            <a:r>
              <a:rPr lang="en-GB" sz="2000" b="1" dirty="0">
                <a:solidFill>
                  <a:schemeClr val="bg2">
                    <a:lumMod val="25000"/>
                  </a:schemeClr>
                </a:solidFill>
                <a:latin typeface="+mn-lt"/>
              </a:rPr>
              <a:t>Mann and </a:t>
            </a:r>
            <a:r>
              <a:rPr lang="en-GB" sz="2000" b="1" dirty="0" err="1">
                <a:solidFill>
                  <a:schemeClr val="bg2">
                    <a:lumMod val="25000"/>
                  </a:schemeClr>
                </a:solidFill>
                <a:latin typeface="+mn-lt"/>
              </a:rPr>
              <a:t>Caplin</a:t>
            </a:r>
            <a:r>
              <a:rPr lang="en-GB" sz="2000" b="1" dirty="0">
                <a:solidFill>
                  <a:schemeClr val="bg2">
                    <a:lumMod val="25000"/>
                  </a:schemeClr>
                </a:solidFill>
                <a:latin typeface="+mn-lt"/>
              </a:rPr>
              <a:t> 2012</a:t>
            </a:r>
          </a:p>
          <a:p>
            <a:endParaRPr lang="en-GB" sz="1600" dirty="0">
              <a:solidFill>
                <a:schemeClr val="tx1">
                  <a:lumMod val="65000"/>
                  <a:lumOff val="35000"/>
                </a:schemeClr>
              </a:solidFill>
              <a:latin typeface="+mn-lt"/>
            </a:endParaRPr>
          </a:p>
          <a:p>
            <a:r>
              <a:rPr lang="en-GB" dirty="0">
                <a:solidFill>
                  <a:schemeClr val="tx1">
                    <a:lumMod val="65000"/>
                    <a:lumOff val="35000"/>
                  </a:schemeClr>
                </a:solidFill>
                <a:latin typeface="+mn-lt"/>
              </a:rPr>
              <a:t>Careers information derived from direct</a:t>
            </a:r>
          </a:p>
          <a:p>
            <a:r>
              <a:rPr lang="en-GB" dirty="0">
                <a:solidFill>
                  <a:schemeClr val="tx1">
                    <a:lumMod val="65000"/>
                    <a:lumOff val="35000"/>
                  </a:schemeClr>
                </a:solidFill>
                <a:latin typeface="+mn-lt"/>
              </a:rPr>
              <a:t>interactions with employers was perceived</a:t>
            </a:r>
          </a:p>
          <a:p>
            <a:r>
              <a:rPr lang="en-GB" dirty="0">
                <a:solidFill>
                  <a:schemeClr val="tx1">
                    <a:lumMod val="65000"/>
                    <a:lumOff val="35000"/>
                  </a:schemeClr>
                </a:solidFill>
                <a:latin typeface="+mn-lt"/>
              </a:rPr>
              <a:t>to be of more value to young people</a:t>
            </a:r>
          </a:p>
          <a:p>
            <a:r>
              <a:rPr lang="en-GB" dirty="0">
                <a:solidFill>
                  <a:schemeClr val="tx1">
                    <a:lumMod val="65000"/>
                    <a:lumOff val="35000"/>
                  </a:schemeClr>
                </a:solidFill>
                <a:latin typeface="+mn-lt"/>
              </a:rPr>
              <a:t>when thinking about their career choices</a:t>
            </a:r>
          </a:p>
          <a:p>
            <a:r>
              <a:rPr lang="en-GB" dirty="0">
                <a:solidFill>
                  <a:schemeClr val="tx1">
                    <a:lumMod val="65000"/>
                    <a:lumOff val="35000"/>
                  </a:schemeClr>
                </a:solidFill>
                <a:latin typeface="+mn-lt"/>
              </a:rPr>
              <a:t>than information gathered from close ties</a:t>
            </a:r>
          </a:p>
          <a:p>
            <a:r>
              <a:rPr lang="en-GB" dirty="0">
                <a:solidFill>
                  <a:schemeClr val="tx1">
                    <a:lumMod val="65000"/>
                    <a:lumOff val="35000"/>
                  </a:schemeClr>
                </a:solidFill>
                <a:latin typeface="+mn-lt"/>
              </a:rPr>
              <a:t>such as parents or friends or that derived</a:t>
            </a:r>
          </a:p>
          <a:p>
            <a:r>
              <a:rPr lang="en-GB" dirty="0">
                <a:solidFill>
                  <a:schemeClr val="tx1">
                    <a:lumMod val="65000"/>
                    <a:lumOff val="35000"/>
                  </a:schemeClr>
                </a:solidFill>
                <a:latin typeface="+mn-lt"/>
              </a:rPr>
              <a:t>from online sources or media.</a:t>
            </a:r>
            <a:endParaRPr lang="en-GB" dirty="0">
              <a:solidFill>
                <a:schemeClr val="tx1">
                  <a:lumMod val="65000"/>
                  <a:lumOff val="35000"/>
                </a:schemeClr>
              </a:solidFill>
              <a:latin typeface="+mn-lt"/>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1974725577"/>
              </p:ext>
            </p:extLst>
          </p:nvPr>
        </p:nvGraphicFramePr>
        <p:xfrm>
          <a:off x="4763729" y="1298472"/>
          <a:ext cx="7095230" cy="47595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a:spLocks noGrp="1"/>
          </p:cNvSpPr>
          <p:nvPr>
            <p:ph type="title"/>
          </p:nvPr>
        </p:nvSpPr>
        <p:spPr>
          <a:xfrm>
            <a:off x="7843684" y="6058003"/>
            <a:ext cx="1713271" cy="313301"/>
          </a:xfrm>
        </p:spPr>
        <p:txBody>
          <a:bodyPr>
            <a:normAutofit/>
          </a:bodyPr>
          <a:lstStyle/>
          <a:p>
            <a:r>
              <a:rPr lang="en-GB" sz="1100" dirty="0" smtClean="0">
                <a:solidFill>
                  <a:schemeClr val="tx1">
                    <a:lumMod val="95000"/>
                  </a:schemeClr>
                </a:solidFill>
              </a:rPr>
              <a:t>469 young people (12-16)</a:t>
            </a:r>
            <a:endParaRPr lang="en-GB" sz="1100" dirty="0">
              <a:solidFill>
                <a:schemeClr val="tx1">
                  <a:lumMod val="95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813104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12192000" cy="6858000"/>
          </a:xfrm>
          <a:prstGeom prst="rect">
            <a:avLst/>
          </a:prstGeom>
          <a:solidFill>
            <a:srgbClr val="00B050">
              <a:alpha val="78039"/>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7" name="TextBox 6"/>
          <p:cNvSpPr txBox="1"/>
          <p:nvPr/>
        </p:nvSpPr>
        <p:spPr>
          <a:xfrm>
            <a:off x="2169994" y="2043668"/>
            <a:ext cx="7601803" cy="3046988"/>
          </a:xfrm>
          <a:prstGeom prst="rect">
            <a:avLst/>
          </a:prstGeom>
          <a:noFill/>
        </p:spPr>
        <p:txBody>
          <a:bodyPr wrap="square" rtlCol="0">
            <a:spAutoFit/>
          </a:bodyPr>
          <a:lstStyle/>
          <a:p>
            <a:pPr algn="ctr"/>
            <a:r>
              <a:rPr lang="en-GB" sz="9600" b="1" dirty="0" smtClean="0">
                <a:solidFill>
                  <a:prstClr val="white"/>
                </a:solidFill>
              </a:rPr>
              <a:t>Level the playing field</a:t>
            </a:r>
            <a:endParaRPr lang="en-GB" sz="9600" b="1" dirty="0">
              <a:solidFill>
                <a:prstClr val="white"/>
              </a:solidFill>
            </a:endParaRPr>
          </a:p>
        </p:txBody>
      </p:sp>
    </p:spTree>
    <p:extLst>
      <p:ext uri="{BB962C8B-B14F-4D97-AF65-F5344CB8AC3E}">
        <p14:creationId xmlns:p14="http://schemas.microsoft.com/office/powerpoint/2010/main" val="4056667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06400" y="377293"/>
            <a:ext cx="9769987" cy="1713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GB" sz="2000" b="0" i="0" u="none" strike="noStrike" cap="none" dirty="0">
                <a:latin typeface="Calibri"/>
                <a:ea typeface="Calibri"/>
                <a:cs typeface="Calibri"/>
                <a:sym typeface="Calibri"/>
              </a:rPr>
              <a:t>a) Most young people educated in the </a:t>
            </a:r>
            <a:r>
              <a:rPr lang="en-GB" sz="2000" b="1" i="0" u="none" strike="noStrike" cap="none" dirty="0">
                <a:latin typeface="Calibri"/>
                <a:ea typeface="Calibri"/>
                <a:cs typeface="Calibri"/>
                <a:sym typeface="Calibri"/>
              </a:rPr>
              <a:t>state sector </a:t>
            </a:r>
            <a:r>
              <a:rPr lang="en-GB" sz="2000" b="0" i="0" u="none" strike="noStrike" cap="none" dirty="0">
                <a:latin typeface="Calibri"/>
                <a:ea typeface="Calibri"/>
                <a:cs typeface="Calibri"/>
                <a:sym typeface="Calibri"/>
              </a:rPr>
              <a:t>think that their schools </a:t>
            </a:r>
            <a:r>
              <a:rPr lang="en-GB" sz="2000" b="1" i="0" u="none" strike="noStrike" cap="none" dirty="0">
                <a:latin typeface="Calibri"/>
                <a:ea typeface="Calibri"/>
                <a:cs typeface="Calibri"/>
                <a:sym typeface="Calibri"/>
              </a:rPr>
              <a:t>prepared them poorly</a:t>
            </a:r>
            <a:r>
              <a:rPr lang="en-GB" sz="2000" b="0" i="0" u="none" strike="noStrike" cap="none" dirty="0">
                <a:latin typeface="Calibri"/>
                <a:ea typeface="Calibri"/>
                <a:cs typeface="Calibri"/>
                <a:sym typeface="Calibri"/>
              </a:rPr>
              <a:t> for adult working life; </a:t>
            </a:r>
            <a:br>
              <a:rPr lang="en-GB" sz="2000" b="0" i="0" u="none" strike="noStrike" cap="none" dirty="0">
                <a:latin typeface="Calibri"/>
                <a:ea typeface="Calibri"/>
                <a:cs typeface="Calibri"/>
                <a:sym typeface="Calibri"/>
              </a:rPr>
            </a:br>
            <a:r>
              <a:rPr lang="en-GB" sz="2000" b="0" i="0" u="none" strike="noStrike" cap="none" dirty="0">
                <a:latin typeface="Calibri"/>
                <a:ea typeface="Calibri"/>
                <a:cs typeface="Calibri"/>
                <a:sym typeface="Calibri"/>
              </a:rPr>
              <a:t/>
            </a:r>
            <a:br>
              <a:rPr lang="en-GB" sz="2000" b="0" i="0" u="none" strike="noStrike" cap="none" dirty="0">
                <a:latin typeface="Calibri"/>
                <a:ea typeface="Calibri"/>
                <a:cs typeface="Calibri"/>
                <a:sym typeface="Calibri"/>
              </a:rPr>
            </a:br>
            <a:r>
              <a:rPr lang="en-GB" sz="2000" b="0" i="0" u="none" strike="noStrike" cap="none" dirty="0">
                <a:latin typeface="Calibri"/>
                <a:ea typeface="Calibri"/>
                <a:cs typeface="Calibri"/>
                <a:sym typeface="Calibri"/>
              </a:rPr>
              <a:t>b) Young adults who experienced </a:t>
            </a:r>
            <a:r>
              <a:rPr lang="en-GB" sz="2000" b="1" i="0" u="none" strike="noStrike" cap="none" dirty="0">
                <a:latin typeface="Calibri"/>
                <a:ea typeface="Calibri"/>
                <a:cs typeface="Calibri"/>
                <a:sym typeface="Calibri"/>
              </a:rPr>
              <a:t>greater volume </a:t>
            </a:r>
            <a:r>
              <a:rPr lang="en-GB" sz="2000" b="0" i="0" u="none" strike="noStrike" cap="none" dirty="0">
                <a:latin typeface="Calibri"/>
                <a:ea typeface="Calibri"/>
                <a:cs typeface="Calibri"/>
                <a:sym typeface="Calibri"/>
              </a:rPr>
              <a:t>of school-mediated employer engagement </a:t>
            </a:r>
            <a:r>
              <a:rPr lang="en-GB" sz="2000" b="1" i="0" u="none" strike="noStrike" cap="none" dirty="0">
                <a:latin typeface="Calibri"/>
                <a:ea typeface="Calibri"/>
                <a:cs typeface="Calibri"/>
                <a:sym typeface="Calibri"/>
              </a:rPr>
              <a:t>feel better prepared </a:t>
            </a:r>
            <a:r>
              <a:rPr lang="en-GB" sz="2000" b="0" i="0" u="none" strike="noStrike" cap="none" dirty="0">
                <a:latin typeface="Calibri"/>
                <a:ea typeface="Calibri"/>
                <a:cs typeface="Calibri"/>
                <a:sym typeface="Calibri"/>
              </a:rPr>
              <a:t>for the adult working world </a:t>
            </a:r>
          </a:p>
        </p:txBody>
      </p:sp>
      <p:graphicFrame>
        <p:nvGraphicFramePr>
          <p:cNvPr id="375" name="Shape 375"/>
          <p:cNvGraphicFramePr/>
          <p:nvPr>
            <p:extLst/>
          </p:nvPr>
        </p:nvGraphicFramePr>
        <p:xfrm>
          <a:off x="406398" y="2326413"/>
          <a:ext cx="5545514" cy="4346281"/>
        </p:xfrm>
        <a:graphic>
          <a:graphicData uri="http://schemas.openxmlformats.org/drawingml/2006/table">
            <a:tbl>
              <a:tblPr>
                <a:tableStyleId>{FABFCF23-3B69-468F-B69F-88F6DE6A72F2}</a:tableStyleId>
              </a:tblPr>
              <a:tblGrid>
                <a:gridCol w="68234">
                  <a:extLst>
                    <a:ext uri="{9D8B030D-6E8A-4147-A177-3AD203B41FA5}">
                      <a16:colId xmlns:a16="http://schemas.microsoft.com/office/drawing/2014/main" xmlns="" val="20000"/>
                    </a:ext>
                  </a:extLst>
                </a:gridCol>
                <a:gridCol w="2340233">
                  <a:extLst>
                    <a:ext uri="{9D8B030D-6E8A-4147-A177-3AD203B41FA5}">
                      <a16:colId xmlns:a16="http://schemas.microsoft.com/office/drawing/2014/main" xmlns="" val="20001"/>
                    </a:ext>
                  </a:extLst>
                </a:gridCol>
                <a:gridCol w="580950">
                  <a:extLst>
                    <a:ext uri="{9D8B030D-6E8A-4147-A177-3AD203B41FA5}">
                      <a16:colId xmlns:a16="http://schemas.microsoft.com/office/drawing/2014/main" xmlns="" val="20002"/>
                    </a:ext>
                  </a:extLst>
                </a:gridCol>
                <a:gridCol w="580950">
                  <a:extLst>
                    <a:ext uri="{9D8B030D-6E8A-4147-A177-3AD203B41FA5}">
                      <a16:colId xmlns:a16="http://schemas.microsoft.com/office/drawing/2014/main" xmlns="" val="20003"/>
                    </a:ext>
                  </a:extLst>
                </a:gridCol>
                <a:gridCol w="696867">
                  <a:extLst>
                    <a:ext uri="{9D8B030D-6E8A-4147-A177-3AD203B41FA5}">
                      <a16:colId xmlns:a16="http://schemas.microsoft.com/office/drawing/2014/main" xmlns="" val="20004"/>
                    </a:ext>
                  </a:extLst>
                </a:gridCol>
                <a:gridCol w="696867">
                  <a:extLst>
                    <a:ext uri="{9D8B030D-6E8A-4147-A177-3AD203B41FA5}">
                      <a16:colId xmlns:a16="http://schemas.microsoft.com/office/drawing/2014/main" xmlns="" val="20005"/>
                    </a:ext>
                  </a:extLst>
                </a:gridCol>
                <a:gridCol w="581413">
                  <a:extLst>
                    <a:ext uri="{9D8B030D-6E8A-4147-A177-3AD203B41FA5}">
                      <a16:colId xmlns:a16="http://schemas.microsoft.com/office/drawing/2014/main" xmlns="" val="20006"/>
                    </a:ext>
                  </a:extLst>
                </a:gridCol>
              </a:tblGrid>
              <a:tr h="953325">
                <a:tc rowSpan="2" gridSpan="3">
                  <a:txBody>
                    <a:bodyPr/>
                    <a:lstStyle/>
                    <a:p>
                      <a:pPr marL="0" marR="0" lvl="0" indent="0" algn="l" rtl="0">
                        <a:lnSpc>
                          <a:spcPct val="115000"/>
                        </a:lnSpc>
                        <a:spcBef>
                          <a:spcPts val="0"/>
                        </a:spcBef>
                        <a:buSzPct val="25000"/>
                        <a:buNone/>
                      </a:pPr>
                      <a:r>
                        <a:rPr lang="en-GB" sz="1400" dirty="0">
                          <a:sym typeface="Corbel"/>
                        </a:rPr>
                        <a:t>P-Value: 0.00</a:t>
                      </a:r>
                    </a:p>
                    <a:p>
                      <a:pPr marL="0" marR="0" lvl="0" indent="0" algn="l" rtl="0">
                        <a:lnSpc>
                          <a:spcPct val="115000"/>
                        </a:lnSpc>
                        <a:spcBef>
                          <a:spcPts val="0"/>
                        </a:spcBef>
                        <a:buSzPct val="25000"/>
                        <a:buNone/>
                      </a:pPr>
                      <a:r>
                        <a:rPr lang="en-GB" sz="1400" dirty="0">
                          <a:sym typeface="Corbel"/>
                        </a:rPr>
                        <a:t> </a:t>
                      </a:r>
                    </a:p>
                    <a:p>
                      <a:pPr marL="0" marR="0" lvl="0" indent="0" algn="l" rtl="0">
                        <a:lnSpc>
                          <a:spcPct val="115000"/>
                        </a:lnSpc>
                        <a:spcBef>
                          <a:spcPts val="0"/>
                        </a:spcBef>
                        <a:buSzPct val="25000"/>
                        <a:buNone/>
                      </a:pPr>
                      <a:r>
                        <a:rPr lang="en-GB" sz="1400" dirty="0">
                          <a:sym typeface="Corbel"/>
                        </a:rPr>
                        <a:t>School type at age 16</a:t>
                      </a:r>
                    </a:p>
                    <a:p>
                      <a:pPr marL="0" marR="0" lvl="0" indent="0" algn="l" rtl="0">
                        <a:lnSpc>
                          <a:spcPct val="115000"/>
                        </a:lnSpc>
                        <a:spcBef>
                          <a:spcPts val="0"/>
                        </a:spcBef>
                        <a:spcAft>
                          <a:spcPts val="0"/>
                        </a:spcAft>
                        <a:buSzPct val="25000"/>
                        <a:buNone/>
                      </a:pPr>
                      <a:endParaRPr sz="1400" dirty="0">
                        <a:sym typeface="Corbel"/>
                      </a:endParaRPr>
                    </a:p>
                    <a:p>
                      <a:pPr marL="0" marR="0" lvl="0" indent="0" algn="l" rtl="0">
                        <a:lnSpc>
                          <a:spcPct val="115000"/>
                        </a:lnSpc>
                        <a:spcBef>
                          <a:spcPts val="0"/>
                        </a:spcBef>
                        <a:spcAft>
                          <a:spcPts val="0"/>
                        </a:spcAft>
                        <a:buClr>
                          <a:schemeClr val="dk1"/>
                        </a:buClr>
                        <a:buSzPct val="25000"/>
                        <a:buFont typeface="Corbel"/>
                        <a:buNone/>
                      </a:pPr>
                      <a:r>
                        <a:rPr lang="en-GB" sz="1400" dirty="0">
                          <a:sym typeface="Corbel"/>
                        </a:rPr>
                        <a:t>N= </a:t>
                      </a:r>
                      <a:r>
                        <a:rPr lang="en-GB" sz="1100" dirty="0">
                          <a:sym typeface="Corbel"/>
                        </a:rPr>
                        <a:t>1,676</a:t>
                      </a:r>
                    </a:p>
                    <a:p>
                      <a:pPr marL="0" marR="0" lvl="0" indent="0" algn="l" rtl="0">
                        <a:lnSpc>
                          <a:spcPct val="115000"/>
                        </a:lnSpc>
                        <a:spcBef>
                          <a:spcPts val="0"/>
                        </a:spcBef>
                        <a:buSzPct val="25000"/>
                        <a:buNone/>
                      </a:pPr>
                      <a:endParaRPr sz="1100" dirty="0">
                        <a:latin typeface="Cambria"/>
                        <a:ea typeface="Cambria"/>
                        <a:cs typeface="Cambria"/>
                        <a:sym typeface="Cambria"/>
                      </a:endParaRPr>
                    </a:p>
                  </a:txBody>
                  <a:tcPr marL="0" marR="0" marT="0" marB="0" anchor="ctr"/>
                </a:tc>
                <a:tc rowSpan="2" hMerge="1">
                  <a:txBody>
                    <a:bodyPr/>
                    <a:lstStyle/>
                    <a:p>
                      <a:endParaRPr lang="en-US"/>
                    </a:p>
                  </a:txBody>
                  <a:tcPr/>
                </a:tc>
                <a:tc rowSpan="2" hMerge="1">
                  <a:txBody>
                    <a:bodyPr/>
                    <a:lstStyle/>
                    <a:p>
                      <a:endParaRPr lang="en-US"/>
                    </a:p>
                  </a:txBody>
                  <a:tcPr/>
                </a:tc>
                <a:tc gridSpan="4">
                  <a:txBody>
                    <a:bodyPr/>
                    <a:lstStyle/>
                    <a:p>
                      <a:pPr marL="0" marR="0" lvl="0" indent="0" algn="ctr" rtl="0">
                        <a:lnSpc>
                          <a:spcPct val="115000"/>
                        </a:lnSpc>
                        <a:spcBef>
                          <a:spcPts val="0"/>
                        </a:spcBef>
                        <a:buSzPct val="25000"/>
                        <a:buNone/>
                      </a:pPr>
                      <a:r>
                        <a:rPr lang="en-GB" sz="1400" dirty="0">
                          <a:sym typeface="Corbel"/>
                        </a:rPr>
                        <a:t>Looking back, how well do you feel that your school/college prepared you for adult working life?</a:t>
                      </a:r>
                      <a:endParaRPr lang="en-GB" sz="1400" dirty="0">
                        <a:latin typeface="Corbel"/>
                        <a:ea typeface="Corbel"/>
                        <a:cs typeface="Corbel"/>
                        <a:sym typeface="Corbe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35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Very well</a:t>
                      </a:r>
                      <a:endParaRPr lang="en-GB" sz="1400" dirty="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dirty="0">
                          <a:sym typeface="Corbel"/>
                        </a:rPr>
                        <a:t>Quite well</a:t>
                      </a:r>
                      <a:endParaRPr lang="en-GB" sz="1400" dirty="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a:sym typeface="Corbel"/>
                        </a:rPr>
                        <a:t>Quite poorly</a:t>
                      </a:r>
                      <a:endParaRPr lang="en-GB" sz="14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a:sym typeface="Corbel"/>
                        </a:rPr>
                        <a:t>Very poorly</a:t>
                      </a:r>
                      <a:endParaRPr lang="en-GB" sz="1400">
                        <a:latin typeface="Corbel"/>
                        <a:ea typeface="Corbel"/>
                        <a:cs typeface="Corbel"/>
                        <a:sym typeface="Corbel"/>
                      </a:endParaRPr>
                    </a:p>
                  </a:txBody>
                  <a:tcPr marL="0" marR="0" marT="0" marB="0" anchor="ctr"/>
                </a:tc>
                <a:extLst>
                  <a:ext uri="{0D108BD9-81ED-4DB2-BD59-A6C34878D82A}">
                    <a16:rowId xmlns:a16="http://schemas.microsoft.com/office/drawing/2014/main" xmlns="" val="10001"/>
                  </a:ext>
                </a:extLst>
              </a:tr>
              <a:tr h="926725">
                <a:tc rowSpan="3">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400">
                          <a:sym typeface="Corbel"/>
                        </a:rPr>
                        <a:t>Non-selective state school, i.e. comprehensive school</a:t>
                      </a:r>
                      <a:endParaRPr lang="en-GB" sz="14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4.4%</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39.2%</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43.4%</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13.0%</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2"/>
                  </a:ext>
                </a:extLst>
              </a:tr>
              <a:tr h="488125">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Grammar / selective state school</a:t>
                      </a:r>
                      <a:endParaRPr lang="en-GB" sz="14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8.5%</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49.4%</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35.7%</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6.4%</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3"/>
                  </a:ext>
                </a:extLst>
              </a:tr>
              <a:tr h="488125">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Independent / fee-paying school</a:t>
                      </a:r>
                      <a:endParaRPr lang="en-GB" sz="14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16.1%</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45.3%</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24.2%</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14.3%</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4"/>
                  </a:ext>
                </a:extLst>
              </a:tr>
              <a:tr h="361100">
                <a:tc rowSpan="2" gridSpan="2">
                  <a:txBody>
                    <a:bodyPr/>
                    <a:lstStyle/>
                    <a:p>
                      <a:pPr marL="0" marR="0" lvl="0" indent="0" algn="l" rtl="0">
                        <a:lnSpc>
                          <a:spcPct val="115000"/>
                        </a:lnSpc>
                        <a:spcBef>
                          <a:spcPts val="0"/>
                        </a:spcBef>
                        <a:buSzPct val="25000"/>
                        <a:buNone/>
                      </a:pPr>
                      <a:r>
                        <a:rPr lang="en-GB" sz="1400">
                          <a:sym typeface="Corbel"/>
                        </a:rPr>
                        <a:t>Total</a:t>
                      </a:r>
                      <a:endParaRPr lang="en-GB" sz="1400">
                        <a:latin typeface="Corbel"/>
                        <a:ea typeface="Corbel"/>
                        <a:cs typeface="Corbel"/>
                        <a:sym typeface="Corbel"/>
                      </a:endParaRPr>
                    </a:p>
                  </a:txBody>
                  <a:tcPr marL="0" marR="0" marT="0" marB="0"/>
                </a:tc>
                <a:tc rowSpan="2" h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Count</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a:sym typeface="Calibri"/>
                        </a:rPr>
                        <a:t>102</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691</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679</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204</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5"/>
                  </a:ext>
                </a:extLst>
              </a:tr>
              <a:tr h="48812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a:sym typeface="Calibri"/>
                        </a:rPr>
                        <a:t>6.1%</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41.2%</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40.5%</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12.2%</a:t>
                      </a:r>
                      <a:endParaRPr lang="en-GB" sz="14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6"/>
                  </a:ext>
                </a:extLst>
              </a:tr>
            </a:tbl>
          </a:graphicData>
        </a:graphic>
      </p:graphicFrame>
      <p:cxnSp>
        <p:nvCxnSpPr>
          <p:cNvPr id="376" name="Shape 376"/>
          <p:cNvCxnSpPr/>
          <p:nvPr/>
        </p:nvCxnSpPr>
        <p:spPr>
          <a:xfrm flipH="1">
            <a:off x="6169760" y="2091001"/>
            <a:ext cx="12600" cy="4652700"/>
          </a:xfrm>
          <a:prstGeom prst="straightConnector1">
            <a:avLst/>
          </a:prstGeom>
          <a:noFill/>
          <a:ln w="25400" cap="flat" cmpd="sng">
            <a:solidFill>
              <a:schemeClr val="accent5"/>
            </a:solidFill>
            <a:prstDash val="solid"/>
            <a:miter/>
            <a:headEnd type="none" w="med" len="med"/>
            <a:tailEnd type="none" w="med" len="med"/>
          </a:ln>
        </p:spPr>
      </p:cxnSp>
      <p:graphicFrame>
        <p:nvGraphicFramePr>
          <p:cNvPr id="377" name="Shape 377"/>
          <p:cNvGraphicFramePr/>
          <p:nvPr>
            <p:extLst/>
          </p:nvPr>
        </p:nvGraphicFramePr>
        <p:xfrm>
          <a:off x="6636485" y="2326413"/>
          <a:ext cx="5034800" cy="4341000"/>
        </p:xfrm>
        <a:graphic>
          <a:graphicData uri="http://schemas.openxmlformats.org/drawingml/2006/table">
            <a:tbl>
              <a:tblPr>
                <a:tableStyleId>{FABFCF23-3B69-468F-B69F-88F6DE6A72F2}</a:tableStyleId>
              </a:tblPr>
              <a:tblGrid>
                <a:gridCol w="57600">
                  <a:extLst>
                    <a:ext uri="{9D8B030D-6E8A-4147-A177-3AD203B41FA5}">
                      <a16:colId xmlns:a16="http://schemas.microsoft.com/office/drawing/2014/main" xmlns="" val="20000"/>
                    </a:ext>
                  </a:extLst>
                </a:gridCol>
                <a:gridCol w="1062450">
                  <a:extLst>
                    <a:ext uri="{9D8B030D-6E8A-4147-A177-3AD203B41FA5}">
                      <a16:colId xmlns:a16="http://schemas.microsoft.com/office/drawing/2014/main" xmlns="" val="20001"/>
                    </a:ext>
                  </a:extLst>
                </a:gridCol>
                <a:gridCol w="748525">
                  <a:extLst>
                    <a:ext uri="{9D8B030D-6E8A-4147-A177-3AD203B41FA5}">
                      <a16:colId xmlns:a16="http://schemas.microsoft.com/office/drawing/2014/main" xmlns="" val="20002"/>
                    </a:ext>
                  </a:extLst>
                </a:gridCol>
                <a:gridCol w="784750">
                  <a:extLst>
                    <a:ext uri="{9D8B030D-6E8A-4147-A177-3AD203B41FA5}">
                      <a16:colId xmlns:a16="http://schemas.microsoft.com/office/drawing/2014/main" xmlns="" val="20003"/>
                    </a:ext>
                  </a:extLst>
                </a:gridCol>
                <a:gridCol w="736475">
                  <a:extLst>
                    <a:ext uri="{9D8B030D-6E8A-4147-A177-3AD203B41FA5}">
                      <a16:colId xmlns:a16="http://schemas.microsoft.com/office/drawing/2014/main" xmlns="" val="20004"/>
                    </a:ext>
                  </a:extLst>
                </a:gridCol>
                <a:gridCol w="784750">
                  <a:extLst>
                    <a:ext uri="{9D8B030D-6E8A-4147-A177-3AD203B41FA5}">
                      <a16:colId xmlns:a16="http://schemas.microsoft.com/office/drawing/2014/main" xmlns="" val="20005"/>
                    </a:ext>
                  </a:extLst>
                </a:gridCol>
                <a:gridCol w="860250">
                  <a:extLst>
                    <a:ext uri="{9D8B030D-6E8A-4147-A177-3AD203B41FA5}">
                      <a16:colId xmlns:a16="http://schemas.microsoft.com/office/drawing/2014/main" xmlns="" val="20006"/>
                    </a:ext>
                  </a:extLst>
                </a:gridCol>
              </a:tblGrid>
              <a:tr h="1041025">
                <a:tc rowSpan="2" gridSpan="3">
                  <a:txBody>
                    <a:bodyPr/>
                    <a:lstStyle/>
                    <a:p>
                      <a:pPr marL="0" marR="0" lvl="0" indent="0" algn="l" rtl="0">
                        <a:lnSpc>
                          <a:spcPct val="115000"/>
                        </a:lnSpc>
                        <a:spcBef>
                          <a:spcPts val="0"/>
                        </a:spcBef>
                        <a:buSzPct val="25000"/>
                        <a:buNone/>
                      </a:pPr>
                      <a:r>
                        <a:rPr lang="en-GB" sz="1400" dirty="0">
                          <a:sym typeface="Corbel"/>
                        </a:rPr>
                        <a:t>P-value: 0.00</a:t>
                      </a:r>
                    </a:p>
                    <a:p>
                      <a:pPr marL="0" marR="0" lvl="0" indent="0" algn="l" rtl="0">
                        <a:lnSpc>
                          <a:spcPct val="115000"/>
                        </a:lnSpc>
                        <a:spcBef>
                          <a:spcPts val="0"/>
                        </a:spcBef>
                        <a:buSzPct val="25000"/>
                        <a:buNone/>
                      </a:pPr>
                      <a:r>
                        <a:rPr lang="en-GB" sz="1400" dirty="0">
                          <a:sym typeface="Corbel"/>
                        </a:rPr>
                        <a:t> </a:t>
                      </a:r>
                    </a:p>
                    <a:p>
                      <a:pPr marL="0" marR="0" lvl="0" indent="0" algn="l" rtl="0">
                        <a:lnSpc>
                          <a:spcPct val="115000"/>
                        </a:lnSpc>
                        <a:spcBef>
                          <a:spcPts val="0"/>
                        </a:spcBef>
                        <a:buSzPct val="25000"/>
                        <a:buNone/>
                      </a:pPr>
                      <a:r>
                        <a:rPr lang="en-GB" sz="1400" dirty="0">
                          <a:sym typeface="Corbel"/>
                        </a:rPr>
                        <a:t> </a:t>
                      </a:r>
                    </a:p>
                    <a:p>
                      <a:pPr marL="0" marR="0" lvl="0" indent="0" algn="l" rtl="0">
                        <a:lnSpc>
                          <a:spcPct val="115000"/>
                        </a:lnSpc>
                        <a:spcBef>
                          <a:spcPts val="0"/>
                        </a:spcBef>
                        <a:buSzPct val="25000"/>
                        <a:buNone/>
                      </a:pPr>
                      <a:r>
                        <a:rPr lang="en-GB" sz="1400" dirty="0">
                          <a:sym typeface="Corbel"/>
                        </a:rPr>
                        <a:t>Volume of activities</a:t>
                      </a:r>
                    </a:p>
                    <a:p>
                      <a:pPr marL="0" marR="0" lvl="0" indent="0" algn="l" rtl="0">
                        <a:lnSpc>
                          <a:spcPct val="115000"/>
                        </a:lnSpc>
                        <a:spcBef>
                          <a:spcPts val="0"/>
                        </a:spcBef>
                        <a:buSzPct val="25000"/>
                        <a:buNone/>
                      </a:pPr>
                      <a:endParaRPr sz="1400" dirty="0">
                        <a:sym typeface="Corbel"/>
                      </a:endParaRPr>
                    </a:p>
                    <a:p>
                      <a:pPr marL="0" marR="0" lvl="0" indent="0" algn="l" rtl="0">
                        <a:lnSpc>
                          <a:spcPct val="115000"/>
                        </a:lnSpc>
                        <a:spcBef>
                          <a:spcPts val="0"/>
                        </a:spcBef>
                        <a:buSzPct val="25000"/>
                        <a:buNone/>
                      </a:pPr>
                      <a:r>
                        <a:rPr lang="en-GB" sz="1400" dirty="0">
                          <a:sym typeface="Corbel"/>
                        </a:rPr>
                        <a:t>N=1,756</a:t>
                      </a:r>
                      <a:endParaRPr lang="en-GB" sz="1400" dirty="0">
                        <a:latin typeface="Corbel"/>
                        <a:ea typeface="Corbel"/>
                        <a:cs typeface="Corbel"/>
                        <a:sym typeface="Corbel"/>
                      </a:endParaRPr>
                    </a:p>
                  </a:txBody>
                  <a:tcPr marL="0" marR="0" marT="0" marB="0" anchor="ctr"/>
                </a:tc>
                <a:tc rowSpan="2" hMerge="1">
                  <a:txBody>
                    <a:bodyPr/>
                    <a:lstStyle/>
                    <a:p>
                      <a:endParaRPr lang="en-US"/>
                    </a:p>
                  </a:txBody>
                  <a:tcPr/>
                </a:tc>
                <a:tc rowSpan="2" hMerge="1">
                  <a:txBody>
                    <a:bodyPr/>
                    <a:lstStyle/>
                    <a:p>
                      <a:endParaRPr lang="en-US"/>
                    </a:p>
                  </a:txBody>
                  <a:tcPr/>
                </a:tc>
                <a:tc gridSpan="4">
                  <a:txBody>
                    <a:bodyPr/>
                    <a:lstStyle/>
                    <a:p>
                      <a:pPr marL="0" marR="0" lvl="0" indent="0" algn="ctr" rtl="0">
                        <a:lnSpc>
                          <a:spcPct val="115000"/>
                        </a:lnSpc>
                        <a:spcBef>
                          <a:spcPts val="0"/>
                        </a:spcBef>
                        <a:buSzPct val="25000"/>
                        <a:buNone/>
                      </a:pPr>
                      <a:r>
                        <a:rPr lang="en-GB" sz="1400" dirty="0">
                          <a:sym typeface="Corbel"/>
                        </a:rPr>
                        <a:t>Looking back, how well do you feel that your school/college prepared you for adult working life?</a:t>
                      </a:r>
                      <a:endParaRPr lang="en-GB" sz="1400" dirty="0">
                        <a:latin typeface="Corbel"/>
                        <a:ea typeface="Corbel"/>
                        <a:cs typeface="Corbel"/>
                        <a:sym typeface="Corbe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402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Very well</a:t>
                      </a:r>
                      <a:endParaRPr lang="en-GB" sz="1400" dirty="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dirty="0">
                          <a:sym typeface="Corbel"/>
                        </a:rPr>
                        <a:t>Quite well</a:t>
                      </a:r>
                      <a:endParaRPr lang="en-GB" sz="1400" dirty="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a:sym typeface="Corbel"/>
                        </a:rPr>
                        <a:t>Quite poorly</a:t>
                      </a:r>
                      <a:endParaRPr lang="en-GB" sz="1400">
                        <a:latin typeface="Corbel"/>
                        <a:ea typeface="Corbel"/>
                        <a:cs typeface="Corbel"/>
                        <a:sym typeface="Corbel"/>
                      </a:endParaRPr>
                    </a:p>
                  </a:txBody>
                  <a:tcPr marL="0" marR="0" marT="0" marB="0" anchor="ctr"/>
                </a:tc>
                <a:tc>
                  <a:txBody>
                    <a:bodyPr/>
                    <a:lstStyle/>
                    <a:p>
                      <a:pPr marL="0" marR="0" lvl="0" indent="0" algn="ctr" rtl="0">
                        <a:lnSpc>
                          <a:spcPct val="115000"/>
                        </a:lnSpc>
                        <a:spcBef>
                          <a:spcPts val="0"/>
                        </a:spcBef>
                        <a:buSzPct val="25000"/>
                        <a:buNone/>
                      </a:pPr>
                      <a:r>
                        <a:rPr lang="en-GB" sz="1400">
                          <a:sym typeface="Corbel"/>
                        </a:rPr>
                        <a:t>Very poorly</a:t>
                      </a:r>
                      <a:endParaRPr lang="en-GB" sz="1400">
                        <a:latin typeface="Corbel"/>
                        <a:ea typeface="Corbel"/>
                        <a:cs typeface="Corbel"/>
                        <a:sym typeface="Corbel"/>
                      </a:endParaRPr>
                    </a:p>
                  </a:txBody>
                  <a:tcPr marL="0" marR="0" marT="0" marB="0" anchor="ctr"/>
                </a:tc>
                <a:extLst>
                  <a:ext uri="{0D108BD9-81ED-4DB2-BD59-A6C34878D82A}">
                    <a16:rowId xmlns:a16="http://schemas.microsoft.com/office/drawing/2014/main" xmlns="" val="10001"/>
                  </a:ext>
                </a:extLst>
              </a:tr>
              <a:tr h="347000">
                <a:tc rowSpan="5">
                  <a:txBody>
                    <a:bodyPr/>
                    <a:lstStyle/>
                    <a:p>
                      <a:pPr marL="0" marR="0" lvl="0" indent="0" algn="l" rtl="0">
                        <a:lnSpc>
                          <a:spcPct val="115000"/>
                        </a:lnSpc>
                        <a:spcBef>
                          <a:spcPts val="0"/>
                        </a:spcBef>
                        <a:buSzPct val="25000"/>
                        <a:buNone/>
                      </a:pPr>
                      <a:r>
                        <a:rPr lang="en-GB" sz="1100">
                          <a:sym typeface="Corbel"/>
                        </a:rPr>
                        <a:t> </a:t>
                      </a:r>
                      <a:endParaRPr lang="en-GB" sz="1100">
                        <a:latin typeface="Corbel"/>
                        <a:ea typeface="Corbel"/>
                        <a:cs typeface="Corbel"/>
                        <a:sym typeface="Corbel"/>
                      </a:endParaRPr>
                    </a:p>
                  </a:txBody>
                  <a:tcPr marL="0" marR="0" marT="0" marB="0"/>
                </a:tc>
                <a:tc>
                  <a:txBody>
                    <a:bodyPr/>
                    <a:lstStyle/>
                    <a:p>
                      <a:pPr marL="0" marR="0" lvl="0" indent="0" algn="l" rtl="0">
                        <a:lnSpc>
                          <a:spcPct val="115000"/>
                        </a:lnSpc>
                        <a:spcBef>
                          <a:spcPts val="0"/>
                        </a:spcBef>
                        <a:buSzPct val="25000"/>
                        <a:buNone/>
                      </a:pPr>
                      <a:r>
                        <a:rPr lang="en-GB" sz="1400" dirty="0">
                          <a:sym typeface="Corbel"/>
                        </a:rPr>
                        <a:t>Never</a:t>
                      </a:r>
                      <a:endParaRPr lang="en-GB" sz="1400" dirty="0">
                        <a:latin typeface="Corbel"/>
                        <a:ea typeface="Corbel"/>
                        <a:cs typeface="Corbel"/>
                        <a:sym typeface="Corbel"/>
                      </a:endParaRPr>
                    </a:p>
                  </a:txBody>
                  <a:tcPr marL="0" marR="0" marT="0" marB="0"/>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a:sym typeface="Calibri"/>
                        </a:rPr>
                        <a:t>7.8%</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26.3%</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41.5%</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24.5%</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2"/>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Once</a:t>
                      </a:r>
                      <a:endParaRPr lang="en-GB" sz="1400">
                        <a:latin typeface="Corbel"/>
                        <a:ea typeface="Corbel"/>
                        <a:cs typeface="Corbel"/>
                        <a:sym typeface="Corbel"/>
                      </a:endParaRPr>
                    </a:p>
                  </a:txBody>
                  <a:tcPr marL="0" marR="0" marT="0" marB="0"/>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a:sym typeface="Calibri"/>
                        </a:rPr>
                        <a:t>3.8%</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36.2%</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47.2%</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12.9%</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3"/>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Twice</a:t>
                      </a:r>
                      <a:endParaRPr lang="en-GB" sz="1400">
                        <a:latin typeface="Corbel"/>
                        <a:ea typeface="Corbel"/>
                        <a:cs typeface="Corbel"/>
                        <a:sym typeface="Corbel"/>
                      </a:endParaRPr>
                    </a:p>
                  </a:txBody>
                  <a:tcPr marL="0" marR="0" marT="0" marB="0"/>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a:sym typeface="Calibri"/>
                        </a:rPr>
                        <a:t>3.7%</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48.5%</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40.1%</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7.6%</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4"/>
                  </a:ext>
                </a:extLst>
              </a:tr>
              <a:tr h="347000">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Three times</a:t>
                      </a:r>
                      <a:endParaRPr lang="en-GB" sz="1400">
                        <a:latin typeface="Corbel"/>
                        <a:ea typeface="Corbel"/>
                        <a:cs typeface="Corbel"/>
                        <a:sym typeface="Corbel"/>
                      </a:endParaRPr>
                    </a:p>
                  </a:txBody>
                  <a:tcPr marL="0" marR="0" marT="0" marB="0"/>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dirty="0">
                          <a:sym typeface="Calibri"/>
                        </a:rPr>
                        <a:t>9.9%</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55.3%</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28.3%</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6.6%</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5"/>
                  </a:ext>
                </a:extLst>
              </a:tr>
              <a:tr h="523950">
                <a:tc vMerge="1">
                  <a:txBody>
                    <a:bodyPr/>
                    <a:lstStyle/>
                    <a:p>
                      <a:endParaRPr lang="en-US"/>
                    </a:p>
                  </a:txBody>
                  <a:tcPr/>
                </a:tc>
                <a:tc>
                  <a:txBody>
                    <a:bodyPr/>
                    <a:lstStyle/>
                    <a:p>
                      <a:pPr marL="0" marR="0" lvl="0" indent="0" algn="l" rtl="0">
                        <a:lnSpc>
                          <a:spcPct val="115000"/>
                        </a:lnSpc>
                        <a:spcBef>
                          <a:spcPts val="0"/>
                        </a:spcBef>
                        <a:buSzPct val="25000"/>
                        <a:buNone/>
                      </a:pPr>
                      <a:r>
                        <a:rPr lang="en-GB" sz="1400">
                          <a:sym typeface="Corbel"/>
                        </a:rPr>
                        <a:t>Four or more times</a:t>
                      </a:r>
                      <a:endParaRPr lang="en-GB" sz="1400">
                        <a:latin typeface="Corbel"/>
                        <a:ea typeface="Corbel"/>
                        <a:cs typeface="Corbel"/>
                        <a:sym typeface="Corbel"/>
                      </a:endParaRPr>
                    </a:p>
                  </a:txBody>
                  <a:tcPr marL="0" marR="0" marT="0" marB="0"/>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dirty="0">
                          <a:sym typeface="Calibri"/>
                        </a:rPr>
                        <a:t>12.8%</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55.1%</a:t>
                      </a:r>
                      <a:endParaRPr lang="en-GB" sz="140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26.0%</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a:sym typeface="Calibri"/>
                        </a:rPr>
                        <a:t>6.2%</a:t>
                      </a:r>
                      <a:endParaRPr lang="en-GB" sz="140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6"/>
                  </a:ext>
                </a:extLst>
              </a:tr>
              <a:tr h="347000">
                <a:tc rowSpan="2" gridSpan="2">
                  <a:txBody>
                    <a:bodyPr/>
                    <a:lstStyle/>
                    <a:p>
                      <a:pPr marL="0" marR="0" lvl="0" indent="0" algn="l" rtl="0">
                        <a:lnSpc>
                          <a:spcPct val="115000"/>
                        </a:lnSpc>
                        <a:spcBef>
                          <a:spcPts val="0"/>
                        </a:spcBef>
                        <a:buSzPct val="25000"/>
                        <a:buNone/>
                      </a:pPr>
                      <a:r>
                        <a:rPr lang="en-GB" sz="1400">
                          <a:sym typeface="Corbel"/>
                        </a:rPr>
                        <a:t>Total</a:t>
                      </a:r>
                      <a:endParaRPr lang="en-GB" sz="1400">
                        <a:latin typeface="Corbel"/>
                        <a:ea typeface="Corbel"/>
                        <a:cs typeface="Corbel"/>
                        <a:sym typeface="Corbel"/>
                      </a:endParaRPr>
                    </a:p>
                  </a:txBody>
                  <a:tcPr marL="0" marR="0" marT="0" marB="0"/>
                </a:tc>
                <a:tc rowSpan="2" h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Count</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dirty="0">
                          <a:sym typeface="Calibri"/>
                        </a:rPr>
                        <a:t>109</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724</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704</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219</a:t>
                      </a:r>
                      <a:endParaRPr lang="en-GB" sz="14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7"/>
                  </a:ext>
                </a:extLst>
              </a:tr>
              <a:tr h="3470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15000"/>
                        </a:lnSpc>
                        <a:spcBef>
                          <a:spcPts val="0"/>
                        </a:spcBef>
                        <a:buSzPct val="25000"/>
                        <a:buNone/>
                      </a:pPr>
                      <a:r>
                        <a:rPr lang="en-GB" sz="1400" dirty="0">
                          <a:sym typeface="Corbel"/>
                        </a:rPr>
                        <a:t>% </a:t>
                      </a:r>
                      <a:endParaRPr lang="en-GB" sz="1400" dirty="0">
                        <a:latin typeface="Corbel"/>
                        <a:ea typeface="Corbel"/>
                        <a:cs typeface="Corbel"/>
                        <a:sym typeface="Corbel"/>
                      </a:endParaRPr>
                    </a:p>
                  </a:txBody>
                  <a:tcPr marL="0" marR="0" marT="0" marB="0"/>
                </a:tc>
                <a:tc>
                  <a:txBody>
                    <a:bodyPr/>
                    <a:lstStyle/>
                    <a:p>
                      <a:pPr marL="38100" marR="38100" lvl="0" indent="0" algn="ctr" rtl="0">
                        <a:lnSpc>
                          <a:spcPct val="145454"/>
                        </a:lnSpc>
                        <a:spcBef>
                          <a:spcPts val="0"/>
                        </a:spcBef>
                        <a:spcAft>
                          <a:spcPts val="0"/>
                        </a:spcAft>
                        <a:buSzPct val="25000"/>
                        <a:buNone/>
                      </a:pPr>
                      <a:r>
                        <a:rPr lang="en-GB" sz="1400" dirty="0">
                          <a:sym typeface="Calibri"/>
                        </a:rPr>
                        <a:t>6.2%</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41.2%</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40.1%</a:t>
                      </a:r>
                      <a:endParaRPr lang="en-GB" sz="1400" dirty="0">
                        <a:solidFill>
                          <a:srgbClr val="000000"/>
                        </a:solidFill>
                        <a:latin typeface="Calibri"/>
                        <a:ea typeface="Calibri"/>
                        <a:cs typeface="Calibri"/>
                        <a:sym typeface="Calibri"/>
                      </a:endParaRPr>
                    </a:p>
                  </a:txBody>
                  <a:tcPr marL="0" marR="0" marT="0" marB="0" anchor="ctr"/>
                </a:tc>
                <a:tc>
                  <a:txBody>
                    <a:bodyPr/>
                    <a:lstStyle/>
                    <a:p>
                      <a:pPr marL="38100" marR="38100" lvl="0" indent="0" algn="ctr" rtl="0">
                        <a:lnSpc>
                          <a:spcPct val="145454"/>
                        </a:lnSpc>
                        <a:spcBef>
                          <a:spcPts val="0"/>
                        </a:spcBef>
                        <a:spcAft>
                          <a:spcPts val="0"/>
                        </a:spcAft>
                        <a:buSzPct val="25000"/>
                        <a:buNone/>
                      </a:pPr>
                      <a:r>
                        <a:rPr lang="en-GB" sz="1400" dirty="0">
                          <a:sym typeface="Calibri"/>
                        </a:rPr>
                        <a:t>12.5%</a:t>
                      </a:r>
                      <a:endParaRPr lang="en-GB" sz="14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xmlns="" val="10008"/>
                  </a:ext>
                </a:extLst>
              </a:tr>
            </a:tbl>
          </a:graphicData>
        </a:graphic>
      </p:graphicFrame>
      <p:sp>
        <p:nvSpPr>
          <p:cNvPr id="378" name="Shape 378"/>
          <p:cNvSpPr/>
          <p:nvPr/>
        </p:nvSpPr>
        <p:spPr>
          <a:xfrm>
            <a:off x="4590314" y="3941367"/>
            <a:ext cx="11556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algn="ctr"/>
            <a:endParaRPr>
              <a:solidFill>
                <a:prstClr val="white"/>
              </a:solidFill>
              <a:ea typeface="Calibri"/>
              <a:cs typeface="Calibri"/>
              <a:sym typeface="Calibri"/>
            </a:endParaRPr>
          </a:p>
        </p:txBody>
      </p:sp>
      <p:sp>
        <p:nvSpPr>
          <p:cNvPr id="379" name="Shape 379"/>
          <p:cNvSpPr/>
          <p:nvPr/>
        </p:nvSpPr>
        <p:spPr>
          <a:xfrm>
            <a:off x="3370376" y="5188744"/>
            <a:ext cx="11556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algn="ctr"/>
            <a:endParaRPr>
              <a:solidFill>
                <a:prstClr val="white"/>
              </a:solidFill>
              <a:ea typeface="Calibri"/>
              <a:cs typeface="Calibri"/>
              <a:sym typeface="Calibri"/>
            </a:endParaRPr>
          </a:p>
        </p:txBody>
      </p:sp>
      <p:sp>
        <p:nvSpPr>
          <p:cNvPr id="380" name="Shape 380"/>
          <p:cNvSpPr/>
          <p:nvPr/>
        </p:nvSpPr>
        <p:spPr>
          <a:xfrm>
            <a:off x="10044227" y="3766344"/>
            <a:ext cx="15312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algn="ctr"/>
            <a:endParaRPr>
              <a:solidFill>
                <a:prstClr val="white"/>
              </a:solidFill>
              <a:ea typeface="Calibri"/>
              <a:cs typeface="Calibri"/>
              <a:sym typeface="Calibri"/>
            </a:endParaRPr>
          </a:p>
        </p:txBody>
      </p:sp>
      <p:sp>
        <p:nvSpPr>
          <p:cNvPr id="381" name="Shape 381"/>
          <p:cNvSpPr/>
          <p:nvPr/>
        </p:nvSpPr>
        <p:spPr>
          <a:xfrm>
            <a:off x="8513139" y="5265669"/>
            <a:ext cx="1531200" cy="863700"/>
          </a:xfrm>
          <a:prstGeom prst="ellipse">
            <a:avLst/>
          </a:prstGeom>
          <a:noFill/>
          <a:ln w="19050" cap="flat" cmpd="sng">
            <a:solidFill>
              <a:srgbClr val="C00000"/>
            </a:solidFill>
            <a:prstDash val="solid"/>
            <a:miter/>
            <a:headEnd type="none" w="med" len="med"/>
            <a:tailEnd type="none" w="med" len="med"/>
          </a:ln>
        </p:spPr>
        <p:txBody>
          <a:bodyPr lIns="91425" tIns="45700" rIns="91425" bIns="45700" anchor="ctr" anchorCtr="0">
            <a:noAutofit/>
          </a:bodyPr>
          <a:lstStyle/>
          <a:p>
            <a:pPr algn="ctr"/>
            <a:endParaRPr>
              <a:solidFill>
                <a:prstClr val="white"/>
              </a:solidFill>
              <a:ea typeface="Calibri"/>
              <a:cs typeface="Calibri"/>
              <a:sym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2598556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12192000" cy="6858000"/>
          </a:xfrm>
          <a:prstGeom prst="rect">
            <a:avLst/>
          </a:prstGeom>
          <a:solidFill>
            <a:srgbClr val="008080">
              <a:alpha val="82745"/>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7" name="TextBox 6"/>
          <p:cNvSpPr txBox="1"/>
          <p:nvPr/>
        </p:nvSpPr>
        <p:spPr>
          <a:xfrm>
            <a:off x="2169994" y="2043668"/>
            <a:ext cx="7601803" cy="3046988"/>
          </a:xfrm>
          <a:prstGeom prst="rect">
            <a:avLst/>
          </a:prstGeom>
          <a:noFill/>
        </p:spPr>
        <p:txBody>
          <a:bodyPr wrap="square" rtlCol="0">
            <a:spAutoFit/>
          </a:bodyPr>
          <a:lstStyle/>
          <a:p>
            <a:pPr algn="ctr"/>
            <a:r>
              <a:rPr lang="en-GB" sz="9600" b="1" dirty="0" smtClean="0">
                <a:solidFill>
                  <a:prstClr val="white"/>
                </a:solidFill>
              </a:rPr>
              <a:t>Listen to young people</a:t>
            </a:r>
            <a:endParaRPr lang="en-GB" sz="9600" b="1" dirty="0">
              <a:solidFill>
                <a:prstClr val="white"/>
              </a:solidFill>
            </a:endParaRPr>
          </a:p>
        </p:txBody>
      </p:sp>
    </p:spTree>
    <p:extLst>
      <p:ext uri="{BB962C8B-B14F-4D97-AF65-F5344CB8AC3E}">
        <p14:creationId xmlns:p14="http://schemas.microsoft.com/office/powerpoint/2010/main" val="2122487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675" y="899573"/>
            <a:ext cx="10126639" cy="954107"/>
          </a:xfrm>
          <a:prstGeom prst="rect">
            <a:avLst/>
          </a:prstGeom>
          <a:noFill/>
        </p:spPr>
        <p:txBody>
          <a:bodyPr wrap="square" rtlCol="0">
            <a:spAutoFit/>
          </a:bodyPr>
          <a:lstStyle/>
          <a:p>
            <a:r>
              <a:rPr lang="en-GB" sz="2800" b="1" dirty="0" smtClean="0">
                <a:solidFill>
                  <a:schemeClr val="bg2">
                    <a:lumMod val="25000"/>
                  </a:schemeClr>
                </a:solidFill>
                <a:latin typeface="Calibri" panose="020F0502020204030204" pitchFamily="34" charset="0"/>
                <a:cs typeface="Arial" panose="020B0604020202020204" pitchFamily="34" charset="0"/>
              </a:rPr>
              <a:t>It </a:t>
            </a:r>
            <a:r>
              <a:rPr lang="en-GB" sz="2800" b="1" dirty="0">
                <a:solidFill>
                  <a:schemeClr val="bg2">
                    <a:lumMod val="25000"/>
                  </a:schemeClr>
                </a:solidFill>
                <a:latin typeface="Calibri" panose="020F0502020204030204" pitchFamily="34" charset="0"/>
                <a:cs typeface="Arial" panose="020B0604020202020204" pitchFamily="34" charset="0"/>
              </a:rPr>
              <a:t>is then beneficial that careers provisions are designed considering what young people would find helpful to hear about.</a:t>
            </a:r>
          </a:p>
        </p:txBody>
      </p:sp>
      <p:sp>
        <p:nvSpPr>
          <p:cNvPr id="2" name="Rectangle 1"/>
          <p:cNvSpPr/>
          <p:nvPr/>
        </p:nvSpPr>
        <p:spPr>
          <a:xfrm>
            <a:off x="518675" y="2388128"/>
            <a:ext cx="10764982" cy="3785652"/>
          </a:xfrm>
          <a:prstGeom prst="rect">
            <a:avLst/>
          </a:prstGeom>
        </p:spPr>
        <p:txBody>
          <a:bodyPr wrap="square">
            <a:spAutoFit/>
          </a:bodyPr>
          <a:lstStyle/>
          <a:p>
            <a:r>
              <a:rPr lang="en-GB" sz="2000" b="1" dirty="0" smtClean="0">
                <a:solidFill>
                  <a:schemeClr val="bg2">
                    <a:lumMod val="25000"/>
                  </a:schemeClr>
                </a:solidFill>
                <a:cs typeface="Arial" panose="020B0604020202020204" pitchFamily="34" charset="0"/>
              </a:rPr>
              <a:t>Education and Employers 2017</a:t>
            </a:r>
            <a:endParaRPr lang="en-GB" sz="2000" b="1" dirty="0">
              <a:solidFill>
                <a:schemeClr val="bg2">
                  <a:lumMod val="25000"/>
                </a:schemeClr>
              </a:solidFill>
              <a:cs typeface="Arial" panose="020B0604020202020204" pitchFamily="34" charset="0"/>
            </a:endParaRPr>
          </a:p>
          <a:p>
            <a:endParaRPr lang="en-GB" b="1" dirty="0">
              <a:solidFill>
                <a:schemeClr val="tx2">
                  <a:lumMod val="75000"/>
                </a:schemeClr>
              </a:solidFill>
              <a:cs typeface="Arial" panose="020B0604020202020204" pitchFamily="34" charset="0"/>
            </a:endParaRPr>
          </a:p>
          <a:p>
            <a:r>
              <a:rPr lang="en-GB" dirty="0">
                <a:solidFill>
                  <a:schemeClr val="tx1">
                    <a:lumMod val="65000"/>
                    <a:lumOff val="35000"/>
                  </a:schemeClr>
                </a:solidFill>
              </a:rPr>
              <a:t>Respondents who felt their teenage employer engagement to have been helpful went on to earn more and experience</a:t>
            </a:r>
            <a:r>
              <a:rPr lang="en-GB" dirty="0">
                <a:solidFill>
                  <a:schemeClr val="bg2">
                    <a:lumMod val="25000"/>
                  </a:schemeClr>
                </a:solidFill>
              </a:rPr>
              <a:t> </a:t>
            </a:r>
            <a:r>
              <a:rPr lang="en-GB" b="1" dirty="0">
                <a:solidFill>
                  <a:schemeClr val="bg2">
                    <a:lumMod val="25000"/>
                  </a:schemeClr>
                </a:solidFill>
              </a:rPr>
              <a:t>lower rates of being NEET than peers</a:t>
            </a:r>
            <a:r>
              <a:rPr lang="en-GB" dirty="0">
                <a:solidFill>
                  <a:schemeClr val="bg2">
                    <a:lumMod val="25000"/>
                  </a:schemeClr>
                </a:solidFill>
              </a:rPr>
              <a:t>. </a:t>
            </a:r>
          </a:p>
          <a:p>
            <a:endParaRPr lang="en-GB" dirty="0">
              <a:solidFill>
                <a:schemeClr val="tx1">
                  <a:lumMod val="65000"/>
                  <a:lumOff val="35000"/>
                </a:schemeClr>
              </a:solidFill>
            </a:endParaRPr>
          </a:p>
          <a:p>
            <a:r>
              <a:rPr lang="en-GB" dirty="0">
                <a:solidFill>
                  <a:schemeClr val="tx1">
                    <a:lumMod val="65000"/>
                    <a:lumOff val="35000"/>
                  </a:schemeClr>
                </a:solidFill>
              </a:rPr>
              <a:t>Consistently it was the young adults who recalled the most engagements who found the activities undertaken to have proved to have been more helpful to them</a:t>
            </a:r>
          </a:p>
          <a:p>
            <a:endParaRPr lang="en-GB" b="1" dirty="0" smtClean="0">
              <a:solidFill>
                <a:schemeClr val="tx1">
                  <a:lumMod val="65000"/>
                  <a:lumOff val="35000"/>
                </a:schemeClr>
              </a:solidFill>
              <a:cs typeface="Arial" panose="020B0604020202020204" pitchFamily="34" charset="0"/>
            </a:endParaRPr>
          </a:p>
          <a:p>
            <a:endParaRPr lang="en-GB" sz="2000" b="1" dirty="0" smtClean="0">
              <a:solidFill>
                <a:schemeClr val="bg2">
                  <a:lumMod val="25000"/>
                </a:schemeClr>
              </a:solidFill>
              <a:cs typeface="Arial" panose="020B0604020202020204" pitchFamily="34" charset="0"/>
            </a:endParaRPr>
          </a:p>
          <a:p>
            <a:r>
              <a:rPr lang="en-GB" sz="2000" b="1" dirty="0" smtClean="0">
                <a:solidFill>
                  <a:schemeClr val="bg2">
                    <a:lumMod val="25000"/>
                  </a:schemeClr>
                </a:solidFill>
                <a:cs typeface="Arial" panose="020B0604020202020204" pitchFamily="34" charset="0"/>
              </a:rPr>
              <a:t>Kashefpakdel and Percy 2016</a:t>
            </a:r>
          </a:p>
          <a:p>
            <a:endParaRPr lang="en-GB" b="1" dirty="0">
              <a:solidFill>
                <a:schemeClr val="tx1">
                  <a:lumMod val="65000"/>
                  <a:lumOff val="35000"/>
                </a:schemeClr>
              </a:solidFill>
              <a:cs typeface="Arial" panose="020B0604020202020204" pitchFamily="34" charset="0"/>
            </a:endParaRPr>
          </a:p>
          <a:p>
            <a:r>
              <a:rPr lang="en-GB" dirty="0">
                <a:solidFill>
                  <a:schemeClr val="tx1">
                    <a:lumMod val="65000"/>
                    <a:lumOff val="35000"/>
                  </a:schemeClr>
                </a:solidFill>
              </a:rPr>
              <a:t>In their study students who took part in career talks at 14/15 and found them ‘very helpful’ witnessed a 1.6% increase in earnings per career talk at age 26.</a:t>
            </a:r>
            <a:endParaRPr lang="en-GB" b="1" dirty="0">
              <a:solidFill>
                <a:schemeClr val="tx1">
                  <a:lumMod val="65000"/>
                  <a:lumOff val="35000"/>
                </a:schemeClr>
              </a:solidFill>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6523444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675" y="722593"/>
            <a:ext cx="10126639" cy="584775"/>
          </a:xfrm>
          <a:prstGeom prst="rect">
            <a:avLst/>
          </a:prstGeom>
          <a:noFill/>
        </p:spPr>
        <p:txBody>
          <a:bodyPr wrap="square" rtlCol="0">
            <a:spAutoFit/>
          </a:bodyPr>
          <a:lstStyle/>
          <a:p>
            <a:r>
              <a:rPr lang="en-GB" sz="3200" b="1" dirty="0" smtClean="0">
                <a:solidFill>
                  <a:schemeClr val="bg2">
                    <a:lumMod val="25000"/>
                  </a:schemeClr>
                </a:solidFill>
              </a:rPr>
              <a:t>What do young people want? </a:t>
            </a:r>
          </a:p>
        </p:txBody>
      </p:sp>
      <p:graphicFrame>
        <p:nvGraphicFramePr>
          <p:cNvPr id="10" name="Table 9"/>
          <p:cNvGraphicFramePr>
            <a:graphicFrameLocks noGrp="1"/>
          </p:cNvGraphicFramePr>
          <p:nvPr>
            <p:extLst>
              <p:ext uri="{D42A27DB-BD31-4B8C-83A1-F6EECF244321}">
                <p14:modId xmlns:p14="http://schemas.microsoft.com/office/powerpoint/2010/main" val="160981276"/>
              </p:ext>
            </p:extLst>
          </p:nvPr>
        </p:nvGraphicFramePr>
        <p:xfrm>
          <a:off x="2610465" y="1620981"/>
          <a:ext cx="6312309" cy="4964376"/>
        </p:xfrm>
        <a:graphic>
          <a:graphicData uri="http://schemas.openxmlformats.org/drawingml/2006/table">
            <a:tbl>
              <a:tblPr firstRow="1" firstCol="1" bandRow="1">
                <a:tableStyleId>{F2DE63D5-997A-4646-A377-4702673A728D}</a:tableStyleId>
              </a:tblPr>
              <a:tblGrid>
                <a:gridCol w="5510503">
                  <a:extLst>
                    <a:ext uri="{9D8B030D-6E8A-4147-A177-3AD203B41FA5}">
                      <a16:colId xmlns="" xmlns:a16="http://schemas.microsoft.com/office/drawing/2014/main" val="20000"/>
                    </a:ext>
                  </a:extLst>
                </a:gridCol>
                <a:gridCol w="801806">
                  <a:extLst>
                    <a:ext uri="{9D8B030D-6E8A-4147-A177-3AD203B41FA5}">
                      <a16:colId xmlns="" xmlns:a16="http://schemas.microsoft.com/office/drawing/2014/main" val="20001"/>
                    </a:ext>
                  </a:extLst>
                </a:gridCol>
              </a:tblGrid>
              <a:tr h="548806">
                <a:tc>
                  <a:txBody>
                    <a:bodyPr/>
                    <a:lstStyle/>
                    <a:p>
                      <a:pPr>
                        <a:lnSpc>
                          <a:spcPct val="107000"/>
                        </a:lnSpc>
                      </a:pPr>
                      <a:r>
                        <a:rPr lang="en-GB" sz="1400" dirty="0">
                          <a:effectLst/>
                        </a:rPr>
                        <a:t>Given what you know now, would you have welcomed more help in any of the following areas while at school/college?</a:t>
                      </a:r>
                      <a:endParaRPr lang="en-GB" sz="1400" dirty="0">
                        <a:effectLst/>
                        <a:latin typeface="Calibri" panose="020F0502020204030204" pitchFamily="34" charset="0"/>
                      </a:endParaRPr>
                    </a:p>
                  </a:txBody>
                  <a:tcPr marL="62972" marR="62972" marT="8746" marB="0" anchor="ctr"/>
                </a:tc>
                <a:tc>
                  <a:txBody>
                    <a:bodyPr/>
                    <a:lstStyle/>
                    <a:p>
                      <a:pPr algn="ctr">
                        <a:lnSpc>
                          <a:spcPct val="107000"/>
                        </a:lnSpc>
                      </a:pPr>
                      <a:endParaRPr lang="en-GB" sz="1200" dirty="0">
                        <a:effectLst/>
                        <a:latin typeface="Calibri" panose="020F0502020204030204" pitchFamily="34" charset="0"/>
                      </a:endParaRPr>
                    </a:p>
                  </a:txBody>
                  <a:tcPr marL="62972" marR="62972" marT="8746" marB="0" anchor="ctr"/>
                </a:tc>
                <a:extLst>
                  <a:ext uri="{0D108BD9-81ED-4DB2-BD59-A6C34878D82A}">
                    <a16:rowId xmlns="" xmlns:a16="http://schemas.microsoft.com/office/drawing/2014/main" val="10000"/>
                  </a:ext>
                </a:extLst>
              </a:tr>
              <a:tr h="250701">
                <a:tc>
                  <a:txBody>
                    <a:bodyPr/>
                    <a:lstStyle/>
                    <a:p>
                      <a:pPr>
                        <a:lnSpc>
                          <a:spcPct val="107000"/>
                        </a:lnSpc>
                      </a:pPr>
                      <a:r>
                        <a:rPr lang="en-GB" sz="1200" dirty="0">
                          <a:solidFill>
                            <a:schemeClr val="bg1"/>
                          </a:solidFill>
                          <a:effectLst/>
                        </a:rPr>
                        <a:t>How to create a good CV, or write a good application</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a:solidFill>
                            <a:schemeClr val="bg1"/>
                          </a:solidFill>
                          <a:effectLst/>
                        </a:rPr>
                        <a:t>60%</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1"/>
                  </a:ext>
                </a:extLst>
              </a:tr>
              <a:tr h="209978">
                <a:tc>
                  <a:txBody>
                    <a:bodyPr/>
                    <a:lstStyle/>
                    <a:p>
                      <a:pPr>
                        <a:lnSpc>
                          <a:spcPct val="107000"/>
                        </a:lnSpc>
                      </a:pPr>
                      <a:r>
                        <a:rPr lang="en-GB" sz="1200" dirty="0">
                          <a:solidFill>
                            <a:schemeClr val="bg1"/>
                          </a:solidFill>
                          <a:effectLst/>
                        </a:rPr>
                        <a:t>How to perform well at interview</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60%</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2"/>
                  </a:ext>
                </a:extLst>
              </a:tr>
              <a:tr h="288878">
                <a:tc>
                  <a:txBody>
                    <a:bodyPr/>
                    <a:lstStyle/>
                    <a:p>
                      <a:pPr>
                        <a:lnSpc>
                          <a:spcPct val="107000"/>
                        </a:lnSpc>
                      </a:pPr>
                      <a:r>
                        <a:rPr lang="en-GB" sz="1200" dirty="0">
                          <a:solidFill>
                            <a:schemeClr val="bg1"/>
                          </a:solidFill>
                          <a:effectLst/>
                        </a:rPr>
                        <a:t>How the tax/benefit systems work</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a:solidFill>
                            <a:schemeClr val="bg1"/>
                          </a:solidFill>
                          <a:effectLst/>
                        </a:rPr>
                        <a:t>59%</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3"/>
                  </a:ext>
                </a:extLst>
              </a:tr>
              <a:tr h="227794">
                <a:tc>
                  <a:txBody>
                    <a:bodyPr/>
                    <a:lstStyle/>
                    <a:p>
                      <a:pPr>
                        <a:lnSpc>
                          <a:spcPct val="107000"/>
                        </a:lnSpc>
                      </a:pPr>
                      <a:r>
                        <a:rPr lang="en-GB" sz="1200" dirty="0">
                          <a:solidFill>
                            <a:schemeClr val="bg1"/>
                          </a:solidFill>
                          <a:effectLst/>
                        </a:rPr>
                        <a:t>How employers actually recruit</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a:solidFill>
                            <a:schemeClr val="bg1"/>
                          </a:solidFill>
                          <a:effectLst/>
                        </a:rPr>
                        <a:t>56%</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4"/>
                  </a:ext>
                </a:extLst>
              </a:tr>
              <a:tr h="288878">
                <a:tc>
                  <a:txBody>
                    <a:bodyPr/>
                    <a:lstStyle/>
                    <a:p>
                      <a:pPr>
                        <a:lnSpc>
                          <a:spcPct val="107000"/>
                        </a:lnSpc>
                      </a:pPr>
                      <a:r>
                        <a:rPr lang="en-GB" sz="1200" dirty="0">
                          <a:solidFill>
                            <a:schemeClr val="bg1"/>
                          </a:solidFill>
                          <a:effectLst/>
                        </a:rPr>
                        <a:t>How to manage money once you had income</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55%</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5"/>
                  </a:ext>
                </a:extLst>
              </a:tr>
              <a:tr h="416773">
                <a:tc>
                  <a:txBody>
                    <a:bodyPr/>
                    <a:lstStyle/>
                    <a:p>
                      <a:pPr>
                        <a:lnSpc>
                          <a:spcPct val="107000"/>
                        </a:lnSpc>
                      </a:pPr>
                      <a:r>
                        <a:rPr lang="en-GB" sz="1200">
                          <a:solidFill>
                            <a:schemeClr val="bg1"/>
                          </a:solidFill>
                          <a:effectLst/>
                        </a:rPr>
                        <a:t>How the world of work is changing and which skills are likely to be demanded in future</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49%</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6"/>
                  </a:ext>
                </a:extLst>
              </a:tr>
              <a:tr h="249428">
                <a:tc>
                  <a:txBody>
                    <a:bodyPr/>
                    <a:lstStyle/>
                    <a:p>
                      <a:pPr>
                        <a:lnSpc>
                          <a:spcPct val="107000"/>
                        </a:lnSpc>
                      </a:pPr>
                      <a:r>
                        <a:rPr lang="en-GB" sz="1200" dirty="0">
                          <a:solidFill>
                            <a:schemeClr val="bg1"/>
                          </a:solidFill>
                          <a:effectLst/>
                        </a:rPr>
                        <a:t>How to find a job</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48%</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7"/>
                  </a:ext>
                </a:extLst>
              </a:tr>
              <a:tr h="337701">
                <a:tc>
                  <a:txBody>
                    <a:bodyPr/>
                    <a:lstStyle/>
                    <a:p>
                      <a:pPr>
                        <a:lnSpc>
                          <a:spcPct val="107000"/>
                        </a:lnSpc>
                      </a:pPr>
                      <a:r>
                        <a:rPr lang="en-GB" sz="1200" dirty="0">
                          <a:solidFill>
                            <a:schemeClr val="bg1"/>
                          </a:solidFill>
                          <a:effectLst/>
                        </a:rPr>
                        <a:t>How to find out what different jobs require in terms of skills, attitudes and qualifications</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47%</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8"/>
                  </a:ext>
                </a:extLst>
              </a:tr>
              <a:tr h="288878">
                <a:tc>
                  <a:txBody>
                    <a:bodyPr/>
                    <a:lstStyle/>
                    <a:p>
                      <a:pPr>
                        <a:lnSpc>
                          <a:spcPct val="107000"/>
                        </a:lnSpc>
                      </a:pPr>
                      <a:r>
                        <a:rPr lang="en-GB" sz="1200">
                          <a:solidFill>
                            <a:schemeClr val="bg1"/>
                          </a:solidFill>
                          <a:effectLst/>
                        </a:rPr>
                        <a:t>How job centres and employment agencies work</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36%</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09"/>
                  </a:ext>
                </a:extLst>
              </a:tr>
              <a:tr h="278697">
                <a:tc>
                  <a:txBody>
                    <a:bodyPr/>
                    <a:lstStyle/>
                    <a:p>
                      <a:pPr>
                        <a:lnSpc>
                          <a:spcPct val="107000"/>
                        </a:lnSpc>
                      </a:pPr>
                      <a:r>
                        <a:rPr lang="en-GB" sz="1200">
                          <a:solidFill>
                            <a:schemeClr val="bg1"/>
                          </a:solidFill>
                          <a:effectLst/>
                        </a:rPr>
                        <a:t>How to run your own enterprise/business</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36%</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extLst>
                  <a:ext uri="{0D108BD9-81ED-4DB2-BD59-A6C34878D82A}">
                    <a16:rowId xmlns="" xmlns:a16="http://schemas.microsoft.com/office/drawing/2014/main" val="10010"/>
                  </a:ext>
                </a:extLst>
              </a:tr>
              <a:tr h="470386">
                <a:tc>
                  <a:txBody>
                    <a:bodyPr/>
                    <a:lstStyle/>
                    <a:p>
                      <a:pPr>
                        <a:lnSpc>
                          <a:spcPct val="107000"/>
                        </a:lnSpc>
                      </a:pPr>
                      <a:r>
                        <a:rPr lang="en-GB" sz="1200" dirty="0">
                          <a:solidFill>
                            <a:schemeClr val="bg1"/>
                          </a:solidFill>
                          <a:effectLst/>
                        </a:rPr>
                        <a:t>How to get a part-time job whilst still at school or college</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50000"/>
                        </a:lnSpc>
                      </a:pPr>
                      <a:r>
                        <a:rPr lang="en-GB" sz="1200" dirty="0">
                          <a:solidFill>
                            <a:schemeClr val="bg1"/>
                          </a:solidFill>
                          <a:effectLst/>
                        </a:rPr>
                        <a:t> </a:t>
                      </a:r>
                    </a:p>
                    <a:p>
                      <a:pPr algn="ctr">
                        <a:lnSpc>
                          <a:spcPct val="150000"/>
                        </a:lnSpc>
                      </a:pPr>
                      <a:r>
                        <a:rPr lang="en-GB" sz="1200" dirty="0">
                          <a:solidFill>
                            <a:schemeClr val="bg1"/>
                          </a:solidFill>
                          <a:effectLst/>
                        </a:rPr>
                        <a:t>34%</a:t>
                      </a:r>
                      <a:endParaRPr lang="en-GB" sz="1200" dirty="0">
                        <a:solidFill>
                          <a:schemeClr val="bg1"/>
                        </a:solidFill>
                        <a:effectLst/>
                        <a:latin typeface="Calibri" panose="020F0502020204030204" pitchFamily="34" charset="0"/>
                      </a:endParaRPr>
                    </a:p>
                  </a:txBody>
                  <a:tcPr marL="8746" marR="8746" marT="8746" marB="0">
                    <a:solidFill>
                      <a:schemeClr val="tx1"/>
                    </a:solidFill>
                  </a:tcPr>
                </a:tc>
                <a:extLst>
                  <a:ext uri="{0D108BD9-81ED-4DB2-BD59-A6C34878D82A}">
                    <a16:rowId xmlns="" xmlns:a16="http://schemas.microsoft.com/office/drawing/2014/main" val="10011"/>
                  </a:ext>
                </a:extLst>
              </a:tr>
              <a:tr h="220158">
                <a:tc>
                  <a:txBody>
                    <a:bodyPr/>
                    <a:lstStyle/>
                    <a:p>
                      <a:pPr>
                        <a:lnSpc>
                          <a:spcPct val="107000"/>
                        </a:lnSpc>
                      </a:pPr>
                      <a:r>
                        <a:rPr lang="en-GB" sz="1200">
                          <a:solidFill>
                            <a:schemeClr val="bg1"/>
                          </a:solidFill>
                          <a:effectLst/>
                        </a:rPr>
                        <a:t>How to get into University</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27%</a:t>
                      </a:r>
                      <a:endParaRPr lang="en-GB" sz="1200" dirty="0">
                        <a:solidFill>
                          <a:schemeClr val="bg1"/>
                        </a:solidFill>
                        <a:effectLst/>
                        <a:latin typeface="Calibri" panose="020F0502020204030204" pitchFamily="34" charset="0"/>
                      </a:endParaRPr>
                    </a:p>
                  </a:txBody>
                  <a:tcPr marL="8746" marR="8746" marT="8746" marB="0">
                    <a:solidFill>
                      <a:schemeClr val="tx1"/>
                    </a:solidFill>
                  </a:tcPr>
                </a:tc>
                <a:extLst>
                  <a:ext uri="{0D108BD9-81ED-4DB2-BD59-A6C34878D82A}">
                    <a16:rowId xmlns="" xmlns:a16="http://schemas.microsoft.com/office/drawing/2014/main" val="10012"/>
                  </a:ext>
                </a:extLst>
              </a:tr>
              <a:tr h="339146">
                <a:tc>
                  <a:txBody>
                    <a:bodyPr/>
                    <a:lstStyle/>
                    <a:p>
                      <a:pPr>
                        <a:lnSpc>
                          <a:spcPct val="107000"/>
                        </a:lnSpc>
                      </a:pPr>
                      <a:r>
                        <a:rPr lang="en-GB" sz="1200">
                          <a:solidFill>
                            <a:schemeClr val="bg1"/>
                          </a:solidFill>
                          <a:effectLst/>
                        </a:rPr>
                        <a:t>How to get an Apprenticeship</a:t>
                      </a:r>
                      <a:endParaRPr lang="en-GB" sz="120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 </a:t>
                      </a:r>
                    </a:p>
                    <a:p>
                      <a:pPr algn="ctr">
                        <a:lnSpc>
                          <a:spcPct val="107000"/>
                        </a:lnSpc>
                      </a:pPr>
                      <a:r>
                        <a:rPr lang="en-GB" sz="1200" dirty="0">
                          <a:solidFill>
                            <a:schemeClr val="bg1"/>
                          </a:solidFill>
                          <a:effectLst/>
                        </a:rPr>
                        <a:t>24%</a:t>
                      </a:r>
                      <a:endParaRPr lang="en-GB" sz="1200" dirty="0">
                        <a:solidFill>
                          <a:schemeClr val="bg1"/>
                        </a:solidFill>
                        <a:effectLst/>
                        <a:latin typeface="Calibri" panose="020F0502020204030204" pitchFamily="34" charset="0"/>
                      </a:endParaRPr>
                    </a:p>
                  </a:txBody>
                  <a:tcPr marL="8746" marR="8746" marT="8746" marB="0">
                    <a:solidFill>
                      <a:schemeClr val="tx1"/>
                    </a:solidFill>
                  </a:tcPr>
                </a:tc>
                <a:extLst>
                  <a:ext uri="{0D108BD9-81ED-4DB2-BD59-A6C34878D82A}">
                    <a16:rowId xmlns="" xmlns:a16="http://schemas.microsoft.com/office/drawing/2014/main" val="10013"/>
                  </a:ext>
                </a:extLst>
              </a:tr>
              <a:tr h="337701">
                <a:tc>
                  <a:txBody>
                    <a:bodyPr/>
                    <a:lstStyle/>
                    <a:p>
                      <a:pPr>
                        <a:lnSpc>
                          <a:spcPct val="107000"/>
                        </a:lnSpc>
                      </a:pPr>
                      <a:r>
                        <a:rPr lang="en-GB" sz="1200" dirty="0">
                          <a:solidFill>
                            <a:schemeClr val="bg1"/>
                          </a:solidFill>
                          <a:effectLst/>
                        </a:rPr>
                        <a:t>How common it is to do a job which people of your gender don’t normally do</a:t>
                      </a:r>
                      <a:endParaRPr lang="en-GB" sz="1200" dirty="0">
                        <a:solidFill>
                          <a:schemeClr val="bg1"/>
                        </a:solidFill>
                        <a:effectLst/>
                        <a:latin typeface="Calibri" panose="020F0502020204030204" pitchFamily="34" charset="0"/>
                      </a:endParaRPr>
                    </a:p>
                  </a:txBody>
                  <a:tcPr marL="8746" marR="8746" marT="8746" marB="0" anchor="ctr">
                    <a:solidFill>
                      <a:schemeClr val="tx1"/>
                    </a:solidFill>
                  </a:tcPr>
                </a:tc>
                <a:tc>
                  <a:txBody>
                    <a:bodyPr/>
                    <a:lstStyle/>
                    <a:p>
                      <a:pPr algn="ctr">
                        <a:lnSpc>
                          <a:spcPct val="107000"/>
                        </a:lnSpc>
                      </a:pPr>
                      <a:r>
                        <a:rPr lang="en-GB" sz="1200" dirty="0">
                          <a:solidFill>
                            <a:schemeClr val="bg1"/>
                          </a:solidFill>
                          <a:effectLst/>
                        </a:rPr>
                        <a:t>21%</a:t>
                      </a:r>
                      <a:endParaRPr lang="en-GB" sz="1200" dirty="0">
                        <a:solidFill>
                          <a:schemeClr val="bg1"/>
                        </a:solidFill>
                        <a:effectLst/>
                        <a:latin typeface="Calibri" panose="020F0502020204030204" pitchFamily="34" charset="0"/>
                      </a:endParaRPr>
                    </a:p>
                  </a:txBody>
                  <a:tcPr marL="8746" marR="8746" marT="8746" marB="0">
                    <a:solidFill>
                      <a:schemeClr val="tx1"/>
                    </a:solidFill>
                  </a:tcPr>
                </a:tc>
                <a:extLst>
                  <a:ext uri="{0D108BD9-81ED-4DB2-BD59-A6C34878D82A}">
                    <a16:rowId xmlns="" xmlns:a16="http://schemas.microsoft.com/office/drawing/2014/main" val="10014"/>
                  </a:ext>
                </a:extLst>
              </a:tr>
            </a:tbl>
          </a:graphicData>
        </a:graphic>
      </p:graphicFrame>
      <p:sp>
        <p:nvSpPr>
          <p:cNvPr id="11" name="Oval 10"/>
          <p:cNvSpPr/>
          <p:nvPr/>
        </p:nvSpPr>
        <p:spPr>
          <a:xfrm>
            <a:off x="8193467" y="1862684"/>
            <a:ext cx="692150" cy="16419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4207790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12192000" cy="6858000"/>
          </a:xfrm>
          <a:prstGeom prst="rect">
            <a:avLst/>
          </a:prstGeom>
          <a:solidFill>
            <a:srgbClr val="0070C0">
              <a:alpha val="74118"/>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56547" y="1905506"/>
            <a:ext cx="7601803" cy="3046988"/>
          </a:xfrm>
          <a:prstGeom prst="rect">
            <a:avLst/>
          </a:prstGeom>
          <a:noFill/>
        </p:spPr>
        <p:txBody>
          <a:bodyPr wrap="square" rtlCol="0">
            <a:spAutoFit/>
          </a:bodyPr>
          <a:lstStyle/>
          <a:p>
            <a:pPr algn="ctr"/>
            <a:r>
              <a:rPr lang="en-GB" sz="9600" b="1" dirty="0" smtClean="0">
                <a:solidFill>
                  <a:prstClr val="white"/>
                </a:solidFill>
              </a:rPr>
              <a:t>Preparation &amp; Follow up</a:t>
            </a:r>
            <a:endParaRPr lang="en-GB" sz="9600" b="1" dirty="0">
              <a:solidFill>
                <a:prstClr val="white"/>
              </a:solidFill>
            </a:endParaRPr>
          </a:p>
        </p:txBody>
      </p:sp>
    </p:spTree>
    <p:extLst>
      <p:ext uri="{BB962C8B-B14F-4D97-AF65-F5344CB8AC3E}">
        <p14:creationId xmlns:p14="http://schemas.microsoft.com/office/powerpoint/2010/main" val="282561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9647903" cy="1325563"/>
          </a:xfrm>
        </p:spPr>
        <p:txBody>
          <a:bodyPr>
            <a:noAutofit/>
          </a:bodyPr>
          <a:lstStyle/>
          <a:p>
            <a:r>
              <a:rPr lang="en-GB" sz="3200" b="1" dirty="0" smtClean="0">
                <a:solidFill>
                  <a:schemeClr val="bg1"/>
                </a:solidFill>
                <a:latin typeface="+mn-lt"/>
              </a:rPr>
              <a:t>Literature suggests that teenage engagement </a:t>
            </a:r>
            <a:br>
              <a:rPr lang="en-GB" sz="3200" b="1" dirty="0" smtClean="0">
                <a:solidFill>
                  <a:schemeClr val="bg1"/>
                </a:solidFill>
                <a:latin typeface="+mn-lt"/>
              </a:rPr>
            </a:br>
            <a:r>
              <a:rPr lang="en-GB" sz="3200" b="1" dirty="0" smtClean="0">
                <a:solidFill>
                  <a:schemeClr val="bg1"/>
                </a:solidFill>
                <a:latin typeface="+mn-lt"/>
              </a:rPr>
              <a:t>with workplaces makes a difference to adult outcomes..</a:t>
            </a:r>
            <a:endParaRPr lang="en-GB" sz="3200" b="1" dirty="0">
              <a:solidFill>
                <a:schemeClr val="bg1"/>
              </a:solidFill>
              <a:latin typeface="+mn-lt"/>
            </a:endParaRPr>
          </a:p>
        </p:txBody>
      </p:sp>
      <p:sp>
        <p:nvSpPr>
          <p:cNvPr id="6" name="Content Placeholder 5"/>
          <p:cNvSpPr>
            <a:spLocks noGrp="1"/>
          </p:cNvSpPr>
          <p:nvPr>
            <p:ph idx="1"/>
          </p:nvPr>
        </p:nvSpPr>
        <p:spPr>
          <a:xfrm>
            <a:off x="838200" y="1976633"/>
            <a:ext cx="10515600" cy="4351338"/>
          </a:xfrm>
        </p:spPr>
        <p:txBody>
          <a:bodyPr>
            <a:normAutofit fontScale="92500" lnSpcReduction="10000"/>
          </a:bodyPr>
          <a:lstStyle/>
          <a:p>
            <a:pPr>
              <a:buFont typeface="Wingdings" panose="05000000000000000000" pitchFamily="2" charset="2"/>
              <a:buChar char="§"/>
            </a:pPr>
            <a:r>
              <a:rPr lang="en-GB" dirty="0" smtClean="0">
                <a:solidFill>
                  <a:schemeClr val="bg1"/>
                </a:solidFill>
              </a:rPr>
              <a:t>Teenage part-time employment is associated with reduced NEET outcomes (UK) and improved earnings (US study)</a:t>
            </a:r>
          </a:p>
          <a:p>
            <a:pPr marL="901700" indent="0">
              <a:buNone/>
            </a:pPr>
            <a:r>
              <a:rPr lang="en-GB" dirty="0">
                <a:solidFill>
                  <a:schemeClr val="bg1"/>
                </a:solidFill>
              </a:rPr>
              <a:t>	</a:t>
            </a:r>
            <a:r>
              <a:rPr lang="en-GB" sz="1700" dirty="0">
                <a:solidFill>
                  <a:schemeClr val="bg1"/>
                </a:solidFill>
              </a:rPr>
              <a:t>Crawford, C., Duckworth, K., </a:t>
            </a:r>
            <a:r>
              <a:rPr lang="en-GB" sz="1700" dirty="0" err="1">
                <a:solidFill>
                  <a:schemeClr val="bg1"/>
                </a:solidFill>
              </a:rPr>
              <a:t>Vignoles</a:t>
            </a:r>
            <a:r>
              <a:rPr lang="en-GB" sz="1700" dirty="0">
                <a:solidFill>
                  <a:schemeClr val="bg1"/>
                </a:solidFill>
              </a:rPr>
              <a:t>, A. &amp; </a:t>
            </a:r>
            <a:r>
              <a:rPr lang="en-GB" sz="1700" dirty="0" smtClean="0">
                <a:solidFill>
                  <a:schemeClr val="bg1"/>
                </a:solidFill>
              </a:rPr>
              <a:t>G. </a:t>
            </a:r>
            <a:r>
              <a:rPr lang="en-GB" sz="1700" dirty="0" err="1" smtClean="0">
                <a:solidFill>
                  <a:schemeClr val="bg1"/>
                </a:solidFill>
              </a:rPr>
              <a:t>Whyness</a:t>
            </a:r>
            <a:r>
              <a:rPr lang="en-GB" sz="1700" dirty="0" smtClean="0">
                <a:solidFill>
                  <a:schemeClr val="bg1"/>
                </a:solidFill>
              </a:rPr>
              <a:t>. 2011. </a:t>
            </a:r>
            <a:r>
              <a:rPr lang="en-GB" sz="1700" i="1" dirty="0" smtClean="0">
                <a:solidFill>
                  <a:schemeClr val="bg1"/>
                </a:solidFill>
              </a:rPr>
              <a:t>Young </a:t>
            </a:r>
            <a:r>
              <a:rPr lang="en-GB" sz="1700" i="1" dirty="0">
                <a:solidFill>
                  <a:schemeClr val="bg1"/>
                </a:solidFill>
              </a:rPr>
              <a:t>people’s education </a:t>
            </a:r>
            <a:r>
              <a:rPr lang="en-GB" sz="1700" i="1" dirty="0" smtClean="0">
                <a:solidFill>
                  <a:schemeClr val="bg1"/>
                </a:solidFill>
              </a:rPr>
              <a:t>and labour </a:t>
            </a:r>
            <a:r>
              <a:rPr lang="en-GB" sz="1700" i="1" dirty="0">
                <a:solidFill>
                  <a:schemeClr val="bg1"/>
                </a:solidFill>
              </a:rPr>
              <a:t>market choices aged 16/17 to </a:t>
            </a:r>
            <a:r>
              <a:rPr lang="en-GB" sz="1700" i="1" dirty="0" smtClean="0">
                <a:solidFill>
                  <a:schemeClr val="bg1"/>
                </a:solidFill>
              </a:rPr>
              <a:t>18/19</a:t>
            </a:r>
            <a:r>
              <a:rPr lang="en-GB" sz="1700" dirty="0" smtClean="0">
                <a:solidFill>
                  <a:schemeClr val="bg1"/>
                </a:solidFill>
              </a:rPr>
              <a:t>. </a:t>
            </a:r>
            <a:r>
              <a:rPr lang="en-GB" sz="1700" dirty="0">
                <a:solidFill>
                  <a:schemeClr val="bg1"/>
                </a:solidFill>
              </a:rPr>
              <a:t>London: Department for </a:t>
            </a:r>
            <a:r>
              <a:rPr lang="en-GB" sz="1700" dirty="0" smtClean="0">
                <a:solidFill>
                  <a:schemeClr val="bg1"/>
                </a:solidFill>
              </a:rPr>
              <a:t>Education</a:t>
            </a:r>
          </a:p>
          <a:p>
            <a:pPr marL="901700" indent="-901700">
              <a:buNone/>
            </a:pPr>
            <a:r>
              <a:rPr lang="en-GB" sz="1700" dirty="0" smtClean="0">
                <a:solidFill>
                  <a:schemeClr val="bg1"/>
                </a:solidFill>
              </a:rPr>
              <a:t>	</a:t>
            </a:r>
            <a:r>
              <a:rPr lang="en-GB" sz="1700" dirty="0" err="1" smtClean="0">
                <a:solidFill>
                  <a:schemeClr val="bg1"/>
                </a:solidFill>
              </a:rPr>
              <a:t>Ruhm</a:t>
            </a:r>
            <a:r>
              <a:rPr lang="en-GB" sz="1700" dirty="0">
                <a:solidFill>
                  <a:schemeClr val="bg1"/>
                </a:solidFill>
              </a:rPr>
              <a:t>, C. (1997) </a:t>
            </a:r>
            <a:r>
              <a:rPr lang="en-GB" sz="1700" dirty="0" smtClean="0">
                <a:solidFill>
                  <a:schemeClr val="bg1"/>
                </a:solidFill>
              </a:rPr>
              <a:t>“Is </a:t>
            </a:r>
            <a:r>
              <a:rPr lang="en-GB" sz="1700" dirty="0">
                <a:solidFill>
                  <a:schemeClr val="bg1"/>
                </a:solidFill>
              </a:rPr>
              <a:t>high school employment consumption or investment</a:t>
            </a:r>
            <a:r>
              <a:rPr lang="en-GB" sz="1700" dirty="0" smtClean="0">
                <a:solidFill>
                  <a:schemeClr val="bg1"/>
                </a:solidFill>
              </a:rPr>
              <a:t>?” </a:t>
            </a:r>
            <a:r>
              <a:rPr lang="en-GB" sz="1700" i="1" dirty="0" smtClean="0">
                <a:solidFill>
                  <a:schemeClr val="bg1"/>
                </a:solidFill>
              </a:rPr>
              <a:t>Journal </a:t>
            </a:r>
            <a:r>
              <a:rPr lang="en-GB" sz="1700" i="1" dirty="0">
                <a:solidFill>
                  <a:schemeClr val="bg1"/>
                </a:solidFill>
              </a:rPr>
              <a:t>of </a:t>
            </a:r>
            <a:r>
              <a:rPr lang="en-GB" sz="1700" i="1" dirty="0" smtClean="0">
                <a:solidFill>
                  <a:schemeClr val="bg1"/>
                </a:solidFill>
              </a:rPr>
              <a:t>labour economics</a:t>
            </a:r>
            <a:r>
              <a:rPr lang="en-GB" sz="1700" dirty="0" smtClean="0">
                <a:solidFill>
                  <a:schemeClr val="bg1"/>
                </a:solidFill>
              </a:rPr>
              <a:t>. </a:t>
            </a:r>
            <a:r>
              <a:rPr lang="en-GB" sz="1700" dirty="0">
                <a:solidFill>
                  <a:schemeClr val="bg1"/>
                </a:solidFill>
              </a:rPr>
              <a:t>15:4, 735-776</a:t>
            </a:r>
          </a:p>
          <a:p>
            <a:pPr marL="0" indent="0">
              <a:buNone/>
            </a:pPr>
            <a:endParaRPr lang="en-GB" sz="2000" dirty="0">
              <a:solidFill>
                <a:schemeClr val="bg1"/>
              </a:solidFill>
            </a:endParaRPr>
          </a:p>
          <a:p>
            <a:pPr>
              <a:buFont typeface="Wingdings" panose="05000000000000000000" pitchFamily="2" charset="2"/>
              <a:buChar char="§"/>
            </a:pPr>
            <a:r>
              <a:rPr lang="en-GB" dirty="0" smtClean="0">
                <a:solidFill>
                  <a:schemeClr val="bg1"/>
                </a:solidFill>
              </a:rPr>
              <a:t>Teenage informal contacts with people in the labour market are associated with better employment outcomes (Finnish &amp; US studies)</a:t>
            </a:r>
          </a:p>
          <a:p>
            <a:pPr marL="901700" indent="0">
              <a:buNone/>
            </a:pPr>
            <a:r>
              <a:rPr lang="en-GB" dirty="0" smtClean="0">
                <a:solidFill>
                  <a:schemeClr val="bg1"/>
                </a:solidFill>
              </a:rPr>
              <a:t>	</a:t>
            </a:r>
            <a:r>
              <a:rPr lang="en-GB" sz="1700" dirty="0" smtClean="0">
                <a:solidFill>
                  <a:schemeClr val="bg1"/>
                </a:solidFill>
              </a:rPr>
              <a:t>M. </a:t>
            </a:r>
            <a:r>
              <a:rPr lang="en-GB" sz="1700" dirty="0" err="1" smtClean="0">
                <a:solidFill>
                  <a:schemeClr val="bg1"/>
                </a:solidFill>
              </a:rPr>
              <a:t>Jokisaari</a:t>
            </a:r>
            <a:r>
              <a:rPr lang="en-GB" sz="1700" dirty="0" smtClean="0">
                <a:solidFill>
                  <a:schemeClr val="bg1"/>
                </a:solidFill>
              </a:rPr>
              <a:t>. 2007.  “From newcomer to insider?  Social networks and socialisation into working life” in </a:t>
            </a:r>
            <a:r>
              <a:rPr lang="en-GB" sz="1700" i="1" dirty="0" smtClean="0">
                <a:solidFill>
                  <a:schemeClr val="bg1"/>
                </a:solidFill>
              </a:rPr>
              <a:t>Youth and Social Capital</a:t>
            </a:r>
            <a:r>
              <a:rPr lang="en-GB" sz="1700" dirty="0" smtClean="0">
                <a:solidFill>
                  <a:schemeClr val="bg1"/>
                </a:solidFill>
              </a:rPr>
              <a:t> edited by </a:t>
            </a:r>
            <a:r>
              <a:rPr lang="en-GB" sz="1700" dirty="0" err="1" smtClean="0">
                <a:solidFill>
                  <a:schemeClr val="bg1"/>
                </a:solidFill>
              </a:rPr>
              <a:t>Helver</a:t>
            </a:r>
            <a:r>
              <a:rPr lang="en-GB" sz="1700" dirty="0" smtClean="0">
                <a:solidFill>
                  <a:schemeClr val="bg1"/>
                </a:solidFill>
              </a:rPr>
              <a:t>, H. &amp; J. </a:t>
            </a:r>
            <a:r>
              <a:rPr lang="en-GB" sz="1700" dirty="0" err="1" smtClean="0">
                <a:solidFill>
                  <a:schemeClr val="bg1"/>
                </a:solidFill>
              </a:rPr>
              <a:t>Bynner</a:t>
            </a:r>
            <a:r>
              <a:rPr lang="en-GB" sz="1700" dirty="0" smtClean="0">
                <a:solidFill>
                  <a:schemeClr val="bg1"/>
                </a:solidFill>
              </a:rPr>
              <a:t>. London: Tufnell 	Press</a:t>
            </a:r>
          </a:p>
          <a:p>
            <a:pPr marL="901700" indent="0">
              <a:buNone/>
            </a:pPr>
            <a:r>
              <a:rPr lang="en-GB" sz="1700" dirty="0">
                <a:solidFill>
                  <a:schemeClr val="bg1"/>
                </a:solidFill>
              </a:rPr>
              <a:t>	</a:t>
            </a:r>
            <a:r>
              <a:rPr lang="en-GB" sz="1700" dirty="0" smtClean="0">
                <a:solidFill>
                  <a:schemeClr val="bg1"/>
                </a:solidFill>
              </a:rPr>
              <a:t>McDonald</a:t>
            </a:r>
            <a:r>
              <a:rPr lang="en-GB" sz="1700" dirty="0">
                <a:solidFill>
                  <a:schemeClr val="bg1"/>
                </a:solidFill>
              </a:rPr>
              <a:t>, S., Erickson, L.D., Johnson, M.K. &amp; </a:t>
            </a:r>
            <a:r>
              <a:rPr lang="en-GB" sz="1700" dirty="0" smtClean="0">
                <a:solidFill>
                  <a:schemeClr val="bg1"/>
                </a:solidFill>
              </a:rPr>
              <a:t>G.H. Elder. 2007. “Informal </a:t>
            </a:r>
            <a:r>
              <a:rPr lang="en-GB" sz="1700" dirty="0">
                <a:solidFill>
                  <a:schemeClr val="bg1"/>
                </a:solidFill>
              </a:rPr>
              <a:t>mentoring and </a:t>
            </a:r>
            <a:r>
              <a:rPr lang="en-GB" sz="1700" dirty="0" smtClean="0">
                <a:solidFill>
                  <a:schemeClr val="bg1"/>
                </a:solidFill>
              </a:rPr>
              <a:t>young adult employment.”  </a:t>
            </a:r>
            <a:r>
              <a:rPr lang="en-GB" sz="1700" i="1" dirty="0" smtClean="0">
                <a:solidFill>
                  <a:schemeClr val="bg1"/>
                </a:solidFill>
              </a:rPr>
              <a:t>Social Science Research</a:t>
            </a:r>
            <a:r>
              <a:rPr lang="en-GB" sz="1700" dirty="0" smtClean="0">
                <a:solidFill>
                  <a:schemeClr val="bg1"/>
                </a:solidFill>
              </a:rPr>
              <a:t>, </a:t>
            </a:r>
            <a:r>
              <a:rPr lang="en-GB" sz="1700" dirty="0">
                <a:solidFill>
                  <a:schemeClr val="bg1"/>
                </a:solidFill>
              </a:rPr>
              <a:t>36, 1328-1347</a:t>
            </a:r>
          </a:p>
          <a:p>
            <a:pPr marL="0" indent="0">
              <a:buNone/>
            </a:pPr>
            <a:endParaRPr lang="en-GB" dirty="0">
              <a:solidFill>
                <a:schemeClr val="bg1"/>
              </a:solidFill>
            </a:endParaRPr>
          </a:p>
          <a:p>
            <a:pPr marL="0" indent="0">
              <a:buNone/>
            </a:pPr>
            <a:endParaRPr lang="en-GB"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37206087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377" y="894877"/>
            <a:ext cx="9524999" cy="5386090"/>
          </a:xfrm>
          <a:prstGeom prst="rect">
            <a:avLst/>
          </a:prstGeom>
        </p:spPr>
        <p:txBody>
          <a:bodyPr wrap="square">
            <a:spAutoFit/>
          </a:bodyPr>
          <a:lstStyle/>
          <a:p>
            <a:r>
              <a:rPr lang="en-GB" sz="2200" dirty="0" smtClean="0">
                <a:solidFill>
                  <a:schemeClr val="bg2">
                    <a:lumMod val="25000"/>
                  </a:schemeClr>
                </a:solidFill>
              </a:rPr>
              <a:t>Students </a:t>
            </a:r>
            <a:r>
              <a:rPr lang="en-GB" sz="2200" dirty="0">
                <a:solidFill>
                  <a:schemeClr val="bg2">
                    <a:lumMod val="25000"/>
                  </a:schemeClr>
                </a:solidFill>
              </a:rPr>
              <a:t>consistently report that employer engagement activities were more useful if they have had time to think about their wider ambitions and prepare themselves prior to an event taking place. </a:t>
            </a:r>
            <a:endParaRPr lang="en-GB" sz="2200" dirty="0" smtClean="0">
              <a:solidFill>
                <a:schemeClr val="bg2">
                  <a:lumMod val="25000"/>
                </a:schemeClr>
              </a:solidFill>
            </a:endParaRPr>
          </a:p>
          <a:p>
            <a:endParaRPr lang="en-GB" sz="2200" dirty="0">
              <a:solidFill>
                <a:schemeClr val="bg2">
                  <a:lumMod val="25000"/>
                </a:schemeClr>
              </a:solidFill>
            </a:endParaRPr>
          </a:p>
          <a:p>
            <a:r>
              <a:rPr lang="en-GB" sz="2200" dirty="0">
                <a:solidFill>
                  <a:schemeClr val="bg2">
                    <a:lumMod val="25000"/>
                  </a:schemeClr>
                </a:solidFill>
              </a:rPr>
              <a:t>A number of educational professionals noted that whilst advice from people from the world of work was a crucial element in any careers provision, follow up advice from a careers professional helped to consolidate and make sense of the information provided. </a:t>
            </a:r>
          </a:p>
          <a:p>
            <a:endParaRPr lang="en-GB" sz="2200" dirty="0" smtClean="0">
              <a:solidFill>
                <a:schemeClr val="bg2">
                  <a:lumMod val="25000"/>
                </a:schemeClr>
              </a:solidFill>
            </a:endParaRPr>
          </a:p>
          <a:p>
            <a:r>
              <a:rPr lang="en-GB" sz="2200" b="1" dirty="0" smtClean="0">
                <a:solidFill>
                  <a:schemeClr val="bg2">
                    <a:lumMod val="25000"/>
                  </a:schemeClr>
                </a:solidFill>
              </a:rPr>
              <a:t>Wider literature agrees: </a:t>
            </a:r>
          </a:p>
          <a:p>
            <a:endParaRPr lang="en-GB" sz="2200" dirty="0">
              <a:solidFill>
                <a:schemeClr val="bg2">
                  <a:lumMod val="25000"/>
                </a:schemeClr>
              </a:solidFill>
            </a:endParaRPr>
          </a:p>
          <a:p>
            <a:r>
              <a:rPr lang="en-GB" sz="2200" dirty="0" smtClean="0">
                <a:solidFill>
                  <a:schemeClr val="bg2">
                    <a:lumMod val="25000"/>
                  </a:schemeClr>
                </a:solidFill>
              </a:rPr>
              <a:t>a </a:t>
            </a:r>
            <a:r>
              <a:rPr lang="en-GB" sz="2200" dirty="0">
                <a:solidFill>
                  <a:schemeClr val="bg2">
                    <a:lumMod val="25000"/>
                  </a:schemeClr>
                </a:solidFill>
              </a:rPr>
              <a:t>young person’s career awareness and confidence are greatly improved when they have attended a wraparound preparation and follow up session with a careers professional, compared to a careers fair alone</a:t>
            </a:r>
            <a:endParaRPr lang="en-GB" sz="2200" dirty="0" smtClean="0">
              <a:solidFill>
                <a:schemeClr val="bg2">
                  <a:lumMod val="25000"/>
                </a:schemeClr>
              </a:solidFill>
            </a:endParaRPr>
          </a:p>
          <a:p>
            <a:endParaRPr lang="en-GB" dirty="0">
              <a:solidFill>
                <a:schemeClr val="bg2">
                  <a:lumMod val="25000"/>
                </a:schemeClr>
              </a:solidFill>
            </a:endParaRPr>
          </a:p>
          <a:p>
            <a:endParaRPr lang="en-GB" dirty="0">
              <a:solidFill>
                <a:schemeClr val="bg2">
                  <a:lumMod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8366120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12192000" cy="6858000"/>
          </a:xfrm>
          <a:prstGeom prst="rect">
            <a:avLst/>
          </a:prstGeom>
          <a:solidFill>
            <a:srgbClr val="002060">
              <a:alpha val="74118"/>
            </a:srgbClr>
          </a:solidFill>
          <a:ln w="9525">
            <a:noFill/>
            <a:miter lim="800000"/>
            <a:headEnd/>
            <a:tailEnd/>
          </a:ln>
        </p:spPr>
        <p:txBody>
          <a:bodyPr rot="0" vert="horz" wrap="square" lIns="91440" tIns="45720" rIns="91440" bIns="45720" anchor="t" anchorCtr="0">
            <a:noAutofit/>
          </a:bodyPr>
          <a:lstStyle/>
          <a:p>
            <a:pPr>
              <a:lnSpc>
                <a:spcPct val="107000"/>
              </a:lnSpc>
            </a:pPr>
            <a:endParaRPr lang="en-GB" sz="1100" dirty="0">
              <a:solidFill>
                <a:prstClr val="white"/>
              </a:solidFill>
              <a:ea typeface="Calibri" panose="020F0502020204030204" pitchFamily="34" charset="0"/>
              <a:cs typeface="Times New Roman" panose="02020603050405020304" pitchFamily="18" charset="0"/>
            </a:endParaRPr>
          </a:p>
        </p:txBody>
      </p:sp>
      <p:sp>
        <p:nvSpPr>
          <p:cNvPr id="5" name="TextBox 4"/>
          <p:cNvSpPr txBox="1"/>
          <p:nvPr/>
        </p:nvSpPr>
        <p:spPr>
          <a:xfrm>
            <a:off x="2169994" y="2043668"/>
            <a:ext cx="7601803" cy="1569660"/>
          </a:xfrm>
          <a:prstGeom prst="rect">
            <a:avLst/>
          </a:prstGeom>
          <a:noFill/>
        </p:spPr>
        <p:txBody>
          <a:bodyPr wrap="square" rtlCol="0">
            <a:spAutoFit/>
          </a:bodyPr>
          <a:lstStyle/>
          <a:p>
            <a:pPr algn="ctr"/>
            <a:r>
              <a:rPr lang="en-GB" sz="9600" b="1" dirty="0" smtClean="0">
                <a:solidFill>
                  <a:prstClr val="white"/>
                </a:solidFill>
              </a:rPr>
              <a:t>Be coercive</a:t>
            </a:r>
            <a:endParaRPr lang="en-GB" sz="9600" b="1" dirty="0">
              <a:solidFill>
                <a:prstClr val="white"/>
              </a:solidFill>
            </a:endParaRPr>
          </a:p>
        </p:txBody>
      </p:sp>
    </p:spTree>
    <p:extLst>
      <p:ext uri="{BB962C8B-B14F-4D97-AF65-F5344CB8AC3E}">
        <p14:creationId xmlns:p14="http://schemas.microsoft.com/office/powerpoint/2010/main" val="3578565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90716" y="2861187"/>
            <a:ext cx="5769078" cy="2442856"/>
          </a:xfrm>
        </p:spPr>
        <p:txBody>
          <a:bodyPr>
            <a:normAutofit/>
          </a:bodyPr>
          <a:lstStyle/>
          <a:p>
            <a:r>
              <a:rPr lang="en-GB" b="1" dirty="0" smtClean="0">
                <a:solidFill>
                  <a:schemeClr val="bg1"/>
                </a:solidFill>
              </a:rPr>
              <a:t>A new toolkit to capture some of the indicators of successful transitions …</a:t>
            </a:r>
            <a:endParaRPr lang="en-GB" b="1" dirty="0">
              <a:solidFill>
                <a:schemeClr val="bg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250" b="-168"/>
          <a:stretch/>
        </p:blipFill>
        <p:spPr>
          <a:xfrm>
            <a:off x="6740013" y="1466566"/>
            <a:ext cx="5190151" cy="469956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6309" y="1205783"/>
            <a:ext cx="3161994" cy="1389933"/>
          </a:xfrm>
          <a:prstGeom prst="rect">
            <a:avLst/>
          </a:prstGeom>
        </p:spPr>
      </p:pic>
    </p:spTree>
    <p:extLst>
      <p:ext uri="{BB962C8B-B14F-4D97-AF65-F5344CB8AC3E}">
        <p14:creationId xmlns:p14="http://schemas.microsoft.com/office/powerpoint/2010/main" val="1547536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GB" dirty="0" smtClean="0"/>
              <a:t>Aim of this research</a:t>
            </a:r>
            <a:endParaRPr lang="en-GB" dirty="0"/>
          </a:p>
        </p:txBody>
      </p:sp>
      <p:sp>
        <p:nvSpPr>
          <p:cNvPr id="2" name="Rectangle 1"/>
          <p:cNvSpPr/>
          <p:nvPr/>
        </p:nvSpPr>
        <p:spPr>
          <a:xfrm>
            <a:off x="838200" y="1690688"/>
            <a:ext cx="10709147" cy="5016758"/>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1">
                    <a:lumMod val="95000"/>
                  </a:schemeClr>
                </a:solidFill>
              </a:rPr>
              <a:t>This study aims to harness insights from UK longitudinal studies to help careers professionals and other school teaching staff</a:t>
            </a:r>
            <a:r>
              <a:rPr lang="en-GB" sz="2000" b="1" dirty="0">
                <a:solidFill>
                  <a:schemeClr val="tx1">
                    <a:lumMod val="95000"/>
                  </a:schemeClr>
                </a:solidFill>
              </a:rPr>
              <a:t> identify and prioritise pupils who require greater levels of careers provision</a:t>
            </a:r>
            <a:r>
              <a:rPr lang="en-GB" sz="2000" dirty="0">
                <a:solidFill>
                  <a:schemeClr val="tx1">
                    <a:lumMod val="95000"/>
                  </a:schemeClr>
                </a:solidFill>
              </a:rPr>
              <a:t> as they approach key decision making points</a:t>
            </a:r>
            <a:r>
              <a:rPr lang="en-GB" sz="2000" dirty="0" smtClean="0">
                <a:solidFill>
                  <a:schemeClr val="tx1">
                    <a:lumMod val="95000"/>
                  </a:schemeClr>
                </a:solidFill>
              </a:rPr>
              <a:t>.</a:t>
            </a:r>
          </a:p>
          <a:p>
            <a:pPr marL="285750" indent="-285750">
              <a:buFont typeface="Arial" panose="020B0604020202020204" pitchFamily="34" charset="0"/>
              <a:buChar char="•"/>
            </a:pPr>
            <a:endParaRPr lang="en-GB" sz="2000" dirty="0" smtClean="0">
              <a:solidFill>
                <a:schemeClr val="tx1">
                  <a:lumMod val="95000"/>
                </a:schemeClr>
              </a:solidFill>
            </a:endParaRPr>
          </a:p>
          <a:p>
            <a:endParaRPr lang="en-GB" sz="2000" dirty="0">
              <a:solidFill>
                <a:schemeClr val="tx1">
                  <a:lumMod val="95000"/>
                </a:schemeClr>
              </a:solidFill>
            </a:endParaRPr>
          </a:p>
          <a:p>
            <a:pPr marL="285750" indent="-285750">
              <a:buFont typeface="Arial" panose="020B0604020202020204" pitchFamily="34" charset="0"/>
              <a:buChar char="•"/>
            </a:pPr>
            <a:r>
              <a:rPr lang="en-GB" sz="2000" dirty="0">
                <a:solidFill>
                  <a:schemeClr val="tx1">
                    <a:lumMod val="95000"/>
                  </a:schemeClr>
                </a:solidFill>
              </a:rPr>
              <a:t>Comprised of a questionnaire and scoring system, the toolkit has been designed to be comprehensive – </a:t>
            </a:r>
            <a:r>
              <a:rPr lang="en-GB" sz="2000" b="1" dirty="0">
                <a:solidFill>
                  <a:schemeClr val="tx1">
                    <a:lumMod val="95000"/>
                  </a:schemeClr>
                </a:solidFill>
              </a:rPr>
              <a:t>relevant to students at all attainment levels</a:t>
            </a:r>
            <a:r>
              <a:rPr lang="en-GB" sz="2000" dirty="0">
                <a:solidFill>
                  <a:schemeClr val="tx1">
                    <a:lumMod val="95000"/>
                  </a:schemeClr>
                </a:solidFill>
              </a:rPr>
              <a:t> – by making use of robust UK longitudinal data which compares students of similar characteristics (for example, socio-economic background, geographical area, attainment levels) to identify which factors which make a difference to economic outcomes (earnings and </a:t>
            </a:r>
            <a:r>
              <a:rPr lang="en-GB" sz="2000" dirty="0" err="1">
                <a:solidFill>
                  <a:schemeClr val="tx1">
                    <a:lumMod val="95000"/>
                  </a:schemeClr>
                </a:solidFill>
              </a:rPr>
              <a:t>and</a:t>
            </a:r>
            <a:r>
              <a:rPr lang="en-GB" sz="2000" dirty="0">
                <a:solidFill>
                  <a:schemeClr val="tx1">
                    <a:lumMod val="95000"/>
                  </a:schemeClr>
                </a:solidFill>
              </a:rPr>
              <a:t> employment) in later life</a:t>
            </a:r>
            <a:r>
              <a:rPr lang="en-GB" sz="2000" dirty="0" smtClean="0">
                <a:solidFill>
                  <a:schemeClr val="tx1">
                    <a:lumMod val="95000"/>
                  </a:schemeClr>
                </a:solidFill>
              </a:rPr>
              <a:t>.</a:t>
            </a:r>
          </a:p>
          <a:p>
            <a:endParaRPr lang="en-GB" sz="2000" dirty="0" smtClean="0">
              <a:solidFill>
                <a:schemeClr val="tx1">
                  <a:lumMod val="95000"/>
                </a:schemeClr>
              </a:solidFill>
            </a:endParaRPr>
          </a:p>
          <a:p>
            <a:pPr marL="285750" indent="-285750">
              <a:buFont typeface="Arial" panose="020B0604020202020204" pitchFamily="34" charset="0"/>
              <a:buChar char="•"/>
            </a:pPr>
            <a:endParaRPr lang="en-GB" sz="2000" dirty="0">
              <a:solidFill>
                <a:schemeClr val="tx1">
                  <a:lumMod val="95000"/>
                </a:schemeClr>
              </a:solidFill>
            </a:endParaRPr>
          </a:p>
          <a:p>
            <a:pPr marL="285750" indent="-285750">
              <a:buFont typeface="Arial" panose="020B0604020202020204" pitchFamily="34" charset="0"/>
              <a:buChar char="•"/>
            </a:pPr>
            <a:r>
              <a:rPr lang="en-GB" sz="2000" dirty="0">
                <a:solidFill>
                  <a:schemeClr val="tx1">
                    <a:lumMod val="95000"/>
                  </a:schemeClr>
                </a:solidFill>
              </a:rPr>
              <a:t>Importantly, the study identifies attitudes and experiences (we term them ‘indicators’) which schools can influence in order to better prepare their young people for adult working life. The approach adopted is primarily designed to allow schools to identify students requiring greater levels of support to help them become well prepared.</a:t>
            </a:r>
            <a:endParaRPr lang="en-GB" sz="2000" b="0" i="0" dirty="0">
              <a:solidFill>
                <a:schemeClr val="tx1">
                  <a:lumMod val="95000"/>
                </a:schemeClr>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29323451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16" y="1362529"/>
            <a:ext cx="9498841" cy="3477875"/>
          </a:xfrm>
          <a:prstGeom prst="rect">
            <a:avLst/>
          </a:prstGeom>
          <a:noFill/>
        </p:spPr>
        <p:txBody>
          <a:bodyPr wrap="square" rtlCol="0">
            <a:spAutoFit/>
          </a:bodyPr>
          <a:lstStyle/>
          <a:p>
            <a:r>
              <a:rPr lang="en-GB" dirty="0">
                <a:solidFill>
                  <a:schemeClr val="tx1">
                    <a:lumMod val="95000"/>
                  </a:schemeClr>
                </a:solidFill>
              </a:rPr>
              <a:t>Short questionnaire with 13 questions split between 4 sections based on the themes identified </a:t>
            </a:r>
          </a:p>
          <a:p>
            <a:endParaRPr lang="en-GB" dirty="0">
              <a:solidFill>
                <a:schemeClr val="tx1">
                  <a:lumMod val="95000"/>
                </a:schemeClr>
              </a:solidFill>
            </a:endParaRPr>
          </a:p>
          <a:p>
            <a:r>
              <a:rPr lang="en-GB" dirty="0">
                <a:solidFill>
                  <a:schemeClr val="tx1">
                    <a:lumMod val="95000"/>
                  </a:schemeClr>
                </a:solidFill>
              </a:rPr>
              <a:t>Each section to be scored and evaluated individually (cumulative score not tested) </a:t>
            </a:r>
          </a:p>
          <a:p>
            <a:endParaRPr lang="en-GB" dirty="0">
              <a:solidFill>
                <a:schemeClr val="tx1">
                  <a:lumMod val="95000"/>
                </a:schemeClr>
              </a:solidFill>
            </a:endParaRPr>
          </a:p>
          <a:p>
            <a:r>
              <a:rPr lang="en-GB" dirty="0">
                <a:solidFill>
                  <a:schemeClr val="tx1">
                    <a:lumMod val="95000"/>
                  </a:schemeClr>
                </a:solidFill>
              </a:rPr>
              <a:t>Allow schools staff to come to an overall view on the preparedness of a young person and to identify particular areas where a student may need more targeted guidance</a:t>
            </a:r>
          </a:p>
          <a:p>
            <a:endParaRPr lang="en-GB" dirty="0" smtClean="0">
              <a:solidFill>
                <a:schemeClr val="bg2">
                  <a:lumMod val="25000"/>
                </a:schemeClr>
              </a:solidFill>
            </a:endParaRPr>
          </a:p>
          <a:p>
            <a:r>
              <a:rPr lang="en-GB" sz="2000" b="1" dirty="0" smtClean="0">
                <a:solidFill>
                  <a:schemeClr val="bg2">
                    <a:lumMod val="25000"/>
                  </a:schemeClr>
                </a:solidFill>
              </a:rPr>
              <a:t>Scoring system</a:t>
            </a:r>
          </a:p>
          <a:p>
            <a:pPr marL="285750" indent="-285750">
              <a:buFont typeface="Arial" panose="020B0604020202020204" pitchFamily="34" charset="0"/>
              <a:buChar char="•"/>
            </a:pPr>
            <a:r>
              <a:rPr lang="en-GB" sz="1400" dirty="0" smtClean="0">
                <a:solidFill>
                  <a:schemeClr val="bg2">
                    <a:lumMod val="25000"/>
                  </a:schemeClr>
                </a:solidFill>
              </a:rPr>
              <a:t>Reflects the effect sizes found in the research studies</a:t>
            </a:r>
          </a:p>
          <a:p>
            <a:pPr marL="285750" indent="-285750">
              <a:buFont typeface="Arial" panose="020B0604020202020204" pitchFamily="34" charset="0"/>
              <a:buChar char="•"/>
            </a:pPr>
            <a:r>
              <a:rPr lang="en-GB" sz="1400" dirty="0" smtClean="0">
                <a:solidFill>
                  <a:schemeClr val="bg2">
                    <a:lumMod val="25000"/>
                  </a:schemeClr>
                </a:solidFill>
              </a:rPr>
              <a:t>E.g. In one of the studies used, teenagers who spoke to teachers about their future plans were 13% less likely to be NEET (on the day of the survey). If a young person indicated on the questionnaire they had done this, they would be awarded a score of 5, as the effect size is above 11%.</a:t>
            </a:r>
            <a:endParaRPr lang="en-GB" sz="1400" dirty="0">
              <a:solidFill>
                <a:schemeClr val="bg2">
                  <a:lumMod val="25000"/>
                </a:schemeClr>
              </a:solidFill>
            </a:endParaRPr>
          </a:p>
          <a:p>
            <a:endParaRPr lang="en-GB"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16590956"/>
              </p:ext>
            </p:extLst>
          </p:nvPr>
        </p:nvGraphicFramePr>
        <p:xfrm>
          <a:off x="2613717" y="4994743"/>
          <a:ext cx="5880246" cy="1515983"/>
        </p:xfrm>
        <a:graphic>
          <a:graphicData uri="http://schemas.openxmlformats.org/drawingml/2006/table">
            <a:tbl>
              <a:tblPr firstRow="1" firstCol="1" bandRow="1">
                <a:tableStyleId>{F2DE63D5-997A-4646-A377-4702673A728D}</a:tableStyleId>
              </a:tblPr>
              <a:tblGrid>
                <a:gridCol w="3059126"/>
                <a:gridCol w="2821120"/>
              </a:tblGrid>
              <a:tr h="308824">
                <a:tc>
                  <a:txBody>
                    <a:bodyPr/>
                    <a:lstStyle/>
                    <a:p>
                      <a:pPr algn="ctr">
                        <a:lnSpc>
                          <a:spcPct val="107000"/>
                        </a:lnSpc>
                        <a:spcBef>
                          <a:spcPts val="500"/>
                        </a:spcBef>
                        <a:spcAft>
                          <a:spcPts val="0"/>
                        </a:spcAft>
                      </a:pPr>
                      <a:r>
                        <a:rPr lang="en-GB" sz="1600" dirty="0">
                          <a:solidFill>
                            <a:schemeClr val="tx1"/>
                          </a:solidFill>
                          <a:effectLst/>
                        </a:rPr>
                        <a:t>Effect Size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500"/>
                        </a:spcBef>
                        <a:spcAft>
                          <a:spcPts val="0"/>
                        </a:spcAft>
                      </a:pPr>
                      <a:r>
                        <a:rPr lang="en-GB" sz="1600" dirty="0">
                          <a:solidFill>
                            <a:schemeClr val="tx1"/>
                          </a:solidFill>
                          <a:effectLst/>
                        </a:rPr>
                        <a:t>Score given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687">
                <a:tc>
                  <a:txBody>
                    <a:bodyPr/>
                    <a:lstStyle/>
                    <a:p>
                      <a:pPr algn="ctr">
                        <a:lnSpc>
                          <a:spcPct val="107000"/>
                        </a:lnSpc>
                        <a:spcBef>
                          <a:spcPts val="500"/>
                        </a:spcBef>
                        <a:spcAft>
                          <a:spcPts val="0"/>
                        </a:spcAft>
                      </a:pPr>
                      <a:r>
                        <a:rPr lang="en-GB" sz="12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500"/>
                        </a:spcBef>
                        <a:spcAft>
                          <a:spcPts val="0"/>
                        </a:spcAft>
                      </a:pPr>
                      <a:r>
                        <a:rPr lang="en-GB" sz="12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824">
                <a:tc>
                  <a:txBody>
                    <a:bodyPr/>
                    <a:lstStyle/>
                    <a:p>
                      <a:pPr algn="ctr">
                        <a:lnSpc>
                          <a:spcPct val="107000"/>
                        </a:lnSpc>
                        <a:spcBef>
                          <a:spcPts val="500"/>
                        </a:spcBef>
                        <a:spcAft>
                          <a:spcPts val="0"/>
                        </a:spcAft>
                      </a:pPr>
                      <a:r>
                        <a:rPr lang="en-GB" sz="1600">
                          <a:effectLst/>
                        </a:rPr>
                        <a:t>1 –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500"/>
                        </a:spcBef>
                        <a:spcAft>
                          <a:spcPts val="0"/>
                        </a:spcAft>
                      </a:pPr>
                      <a:r>
                        <a:rPr lang="en-GB" sz="1600" dirty="0">
                          <a:effectLst/>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824">
                <a:tc>
                  <a:txBody>
                    <a:bodyPr/>
                    <a:lstStyle/>
                    <a:p>
                      <a:pPr algn="ctr">
                        <a:lnSpc>
                          <a:spcPct val="107000"/>
                        </a:lnSpc>
                        <a:spcBef>
                          <a:spcPts val="500"/>
                        </a:spcBef>
                        <a:spcAft>
                          <a:spcPts val="0"/>
                        </a:spcAft>
                      </a:pPr>
                      <a:r>
                        <a:rPr lang="en-GB" sz="1600">
                          <a:effectLst/>
                        </a:rPr>
                        <a:t>6 – 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500"/>
                        </a:spcBef>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824">
                <a:tc>
                  <a:txBody>
                    <a:bodyPr/>
                    <a:lstStyle/>
                    <a:p>
                      <a:pPr algn="ctr">
                        <a:lnSpc>
                          <a:spcPct val="107000"/>
                        </a:lnSpc>
                        <a:spcBef>
                          <a:spcPts val="500"/>
                        </a:spcBef>
                        <a:spcAft>
                          <a:spcPts val="0"/>
                        </a:spcAft>
                      </a:pPr>
                      <a:r>
                        <a:rPr lang="en-GB" sz="1600" dirty="0">
                          <a:effectLst/>
                        </a:rPr>
                        <a:t>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500"/>
                        </a:spcBef>
                        <a:spcAft>
                          <a:spcPts val="0"/>
                        </a:spcAft>
                      </a:pPr>
                      <a:r>
                        <a:rPr lang="en-GB" sz="1600" dirty="0">
                          <a:effectLst/>
                        </a:rPr>
                        <a:t>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Title 1"/>
          <p:cNvSpPr>
            <a:spLocks noGrp="1"/>
          </p:cNvSpPr>
          <p:nvPr>
            <p:ph type="title"/>
          </p:nvPr>
        </p:nvSpPr>
        <p:spPr>
          <a:xfrm>
            <a:off x="427882" y="136063"/>
            <a:ext cx="10515600" cy="1325563"/>
          </a:xfrm>
        </p:spPr>
        <p:txBody>
          <a:bodyPr/>
          <a:lstStyle/>
          <a:p>
            <a:r>
              <a:rPr lang="en-GB" dirty="0" smtClean="0">
                <a:solidFill>
                  <a:schemeClr val="tx1">
                    <a:lumMod val="95000"/>
                  </a:schemeClr>
                </a:solidFill>
              </a:rPr>
              <a:t>The questionnaire </a:t>
            </a:r>
            <a:endParaRPr lang="en-GB" dirty="0">
              <a:solidFill>
                <a:schemeClr val="tx1">
                  <a:lumMod val="9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071669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592" y="0"/>
            <a:ext cx="4572408" cy="6858000"/>
          </a:xfrm>
          <a:prstGeom prst="rect">
            <a:avLst/>
          </a:prstGeom>
        </p:spPr>
      </p:pic>
      <p:sp>
        <p:nvSpPr>
          <p:cNvPr id="7" name="Title 1"/>
          <p:cNvSpPr>
            <a:spLocks noGrp="1"/>
          </p:cNvSpPr>
          <p:nvPr>
            <p:ph type="title"/>
          </p:nvPr>
        </p:nvSpPr>
        <p:spPr/>
        <p:txBody>
          <a:bodyPr/>
          <a:lstStyle/>
          <a:p>
            <a:r>
              <a:rPr lang="en-GB" dirty="0" smtClean="0">
                <a:solidFill>
                  <a:schemeClr val="tx1">
                    <a:lumMod val="95000"/>
                  </a:schemeClr>
                </a:solidFill>
              </a:rPr>
              <a:t>Underlying themes </a:t>
            </a:r>
            <a:endParaRPr lang="en-GB" dirty="0">
              <a:solidFill>
                <a:schemeClr val="tx1">
                  <a:lumMod val="95000"/>
                </a:schemeClr>
              </a:solidFill>
            </a:endParaRPr>
          </a:p>
        </p:txBody>
      </p:sp>
      <p:sp>
        <p:nvSpPr>
          <p:cNvPr id="9" name="Content Placeholder 2"/>
          <p:cNvSpPr>
            <a:spLocks noGrp="1"/>
          </p:cNvSpPr>
          <p:nvPr>
            <p:ph idx="1"/>
          </p:nvPr>
        </p:nvSpPr>
        <p:spPr>
          <a:xfrm>
            <a:off x="722086" y="1626960"/>
            <a:ext cx="6781392" cy="5094515"/>
          </a:xfrm>
        </p:spPr>
        <p:txBody>
          <a:bodyPr>
            <a:normAutofit/>
          </a:bodyPr>
          <a:lstStyle/>
          <a:p>
            <a:pPr marL="0" indent="0">
              <a:buNone/>
            </a:pPr>
            <a:r>
              <a:rPr lang="en-GB" sz="2900" u="sng" dirty="0" smtClean="0">
                <a:solidFill>
                  <a:schemeClr val="tx1">
                    <a:lumMod val="95000"/>
                  </a:schemeClr>
                </a:solidFill>
              </a:rPr>
              <a:t>Theme one: Thinking about the </a:t>
            </a:r>
            <a:r>
              <a:rPr lang="en-GB" sz="2900" u="sng" dirty="0" smtClean="0">
                <a:solidFill>
                  <a:schemeClr val="tx1">
                    <a:lumMod val="95000"/>
                  </a:schemeClr>
                </a:solidFill>
              </a:rPr>
              <a:t>future</a:t>
            </a:r>
          </a:p>
          <a:p>
            <a:pPr marL="0" indent="0">
              <a:buNone/>
            </a:pPr>
            <a:endParaRPr lang="en-GB" sz="2900" u="sng" dirty="0">
              <a:solidFill>
                <a:schemeClr val="tx1">
                  <a:lumMod val="95000"/>
                </a:schemeClr>
              </a:solidFill>
            </a:endParaRPr>
          </a:p>
          <a:p>
            <a:pPr marL="0" indent="0">
              <a:buNone/>
            </a:pPr>
            <a:r>
              <a:rPr lang="en-GB" sz="2900" u="sng" dirty="0" smtClean="0">
                <a:solidFill>
                  <a:schemeClr val="tx1">
                    <a:lumMod val="95000"/>
                  </a:schemeClr>
                </a:solidFill>
              </a:rPr>
              <a:t>Theme two: Talking abou</a:t>
            </a:r>
            <a:r>
              <a:rPr lang="en-GB" sz="2900" u="sng" dirty="0" smtClean="0">
                <a:solidFill>
                  <a:schemeClr val="tx1">
                    <a:lumMod val="95000"/>
                  </a:schemeClr>
                </a:solidFill>
              </a:rPr>
              <a:t>t the future</a:t>
            </a:r>
          </a:p>
          <a:p>
            <a:pPr marL="0" indent="0">
              <a:buNone/>
            </a:pPr>
            <a:endParaRPr lang="en-GB" sz="2900" u="sng" dirty="0">
              <a:solidFill>
                <a:schemeClr val="tx1">
                  <a:lumMod val="95000"/>
                </a:schemeClr>
              </a:solidFill>
            </a:endParaRPr>
          </a:p>
          <a:p>
            <a:pPr marL="0" indent="0">
              <a:buNone/>
            </a:pPr>
            <a:r>
              <a:rPr lang="en-GB" sz="2900" u="sng" dirty="0" smtClean="0">
                <a:solidFill>
                  <a:schemeClr val="tx1">
                    <a:lumMod val="95000"/>
                  </a:schemeClr>
                </a:solidFill>
              </a:rPr>
              <a:t>Theme three: Experiencing the future</a:t>
            </a:r>
          </a:p>
          <a:p>
            <a:pPr marL="0" indent="0">
              <a:buNone/>
            </a:pPr>
            <a:endParaRPr lang="en-GB" sz="2900" u="sng" dirty="0">
              <a:solidFill>
                <a:schemeClr val="tx1">
                  <a:lumMod val="95000"/>
                </a:schemeClr>
              </a:solidFill>
            </a:endParaRPr>
          </a:p>
          <a:p>
            <a:pPr marL="0" indent="0">
              <a:buNone/>
            </a:pPr>
            <a:r>
              <a:rPr lang="en-GB" sz="2900" u="sng" dirty="0" smtClean="0">
                <a:solidFill>
                  <a:schemeClr val="tx1">
                    <a:lumMod val="95000"/>
                  </a:schemeClr>
                </a:solidFill>
              </a:rPr>
              <a:t>Theme four: Thinking about school </a:t>
            </a:r>
            <a:endParaRPr lang="en-GB" sz="2900" u="sng" dirty="0" smtClean="0">
              <a:solidFill>
                <a:schemeClr val="tx1">
                  <a:lumMod val="95000"/>
                </a:schemeClr>
              </a:solidFill>
            </a:endParaRPr>
          </a:p>
          <a:p>
            <a:pPr marL="0" indent="0">
              <a:buNone/>
            </a:pPr>
            <a:endParaRPr lang="en-GB" dirty="0" smtClean="0">
              <a:solidFill>
                <a:schemeClr val="tx1">
                  <a:lumMod val="95000"/>
                </a:scheme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1578835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199" y="1877088"/>
            <a:ext cx="9485672" cy="2677656"/>
          </a:xfrm>
          <a:prstGeom prst="rect">
            <a:avLst/>
          </a:prstGeom>
          <a:noFill/>
        </p:spPr>
        <p:txBody>
          <a:bodyPr wrap="square" rtlCol="0">
            <a:spAutoFit/>
          </a:bodyPr>
          <a:lstStyle/>
          <a:p>
            <a:r>
              <a:rPr lang="en-GB" sz="2000" dirty="0" smtClean="0">
                <a:solidFill>
                  <a:schemeClr val="bg2">
                    <a:lumMod val="25000"/>
                  </a:schemeClr>
                </a:solidFill>
              </a:rPr>
              <a:t>Distributed to 6 schools who used the questionnaire </a:t>
            </a:r>
            <a:r>
              <a:rPr lang="en-GB" sz="2800" b="1" dirty="0" smtClean="0">
                <a:solidFill>
                  <a:schemeClr val="bg2">
                    <a:lumMod val="25000"/>
                  </a:schemeClr>
                </a:solidFill>
              </a:rPr>
              <a:t>788 students </a:t>
            </a:r>
            <a:r>
              <a:rPr lang="en-GB" sz="2000" dirty="0" smtClean="0">
                <a:solidFill>
                  <a:schemeClr val="bg2">
                    <a:lumMod val="25000"/>
                  </a:schemeClr>
                </a:solidFill>
              </a:rPr>
              <a:t>in between Year 9 and Year 11.</a:t>
            </a:r>
          </a:p>
          <a:p>
            <a:endParaRPr lang="en-GB" sz="2000" dirty="0" smtClean="0">
              <a:solidFill>
                <a:schemeClr val="bg2">
                  <a:lumMod val="25000"/>
                </a:schemeClr>
              </a:solidFill>
            </a:endParaRPr>
          </a:p>
          <a:p>
            <a:r>
              <a:rPr lang="en-GB" sz="2000" dirty="0" smtClean="0">
                <a:solidFill>
                  <a:schemeClr val="bg2">
                    <a:lumMod val="25000"/>
                  </a:schemeClr>
                </a:solidFill>
              </a:rPr>
              <a:t>We asked experienced careers advisors/school career staff to explore how effective the questionnaire and mark scheme was in identifying:</a:t>
            </a:r>
          </a:p>
          <a:p>
            <a:endParaRPr lang="en-GB" sz="2000" dirty="0">
              <a:solidFill>
                <a:schemeClr val="bg2">
                  <a:lumMod val="25000"/>
                </a:schemeClr>
              </a:solidFill>
            </a:endParaRPr>
          </a:p>
          <a:p>
            <a:r>
              <a:rPr lang="en-GB" sz="2000" dirty="0" smtClean="0">
                <a:solidFill>
                  <a:schemeClr val="bg2">
                    <a:lumMod val="25000"/>
                  </a:schemeClr>
                </a:solidFill>
              </a:rPr>
              <a:t>-    Students (at all levels of achievement) who required greater attention</a:t>
            </a:r>
          </a:p>
          <a:p>
            <a:pPr marL="342900" indent="-342900">
              <a:buFontTx/>
              <a:buChar char="-"/>
            </a:pPr>
            <a:r>
              <a:rPr lang="en-GB" sz="2000" dirty="0" smtClean="0">
                <a:solidFill>
                  <a:schemeClr val="bg2">
                    <a:lumMod val="25000"/>
                  </a:schemeClr>
                </a:solidFill>
              </a:rPr>
              <a:t>How students perceived the quality of careers events that had been provided for them</a:t>
            </a:r>
          </a:p>
        </p:txBody>
      </p:sp>
      <p:sp>
        <p:nvSpPr>
          <p:cNvPr id="8" name="Title 1"/>
          <p:cNvSpPr>
            <a:spLocks noGrp="1"/>
          </p:cNvSpPr>
          <p:nvPr>
            <p:ph type="title"/>
          </p:nvPr>
        </p:nvSpPr>
        <p:spPr>
          <a:xfrm>
            <a:off x="838199" y="377467"/>
            <a:ext cx="10515600" cy="1325563"/>
          </a:xfrm>
        </p:spPr>
        <p:txBody>
          <a:bodyPr/>
          <a:lstStyle/>
          <a:p>
            <a:r>
              <a:rPr lang="en-GB" dirty="0" smtClean="0">
                <a:solidFill>
                  <a:schemeClr val="tx1">
                    <a:lumMod val="95000"/>
                  </a:schemeClr>
                </a:solidFill>
              </a:rPr>
              <a:t>The trial</a:t>
            </a:r>
            <a:endParaRPr lang="en-GB" dirty="0">
              <a:solidFill>
                <a:schemeClr val="tx1">
                  <a:lumMod val="9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8253058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316" y="1684475"/>
            <a:ext cx="10384502" cy="4431983"/>
          </a:xfrm>
          <a:prstGeom prst="rect">
            <a:avLst/>
          </a:prstGeom>
        </p:spPr>
        <p:txBody>
          <a:bodyPr wrap="square">
            <a:spAutoFit/>
          </a:bodyPr>
          <a:lstStyle/>
          <a:p>
            <a:r>
              <a:rPr lang="en-GB" dirty="0">
                <a:solidFill>
                  <a:schemeClr val="bg2">
                    <a:lumMod val="25000"/>
                  </a:schemeClr>
                </a:solidFill>
              </a:rPr>
              <a:t>Feedback from schools proved to be positive. </a:t>
            </a:r>
            <a:endParaRPr lang="en-GB" dirty="0" smtClean="0">
              <a:solidFill>
                <a:schemeClr val="bg2">
                  <a:lumMod val="25000"/>
                </a:schemeClr>
              </a:solidFill>
            </a:endParaRPr>
          </a:p>
          <a:p>
            <a:endParaRPr lang="en-GB" dirty="0">
              <a:solidFill>
                <a:schemeClr val="bg2">
                  <a:lumMod val="25000"/>
                </a:schemeClr>
              </a:solidFill>
            </a:endParaRPr>
          </a:p>
          <a:p>
            <a:pPr marL="285750" indent="-285750">
              <a:buFont typeface="Arial" panose="020B0604020202020204" pitchFamily="34" charset="0"/>
              <a:buChar char="•"/>
            </a:pPr>
            <a:r>
              <a:rPr lang="en-GB" sz="3600" b="1" dirty="0" smtClean="0">
                <a:solidFill>
                  <a:schemeClr val="bg2">
                    <a:lumMod val="25000"/>
                  </a:schemeClr>
                </a:solidFill>
              </a:rPr>
              <a:t>All schools </a:t>
            </a:r>
            <a:r>
              <a:rPr lang="en-GB" sz="2000" dirty="0" smtClean="0">
                <a:solidFill>
                  <a:schemeClr val="bg2">
                    <a:lumMod val="25000"/>
                  </a:schemeClr>
                </a:solidFill>
              </a:rPr>
              <a:t>felt the questionnaire and scoring system enabled staff to identify and prioritise young people requiring greater support.</a:t>
            </a:r>
          </a:p>
          <a:p>
            <a:pPr marL="285750" indent="-285750">
              <a:buFont typeface="Arial" panose="020B0604020202020204" pitchFamily="34" charset="0"/>
              <a:buChar char="•"/>
            </a:pPr>
            <a:endParaRPr lang="en-GB" sz="3200" dirty="0" smtClean="0">
              <a:solidFill>
                <a:schemeClr val="bg2">
                  <a:lumMod val="25000"/>
                </a:schemeClr>
              </a:solidFill>
            </a:endParaRPr>
          </a:p>
          <a:p>
            <a:pPr marL="285750" indent="-285750">
              <a:buFont typeface="Arial" panose="020B0604020202020204" pitchFamily="34" charset="0"/>
              <a:buChar char="•"/>
            </a:pPr>
            <a:r>
              <a:rPr lang="en-GB" sz="3600" b="1" dirty="0" smtClean="0">
                <a:solidFill>
                  <a:schemeClr val="bg2">
                    <a:lumMod val="25000"/>
                  </a:schemeClr>
                </a:solidFill>
              </a:rPr>
              <a:t>5 out of the 6 </a:t>
            </a:r>
            <a:r>
              <a:rPr lang="en-GB" sz="2000" dirty="0" smtClean="0">
                <a:solidFill>
                  <a:schemeClr val="bg2">
                    <a:lumMod val="25000"/>
                  </a:schemeClr>
                </a:solidFill>
              </a:rPr>
              <a:t>expressed a desire to use the tool in their schools if it became available</a:t>
            </a:r>
          </a:p>
          <a:p>
            <a:pPr marL="285750" indent="-285750">
              <a:buFont typeface="Arial" panose="020B0604020202020204" pitchFamily="34" charset="0"/>
              <a:buChar char="•"/>
            </a:pPr>
            <a:endParaRPr lang="en-GB" sz="2800" dirty="0" smtClean="0">
              <a:solidFill>
                <a:schemeClr val="bg2">
                  <a:lumMod val="25000"/>
                </a:schemeClr>
              </a:solidFill>
            </a:endParaRPr>
          </a:p>
          <a:p>
            <a:pPr marL="285750" indent="-285750">
              <a:buFont typeface="Arial" panose="020B0604020202020204" pitchFamily="34" charset="0"/>
              <a:buChar char="•"/>
            </a:pPr>
            <a:r>
              <a:rPr lang="en-GB" sz="3600" b="1" dirty="0">
                <a:solidFill>
                  <a:schemeClr val="bg2">
                    <a:lumMod val="25000"/>
                  </a:schemeClr>
                </a:solidFill>
              </a:rPr>
              <a:t>4</a:t>
            </a:r>
            <a:r>
              <a:rPr lang="en-GB" sz="3600" b="1" dirty="0" smtClean="0">
                <a:solidFill>
                  <a:schemeClr val="bg2">
                    <a:lumMod val="25000"/>
                  </a:schemeClr>
                </a:solidFill>
              </a:rPr>
              <a:t> </a:t>
            </a:r>
            <a:r>
              <a:rPr lang="en-GB" sz="3600" b="1" dirty="0">
                <a:solidFill>
                  <a:schemeClr val="bg2">
                    <a:lumMod val="25000"/>
                  </a:schemeClr>
                </a:solidFill>
              </a:rPr>
              <a:t>of the </a:t>
            </a:r>
            <a:r>
              <a:rPr lang="en-GB" sz="3600" b="1" dirty="0" smtClean="0">
                <a:solidFill>
                  <a:schemeClr val="bg2">
                    <a:lumMod val="25000"/>
                  </a:schemeClr>
                </a:solidFill>
              </a:rPr>
              <a:t>6 </a:t>
            </a:r>
            <a:r>
              <a:rPr lang="en-GB" sz="2000" dirty="0" smtClean="0">
                <a:solidFill>
                  <a:schemeClr val="bg2">
                    <a:lumMod val="25000"/>
                  </a:schemeClr>
                </a:solidFill>
              </a:rPr>
              <a:t>practitioners </a:t>
            </a:r>
            <a:r>
              <a:rPr lang="en-GB" sz="2000" dirty="0">
                <a:solidFill>
                  <a:schemeClr val="bg2">
                    <a:lumMod val="25000"/>
                  </a:schemeClr>
                </a:solidFill>
              </a:rPr>
              <a:t>thought the indicators would also be useful if used as a </a:t>
            </a:r>
            <a:r>
              <a:rPr lang="en-GB" sz="2000" i="1" dirty="0">
                <a:solidFill>
                  <a:schemeClr val="bg2">
                    <a:lumMod val="25000"/>
                  </a:schemeClr>
                </a:solidFill>
              </a:rPr>
              <a:t>before </a:t>
            </a:r>
            <a:r>
              <a:rPr lang="en-GB" sz="2000" dirty="0">
                <a:solidFill>
                  <a:schemeClr val="bg2">
                    <a:lumMod val="25000"/>
                  </a:schemeClr>
                </a:solidFill>
              </a:rPr>
              <a:t>and </a:t>
            </a:r>
            <a:r>
              <a:rPr lang="en-GB" sz="2000" i="1" dirty="0">
                <a:solidFill>
                  <a:schemeClr val="bg2">
                    <a:lumMod val="25000"/>
                  </a:schemeClr>
                </a:solidFill>
              </a:rPr>
              <a:t>after</a:t>
            </a:r>
            <a:r>
              <a:rPr lang="en-GB" sz="2000" dirty="0">
                <a:solidFill>
                  <a:schemeClr val="bg2">
                    <a:lumMod val="25000"/>
                  </a:schemeClr>
                </a:solidFill>
              </a:rPr>
              <a:t> test, to help assess whether a career intervention has actually worked.</a:t>
            </a:r>
            <a:r>
              <a:rPr lang="en-GB" sz="2000" i="1" dirty="0">
                <a:solidFill>
                  <a:schemeClr val="bg2">
                    <a:lumMod val="25000"/>
                  </a:schemeClr>
                </a:solidFill>
              </a:rPr>
              <a:t> </a:t>
            </a:r>
            <a:r>
              <a:rPr lang="en-GB" sz="2000" dirty="0" smtClean="0">
                <a:solidFill>
                  <a:schemeClr val="bg2">
                    <a:lumMod val="25000"/>
                  </a:schemeClr>
                </a:solidFill>
              </a:rPr>
              <a:t> </a:t>
            </a:r>
          </a:p>
          <a:p>
            <a:pPr marL="285750" indent="-285750">
              <a:buFont typeface="Arial" panose="020B0604020202020204" pitchFamily="34" charset="0"/>
              <a:buChar char="•"/>
            </a:pPr>
            <a:endParaRPr lang="en-GB" dirty="0">
              <a:solidFill>
                <a:schemeClr val="bg2">
                  <a:lumMod val="25000"/>
                </a:schemeClr>
              </a:solidFill>
            </a:endParaRPr>
          </a:p>
        </p:txBody>
      </p:sp>
      <p:sp>
        <p:nvSpPr>
          <p:cNvPr id="7" name="Title 1"/>
          <p:cNvSpPr>
            <a:spLocks noGrp="1"/>
          </p:cNvSpPr>
          <p:nvPr>
            <p:ph type="title"/>
          </p:nvPr>
        </p:nvSpPr>
        <p:spPr>
          <a:xfrm>
            <a:off x="838199" y="185738"/>
            <a:ext cx="10515600" cy="1325563"/>
          </a:xfrm>
        </p:spPr>
        <p:txBody>
          <a:bodyPr/>
          <a:lstStyle/>
          <a:p>
            <a:r>
              <a:rPr lang="en-GB" dirty="0" smtClean="0">
                <a:solidFill>
                  <a:schemeClr val="tx1">
                    <a:lumMod val="95000"/>
                  </a:schemeClr>
                </a:solidFill>
              </a:rPr>
              <a:t>Findings</a:t>
            </a:r>
            <a:endParaRPr lang="en-GB" dirty="0">
              <a:solidFill>
                <a:schemeClr val="tx1">
                  <a:lumMod val="9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401264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199" y="185738"/>
            <a:ext cx="10515600" cy="1325563"/>
          </a:xfrm>
        </p:spPr>
        <p:txBody>
          <a:bodyPr/>
          <a:lstStyle/>
          <a:p>
            <a:r>
              <a:rPr lang="en-GB" dirty="0" smtClean="0">
                <a:solidFill>
                  <a:schemeClr val="tx1">
                    <a:lumMod val="95000"/>
                  </a:schemeClr>
                </a:solidFill>
              </a:rPr>
              <a:t>Confirmed format</a:t>
            </a:r>
            <a:endParaRPr lang="en-GB" dirty="0">
              <a:solidFill>
                <a:schemeClr val="tx1">
                  <a:lumMod val="95000"/>
                </a:schemeClr>
              </a:solidFill>
            </a:endParaRPr>
          </a:p>
        </p:txBody>
      </p:sp>
      <p:sp>
        <p:nvSpPr>
          <p:cNvPr id="8" name="Rectangle 7"/>
          <p:cNvSpPr/>
          <p:nvPr/>
        </p:nvSpPr>
        <p:spPr>
          <a:xfrm>
            <a:off x="838199" y="1465942"/>
            <a:ext cx="10874829" cy="5232202"/>
          </a:xfrm>
          <a:prstGeom prst="rect">
            <a:avLst/>
          </a:prstGeom>
        </p:spPr>
        <p:txBody>
          <a:bodyPr wrap="square">
            <a:spAutoFit/>
          </a:bodyPr>
          <a:lstStyle/>
          <a:p>
            <a:r>
              <a:rPr lang="en-GB" sz="2300" b="1" u="sng" dirty="0">
                <a:solidFill>
                  <a:schemeClr val="bg2">
                    <a:lumMod val="25000"/>
                  </a:schemeClr>
                </a:solidFill>
              </a:rPr>
              <a:t>General </a:t>
            </a:r>
            <a:r>
              <a:rPr lang="en-GB" sz="2300" b="1" u="sng" dirty="0" smtClean="0">
                <a:solidFill>
                  <a:schemeClr val="bg2">
                    <a:lumMod val="25000"/>
                  </a:schemeClr>
                </a:solidFill>
              </a:rPr>
              <a:t>information</a:t>
            </a:r>
          </a:p>
          <a:p>
            <a:endParaRPr lang="en-GB" b="1" u="sng" dirty="0">
              <a:solidFill>
                <a:schemeClr val="bg2">
                  <a:lumMod val="25000"/>
                </a:schemeClr>
              </a:solidFill>
            </a:endParaRPr>
          </a:p>
          <a:p>
            <a:r>
              <a:rPr lang="en-GB" sz="1700" dirty="0">
                <a:solidFill>
                  <a:schemeClr val="bg2">
                    <a:lumMod val="25000"/>
                  </a:schemeClr>
                </a:solidFill>
              </a:rPr>
              <a:t>Q1. Your name</a:t>
            </a:r>
          </a:p>
          <a:p>
            <a:endParaRPr lang="en-GB" dirty="0">
              <a:solidFill>
                <a:schemeClr val="bg2">
                  <a:lumMod val="25000"/>
                </a:schemeClr>
              </a:solidFill>
            </a:endParaRPr>
          </a:p>
          <a:p>
            <a:r>
              <a:rPr lang="en-GB" sz="1700" dirty="0">
                <a:solidFill>
                  <a:schemeClr val="bg2">
                    <a:lumMod val="25000"/>
                  </a:schemeClr>
                </a:solidFill>
              </a:rPr>
              <a:t>Q2. What year group are you in</a:t>
            </a:r>
            <a:r>
              <a:rPr lang="en-GB" sz="1700" dirty="0" smtClean="0">
                <a:solidFill>
                  <a:schemeClr val="bg2">
                    <a:lumMod val="25000"/>
                  </a:schemeClr>
                </a:solidFill>
              </a:rPr>
              <a:t>?</a:t>
            </a:r>
          </a:p>
          <a:p>
            <a:endParaRPr lang="en-GB" dirty="0">
              <a:solidFill>
                <a:schemeClr val="bg2">
                  <a:lumMod val="25000"/>
                </a:schemeClr>
              </a:solidFill>
            </a:endParaRPr>
          </a:p>
          <a:p>
            <a:r>
              <a:rPr lang="en-GB" sz="1700" dirty="0">
                <a:solidFill>
                  <a:schemeClr val="bg2">
                    <a:lumMod val="25000"/>
                  </a:schemeClr>
                </a:solidFill>
              </a:rPr>
              <a:t>Q3. What are your plans after year 11? </a:t>
            </a:r>
          </a:p>
          <a:p>
            <a:r>
              <a:rPr lang="en-GB" sz="1300" dirty="0">
                <a:solidFill>
                  <a:schemeClr val="bg2">
                    <a:lumMod val="25000"/>
                  </a:schemeClr>
                </a:solidFill>
              </a:rPr>
              <a:t>*This includes A-levels, apprenticeships, traineeships and other qualifications*</a:t>
            </a:r>
          </a:p>
          <a:p>
            <a:endParaRPr lang="en-GB" dirty="0">
              <a:solidFill>
                <a:schemeClr val="bg2">
                  <a:lumMod val="25000"/>
                </a:schemeClr>
              </a:solidFill>
            </a:endParaRPr>
          </a:p>
          <a:p>
            <a:r>
              <a:rPr lang="en-GB" sz="2300" b="1" u="sng" dirty="0">
                <a:solidFill>
                  <a:srgbClr val="00B0F0"/>
                </a:solidFill>
              </a:rPr>
              <a:t>Thinking about the </a:t>
            </a:r>
            <a:r>
              <a:rPr lang="en-GB" sz="2300" b="1" u="sng" dirty="0" smtClean="0">
                <a:solidFill>
                  <a:srgbClr val="00B0F0"/>
                </a:solidFill>
              </a:rPr>
              <a:t>future</a:t>
            </a:r>
          </a:p>
          <a:p>
            <a:endParaRPr lang="en-GB" b="1" u="sng" dirty="0">
              <a:solidFill>
                <a:schemeClr val="bg2">
                  <a:lumMod val="25000"/>
                </a:schemeClr>
              </a:solidFill>
            </a:endParaRPr>
          </a:p>
          <a:p>
            <a:r>
              <a:rPr lang="en-GB" sz="1700" dirty="0">
                <a:solidFill>
                  <a:schemeClr val="bg2">
                    <a:lumMod val="25000"/>
                  </a:schemeClr>
                </a:solidFill>
              </a:rPr>
              <a:t>Q4. Nearly everyone your age has some sort of idea of what they want to do in life. Is there a particular job or jobs which you would like to do when you leave education? [If no, go to Question 6a].</a:t>
            </a:r>
          </a:p>
          <a:p>
            <a:r>
              <a:rPr lang="en-GB" sz="1700" dirty="0">
                <a:solidFill>
                  <a:schemeClr val="bg2">
                    <a:lumMod val="25000"/>
                  </a:schemeClr>
                </a:solidFill>
              </a:rPr>
              <a:t>• Yes    	• No</a:t>
            </a:r>
          </a:p>
          <a:p>
            <a:endParaRPr lang="en-GB" dirty="0" smtClean="0">
              <a:solidFill>
                <a:schemeClr val="bg2">
                  <a:lumMod val="25000"/>
                </a:schemeClr>
              </a:solidFill>
            </a:endParaRPr>
          </a:p>
          <a:p>
            <a:r>
              <a:rPr lang="en-GB" sz="1700" dirty="0">
                <a:solidFill>
                  <a:schemeClr val="bg2">
                    <a:lumMod val="25000"/>
                  </a:schemeClr>
                </a:solidFill>
              </a:rPr>
              <a:t>Q5. If you do have a job in mind, what is it? </a:t>
            </a:r>
          </a:p>
          <a:p>
            <a:r>
              <a:rPr lang="en-GB" sz="1300" dirty="0">
                <a:solidFill>
                  <a:schemeClr val="bg2">
                    <a:lumMod val="25000"/>
                  </a:schemeClr>
                </a:solidFill>
              </a:rPr>
              <a:t>*If you have more than one job in mind, please write the one you are most serious about pursuing</a:t>
            </a:r>
            <a:r>
              <a:rPr lang="en-GB" sz="1300" dirty="0" smtClean="0">
                <a:solidFill>
                  <a:schemeClr val="bg2">
                    <a:lumMod val="25000"/>
                  </a:schemeClr>
                </a:solidFill>
              </a:rPr>
              <a:t>*</a:t>
            </a:r>
            <a:r>
              <a:rPr lang="en-GB" dirty="0" smtClean="0">
                <a:solidFill>
                  <a:schemeClr val="bg2">
                    <a:lumMod val="25000"/>
                  </a:schemeClr>
                </a:solidFill>
              </a:rPr>
              <a:t>………………..</a:t>
            </a:r>
            <a:endParaRPr lang="en-GB" dirty="0">
              <a:solidFill>
                <a:schemeClr val="bg2">
                  <a:lumMod val="25000"/>
                </a:schemeClr>
              </a:solidFill>
            </a:endParaRPr>
          </a:p>
          <a:p>
            <a:endParaRPr lang="en-GB" dirty="0">
              <a:solidFill>
                <a:schemeClr val="bg2">
                  <a:lumMod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5636364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229" y="585539"/>
            <a:ext cx="11727543" cy="5770811"/>
          </a:xfrm>
          <a:prstGeom prst="rect">
            <a:avLst/>
          </a:prstGeom>
        </p:spPr>
        <p:txBody>
          <a:bodyPr wrap="square">
            <a:spAutoFit/>
          </a:bodyPr>
          <a:lstStyle/>
          <a:p>
            <a:r>
              <a:rPr lang="en-GB" sz="1700" dirty="0">
                <a:solidFill>
                  <a:schemeClr val="bg2">
                    <a:lumMod val="25000"/>
                  </a:schemeClr>
                </a:solidFill>
              </a:rPr>
              <a:t>Q6a. Which level of qualification do you plan on achieving?</a:t>
            </a:r>
          </a:p>
          <a:p>
            <a:r>
              <a:rPr lang="en-GB" sz="1700" dirty="0">
                <a:solidFill>
                  <a:schemeClr val="bg2">
                    <a:lumMod val="25000"/>
                  </a:schemeClr>
                </a:solidFill>
              </a:rPr>
              <a:t>• No qualifications                                                       • A vocational qualification (e.g. BTEC or NVQ)     </a:t>
            </a:r>
          </a:p>
          <a:p>
            <a:r>
              <a:rPr lang="en-GB" sz="1700" dirty="0">
                <a:solidFill>
                  <a:schemeClr val="bg2">
                    <a:lumMod val="25000"/>
                  </a:schemeClr>
                </a:solidFill>
              </a:rPr>
              <a:t>• GCSEs                                                                          </a:t>
            </a:r>
            <a:r>
              <a:rPr lang="en-GB" sz="1700" dirty="0" smtClean="0">
                <a:solidFill>
                  <a:schemeClr val="bg2">
                    <a:lumMod val="25000"/>
                  </a:schemeClr>
                </a:solidFill>
              </a:rPr>
              <a:t>• </a:t>
            </a:r>
            <a:r>
              <a:rPr lang="en-GB" sz="1700" dirty="0">
                <a:solidFill>
                  <a:schemeClr val="bg2">
                    <a:lumMod val="25000"/>
                  </a:schemeClr>
                </a:solidFill>
              </a:rPr>
              <a:t>An undergraduate degree (or equivalent provided by </a:t>
            </a:r>
            <a:r>
              <a:rPr lang="en-GB" sz="1700" dirty="0" smtClean="0">
                <a:solidFill>
                  <a:schemeClr val="bg2">
                    <a:lumMod val="25000"/>
                  </a:schemeClr>
                </a:solidFill>
              </a:rPr>
              <a:t>an apprenticeship</a:t>
            </a:r>
            <a:r>
              <a:rPr lang="en-GB" sz="1700" dirty="0">
                <a:solidFill>
                  <a:schemeClr val="bg2">
                    <a:lumMod val="25000"/>
                  </a:schemeClr>
                </a:solidFill>
              </a:rPr>
              <a:t>)</a:t>
            </a:r>
          </a:p>
          <a:p>
            <a:r>
              <a:rPr lang="en-GB" sz="1700" dirty="0">
                <a:solidFill>
                  <a:schemeClr val="bg2">
                    <a:lumMod val="25000"/>
                  </a:schemeClr>
                </a:solidFill>
              </a:rPr>
              <a:t>• A-Levels (or equivalent provided by an apprenticeship)        </a:t>
            </a:r>
            <a:r>
              <a:rPr lang="en-GB" sz="1700" dirty="0" smtClean="0">
                <a:solidFill>
                  <a:schemeClr val="bg2">
                    <a:lumMod val="25000"/>
                  </a:schemeClr>
                </a:solidFill>
              </a:rPr>
              <a:t>• </a:t>
            </a:r>
            <a:r>
              <a:rPr lang="en-GB" sz="1700" dirty="0">
                <a:solidFill>
                  <a:schemeClr val="bg2">
                    <a:lumMod val="25000"/>
                  </a:schemeClr>
                </a:solidFill>
              </a:rPr>
              <a:t>A postgraduate qualification </a:t>
            </a:r>
          </a:p>
          <a:p>
            <a:r>
              <a:rPr lang="en-GB" sz="1700" dirty="0">
                <a:solidFill>
                  <a:schemeClr val="bg2">
                    <a:lumMod val="25000"/>
                  </a:schemeClr>
                </a:solidFill>
              </a:rPr>
              <a:t>• I’m not sure</a:t>
            </a:r>
          </a:p>
          <a:p>
            <a:endParaRPr lang="en-GB" dirty="0" smtClean="0">
              <a:solidFill>
                <a:schemeClr val="bg2">
                  <a:lumMod val="25000"/>
                </a:schemeClr>
              </a:solidFill>
            </a:endParaRPr>
          </a:p>
          <a:p>
            <a:endParaRPr lang="en-GB" dirty="0">
              <a:solidFill>
                <a:schemeClr val="bg2">
                  <a:lumMod val="25000"/>
                </a:schemeClr>
              </a:solidFill>
            </a:endParaRPr>
          </a:p>
          <a:p>
            <a:r>
              <a:rPr lang="en-GB" sz="1700" dirty="0">
                <a:solidFill>
                  <a:schemeClr val="bg2">
                    <a:lumMod val="25000"/>
                  </a:schemeClr>
                </a:solidFill>
              </a:rPr>
              <a:t>Q6b. Thinking about the job you chose in Q5. How would you go about achieving it? (E.g. which qualifications, training programmes, subjects would be useful to you</a:t>
            </a:r>
            <a:r>
              <a:rPr lang="en-GB" sz="1700" dirty="0" smtClean="0">
                <a:solidFill>
                  <a:schemeClr val="bg2">
                    <a:lumMod val="25000"/>
                  </a:schemeClr>
                </a:solidFill>
              </a:rPr>
              <a:t>?)…………………………..</a:t>
            </a:r>
          </a:p>
          <a:p>
            <a:endParaRPr lang="en-GB" sz="1700" dirty="0" smtClean="0">
              <a:solidFill>
                <a:schemeClr val="bg2">
                  <a:lumMod val="25000"/>
                </a:schemeClr>
              </a:solidFill>
            </a:endParaRPr>
          </a:p>
          <a:p>
            <a:endParaRPr lang="en-GB" sz="1700" dirty="0">
              <a:solidFill>
                <a:schemeClr val="bg2">
                  <a:lumMod val="25000"/>
                </a:schemeClr>
              </a:solidFill>
            </a:endParaRPr>
          </a:p>
          <a:p>
            <a:r>
              <a:rPr lang="en-GB" sz="1700" dirty="0">
                <a:solidFill>
                  <a:schemeClr val="bg2">
                    <a:lumMod val="25000"/>
                  </a:schemeClr>
                </a:solidFill>
              </a:rPr>
              <a:t>Q7. When you leave full-time education is there anyone in your family or anyone else you know who can help you get a job (any job at all)?</a:t>
            </a:r>
          </a:p>
          <a:p>
            <a:r>
              <a:rPr lang="en-GB" sz="1700" dirty="0">
                <a:solidFill>
                  <a:schemeClr val="bg2">
                    <a:lumMod val="25000"/>
                  </a:schemeClr>
                </a:solidFill>
              </a:rPr>
              <a:t>• Yes    	• No      • I’m not sure</a:t>
            </a:r>
          </a:p>
          <a:p>
            <a:endParaRPr lang="en-GB" dirty="0" smtClean="0">
              <a:solidFill>
                <a:schemeClr val="bg2">
                  <a:lumMod val="25000"/>
                </a:schemeClr>
              </a:solidFill>
            </a:endParaRPr>
          </a:p>
          <a:p>
            <a:endParaRPr lang="en-GB" dirty="0">
              <a:solidFill>
                <a:schemeClr val="bg2">
                  <a:lumMod val="25000"/>
                </a:schemeClr>
              </a:solidFill>
            </a:endParaRPr>
          </a:p>
          <a:p>
            <a:r>
              <a:rPr lang="en-GB" sz="2300" b="1" u="sng" dirty="0">
                <a:solidFill>
                  <a:srgbClr val="00B0F0"/>
                </a:solidFill>
              </a:rPr>
              <a:t>Talking about the future </a:t>
            </a:r>
            <a:endParaRPr lang="en-GB" sz="2300" b="1" u="sng" dirty="0" smtClean="0">
              <a:solidFill>
                <a:srgbClr val="00B0F0"/>
              </a:solidFill>
            </a:endParaRPr>
          </a:p>
          <a:p>
            <a:endParaRPr lang="en-GB" dirty="0">
              <a:solidFill>
                <a:schemeClr val="bg2">
                  <a:lumMod val="25000"/>
                </a:schemeClr>
              </a:solidFill>
            </a:endParaRPr>
          </a:p>
          <a:p>
            <a:r>
              <a:rPr lang="en-GB" sz="1700" dirty="0">
                <a:solidFill>
                  <a:schemeClr val="bg2">
                    <a:lumMod val="25000"/>
                  </a:schemeClr>
                </a:solidFill>
              </a:rPr>
              <a:t>Q8. Have you ever talked to your subject teachers or other teaching staff about what you plan to do next in terms of education? </a:t>
            </a:r>
          </a:p>
          <a:p>
            <a:r>
              <a:rPr lang="en-GB" sz="1700" dirty="0">
                <a:solidFill>
                  <a:schemeClr val="bg2">
                    <a:lumMod val="25000"/>
                  </a:schemeClr>
                </a:solidFill>
              </a:rPr>
              <a:t>• Yes    	• No                 </a:t>
            </a:r>
          </a:p>
          <a:p>
            <a:endParaRPr lang="en-GB" dirty="0">
              <a:solidFill>
                <a:schemeClr val="bg2">
                  <a:lumMod val="25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14948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0600" cy="1325563"/>
          </a:xfrm>
        </p:spPr>
        <p:txBody>
          <a:bodyPr>
            <a:noAutofit/>
          </a:bodyPr>
          <a:lstStyle/>
          <a:p>
            <a:r>
              <a:rPr lang="en-GB" sz="3000" b="1" dirty="0" smtClean="0">
                <a:solidFill>
                  <a:schemeClr val="bg1"/>
                </a:solidFill>
                <a:latin typeface="+mn-lt"/>
              </a:rPr>
              <a:t>… that </a:t>
            </a:r>
            <a:r>
              <a:rPr lang="en-GB" sz="3000" b="1" dirty="0">
                <a:solidFill>
                  <a:schemeClr val="bg1"/>
                </a:solidFill>
                <a:latin typeface="+mn-lt"/>
              </a:rPr>
              <a:t>t</a:t>
            </a:r>
            <a:r>
              <a:rPr lang="en-GB" sz="3000" b="1" dirty="0" smtClean="0">
                <a:solidFill>
                  <a:schemeClr val="bg1"/>
                </a:solidFill>
                <a:latin typeface="+mn-lt"/>
              </a:rPr>
              <a:t>eenagers with career aspirations aligned </a:t>
            </a:r>
            <a:br>
              <a:rPr lang="en-GB" sz="3000" b="1" dirty="0" smtClean="0">
                <a:solidFill>
                  <a:schemeClr val="bg1"/>
                </a:solidFill>
                <a:latin typeface="+mn-lt"/>
              </a:rPr>
            </a:br>
            <a:r>
              <a:rPr lang="en-GB" sz="3000" b="1" dirty="0" smtClean="0">
                <a:solidFill>
                  <a:schemeClr val="bg1"/>
                </a:solidFill>
                <a:latin typeface="+mn-lt"/>
              </a:rPr>
              <a:t>with educational expectations do better than the </a:t>
            </a:r>
            <a:br>
              <a:rPr lang="en-GB" sz="3000" b="1" dirty="0" smtClean="0">
                <a:solidFill>
                  <a:schemeClr val="bg1"/>
                </a:solidFill>
                <a:latin typeface="+mn-lt"/>
              </a:rPr>
            </a:br>
            <a:r>
              <a:rPr lang="en-GB" sz="3000" b="1" dirty="0" smtClean="0">
                <a:solidFill>
                  <a:schemeClr val="bg1"/>
                </a:solidFill>
                <a:latin typeface="+mn-lt"/>
              </a:rPr>
              <a:t>misaligned – of whom there are many (UK &amp; US studies)..</a:t>
            </a:r>
            <a:endParaRPr lang="en-GB" sz="3000" b="1" dirty="0">
              <a:solidFill>
                <a:schemeClr val="bg1"/>
              </a:solidFill>
              <a:latin typeface="+mn-lt"/>
            </a:endParaRPr>
          </a:p>
        </p:txBody>
      </p:sp>
      <p:sp>
        <p:nvSpPr>
          <p:cNvPr id="3" name="Content Placeholder 2"/>
          <p:cNvSpPr>
            <a:spLocks noGrp="1"/>
          </p:cNvSpPr>
          <p:nvPr>
            <p:ph idx="1"/>
          </p:nvPr>
        </p:nvSpPr>
        <p:spPr>
          <a:xfrm>
            <a:off x="838200" y="2219325"/>
            <a:ext cx="10515600" cy="4351338"/>
          </a:xfrm>
        </p:spPr>
        <p:txBody>
          <a:bodyPr>
            <a:normAutofit/>
          </a:bodyPr>
          <a:lstStyle/>
          <a:p>
            <a:pPr>
              <a:lnSpc>
                <a:spcPct val="70000"/>
              </a:lnSpc>
              <a:buFont typeface="Wingdings" panose="05000000000000000000" pitchFamily="2" charset="2"/>
              <a:buChar char="§"/>
            </a:pPr>
            <a:r>
              <a:rPr lang="en-GB" sz="2600" dirty="0">
                <a:solidFill>
                  <a:schemeClr val="bg1"/>
                </a:solidFill>
              </a:rPr>
              <a:t>The aligned at 16 are much less likely to be NEET by 19 than comparable misaligned peers</a:t>
            </a:r>
          </a:p>
          <a:p>
            <a:pPr marL="901700" indent="0">
              <a:buNone/>
            </a:pPr>
            <a:r>
              <a:rPr lang="en-GB" dirty="0" smtClean="0">
                <a:solidFill>
                  <a:schemeClr val="bg1"/>
                </a:solidFill>
              </a:rPr>
              <a:t>	</a:t>
            </a:r>
            <a:r>
              <a:rPr lang="en-GB" sz="1600" dirty="0" smtClean="0">
                <a:solidFill>
                  <a:schemeClr val="bg1"/>
                </a:solidFill>
              </a:rPr>
              <a:t>Yates</a:t>
            </a:r>
            <a:r>
              <a:rPr lang="en-GB" sz="1600" dirty="0">
                <a:solidFill>
                  <a:schemeClr val="bg1"/>
                </a:solidFill>
              </a:rPr>
              <a:t>, S., Harris, A., Sabates, R. &amp; </a:t>
            </a:r>
            <a:r>
              <a:rPr lang="en-GB" sz="1600" dirty="0" smtClean="0">
                <a:solidFill>
                  <a:schemeClr val="bg1"/>
                </a:solidFill>
              </a:rPr>
              <a:t>J . Staff. 2011. “Early occupational </a:t>
            </a:r>
            <a:r>
              <a:rPr lang="en-GB" sz="1600" dirty="0">
                <a:solidFill>
                  <a:schemeClr val="bg1"/>
                </a:solidFill>
              </a:rPr>
              <a:t>aspirations and </a:t>
            </a:r>
            <a:r>
              <a:rPr lang="en-GB" sz="1600" dirty="0" smtClean="0">
                <a:solidFill>
                  <a:schemeClr val="bg1"/>
                </a:solidFill>
              </a:rPr>
              <a:t>	fractured transitions</a:t>
            </a:r>
            <a:r>
              <a:rPr lang="en-GB" sz="1600" dirty="0">
                <a:solidFill>
                  <a:schemeClr val="bg1"/>
                </a:solidFill>
              </a:rPr>
              <a:t>: a study of </a:t>
            </a:r>
            <a:r>
              <a:rPr lang="en-GB" sz="1600" dirty="0" smtClean="0">
                <a:solidFill>
                  <a:schemeClr val="bg1"/>
                </a:solidFill>
              </a:rPr>
              <a:t>entry </a:t>
            </a:r>
            <a:r>
              <a:rPr lang="en-GB" sz="1600" dirty="0">
                <a:solidFill>
                  <a:schemeClr val="bg1"/>
                </a:solidFill>
              </a:rPr>
              <a:t>into ‘NEET’ status in the </a:t>
            </a:r>
            <a:r>
              <a:rPr lang="en-GB" sz="1600" dirty="0" smtClean="0">
                <a:solidFill>
                  <a:schemeClr val="bg1"/>
                </a:solidFill>
              </a:rPr>
              <a:t>UK.” </a:t>
            </a:r>
            <a:r>
              <a:rPr lang="en-GB" sz="1600" i="1" dirty="0" smtClean="0">
                <a:solidFill>
                  <a:schemeClr val="bg1"/>
                </a:solidFill>
              </a:rPr>
              <a:t>Journal </a:t>
            </a:r>
            <a:r>
              <a:rPr lang="en-GB" sz="1600" i="1" dirty="0">
                <a:solidFill>
                  <a:schemeClr val="bg1"/>
                </a:solidFill>
              </a:rPr>
              <a:t>of </a:t>
            </a:r>
            <a:r>
              <a:rPr lang="en-GB" sz="1600" i="1" dirty="0" smtClean="0">
                <a:solidFill>
                  <a:schemeClr val="bg1"/>
                </a:solidFill>
              </a:rPr>
              <a:t>Social Policy</a:t>
            </a:r>
            <a:r>
              <a:rPr lang="en-GB" sz="1600" dirty="0">
                <a:solidFill>
                  <a:schemeClr val="bg1"/>
                </a:solidFill>
              </a:rPr>
              <a:t>.</a:t>
            </a:r>
            <a:r>
              <a:rPr lang="en-GB" sz="1600" dirty="0" smtClean="0">
                <a:solidFill>
                  <a:schemeClr val="bg1"/>
                </a:solidFill>
              </a:rPr>
              <a:t> 40</a:t>
            </a:r>
            <a:r>
              <a:rPr lang="en-GB" sz="1600" dirty="0">
                <a:solidFill>
                  <a:schemeClr val="bg1"/>
                </a:solidFill>
              </a:rPr>
              <a:t>, </a:t>
            </a:r>
            <a:r>
              <a:rPr lang="en-GB" sz="1600" dirty="0" smtClean="0">
                <a:solidFill>
                  <a:schemeClr val="bg1"/>
                </a:solidFill>
              </a:rPr>
              <a:t>513-534</a:t>
            </a:r>
          </a:p>
          <a:p>
            <a:pPr marL="901700" indent="0">
              <a:buNone/>
            </a:pPr>
            <a:endParaRPr lang="en-GB" sz="2000" dirty="0" smtClean="0">
              <a:solidFill>
                <a:schemeClr val="bg1"/>
              </a:solidFill>
            </a:endParaRPr>
          </a:p>
          <a:p>
            <a:pPr marL="901700" indent="0">
              <a:buNone/>
            </a:pPr>
            <a:endParaRPr lang="en-GB" sz="2000" dirty="0">
              <a:solidFill>
                <a:schemeClr val="bg1"/>
              </a:solidFill>
            </a:endParaRPr>
          </a:p>
          <a:p>
            <a:pPr>
              <a:lnSpc>
                <a:spcPct val="70000"/>
              </a:lnSpc>
              <a:buFont typeface="Wingdings" panose="05000000000000000000" pitchFamily="2" charset="2"/>
              <a:buChar char="§"/>
            </a:pPr>
            <a:r>
              <a:rPr lang="en-GB" sz="2600" dirty="0">
                <a:solidFill>
                  <a:schemeClr val="bg1"/>
                </a:solidFill>
              </a:rPr>
              <a:t>The misaligned at 16 earn less than comparable peers at age 34</a:t>
            </a:r>
          </a:p>
          <a:p>
            <a:pPr marL="901700" indent="0">
              <a:buNone/>
            </a:pPr>
            <a:r>
              <a:rPr lang="en-GB" sz="2000" dirty="0" smtClean="0">
                <a:solidFill>
                  <a:schemeClr val="bg1"/>
                </a:solidFill>
              </a:rPr>
              <a:t>	</a:t>
            </a:r>
            <a:r>
              <a:rPr lang="en-GB" sz="1600" dirty="0" smtClean="0">
                <a:solidFill>
                  <a:schemeClr val="bg1"/>
                </a:solidFill>
              </a:rPr>
              <a:t>Sabates</a:t>
            </a:r>
            <a:r>
              <a:rPr lang="en-GB" sz="1600" dirty="0">
                <a:solidFill>
                  <a:schemeClr val="bg1"/>
                </a:solidFill>
              </a:rPr>
              <a:t>, R., Harris, A.L. &amp; </a:t>
            </a:r>
            <a:r>
              <a:rPr lang="en-GB" sz="1600" dirty="0" smtClean="0">
                <a:solidFill>
                  <a:schemeClr val="bg1"/>
                </a:solidFill>
              </a:rPr>
              <a:t>J. Staff. 2011. “Ambition </a:t>
            </a:r>
            <a:r>
              <a:rPr lang="en-GB" sz="1600" dirty="0">
                <a:solidFill>
                  <a:schemeClr val="bg1"/>
                </a:solidFill>
              </a:rPr>
              <a:t>gone awry: the long term socioeconomic </a:t>
            </a:r>
            <a:r>
              <a:rPr lang="en-GB" sz="1600" dirty="0" smtClean="0">
                <a:solidFill>
                  <a:schemeClr val="bg1"/>
                </a:solidFill>
              </a:rPr>
              <a:t>consequences of </a:t>
            </a:r>
            <a:r>
              <a:rPr lang="en-GB" sz="1600" dirty="0">
                <a:solidFill>
                  <a:schemeClr val="bg1"/>
                </a:solidFill>
              </a:rPr>
              <a:t>misaligned and uncertain ambitions in </a:t>
            </a:r>
            <a:r>
              <a:rPr lang="en-GB" sz="1600" dirty="0" smtClean="0">
                <a:solidFill>
                  <a:schemeClr val="bg1"/>
                </a:solidFill>
              </a:rPr>
              <a:t>adolescence.” </a:t>
            </a:r>
            <a:r>
              <a:rPr lang="en-GB" sz="1600" i="1" dirty="0" smtClean="0">
                <a:solidFill>
                  <a:schemeClr val="bg1"/>
                </a:solidFill>
              </a:rPr>
              <a:t>Social Science Quarterly</a:t>
            </a:r>
            <a:r>
              <a:rPr lang="en-GB" sz="1600" dirty="0" smtClean="0">
                <a:solidFill>
                  <a:schemeClr val="bg1"/>
                </a:solidFill>
              </a:rPr>
              <a:t>. </a:t>
            </a:r>
            <a:r>
              <a:rPr lang="en-GB" sz="1600" dirty="0">
                <a:solidFill>
                  <a:schemeClr val="bg1"/>
                </a:solidFill>
              </a:rPr>
              <a:t>92</a:t>
            </a:r>
            <a:r>
              <a:rPr lang="en-GB" sz="1600" dirty="0" smtClean="0">
                <a:solidFill>
                  <a:schemeClr val="bg1"/>
                </a:solidFill>
              </a:rPr>
              <a:t>, 4</a:t>
            </a:r>
            <a:r>
              <a:rPr lang="en-GB" sz="1600" dirty="0">
                <a:solidFill>
                  <a:schemeClr val="bg1"/>
                </a:solidFill>
              </a:rPr>
              <a:t>: 1-19</a:t>
            </a:r>
          </a:p>
          <a:p>
            <a:pPr marL="0" indent="0">
              <a:buNone/>
            </a:pPr>
            <a:endParaRPr lang="en-GB" dirty="0" smtClean="0">
              <a:solidFill>
                <a:schemeClr val="bg1"/>
              </a:solidFill>
            </a:endParaRPr>
          </a:p>
          <a:p>
            <a:pPr marL="0" indent="0">
              <a:buNone/>
            </a:pPr>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657820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646" y="1232566"/>
            <a:ext cx="11019392" cy="5324535"/>
          </a:xfrm>
          <a:prstGeom prst="rect">
            <a:avLst/>
          </a:prstGeom>
        </p:spPr>
        <p:txBody>
          <a:bodyPr wrap="square">
            <a:spAutoFit/>
          </a:bodyPr>
          <a:lstStyle/>
          <a:p>
            <a:r>
              <a:rPr lang="en-GB" sz="1700" dirty="0">
                <a:solidFill>
                  <a:schemeClr val="bg2">
                    <a:lumMod val="25000"/>
                  </a:schemeClr>
                </a:solidFill>
              </a:rPr>
              <a:t>Q9. Have you ever had a careers talk from someone from outside of school during your time at secondary school? If so, how many</a:t>
            </a:r>
            <a:r>
              <a:rPr lang="en-GB" sz="1700" dirty="0" smtClean="0">
                <a:solidFill>
                  <a:schemeClr val="bg2">
                    <a:lumMod val="25000"/>
                  </a:schemeClr>
                </a:solidFill>
              </a:rPr>
              <a:t>?</a:t>
            </a:r>
          </a:p>
          <a:p>
            <a:r>
              <a:rPr lang="en-GB" sz="1300" dirty="0" smtClean="0">
                <a:solidFill>
                  <a:schemeClr val="bg2">
                    <a:lumMod val="25000"/>
                  </a:schemeClr>
                </a:solidFill>
              </a:rPr>
              <a:t>*</a:t>
            </a:r>
            <a:r>
              <a:rPr lang="en-GB" sz="1300" dirty="0">
                <a:solidFill>
                  <a:schemeClr val="bg2">
                    <a:lumMod val="25000"/>
                  </a:schemeClr>
                </a:solidFill>
              </a:rPr>
              <a:t>Careers talks involve someone from a local business coming into school to talk about their own career and education. This could be in an assembly, in a careers class, or to a small group of students interested in a particular career.*</a:t>
            </a:r>
          </a:p>
          <a:p>
            <a:r>
              <a:rPr lang="en-GB" sz="1700" dirty="0">
                <a:solidFill>
                  <a:schemeClr val="bg2">
                    <a:lumMod val="25000"/>
                  </a:schemeClr>
                </a:solidFill>
              </a:rPr>
              <a:t>• 0          	• 1 – 2           • 3 – 4        • 5+ </a:t>
            </a:r>
          </a:p>
          <a:p>
            <a:endParaRPr lang="en-GB" sz="1900" dirty="0">
              <a:solidFill>
                <a:schemeClr val="bg2">
                  <a:lumMod val="25000"/>
                </a:schemeClr>
              </a:solidFill>
            </a:endParaRPr>
          </a:p>
          <a:p>
            <a:r>
              <a:rPr lang="en-GB" sz="1700" dirty="0">
                <a:solidFill>
                  <a:schemeClr val="bg2">
                    <a:lumMod val="25000"/>
                  </a:schemeClr>
                </a:solidFill>
              </a:rPr>
              <a:t>Q10. Did you find these careers talks from people outside of school very helpful? </a:t>
            </a:r>
          </a:p>
          <a:p>
            <a:r>
              <a:rPr lang="en-GB" sz="1300" dirty="0">
                <a:solidFill>
                  <a:schemeClr val="bg2">
                    <a:lumMod val="25000"/>
                  </a:schemeClr>
                </a:solidFill>
              </a:rPr>
              <a:t>*You may have found a careers talk helpful even if it helped you realise you DID NOT want to go into a certain profession*</a:t>
            </a:r>
          </a:p>
          <a:p>
            <a:r>
              <a:rPr lang="en-GB" sz="1700" dirty="0">
                <a:solidFill>
                  <a:schemeClr val="bg2">
                    <a:lumMod val="25000"/>
                  </a:schemeClr>
                </a:solidFill>
              </a:rPr>
              <a:t>• Yes        • No </a:t>
            </a:r>
          </a:p>
          <a:p>
            <a:endParaRPr lang="en-GB" sz="1900" b="1" u="sng" dirty="0" smtClean="0">
              <a:solidFill>
                <a:schemeClr val="bg2">
                  <a:lumMod val="25000"/>
                </a:schemeClr>
              </a:solidFill>
            </a:endParaRPr>
          </a:p>
          <a:p>
            <a:endParaRPr lang="en-GB" sz="1900" b="1" u="sng" dirty="0">
              <a:solidFill>
                <a:schemeClr val="bg2">
                  <a:lumMod val="25000"/>
                </a:schemeClr>
              </a:solidFill>
            </a:endParaRPr>
          </a:p>
          <a:p>
            <a:r>
              <a:rPr lang="en-GB" sz="2300" b="1" u="sng" dirty="0" smtClean="0">
                <a:solidFill>
                  <a:srgbClr val="00B0F0"/>
                </a:solidFill>
              </a:rPr>
              <a:t>Experiencing </a:t>
            </a:r>
            <a:r>
              <a:rPr lang="en-GB" sz="2300" b="1" u="sng" dirty="0">
                <a:solidFill>
                  <a:srgbClr val="00B0F0"/>
                </a:solidFill>
              </a:rPr>
              <a:t>the </a:t>
            </a:r>
            <a:r>
              <a:rPr lang="en-GB" sz="2300" b="1" u="sng" dirty="0" smtClean="0">
                <a:solidFill>
                  <a:srgbClr val="00B0F0"/>
                </a:solidFill>
              </a:rPr>
              <a:t>future</a:t>
            </a:r>
          </a:p>
          <a:p>
            <a:endParaRPr lang="en-GB" sz="1900" b="1" u="sng" dirty="0">
              <a:solidFill>
                <a:schemeClr val="bg2">
                  <a:lumMod val="25000"/>
                </a:schemeClr>
              </a:solidFill>
            </a:endParaRPr>
          </a:p>
          <a:p>
            <a:r>
              <a:rPr lang="en-GB" sz="1700" dirty="0">
                <a:solidFill>
                  <a:schemeClr val="bg2">
                    <a:lumMod val="25000"/>
                  </a:schemeClr>
                </a:solidFill>
              </a:rPr>
              <a:t>Q11. Since being in secondary school, how many times have you come into contact with employers/local business people through the school?</a:t>
            </a:r>
          </a:p>
          <a:p>
            <a:r>
              <a:rPr lang="en-GB" sz="1300" dirty="0">
                <a:solidFill>
                  <a:schemeClr val="bg2">
                    <a:lumMod val="25000"/>
                  </a:schemeClr>
                </a:solidFill>
              </a:rPr>
              <a:t>*This may include careers talks, careers fairs, careers carousels, work experience, CV workshops, and enterprise days.* </a:t>
            </a:r>
          </a:p>
          <a:p>
            <a:r>
              <a:rPr lang="en-GB" dirty="0">
                <a:solidFill>
                  <a:schemeClr val="bg2">
                    <a:lumMod val="25000"/>
                  </a:schemeClr>
                </a:solidFill>
              </a:rPr>
              <a:t>• 0            • 1 – 2            • 3+ </a:t>
            </a:r>
          </a:p>
          <a:p>
            <a:endParaRPr lang="en-GB" dirty="0">
              <a:solidFill>
                <a:schemeClr val="bg2">
                  <a:lumMod val="25000"/>
                </a:schemeClr>
              </a:solidFill>
            </a:endParaRPr>
          </a:p>
          <a:p>
            <a:r>
              <a:rPr lang="en-GB" sz="1700" dirty="0">
                <a:solidFill>
                  <a:schemeClr val="bg2">
                    <a:lumMod val="25000"/>
                  </a:schemeClr>
                </a:solidFill>
              </a:rPr>
              <a:t>Q12. Have you ever had a paid part-time job? </a:t>
            </a:r>
          </a:p>
          <a:p>
            <a:r>
              <a:rPr lang="en-GB" sz="1700" dirty="0">
                <a:solidFill>
                  <a:schemeClr val="bg2">
                    <a:lumMod val="25000"/>
                  </a:schemeClr>
                </a:solidFill>
              </a:rPr>
              <a:t>• Yes        • No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125439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113" y="1332637"/>
            <a:ext cx="8984343" cy="2092881"/>
          </a:xfrm>
          <a:prstGeom prst="rect">
            <a:avLst/>
          </a:prstGeom>
        </p:spPr>
        <p:txBody>
          <a:bodyPr wrap="square">
            <a:spAutoFit/>
          </a:bodyPr>
          <a:lstStyle/>
          <a:p>
            <a:r>
              <a:rPr lang="en-GB" sz="2300" b="1" u="sng" dirty="0">
                <a:solidFill>
                  <a:srgbClr val="00B0F0"/>
                </a:solidFill>
              </a:rPr>
              <a:t>Thinking about </a:t>
            </a:r>
            <a:r>
              <a:rPr lang="en-GB" sz="2300" b="1" u="sng" dirty="0" smtClean="0">
                <a:solidFill>
                  <a:srgbClr val="00B0F0"/>
                </a:solidFill>
              </a:rPr>
              <a:t>school</a:t>
            </a:r>
          </a:p>
          <a:p>
            <a:endParaRPr lang="en-GB" dirty="0">
              <a:solidFill>
                <a:schemeClr val="bg1"/>
              </a:solidFill>
            </a:endParaRPr>
          </a:p>
          <a:p>
            <a:r>
              <a:rPr lang="en-GB" dirty="0">
                <a:solidFill>
                  <a:schemeClr val="tx1">
                    <a:lumMod val="95000"/>
                  </a:schemeClr>
                </a:solidFill>
              </a:rPr>
              <a:t>Q13. Thinking about the jobs you might do in the future, do you think that your time at school has been useful</a:t>
            </a:r>
            <a:r>
              <a:rPr lang="en-GB" dirty="0" smtClean="0">
                <a:solidFill>
                  <a:schemeClr val="tx1">
                    <a:lumMod val="95000"/>
                  </a:schemeClr>
                </a:solidFill>
              </a:rPr>
              <a:t>?</a:t>
            </a:r>
          </a:p>
          <a:p>
            <a:endParaRPr lang="en-GB" dirty="0">
              <a:solidFill>
                <a:schemeClr val="tx1">
                  <a:lumMod val="95000"/>
                </a:schemeClr>
              </a:solidFill>
            </a:endParaRPr>
          </a:p>
          <a:p>
            <a:r>
              <a:rPr lang="en-GB" dirty="0">
                <a:solidFill>
                  <a:schemeClr val="tx1">
                    <a:lumMod val="95000"/>
                  </a:schemeClr>
                </a:solidFill>
              </a:rPr>
              <a:t>• Yes, it has been useful            • No, it has been largely a waste of time           • I’m not sure</a:t>
            </a:r>
          </a:p>
          <a:p>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42341129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185738"/>
            <a:ext cx="10515600" cy="1325563"/>
          </a:xfrm>
        </p:spPr>
        <p:txBody>
          <a:bodyPr/>
          <a:lstStyle/>
          <a:p>
            <a:r>
              <a:rPr lang="en-GB" dirty="0" smtClean="0">
                <a:solidFill>
                  <a:schemeClr val="tx1">
                    <a:lumMod val="95000"/>
                  </a:schemeClr>
                </a:solidFill>
              </a:rPr>
              <a:t>To summarise </a:t>
            </a:r>
            <a:endParaRPr lang="en-GB" dirty="0">
              <a:solidFill>
                <a:schemeClr val="tx1">
                  <a:lumMod val="95000"/>
                </a:schemeClr>
              </a:solidFill>
            </a:endParaRPr>
          </a:p>
        </p:txBody>
      </p:sp>
      <p:sp>
        <p:nvSpPr>
          <p:cNvPr id="7" name="Content Placeholder 2"/>
          <p:cNvSpPr>
            <a:spLocks noGrp="1"/>
          </p:cNvSpPr>
          <p:nvPr>
            <p:ph idx="1"/>
          </p:nvPr>
        </p:nvSpPr>
        <p:spPr>
          <a:xfrm>
            <a:off x="838200" y="1575594"/>
            <a:ext cx="10515600" cy="4895850"/>
          </a:xfrm>
        </p:spPr>
        <p:txBody>
          <a:bodyPr>
            <a:noAutofit/>
          </a:bodyPr>
          <a:lstStyle/>
          <a:p>
            <a:pPr>
              <a:lnSpc>
                <a:spcPct val="150000"/>
              </a:lnSpc>
            </a:pPr>
            <a:r>
              <a:rPr lang="en-GB" sz="1800" dirty="0" smtClean="0">
                <a:solidFill>
                  <a:schemeClr val="tx1">
                    <a:lumMod val="95000"/>
                  </a:schemeClr>
                </a:solidFill>
              </a:rPr>
              <a:t>A tool to help teachers identify the preparedness of a young person and where they could take part in more activities </a:t>
            </a:r>
          </a:p>
          <a:p>
            <a:pPr>
              <a:lnSpc>
                <a:spcPct val="150000"/>
              </a:lnSpc>
            </a:pPr>
            <a:r>
              <a:rPr lang="en-GB" sz="1800" dirty="0" smtClean="0">
                <a:solidFill>
                  <a:schemeClr val="tx1">
                    <a:lumMod val="95000"/>
                  </a:schemeClr>
                </a:solidFill>
              </a:rPr>
              <a:t>Based on academic literature – ‘Indicators’ </a:t>
            </a:r>
          </a:p>
          <a:p>
            <a:pPr>
              <a:lnSpc>
                <a:spcPct val="150000"/>
              </a:lnSpc>
            </a:pPr>
            <a:r>
              <a:rPr lang="en-GB" sz="1800" dirty="0" smtClean="0">
                <a:solidFill>
                  <a:schemeClr val="tx1">
                    <a:lumMod val="95000"/>
                  </a:schemeClr>
                </a:solidFill>
              </a:rPr>
              <a:t>Drilled down and themed the findings </a:t>
            </a:r>
          </a:p>
          <a:p>
            <a:pPr>
              <a:lnSpc>
                <a:spcPct val="150000"/>
              </a:lnSpc>
            </a:pPr>
            <a:r>
              <a:rPr lang="en-GB" sz="1800" dirty="0" smtClean="0">
                <a:solidFill>
                  <a:schemeClr val="tx1">
                    <a:lumMod val="95000"/>
                  </a:schemeClr>
                </a:solidFill>
              </a:rPr>
              <a:t>Created questionnaire and scoring system </a:t>
            </a:r>
          </a:p>
          <a:p>
            <a:pPr>
              <a:lnSpc>
                <a:spcPct val="150000"/>
              </a:lnSpc>
            </a:pPr>
            <a:r>
              <a:rPr lang="en-GB" sz="1800" dirty="0" smtClean="0">
                <a:solidFill>
                  <a:schemeClr val="tx1">
                    <a:lumMod val="95000"/>
                  </a:schemeClr>
                </a:solidFill>
              </a:rPr>
              <a:t>Trialled it with practitioners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12541390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6" y="590738"/>
            <a:ext cx="10126639" cy="769441"/>
          </a:xfrm>
          <a:prstGeom prst="rect">
            <a:avLst/>
          </a:prstGeom>
          <a:noFill/>
        </p:spPr>
        <p:txBody>
          <a:bodyPr wrap="square" rtlCol="0">
            <a:spAutoFit/>
          </a:bodyPr>
          <a:lstStyle/>
          <a:p>
            <a:r>
              <a:rPr lang="en-GB" sz="4400" dirty="0" smtClean="0">
                <a:latin typeface="+mj-lt"/>
              </a:rPr>
              <a:t>Next steps </a:t>
            </a:r>
          </a:p>
        </p:txBody>
      </p:sp>
      <p:sp>
        <p:nvSpPr>
          <p:cNvPr id="2" name="Rectangle 1"/>
          <p:cNvSpPr/>
          <p:nvPr/>
        </p:nvSpPr>
        <p:spPr>
          <a:xfrm>
            <a:off x="491316" y="1686657"/>
            <a:ext cx="11288308" cy="2246769"/>
          </a:xfrm>
          <a:prstGeom prst="rect">
            <a:avLst/>
          </a:prstGeom>
        </p:spPr>
        <p:txBody>
          <a:bodyPr wrap="square">
            <a:spAutoFit/>
          </a:bodyPr>
          <a:lstStyle/>
          <a:p>
            <a:pPr marL="457200" indent="-457200">
              <a:buFont typeface="Arial" panose="020B0604020202020204" pitchFamily="34" charset="0"/>
              <a:buChar char="•"/>
            </a:pPr>
            <a:r>
              <a:rPr lang="en-GB" sz="2800" dirty="0"/>
              <a:t>We </a:t>
            </a:r>
            <a:r>
              <a:rPr lang="en-GB" sz="2800" dirty="0" smtClean="0"/>
              <a:t>launched </a:t>
            </a:r>
            <a:r>
              <a:rPr lang="en-GB" sz="2800" dirty="0"/>
              <a:t>the report on the 12</a:t>
            </a:r>
            <a:r>
              <a:rPr lang="en-GB" sz="2800" baseline="30000" dirty="0"/>
              <a:t>th</a:t>
            </a:r>
            <a:r>
              <a:rPr lang="en-GB" sz="2800" dirty="0"/>
              <a:t> October </a:t>
            </a:r>
            <a:endParaRPr lang="en-GB" sz="2800" dirty="0" smtClean="0"/>
          </a:p>
          <a:p>
            <a:endParaRPr lang="en-GB" sz="2800" dirty="0"/>
          </a:p>
          <a:p>
            <a:pPr marL="457200" indent="-457200">
              <a:buFont typeface="Arial" panose="020B0604020202020204" pitchFamily="34" charset="0"/>
              <a:buChar char="•"/>
            </a:pPr>
            <a:r>
              <a:rPr lang="en-GB" sz="2800" dirty="0"/>
              <a:t>We aim to test this further with a larger pool of </a:t>
            </a:r>
            <a:r>
              <a:rPr lang="en-GB" sz="2800" dirty="0" smtClean="0"/>
              <a:t>schools</a:t>
            </a:r>
          </a:p>
          <a:p>
            <a:endParaRPr lang="en-GB" sz="2800" dirty="0"/>
          </a:p>
          <a:p>
            <a:pPr marL="457200" indent="-457200">
              <a:buFont typeface="Arial" panose="020B0604020202020204" pitchFamily="34" charset="0"/>
              <a:buChar char="•"/>
            </a:pPr>
            <a:r>
              <a:rPr lang="en-GB" sz="2800" dirty="0"/>
              <a:t>We have a toolkit now to download, please send us an email!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563329" cy="687200"/>
          </a:xfrm>
          <a:prstGeom prst="rect">
            <a:avLst/>
          </a:prstGeom>
        </p:spPr>
      </p:pic>
    </p:spTree>
    <p:extLst>
      <p:ext uri="{BB962C8B-B14F-4D97-AF65-F5344CB8AC3E}">
        <p14:creationId xmlns:p14="http://schemas.microsoft.com/office/powerpoint/2010/main" val="3081531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869" y="3075913"/>
            <a:ext cx="10515600" cy="1325563"/>
          </a:xfrm>
        </p:spPr>
        <p:txBody>
          <a:bodyPr>
            <a:normAutofit/>
          </a:bodyPr>
          <a:lstStyle/>
          <a:p>
            <a:pPr algn="ctr"/>
            <a:r>
              <a:rPr lang="en-GB" sz="5500" b="1" dirty="0" smtClean="0">
                <a:solidFill>
                  <a:schemeClr val="bg2">
                    <a:lumMod val="25000"/>
                  </a:schemeClr>
                </a:solidFill>
                <a:latin typeface="+mn-lt"/>
              </a:rPr>
              <a:t>Thank you</a:t>
            </a:r>
            <a:endParaRPr lang="en-GB" sz="5500" b="1" dirty="0">
              <a:solidFill>
                <a:schemeClr val="bg2">
                  <a:lumMod val="25000"/>
                </a:schemeClr>
              </a:solidFill>
              <a:latin typeface="+mn-lt"/>
            </a:endParaRPr>
          </a:p>
        </p:txBody>
      </p:sp>
      <p:sp>
        <p:nvSpPr>
          <p:cNvPr id="3" name="Content Placeholder 2"/>
          <p:cNvSpPr>
            <a:spLocks noGrp="1"/>
          </p:cNvSpPr>
          <p:nvPr>
            <p:ph idx="1"/>
          </p:nvPr>
        </p:nvSpPr>
        <p:spPr>
          <a:xfrm>
            <a:off x="567869" y="2801726"/>
            <a:ext cx="10584543" cy="3709534"/>
          </a:xfrm>
        </p:spPr>
        <p:txBody>
          <a:bodyPr>
            <a:normAutofit/>
          </a:bodyPr>
          <a:lstStyle/>
          <a:p>
            <a:pPr marL="0" indent="0" algn="ctr">
              <a:buNone/>
            </a:pPr>
            <a:endParaRPr lang="en-GB" dirty="0" smtClean="0">
              <a:solidFill>
                <a:schemeClr val="bg2">
                  <a:lumMod val="25000"/>
                </a:schemeClr>
              </a:solidFill>
            </a:endParaRPr>
          </a:p>
          <a:p>
            <a:pPr marL="0" indent="0" algn="ctr">
              <a:buNone/>
            </a:pPr>
            <a:endParaRPr lang="en-GB" dirty="0">
              <a:solidFill>
                <a:schemeClr val="bg2">
                  <a:lumMod val="25000"/>
                </a:schemeClr>
              </a:solidFill>
            </a:endParaRPr>
          </a:p>
          <a:p>
            <a:pPr marL="0" indent="0" algn="ctr">
              <a:buNone/>
            </a:pPr>
            <a:endParaRPr lang="en-GB" dirty="0" smtClean="0">
              <a:solidFill>
                <a:schemeClr val="bg2">
                  <a:lumMod val="25000"/>
                </a:schemeClr>
              </a:solidFill>
            </a:endParaRPr>
          </a:p>
          <a:p>
            <a:pPr marL="0" indent="0" algn="ctr">
              <a:buNone/>
            </a:pPr>
            <a:r>
              <a:rPr lang="en-GB" dirty="0" smtClean="0">
                <a:solidFill>
                  <a:schemeClr val="bg2">
                    <a:lumMod val="25000"/>
                  </a:schemeClr>
                </a:solidFill>
                <a:hlinkClick r:id="rId3"/>
              </a:rPr>
              <a:t>www.educationandemployers.org/research-main</a:t>
            </a:r>
            <a:r>
              <a:rPr lang="en-GB" dirty="0" smtClean="0">
                <a:solidFill>
                  <a:schemeClr val="bg2">
                    <a:lumMod val="25000"/>
                  </a:schemeClr>
                </a:solidFill>
              </a:rPr>
              <a:t>  </a:t>
            </a:r>
          </a:p>
          <a:p>
            <a:pPr marL="0" indent="0" algn="ctr">
              <a:buNone/>
            </a:pPr>
            <a:endParaRPr lang="en-GB" dirty="0">
              <a:solidFill>
                <a:schemeClr val="bg2">
                  <a:lumMod val="25000"/>
                </a:schemeClr>
              </a:solidFill>
            </a:endParaRPr>
          </a:p>
          <a:p>
            <a:pPr marL="0" indent="0" algn="ctr">
              <a:buNone/>
            </a:pPr>
            <a:r>
              <a:rPr lang="en-GB" dirty="0" smtClean="0">
                <a:solidFill>
                  <a:schemeClr val="bg2">
                    <a:lumMod val="25000"/>
                  </a:schemeClr>
                </a:solidFill>
              </a:rPr>
              <a:t>@</a:t>
            </a:r>
            <a:r>
              <a:rPr lang="en-GB" dirty="0" err="1" smtClean="0">
                <a:solidFill>
                  <a:schemeClr val="bg2">
                    <a:lumMod val="25000"/>
                  </a:schemeClr>
                </a:solidFill>
              </a:rPr>
              <a:t>Edu_Eresearch</a:t>
            </a:r>
            <a:r>
              <a:rPr lang="en-GB" dirty="0" smtClean="0">
                <a:solidFill>
                  <a:schemeClr val="bg2">
                    <a:lumMod val="25000"/>
                  </a:schemeClr>
                </a:solidFill>
              </a:rPr>
              <a:t> </a:t>
            </a:r>
            <a:endParaRPr lang="en-GB" dirty="0">
              <a:solidFill>
                <a:schemeClr val="bg2">
                  <a:lumMod val="2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386" y="756832"/>
            <a:ext cx="3497510" cy="1537417"/>
          </a:xfrm>
          <a:prstGeom prst="rect">
            <a:avLst/>
          </a:prstGeom>
        </p:spPr>
      </p:pic>
    </p:spTree>
    <p:extLst>
      <p:ext uri="{BB962C8B-B14F-4D97-AF65-F5344CB8AC3E}">
        <p14:creationId xmlns:p14="http://schemas.microsoft.com/office/powerpoint/2010/main" val="130534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317" y="212725"/>
            <a:ext cx="10949483" cy="1325563"/>
          </a:xfrm>
        </p:spPr>
        <p:txBody>
          <a:bodyPr>
            <a:normAutofit/>
          </a:bodyPr>
          <a:lstStyle/>
          <a:p>
            <a:r>
              <a:rPr lang="en-GB" sz="3500" b="1" dirty="0" smtClean="0">
                <a:solidFill>
                  <a:schemeClr val="bg1"/>
                </a:solidFill>
                <a:latin typeface="+mn-lt"/>
              </a:rPr>
              <a:t>…careers education is associated with </a:t>
            </a:r>
            <a:br>
              <a:rPr lang="en-GB" sz="3500" b="1" dirty="0" smtClean="0">
                <a:solidFill>
                  <a:schemeClr val="bg1"/>
                </a:solidFill>
                <a:latin typeface="+mn-lt"/>
              </a:rPr>
            </a:br>
            <a:r>
              <a:rPr lang="en-GB" sz="3500" b="1" dirty="0" smtClean="0">
                <a:solidFill>
                  <a:schemeClr val="bg1"/>
                </a:solidFill>
                <a:latin typeface="+mn-lt"/>
              </a:rPr>
              <a:t>better education and employment outcomes.</a:t>
            </a:r>
            <a:endParaRPr lang="en-GB" sz="3500" b="1" dirty="0">
              <a:solidFill>
                <a:schemeClr val="bg1"/>
              </a:solidFill>
              <a:latin typeface="+mn-lt"/>
            </a:endParaRPr>
          </a:p>
        </p:txBody>
      </p:sp>
      <p:pic>
        <p:nvPicPr>
          <p:cNvPr id="5" name="Content Placeholder 4"/>
          <p:cNvPicPr>
            <a:picLocks noGrp="1" noChangeAspect="1"/>
          </p:cNvPicPr>
          <p:nvPr>
            <p:ph idx="1"/>
          </p:nvPr>
        </p:nvPicPr>
        <p:blipFill>
          <a:blip r:embed="rId3"/>
          <a:stretch>
            <a:fillRect/>
          </a:stretch>
        </p:blipFill>
        <p:spPr>
          <a:xfrm>
            <a:off x="518617" y="1538288"/>
            <a:ext cx="3522523" cy="4972249"/>
          </a:xfrm>
          <a:prstGeom prst="rect">
            <a:avLst/>
          </a:prstGeom>
          <a:ln>
            <a:solidFill>
              <a:schemeClr val="tx1"/>
            </a:solidFill>
          </a:ln>
        </p:spPr>
      </p:pic>
      <p:sp>
        <p:nvSpPr>
          <p:cNvPr id="8" name="Rectangle 7"/>
          <p:cNvSpPr/>
          <p:nvPr/>
        </p:nvSpPr>
        <p:spPr>
          <a:xfrm>
            <a:off x="4523740" y="1690688"/>
            <a:ext cx="7147560" cy="4985980"/>
          </a:xfrm>
          <a:prstGeom prst="rect">
            <a:avLst/>
          </a:prstGeom>
        </p:spPr>
        <p:txBody>
          <a:bodyPr wrap="square">
            <a:spAutoFit/>
          </a:bodyPr>
          <a:lstStyle/>
          <a:p>
            <a:r>
              <a:rPr lang="en-GB" sz="2200" b="1" dirty="0" smtClean="0">
                <a:solidFill>
                  <a:schemeClr val="bg1"/>
                </a:solidFill>
              </a:rPr>
              <a:t>Education Endowment Foundation </a:t>
            </a:r>
            <a:r>
              <a:rPr lang="en-GB" sz="2200" dirty="0" smtClean="0">
                <a:solidFill>
                  <a:schemeClr val="bg1"/>
                </a:solidFill>
              </a:rPr>
              <a:t>funded literature review (2016):review of 73 publications with Randomised </a:t>
            </a:r>
            <a:r>
              <a:rPr lang="en-GB" sz="2200" dirty="0">
                <a:solidFill>
                  <a:schemeClr val="bg1"/>
                </a:solidFill>
              </a:rPr>
              <a:t>C</a:t>
            </a:r>
            <a:r>
              <a:rPr lang="en-GB" sz="2200" dirty="0" smtClean="0">
                <a:solidFill>
                  <a:schemeClr val="bg1"/>
                </a:solidFill>
              </a:rPr>
              <a:t>ontrol </a:t>
            </a:r>
            <a:r>
              <a:rPr lang="en-GB" sz="2200" dirty="0">
                <a:solidFill>
                  <a:schemeClr val="bg1"/>
                </a:solidFill>
              </a:rPr>
              <a:t>T</a:t>
            </a:r>
            <a:r>
              <a:rPr lang="en-GB" sz="2200" dirty="0" smtClean="0">
                <a:solidFill>
                  <a:schemeClr val="bg1"/>
                </a:solidFill>
              </a:rPr>
              <a:t>rials and quasi experimental studies, OECD countries since 1996:</a:t>
            </a:r>
          </a:p>
          <a:p>
            <a:endParaRPr lang="en-GB" sz="2200" dirty="0" smtClean="0">
              <a:solidFill>
                <a:schemeClr val="bg1"/>
              </a:solidFill>
            </a:endParaRPr>
          </a:p>
          <a:p>
            <a:pPr marL="342900" indent="-342900">
              <a:buFont typeface="Arial" panose="020B0604020202020204" pitchFamily="34" charset="0"/>
              <a:buChar char="•"/>
            </a:pPr>
            <a:r>
              <a:rPr lang="en-GB" sz="2200" dirty="0" smtClean="0">
                <a:solidFill>
                  <a:schemeClr val="bg1"/>
                </a:solidFill>
              </a:rPr>
              <a:t>60% provided largely positive findings evidencing improvements in </a:t>
            </a:r>
            <a:r>
              <a:rPr lang="en-GB" sz="2200" i="1" u="sng" dirty="0" smtClean="0">
                <a:solidFill>
                  <a:schemeClr val="bg1"/>
                </a:solidFill>
              </a:rPr>
              <a:t>educational outcomes</a:t>
            </a:r>
            <a:r>
              <a:rPr lang="en-GB" sz="2200" dirty="0" smtClean="0">
                <a:solidFill>
                  <a:schemeClr val="bg1"/>
                </a:solidFill>
              </a:rPr>
              <a:t>. Only one study suggested negative impacts. Remainder: mixed results.</a:t>
            </a:r>
          </a:p>
          <a:p>
            <a:endParaRPr lang="en-GB" sz="2200" dirty="0">
              <a:solidFill>
                <a:schemeClr val="bg1"/>
              </a:solidFill>
            </a:endParaRPr>
          </a:p>
          <a:p>
            <a:pPr marL="342900" indent="-342900">
              <a:buFont typeface="Arial" panose="020B0604020202020204" pitchFamily="34" charset="0"/>
              <a:buChar char="•"/>
            </a:pPr>
            <a:r>
              <a:rPr lang="en-GB" sz="2200" dirty="0" smtClean="0">
                <a:solidFill>
                  <a:schemeClr val="bg1"/>
                </a:solidFill>
              </a:rPr>
              <a:t>67% provide evidence of largely positive </a:t>
            </a:r>
            <a:r>
              <a:rPr lang="en-GB" sz="2200" i="1" u="sng" dirty="0" smtClean="0">
                <a:solidFill>
                  <a:schemeClr val="bg1"/>
                </a:solidFill>
              </a:rPr>
              <a:t>economic outcomes</a:t>
            </a:r>
            <a:r>
              <a:rPr lang="en-GB" sz="2200" dirty="0" smtClean="0">
                <a:solidFill>
                  <a:schemeClr val="bg1"/>
                </a:solidFill>
              </a:rPr>
              <a:t>; 33% evidence mixed with no distinct patterns in terms of outcomes. </a:t>
            </a:r>
            <a:endParaRPr lang="en-GB" sz="2200" baseline="0" dirty="0" smtClean="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147" y="247138"/>
            <a:ext cx="1473558" cy="647739"/>
          </a:xfrm>
          <a:prstGeom prst="rect">
            <a:avLst/>
          </a:prstGeom>
        </p:spPr>
      </p:pic>
    </p:spTree>
    <p:extLst>
      <p:ext uri="{BB962C8B-B14F-4D97-AF65-F5344CB8AC3E}">
        <p14:creationId xmlns:p14="http://schemas.microsoft.com/office/powerpoint/2010/main" val="223275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p:nvPr/>
        </p:nvSpPr>
        <p:spPr>
          <a:xfrm>
            <a:off x="0" y="0"/>
            <a:ext cx="8470900" cy="6858000"/>
          </a:xfrm>
          <a:prstGeom prst="rect">
            <a:avLst/>
          </a:prstGeom>
          <a:solidFill>
            <a:srgbClr val="000000">
              <a:alpha val="82000"/>
            </a:srgb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12" name="Shape 112"/>
          <p:cNvSpPr txBox="1">
            <a:spLocks noGrp="1"/>
          </p:cNvSpPr>
          <p:nvPr>
            <p:ph type="title"/>
          </p:nvPr>
        </p:nvSpPr>
        <p:spPr>
          <a:xfrm>
            <a:off x="266701" y="689776"/>
            <a:ext cx="5537200" cy="727799"/>
          </a:xfrm>
          <a:prstGeom prst="rect">
            <a:avLst/>
          </a:prstGeom>
        </p:spPr>
        <p:txBody>
          <a:bodyPr lIns="91425" tIns="91425" rIns="91425" bIns="91425" anchor="t" anchorCtr="0">
            <a:noAutofit/>
          </a:bodyPr>
          <a:lstStyle/>
          <a:p>
            <a:r>
              <a:rPr lang="en-GB" b="1" dirty="0" smtClean="0"/>
              <a:t>Study one 2013-14</a:t>
            </a:r>
            <a:endParaRPr lang="en" dirty="0"/>
          </a:p>
        </p:txBody>
      </p:sp>
      <p:sp>
        <p:nvSpPr>
          <p:cNvPr id="113" name="Shape 113"/>
          <p:cNvSpPr txBox="1">
            <a:spLocks noGrp="1"/>
          </p:cNvSpPr>
          <p:nvPr>
            <p:ph type="body" idx="1"/>
          </p:nvPr>
        </p:nvSpPr>
        <p:spPr>
          <a:xfrm>
            <a:off x="193338" y="1651001"/>
            <a:ext cx="8188662" cy="4967750"/>
          </a:xfrm>
          <a:prstGeom prst="rect">
            <a:avLst/>
          </a:prstGeom>
        </p:spPr>
        <p:txBody>
          <a:bodyPr lIns="91425" tIns="91425" rIns="91425" bIns="91425" anchor="t" anchorCtr="0">
            <a:noAutofit/>
          </a:bodyPr>
          <a:lstStyle/>
          <a:p>
            <a:pPr>
              <a:buNone/>
            </a:pPr>
            <a:r>
              <a:rPr lang="en-GB" sz="2400" dirty="0" smtClean="0"/>
              <a:t>“</a:t>
            </a:r>
            <a:r>
              <a:rPr lang="en-GB" sz="2400" dirty="0"/>
              <a:t>Employer engagement in British secondary education: wage earning outcomes experienced by young adults.” Journal of Education and Work 27:5, 496-523</a:t>
            </a:r>
            <a:br>
              <a:rPr lang="en-GB" sz="2400" dirty="0"/>
            </a:br>
            <a:r>
              <a:rPr lang="en-GB" sz="2400" dirty="0"/>
              <a:t> </a:t>
            </a:r>
          </a:p>
          <a:p>
            <a:pPr>
              <a:buNone/>
            </a:pPr>
            <a:endParaRPr lang="en-GB" sz="2400" dirty="0"/>
          </a:p>
          <a:p>
            <a:pPr>
              <a:buNone/>
            </a:pPr>
            <a:r>
              <a:rPr lang="en-GB" sz="2400" dirty="0" smtClean="0"/>
              <a:t>“</a:t>
            </a:r>
            <a:r>
              <a:rPr lang="en-GB" sz="2400" dirty="0"/>
              <a:t>School-mediated employer engagement and labour market outcomes for young adults: wage </a:t>
            </a:r>
            <a:r>
              <a:rPr lang="en-GB" sz="2400" dirty="0" err="1"/>
              <a:t>premia</a:t>
            </a:r>
            <a:r>
              <a:rPr lang="en-GB" sz="2400" dirty="0"/>
              <a:t>, NEET outcomes and career confidence.” In Mann. A. et al. </a:t>
            </a:r>
            <a:r>
              <a:rPr lang="en-GB" sz="2400" i="1" dirty="0"/>
              <a:t>Understanding Employer Engagement in Education: Theories and Evidence</a:t>
            </a:r>
            <a:r>
              <a:rPr lang="en-GB" sz="2400" dirty="0"/>
              <a:t>. London: Routledge</a:t>
            </a:r>
            <a:r>
              <a:rPr lang="en-GB" sz="1800" dirty="0"/>
              <a:t/>
            </a:r>
            <a:br>
              <a:rPr lang="en-GB" sz="1800" dirty="0"/>
            </a:br>
            <a:endParaRPr lang="en" sz="2400" dirty="0"/>
          </a:p>
        </p:txBody>
      </p:sp>
    </p:spTree>
    <p:extLst>
      <p:ext uri="{BB962C8B-B14F-4D97-AF65-F5344CB8AC3E}">
        <p14:creationId xmlns:p14="http://schemas.microsoft.com/office/powerpoint/2010/main" val="3153104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jbzzCNoJ.0OS1rDYi_wyu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qqHVe_uwEiEDZL6RePo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txTfaeRdkmi019DQgADf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nJd_tMNG0ysR_dMES4gt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Mu8gsJkoEaQGOFqwJY0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zjwF3gudU.ZEaqFO7UxD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zjwF3gudU.ZEaqFO7Ux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Jsak1K3tUOwswWgtB1ux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1jSM.2Jp0K1nh3i4Anz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0qqHVe_uwEiEDZL6RePob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sl016BAQEqGayTaaNulL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ddzSRxcSEWD5w8zX7CN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yTZwfVSfke7OR0dxsYTLQ"/>
</p:tagLst>
</file>

<file path=ppt/theme/theme1.xml><?xml version="1.0" encoding="utf-8"?>
<a:theme xmlns:a="http://schemas.openxmlformats.org/drawingml/2006/main" name="Haml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7652</TotalTime>
  <Words>7183</Words>
  <Application>Microsoft Office PowerPoint</Application>
  <PresentationFormat>Widescreen</PresentationFormat>
  <Paragraphs>1227</Paragraphs>
  <Slides>74</Slides>
  <Notes>74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74</vt:i4>
      </vt:variant>
    </vt:vector>
  </HeadingPairs>
  <TitlesOfParts>
    <vt:vector size="86" baseType="lpstr">
      <vt:lpstr>Arial</vt:lpstr>
      <vt:lpstr>Calibri</vt:lpstr>
      <vt:lpstr>Calibri Light</vt:lpstr>
      <vt:lpstr>Cambria</vt:lpstr>
      <vt:lpstr>Corbel</vt:lpstr>
      <vt:lpstr>Courier New</vt:lpstr>
      <vt:lpstr>Nixie One</vt:lpstr>
      <vt:lpstr>Raleway</vt:lpstr>
      <vt:lpstr>Times New Roman</vt:lpstr>
      <vt:lpstr>Wingdings</vt:lpstr>
      <vt:lpstr>Hamlet template</vt:lpstr>
      <vt:lpstr>Office Theme</vt:lpstr>
      <vt:lpstr>  </vt:lpstr>
      <vt:lpstr>Research into employer engagement in education</vt:lpstr>
      <vt:lpstr> Free online library…</vt:lpstr>
      <vt:lpstr>PowerPoint Presentation</vt:lpstr>
      <vt:lpstr>PowerPoint Presentation</vt:lpstr>
      <vt:lpstr>Literature suggests that teenage engagement  with workplaces makes a difference to adult outcomes..</vt:lpstr>
      <vt:lpstr>… that teenagers with career aspirations aligned  with educational expectations do better than the  misaligned – of whom there are many (UK &amp; US studies)..</vt:lpstr>
      <vt:lpstr>…careers education is associated with  better education and employment outcomes.</vt:lpstr>
      <vt:lpstr>Study one 2013-14</vt:lpstr>
      <vt:lpstr>YouGov survey - 1,002 UK respondents aged 19-24 </vt:lpstr>
      <vt:lpstr>Income variable: annual salary before income tax or any other deductions (if full-time employment 19-24)</vt:lpstr>
      <vt:lpstr>Interval regression: Average correlation of £500 - £1,300   between wage and each extra employer contact </vt:lpstr>
      <vt:lpstr>Employment outcomes- NEET Status </vt:lpstr>
      <vt:lpstr>PowerPoint Presentation</vt:lpstr>
      <vt:lpstr>Study two: 2016</vt:lpstr>
      <vt:lpstr>The 1970 British Cohort Study provides a large, robust longitudinal  dataset to explore pathways to labour market</vt:lpstr>
      <vt:lpstr>Variables of interest</vt:lpstr>
      <vt:lpstr>Career talks with an outside speaker (1986) - overview</vt:lpstr>
      <vt:lpstr>Including control variables, the average effect at year 10 is 0.8% - statistically significant at 5% (At year 11 the relationship is not statistically significant)</vt:lpstr>
      <vt:lpstr>Individuals who found career talks very helpful display a stronger wage premium</vt:lpstr>
      <vt:lpstr>Study three: 2017</vt:lpstr>
      <vt:lpstr>Methodology</vt:lpstr>
      <vt:lpstr>Distribution of employer engagement activities</vt:lpstr>
      <vt:lpstr>Distribution of employer engagement activities</vt:lpstr>
      <vt:lpstr>Distribution of employer engagement activities by social indicators </vt:lpstr>
      <vt:lpstr>a) Most young people educated in the state sector think that their schools prepared them poorly for adult working life;   b) Young adults who experienced greater volume of school-mediated employer engagement feel better prepared for the adult working world </vt:lpstr>
      <vt:lpstr>Young adults’ career ambitions </vt:lpstr>
      <vt:lpstr>Young adults experienced wage premiums linked to individual activities where they felt their school(s) had prepared them well for adult life </vt:lpstr>
      <vt:lpstr>Higher volumes of school-mediated employer engagement are associated with reduced incidence of NEET</vt:lpstr>
      <vt:lpstr>Undertaking individual employer engagement activities is associated with reduced incidence of being NEET*</vt:lpstr>
      <vt:lpstr>PowerPoint Presentation</vt:lpstr>
      <vt:lpstr>What makes the difference?  Some options… </vt:lpstr>
      <vt:lpstr>Effects appear most driven by cultural capital acquisition  </vt:lpstr>
      <vt:lpstr>Social capital</vt:lpstr>
      <vt:lpstr>Cultural capital</vt:lpstr>
      <vt:lpstr>PowerPoint Presentation</vt:lpstr>
      <vt:lpstr>Teenage career aspirations have nothing in common with labour market demand</vt:lpstr>
      <vt:lpstr>PowerPoint Presentation</vt:lpstr>
      <vt:lpstr>PowerPoint Presentation</vt:lpstr>
      <vt:lpstr>PowerPoint Presentation</vt:lpstr>
      <vt:lpstr>PowerPoint Presentation</vt:lpstr>
      <vt:lpstr>PowerPoint Presentation</vt:lpstr>
      <vt:lpstr>PowerPoint Presentation</vt:lpstr>
      <vt:lpstr>a) Most employer engagement wasn’t helpful in making decisions at age 16 unless teenagers recalled 4+ activities  b) Most employer engagement wasn’t helpful in applying for university unless teenagers recalled 4+ activities  c)Most employer engagement wasn’t helpful in applying for a full-time job, but participation in 3+ activities made a big difference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469 young people (12-16)</vt:lpstr>
      <vt:lpstr>PowerPoint Presentation</vt:lpstr>
      <vt:lpstr>a) Most young people educated in the state sector think that their schools prepared them poorly for adult working life;   b) Young adults who experienced greater volume of school-mediated employer engagement feel better prepared for the adult working world </vt:lpstr>
      <vt:lpstr>PowerPoint Presentation</vt:lpstr>
      <vt:lpstr>PowerPoint Presentation</vt:lpstr>
      <vt:lpstr>PowerPoint Presentation</vt:lpstr>
      <vt:lpstr>PowerPoint Presentation</vt:lpstr>
      <vt:lpstr>PowerPoint Presentation</vt:lpstr>
      <vt:lpstr>PowerPoint Presentation</vt:lpstr>
      <vt:lpstr>A new toolkit to capture some of the indicators of successful transitions …</vt:lpstr>
      <vt:lpstr>Aim of this research</vt:lpstr>
      <vt:lpstr>The questionnaire </vt:lpstr>
      <vt:lpstr>Underlying themes </vt:lpstr>
      <vt:lpstr>The trial</vt:lpstr>
      <vt:lpstr>Findings</vt:lpstr>
      <vt:lpstr>Confirmed format</vt:lpstr>
      <vt:lpstr>PowerPoint Presentation</vt:lpstr>
      <vt:lpstr>PowerPoint Presentation</vt:lpstr>
      <vt:lpstr>PowerPoint Presentation</vt:lpstr>
      <vt:lpstr>To summarise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Mann</dc:creator>
  <cp:lastModifiedBy>Jordan Rehill</cp:lastModifiedBy>
  <cp:revision>226</cp:revision>
  <cp:lastPrinted>2017-06-12T07:52:06Z</cp:lastPrinted>
  <dcterms:created xsi:type="dcterms:W3CDTF">2016-11-21T13:50:02Z</dcterms:created>
  <dcterms:modified xsi:type="dcterms:W3CDTF">2017-10-12T13:01:28Z</dcterms:modified>
</cp:coreProperties>
</file>