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 id="2147483982" r:id="rId5"/>
    <p:sldMasterId id="2147483998" r:id="rId6"/>
    <p:sldMasterId id="2147484014" r:id="rId7"/>
    <p:sldMasterId id="2147484030" r:id="rId8"/>
    <p:sldMasterId id="2147484046" r:id="rId9"/>
    <p:sldMasterId id="2147484062" r:id="rId10"/>
    <p:sldMasterId id="2147484078" r:id="rId11"/>
    <p:sldMasterId id="2147484094" r:id="rId12"/>
    <p:sldMasterId id="2147484110" r:id="rId13"/>
    <p:sldMasterId id="2147484571" r:id="rId14"/>
    <p:sldMasterId id="2147484585" r:id="rId15"/>
    <p:sldMasterId id="2147484598" r:id="rId16"/>
    <p:sldMasterId id="2147484616" r:id="rId17"/>
  </p:sldMasterIdLst>
  <p:notesMasterIdLst>
    <p:notesMasterId r:id="rId97"/>
  </p:notesMasterIdLst>
  <p:handoutMasterIdLst>
    <p:handoutMasterId r:id="rId98"/>
  </p:handoutMasterIdLst>
  <p:sldIdLst>
    <p:sldId id="390" r:id="rId18"/>
    <p:sldId id="422" r:id="rId19"/>
    <p:sldId id="257" r:id="rId20"/>
    <p:sldId id="293" r:id="rId21"/>
    <p:sldId id="294" r:id="rId22"/>
    <p:sldId id="295" r:id="rId23"/>
    <p:sldId id="296" r:id="rId24"/>
    <p:sldId id="303" r:id="rId25"/>
    <p:sldId id="297" r:id="rId26"/>
    <p:sldId id="298" r:id="rId27"/>
    <p:sldId id="299" r:id="rId28"/>
    <p:sldId id="300" r:id="rId29"/>
    <p:sldId id="302" r:id="rId30"/>
    <p:sldId id="285" r:id="rId31"/>
    <p:sldId id="288" r:id="rId32"/>
    <p:sldId id="289" r:id="rId33"/>
    <p:sldId id="307" r:id="rId34"/>
    <p:sldId id="290" r:id="rId35"/>
    <p:sldId id="291" r:id="rId36"/>
    <p:sldId id="292" r:id="rId37"/>
    <p:sldId id="286" r:id="rId38"/>
    <p:sldId id="423" r:id="rId39"/>
    <p:sldId id="424" r:id="rId40"/>
    <p:sldId id="258" r:id="rId41"/>
    <p:sldId id="259" r:id="rId42"/>
    <p:sldId id="260" r:id="rId43"/>
    <p:sldId id="261" r:id="rId44"/>
    <p:sldId id="262" r:id="rId45"/>
    <p:sldId id="263" r:id="rId46"/>
    <p:sldId id="256" r:id="rId47"/>
    <p:sldId id="427" r:id="rId48"/>
    <p:sldId id="274" r:id="rId49"/>
    <p:sldId id="275" r:id="rId50"/>
    <p:sldId id="276" r:id="rId51"/>
    <p:sldId id="277" r:id="rId52"/>
    <p:sldId id="278" r:id="rId53"/>
    <p:sldId id="279" r:id="rId54"/>
    <p:sldId id="280" r:id="rId55"/>
    <p:sldId id="281" r:id="rId56"/>
    <p:sldId id="282" r:id="rId57"/>
    <p:sldId id="283" r:id="rId58"/>
    <p:sldId id="284" r:id="rId59"/>
    <p:sldId id="428" r:id="rId60"/>
    <p:sldId id="429" r:id="rId61"/>
    <p:sldId id="287" r:id="rId62"/>
    <p:sldId id="430" r:id="rId63"/>
    <p:sldId id="431" r:id="rId64"/>
    <p:sldId id="432" r:id="rId65"/>
    <p:sldId id="433" r:id="rId66"/>
    <p:sldId id="434" r:id="rId67"/>
    <p:sldId id="265" r:id="rId68"/>
    <p:sldId id="267" r:id="rId69"/>
    <p:sldId id="435" r:id="rId70"/>
    <p:sldId id="436" r:id="rId71"/>
    <p:sldId id="437" r:id="rId72"/>
    <p:sldId id="438" r:id="rId73"/>
    <p:sldId id="439" r:id="rId74"/>
    <p:sldId id="440" r:id="rId75"/>
    <p:sldId id="441" r:id="rId76"/>
    <p:sldId id="266" r:id="rId77"/>
    <p:sldId id="268" r:id="rId78"/>
    <p:sldId id="309" r:id="rId79"/>
    <p:sldId id="310" r:id="rId80"/>
    <p:sldId id="270" r:id="rId81"/>
    <p:sldId id="304" r:id="rId82"/>
    <p:sldId id="442" r:id="rId83"/>
    <p:sldId id="308" r:id="rId84"/>
    <p:sldId id="311" r:id="rId85"/>
    <p:sldId id="314" r:id="rId86"/>
    <p:sldId id="315" r:id="rId87"/>
    <p:sldId id="312" r:id="rId88"/>
    <p:sldId id="313" r:id="rId89"/>
    <p:sldId id="316" r:id="rId90"/>
    <p:sldId id="443" r:id="rId91"/>
    <p:sldId id="301" r:id="rId92"/>
    <p:sldId id="444" r:id="rId93"/>
    <p:sldId id="445" r:id="rId94"/>
    <p:sldId id="425" r:id="rId95"/>
    <p:sldId id="426" r:id="rId96"/>
  </p:sldIdLst>
  <p:sldSz cx="9144000" cy="6858000" type="screen4x3"/>
  <p:notesSz cx="6865938" cy="9998075"/>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729"/>
    <a:srgbClr val="051B35"/>
    <a:srgbClr val="AFC828"/>
    <a:srgbClr val="EFA720"/>
    <a:srgbClr val="008C99"/>
    <a:srgbClr val="CD0032"/>
    <a:srgbClr val="DE6222"/>
    <a:srgbClr val="4B3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snapToObjects="1">
      <p:cViewPr varScale="1">
        <p:scale>
          <a:sx n="68" d="100"/>
          <a:sy n="68" d="100"/>
        </p:scale>
        <p:origin x="16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7" Type="http://schemas.openxmlformats.org/officeDocument/2006/relationships/slideMaster" Target="slideMasters/slideMaster4.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microsoft.com/office/2015/10/relationships/revisionInfo" Target="revisionInfo.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6359" tIns="48180" rIns="96359" bIns="48180"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9109" y="0"/>
            <a:ext cx="2975240" cy="499904"/>
          </a:xfrm>
          <a:prstGeom prst="rect">
            <a:avLst/>
          </a:prstGeom>
        </p:spPr>
        <p:txBody>
          <a:bodyPr vert="horz" wrap="square" lIns="96359" tIns="48180" rIns="96359" bIns="48180" numCol="1" anchor="t" anchorCtr="0" compatLnSpc="1">
            <a:prstTxWarp prst="textNoShape">
              <a:avLst/>
            </a:prstTxWarp>
          </a:bodyPr>
          <a:lstStyle>
            <a:lvl1pPr algn="r" eaLnBrk="1" hangingPunct="1">
              <a:defRPr sz="1300" smtClean="0">
                <a:latin typeface="Calibri" pitchFamily="34" charset="0"/>
              </a:defRPr>
            </a:lvl1pPr>
          </a:lstStyle>
          <a:p>
            <a:pPr>
              <a:defRPr/>
            </a:pPr>
            <a:fld id="{BBE1FB5D-C9A3-4C41-B499-D65EC240930C}" type="datetimeFigureOut">
              <a:rPr lang="en-GB"/>
              <a:pPr>
                <a:defRPr/>
              </a:pPr>
              <a:t>19/04/2018</a:t>
            </a:fld>
            <a:endParaRPr lang="en-GB"/>
          </a:p>
        </p:txBody>
      </p:sp>
      <p:sp>
        <p:nvSpPr>
          <p:cNvPr id="4" name="Footer Placeholder 3"/>
          <p:cNvSpPr>
            <a:spLocks noGrp="1"/>
          </p:cNvSpPr>
          <p:nvPr>
            <p:ph type="ftr" sz="quarter" idx="2"/>
          </p:nvPr>
        </p:nvSpPr>
        <p:spPr>
          <a:xfrm>
            <a:off x="0" y="9496436"/>
            <a:ext cx="2975240" cy="499904"/>
          </a:xfrm>
          <a:prstGeom prst="rect">
            <a:avLst/>
          </a:prstGeom>
        </p:spPr>
        <p:txBody>
          <a:bodyPr vert="horz" lIns="96359" tIns="48180" rIns="96359" bIns="48180"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9109" y="9496436"/>
            <a:ext cx="2975240" cy="499904"/>
          </a:xfrm>
          <a:prstGeom prst="rect">
            <a:avLst/>
          </a:prstGeom>
        </p:spPr>
        <p:txBody>
          <a:bodyPr vert="horz" wrap="square" lIns="96359" tIns="48180" rIns="96359" bIns="48180" numCol="1" anchor="b" anchorCtr="0" compatLnSpc="1">
            <a:prstTxWarp prst="textNoShape">
              <a:avLst/>
            </a:prstTxWarp>
          </a:bodyPr>
          <a:lstStyle>
            <a:lvl1pPr algn="r" eaLnBrk="1" hangingPunct="1">
              <a:defRPr sz="1300" smtClean="0">
                <a:latin typeface="Calibri" pitchFamily="34" charset="0"/>
              </a:defRPr>
            </a:lvl1pPr>
          </a:lstStyle>
          <a:p>
            <a:pPr>
              <a:defRPr/>
            </a:pPr>
            <a:fld id="{0BD3C964-02A3-4DEF-BCB0-93089CDB540B}" type="slidenum">
              <a:rPr lang="en-GB"/>
              <a:pPr>
                <a:defRPr/>
              </a:pPr>
              <a:t>‹#›</a:t>
            </a:fld>
            <a:endParaRPr lang="en-GB"/>
          </a:p>
        </p:txBody>
      </p:sp>
    </p:spTree>
    <p:extLst>
      <p:ext uri="{BB962C8B-B14F-4D97-AF65-F5344CB8AC3E}">
        <p14:creationId xmlns:p14="http://schemas.microsoft.com/office/powerpoint/2010/main" val="10849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499904"/>
          </a:xfrm>
          <a:prstGeom prst="rect">
            <a:avLst/>
          </a:prstGeom>
        </p:spPr>
        <p:txBody>
          <a:bodyPr vert="horz" lIns="96359" tIns="48180" rIns="96359" bIns="48180" rtlCol="0"/>
          <a:lstStyle>
            <a:lvl1pPr algn="r">
              <a:defRPr sz="1300"/>
            </a:lvl1pPr>
          </a:lstStyle>
          <a:p>
            <a:fld id="{DAC42A5C-0186-4607-A267-D60297B5E5F5}" type="datetimeFigureOut">
              <a:rPr lang="en-GB" smtClean="0"/>
              <a:pPr/>
              <a:t>19/04/2018</a:t>
            </a:fld>
            <a:endParaRPr lang="en-GB"/>
          </a:p>
        </p:txBody>
      </p:sp>
      <p:sp>
        <p:nvSpPr>
          <p:cNvPr id="4" name="Slide Image Placeholder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749086"/>
            <a:ext cx="5492750" cy="4499134"/>
          </a:xfrm>
          <a:prstGeom prst="rect">
            <a:avLst/>
          </a:prstGeom>
        </p:spPr>
        <p:txBody>
          <a:bodyPr vert="horz" lIns="96359" tIns="48180" rIns="96359" bIns="481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6"/>
            <a:ext cx="2975240" cy="499904"/>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6"/>
            <a:ext cx="2975240" cy="499904"/>
          </a:xfrm>
          <a:prstGeom prst="rect">
            <a:avLst/>
          </a:prstGeom>
        </p:spPr>
        <p:txBody>
          <a:bodyPr vert="horz" lIns="96359" tIns="48180" rIns="96359" bIns="48180" rtlCol="0" anchor="b"/>
          <a:lstStyle>
            <a:lvl1pPr algn="r">
              <a:defRPr sz="1300"/>
            </a:lvl1pPr>
          </a:lstStyle>
          <a:p>
            <a:fld id="{CAE461AA-7233-4FD7-9ECA-BAC9464FF334}" type="slidenum">
              <a:rPr lang="en-GB" smtClean="0"/>
              <a:pPr/>
              <a:t>‹#›</a:t>
            </a:fld>
            <a:endParaRPr lang="en-GB"/>
          </a:p>
        </p:txBody>
      </p:sp>
    </p:spTree>
    <p:extLst>
      <p:ext uri="{BB962C8B-B14F-4D97-AF65-F5344CB8AC3E}">
        <p14:creationId xmlns:p14="http://schemas.microsoft.com/office/powerpoint/2010/main" val="390203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es.com/news/school-news/breaking-news/damian-hinds-technology-will-ease-teachers-workloads-not-steal-thei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07664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4F25-C82D-483D-AECE-76B783BF4A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63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4F25-C82D-483D-AECE-76B783BF4A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863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215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A3 paper</a:t>
            </a:r>
            <a:r>
              <a:rPr lang="en-GB" baseline="0" dirty="0"/>
              <a:t> recording thoughts and discussion points on post-it notes. A couple of thoughts from each table.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5669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717">
              <a:defRPr/>
            </a:pPr>
            <a:r>
              <a:rPr lang="en-GB" dirty="0">
                <a:hlinkClick r:id="rId3"/>
              </a:rPr>
              <a:t>https://www.tes.com/news/school-news/breaking-news/damian-hinds-technology-will-ease-teachers-workloads-not-steal-their</a:t>
            </a:r>
            <a:r>
              <a:rPr lang="en-GB" dirty="0"/>
              <a: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23218D-FD79-44B9-B7AF-24648246EEC0}"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432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Awareness of jobs/careers but also an awareness</a:t>
            </a:r>
            <a:r>
              <a:rPr lang="en-GB" baseline="0" dirty="0"/>
              <a:t> of pathways and destinations at appropriate levels.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258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738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then a new careers</a:t>
            </a:r>
            <a:r>
              <a:rPr lang="en-GB" baseline="0" dirty="0"/>
              <a:t> strategy and statutory guidance was launched – immediate provider access policy statement required – GB #7.</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315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 discuss with delegates.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1060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schools/colleges here have a designated</a:t>
            </a:r>
            <a:r>
              <a:rPr lang="en-GB" baseline="0" dirty="0"/>
              <a:t> careers leader? Get a picture. Are all delegates here careers leaders?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34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4F25-C82D-483D-AECE-76B783BF4A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75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Strategy</a:t>
            </a:r>
            <a:r>
              <a:rPr lang="en-GB" baseline="0" dirty="0"/>
              <a:t> and statutory guidance places a significant focus on schools meeting the Gatsby Benchmarks. What are they? Ask delegates to write all of them down! GB Bingo! Prize for delegates that get all eight in the correct order.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060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offline</a:t>
            </a:r>
            <a:r>
              <a:rPr lang="en-GB" baseline="0" dirty="0"/>
              <a:t> Compass questions to guide RAG rating. No more than 10 minutes – link to information in the pack – CDI guidance and CDI SEND guidance – what good looks like. Record overall here.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696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great place to get started.</a:t>
            </a:r>
            <a:r>
              <a:rPr lang="en-GB" baseline="0" dirty="0"/>
              <a:t> Very focused questions that allow you to form the basis of your careers programme/strategy. Tracker tool allows you set SMART targets and completion dates.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151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Practical approaches</a:t>
            </a:r>
            <a:r>
              <a:rPr lang="en-GB" baseline="0" dirty="0"/>
              <a:t> that are cost-effective.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45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Practical approaches</a:t>
            </a:r>
            <a:r>
              <a:rPr lang="en-GB" baseline="0" dirty="0"/>
              <a:t> that ‘try’ to minimise workload.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3511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081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a:t>
            </a:r>
            <a:r>
              <a:rPr lang="en-GB" baseline="0" dirty="0"/>
              <a:t> on image takes you to the CEC website where you register you interest and speak with your local enterprise coordinator.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915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result</a:t>
            </a:r>
            <a:r>
              <a:rPr lang="en-GB" baseline="0" dirty="0"/>
              <a:t> – a comprehensive careers strategy and programme.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1666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some amazing free</a:t>
            </a:r>
            <a:r>
              <a:rPr lang="en-GB" baseline="0" dirty="0"/>
              <a:t> resources. START helps to meet GB 1, 2, 3, 5 and 7. Quick demo to delegates. Mention the tracking service (paid for) and the locker. www.startprofile.com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118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GB </a:t>
            </a:r>
            <a:r>
              <a:rPr lang="en-GB" baseline="0" dirty="0"/>
              <a:t>1, GB 3, GB 4, GB 5, GB 6, GB 7 and GB 8 – tracking, monitoring and evaluation – use existing systems – don’t reinvent the wheel. Show delegates my tracking/monitoring systems.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856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4F25-C82D-483D-AECE-76B783BF4A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7598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my opinion, GB 4 is causing</a:t>
            </a:r>
            <a:r>
              <a:rPr lang="en-GB" baseline="0" dirty="0"/>
              <a:t> me the most difficulty. GB 5 – a meaningful encounter per year. </a:t>
            </a:r>
            <a:r>
              <a:rPr lang="en-GB" dirty="0"/>
              <a:t>A ‘</a:t>
            </a:r>
            <a:r>
              <a:rPr lang="en-GB" i="1" dirty="0"/>
              <a:t>meaningful encounter’ is one in which the student has an opportunity to explore what it is like to learn in that environment. </a:t>
            </a:r>
            <a:r>
              <a:rPr lang="en-GB" i="0" dirty="0"/>
              <a:t>Work</a:t>
            </a:r>
            <a:r>
              <a:rPr lang="en-GB" i="0" baseline="0" dirty="0"/>
              <a:t> experience/insight days/local businesses. Personal guidance - £££.</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0975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step at a time! Careers briefing.</a:t>
            </a:r>
            <a:r>
              <a:rPr lang="en-GB" baseline="0" dirty="0"/>
              <a:t> Drop down days and big events that target a lot of students. U-Explore and START – to good to ignore! Website. 1-2-1 Interviews. </a:t>
            </a:r>
            <a:r>
              <a:rPr lang="en-GB" baseline="0"/>
              <a:t>CDI.</a:t>
            </a:r>
            <a:endParaRPr lang="en-GB" baseline="0" dirty="0"/>
          </a:p>
          <a:p>
            <a:endParaRPr lang="en-GB" baseline="0" dirty="0"/>
          </a:p>
          <a:p>
            <a:r>
              <a:rPr lang="en-GB" baseline="0" dirty="0"/>
              <a:t>Big events – Year 9 Options, Pathways Event, Creative Curriculum Day etc.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6254-D853-4E83-AA31-86EC8E8D9E1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500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4F25-C82D-483D-AECE-76B783BF4A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726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4F25-C82D-483D-AECE-76B783BF4A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4F25-C82D-483D-AECE-76B783BF4A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739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4F25-C82D-483D-AECE-76B783BF4A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83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4F25-C82D-483D-AECE-76B783BF4A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381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24F25-C82D-483D-AECE-76B783BF4A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983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82B0F0F-1793-4E2E-A53B-D08CE8AAF5DF}"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0330F30-6B36-4D05-BB45-ECB8D3FE75E6}"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E8E3D1E-CB37-4CC6-B430-A2286F2F3CBA}"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A94DEBE-0B02-4EC4-B9E3-A9271DE02BE9}"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CE54060-28DE-48AF-AB5E-07B2DDB36BF8}"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7DFF361-92F3-4EEF-9B37-F20E85291A70}"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2BC102B-75CF-407E-AA07-D322276AA5E6}"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6A2DC6C-60DD-46C8-8C7B-174DDC5C086F}"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6E612A9-C19E-4689-AFF7-5A014B44296A}"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itchFamily="34" charset="0"/>
              </a:defRPr>
            </a:lvl1pPr>
          </a:lstStyle>
          <a:p>
            <a:pPr>
              <a:defRPr/>
            </a:pPr>
            <a:fld id="{53A0A5FA-FCCF-4E88-8847-E99D5E542B10}"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8D93C8E-1585-4597-ACF7-5F0AFC1200E9}"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0BA8C5A-9B44-49CF-BE35-32256A0280C8}"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3B9F91B-B05D-4C5C-9E50-29B08B459A11}"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6092EA4-9227-4F44-8E94-B811902676A6}"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3FE501F-D545-4DA2-B3E8-3E2A875DBA01}"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F6FF381-634D-41AB-B4F3-AEA5EACDBE3F}"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328017E-57C8-48A0-AC17-18EFE565A198}"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27FC5E0-4A91-4BBE-BCBB-5BC2E24F3E20}"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2822362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BA2DC80-C92A-4046-B5F6-BD8DF1D8B303}" type="datetimeFigureOut">
              <a:rPr lang="en-US">
                <a:solidFill>
                  <a:srgbClr val="000000"/>
                </a:solidFill>
                <a:latin typeface="Arial" charset="0"/>
                <a:ea typeface="MS PGothic" charset="0"/>
              </a:rPr>
              <a:pPr/>
              <a:t>4/19/2018</a:t>
            </a:fld>
            <a:endParaRPr lang="en-US">
              <a:solidFill>
                <a:srgbClr val="000000"/>
              </a:solidFill>
              <a:latin typeface="Arial" charset="0"/>
              <a:ea typeface="MS PGothic"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fld id="{AA6DAE6D-7698-E048-A0F0-F479DFF39E3D}" type="slidenum">
              <a:rPr lang="en-US">
                <a:solidFill>
                  <a:srgbClr val="000000"/>
                </a:solidFill>
                <a:ea typeface="MS PGothic" charset="0"/>
              </a:rPr>
              <a:pPr/>
              <a:t>‹#›</a:t>
            </a:fld>
            <a:endParaRPr lang="en-US">
              <a:solidFill>
                <a:srgbClr val="000000"/>
              </a:solidFill>
              <a:ea typeface="MS PGothic" charset="0"/>
            </a:endParaRPr>
          </a:p>
        </p:txBody>
      </p:sp>
    </p:spTree>
    <p:extLst>
      <p:ext uri="{BB962C8B-B14F-4D97-AF65-F5344CB8AC3E}">
        <p14:creationId xmlns:p14="http://schemas.microsoft.com/office/powerpoint/2010/main" val="16573081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95886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24567972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4548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DB83BE4-722A-D04F-A9F5-80B6F6C3FA94}" type="datetimeFigureOut">
              <a:rPr lang="en-US">
                <a:solidFill>
                  <a:srgbClr val="000000"/>
                </a:solidFill>
                <a:latin typeface="Arial" charset="0"/>
                <a:ea typeface="MS PGothic" charset="0"/>
              </a:rPr>
              <a:pPr/>
              <a:t>4/19/2018</a:t>
            </a:fld>
            <a:endParaRPr lang="en-US">
              <a:solidFill>
                <a:srgbClr val="000000"/>
              </a:solidFill>
              <a:latin typeface="Arial" charset="0"/>
              <a:ea typeface="MS PGothic"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4E87E48-7BC8-B04F-8DE3-B67B77FAB9AC}" type="slidenum">
              <a:rPr lang="en-US">
                <a:solidFill>
                  <a:srgbClr val="000000"/>
                </a:solidFill>
                <a:latin typeface="Arial" charset="0"/>
                <a:ea typeface="MS PGothic" charset="0"/>
              </a:rPr>
              <a:pPr/>
              <a:t>‹#›</a:t>
            </a:fld>
            <a:endParaRPr lang="en-US">
              <a:solidFill>
                <a:srgbClr val="000000"/>
              </a:solidFill>
              <a:latin typeface="Arial" charset="0"/>
              <a:ea typeface="MS PGothic" charset="0"/>
            </a:endParaRPr>
          </a:p>
        </p:txBody>
      </p:sp>
    </p:spTree>
    <p:extLst>
      <p:ext uri="{BB962C8B-B14F-4D97-AF65-F5344CB8AC3E}">
        <p14:creationId xmlns:p14="http://schemas.microsoft.com/office/powerpoint/2010/main" val="26881969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9B18A08-D3A8-7F42-A664-BB6F1A00349F}" type="datetimeFigureOut">
              <a:rPr lang="en-US">
                <a:solidFill>
                  <a:srgbClr val="000000"/>
                </a:solidFill>
                <a:latin typeface="Arial" charset="0"/>
                <a:ea typeface="MS PGothic" charset="0"/>
              </a:rPr>
              <a:pPr/>
              <a:t>4/19/2018</a:t>
            </a:fld>
            <a:endParaRPr lang="en-US">
              <a:solidFill>
                <a:srgbClr val="000000"/>
              </a:solidFill>
              <a:latin typeface="Arial" charset="0"/>
              <a:ea typeface="MS PGothic"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96BFF68-8DAB-7841-955C-84CDC4098E7C}" type="slidenum">
              <a:rPr lang="en-US">
                <a:solidFill>
                  <a:srgbClr val="000000"/>
                </a:solidFill>
                <a:latin typeface="Arial" charset="0"/>
                <a:ea typeface="MS PGothic" charset="0"/>
              </a:rPr>
              <a:pPr/>
              <a:t>‹#›</a:t>
            </a:fld>
            <a:endParaRPr lang="en-US">
              <a:solidFill>
                <a:srgbClr val="000000"/>
              </a:solidFill>
              <a:latin typeface="Arial" charset="0"/>
              <a:ea typeface="MS PGothic" charset="0"/>
            </a:endParaRPr>
          </a:p>
        </p:txBody>
      </p:sp>
    </p:spTree>
    <p:extLst>
      <p:ext uri="{BB962C8B-B14F-4D97-AF65-F5344CB8AC3E}">
        <p14:creationId xmlns:p14="http://schemas.microsoft.com/office/powerpoint/2010/main" val="7654611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E9F94CE-0BC2-944F-BAC8-D17DED9C4BA7}" type="datetimeFigureOut">
              <a:rPr lang="en-US">
                <a:solidFill>
                  <a:srgbClr val="000000"/>
                </a:solidFill>
                <a:latin typeface="Arial" charset="0"/>
                <a:ea typeface="MS PGothic" charset="0"/>
              </a:rPr>
              <a:pPr/>
              <a:t>4/19/2018</a:t>
            </a:fld>
            <a:endParaRPr lang="en-US">
              <a:solidFill>
                <a:srgbClr val="000000"/>
              </a:solidFill>
              <a:latin typeface="Arial" charset="0"/>
              <a:ea typeface="MS PGothic"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4E0F753-E898-E248-8726-0623A91C180F}" type="slidenum">
              <a:rPr lang="en-US">
                <a:solidFill>
                  <a:srgbClr val="000000"/>
                </a:solidFill>
                <a:latin typeface="Arial" charset="0"/>
                <a:ea typeface="MS PGothic" charset="0"/>
              </a:rPr>
              <a:pPr/>
              <a:t>‹#›</a:t>
            </a:fld>
            <a:endParaRPr lang="en-US">
              <a:solidFill>
                <a:srgbClr val="000000"/>
              </a:solidFill>
              <a:latin typeface="Arial" charset="0"/>
              <a:ea typeface="MS PGothic" charset="0"/>
            </a:endParaRPr>
          </a:p>
        </p:txBody>
      </p:sp>
    </p:spTree>
    <p:extLst>
      <p:ext uri="{BB962C8B-B14F-4D97-AF65-F5344CB8AC3E}">
        <p14:creationId xmlns:p14="http://schemas.microsoft.com/office/powerpoint/2010/main" val="1490149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6693BFE-8678-1645-B8FE-B356EE439719}" type="datetimeFigureOut">
              <a:rPr lang="en-US">
                <a:solidFill>
                  <a:srgbClr val="000000"/>
                </a:solidFill>
                <a:latin typeface="Arial" charset="0"/>
                <a:ea typeface="MS PGothic" charset="0"/>
              </a:rPr>
              <a:pPr/>
              <a:t>4/19/2018</a:t>
            </a:fld>
            <a:endParaRPr lang="en-US">
              <a:solidFill>
                <a:srgbClr val="000000"/>
              </a:solidFill>
              <a:latin typeface="Arial" charset="0"/>
              <a:ea typeface="MS PGothic"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1E31159-54BA-CB4E-BE42-802DD723C5CF}" type="slidenum">
              <a:rPr lang="en-US">
                <a:solidFill>
                  <a:srgbClr val="000000"/>
                </a:solidFill>
                <a:latin typeface="Arial" charset="0"/>
                <a:ea typeface="MS PGothic" charset="0"/>
              </a:rPr>
              <a:pPr/>
              <a:t>‹#›</a:t>
            </a:fld>
            <a:endParaRPr lang="en-US">
              <a:solidFill>
                <a:srgbClr val="000000"/>
              </a:solidFill>
              <a:latin typeface="Arial" charset="0"/>
              <a:ea typeface="MS PGothic" charset="0"/>
            </a:endParaRPr>
          </a:p>
        </p:txBody>
      </p:sp>
    </p:spTree>
    <p:extLst>
      <p:ext uri="{BB962C8B-B14F-4D97-AF65-F5344CB8AC3E}">
        <p14:creationId xmlns:p14="http://schemas.microsoft.com/office/powerpoint/2010/main" val="15314009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1754532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4611565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9693041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8463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5734050"/>
            <a:ext cx="9144000" cy="1123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sp>
        <p:nvSpPr>
          <p:cNvPr id="6" name="Text Box 2"/>
          <p:cNvSpPr txBox="1">
            <a:spLocks noChangeArrowheads="1"/>
          </p:cNvSpPr>
          <p:nvPr userDrawn="1"/>
        </p:nvSpPr>
        <p:spPr bwMode="auto">
          <a:xfrm>
            <a:off x="684213" y="44450"/>
            <a:ext cx="7632700" cy="277813"/>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20000"/>
              </a:spcBef>
              <a:spcAft>
                <a:spcPct val="0"/>
              </a:spcAft>
              <a:defRPr/>
            </a:pPr>
            <a:r>
              <a:rPr lang="en-GB" sz="1200" b="1" dirty="0">
                <a:solidFill>
                  <a:srgbClr val="000000"/>
                </a:solidFill>
              </a:rPr>
              <a:t>RESTRICTED - Policy</a:t>
            </a:r>
          </a:p>
        </p:txBody>
      </p:sp>
      <p:sp>
        <p:nvSpPr>
          <p:cNvPr id="7170" name="Rectangle 2"/>
          <p:cNvSpPr>
            <a:spLocks noGrp="1" noChangeArrowheads="1"/>
          </p:cNvSpPr>
          <p:nvPr>
            <p:ph type="ctrTitle"/>
          </p:nvPr>
        </p:nvSpPr>
        <p:spPr>
          <a:xfrm>
            <a:off x="647700" y="1590675"/>
            <a:ext cx="8075613" cy="830263"/>
          </a:xfrm>
        </p:spPr>
        <p:txBody>
          <a:bodyPr/>
          <a:lstStyle>
            <a:lvl1pPr>
              <a:defRPr sz="4100"/>
            </a:lvl1pPr>
          </a:lstStyle>
          <a:p>
            <a:pPr lvl="0"/>
            <a:r>
              <a:rPr lang="en-GB" noProof="0"/>
              <a:t>Title</a:t>
            </a:r>
          </a:p>
        </p:txBody>
      </p:sp>
      <p:sp>
        <p:nvSpPr>
          <p:cNvPr id="7171" name="Rectangle 3"/>
          <p:cNvSpPr>
            <a:spLocks noGrp="1" noChangeArrowheads="1"/>
          </p:cNvSpPr>
          <p:nvPr>
            <p:ph type="subTitle" idx="1"/>
          </p:nvPr>
        </p:nvSpPr>
        <p:spPr>
          <a:xfrm>
            <a:off x="647700" y="2420938"/>
            <a:ext cx="8075613" cy="1320800"/>
          </a:xfrm>
        </p:spPr>
        <p:txBody>
          <a:bodyPr/>
          <a:lstStyle>
            <a:lvl1pPr marL="0" indent="0">
              <a:buFont typeface="Wingdings" pitchFamily="2" charset="2"/>
              <a:buNone/>
              <a:defRPr/>
            </a:lvl1pPr>
          </a:lstStyle>
          <a:p>
            <a:pPr lvl="0"/>
            <a:r>
              <a:rPr lang="en-GB" noProof="0"/>
              <a:t>Sub-title</a:t>
            </a:r>
          </a:p>
        </p:txBody>
      </p:sp>
    </p:spTree>
    <p:extLst>
      <p:ext uri="{BB962C8B-B14F-4D97-AF65-F5344CB8AC3E}">
        <p14:creationId xmlns:p14="http://schemas.microsoft.com/office/powerpoint/2010/main" val="6756009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576" y="260648"/>
            <a:ext cx="8075613" cy="112553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10"/>
          </p:nvPr>
        </p:nvSpPr>
        <p:spPr>
          <a:xfrm>
            <a:off x="-1836738" y="-2043113"/>
            <a:ext cx="1079500" cy="280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95195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588146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7700" y="1657350"/>
            <a:ext cx="3960813"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913" y="1657350"/>
            <a:ext cx="3962400"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40132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709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3AD1D29-D2C7-4C0F-8F96-2A7B1335BBC1}"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itchFamily="34" charset="0"/>
              </a:defRPr>
            </a:lvl1pPr>
          </a:lstStyle>
          <a:p>
            <a:pPr>
              <a:defRPr/>
            </a:pPr>
            <a:fld id="{19CBA6A6-5F29-49F7-9BAC-9F53A1BE0CAA}"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067644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5564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62226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70966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90661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549275"/>
            <a:ext cx="2017713" cy="4840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7700" y="549275"/>
            <a:ext cx="5905500" cy="4840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36726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549275"/>
            <a:ext cx="8075613" cy="1125538"/>
          </a:xfrm>
        </p:spPr>
        <p:txBody>
          <a:bodyPr/>
          <a:lstStyle/>
          <a:p>
            <a:r>
              <a:rPr lang="en-US"/>
              <a:t>Click to edit Master title style</a:t>
            </a:r>
            <a:endParaRPr lang="en-GB"/>
          </a:p>
        </p:txBody>
      </p:sp>
      <p:sp>
        <p:nvSpPr>
          <p:cNvPr id="3" name="Text Placeholder 2"/>
          <p:cNvSpPr>
            <a:spLocks noGrp="1"/>
          </p:cNvSpPr>
          <p:nvPr>
            <p:ph type="body" sz="half" idx="1"/>
          </p:nvPr>
        </p:nvSpPr>
        <p:spPr>
          <a:xfrm>
            <a:off x="647700" y="1657350"/>
            <a:ext cx="3960813" cy="373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913" y="1657350"/>
            <a:ext cx="3962400" cy="373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97815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B30F9-583D-4070-B6F7-A9439BDA84EF}"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D759-E505-424D-9FDA-320F600F6693}" type="slidenum">
              <a:rPr lang="en-GB" smtClean="0"/>
              <a:t>‹#›</a:t>
            </a:fld>
            <a:endParaRPr lang="en-GB"/>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2103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B30F9-583D-4070-B6F7-A9439BDA84EF}"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14146345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B30F9-583D-4070-B6F7-A9439BDA84EF}"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1768532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B30F9-583D-4070-B6F7-A9439BDA84EF}"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6786473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1B30F9-583D-4070-B6F7-A9439BDA84EF}" type="datetimeFigureOut">
              <a:rPr lang="en-GB" smtClean="0"/>
              <a:t>19/04/2018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14078886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1B30F9-583D-4070-B6F7-A9439BDA84EF}" type="datetimeFigureOut">
              <a:rPr lang="en-GB" smtClean="0"/>
              <a:t>19/04/2018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23351875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B30F9-583D-4070-B6F7-A9439BDA84EF}" type="datetimeFigureOut">
              <a:rPr lang="en-GB" smtClean="0"/>
              <a:t>19/04/2018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32240188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71B30F9-583D-4070-B6F7-A9439BDA84EF}"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41562608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71B30F9-583D-4070-B6F7-A9439BDA84EF}"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12061736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71B30F9-583D-4070-B6F7-A9439BDA84EF}" type="datetimeFigureOut">
              <a:rPr lang="en-GB" smtClean="0"/>
              <a:t>19/04/2018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37115978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B30F9-583D-4070-B6F7-A9439BDA84EF}"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30188694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B30F9-583D-4070-B6F7-A9439BDA84EF}"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D759-E505-424D-9FDA-320F600F6693}" type="slidenum">
              <a:rPr lang="en-GB" smtClean="0"/>
              <a:t>‹#›</a:t>
            </a:fld>
            <a:endParaRPr lang="en-GB"/>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4257458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B30F9-583D-4070-B6F7-A9439BDA84EF}"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1369531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B30F9-583D-4070-B6F7-A9439BDA84EF}"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D759-E505-424D-9FDA-320F600F6693}" type="slidenum">
              <a:rPr lang="en-GB" smtClean="0"/>
              <a:t>‹#›</a:t>
            </a:fld>
            <a:endParaRPr lang="en-GB"/>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5608953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B30F9-583D-4070-B6F7-A9439BDA84EF}"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32029078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B30F9-583D-4070-B6F7-A9439BDA84EF}"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23226599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B30F9-583D-4070-B6F7-A9439BDA84EF}"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D759-E505-424D-9FDA-320F600F6693}" type="slidenum">
              <a:rPr lang="en-GB" smtClean="0"/>
              <a:t>‹#›</a:t>
            </a:fld>
            <a:endParaRPr lang="en-GB"/>
          </a:p>
        </p:txBody>
      </p:sp>
    </p:spTree>
    <p:extLst>
      <p:ext uri="{BB962C8B-B14F-4D97-AF65-F5344CB8AC3E}">
        <p14:creationId xmlns:p14="http://schemas.microsoft.com/office/powerpoint/2010/main" val="21236347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79A8D2-B06F-4266-8FF9-99A68E347041}"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15774443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9A8D2-B06F-4266-8FF9-99A68E347041}"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9530030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79A8D2-B06F-4266-8FF9-99A68E347041}"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19308968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79A8D2-B06F-4266-8FF9-99A68E347041}"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24701859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79A8D2-B06F-4266-8FF9-99A68E347041}" type="datetimeFigureOut">
              <a:rPr lang="en-GB" smtClean="0"/>
              <a:t>19/04/2018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30097128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79A8D2-B06F-4266-8FF9-99A68E347041}" type="datetimeFigureOut">
              <a:rPr lang="en-GB" smtClean="0"/>
              <a:t>19/04/2018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54005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9A8D2-B06F-4266-8FF9-99A68E347041}" type="datetimeFigureOut">
              <a:rPr lang="en-GB" smtClean="0"/>
              <a:t>19/04/2018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14335322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79A8D2-B06F-4266-8FF9-99A68E347041}"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25544826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79A8D2-B06F-4266-8FF9-99A68E347041}"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26582652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9A8D2-B06F-4266-8FF9-99A68E347041}"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20429333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9A8D2-B06F-4266-8FF9-99A68E347041}"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A9A74-52B9-4B0F-80F3-2C3CC5D194C3}" type="slidenum">
              <a:rPr lang="en-GB" smtClean="0"/>
              <a:t>‹#›</a:t>
            </a:fld>
            <a:endParaRPr lang="en-GB"/>
          </a:p>
        </p:txBody>
      </p:sp>
    </p:spTree>
    <p:extLst>
      <p:ext uri="{BB962C8B-B14F-4D97-AF65-F5344CB8AC3E}">
        <p14:creationId xmlns:p14="http://schemas.microsoft.com/office/powerpoint/2010/main" val="14631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2E05D51-258E-4AA9-A9EB-9AA01767B56C}"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30DF6D0-95F3-4310-B060-5DF3F2D6F4B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2EFF01C-84DD-4E1A-8F82-DA811D84F3CA}"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3B930AE-C451-4B97-9ECA-B4806D1B23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15C7E33-812E-4DD3-AAA9-9531266B68DD}"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itchFamily="34" charset="0"/>
              </a:defRPr>
            </a:lvl1pPr>
          </a:lstStyle>
          <a:p>
            <a:pPr>
              <a:defRPr/>
            </a:pPr>
            <a:fld id="{C047A6FC-FEA5-48EA-AEE4-1D902404340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1617C1B-2362-478A-9FFA-9DD0C70FF9A3}"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E62AFCD-585C-4721-9E6A-C6475D48F2F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E708558-06DE-49B4-83A0-7CEF1B8CB564}"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AA67AD0-1F86-4418-8CA8-DBE25802046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FAEBC36-1360-4AE1-9758-6117AB19175A}"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itchFamily="34" charset="0"/>
              </a:defRPr>
            </a:lvl1pPr>
          </a:lstStyle>
          <a:p>
            <a:pPr>
              <a:defRPr/>
            </a:pPr>
            <a:fld id="{CEABF0AA-CC5C-4E53-A7B7-8F0A50DCBE8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B78DC53-937B-4EB2-B19D-9F80C509F203}"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461936B-E5D9-49AC-A09B-17799E950BE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DA10C8C-4701-4003-B973-0A7D63F311F0}"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EAD0596-CB19-4948-A745-42516656264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283E10E-FE1B-44EB-87F1-1DA3B547C75F}"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2A11D13-587D-4EE5-BC58-86E4098BBE1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1BDDCE7-CE83-40C4-B9FC-DBEDFFB312EF}"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2401C43-F3D8-4CCC-ADC1-ED6989BEC81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1E3D974-0891-40AB-A1DF-C911A497B4BD}"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itchFamily="34" charset="0"/>
              </a:defRPr>
            </a:lvl1pPr>
          </a:lstStyle>
          <a:p>
            <a:pPr>
              <a:defRPr/>
            </a:pPr>
            <a:fld id="{0AED0EDB-1670-489D-BBD9-9DB8BB6F5F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AC614EC-6CF3-4064-88A3-0EF4010F2A1D}"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9A8E962-7437-4CF4-A898-2036EB7ECB85}"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06504AE-1A8C-46DC-B516-243E6FE51BE7}"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0BE9BD9-8BAD-4AB5-9617-3B7AD9C71F32}"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F139DC0-A306-4292-BF5D-07B90BCB6D54}"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520CAA1-4F41-4335-93A8-41B8E271E91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8ACA778-DD0A-4C37-B975-6079DF1B75A1}"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B6F7398-0768-41FB-8573-DAE6381BE70B}"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881E4EB-3191-4AD6-8C28-7A383E44994F}"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itchFamily="34" charset="0"/>
              </a:defRPr>
            </a:lvl1pPr>
          </a:lstStyle>
          <a:p>
            <a:pPr>
              <a:defRPr/>
            </a:pPr>
            <a:fld id="{30590067-9A22-434F-9BAE-15D9DCFC799E}"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C201114-402C-4023-82ED-4494D83A3781}"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276E487-7637-4501-AC95-7FFCCEB7BEC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9FD609A-7286-4785-A5D0-5EEBB087E4AF}"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07F23A5-C7D9-4DA0-B925-F4B6483C46F3}"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CFBE5C0-D27B-4C82-B44C-DA6087362158}"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86F1749-F6CB-446A-842B-D22D959342F9}"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CC83E5C-E988-4D3F-AB5E-7AACA1695478}"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AC87D50-B298-41A9-BE38-BE7377F986F4}"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B30ABCE-D0A5-4E55-8FF4-2667B4017077}"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895204D-C5C3-45CE-89B9-3720CCC0496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247E576-C446-472B-AAF1-6FDE05C8D216}"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itchFamily="34" charset="0"/>
              </a:defRPr>
            </a:lvl1pPr>
          </a:lstStyle>
          <a:p>
            <a:pPr>
              <a:defRPr/>
            </a:pPr>
            <a:fld id="{DD491708-29AE-44F1-BE03-0360055BC940}"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9C9D0C6-72F2-43C0-A583-8D2C21F3FA5B}"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2FD7E0B-CCE5-4F74-9B4B-3FC32EE49A8A}"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CF34870-BB18-46E2-AA5D-133C218DD0D1}"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C9ACBBF-C446-4B5C-A1DB-1228C1C49FD6}"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50B670D-6FAC-47E9-8CF3-93BB04B5AEC6}"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19ECA86-54E1-4291-9B2B-4C81978D0D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8CCE569-056C-4832-B93F-64B818AD9112}"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FA27FD5-6DB4-4906-90E9-AE8E1127741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148B87B-ABF0-4537-86AA-C51BA94D4EF3}"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2A1B1A9-D690-46A5-971D-BC94D5E7C5DC}"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910331C-371B-4798-97AC-FFD0D9B9602D}"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itchFamily="34" charset="0"/>
              </a:defRPr>
            </a:lvl1pPr>
          </a:lstStyle>
          <a:p>
            <a:pPr>
              <a:defRPr/>
            </a:pPr>
            <a:fld id="{D4B4CAD8-D7C5-4961-B735-875C6955CCBA}"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EDDABB7-5499-4987-8BFA-6D62F5AA68AB}"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AE195EC-EF93-41B6-9CA2-CAC58490E2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C5B4CBE-D4C8-4294-9F1C-B0B08EFF2BC6}"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2D634B1-CE90-4516-9A10-3A3F27CC0BD2}"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8186205-8597-41BE-8404-1CC718F6AA79}"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BC85FA3-E1A2-4770-863E-A207ADEE0354}"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A6A0BFA-50E5-4ADE-87DD-D073BBD01225}"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FA1E253-20B0-4906-9252-DDEB49B737ED}"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27E5027-B616-481D-9FEF-38E8C0B7E1F9}"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A59F27F-074B-41F3-B146-490C1E95B7A9}"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6E714B1-09E0-43F4-A0D3-DDF26101DF24}"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itchFamily="34" charset="0"/>
              </a:defRPr>
            </a:lvl1pPr>
          </a:lstStyle>
          <a:p>
            <a:pPr>
              <a:defRPr/>
            </a:pPr>
            <a:fld id="{9DC8C9EF-CC0D-4BD1-AF01-8AF45D187839}"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2"/>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8"/>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6250260-8EDB-4DB3-83C6-9A723A668964}"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21409E7-34F1-480F-A12A-5EB68A077212}"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5"/>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75D4CE7-C43B-45BD-AD52-55B5635B532E}"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F47A945-9E1E-4C83-91EB-4371F91C046C}"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1"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D334373-2FBD-473D-8317-62EA79814506}" type="datetimeFigureOut">
              <a:rPr lang="en-US"/>
              <a:pPr>
                <a:defRPr/>
              </a:pPr>
              <a:t>4/19/2018</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B25C235-BCAB-4E03-8E9B-B30382DBD320}"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74AFE51-D5E1-4092-B408-A2AC6629D424}"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6754E18-D1AC-4B4B-B31B-69E3B49B19A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B9CF32C-164C-4E40-AD51-774473FF9518}"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D934CF0-BCC3-4290-928E-491F60F26124}"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6"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6"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1"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6" y="6440490"/>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7"/>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8"/>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435D46C-2A69-44D4-BF69-75229CB081CA}" type="datetimeFigureOut">
              <a:rPr lang="en-US"/>
              <a:pPr>
                <a:defRPr/>
              </a:pPr>
              <a:t>4/19/2018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9" y="6356352"/>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pitchFamily="34" charset="0"/>
              </a:defRPr>
            </a:lvl1pPr>
          </a:lstStyle>
          <a:p>
            <a:pPr>
              <a:defRPr/>
            </a:pPr>
            <a:fld id="{73151CEB-2716-4604-9256-8647B8E7EB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theme" Target="../theme/theme13.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4.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5A8B7"/>
        </a:solidFill>
        <a:effectLst/>
      </p:bgPr>
    </p:bg>
    <p:spTree>
      <p:nvGrpSpPr>
        <p:cNvPr id="1" name=""/>
        <p:cNvGrpSpPr/>
        <p:nvPr/>
      </p:nvGrpSpPr>
      <p:grpSpPr>
        <a:xfrm>
          <a:off x="0" y="0"/>
          <a:ext cx="0" cy="0"/>
          <a:chOff x="0" y="0"/>
          <a:chExt cx="0" cy="0"/>
        </a:xfrm>
      </p:grpSpPr>
      <p:pic>
        <p:nvPicPr>
          <p:cNvPr id="3074"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44" r:id="rId1"/>
    <p:sldLayoutId id="2147484415" r:id="rId2"/>
    <p:sldLayoutId id="2147484345" r:id="rId3"/>
    <p:sldLayoutId id="2147484346" r:id="rId4"/>
    <p:sldLayoutId id="2147484347" r:id="rId5"/>
    <p:sldLayoutId id="2147484416" r:id="rId6"/>
    <p:sldLayoutId id="2147484417" r:id="rId7"/>
    <p:sldLayoutId id="2147484418" r:id="rId8"/>
    <p:sldLayoutId id="2147484419" r:id="rId9"/>
    <p:sldLayoutId id="2147484348" r:id="rId10"/>
    <p:sldLayoutId id="2147484349" r:id="rId11"/>
    <p:sldLayoutId id="2147484350"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B8CB87">
            <a:alpha val="90195"/>
          </a:srgbClr>
        </a:solidFill>
        <a:effectLst/>
      </p:bgPr>
    </p:bg>
    <p:spTree>
      <p:nvGrpSpPr>
        <p:cNvPr id="1" name=""/>
        <p:cNvGrpSpPr/>
        <p:nvPr/>
      </p:nvGrpSpPr>
      <p:grpSpPr>
        <a:xfrm>
          <a:off x="0" y="0"/>
          <a:ext cx="0" cy="0"/>
          <a:chOff x="0" y="0"/>
          <a:chExt cx="0" cy="0"/>
        </a:xfrm>
      </p:grpSpPr>
      <p:pic>
        <p:nvPicPr>
          <p:cNvPr id="12290"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8" r:id="rId1"/>
    <p:sldLayoutId id="2147484460" r:id="rId2"/>
    <p:sldLayoutId id="2147484409" r:id="rId3"/>
    <p:sldLayoutId id="2147484410" r:id="rId4"/>
    <p:sldLayoutId id="2147484411" r:id="rId5"/>
    <p:sldLayoutId id="2147484461" r:id="rId6"/>
    <p:sldLayoutId id="2147484462" r:id="rId7"/>
    <p:sldLayoutId id="2147484463" r:id="rId8"/>
    <p:sldLayoutId id="2147484464" r:id="rId9"/>
    <p:sldLayoutId id="2147484412" r:id="rId10"/>
    <p:sldLayoutId id="2147484413" r:id="rId11"/>
    <p:sldLayoutId id="2147484414"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9FD4D7"/>
        </a:solidFill>
        <a:effectLst/>
      </p:bgPr>
    </p:bg>
    <p:spTree>
      <p:nvGrpSpPr>
        <p:cNvPr id="1" name=""/>
        <p:cNvGrpSpPr/>
        <p:nvPr/>
      </p:nvGrpSpPr>
      <p:grpSpPr>
        <a:xfrm>
          <a:off x="0" y="0"/>
          <a:ext cx="0" cy="0"/>
          <a:chOff x="0" y="0"/>
          <a:chExt cx="0" cy="0"/>
        </a:xfrm>
      </p:grpSpPr>
      <p:pic>
        <p:nvPicPr>
          <p:cNvPr id="4098" name="Picture 6" descr="IoE_286_landscape.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74325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4763" y="0"/>
            <a:ext cx="9144001" cy="836613"/>
          </a:xfrm>
          <a:prstGeom prst="rect">
            <a:avLst/>
          </a:prstGeom>
          <a:solidFill>
            <a:srgbClr val="D45F1E"/>
          </a:solidFill>
          <a:ln>
            <a:solidFill>
              <a:srgbClr val="D45F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27" name="Rectangle 2"/>
          <p:cNvSpPr>
            <a:spLocks noGrp="1" noChangeArrowheads="1"/>
          </p:cNvSpPr>
          <p:nvPr>
            <p:ph type="title"/>
          </p:nvPr>
        </p:nvSpPr>
        <p:spPr bwMode="auto">
          <a:xfrm>
            <a:off x="647700" y="549275"/>
            <a:ext cx="8075613"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647700" y="1657350"/>
            <a:ext cx="8075613"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Main bullet style</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4"/>
          <p:cNvSpPr>
            <a:spLocks noChangeArrowheads="1"/>
          </p:cNvSpPr>
          <p:nvPr userDrawn="1"/>
        </p:nvSpPr>
        <p:spPr bwMode="auto">
          <a:xfrm>
            <a:off x="0" y="5734050"/>
            <a:ext cx="9144000" cy="1123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spTree>
    <p:extLst>
      <p:ext uri="{BB962C8B-B14F-4D97-AF65-F5344CB8AC3E}">
        <p14:creationId xmlns:p14="http://schemas.microsoft.com/office/powerpoint/2010/main" val="2702467592"/>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Lst>
  <p:hf sldNum="0"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65125" indent="-365125"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835025" indent="-290513" algn="l" rtl="0" eaLnBrk="0" fontAlgn="base" hangingPunct="0">
        <a:spcBef>
          <a:spcPct val="20000"/>
        </a:spcBef>
        <a:spcAft>
          <a:spcPct val="0"/>
        </a:spcAft>
        <a:buChar char="–"/>
        <a:defRPr sz="2000">
          <a:solidFill>
            <a:schemeClr val="tx1"/>
          </a:solidFill>
          <a:latin typeface="+mn-lt"/>
        </a:defRPr>
      </a:lvl2pPr>
      <a:lvl3pPr marL="1196975" indent="-182563" algn="l" rtl="0" eaLnBrk="0" fontAlgn="base" hangingPunct="0">
        <a:spcBef>
          <a:spcPct val="20000"/>
        </a:spcBef>
        <a:spcAft>
          <a:spcPct val="0"/>
        </a:spcAft>
        <a:buChar char="•"/>
        <a:defRPr sz="2000">
          <a:solidFill>
            <a:schemeClr val="tx1"/>
          </a:solidFill>
          <a:latin typeface="+mn-lt"/>
        </a:defRPr>
      </a:lvl3pPr>
      <a:lvl4pPr marL="1604963" indent="-228600" algn="l" rtl="0" eaLnBrk="0" fontAlgn="base" hangingPunct="0">
        <a:spcBef>
          <a:spcPct val="20000"/>
        </a:spcBef>
        <a:spcAft>
          <a:spcPct val="0"/>
        </a:spcAft>
        <a:buChar char="–"/>
        <a:defRPr sz="1600">
          <a:solidFill>
            <a:schemeClr val="tx1"/>
          </a:solidFill>
          <a:latin typeface="+mn-lt"/>
        </a:defRPr>
      </a:lvl4pPr>
      <a:lvl5pPr marL="1978025" indent="-193675" algn="l" rtl="0" eaLnBrk="0" fontAlgn="base" hangingPunct="0">
        <a:spcBef>
          <a:spcPct val="20000"/>
        </a:spcBef>
        <a:spcAft>
          <a:spcPct val="0"/>
        </a:spcAft>
        <a:buChar char="»"/>
        <a:defRPr sz="1600">
          <a:solidFill>
            <a:schemeClr val="tx1"/>
          </a:solidFill>
          <a:latin typeface="+mn-lt"/>
        </a:defRPr>
      </a:lvl5pPr>
      <a:lvl6pPr marL="2435225" indent="-193675" algn="l" rtl="0" fontAlgn="base">
        <a:spcBef>
          <a:spcPct val="20000"/>
        </a:spcBef>
        <a:spcAft>
          <a:spcPct val="0"/>
        </a:spcAft>
        <a:buChar char="»"/>
        <a:defRPr sz="1600">
          <a:solidFill>
            <a:schemeClr val="tx1"/>
          </a:solidFill>
          <a:latin typeface="+mn-lt"/>
        </a:defRPr>
      </a:lvl6pPr>
      <a:lvl7pPr marL="2892425" indent="-193675" algn="l" rtl="0" fontAlgn="base">
        <a:spcBef>
          <a:spcPct val="20000"/>
        </a:spcBef>
        <a:spcAft>
          <a:spcPct val="0"/>
        </a:spcAft>
        <a:buChar char="»"/>
        <a:defRPr sz="1600">
          <a:solidFill>
            <a:schemeClr val="tx1"/>
          </a:solidFill>
          <a:latin typeface="+mn-lt"/>
        </a:defRPr>
      </a:lvl7pPr>
      <a:lvl8pPr marL="3349625" indent="-193675" algn="l" rtl="0" fontAlgn="base">
        <a:spcBef>
          <a:spcPct val="20000"/>
        </a:spcBef>
        <a:spcAft>
          <a:spcPct val="0"/>
        </a:spcAft>
        <a:buChar char="»"/>
        <a:defRPr sz="1600">
          <a:solidFill>
            <a:schemeClr val="tx1"/>
          </a:solidFill>
          <a:latin typeface="+mn-lt"/>
        </a:defRPr>
      </a:lvl8pPr>
      <a:lvl9pPr marL="3806825" indent="-193675"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E71B30F9-583D-4070-B6F7-A9439BDA84EF}" type="datetimeFigureOut">
              <a:rPr lang="en-GB" smtClean="0"/>
              <a:t>19/04/2018</a:t>
            </a:fld>
            <a:endParaRPr lang="en-GB"/>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4F9ED759-E505-424D-9FDA-320F600F6693}" type="slidenum">
              <a:rPr lang="en-GB" smtClean="0"/>
              <a:t>‹#›</a:t>
            </a:fld>
            <a:endParaRPr lang="en-GB"/>
          </a:p>
        </p:txBody>
      </p:sp>
    </p:spTree>
    <p:extLst>
      <p:ext uri="{BB962C8B-B14F-4D97-AF65-F5344CB8AC3E}">
        <p14:creationId xmlns:p14="http://schemas.microsoft.com/office/powerpoint/2010/main" val="3459628828"/>
      </p:ext>
    </p:extLst>
  </p:cSld>
  <p:clrMap bg1="dk1" tx1="lt1" bg2="dk2" tx2="lt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10" r:id="rId12"/>
    <p:sldLayoutId id="2147484611" r:id="rId13"/>
    <p:sldLayoutId id="2147484612" r:id="rId14"/>
    <p:sldLayoutId id="2147484613" r:id="rId15"/>
    <p:sldLayoutId id="2147484614" r:id="rId16"/>
    <p:sldLayoutId id="2147484615"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9A8D2-B06F-4266-8FF9-99A68E347041}" type="datetimeFigureOut">
              <a:rPr lang="en-GB" smtClean="0"/>
              <a:t>19/04/2018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A9A74-52B9-4B0F-80F3-2C3CC5D194C3}" type="slidenum">
              <a:rPr lang="en-GB" smtClean="0"/>
              <a:t>‹#›</a:t>
            </a:fld>
            <a:endParaRPr lang="en-GB"/>
          </a:p>
        </p:txBody>
      </p:sp>
    </p:spTree>
    <p:extLst>
      <p:ext uri="{BB962C8B-B14F-4D97-AF65-F5344CB8AC3E}">
        <p14:creationId xmlns:p14="http://schemas.microsoft.com/office/powerpoint/2010/main" val="1640982880"/>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FD4D7"/>
        </a:solidFill>
        <a:effectLst/>
      </p:bgPr>
    </p:bg>
    <p:spTree>
      <p:nvGrpSpPr>
        <p:cNvPr id="1" name=""/>
        <p:cNvGrpSpPr/>
        <p:nvPr/>
      </p:nvGrpSpPr>
      <p:grpSpPr>
        <a:xfrm>
          <a:off x="0" y="0"/>
          <a:ext cx="0" cy="0"/>
          <a:chOff x="0" y="0"/>
          <a:chExt cx="0" cy="0"/>
        </a:xfrm>
      </p:grpSpPr>
      <p:pic>
        <p:nvPicPr>
          <p:cNvPr id="4098" name="Picture 6" descr="IoE_286_landscape.png"/>
          <p:cNvPicPr>
            <a:picLocks noChangeAspect="1"/>
          </p:cNvPicPr>
          <p:nvPr/>
        </p:nvPicPr>
        <p:blipFill>
          <a:blip r:embed="rId15"/>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51" r:id="rId1"/>
    <p:sldLayoutId id="2147484420" r:id="rId2"/>
    <p:sldLayoutId id="2147484352" r:id="rId3"/>
    <p:sldLayoutId id="2147484353" r:id="rId4"/>
    <p:sldLayoutId id="2147484354" r:id="rId5"/>
    <p:sldLayoutId id="2147484421" r:id="rId6"/>
    <p:sldLayoutId id="2147484422" r:id="rId7"/>
    <p:sldLayoutId id="2147484423" r:id="rId8"/>
    <p:sldLayoutId id="2147484424" r:id="rId9"/>
    <p:sldLayoutId id="2147484355" r:id="rId10"/>
    <p:sldLayoutId id="2147484356" r:id="rId11"/>
    <p:sldLayoutId id="2147484357" r:id="rId12"/>
    <p:sldLayoutId id="2147484358"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8C99">
            <a:alpha val="50195"/>
          </a:srgbClr>
        </a:solidFill>
        <a:effectLst/>
      </p:bgPr>
    </p:bg>
    <p:spTree>
      <p:nvGrpSpPr>
        <p:cNvPr id="1" name=""/>
        <p:cNvGrpSpPr/>
        <p:nvPr/>
      </p:nvGrpSpPr>
      <p:grpSpPr>
        <a:xfrm>
          <a:off x="0" y="0"/>
          <a:ext cx="0" cy="0"/>
          <a:chOff x="0" y="0"/>
          <a:chExt cx="0" cy="0"/>
        </a:xfrm>
      </p:grpSpPr>
      <p:pic>
        <p:nvPicPr>
          <p:cNvPr id="5122"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59" r:id="rId1"/>
    <p:sldLayoutId id="2147484425" r:id="rId2"/>
    <p:sldLayoutId id="2147484360" r:id="rId3"/>
    <p:sldLayoutId id="2147484361" r:id="rId4"/>
    <p:sldLayoutId id="2147484426" r:id="rId5"/>
    <p:sldLayoutId id="2147484427" r:id="rId6"/>
    <p:sldLayoutId id="2147484428" r:id="rId7"/>
    <p:sldLayoutId id="2147484429" r:id="rId8"/>
    <p:sldLayoutId id="2147484362" r:id="rId9"/>
    <p:sldLayoutId id="2147484363" r:id="rId10"/>
    <p:sldLayoutId id="2147484364" r:id="rId11"/>
    <p:sldLayoutId id="2147484365"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5A5C2">
            <a:alpha val="50195"/>
          </a:srgbClr>
        </a:solidFill>
        <a:effectLst/>
      </p:bgPr>
    </p:bg>
    <p:spTree>
      <p:nvGrpSpPr>
        <p:cNvPr id="1" name=""/>
        <p:cNvGrpSpPr/>
        <p:nvPr/>
      </p:nvGrpSpPr>
      <p:grpSpPr>
        <a:xfrm>
          <a:off x="0" y="0"/>
          <a:ext cx="0" cy="0"/>
          <a:chOff x="0" y="0"/>
          <a:chExt cx="0" cy="0"/>
        </a:xfrm>
      </p:grpSpPr>
      <p:pic>
        <p:nvPicPr>
          <p:cNvPr id="6146"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6" r:id="rId1"/>
    <p:sldLayoutId id="2147484430" r:id="rId2"/>
    <p:sldLayoutId id="2147484367" r:id="rId3"/>
    <p:sldLayoutId id="2147484368" r:id="rId4"/>
    <p:sldLayoutId id="2147484431" r:id="rId5"/>
    <p:sldLayoutId id="2147484432" r:id="rId6"/>
    <p:sldLayoutId id="2147484433" r:id="rId7"/>
    <p:sldLayoutId id="2147484434" r:id="rId8"/>
    <p:sldLayoutId id="2147484369" r:id="rId9"/>
    <p:sldLayoutId id="2147484370" r:id="rId10"/>
    <p:sldLayoutId id="2147484371" r:id="rId11"/>
    <p:sldLayoutId id="2147484372"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FA720">
            <a:alpha val="50195"/>
          </a:srgbClr>
        </a:solidFill>
        <a:effectLst/>
      </p:bgPr>
    </p:bg>
    <p:spTree>
      <p:nvGrpSpPr>
        <p:cNvPr id="1" name=""/>
        <p:cNvGrpSpPr/>
        <p:nvPr/>
      </p:nvGrpSpPr>
      <p:grpSpPr>
        <a:xfrm>
          <a:off x="0" y="0"/>
          <a:ext cx="0" cy="0"/>
          <a:chOff x="0" y="0"/>
          <a:chExt cx="0" cy="0"/>
        </a:xfrm>
      </p:grpSpPr>
      <p:pic>
        <p:nvPicPr>
          <p:cNvPr id="7170"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73" r:id="rId1"/>
    <p:sldLayoutId id="2147484435" r:id="rId2"/>
    <p:sldLayoutId id="2147484374" r:id="rId3"/>
    <p:sldLayoutId id="2147484375" r:id="rId4"/>
    <p:sldLayoutId id="2147484376" r:id="rId5"/>
    <p:sldLayoutId id="2147484436" r:id="rId6"/>
    <p:sldLayoutId id="2147484437" r:id="rId7"/>
    <p:sldLayoutId id="2147484438" r:id="rId8"/>
    <p:sldLayoutId id="2147484439" r:id="rId9"/>
    <p:sldLayoutId id="2147484377" r:id="rId10"/>
    <p:sldLayoutId id="2147484378" r:id="rId11"/>
    <p:sldLayoutId id="2147484379"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E6222">
            <a:alpha val="50195"/>
          </a:srgbClr>
        </a:solidFill>
        <a:effectLst/>
      </p:bgPr>
    </p:bg>
    <p:spTree>
      <p:nvGrpSpPr>
        <p:cNvPr id="1" name=""/>
        <p:cNvGrpSpPr/>
        <p:nvPr/>
      </p:nvGrpSpPr>
      <p:grpSpPr>
        <a:xfrm>
          <a:off x="0" y="0"/>
          <a:ext cx="0" cy="0"/>
          <a:chOff x="0" y="0"/>
          <a:chExt cx="0" cy="0"/>
        </a:xfrm>
      </p:grpSpPr>
      <p:pic>
        <p:nvPicPr>
          <p:cNvPr id="8194"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0" r:id="rId1"/>
    <p:sldLayoutId id="2147484440" r:id="rId2"/>
    <p:sldLayoutId id="2147484381" r:id="rId3"/>
    <p:sldLayoutId id="2147484382" r:id="rId4"/>
    <p:sldLayoutId id="2147484383" r:id="rId5"/>
    <p:sldLayoutId id="2147484441" r:id="rId6"/>
    <p:sldLayoutId id="2147484442" r:id="rId7"/>
    <p:sldLayoutId id="2147484443" r:id="rId8"/>
    <p:sldLayoutId id="2147484444" r:id="rId9"/>
    <p:sldLayoutId id="2147484384" r:id="rId10"/>
    <p:sldLayoutId id="2147484385" r:id="rId11"/>
    <p:sldLayoutId id="2147484386"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D003F">
            <a:alpha val="39999"/>
          </a:srgbClr>
        </a:solidFill>
        <a:effectLst/>
      </p:bgPr>
    </p:bg>
    <p:spTree>
      <p:nvGrpSpPr>
        <p:cNvPr id="1" name=""/>
        <p:cNvGrpSpPr/>
        <p:nvPr/>
      </p:nvGrpSpPr>
      <p:grpSpPr>
        <a:xfrm>
          <a:off x="0" y="0"/>
          <a:ext cx="0" cy="0"/>
          <a:chOff x="0" y="0"/>
          <a:chExt cx="0" cy="0"/>
        </a:xfrm>
      </p:grpSpPr>
      <p:pic>
        <p:nvPicPr>
          <p:cNvPr id="9218"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7" r:id="rId1"/>
    <p:sldLayoutId id="2147484445" r:id="rId2"/>
    <p:sldLayoutId id="2147484388" r:id="rId3"/>
    <p:sldLayoutId id="2147484389" r:id="rId4"/>
    <p:sldLayoutId id="2147484390" r:id="rId5"/>
    <p:sldLayoutId id="2147484446" r:id="rId6"/>
    <p:sldLayoutId id="2147484447" r:id="rId7"/>
    <p:sldLayoutId id="2147484448" r:id="rId8"/>
    <p:sldLayoutId id="2147484449" r:id="rId9"/>
    <p:sldLayoutId id="2147484391" r:id="rId10"/>
    <p:sldLayoutId id="2147484392" r:id="rId11"/>
    <p:sldLayoutId id="2147484393"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B597A3">
            <a:alpha val="90195"/>
          </a:srgbClr>
        </a:solidFill>
        <a:effectLst/>
      </p:bgPr>
    </p:bg>
    <p:spTree>
      <p:nvGrpSpPr>
        <p:cNvPr id="1" name=""/>
        <p:cNvGrpSpPr/>
        <p:nvPr/>
      </p:nvGrpSpPr>
      <p:grpSpPr>
        <a:xfrm>
          <a:off x="0" y="0"/>
          <a:ext cx="0" cy="0"/>
          <a:chOff x="0" y="0"/>
          <a:chExt cx="0" cy="0"/>
        </a:xfrm>
      </p:grpSpPr>
      <p:pic>
        <p:nvPicPr>
          <p:cNvPr id="10242"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4" r:id="rId1"/>
    <p:sldLayoutId id="2147484450" r:id="rId2"/>
    <p:sldLayoutId id="2147484395" r:id="rId3"/>
    <p:sldLayoutId id="2147484396" r:id="rId4"/>
    <p:sldLayoutId id="2147484397" r:id="rId5"/>
    <p:sldLayoutId id="2147484451" r:id="rId6"/>
    <p:sldLayoutId id="2147484452" r:id="rId7"/>
    <p:sldLayoutId id="2147484453" r:id="rId8"/>
    <p:sldLayoutId id="2147484454" r:id="rId9"/>
    <p:sldLayoutId id="2147484398" r:id="rId10"/>
    <p:sldLayoutId id="2147484399" r:id="rId11"/>
    <p:sldLayoutId id="2147484400"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FD7BC">
            <a:alpha val="90195"/>
          </a:srgbClr>
        </a:solidFill>
        <a:effectLst/>
      </p:bgPr>
    </p:bg>
    <p:spTree>
      <p:nvGrpSpPr>
        <p:cNvPr id="1" name=""/>
        <p:cNvGrpSpPr/>
        <p:nvPr/>
      </p:nvGrpSpPr>
      <p:grpSpPr>
        <a:xfrm>
          <a:off x="0" y="0"/>
          <a:ext cx="0" cy="0"/>
          <a:chOff x="0" y="0"/>
          <a:chExt cx="0" cy="0"/>
        </a:xfrm>
      </p:grpSpPr>
      <p:pic>
        <p:nvPicPr>
          <p:cNvPr id="11266" name="Picture 6" descr="IoE_286_landscape.png"/>
          <p:cNvPicPr>
            <a:picLocks noChangeAspect="1"/>
          </p:cNvPicPr>
          <p:nvPr/>
        </p:nvPicPr>
        <p:blipFill>
          <a:blip r:embed="rId14"/>
          <a:srcRect/>
          <a:stretch>
            <a:fillRect/>
          </a:stretch>
        </p:blipFill>
        <p:spPr bwMode="auto">
          <a:xfrm>
            <a:off x="0" y="0"/>
            <a:ext cx="9144000" cy="1227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1" r:id="rId1"/>
    <p:sldLayoutId id="2147484455" r:id="rId2"/>
    <p:sldLayoutId id="2147484402" r:id="rId3"/>
    <p:sldLayoutId id="2147484403" r:id="rId4"/>
    <p:sldLayoutId id="2147484404" r:id="rId5"/>
    <p:sldLayoutId id="2147484456" r:id="rId6"/>
    <p:sldLayoutId id="2147484457" r:id="rId7"/>
    <p:sldLayoutId id="2147484458" r:id="rId8"/>
    <p:sldLayoutId id="2147484459" r:id="rId9"/>
    <p:sldLayoutId id="2147484405" r:id="rId10"/>
    <p:sldLayoutId id="2147484406" r:id="rId11"/>
    <p:sldLayoutId id="2147484407"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44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44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44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6.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6.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6.xml"/><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9.xml.rels><?xml version="1.0" encoding="UTF-8" standalone="yes"?>
<Relationships xmlns="http://schemas.openxmlformats.org/package/2006/relationships"><Relationship Id="rId2" Type="http://schemas.openxmlformats.org/officeDocument/2006/relationships/hyperlink" Target="mailto:jsurridge@havering-college.ac.uk" TargetMode="External"/><Relationship Id="rId1" Type="http://schemas.openxmlformats.org/officeDocument/2006/relationships/slideLayout" Target="../slideLayouts/slideLayout15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4.xml"/></Relationships>
</file>

<file path=ppt/slides/_rels/slide31.xml.rels><?xml version="1.0" encoding="UTF-8" standalone="yes"?>
<Relationships xmlns="http://schemas.openxmlformats.org/package/2006/relationships"><Relationship Id="rId3" Type="http://schemas.openxmlformats.org/officeDocument/2006/relationships/hyperlink" Target="Futures%20for%20Compelling%20Learning%20CPD%20-%20Key%20Stats.ppsx" TargetMode="External"/><Relationship Id="rId2" Type="http://schemas.openxmlformats.org/officeDocument/2006/relationships/notesSlide" Target="../notesSlides/notesSlide13.xml"/><Relationship Id="rId1" Type="http://schemas.openxmlformats.org/officeDocument/2006/relationships/slideLayout" Target="../slideLayouts/slideLayout165.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5.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5.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5.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165.xml"/><Relationship Id="rId6" Type="http://schemas.openxmlformats.org/officeDocument/2006/relationships/image" Target="../media/image53.gif"/><Relationship Id="rId5" Type="http://schemas.openxmlformats.org/officeDocument/2006/relationships/image" Target="../media/image52.jpeg"/><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65.xml"/></Relationships>
</file>

<file path=ppt/slides/_rels/slide5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64319/Careers_strategy.pdf" TargetMode="External"/><Relationship Id="rId2" Type="http://schemas.openxmlformats.org/officeDocument/2006/relationships/notesSlide" Target="../notesSlides/notesSlide17.xml"/><Relationship Id="rId1" Type="http://schemas.openxmlformats.org/officeDocument/2006/relationships/slideLayout" Target="../slideLayouts/slideLayout165.xml"/><Relationship Id="rId5" Type="http://schemas.openxmlformats.org/officeDocument/2006/relationships/image" Target="../media/image56.jpeg"/><Relationship Id="rId4" Type="http://schemas.openxmlformats.org/officeDocument/2006/relationships/hyperlink" Target="https://assets.publishing.service.gov.uk/government/uploads/system/uploads/attachment_data/file/672418/_Careers_guidance_and_access_for_education_and_training_providers.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65.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16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5.xml"/></Relationships>
</file>

<file path=ppt/slides/_rels/slide58.xml.rels><?xml version="1.0" encoding="UTF-8" standalone="yes"?>
<Relationships xmlns="http://schemas.openxmlformats.org/package/2006/relationships"><Relationship Id="rId3" Type="http://schemas.openxmlformats.org/officeDocument/2006/relationships/hyperlink" Target="https://schoolshub.careersandenterprise.co.uk/login" TargetMode="External"/><Relationship Id="rId2" Type="http://schemas.openxmlformats.org/officeDocument/2006/relationships/notesSlide" Target="../notesSlides/notesSlide22.xml"/><Relationship Id="rId1" Type="http://schemas.openxmlformats.org/officeDocument/2006/relationships/slideLayout" Target="../slideLayouts/slideLayout165.xml"/><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165.xml"/><Relationship Id="rId4" Type="http://schemas.openxmlformats.org/officeDocument/2006/relationships/image" Target="../media/image61.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6.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165.xml"/><Relationship Id="rId4" Type="http://schemas.openxmlformats.org/officeDocument/2006/relationships/image" Target="../media/image61.gi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5.xml"/></Relationships>
</file>

<file path=ppt/slides/_rels/slide62.xml.rels><?xml version="1.0" encoding="UTF-8" standalone="yes"?>
<Relationships xmlns="http://schemas.openxmlformats.org/package/2006/relationships"><Relationship Id="rId3" Type="http://schemas.openxmlformats.org/officeDocument/2006/relationships/hyperlink" Target="https://www.careersandenterprise.co.uk/about-us/our-network" TargetMode="External"/><Relationship Id="rId2" Type="http://schemas.openxmlformats.org/officeDocument/2006/relationships/notesSlide" Target="../notesSlides/notesSlide26.xml"/><Relationship Id="rId1" Type="http://schemas.openxmlformats.org/officeDocument/2006/relationships/slideLayout" Target="../slideLayouts/slideLayout165.xml"/><Relationship Id="rId4" Type="http://schemas.openxmlformats.org/officeDocument/2006/relationships/image" Target="../media/image63.jpeg"/></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165.xml"/></Relationships>
</file>

<file path=ppt/slides/_rels/slide64.xml.rels><?xml version="1.0" encoding="UTF-8" standalone="yes"?>
<Relationships xmlns="http://schemas.openxmlformats.org/package/2006/relationships"><Relationship Id="rId3" Type="http://schemas.openxmlformats.org/officeDocument/2006/relationships/hyperlink" Target="https://www.startprofile.com/" TargetMode="External"/><Relationship Id="rId7"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165.xml"/><Relationship Id="rId6" Type="http://schemas.openxmlformats.org/officeDocument/2006/relationships/hyperlink" Target="https://www.startprofile.com/wp-content/uploads/2017/12/start-mapped-to-gatsby-benchmarks.pdf" TargetMode="External"/><Relationship Id="rId5" Type="http://schemas.openxmlformats.org/officeDocument/2006/relationships/image" Target="../media/image66.png"/><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16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5.xml"/></Relationships>
</file>

<file path=ppt/slides/_rels/slide67.xml.rels><?xml version="1.0" encoding="UTF-8" standalone="yes"?>
<Relationships xmlns="http://schemas.openxmlformats.org/package/2006/relationships"><Relationship Id="rId3" Type="http://schemas.openxmlformats.org/officeDocument/2006/relationships/hyperlink" Target="https://www.stem.org.uk/" TargetMode="External"/><Relationship Id="rId2" Type="http://schemas.openxmlformats.org/officeDocument/2006/relationships/hyperlink" Target="https://www.inspiringthefuture.org/" TargetMode="External"/><Relationship Id="rId1" Type="http://schemas.openxmlformats.org/officeDocument/2006/relationships/slideLayout" Target="../slideLayouts/slideLayout165.xml"/><Relationship Id="rId5" Type="http://schemas.openxmlformats.org/officeDocument/2006/relationships/hyperlink" Target="http://www.prospectseducationresources.co.uk/" TargetMode="External"/><Relationship Id="rId4" Type="http://schemas.openxmlformats.org/officeDocument/2006/relationships/hyperlink" Target="https://www.startprofile.com/"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stem.org.uk/" TargetMode="External"/><Relationship Id="rId7" Type="http://schemas.openxmlformats.org/officeDocument/2006/relationships/hyperlink" Target="http://www.urbansynergy.com/" TargetMode="External"/><Relationship Id="rId2" Type="http://schemas.openxmlformats.org/officeDocument/2006/relationships/hyperlink" Target="https://www.inspiringthefuture.org/" TargetMode="External"/><Relationship Id="rId1" Type="http://schemas.openxmlformats.org/officeDocument/2006/relationships/slideLayout" Target="../slideLayouts/slideLayout165.xml"/><Relationship Id="rId6" Type="http://schemas.openxmlformats.org/officeDocument/2006/relationships/hyperlink" Target="https://www.erevents.co.uk/" TargetMode="External"/><Relationship Id="rId5" Type="http://schemas.openxmlformats.org/officeDocument/2006/relationships/hyperlink" Target="https://www.speakers4schools.org/" TargetMode="External"/><Relationship Id="rId4" Type="http://schemas.openxmlformats.org/officeDocument/2006/relationships/hyperlink" Target="https://www.startprofile.com/"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s4snextgen.org/About/What-Is-S4S-Next-Gen" TargetMode="External"/><Relationship Id="rId2" Type="http://schemas.openxmlformats.org/officeDocument/2006/relationships/hyperlink" Target="https://www.startprofile.com/" TargetMode="External"/><Relationship Id="rId1" Type="http://schemas.openxmlformats.org/officeDocument/2006/relationships/slideLayout" Target="../slideLayouts/slideLayout165.xml"/><Relationship Id="rId5" Type="http://schemas.openxmlformats.org/officeDocument/2006/relationships/hyperlink" Target="http://www.urbansynergy.com/" TargetMode="External"/><Relationship Id="rId4" Type="http://schemas.openxmlformats.org/officeDocument/2006/relationships/hyperlink" Target="https://www.workfinder.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6.xml"/></Relationships>
</file>

<file path=ppt/slides/_rels/slide70.xml.rels><?xml version="1.0" encoding="UTF-8" standalone="yes"?>
<Relationships xmlns="http://schemas.openxmlformats.org/package/2006/relationships"><Relationship Id="rId2" Type="http://schemas.openxmlformats.org/officeDocument/2006/relationships/hyperlink" Target="http://www.thecdi.net/Professional-Register-" TargetMode="External"/><Relationship Id="rId1" Type="http://schemas.openxmlformats.org/officeDocument/2006/relationships/slideLayout" Target="../slideLayouts/slideLayout165.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enablingenterprise.org/" TargetMode="External"/><Relationship Id="rId1" Type="http://schemas.openxmlformats.org/officeDocument/2006/relationships/slideLayout" Target="../slideLayouts/slideLayout165.xml"/></Relationships>
</file>

<file path=ppt/slides/_rels/slide7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5.gif"/><Relationship Id="rId3" Type="http://schemas.openxmlformats.org/officeDocument/2006/relationships/image" Target="../media/image70.png"/><Relationship Id="rId7" Type="http://schemas.openxmlformats.org/officeDocument/2006/relationships/image" Target="../media/image65.png"/><Relationship Id="rId12" Type="http://schemas.openxmlformats.org/officeDocument/2006/relationships/hyperlink" Target="http://www.thecdi.net/" TargetMode="External"/><Relationship Id="rId2" Type="http://schemas.openxmlformats.org/officeDocument/2006/relationships/notesSlide" Target="../notesSlides/notesSlide31.xml"/><Relationship Id="rId1" Type="http://schemas.openxmlformats.org/officeDocument/2006/relationships/slideLayout" Target="../slideLayouts/slideLayout165.xml"/><Relationship Id="rId6" Type="http://schemas.openxmlformats.org/officeDocument/2006/relationships/hyperlink" Target="https://www.startprofile.com/" TargetMode="External"/><Relationship Id="rId11" Type="http://schemas.openxmlformats.org/officeDocument/2006/relationships/image" Target="../media/image74.jpeg"/><Relationship Id="rId5" Type="http://schemas.openxmlformats.org/officeDocument/2006/relationships/image" Target="../media/image72.png"/><Relationship Id="rId10" Type="http://schemas.openxmlformats.org/officeDocument/2006/relationships/image" Target="../media/image73.jpeg"/><Relationship Id="rId4" Type="http://schemas.openxmlformats.org/officeDocument/2006/relationships/image" Target="../media/image71.jpeg"/><Relationship Id="rId9" Type="http://schemas.openxmlformats.org/officeDocument/2006/relationships/hyperlink" Target="http://www.as.lewisham.sch.uk/137/work-related-learning"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6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rotWithShape="1">
          <a:blip r:embed="rId2">
            <a:extLst/>
          </a:blip>
          <a:srcRect l="5206"/>
          <a:stretch/>
        </p:blipFill>
        <p:spPr bwMode="auto">
          <a:xfrm>
            <a:off x="0" y="427182"/>
            <a:ext cx="9144000" cy="6430818"/>
          </a:xfrm>
          <a:prstGeom prst="rect">
            <a:avLst/>
          </a:prstGeom>
          <a:noFill/>
          <a:ln>
            <a:noFill/>
          </a:ln>
          <a:effectLst/>
          <a:scene3d>
            <a:camera prst="orthographicFront">
              <a:rot lat="0" lon="300000" rev="0"/>
            </a:camera>
            <a:lightRig rig="threePt" dir="t"/>
          </a:scene3d>
          <a:extLst/>
        </p:spPr>
      </p:pic>
      <p:pic>
        <p:nvPicPr>
          <p:cNvPr id="64515" name="Picture 6" descr="IoE_286_landscape.png"/>
          <p:cNvPicPr>
            <a:picLocks noChangeAspect="1"/>
          </p:cNvPicPr>
          <p:nvPr/>
        </p:nvPicPr>
        <p:blipFill>
          <a:blip r:embed="rId3"/>
          <a:srcRect/>
          <a:stretch>
            <a:fillRect/>
          </a:stretch>
        </p:blipFill>
        <p:spPr bwMode="auto">
          <a:xfrm>
            <a:off x="0" y="0"/>
            <a:ext cx="9144000" cy="1227138"/>
          </a:xfrm>
          <a:prstGeom prst="rect">
            <a:avLst/>
          </a:prstGeom>
          <a:noFill/>
          <a:ln w="9525">
            <a:noFill/>
            <a:miter lim="800000"/>
            <a:headEnd/>
            <a:tailEnd/>
          </a:ln>
        </p:spPr>
      </p:pic>
      <p:sp>
        <p:nvSpPr>
          <p:cNvPr id="64516" name="Rectangle 5"/>
          <p:cNvSpPr>
            <a:spLocks noChangeArrowheads="1"/>
          </p:cNvSpPr>
          <p:nvPr/>
        </p:nvSpPr>
        <p:spPr bwMode="auto">
          <a:xfrm>
            <a:off x="0" y="4416427"/>
            <a:ext cx="9144000" cy="2441575"/>
          </a:xfrm>
          <a:prstGeom prst="rect">
            <a:avLst/>
          </a:prstGeom>
          <a:gradFill rotWithShape="1">
            <a:gsLst>
              <a:gs pos="0">
                <a:srgbClr val="000000">
                  <a:alpha val="0"/>
                </a:srgbClr>
              </a:gs>
              <a:gs pos="100000">
                <a:srgbClr val="000000">
                  <a:alpha val="56000"/>
                </a:srgbClr>
              </a:gs>
            </a:gsLst>
            <a:lin ang="5400000" scaled="1"/>
          </a:gradFill>
          <a:ln w="9525">
            <a:noFill/>
            <a:miter lim="800000"/>
            <a:headEnd/>
            <a:tailEnd/>
          </a:ln>
        </p:spPr>
        <p:txBody>
          <a:bodyPr tIns="91440" bIns="91440"/>
          <a:lstStyle/>
          <a:p>
            <a:endParaRPr lang="en-US"/>
          </a:p>
        </p:txBody>
      </p:sp>
      <p:sp>
        <p:nvSpPr>
          <p:cNvPr id="64517" name="TextBox 3"/>
          <p:cNvSpPr txBox="1">
            <a:spLocks noChangeArrowheads="1"/>
          </p:cNvSpPr>
          <p:nvPr/>
        </p:nvSpPr>
        <p:spPr bwMode="auto">
          <a:xfrm>
            <a:off x="533399" y="4097146"/>
            <a:ext cx="7246253" cy="1815882"/>
          </a:xfrm>
          <a:prstGeom prst="rect">
            <a:avLst/>
          </a:prstGeom>
          <a:noFill/>
          <a:ln w="9525">
            <a:noFill/>
            <a:miter lim="800000"/>
            <a:headEnd/>
            <a:tailEnd/>
          </a:ln>
        </p:spPr>
        <p:txBody>
          <a:bodyPr wrap="square">
            <a:spAutoFit/>
          </a:bodyPr>
          <a:lstStyle/>
          <a:p>
            <a:endParaRPr lang="en-GB" sz="3200" dirty="0">
              <a:solidFill>
                <a:srgbClr val="000000"/>
              </a:solidFill>
              <a:latin typeface="Open Sans"/>
            </a:endParaRPr>
          </a:p>
          <a:p>
            <a:r>
              <a:rPr lang="en-GB" sz="4000" b="1" dirty="0">
                <a:solidFill>
                  <a:srgbClr val="221729"/>
                </a:solidFill>
                <a:latin typeface="Open Sans"/>
              </a:rPr>
              <a:t>Supporting 14-19 Transitions to Education and Work</a:t>
            </a:r>
            <a:endParaRPr lang="en-GB" sz="4000" b="1" dirty="0">
              <a:solidFill>
                <a:srgbClr val="221729"/>
              </a:solidFill>
              <a:latin typeface="Helvetica" pitchFamily="34" charset="0"/>
            </a:endParaRPr>
          </a:p>
        </p:txBody>
      </p:sp>
      <p:sp>
        <p:nvSpPr>
          <p:cNvPr id="64518" name="TextBox 3"/>
          <p:cNvSpPr txBox="1">
            <a:spLocks noChangeArrowheads="1"/>
          </p:cNvSpPr>
          <p:nvPr/>
        </p:nvSpPr>
        <p:spPr bwMode="auto">
          <a:xfrm>
            <a:off x="533398" y="5811560"/>
            <a:ext cx="8262257" cy="830997"/>
          </a:xfrm>
          <a:prstGeom prst="rect">
            <a:avLst/>
          </a:prstGeom>
          <a:noFill/>
          <a:ln w="9525">
            <a:noFill/>
            <a:miter lim="800000"/>
            <a:headEnd/>
            <a:tailEnd/>
          </a:ln>
        </p:spPr>
        <p:txBody>
          <a:bodyPr wrap="square">
            <a:spAutoFit/>
          </a:bodyPr>
          <a:lstStyle/>
          <a:p>
            <a:pPr eaLnBrk="1" hangingPunct="1"/>
            <a:r>
              <a:rPr lang="en-GB" sz="2400" b="1" dirty="0">
                <a:solidFill>
                  <a:schemeClr val="bg1"/>
                </a:solidFill>
                <a:latin typeface="Open Sans"/>
              </a:rPr>
              <a:t>Centre for Post-14 Education and Work in conjunction with Education and Employers Research</a:t>
            </a:r>
            <a:endParaRPr lang="en-GB" sz="2400" dirty="0">
              <a:solidFill>
                <a:schemeClr val="bg1"/>
              </a:solidFill>
              <a:latin typeface="Helvetica" pitchFamily="34" charset="0"/>
            </a:endParaRPr>
          </a:p>
        </p:txBody>
      </p:sp>
      <p:pic>
        <p:nvPicPr>
          <p:cNvPr id="2" name="Picture 1">
            <a:extLst>
              <a:ext uri="{FF2B5EF4-FFF2-40B4-BE49-F238E27FC236}">
                <a16:creationId xmlns:a16="http://schemas.microsoft.com/office/drawing/2014/main" id="{2E5E0358-F231-428B-BDEC-8260ADE90ED6}"/>
              </a:ext>
            </a:extLst>
          </p:cNvPr>
          <p:cNvPicPr>
            <a:picLocks noChangeAspect="1"/>
          </p:cNvPicPr>
          <p:nvPr/>
        </p:nvPicPr>
        <p:blipFill>
          <a:blip r:embed="rId4"/>
          <a:stretch>
            <a:fillRect/>
          </a:stretch>
        </p:blipFill>
        <p:spPr>
          <a:xfrm>
            <a:off x="136242" y="1345292"/>
            <a:ext cx="1999661" cy="877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3096"/>
            <a:ext cx="8759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itchFamily="34" charset="0"/>
                <a:ea typeface="+mn-ea"/>
                <a:cs typeface="+mn-cs"/>
              </a:rPr>
              <a:t>This curriculum squeezes out the subjects that would train our future engineers and computer scientists</a:t>
            </a:r>
          </a:p>
        </p:txBody>
      </p:sp>
      <p:sp>
        <p:nvSpPr>
          <p:cNvPr id="2" name="TextBox 1"/>
          <p:cNvSpPr txBox="1"/>
          <p:nvPr/>
        </p:nvSpPr>
        <p:spPr>
          <a:xfrm>
            <a:off x="865345" y="981742"/>
            <a:ext cx="481676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Reduction in Design and Technology GCSE Entries (2010-2017) </a:t>
            </a:r>
          </a:p>
        </p:txBody>
      </p:sp>
      <p:sp>
        <p:nvSpPr>
          <p:cNvPr id="5" name="TextBox 4"/>
          <p:cNvSpPr txBox="1"/>
          <p:nvPr/>
        </p:nvSpPr>
        <p:spPr>
          <a:xfrm>
            <a:off x="179512" y="6479758"/>
            <a:ext cx="434285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 Joint Council on Qualifications (JCQ) annual data on GCSE entries</a:t>
            </a:r>
          </a:p>
        </p:txBody>
      </p:sp>
      <p:pic>
        <p:nvPicPr>
          <p:cNvPr id="6" name="Picture 5"/>
          <p:cNvPicPr>
            <a:picLocks noChangeAspect="1"/>
          </p:cNvPicPr>
          <p:nvPr/>
        </p:nvPicPr>
        <p:blipFill>
          <a:blip r:embed="rId3"/>
          <a:stretch>
            <a:fillRect/>
          </a:stretch>
        </p:blipFill>
        <p:spPr>
          <a:xfrm>
            <a:off x="179512" y="1340768"/>
            <a:ext cx="5832648" cy="2665310"/>
          </a:xfrm>
          <a:prstGeom prst="rect">
            <a:avLst/>
          </a:prstGeom>
        </p:spPr>
      </p:pic>
      <p:sp>
        <p:nvSpPr>
          <p:cNvPr id="10" name="TextBox 9"/>
          <p:cNvSpPr txBox="1"/>
          <p:nvPr/>
        </p:nvSpPr>
        <p:spPr>
          <a:xfrm>
            <a:off x="3981834" y="4365104"/>
            <a:ext cx="447859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Reduction in Computing-related GCSE Entries (2016-2017) </a:t>
            </a:r>
          </a:p>
        </p:txBody>
      </p:sp>
      <p:pic>
        <p:nvPicPr>
          <p:cNvPr id="11" name="Picture 10"/>
          <p:cNvPicPr>
            <a:picLocks noChangeAspect="1"/>
          </p:cNvPicPr>
          <p:nvPr/>
        </p:nvPicPr>
        <p:blipFill>
          <a:blip r:embed="rId4"/>
          <a:stretch>
            <a:fillRect/>
          </a:stretch>
        </p:blipFill>
        <p:spPr>
          <a:xfrm>
            <a:off x="3273729" y="4753321"/>
            <a:ext cx="5784358" cy="1628007"/>
          </a:xfrm>
          <a:prstGeom prst="rect">
            <a:avLst/>
          </a:prstGeom>
        </p:spPr>
      </p:pic>
      <p:sp>
        <p:nvSpPr>
          <p:cNvPr id="8" name="TextBox 7"/>
          <p:cNvSpPr txBox="1"/>
          <p:nvPr/>
        </p:nvSpPr>
        <p:spPr>
          <a:xfrm>
            <a:off x="6012160" y="1052736"/>
            <a:ext cx="304592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We should:</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Increase </a:t>
            </a:r>
            <a:r>
              <a:rPr kumimoji="0" lang="en-GB" sz="1600" b="1" i="0" u="none" strike="noStrike" kern="1200" cap="none" spc="0" normalizeH="0" baseline="0" noProof="0" dirty="0">
                <a:ln>
                  <a:noFill/>
                </a:ln>
                <a:solidFill>
                  <a:srgbClr val="D45F1E"/>
                </a:solidFill>
                <a:effectLst/>
                <a:uLnTx/>
                <a:uFillTx/>
                <a:latin typeface="Calibri" pitchFamily="34" charset="0"/>
                <a:ea typeface="+mn-ea"/>
                <a:cs typeface="Calibri" pitchFamily="34" charset="0"/>
              </a:rPr>
              <a:t>bursaries for D&amp;T teacher training </a:t>
            </a:r>
            <a:r>
              <a:rPr kumimoji="0" lang="en-GB"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(currently £12,000) to the same level as maths (currently £25,000).</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Introduce a </a:t>
            </a:r>
            <a:r>
              <a:rPr kumimoji="0" lang="en-GB" sz="1600" b="1" i="0" u="none" strike="noStrike" kern="1200" cap="none" spc="0" normalizeH="0" baseline="0" noProof="0" dirty="0">
                <a:ln>
                  <a:noFill/>
                </a:ln>
                <a:solidFill>
                  <a:srgbClr val="D45F1E"/>
                </a:solidFill>
                <a:effectLst/>
                <a:uLnTx/>
                <a:uFillTx/>
                <a:latin typeface="Calibri" pitchFamily="34" charset="0"/>
                <a:ea typeface="+mn-ea"/>
                <a:cs typeface="Calibri" pitchFamily="34" charset="0"/>
              </a:rPr>
              <a:t>capital fund </a:t>
            </a:r>
            <a:r>
              <a:rPr kumimoji="0" lang="en-GB"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to provide match funding for equipment where this is supported by local businesses.</a:t>
            </a:r>
          </a:p>
        </p:txBody>
      </p:sp>
    </p:spTree>
    <p:extLst>
      <p:ext uri="{BB962C8B-B14F-4D97-AF65-F5344CB8AC3E}">
        <p14:creationId xmlns:p14="http://schemas.microsoft.com/office/powerpoint/2010/main" val="347032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188640"/>
            <a:ext cx="875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itchFamily="34" charset="0"/>
                <a:ea typeface="+mn-ea"/>
                <a:cs typeface="+mn-cs"/>
              </a:rPr>
              <a:t>Further Education is undervalued</a:t>
            </a:r>
          </a:p>
        </p:txBody>
      </p:sp>
      <p:sp>
        <p:nvSpPr>
          <p:cNvPr id="12" name="Rectangle 11"/>
          <p:cNvSpPr/>
          <p:nvPr/>
        </p:nvSpPr>
        <p:spPr>
          <a:xfrm>
            <a:off x="2763024" y="1700808"/>
            <a:ext cx="2520280" cy="1224136"/>
          </a:xfrm>
          <a:prstGeom prst="rect">
            <a:avLst/>
          </a:prstGeom>
          <a:solidFill>
            <a:srgbClr val="F0C8AA"/>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p:cNvSpPr txBox="1"/>
          <p:nvPr/>
        </p:nvSpPr>
        <p:spPr>
          <a:xfrm>
            <a:off x="3195072" y="1922929"/>
            <a:ext cx="2664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4000" b="1"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£6,300</a:t>
            </a:r>
          </a:p>
        </p:txBody>
      </p:sp>
      <p:sp>
        <p:nvSpPr>
          <p:cNvPr id="14" name="Rectangle 13"/>
          <p:cNvSpPr/>
          <p:nvPr/>
        </p:nvSpPr>
        <p:spPr>
          <a:xfrm>
            <a:off x="251520" y="1700808"/>
            <a:ext cx="2520280" cy="1224136"/>
          </a:xfrm>
          <a:prstGeom prst="rect">
            <a:avLst/>
          </a:prstGeom>
          <a:solidFill>
            <a:schemeClr val="bg1"/>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11-16 Secondary School</a:t>
            </a:r>
          </a:p>
        </p:txBody>
      </p:sp>
      <p:sp>
        <p:nvSpPr>
          <p:cNvPr id="15" name="Rectangle 14"/>
          <p:cNvSpPr/>
          <p:nvPr/>
        </p:nvSpPr>
        <p:spPr>
          <a:xfrm>
            <a:off x="2763024" y="3147355"/>
            <a:ext cx="2520280" cy="1224136"/>
          </a:xfrm>
          <a:prstGeom prst="rect">
            <a:avLst/>
          </a:prstGeom>
          <a:solidFill>
            <a:srgbClr val="E7A573"/>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p:cNvSpPr txBox="1"/>
          <p:nvPr/>
        </p:nvSpPr>
        <p:spPr>
          <a:xfrm>
            <a:off x="3195072" y="3369476"/>
            <a:ext cx="2664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4000" b="1"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£5,600</a:t>
            </a:r>
          </a:p>
        </p:txBody>
      </p:sp>
      <p:sp>
        <p:nvSpPr>
          <p:cNvPr id="17" name="Rectangle 16"/>
          <p:cNvSpPr/>
          <p:nvPr/>
        </p:nvSpPr>
        <p:spPr>
          <a:xfrm>
            <a:off x="251520" y="3147355"/>
            <a:ext cx="2520280" cy="1224136"/>
          </a:xfrm>
          <a:prstGeom prst="rect">
            <a:avLst/>
          </a:prstGeom>
          <a:solidFill>
            <a:schemeClr val="bg1"/>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16-18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education</a:t>
            </a:r>
          </a:p>
        </p:txBody>
      </p:sp>
      <p:sp>
        <p:nvSpPr>
          <p:cNvPr id="18" name="Rectangle 17"/>
          <p:cNvSpPr/>
          <p:nvPr/>
        </p:nvSpPr>
        <p:spPr>
          <a:xfrm>
            <a:off x="2763024" y="4607624"/>
            <a:ext cx="2520280" cy="1224136"/>
          </a:xfrm>
          <a:prstGeom prst="rect">
            <a:avLst/>
          </a:prstGeom>
          <a:solidFill>
            <a:srgbClr val="E3985F"/>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p:cNvSpPr txBox="1"/>
          <p:nvPr/>
        </p:nvSpPr>
        <p:spPr>
          <a:xfrm>
            <a:off x="3195072" y="4829745"/>
            <a:ext cx="2664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4000" b="1"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£9,250</a:t>
            </a:r>
          </a:p>
        </p:txBody>
      </p:sp>
      <p:sp>
        <p:nvSpPr>
          <p:cNvPr id="20" name="Rectangle 19"/>
          <p:cNvSpPr/>
          <p:nvPr/>
        </p:nvSpPr>
        <p:spPr>
          <a:xfrm>
            <a:off x="251520" y="4607624"/>
            <a:ext cx="2520280" cy="1224136"/>
          </a:xfrm>
          <a:prstGeom prst="rect">
            <a:avLst/>
          </a:prstGeom>
          <a:solidFill>
            <a:schemeClr val="bg1"/>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Higher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(Tuition fee cap)</a:t>
            </a:r>
          </a:p>
        </p:txBody>
      </p:sp>
      <p:sp>
        <p:nvSpPr>
          <p:cNvPr id="21" name="TextBox 20"/>
          <p:cNvSpPr txBox="1"/>
          <p:nvPr/>
        </p:nvSpPr>
        <p:spPr>
          <a:xfrm>
            <a:off x="827584" y="1177589"/>
            <a:ext cx="40017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Average funding available per student (2015)</a:t>
            </a:r>
          </a:p>
        </p:txBody>
      </p:sp>
      <p:sp>
        <p:nvSpPr>
          <p:cNvPr id="22" name="TextBox 21"/>
          <p:cNvSpPr txBox="1"/>
          <p:nvPr/>
        </p:nvSpPr>
        <p:spPr>
          <a:xfrm>
            <a:off x="5508104" y="1628800"/>
            <a:ext cx="3456384" cy="41242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In 1990–91, spending per student in FE was nearly </a:t>
            </a:r>
            <a:r>
              <a:rPr kumimoji="0" lang="en-GB" sz="22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50% higher </a:t>
            </a:r>
            <a:r>
              <a:rPr kumimoji="0" lang="en-GB" sz="2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than in secondary schools.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By 2015–16 it was </a:t>
            </a:r>
            <a:r>
              <a:rPr kumimoji="0" lang="en-GB" sz="22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10% lower</a:t>
            </a:r>
            <a:r>
              <a:rPr kumimoji="0" lang="en-GB" sz="2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than schools. </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FE has been the only major area of education spending to see </a:t>
            </a:r>
            <a:r>
              <a:rPr kumimoji="0" lang="en-GB" sz="22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cuts since 2010</a:t>
            </a:r>
            <a:r>
              <a:rPr kumimoji="0" lang="en-GB" sz="2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p>
        </p:txBody>
      </p:sp>
      <p:sp>
        <p:nvSpPr>
          <p:cNvPr id="23" name="TextBox 22"/>
          <p:cNvSpPr txBox="1"/>
          <p:nvPr/>
        </p:nvSpPr>
        <p:spPr>
          <a:xfrm>
            <a:off x="179512" y="6479758"/>
            <a:ext cx="71368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 Institute for Fiscal Studies (2017), </a:t>
            </a:r>
            <a:r>
              <a:rPr kumimoji="0" lang="en-GB" sz="1100" b="0" i="1" u="none" strike="noStrike" kern="1200" cap="none" spc="0" normalizeH="0" baseline="0" noProof="0" dirty="0">
                <a:ln>
                  <a:noFill/>
                </a:ln>
                <a:solidFill>
                  <a:srgbClr val="000000"/>
                </a:solidFill>
                <a:effectLst/>
                <a:uLnTx/>
                <a:uFillTx/>
                <a:latin typeface="Calibri" pitchFamily="34" charset="0"/>
                <a:ea typeface="+mn-ea"/>
                <a:cs typeface="Calibri" pitchFamily="34" charset="0"/>
              </a:rPr>
              <a:t>Long-run comparisons of spending per pupil across different stages of education</a:t>
            </a:r>
          </a:p>
        </p:txBody>
      </p:sp>
      <p:cxnSp>
        <p:nvCxnSpPr>
          <p:cNvPr id="3" name="Straight Connector 2"/>
          <p:cNvCxnSpPr/>
          <p:nvPr/>
        </p:nvCxnSpPr>
        <p:spPr>
          <a:xfrm>
            <a:off x="5508104" y="1212456"/>
            <a:ext cx="0" cy="4968552"/>
          </a:xfrm>
          <a:prstGeom prst="line">
            <a:avLst/>
          </a:prstGeom>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6416085" y="1230396"/>
            <a:ext cx="17563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Drop in FE funding</a:t>
            </a:r>
          </a:p>
        </p:txBody>
      </p:sp>
    </p:spTree>
    <p:extLst>
      <p:ext uri="{BB962C8B-B14F-4D97-AF65-F5344CB8AC3E}">
        <p14:creationId xmlns:p14="http://schemas.microsoft.com/office/powerpoint/2010/main" val="142763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8799"/>
            <a:ext cx="8759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itchFamily="34" charset="0"/>
                <a:ea typeface="+mn-ea"/>
                <a:cs typeface="+mn-cs"/>
              </a:rPr>
              <a:t>The proportion of young people going into Higher Education has risen rapidly in recent decades</a:t>
            </a:r>
          </a:p>
        </p:txBody>
      </p:sp>
      <p:pic>
        <p:nvPicPr>
          <p:cNvPr id="2" name="Picture 1"/>
          <p:cNvPicPr>
            <a:picLocks noChangeAspect="1"/>
          </p:cNvPicPr>
          <p:nvPr/>
        </p:nvPicPr>
        <p:blipFill>
          <a:blip r:embed="rId3"/>
          <a:stretch>
            <a:fillRect/>
          </a:stretch>
        </p:blipFill>
        <p:spPr>
          <a:xfrm>
            <a:off x="390646" y="1772816"/>
            <a:ext cx="8193540" cy="3744416"/>
          </a:xfrm>
          <a:prstGeom prst="rect">
            <a:avLst/>
          </a:prstGeom>
        </p:spPr>
      </p:pic>
      <p:sp>
        <p:nvSpPr>
          <p:cNvPr id="5" name="TextBox 4"/>
          <p:cNvSpPr txBox="1"/>
          <p:nvPr/>
        </p:nvSpPr>
        <p:spPr>
          <a:xfrm>
            <a:off x="1619672" y="1196752"/>
            <a:ext cx="56854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Growth in Higher Education participation rates since 1950</a:t>
            </a:r>
          </a:p>
        </p:txBody>
      </p:sp>
      <p:sp>
        <p:nvSpPr>
          <p:cNvPr id="6" name="TextBox 5"/>
          <p:cNvSpPr txBox="1"/>
          <p:nvPr/>
        </p:nvSpPr>
        <p:spPr>
          <a:xfrm>
            <a:off x="179512" y="6479758"/>
            <a:ext cx="403027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 The Edge Foundation (2017), </a:t>
            </a:r>
            <a:r>
              <a:rPr kumimoji="0" lang="en-GB" sz="1100" b="0" i="1" u="none" strike="noStrike" kern="1200" cap="none" spc="0" normalizeH="0" baseline="0" noProof="0" dirty="0">
                <a:ln>
                  <a:noFill/>
                </a:ln>
                <a:solidFill>
                  <a:srgbClr val="000000"/>
                </a:solidFill>
                <a:effectLst/>
                <a:uLnTx/>
                <a:uFillTx/>
                <a:latin typeface="Calibri" pitchFamily="34" charset="0"/>
                <a:ea typeface="+mn-ea"/>
                <a:cs typeface="Calibri" pitchFamily="34" charset="0"/>
              </a:rPr>
              <a:t>Our Plan for Higher Education</a:t>
            </a:r>
            <a:endPar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52721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159023"/>
            <a:ext cx="9036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itchFamily="34" charset="0"/>
                <a:ea typeface="+mn-ea"/>
                <a:cs typeface="+mn-cs"/>
              </a:rPr>
              <a:t>Perceptions of value for money from HE have reduced dramatically</a:t>
            </a:r>
          </a:p>
        </p:txBody>
      </p:sp>
      <p:pic>
        <p:nvPicPr>
          <p:cNvPr id="2" name="Picture 1"/>
          <p:cNvPicPr>
            <a:picLocks noChangeAspect="1"/>
          </p:cNvPicPr>
          <p:nvPr/>
        </p:nvPicPr>
        <p:blipFill>
          <a:blip r:embed="rId3"/>
          <a:stretch>
            <a:fillRect/>
          </a:stretch>
        </p:blipFill>
        <p:spPr>
          <a:xfrm>
            <a:off x="539552" y="1579672"/>
            <a:ext cx="7920880" cy="4369608"/>
          </a:xfrm>
          <a:prstGeom prst="rect">
            <a:avLst/>
          </a:prstGeom>
        </p:spPr>
      </p:pic>
      <p:sp>
        <p:nvSpPr>
          <p:cNvPr id="5" name="TextBox 4"/>
          <p:cNvSpPr txBox="1"/>
          <p:nvPr/>
        </p:nvSpPr>
        <p:spPr>
          <a:xfrm>
            <a:off x="1065068" y="1032991"/>
            <a:ext cx="70353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Perceptions among graduates of whether their degree offered good or poor value for money</a:t>
            </a:r>
          </a:p>
        </p:txBody>
      </p:sp>
      <p:sp>
        <p:nvSpPr>
          <p:cNvPr id="6" name="TextBox 5"/>
          <p:cNvSpPr txBox="1"/>
          <p:nvPr/>
        </p:nvSpPr>
        <p:spPr>
          <a:xfrm>
            <a:off x="179512" y="6479758"/>
            <a:ext cx="69301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 The Edge Foundation and </a:t>
            </a:r>
            <a:r>
              <a:rPr kumimoji="0" lang="en-GB" sz="11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YouGov</a:t>
            </a: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(2017), quoted in </a:t>
            </a:r>
            <a:r>
              <a:rPr kumimoji="0" lang="en-GB" sz="1100" b="0" i="1" u="none" strike="noStrike" kern="1200" cap="none" spc="0" normalizeH="0" baseline="0" noProof="0" dirty="0">
                <a:ln>
                  <a:noFill/>
                </a:ln>
                <a:solidFill>
                  <a:srgbClr val="000000"/>
                </a:solidFill>
                <a:effectLst/>
                <a:uLnTx/>
                <a:uFillTx/>
                <a:latin typeface="Calibri" pitchFamily="34" charset="0"/>
                <a:ea typeface="+mn-ea"/>
                <a:cs typeface="Calibri" pitchFamily="34" charset="0"/>
              </a:rPr>
              <a:t>Our Plan for Higher Education</a:t>
            </a: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Survey of 1,000 graduates.</a:t>
            </a:r>
          </a:p>
        </p:txBody>
      </p:sp>
    </p:spTree>
    <p:extLst>
      <p:ext uri="{BB962C8B-B14F-4D97-AF65-F5344CB8AC3E}">
        <p14:creationId xmlns:p14="http://schemas.microsoft.com/office/powerpoint/2010/main" val="225576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116632"/>
            <a:ext cx="9036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Calibri" pitchFamily="34" charset="0"/>
                <a:ea typeface="+mn-ea"/>
                <a:cs typeface="+mn-cs"/>
              </a:rPr>
              <a:t>Addressing these starts with a coherent 14-19 phase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124744"/>
            <a:ext cx="7975140" cy="2904031"/>
          </a:xfrm>
          <a:prstGeom prst="rect">
            <a:avLst/>
          </a:prstGeom>
        </p:spPr>
      </p:pic>
      <p:pic>
        <p:nvPicPr>
          <p:cNvPr id="7" name="Picture 6"/>
          <p:cNvPicPr>
            <a:picLocks noChangeAspect="1"/>
          </p:cNvPicPr>
          <p:nvPr/>
        </p:nvPicPr>
        <p:blipFill>
          <a:blip r:embed="rId3"/>
          <a:stretch>
            <a:fillRect/>
          </a:stretch>
        </p:blipFill>
        <p:spPr>
          <a:xfrm>
            <a:off x="126380" y="4365104"/>
            <a:ext cx="4101823" cy="2180899"/>
          </a:xfrm>
          <a:prstGeom prst="rect">
            <a:avLst/>
          </a:prstGeom>
        </p:spPr>
      </p:pic>
      <p:pic>
        <p:nvPicPr>
          <p:cNvPr id="8" name="Picture 7"/>
          <p:cNvPicPr>
            <a:picLocks noChangeAspect="1"/>
          </p:cNvPicPr>
          <p:nvPr/>
        </p:nvPicPr>
        <p:blipFill>
          <a:blip r:embed="rId4"/>
          <a:stretch>
            <a:fillRect/>
          </a:stretch>
        </p:blipFill>
        <p:spPr>
          <a:xfrm>
            <a:off x="4427985" y="4498292"/>
            <a:ext cx="4086708" cy="1450988"/>
          </a:xfrm>
          <a:prstGeom prst="rect">
            <a:avLst/>
          </a:prstGeom>
        </p:spPr>
      </p:pic>
      <p:pic>
        <p:nvPicPr>
          <p:cNvPr id="9" name="Picture 8"/>
          <p:cNvPicPr>
            <a:picLocks noChangeAspect="1"/>
          </p:cNvPicPr>
          <p:nvPr/>
        </p:nvPicPr>
        <p:blipFill>
          <a:blip r:embed="rId5"/>
          <a:stretch>
            <a:fillRect/>
          </a:stretch>
        </p:blipFill>
        <p:spPr>
          <a:xfrm>
            <a:off x="4427985" y="6137586"/>
            <a:ext cx="2382810" cy="288032"/>
          </a:xfrm>
          <a:prstGeom prst="rect">
            <a:avLst/>
          </a:prstGeom>
        </p:spPr>
      </p:pic>
    </p:spTree>
    <p:extLst>
      <p:ext uri="{BB962C8B-B14F-4D97-AF65-F5344CB8AC3E}">
        <p14:creationId xmlns:p14="http://schemas.microsoft.com/office/powerpoint/2010/main" val="4283905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052736"/>
            <a:ext cx="5904656" cy="5627160"/>
          </a:xfrm>
          <a:prstGeom prst="rect">
            <a:avLst/>
          </a:prstGeom>
        </p:spPr>
      </p:pic>
      <p:sp>
        <p:nvSpPr>
          <p:cNvPr id="6" name="Text Box 2"/>
          <p:cNvSpPr txBox="1">
            <a:spLocks noChangeArrowheads="1"/>
          </p:cNvSpPr>
          <p:nvPr/>
        </p:nvSpPr>
        <p:spPr bwMode="auto">
          <a:xfrm>
            <a:off x="107504" y="116632"/>
            <a:ext cx="9036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Calibri" pitchFamily="34" charset="0"/>
                <a:ea typeface="+mn-ea"/>
                <a:cs typeface="+mn-cs"/>
              </a:rPr>
              <a:t>Our plan for 14-19 education has eight points</a:t>
            </a:r>
          </a:p>
        </p:txBody>
      </p:sp>
    </p:spTree>
    <p:extLst>
      <p:ext uri="{BB962C8B-B14F-4D97-AF65-F5344CB8AC3E}">
        <p14:creationId xmlns:p14="http://schemas.microsoft.com/office/powerpoint/2010/main" val="317882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7504" y="116632"/>
            <a:ext cx="9036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Calibri" pitchFamily="34" charset="0"/>
                <a:ea typeface="+mn-ea"/>
                <a:cs typeface="+mn-cs"/>
              </a:rPr>
              <a:t>A broad and balanced curriculum…</a:t>
            </a:r>
          </a:p>
        </p:txBody>
      </p:sp>
      <p:pic>
        <p:nvPicPr>
          <p:cNvPr id="2" name="Picture 1"/>
          <p:cNvPicPr>
            <a:picLocks noChangeAspect="1"/>
          </p:cNvPicPr>
          <p:nvPr/>
        </p:nvPicPr>
        <p:blipFill>
          <a:blip r:embed="rId2"/>
          <a:stretch>
            <a:fillRect/>
          </a:stretch>
        </p:blipFill>
        <p:spPr>
          <a:xfrm>
            <a:off x="251520" y="980728"/>
            <a:ext cx="6480720" cy="3274740"/>
          </a:xfrm>
          <a:prstGeom prst="rect">
            <a:avLst/>
          </a:prstGeom>
        </p:spPr>
      </p:pic>
      <p:pic>
        <p:nvPicPr>
          <p:cNvPr id="1026" name="Picture 2" descr="Image result for national baccalaureate tru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227" y="4583822"/>
            <a:ext cx="1872654" cy="18726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4583822"/>
            <a:ext cx="1872208" cy="1893978"/>
          </a:xfrm>
          <a:prstGeom prst="rect">
            <a:avLst/>
          </a:prstGeom>
        </p:spPr>
      </p:pic>
    </p:spTree>
    <p:extLst>
      <p:ext uri="{BB962C8B-B14F-4D97-AF65-F5344CB8AC3E}">
        <p14:creationId xmlns:p14="http://schemas.microsoft.com/office/powerpoint/2010/main" val="2853452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7504" y="116632"/>
            <a:ext cx="9036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Calibri" pitchFamily="34" charset="0"/>
                <a:ea typeface="+mn-ea"/>
                <a:cs typeface="+mn-cs"/>
              </a:rPr>
              <a:t>…made relevant through PBL and Real World Learning</a:t>
            </a:r>
          </a:p>
        </p:txBody>
      </p:sp>
      <p:pic>
        <p:nvPicPr>
          <p:cNvPr id="1028" name="Picture 4" descr="Image result for school 21"/>
          <p:cNvPicPr>
            <a:picLocks noChangeAspect="1" noChangeArrowheads="1"/>
          </p:cNvPicPr>
          <p:nvPr/>
        </p:nvPicPr>
        <p:blipFill rotWithShape="1">
          <a:blip r:embed="rId2">
            <a:extLst>
              <a:ext uri="{28A0092B-C50C-407E-A947-70E740481C1C}">
                <a14:useLocalDpi xmlns:a14="http://schemas.microsoft.com/office/drawing/2010/main" val="0"/>
              </a:ext>
            </a:extLst>
          </a:blip>
          <a:srcRect t="33109" b="33628"/>
          <a:stretch/>
        </p:blipFill>
        <p:spPr bwMode="auto">
          <a:xfrm>
            <a:off x="4684403" y="4437112"/>
            <a:ext cx="3921297" cy="13043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xp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212871"/>
            <a:ext cx="3581572" cy="18803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606452" y="1584500"/>
            <a:ext cx="4038600" cy="1714500"/>
          </a:xfrm>
          <a:prstGeom prst="rect">
            <a:avLst/>
          </a:prstGeom>
        </p:spPr>
      </p:pic>
    </p:spTree>
    <p:extLst>
      <p:ext uri="{BB962C8B-B14F-4D97-AF65-F5344CB8AC3E}">
        <p14:creationId xmlns:p14="http://schemas.microsoft.com/office/powerpoint/2010/main" val="108872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7504" y="116632"/>
            <a:ext cx="9036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Calibri" pitchFamily="34" charset="0"/>
                <a:ea typeface="+mn-ea"/>
                <a:cs typeface="+mn-cs"/>
              </a:rPr>
              <a:t>GCSEs and Apprenticeships repositioned</a:t>
            </a:r>
          </a:p>
        </p:txBody>
      </p:sp>
      <p:pic>
        <p:nvPicPr>
          <p:cNvPr id="4" name="Picture 3"/>
          <p:cNvPicPr>
            <a:picLocks noChangeAspect="1"/>
          </p:cNvPicPr>
          <p:nvPr/>
        </p:nvPicPr>
        <p:blipFill>
          <a:blip r:embed="rId2"/>
          <a:stretch>
            <a:fillRect/>
          </a:stretch>
        </p:blipFill>
        <p:spPr>
          <a:xfrm>
            <a:off x="240442" y="1196752"/>
            <a:ext cx="8436014" cy="1740765"/>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749119" y="3493457"/>
            <a:ext cx="40713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000" b="0"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440,300 Apprenticeship starts in 2016/17</a:t>
            </a:r>
          </a:p>
        </p:txBody>
      </p:sp>
      <p:sp>
        <p:nvSpPr>
          <p:cNvPr id="12" name="TextBox 11"/>
          <p:cNvSpPr txBox="1"/>
          <p:nvPr/>
        </p:nvSpPr>
        <p:spPr>
          <a:xfrm>
            <a:off x="4749119" y="4904000"/>
            <a:ext cx="407135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000" b="0"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Just 108,600 of them aged 16-18, a fall from 2015/16</a:t>
            </a:r>
          </a:p>
        </p:txBody>
      </p:sp>
      <p:pic>
        <p:nvPicPr>
          <p:cNvPr id="7" name="Picture 6"/>
          <p:cNvPicPr>
            <a:picLocks noChangeAspect="1"/>
          </p:cNvPicPr>
          <p:nvPr/>
        </p:nvPicPr>
        <p:blipFill>
          <a:blip r:embed="rId3"/>
          <a:stretch>
            <a:fillRect/>
          </a:stretch>
        </p:blipFill>
        <p:spPr>
          <a:xfrm>
            <a:off x="683568" y="3247816"/>
            <a:ext cx="3534014" cy="3312368"/>
          </a:xfrm>
          <a:prstGeom prst="rect">
            <a:avLst/>
          </a:prstGeom>
        </p:spPr>
      </p:pic>
    </p:spTree>
    <p:extLst>
      <p:ext uri="{BB962C8B-B14F-4D97-AF65-F5344CB8AC3E}">
        <p14:creationId xmlns:p14="http://schemas.microsoft.com/office/powerpoint/2010/main" val="87968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7504" y="116632"/>
            <a:ext cx="9036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Calibri" pitchFamily="34" charset="0"/>
                <a:ea typeface="+mn-ea"/>
                <a:cs typeface="+mn-cs"/>
              </a:rPr>
              <a:t>Teachers and employers working in partnership</a:t>
            </a:r>
          </a:p>
        </p:txBody>
      </p:sp>
      <p:pic>
        <p:nvPicPr>
          <p:cNvPr id="2" name="Picture 1"/>
          <p:cNvPicPr>
            <a:picLocks noChangeAspect="1"/>
          </p:cNvPicPr>
          <p:nvPr/>
        </p:nvPicPr>
        <p:blipFill>
          <a:blip r:embed="rId2"/>
          <a:stretch>
            <a:fillRect/>
          </a:stretch>
        </p:blipFill>
        <p:spPr>
          <a:xfrm>
            <a:off x="4996256" y="1217121"/>
            <a:ext cx="3901829" cy="2448272"/>
          </a:xfrm>
          <a:prstGeom prst="rect">
            <a:avLst/>
          </a:prstGeom>
        </p:spPr>
      </p:pic>
      <p:sp>
        <p:nvSpPr>
          <p:cNvPr id="8" name="TextBox 7"/>
          <p:cNvSpPr txBox="1"/>
          <p:nvPr/>
        </p:nvSpPr>
        <p:spPr>
          <a:xfrm>
            <a:off x="323528" y="1196752"/>
            <a:ext cx="4071353"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000" b="0"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A planned programme of career guidance, work experience &amp; employer engagement throughout secondary school</a:t>
            </a:r>
          </a:p>
        </p:txBody>
      </p:sp>
      <p:pic>
        <p:nvPicPr>
          <p:cNvPr id="5" name="Picture 4"/>
          <p:cNvPicPr>
            <a:picLocks noChangeAspect="1"/>
          </p:cNvPicPr>
          <p:nvPr/>
        </p:nvPicPr>
        <p:blipFill>
          <a:blip r:embed="rId3"/>
          <a:stretch>
            <a:fillRect/>
          </a:stretch>
        </p:blipFill>
        <p:spPr>
          <a:xfrm>
            <a:off x="311371" y="3992048"/>
            <a:ext cx="4680520" cy="2592806"/>
          </a:xfrm>
          <a:prstGeom prst="rect">
            <a:avLst/>
          </a:prstGeom>
        </p:spPr>
      </p:pic>
      <p:sp>
        <p:nvSpPr>
          <p:cNvPr id="13" name="TextBox 12"/>
          <p:cNvSpPr txBox="1"/>
          <p:nvPr/>
        </p:nvSpPr>
        <p:spPr>
          <a:xfrm>
            <a:off x="5220072" y="4088122"/>
            <a:ext cx="3678013"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000" b="0"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Teachers with time to plan, exciting CPD opportunities and the chance to work with employers</a:t>
            </a:r>
          </a:p>
        </p:txBody>
      </p:sp>
    </p:spTree>
    <p:extLst>
      <p:ext uri="{BB962C8B-B14F-4D97-AF65-F5344CB8AC3E}">
        <p14:creationId xmlns:p14="http://schemas.microsoft.com/office/powerpoint/2010/main" val="418364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1D8C-96A2-4BD2-80B4-6B588EA8E333}"/>
              </a:ext>
            </a:extLst>
          </p:cNvPr>
          <p:cNvSpPr>
            <a:spLocks noGrp="1"/>
          </p:cNvSpPr>
          <p:nvPr>
            <p:ph type="ctrTitle"/>
          </p:nvPr>
        </p:nvSpPr>
        <p:spPr>
          <a:xfrm>
            <a:off x="464127" y="3336345"/>
            <a:ext cx="8375073" cy="847022"/>
          </a:xfrm>
        </p:spPr>
        <p:txBody>
          <a:bodyPr/>
          <a:lstStyle/>
          <a:p>
            <a:r>
              <a:rPr lang="en-GB" sz="3600" dirty="0"/>
              <a:t>Chair’s Welcome and Opening Remarks</a:t>
            </a:r>
          </a:p>
        </p:txBody>
      </p:sp>
      <p:sp>
        <p:nvSpPr>
          <p:cNvPr id="3" name="Subtitle 2">
            <a:extLst>
              <a:ext uri="{FF2B5EF4-FFF2-40B4-BE49-F238E27FC236}">
                <a16:creationId xmlns:a16="http://schemas.microsoft.com/office/drawing/2014/main" id="{5E0FB6FD-15C6-40E0-AF36-145961D62367}"/>
              </a:ext>
            </a:extLst>
          </p:cNvPr>
          <p:cNvSpPr>
            <a:spLocks noGrp="1"/>
          </p:cNvSpPr>
          <p:nvPr>
            <p:ph type="subTitle" idx="1"/>
          </p:nvPr>
        </p:nvSpPr>
        <p:spPr>
          <a:xfrm>
            <a:off x="464128" y="4227700"/>
            <a:ext cx="7772400" cy="724040"/>
          </a:xfrm>
        </p:spPr>
        <p:txBody>
          <a:bodyPr/>
          <a:lstStyle/>
          <a:p>
            <a:r>
              <a:rPr lang="en-GB" dirty="0"/>
              <a:t>Dr Lynne Rogers</a:t>
            </a:r>
          </a:p>
          <a:p>
            <a:r>
              <a:rPr lang="en-GB" sz="2400" dirty="0"/>
              <a:t>Co-Director, Centre for Post-14 Education and Work, UCL Institute of Education</a:t>
            </a:r>
          </a:p>
        </p:txBody>
      </p:sp>
    </p:spTree>
    <p:extLst>
      <p:ext uri="{BB962C8B-B14F-4D97-AF65-F5344CB8AC3E}">
        <p14:creationId xmlns:p14="http://schemas.microsoft.com/office/powerpoint/2010/main" val="216812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7504" y="116632"/>
            <a:ext cx="9036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Calibri" pitchFamily="34" charset="0"/>
                <a:ea typeface="+mn-ea"/>
                <a:cs typeface="+mn-cs"/>
              </a:rPr>
              <a:t>In a collaborative system driven by destinations</a:t>
            </a:r>
          </a:p>
        </p:txBody>
      </p:sp>
      <p:sp>
        <p:nvSpPr>
          <p:cNvPr id="8" name="TextBox 7"/>
          <p:cNvSpPr txBox="1"/>
          <p:nvPr/>
        </p:nvSpPr>
        <p:spPr>
          <a:xfrm>
            <a:off x="4821127" y="1244367"/>
            <a:ext cx="4071353"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000" b="0"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An entitlement for young people to access a range of pathways, driving collaboration between institutions</a:t>
            </a:r>
          </a:p>
        </p:txBody>
      </p:sp>
      <p:sp>
        <p:nvSpPr>
          <p:cNvPr id="13" name="TextBox 12"/>
          <p:cNvSpPr txBox="1"/>
          <p:nvPr/>
        </p:nvSpPr>
        <p:spPr>
          <a:xfrm>
            <a:off x="334191" y="4047585"/>
            <a:ext cx="3678013"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000" b="0"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A performance management system driven by the destinations that young people achieve</a:t>
            </a:r>
          </a:p>
        </p:txBody>
      </p:sp>
      <p:pic>
        <p:nvPicPr>
          <p:cNvPr id="3" name="Picture 2"/>
          <p:cNvPicPr>
            <a:picLocks noChangeAspect="1"/>
          </p:cNvPicPr>
          <p:nvPr/>
        </p:nvPicPr>
        <p:blipFill>
          <a:blip r:embed="rId2"/>
          <a:stretch>
            <a:fillRect/>
          </a:stretch>
        </p:blipFill>
        <p:spPr>
          <a:xfrm>
            <a:off x="311371" y="1076336"/>
            <a:ext cx="1956373" cy="2565543"/>
          </a:xfrm>
          <a:prstGeom prst="rect">
            <a:avLst/>
          </a:prstGeom>
        </p:spPr>
      </p:pic>
      <p:pic>
        <p:nvPicPr>
          <p:cNvPr id="4" name="Picture 3"/>
          <p:cNvPicPr>
            <a:picLocks noChangeAspect="1"/>
          </p:cNvPicPr>
          <p:nvPr/>
        </p:nvPicPr>
        <p:blipFill>
          <a:blip r:embed="rId3"/>
          <a:stretch>
            <a:fillRect/>
          </a:stretch>
        </p:blipFill>
        <p:spPr>
          <a:xfrm>
            <a:off x="2483768" y="1016376"/>
            <a:ext cx="1820604" cy="2625503"/>
          </a:xfrm>
          <a:prstGeom prst="rect">
            <a:avLst/>
          </a:prstGeom>
        </p:spPr>
      </p:pic>
      <p:pic>
        <p:nvPicPr>
          <p:cNvPr id="7" name="Picture 6"/>
          <p:cNvPicPr>
            <a:picLocks noChangeAspect="1"/>
          </p:cNvPicPr>
          <p:nvPr/>
        </p:nvPicPr>
        <p:blipFill rotWithShape="1">
          <a:blip r:embed="rId4"/>
          <a:srcRect t="33258"/>
          <a:stretch/>
        </p:blipFill>
        <p:spPr>
          <a:xfrm>
            <a:off x="4831966" y="3910131"/>
            <a:ext cx="3677216" cy="2561526"/>
          </a:xfrm>
          <a:prstGeom prst="rect">
            <a:avLst/>
          </a:prstGeom>
        </p:spPr>
      </p:pic>
    </p:spTree>
    <p:extLst>
      <p:ext uri="{BB962C8B-B14F-4D97-AF65-F5344CB8AC3E}">
        <p14:creationId xmlns:p14="http://schemas.microsoft.com/office/powerpoint/2010/main" val="139649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07504" y="116632"/>
            <a:ext cx="9036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000" b="1" i="0" u="none" strike="noStrike" kern="1200" cap="none" spc="0" normalizeH="0" baseline="0" noProof="0" dirty="0">
                <a:ln>
                  <a:noFill/>
                </a:ln>
                <a:solidFill>
                  <a:srgbClr val="FFFFFF"/>
                </a:solidFill>
                <a:effectLst/>
                <a:uLnTx/>
                <a:uFillTx/>
                <a:latin typeface="Calibri" pitchFamily="34" charset="0"/>
                <a:ea typeface="+mn-ea"/>
                <a:cs typeface="+mn-cs"/>
              </a:rPr>
              <a:t>…and we know it works from international examples</a:t>
            </a:r>
          </a:p>
        </p:txBody>
      </p:sp>
      <p:pic>
        <p:nvPicPr>
          <p:cNvPr id="8" name="Picture 2" descr="Image result for academies nashvil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4735070" cy="1008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5296543" y="1124744"/>
            <a:ext cx="3571875" cy="5544616"/>
          </a:xfrm>
          <a:prstGeom prst="rect">
            <a:avLst/>
          </a:prstGeom>
        </p:spPr>
      </p:pic>
      <p:pic>
        <p:nvPicPr>
          <p:cNvPr id="10" name="Picture 9"/>
          <p:cNvPicPr>
            <a:picLocks noChangeAspect="1"/>
          </p:cNvPicPr>
          <p:nvPr/>
        </p:nvPicPr>
        <p:blipFill>
          <a:blip r:embed="rId4"/>
          <a:stretch>
            <a:fillRect/>
          </a:stretch>
        </p:blipFill>
        <p:spPr>
          <a:xfrm>
            <a:off x="323528" y="3823281"/>
            <a:ext cx="4735070" cy="2846079"/>
          </a:xfrm>
          <a:prstGeom prst="rect">
            <a:avLst/>
          </a:prstGeom>
        </p:spPr>
      </p:pic>
      <p:pic>
        <p:nvPicPr>
          <p:cNvPr id="11" name="Picture 4" descr="https://static1.squarespace.com/static/57752cbed1758e541bdeef6b/58263f82414fb518a29fe1a8/58263f83cd0f681af502aad3/1478901804517/Academies+of+Nashville.jpg"/>
          <p:cNvPicPr>
            <a:picLocks noChangeAspect="1" noChangeArrowheads="1"/>
          </p:cNvPicPr>
          <p:nvPr/>
        </p:nvPicPr>
        <p:blipFill rotWithShape="1">
          <a:blip r:embed="rId5">
            <a:extLst>
              <a:ext uri="{28A0092B-C50C-407E-A947-70E740481C1C}">
                <a14:useLocalDpi xmlns:a14="http://schemas.microsoft.com/office/drawing/2010/main" val="0"/>
              </a:ext>
            </a:extLst>
          </a:blip>
          <a:srcRect l="15407" t="26934" r="15659" b="33703"/>
          <a:stretch/>
        </p:blipFill>
        <p:spPr bwMode="auto">
          <a:xfrm>
            <a:off x="323528" y="2289047"/>
            <a:ext cx="4735070"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08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1D8C-96A2-4BD2-80B4-6B588EA8E333}"/>
              </a:ext>
            </a:extLst>
          </p:cNvPr>
          <p:cNvSpPr>
            <a:spLocks noGrp="1"/>
          </p:cNvSpPr>
          <p:nvPr>
            <p:ph type="ctrTitle"/>
          </p:nvPr>
        </p:nvSpPr>
        <p:spPr>
          <a:xfrm>
            <a:off x="464127" y="3336345"/>
            <a:ext cx="8375073" cy="847022"/>
          </a:xfrm>
        </p:spPr>
        <p:txBody>
          <a:bodyPr/>
          <a:lstStyle/>
          <a:p>
            <a:r>
              <a:rPr lang="en-GB" sz="3600" dirty="0"/>
              <a:t>Refreshments</a:t>
            </a:r>
          </a:p>
        </p:txBody>
      </p:sp>
      <p:sp>
        <p:nvSpPr>
          <p:cNvPr id="3" name="Subtitle 2">
            <a:extLst>
              <a:ext uri="{FF2B5EF4-FFF2-40B4-BE49-F238E27FC236}">
                <a16:creationId xmlns:a16="http://schemas.microsoft.com/office/drawing/2014/main" id="{5E0FB6FD-15C6-40E0-AF36-145961D62367}"/>
              </a:ext>
            </a:extLst>
          </p:cNvPr>
          <p:cNvSpPr>
            <a:spLocks noGrp="1"/>
          </p:cNvSpPr>
          <p:nvPr>
            <p:ph type="subTitle" idx="1"/>
          </p:nvPr>
        </p:nvSpPr>
        <p:spPr>
          <a:xfrm>
            <a:off x="464128" y="4227700"/>
            <a:ext cx="7772400" cy="724040"/>
          </a:xfrm>
        </p:spPr>
        <p:txBody>
          <a:bodyPr/>
          <a:lstStyle/>
          <a:p>
            <a:endParaRPr lang="en-GB" sz="2400" dirty="0"/>
          </a:p>
        </p:txBody>
      </p:sp>
    </p:spTree>
    <p:extLst>
      <p:ext uri="{BB962C8B-B14F-4D97-AF65-F5344CB8AC3E}">
        <p14:creationId xmlns:p14="http://schemas.microsoft.com/office/powerpoint/2010/main" val="582179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460" y="2988791"/>
            <a:ext cx="8748584" cy="3000821"/>
          </a:xfrm>
          <a:prstGeom prst="rect">
            <a:avLst/>
          </a:prstGeom>
        </p:spPr>
        <p:txBody>
          <a:bodyPr wrap="square">
            <a:spAutoFit/>
          </a:bodyPr>
          <a:lstStyle/>
          <a:p>
            <a:pPr defTabSz="685800" eaLnBrk="1" fontAlgn="auto" hangingPunct="1">
              <a:spcBef>
                <a:spcPts val="0"/>
              </a:spcBef>
              <a:spcAft>
                <a:spcPts val="0"/>
              </a:spcAft>
            </a:pPr>
            <a:r>
              <a:rPr lang="en-GB" sz="2700" dirty="0">
                <a:solidFill>
                  <a:prstClr val="white"/>
                </a:solidFill>
                <a:ea typeface="+mn-ea"/>
                <a:cs typeface="Arial" panose="020B0604020202020204" pitchFamily="34" charset="0"/>
              </a:rPr>
              <a:t>Engaging learners and supporting transitions 14-19</a:t>
            </a:r>
          </a:p>
          <a:p>
            <a:pPr defTabSz="685800" eaLnBrk="1" fontAlgn="auto" hangingPunct="1">
              <a:spcBef>
                <a:spcPts val="0"/>
              </a:spcBef>
              <a:spcAft>
                <a:spcPts val="0"/>
              </a:spcAft>
            </a:pPr>
            <a:endParaRPr lang="en-GB" sz="27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700" dirty="0">
                <a:solidFill>
                  <a:prstClr val="white"/>
                </a:solidFill>
                <a:ea typeface="+mn-ea"/>
                <a:cs typeface="Arial" panose="020B0604020202020204" pitchFamily="34" charset="0"/>
              </a:rPr>
              <a:t>Sharing Good Practice</a:t>
            </a:r>
          </a:p>
          <a:p>
            <a:pPr algn="ctr" defTabSz="685800" eaLnBrk="1" fontAlgn="auto" hangingPunct="1">
              <a:spcBef>
                <a:spcPts val="0"/>
              </a:spcBef>
              <a:spcAft>
                <a:spcPts val="0"/>
              </a:spcAft>
            </a:pPr>
            <a:endParaRPr lang="en-GB" sz="2700" dirty="0">
              <a:solidFill>
                <a:prstClr val="white"/>
              </a:solidFill>
              <a:ea typeface="+mn-ea"/>
              <a:cs typeface="Arial" panose="020B0604020202020204" pitchFamily="34" charset="0"/>
            </a:endParaRPr>
          </a:p>
          <a:p>
            <a:r>
              <a:rPr lang="en-GB" dirty="0"/>
              <a:t>Julie </a:t>
            </a:r>
            <a:r>
              <a:rPr lang="en-GB" dirty="0" err="1"/>
              <a:t>Surridge</a:t>
            </a:r>
            <a:endParaRPr lang="en-GB" dirty="0"/>
          </a:p>
          <a:p>
            <a:r>
              <a:rPr lang="en-GB" i="1" dirty="0"/>
              <a:t>Schools Liaison Manager</a:t>
            </a:r>
          </a:p>
          <a:p>
            <a:r>
              <a:rPr lang="en-GB" i="1" dirty="0"/>
              <a:t>Havering College of Further and Higher Education</a:t>
            </a:r>
            <a:endParaRPr lang="en-GB" dirty="0"/>
          </a:p>
          <a:p>
            <a:pPr algn="ctr" defTabSz="685800" eaLnBrk="1" fontAlgn="auto" hangingPunct="1">
              <a:spcBef>
                <a:spcPts val="0"/>
              </a:spcBef>
              <a:spcAft>
                <a:spcPts val="0"/>
              </a:spcAft>
            </a:pPr>
            <a:endParaRPr lang="en-GB" sz="2700" dirty="0">
              <a:solidFill>
                <a:prstClr val="white"/>
              </a:solidFill>
              <a:ea typeface="+mn-ea"/>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280" y="1051560"/>
            <a:ext cx="1434353" cy="1526369"/>
          </a:xfrm>
          <a:prstGeom prst="rect">
            <a:avLst/>
          </a:prstGeom>
        </p:spPr>
      </p:pic>
    </p:spTree>
    <p:extLst>
      <p:ext uri="{BB962C8B-B14F-4D97-AF65-F5344CB8AC3E}">
        <p14:creationId xmlns:p14="http://schemas.microsoft.com/office/powerpoint/2010/main" val="377131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312" y="1425660"/>
            <a:ext cx="8260493" cy="4362733"/>
          </a:xfrm>
          <a:prstGeom prst="rect">
            <a:avLst/>
          </a:prstGeom>
          <a:noFill/>
        </p:spPr>
        <p:txBody>
          <a:bodyPr wrap="square" rtlCol="0">
            <a:spAutoFit/>
          </a:bodyPr>
          <a:lstStyle/>
          <a:p>
            <a:pPr algn="ctr" defTabSz="685800" eaLnBrk="1" fontAlgn="auto" hangingPunct="1">
              <a:spcBef>
                <a:spcPts val="0"/>
              </a:spcBef>
              <a:spcAft>
                <a:spcPts val="0"/>
              </a:spcAft>
            </a:pPr>
            <a:r>
              <a:rPr lang="en-GB" sz="2400" dirty="0">
                <a:solidFill>
                  <a:prstClr val="white"/>
                </a:solidFill>
                <a:ea typeface="+mn-ea"/>
                <a:cs typeface="Arial" panose="020B0604020202020204" pitchFamily="34" charset="0"/>
              </a:rPr>
              <a:t>School Partnerships</a:t>
            </a:r>
          </a:p>
          <a:p>
            <a:pPr algn="ctr" defTabSz="685800" eaLnBrk="1" fontAlgn="auto" hangingPunct="1">
              <a:spcBef>
                <a:spcPts val="0"/>
              </a:spcBef>
              <a:spcAft>
                <a:spcPts val="0"/>
              </a:spcAft>
            </a:pPr>
            <a:r>
              <a:rPr lang="en-GB" sz="2400" dirty="0">
                <a:solidFill>
                  <a:prstClr val="white"/>
                </a:solidFill>
                <a:ea typeface="+mn-ea"/>
                <a:cs typeface="Arial" panose="020B0604020202020204" pitchFamily="34" charset="0"/>
              </a:rPr>
              <a:t>There is a local partnership with 21 schools</a:t>
            </a:r>
          </a:p>
          <a:p>
            <a:pPr algn="ctr" defTabSz="685800" eaLnBrk="1" fontAlgn="auto" hangingPunct="1">
              <a:spcBef>
                <a:spcPts val="0"/>
              </a:spcBef>
              <a:spcAft>
                <a:spcPts val="0"/>
              </a:spcAft>
            </a:pPr>
            <a:endParaRPr lang="en-GB" sz="24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400" dirty="0">
                <a:solidFill>
                  <a:prstClr val="white"/>
                </a:solidFill>
                <a:ea typeface="+mn-ea"/>
                <a:cs typeface="Arial" panose="020B0604020202020204" pitchFamily="34" charset="0"/>
              </a:rPr>
              <a:t>12 schools are 11-16</a:t>
            </a:r>
          </a:p>
          <a:p>
            <a:pPr algn="ctr" defTabSz="685800" eaLnBrk="1" fontAlgn="auto" hangingPunct="1">
              <a:spcBef>
                <a:spcPts val="0"/>
              </a:spcBef>
              <a:spcAft>
                <a:spcPts val="0"/>
              </a:spcAft>
            </a:pPr>
            <a:endParaRPr lang="en-GB" sz="24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400" dirty="0">
                <a:solidFill>
                  <a:prstClr val="white"/>
                </a:solidFill>
                <a:ea typeface="+mn-ea"/>
                <a:cs typeface="Arial" panose="020B0604020202020204" pitchFamily="34" charset="0"/>
              </a:rPr>
              <a:t>6 schools are 11-18</a:t>
            </a:r>
          </a:p>
          <a:p>
            <a:pPr algn="ctr" defTabSz="685800" eaLnBrk="1" fontAlgn="auto" hangingPunct="1">
              <a:spcBef>
                <a:spcPts val="0"/>
              </a:spcBef>
              <a:spcAft>
                <a:spcPts val="0"/>
              </a:spcAft>
            </a:pPr>
            <a:endParaRPr lang="en-GB" sz="24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400" dirty="0">
                <a:solidFill>
                  <a:prstClr val="white"/>
                </a:solidFill>
                <a:ea typeface="+mn-ea"/>
                <a:cs typeface="Arial" panose="020B0604020202020204" pitchFamily="34" charset="0"/>
              </a:rPr>
              <a:t>3 schools are SEND</a:t>
            </a:r>
          </a:p>
          <a:p>
            <a:pPr algn="ctr" defTabSz="685800" eaLnBrk="1" fontAlgn="auto" hangingPunct="1">
              <a:spcBef>
                <a:spcPts val="0"/>
              </a:spcBef>
              <a:spcAft>
                <a:spcPts val="0"/>
              </a:spcAft>
            </a:pPr>
            <a:endParaRPr lang="en-GB" sz="24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400" dirty="0">
                <a:solidFill>
                  <a:prstClr val="white"/>
                </a:solidFill>
                <a:ea typeface="+mn-ea"/>
                <a:cs typeface="Arial" panose="020B0604020202020204" pitchFamily="34" charset="0"/>
              </a:rPr>
              <a:t>All of the learners have a local guarantee</a:t>
            </a:r>
          </a:p>
          <a:p>
            <a:pPr algn="ctr" defTabSz="685800" eaLnBrk="1" fontAlgn="auto" hangingPunct="1">
              <a:spcBef>
                <a:spcPts val="0"/>
              </a:spcBef>
              <a:spcAft>
                <a:spcPts val="0"/>
              </a:spcAft>
            </a:pPr>
            <a:endParaRPr lang="en-GB" sz="24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p:txBody>
      </p:sp>
    </p:spTree>
    <p:extLst>
      <p:ext uri="{BB962C8B-B14F-4D97-AF65-F5344CB8AC3E}">
        <p14:creationId xmlns:p14="http://schemas.microsoft.com/office/powerpoint/2010/main" val="168867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4271" y="1215596"/>
            <a:ext cx="8303741" cy="4201150"/>
          </a:xfrm>
          <a:prstGeom prst="rect">
            <a:avLst/>
          </a:prstGeom>
          <a:noFill/>
        </p:spPr>
        <p:txBody>
          <a:bodyPr wrap="square" rtlCol="0">
            <a:spAutoFit/>
          </a:bodyPr>
          <a:lstStyle/>
          <a:p>
            <a:pPr algn="ctr" defTabSz="685800" eaLnBrk="1" fontAlgn="auto" hangingPunct="1">
              <a:spcBef>
                <a:spcPts val="0"/>
              </a:spcBef>
              <a:spcAft>
                <a:spcPts val="0"/>
              </a:spcAft>
            </a:pPr>
            <a:r>
              <a:rPr lang="en-GB" sz="2400" dirty="0">
                <a:solidFill>
                  <a:prstClr val="white"/>
                </a:solidFill>
                <a:ea typeface="+mn-ea"/>
                <a:cs typeface="Arial" panose="020B0604020202020204" pitchFamily="34" charset="0"/>
              </a:rPr>
              <a:t>Engagement Activities</a:t>
            </a:r>
          </a:p>
          <a:p>
            <a:pP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r>
              <a:rPr lang="en-GB" sz="1350" dirty="0">
                <a:solidFill>
                  <a:prstClr val="white"/>
                </a:solidFill>
                <a:latin typeface="Century Gothic" panose="020B0502020202020204"/>
                <a:ea typeface="+mn-ea"/>
              </a:rPr>
              <a:t>Assemblies</a:t>
            </a: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r>
              <a:rPr lang="en-GB" sz="1350" dirty="0">
                <a:solidFill>
                  <a:prstClr val="white"/>
                </a:solidFill>
                <a:latin typeface="Century Gothic" panose="020B0502020202020204"/>
                <a:ea typeface="+mn-ea"/>
              </a:rPr>
              <a:t>Careers Events</a:t>
            </a: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r>
              <a:rPr lang="en-GB" sz="1350" dirty="0">
                <a:solidFill>
                  <a:prstClr val="white"/>
                </a:solidFill>
                <a:latin typeface="Century Gothic" panose="020B0502020202020204"/>
                <a:ea typeface="+mn-ea"/>
              </a:rPr>
              <a:t>STEM  Events</a:t>
            </a: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r>
              <a:rPr lang="en-GB" sz="1350" dirty="0">
                <a:solidFill>
                  <a:prstClr val="white"/>
                </a:solidFill>
                <a:latin typeface="Century Gothic" panose="020B0502020202020204"/>
                <a:ea typeface="+mn-ea"/>
              </a:rPr>
              <a:t>Specialised Industry Events</a:t>
            </a: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r>
              <a:rPr lang="en-GB" sz="1350" dirty="0">
                <a:solidFill>
                  <a:prstClr val="white"/>
                </a:solidFill>
                <a:latin typeface="Century Gothic" panose="020B0502020202020204"/>
                <a:ea typeface="+mn-ea"/>
              </a:rPr>
              <a:t>Annual Taster Days</a:t>
            </a: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r>
              <a:rPr lang="en-GB" sz="1350" dirty="0">
                <a:solidFill>
                  <a:prstClr val="white"/>
                </a:solidFill>
                <a:latin typeface="Century Gothic" panose="020B0502020202020204"/>
                <a:ea typeface="+mn-ea"/>
              </a:rPr>
              <a:t>Interview Technique Sessions</a:t>
            </a: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r>
              <a:rPr lang="en-GB" sz="1350" dirty="0">
                <a:solidFill>
                  <a:prstClr val="white"/>
                </a:solidFill>
                <a:latin typeface="Century Gothic" panose="020B0502020202020204"/>
                <a:ea typeface="+mn-ea"/>
              </a:rPr>
              <a:t>CV Writing Sessions</a:t>
            </a:r>
          </a:p>
          <a:p>
            <a:pP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p:txBody>
      </p:sp>
    </p:spTree>
    <p:extLst>
      <p:ext uri="{BB962C8B-B14F-4D97-AF65-F5344CB8AC3E}">
        <p14:creationId xmlns:p14="http://schemas.microsoft.com/office/powerpoint/2010/main" val="356907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492" y="1289737"/>
            <a:ext cx="8241956" cy="3647152"/>
          </a:xfrm>
          <a:prstGeom prst="rect">
            <a:avLst/>
          </a:prstGeom>
          <a:noFill/>
        </p:spPr>
        <p:txBody>
          <a:bodyPr wrap="square" rtlCol="0">
            <a:spAutoFit/>
          </a:bodyPr>
          <a:lstStyle/>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Local Partnerships</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r>
              <a:rPr lang="en-GB" sz="1350" dirty="0">
                <a:solidFill>
                  <a:prstClr val="white"/>
                </a:solidFill>
                <a:latin typeface="Century Gothic" panose="020B0502020202020204"/>
                <a:ea typeface="+mn-ea"/>
              </a:rPr>
              <a:t>Education Services</a:t>
            </a: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r>
              <a:rPr lang="en-GB" sz="1350" dirty="0">
                <a:solidFill>
                  <a:prstClr val="white"/>
                </a:solidFill>
                <a:latin typeface="Century Gothic" panose="020B0502020202020204"/>
                <a:ea typeface="+mn-ea"/>
              </a:rPr>
              <a:t>Careers Service</a:t>
            </a: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algn="ctr" defTabSz="685800" eaLnBrk="1" fontAlgn="auto" hangingPunct="1">
              <a:spcBef>
                <a:spcPts val="0"/>
              </a:spcBef>
              <a:spcAft>
                <a:spcPts val="0"/>
              </a:spcAft>
            </a:pPr>
            <a:r>
              <a:rPr lang="en-GB" sz="1350" dirty="0">
                <a:solidFill>
                  <a:prstClr val="white"/>
                </a:solidFill>
                <a:latin typeface="Century Gothic" panose="020B0502020202020204"/>
                <a:ea typeface="+mn-ea"/>
              </a:rPr>
              <a:t>Pupil Referral Units</a:t>
            </a:r>
          </a:p>
          <a:p>
            <a:pP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a:p>
            <a:pP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p:txBody>
      </p:sp>
    </p:spTree>
    <p:extLst>
      <p:ext uri="{BB962C8B-B14F-4D97-AF65-F5344CB8AC3E}">
        <p14:creationId xmlns:p14="http://schemas.microsoft.com/office/powerpoint/2010/main" val="40357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498" y="1011710"/>
            <a:ext cx="8476735" cy="4824398"/>
          </a:xfrm>
          <a:prstGeom prst="rect">
            <a:avLst/>
          </a:prstGeom>
          <a:noFill/>
        </p:spPr>
        <p:txBody>
          <a:bodyPr wrap="square" rtlCol="0">
            <a:spAutoFit/>
          </a:bodyPr>
          <a:lstStyle/>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Employer Engagement Programme</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Employer Forums</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Recruitment Events</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Traineeships</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 Apprenticeships</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Careers College Employer Links</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Online Adult Courses</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p:txBody>
      </p:sp>
    </p:spTree>
    <p:extLst>
      <p:ext uri="{BB962C8B-B14F-4D97-AF65-F5344CB8AC3E}">
        <p14:creationId xmlns:p14="http://schemas.microsoft.com/office/powerpoint/2010/main" val="39784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9238" y="1499802"/>
            <a:ext cx="8099853" cy="4501232"/>
          </a:xfrm>
          <a:prstGeom prst="rect">
            <a:avLst/>
          </a:prstGeom>
          <a:noFill/>
        </p:spPr>
        <p:txBody>
          <a:bodyPr wrap="square" rtlCol="0">
            <a:spAutoFit/>
          </a:bodyPr>
          <a:lstStyle/>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Work Related Learning for Students</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Skills &amp; Apprenticeship Hub</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Enterprise &amp; Employability Tutorials</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a:solidFill>
                  <a:prstClr val="white"/>
                </a:solidFill>
                <a:ea typeface="+mn-ea"/>
                <a:cs typeface="Arial" panose="020B0604020202020204" pitchFamily="34" charset="0"/>
              </a:rPr>
              <a:t>Job Shop</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Work Experience</a:t>
            </a:r>
          </a:p>
          <a:p>
            <a:pPr defTabSz="685800" eaLnBrk="1" fontAlgn="auto" hangingPunct="1">
              <a:spcBef>
                <a:spcPts val="0"/>
              </a:spcBef>
              <a:spcAft>
                <a:spcPts val="0"/>
              </a:spcAft>
            </a:pPr>
            <a:endParaRPr lang="en-GB" sz="1350" dirty="0">
              <a:solidFill>
                <a:prstClr val="white"/>
              </a:solidFill>
              <a:latin typeface="Century Gothic" panose="020B0502020202020204"/>
              <a:ea typeface="+mn-ea"/>
            </a:endParaRPr>
          </a:p>
        </p:txBody>
      </p:sp>
    </p:spTree>
    <p:extLst>
      <p:ext uri="{BB962C8B-B14F-4D97-AF65-F5344CB8AC3E}">
        <p14:creationId xmlns:p14="http://schemas.microsoft.com/office/powerpoint/2010/main" val="15004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920" y="1289737"/>
            <a:ext cx="8550875" cy="3000821"/>
          </a:xfrm>
          <a:prstGeom prst="rect">
            <a:avLst/>
          </a:prstGeom>
          <a:noFill/>
        </p:spPr>
        <p:txBody>
          <a:bodyPr wrap="square" rtlCol="0">
            <a:spAutoFit/>
          </a:bodyPr>
          <a:lstStyle/>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You are welcome to visit us at Havering College if you would like to see our ideas in practice. </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Please feel free contact me on the details below</a:t>
            </a: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Julie Surridge  </a:t>
            </a:r>
            <a:r>
              <a:rPr lang="en-GB" sz="2100" dirty="0">
                <a:solidFill>
                  <a:prstClr val="white"/>
                </a:solidFill>
                <a:ea typeface="+mn-ea"/>
                <a:cs typeface="Arial" panose="020B0604020202020204" pitchFamily="34" charset="0"/>
                <a:hlinkClick r:id="rId2"/>
              </a:rPr>
              <a:t>jsurridge@havering-college.ac.uk</a:t>
            </a: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endParaRPr lang="en-GB" sz="2100" dirty="0">
              <a:solidFill>
                <a:prstClr val="white"/>
              </a:solidFill>
              <a:ea typeface="+mn-ea"/>
              <a:cs typeface="Arial" panose="020B0604020202020204" pitchFamily="34" charset="0"/>
            </a:endParaRPr>
          </a:p>
          <a:p>
            <a:pPr algn="ctr" defTabSz="685800" eaLnBrk="1" fontAlgn="auto" hangingPunct="1">
              <a:spcBef>
                <a:spcPts val="0"/>
              </a:spcBef>
              <a:spcAft>
                <a:spcPts val="0"/>
              </a:spcAft>
            </a:pPr>
            <a:r>
              <a:rPr lang="en-GB" sz="2100" dirty="0">
                <a:solidFill>
                  <a:prstClr val="white"/>
                </a:solidFill>
                <a:ea typeface="+mn-ea"/>
                <a:cs typeface="Arial" panose="020B0604020202020204" pitchFamily="34" charset="0"/>
              </a:rPr>
              <a:t>Tel: 01708 462898</a:t>
            </a:r>
          </a:p>
        </p:txBody>
      </p:sp>
    </p:spTree>
    <p:extLst>
      <p:ext uri="{BB962C8B-B14F-4D97-AF65-F5344CB8AC3E}">
        <p14:creationId xmlns:p14="http://schemas.microsoft.com/office/powerpoint/2010/main" val="267732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684213" y="44450"/>
            <a:ext cx="7632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charset="0"/>
                <a:ea typeface="+mn-ea"/>
                <a:cs typeface="+mn-cs"/>
              </a:rPr>
              <a:t>RESTRICTED - Policy</a:t>
            </a:r>
          </a:p>
        </p:txBody>
      </p:sp>
      <p:sp>
        <p:nvSpPr>
          <p:cNvPr id="2" name="Rectangle 1"/>
          <p:cNvSpPr/>
          <p:nvPr/>
        </p:nvSpPr>
        <p:spPr>
          <a:xfrm>
            <a:off x="0" y="0"/>
            <a:ext cx="9144000" cy="3573463"/>
          </a:xfrm>
          <a:prstGeom prst="rect">
            <a:avLst/>
          </a:prstGeom>
          <a:solidFill>
            <a:srgbClr val="D45F1E"/>
          </a:solidFill>
          <a:ln>
            <a:solidFill>
              <a:srgbClr val="D45F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78" name="Text Box 2"/>
          <p:cNvSpPr txBox="1">
            <a:spLocks noChangeArrowheads="1"/>
          </p:cNvSpPr>
          <p:nvPr/>
        </p:nvSpPr>
        <p:spPr bwMode="auto">
          <a:xfrm>
            <a:off x="251520" y="1456541"/>
            <a:ext cx="87598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3000" b="1" i="1" u="none" strike="noStrike" kern="1200" cap="none" spc="0" normalizeH="0" baseline="0" noProof="0" dirty="0">
                <a:ln>
                  <a:noFill/>
                </a:ln>
                <a:solidFill>
                  <a:srgbClr val="FFFFFF"/>
                </a:solidFill>
                <a:effectLst/>
                <a:uLnTx/>
                <a:uFillTx/>
                <a:latin typeface="Calibri" pitchFamily="34" charset="0"/>
                <a:ea typeface="+mn-ea"/>
                <a:cs typeface="+mn-cs"/>
              </a:rPr>
              <a:t>Planning 14-19 Education - new approaches to curriculum and transition</a:t>
            </a:r>
          </a:p>
          <a:p>
            <a:pPr>
              <a:buNone/>
            </a:pPr>
            <a:r>
              <a:rPr lang="en-GB" dirty="0"/>
              <a:t>Olly Newton </a:t>
            </a:r>
          </a:p>
          <a:p>
            <a:pPr>
              <a:buNone/>
            </a:pPr>
            <a:r>
              <a:rPr lang="en-GB" i="1" dirty="0"/>
              <a:t>Director of Policy and Research, Edge Foundation</a:t>
            </a:r>
            <a:endParaRPr lang="en-GB" dirty="0"/>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3000" b="1" i="1"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 Box 2"/>
          <p:cNvSpPr txBox="1">
            <a:spLocks noChangeArrowheads="1"/>
          </p:cNvSpPr>
          <p:nvPr/>
        </p:nvSpPr>
        <p:spPr bwMode="auto">
          <a:xfrm>
            <a:off x="251520" y="3905180"/>
            <a:ext cx="8621674"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600" b="0" i="1" u="none" strike="noStrike" kern="1200" cap="none" spc="0" normalizeH="0" baseline="0" noProof="0" dirty="0">
                <a:ln>
                  <a:noFill/>
                </a:ln>
                <a:solidFill>
                  <a:srgbClr val="000000"/>
                </a:solidFill>
                <a:effectLst/>
                <a:uLnTx/>
                <a:uFillTx/>
                <a:latin typeface="Calibri" pitchFamily="34" charset="0"/>
                <a:ea typeface="+mn-ea"/>
                <a:cs typeface="+mn-cs"/>
              </a:rPr>
              <a:t>Education and Employers / IoE Seminar</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1000" b="0" i="1" u="none" strike="noStrike" kern="1200" cap="none" spc="0" normalizeH="0" baseline="0" noProof="0" dirty="0">
              <a:ln>
                <a:noFill/>
              </a:ln>
              <a:solidFill>
                <a:srgbClr val="00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600" b="0" i="1" u="none" strike="noStrike" kern="1200" cap="none" spc="0" normalizeH="0" baseline="0" noProof="0" dirty="0">
                <a:ln>
                  <a:noFill/>
                </a:ln>
                <a:solidFill>
                  <a:srgbClr val="000000"/>
                </a:solidFill>
                <a:effectLst/>
                <a:uLnTx/>
                <a:uFillTx/>
                <a:latin typeface="Calibri" pitchFamily="34" charset="0"/>
                <a:ea typeface="+mn-ea"/>
                <a:cs typeface="+mn-cs"/>
              </a:rPr>
              <a:t>UCL          18 April 2018</a:t>
            </a:r>
          </a:p>
        </p:txBody>
      </p:sp>
      <p:pic>
        <p:nvPicPr>
          <p:cNvPr id="3" name="Picture 2"/>
          <p:cNvPicPr>
            <a:picLocks noChangeAspect="1"/>
          </p:cNvPicPr>
          <p:nvPr/>
        </p:nvPicPr>
        <p:blipFill>
          <a:blip r:embed="rId3"/>
          <a:stretch>
            <a:fillRect/>
          </a:stretch>
        </p:blipFill>
        <p:spPr>
          <a:xfrm>
            <a:off x="5869197" y="5445224"/>
            <a:ext cx="3019425" cy="1104900"/>
          </a:xfrm>
          <a:prstGeom prst="rect">
            <a:avLst/>
          </a:prstGeom>
        </p:spPr>
      </p:pic>
    </p:spTree>
    <p:extLst>
      <p:ext uri="{BB962C8B-B14F-4D97-AF65-F5344CB8AC3E}">
        <p14:creationId xmlns:p14="http://schemas.microsoft.com/office/powerpoint/2010/main" val="430199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9277"/>
            <a:ext cx="7772400" cy="1899643"/>
          </a:xfrm>
        </p:spPr>
        <p:txBody>
          <a:bodyPr>
            <a:normAutofit fontScale="90000"/>
          </a:bodyPr>
          <a:lstStyle/>
          <a:p>
            <a:r>
              <a:rPr lang="en-GB" b="1" u="sng" dirty="0"/>
              <a:t>PRACTICAL APPROACHES TO MEETING THE GATSBY BENCHMARKS</a:t>
            </a:r>
          </a:p>
        </p:txBody>
      </p:sp>
      <p:sp>
        <p:nvSpPr>
          <p:cNvPr id="3" name="Subtitle 2"/>
          <p:cNvSpPr>
            <a:spLocks noGrp="1"/>
          </p:cNvSpPr>
          <p:nvPr>
            <p:ph type="subTitle" idx="1"/>
          </p:nvPr>
        </p:nvSpPr>
        <p:spPr>
          <a:xfrm>
            <a:off x="611560" y="3717032"/>
            <a:ext cx="7776864" cy="2639144"/>
          </a:xfrm>
        </p:spPr>
        <p:txBody>
          <a:bodyPr>
            <a:normAutofit/>
          </a:bodyPr>
          <a:lstStyle/>
          <a:p>
            <a:r>
              <a:rPr lang="en-GB" sz="2800" dirty="0">
                <a:solidFill>
                  <a:schemeClr val="tx1">
                    <a:lumMod val="65000"/>
                    <a:lumOff val="35000"/>
                  </a:schemeClr>
                </a:solidFill>
              </a:rPr>
              <a:t>Jake Armstrong </a:t>
            </a:r>
          </a:p>
          <a:p>
            <a:r>
              <a:rPr lang="en-GB" sz="2800" dirty="0">
                <a:solidFill>
                  <a:schemeClr val="tx1">
                    <a:lumMod val="65000"/>
                    <a:lumOff val="35000"/>
                  </a:schemeClr>
                </a:solidFill>
              </a:rPr>
              <a:t>Careers, Work-Related Learning and Pathways Lead</a:t>
            </a:r>
          </a:p>
          <a:p>
            <a:r>
              <a:rPr lang="en-GB" sz="2800" dirty="0">
                <a:solidFill>
                  <a:schemeClr val="tx1">
                    <a:lumMod val="65000"/>
                    <a:lumOff val="35000"/>
                  </a:schemeClr>
                </a:solidFill>
              </a:rPr>
              <a:t>Addey and Stanhope School</a:t>
            </a:r>
          </a:p>
          <a:p>
            <a:endParaRPr lang="en-GB" sz="2800" dirty="0">
              <a:solidFill>
                <a:schemeClr val="tx1">
                  <a:lumMod val="65000"/>
                  <a:lumOff val="35000"/>
                </a:schemeClr>
              </a:solidFill>
            </a:endParaRPr>
          </a:p>
          <a:p>
            <a:r>
              <a:rPr lang="en-GB" sz="2800" dirty="0">
                <a:solidFill>
                  <a:schemeClr val="tx1">
                    <a:lumMod val="65000"/>
                    <a:lumOff val="35000"/>
                  </a:schemeClr>
                </a:solidFill>
              </a:rPr>
              <a:t>Wednesday 18</a:t>
            </a:r>
            <a:r>
              <a:rPr lang="en-GB" sz="2800" baseline="30000" dirty="0">
                <a:solidFill>
                  <a:schemeClr val="tx1">
                    <a:lumMod val="65000"/>
                    <a:lumOff val="35000"/>
                  </a:schemeClr>
                </a:solidFill>
              </a:rPr>
              <a:t>th</a:t>
            </a:r>
            <a:r>
              <a:rPr lang="en-GB" sz="2800" dirty="0">
                <a:solidFill>
                  <a:schemeClr val="tx1">
                    <a:lumMod val="65000"/>
                    <a:lumOff val="35000"/>
                  </a:schemeClr>
                </a:solidFill>
              </a:rPr>
              <a:t> April 2018</a:t>
            </a:r>
          </a:p>
          <a:p>
            <a:endParaRPr lang="en-GB" sz="2800" dirty="0">
              <a:solidFill>
                <a:schemeClr val="tx1">
                  <a:lumMod val="65000"/>
                  <a:lumOff val="35000"/>
                </a:schemeClr>
              </a:solidFill>
            </a:endParaRPr>
          </a:p>
        </p:txBody>
      </p:sp>
    </p:spTree>
    <p:extLst>
      <p:ext uri="{BB962C8B-B14F-4D97-AF65-F5344CB8AC3E}">
        <p14:creationId xmlns:p14="http://schemas.microsoft.com/office/powerpoint/2010/main" val="2752808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THE NEED FOR CAREERS EDUCATION</a:t>
            </a:r>
          </a:p>
        </p:txBody>
      </p:sp>
      <p:pic>
        <p:nvPicPr>
          <p:cNvPr id="1026" name="Picture 2" descr="C:\Users\jarmstrong21.209\AppData\Local\Microsoft\Windows\Temporary Internet Files\Content.IE5\9W9LYY0G\canstockphoto7351376-landingpage[1].jpg">
            <a:hlinkClick r:id="rId3" action="ppaction://hlinkpres?slideindex=1&amp;slidetitle="/>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0" y="2205831"/>
            <a:ext cx="4572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85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123950"/>
            <a:ext cx="70675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223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89240"/>
            <a:ext cx="8229600" cy="536923"/>
          </a:xfrm>
        </p:spPr>
        <p:txBody>
          <a:bodyPr>
            <a:normAutofit lnSpcReduction="10000"/>
          </a:bodyPr>
          <a:lstStyle/>
          <a:p>
            <a:r>
              <a:rPr lang="en-GB" dirty="0"/>
              <a:t>Damian Hinds, Education Secretary</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605"/>
          <a:stretch/>
        </p:blipFill>
        <p:spPr bwMode="auto">
          <a:xfrm>
            <a:off x="323527" y="692696"/>
            <a:ext cx="864161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662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lvl="0"/>
            <a:r>
              <a:rPr lang="en-GB" dirty="0"/>
              <a:t>There is wide recognition of the importance of such life skills, with 88% of young people, 94% of employers and 97% of teachers saying that they are as or more important than academic qualifications. In fact, more than half of teachers (53%) believe that life skills are more important than academic qualifications to young people’s success and 72% believe their school should increase their focus on teaching life skills.</a:t>
            </a:r>
          </a:p>
          <a:p>
            <a:pPr lvl="0"/>
            <a:endParaRPr lang="en-GB" dirty="0"/>
          </a:p>
          <a:p>
            <a:pPr lvl="0"/>
            <a:r>
              <a:rPr lang="en-GB" dirty="0"/>
              <a:t>Life Skills, Sutton Trust Report</a:t>
            </a:r>
          </a:p>
          <a:p>
            <a:endParaRPr lang="en-GB" dirty="0"/>
          </a:p>
        </p:txBody>
      </p:sp>
    </p:spTree>
    <p:extLst>
      <p:ext uri="{BB962C8B-B14F-4D97-AF65-F5344CB8AC3E}">
        <p14:creationId xmlns:p14="http://schemas.microsoft.com/office/powerpoint/2010/main" val="699626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719907" cy="52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88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10000"/>
          </a:bodyPr>
          <a:lstStyle/>
          <a:p>
            <a:r>
              <a:rPr lang="en-GB" dirty="0"/>
              <a:t>“Across the sample, children’s aspirations (from the age of 7) appear to be shaped by gender-specific ideas about certain jobs. Boys overwhelmingly aspire to take on roles in traditionally male dominated sectors and professions.”</a:t>
            </a:r>
          </a:p>
          <a:p>
            <a:endParaRPr lang="en-GB" dirty="0"/>
          </a:p>
          <a:p>
            <a:r>
              <a:rPr lang="en-GB" dirty="0"/>
              <a:t>Drawing the Future report, January 2018</a:t>
            </a:r>
          </a:p>
          <a:p>
            <a:r>
              <a:rPr lang="en-GB" i="1" dirty="0"/>
              <a:t>A survey that asked over 20,000 primary school children aged between seven and eleven to draw a picture of what they wanted to do when they grew up.</a:t>
            </a:r>
          </a:p>
        </p:txBody>
      </p:sp>
    </p:spTree>
    <p:extLst>
      <p:ext uri="{BB962C8B-B14F-4D97-AF65-F5344CB8AC3E}">
        <p14:creationId xmlns:p14="http://schemas.microsoft.com/office/powerpoint/2010/main" val="1487959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216849" cy="523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444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r>
              <a:rPr lang="en-GB" dirty="0"/>
              <a:t>“By a considerable margin (over 10 percentage points), the most popular job for children in the UK was either a sportsman and sportswoman with a total of 21.3% of children drawing it as a the job they would like to do when they were older.”</a:t>
            </a:r>
          </a:p>
          <a:p>
            <a:endParaRPr lang="en-GB" dirty="0"/>
          </a:p>
          <a:p>
            <a:r>
              <a:rPr lang="en-GB" dirty="0"/>
              <a:t>Drawing the Future report, January 2018</a:t>
            </a:r>
          </a:p>
          <a:p>
            <a:r>
              <a:rPr lang="en-GB" i="1" dirty="0"/>
              <a:t>A survey that asked over 20,000 primary school children aged between seven and eleven to draw a picture of what they wanted to do when they grew up.</a:t>
            </a:r>
          </a:p>
          <a:p>
            <a:endParaRPr lang="en-GB" dirty="0"/>
          </a:p>
        </p:txBody>
      </p:sp>
    </p:spTree>
    <p:extLst>
      <p:ext uri="{BB962C8B-B14F-4D97-AF65-F5344CB8AC3E}">
        <p14:creationId xmlns:p14="http://schemas.microsoft.com/office/powerpoint/2010/main" val="1974559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513836" cy="573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94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159023"/>
            <a:ext cx="875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itchFamily="34" charset="0"/>
                <a:ea typeface="+mn-ea"/>
                <a:cs typeface="+mn-cs"/>
              </a:rPr>
              <a:t>There is a very large skills gap in the British economy</a:t>
            </a:r>
          </a:p>
        </p:txBody>
      </p:sp>
      <p:sp>
        <p:nvSpPr>
          <p:cNvPr id="12" name="Rectangle 11"/>
          <p:cNvSpPr/>
          <p:nvPr/>
        </p:nvSpPr>
        <p:spPr>
          <a:xfrm>
            <a:off x="827584" y="1052736"/>
            <a:ext cx="2520280" cy="1224136"/>
          </a:xfrm>
          <a:prstGeom prst="rect">
            <a:avLst/>
          </a:prstGeom>
          <a:solidFill>
            <a:srgbClr val="E7A573"/>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p:cNvSpPr/>
          <p:nvPr/>
        </p:nvSpPr>
        <p:spPr>
          <a:xfrm>
            <a:off x="3328432" y="1052736"/>
            <a:ext cx="5132000" cy="1224136"/>
          </a:xfrm>
          <a:prstGeom prst="rect">
            <a:avLst/>
          </a:prstGeom>
          <a:solidFill>
            <a:schemeClr val="bg1"/>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Job vacancies due to skills shortages</a:t>
            </a:r>
          </a:p>
        </p:txBody>
      </p:sp>
      <p:sp>
        <p:nvSpPr>
          <p:cNvPr id="18" name="TextBox 17"/>
          <p:cNvSpPr txBox="1"/>
          <p:nvPr/>
        </p:nvSpPr>
        <p:spPr>
          <a:xfrm>
            <a:off x="1187624" y="1268760"/>
            <a:ext cx="2664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4000" b="1"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209,000</a:t>
            </a:r>
          </a:p>
        </p:txBody>
      </p:sp>
      <p:sp>
        <p:nvSpPr>
          <p:cNvPr id="19" name="Rectangle 18"/>
          <p:cNvSpPr/>
          <p:nvPr/>
        </p:nvSpPr>
        <p:spPr>
          <a:xfrm>
            <a:off x="827584" y="2420888"/>
            <a:ext cx="5132000" cy="1224136"/>
          </a:xfrm>
          <a:prstGeom prst="rect">
            <a:avLst/>
          </a:prstGeom>
          <a:solidFill>
            <a:schemeClr val="bg1"/>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Existing workers not fully proficient in their role</a:t>
            </a:r>
          </a:p>
        </p:txBody>
      </p:sp>
      <p:sp>
        <p:nvSpPr>
          <p:cNvPr id="20" name="Rectangle 19"/>
          <p:cNvSpPr/>
          <p:nvPr/>
        </p:nvSpPr>
        <p:spPr>
          <a:xfrm>
            <a:off x="5929064" y="2420888"/>
            <a:ext cx="2520280" cy="1224136"/>
          </a:xfrm>
          <a:prstGeom prst="rect">
            <a:avLst/>
          </a:prstGeom>
          <a:solidFill>
            <a:srgbClr val="E7A573"/>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p:cNvSpPr txBox="1"/>
          <p:nvPr/>
        </p:nvSpPr>
        <p:spPr>
          <a:xfrm>
            <a:off x="6064736" y="2679013"/>
            <a:ext cx="2664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4000" b="1"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1.4 million</a:t>
            </a:r>
          </a:p>
        </p:txBody>
      </p:sp>
      <p:sp>
        <p:nvSpPr>
          <p:cNvPr id="22" name="TextBox 21"/>
          <p:cNvSpPr txBox="1"/>
          <p:nvPr/>
        </p:nvSpPr>
        <p:spPr>
          <a:xfrm>
            <a:off x="107504" y="6479758"/>
            <a:ext cx="78325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Sources: UKCES Employer Skills Survey (2015); Royal Academy of Engineering (2013); House of Commons, Digital Skills Enquiry (2015) </a:t>
            </a:r>
          </a:p>
        </p:txBody>
      </p:sp>
      <p:sp>
        <p:nvSpPr>
          <p:cNvPr id="23" name="Rectangle 22"/>
          <p:cNvSpPr/>
          <p:nvPr/>
        </p:nvSpPr>
        <p:spPr>
          <a:xfrm>
            <a:off x="851168" y="3789040"/>
            <a:ext cx="2520280" cy="1224136"/>
          </a:xfrm>
          <a:prstGeom prst="rect">
            <a:avLst/>
          </a:prstGeom>
          <a:solidFill>
            <a:srgbClr val="E7A573"/>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p:cNvSpPr/>
          <p:nvPr/>
        </p:nvSpPr>
        <p:spPr>
          <a:xfrm>
            <a:off x="3352016" y="3789040"/>
            <a:ext cx="5132000" cy="1224136"/>
          </a:xfrm>
          <a:prstGeom prst="rect">
            <a:avLst/>
          </a:prstGeom>
          <a:solidFill>
            <a:schemeClr val="bg1"/>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Engineering technicians required by 2020</a:t>
            </a:r>
          </a:p>
        </p:txBody>
      </p:sp>
      <p:sp>
        <p:nvSpPr>
          <p:cNvPr id="25" name="TextBox 24"/>
          <p:cNvSpPr txBox="1"/>
          <p:nvPr/>
        </p:nvSpPr>
        <p:spPr>
          <a:xfrm>
            <a:off x="1211208" y="4005064"/>
            <a:ext cx="2664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4000" b="1"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450,000</a:t>
            </a:r>
          </a:p>
        </p:txBody>
      </p:sp>
      <p:sp>
        <p:nvSpPr>
          <p:cNvPr id="26" name="Rectangle 25"/>
          <p:cNvSpPr/>
          <p:nvPr/>
        </p:nvSpPr>
        <p:spPr>
          <a:xfrm>
            <a:off x="899592" y="5157192"/>
            <a:ext cx="5132000" cy="1224136"/>
          </a:xfrm>
          <a:prstGeom prst="rect">
            <a:avLst/>
          </a:prstGeom>
          <a:solidFill>
            <a:schemeClr val="bg1"/>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Additional workers required with digital skills</a:t>
            </a:r>
          </a:p>
        </p:txBody>
      </p:sp>
      <p:sp>
        <p:nvSpPr>
          <p:cNvPr id="27" name="Rectangle 26"/>
          <p:cNvSpPr/>
          <p:nvPr/>
        </p:nvSpPr>
        <p:spPr>
          <a:xfrm>
            <a:off x="6001072" y="5157192"/>
            <a:ext cx="2520280" cy="1224136"/>
          </a:xfrm>
          <a:prstGeom prst="rect">
            <a:avLst/>
          </a:prstGeom>
          <a:solidFill>
            <a:srgbClr val="E7A573"/>
          </a:solidFill>
          <a:ln>
            <a:solidFill>
              <a:srgbClr val="D45F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TextBox 27"/>
          <p:cNvSpPr txBox="1"/>
          <p:nvPr/>
        </p:nvSpPr>
        <p:spPr>
          <a:xfrm>
            <a:off x="6372200" y="5415317"/>
            <a:ext cx="2664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4000" b="1" i="0" u="none" strike="noStrike" kern="1200" cap="none" spc="0" normalizeH="0" baseline="0" noProof="0" dirty="0">
                <a:ln>
                  <a:noFill/>
                </a:ln>
                <a:solidFill>
                  <a:srgbClr val="D47228"/>
                </a:solidFill>
                <a:effectLst/>
                <a:uLnTx/>
                <a:uFillTx/>
                <a:latin typeface="Calibri" pitchFamily="34" charset="0"/>
                <a:ea typeface="+mn-ea"/>
                <a:cs typeface="Calibri" pitchFamily="34" charset="0"/>
              </a:rPr>
              <a:t>745,000</a:t>
            </a:r>
          </a:p>
        </p:txBody>
      </p:sp>
    </p:spTree>
    <p:extLst>
      <p:ext uri="{BB962C8B-B14F-4D97-AF65-F5344CB8AC3E}">
        <p14:creationId xmlns:p14="http://schemas.microsoft.com/office/powerpoint/2010/main" val="3849029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21" y="908720"/>
            <a:ext cx="7752995" cy="505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196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823913"/>
            <a:ext cx="729615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635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832648"/>
          </a:xfrm>
        </p:spPr>
        <p:txBody>
          <a:bodyPr>
            <a:normAutofit fontScale="85000" lnSpcReduction="20000"/>
          </a:bodyPr>
          <a:lstStyle/>
          <a:p>
            <a:r>
              <a:rPr lang="en-GB" dirty="0"/>
              <a:t>“Gender patterns also emerge in STEM-related (science, technology, engineering and maths) professions. Over four times the number of boys wanted to become Engineers (civil, mechanical, electrical) compared to girls. Moreover, nearly double the number of boys wanted to become scientists compared to girls in our sample. However, strikingly, two and half times the number of girls wanted to become Doctors compared to boys, and nearly four times the number of girls wanted to become Vets compared to boys.”</a:t>
            </a:r>
          </a:p>
          <a:p>
            <a:endParaRPr lang="en-GB" dirty="0"/>
          </a:p>
          <a:p>
            <a:r>
              <a:rPr lang="en-GB" dirty="0"/>
              <a:t>Drawing the Future report, January 2018</a:t>
            </a:r>
          </a:p>
          <a:p>
            <a:r>
              <a:rPr lang="en-GB" i="1" dirty="0"/>
              <a:t>A survey that asked over 20,000 primary school children aged between seven and eleven to draw a picture of what they wanted to do when they grew up.</a:t>
            </a:r>
          </a:p>
        </p:txBody>
      </p:sp>
    </p:spTree>
    <p:extLst>
      <p:ext uri="{BB962C8B-B14F-4D97-AF65-F5344CB8AC3E}">
        <p14:creationId xmlns:p14="http://schemas.microsoft.com/office/powerpoint/2010/main" val="274848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7911611" cy="535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53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lvl="0"/>
            <a:r>
              <a:rPr lang="en-GB" dirty="0"/>
              <a:t>Three quarters of young people believe that better life skills would help them get a job in the future, and 88% say that they are as or more important than getting good grades. However, only 1 in 5 pupils say that the school curriculum helps them ‘a lot’ with the development of life skills.</a:t>
            </a:r>
          </a:p>
          <a:p>
            <a:pPr lvl="0"/>
            <a:endParaRPr lang="en-GB" dirty="0"/>
          </a:p>
          <a:p>
            <a:r>
              <a:rPr lang="en-GB" dirty="0"/>
              <a:t>Life Skills, Sutton Trust Report</a:t>
            </a:r>
          </a:p>
          <a:p>
            <a:pPr lvl="0"/>
            <a:endParaRPr lang="en-GB" dirty="0"/>
          </a:p>
          <a:p>
            <a:endParaRPr lang="en-GB" dirty="0"/>
          </a:p>
        </p:txBody>
      </p:sp>
    </p:spTree>
    <p:extLst>
      <p:ext uri="{BB962C8B-B14F-4D97-AF65-F5344CB8AC3E}">
        <p14:creationId xmlns:p14="http://schemas.microsoft.com/office/powerpoint/2010/main" val="2465306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3"/>
            <a:ext cx="7893354" cy="549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854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r>
              <a:rPr lang="en-GB" sz="4000" dirty="0"/>
              <a:t>89% of employers prioritise the 'soft' skills of school and college leavers, with 50% saying they feel school leavers lack skills such as communication and teamwork.</a:t>
            </a:r>
          </a:p>
          <a:p>
            <a:endParaRPr lang="en-GB" sz="4000" dirty="0"/>
          </a:p>
          <a:p>
            <a:r>
              <a:rPr lang="en-GB" sz="4000" dirty="0"/>
              <a:t>CBI Annual Report 2017</a:t>
            </a:r>
          </a:p>
        </p:txBody>
      </p:sp>
    </p:spTree>
    <p:extLst>
      <p:ext uri="{BB962C8B-B14F-4D97-AF65-F5344CB8AC3E}">
        <p14:creationId xmlns:p14="http://schemas.microsoft.com/office/powerpoint/2010/main" val="904363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7993239" cy="551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435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869556" cy="572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400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832648"/>
          </a:xfrm>
        </p:spPr>
        <p:txBody>
          <a:bodyPr>
            <a:normAutofit fontScale="92500" lnSpcReduction="10000"/>
          </a:bodyPr>
          <a:lstStyle/>
          <a:p>
            <a:r>
              <a:rPr lang="en-GB" dirty="0"/>
              <a:t>“There also seems to have been a shift in the aspirations of children, built largely upon new communication methods and the growth of online and console based gaming. For more and more children and young people online celebrities and YouTube gaming ‘</a:t>
            </a:r>
            <a:r>
              <a:rPr lang="en-GB" dirty="0" err="1"/>
              <a:t>vloggers</a:t>
            </a:r>
            <a:r>
              <a:rPr lang="en-GB" dirty="0"/>
              <a:t>’ have taken the place of TV and movie stars.”</a:t>
            </a:r>
          </a:p>
          <a:p>
            <a:endParaRPr lang="en-GB" i="1" dirty="0"/>
          </a:p>
          <a:p>
            <a:r>
              <a:rPr lang="en-GB" dirty="0"/>
              <a:t>Drawing the Future report, January 2018</a:t>
            </a:r>
          </a:p>
          <a:p>
            <a:r>
              <a:rPr lang="en-GB" i="1" dirty="0"/>
              <a:t>A survey that asked over 20,000 primary school children aged between seven and eleven to draw a picture of what they wanted to do when they grew up.</a:t>
            </a:r>
          </a:p>
          <a:p>
            <a:endParaRPr lang="en-GB" i="1" dirty="0"/>
          </a:p>
        </p:txBody>
      </p:sp>
    </p:spTree>
    <p:extLst>
      <p:ext uri="{BB962C8B-B14F-4D97-AF65-F5344CB8AC3E}">
        <p14:creationId xmlns:p14="http://schemas.microsoft.com/office/powerpoint/2010/main" val="226058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159023"/>
            <a:ext cx="875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itchFamily="34" charset="0"/>
                <a:ea typeface="+mn-ea"/>
                <a:cs typeface="+mn-cs"/>
              </a:rPr>
              <a:t>The size of the skills gap is growing bigger every year</a:t>
            </a:r>
          </a:p>
        </p:txBody>
      </p:sp>
      <p:cxnSp>
        <p:nvCxnSpPr>
          <p:cNvPr id="3" name="Straight Connector 2"/>
          <p:cNvCxnSpPr/>
          <p:nvPr/>
        </p:nvCxnSpPr>
        <p:spPr>
          <a:xfrm>
            <a:off x="395536" y="1484784"/>
            <a:ext cx="0" cy="2592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5536" y="4077072"/>
            <a:ext cx="34377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20284" y="4211796"/>
            <a:ext cx="21259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2015                   2016</a:t>
            </a:r>
          </a:p>
        </p:txBody>
      </p:sp>
      <p:sp>
        <p:nvSpPr>
          <p:cNvPr id="7" name="Rectangle 6"/>
          <p:cNvSpPr/>
          <p:nvPr/>
        </p:nvSpPr>
        <p:spPr>
          <a:xfrm>
            <a:off x="880939" y="2564904"/>
            <a:ext cx="940775" cy="1512168"/>
          </a:xfrm>
          <a:prstGeom prst="rect">
            <a:avLst/>
          </a:prstGeom>
          <a:solidFill>
            <a:srgbClr val="F0C8AA"/>
          </a:solidFill>
          <a:ln>
            <a:solidFill>
              <a:srgbClr val="D45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55%</a:t>
            </a:r>
          </a:p>
        </p:txBody>
      </p:sp>
      <p:sp>
        <p:nvSpPr>
          <p:cNvPr id="8" name="Rectangle 7"/>
          <p:cNvSpPr/>
          <p:nvPr/>
        </p:nvSpPr>
        <p:spPr>
          <a:xfrm>
            <a:off x="2307116" y="1700808"/>
            <a:ext cx="1050667" cy="2376264"/>
          </a:xfrm>
          <a:prstGeom prst="rect">
            <a:avLst/>
          </a:prstGeom>
          <a:solidFill>
            <a:srgbClr val="E3985F"/>
          </a:solidFill>
          <a:ln>
            <a:solidFill>
              <a:srgbClr val="D45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69%</a:t>
            </a:r>
          </a:p>
        </p:txBody>
      </p:sp>
      <p:sp>
        <p:nvSpPr>
          <p:cNvPr id="9" name="TextBox 8"/>
          <p:cNvSpPr txBox="1"/>
          <p:nvPr/>
        </p:nvSpPr>
        <p:spPr>
          <a:xfrm>
            <a:off x="139046" y="1032991"/>
            <a:ext cx="38568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Employers concerned about filling high skill roles </a:t>
            </a:r>
          </a:p>
        </p:txBody>
      </p:sp>
      <p:sp>
        <p:nvSpPr>
          <p:cNvPr id="10" name="TextBox 9"/>
          <p:cNvSpPr txBox="1"/>
          <p:nvPr/>
        </p:nvSpPr>
        <p:spPr>
          <a:xfrm>
            <a:off x="4256926" y="1484784"/>
            <a:ext cx="464581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In </a:t>
            </a:r>
            <a:r>
              <a:rPr kumimoji="0" lang="en-GB" sz="2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manufacturing </a:t>
            </a:r>
            <a:r>
              <a:rPr kumimoji="0" lang="en-GB"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alone, the proportion of businesses concerned about filling high skilled roles increased </a:t>
            </a:r>
            <a:r>
              <a:rPr kumimoji="0" lang="en-GB" sz="2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11 %pts </a:t>
            </a:r>
            <a:r>
              <a:rPr kumimoji="0" lang="en-GB"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between 2015 an 2016. </a:t>
            </a:r>
          </a:p>
        </p:txBody>
      </p:sp>
      <p:sp>
        <p:nvSpPr>
          <p:cNvPr id="11" name="TextBox 10"/>
          <p:cNvSpPr txBox="1"/>
          <p:nvPr/>
        </p:nvSpPr>
        <p:spPr>
          <a:xfrm>
            <a:off x="107504" y="6479758"/>
            <a:ext cx="44149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Sources: CBI Employer Perspectives Survey; UKCES Employer Skills Survey</a:t>
            </a:r>
          </a:p>
        </p:txBody>
      </p:sp>
      <p:sp>
        <p:nvSpPr>
          <p:cNvPr id="12" name="Rectangle 11"/>
          <p:cNvSpPr/>
          <p:nvPr/>
        </p:nvSpPr>
        <p:spPr>
          <a:xfrm>
            <a:off x="4374116" y="4564236"/>
            <a:ext cx="1422020" cy="1512168"/>
          </a:xfrm>
          <a:prstGeom prst="rect">
            <a:avLst/>
          </a:prstGeom>
          <a:solidFill>
            <a:srgbClr val="F0C8AA"/>
          </a:solidFill>
          <a:ln>
            <a:solidFill>
              <a:srgbClr val="D45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91,000</a:t>
            </a:r>
          </a:p>
        </p:txBody>
      </p:sp>
      <p:sp>
        <p:nvSpPr>
          <p:cNvPr id="13" name="Rectangle 12"/>
          <p:cNvSpPr/>
          <p:nvPr/>
        </p:nvSpPr>
        <p:spPr>
          <a:xfrm>
            <a:off x="5875446" y="4564236"/>
            <a:ext cx="2945026" cy="1512168"/>
          </a:xfrm>
          <a:prstGeom prst="rect">
            <a:avLst/>
          </a:prstGeom>
          <a:solidFill>
            <a:srgbClr val="E3985F"/>
          </a:solidFill>
          <a:ln>
            <a:solidFill>
              <a:srgbClr val="D45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209,000</a:t>
            </a:r>
          </a:p>
        </p:txBody>
      </p:sp>
      <p:sp>
        <p:nvSpPr>
          <p:cNvPr id="14" name="TextBox 13"/>
          <p:cNvSpPr txBox="1"/>
          <p:nvPr/>
        </p:nvSpPr>
        <p:spPr>
          <a:xfrm>
            <a:off x="4782304" y="6084004"/>
            <a:ext cx="28664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2011                                 2015</a:t>
            </a:r>
          </a:p>
        </p:txBody>
      </p:sp>
      <p:sp>
        <p:nvSpPr>
          <p:cNvPr id="15" name="TextBox 14"/>
          <p:cNvSpPr txBox="1"/>
          <p:nvPr/>
        </p:nvSpPr>
        <p:spPr>
          <a:xfrm>
            <a:off x="4952738" y="4149080"/>
            <a:ext cx="32916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Vacancies reported due to skills shortages</a:t>
            </a:r>
          </a:p>
        </p:txBody>
      </p:sp>
    </p:spTree>
    <p:extLst>
      <p:ext uri="{BB962C8B-B14F-4D97-AF65-F5344CB8AC3E}">
        <p14:creationId xmlns:p14="http://schemas.microsoft.com/office/powerpoint/2010/main" val="2142462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066828" cy="551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26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MAKING SENSE OF IT ALL</a:t>
            </a:r>
          </a:p>
        </p:txBody>
      </p:sp>
      <p:pic>
        <p:nvPicPr>
          <p:cNvPr id="2050" name="Picture 2" descr="C:\Users\jarmstrong21.209\AppData\Local\Microsoft\Windows\Temporary Internet Files\Content.IE5\NXWT8BNA\Mind-the-Gap[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875862"/>
            <a:ext cx="2808312" cy="19851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rmstrong21.209\AppData\Local\Microsoft\Windows\Temporary Internet Files\Content.IE5\9W9LYY0G\skill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434" y="4005064"/>
            <a:ext cx="3921224" cy="259781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armstrong21.209\AppData\Local\Microsoft\Windows\Temporary Internet Files\Content.IE5\MF3AWY81\22538410280_3cd8a135db_z[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094886"/>
            <a:ext cx="3447532" cy="25098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armstrong21.209\AppData\Local\Microsoft\Windows\Temporary Internet Files\Content.IE5\9W9LYY0G\maturita[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1960209"/>
            <a:ext cx="299490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jarmstrong21.209\AppData\Local\Microsoft\Windows\Temporary Internet Files\Content.IE5\O6KVSUAJ\FP[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8406" y="1960209"/>
            <a:ext cx="2587727" cy="185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1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wipe(down)">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7"/>
                                        </p:tgtEl>
                                        <p:attrNameLst>
                                          <p:attrName>style.visibility</p:attrName>
                                        </p:attrNameLst>
                                      </p:cBhvr>
                                      <p:to>
                                        <p:strVal val="visible"/>
                                      </p:to>
                                    </p:set>
                                    <p:animEffect transition="in" filter="wipe(down)">
                                      <p:cBhvr>
                                        <p:cTn id="17" dur="500"/>
                                        <p:tgtEl>
                                          <p:spTgt spid="20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wipe(down)">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wipe(down)">
                                      <p:cBhvr>
                                        <p:cTn id="2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7" descr="C:\Users\jarmstrong21.209\AppData\Local\Microsoft\Windows\Temporary Internet Files\Content.IE5\NXWT8BNA\bright_future_by_bakus_design-d6vmwz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45054"/>
            <a:ext cx="4176464" cy="590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97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CAREERS STRATEGY AND </a:t>
            </a:r>
            <a:br>
              <a:rPr lang="en-GB" b="1" u="sng" dirty="0"/>
            </a:br>
            <a:r>
              <a:rPr lang="en-GB" b="1" u="sng" dirty="0"/>
              <a:t>STATUTORY GUIDANCE</a:t>
            </a:r>
          </a:p>
        </p:txBody>
      </p:sp>
      <p:sp>
        <p:nvSpPr>
          <p:cNvPr id="3" name="Content Placeholder 2"/>
          <p:cNvSpPr>
            <a:spLocks noGrp="1"/>
          </p:cNvSpPr>
          <p:nvPr>
            <p:ph idx="1"/>
          </p:nvPr>
        </p:nvSpPr>
        <p:spPr/>
        <p:txBody>
          <a:bodyPr/>
          <a:lstStyle/>
          <a:p>
            <a:endParaRPr lang="en-GB" dirty="0"/>
          </a:p>
          <a:p>
            <a:r>
              <a:rPr lang="en-GB" dirty="0">
                <a:hlinkClick r:id="rId3"/>
              </a:rPr>
              <a:t>Careers strategy</a:t>
            </a:r>
            <a:endParaRPr lang="en-GB" dirty="0"/>
          </a:p>
          <a:p>
            <a:endParaRPr lang="en-GB" dirty="0"/>
          </a:p>
          <a:p>
            <a:r>
              <a:rPr lang="en-GB" dirty="0">
                <a:hlinkClick r:id="rId4"/>
              </a:rPr>
              <a:t>Careers statutory guidance</a:t>
            </a:r>
            <a:endParaRPr lang="en-GB" dirty="0"/>
          </a:p>
        </p:txBody>
      </p:sp>
      <p:pic>
        <p:nvPicPr>
          <p:cNvPr id="1026" name="Picture 2" descr="C:\Users\jarmstrong21.209\AppData\Local\Microsoft\Windows\Temporary Internet Files\Content.IE5\BGKCCO1R\strategy[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149080"/>
            <a:ext cx="3323861"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149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TIMEFRAME FOR IMPLEMENTATION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268760"/>
            <a:ext cx="6483458" cy="5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61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CAREERS LEADER</a:t>
            </a:r>
          </a:p>
        </p:txBody>
      </p:sp>
      <p:pic>
        <p:nvPicPr>
          <p:cNvPr id="2050" name="Picture 2" descr="C:\Users\jarmstrong21.209\AppData\Local\Microsoft\Windows\Temporary Internet Files\Content.IE5\BGKCCO1R\Sticky-Note-with-I-Am-a-Leader[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457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THE GATSBY BENCHMARKS</a:t>
            </a: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GB" dirty="0"/>
              <a:t>A stable careers programme</a:t>
            </a:r>
          </a:p>
          <a:p>
            <a:pPr marL="514350" indent="-514350">
              <a:buAutoNum type="arabicPeriod"/>
            </a:pPr>
            <a:r>
              <a:rPr lang="en-GB" dirty="0"/>
              <a:t>Learning from career and labour market information</a:t>
            </a:r>
          </a:p>
          <a:p>
            <a:pPr marL="514350" indent="-514350">
              <a:buAutoNum type="arabicPeriod"/>
            </a:pPr>
            <a:r>
              <a:rPr lang="en-GB" dirty="0"/>
              <a:t>Addressing the needs to each pupil</a:t>
            </a:r>
          </a:p>
          <a:p>
            <a:pPr marL="514350" indent="-514350">
              <a:buAutoNum type="arabicPeriod"/>
            </a:pPr>
            <a:r>
              <a:rPr lang="en-GB" dirty="0"/>
              <a:t>Linking curriculum learning to careers</a:t>
            </a:r>
          </a:p>
          <a:p>
            <a:pPr marL="514350" indent="-514350">
              <a:buAutoNum type="arabicPeriod"/>
            </a:pPr>
            <a:r>
              <a:rPr lang="en-GB" dirty="0"/>
              <a:t>Encounters with employers and employees</a:t>
            </a:r>
          </a:p>
          <a:p>
            <a:pPr marL="514350" indent="-514350">
              <a:buAutoNum type="arabicPeriod"/>
            </a:pPr>
            <a:r>
              <a:rPr lang="en-GB" dirty="0"/>
              <a:t>Experiences of workplaces</a:t>
            </a:r>
          </a:p>
          <a:p>
            <a:pPr marL="514350" indent="-514350">
              <a:buAutoNum type="arabicPeriod"/>
            </a:pPr>
            <a:r>
              <a:rPr lang="en-GB" dirty="0"/>
              <a:t>Encounters with further and higher education</a:t>
            </a:r>
          </a:p>
          <a:p>
            <a:pPr marL="514350" indent="-514350">
              <a:buAutoNum type="arabicPeriod"/>
            </a:pPr>
            <a:r>
              <a:rPr lang="en-GB" dirty="0"/>
              <a:t>Personal guidance</a:t>
            </a:r>
          </a:p>
        </p:txBody>
      </p:sp>
    </p:spTree>
    <p:extLst>
      <p:ext uri="{BB962C8B-B14F-4D97-AF65-F5344CB8AC3E}">
        <p14:creationId xmlns:p14="http://schemas.microsoft.com/office/powerpoint/2010/main" val="426614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WHERE ARE YOU NOW?</a:t>
            </a:r>
          </a:p>
        </p:txBody>
      </p:sp>
      <p:graphicFrame>
        <p:nvGraphicFramePr>
          <p:cNvPr id="4" name="Content Placeholder 3"/>
          <p:cNvGraphicFramePr>
            <a:graphicFrameLocks noGrp="1"/>
          </p:cNvGraphicFramePr>
          <p:nvPr>
            <p:ph idx="1"/>
            <p:extLst/>
          </p:nvPr>
        </p:nvGraphicFramePr>
        <p:xfrm>
          <a:off x="457200" y="1484784"/>
          <a:ext cx="8229600" cy="5072848"/>
        </p:xfrm>
        <a:graphic>
          <a:graphicData uri="http://schemas.openxmlformats.org/drawingml/2006/table">
            <a:tbl>
              <a:tblPr firstRow="1" bandRow="1">
                <a:tableStyleId>{5C22544A-7EE6-4342-B048-85BDC9FD1C3A}</a:tableStyleId>
              </a:tblPr>
              <a:tblGrid>
                <a:gridCol w="6203032">
                  <a:extLst>
                    <a:ext uri="{9D8B030D-6E8A-4147-A177-3AD203B41FA5}">
                      <a16:colId xmlns:a16="http://schemas.microsoft.com/office/drawing/2014/main" val="20000"/>
                    </a:ext>
                  </a:extLst>
                </a:gridCol>
                <a:gridCol w="639202">
                  <a:extLst>
                    <a:ext uri="{9D8B030D-6E8A-4147-A177-3AD203B41FA5}">
                      <a16:colId xmlns:a16="http://schemas.microsoft.com/office/drawing/2014/main" val="20001"/>
                    </a:ext>
                  </a:extLst>
                </a:gridCol>
                <a:gridCol w="693683">
                  <a:extLst>
                    <a:ext uri="{9D8B030D-6E8A-4147-A177-3AD203B41FA5}">
                      <a16:colId xmlns:a16="http://schemas.microsoft.com/office/drawing/2014/main" val="20002"/>
                    </a:ext>
                  </a:extLst>
                </a:gridCol>
                <a:gridCol w="693683">
                  <a:extLst>
                    <a:ext uri="{9D8B030D-6E8A-4147-A177-3AD203B41FA5}">
                      <a16:colId xmlns:a16="http://schemas.microsoft.com/office/drawing/2014/main" val="20003"/>
                    </a:ext>
                  </a:extLst>
                </a:gridCol>
              </a:tblGrid>
              <a:tr h="531236">
                <a:tc>
                  <a:txBody>
                    <a:bodyPr/>
                    <a:lstStyle/>
                    <a:p>
                      <a:r>
                        <a:rPr lang="en-GB" sz="2400" dirty="0"/>
                        <a:t>Gatsby</a:t>
                      </a:r>
                      <a:r>
                        <a:rPr lang="en-GB" sz="2400" baseline="0" dirty="0"/>
                        <a:t> Benchmark:</a:t>
                      </a:r>
                      <a:endParaRPr lang="en-GB" sz="2400" dirty="0"/>
                    </a:p>
                  </a:txBody>
                  <a:tcPr/>
                </a:tc>
                <a:tc gridSpan="3">
                  <a:txBody>
                    <a:bodyPr/>
                    <a:lstStyle/>
                    <a:p>
                      <a:r>
                        <a:rPr lang="en-GB" sz="2400" dirty="0"/>
                        <a:t>RAG Rating:</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31236">
                <a:tc>
                  <a:txBody>
                    <a:bodyPr/>
                    <a:lstStyle/>
                    <a:p>
                      <a:pPr marL="0" indent="0">
                        <a:buFont typeface="+mj-lt"/>
                        <a:buNone/>
                      </a:pPr>
                      <a:r>
                        <a:rPr lang="en-GB" sz="2400" dirty="0"/>
                        <a:t>A stable careers programme</a:t>
                      </a:r>
                    </a:p>
                  </a:txBody>
                  <a:tcPr/>
                </a:tc>
                <a:tc>
                  <a:txBody>
                    <a:bodyPr/>
                    <a:lstStyle/>
                    <a:p>
                      <a:endParaRPr lang="en-GB" sz="2400" b="1" dirty="0">
                        <a:solidFill>
                          <a:schemeClr val="bg1"/>
                        </a:solidFill>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531236">
                <a:tc>
                  <a:txBody>
                    <a:bodyPr/>
                    <a:lstStyle/>
                    <a:p>
                      <a:pPr marL="0" indent="0">
                        <a:buFont typeface="+mj-lt"/>
                        <a:buNone/>
                      </a:pPr>
                      <a:r>
                        <a:rPr lang="en-GB" sz="2400" dirty="0"/>
                        <a:t>Learning from career and labour market information</a:t>
                      </a:r>
                    </a:p>
                  </a:txBody>
                  <a:tcPr/>
                </a:tc>
                <a:tc>
                  <a:txBody>
                    <a:bodyPr/>
                    <a:lstStyle/>
                    <a:p>
                      <a:endParaRPr lang="en-GB" sz="2400" b="1" dirty="0">
                        <a:solidFill>
                          <a:schemeClr val="bg1"/>
                        </a:solidFill>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531236">
                <a:tc>
                  <a:txBody>
                    <a:bodyPr/>
                    <a:lstStyle/>
                    <a:p>
                      <a:r>
                        <a:rPr lang="en-GB" sz="2400" dirty="0"/>
                        <a:t>Addressing</a:t>
                      </a:r>
                      <a:r>
                        <a:rPr lang="en-GB" sz="2400" baseline="0" dirty="0"/>
                        <a:t> the needs of each pupil</a:t>
                      </a:r>
                      <a:endParaRPr lang="en-GB" sz="2400" dirty="0"/>
                    </a:p>
                  </a:txBody>
                  <a:tcPr/>
                </a:tc>
                <a:tc>
                  <a:txBody>
                    <a:bodyPr/>
                    <a:lstStyle/>
                    <a:p>
                      <a:endParaRPr lang="en-GB" sz="2400" b="1" dirty="0">
                        <a:solidFill>
                          <a:schemeClr val="bg1"/>
                        </a:solidFill>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531236">
                <a:tc>
                  <a:txBody>
                    <a:bodyPr/>
                    <a:lstStyle/>
                    <a:p>
                      <a:r>
                        <a:rPr lang="en-GB" sz="2400" dirty="0"/>
                        <a:t>Linking curriculum</a:t>
                      </a:r>
                      <a:r>
                        <a:rPr lang="en-GB" sz="2400" baseline="0" dirty="0"/>
                        <a:t> learning to careers</a:t>
                      </a:r>
                      <a:endParaRPr lang="en-GB" sz="2400" dirty="0"/>
                    </a:p>
                  </a:txBody>
                  <a:tcPr/>
                </a:tc>
                <a:tc>
                  <a:txBody>
                    <a:bodyPr/>
                    <a:lstStyle/>
                    <a:p>
                      <a:endParaRPr lang="en-GB" sz="2400" b="1" dirty="0">
                        <a:solidFill>
                          <a:schemeClr val="bg1"/>
                        </a:solidFill>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531236">
                <a:tc>
                  <a:txBody>
                    <a:bodyPr/>
                    <a:lstStyle/>
                    <a:p>
                      <a:r>
                        <a:rPr lang="en-GB" sz="2400" dirty="0"/>
                        <a:t>Encounters</a:t>
                      </a:r>
                      <a:r>
                        <a:rPr lang="en-GB" sz="2400" baseline="0" dirty="0"/>
                        <a:t> with employers and employees</a:t>
                      </a:r>
                      <a:endParaRPr lang="en-GB" sz="2400" dirty="0"/>
                    </a:p>
                  </a:txBody>
                  <a:tcPr/>
                </a:tc>
                <a:tc>
                  <a:txBody>
                    <a:bodyPr/>
                    <a:lstStyle/>
                    <a:p>
                      <a:endParaRPr lang="en-GB" sz="2400" b="1" dirty="0">
                        <a:solidFill>
                          <a:schemeClr val="bg1"/>
                        </a:solidFill>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5"/>
                  </a:ext>
                </a:extLst>
              </a:tr>
              <a:tr h="531236">
                <a:tc>
                  <a:txBody>
                    <a:bodyPr/>
                    <a:lstStyle/>
                    <a:p>
                      <a:r>
                        <a:rPr lang="en-GB" sz="2400" dirty="0"/>
                        <a:t>Experiences of workplaces</a:t>
                      </a:r>
                    </a:p>
                  </a:txBody>
                  <a:tcPr/>
                </a:tc>
                <a:tc>
                  <a:txBody>
                    <a:bodyPr/>
                    <a:lstStyle/>
                    <a:p>
                      <a:endParaRPr lang="en-GB" sz="2400" b="1" dirty="0">
                        <a:solidFill>
                          <a:schemeClr val="bg1"/>
                        </a:solidFill>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6"/>
                  </a:ext>
                </a:extLst>
              </a:tr>
              <a:tr h="531236">
                <a:tc>
                  <a:txBody>
                    <a:bodyPr/>
                    <a:lstStyle/>
                    <a:p>
                      <a:r>
                        <a:rPr lang="en-GB" sz="2400" dirty="0"/>
                        <a:t>Encounters</a:t>
                      </a:r>
                      <a:r>
                        <a:rPr lang="en-GB" sz="2400" baseline="0" dirty="0"/>
                        <a:t> with further and higher education</a:t>
                      </a:r>
                      <a:endParaRPr lang="en-GB" sz="2400" dirty="0"/>
                    </a:p>
                  </a:txBody>
                  <a:tcPr/>
                </a:tc>
                <a:tc>
                  <a:txBody>
                    <a:bodyPr/>
                    <a:lstStyle/>
                    <a:p>
                      <a:endParaRPr lang="en-GB" sz="2400" b="1" dirty="0">
                        <a:solidFill>
                          <a:schemeClr val="bg1"/>
                        </a:solidFill>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7"/>
                  </a:ext>
                </a:extLst>
              </a:tr>
              <a:tr h="531236">
                <a:tc>
                  <a:txBody>
                    <a:bodyPr/>
                    <a:lstStyle/>
                    <a:p>
                      <a:r>
                        <a:rPr lang="en-GB" sz="2400" dirty="0"/>
                        <a:t>Personal</a:t>
                      </a:r>
                      <a:r>
                        <a:rPr lang="en-GB" sz="2400" baseline="0" dirty="0"/>
                        <a:t> guidance</a:t>
                      </a:r>
                      <a:endParaRPr lang="en-GB" sz="2400" dirty="0"/>
                    </a:p>
                  </a:txBody>
                  <a:tcPr/>
                </a:tc>
                <a:tc>
                  <a:txBody>
                    <a:bodyPr/>
                    <a:lstStyle/>
                    <a:p>
                      <a:endParaRPr lang="en-GB" sz="2400" b="1" dirty="0">
                        <a:solidFill>
                          <a:schemeClr val="bg1"/>
                        </a:solidFill>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endParaRPr lang="en-GB" sz="2400" b="1" dirty="0">
                        <a:solidFill>
                          <a:schemeClr val="bg1"/>
                        </a:solidFill>
                      </a:endParaRPr>
                    </a:p>
                  </a:txBody>
                  <a:tcPr>
                    <a:lnL w="1270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08407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THE COMPASS AND TRACKER TOOL</a:t>
            </a:r>
          </a:p>
        </p:txBody>
      </p:sp>
      <p:pic>
        <p:nvPicPr>
          <p:cNvPr id="2050" name="Picture 2" descr="C:\Users\jarmstrong21.209\AppData\Local\Microsoft\Windows\Temporary Internet Files\Content.IE5\BGKCCO1R\compass[1].jpg">
            <a:hlinkClick r:id="rId3"/>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602208" y="1600200"/>
            <a:ext cx="593958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27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rmstrong21.209\AppData\Local\Microsoft\Windows\Temporary Internet Files\Content.IE5\9W9LYY0G\pound-symbol-vect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889000"/>
            <a:ext cx="4826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armstrong21.209\AppData\Local\Microsoft\Windows\Temporary Internet Files\Content.IE5\MF3AWY81\no[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13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159023"/>
            <a:ext cx="875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itchFamily="34" charset="0"/>
                <a:ea typeface="+mn-ea"/>
                <a:cs typeface="+mn-cs"/>
              </a:rPr>
              <a:t>The growth of the skills gap will be accelerated by two factors</a:t>
            </a:r>
          </a:p>
        </p:txBody>
      </p:sp>
      <p:sp>
        <p:nvSpPr>
          <p:cNvPr id="2" name="TextBox 1"/>
          <p:cNvSpPr txBox="1"/>
          <p:nvPr/>
        </p:nvSpPr>
        <p:spPr>
          <a:xfrm>
            <a:off x="5050905" y="2420888"/>
            <a:ext cx="3816424"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Around </a:t>
            </a: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2.1 million EU nationals</a:t>
            </a:r>
            <a:r>
              <a:rPr kumimoji="0" lang="en-GB"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are working in the UK.</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11% of all NHS staff </a:t>
            </a:r>
            <a:r>
              <a:rPr kumimoji="0" lang="en-GB"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are non British.</a:t>
            </a:r>
          </a:p>
        </p:txBody>
      </p:sp>
      <p:pic>
        <p:nvPicPr>
          <p:cNvPr id="3" name="Picture 2"/>
          <p:cNvPicPr>
            <a:picLocks noChangeAspect="1"/>
          </p:cNvPicPr>
          <p:nvPr/>
        </p:nvPicPr>
        <p:blipFill>
          <a:blip r:embed="rId3"/>
          <a:stretch>
            <a:fillRect/>
          </a:stretch>
        </p:blipFill>
        <p:spPr>
          <a:xfrm>
            <a:off x="225171" y="2091273"/>
            <a:ext cx="4386085" cy="3785999"/>
          </a:xfrm>
          <a:prstGeom prst="rect">
            <a:avLst/>
          </a:prstGeom>
        </p:spPr>
      </p:pic>
      <p:sp>
        <p:nvSpPr>
          <p:cNvPr id="5" name="TextBox 4"/>
          <p:cNvSpPr txBox="1"/>
          <p:nvPr/>
        </p:nvSpPr>
        <p:spPr>
          <a:xfrm>
            <a:off x="376549" y="1681063"/>
            <a:ext cx="376340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Employment outlook across sectors (2015-2020)</a:t>
            </a:r>
          </a:p>
        </p:txBody>
      </p:sp>
      <p:sp>
        <p:nvSpPr>
          <p:cNvPr id="6" name="TextBox 5"/>
          <p:cNvSpPr txBox="1"/>
          <p:nvPr/>
        </p:nvSpPr>
        <p:spPr>
          <a:xfrm>
            <a:off x="107504" y="6453336"/>
            <a:ext cx="881363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Sources: World Economic Forum (2015), </a:t>
            </a:r>
            <a:r>
              <a:rPr kumimoji="0" lang="en-GB" sz="1100" b="0" i="1"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The Future of Jobs</a:t>
            </a: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ONS, Employment and Labour Market Statistics; Health and Social Care Information Centre </a:t>
            </a:r>
          </a:p>
        </p:txBody>
      </p:sp>
      <p:sp>
        <p:nvSpPr>
          <p:cNvPr id="7" name="TextBox 6"/>
          <p:cNvSpPr txBox="1"/>
          <p:nvPr/>
        </p:nvSpPr>
        <p:spPr>
          <a:xfrm>
            <a:off x="788713" y="1122016"/>
            <a:ext cx="293907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D45F1E"/>
                </a:solidFill>
                <a:effectLst/>
                <a:uLnTx/>
                <a:uFillTx/>
                <a:latin typeface="Calibri" pitchFamily="34" charset="0"/>
                <a:ea typeface="+mn-ea"/>
                <a:cs typeface="Calibri" pitchFamily="34" charset="0"/>
              </a:rPr>
              <a:t>The Fourth Industrial Revolution</a:t>
            </a:r>
          </a:p>
        </p:txBody>
      </p:sp>
      <p:sp>
        <p:nvSpPr>
          <p:cNvPr id="8" name="TextBox 7"/>
          <p:cNvSpPr txBox="1"/>
          <p:nvPr/>
        </p:nvSpPr>
        <p:spPr>
          <a:xfrm>
            <a:off x="6616266" y="1121033"/>
            <a:ext cx="68570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D45F1E"/>
                </a:solidFill>
                <a:effectLst/>
                <a:uLnTx/>
                <a:uFillTx/>
                <a:latin typeface="Calibri" pitchFamily="34" charset="0"/>
                <a:ea typeface="+mn-ea"/>
                <a:cs typeface="Calibri" pitchFamily="34" charset="0"/>
              </a:rPr>
              <a:t>Brexit</a:t>
            </a:r>
          </a:p>
        </p:txBody>
      </p:sp>
    </p:spTree>
    <p:extLst>
      <p:ext uri="{BB962C8B-B14F-4D97-AF65-F5344CB8AC3E}">
        <p14:creationId xmlns:p14="http://schemas.microsoft.com/office/powerpoint/2010/main" val="3821549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rmstrong21.209\AppData\Local\Microsoft\Windows\Temporary Internet Files\Content.IE5\MF3AWY81\335203-get-organized-how-to-take-paperless-not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764704"/>
            <a:ext cx="5414143" cy="541414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rmstrong21.209\AppData\Local\Microsoft\Windows\Temporary Internet Files\Content.IE5\MF3AWY81\no[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495970" y="1124744"/>
            <a:ext cx="815351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1430"/>
                <a:solidFill>
                  <a:srgbClr val="FFC000"/>
                </a:solidFill>
                <a:effectLst>
                  <a:outerShdw blurRad="50800" dist="39000" dir="5460000" algn="tl">
                    <a:srgbClr val="000000">
                      <a:alpha val="38000"/>
                    </a:srgbClr>
                  </a:outerShdw>
                </a:effectLst>
                <a:uLnTx/>
                <a:uFillTx/>
                <a:latin typeface="Calibri"/>
                <a:ea typeface="+mn-ea"/>
                <a:cs typeface="+mn-cs"/>
              </a:rPr>
              <a:t>SHARED LANGUAGE AND </a:t>
            </a:r>
            <a:br>
              <a:rPr kumimoji="0" lang="en-US" sz="5400" b="1" i="0" u="none" strike="noStrike" kern="1200" cap="none" spc="0" normalizeH="0" baseline="0" noProof="0" dirty="0">
                <a:ln w="11430"/>
                <a:solidFill>
                  <a:srgbClr val="FFC000"/>
                </a:solidFill>
                <a:effectLst>
                  <a:outerShdw blurRad="50800" dist="39000" dir="5460000" algn="tl">
                    <a:srgbClr val="000000">
                      <a:alpha val="38000"/>
                    </a:srgbClr>
                  </a:outerShdw>
                </a:effectLst>
                <a:uLnTx/>
                <a:uFillTx/>
                <a:latin typeface="Calibri"/>
                <a:ea typeface="+mn-ea"/>
                <a:cs typeface="+mn-cs"/>
              </a:rPr>
            </a:br>
            <a:r>
              <a:rPr kumimoji="0" lang="en-US" sz="5400" b="1" i="0" u="none" strike="noStrike" kern="1200" cap="none" spc="0" normalizeH="0" baseline="0" noProof="0" dirty="0">
                <a:ln w="11430"/>
                <a:solidFill>
                  <a:srgbClr val="FFC000"/>
                </a:solidFill>
                <a:effectLst>
                  <a:outerShdw blurRad="50800" dist="39000" dir="5460000" algn="tl">
                    <a:srgbClr val="000000">
                      <a:alpha val="38000"/>
                    </a:srgbClr>
                  </a:outerShdw>
                </a:effectLst>
                <a:uLnTx/>
                <a:uFillTx/>
                <a:latin typeface="Calibri"/>
                <a:ea typeface="+mn-ea"/>
                <a:cs typeface="+mn-cs"/>
              </a:rPr>
              <a:t>DIALOGUE ABOUT CAREERS</a:t>
            </a:r>
          </a:p>
        </p:txBody>
      </p:sp>
      <p:sp>
        <p:nvSpPr>
          <p:cNvPr id="6" name="Rectangle 5"/>
          <p:cNvSpPr/>
          <p:nvPr/>
        </p:nvSpPr>
        <p:spPr>
          <a:xfrm>
            <a:off x="1392910" y="116632"/>
            <a:ext cx="63596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1430"/>
                <a:solidFill>
                  <a:srgbClr val="00B050"/>
                </a:solidFill>
                <a:effectLst>
                  <a:outerShdw blurRad="50800" dist="39000" dir="5460000" algn="tl">
                    <a:srgbClr val="000000">
                      <a:alpha val="38000"/>
                    </a:srgbClr>
                  </a:outerShdw>
                </a:effectLst>
                <a:uLnTx/>
                <a:uFillTx/>
                <a:latin typeface="Calibri"/>
                <a:ea typeface="+mn-ea"/>
                <a:cs typeface="+mn-cs"/>
              </a:rPr>
              <a:t>WORKING TOGETHER</a:t>
            </a:r>
          </a:p>
        </p:txBody>
      </p:sp>
      <p:sp>
        <p:nvSpPr>
          <p:cNvPr id="7" name="Rectangle 6"/>
          <p:cNvSpPr/>
          <p:nvPr/>
        </p:nvSpPr>
        <p:spPr>
          <a:xfrm>
            <a:off x="578178" y="2996952"/>
            <a:ext cx="7989110"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1430"/>
                <a:solidFill>
                  <a:srgbClr val="00B0F0"/>
                </a:solidFill>
                <a:effectLst>
                  <a:outerShdw blurRad="50800" dist="39000" dir="5460000" algn="tl">
                    <a:srgbClr val="000000">
                      <a:alpha val="38000"/>
                    </a:srgbClr>
                  </a:outerShdw>
                </a:effectLst>
                <a:uLnTx/>
                <a:uFillTx/>
                <a:latin typeface="Calibri"/>
                <a:ea typeface="+mn-ea"/>
                <a:cs typeface="+mn-cs"/>
              </a:rPr>
              <a:t>CREATING AN AWARENESS </a:t>
            </a:r>
            <a:br>
              <a:rPr kumimoji="0" lang="en-US" sz="5400" b="1" i="0" u="none" strike="noStrike" kern="1200" cap="none" spc="0" normalizeH="0" baseline="0" noProof="0" dirty="0">
                <a:ln w="11430"/>
                <a:solidFill>
                  <a:srgbClr val="00B0F0"/>
                </a:solidFill>
                <a:effectLst>
                  <a:outerShdw blurRad="50800" dist="39000" dir="5460000" algn="tl">
                    <a:srgbClr val="000000">
                      <a:alpha val="38000"/>
                    </a:srgbClr>
                  </a:outerShdw>
                </a:effectLst>
                <a:uLnTx/>
                <a:uFillTx/>
                <a:latin typeface="Calibri"/>
                <a:ea typeface="+mn-ea"/>
                <a:cs typeface="+mn-cs"/>
              </a:rPr>
            </a:br>
            <a:r>
              <a:rPr kumimoji="0" lang="en-US" sz="5400" b="1" i="0" u="none" strike="noStrike" kern="1200" cap="none" spc="0" normalizeH="0" baseline="0" noProof="0" dirty="0">
                <a:ln w="11430"/>
                <a:solidFill>
                  <a:srgbClr val="00B0F0"/>
                </a:solidFill>
                <a:effectLst>
                  <a:outerShdw blurRad="50800" dist="39000" dir="5460000" algn="tl">
                    <a:srgbClr val="000000">
                      <a:alpha val="38000"/>
                    </a:srgbClr>
                  </a:outerShdw>
                </a:effectLst>
                <a:uLnTx/>
                <a:uFillTx/>
                <a:latin typeface="Calibri"/>
                <a:ea typeface="+mn-ea"/>
                <a:cs typeface="+mn-cs"/>
              </a:rPr>
              <a:t>OF OPPORTUNITIES</a:t>
            </a:r>
          </a:p>
        </p:txBody>
      </p:sp>
      <p:sp>
        <p:nvSpPr>
          <p:cNvPr id="8" name="Rectangle 7"/>
          <p:cNvSpPr/>
          <p:nvPr/>
        </p:nvSpPr>
        <p:spPr>
          <a:xfrm>
            <a:off x="204654" y="4809926"/>
            <a:ext cx="87598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NOT INCREASING WORKLOAD</a:t>
            </a:r>
          </a:p>
        </p:txBody>
      </p:sp>
      <p:sp>
        <p:nvSpPr>
          <p:cNvPr id="9" name="Rectangle 8"/>
          <p:cNvSpPr/>
          <p:nvPr/>
        </p:nvSpPr>
        <p:spPr>
          <a:xfrm>
            <a:off x="1447992" y="5805264"/>
            <a:ext cx="62206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1430"/>
                <a:solidFill>
                  <a:srgbClr val="7030A0"/>
                </a:solidFill>
                <a:effectLst>
                  <a:outerShdw blurRad="50800" dist="39000" dir="5460000" algn="tl">
                    <a:srgbClr val="000000">
                      <a:alpha val="38000"/>
                    </a:srgbClr>
                  </a:outerShdw>
                </a:effectLst>
                <a:uLnTx/>
                <a:uFillTx/>
                <a:latin typeface="Calibri"/>
                <a:ea typeface="+mn-ea"/>
                <a:cs typeface="+mn-cs"/>
              </a:rPr>
              <a:t>HELPFUL RESOURCES</a:t>
            </a:r>
          </a:p>
        </p:txBody>
      </p:sp>
    </p:spTree>
    <p:extLst>
      <p:ext uri="{BB962C8B-B14F-4D97-AF65-F5344CB8AC3E}">
        <p14:creationId xmlns:p14="http://schemas.microsoft.com/office/powerpoint/2010/main" val="102666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AN ENTERPRISE ADVISER</a:t>
            </a:r>
          </a:p>
        </p:txBody>
      </p:sp>
      <p:pic>
        <p:nvPicPr>
          <p:cNvPr id="3074" name="Picture 2" descr="C:\Users\jarmstrong21.209\AppData\Local\Microsoft\Windows\Temporary Internet Files\Content.IE5\O6KVSUAJ\interview[1].jpg">
            <a:hlinkClick r:id="rId3"/>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947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CELP!</a:t>
            </a:r>
          </a:p>
        </p:txBody>
      </p:sp>
      <p:sp>
        <p:nvSpPr>
          <p:cNvPr id="3" name="Content Placeholder 2"/>
          <p:cNvSpPr>
            <a:spLocks noGrp="1"/>
          </p:cNvSpPr>
          <p:nvPr>
            <p:ph idx="1"/>
          </p:nvPr>
        </p:nvSpPr>
        <p:spPr/>
        <p:txBody>
          <a:bodyPr>
            <a:normAutofit lnSpcReduction="10000"/>
          </a:bodyPr>
          <a:lstStyle/>
          <a:p>
            <a:r>
              <a:rPr lang="en-GB" dirty="0"/>
              <a:t>Careers and Employability Leadership Programme</a:t>
            </a:r>
          </a:p>
          <a:p>
            <a:endParaRPr lang="en-GB" dirty="0"/>
          </a:p>
          <a:p>
            <a:r>
              <a:rPr lang="en-GB" dirty="0"/>
              <a:t>Teach First programme</a:t>
            </a:r>
          </a:p>
          <a:p>
            <a:endParaRPr lang="en-GB" dirty="0"/>
          </a:p>
          <a:p>
            <a:r>
              <a:rPr lang="en-GB" dirty="0"/>
              <a:t>18 months </a:t>
            </a:r>
          </a:p>
          <a:p>
            <a:endParaRPr lang="en-GB" dirty="0"/>
          </a:p>
          <a:p>
            <a:r>
              <a:rPr lang="en-GB" dirty="0"/>
              <a:t>No cost to school</a:t>
            </a:r>
          </a:p>
        </p:txBody>
      </p:sp>
      <p:pic>
        <p:nvPicPr>
          <p:cNvPr id="4098" name="Picture 2" descr="C:\Users\jarmstrong21.209\AppData\Local\Microsoft\Windows\Temporary Internet Files\Content.IE5\MF3AWY81\Teach-First-300x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733256"/>
            <a:ext cx="4021038" cy="67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272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PRACTICAL APPROACHES</a:t>
            </a:r>
          </a:p>
        </p:txBody>
      </p:sp>
      <p:pic>
        <p:nvPicPr>
          <p:cNvPr id="1031" name="Picture 7" descr="Image result for U-EXPLORE LOGO">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95" r="21645"/>
          <a:stretch/>
        </p:blipFill>
        <p:spPr bwMode="auto">
          <a:xfrm>
            <a:off x="621254" y="3636898"/>
            <a:ext cx="3302674" cy="18083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result for U-EXPLORE LOGO">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270" y="2060848"/>
            <a:ext cx="28575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rmstrong21.209\AppData\Local\Microsoft\Windows\Temporary Internet Files\Content.IE5\ISPJ8MJ1\analitica-web-325x205[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2060848"/>
            <a:ext cx="4393342" cy="277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789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PRACTICAL APPROACHES</a:t>
            </a:r>
          </a:p>
        </p:txBody>
      </p:sp>
      <p:pic>
        <p:nvPicPr>
          <p:cNvPr id="5122" name="Picture 2" descr="Image result for sims logo sch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16" y="2111345"/>
            <a:ext cx="7620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59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THE TRICKY BENCHMARKS!</a:t>
            </a:r>
          </a:p>
        </p:txBody>
      </p:sp>
      <p:sp>
        <p:nvSpPr>
          <p:cNvPr id="3" name="Content Placeholder 2"/>
          <p:cNvSpPr>
            <a:spLocks noGrp="1"/>
          </p:cNvSpPr>
          <p:nvPr>
            <p:ph idx="1"/>
          </p:nvPr>
        </p:nvSpPr>
        <p:spPr/>
        <p:txBody>
          <a:bodyPr>
            <a:normAutofit/>
          </a:bodyPr>
          <a:lstStyle/>
          <a:p>
            <a:pPr marL="0" indent="0">
              <a:buNone/>
            </a:pPr>
            <a:r>
              <a:rPr lang="en-GB" dirty="0"/>
              <a:t>4.  Linking curriculum learning to careers</a:t>
            </a:r>
          </a:p>
          <a:p>
            <a:pPr marL="0" indent="0">
              <a:buNone/>
            </a:pPr>
            <a:endParaRPr lang="en-GB" dirty="0"/>
          </a:p>
          <a:p>
            <a:pPr marL="0" indent="0">
              <a:buNone/>
            </a:pPr>
            <a:r>
              <a:rPr lang="en-GB" dirty="0"/>
              <a:t>5.  Encounters with employers and employees</a:t>
            </a:r>
          </a:p>
          <a:p>
            <a:pPr marL="0" indent="0">
              <a:buNone/>
            </a:pPr>
            <a:endParaRPr lang="en-GB" dirty="0"/>
          </a:p>
          <a:p>
            <a:pPr marL="0" indent="0">
              <a:buNone/>
            </a:pPr>
            <a:r>
              <a:rPr lang="en-GB" dirty="0"/>
              <a:t>6.  Experiences of workplaces</a:t>
            </a:r>
          </a:p>
          <a:p>
            <a:pPr marL="0" indent="0">
              <a:buNone/>
            </a:pPr>
            <a:endParaRPr lang="en-GB" dirty="0"/>
          </a:p>
          <a:p>
            <a:pPr marL="0" indent="0">
              <a:buNone/>
            </a:pPr>
            <a:r>
              <a:rPr lang="en-GB" dirty="0"/>
              <a:t>8.  Personal guidance</a:t>
            </a:r>
          </a:p>
          <a:p>
            <a:pPr marL="0" indent="0">
              <a:buNone/>
            </a:pPr>
            <a:endParaRPr lang="en-GB" dirty="0"/>
          </a:p>
        </p:txBody>
      </p:sp>
      <p:sp>
        <p:nvSpPr>
          <p:cNvPr id="4" name="Oval 3"/>
          <p:cNvSpPr/>
          <p:nvPr/>
        </p:nvSpPr>
        <p:spPr>
          <a:xfrm>
            <a:off x="251520" y="1340768"/>
            <a:ext cx="7776864"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6732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u="sng" dirty="0"/>
              <a:t>LINKING CURRICULUM LEARNING TO CAREERS</a:t>
            </a:r>
          </a:p>
        </p:txBody>
      </p:sp>
      <p:sp>
        <p:nvSpPr>
          <p:cNvPr id="3" name="Content Placeholder 2"/>
          <p:cNvSpPr>
            <a:spLocks noGrp="1"/>
          </p:cNvSpPr>
          <p:nvPr>
            <p:ph idx="1"/>
          </p:nvPr>
        </p:nvSpPr>
        <p:spPr/>
        <p:txBody>
          <a:bodyPr numCol="2">
            <a:normAutofit lnSpcReduction="10000"/>
          </a:bodyPr>
          <a:lstStyle/>
          <a:p>
            <a:r>
              <a:rPr lang="en-GB" dirty="0">
                <a:hlinkClick r:id="rId2"/>
              </a:rPr>
              <a:t>Inspiring the Future</a:t>
            </a:r>
            <a:endParaRPr lang="en-GB" dirty="0"/>
          </a:p>
          <a:p>
            <a:endParaRPr lang="en-GB" dirty="0"/>
          </a:p>
          <a:p>
            <a:r>
              <a:rPr lang="en-GB" dirty="0">
                <a:hlinkClick r:id="rId3"/>
              </a:rPr>
              <a:t>STEM opportunities</a:t>
            </a:r>
            <a:endParaRPr lang="en-GB" dirty="0"/>
          </a:p>
          <a:p>
            <a:endParaRPr lang="en-GB" dirty="0"/>
          </a:p>
          <a:p>
            <a:r>
              <a:rPr lang="en-GB" dirty="0"/>
              <a:t>Alumni network</a:t>
            </a:r>
          </a:p>
          <a:p>
            <a:endParaRPr lang="en-GB" dirty="0"/>
          </a:p>
          <a:p>
            <a:r>
              <a:rPr lang="en-GB" dirty="0"/>
              <a:t>Staff contacts</a:t>
            </a:r>
          </a:p>
          <a:p>
            <a:endParaRPr lang="en-GB" dirty="0"/>
          </a:p>
          <a:p>
            <a:r>
              <a:rPr lang="en-GB" dirty="0">
                <a:hlinkClick r:id="rId4"/>
              </a:rPr>
              <a:t>Start Profile</a:t>
            </a:r>
            <a:endParaRPr lang="en-GB" dirty="0"/>
          </a:p>
          <a:p>
            <a:endParaRPr lang="en-GB" dirty="0"/>
          </a:p>
          <a:p>
            <a:r>
              <a:rPr lang="en-GB" dirty="0"/>
              <a:t>Display materials – </a:t>
            </a:r>
            <a:r>
              <a:rPr lang="en-GB" dirty="0">
                <a:hlinkClick r:id="rId5"/>
              </a:rPr>
              <a:t>Prospects Education</a:t>
            </a:r>
            <a:endParaRPr lang="en-GB" dirty="0"/>
          </a:p>
          <a:p>
            <a:endParaRPr lang="en-GB" dirty="0"/>
          </a:p>
          <a:p>
            <a:r>
              <a:rPr lang="en-GB" dirty="0"/>
              <a:t>CPD</a:t>
            </a:r>
          </a:p>
          <a:p>
            <a:endParaRPr lang="en-GB" dirty="0"/>
          </a:p>
          <a:p>
            <a:endParaRPr lang="en-GB" dirty="0"/>
          </a:p>
        </p:txBody>
      </p:sp>
    </p:spTree>
    <p:extLst>
      <p:ext uri="{BB962C8B-B14F-4D97-AF65-F5344CB8AC3E}">
        <p14:creationId xmlns:p14="http://schemas.microsoft.com/office/powerpoint/2010/main" val="266379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u="sng" dirty="0"/>
              <a:t>ENCOUNTERS WITH EMPLOYERS </a:t>
            </a:r>
            <a:br>
              <a:rPr lang="en-GB" sz="3600" b="1" u="sng" dirty="0"/>
            </a:br>
            <a:r>
              <a:rPr lang="en-GB" sz="3600" b="1" u="sng" dirty="0"/>
              <a:t>AND EMPLOYEES</a:t>
            </a:r>
          </a:p>
        </p:txBody>
      </p:sp>
      <p:sp>
        <p:nvSpPr>
          <p:cNvPr id="3" name="Content Placeholder 2"/>
          <p:cNvSpPr>
            <a:spLocks noGrp="1"/>
          </p:cNvSpPr>
          <p:nvPr>
            <p:ph idx="1"/>
          </p:nvPr>
        </p:nvSpPr>
        <p:spPr/>
        <p:txBody>
          <a:bodyPr numCol="2">
            <a:normAutofit fontScale="70000" lnSpcReduction="20000"/>
          </a:bodyPr>
          <a:lstStyle/>
          <a:p>
            <a:r>
              <a:rPr lang="en-GB" dirty="0">
                <a:hlinkClick r:id="rId2"/>
              </a:rPr>
              <a:t>Inspiring the Future</a:t>
            </a:r>
            <a:endParaRPr lang="en-GB" dirty="0"/>
          </a:p>
          <a:p>
            <a:endParaRPr lang="en-GB" dirty="0"/>
          </a:p>
          <a:p>
            <a:r>
              <a:rPr lang="en-GB" dirty="0">
                <a:hlinkClick r:id="rId3"/>
              </a:rPr>
              <a:t>STEM opportunities</a:t>
            </a:r>
            <a:endParaRPr lang="en-GB" dirty="0"/>
          </a:p>
          <a:p>
            <a:endParaRPr lang="en-GB" dirty="0"/>
          </a:p>
          <a:p>
            <a:r>
              <a:rPr lang="en-GB" dirty="0"/>
              <a:t>Alumni network</a:t>
            </a:r>
          </a:p>
          <a:p>
            <a:endParaRPr lang="en-GB" dirty="0"/>
          </a:p>
          <a:p>
            <a:r>
              <a:rPr lang="en-GB" dirty="0"/>
              <a:t>Staff contacts</a:t>
            </a:r>
          </a:p>
          <a:p>
            <a:endParaRPr lang="en-GB" dirty="0">
              <a:hlinkClick r:id="rId4"/>
            </a:endParaRPr>
          </a:p>
          <a:p>
            <a:r>
              <a:rPr lang="en-GB" dirty="0">
                <a:hlinkClick r:id="rId4"/>
              </a:rPr>
              <a:t>Start Profile</a:t>
            </a:r>
            <a:endParaRPr lang="en-GB" dirty="0"/>
          </a:p>
          <a:p>
            <a:endParaRPr lang="en-GB" dirty="0"/>
          </a:p>
          <a:p>
            <a:r>
              <a:rPr lang="en-GB" dirty="0"/>
              <a:t>Career’s hub/working group – share ideas and attend each other’s events</a:t>
            </a:r>
          </a:p>
          <a:p>
            <a:endParaRPr lang="en-GB" dirty="0">
              <a:hlinkClick r:id="rId5"/>
            </a:endParaRPr>
          </a:p>
          <a:p>
            <a:r>
              <a:rPr lang="en-GB" dirty="0">
                <a:hlinkClick r:id="rId5"/>
              </a:rPr>
              <a:t>Speakers 4 Schools</a:t>
            </a:r>
            <a:endParaRPr lang="en-GB" dirty="0"/>
          </a:p>
          <a:p>
            <a:endParaRPr lang="en-GB" dirty="0"/>
          </a:p>
          <a:p>
            <a:r>
              <a:rPr lang="en-GB" dirty="0">
                <a:hlinkClick r:id="rId6"/>
              </a:rPr>
              <a:t>ER Events</a:t>
            </a:r>
            <a:endParaRPr lang="en-GB" dirty="0"/>
          </a:p>
          <a:p>
            <a:endParaRPr lang="en-GB" dirty="0"/>
          </a:p>
          <a:p>
            <a:r>
              <a:rPr lang="en-GB" dirty="0">
                <a:hlinkClick r:id="rId7"/>
              </a:rPr>
              <a:t>Urban Synergy</a:t>
            </a:r>
            <a:endParaRPr lang="en-GB" dirty="0"/>
          </a:p>
          <a:p>
            <a:endParaRPr lang="en-GB" dirty="0"/>
          </a:p>
          <a:p>
            <a:r>
              <a:rPr lang="en-GB" dirty="0"/>
              <a:t>Job Centre Plus – Support or Schools (accessed via The Careers and Enterprise Company) </a:t>
            </a:r>
          </a:p>
          <a:p>
            <a:endParaRPr lang="en-GB" dirty="0"/>
          </a:p>
        </p:txBody>
      </p:sp>
    </p:spTree>
    <p:extLst>
      <p:ext uri="{BB962C8B-B14F-4D97-AF65-F5344CB8AC3E}">
        <p14:creationId xmlns:p14="http://schemas.microsoft.com/office/powerpoint/2010/main" val="240286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anim calcmode="lin" valueType="num">
                                      <p:cBhvr additive="base">
                                        <p:cTn id="6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u="sng" dirty="0"/>
              <a:t>EXPERIENCES OF WORKPLACES</a:t>
            </a:r>
          </a:p>
        </p:txBody>
      </p:sp>
      <p:sp>
        <p:nvSpPr>
          <p:cNvPr id="3" name="Content Placeholder 2"/>
          <p:cNvSpPr>
            <a:spLocks noGrp="1"/>
          </p:cNvSpPr>
          <p:nvPr>
            <p:ph idx="1"/>
          </p:nvPr>
        </p:nvSpPr>
        <p:spPr/>
        <p:txBody>
          <a:bodyPr numCol="2">
            <a:normAutofit fontScale="92500" lnSpcReduction="10000"/>
          </a:bodyPr>
          <a:lstStyle/>
          <a:p>
            <a:r>
              <a:rPr lang="en-GB" dirty="0"/>
              <a:t>Alumni network</a:t>
            </a:r>
          </a:p>
          <a:p>
            <a:endParaRPr lang="en-GB" dirty="0"/>
          </a:p>
          <a:p>
            <a:r>
              <a:rPr lang="en-GB" dirty="0"/>
              <a:t>Staff contacts</a:t>
            </a:r>
          </a:p>
          <a:p>
            <a:endParaRPr lang="en-GB" dirty="0">
              <a:hlinkClick r:id="rId2"/>
            </a:endParaRPr>
          </a:p>
          <a:p>
            <a:r>
              <a:rPr lang="en-GB" dirty="0">
                <a:hlinkClick r:id="rId3"/>
              </a:rPr>
              <a:t>Speakers 4 Schools Next Gen</a:t>
            </a:r>
            <a:endParaRPr lang="en-GB" dirty="0"/>
          </a:p>
          <a:p>
            <a:endParaRPr lang="en-GB" dirty="0"/>
          </a:p>
          <a:p>
            <a:endParaRPr lang="en-GB" dirty="0"/>
          </a:p>
          <a:p>
            <a:endParaRPr lang="en-GB" dirty="0"/>
          </a:p>
          <a:p>
            <a:r>
              <a:rPr lang="en-GB" dirty="0"/>
              <a:t>Local Authority Work Experience programme</a:t>
            </a:r>
          </a:p>
          <a:p>
            <a:endParaRPr lang="en-GB" dirty="0"/>
          </a:p>
          <a:p>
            <a:r>
              <a:rPr lang="en-GB" dirty="0">
                <a:hlinkClick r:id="rId4"/>
              </a:rPr>
              <a:t>Work Finder</a:t>
            </a:r>
            <a:endParaRPr lang="en-GB" dirty="0"/>
          </a:p>
          <a:p>
            <a:endParaRPr lang="en-GB" dirty="0"/>
          </a:p>
          <a:p>
            <a:r>
              <a:rPr lang="en-GB" dirty="0">
                <a:hlinkClick r:id="rId5"/>
              </a:rPr>
              <a:t>Urban Synergy</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1613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159023"/>
            <a:ext cx="875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itchFamily="34" charset="0"/>
                <a:ea typeface="+mn-ea"/>
                <a:cs typeface="+mn-cs"/>
              </a:rPr>
              <a:t>Employers are clear about the experience and skills they need (1)</a:t>
            </a:r>
          </a:p>
        </p:txBody>
      </p:sp>
      <p:pic>
        <p:nvPicPr>
          <p:cNvPr id="2" name="Picture 1"/>
          <p:cNvPicPr>
            <a:picLocks noChangeAspect="1"/>
          </p:cNvPicPr>
          <p:nvPr/>
        </p:nvPicPr>
        <p:blipFill>
          <a:blip r:embed="rId3"/>
          <a:stretch>
            <a:fillRect/>
          </a:stretch>
        </p:blipFill>
        <p:spPr>
          <a:xfrm>
            <a:off x="331795" y="2069728"/>
            <a:ext cx="8311241" cy="3672408"/>
          </a:xfrm>
          <a:prstGeom prst="rect">
            <a:avLst/>
          </a:prstGeom>
        </p:spPr>
      </p:pic>
      <p:sp>
        <p:nvSpPr>
          <p:cNvPr id="5" name="TextBox 4"/>
          <p:cNvSpPr txBox="1"/>
          <p:nvPr/>
        </p:nvSpPr>
        <p:spPr>
          <a:xfrm>
            <a:off x="1432898" y="1196752"/>
            <a:ext cx="62365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Value placed by employers on different qualifications and experience when hiring</a:t>
            </a:r>
          </a:p>
        </p:txBody>
      </p:sp>
      <p:sp>
        <p:nvSpPr>
          <p:cNvPr id="6" name="TextBox 5"/>
          <p:cNvSpPr txBox="1"/>
          <p:nvPr/>
        </p:nvSpPr>
        <p:spPr>
          <a:xfrm>
            <a:off x="138077" y="6396379"/>
            <a:ext cx="335380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 DfE (2017), Employer Perspectives Survey 2016</a:t>
            </a:r>
          </a:p>
        </p:txBody>
      </p:sp>
    </p:spTree>
    <p:extLst>
      <p:ext uri="{BB962C8B-B14F-4D97-AF65-F5344CB8AC3E}">
        <p14:creationId xmlns:p14="http://schemas.microsoft.com/office/powerpoint/2010/main" val="2860309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u="sng" dirty="0"/>
              <a:t>PERSONAL GUIDANCE</a:t>
            </a:r>
          </a:p>
        </p:txBody>
      </p:sp>
      <p:sp>
        <p:nvSpPr>
          <p:cNvPr id="3" name="Content Placeholder 2"/>
          <p:cNvSpPr>
            <a:spLocks noGrp="1"/>
          </p:cNvSpPr>
          <p:nvPr>
            <p:ph idx="1"/>
          </p:nvPr>
        </p:nvSpPr>
        <p:spPr/>
        <p:txBody>
          <a:bodyPr numCol="2">
            <a:normAutofit lnSpcReduction="10000"/>
          </a:bodyPr>
          <a:lstStyle/>
          <a:p>
            <a:r>
              <a:rPr lang="en-GB" dirty="0"/>
              <a:t>When?</a:t>
            </a:r>
          </a:p>
          <a:p>
            <a:endParaRPr lang="en-GB" dirty="0"/>
          </a:p>
          <a:p>
            <a:r>
              <a:rPr lang="en-GB" dirty="0">
                <a:hlinkClick r:id="rId2"/>
              </a:rPr>
              <a:t>CDI Register</a:t>
            </a:r>
            <a:endParaRPr lang="en-GB" dirty="0"/>
          </a:p>
          <a:p>
            <a:endParaRPr lang="en-GB" dirty="0"/>
          </a:p>
          <a:p>
            <a:r>
              <a:rPr lang="en-GB" dirty="0"/>
              <a:t>Local Authority</a:t>
            </a:r>
          </a:p>
          <a:p>
            <a:endParaRPr lang="en-GB" dirty="0"/>
          </a:p>
          <a:p>
            <a:r>
              <a:rPr lang="en-GB" dirty="0"/>
              <a:t>Structure -  group interviews vs. 1-2-1.</a:t>
            </a:r>
          </a:p>
          <a:p>
            <a:endParaRPr lang="en-GB" dirty="0"/>
          </a:p>
          <a:p>
            <a:r>
              <a:rPr lang="en-GB" dirty="0"/>
              <a:t>Action planning.</a:t>
            </a:r>
          </a:p>
          <a:p>
            <a:endParaRPr lang="en-GB" dirty="0"/>
          </a:p>
          <a:p>
            <a:r>
              <a:rPr lang="en-GB" dirty="0"/>
              <a:t>Monitoring and evaluation.</a:t>
            </a:r>
          </a:p>
          <a:p>
            <a:endParaRPr lang="en-GB" dirty="0"/>
          </a:p>
          <a:p>
            <a:endParaRPr lang="en-GB" dirty="0"/>
          </a:p>
          <a:p>
            <a:endParaRPr lang="en-GB" dirty="0"/>
          </a:p>
        </p:txBody>
      </p:sp>
    </p:spTree>
    <p:extLst>
      <p:ext uri="{BB962C8B-B14F-4D97-AF65-F5344CB8AC3E}">
        <p14:creationId xmlns:p14="http://schemas.microsoft.com/office/powerpoint/2010/main" val="211274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ENABLING ENTERPRISE</a:t>
            </a:r>
          </a:p>
        </p:txBody>
      </p:sp>
      <p:pic>
        <p:nvPicPr>
          <p:cNvPr id="1028" name="Picture 4" descr="http://enablingenterprise.org/wp-content/uploads/2010/04/templogo.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519"/>
          <a:stretch/>
        </p:blipFill>
        <p:spPr bwMode="auto">
          <a:xfrm>
            <a:off x="1259632" y="2708919"/>
            <a:ext cx="6657802" cy="155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372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TOP TIPS</a:t>
            </a:r>
          </a:p>
        </p:txBody>
      </p:sp>
      <p:pic>
        <p:nvPicPr>
          <p:cNvPr id="2050" name="Picture 2" descr="C:\Users\jarmstrong21.209\AppData\Local\Microsoft\Windows\Temporary Internet Files\Content.IE5\ISPJ8MJ1\Footsteps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84034"/>
            <a:ext cx="3068960" cy="30689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rmstrong21.209\AppData\Local\Microsoft\Windows\Temporary Internet Files\Content.IE5\O6KVSUAJ\brief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008" y="1440220"/>
            <a:ext cx="2514231" cy="29127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rmstrong21.209\AppData\Local\Microsoft\Windows\Temporary Internet Files\Content.IE5\ISPJ8MJ1\Big_Ten_Conference_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653136"/>
            <a:ext cx="4605022" cy="17878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U-EXPLORE LOGO">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095" r="21645"/>
          <a:stretch/>
        </p:blipFill>
        <p:spPr bwMode="auto">
          <a:xfrm>
            <a:off x="6045327" y="5170147"/>
            <a:ext cx="2805801" cy="15362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Image result for U-EXPLORE LOGO">
            <a:hlinkClick r:id="rId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2369" y="3610075"/>
            <a:ext cx="2427601" cy="162649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armstrong21.209\AppData\Local\Microsoft\Windows\Temporary Internet Files\Content.IE5\BGKCCO1R\navga[1].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5327" y="1268760"/>
            <a:ext cx="2931030" cy="22024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armstrong21.209\AppData\Local\Microsoft\Windows\Temporary Internet Files\Content.IE5\NXWT8BNA\job-interview-advice[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560" y="260648"/>
            <a:ext cx="1656184" cy="14842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DI">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6357" y="260648"/>
            <a:ext cx="1876425"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304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THANK YOU!</a:t>
            </a:r>
          </a:p>
        </p:txBody>
      </p:sp>
      <p:pic>
        <p:nvPicPr>
          <p:cNvPr id="1027" name="Picture 3" descr="C:\Users\jarmstrong21.209\AppData\Local\Microsoft\Windows\Temporary Internet Files\Content.IE5\BGKCCO1R\Thank-you-pinned-not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520" y="2132856"/>
            <a:ext cx="309634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124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TAKEAWAY</a:t>
            </a:r>
          </a:p>
        </p:txBody>
      </p:sp>
      <p:sp>
        <p:nvSpPr>
          <p:cNvPr id="3" name="Content Placeholder 2"/>
          <p:cNvSpPr>
            <a:spLocks noGrp="1"/>
          </p:cNvSpPr>
          <p:nvPr>
            <p:ph idx="1"/>
          </p:nvPr>
        </p:nvSpPr>
        <p:spPr/>
        <p:txBody>
          <a:bodyPr numCol="2">
            <a:normAutofit fontScale="92500" lnSpcReduction="10000"/>
          </a:bodyPr>
          <a:lstStyle/>
          <a:p>
            <a:r>
              <a:rPr lang="en-GB" dirty="0"/>
              <a:t>Presentation with links</a:t>
            </a:r>
          </a:p>
          <a:p>
            <a:r>
              <a:rPr lang="en-GB" dirty="0"/>
              <a:t>CDI guidance on meeting each Gatsby Benchmark</a:t>
            </a:r>
          </a:p>
          <a:p>
            <a:r>
              <a:rPr lang="en-GB" dirty="0"/>
              <a:t>CDI guidance for SEND students on meeting each Gatsby Benchmark</a:t>
            </a:r>
          </a:p>
          <a:p>
            <a:r>
              <a:rPr lang="en-GB" dirty="0"/>
              <a:t>START mapped to Gatsby Benchmark</a:t>
            </a:r>
          </a:p>
          <a:p>
            <a:r>
              <a:rPr lang="en-GB" dirty="0"/>
              <a:t>Compass questions for each Gatsby Benchmark</a:t>
            </a:r>
          </a:p>
          <a:p>
            <a:r>
              <a:rPr lang="en-GB" dirty="0"/>
              <a:t>Aspiration Survey</a:t>
            </a:r>
          </a:p>
          <a:p>
            <a:r>
              <a:rPr lang="en-GB" dirty="0"/>
              <a:t>Destination Survey</a:t>
            </a:r>
          </a:p>
          <a:p>
            <a:r>
              <a:rPr lang="en-GB" dirty="0"/>
              <a:t>Spreadsheet templates</a:t>
            </a:r>
          </a:p>
          <a:p>
            <a:r>
              <a:rPr lang="en-GB" dirty="0"/>
              <a:t>Electronic copies of resources</a:t>
            </a:r>
          </a:p>
          <a:p>
            <a:endParaRPr lang="en-GB" dirty="0"/>
          </a:p>
        </p:txBody>
      </p:sp>
    </p:spTree>
    <p:extLst>
      <p:ext uri="{BB962C8B-B14F-4D97-AF65-F5344CB8AC3E}">
        <p14:creationId xmlns:p14="http://schemas.microsoft.com/office/powerpoint/2010/main" val="24733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CONTACT DETAILS</a:t>
            </a:r>
          </a:p>
        </p:txBody>
      </p:sp>
      <p:graphicFrame>
        <p:nvGraphicFramePr>
          <p:cNvPr id="4" name="Content Placeholder 3"/>
          <p:cNvGraphicFramePr>
            <a:graphicFrameLocks noGrp="1"/>
          </p:cNvGraphicFramePr>
          <p:nvPr>
            <p:ph idx="1"/>
            <p:extLst/>
          </p:nvPr>
        </p:nvGraphicFramePr>
        <p:xfrm>
          <a:off x="251520" y="1412776"/>
          <a:ext cx="8496944" cy="5176584"/>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324036">
                <a:tc>
                  <a:txBody>
                    <a:bodyPr/>
                    <a:lstStyle/>
                    <a:p>
                      <a:r>
                        <a:rPr lang="en-GB" sz="1600" dirty="0"/>
                        <a:t>Name:</a:t>
                      </a:r>
                    </a:p>
                  </a:txBody>
                  <a:tcPr/>
                </a:tc>
                <a:tc>
                  <a:txBody>
                    <a:bodyPr/>
                    <a:lstStyle/>
                    <a:p>
                      <a:r>
                        <a:rPr lang="en-GB" sz="1600" dirty="0"/>
                        <a:t>Email address:</a:t>
                      </a:r>
                    </a:p>
                  </a:txBody>
                  <a:tcPr/>
                </a:tc>
                <a:extLst>
                  <a:ext uri="{0D108BD9-81ED-4DB2-BD59-A6C34878D82A}">
                    <a16:rowId xmlns:a16="http://schemas.microsoft.com/office/drawing/2014/main" val="10000"/>
                  </a:ext>
                </a:extLst>
              </a:tr>
              <a:tr h="0">
                <a:tc>
                  <a:txBody>
                    <a:bodyPr/>
                    <a:lstStyle/>
                    <a:p>
                      <a:endParaRPr lang="en-GB" sz="1400"/>
                    </a:p>
                  </a:txBody>
                  <a:tcPr/>
                </a:tc>
                <a:tc>
                  <a:txBody>
                    <a:bodyPr/>
                    <a:lstStyle/>
                    <a:p>
                      <a:endParaRPr lang="en-GB" sz="1400" dirty="0"/>
                    </a:p>
                  </a:txBody>
                  <a:tcPr/>
                </a:tc>
                <a:extLst>
                  <a:ext uri="{0D108BD9-81ED-4DB2-BD59-A6C34878D82A}">
                    <a16:rowId xmlns:a16="http://schemas.microsoft.com/office/drawing/2014/main" val="10001"/>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2"/>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3"/>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4"/>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5"/>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6"/>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7"/>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8"/>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9"/>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0"/>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1"/>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2"/>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3"/>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4"/>
                  </a:ext>
                </a:extLst>
              </a:tr>
              <a:tr h="324036">
                <a:tc>
                  <a:txBody>
                    <a:bodyPr/>
                    <a:lstStyle/>
                    <a:p>
                      <a:endParaRPr lang="en-GB" sz="1400"/>
                    </a:p>
                  </a:txBody>
                  <a:tcPr/>
                </a:tc>
                <a:tc>
                  <a:txBody>
                    <a:bodyPr/>
                    <a:lstStyle/>
                    <a:p>
                      <a:endParaRPr lang="en-GB" sz="1400"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38614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CONTACT DETAILS</a:t>
            </a:r>
          </a:p>
        </p:txBody>
      </p:sp>
      <p:graphicFrame>
        <p:nvGraphicFramePr>
          <p:cNvPr id="4" name="Content Placeholder 3"/>
          <p:cNvGraphicFramePr>
            <a:graphicFrameLocks noGrp="1"/>
          </p:cNvGraphicFramePr>
          <p:nvPr>
            <p:ph idx="1"/>
            <p:extLst/>
          </p:nvPr>
        </p:nvGraphicFramePr>
        <p:xfrm>
          <a:off x="251520" y="1412776"/>
          <a:ext cx="8496944" cy="5176584"/>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324036">
                <a:tc>
                  <a:txBody>
                    <a:bodyPr/>
                    <a:lstStyle/>
                    <a:p>
                      <a:r>
                        <a:rPr lang="en-GB" sz="1600" dirty="0"/>
                        <a:t>Name:</a:t>
                      </a:r>
                    </a:p>
                  </a:txBody>
                  <a:tcPr/>
                </a:tc>
                <a:tc>
                  <a:txBody>
                    <a:bodyPr/>
                    <a:lstStyle/>
                    <a:p>
                      <a:r>
                        <a:rPr lang="en-GB" sz="1600" dirty="0"/>
                        <a:t>Email address:</a:t>
                      </a:r>
                    </a:p>
                  </a:txBody>
                  <a:tcPr/>
                </a:tc>
                <a:extLst>
                  <a:ext uri="{0D108BD9-81ED-4DB2-BD59-A6C34878D82A}">
                    <a16:rowId xmlns:a16="http://schemas.microsoft.com/office/drawing/2014/main" val="10000"/>
                  </a:ext>
                </a:extLst>
              </a:tr>
              <a:tr h="0">
                <a:tc>
                  <a:txBody>
                    <a:bodyPr/>
                    <a:lstStyle/>
                    <a:p>
                      <a:endParaRPr lang="en-GB" sz="1400"/>
                    </a:p>
                  </a:txBody>
                  <a:tcPr/>
                </a:tc>
                <a:tc>
                  <a:txBody>
                    <a:bodyPr/>
                    <a:lstStyle/>
                    <a:p>
                      <a:endParaRPr lang="en-GB" sz="1400" dirty="0"/>
                    </a:p>
                  </a:txBody>
                  <a:tcPr/>
                </a:tc>
                <a:extLst>
                  <a:ext uri="{0D108BD9-81ED-4DB2-BD59-A6C34878D82A}">
                    <a16:rowId xmlns:a16="http://schemas.microsoft.com/office/drawing/2014/main" val="10001"/>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2"/>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3"/>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4"/>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5"/>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6"/>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7"/>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8"/>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9"/>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0"/>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1"/>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2"/>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3"/>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4"/>
                  </a:ext>
                </a:extLst>
              </a:tr>
              <a:tr h="324036">
                <a:tc>
                  <a:txBody>
                    <a:bodyPr/>
                    <a:lstStyle/>
                    <a:p>
                      <a:endParaRPr lang="en-GB" sz="1400"/>
                    </a:p>
                  </a:txBody>
                  <a:tcPr/>
                </a:tc>
                <a:tc>
                  <a:txBody>
                    <a:bodyPr/>
                    <a:lstStyle/>
                    <a:p>
                      <a:endParaRPr lang="en-GB" sz="1400"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634429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CONTACT DETAILS</a:t>
            </a:r>
          </a:p>
        </p:txBody>
      </p:sp>
      <p:graphicFrame>
        <p:nvGraphicFramePr>
          <p:cNvPr id="4" name="Content Placeholder 3"/>
          <p:cNvGraphicFramePr>
            <a:graphicFrameLocks noGrp="1"/>
          </p:cNvGraphicFramePr>
          <p:nvPr>
            <p:ph idx="1"/>
            <p:extLst/>
          </p:nvPr>
        </p:nvGraphicFramePr>
        <p:xfrm>
          <a:off x="251520" y="1412776"/>
          <a:ext cx="8496944" cy="5176584"/>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324036">
                <a:tc>
                  <a:txBody>
                    <a:bodyPr/>
                    <a:lstStyle/>
                    <a:p>
                      <a:r>
                        <a:rPr lang="en-GB" sz="1600" dirty="0"/>
                        <a:t>Name:</a:t>
                      </a:r>
                    </a:p>
                  </a:txBody>
                  <a:tcPr/>
                </a:tc>
                <a:tc>
                  <a:txBody>
                    <a:bodyPr/>
                    <a:lstStyle/>
                    <a:p>
                      <a:r>
                        <a:rPr lang="en-GB" sz="1600" dirty="0"/>
                        <a:t>Email address:</a:t>
                      </a:r>
                    </a:p>
                  </a:txBody>
                  <a:tcPr/>
                </a:tc>
                <a:extLst>
                  <a:ext uri="{0D108BD9-81ED-4DB2-BD59-A6C34878D82A}">
                    <a16:rowId xmlns:a16="http://schemas.microsoft.com/office/drawing/2014/main" val="10000"/>
                  </a:ext>
                </a:extLst>
              </a:tr>
              <a:tr h="0">
                <a:tc>
                  <a:txBody>
                    <a:bodyPr/>
                    <a:lstStyle/>
                    <a:p>
                      <a:endParaRPr lang="en-GB" sz="1400"/>
                    </a:p>
                  </a:txBody>
                  <a:tcPr/>
                </a:tc>
                <a:tc>
                  <a:txBody>
                    <a:bodyPr/>
                    <a:lstStyle/>
                    <a:p>
                      <a:endParaRPr lang="en-GB" sz="1400" dirty="0"/>
                    </a:p>
                  </a:txBody>
                  <a:tcPr/>
                </a:tc>
                <a:extLst>
                  <a:ext uri="{0D108BD9-81ED-4DB2-BD59-A6C34878D82A}">
                    <a16:rowId xmlns:a16="http://schemas.microsoft.com/office/drawing/2014/main" val="10001"/>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2"/>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3"/>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4"/>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5"/>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6"/>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7"/>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8"/>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09"/>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0"/>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1"/>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2"/>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3"/>
                  </a:ext>
                </a:extLst>
              </a:tr>
              <a:tr h="324036">
                <a:tc>
                  <a:txBody>
                    <a:bodyPr/>
                    <a:lstStyle/>
                    <a:p>
                      <a:endParaRPr lang="en-GB" sz="1400"/>
                    </a:p>
                  </a:txBody>
                  <a:tcPr/>
                </a:tc>
                <a:tc>
                  <a:txBody>
                    <a:bodyPr/>
                    <a:lstStyle/>
                    <a:p>
                      <a:endParaRPr lang="en-GB" sz="1400"/>
                    </a:p>
                  </a:txBody>
                  <a:tcPr/>
                </a:tc>
                <a:extLst>
                  <a:ext uri="{0D108BD9-81ED-4DB2-BD59-A6C34878D82A}">
                    <a16:rowId xmlns:a16="http://schemas.microsoft.com/office/drawing/2014/main" val="10014"/>
                  </a:ext>
                </a:extLst>
              </a:tr>
              <a:tr h="324036">
                <a:tc>
                  <a:txBody>
                    <a:bodyPr/>
                    <a:lstStyle/>
                    <a:p>
                      <a:endParaRPr lang="en-GB" sz="1400"/>
                    </a:p>
                  </a:txBody>
                  <a:tcPr/>
                </a:tc>
                <a:tc>
                  <a:txBody>
                    <a:bodyPr/>
                    <a:lstStyle/>
                    <a:p>
                      <a:endParaRPr lang="en-GB" sz="1400"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684114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1D8C-96A2-4BD2-80B4-6B588EA8E333}"/>
              </a:ext>
            </a:extLst>
          </p:cNvPr>
          <p:cNvSpPr>
            <a:spLocks noGrp="1"/>
          </p:cNvSpPr>
          <p:nvPr>
            <p:ph type="ctrTitle"/>
          </p:nvPr>
        </p:nvSpPr>
        <p:spPr>
          <a:xfrm>
            <a:off x="464127" y="3336345"/>
            <a:ext cx="8375073" cy="847022"/>
          </a:xfrm>
        </p:spPr>
        <p:txBody>
          <a:bodyPr/>
          <a:lstStyle/>
          <a:p>
            <a:r>
              <a:rPr lang="en-GB" sz="3600" dirty="0"/>
              <a:t>Chair’s Concluding Remarks</a:t>
            </a:r>
          </a:p>
        </p:txBody>
      </p:sp>
      <p:sp>
        <p:nvSpPr>
          <p:cNvPr id="3" name="Subtitle 2">
            <a:extLst>
              <a:ext uri="{FF2B5EF4-FFF2-40B4-BE49-F238E27FC236}">
                <a16:creationId xmlns:a16="http://schemas.microsoft.com/office/drawing/2014/main" id="{5E0FB6FD-15C6-40E0-AF36-145961D62367}"/>
              </a:ext>
            </a:extLst>
          </p:cNvPr>
          <p:cNvSpPr>
            <a:spLocks noGrp="1"/>
          </p:cNvSpPr>
          <p:nvPr>
            <p:ph type="subTitle" idx="1"/>
          </p:nvPr>
        </p:nvSpPr>
        <p:spPr>
          <a:xfrm>
            <a:off x="464128" y="4227700"/>
            <a:ext cx="7772400" cy="724040"/>
          </a:xfrm>
        </p:spPr>
        <p:txBody>
          <a:bodyPr/>
          <a:lstStyle/>
          <a:p>
            <a:r>
              <a:rPr lang="en-GB" dirty="0"/>
              <a:t>Dr Lynne Rogers</a:t>
            </a:r>
          </a:p>
          <a:p>
            <a:r>
              <a:rPr lang="en-GB" sz="2400" dirty="0"/>
              <a:t>Co-Director, Centre for Post-14 Education and Work, UCL Institute of Education</a:t>
            </a:r>
          </a:p>
        </p:txBody>
      </p:sp>
    </p:spTree>
    <p:extLst>
      <p:ext uri="{BB962C8B-B14F-4D97-AF65-F5344CB8AC3E}">
        <p14:creationId xmlns:p14="http://schemas.microsoft.com/office/powerpoint/2010/main" val="10880825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rotWithShape="1">
          <a:blip r:embed="rId2">
            <a:extLst/>
          </a:blip>
          <a:srcRect l="5206"/>
          <a:stretch/>
        </p:blipFill>
        <p:spPr bwMode="auto">
          <a:xfrm>
            <a:off x="0" y="427182"/>
            <a:ext cx="9144000" cy="6430818"/>
          </a:xfrm>
          <a:prstGeom prst="rect">
            <a:avLst/>
          </a:prstGeom>
          <a:noFill/>
          <a:ln>
            <a:noFill/>
          </a:ln>
          <a:effectLst/>
          <a:scene3d>
            <a:camera prst="orthographicFront">
              <a:rot lat="0" lon="300000" rev="0"/>
            </a:camera>
            <a:lightRig rig="threePt" dir="t"/>
          </a:scene3d>
          <a:extLst/>
        </p:spPr>
      </p:pic>
      <p:pic>
        <p:nvPicPr>
          <p:cNvPr id="64515" name="Picture 6" descr="IoE_286_landscape.png"/>
          <p:cNvPicPr>
            <a:picLocks noChangeAspect="1"/>
          </p:cNvPicPr>
          <p:nvPr/>
        </p:nvPicPr>
        <p:blipFill>
          <a:blip r:embed="rId3"/>
          <a:srcRect/>
          <a:stretch>
            <a:fillRect/>
          </a:stretch>
        </p:blipFill>
        <p:spPr bwMode="auto">
          <a:xfrm>
            <a:off x="0" y="0"/>
            <a:ext cx="9144000" cy="1227138"/>
          </a:xfrm>
          <a:prstGeom prst="rect">
            <a:avLst/>
          </a:prstGeom>
          <a:noFill/>
          <a:ln w="9525">
            <a:noFill/>
            <a:miter lim="800000"/>
            <a:headEnd/>
            <a:tailEnd/>
          </a:ln>
        </p:spPr>
      </p:pic>
      <p:sp>
        <p:nvSpPr>
          <p:cNvPr id="64516" name="Rectangle 5"/>
          <p:cNvSpPr>
            <a:spLocks noChangeArrowheads="1"/>
          </p:cNvSpPr>
          <p:nvPr/>
        </p:nvSpPr>
        <p:spPr bwMode="auto">
          <a:xfrm>
            <a:off x="0" y="4416427"/>
            <a:ext cx="9144000" cy="2441575"/>
          </a:xfrm>
          <a:prstGeom prst="rect">
            <a:avLst/>
          </a:prstGeom>
          <a:gradFill rotWithShape="1">
            <a:gsLst>
              <a:gs pos="0">
                <a:srgbClr val="000000">
                  <a:alpha val="0"/>
                </a:srgbClr>
              </a:gs>
              <a:gs pos="100000">
                <a:srgbClr val="000000">
                  <a:alpha val="56000"/>
                </a:srgbClr>
              </a:gs>
            </a:gsLst>
            <a:lin ang="5400000" scaled="1"/>
          </a:gradFill>
          <a:ln w="9525">
            <a:noFill/>
            <a:miter lim="800000"/>
            <a:headEnd/>
            <a:tailEnd/>
          </a:ln>
        </p:spPr>
        <p:txBody>
          <a:bodyPr tIns="91440" bIns="9144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64517" name="TextBox 3"/>
          <p:cNvSpPr txBox="1">
            <a:spLocks noChangeArrowheads="1"/>
          </p:cNvSpPr>
          <p:nvPr/>
        </p:nvSpPr>
        <p:spPr bwMode="auto">
          <a:xfrm>
            <a:off x="533399" y="5072896"/>
            <a:ext cx="7246253" cy="1200329"/>
          </a:xfrm>
          <a:prstGeom prst="rect">
            <a:avLst/>
          </a:prstGeom>
          <a:noFill/>
          <a:ln w="9525">
            <a:noFill/>
            <a:miter lim="800000"/>
            <a:headEnd/>
            <a:tailEnd/>
          </a:ln>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7200" b="1" i="0" u="none" strike="noStrike" kern="1200" cap="none" spc="0" normalizeH="0" baseline="0" noProof="0" dirty="0">
                <a:ln>
                  <a:noFill/>
                </a:ln>
                <a:solidFill>
                  <a:srgbClr val="000000"/>
                </a:solidFill>
                <a:effectLst/>
                <a:uLnTx/>
                <a:uFillTx/>
                <a:latin typeface="Open Sans"/>
                <a:ea typeface="MS PGothic" pitchFamily="34" charset="-128"/>
                <a:cs typeface="+mn-cs"/>
              </a:rPr>
              <a:t>Buffet Lunch</a:t>
            </a:r>
            <a:endParaRPr kumimoji="0" lang="en-GB" sz="7200" b="1" i="0" u="none" strike="noStrike" kern="1200" cap="none" spc="0" normalizeH="0" baseline="0" noProof="0" dirty="0">
              <a:ln>
                <a:noFill/>
              </a:ln>
              <a:solidFill>
                <a:srgbClr val="221729"/>
              </a:solidFill>
              <a:effectLst/>
              <a:uLnTx/>
              <a:uFillTx/>
              <a:latin typeface="Helvetica" pitchFamily="34" charset="0"/>
              <a:ea typeface="MS PGothic" pitchFamily="34" charset="-128"/>
              <a:cs typeface="+mn-cs"/>
            </a:endParaRPr>
          </a:p>
        </p:txBody>
      </p:sp>
      <p:pic>
        <p:nvPicPr>
          <p:cNvPr id="2" name="Picture 1">
            <a:extLst>
              <a:ext uri="{FF2B5EF4-FFF2-40B4-BE49-F238E27FC236}">
                <a16:creationId xmlns:a16="http://schemas.microsoft.com/office/drawing/2014/main" id="{2E5E0358-F231-428B-BDEC-8260ADE90ED6}"/>
              </a:ext>
            </a:extLst>
          </p:cNvPr>
          <p:cNvPicPr>
            <a:picLocks noChangeAspect="1"/>
          </p:cNvPicPr>
          <p:nvPr/>
        </p:nvPicPr>
        <p:blipFill>
          <a:blip r:embed="rId4"/>
          <a:stretch>
            <a:fillRect/>
          </a:stretch>
        </p:blipFill>
        <p:spPr>
          <a:xfrm>
            <a:off x="136242" y="1345292"/>
            <a:ext cx="1999661" cy="877900"/>
          </a:xfrm>
          <a:prstGeom prst="rect">
            <a:avLst/>
          </a:prstGeom>
        </p:spPr>
      </p:pic>
    </p:spTree>
    <p:extLst>
      <p:ext uri="{BB962C8B-B14F-4D97-AF65-F5344CB8AC3E}">
        <p14:creationId xmlns:p14="http://schemas.microsoft.com/office/powerpoint/2010/main" val="3851516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159023"/>
            <a:ext cx="875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itchFamily="34" charset="0"/>
                <a:ea typeface="+mn-ea"/>
                <a:cs typeface="+mn-cs"/>
              </a:rPr>
              <a:t>Employers are clear about the experience and skills they need (2)</a:t>
            </a:r>
          </a:p>
        </p:txBody>
      </p:sp>
      <p:sp>
        <p:nvSpPr>
          <p:cNvPr id="6" name="TextBox 5"/>
          <p:cNvSpPr txBox="1"/>
          <p:nvPr/>
        </p:nvSpPr>
        <p:spPr>
          <a:xfrm>
            <a:off x="138077" y="6396379"/>
            <a:ext cx="33313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 Research by EETF and Edge – </a:t>
            </a:r>
            <a:r>
              <a:rPr kumimoji="0" lang="en-GB" sz="1100" b="0"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not yet published</a:t>
            </a:r>
          </a:p>
        </p:txBody>
      </p:sp>
      <p:pic>
        <p:nvPicPr>
          <p:cNvPr id="3" name="Picture 2"/>
          <p:cNvPicPr>
            <a:picLocks noChangeAspect="1"/>
          </p:cNvPicPr>
          <p:nvPr/>
        </p:nvPicPr>
        <p:blipFill>
          <a:blip r:embed="rId3"/>
          <a:stretch>
            <a:fillRect/>
          </a:stretch>
        </p:blipFill>
        <p:spPr>
          <a:xfrm>
            <a:off x="971600" y="1417796"/>
            <a:ext cx="3038475" cy="4181475"/>
          </a:xfrm>
          <a:prstGeom prst="rect">
            <a:avLst/>
          </a:prstGeom>
        </p:spPr>
      </p:pic>
      <p:pic>
        <p:nvPicPr>
          <p:cNvPr id="8" name="Picture 7"/>
          <p:cNvPicPr>
            <a:picLocks noChangeAspect="1"/>
          </p:cNvPicPr>
          <p:nvPr/>
        </p:nvPicPr>
        <p:blipFill>
          <a:blip r:embed="rId4"/>
          <a:stretch>
            <a:fillRect/>
          </a:stretch>
        </p:blipFill>
        <p:spPr>
          <a:xfrm>
            <a:off x="4788024" y="2204864"/>
            <a:ext cx="3171825" cy="2990850"/>
          </a:xfrm>
          <a:prstGeom prst="rect">
            <a:avLst/>
          </a:prstGeom>
        </p:spPr>
      </p:pic>
    </p:spTree>
    <p:extLst>
      <p:ext uri="{BB962C8B-B14F-4D97-AF65-F5344CB8AC3E}">
        <p14:creationId xmlns:p14="http://schemas.microsoft.com/office/powerpoint/2010/main" val="80214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159023"/>
            <a:ext cx="875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Calibri" pitchFamily="34" charset="0"/>
                <a:ea typeface="+mn-ea"/>
                <a:cs typeface="+mn-cs"/>
              </a:rPr>
              <a:t>The challenges start in school with a narrow curriculum</a:t>
            </a:r>
          </a:p>
        </p:txBody>
      </p:sp>
      <p:pic>
        <p:nvPicPr>
          <p:cNvPr id="3" name="Picture 2"/>
          <p:cNvPicPr>
            <a:picLocks noChangeAspect="1"/>
          </p:cNvPicPr>
          <p:nvPr/>
        </p:nvPicPr>
        <p:blipFill>
          <a:blip r:embed="rId3"/>
          <a:stretch>
            <a:fillRect/>
          </a:stretch>
        </p:blipFill>
        <p:spPr>
          <a:xfrm>
            <a:off x="1142758" y="1340768"/>
            <a:ext cx="6689316" cy="4886521"/>
          </a:xfrm>
          <a:prstGeom prst="rect">
            <a:avLst/>
          </a:prstGeom>
        </p:spPr>
      </p:pic>
      <p:sp>
        <p:nvSpPr>
          <p:cNvPr id="2" name="TextBox 1"/>
          <p:cNvSpPr txBox="1"/>
          <p:nvPr/>
        </p:nvSpPr>
        <p:spPr>
          <a:xfrm>
            <a:off x="107504" y="6479758"/>
            <a:ext cx="398698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Source: The Edge Foundation (2015), </a:t>
            </a:r>
            <a:r>
              <a:rPr kumimoji="0" lang="en-GB" sz="1100" b="0" i="1" u="none" strike="noStrike" kern="1200" cap="none" spc="0" normalizeH="0" baseline="0" noProof="0" dirty="0">
                <a:ln>
                  <a:noFill/>
                </a:ln>
                <a:solidFill>
                  <a:srgbClr val="000000"/>
                </a:solidFill>
                <a:effectLst/>
                <a:uLnTx/>
                <a:uFillTx/>
                <a:latin typeface="Calibri" pitchFamily="34" charset="0"/>
                <a:ea typeface="+mn-ea"/>
                <a:cs typeface="Calibri" pitchFamily="34" charset="0"/>
              </a:rPr>
              <a:t>14-19: A New Baccalaureate</a:t>
            </a:r>
            <a:r>
              <a:rPr kumimoji="0" lang="en-GB"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p>
        </p:txBody>
      </p:sp>
      <p:sp>
        <p:nvSpPr>
          <p:cNvPr id="5" name="TextBox 4"/>
          <p:cNvSpPr txBox="1"/>
          <p:nvPr/>
        </p:nvSpPr>
        <p:spPr>
          <a:xfrm>
            <a:off x="1257936" y="950248"/>
            <a:ext cx="64824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Comparison of subjects in the 1904 curriculum with the English Baccalaureate (</a:t>
            </a:r>
            <a:r>
              <a:rPr kumimoji="0" lang="en-GB" sz="1400" b="1"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EBacc</a:t>
            </a: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p>
        </p:txBody>
      </p:sp>
    </p:spTree>
    <p:extLst>
      <p:ext uri="{BB962C8B-B14F-4D97-AF65-F5344CB8AC3E}">
        <p14:creationId xmlns:p14="http://schemas.microsoft.com/office/powerpoint/2010/main" val="351539759"/>
      </p:ext>
    </p:extLst>
  </p:cSld>
  <p:clrMapOvr>
    <a:masterClrMapping/>
  </p:clrMapOvr>
</p:sld>
</file>

<file path=ppt/theme/theme1.xml><?xml version="1.0" encoding="utf-8"?>
<a:theme xmlns:a="http://schemas.openxmlformats.org/drawingml/2006/main" name="L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Default Design">
  <a:themeElements>
    <a:clrScheme name="1_Default Design 1">
      <a:dk1>
        <a:srgbClr val="000000"/>
      </a:dk1>
      <a:lt1>
        <a:srgbClr val="FFFFFF"/>
      </a:lt1>
      <a:dk2>
        <a:srgbClr val="000000"/>
      </a:dk2>
      <a:lt2>
        <a:srgbClr val="B2B2B2"/>
      </a:lt2>
      <a:accent1>
        <a:srgbClr val="FBDD00"/>
      </a:accent1>
      <a:accent2>
        <a:srgbClr val="5ABBB1"/>
      </a:accent2>
      <a:accent3>
        <a:srgbClr val="FFFFFF"/>
      </a:accent3>
      <a:accent4>
        <a:srgbClr val="000000"/>
      </a:accent4>
      <a:accent5>
        <a:srgbClr val="FDEBAA"/>
      </a:accent5>
      <a:accent6>
        <a:srgbClr val="51A9A0"/>
      </a:accent6>
      <a:hlink>
        <a:srgbClr val="0092BC"/>
      </a:hlink>
      <a:folHlink>
        <a:srgbClr val="324C5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171450" indent="-171450">
          <a:spcAft>
            <a:spcPts val="600"/>
          </a:spcAft>
          <a:buFont typeface="Arial" pitchFamily="34" charset="0"/>
          <a:buChar char="•"/>
          <a:defRPr sz="1100" dirty="0">
            <a:latin typeface="Calibri" pitchFamily="34" charset="0"/>
            <a:cs typeface="Calibri" pitchFamily="34" charset="0"/>
          </a:defRPr>
        </a:defPPr>
      </a:lstStyle>
    </a:txDef>
  </a:objectDefaults>
  <a:extraClrSchemeLst>
    <a:extraClrScheme>
      <a:clrScheme name="1_Default Design 1">
        <a:dk1>
          <a:srgbClr val="000000"/>
        </a:dk1>
        <a:lt1>
          <a:srgbClr val="FFFFFF"/>
        </a:lt1>
        <a:dk2>
          <a:srgbClr val="000000"/>
        </a:dk2>
        <a:lt2>
          <a:srgbClr val="B2B2B2"/>
        </a:lt2>
        <a:accent1>
          <a:srgbClr val="FBDD00"/>
        </a:accent1>
        <a:accent2>
          <a:srgbClr val="5ABBB1"/>
        </a:accent2>
        <a:accent3>
          <a:srgbClr val="FFFFFF"/>
        </a:accent3>
        <a:accent4>
          <a:srgbClr val="000000"/>
        </a:accent4>
        <a:accent5>
          <a:srgbClr val="FDEBAA"/>
        </a:accent5>
        <a:accent6>
          <a:srgbClr val="51A9A0"/>
        </a:accent6>
        <a:hlink>
          <a:srgbClr val="0092BC"/>
        </a:hlink>
        <a:folHlink>
          <a:srgbClr val="324C5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ky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Yellow">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rang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ink">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urpl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Ston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OENetDocumentType xmlns="1f70c37c-c3dd-452e-8808-84ca52e5f108">Presentation</IOENetDocumentType>
    <ol_Department xmlns="http://schemas.microsoft.com/sharepoint/v3">External Relations</ol_Department>
  </documentManagement>
</p:properties>
</file>

<file path=customXml/item2.xml><?xml version="1.0" encoding="utf-8"?>
<ct:contentTypeSchema xmlns:ct="http://schemas.microsoft.com/office/2006/metadata/contentType" xmlns:ma="http://schemas.microsoft.com/office/2006/metadata/properties/metaAttributes" ct:_="" ma:_="" ma:contentTypeName="IOE-Net Document" ma:contentTypeID="0x0101003C6433750ECB5A49A2B0F8B7F0D600E000508F965A44D00B4BB5F97D405736E133" ma:contentTypeVersion="7" ma:contentTypeDescription="" ma:contentTypeScope="" ma:versionID="849809ea6dcb1261241d6a9a69473d50">
  <xsd:schema xmlns:xsd="http://www.w3.org/2001/XMLSchema" xmlns:xs="http://www.w3.org/2001/XMLSchema" xmlns:p="http://schemas.microsoft.com/office/2006/metadata/properties" xmlns:ns1="http://schemas.microsoft.com/sharepoint/v3" xmlns:ns2="1f70c37c-c3dd-452e-8808-84ca52e5f108" targetNamespace="http://schemas.microsoft.com/office/2006/metadata/properties" ma:root="true" ma:fieldsID="17997155ec8a0f7180f991f9e5460b9c" ns1:_="" ns2:_="">
    <xsd:import namespace="http://schemas.microsoft.com/sharepoint/v3"/>
    <xsd:import namespace="1f70c37c-c3dd-452e-8808-84ca52e5f108"/>
    <xsd:element name="properties">
      <xsd:complexType>
        <xsd:sequence>
          <xsd:element name="documentManagement">
            <xsd:complexType>
              <xsd:all>
                <xsd:element ref="ns2:IOENetDocumentType"/>
                <xsd:element ref="ns1:ol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9" nillable="true" ma:displayName="Department" ma:hidden="true" ma:internalName="ol_Departmen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70c37c-c3dd-452e-8808-84ca52e5f108" elementFormDefault="qualified">
    <xsd:import namespace="http://schemas.microsoft.com/office/2006/documentManagement/types"/>
    <xsd:import namespace="http://schemas.microsoft.com/office/infopath/2007/PartnerControls"/>
    <xsd:element name="IOENetDocumentType" ma:index="8" ma:displayName="IOE-Net Document Type" ma:format="Dropdown" ma:internalName="IOENetDocumentType" ma:readOnly="false">
      <xsd:simpleType>
        <xsd:restriction base="dms:Choice">
          <xsd:enumeration value="Agreement"/>
          <xsd:enumeration value="Form"/>
          <xsd:enumeration value="Guideline"/>
          <xsd:enumeration value="Policy"/>
          <xsd:enumeration value="Presentation"/>
          <xsd:enumeration value="Report"/>
          <xsd:enumeration value="Strategy"/>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FDAFFC30-09C9-432E-BF35-FC08095153C7}">
  <ds:schemaRefs>
    <ds:schemaRef ds:uri="http://purl.org/dc/dcmitype/"/>
    <ds:schemaRef ds:uri="http://schemas.microsoft.com/office/2006/metadata/properties"/>
    <ds:schemaRef ds:uri="http://purl.org/dc/terms/"/>
    <ds:schemaRef ds:uri="http://schemas.microsoft.com/sharepoint/v3"/>
    <ds:schemaRef ds:uri="http://schemas.microsoft.com/office/2006/documentManagement/types"/>
    <ds:schemaRef ds:uri="1f70c37c-c3dd-452e-8808-84ca52e5f108"/>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6ABB17C-1081-41D3-9809-558BFD7AF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70c37c-c3dd-452e-8808-84ca52e5f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94C293-62A5-490D-83AD-D57271ED98B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10719</TotalTime>
  <Words>2428</Words>
  <Application>Microsoft Office PowerPoint</Application>
  <PresentationFormat>On-screen Show (4:3)</PresentationFormat>
  <Paragraphs>402</Paragraphs>
  <Slides>79</Slides>
  <Notes>31</Notes>
  <HiddenSlides>2</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79</vt:i4>
      </vt:variant>
    </vt:vector>
  </HeadingPairs>
  <TitlesOfParts>
    <vt:vector size="101" baseType="lpstr">
      <vt:lpstr>MS PGothic</vt:lpstr>
      <vt:lpstr>Arial</vt:lpstr>
      <vt:lpstr>Calibri</vt:lpstr>
      <vt:lpstr>Century Gothic</vt:lpstr>
      <vt:lpstr>Helvetica</vt:lpstr>
      <vt:lpstr>Open Sans</vt:lpstr>
      <vt:lpstr>Wingdings</vt:lpstr>
      <vt:lpstr>Wingdings 3</vt:lpstr>
      <vt:lpstr>Light Blue</vt:lpstr>
      <vt:lpstr>Blue Celeste</vt:lpstr>
      <vt:lpstr>Bright Blue</vt:lpstr>
      <vt:lpstr>Sky Blue</vt:lpstr>
      <vt:lpstr>Yellow</vt:lpstr>
      <vt:lpstr>Orange</vt:lpstr>
      <vt:lpstr>Pink</vt:lpstr>
      <vt:lpstr>Purple</vt:lpstr>
      <vt:lpstr>Stone</vt:lpstr>
      <vt:lpstr>Light Green</vt:lpstr>
      <vt:lpstr>1_Blue Celeste</vt:lpstr>
      <vt:lpstr>1_Default Design</vt:lpstr>
      <vt:lpstr>Slice</vt:lpstr>
      <vt:lpstr>Office Theme</vt:lpstr>
      <vt:lpstr>PowerPoint Presentation</vt:lpstr>
      <vt:lpstr>Chair’s Welcome and Opening Remarks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Refreshments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 APPROACHES TO MEETING THE GATSBY BENCHMARKS</vt:lpstr>
      <vt:lpstr>THE NEED FOR CAREERS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SENSE OF IT ALL</vt:lpstr>
      <vt:lpstr>PowerPoint Presentation</vt:lpstr>
      <vt:lpstr>CAREERS STRATEGY AND  STATUTORY GUIDANCE</vt:lpstr>
      <vt:lpstr>TIMEFRAME FOR IMPLEMENTATION</vt:lpstr>
      <vt:lpstr>CAREERS LEADER</vt:lpstr>
      <vt:lpstr>THE GATSBY BENCHMARKS</vt:lpstr>
      <vt:lpstr>WHERE ARE YOU NOW?</vt:lpstr>
      <vt:lpstr>THE COMPASS AND TRACKER TOOL</vt:lpstr>
      <vt:lpstr>PowerPoint Presentation</vt:lpstr>
      <vt:lpstr>PowerPoint Presentation</vt:lpstr>
      <vt:lpstr>PowerPoint Presentation</vt:lpstr>
      <vt:lpstr>AN ENTERPRISE ADVISER</vt:lpstr>
      <vt:lpstr>CELP!</vt:lpstr>
      <vt:lpstr>PRACTICAL APPROACHES</vt:lpstr>
      <vt:lpstr>PRACTICAL APPROACHES</vt:lpstr>
      <vt:lpstr>THE TRICKY BENCHMARKS!</vt:lpstr>
      <vt:lpstr>LINKING CURRICULUM LEARNING TO CAREERS</vt:lpstr>
      <vt:lpstr>ENCOUNTERS WITH EMPLOYERS  AND EMPLOYEES</vt:lpstr>
      <vt:lpstr>EXPERIENCES OF WORKPLACES</vt:lpstr>
      <vt:lpstr>PERSONAL GUIDANCE</vt:lpstr>
      <vt:lpstr>ENABLING ENTERPRISE</vt:lpstr>
      <vt:lpstr>TOP TIPS</vt:lpstr>
      <vt:lpstr>THANK YOU!</vt:lpstr>
      <vt:lpstr>TAKEAWAY</vt:lpstr>
      <vt:lpstr>CONTACT DETAILS</vt:lpstr>
      <vt:lpstr>CONTACT DETAILS</vt:lpstr>
      <vt:lpstr>CONTACT DETAILS</vt:lpstr>
      <vt:lpstr>Chair’s Concluding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(IOE) powerpoint presentation template</dc:title>
  <dc:creator>Paul2</dc:creator>
  <cp:lastModifiedBy>Jordan Rehill</cp:lastModifiedBy>
  <cp:revision>143</cp:revision>
  <cp:lastPrinted>2016-05-26T08:47:51Z</cp:lastPrinted>
  <dcterms:created xsi:type="dcterms:W3CDTF">2013-09-17T12:18:35Z</dcterms:created>
  <dcterms:modified xsi:type="dcterms:W3CDTF">2018-04-19T13:10:57Z</dcterms:modified>
</cp:coreProperties>
</file>