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3" r:id="rId7"/>
    <p:sldId id="264" r:id="rId8"/>
    <p:sldId id="265" r:id="rId9"/>
    <p:sldId id="267"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CC33"/>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FFC619-1F1B-46C5-BB01-32AD4F133559}" type="datetimeFigureOut">
              <a:rPr lang="en-GB" smtClean="0"/>
              <a:t>14/06/2018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43891D-585E-451B-97E5-8BC7DDE7ADB1}" type="slidenum">
              <a:rPr lang="en-GB" smtClean="0"/>
              <a:t>‹#›</a:t>
            </a:fld>
            <a:endParaRPr lang="en-GB"/>
          </a:p>
        </p:txBody>
      </p:sp>
    </p:spTree>
    <p:extLst>
      <p:ext uri="{BB962C8B-B14F-4D97-AF65-F5344CB8AC3E}">
        <p14:creationId xmlns:p14="http://schemas.microsoft.com/office/powerpoint/2010/main" val="3843750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Construction &amp; Logistics: 22%; Engineering &amp; Technology: 32%; Digital &amp; Business: 6%; Health &amp; Hospitality: 17%; Creative &amp; Design:24%</a:t>
            </a:r>
            <a:endParaRPr lang="en-GB" dirty="0"/>
          </a:p>
        </p:txBody>
      </p:sp>
      <p:sp>
        <p:nvSpPr>
          <p:cNvPr id="4" name="Slide Number Placeholder 3"/>
          <p:cNvSpPr>
            <a:spLocks noGrp="1"/>
          </p:cNvSpPr>
          <p:nvPr>
            <p:ph type="sldNum" sz="quarter" idx="10"/>
          </p:nvPr>
        </p:nvSpPr>
        <p:spPr/>
        <p:txBody>
          <a:bodyPr/>
          <a:lstStyle/>
          <a:p>
            <a:fld id="{D243891D-585E-451B-97E5-8BC7DDE7ADB1}" type="slidenum">
              <a:rPr lang="en-GB" smtClean="0"/>
              <a:t>5</a:t>
            </a:fld>
            <a:endParaRPr lang="en-GB"/>
          </a:p>
        </p:txBody>
      </p:sp>
    </p:spTree>
    <p:extLst>
      <p:ext uri="{BB962C8B-B14F-4D97-AF65-F5344CB8AC3E}">
        <p14:creationId xmlns:p14="http://schemas.microsoft.com/office/powerpoint/2010/main" val="33434158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4BFC3FC-9E31-42C6-BDC5-E1CE6354EF46}" type="slidenum">
              <a:rPr lang="en-GB" smtClean="0"/>
              <a:t>‹#›</a:t>
            </a:fld>
            <a:endParaRPr lang="en-GB"/>
          </a:p>
        </p:txBody>
      </p:sp>
      <p:pic>
        <p:nvPicPr>
          <p:cNvPr id="7" name="Picture 6" descr="C:\Users\ONewton\Documents\7. Communications\Logos\EF logo 1 line (002).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40960" y="6321425"/>
            <a:ext cx="1910080" cy="400050"/>
          </a:xfrm>
          <a:prstGeom prst="rect">
            <a:avLst/>
          </a:prstGeom>
          <a:noFill/>
          <a:ln>
            <a:noFill/>
          </a:ln>
        </p:spPr>
      </p:pic>
    </p:spTree>
    <p:extLst>
      <p:ext uri="{BB962C8B-B14F-4D97-AF65-F5344CB8AC3E}">
        <p14:creationId xmlns:p14="http://schemas.microsoft.com/office/powerpoint/2010/main" val="2223659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5FE739-5C66-47E8-8ED5-A3B7760A0202}" type="datetimeFigureOut">
              <a:rPr lang="en-GB" smtClean="0"/>
              <a:t>14/06/2018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BFC3FC-9E31-42C6-BDC5-E1CE6354EF46}" type="slidenum">
              <a:rPr lang="en-GB" smtClean="0"/>
              <a:t>‹#›</a:t>
            </a:fld>
            <a:endParaRPr lang="en-GB"/>
          </a:p>
        </p:txBody>
      </p:sp>
    </p:spTree>
    <p:extLst>
      <p:ext uri="{BB962C8B-B14F-4D97-AF65-F5344CB8AC3E}">
        <p14:creationId xmlns:p14="http://schemas.microsoft.com/office/powerpoint/2010/main" val="2176583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5FE739-5C66-47E8-8ED5-A3B7760A0202}" type="datetimeFigureOut">
              <a:rPr lang="en-GB" smtClean="0"/>
              <a:t>14/06/2018</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4BFC3FC-9E31-42C6-BDC5-E1CE6354EF46}" type="slidenum">
              <a:rPr lang="en-GB" smtClean="0"/>
              <a:t>‹#›</a:t>
            </a:fld>
            <a:endParaRPr lang="en-GB"/>
          </a:p>
        </p:txBody>
      </p:sp>
      <p:pic>
        <p:nvPicPr>
          <p:cNvPr id="7" name="Picture 6" descr="C:\Users\ONewton\Documents\7. Communications\Logos\EF logo 1 line (002).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40960" y="6356349"/>
            <a:ext cx="1906821" cy="365125"/>
          </a:xfrm>
          <a:prstGeom prst="rect">
            <a:avLst/>
          </a:prstGeom>
          <a:noFill/>
          <a:ln>
            <a:noFill/>
          </a:ln>
        </p:spPr>
      </p:pic>
    </p:spTree>
    <p:extLst>
      <p:ext uri="{BB962C8B-B14F-4D97-AF65-F5344CB8AC3E}">
        <p14:creationId xmlns:p14="http://schemas.microsoft.com/office/powerpoint/2010/main" val="2142809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4BFC3FC-9E31-42C6-BDC5-E1CE6354EF46}" type="slidenum">
              <a:rPr lang="en-GB" smtClean="0"/>
              <a:t>‹#›</a:t>
            </a:fld>
            <a:endParaRPr lang="en-GB"/>
          </a:p>
        </p:txBody>
      </p:sp>
      <p:pic>
        <p:nvPicPr>
          <p:cNvPr id="7" name="Picture 6" descr="C:\Users\ONewton\Documents\7. Communications\Logos\EF logo 1 line (002).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40960" y="6356349"/>
            <a:ext cx="1906821" cy="365125"/>
          </a:xfrm>
          <a:prstGeom prst="rect">
            <a:avLst/>
          </a:prstGeom>
          <a:noFill/>
          <a:ln>
            <a:noFill/>
          </a:ln>
        </p:spPr>
      </p:pic>
    </p:spTree>
    <p:extLst>
      <p:ext uri="{BB962C8B-B14F-4D97-AF65-F5344CB8AC3E}">
        <p14:creationId xmlns:p14="http://schemas.microsoft.com/office/powerpoint/2010/main" val="3356396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5FE739-5C66-47E8-8ED5-A3B7760A0202}" type="datetimeFigureOut">
              <a:rPr lang="en-GB" smtClean="0"/>
              <a:t>14/06/2018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BFC3FC-9E31-42C6-BDC5-E1CE6354EF46}" type="slidenum">
              <a:rPr lang="en-GB" smtClean="0"/>
              <a:t>‹#›</a:t>
            </a:fld>
            <a:endParaRPr lang="en-GB"/>
          </a:p>
        </p:txBody>
      </p:sp>
    </p:spTree>
    <p:extLst>
      <p:ext uri="{BB962C8B-B14F-4D97-AF65-F5344CB8AC3E}">
        <p14:creationId xmlns:p14="http://schemas.microsoft.com/office/powerpoint/2010/main" val="2468897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E5FE739-5C66-47E8-8ED5-A3B7760A0202}" type="datetimeFigureOut">
              <a:rPr lang="en-GB" smtClean="0"/>
              <a:t>14/06/2018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BFC3FC-9E31-42C6-BDC5-E1CE6354EF46}" type="slidenum">
              <a:rPr lang="en-GB" smtClean="0"/>
              <a:t>‹#›</a:t>
            </a:fld>
            <a:endParaRPr lang="en-GB"/>
          </a:p>
        </p:txBody>
      </p:sp>
    </p:spTree>
    <p:extLst>
      <p:ext uri="{BB962C8B-B14F-4D97-AF65-F5344CB8AC3E}">
        <p14:creationId xmlns:p14="http://schemas.microsoft.com/office/powerpoint/2010/main" val="2152533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E5FE739-5C66-47E8-8ED5-A3B7760A0202}" type="datetimeFigureOut">
              <a:rPr lang="en-GB" smtClean="0"/>
              <a:t>14/06/2018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4BFC3FC-9E31-42C6-BDC5-E1CE6354EF46}" type="slidenum">
              <a:rPr lang="en-GB" smtClean="0"/>
              <a:t>‹#›</a:t>
            </a:fld>
            <a:endParaRPr lang="en-GB"/>
          </a:p>
        </p:txBody>
      </p:sp>
    </p:spTree>
    <p:extLst>
      <p:ext uri="{BB962C8B-B14F-4D97-AF65-F5344CB8AC3E}">
        <p14:creationId xmlns:p14="http://schemas.microsoft.com/office/powerpoint/2010/main" val="2079768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E5FE739-5C66-47E8-8ED5-A3B7760A0202}" type="datetimeFigureOut">
              <a:rPr lang="en-GB" smtClean="0"/>
              <a:t>14/06/2018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4BFC3FC-9E31-42C6-BDC5-E1CE6354EF46}" type="slidenum">
              <a:rPr lang="en-GB" smtClean="0"/>
              <a:t>‹#›</a:t>
            </a:fld>
            <a:endParaRPr lang="en-GB"/>
          </a:p>
        </p:txBody>
      </p:sp>
    </p:spTree>
    <p:extLst>
      <p:ext uri="{BB962C8B-B14F-4D97-AF65-F5344CB8AC3E}">
        <p14:creationId xmlns:p14="http://schemas.microsoft.com/office/powerpoint/2010/main" val="1051984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5FE739-5C66-47E8-8ED5-A3B7760A0202}" type="datetimeFigureOut">
              <a:rPr lang="en-GB" smtClean="0"/>
              <a:t>14/06/2018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4BFC3FC-9E31-42C6-BDC5-E1CE6354EF46}" type="slidenum">
              <a:rPr lang="en-GB" smtClean="0"/>
              <a:t>‹#›</a:t>
            </a:fld>
            <a:endParaRPr lang="en-GB"/>
          </a:p>
        </p:txBody>
      </p:sp>
    </p:spTree>
    <p:extLst>
      <p:ext uri="{BB962C8B-B14F-4D97-AF65-F5344CB8AC3E}">
        <p14:creationId xmlns:p14="http://schemas.microsoft.com/office/powerpoint/2010/main" val="619898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E5FE739-5C66-47E8-8ED5-A3B7760A0202}" type="datetimeFigureOut">
              <a:rPr lang="en-GB" smtClean="0"/>
              <a:t>14/06/2018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BFC3FC-9E31-42C6-BDC5-E1CE6354EF46}" type="slidenum">
              <a:rPr lang="en-GB" smtClean="0"/>
              <a:t>‹#›</a:t>
            </a:fld>
            <a:endParaRPr lang="en-GB"/>
          </a:p>
        </p:txBody>
      </p:sp>
    </p:spTree>
    <p:extLst>
      <p:ext uri="{BB962C8B-B14F-4D97-AF65-F5344CB8AC3E}">
        <p14:creationId xmlns:p14="http://schemas.microsoft.com/office/powerpoint/2010/main" val="4259282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E5FE739-5C66-47E8-8ED5-A3B7760A0202}" type="datetimeFigureOut">
              <a:rPr lang="en-GB" smtClean="0"/>
              <a:t>14/06/2018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BFC3FC-9E31-42C6-BDC5-E1CE6354EF46}" type="slidenum">
              <a:rPr lang="en-GB" smtClean="0"/>
              <a:t>‹#›</a:t>
            </a:fld>
            <a:endParaRPr lang="en-GB"/>
          </a:p>
        </p:txBody>
      </p:sp>
    </p:spTree>
    <p:extLst>
      <p:ext uri="{BB962C8B-B14F-4D97-AF65-F5344CB8AC3E}">
        <p14:creationId xmlns:p14="http://schemas.microsoft.com/office/powerpoint/2010/main" val="2277082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5FE739-5C66-47E8-8ED5-A3B7760A0202}" type="datetimeFigureOut">
              <a:rPr lang="en-GB" smtClean="0"/>
              <a:t>14/06/2018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BFC3FC-9E31-42C6-BDC5-E1CE6354EF46}" type="slidenum">
              <a:rPr lang="en-GB" smtClean="0"/>
              <a:t>‹#›</a:t>
            </a:fld>
            <a:endParaRPr lang="en-GB"/>
          </a:p>
        </p:txBody>
      </p:sp>
    </p:spTree>
    <p:extLst>
      <p:ext uri="{BB962C8B-B14F-4D97-AF65-F5344CB8AC3E}">
        <p14:creationId xmlns:p14="http://schemas.microsoft.com/office/powerpoint/2010/main" val="2611481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08854"/>
            <a:ext cx="9144000" cy="2387600"/>
          </a:xfrm>
        </p:spPr>
        <p:txBody>
          <a:bodyPr>
            <a:normAutofit fontScale="90000"/>
          </a:bodyPr>
          <a:lstStyle/>
          <a:p>
            <a:r>
              <a:rPr lang="en-GB" dirty="0" smtClean="0"/>
              <a:t>Skills competitions</a:t>
            </a:r>
            <a:br>
              <a:rPr lang="en-GB" dirty="0" smtClean="0"/>
            </a:br>
            <a:r>
              <a:rPr lang="en-GB" dirty="0" smtClean="0"/>
              <a:t>Experiences of past competitors</a:t>
            </a:r>
            <a:endParaRPr lang="en-GB" dirty="0"/>
          </a:p>
        </p:txBody>
      </p:sp>
      <p:sp>
        <p:nvSpPr>
          <p:cNvPr id="3" name="Subtitle 2"/>
          <p:cNvSpPr>
            <a:spLocks noGrp="1"/>
          </p:cNvSpPr>
          <p:nvPr>
            <p:ph type="subTitle" idx="1"/>
          </p:nvPr>
        </p:nvSpPr>
        <p:spPr>
          <a:xfrm>
            <a:off x="1524000" y="3602037"/>
            <a:ext cx="9144000" cy="2014991"/>
          </a:xfrm>
        </p:spPr>
        <p:txBody>
          <a:bodyPr>
            <a:normAutofit fontScale="92500" lnSpcReduction="10000"/>
          </a:bodyPr>
          <a:lstStyle/>
          <a:p>
            <a:r>
              <a:rPr lang="en-GB" dirty="0" smtClean="0"/>
              <a:t>Dr Andrea Laczik</a:t>
            </a:r>
          </a:p>
          <a:p>
            <a:endParaRPr lang="en-GB" dirty="0"/>
          </a:p>
          <a:p>
            <a:r>
              <a:rPr lang="en-GB" dirty="0"/>
              <a:t> 5th International Conference on </a:t>
            </a:r>
            <a:r>
              <a:rPr lang="en-GB" dirty="0" smtClean="0"/>
              <a:t/>
            </a:r>
            <a:br>
              <a:rPr lang="en-GB" dirty="0" smtClean="0"/>
            </a:br>
            <a:r>
              <a:rPr lang="en-GB" dirty="0" smtClean="0"/>
              <a:t>Employer </a:t>
            </a:r>
            <a:r>
              <a:rPr lang="en-GB" dirty="0"/>
              <a:t>Engagement and </a:t>
            </a:r>
            <a:r>
              <a:rPr lang="en-GB" dirty="0" smtClean="0"/>
              <a:t>Training</a:t>
            </a:r>
            <a:br>
              <a:rPr lang="en-GB" dirty="0" smtClean="0"/>
            </a:br>
            <a:r>
              <a:rPr lang="en-GB" dirty="0" smtClean="0"/>
              <a:t/>
            </a:r>
            <a:br>
              <a:rPr lang="en-GB" dirty="0" smtClean="0"/>
            </a:br>
            <a:r>
              <a:rPr lang="en-GB" dirty="0" smtClean="0"/>
              <a:t>5-6 July 2018 </a:t>
            </a:r>
          </a:p>
          <a:p>
            <a:endParaRPr lang="en-GB" dirty="0"/>
          </a:p>
        </p:txBody>
      </p:sp>
    </p:spTree>
    <p:extLst>
      <p:ext uri="{BB962C8B-B14F-4D97-AF65-F5344CB8AC3E}">
        <p14:creationId xmlns:p14="http://schemas.microsoft.com/office/powerpoint/2010/main" val="2133018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4406"/>
          </a:xfrm>
        </p:spPr>
        <p:txBody>
          <a:bodyPr>
            <a:normAutofit/>
          </a:bodyPr>
          <a:lstStyle/>
          <a:p>
            <a:r>
              <a:rPr lang="en-GB" sz="3600" dirty="0" smtClean="0"/>
              <a:t>Conclusion</a:t>
            </a:r>
            <a:endParaRPr lang="en-GB" sz="3600" dirty="0"/>
          </a:p>
        </p:txBody>
      </p:sp>
      <p:sp>
        <p:nvSpPr>
          <p:cNvPr id="3" name="Content Placeholder 2"/>
          <p:cNvSpPr>
            <a:spLocks noGrp="1"/>
          </p:cNvSpPr>
          <p:nvPr>
            <p:ph idx="1"/>
          </p:nvPr>
        </p:nvSpPr>
        <p:spPr>
          <a:xfrm>
            <a:off x="838200" y="1419497"/>
            <a:ext cx="10515600" cy="4757466"/>
          </a:xfrm>
        </p:spPr>
        <p:txBody>
          <a:bodyPr>
            <a:normAutofit fontScale="92500" lnSpcReduction="10000"/>
          </a:bodyPr>
          <a:lstStyle/>
          <a:p>
            <a:pPr marL="0" indent="0">
              <a:buNone/>
            </a:pPr>
            <a:r>
              <a:rPr lang="en-GB" dirty="0" smtClean="0"/>
              <a:t>Survey result suggest:</a:t>
            </a:r>
          </a:p>
          <a:p>
            <a:r>
              <a:rPr lang="en-GB" dirty="0" smtClean="0"/>
              <a:t>Expectations of skills competitions were overwhelmingly met:</a:t>
            </a:r>
            <a:br>
              <a:rPr lang="en-GB" dirty="0" smtClean="0"/>
            </a:br>
            <a:r>
              <a:rPr lang="en-GB" dirty="0" smtClean="0"/>
              <a:t>Young people improved technical skills, were able to demonstrate their existing skills and developed a stronger CV.</a:t>
            </a:r>
          </a:p>
          <a:p>
            <a:r>
              <a:rPr lang="en-GB" dirty="0" smtClean="0"/>
              <a:t>Young people developed a range of transferable skills, especially problem solving, confidence building, resilience, time management and working under pressure.</a:t>
            </a:r>
          </a:p>
          <a:p>
            <a:r>
              <a:rPr lang="en-GB" dirty="0" smtClean="0"/>
              <a:t>Young people mentioned their skills competition experience when applying for a job and 84% felt that this helped them a little or much to secure the job.</a:t>
            </a:r>
          </a:p>
          <a:p>
            <a:r>
              <a:rPr lang="en-GB" dirty="0" smtClean="0"/>
              <a:t>Further research is necessary to investigate the impact of local, regional and sector level competitions.</a:t>
            </a:r>
          </a:p>
          <a:p>
            <a:endParaRPr lang="en-GB" dirty="0" smtClean="0"/>
          </a:p>
          <a:p>
            <a:endParaRPr lang="en-GB" dirty="0"/>
          </a:p>
        </p:txBody>
      </p:sp>
    </p:spTree>
    <p:extLst>
      <p:ext uri="{BB962C8B-B14F-4D97-AF65-F5344CB8AC3E}">
        <p14:creationId xmlns:p14="http://schemas.microsoft.com/office/powerpoint/2010/main" val="155045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Outline</a:t>
            </a:r>
            <a:endParaRPr lang="en-GB" sz="3600" dirty="0"/>
          </a:p>
        </p:txBody>
      </p:sp>
      <p:sp>
        <p:nvSpPr>
          <p:cNvPr id="3" name="Content Placeholder 2"/>
          <p:cNvSpPr>
            <a:spLocks noGrp="1"/>
          </p:cNvSpPr>
          <p:nvPr>
            <p:ph idx="1"/>
          </p:nvPr>
        </p:nvSpPr>
        <p:spPr/>
        <p:txBody>
          <a:bodyPr/>
          <a:lstStyle/>
          <a:p>
            <a:r>
              <a:rPr lang="en-GB" dirty="0" smtClean="0"/>
              <a:t>Aim of the research</a:t>
            </a:r>
          </a:p>
          <a:p>
            <a:r>
              <a:rPr lang="en-GB" dirty="0" smtClean="0"/>
              <a:t>What does the literature </a:t>
            </a:r>
            <a:r>
              <a:rPr lang="en-GB" dirty="0" smtClean="0"/>
              <a:t>say?</a:t>
            </a:r>
            <a:endParaRPr lang="en-GB" dirty="0" smtClean="0"/>
          </a:p>
          <a:p>
            <a:r>
              <a:rPr lang="en-GB" dirty="0" smtClean="0"/>
              <a:t>Methodology</a:t>
            </a:r>
          </a:p>
          <a:p>
            <a:r>
              <a:rPr lang="en-GB" dirty="0" smtClean="0"/>
              <a:t>Findings</a:t>
            </a:r>
          </a:p>
          <a:p>
            <a:r>
              <a:rPr lang="en-GB" dirty="0" smtClean="0"/>
              <a:t>Conclusion</a:t>
            </a:r>
          </a:p>
          <a:p>
            <a:r>
              <a:rPr lang="en-GB" dirty="0" smtClean="0"/>
              <a:t>Ideas for further research</a:t>
            </a:r>
            <a:endParaRPr lang="en-GB" dirty="0"/>
          </a:p>
        </p:txBody>
      </p:sp>
    </p:spTree>
    <p:extLst>
      <p:ext uri="{BB962C8B-B14F-4D97-AF65-F5344CB8AC3E}">
        <p14:creationId xmlns:p14="http://schemas.microsoft.com/office/powerpoint/2010/main" val="2256582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Aims of the research</a:t>
            </a:r>
            <a:endParaRPr lang="en-GB" sz="3600" dirty="0"/>
          </a:p>
        </p:txBody>
      </p:sp>
      <p:sp>
        <p:nvSpPr>
          <p:cNvPr id="3" name="Content Placeholder 2"/>
          <p:cNvSpPr>
            <a:spLocks noGrp="1"/>
          </p:cNvSpPr>
          <p:nvPr>
            <p:ph idx="1"/>
          </p:nvPr>
        </p:nvSpPr>
        <p:spPr/>
        <p:txBody>
          <a:bodyPr/>
          <a:lstStyle/>
          <a:p>
            <a:pPr marL="0" indent="0">
              <a:buNone/>
            </a:pPr>
            <a:r>
              <a:rPr lang="en-GB" dirty="0" smtClean="0"/>
              <a:t>The research is based on former competitors’ experiences</a:t>
            </a:r>
          </a:p>
          <a:p>
            <a:r>
              <a:rPr lang="en-GB" dirty="0" smtClean="0"/>
              <a:t>to identify how skills competitions support their skills development;</a:t>
            </a:r>
          </a:p>
          <a:p>
            <a:r>
              <a:rPr lang="en-GB" dirty="0" smtClean="0"/>
              <a:t>to find out how (if) their skills competitions’ experiences are used to secure employment and/or progression in a job;</a:t>
            </a:r>
          </a:p>
          <a:p>
            <a:r>
              <a:rPr lang="en-GB" dirty="0" smtClean="0"/>
              <a:t>to identify other (other than skills development) benefits of taking part in competitions;</a:t>
            </a:r>
          </a:p>
          <a:p>
            <a:r>
              <a:rPr lang="en-GB" dirty="0" smtClean="0"/>
              <a:t>to better understand some personal experiences with skills competitions at different levels.</a:t>
            </a:r>
          </a:p>
          <a:p>
            <a:endParaRPr lang="en-GB" dirty="0"/>
          </a:p>
        </p:txBody>
      </p:sp>
    </p:spTree>
    <p:extLst>
      <p:ext uri="{BB962C8B-B14F-4D97-AF65-F5344CB8AC3E}">
        <p14:creationId xmlns:p14="http://schemas.microsoft.com/office/powerpoint/2010/main" val="464162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What does the literature say?</a:t>
            </a:r>
            <a:endParaRPr lang="en-GB" sz="3600" dirty="0"/>
          </a:p>
        </p:txBody>
      </p:sp>
      <p:sp>
        <p:nvSpPr>
          <p:cNvPr id="3" name="Content Placeholder 2"/>
          <p:cNvSpPr>
            <a:spLocks noGrp="1"/>
          </p:cNvSpPr>
          <p:nvPr>
            <p:ph idx="1"/>
          </p:nvPr>
        </p:nvSpPr>
        <p:spPr/>
        <p:txBody>
          <a:bodyPr>
            <a:normAutofit lnSpcReduction="10000"/>
          </a:bodyPr>
          <a:lstStyle/>
          <a:p>
            <a:r>
              <a:rPr lang="en-GB" dirty="0" smtClean="0"/>
              <a:t>Very little literature on skills competitions</a:t>
            </a:r>
          </a:p>
          <a:p>
            <a:pPr marL="0" indent="0">
              <a:buNone/>
            </a:pPr>
            <a:r>
              <a:rPr lang="en-GB" dirty="0" smtClean="0"/>
              <a:t>NAS commissioned (2012-13) a suite of three projects to better understand how World Skills Competitions support skills development.</a:t>
            </a:r>
          </a:p>
          <a:p>
            <a:r>
              <a:rPr lang="en-GB" dirty="0" smtClean="0"/>
              <a:t>P1: focused on competitors characteristics and natural abilities</a:t>
            </a:r>
          </a:p>
          <a:p>
            <a:r>
              <a:rPr lang="en-GB" dirty="0" smtClean="0"/>
              <a:t>P2: focused on the learning environment within the work environment</a:t>
            </a:r>
          </a:p>
          <a:p>
            <a:r>
              <a:rPr lang="en-GB" dirty="0" smtClean="0"/>
              <a:t>P3: focused on broader benefits to all stakeholders (competitors, training managers, FE lecturers, employers, family/friends) and society.</a:t>
            </a:r>
          </a:p>
          <a:p>
            <a:pPr marL="0" indent="0">
              <a:buNone/>
            </a:pPr>
            <a:r>
              <a:rPr lang="en-GB" dirty="0" smtClean="0"/>
              <a:t>More literature exist in Finland and Australia</a:t>
            </a:r>
            <a:endParaRPr lang="en-GB" dirty="0"/>
          </a:p>
        </p:txBody>
      </p:sp>
    </p:spTree>
    <p:extLst>
      <p:ext uri="{BB962C8B-B14F-4D97-AF65-F5344CB8AC3E}">
        <p14:creationId xmlns:p14="http://schemas.microsoft.com/office/powerpoint/2010/main" val="1282448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Methodology - Survey</a:t>
            </a:r>
            <a:endParaRPr lang="en-GB" sz="3600" dirty="0"/>
          </a:p>
        </p:txBody>
      </p:sp>
      <p:sp>
        <p:nvSpPr>
          <p:cNvPr id="3" name="Content Placeholder 2"/>
          <p:cNvSpPr>
            <a:spLocks noGrp="1"/>
          </p:cNvSpPr>
          <p:nvPr>
            <p:ph idx="1"/>
          </p:nvPr>
        </p:nvSpPr>
        <p:spPr/>
        <p:txBody>
          <a:bodyPr>
            <a:normAutofit fontScale="85000" lnSpcReduction="20000"/>
          </a:bodyPr>
          <a:lstStyle/>
          <a:p>
            <a:r>
              <a:rPr lang="en-GB" dirty="0" smtClean="0"/>
              <a:t>Small scale pilot study between November 2017 and March 2018</a:t>
            </a:r>
          </a:p>
          <a:p>
            <a:r>
              <a:rPr lang="en-GB" dirty="0" smtClean="0"/>
              <a:t>Mixed method approach using on-line survey and telephone interviews (15 interviews)</a:t>
            </a:r>
          </a:p>
          <a:p>
            <a:r>
              <a:rPr lang="en-GB" dirty="0" smtClean="0"/>
              <a:t>Interviewees have not competed at national and international levels.</a:t>
            </a:r>
            <a:endParaRPr lang="en-GB" dirty="0" smtClean="0"/>
          </a:p>
          <a:p>
            <a:pPr marL="0" indent="0">
              <a:buNone/>
            </a:pPr>
            <a:r>
              <a:rPr lang="en-GB" dirty="0" smtClean="0"/>
              <a:t/>
            </a:r>
            <a:br>
              <a:rPr lang="en-GB" dirty="0" smtClean="0"/>
            </a:br>
            <a:r>
              <a:rPr lang="en-GB" dirty="0" smtClean="0"/>
              <a:t>About </a:t>
            </a:r>
            <a:r>
              <a:rPr lang="en-GB" dirty="0" smtClean="0"/>
              <a:t>the </a:t>
            </a:r>
            <a:r>
              <a:rPr lang="en-GB" dirty="0" smtClean="0"/>
              <a:t>survey respondents</a:t>
            </a:r>
            <a:r>
              <a:rPr lang="en-GB" dirty="0" smtClean="0"/>
              <a:t>: 255 responses</a:t>
            </a:r>
          </a:p>
          <a:p>
            <a:pPr marL="0" indent="0">
              <a:buNone/>
            </a:pPr>
            <a:r>
              <a:rPr lang="en-GB" dirty="0" smtClean="0"/>
              <a:t>Age: 193 were born between 1992 and 1998</a:t>
            </a:r>
          </a:p>
          <a:p>
            <a:pPr marL="0" indent="0">
              <a:buNone/>
            </a:pPr>
            <a:r>
              <a:rPr lang="en-GB" dirty="0" smtClean="0"/>
              <a:t>39% were doing apprenticeships and 51% were in college while competing</a:t>
            </a:r>
          </a:p>
          <a:p>
            <a:pPr marL="0" indent="0">
              <a:buNone/>
            </a:pPr>
            <a:r>
              <a:rPr lang="en-GB" dirty="0" smtClean="0"/>
              <a:t>91% never competed in </a:t>
            </a:r>
            <a:r>
              <a:rPr lang="en-GB" dirty="0" err="1" smtClean="0"/>
              <a:t>WS</a:t>
            </a:r>
            <a:r>
              <a:rPr lang="en-GB" dirty="0" smtClean="0"/>
              <a:t> International</a:t>
            </a:r>
          </a:p>
          <a:p>
            <a:pPr marL="0" indent="0">
              <a:buNone/>
            </a:pPr>
            <a:r>
              <a:rPr lang="en-GB" dirty="0" smtClean="0"/>
              <a:t>34% did not achieve position (26% received a gold medal)</a:t>
            </a:r>
          </a:p>
          <a:p>
            <a:pPr marL="0" indent="0">
              <a:buNone/>
            </a:pPr>
            <a:r>
              <a:rPr lang="en-GB" dirty="0" smtClean="0"/>
              <a:t>Good spread of sectors</a:t>
            </a:r>
          </a:p>
          <a:p>
            <a:pPr marL="0" indent="0">
              <a:buNone/>
            </a:pPr>
            <a:r>
              <a:rPr lang="en-GB" dirty="0" smtClean="0"/>
              <a:t>95% of competitors were encouraged by their tutor/teacher to enter competition  </a:t>
            </a:r>
            <a:endParaRPr lang="en-GB" dirty="0"/>
          </a:p>
        </p:txBody>
      </p:sp>
    </p:spTree>
    <p:extLst>
      <p:ext uri="{BB962C8B-B14F-4D97-AF65-F5344CB8AC3E}">
        <p14:creationId xmlns:p14="http://schemas.microsoft.com/office/powerpoint/2010/main" val="3140644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3384"/>
          </a:xfrm>
        </p:spPr>
        <p:txBody>
          <a:bodyPr>
            <a:normAutofit/>
          </a:bodyPr>
          <a:lstStyle/>
          <a:p>
            <a:r>
              <a:rPr lang="en-GB" sz="3600" dirty="0" smtClean="0"/>
              <a:t>Meeting young people’s expectations</a:t>
            </a:r>
            <a:endParaRPr lang="en-GB" sz="3600" dirty="0"/>
          </a:p>
        </p:txBody>
      </p:sp>
      <p:sp>
        <p:nvSpPr>
          <p:cNvPr id="3" name="Content Placeholder 2"/>
          <p:cNvSpPr>
            <a:spLocks noGrp="1"/>
          </p:cNvSpPr>
          <p:nvPr>
            <p:ph idx="1"/>
          </p:nvPr>
        </p:nvSpPr>
        <p:spPr>
          <a:xfrm>
            <a:off x="838200" y="1348509"/>
            <a:ext cx="10515600" cy="4828454"/>
          </a:xfrm>
        </p:spPr>
        <p:txBody>
          <a:bodyPr/>
          <a:lstStyle/>
          <a:p>
            <a:pPr marL="0" indent="0">
              <a:buNone/>
            </a:pPr>
            <a:r>
              <a:rPr lang="en-GB" sz="2600" b="1" dirty="0" smtClean="0">
                <a:latin typeface="Calibri" pitchFamily="34" charset="0"/>
                <a:cs typeface="Calibri" pitchFamily="34" charset="0"/>
              </a:rPr>
              <a:t>More </a:t>
            </a:r>
            <a:r>
              <a:rPr lang="en-GB" sz="2600" b="1" dirty="0">
                <a:latin typeface="Calibri" pitchFamily="34" charset="0"/>
                <a:cs typeface="Calibri" pitchFamily="34" charset="0"/>
              </a:rPr>
              <a:t>than half </a:t>
            </a:r>
            <a:r>
              <a:rPr lang="en-GB" sz="2600" dirty="0">
                <a:latin typeface="Calibri" pitchFamily="34" charset="0"/>
                <a:cs typeface="Calibri" pitchFamily="34" charset="0"/>
              </a:rPr>
              <a:t>of respondents expected to improve their technical skills, demonstrate existing skills and develop a stronger CV and were satisfied or very satisfied with how the competition(s) helped them to achieve this</a:t>
            </a:r>
            <a:r>
              <a:rPr lang="en-GB" dirty="0">
                <a:latin typeface="Calibri" pitchFamily="34" charset="0"/>
                <a:cs typeface="Calibri" pitchFamily="34" charset="0"/>
              </a:rPr>
              <a:t>. </a:t>
            </a:r>
          </a:p>
          <a:p>
            <a:pPr marL="0" indent="0">
              <a:buNone/>
            </a:pPr>
            <a:endParaRPr lang="en-GB" dirty="0"/>
          </a:p>
        </p:txBody>
      </p:sp>
      <p:pic>
        <p:nvPicPr>
          <p:cNvPr id="5" name="Picture 4"/>
          <p:cNvPicPr>
            <a:picLocks noChangeAspect="1"/>
          </p:cNvPicPr>
          <p:nvPr/>
        </p:nvPicPr>
        <p:blipFill>
          <a:blip r:embed="rId2"/>
          <a:stretch>
            <a:fillRect/>
          </a:stretch>
        </p:blipFill>
        <p:spPr>
          <a:xfrm>
            <a:off x="2100497" y="2513398"/>
            <a:ext cx="7849778" cy="3924889"/>
          </a:xfrm>
          <a:prstGeom prst="rect">
            <a:avLst/>
          </a:prstGeom>
        </p:spPr>
      </p:pic>
      <p:sp>
        <p:nvSpPr>
          <p:cNvPr id="6" name="Rectangle 5"/>
          <p:cNvSpPr/>
          <p:nvPr/>
        </p:nvSpPr>
        <p:spPr>
          <a:xfrm>
            <a:off x="3257006" y="2856411"/>
            <a:ext cx="731520" cy="1700006"/>
          </a:xfrm>
          <a:prstGeom prst="rect">
            <a:avLst/>
          </a:prstGeom>
          <a:noFill/>
          <a:ln w="19050">
            <a:solidFill>
              <a:srgbClr val="D45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6035040" y="2856411"/>
            <a:ext cx="592183" cy="1700006"/>
          </a:xfrm>
          <a:prstGeom prst="rect">
            <a:avLst/>
          </a:prstGeom>
          <a:noFill/>
          <a:ln w="19050">
            <a:solidFill>
              <a:srgbClr val="D45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8081554" y="2856411"/>
            <a:ext cx="531223" cy="1700006"/>
          </a:xfrm>
          <a:prstGeom prst="rect">
            <a:avLst/>
          </a:prstGeom>
          <a:noFill/>
          <a:ln w="19050">
            <a:solidFill>
              <a:srgbClr val="D45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81508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Building transferable skills</a:t>
            </a:r>
          </a:p>
        </p:txBody>
      </p:sp>
      <p:pic>
        <p:nvPicPr>
          <p:cNvPr id="4" name="Content Placeholder 3"/>
          <p:cNvPicPr>
            <a:picLocks noGrp="1" noChangeAspect="1"/>
          </p:cNvPicPr>
          <p:nvPr>
            <p:ph idx="1"/>
          </p:nvPr>
        </p:nvPicPr>
        <p:blipFill>
          <a:blip r:embed="rId2"/>
          <a:stretch>
            <a:fillRect/>
          </a:stretch>
        </p:blipFill>
        <p:spPr>
          <a:xfrm>
            <a:off x="937239" y="1378216"/>
            <a:ext cx="8284611" cy="4534904"/>
          </a:xfrm>
          <a:prstGeom prst="rect">
            <a:avLst/>
          </a:prstGeom>
        </p:spPr>
      </p:pic>
      <p:sp>
        <p:nvSpPr>
          <p:cNvPr id="5" name="Rectangle 4"/>
          <p:cNvSpPr/>
          <p:nvPr/>
        </p:nvSpPr>
        <p:spPr>
          <a:xfrm>
            <a:off x="7193903" y="1413189"/>
            <a:ext cx="2027947" cy="449993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p:nvSpPr>
        <p:spPr>
          <a:xfrm>
            <a:off x="9427056" y="2479066"/>
            <a:ext cx="2035290" cy="2031325"/>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8" name="Rectangle 7"/>
          <p:cNvSpPr/>
          <p:nvPr/>
        </p:nvSpPr>
        <p:spPr>
          <a:xfrm>
            <a:off x="9427056" y="2479067"/>
            <a:ext cx="2175249" cy="2031325"/>
          </a:xfrm>
          <a:prstGeom prst="rect">
            <a:avLst/>
          </a:prstGeom>
        </p:spPr>
        <p:txBody>
          <a:bodyPr wrap="square">
            <a:spAutoFit/>
          </a:bodyPr>
          <a:lstStyle/>
          <a:p>
            <a:r>
              <a:rPr lang="en-GB" dirty="0"/>
              <a:t>Respondents agreed or strongly agreed that taking part in skills competitions had helped them to build transferable skills.</a:t>
            </a:r>
          </a:p>
        </p:txBody>
      </p:sp>
      <p:sp>
        <p:nvSpPr>
          <p:cNvPr id="9" name="Rectangle 8"/>
          <p:cNvSpPr/>
          <p:nvPr/>
        </p:nvSpPr>
        <p:spPr>
          <a:xfrm>
            <a:off x="838199" y="2340975"/>
            <a:ext cx="8448897" cy="578498"/>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871992" y="4905026"/>
            <a:ext cx="8415103" cy="578498"/>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19310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1492"/>
          </a:xfrm>
        </p:spPr>
        <p:txBody>
          <a:bodyPr>
            <a:normAutofit/>
          </a:bodyPr>
          <a:lstStyle/>
          <a:p>
            <a:r>
              <a:rPr lang="en-GB" sz="3600" dirty="0" smtClean="0"/>
              <a:t>Further benefits of skills competitions</a:t>
            </a:r>
            <a:endParaRPr lang="en-GB" sz="3600" dirty="0"/>
          </a:p>
        </p:txBody>
      </p:sp>
      <p:pic>
        <p:nvPicPr>
          <p:cNvPr id="4" name="Content Placeholder 3"/>
          <p:cNvPicPr>
            <a:picLocks noGrp="1" noChangeAspect="1"/>
          </p:cNvPicPr>
          <p:nvPr>
            <p:ph idx="1"/>
          </p:nvPr>
        </p:nvPicPr>
        <p:blipFill>
          <a:blip r:embed="rId2"/>
          <a:stretch>
            <a:fillRect/>
          </a:stretch>
        </p:blipFill>
        <p:spPr>
          <a:xfrm>
            <a:off x="510676" y="1236619"/>
            <a:ext cx="5881415" cy="2599840"/>
          </a:xfrm>
          <a:prstGeom prst="rect">
            <a:avLst/>
          </a:prstGeom>
          <a:ln w="19050">
            <a:solidFill>
              <a:srgbClr val="FF0000"/>
            </a:solidFill>
          </a:ln>
        </p:spPr>
      </p:pic>
      <p:sp>
        <p:nvSpPr>
          <p:cNvPr id="7" name="Rounded Rectangular Callout 6"/>
          <p:cNvSpPr/>
          <p:nvPr/>
        </p:nvSpPr>
        <p:spPr>
          <a:xfrm>
            <a:off x="8401053" y="1130920"/>
            <a:ext cx="2536796" cy="2172791"/>
          </a:xfrm>
          <a:prstGeom prst="wedgeRoundRectCallout">
            <a:avLst>
              <a:gd name="adj1" fmla="val -127246"/>
              <a:gd name="adj2" fmla="val 4789"/>
              <a:gd name="adj3" fmla="val 16667"/>
            </a:avLst>
          </a:prstGeom>
          <a:solidFill>
            <a:srgbClr val="F1CEC7"/>
          </a:solidFill>
          <a:ln>
            <a:solidFill>
              <a:srgbClr val="D45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More than three quarters (79%) mentioned the skills competitions on their CV, 72% in an informal discussion with their employer and 58% at an interview or assessment centre. </a:t>
            </a:r>
          </a:p>
        </p:txBody>
      </p:sp>
      <p:pic>
        <p:nvPicPr>
          <p:cNvPr id="8" name="Picture 7"/>
          <p:cNvPicPr>
            <a:picLocks noChangeAspect="1"/>
          </p:cNvPicPr>
          <p:nvPr/>
        </p:nvPicPr>
        <p:blipFill>
          <a:blip r:embed="rId3"/>
          <a:stretch>
            <a:fillRect/>
          </a:stretch>
        </p:blipFill>
        <p:spPr>
          <a:xfrm>
            <a:off x="6113418" y="3600810"/>
            <a:ext cx="5837210" cy="2808699"/>
          </a:xfrm>
          <a:prstGeom prst="rect">
            <a:avLst/>
          </a:prstGeom>
          <a:ln w="19050">
            <a:solidFill>
              <a:srgbClr val="00B050"/>
            </a:solidFill>
          </a:ln>
        </p:spPr>
      </p:pic>
      <p:sp>
        <p:nvSpPr>
          <p:cNvPr id="9" name="Rounded Rectangular Callout 8"/>
          <p:cNvSpPr/>
          <p:nvPr/>
        </p:nvSpPr>
        <p:spPr>
          <a:xfrm>
            <a:off x="1324609" y="4236718"/>
            <a:ext cx="2866084" cy="2172791"/>
          </a:xfrm>
          <a:prstGeom prst="wedgeRoundRectCallout">
            <a:avLst>
              <a:gd name="adj1" fmla="val 114406"/>
              <a:gd name="adj2" fmla="val -16316"/>
              <a:gd name="adj3" fmla="val 16667"/>
            </a:avLst>
          </a:prstGeom>
          <a:solidFill>
            <a:srgbClr val="F1CEC7"/>
          </a:solidFill>
          <a:ln>
            <a:solidFill>
              <a:srgbClr val="D45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Two-fifths of respondents (40%) said they felt that skills competitions had added very much to their likelihood of getting a job, and a further 44% agreed that it had added to this a little. </a:t>
            </a:r>
          </a:p>
        </p:txBody>
      </p:sp>
    </p:spTree>
    <p:extLst>
      <p:ext uri="{BB962C8B-B14F-4D97-AF65-F5344CB8AC3E}">
        <p14:creationId xmlns:p14="http://schemas.microsoft.com/office/powerpoint/2010/main" val="277836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783" y="189163"/>
            <a:ext cx="10515600" cy="766989"/>
          </a:xfrm>
        </p:spPr>
        <p:txBody>
          <a:bodyPr>
            <a:normAutofit/>
          </a:bodyPr>
          <a:lstStyle/>
          <a:p>
            <a:r>
              <a:rPr lang="en-GB" sz="3600" dirty="0" smtClean="0"/>
              <a:t>Reflections by local and regional competitors</a:t>
            </a:r>
            <a:endParaRPr lang="en-GB" sz="3600" dirty="0"/>
          </a:p>
        </p:txBody>
      </p:sp>
      <p:sp>
        <p:nvSpPr>
          <p:cNvPr id="5" name="Content Placeholder 4"/>
          <p:cNvSpPr>
            <a:spLocks noGrp="1"/>
          </p:cNvSpPr>
          <p:nvPr>
            <p:ph idx="1"/>
          </p:nvPr>
        </p:nvSpPr>
        <p:spPr>
          <a:xfrm>
            <a:off x="5930283" y="956153"/>
            <a:ext cx="6107096" cy="1494084"/>
          </a:xfrm>
          <a:prstGeom prst="wedgeRoundRectCallout">
            <a:avLst>
              <a:gd name="adj1" fmla="val -58342"/>
              <a:gd name="adj2" fmla="val 122246"/>
              <a:gd name="adj3" fmla="val 16667"/>
            </a:avLst>
          </a:prstGeom>
          <a:solidFill>
            <a:srgbClr val="F1CEC7"/>
          </a:solidFill>
          <a:ln>
            <a:solidFill>
              <a:srgbClr val="D45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indent="0" algn="ctr">
              <a:buNone/>
            </a:pPr>
            <a:r>
              <a:rPr lang="en-GB" sz="2200" i="1" dirty="0">
                <a:solidFill>
                  <a:srgbClr val="7030A0"/>
                </a:solidFill>
              </a:rPr>
              <a:t>I had an excellent experience on the day, I had a lot of build up to it, and would recommend the competition to anyone. Give it everything you have got, use all the tips and tricks of the trade and just show off what you can </a:t>
            </a:r>
            <a:r>
              <a:rPr lang="en-GB" sz="2200" i="1" dirty="0" smtClean="0">
                <a:solidFill>
                  <a:srgbClr val="7030A0"/>
                </a:solidFill>
              </a:rPr>
              <a:t>do.</a:t>
            </a:r>
            <a:endParaRPr lang="en-GB" sz="2200" dirty="0" smtClean="0">
              <a:solidFill>
                <a:srgbClr val="7030A0"/>
              </a:solidFill>
            </a:endParaRPr>
          </a:p>
        </p:txBody>
      </p:sp>
      <p:sp>
        <p:nvSpPr>
          <p:cNvPr id="6" name="Content Placeholder 4"/>
          <p:cNvSpPr txBox="1">
            <a:spLocks/>
          </p:cNvSpPr>
          <p:nvPr/>
        </p:nvSpPr>
        <p:spPr>
          <a:xfrm>
            <a:off x="97654" y="2900145"/>
            <a:ext cx="4252404" cy="994299"/>
          </a:xfrm>
          <a:prstGeom prst="wedgeRoundRectCallout">
            <a:avLst>
              <a:gd name="adj1" fmla="val 73342"/>
              <a:gd name="adj2" fmla="val 11856"/>
              <a:gd name="adj3" fmla="val 16667"/>
            </a:avLst>
          </a:prstGeom>
          <a:solidFill>
            <a:srgbClr val="F1CEC7"/>
          </a:solidFill>
          <a:ln w="12700" cap="flat" cmpd="sng" algn="ctr">
            <a:solidFill>
              <a:srgbClr val="D45F1E"/>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en-GB" i="1" dirty="0">
                <a:solidFill>
                  <a:srgbClr val="C00000"/>
                </a:solidFill>
              </a:rPr>
              <a:t>I enjoy competing because it challenges me to do my best effort. I’m not going in to give half </a:t>
            </a:r>
            <a:r>
              <a:rPr lang="en-GB" i="1" dirty="0" smtClean="0">
                <a:solidFill>
                  <a:srgbClr val="C00000"/>
                </a:solidFill>
              </a:rPr>
              <a:t>effort</a:t>
            </a:r>
            <a:r>
              <a:rPr lang="en-GB" i="1" dirty="0">
                <a:solidFill>
                  <a:srgbClr val="C00000"/>
                </a:solidFill>
              </a:rPr>
              <a:t>.</a:t>
            </a:r>
            <a:endParaRPr lang="en-GB" sz="1400" dirty="0" smtClean="0">
              <a:solidFill>
                <a:srgbClr val="C00000"/>
              </a:solidFill>
            </a:endParaRPr>
          </a:p>
        </p:txBody>
      </p:sp>
      <p:sp>
        <p:nvSpPr>
          <p:cNvPr id="8" name="Content Placeholder 4"/>
          <p:cNvSpPr txBox="1">
            <a:spLocks/>
          </p:cNvSpPr>
          <p:nvPr/>
        </p:nvSpPr>
        <p:spPr>
          <a:xfrm>
            <a:off x="7776838" y="5017364"/>
            <a:ext cx="4110362" cy="1473692"/>
          </a:xfrm>
          <a:prstGeom prst="wedgeRoundRectCallout">
            <a:avLst>
              <a:gd name="adj1" fmla="val -107774"/>
              <a:gd name="adj2" fmla="val -149816"/>
              <a:gd name="adj3" fmla="val 16667"/>
            </a:avLst>
          </a:prstGeom>
          <a:solidFill>
            <a:srgbClr val="F1CEC7"/>
          </a:solidFill>
          <a:ln w="12700" cap="flat" cmpd="sng" algn="ctr">
            <a:solidFill>
              <a:srgbClr val="D45F1E"/>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n-GB" dirty="0" smtClean="0">
                <a:solidFill>
                  <a:srgbClr val="FF0000"/>
                </a:solidFill>
              </a:rPr>
              <a:t>The competition made her realise: </a:t>
            </a:r>
            <a:r>
              <a:rPr lang="en-GB" i="1" dirty="0" smtClean="0">
                <a:solidFill>
                  <a:srgbClr val="FF0000"/>
                </a:solidFill>
              </a:rPr>
              <a:t>actually </a:t>
            </a:r>
            <a:r>
              <a:rPr lang="en-GB" i="1" dirty="0">
                <a:solidFill>
                  <a:srgbClr val="FF0000"/>
                </a:solidFill>
              </a:rPr>
              <a:t>I can do this, I am good at what I do and that’s what pushed me to go in to my own </a:t>
            </a:r>
            <a:r>
              <a:rPr lang="en-GB" i="1" dirty="0" smtClean="0">
                <a:solidFill>
                  <a:srgbClr val="FF0000"/>
                </a:solidFill>
              </a:rPr>
              <a:t>business.</a:t>
            </a:r>
            <a:endParaRPr lang="en-GB" dirty="0">
              <a:solidFill>
                <a:srgbClr val="FF0000"/>
              </a:solidFill>
            </a:endParaRPr>
          </a:p>
        </p:txBody>
      </p:sp>
      <p:sp>
        <p:nvSpPr>
          <p:cNvPr id="9" name="Content Placeholder 4"/>
          <p:cNvSpPr txBox="1">
            <a:spLocks/>
          </p:cNvSpPr>
          <p:nvPr/>
        </p:nvSpPr>
        <p:spPr>
          <a:xfrm>
            <a:off x="5175682" y="5610688"/>
            <a:ext cx="2716566" cy="711693"/>
          </a:xfrm>
          <a:prstGeom prst="wedgeRoundRectCallout">
            <a:avLst>
              <a:gd name="adj1" fmla="val -42620"/>
              <a:gd name="adj2" fmla="val -345543"/>
              <a:gd name="adj3" fmla="val 16667"/>
            </a:avLst>
          </a:prstGeom>
          <a:solidFill>
            <a:srgbClr val="F1CEC7"/>
          </a:solidFill>
          <a:ln w="12700" cap="flat" cmpd="sng" algn="ctr">
            <a:solidFill>
              <a:srgbClr val="D45F1E"/>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n-GB" sz="2200" i="1" dirty="0">
                <a:solidFill>
                  <a:srgbClr val="0066CC"/>
                </a:solidFill>
              </a:rPr>
              <a:t>the whole 24 hours was like nothing else</a:t>
            </a:r>
            <a:endParaRPr lang="en-GB" sz="2200" dirty="0">
              <a:solidFill>
                <a:srgbClr val="0066CC"/>
              </a:solidFill>
            </a:endParaRPr>
          </a:p>
        </p:txBody>
      </p:sp>
      <p:sp>
        <p:nvSpPr>
          <p:cNvPr id="10" name="Content Placeholder 4"/>
          <p:cNvSpPr txBox="1">
            <a:spLocks/>
          </p:cNvSpPr>
          <p:nvPr/>
        </p:nvSpPr>
        <p:spPr>
          <a:xfrm>
            <a:off x="97654" y="4101483"/>
            <a:ext cx="4980373" cy="2601158"/>
          </a:xfrm>
          <a:prstGeom prst="wedgeRoundRectCallout">
            <a:avLst>
              <a:gd name="adj1" fmla="val 56255"/>
              <a:gd name="adj2" fmla="val -72610"/>
              <a:gd name="adj3" fmla="val 16667"/>
            </a:avLst>
          </a:prstGeom>
          <a:solidFill>
            <a:srgbClr val="F1CEC7"/>
          </a:solidFill>
          <a:ln w="12700" cap="flat" cmpd="sng" algn="ctr">
            <a:solidFill>
              <a:srgbClr val="D45F1E"/>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n-GB" i="1" dirty="0">
                <a:solidFill>
                  <a:srgbClr val="0000FF"/>
                </a:solidFill>
              </a:rPr>
              <a:t>It was proper problem solving. I had no experience of this particular design to fall back on. I had to stay composed, follow instructions and approach it with a mechanical </a:t>
            </a:r>
            <a:r>
              <a:rPr lang="en-GB" i="1" dirty="0" err="1">
                <a:solidFill>
                  <a:srgbClr val="0000FF"/>
                </a:solidFill>
              </a:rPr>
              <a:t>mindset</a:t>
            </a:r>
            <a:r>
              <a:rPr lang="en-GB" i="1" dirty="0">
                <a:solidFill>
                  <a:srgbClr val="0000FF"/>
                </a:solidFill>
              </a:rPr>
              <a:t>. I remember my teacher at the time had a saying – the main thing to learn is knowing what to do when you don’t know what to do. That really hit home that day!</a:t>
            </a:r>
            <a:endParaRPr lang="en-GB" dirty="0">
              <a:solidFill>
                <a:srgbClr val="0000FF"/>
              </a:solidFill>
            </a:endParaRPr>
          </a:p>
        </p:txBody>
      </p:sp>
      <p:sp>
        <p:nvSpPr>
          <p:cNvPr id="11" name="Content Placeholder 4"/>
          <p:cNvSpPr txBox="1">
            <a:spLocks/>
          </p:cNvSpPr>
          <p:nvPr/>
        </p:nvSpPr>
        <p:spPr>
          <a:xfrm>
            <a:off x="97654" y="1153786"/>
            <a:ext cx="5832629" cy="1438493"/>
          </a:xfrm>
          <a:prstGeom prst="wedgeRoundRectCallout">
            <a:avLst>
              <a:gd name="adj1" fmla="val 40627"/>
              <a:gd name="adj2" fmla="val 114797"/>
              <a:gd name="adj3" fmla="val 16667"/>
            </a:avLst>
          </a:prstGeom>
          <a:solidFill>
            <a:srgbClr val="F1CEC7"/>
          </a:solidFill>
          <a:ln w="12700" cap="flat" cmpd="sng" algn="ctr">
            <a:solidFill>
              <a:srgbClr val="D45F1E"/>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en-GB" i="1" dirty="0">
                <a:solidFill>
                  <a:schemeClr val="accent6">
                    <a:lumMod val="50000"/>
                  </a:schemeClr>
                </a:solidFill>
              </a:rPr>
              <a:t>My college lecturer had faith in me and I wanted to prove that I can do it. It is a test that you cannot fail – it is a good test. You have a good day out and a good story to tell</a:t>
            </a:r>
            <a:r>
              <a:rPr lang="en-GB" dirty="0">
                <a:solidFill>
                  <a:schemeClr val="accent6">
                    <a:lumMod val="50000"/>
                  </a:schemeClr>
                </a:solidFill>
              </a:rPr>
              <a:t>.</a:t>
            </a:r>
            <a:endParaRPr lang="en-GB" sz="1400" dirty="0" smtClean="0">
              <a:solidFill>
                <a:schemeClr val="accent6">
                  <a:lumMod val="50000"/>
                </a:schemeClr>
              </a:solidFill>
            </a:endParaRPr>
          </a:p>
        </p:txBody>
      </p:sp>
      <p:sp>
        <p:nvSpPr>
          <p:cNvPr id="13" name="Content Placeholder 4"/>
          <p:cNvSpPr txBox="1">
            <a:spLocks/>
          </p:cNvSpPr>
          <p:nvPr/>
        </p:nvSpPr>
        <p:spPr>
          <a:xfrm>
            <a:off x="5859262" y="2592278"/>
            <a:ext cx="6222505" cy="2343705"/>
          </a:xfrm>
          <a:prstGeom prst="wedgeRoundRectCallout">
            <a:avLst>
              <a:gd name="adj1" fmla="val -57262"/>
              <a:gd name="adj2" fmla="val -9982"/>
              <a:gd name="adj3" fmla="val 16667"/>
            </a:avLst>
          </a:prstGeom>
          <a:solidFill>
            <a:srgbClr val="F1CEC7"/>
          </a:solidFill>
          <a:ln w="12700" cap="flat" cmpd="sng" algn="ctr">
            <a:solidFill>
              <a:srgbClr val="D45F1E"/>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n-GB" i="1" dirty="0">
                <a:solidFill>
                  <a:schemeClr val="accent4">
                    <a:lumMod val="50000"/>
                  </a:schemeClr>
                </a:solidFill>
              </a:rPr>
              <a:t>I was half way through the time and the project, that’s when the pressure builds up and you start working faster. When you start working faster, you start to rush things and then you start making mistakes. So keeping calm was essential. I was taught at the training that keeping high standards of a project which is not quite finished is more important than a finished project but of lower quality</a:t>
            </a:r>
            <a:r>
              <a:rPr lang="en-GB" dirty="0">
                <a:solidFill>
                  <a:schemeClr val="accent4">
                    <a:lumMod val="50000"/>
                  </a:schemeClr>
                </a:solidFill>
              </a:rPr>
              <a:t>.</a:t>
            </a:r>
          </a:p>
        </p:txBody>
      </p:sp>
    </p:spTree>
    <p:extLst>
      <p:ext uri="{BB962C8B-B14F-4D97-AF65-F5344CB8AC3E}">
        <p14:creationId xmlns:p14="http://schemas.microsoft.com/office/powerpoint/2010/main" val="3352634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721</Words>
  <Application>Microsoft Office PowerPoint</Application>
  <PresentationFormat>Widescreen</PresentationFormat>
  <Paragraphs>58</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Skills competitions Experiences of past competitors</vt:lpstr>
      <vt:lpstr>Outline</vt:lpstr>
      <vt:lpstr>Aims of the research</vt:lpstr>
      <vt:lpstr>What does the literature say?</vt:lpstr>
      <vt:lpstr>Methodology - Survey</vt:lpstr>
      <vt:lpstr>Meeting young people’s expectations</vt:lpstr>
      <vt:lpstr>Building transferable skills</vt:lpstr>
      <vt:lpstr>Further benefits of skills competitions</vt:lpstr>
      <vt:lpstr>Reflections by local and regional competitors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 Laczik</dc:creator>
  <cp:lastModifiedBy>Andrea Laczik</cp:lastModifiedBy>
  <cp:revision>32</cp:revision>
  <dcterms:created xsi:type="dcterms:W3CDTF">2018-06-14T13:47:28Z</dcterms:created>
  <dcterms:modified xsi:type="dcterms:W3CDTF">2018-06-14T16:57:43Z</dcterms:modified>
</cp:coreProperties>
</file>