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  <p:sldMasterId id="2147483725" r:id="rId2"/>
  </p:sldMasterIdLst>
  <p:notesMasterIdLst>
    <p:notesMasterId r:id="rId19"/>
  </p:notesMasterIdLst>
  <p:sldIdLst>
    <p:sldId id="294" r:id="rId3"/>
    <p:sldId id="293" r:id="rId4"/>
    <p:sldId id="290" r:id="rId5"/>
    <p:sldId id="282" r:id="rId6"/>
    <p:sldId id="296" r:id="rId7"/>
    <p:sldId id="279" r:id="rId8"/>
    <p:sldId id="280" r:id="rId9"/>
    <p:sldId id="291" r:id="rId10"/>
    <p:sldId id="289" r:id="rId11"/>
    <p:sldId id="292" r:id="rId12"/>
    <p:sldId id="284" r:id="rId13"/>
    <p:sldId id="285" r:id="rId14"/>
    <p:sldId id="286" r:id="rId15"/>
    <p:sldId id="287" r:id="rId16"/>
    <p:sldId id="288" r:id="rId17"/>
    <p:sldId id="295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B0CBD-B995-E841-B31C-413329372A17}" type="doc">
      <dgm:prSet loTypeId="urn:microsoft.com/office/officeart/2005/8/layout/radial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37C78F2-1C27-EC42-B60C-099F819921FE}">
      <dgm:prSet phldrT="[Text]" custT="1"/>
      <dgm:spPr/>
      <dgm:t>
        <a:bodyPr/>
        <a:lstStyle/>
        <a:p>
          <a:pPr algn="ctr"/>
          <a:r>
            <a:rPr lang="en-US" sz="1800" b="1" dirty="0"/>
            <a:t>Shared mission of inclusive and sustainable economic and social development</a:t>
          </a:r>
        </a:p>
      </dgm:t>
    </dgm:pt>
    <dgm:pt modelId="{E103C485-BF08-2143-82AA-B4B84F73DE54}" type="parTrans" cxnId="{071026D2-AF39-1E43-A03A-61761174AB3A}">
      <dgm:prSet/>
      <dgm:spPr/>
      <dgm:t>
        <a:bodyPr/>
        <a:lstStyle/>
        <a:p>
          <a:pPr algn="ctr"/>
          <a:endParaRPr lang="en-US"/>
        </a:p>
      </dgm:t>
    </dgm:pt>
    <dgm:pt modelId="{24A507F0-4A3B-934C-BCCC-52EBFFC5E722}" type="sibTrans" cxnId="{071026D2-AF39-1E43-A03A-61761174AB3A}">
      <dgm:prSet/>
      <dgm:spPr/>
      <dgm:t>
        <a:bodyPr/>
        <a:lstStyle/>
        <a:p>
          <a:pPr algn="ctr"/>
          <a:endParaRPr lang="en-US"/>
        </a:p>
      </dgm:t>
    </dgm:pt>
    <dgm:pt modelId="{A395836F-383B-CF44-BED5-75EC8EA8092D}">
      <dgm:prSet phldrT="[Text]" custT="1"/>
      <dgm:spPr/>
      <dgm:t>
        <a:bodyPr/>
        <a:lstStyle/>
        <a:p>
          <a:pPr algn="ctr"/>
          <a:r>
            <a:rPr lang="en-GB" sz="1200" b="1" dirty="0">
              <a:latin typeface="Calibri" charset="0"/>
              <a:ea typeface="Calibri" charset="0"/>
              <a:cs typeface="Calibri" charset="0"/>
            </a:rPr>
            <a:t>FE colleges as collaborative VET and progression hubs/systems</a:t>
          </a:r>
          <a:endParaRPr lang="en-US" sz="1200" dirty="0"/>
        </a:p>
      </dgm:t>
    </dgm:pt>
    <dgm:pt modelId="{58213340-651A-B44C-98E9-35048C170B2E}" type="parTrans" cxnId="{5368F42C-F1AC-E242-B254-936B62F5B26F}">
      <dgm:prSet/>
      <dgm:spPr/>
      <dgm:t>
        <a:bodyPr/>
        <a:lstStyle/>
        <a:p>
          <a:pPr algn="ctr"/>
          <a:endParaRPr lang="en-US"/>
        </a:p>
      </dgm:t>
    </dgm:pt>
    <dgm:pt modelId="{012A01CB-955C-6142-8026-6551A3AFB118}" type="sibTrans" cxnId="{5368F42C-F1AC-E242-B254-936B62F5B26F}">
      <dgm:prSet/>
      <dgm:spPr/>
      <dgm:t>
        <a:bodyPr/>
        <a:lstStyle/>
        <a:p>
          <a:pPr algn="ctr"/>
          <a:endParaRPr lang="en-US"/>
        </a:p>
      </dgm:t>
    </dgm:pt>
    <dgm:pt modelId="{CDE9C5F7-C70A-5E40-811A-4A3BE26DE566}">
      <dgm:prSet phldrT="[Text]" custT="1"/>
      <dgm:spPr/>
      <dgm:t>
        <a:bodyPr/>
        <a:lstStyle/>
        <a:p>
          <a:pPr algn="ctr"/>
          <a:r>
            <a:rPr lang="en-GB" sz="1200" b="1" dirty="0">
              <a:latin typeface="Calibri" charset="0"/>
              <a:ea typeface="Calibri" charset="0"/>
              <a:cs typeface="Calibri" charset="0"/>
            </a:rPr>
            <a:t>Higher education institutions as technological &amp; knowledge-led incubators</a:t>
          </a:r>
          <a:endParaRPr lang="en-US" sz="1200"/>
        </a:p>
      </dgm:t>
    </dgm:pt>
    <dgm:pt modelId="{A98ED66D-0873-1741-A272-9812B2FD15AD}" type="parTrans" cxnId="{503A354A-59B2-E64A-88B8-866755D1F250}">
      <dgm:prSet/>
      <dgm:spPr/>
      <dgm:t>
        <a:bodyPr/>
        <a:lstStyle/>
        <a:p>
          <a:pPr algn="ctr"/>
          <a:endParaRPr lang="en-US"/>
        </a:p>
      </dgm:t>
    </dgm:pt>
    <dgm:pt modelId="{7E3BAFEB-E736-0245-9965-5AA21F76444A}" type="sibTrans" cxnId="{503A354A-59B2-E64A-88B8-866755D1F250}">
      <dgm:prSet/>
      <dgm:spPr/>
      <dgm:t>
        <a:bodyPr/>
        <a:lstStyle/>
        <a:p>
          <a:pPr algn="ctr"/>
          <a:endParaRPr lang="en-US"/>
        </a:p>
      </dgm:t>
    </dgm:pt>
    <dgm:pt modelId="{11B067BA-21BC-CE4D-B712-C5774DF618BF}">
      <dgm:prSet phldrT="[Text]" custT="1"/>
      <dgm:spPr/>
      <dgm:t>
        <a:bodyPr/>
        <a:lstStyle/>
        <a:p>
          <a:pPr algn="ctr"/>
          <a:r>
            <a:rPr lang="en-GB" sz="1200" b="1" dirty="0">
              <a:latin typeface="Calibri" charset="0"/>
              <a:ea typeface="Calibri" charset="0"/>
              <a:cs typeface="Calibri" charset="0"/>
            </a:rPr>
            <a:t>Local government  economic regeneration and service provision</a:t>
          </a:r>
          <a:endParaRPr lang="en-US" sz="1200"/>
        </a:p>
      </dgm:t>
    </dgm:pt>
    <dgm:pt modelId="{8B44DA14-CACF-D14C-82F7-1A668B846868}" type="parTrans" cxnId="{F106F25D-8CD4-F444-A6B8-4DCC0D343932}">
      <dgm:prSet/>
      <dgm:spPr/>
      <dgm:t>
        <a:bodyPr/>
        <a:lstStyle/>
        <a:p>
          <a:pPr algn="ctr"/>
          <a:endParaRPr lang="en-US"/>
        </a:p>
      </dgm:t>
    </dgm:pt>
    <dgm:pt modelId="{5596A4C8-A507-F34C-AE18-37105241D5F8}" type="sibTrans" cxnId="{F106F25D-8CD4-F444-A6B8-4DCC0D343932}">
      <dgm:prSet/>
      <dgm:spPr/>
      <dgm:t>
        <a:bodyPr/>
        <a:lstStyle/>
        <a:p>
          <a:pPr algn="ctr"/>
          <a:endParaRPr lang="en-US"/>
        </a:p>
      </dgm:t>
    </dgm:pt>
    <dgm:pt modelId="{FFEF434C-8840-A940-B0E5-26D8FA6A36FD}">
      <dgm:prSet phldrT="[Text]" custT="1"/>
      <dgm:spPr/>
      <dgm:t>
        <a:bodyPr/>
        <a:lstStyle/>
        <a:p>
          <a:pPr algn="ctr"/>
          <a:r>
            <a:rPr lang="en-GB" sz="1200" b="1" dirty="0">
              <a:latin typeface="Calibri" charset="0"/>
              <a:ea typeface="Calibri" charset="0"/>
              <a:cs typeface="Calibri" charset="0"/>
            </a:rPr>
            <a:t>Industrial &amp;</a:t>
          </a:r>
          <a:r>
            <a:rPr lang="en-GB" sz="1200" b="1" baseline="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GB" sz="1200" b="1" dirty="0">
              <a:latin typeface="Calibri" charset="0"/>
              <a:ea typeface="Calibri" charset="0"/>
              <a:cs typeface="Calibri" charset="0"/>
            </a:rPr>
            <a:t>business clusters involving a range of different types</a:t>
          </a:r>
          <a:r>
            <a:rPr lang="en-GB" sz="1200" b="1" baseline="0" dirty="0">
              <a:latin typeface="Calibri" charset="0"/>
              <a:ea typeface="Calibri" charset="0"/>
              <a:cs typeface="Calibri" charset="0"/>
            </a:rPr>
            <a:t> of enterprises</a:t>
          </a:r>
          <a:endParaRPr lang="en-US" sz="1200" dirty="0"/>
        </a:p>
      </dgm:t>
    </dgm:pt>
    <dgm:pt modelId="{4FAD5A83-7877-9145-A2B6-88BF572CB404}" type="sibTrans" cxnId="{41D670BF-ED58-7D43-B0D9-C39144151C3F}">
      <dgm:prSet/>
      <dgm:spPr/>
      <dgm:t>
        <a:bodyPr/>
        <a:lstStyle/>
        <a:p>
          <a:pPr algn="ctr"/>
          <a:endParaRPr lang="en-US"/>
        </a:p>
      </dgm:t>
    </dgm:pt>
    <dgm:pt modelId="{8747253B-B388-BD4F-93A9-B1278CBFFAFB}" type="parTrans" cxnId="{41D670BF-ED58-7D43-B0D9-C39144151C3F}">
      <dgm:prSet/>
      <dgm:spPr/>
      <dgm:t>
        <a:bodyPr/>
        <a:lstStyle/>
        <a:p>
          <a:pPr algn="ctr"/>
          <a:endParaRPr lang="en-US"/>
        </a:p>
      </dgm:t>
    </dgm:pt>
    <dgm:pt modelId="{AB3B2EF7-EA49-4640-B548-15191E01CC9E}">
      <dgm:prSet/>
      <dgm:spPr/>
      <dgm:t>
        <a:bodyPr/>
        <a:lstStyle/>
        <a:p>
          <a:endParaRPr lang="en-US"/>
        </a:p>
      </dgm:t>
    </dgm:pt>
    <dgm:pt modelId="{EED742FC-9661-6346-82A1-5E23994CABCC}" type="parTrans" cxnId="{BE732C6D-B519-874B-8DED-E7F9A6FE5A9C}">
      <dgm:prSet/>
      <dgm:spPr/>
      <dgm:t>
        <a:bodyPr/>
        <a:lstStyle/>
        <a:p>
          <a:endParaRPr lang="en-US"/>
        </a:p>
      </dgm:t>
    </dgm:pt>
    <dgm:pt modelId="{056F1B76-F1F6-9B41-9E44-F28F81BF0027}" type="sibTrans" cxnId="{BE732C6D-B519-874B-8DED-E7F9A6FE5A9C}">
      <dgm:prSet/>
      <dgm:spPr/>
      <dgm:t>
        <a:bodyPr/>
        <a:lstStyle/>
        <a:p>
          <a:endParaRPr lang="en-US"/>
        </a:p>
      </dgm:t>
    </dgm:pt>
    <dgm:pt modelId="{613392E3-F4AF-0648-980E-181C16235CA0}" type="pres">
      <dgm:prSet presAssocID="{BE0B0CBD-B995-E841-B31C-413329372A1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EF1D4E-73F3-D94F-BDB2-DD90366BE9E6}" type="pres">
      <dgm:prSet presAssocID="{BE0B0CBD-B995-E841-B31C-413329372A17}" presName="radial" presStyleCnt="0">
        <dgm:presLayoutVars>
          <dgm:animLvl val="ctr"/>
        </dgm:presLayoutVars>
      </dgm:prSet>
      <dgm:spPr/>
    </dgm:pt>
    <dgm:pt modelId="{94FD3223-CA2D-E446-B9D0-863A2A7E7CEF}" type="pres">
      <dgm:prSet presAssocID="{037C78F2-1C27-EC42-B60C-099F819921FE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890C2FD6-C71F-BE4D-88C4-D531A711BCAF}" type="pres">
      <dgm:prSet presAssocID="{FFEF434C-8840-A940-B0E5-26D8FA6A36FD}" presName="node" presStyleLbl="vennNode1" presStyleIdx="1" presStyleCnt="5" custScaleX="126590" custScaleY="124072" custRadScaleRad="102827" custRadScaleInc="2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BE9D6-0345-E348-938B-1906349A8532}" type="pres">
      <dgm:prSet presAssocID="{A395836F-383B-CF44-BED5-75EC8EA8092D}" presName="node" presStyleLbl="vennNode1" presStyleIdx="2" presStyleCnt="5" custScaleX="113518" custScaleY="117137" custRadScaleRad="110605" custRadScaleInc="2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69101-1BE2-1246-B329-A15A74757EB2}" type="pres">
      <dgm:prSet presAssocID="{11B067BA-21BC-CE4D-B712-C5774DF618BF}" presName="node" presStyleLbl="vennNode1" presStyleIdx="3" presStyleCnt="5" custScaleX="113636" custScaleY="104663" custRadScaleRad="91180" custRadScaleInc="-2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99D12-AA56-A741-A7C4-CEF26318DBFA}" type="pres">
      <dgm:prSet presAssocID="{CDE9C5F7-C70A-5E40-811A-4A3BE26DE566}" presName="node" presStyleLbl="vennNode1" presStyleIdx="4" presStyleCnt="5" custScaleX="110307" custScaleY="105262" custRadScaleRad="107781" custRadScaleInc="-1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7EA448-21B8-234F-9584-B6F46680463A}" type="presOf" srcId="{CDE9C5F7-C70A-5E40-811A-4A3BE26DE566}" destId="{04B99D12-AA56-A741-A7C4-CEF26318DBFA}" srcOrd="0" destOrd="0" presId="urn:microsoft.com/office/officeart/2005/8/layout/radial3"/>
    <dgm:cxn modelId="{C57C132D-4CA5-CE47-AC0B-95D45EABD267}" type="presOf" srcId="{A395836F-383B-CF44-BED5-75EC8EA8092D}" destId="{BA7BE9D6-0345-E348-938B-1906349A8532}" srcOrd="0" destOrd="0" presId="urn:microsoft.com/office/officeart/2005/8/layout/radial3"/>
    <dgm:cxn modelId="{5BF447B4-B36A-6240-94EE-EC0331CB624E}" type="presOf" srcId="{037C78F2-1C27-EC42-B60C-099F819921FE}" destId="{94FD3223-CA2D-E446-B9D0-863A2A7E7CEF}" srcOrd="0" destOrd="0" presId="urn:microsoft.com/office/officeart/2005/8/layout/radial3"/>
    <dgm:cxn modelId="{B3F0E682-B4BC-7648-9810-ECEF3FE2E6C0}" type="presOf" srcId="{FFEF434C-8840-A940-B0E5-26D8FA6A36FD}" destId="{890C2FD6-C71F-BE4D-88C4-D531A711BCAF}" srcOrd="0" destOrd="0" presId="urn:microsoft.com/office/officeart/2005/8/layout/radial3"/>
    <dgm:cxn modelId="{071026D2-AF39-1E43-A03A-61761174AB3A}" srcId="{BE0B0CBD-B995-E841-B31C-413329372A17}" destId="{037C78F2-1C27-EC42-B60C-099F819921FE}" srcOrd="0" destOrd="0" parTransId="{E103C485-BF08-2143-82AA-B4B84F73DE54}" sibTransId="{24A507F0-4A3B-934C-BCCC-52EBFFC5E722}"/>
    <dgm:cxn modelId="{5368F42C-F1AC-E242-B254-936B62F5B26F}" srcId="{037C78F2-1C27-EC42-B60C-099F819921FE}" destId="{A395836F-383B-CF44-BED5-75EC8EA8092D}" srcOrd="1" destOrd="0" parTransId="{58213340-651A-B44C-98E9-35048C170B2E}" sibTransId="{012A01CB-955C-6142-8026-6551A3AFB118}"/>
    <dgm:cxn modelId="{BE732C6D-B519-874B-8DED-E7F9A6FE5A9C}" srcId="{BE0B0CBD-B995-E841-B31C-413329372A17}" destId="{AB3B2EF7-EA49-4640-B548-15191E01CC9E}" srcOrd="1" destOrd="0" parTransId="{EED742FC-9661-6346-82A1-5E23994CABCC}" sibTransId="{056F1B76-F1F6-9B41-9E44-F28F81BF0027}"/>
    <dgm:cxn modelId="{503A354A-59B2-E64A-88B8-866755D1F250}" srcId="{037C78F2-1C27-EC42-B60C-099F819921FE}" destId="{CDE9C5F7-C70A-5E40-811A-4A3BE26DE566}" srcOrd="3" destOrd="0" parTransId="{A98ED66D-0873-1741-A272-9812B2FD15AD}" sibTransId="{7E3BAFEB-E736-0245-9965-5AA21F76444A}"/>
    <dgm:cxn modelId="{41D670BF-ED58-7D43-B0D9-C39144151C3F}" srcId="{037C78F2-1C27-EC42-B60C-099F819921FE}" destId="{FFEF434C-8840-A940-B0E5-26D8FA6A36FD}" srcOrd="0" destOrd="0" parTransId="{8747253B-B388-BD4F-93A9-B1278CBFFAFB}" sibTransId="{4FAD5A83-7877-9145-A2B6-88BF572CB404}"/>
    <dgm:cxn modelId="{DC38EA74-E197-A84E-9832-D310AB654A55}" type="presOf" srcId="{BE0B0CBD-B995-E841-B31C-413329372A17}" destId="{613392E3-F4AF-0648-980E-181C16235CA0}" srcOrd="0" destOrd="0" presId="urn:microsoft.com/office/officeart/2005/8/layout/radial3"/>
    <dgm:cxn modelId="{F106F25D-8CD4-F444-A6B8-4DCC0D343932}" srcId="{037C78F2-1C27-EC42-B60C-099F819921FE}" destId="{11B067BA-21BC-CE4D-B712-C5774DF618BF}" srcOrd="2" destOrd="0" parTransId="{8B44DA14-CACF-D14C-82F7-1A668B846868}" sibTransId="{5596A4C8-A507-F34C-AE18-37105241D5F8}"/>
    <dgm:cxn modelId="{846A1BB1-1B37-6341-A4DB-F1735537412F}" type="presOf" srcId="{11B067BA-21BC-CE4D-B712-C5774DF618BF}" destId="{27B69101-1BE2-1246-B329-A15A74757EB2}" srcOrd="0" destOrd="0" presId="urn:microsoft.com/office/officeart/2005/8/layout/radial3"/>
    <dgm:cxn modelId="{808DCF4F-6E74-E34B-A75E-9369A876697D}" type="presParOf" srcId="{613392E3-F4AF-0648-980E-181C16235CA0}" destId="{C1EF1D4E-73F3-D94F-BDB2-DD90366BE9E6}" srcOrd="0" destOrd="0" presId="urn:microsoft.com/office/officeart/2005/8/layout/radial3"/>
    <dgm:cxn modelId="{42CBBD0E-DDB7-B649-A052-D4260B046E75}" type="presParOf" srcId="{C1EF1D4E-73F3-D94F-BDB2-DD90366BE9E6}" destId="{94FD3223-CA2D-E446-B9D0-863A2A7E7CEF}" srcOrd="0" destOrd="0" presId="urn:microsoft.com/office/officeart/2005/8/layout/radial3"/>
    <dgm:cxn modelId="{0E795D94-28E5-B247-974A-4BE18E622838}" type="presParOf" srcId="{C1EF1D4E-73F3-D94F-BDB2-DD90366BE9E6}" destId="{890C2FD6-C71F-BE4D-88C4-D531A711BCAF}" srcOrd="1" destOrd="0" presId="urn:microsoft.com/office/officeart/2005/8/layout/radial3"/>
    <dgm:cxn modelId="{4F7E4C74-902F-E04C-832B-5C9E23620FD2}" type="presParOf" srcId="{C1EF1D4E-73F3-D94F-BDB2-DD90366BE9E6}" destId="{BA7BE9D6-0345-E348-938B-1906349A8532}" srcOrd="2" destOrd="0" presId="urn:microsoft.com/office/officeart/2005/8/layout/radial3"/>
    <dgm:cxn modelId="{577A1F22-9845-274E-AEFB-19C982C2C9B1}" type="presParOf" srcId="{C1EF1D4E-73F3-D94F-BDB2-DD90366BE9E6}" destId="{27B69101-1BE2-1246-B329-A15A74757EB2}" srcOrd="3" destOrd="0" presId="urn:microsoft.com/office/officeart/2005/8/layout/radial3"/>
    <dgm:cxn modelId="{3AAFEA20-85A4-5140-88C7-917E2BC98EF5}" type="presParOf" srcId="{C1EF1D4E-73F3-D94F-BDB2-DD90366BE9E6}" destId="{04B99D12-AA56-A741-A7C4-CEF26318DBF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D3223-CA2D-E446-B9D0-863A2A7E7CEF}">
      <dsp:nvSpPr>
        <dsp:cNvPr id="0" name=""/>
        <dsp:cNvSpPr/>
      </dsp:nvSpPr>
      <dsp:spPr>
        <a:xfrm>
          <a:off x="3792272" y="1298112"/>
          <a:ext cx="3049575" cy="304957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Shared mission of inclusive and sustainable economic and social development</a:t>
          </a:r>
        </a:p>
      </dsp:txBody>
      <dsp:txXfrm>
        <a:off x="4238872" y="1744712"/>
        <a:ext cx="2156375" cy="2156375"/>
      </dsp:txXfrm>
    </dsp:sp>
    <dsp:sp modelId="{890C2FD6-C71F-BE4D-88C4-D531A711BCAF}">
      <dsp:nvSpPr>
        <dsp:cNvPr id="0" name=""/>
        <dsp:cNvSpPr/>
      </dsp:nvSpPr>
      <dsp:spPr>
        <a:xfrm>
          <a:off x="4428368" y="-108992"/>
          <a:ext cx="1930229" cy="189183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654858"/>
                <a:satOff val="-14655"/>
                <a:lumOff val="-32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-654858"/>
                <a:satOff val="-14655"/>
                <a:lumOff val="-32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latin typeface="Calibri" charset="0"/>
              <a:ea typeface="Calibri" charset="0"/>
              <a:cs typeface="Calibri" charset="0"/>
            </a:rPr>
            <a:t>Industrial &amp;</a:t>
          </a:r>
          <a:r>
            <a:rPr lang="en-GB" sz="1200" b="1" kern="1200" baseline="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en-GB" sz="1200" b="1" kern="1200" dirty="0">
              <a:latin typeface="Calibri" charset="0"/>
              <a:ea typeface="Calibri" charset="0"/>
              <a:cs typeface="Calibri" charset="0"/>
            </a:rPr>
            <a:t>business clusters involving a range of different types</a:t>
          </a:r>
          <a:r>
            <a:rPr lang="en-GB" sz="1200" b="1" kern="1200" baseline="0" dirty="0">
              <a:latin typeface="Calibri" charset="0"/>
              <a:ea typeface="Calibri" charset="0"/>
              <a:cs typeface="Calibri" charset="0"/>
            </a:rPr>
            <a:t> of enterprises</a:t>
          </a:r>
          <a:endParaRPr lang="en-US" sz="1200" kern="1200" dirty="0"/>
        </a:p>
      </dsp:txBody>
      <dsp:txXfrm>
        <a:off x="4711043" y="168061"/>
        <a:ext cx="1364879" cy="1337728"/>
      </dsp:txXfrm>
    </dsp:sp>
    <dsp:sp modelId="{BA7BE9D6-0345-E348-938B-1906349A8532}">
      <dsp:nvSpPr>
        <dsp:cNvPr id="0" name=""/>
        <dsp:cNvSpPr/>
      </dsp:nvSpPr>
      <dsp:spPr>
        <a:xfrm>
          <a:off x="6645859" y="2031087"/>
          <a:ext cx="1730908" cy="178609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1309717"/>
                <a:satOff val="-29311"/>
                <a:lumOff val="-647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-1309717"/>
                <a:satOff val="-29311"/>
                <a:lumOff val="-647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latin typeface="Calibri" charset="0"/>
              <a:ea typeface="Calibri" charset="0"/>
              <a:cs typeface="Calibri" charset="0"/>
            </a:rPr>
            <a:t>FE colleges as collaborative VET and progression hubs/systems</a:t>
          </a:r>
          <a:endParaRPr lang="en-US" sz="1200" kern="1200" dirty="0"/>
        </a:p>
      </dsp:txBody>
      <dsp:txXfrm>
        <a:off x="6899345" y="2292654"/>
        <a:ext cx="1223936" cy="1262956"/>
      </dsp:txXfrm>
    </dsp:sp>
    <dsp:sp modelId="{27B69101-1BE2-1246-B329-A15A74757EB2}">
      <dsp:nvSpPr>
        <dsp:cNvPr id="0" name=""/>
        <dsp:cNvSpPr/>
      </dsp:nvSpPr>
      <dsp:spPr>
        <a:xfrm>
          <a:off x="4510172" y="3834791"/>
          <a:ext cx="1732708" cy="159588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1964575"/>
                <a:satOff val="-43966"/>
                <a:lumOff val="-970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-1964575"/>
                <a:satOff val="-43966"/>
                <a:lumOff val="-97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latin typeface="Calibri" charset="0"/>
              <a:ea typeface="Calibri" charset="0"/>
              <a:cs typeface="Calibri" charset="0"/>
            </a:rPr>
            <a:t>Local government  economic regeneration and service provision</a:t>
          </a:r>
          <a:endParaRPr lang="en-US" sz="1200" kern="1200"/>
        </a:p>
      </dsp:txBody>
      <dsp:txXfrm>
        <a:off x="4763921" y="4068503"/>
        <a:ext cx="1225210" cy="1128464"/>
      </dsp:txXfrm>
    </dsp:sp>
    <dsp:sp modelId="{04B99D12-AA56-A741-A7C4-CEF26318DBFA}">
      <dsp:nvSpPr>
        <dsp:cNvPr id="0" name=""/>
        <dsp:cNvSpPr/>
      </dsp:nvSpPr>
      <dsp:spPr>
        <a:xfrm>
          <a:off x="2336062" y="2065742"/>
          <a:ext cx="1681947" cy="160502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2619433"/>
                <a:satOff val="-58621"/>
                <a:lumOff val="-129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-2619433"/>
                <a:satOff val="-58621"/>
                <a:lumOff val="-129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latin typeface="Calibri" charset="0"/>
              <a:ea typeface="Calibri" charset="0"/>
              <a:cs typeface="Calibri" charset="0"/>
            </a:rPr>
            <a:t>Higher education institutions as technological &amp; knowledge-led incubators</a:t>
          </a:r>
          <a:endParaRPr lang="en-US" sz="1200" kern="1200"/>
        </a:p>
      </dsp:txBody>
      <dsp:txXfrm>
        <a:off x="2582377" y="2300792"/>
        <a:ext cx="1189317" cy="1134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0C4E-3B55-45D9-B2F4-BB09D8A75978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06A6C-CD30-41FD-B81F-DF35C61F4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5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B49648-1379-489A-BC41-1671DD22F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817" y="62372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342900" eaLnBrk="1" hangingPunct="1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49FBA0-258A-4D3B-BE5E-BBDF149FF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3517" y="6149975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342900" eaLnBrk="1" hangingPunct="1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00765"/>
            <a:ext cx="10972800" cy="1739092"/>
          </a:xfrm>
          <a:prstGeom prst="rect">
            <a:avLst/>
          </a:prstGeom>
        </p:spPr>
        <p:txBody>
          <a:bodyPr/>
          <a:lstStyle>
            <a:lvl1pPr algn="l">
              <a:defRPr lang="en-US" sz="3000" b="1" i="0" kern="1200" cap="all" spc="375" smtClean="0">
                <a:solidFill>
                  <a:schemeClr val="bg1"/>
                </a:solidFill>
                <a:latin typeface="Helvetica"/>
                <a:ea typeface="Genev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96288"/>
            <a:ext cx="10972800" cy="2246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 kern="1200" spc="113" baseline="0">
                <a:solidFill>
                  <a:schemeClr val="bg1"/>
                </a:solidFill>
                <a:latin typeface="Helvetica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8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526075"/>
            <a:ext cx="27432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6075"/>
            <a:ext cx="80264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71685B-2377-C540-9DC9-7C34967D57D0}" type="datetimeFigureOut">
              <a:rPr lang="en-US"/>
              <a:pPr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158B36C-8910-7446-B499-D9558B476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1434" y="6440489"/>
            <a:ext cx="537115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184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1434" y="1697038"/>
            <a:ext cx="11211277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1434" y="6440489"/>
            <a:ext cx="537115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47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1434" y="1697038"/>
            <a:ext cx="4459817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5418667" y="1697038"/>
            <a:ext cx="6163733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r>
              <a:rPr lang="en-GB" noProof="0"/>
              <a:t>Click icon to add SmartArt graphic</a:t>
            </a:r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1434" y="6440489"/>
            <a:ext cx="537115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64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36345"/>
            <a:ext cx="103632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27700"/>
            <a:ext cx="103632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6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0106"/>
            <a:ext cx="109728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25277"/>
            <a:ext cx="109728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E294946-CFBC-8A48-94C4-1C64E0E58E7C}" type="datetimeFigureOut">
              <a:rPr lang="en-US"/>
              <a:pPr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MS PGothic" charset="0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7985" y="6356351"/>
            <a:ext cx="10371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charset="0"/>
              </a:defRPr>
            </a:lvl1pPr>
          </a:lstStyle>
          <a:p>
            <a:fld id="{988D8FDD-36F9-4B47-8169-E5131F2B3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7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84511"/>
            <a:ext cx="109728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6387"/>
            <a:ext cx="53848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66387"/>
            <a:ext cx="53848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2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04136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6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26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388524"/>
            <a:ext cx="4011084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88525"/>
            <a:ext cx="6815667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71917"/>
            <a:ext cx="4011084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6964EE-3232-FD47-9710-CCC23392A0A2}" type="datetimeFigureOut">
              <a:rPr lang="en-US"/>
              <a:pPr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9D4864-BA58-A54A-8FD4-D9328E6103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4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9414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2358480"/>
            <a:ext cx="73152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26401" y="2057400"/>
            <a:ext cx="392723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B6A55D-F0F7-094F-A1EE-E3B2457CD13D}" type="datetimeFigureOut">
              <a:rPr lang="en-US"/>
              <a:pPr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2CCE9D-82A1-4C4D-9B27-2A5360D32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7721A0-59A1-A44F-A34E-382B430CF6F0}" type="datetimeFigureOut">
              <a:rPr lang="en-US"/>
              <a:pPr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A794D8-409D-0148-AEDB-BCE76B808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MoL_background.jpg">
            <a:extLst>
              <a:ext uri="{FF2B5EF4-FFF2-40B4-BE49-F238E27FC236}">
                <a16:creationId xmlns:a16="http://schemas.microsoft.com/office/drawing/2014/main" xmlns="" id="{5D28D5A7-A7F3-4E81-91B0-C7C64C2A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1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5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78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elvetlondon.co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C79BF3-01B9-9B41-9DA0-805291AFC3E6}"/>
              </a:ext>
            </a:extLst>
          </p:cNvPr>
          <p:cNvSpPr/>
          <p:nvPr/>
        </p:nvSpPr>
        <p:spPr>
          <a:xfrm>
            <a:off x="243192" y="1760706"/>
            <a:ext cx="11206263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chemeClr val="bg1"/>
                </a:solidFill>
                <a:latin typeface="Helvetica" pitchFamily="2" charset="0"/>
                <a:ea typeface="MS PGothic" charset="0"/>
              </a:rPr>
              <a:t>Beyond employer engagement: exploring the nature of partnership working for skills development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000" b="1" dirty="0">
              <a:solidFill>
                <a:srgbClr val="FFFF00"/>
              </a:solidFill>
              <a:latin typeface="Helvetica" pitchFamily="2" charset="0"/>
              <a:ea typeface="MS PGothic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latin typeface="Helvetica" pitchFamily="2" charset="0"/>
                <a:ea typeface="MS PGothic" charset="0"/>
              </a:rPr>
              <a:t>Ann Hodgson, Ken </a:t>
            </a:r>
            <a:r>
              <a:rPr lang="en-GB" sz="3200" b="1" dirty="0" err="1">
                <a:latin typeface="Helvetica" pitchFamily="2" charset="0"/>
                <a:ea typeface="MS PGothic" charset="0"/>
              </a:rPr>
              <a:t>Spours</a:t>
            </a:r>
            <a:r>
              <a:rPr lang="en-GB" sz="3200" b="1" dirty="0">
                <a:latin typeface="Helvetica" pitchFamily="2" charset="0"/>
                <a:ea typeface="MS PGothic" charset="0"/>
              </a:rPr>
              <a:t>, David Smith and Julia Jeanes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latin typeface="Helvetica" pitchFamily="2" charset="0"/>
                <a:ea typeface="MS PGothic" charset="0"/>
              </a:rPr>
              <a:t>Centre for Post-14 Education and Work </a:t>
            </a:r>
            <a:r>
              <a:rPr lang="en-GB" sz="4000" b="1" dirty="0">
                <a:latin typeface="Helvetica" pitchFamily="2" charset="0"/>
                <a:ea typeface="MS PGothic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5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B35B4-5C3C-9E4F-8EB0-5626BA58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0CC95D-D0CA-F348-98F6-EA8C4C219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Key findings on employer-provider partnerships</a:t>
            </a:r>
          </a:p>
        </p:txBody>
      </p:sp>
    </p:spTree>
    <p:extLst>
      <p:ext uri="{BB962C8B-B14F-4D97-AF65-F5344CB8AC3E}">
        <p14:creationId xmlns:p14="http://schemas.microsoft.com/office/powerpoint/2010/main" val="29812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00" y="505326"/>
            <a:ext cx="8037095" cy="738277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Employer-provider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000" y="1243603"/>
            <a:ext cx="9797801" cy="5265461"/>
          </a:xfr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Use of the term ‘employer-provider partnerships’ rather than ‘employer engagement’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400" dirty="0"/>
              <a:t>Benefits for both sides – ‘Two-way Street’ concept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400" dirty="0"/>
              <a:t>Extended period of time rather than one-off activities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400" dirty="0"/>
              <a:t>Joint identification of ‘key problem terrains’ to support the building of local/sub-regional ‘high progression and skills ecosystems’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400" dirty="0"/>
              <a:t>This could involve: co-constructing an understanding of future work opportunities; co-designing programmes and progression routes; exchanging services for skill development, particularly for SMEs. </a:t>
            </a:r>
          </a:p>
        </p:txBody>
      </p:sp>
    </p:spTree>
    <p:extLst>
      <p:ext uri="{BB962C8B-B14F-4D97-AF65-F5344CB8AC3E}">
        <p14:creationId xmlns:p14="http://schemas.microsoft.com/office/powerpoint/2010/main" val="4922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17" y="564203"/>
            <a:ext cx="9325583" cy="679399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Benefits for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111" y="1243602"/>
            <a:ext cx="9714689" cy="5265463"/>
          </a:xfrm>
        </p:spPr>
        <p:txBody>
          <a:bodyPr/>
          <a:lstStyle/>
          <a:p>
            <a:r>
              <a:rPr lang="en-GB" sz="2400" dirty="0"/>
              <a:t>Strategic long-term workforce development and succession planning to address skills gaps</a:t>
            </a:r>
          </a:p>
          <a:p>
            <a:r>
              <a:rPr lang="en-GB" sz="2400" dirty="0"/>
              <a:t>Introduction to a wider range of potential recruits over a period of time – the long interview</a:t>
            </a:r>
          </a:p>
          <a:p>
            <a:r>
              <a:rPr lang="en-GB" sz="2400" dirty="0"/>
              <a:t>Tailored programmes - co-designed and delivered</a:t>
            </a:r>
          </a:p>
          <a:p>
            <a:r>
              <a:rPr lang="en-GB" sz="2400" dirty="0"/>
              <a:t>Information about government schemes and funding</a:t>
            </a:r>
          </a:p>
          <a:p>
            <a:r>
              <a:rPr lang="en-GB" sz="2400" dirty="0"/>
              <a:t>Opportunities to develop and advertise products through live projects</a:t>
            </a:r>
          </a:p>
          <a:p>
            <a:r>
              <a:rPr lang="en-GB" sz="2400" dirty="0"/>
              <a:t>Sharing or making available up-to-date equipment and expertise (particularly valuable for SMEs)</a:t>
            </a:r>
          </a:p>
          <a:p>
            <a:r>
              <a:rPr lang="en-GB" sz="2400" dirty="0"/>
              <a:t>Providing employees with staff development through mentoring and training activities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04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07" y="481262"/>
            <a:ext cx="9364494" cy="762341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Benefits for education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07" y="1243604"/>
            <a:ext cx="9821693" cy="5265462"/>
          </a:xfrm>
        </p:spPr>
        <p:txBody>
          <a:bodyPr/>
          <a:lstStyle/>
          <a:p>
            <a:r>
              <a:rPr lang="en-GB" sz="2400" dirty="0"/>
              <a:t>Work experience and placements required for certain qualifications and programmes</a:t>
            </a:r>
          </a:p>
          <a:p>
            <a:r>
              <a:rPr lang="en-GB" sz="2400" dirty="0"/>
              <a:t>Apprenticeships</a:t>
            </a:r>
          </a:p>
          <a:p>
            <a:r>
              <a:rPr lang="en-GB" sz="2400" dirty="0"/>
              <a:t>Clear progression routes for learners</a:t>
            </a:r>
          </a:p>
          <a:p>
            <a:r>
              <a:rPr lang="en-GB" sz="2400" dirty="0"/>
              <a:t>Opportunities to enhance programmes through the use of specialist facilities and technical experts </a:t>
            </a:r>
          </a:p>
          <a:p>
            <a:r>
              <a:rPr lang="en-GB" sz="2400" dirty="0"/>
              <a:t>Co-designed, up-to-date programmes</a:t>
            </a:r>
          </a:p>
          <a:p>
            <a:r>
              <a:rPr lang="en-GB" sz="2400" dirty="0"/>
              <a:t>Mentoring for staff and students</a:t>
            </a:r>
          </a:p>
          <a:p>
            <a:r>
              <a:rPr lang="en-GB" sz="2400" dirty="0"/>
              <a:t>Updating for teaching staff</a:t>
            </a:r>
          </a:p>
          <a:p>
            <a:r>
              <a:rPr lang="en-GB" sz="2400" dirty="0"/>
              <a:t>A menu of activities to motivate students and bring learning alive – live projects, visits, expert talks, competitions etc.</a:t>
            </a:r>
          </a:p>
          <a:p>
            <a:r>
              <a:rPr lang="en-GB" sz="2400" dirty="0"/>
              <a:t>Networking opportunities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8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35" y="642025"/>
            <a:ext cx="9354766" cy="601577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3" y="1313234"/>
            <a:ext cx="9724417" cy="519583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National </a:t>
            </a:r>
          </a:p>
          <a:p>
            <a:r>
              <a:rPr lang="en-GB" sz="2400" dirty="0"/>
              <a:t>Weak social partnership approach in comparison with other countries</a:t>
            </a:r>
          </a:p>
          <a:p>
            <a:r>
              <a:rPr lang="en-GB" sz="2400" dirty="0"/>
              <a:t>Multiple expectations of employers from national policy initiatives – where to focus?</a:t>
            </a:r>
          </a:p>
          <a:p>
            <a:r>
              <a:rPr lang="en-GB" sz="2400" dirty="0"/>
              <a:t>SME-dominated economy – time, space, focus</a:t>
            </a:r>
          </a:p>
          <a:p>
            <a:r>
              <a:rPr lang="en-GB" sz="2400" dirty="0"/>
              <a:t>Constant policy change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Employer/provider level</a:t>
            </a:r>
          </a:p>
          <a:p>
            <a:r>
              <a:rPr lang="en-GB" sz="2400" dirty="0"/>
              <a:t>Funding and time constraints</a:t>
            </a:r>
          </a:p>
          <a:p>
            <a:r>
              <a:rPr lang="en-GB" sz="2400" dirty="0"/>
              <a:t>Mutual lack of understanding of each other’s contexts and agendas</a:t>
            </a:r>
          </a:p>
          <a:p>
            <a:r>
              <a:rPr lang="en-GB" sz="2400" dirty="0"/>
              <a:t>Learner demand v. employer demand</a:t>
            </a:r>
          </a:p>
          <a:p>
            <a:pPr marL="0" indent="0">
              <a:buNone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18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89" y="642026"/>
            <a:ext cx="9335311" cy="601577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Success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374" y="1243603"/>
            <a:ext cx="10408597" cy="5478210"/>
          </a:xfrm>
        </p:spPr>
        <p:txBody>
          <a:bodyPr/>
          <a:lstStyle/>
          <a:p>
            <a:pPr lvl="0"/>
            <a:r>
              <a:rPr lang="en-US" sz="2400" dirty="0"/>
              <a:t>Employer-provider partnerships are successful when they identify and agree </a:t>
            </a:r>
            <a:r>
              <a:rPr lang="en-US" sz="2400" b="1" dirty="0"/>
              <a:t>common goals</a:t>
            </a:r>
            <a:r>
              <a:rPr lang="en-US" sz="2400" dirty="0"/>
              <a:t> </a:t>
            </a:r>
            <a:r>
              <a:rPr lang="en-US" sz="2400" b="1" dirty="0"/>
              <a:t>from which both parties benefit.</a:t>
            </a:r>
            <a:endParaRPr lang="en-GB" sz="2400" b="1" dirty="0"/>
          </a:p>
          <a:p>
            <a:pPr lvl="0"/>
            <a:r>
              <a:rPr lang="en-US" sz="2400" dirty="0"/>
              <a:t>Employer and provider </a:t>
            </a:r>
            <a:r>
              <a:rPr lang="en-US" sz="2400" b="1" dirty="0"/>
              <a:t>leaders</a:t>
            </a:r>
            <a:r>
              <a:rPr lang="en-US" sz="2400" dirty="0"/>
              <a:t> need to create a supportive environment within which </a:t>
            </a:r>
            <a:r>
              <a:rPr lang="en-US" sz="2400" b="1" dirty="0"/>
              <a:t>curriculum specialists </a:t>
            </a:r>
            <a:r>
              <a:rPr lang="en-US" sz="2400" dirty="0"/>
              <a:t>can work directly with employers.</a:t>
            </a:r>
            <a:endParaRPr lang="en-GB" sz="2400" dirty="0"/>
          </a:p>
          <a:p>
            <a:pPr lvl="0"/>
            <a:r>
              <a:rPr lang="en-US" sz="2400" dirty="0"/>
              <a:t>Employer-provider partnerships are more effective and productive when they have a clear </a:t>
            </a:r>
            <a:r>
              <a:rPr lang="en-US" sz="2400" b="1" dirty="0"/>
              <a:t>local and sector-specific focus</a:t>
            </a:r>
            <a:r>
              <a:rPr lang="en-US" sz="2400" dirty="0"/>
              <a:t>.</a:t>
            </a:r>
            <a:endParaRPr lang="en-GB" sz="2400" dirty="0"/>
          </a:p>
          <a:p>
            <a:pPr lvl="0"/>
            <a:r>
              <a:rPr lang="en-US" sz="2400" dirty="0"/>
              <a:t>The most productive and sustainable partnerships are based on </a:t>
            </a:r>
            <a:r>
              <a:rPr lang="en-US" sz="2400" b="1" dirty="0"/>
              <a:t>honest and open face-to-face dialogue</a:t>
            </a:r>
            <a:r>
              <a:rPr lang="en-US" sz="2400" dirty="0"/>
              <a:t> about requirements and constraints.</a:t>
            </a:r>
            <a:endParaRPr lang="en-GB" sz="2400" dirty="0"/>
          </a:p>
          <a:p>
            <a:pPr lvl="0"/>
            <a:r>
              <a:rPr lang="en-US" sz="2400" dirty="0"/>
              <a:t>Effective collaborative arrangements move beyond a simple ‘supply and demand’ relationship to </a:t>
            </a:r>
            <a:r>
              <a:rPr lang="en-US" sz="2400" b="1" dirty="0"/>
              <a:t>joint responsibility for improving technical and vocational education </a:t>
            </a:r>
            <a:r>
              <a:rPr lang="en-US" sz="2400" dirty="0"/>
              <a:t>in the locality/sub-region.</a:t>
            </a:r>
            <a:endParaRPr lang="en-GB" sz="2400" dirty="0"/>
          </a:p>
          <a:p>
            <a:pPr lvl="0"/>
            <a:r>
              <a:rPr lang="en-US" sz="2400" dirty="0"/>
              <a:t>Partnerships benefit when they </a:t>
            </a:r>
            <a:r>
              <a:rPr lang="en-US" sz="2400" b="1" dirty="0"/>
              <a:t>engage with wider stakeholders </a:t>
            </a:r>
            <a:r>
              <a:rPr lang="en-US" sz="2400" dirty="0"/>
              <a:t>such as employer </a:t>
            </a:r>
            <a:r>
              <a:rPr lang="en-US" sz="2400" dirty="0" err="1"/>
              <a:t>organisations</a:t>
            </a:r>
            <a:r>
              <a:rPr lang="en-US" sz="2400" dirty="0"/>
              <a:t>, local authorities and professional and trade associations.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039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6593E5-6A53-D540-84D2-51E7FE43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475DC3-5959-8E41-9C18-48154E8EE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>
                <a:hlinkClick r:id="rId2"/>
              </a:rPr>
              <a:t>https://elvetlondon.co.uk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ann.hodgson@ucl.ac.uk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53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066DC-F543-C341-B00C-1F8107C4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1A46D2-4905-7146-8170-46C5A57761B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The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12906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23" y="515565"/>
            <a:ext cx="9937374" cy="627437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ELVET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8" y="1332689"/>
            <a:ext cx="10651786" cy="5214026"/>
          </a:xfrm>
        </p:spPr>
        <p:txBody>
          <a:bodyPr/>
          <a:lstStyle/>
          <a:p>
            <a:r>
              <a:rPr lang="en-GB" sz="2800" i="1" dirty="0"/>
              <a:t>The East London Vocational Education and Training: Innovation Through Partnership (ELVET) Programme</a:t>
            </a:r>
            <a:r>
              <a:rPr lang="en-GB" sz="2800" dirty="0"/>
              <a:t> aimed to:</a:t>
            </a:r>
          </a:p>
          <a:p>
            <a:pPr lvl="1"/>
            <a:r>
              <a:rPr lang="en-GB" sz="2400" dirty="0"/>
              <a:t>Facilitate </a:t>
            </a:r>
            <a:r>
              <a:rPr lang="en-GB" sz="2400" b="1" dirty="0"/>
              <a:t>access to training and employment </a:t>
            </a:r>
            <a:r>
              <a:rPr lang="en-GB" sz="2400" dirty="0"/>
              <a:t>in the digital, creative and health and social care sectors in East London, particularly for people from low-income backgrounds</a:t>
            </a:r>
          </a:p>
          <a:p>
            <a:pPr lvl="1"/>
            <a:r>
              <a:rPr lang="en-GB" sz="2400" dirty="0"/>
              <a:t>Develop </a:t>
            </a:r>
            <a:r>
              <a:rPr lang="en-GB" sz="2400" b="1" dirty="0"/>
              <a:t>strategic and sustainable partnerships between East London colleges and employers</a:t>
            </a:r>
            <a:r>
              <a:rPr lang="en-GB" sz="2400" dirty="0"/>
              <a:t>, resulting in more relevant and up-to-date technical and vocational provision aligned with the regional government’s skills priorities</a:t>
            </a:r>
          </a:p>
          <a:p>
            <a:pPr lvl="1"/>
            <a:r>
              <a:rPr lang="en-GB" sz="2400" dirty="0"/>
              <a:t>Improve learning, employment and apprenticeship outcomes and progression pathways into and within work, thereby </a:t>
            </a:r>
            <a:r>
              <a:rPr lang="en-GB" sz="2400" b="1" dirty="0"/>
              <a:t>contributing to the thinking on social ecosystems and the creation of High Progression and Skills Networks </a:t>
            </a:r>
            <a:r>
              <a:rPr lang="en-GB" sz="2400" dirty="0"/>
              <a:t>in East London and beyond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52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23" y="515565"/>
            <a:ext cx="9937374" cy="627437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Innovation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23" y="1352144"/>
            <a:ext cx="9850877" cy="4774019"/>
          </a:xfrm>
        </p:spPr>
        <p:txBody>
          <a:bodyPr/>
          <a:lstStyle/>
          <a:p>
            <a:r>
              <a:rPr lang="en-GB" dirty="0"/>
              <a:t>New City College, Tower Hamlets - </a:t>
            </a:r>
            <a:r>
              <a:rPr lang="en-GB" i="1" dirty="0"/>
              <a:t>Orientation </a:t>
            </a:r>
            <a:r>
              <a:rPr lang="en-GB" dirty="0"/>
              <a:t>(creative)</a:t>
            </a:r>
            <a:endParaRPr lang="en-GB" i="1" dirty="0"/>
          </a:p>
          <a:p>
            <a:r>
              <a:rPr lang="en-GB" dirty="0"/>
              <a:t>New City College, Hackney - </a:t>
            </a:r>
            <a:r>
              <a:rPr lang="en-GB" i="1" dirty="0"/>
              <a:t>Testing new apprenticeship models </a:t>
            </a:r>
            <a:r>
              <a:rPr lang="en-GB" dirty="0"/>
              <a:t>(digital tech)</a:t>
            </a:r>
            <a:endParaRPr lang="en-GB" i="1" dirty="0"/>
          </a:p>
          <a:p>
            <a:r>
              <a:rPr lang="en-GB" dirty="0"/>
              <a:t>Barking and Dagenham College - </a:t>
            </a:r>
            <a:r>
              <a:rPr lang="en-GB" i="1" dirty="0"/>
              <a:t>Upskilling</a:t>
            </a:r>
            <a:r>
              <a:rPr lang="en-GB" dirty="0"/>
              <a:t> (health and social care)</a:t>
            </a:r>
            <a:endParaRPr lang="en-GB" i="1" dirty="0"/>
          </a:p>
          <a:p>
            <a:r>
              <a:rPr lang="en-GB" dirty="0"/>
              <a:t>Newham College - </a:t>
            </a:r>
            <a:r>
              <a:rPr lang="en-GB" i="1" dirty="0"/>
              <a:t>Demand-side Engagement </a:t>
            </a:r>
            <a:r>
              <a:rPr lang="en-GB" dirty="0"/>
              <a:t>(Pan East London - one place research and solutions)</a:t>
            </a:r>
          </a:p>
        </p:txBody>
      </p:sp>
    </p:spTree>
    <p:extLst>
      <p:ext uri="{BB962C8B-B14F-4D97-AF65-F5344CB8AC3E}">
        <p14:creationId xmlns:p14="http://schemas.microsoft.com/office/powerpoint/2010/main" val="164072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066DC-F543-C341-B00C-1F8107C4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1A46D2-4905-7146-8170-46C5A5776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The Context</a:t>
            </a:r>
          </a:p>
        </p:txBody>
      </p:sp>
    </p:spTree>
    <p:extLst>
      <p:ext uri="{BB962C8B-B14F-4D97-AF65-F5344CB8AC3E}">
        <p14:creationId xmlns:p14="http://schemas.microsoft.com/office/powerpoint/2010/main" val="30226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9651" y="568884"/>
            <a:ext cx="7715541" cy="491431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Supernova / Monocentric London</a:t>
            </a:r>
          </a:p>
        </p:txBody>
      </p:sp>
      <p:pic>
        <p:nvPicPr>
          <p:cNvPr id="11" name="Picture 10" descr="../../o-LONDON-COMMUTING-570.jpg">
            <a:extLst>
              <a:ext uri="{FF2B5EF4-FFF2-40B4-BE49-F238E27FC236}">
                <a16:creationId xmlns:a16="http://schemas.microsoft.com/office/drawing/2014/main" xmlns="" id="{46AB5D10-32FA-4A53-9FAB-31B696ED82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86" y="2172176"/>
            <a:ext cx="4247674" cy="319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5E89DA-94ED-46E7-9D2C-BB42F2D9822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14175" r="10057" b="4343"/>
          <a:stretch/>
        </p:blipFill>
        <p:spPr bwMode="auto">
          <a:xfrm>
            <a:off x="6191013" y="2172176"/>
            <a:ext cx="4305538" cy="3195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1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106" y="568884"/>
            <a:ext cx="7696086" cy="635029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Polycentric London/City(</a:t>
            </a:r>
            <a:r>
              <a:rPr lang="en-GB" sz="3200" dirty="0" err="1">
                <a:solidFill>
                  <a:schemeClr val="bg1"/>
                </a:solidFill>
              </a:rPr>
              <a:t>ies</a:t>
            </a:r>
            <a:r>
              <a:rPr lang="en-GB" sz="3200" dirty="0">
                <a:solidFill>
                  <a:schemeClr val="bg1"/>
                </a:solidFill>
              </a:rPr>
              <a:t>) in the East</a:t>
            </a:r>
          </a:p>
        </p:txBody>
      </p:sp>
      <p:pic>
        <p:nvPicPr>
          <p:cNvPr id="11" name="Picture 10" descr="../image.jpg">
            <a:extLst>
              <a:ext uri="{FF2B5EF4-FFF2-40B4-BE49-F238E27FC236}">
                <a16:creationId xmlns:a16="http://schemas.microsoft.com/office/drawing/2014/main" xmlns="" id="{CCBEC1E2-49D6-4A42-8AA0-47054FBABF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02" y="2212907"/>
            <a:ext cx="3908108" cy="316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1D782E6-E162-472A-AD2E-41F0174EB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6" y="2212907"/>
            <a:ext cx="4600575" cy="31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066DC-F543-C341-B00C-1F8107C4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1A46D2-4905-7146-8170-46C5A5776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Theoretical underpinning</a:t>
            </a:r>
          </a:p>
        </p:txBody>
      </p:sp>
    </p:spTree>
    <p:extLst>
      <p:ext uri="{BB962C8B-B14F-4D97-AF65-F5344CB8AC3E}">
        <p14:creationId xmlns:p14="http://schemas.microsoft.com/office/powerpoint/2010/main" val="25443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62" y="98577"/>
            <a:ext cx="10427081" cy="10807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High Progression &amp; Skill Networks (HSPNs)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5D0CE3-60F4-3945-A6D2-A7A668EFBCF4}"/>
              </a:ext>
            </a:extLst>
          </p:cNvPr>
          <p:cNvGrpSpPr/>
          <p:nvPr/>
        </p:nvGrpSpPr>
        <p:grpSpPr>
          <a:xfrm>
            <a:off x="262890" y="1280160"/>
            <a:ext cx="11681729" cy="5497827"/>
            <a:chOff x="0" y="110835"/>
            <a:chExt cx="7317510" cy="3996635"/>
          </a:xfrm>
        </p:grpSpPr>
        <p:sp>
          <p:nvSpPr>
            <p:cNvPr id="6" name="Text Box 26">
              <a:extLst>
                <a:ext uri="{FF2B5EF4-FFF2-40B4-BE49-F238E27FC236}">
                  <a16:creationId xmlns:a16="http://schemas.microsoft.com/office/drawing/2014/main" xmlns="" id="{EE0FEE58-F0A6-2643-A8DA-125832976403}"/>
                </a:ext>
              </a:extLst>
            </p:cNvPr>
            <p:cNvSpPr txBox="1"/>
            <p:nvPr/>
          </p:nvSpPr>
          <p:spPr>
            <a:xfrm>
              <a:off x="461819" y="110836"/>
              <a:ext cx="1223010" cy="91059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Mediation of relations from above – the State</a:t>
              </a:r>
              <a:endParaRPr lang="en-GB" sz="1600" dirty="0">
                <a:effectLst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98A8EAC-5E3B-554B-8E06-4FBE13E5E7B1}"/>
                </a:ext>
              </a:extLst>
            </p:cNvPr>
            <p:cNvGrpSpPr/>
            <p:nvPr/>
          </p:nvGrpSpPr>
          <p:grpSpPr>
            <a:xfrm>
              <a:off x="0" y="110835"/>
              <a:ext cx="7317510" cy="3996635"/>
              <a:chOff x="0" y="110835"/>
              <a:chExt cx="7317510" cy="3996635"/>
            </a:xfrm>
          </p:grpSpPr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xmlns="" id="{6BACF1D3-715F-DD47-8967-B4323B6CB40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97578315"/>
                  </p:ext>
                </p:extLst>
              </p:nvPr>
            </p:nvGraphicFramePr>
            <p:xfrm>
              <a:off x="247552" y="110835"/>
              <a:ext cx="6676616" cy="399663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xmlns="" id="{420B599F-32FD-2742-AB31-2424C52074B2}"/>
                  </a:ext>
                </a:extLst>
              </p:cNvPr>
              <p:cNvCxnSpPr/>
              <p:nvPr/>
            </p:nvCxnSpPr>
            <p:spPr>
              <a:xfrm>
                <a:off x="0" y="230909"/>
                <a:ext cx="0" cy="14859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xmlns="" id="{735197EA-077B-1940-B3E0-6C2BC478EC58}"/>
                  </a:ext>
                </a:extLst>
              </p:cNvPr>
              <p:cNvCxnSpPr/>
              <p:nvPr/>
            </p:nvCxnSpPr>
            <p:spPr>
              <a:xfrm flipV="1">
                <a:off x="0" y="2341995"/>
                <a:ext cx="0" cy="14859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A44611F3-40DD-7246-AD5B-7C2AEB605E47}"/>
                  </a:ext>
                </a:extLst>
              </p:cNvPr>
              <p:cNvCxnSpPr/>
              <p:nvPr/>
            </p:nvCxnSpPr>
            <p:spPr>
              <a:xfrm>
                <a:off x="4498110" y="750108"/>
                <a:ext cx="281940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 Box 33">
              <a:extLst>
                <a:ext uri="{FF2B5EF4-FFF2-40B4-BE49-F238E27FC236}">
                  <a16:creationId xmlns:a16="http://schemas.microsoft.com/office/drawing/2014/main" xmlns="" id="{A170C565-FA34-9545-9926-A6E5EFD737F1}"/>
                </a:ext>
              </a:extLst>
            </p:cNvPr>
            <p:cNvSpPr txBox="1"/>
            <p:nvPr/>
          </p:nvSpPr>
          <p:spPr>
            <a:xfrm>
              <a:off x="387928" y="3084945"/>
              <a:ext cx="1219200" cy="8001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Mediation of relations from below – the Community</a:t>
              </a:r>
              <a:endParaRPr lang="en-GB" sz="1600" dirty="0">
                <a:effectLst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 Box 35">
              <a:extLst>
                <a:ext uri="{FF2B5EF4-FFF2-40B4-BE49-F238E27FC236}">
                  <a16:creationId xmlns:a16="http://schemas.microsoft.com/office/drawing/2014/main" xmlns="" id="{507C3307-E520-9449-91C8-62AEC5895C90}"/>
                </a:ext>
              </a:extLst>
            </p:cNvPr>
            <p:cNvSpPr txBox="1"/>
            <p:nvPr/>
          </p:nvSpPr>
          <p:spPr>
            <a:xfrm>
              <a:off x="4498110" y="230909"/>
              <a:ext cx="1525905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Evolution of the totality of relations over time</a:t>
              </a:r>
              <a:endParaRPr lang="en-GB" sz="1600" dirty="0">
                <a:effectLst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5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OPENED" val="true"/>
</p:tagLst>
</file>

<file path=ppt/theme/theme1.xml><?xml version="1.0" encoding="utf-8"?>
<a:theme xmlns:a="http://schemas.openxmlformats.org/drawingml/2006/main" name="2_MoL_ppt_template_white_CH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OE_Standard_Presentation_Template_1_Dec_2014 copy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6303</TotalTime>
  <Words>703</Words>
  <Application>Microsoft Macintosh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Geneva</vt:lpstr>
      <vt:lpstr>Helvetica</vt:lpstr>
      <vt:lpstr>MS PGothic</vt:lpstr>
      <vt:lpstr>ＭＳ Ｐゴシック</vt:lpstr>
      <vt:lpstr>SimSun</vt:lpstr>
      <vt:lpstr>Wingdings</vt:lpstr>
      <vt:lpstr>Arial</vt:lpstr>
      <vt:lpstr>2_MoL_ppt_template_white_CH_title</vt:lpstr>
      <vt:lpstr>IOE_Standard_Presentation_Template_1_Dec_2014 copy</vt:lpstr>
      <vt:lpstr>PowerPoint Presentation</vt:lpstr>
      <vt:lpstr>PowerPoint Presentation</vt:lpstr>
      <vt:lpstr>ELVET Programme</vt:lpstr>
      <vt:lpstr>Innovation projects</vt:lpstr>
      <vt:lpstr>PowerPoint Presentation</vt:lpstr>
      <vt:lpstr>Supernova / Monocentric London</vt:lpstr>
      <vt:lpstr>Polycentric London/City(ies) in the East</vt:lpstr>
      <vt:lpstr>PowerPoint Presentation</vt:lpstr>
      <vt:lpstr> High Progression &amp; Skill Networks (HSPNs)</vt:lpstr>
      <vt:lpstr>PowerPoint Presentation</vt:lpstr>
      <vt:lpstr>Employer-provider partnerships</vt:lpstr>
      <vt:lpstr>Benefits for employers</vt:lpstr>
      <vt:lpstr>Benefits for education providers</vt:lpstr>
      <vt:lpstr>Challenges</vt:lpstr>
      <vt:lpstr>Success factors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Skills Environment in London:</dc:title>
  <dc:creator>David Smith</dc:creator>
  <cp:lastModifiedBy>Hodgson, Ann</cp:lastModifiedBy>
  <cp:revision>24</cp:revision>
  <dcterms:created xsi:type="dcterms:W3CDTF">2017-11-29T15:55:43Z</dcterms:created>
  <dcterms:modified xsi:type="dcterms:W3CDTF">2018-06-11T08:16:30Z</dcterms:modified>
</cp:coreProperties>
</file>