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rts/chart2.xml" ContentType="application/vnd.openxmlformats-officedocument.drawingml.chart+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70" r:id="rId2"/>
    <p:sldId id="385" r:id="rId3"/>
    <p:sldId id="371" r:id="rId4"/>
    <p:sldId id="382" r:id="rId5"/>
    <p:sldId id="372" r:id="rId6"/>
    <p:sldId id="384" r:id="rId7"/>
    <p:sldId id="374" r:id="rId8"/>
    <p:sldId id="387" r:id="rId9"/>
    <p:sldId id="388" r:id="rId10"/>
    <p:sldId id="390" r:id="rId11"/>
    <p:sldId id="386" r:id="rId12"/>
    <p:sldId id="389" r:id="rId13"/>
    <p:sldId id="383" r:id="rId14"/>
    <p:sldId id="350" r:id="rId15"/>
    <p:sldId id="367" r:id="rId16"/>
    <p:sldId id="344" r:id="rId17"/>
    <p:sldId id="349" r:id="rId18"/>
    <p:sldId id="312" r:id="rId19"/>
    <p:sldId id="368" r:id="rId2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Mann" initials="AM" lastIdx="1" clrIdx="0">
    <p:extLst>
      <p:ext uri="{19B8F6BF-5375-455C-9EA6-DF929625EA0E}">
        <p15:presenceInfo xmlns:p15="http://schemas.microsoft.com/office/powerpoint/2012/main" userId="S-1-5-21-286127089-3122927494-929352742-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6625" autoAdjust="0"/>
  </p:normalViewPr>
  <p:slideViewPr>
    <p:cSldViewPr snapToGrid="0">
      <p:cViewPr varScale="1">
        <p:scale>
          <a:sx n="71" d="100"/>
          <a:sy n="71" d="100"/>
        </p:scale>
        <p:origin x="98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Chris\Desktop\Clients\EK%20work\20151029%20-%20BCS%20review\20151029%20-%20SPSS%20download%20with%20pres%20resid%20cook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v>Longitudinal observed sample</c:v>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Birth </c:v>
                </c:pt>
                <c:pt idx="1">
                  <c:v>5</c:v>
                </c:pt>
                <c:pt idx="2">
                  <c:v>10</c:v>
                </c:pt>
                <c:pt idx="3">
                  <c:v>16</c:v>
                </c:pt>
                <c:pt idx="4">
                  <c:v>26</c:v>
                </c:pt>
              </c:strCache>
            </c:strRef>
          </c:cat>
          <c:val>
            <c:numRef>
              <c:f>Sheet1!$B$2:$F$2</c:f>
              <c:numCache>
                <c:formatCode>#,##0</c:formatCode>
                <c:ptCount val="5"/>
                <c:pt idx="0">
                  <c:v>16571</c:v>
                </c:pt>
                <c:pt idx="1">
                  <c:v>12981</c:v>
                </c:pt>
                <c:pt idx="2">
                  <c:v>14350</c:v>
                </c:pt>
                <c:pt idx="3">
                  <c:v>11206</c:v>
                </c:pt>
                <c:pt idx="4">
                  <c:v>8654</c:v>
                </c:pt>
              </c:numCache>
            </c:numRef>
          </c:val>
          <c:smooth val="0"/>
          <c:extLst>
            <c:ext xmlns:c16="http://schemas.microsoft.com/office/drawing/2014/chart" uri="{C3380CC4-5D6E-409C-BE32-E72D297353CC}">
              <c16:uniqueId val="{00000000-A6B4-44CF-94E5-DE69F5002A14}"/>
            </c:ext>
          </c:extLst>
        </c:ser>
        <c:dLbls>
          <c:showLegendKey val="0"/>
          <c:showVal val="1"/>
          <c:showCatName val="0"/>
          <c:showSerName val="0"/>
          <c:showPercent val="0"/>
          <c:showBubbleSize val="0"/>
        </c:dLbls>
        <c:smooth val="0"/>
        <c:axId val="246755728"/>
        <c:axId val="471040368"/>
      </c:lineChart>
      <c:catAx>
        <c:axId val="246755728"/>
        <c:scaling>
          <c:orientation val="minMax"/>
        </c:scaling>
        <c:delete val="0"/>
        <c:axPos val="b"/>
        <c:numFmt formatCode="General" sourceLinked="0"/>
        <c:majorTickMark val="none"/>
        <c:minorTickMark val="none"/>
        <c:tickLblPos val="nextTo"/>
        <c:crossAx val="471040368"/>
        <c:crosses val="autoZero"/>
        <c:auto val="1"/>
        <c:lblAlgn val="ctr"/>
        <c:lblOffset val="100"/>
        <c:noMultiLvlLbl val="0"/>
      </c:catAx>
      <c:valAx>
        <c:axId val="471040368"/>
        <c:scaling>
          <c:orientation val="minMax"/>
          <c:max val="18000"/>
          <c:min val="8000"/>
        </c:scaling>
        <c:delete val="1"/>
        <c:axPos val="l"/>
        <c:numFmt formatCode="#,##0" sourceLinked="1"/>
        <c:majorTickMark val="out"/>
        <c:minorTickMark val="none"/>
        <c:tickLblPos val="none"/>
        <c:crossAx val="2467557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9681951520766"/>
          <c:y val="3.0840332458442695E-2"/>
          <c:w val="0.86279141577890994"/>
          <c:h val="0.78019641294838149"/>
        </c:manualLayout>
      </c:layout>
      <c:barChart>
        <c:barDir val="bar"/>
        <c:grouping val="clustered"/>
        <c:varyColors val="0"/>
        <c:ser>
          <c:idx val="0"/>
          <c:order val="0"/>
          <c:tx>
            <c:strRef>
              <c:f>Sheet1!$B$1</c:f>
              <c:strCache>
                <c:ptCount val="1"/>
                <c:pt idx="0">
                  <c:v>Distribution of Symbolic Capital</c:v>
                </c:pt>
              </c:strCache>
            </c:strRef>
          </c:tx>
          <c:invertIfNegative val="0"/>
          <c:dPt>
            <c:idx val="2"/>
            <c:invertIfNegative val="0"/>
            <c:bubble3D val="0"/>
            <c:extLst>
              <c:ext xmlns:c16="http://schemas.microsoft.com/office/drawing/2014/chart" uri="{C3380CC4-5D6E-409C-BE32-E72D297353CC}">
                <c16:uniqueId val="{00000000-3C92-489F-B233-1508BEC50F79}"/>
              </c:ext>
            </c:extLst>
          </c:dPt>
          <c:cat>
            <c:strRef>
              <c:f>Sheet1!$A$2:$A$4</c:f>
              <c:strCache>
                <c:ptCount val="3"/>
                <c:pt idx="0">
                  <c:v>Human Capital</c:v>
                </c:pt>
                <c:pt idx="1">
                  <c:v>Social Capital</c:v>
                </c:pt>
                <c:pt idx="2">
                  <c:v>Cultural Capital</c:v>
                </c:pt>
              </c:strCache>
            </c:strRef>
          </c:cat>
          <c:val>
            <c:numRef>
              <c:f>Sheet1!$B$2:$B$4</c:f>
              <c:numCache>
                <c:formatCode>General</c:formatCode>
                <c:ptCount val="3"/>
                <c:pt idx="0">
                  <c:v>42</c:v>
                </c:pt>
                <c:pt idx="1">
                  <c:v>54</c:v>
                </c:pt>
                <c:pt idx="2">
                  <c:v>137</c:v>
                </c:pt>
              </c:numCache>
            </c:numRef>
          </c:val>
          <c:extLst>
            <c:ext xmlns:c16="http://schemas.microsoft.com/office/drawing/2014/chart" uri="{C3380CC4-5D6E-409C-BE32-E72D297353CC}">
              <c16:uniqueId val="{00000001-3C92-489F-B233-1508BEC50F79}"/>
            </c:ext>
          </c:extLst>
        </c:ser>
        <c:dLbls>
          <c:showLegendKey val="0"/>
          <c:showVal val="0"/>
          <c:showCatName val="0"/>
          <c:showSerName val="0"/>
          <c:showPercent val="0"/>
          <c:showBubbleSize val="0"/>
        </c:dLbls>
        <c:gapWidth val="150"/>
        <c:axId val="-601603184"/>
        <c:axId val="-601606448"/>
      </c:barChart>
      <c:catAx>
        <c:axId val="-601603184"/>
        <c:scaling>
          <c:orientation val="minMax"/>
        </c:scaling>
        <c:delete val="0"/>
        <c:axPos val="l"/>
        <c:numFmt formatCode="General" sourceLinked="0"/>
        <c:majorTickMark val="out"/>
        <c:minorTickMark val="none"/>
        <c:tickLblPos val="nextTo"/>
        <c:txPr>
          <a:bodyPr/>
          <a:lstStyle/>
          <a:p>
            <a:pPr>
              <a:defRPr sz="1400" b="0"/>
            </a:pPr>
            <a:endParaRPr lang="en-US"/>
          </a:p>
        </c:txPr>
        <c:crossAx val="-601606448"/>
        <c:crosses val="autoZero"/>
        <c:auto val="1"/>
        <c:lblAlgn val="ctr"/>
        <c:lblOffset val="100"/>
        <c:noMultiLvlLbl val="0"/>
      </c:catAx>
      <c:valAx>
        <c:axId val="-601606448"/>
        <c:scaling>
          <c:orientation val="minMax"/>
          <c:max val="150"/>
        </c:scaling>
        <c:delete val="0"/>
        <c:axPos val="b"/>
        <c:majorGridlines/>
        <c:numFmt formatCode="General" sourceLinked="1"/>
        <c:majorTickMark val="out"/>
        <c:minorTickMark val="none"/>
        <c:tickLblPos val="nextTo"/>
        <c:txPr>
          <a:bodyPr/>
          <a:lstStyle/>
          <a:p>
            <a:pPr>
              <a:defRPr sz="1400"/>
            </a:pPr>
            <a:endParaRPr lang="en-US"/>
          </a:p>
        </c:txPr>
        <c:crossAx val="-601603184"/>
        <c:crosses val="autoZero"/>
        <c:crossBetween val="between"/>
        <c:maj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'Helpfulness graph'!$R$33:$R$36</c:f>
              <c:strCache>
                <c:ptCount val="4"/>
                <c:pt idx="0">
                  <c:v>Not at all helpful</c:v>
                </c:pt>
                <c:pt idx="1">
                  <c:v>Not very helpful</c:v>
                </c:pt>
                <c:pt idx="2">
                  <c:v>Quite helpful</c:v>
                </c:pt>
                <c:pt idx="3">
                  <c:v>Very helpful</c:v>
                </c:pt>
              </c:strCache>
            </c:strRef>
          </c:cat>
          <c:val>
            <c:numRef>
              <c:f>'Helpfulness graph'!$S$33:$S$36</c:f>
              <c:numCache>
                <c:formatCode>General</c:formatCode>
                <c:ptCount val="4"/>
                <c:pt idx="0">
                  <c:v>181</c:v>
                </c:pt>
                <c:pt idx="1">
                  <c:v>797</c:v>
                </c:pt>
                <c:pt idx="2">
                  <c:v>2660</c:v>
                </c:pt>
                <c:pt idx="3">
                  <c:v>1196</c:v>
                </c:pt>
              </c:numCache>
            </c:numRef>
          </c:val>
          <c:extLst>
            <c:ext xmlns:c16="http://schemas.microsoft.com/office/drawing/2014/chart" uri="{C3380CC4-5D6E-409C-BE32-E72D297353CC}">
              <c16:uniqueId val="{00000000-3CDB-4F5C-A156-9370BE45C00E}"/>
            </c:ext>
          </c:extLst>
        </c:ser>
        <c:dLbls>
          <c:showLegendKey val="0"/>
          <c:showVal val="0"/>
          <c:showCatName val="0"/>
          <c:showSerName val="0"/>
          <c:showPercent val="0"/>
          <c:showBubbleSize val="0"/>
        </c:dLbls>
        <c:gapWidth val="219"/>
        <c:overlap val="-27"/>
        <c:axId val="-601598832"/>
        <c:axId val="-601606992"/>
      </c:barChart>
      <c:catAx>
        <c:axId val="-60159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1606992"/>
        <c:crosses val="autoZero"/>
        <c:auto val="1"/>
        <c:lblAlgn val="ctr"/>
        <c:lblOffset val="100"/>
        <c:noMultiLvlLbl val="0"/>
      </c:catAx>
      <c:valAx>
        <c:axId val="-60160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159883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888"/>
          </a:xfrm>
          <a:prstGeom prst="rect">
            <a:avLst/>
          </a:prstGeom>
        </p:spPr>
        <p:txBody>
          <a:bodyPr vert="horz" lIns="92062" tIns="46031" rIns="92062" bIns="46031"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6888"/>
          </a:xfrm>
          <a:prstGeom prst="rect">
            <a:avLst/>
          </a:prstGeom>
        </p:spPr>
        <p:txBody>
          <a:bodyPr vert="horz" lIns="92062" tIns="46031" rIns="92062" bIns="46031" rtlCol="0"/>
          <a:lstStyle>
            <a:lvl1pPr algn="r">
              <a:defRPr sz="1200"/>
            </a:lvl1pPr>
          </a:lstStyle>
          <a:p>
            <a:fld id="{18089B50-B170-4609-9651-AA305F121198}" type="datetimeFigureOut">
              <a:rPr lang="en-GB" smtClean="0"/>
              <a:t>29/06/2018</a:t>
            </a:fld>
            <a:endParaRPr lang="en-GB"/>
          </a:p>
        </p:txBody>
      </p:sp>
      <p:sp>
        <p:nvSpPr>
          <p:cNvPr id="4" name="Footer Placeholder 3"/>
          <p:cNvSpPr>
            <a:spLocks noGrp="1"/>
          </p:cNvSpPr>
          <p:nvPr>
            <p:ph type="ftr" sz="quarter" idx="2"/>
          </p:nvPr>
        </p:nvSpPr>
        <p:spPr>
          <a:xfrm>
            <a:off x="0" y="9429750"/>
            <a:ext cx="2889938" cy="496888"/>
          </a:xfrm>
          <a:prstGeom prst="rect">
            <a:avLst/>
          </a:prstGeom>
        </p:spPr>
        <p:txBody>
          <a:bodyPr vert="horz" lIns="92062" tIns="46031" rIns="92062" bIns="46031"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429750"/>
            <a:ext cx="2889938" cy="496888"/>
          </a:xfrm>
          <a:prstGeom prst="rect">
            <a:avLst/>
          </a:prstGeom>
        </p:spPr>
        <p:txBody>
          <a:bodyPr vert="horz" lIns="92062" tIns="46031" rIns="92062" bIns="46031" rtlCol="0" anchor="b"/>
          <a:lstStyle>
            <a:lvl1pPr algn="r">
              <a:defRPr sz="1200"/>
            </a:lvl1pPr>
          </a:lstStyle>
          <a:p>
            <a:fld id="{065BF154-88B1-417E-97B8-FE4280632F7B}" type="slidenum">
              <a:rPr lang="en-GB" smtClean="0"/>
              <a:t>‹#›</a:t>
            </a:fld>
            <a:endParaRPr lang="en-GB"/>
          </a:p>
        </p:txBody>
      </p:sp>
    </p:spTree>
    <p:extLst>
      <p:ext uri="{BB962C8B-B14F-4D97-AF65-F5344CB8AC3E}">
        <p14:creationId xmlns:p14="http://schemas.microsoft.com/office/powerpoint/2010/main" val="407844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C8D45392-E449-4434-AC9D-D25BF2B226DC}" type="datetimeFigureOut">
              <a:rPr lang="en-GB" smtClean="0"/>
              <a:t>29/06/2018</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136B605-47F7-45CB-8B7A-AD109622F525}" type="slidenum">
              <a:rPr lang="en-GB" smtClean="0"/>
              <a:t>‹#›</a:t>
            </a:fld>
            <a:endParaRPr lang="en-GB"/>
          </a:p>
        </p:txBody>
      </p:sp>
    </p:spTree>
    <p:extLst>
      <p:ext uri="{BB962C8B-B14F-4D97-AF65-F5344CB8AC3E}">
        <p14:creationId xmlns:p14="http://schemas.microsoft.com/office/powerpoint/2010/main" val="39162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36B605-47F7-45CB-8B7A-AD109622F525}" type="slidenum">
              <a:rPr lang="en-GB" smtClean="0"/>
              <a:t>1</a:t>
            </a:fld>
            <a:endParaRPr lang="en-GB"/>
          </a:p>
        </p:txBody>
      </p:sp>
    </p:spTree>
    <p:extLst>
      <p:ext uri="{BB962C8B-B14F-4D97-AF65-F5344CB8AC3E}">
        <p14:creationId xmlns:p14="http://schemas.microsoft.com/office/powerpoint/2010/main" val="238696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429598B-37A3-4F25-978B-D9A70996E538}"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8730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598B-37A3-4F25-978B-D9A70996E538}"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28373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598B-37A3-4F25-978B-D9A70996E538}"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3619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598B-37A3-4F25-978B-D9A70996E538}"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135790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n-US"/>
              <a:t>Click to edit Master title style</a:t>
            </a:r>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598B-37A3-4F25-978B-D9A70996E538}" type="datetimeFigureOut">
              <a:rPr lang="en-GB" smtClean="0"/>
              <a:t>29/06/2018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69967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598B-37A3-4F25-978B-D9A70996E538}"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91265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598B-37A3-4F25-978B-D9A70996E538}" type="datetimeFigureOut">
              <a:rPr lang="en-GB" smtClean="0"/>
              <a:t>29/06/2018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63176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598B-37A3-4F25-978B-D9A70996E538}" type="datetimeFigureOut">
              <a:rPr lang="en-GB" smtClean="0"/>
              <a:t>29/06/2018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408505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598B-37A3-4F25-978B-D9A70996E538}" type="datetimeFigureOut">
              <a:rPr lang="en-GB" smtClean="0"/>
              <a:t>29/06/2018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20001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n-US"/>
              <a:t>Click to edit Master title style</a:t>
            </a:r>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9598B-37A3-4F25-978B-D9A70996E538}"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06163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n-US"/>
              <a:t>Click to edit Master title style</a:t>
            </a:r>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9598B-37A3-4F25-978B-D9A70996E538}" type="datetimeFigureOut">
              <a:rPr lang="en-GB" smtClean="0"/>
              <a:t>29/06/2018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17984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598B-37A3-4F25-978B-D9A70996E538}" type="datetimeFigureOut">
              <a:rPr lang="en-GB" smtClean="0"/>
              <a:t>29/06/2018</a:t>
            </a:fld>
            <a:endParaRPr lang="en-GB"/>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CB4A3-4EAF-4337-BF64-5221FB860FD0}" type="slidenum">
              <a:rPr lang="en-GB" smtClean="0"/>
              <a:t>‹#›</a:t>
            </a:fld>
            <a:endParaRPr lang="en-GB"/>
          </a:p>
        </p:txBody>
      </p:sp>
    </p:spTree>
    <p:extLst>
      <p:ext uri="{BB962C8B-B14F-4D97-AF65-F5344CB8AC3E}">
        <p14:creationId xmlns:p14="http://schemas.microsoft.com/office/powerpoint/2010/main" val="394304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lnaz.Kashef@educationandemployers.org" TargetMode="External"/><Relationship Id="rId2" Type="http://schemas.openxmlformats.org/officeDocument/2006/relationships/hyperlink" Target="mailto:chris@cspres.co.uk"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3.jpg"/><Relationship Id="rId4" Type="http://schemas.openxmlformats.org/officeDocument/2006/relationships/tags" Target="../tags/tag57.xml"/><Relationship Id="rId9" Type="http://schemas.openxmlformats.org/officeDocument/2006/relationships/chart" Target="../charts/chart2.xml"/></Relationships>
</file>

<file path=ppt/slides/_rels/slide1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63.xml"/><Relationship Id="rId7"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9.xml"/><Relationship Id="rId7" Type="http://schemas.openxmlformats.org/officeDocument/2006/relationships/image" Target="../media/image4.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2" Type="http://schemas.openxmlformats.org/officeDocument/2006/relationships/tags" Target="../tags/tag73.xml"/><Relationship Id="rId16" Type="http://schemas.openxmlformats.org/officeDocument/2006/relationships/image" Target="../media/image3.jpg"/><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image" Target="../media/image6.png"/><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87.xml"/><Relationship Id="rId7"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3.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image" Target="../media/image3.jp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3.jpg"/><Relationship Id="rId2" Type="http://schemas.openxmlformats.org/officeDocument/2006/relationships/tags" Target="../tags/tag25.xml"/><Relationship Id="rId16"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2"/>
          <a:stretch/>
        </p:blipFill>
        <p:spPr>
          <a:xfrm>
            <a:off x="0" y="-1"/>
            <a:ext cx="12192000" cy="6837529"/>
          </a:xfrm>
          <a:prstGeom prst="rect">
            <a:avLst/>
          </a:prstGeom>
        </p:spPr>
      </p:pic>
      <p:sp>
        <p:nvSpPr>
          <p:cNvPr id="8" name="Shape 38"/>
          <p:cNvSpPr/>
          <p:nvPr/>
        </p:nvSpPr>
        <p:spPr>
          <a:xfrm>
            <a:off x="736600" y="0"/>
            <a:ext cx="7340600" cy="6891500"/>
          </a:xfrm>
          <a:prstGeom prst="rect">
            <a:avLst/>
          </a:prstGeom>
          <a:solidFill>
            <a:schemeClr val="bg2">
              <a:lumMod val="90000"/>
              <a:alpha val="85000"/>
            </a:schemeClr>
          </a:solidFill>
          <a:ln>
            <a:noFill/>
          </a:ln>
        </p:spPr>
        <p:txBody>
          <a:bodyPr lIns="91425" tIns="91425" rIns="91425" bIns="91425" anchor="ctr" anchorCtr="0">
            <a:noAutofit/>
          </a:bodyPr>
          <a:lstStyle/>
          <a:p>
            <a:pPr lvl="0">
              <a:spcBef>
                <a:spcPts val="0"/>
              </a:spcBef>
              <a:buNone/>
            </a:pPr>
            <a:endParaRPr/>
          </a:p>
        </p:txBody>
      </p:sp>
      <p:sp>
        <p:nvSpPr>
          <p:cNvPr id="7" name="Text Placeholder 6"/>
          <p:cNvSpPr>
            <a:spLocks noGrp="1"/>
          </p:cNvSpPr>
          <p:nvPr>
            <p:ph type="body" idx="1"/>
          </p:nvPr>
        </p:nvSpPr>
        <p:spPr>
          <a:xfrm>
            <a:off x="736600" y="1750245"/>
            <a:ext cx="7473014" cy="1766887"/>
          </a:xfrm>
        </p:spPr>
        <p:txBody>
          <a:bodyPr>
            <a:normAutofit fontScale="85000" lnSpcReduction="10000"/>
          </a:bodyPr>
          <a:lstStyle/>
          <a:p>
            <a:r>
              <a:rPr lang="en-GB" sz="4400" b="1" dirty="0">
                <a:solidFill>
                  <a:srgbClr val="002060"/>
                </a:solidFill>
              </a:rPr>
              <a:t>Socialised Social Capital:</a:t>
            </a:r>
          </a:p>
          <a:p>
            <a:r>
              <a:rPr lang="en-GB" sz="3300" b="1" dirty="0">
                <a:solidFill>
                  <a:srgbClr val="002060"/>
                </a:solidFill>
              </a:rPr>
              <a:t>Insiders or outsiders, who do you trust? Engaging employers in school-based career activities</a:t>
            </a:r>
          </a:p>
        </p:txBody>
      </p:sp>
      <p:sp>
        <p:nvSpPr>
          <p:cNvPr id="6" name="Title 5"/>
          <p:cNvSpPr>
            <a:spLocks noGrp="1"/>
          </p:cNvSpPr>
          <p:nvPr>
            <p:ph type="title"/>
          </p:nvPr>
        </p:nvSpPr>
        <p:spPr>
          <a:xfrm>
            <a:off x="736600" y="4360260"/>
            <a:ext cx="10370015" cy="1634140"/>
          </a:xfrm>
        </p:spPr>
        <p:txBody>
          <a:bodyPr>
            <a:noAutofit/>
          </a:bodyPr>
          <a:lstStyle/>
          <a:p>
            <a:pPr lvl="0">
              <a:spcBef>
                <a:spcPts val="0"/>
              </a:spcBef>
              <a:defRPr/>
            </a:pPr>
            <a:r>
              <a:rPr lang="en-GB" sz="2400" dirty="0">
                <a:solidFill>
                  <a:srgbClr val="002060"/>
                </a:solidFill>
                <a:latin typeface="+mn-lt"/>
                <a:ea typeface="+mn-ea"/>
                <a:cs typeface="+mn-cs"/>
              </a:rPr>
              <a:t>Chris Percy, Independent Researcher </a:t>
            </a:r>
            <a:br>
              <a:rPr lang="en-GB" sz="2400" dirty="0">
                <a:solidFill>
                  <a:srgbClr val="002060"/>
                </a:solidFill>
                <a:latin typeface="+mn-lt"/>
                <a:ea typeface="+mn-ea"/>
                <a:cs typeface="+mn-cs"/>
              </a:rPr>
            </a:br>
            <a:r>
              <a:rPr lang="en-GB" sz="2400" dirty="0">
                <a:solidFill>
                  <a:srgbClr val="002060"/>
                </a:solidFill>
                <a:latin typeface="+mn-lt"/>
                <a:ea typeface="+mn-ea"/>
                <a:cs typeface="+mn-cs"/>
              </a:rPr>
              <a:t>Dr Elnaz </a:t>
            </a:r>
            <a:r>
              <a:rPr lang="en-GB" sz="2400" dirty="0" err="1">
                <a:solidFill>
                  <a:srgbClr val="002060"/>
                </a:solidFill>
                <a:latin typeface="+mn-lt"/>
                <a:ea typeface="+mn-ea"/>
                <a:cs typeface="+mn-cs"/>
              </a:rPr>
              <a:t>Kashefpakdel</a:t>
            </a:r>
            <a:r>
              <a:rPr lang="en-GB" sz="2400" dirty="0">
                <a:solidFill>
                  <a:srgbClr val="002060"/>
                </a:solidFill>
                <a:latin typeface="+mn-lt"/>
                <a:ea typeface="+mn-ea"/>
                <a:cs typeface="+mn-cs"/>
              </a:rPr>
              <a:t>, Education and Employers</a:t>
            </a:r>
            <a:br>
              <a:rPr lang="en-GB" sz="2800" dirty="0">
                <a:solidFill>
                  <a:srgbClr val="002060"/>
                </a:solidFill>
                <a:latin typeface="+mn-lt"/>
                <a:ea typeface="+mn-ea"/>
                <a:cs typeface="+mn-cs"/>
              </a:rPr>
            </a:br>
            <a:br>
              <a:rPr lang="en-GB" sz="2800" dirty="0">
                <a:solidFill>
                  <a:srgbClr val="002060"/>
                </a:solidFill>
                <a:latin typeface="+mn-lt"/>
                <a:ea typeface="+mn-ea"/>
                <a:cs typeface="+mn-cs"/>
              </a:rPr>
            </a:br>
            <a:br>
              <a:rPr lang="en-GB" sz="2800" dirty="0">
                <a:solidFill>
                  <a:srgbClr val="002060"/>
                </a:solidFill>
                <a:latin typeface="+mn-lt"/>
                <a:ea typeface="+mn-ea"/>
                <a:cs typeface="+mn-cs"/>
              </a:rPr>
            </a:br>
            <a:br>
              <a:rPr lang="en-GB" sz="2400" dirty="0">
                <a:solidFill>
                  <a:schemeClr val="tx1">
                    <a:lumMod val="85000"/>
                    <a:lumOff val="15000"/>
                  </a:schemeClr>
                </a:solidFill>
                <a:ea typeface="+mn-ea"/>
                <a:cs typeface="+mn-cs"/>
              </a:rPr>
            </a:br>
            <a:endParaRPr lang="en-GB" sz="2400" dirty="0">
              <a:solidFill>
                <a:schemeClr val="tx1">
                  <a:lumMod val="85000"/>
                  <a:lumOff val="15000"/>
                </a:schemeClr>
              </a:solidFill>
            </a:endParaRPr>
          </a:p>
        </p:txBody>
      </p:sp>
      <p:pic>
        <p:nvPicPr>
          <p:cNvPr id="9" name="Picture 8">
            <a:extLst>
              <a:ext uri="{FF2B5EF4-FFF2-40B4-BE49-F238E27FC236}">
                <a16:creationId xmlns:a16="http://schemas.microsoft.com/office/drawing/2014/main" id="{81A3ACA5-E062-435F-9DB3-2843E053D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0030" y="365759"/>
            <a:ext cx="3149599" cy="1384485"/>
          </a:xfrm>
          <a:prstGeom prst="rect">
            <a:avLst/>
          </a:prstGeom>
        </p:spPr>
      </p:pic>
    </p:spTree>
    <p:extLst>
      <p:ext uri="{BB962C8B-B14F-4D97-AF65-F5344CB8AC3E}">
        <p14:creationId xmlns:p14="http://schemas.microsoft.com/office/powerpoint/2010/main" val="294843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So schools can make up for social capital disadvantage – but do they? (1/2)</a:t>
            </a:r>
          </a:p>
        </p:txBody>
      </p:sp>
      <p:sp>
        <p:nvSpPr>
          <p:cNvPr id="9" name="ListLeanHorizontalTextDetail0">
            <a:extLst>
              <a:ext uri="{FF2B5EF4-FFF2-40B4-BE49-F238E27FC236}">
                <a16:creationId xmlns:a16="http://schemas.microsoft.com/office/drawing/2014/main" id="{E9A99A09-4C10-4E4C-A119-DA15C16C0007}"/>
              </a:ext>
            </a:extLst>
          </p:cNvPr>
          <p:cNvSpPr txBox="1"/>
          <p:nvPr>
            <p:custDataLst>
              <p:tags r:id="rId1"/>
            </p:custDataLst>
          </p:nvPr>
        </p:nvSpPr>
        <p:spPr>
          <a:xfrm>
            <a:off x="963813" y="6600365"/>
            <a:ext cx="10953865" cy="228973"/>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sz="1600" dirty="0">
                <a:cs typeface="Arial" pitchFamily="34" charset="0"/>
              </a:rPr>
              <a:t>** Same regression method as used elsewhere </a:t>
            </a:r>
          </a:p>
        </p:txBody>
      </p:sp>
      <p:cxnSp>
        <p:nvCxnSpPr>
          <p:cNvPr id="13" name="Horizontal Line">
            <a:extLst>
              <a:ext uri="{FF2B5EF4-FFF2-40B4-BE49-F238E27FC236}">
                <a16:creationId xmlns:a16="http://schemas.microsoft.com/office/drawing/2014/main" id="{8708514D-3D69-4A26-96E2-B966AC86F5B4}"/>
              </a:ext>
            </a:extLst>
          </p:cNvPr>
          <p:cNvCxnSpPr>
            <a:cxnSpLocks/>
          </p:cNvCxnSpPr>
          <p:nvPr>
            <p:custDataLst>
              <p:tags r:id="rId2"/>
            </p:custDataLst>
          </p:nvPr>
        </p:nvCxnSpPr>
        <p:spPr>
          <a:xfrm>
            <a:off x="963813" y="1895330"/>
            <a:ext cx="10171033"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4" name="ListLeanHorizontalTextTopic0">
            <a:extLst>
              <a:ext uri="{FF2B5EF4-FFF2-40B4-BE49-F238E27FC236}">
                <a16:creationId xmlns:a16="http://schemas.microsoft.com/office/drawing/2014/main" id="{DEF9AA7E-A1DF-482A-A146-7A9B41553467}"/>
              </a:ext>
            </a:extLst>
          </p:cNvPr>
          <p:cNvSpPr txBox="1"/>
          <p:nvPr>
            <p:custDataLst>
              <p:tags r:id="rId3"/>
            </p:custDataLst>
          </p:nvPr>
        </p:nvSpPr>
        <p:spPr>
          <a:xfrm>
            <a:off x="963813" y="1482988"/>
            <a:ext cx="9985838" cy="34349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Careers talks with outsider speakers: Historical data from BCS</a:t>
            </a:r>
          </a:p>
        </p:txBody>
      </p:sp>
      <p:graphicFrame>
        <p:nvGraphicFramePr>
          <p:cNvPr id="16" name="Table 15">
            <a:extLst>
              <a:ext uri="{FF2B5EF4-FFF2-40B4-BE49-F238E27FC236}">
                <a16:creationId xmlns:a16="http://schemas.microsoft.com/office/drawing/2014/main" id="{804785EA-B458-49A9-ACD7-04816761F030}"/>
              </a:ext>
            </a:extLst>
          </p:cNvPr>
          <p:cNvGraphicFramePr>
            <a:graphicFrameLocks noGrp="1"/>
          </p:cNvGraphicFramePr>
          <p:nvPr>
            <p:extLst>
              <p:ext uri="{D42A27DB-BD31-4B8C-83A1-F6EECF244321}">
                <p14:modId xmlns:p14="http://schemas.microsoft.com/office/powerpoint/2010/main" val="1781120960"/>
              </p:ext>
            </p:extLst>
          </p:nvPr>
        </p:nvGraphicFramePr>
        <p:xfrm>
          <a:off x="963813" y="2140558"/>
          <a:ext cx="7291483" cy="4039184"/>
        </p:xfrm>
        <a:graphic>
          <a:graphicData uri="http://schemas.openxmlformats.org/drawingml/2006/table">
            <a:tbl>
              <a:tblPr firstRow="1" bandRow="1">
                <a:tableStyleId>{5C22544A-7EE6-4342-B048-85BDC9FD1C3A}</a:tableStyleId>
              </a:tblPr>
              <a:tblGrid>
                <a:gridCol w="2823221">
                  <a:extLst>
                    <a:ext uri="{9D8B030D-6E8A-4147-A177-3AD203B41FA5}">
                      <a16:colId xmlns:a16="http://schemas.microsoft.com/office/drawing/2014/main" val="2916406519"/>
                    </a:ext>
                  </a:extLst>
                </a:gridCol>
                <a:gridCol w="1985893">
                  <a:extLst>
                    <a:ext uri="{9D8B030D-6E8A-4147-A177-3AD203B41FA5}">
                      <a16:colId xmlns:a16="http://schemas.microsoft.com/office/drawing/2014/main" val="1860941009"/>
                    </a:ext>
                  </a:extLst>
                </a:gridCol>
                <a:gridCol w="2482369">
                  <a:extLst>
                    <a:ext uri="{9D8B030D-6E8A-4147-A177-3AD203B41FA5}">
                      <a16:colId xmlns:a16="http://schemas.microsoft.com/office/drawing/2014/main" val="995436525"/>
                    </a:ext>
                  </a:extLst>
                </a:gridCol>
              </a:tblGrid>
              <a:tr h="919814">
                <a:tc>
                  <a:txBody>
                    <a:bodyPr/>
                    <a:lstStyle/>
                    <a:p>
                      <a:r>
                        <a:rPr lang="en-GB" sz="2000" dirty="0"/>
                        <a:t>Mother’s occupation</a:t>
                      </a:r>
                    </a:p>
                  </a:txBody>
                  <a:tcPr/>
                </a:tc>
                <a:tc>
                  <a:txBody>
                    <a:bodyPr/>
                    <a:lstStyle/>
                    <a:p>
                      <a:r>
                        <a:rPr lang="en-GB" sz="2000" dirty="0"/>
                        <a:t>% with at least one careers talk</a:t>
                      </a:r>
                    </a:p>
                  </a:txBody>
                  <a:tcPr/>
                </a:tc>
                <a:tc>
                  <a:txBody>
                    <a:bodyPr/>
                    <a:lstStyle/>
                    <a:p>
                      <a:r>
                        <a:rPr lang="en-GB" sz="2000" dirty="0"/>
                        <a:t>% say career talks were very helpful</a:t>
                      </a:r>
                    </a:p>
                  </a:txBody>
                  <a:tcPr/>
                </a:tc>
                <a:extLst>
                  <a:ext uri="{0D108BD9-81ED-4DB2-BD59-A6C34878D82A}">
                    <a16:rowId xmlns:a16="http://schemas.microsoft.com/office/drawing/2014/main" val="3671427722"/>
                  </a:ext>
                </a:extLst>
              </a:tr>
              <a:tr h="519895">
                <a:tc>
                  <a:txBody>
                    <a:bodyPr/>
                    <a:lstStyle/>
                    <a:p>
                      <a:r>
                        <a:rPr lang="en-GB" sz="1800" dirty="0"/>
                        <a:t>V unskilled</a:t>
                      </a:r>
                    </a:p>
                  </a:txBody>
                  <a:tcPr/>
                </a:tc>
                <a:tc>
                  <a:txBody>
                    <a:bodyPr/>
                    <a:lstStyle/>
                    <a:p>
                      <a:r>
                        <a:rPr lang="en-GB" sz="2000" dirty="0"/>
                        <a:t>87%</a:t>
                      </a:r>
                    </a:p>
                  </a:txBody>
                  <a:tcPr/>
                </a:tc>
                <a:tc>
                  <a:txBody>
                    <a:bodyPr/>
                    <a:lstStyle/>
                    <a:p>
                      <a:r>
                        <a:rPr lang="en-GB" sz="2000" dirty="0"/>
                        <a:t>25%</a:t>
                      </a:r>
                    </a:p>
                  </a:txBody>
                  <a:tcPr/>
                </a:tc>
                <a:extLst>
                  <a:ext uri="{0D108BD9-81ED-4DB2-BD59-A6C34878D82A}">
                    <a16:rowId xmlns:a16="http://schemas.microsoft.com/office/drawing/2014/main" val="2662403896"/>
                  </a:ext>
                </a:extLst>
              </a:tr>
              <a:tr h="519895">
                <a:tc>
                  <a:txBody>
                    <a:bodyPr/>
                    <a:lstStyle/>
                    <a:p>
                      <a:r>
                        <a:rPr lang="en-GB" sz="1800" dirty="0"/>
                        <a:t>IV semi-skilled</a:t>
                      </a:r>
                    </a:p>
                  </a:txBody>
                  <a:tcPr/>
                </a:tc>
                <a:tc>
                  <a:txBody>
                    <a:bodyPr/>
                    <a:lstStyle/>
                    <a:p>
                      <a:r>
                        <a:rPr lang="en-GB" sz="2000" dirty="0"/>
                        <a:t>87%</a:t>
                      </a:r>
                    </a:p>
                  </a:txBody>
                  <a:tcPr/>
                </a:tc>
                <a:tc>
                  <a:txBody>
                    <a:bodyPr/>
                    <a:lstStyle/>
                    <a:p>
                      <a:r>
                        <a:rPr lang="en-GB" sz="2000" dirty="0"/>
                        <a:t>23%</a:t>
                      </a:r>
                    </a:p>
                  </a:txBody>
                  <a:tcPr/>
                </a:tc>
                <a:extLst>
                  <a:ext uri="{0D108BD9-81ED-4DB2-BD59-A6C34878D82A}">
                    <a16:rowId xmlns:a16="http://schemas.microsoft.com/office/drawing/2014/main" val="2456257112"/>
                  </a:ext>
                </a:extLst>
              </a:tr>
              <a:tr h="519895">
                <a:tc>
                  <a:txBody>
                    <a:bodyPr/>
                    <a:lstStyle/>
                    <a:p>
                      <a:r>
                        <a:rPr lang="en-GB" sz="1800" dirty="0"/>
                        <a:t>III manual</a:t>
                      </a:r>
                    </a:p>
                  </a:txBody>
                  <a:tcPr/>
                </a:tc>
                <a:tc>
                  <a:txBody>
                    <a:bodyPr/>
                    <a:lstStyle/>
                    <a:p>
                      <a:r>
                        <a:rPr lang="en-GB" sz="2000" dirty="0"/>
                        <a:t>88%</a:t>
                      </a:r>
                    </a:p>
                  </a:txBody>
                  <a:tcPr/>
                </a:tc>
                <a:tc>
                  <a:txBody>
                    <a:bodyPr/>
                    <a:lstStyle/>
                    <a:p>
                      <a:r>
                        <a:rPr lang="en-GB" sz="2000" dirty="0"/>
                        <a:t>25%</a:t>
                      </a:r>
                    </a:p>
                  </a:txBody>
                  <a:tcPr/>
                </a:tc>
                <a:extLst>
                  <a:ext uri="{0D108BD9-81ED-4DB2-BD59-A6C34878D82A}">
                    <a16:rowId xmlns:a16="http://schemas.microsoft.com/office/drawing/2014/main" val="2738098995"/>
                  </a:ext>
                </a:extLst>
              </a:tr>
              <a:tr h="519895">
                <a:tc>
                  <a:txBody>
                    <a:bodyPr/>
                    <a:lstStyle/>
                    <a:p>
                      <a:r>
                        <a:rPr lang="en-GB" sz="1800" dirty="0"/>
                        <a:t>III non-manual</a:t>
                      </a:r>
                    </a:p>
                  </a:txBody>
                  <a:tcPr/>
                </a:tc>
                <a:tc>
                  <a:txBody>
                    <a:bodyPr/>
                    <a:lstStyle/>
                    <a:p>
                      <a:r>
                        <a:rPr lang="en-GB" sz="2000" dirty="0"/>
                        <a:t>83%</a:t>
                      </a:r>
                    </a:p>
                  </a:txBody>
                  <a:tcPr/>
                </a:tc>
                <a:tc>
                  <a:txBody>
                    <a:bodyPr/>
                    <a:lstStyle/>
                    <a:p>
                      <a:r>
                        <a:rPr lang="en-GB" sz="2000" dirty="0"/>
                        <a:t>25%</a:t>
                      </a:r>
                    </a:p>
                  </a:txBody>
                  <a:tcPr/>
                </a:tc>
                <a:extLst>
                  <a:ext uri="{0D108BD9-81ED-4DB2-BD59-A6C34878D82A}">
                    <a16:rowId xmlns:a16="http://schemas.microsoft.com/office/drawing/2014/main" val="138190496"/>
                  </a:ext>
                </a:extLst>
              </a:tr>
              <a:tr h="519895">
                <a:tc>
                  <a:txBody>
                    <a:bodyPr/>
                    <a:lstStyle/>
                    <a:p>
                      <a:r>
                        <a:rPr lang="en-GB" sz="1800" dirty="0"/>
                        <a:t>II Managerial / technical</a:t>
                      </a:r>
                    </a:p>
                  </a:txBody>
                  <a:tcPr/>
                </a:tc>
                <a:tc>
                  <a:txBody>
                    <a:bodyPr/>
                    <a:lstStyle/>
                    <a:p>
                      <a:r>
                        <a:rPr lang="en-GB" sz="2000" dirty="0"/>
                        <a:t>82%</a:t>
                      </a:r>
                    </a:p>
                  </a:txBody>
                  <a:tcPr/>
                </a:tc>
                <a:tc>
                  <a:txBody>
                    <a:bodyPr/>
                    <a:lstStyle/>
                    <a:p>
                      <a:r>
                        <a:rPr lang="en-GB" sz="2000" dirty="0"/>
                        <a:t>20%</a:t>
                      </a:r>
                    </a:p>
                  </a:txBody>
                  <a:tcPr/>
                </a:tc>
                <a:extLst>
                  <a:ext uri="{0D108BD9-81ED-4DB2-BD59-A6C34878D82A}">
                    <a16:rowId xmlns:a16="http://schemas.microsoft.com/office/drawing/2014/main" val="4087732827"/>
                  </a:ext>
                </a:extLst>
              </a:tr>
              <a:tr h="519895">
                <a:tc>
                  <a:txBody>
                    <a:bodyPr/>
                    <a:lstStyle/>
                    <a:p>
                      <a:r>
                        <a:rPr lang="en-GB" sz="1800" dirty="0"/>
                        <a:t>I Professional</a:t>
                      </a:r>
                    </a:p>
                  </a:txBody>
                  <a:tcPr/>
                </a:tc>
                <a:tc>
                  <a:txBody>
                    <a:bodyPr/>
                    <a:lstStyle/>
                    <a:p>
                      <a:r>
                        <a:rPr lang="en-GB" sz="2000" dirty="0"/>
                        <a:t>73%</a:t>
                      </a:r>
                    </a:p>
                  </a:txBody>
                  <a:tcPr/>
                </a:tc>
                <a:tc>
                  <a:txBody>
                    <a:bodyPr/>
                    <a:lstStyle/>
                    <a:p>
                      <a:r>
                        <a:rPr lang="en-GB" sz="2000" dirty="0"/>
                        <a:t>6%</a:t>
                      </a:r>
                    </a:p>
                  </a:txBody>
                  <a:tcPr/>
                </a:tc>
                <a:extLst>
                  <a:ext uri="{0D108BD9-81ED-4DB2-BD59-A6C34878D82A}">
                    <a16:rowId xmlns:a16="http://schemas.microsoft.com/office/drawing/2014/main" val="3400907127"/>
                  </a:ext>
                </a:extLst>
              </a:tr>
            </a:tbl>
          </a:graphicData>
        </a:graphic>
      </p:graphicFrame>
      <p:graphicFrame>
        <p:nvGraphicFramePr>
          <p:cNvPr id="15" name="Table 14">
            <a:extLst>
              <a:ext uri="{FF2B5EF4-FFF2-40B4-BE49-F238E27FC236}">
                <a16:creationId xmlns:a16="http://schemas.microsoft.com/office/drawing/2014/main" id="{36CCE12A-8E7C-4D87-9A1D-F4242C2D1548}"/>
              </a:ext>
            </a:extLst>
          </p:cNvPr>
          <p:cNvGraphicFramePr>
            <a:graphicFrameLocks noGrp="1"/>
          </p:cNvGraphicFramePr>
          <p:nvPr>
            <p:extLst>
              <p:ext uri="{D42A27DB-BD31-4B8C-83A1-F6EECF244321}">
                <p14:modId xmlns:p14="http://schemas.microsoft.com/office/powerpoint/2010/main" val="2878581509"/>
              </p:ext>
            </p:extLst>
          </p:nvPr>
        </p:nvGraphicFramePr>
        <p:xfrm>
          <a:off x="8255295" y="2140558"/>
          <a:ext cx="2879551" cy="4039184"/>
        </p:xfrm>
        <a:graphic>
          <a:graphicData uri="http://schemas.openxmlformats.org/drawingml/2006/table">
            <a:tbl>
              <a:tblPr firstRow="1" bandRow="1">
                <a:tableStyleId>{5C22544A-7EE6-4342-B048-85BDC9FD1C3A}</a:tableStyleId>
              </a:tblPr>
              <a:tblGrid>
                <a:gridCol w="2879551">
                  <a:extLst>
                    <a:ext uri="{9D8B030D-6E8A-4147-A177-3AD203B41FA5}">
                      <a16:colId xmlns:a16="http://schemas.microsoft.com/office/drawing/2014/main" val="1898840085"/>
                    </a:ext>
                  </a:extLst>
                </a:gridCol>
              </a:tblGrid>
              <a:tr h="919814">
                <a:tc>
                  <a:txBody>
                    <a:bodyPr/>
                    <a:lstStyle/>
                    <a:p>
                      <a:r>
                        <a:rPr lang="en-GB" sz="2000" dirty="0" err="1"/>
                        <a:t>Avg</a:t>
                      </a:r>
                      <a:r>
                        <a:rPr lang="en-GB" sz="2000" dirty="0"/>
                        <a:t> wage gain per career talk age 14-15**</a:t>
                      </a:r>
                    </a:p>
                  </a:txBody>
                  <a:tcPr/>
                </a:tc>
                <a:extLst>
                  <a:ext uri="{0D108BD9-81ED-4DB2-BD59-A6C34878D82A}">
                    <a16:rowId xmlns:a16="http://schemas.microsoft.com/office/drawing/2014/main" val="3671427722"/>
                  </a:ext>
                </a:extLst>
              </a:tr>
              <a:tr h="1039790">
                <a:tc>
                  <a:txBody>
                    <a:bodyPr/>
                    <a:lstStyle/>
                    <a:p>
                      <a:r>
                        <a:rPr lang="en-GB" sz="2000" dirty="0"/>
                        <a:t>0.6%</a:t>
                      </a:r>
                    </a:p>
                    <a:p>
                      <a:r>
                        <a:rPr lang="en-GB" sz="2000" dirty="0"/>
                        <a:t>[n=140]</a:t>
                      </a:r>
                    </a:p>
                  </a:txBody>
                  <a:tcPr/>
                </a:tc>
                <a:extLst>
                  <a:ext uri="{0D108BD9-81ED-4DB2-BD59-A6C34878D82A}">
                    <a16:rowId xmlns:a16="http://schemas.microsoft.com/office/drawing/2014/main" val="2662403896"/>
                  </a:ext>
                </a:extLst>
              </a:tr>
              <a:tr h="1039790">
                <a:tc>
                  <a:txBody>
                    <a:bodyPr/>
                    <a:lstStyle/>
                    <a:p>
                      <a:r>
                        <a:rPr lang="en-GB" sz="2000" dirty="0"/>
                        <a:t>1.1%</a:t>
                      </a:r>
                    </a:p>
                    <a:p>
                      <a:r>
                        <a:rPr lang="en-GB" sz="2000" dirty="0"/>
                        <a:t>[n=306]</a:t>
                      </a:r>
                    </a:p>
                  </a:txBody>
                  <a:tcPr/>
                </a:tc>
                <a:extLst>
                  <a:ext uri="{0D108BD9-81ED-4DB2-BD59-A6C34878D82A}">
                    <a16:rowId xmlns:a16="http://schemas.microsoft.com/office/drawing/2014/main" val="2738098995"/>
                  </a:ext>
                </a:extLst>
              </a:tr>
              <a:tr h="1039790">
                <a:tc>
                  <a:txBody>
                    <a:bodyPr/>
                    <a:lstStyle/>
                    <a:p>
                      <a:r>
                        <a:rPr lang="en-GB" sz="2000" dirty="0"/>
                        <a:t>1.9%</a:t>
                      </a:r>
                    </a:p>
                    <a:p>
                      <a:r>
                        <a:rPr lang="en-GB" sz="2000" dirty="0"/>
                        <a:t>[n=142]</a:t>
                      </a:r>
                    </a:p>
                  </a:txBody>
                  <a:tcPr/>
                </a:tc>
                <a:extLst>
                  <a:ext uri="{0D108BD9-81ED-4DB2-BD59-A6C34878D82A}">
                    <a16:rowId xmlns:a16="http://schemas.microsoft.com/office/drawing/2014/main" val="4087732827"/>
                  </a:ext>
                </a:extLst>
              </a:tr>
            </a:tbl>
          </a:graphicData>
        </a:graphic>
      </p:graphicFrame>
      <p:grpSp>
        <p:nvGrpSpPr>
          <p:cNvPr id="12" name="Group 11">
            <a:extLst>
              <a:ext uri="{FF2B5EF4-FFF2-40B4-BE49-F238E27FC236}">
                <a16:creationId xmlns:a16="http://schemas.microsoft.com/office/drawing/2014/main" id="{11691EEA-0199-4D6B-9D98-4ABE21190F0A}"/>
              </a:ext>
            </a:extLst>
          </p:cNvPr>
          <p:cNvGrpSpPr/>
          <p:nvPr/>
        </p:nvGrpSpPr>
        <p:grpSpPr>
          <a:xfrm>
            <a:off x="4937760" y="3429000"/>
            <a:ext cx="3309764" cy="2362200"/>
            <a:chOff x="4937760" y="3429000"/>
            <a:chExt cx="3309764" cy="2362200"/>
          </a:xfrm>
        </p:grpSpPr>
        <p:cxnSp>
          <p:nvCxnSpPr>
            <p:cNvPr id="5" name="Straight Arrow Connector 4">
              <a:extLst>
                <a:ext uri="{FF2B5EF4-FFF2-40B4-BE49-F238E27FC236}">
                  <a16:creationId xmlns:a16="http://schemas.microsoft.com/office/drawing/2014/main" id="{FDE03DCF-CBD1-4DB0-839D-D8BA0C7A3320}"/>
                </a:ext>
              </a:extLst>
            </p:cNvPr>
            <p:cNvCxnSpPr/>
            <p:nvPr/>
          </p:nvCxnSpPr>
          <p:spPr>
            <a:xfrm>
              <a:off x="4937760" y="3429000"/>
              <a:ext cx="0" cy="23622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C8D2B8-5CCB-4DF3-BADA-CC0033D02CE6}"/>
                </a:ext>
              </a:extLst>
            </p:cNvPr>
            <p:cNvCxnSpPr/>
            <p:nvPr/>
          </p:nvCxnSpPr>
          <p:spPr>
            <a:xfrm>
              <a:off x="6389440" y="3429000"/>
              <a:ext cx="0" cy="236220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ListLeanHorizontalTextDetail0">
              <a:extLst>
                <a:ext uri="{FF2B5EF4-FFF2-40B4-BE49-F238E27FC236}">
                  <a16:creationId xmlns:a16="http://schemas.microsoft.com/office/drawing/2014/main" id="{A0C4BC28-60AA-4349-A6CD-91D1448B3900}"/>
                </a:ext>
              </a:extLst>
            </p:cNvPr>
            <p:cNvSpPr txBox="1"/>
            <p:nvPr>
              <p:custDataLst>
                <p:tags r:id="rId5"/>
              </p:custDataLst>
            </p:nvPr>
          </p:nvSpPr>
          <p:spPr>
            <a:xfrm>
              <a:off x="6540252" y="3829204"/>
              <a:ext cx="1707272" cy="1545808"/>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b="1" dirty="0">
                  <a:solidFill>
                    <a:schemeClr val="accent6"/>
                  </a:solidFill>
                  <a:cs typeface="Arial" pitchFamily="34" charset="0"/>
                </a:rPr>
                <a:t>Looks like the disadvantaged are getting slightly more and slightly better activities</a:t>
              </a:r>
            </a:p>
          </p:txBody>
        </p:sp>
      </p:grpSp>
      <p:grpSp>
        <p:nvGrpSpPr>
          <p:cNvPr id="24" name="Group 23">
            <a:extLst>
              <a:ext uri="{FF2B5EF4-FFF2-40B4-BE49-F238E27FC236}">
                <a16:creationId xmlns:a16="http://schemas.microsoft.com/office/drawing/2014/main" id="{7B2F543F-4239-42DC-881D-8CED41184920}"/>
              </a:ext>
            </a:extLst>
          </p:cNvPr>
          <p:cNvGrpSpPr/>
          <p:nvPr/>
        </p:nvGrpSpPr>
        <p:grpSpPr>
          <a:xfrm>
            <a:off x="9412499" y="3429000"/>
            <a:ext cx="2377714" cy="2570018"/>
            <a:chOff x="9412499" y="3429000"/>
            <a:chExt cx="2377714" cy="2570018"/>
          </a:xfrm>
        </p:grpSpPr>
        <p:cxnSp>
          <p:nvCxnSpPr>
            <p:cNvPr id="19" name="Straight Arrow Connector 18">
              <a:extLst>
                <a:ext uri="{FF2B5EF4-FFF2-40B4-BE49-F238E27FC236}">
                  <a16:creationId xmlns:a16="http://schemas.microsoft.com/office/drawing/2014/main" id="{53FFCD09-70DC-4C72-BCFA-92B99F779BF8}"/>
                </a:ext>
              </a:extLst>
            </p:cNvPr>
            <p:cNvCxnSpPr>
              <a:cxnSpLocks/>
            </p:cNvCxnSpPr>
            <p:nvPr/>
          </p:nvCxnSpPr>
          <p:spPr>
            <a:xfrm flipV="1">
              <a:off x="9412499" y="3429000"/>
              <a:ext cx="0" cy="25700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istLeanHorizontalTextDetail0">
              <a:extLst>
                <a:ext uri="{FF2B5EF4-FFF2-40B4-BE49-F238E27FC236}">
                  <a16:creationId xmlns:a16="http://schemas.microsoft.com/office/drawing/2014/main" id="{7377B981-C2BB-4C62-854A-B35CB966BD02}"/>
                </a:ext>
              </a:extLst>
            </p:cNvPr>
            <p:cNvSpPr txBox="1"/>
            <p:nvPr>
              <p:custDataLst>
                <p:tags r:id="rId4"/>
              </p:custDataLst>
            </p:nvPr>
          </p:nvSpPr>
          <p:spPr>
            <a:xfrm>
              <a:off x="9646527" y="3883127"/>
              <a:ext cx="2143686" cy="1584280"/>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b="1" dirty="0">
                  <a:solidFill>
                    <a:srgbClr val="FF0000"/>
                  </a:solidFill>
                  <a:cs typeface="Arial" pitchFamily="34" charset="0"/>
                </a:rPr>
                <a:t>But the advantaged appear to be getting much more value from the activities </a:t>
              </a:r>
            </a:p>
            <a:p>
              <a:pPr marL="0" lvl="1">
                <a:lnSpc>
                  <a:spcPct val="93000"/>
                </a:lnSpc>
                <a:spcBef>
                  <a:spcPts val="300"/>
                </a:spcBef>
                <a:buClr>
                  <a:schemeClr val="tx1"/>
                </a:buClr>
                <a:buSzPct val="100000"/>
              </a:pPr>
              <a:r>
                <a:rPr lang="en-US" b="1" dirty="0">
                  <a:solidFill>
                    <a:srgbClr val="FF0000"/>
                  </a:solidFill>
                  <a:cs typeface="Arial" pitchFamily="34" charset="0"/>
                </a:rPr>
                <a:t>(even if they don’t see it at the time!)</a:t>
              </a:r>
            </a:p>
          </p:txBody>
        </p:sp>
      </p:grpSp>
    </p:spTree>
    <p:extLst>
      <p:ext uri="{BB962C8B-B14F-4D97-AF65-F5344CB8AC3E}">
        <p14:creationId xmlns:p14="http://schemas.microsoft.com/office/powerpoint/2010/main" val="19399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So schools can make up for social capital disadvantage – but do they? (2/2)</a:t>
            </a:r>
          </a:p>
        </p:txBody>
      </p:sp>
      <p:cxnSp>
        <p:nvCxnSpPr>
          <p:cNvPr id="6" name="Horizontal Line">
            <a:extLst>
              <a:ext uri="{FF2B5EF4-FFF2-40B4-BE49-F238E27FC236}">
                <a16:creationId xmlns:a16="http://schemas.microsoft.com/office/drawing/2014/main" id="{31E4E902-1D65-4727-BE62-F1729D5D5A25}"/>
              </a:ext>
            </a:extLst>
          </p:cNvPr>
          <p:cNvCxnSpPr>
            <a:cxnSpLocks/>
          </p:cNvCxnSpPr>
          <p:nvPr>
            <p:custDataLst>
              <p:tags r:id="rId1"/>
            </p:custDataLst>
          </p:nvPr>
        </p:nvCxnSpPr>
        <p:spPr>
          <a:xfrm>
            <a:off x="963813" y="2024186"/>
            <a:ext cx="106878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ListLeanHorizontalTextTopic0">
            <a:extLst>
              <a:ext uri="{FF2B5EF4-FFF2-40B4-BE49-F238E27FC236}">
                <a16:creationId xmlns:a16="http://schemas.microsoft.com/office/drawing/2014/main" id="{1BEF32B3-EDDD-4AE6-8CDA-7CA96F9943A5}"/>
              </a:ext>
            </a:extLst>
          </p:cNvPr>
          <p:cNvSpPr txBox="1"/>
          <p:nvPr>
            <p:custDataLst>
              <p:tags r:id="rId2"/>
            </p:custDataLst>
          </p:nvPr>
        </p:nvSpPr>
        <p:spPr>
          <a:xfrm>
            <a:off x="963813" y="1482988"/>
            <a:ext cx="10809087" cy="686983"/>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Work experience:  Recent case studies* suggest it doesn’t happen “naturally”</a:t>
            </a:r>
          </a:p>
        </p:txBody>
      </p:sp>
      <p:sp>
        <p:nvSpPr>
          <p:cNvPr id="8" name="ListLeanHorizontalTextTopic0">
            <a:extLst>
              <a:ext uri="{FF2B5EF4-FFF2-40B4-BE49-F238E27FC236}">
                <a16:creationId xmlns:a16="http://schemas.microsoft.com/office/drawing/2014/main" id="{222642E1-4F72-4BCC-B2DD-7AC3B38763BA}"/>
              </a:ext>
            </a:extLst>
          </p:cNvPr>
          <p:cNvSpPr txBox="1"/>
          <p:nvPr>
            <p:custDataLst>
              <p:tags r:id="rId3"/>
            </p:custDataLst>
          </p:nvPr>
        </p:nvSpPr>
        <p:spPr>
          <a:xfrm>
            <a:off x="963813" y="2329692"/>
            <a:ext cx="10687860" cy="4154022"/>
          </a:xfrm>
          <a:prstGeom prst="rect">
            <a:avLst/>
          </a:prstGeom>
        </p:spPr>
        <p:txBody>
          <a:bodyPr vert="horz" wrap="square" lIns="0" tIns="0" rIns="0" bIns="0" rtlCol="0" anchor="t">
            <a:spAutoFit/>
          </a:bodyPr>
          <a:lstStyle/>
          <a:p>
            <a:pPr marL="285750" indent="-285750">
              <a:lnSpc>
                <a:spcPct val="93000"/>
              </a:lnSpc>
              <a:spcBef>
                <a:spcPts val="300"/>
              </a:spcBef>
              <a:buClr>
                <a:schemeClr val="tx1"/>
              </a:buClr>
              <a:buSzPct val="100000"/>
              <a:buFont typeface="Arial" panose="020B0604020202020204" pitchFamily="34" charset="0"/>
              <a:buChar char="•"/>
            </a:pPr>
            <a:r>
              <a:rPr lang="fr-FR" sz="2000" b="1" dirty="0">
                <a:cs typeface="Arial" pitchFamily="34" charset="0"/>
              </a:rPr>
              <a:t>English </a:t>
            </a:r>
            <a:r>
              <a:rPr lang="fr-FR" sz="2000" b="1" dirty="0" err="1">
                <a:cs typeface="Arial" pitchFamily="34" charset="0"/>
              </a:rPr>
              <a:t>fee-paying</a:t>
            </a:r>
            <a:r>
              <a:rPr lang="fr-FR" sz="2000" b="1" dirty="0">
                <a:cs typeface="Arial" pitchFamily="34" charset="0"/>
              </a:rPr>
              <a:t> </a:t>
            </a:r>
            <a:r>
              <a:rPr lang="fr-FR" sz="2000" b="1" dirty="0" err="1">
                <a:cs typeface="Arial" pitchFamily="34" charset="0"/>
              </a:rPr>
              <a:t>schools</a:t>
            </a:r>
            <a:endParaRPr lang="fr-FR" sz="2000" b="1" dirty="0">
              <a:cs typeface="Arial" pitchFamily="34" charset="0"/>
            </a:endParaRPr>
          </a:p>
          <a:p>
            <a:pPr marL="742950" lvl="1" indent="-285750">
              <a:lnSpc>
                <a:spcPct val="93000"/>
              </a:lnSpc>
              <a:spcBef>
                <a:spcPts val="300"/>
              </a:spcBef>
              <a:buClr>
                <a:schemeClr val="tx1"/>
              </a:buClr>
              <a:buSzPct val="100000"/>
              <a:buFont typeface="Arial" panose="020B0604020202020204" pitchFamily="34" charset="0"/>
              <a:buChar char="•"/>
            </a:pPr>
            <a:r>
              <a:rPr lang="fr-FR" sz="1600" dirty="0" err="1">
                <a:cs typeface="Arial" pitchFamily="34" charset="0"/>
              </a:rPr>
              <a:t>Found</a:t>
            </a:r>
            <a:r>
              <a:rPr lang="fr-FR" sz="1600" dirty="0">
                <a:cs typeface="Arial" pitchFamily="34" charset="0"/>
              </a:rPr>
              <a:t> </a:t>
            </a:r>
            <a:r>
              <a:rPr lang="en-GB" sz="1600" dirty="0">
                <a:cs typeface="Arial" pitchFamily="34" charset="0"/>
              </a:rPr>
              <a:t>employer engagement was commonplace, designed to help decide on career goals and work positively towards achieving them, e.g. university courses of choice and access to work experience placements to support HE access</a:t>
            </a:r>
          </a:p>
          <a:p>
            <a:pPr marL="742950" lvl="1" indent="-285750">
              <a:lnSpc>
                <a:spcPct val="93000"/>
              </a:lnSpc>
              <a:spcBef>
                <a:spcPts val="300"/>
              </a:spcBef>
              <a:buClr>
                <a:schemeClr val="tx1"/>
              </a:buClr>
              <a:buSzPct val="100000"/>
              <a:buFont typeface="Arial" panose="020B0604020202020204" pitchFamily="34" charset="0"/>
              <a:buChar char="•"/>
            </a:pPr>
            <a:r>
              <a:rPr lang="en-GB" sz="1600" dirty="0">
                <a:cs typeface="Arial" pitchFamily="34" charset="0"/>
              </a:rPr>
              <a:t>Careful investment in alumni networks: “such a good network through the old boys’ association and the parents</a:t>
            </a:r>
            <a:endParaRPr lang="fr-FR" sz="1600" dirty="0">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endParaRPr lang="fr-FR" b="1" dirty="0">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r>
              <a:rPr lang="fr-FR" sz="2000" b="1" dirty="0">
                <a:cs typeface="Arial" pitchFamily="34" charset="0"/>
              </a:rPr>
              <a:t>Access to the </a:t>
            </a:r>
            <a:r>
              <a:rPr lang="fr-FR" sz="2000" b="1" dirty="0" err="1">
                <a:cs typeface="Arial" pitchFamily="34" charset="0"/>
              </a:rPr>
              <a:t>medical</a:t>
            </a:r>
            <a:r>
              <a:rPr lang="fr-FR" sz="2000" b="1" dirty="0">
                <a:cs typeface="Arial" pitchFamily="34" charset="0"/>
              </a:rPr>
              <a:t> profession</a:t>
            </a:r>
          </a:p>
          <a:p>
            <a:pPr marL="742950" lvl="1" indent="-285750">
              <a:lnSpc>
                <a:spcPct val="93000"/>
              </a:lnSpc>
              <a:spcBef>
                <a:spcPts val="300"/>
              </a:spcBef>
              <a:buClr>
                <a:schemeClr val="tx1"/>
              </a:buClr>
              <a:buSzPct val="100000"/>
              <a:buFont typeface="Arial" panose="020B0604020202020204" pitchFamily="34" charset="0"/>
              <a:buChar char="•"/>
            </a:pPr>
            <a:r>
              <a:rPr lang="fr-FR" sz="1600" dirty="0">
                <a:cs typeface="Arial" pitchFamily="34" charset="0"/>
              </a:rPr>
              <a:t>Survey of 1,074 </a:t>
            </a:r>
            <a:r>
              <a:rPr lang="fr-FR" sz="1600" dirty="0" err="1">
                <a:cs typeface="Arial" pitchFamily="34" charset="0"/>
              </a:rPr>
              <a:t>medical</a:t>
            </a:r>
            <a:r>
              <a:rPr lang="fr-FR" sz="1600" dirty="0">
                <a:cs typeface="Arial" pitchFamily="34" charset="0"/>
              </a:rPr>
              <a:t> </a:t>
            </a:r>
            <a:r>
              <a:rPr lang="fr-FR" sz="1600" dirty="0" err="1">
                <a:cs typeface="Arial" pitchFamily="34" charset="0"/>
              </a:rPr>
              <a:t>students</a:t>
            </a:r>
            <a:r>
              <a:rPr lang="fr-FR" sz="1600" dirty="0">
                <a:cs typeface="Arial" pitchFamily="34" charset="0"/>
              </a:rPr>
              <a:t> - </a:t>
            </a:r>
            <a:r>
              <a:rPr lang="fr-FR" sz="1600" dirty="0" err="1">
                <a:cs typeface="Arial" pitchFamily="34" charset="0"/>
              </a:rPr>
              <a:t>Felt</a:t>
            </a:r>
            <a:r>
              <a:rPr lang="fr-FR" sz="1600" dirty="0">
                <a:cs typeface="Arial" pitchFamily="34" charset="0"/>
              </a:rPr>
              <a:t> </a:t>
            </a:r>
            <a:r>
              <a:rPr lang="fr-FR" sz="1600" dirty="0" err="1">
                <a:cs typeface="Arial" pitchFamily="34" charset="0"/>
              </a:rPr>
              <a:t>much</a:t>
            </a:r>
            <a:r>
              <a:rPr lang="fr-FR" sz="1600" dirty="0">
                <a:cs typeface="Arial" pitchFamily="34" charset="0"/>
              </a:rPr>
              <a:t> harder to </a:t>
            </a:r>
            <a:r>
              <a:rPr lang="fr-FR" sz="1600" dirty="0" err="1">
                <a:cs typeface="Arial" pitchFamily="34" charset="0"/>
              </a:rPr>
              <a:t>get</a:t>
            </a:r>
            <a:r>
              <a:rPr lang="fr-FR" sz="1600" dirty="0">
                <a:cs typeface="Arial" pitchFamily="34" charset="0"/>
              </a:rPr>
              <a:t> </a:t>
            </a:r>
            <a:r>
              <a:rPr lang="fr-FR" sz="1600" dirty="0" err="1">
                <a:cs typeface="Arial" pitchFamily="34" charset="0"/>
              </a:rPr>
              <a:t>access</a:t>
            </a:r>
            <a:r>
              <a:rPr lang="fr-FR" sz="1600" dirty="0">
                <a:cs typeface="Arial" pitchFamily="34" charset="0"/>
              </a:rPr>
              <a:t> to placements </a:t>
            </a:r>
            <a:r>
              <a:rPr lang="fr-FR" sz="1600" dirty="0" err="1">
                <a:cs typeface="Arial" pitchFamily="34" charset="0"/>
              </a:rPr>
              <a:t>considered</a:t>
            </a:r>
            <a:r>
              <a:rPr lang="fr-FR" sz="1600" dirty="0">
                <a:cs typeface="Arial" pitchFamily="34" charset="0"/>
              </a:rPr>
              <a:t> </a:t>
            </a:r>
            <a:r>
              <a:rPr lang="fr-FR" sz="1600" dirty="0" err="1">
                <a:cs typeface="Arial" pitchFamily="34" charset="0"/>
              </a:rPr>
              <a:t>necessary</a:t>
            </a:r>
            <a:r>
              <a:rPr lang="fr-FR" sz="1600" dirty="0">
                <a:cs typeface="Arial" pitchFamily="34" charset="0"/>
              </a:rPr>
              <a:t> for HE </a:t>
            </a:r>
            <a:r>
              <a:rPr lang="fr-FR" sz="1600" dirty="0" err="1">
                <a:cs typeface="Arial" pitchFamily="34" charset="0"/>
              </a:rPr>
              <a:t>access</a:t>
            </a:r>
            <a:r>
              <a:rPr lang="fr-FR" sz="1600" dirty="0">
                <a:cs typeface="Arial" pitchFamily="34" charset="0"/>
              </a:rPr>
              <a:t> for </a:t>
            </a:r>
            <a:r>
              <a:rPr lang="fr-FR" sz="1600" dirty="0" err="1">
                <a:cs typeface="Arial" pitchFamily="34" charset="0"/>
              </a:rPr>
              <a:t>those</a:t>
            </a:r>
            <a:r>
              <a:rPr lang="fr-FR" sz="1600" dirty="0">
                <a:cs typeface="Arial" pitchFamily="34" charset="0"/>
              </a:rPr>
              <a:t> </a:t>
            </a:r>
            <a:r>
              <a:rPr lang="fr-FR" sz="1600" dirty="0" err="1">
                <a:cs typeface="Arial" pitchFamily="34" charset="0"/>
              </a:rPr>
              <a:t>without</a:t>
            </a:r>
            <a:r>
              <a:rPr lang="fr-FR" sz="1600" dirty="0">
                <a:cs typeface="Arial" pitchFamily="34" charset="0"/>
              </a:rPr>
              <a:t> </a:t>
            </a:r>
            <a:r>
              <a:rPr lang="fr-FR" sz="1600" dirty="0" err="1">
                <a:cs typeface="Arial" pitchFamily="34" charset="0"/>
              </a:rPr>
              <a:t>personal</a:t>
            </a:r>
            <a:r>
              <a:rPr lang="fr-FR" sz="1600" dirty="0">
                <a:cs typeface="Arial" pitchFamily="34" charset="0"/>
              </a:rPr>
              <a:t> connections to </a:t>
            </a:r>
            <a:r>
              <a:rPr lang="fr-FR" sz="1600" dirty="0" err="1">
                <a:cs typeface="Arial" pitchFamily="34" charset="0"/>
              </a:rPr>
              <a:t>medical</a:t>
            </a:r>
            <a:r>
              <a:rPr lang="fr-FR" sz="1600" dirty="0">
                <a:cs typeface="Arial" pitchFamily="34" charset="0"/>
              </a:rPr>
              <a:t> profession – few </a:t>
            </a:r>
            <a:r>
              <a:rPr lang="fr-FR" sz="1600" dirty="0" err="1">
                <a:cs typeface="Arial" pitchFamily="34" charset="0"/>
              </a:rPr>
              <a:t>found</a:t>
            </a:r>
            <a:r>
              <a:rPr lang="fr-FR" sz="1600" dirty="0">
                <a:cs typeface="Arial" pitchFamily="34" charset="0"/>
              </a:rPr>
              <a:t> </a:t>
            </a:r>
            <a:r>
              <a:rPr lang="fr-FR" sz="1600" dirty="0" err="1">
                <a:cs typeface="Arial" pitchFamily="34" charset="0"/>
              </a:rPr>
              <a:t>their</a:t>
            </a:r>
            <a:r>
              <a:rPr lang="fr-FR" sz="1600" dirty="0">
                <a:cs typeface="Arial" pitchFamily="34" charset="0"/>
              </a:rPr>
              <a:t> </a:t>
            </a:r>
            <a:r>
              <a:rPr lang="fr-FR" sz="1600" dirty="0" err="1">
                <a:cs typeface="Arial" pitchFamily="34" charset="0"/>
              </a:rPr>
              <a:t>school</a:t>
            </a:r>
            <a:r>
              <a:rPr lang="fr-FR" sz="1600" dirty="0">
                <a:cs typeface="Arial" pitchFamily="34" charset="0"/>
              </a:rPr>
              <a:t> </a:t>
            </a:r>
            <a:r>
              <a:rPr lang="fr-FR" sz="1600" dirty="0" err="1">
                <a:cs typeface="Arial" pitchFamily="34" charset="0"/>
              </a:rPr>
              <a:t>could</a:t>
            </a:r>
            <a:r>
              <a:rPr lang="fr-FR" sz="1600" dirty="0">
                <a:cs typeface="Arial" pitchFamily="34" charset="0"/>
              </a:rPr>
              <a:t> help</a:t>
            </a:r>
          </a:p>
          <a:p>
            <a:pPr marL="742950" lvl="1" indent="-285750">
              <a:lnSpc>
                <a:spcPct val="93000"/>
              </a:lnSpc>
              <a:spcBef>
                <a:spcPts val="300"/>
              </a:spcBef>
              <a:buClr>
                <a:schemeClr val="tx1"/>
              </a:buClr>
              <a:buSzPct val="100000"/>
              <a:buFont typeface="Arial" panose="020B0604020202020204" pitchFamily="34" charset="0"/>
              <a:buChar char="•"/>
            </a:pPr>
            <a:r>
              <a:rPr lang="en-GB" sz="1600" dirty="0">
                <a:cs typeface="Arial" pitchFamily="34" charset="0"/>
              </a:rPr>
              <a:t>Over 90% of 707 state schools surveyed felt it difficult / very difficult to access placements, associated with FSM ratio</a:t>
            </a:r>
            <a:endParaRPr lang="fr-FR" sz="1600" dirty="0">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endParaRPr lang="fr-FR" b="1" dirty="0">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r>
              <a:rPr lang="fr-FR" sz="2000" b="1" dirty="0">
                <a:cs typeface="Arial" pitchFamily="34" charset="0"/>
              </a:rPr>
              <a:t>State </a:t>
            </a:r>
            <a:r>
              <a:rPr lang="fr-FR" sz="2000" b="1" dirty="0" err="1">
                <a:cs typeface="Arial" pitchFamily="34" charset="0"/>
              </a:rPr>
              <a:t>schools</a:t>
            </a:r>
            <a:r>
              <a:rPr lang="fr-FR" sz="2000" b="1" dirty="0">
                <a:cs typeface="Arial" pitchFamily="34" charset="0"/>
              </a:rPr>
              <a:t> in West Midlands</a:t>
            </a:r>
          </a:p>
          <a:p>
            <a:pPr marL="742950" lvl="1" indent="-285750">
              <a:lnSpc>
                <a:spcPct val="93000"/>
              </a:lnSpc>
              <a:spcBef>
                <a:spcPts val="300"/>
              </a:spcBef>
              <a:buClr>
                <a:schemeClr val="tx1"/>
              </a:buClr>
              <a:buSzPct val="100000"/>
              <a:buFont typeface="Arial" panose="020B0604020202020204" pitchFamily="34" charset="0"/>
              <a:buChar char="•"/>
            </a:pPr>
            <a:r>
              <a:rPr lang="fr-FR" sz="1600" dirty="0">
                <a:cs typeface="Arial" pitchFamily="34" charset="0"/>
              </a:rPr>
              <a:t>740 </a:t>
            </a:r>
            <a:r>
              <a:rPr lang="fr-FR" sz="1600" dirty="0" err="1">
                <a:cs typeface="Arial" pitchFamily="34" charset="0"/>
              </a:rPr>
              <a:t>year</a:t>
            </a:r>
            <a:r>
              <a:rPr lang="fr-FR" sz="1600" dirty="0">
                <a:cs typeface="Arial" pitchFamily="34" charset="0"/>
              </a:rPr>
              <a:t> 10 </a:t>
            </a:r>
            <a:r>
              <a:rPr lang="fr-FR" sz="1600" dirty="0" err="1">
                <a:cs typeface="Arial" pitchFamily="34" charset="0"/>
              </a:rPr>
              <a:t>students</a:t>
            </a:r>
            <a:r>
              <a:rPr lang="fr-FR" sz="1600" dirty="0">
                <a:cs typeface="Arial" pitchFamily="34" charset="0"/>
              </a:rPr>
              <a:t> in 5 </a:t>
            </a:r>
            <a:r>
              <a:rPr lang="fr-FR" sz="1600" dirty="0" err="1">
                <a:cs typeface="Arial" pitchFamily="34" charset="0"/>
              </a:rPr>
              <a:t>schools</a:t>
            </a:r>
            <a:r>
              <a:rPr lang="fr-FR" sz="1600" dirty="0">
                <a:cs typeface="Arial" pitchFamily="34" charset="0"/>
              </a:rPr>
              <a:t>, </a:t>
            </a:r>
            <a:r>
              <a:rPr lang="fr-FR" sz="1600" dirty="0" err="1">
                <a:cs typeface="Arial" pitchFamily="34" charset="0"/>
              </a:rPr>
              <a:t>with</a:t>
            </a:r>
            <a:r>
              <a:rPr lang="fr-FR" sz="1600" dirty="0">
                <a:cs typeface="Arial" pitchFamily="34" charset="0"/>
              </a:rPr>
              <a:t> high/medium/</a:t>
            </a:r>
            <a:r>
              <a:rPr lang="fr-FR" sz="1600" dirty="0" err="1">
                <a:cs typeface="Arial" pitchFamily="34" charset="0"/>
              </a:rPr>
              <a:t>low</a:t>
            </a:r>
            <a:r>
              <a:rPr lang="fr-FR" sz="1600" dirty="0">
                <a:cs typeface="Arial" pitchFamily="34" charset="0"/>
              </a:rPr>
              <a:t> </a:t>
            </a:r>
            <a:r>
              <a:rPr lang="fr-FR" sz="1600" dirty="0" err="1">
                <a:cs typeface="Arial" pitchFamily="34" charset="0"/>
              </a:rPr>
              <a:t>average</a:t>
            </a:r>
            <a:r>
              <a:rPr lang="fr-FR" sz="1600" dirty="0">
                <a:cs typeface="Arial" pitchFamily="34" charset="0"/>
              </a:rPr>
              <a:t> </a:t>
            </a:r>
            <a:r>
              <a:rPr lang="fr-FR" sz="1600" dirty="0" err="1">
                <a:cs typeface="Arial" pitchFamily="34" charset="0"/>
              </a:rPr>
              <a:t>socio-economics</a:t>
            </a:r>
            <a:endParaRPr lang="fr-FR" sz="1600" dirty="0">
              <a:cs typeface="Arial" pitchFamily="34" charset="0"/>
            </a:endParaRPr>
          </a:p>
          <a:p>
            <a:pPr marL="742950" lvl="1" indent="-285750">
              <a:lnSpc>
                <a:spcPct val="93000"/>
              </a:lnSpc>
              <a:spcBef>
                <a:spcPts val="300"/>
              </a:spcBef>
              <a:buClr>
                <a:schemeClr val="tx1"/>
              </a:buClr>
              <a:buSzPct val="100000"/>
              <a:buFont typeface="Arial" panose="020B0604020202020204" pitchFamily="34" charset="0"/>
              <a:buChar char="•"/>
            </a:pPr>
            <a:r>
              <a:rPr lang="fr-FR" sz="1600" dirty="0">
                <a:cs typeface="Arial" pitchFamily="34" charset="0"/>
              </a:rPr>
              <a:t>In 4/5 </a:t>
            </a:r>
            <a:r>
              <a:rPr lang="fr-FR" sz="1600" dirty="0" err="1">
                <a:cs typeface="Arial" pitchFamily="34" charset="0"/>
              </a:rPr>
              <a:t>schools</a:t>
            </a:r>
            <a:r>
              <a:rPr lang="fr-FR" sz="1600" dirty="0">
                <a:cs typeface="Arial" pitchFamily="34" charset="0"/>
              </a:rPr>
              <a:t>, close </a:t>
            </a:r>
            <a:r>
              <a:rPr lang="fr-FR" sz="1600" dirty="0" err="1">
                <a:cs typeface="Arial" pitchFamily="34" charset="0"/>
              </a:rPr>
              <a:t>link</a:t>
            </a:r>
            <a:r>
              <a:rPr lang="fr-FR" sz="1600" dirty="0">
                <a:cs typeface="Arial" pitchFamily="34" charset="0"/>
              </a:rPr>
              <a:t> </a:t>
            </a:r>
            <a:r>
              <a:rPr lang="fr-FR" sz="1600" dirty="0" err="1">
                <a:cs typeface="Arial" pitchFamily="34" charset="0"/>
              </a:rPr>
              <a:t>between</a:t>
            </a:r>
            <a:r>
              <a:rPr lang="fr-FR" sz="1600" dirty="0">
                <a:cs typeface="Arial" pitchFamily="34" charset="0"/>
              </a:rPr>
              <a:t> % of parents in </a:t>
            </a:r>
            <a:r>
              <a:rPr lang="fr-FR" sz="1600" dirty="0" err="1">
                <a:cs typeface="Arial" pitchFamily="34" charset="0"/>
              </a:rPr>
              <a:t>professional</a:t>
            </a:r>
            <a:r>
              <a:rPr lang="fr-FR" sz="1600" dirty="0">
                <a:cs typeface="Arial" pitchFamily="34" charset="0"/>
              </a:rPr>
              <a:t> jobs and % of </a:t>
            </a:r>
            <a:r>
              <a:rPr lang="fr-FR" sz="1600" dirty="0" err="1">
                <a:cs typeface="Arial" pitchFamily="34" charset="0"/>
              </a:rPr>
              <a:t>students</a:t>
            </a:r>
            <a:r>
              <a:rPr lang="fr-FR" sz="1600" dirty="0">
                <a:cs typeface="Arial" pitchFamily="34" charset="0"/>
              </a:rPr>
              <a:t> in </a:t>
            </a:r>
            <a:r>
              <a:rPr lang="fr-FR" sz="1600" dirty="0" err="1">
                <a:cs typeface="Arial" pitchFamily="34" charset="0"/>
              </a:rPr>
              <a:t>professional</a:t>
            </a:r>
            <a:r>
              <a:rPr lang="fr-FR" sz="1600" dirty="0">
                <a:cs typeface="Arial" pitchFamily="34" charset="0"/>
              </a:rPr>
              <a:t> </a:t>
            </a:r>
            <a:r>
              <a:rPr lang="fr-FR" sz="1600" dirty="0" err="1">
                <a:cs typeface="Arial" pitchFamily="34" charset="0"/>
              </a:rPr>
              <a:t>work</a:t>
            </a:r>
            <a:r>
              <a:rPr lang="fr-FR" sz="1600" dirty="0">
                <a:cs typeface="Arial" pitchFamily="34" charset="0"/>
              </a:rPr>
              <a:t> placements</a:t>
            </a:r>
          </a:p>
          <a:p>
            <a:pPr marL="742950" lvl="1" indent="-285750">
              <a:lnSpc>
                <a:spcPct val="93000"/>
              </a:lnSpc>
              <a:spcBef>
                <a:spcPts val="300"/>
              </a:spcBef>
              <a:buClr>
                <a:schemeClr val="tx1"/>
              </a:buClr>
              <a:buSzPct val="100000"/>
              <a:buFont typeface="Arial" panose="020B0604020202020204" pitchFamily="34" charset="0"/>
              <a:buChar char="•"/>
            </a:pPr>
            <a:r>
              <a:rPr lang="fr-FR" sz="1600" dirty="0" err="1">
                <a:cs typeface="Arial" pitchFamily="34" charset="0"/>
              </a:rPr>
              <a:t>Outlier</a:t>
            </a:r>
            <a:r>
              <a:rPr lang="fr-FR" sz="1600" dirty="0">
                <a:cs typeface="Arial" pitchFamily="34" charset="0"/>
              </a:rPr>
              <a:t> </a:t>
            </a:r>
            <a:r>
              <a:rPr lang="fr-FR" sz="1600" dirty="0" err="1">
                <a:cs typeface="Arial" pitchFamily="34" charset="0"/>
              </a:rPr>
              <a:t>school</a:t>
            </a:r>
            <a:r>
              <a:rPr lang="fr-FR" sz="1600" dirty="0">
                <a:cs typeface="Arial" pitchFamily="34" charset="0"/>
              </a:rPr>
              <a:t> </a:t>
            </a:r>
            <a:r>
              <a:rPr lang="fr-FR" sz="1600" dirty="0" err="1">
                <a:cs typeface="Arial" pitchFamily="34" charset="0"/>
              </a:rPr>
              <a:t>was</a:t>
            </a:r>
            <a:r>
              <a:rPr lang="fr-FR" sz="1600" dirty="0">
                <a:cs typeface="Arial" pitchFamily="34" charset="0"/>
              </a:rPr>
              <a:t> </a:t>
            </a:r>
            <a:r>
              <a:rPr lang="fr-FR" sz="1600" dirty="0" err="1">
                <a:cs typeface="Arial" pitchFamily="34" charset="0"/>
              </a:rPr>
              <a:t>also</a:t>
            </a:r>
            <a:r>
              <a:rPr lang="fr-FR" sz="1600" dirty="0">
                <a:cs typeface="Arial" pitchFamily="34" charset="0"/>
              </a:rPr>
              <a:t> </a:t>
            </a:r>
            <a:r>
              <a:rPr lang="fr-FR" sz="1600" dirty="0" err="1">
                <a:cs typeface="Arial" pitchFamily="34" charset="0"/>
              </a:rPr>
              <a:t>deprived</a:t>
            </a:r>
            <a:r>
              <a:rPr lang="fr-FR" sz="1600" dirty="0">
                <a:cs typeface="Arial" pitchFamily="34" charset="0"/>
              </a:rPr>
              <a:t> but </a:t>
            </a:r>
            <a:r>
              <a:rPr lang="fr-FR" sz="1600" dirty="0" err="1">
                <a:cs typeface="Arial" pitchFamily="34" charset="0"/>
              </a:rPr>
              <a:t>bucks</a:t>
            </a:r>
            <a:r>
              <a:rPr lang="fr-FR" sz="1600" dirty="0">
                <a:cs typeface="Arial" pitchFamily="34" charset="0"/>
              </a:rPr>
              <a:t> the trend by </a:t>
            </a:r>
            <a:r>
              <a:rPr lang="fr-FR" sz="1600" dirty="0" err="1">
                <a:cs typeface="Arial" pitchFamily="34" charset="0"/>
              </a:rPr>
              <a:t>having</a:t>
            </a:r>
            <a:r>
              <a:rPr lang="fr-FR" sz="1600" dirty="0">
                <a:cs typeface="Arial" pitchFamily="34" charset="0"/>
              </a:rPr>
              <a:t> staff </a:t>
            </a:r>
            <a:r>
              <a:rPr lang="fr-FR" sz="1600" dirty="0" err="1">
                <a:cs typeface="Arial" pitchFamily="34" charset="0"/>
              </a:rPr>
              <a:t>be</a:t>
            </a:r>
            <a:r>
              <a:rPr lang="fr-FR" sz="1600" dirty="0">
                <a:cs typeface="Arial" pitchFamily="34" charset="0"/>
              </a:rPr>
              <a:t> proactive in </a:t>
            </a:r>
            <a:r>
              <a:rPr lang="fr-FR" sz="1600" dirty="0" err="1">
                <a:cs typeface="Arial" pitchFamily="34" charset="0"/>
              </a:rPr>
              <a:t>finding</a:t>
            </a:r>
            <a:r>
              <a:rPr lang="fr-FR" sz="1600" dirty="0">
                <a:cs typeface="Arial" pitchFamily="34" charset="0"/>
              </a:rPr>
              <a:t> placements – </a:t>
            </a:r>
            <a:r>
              <a:rPr lang="fr-FR" sz="1600" b="1" i="1" dirty="0" err="1">
                <a:solidFill>
                  <a:srgbClr val="FF0000"/>
                </a:solidFill>
                <a:cs typeface="Arial" pitchFamily="34" charset="0"/>
              </a:rPr>
              <a:t>it</a:t>
            </a:r>
            <a:r>
              <a:rPr lang="fr-FR" sz="1600" b="1" i="1" dirty="0">
                <a:solidFill>
                  <a:srgbClr val="FF0000"/>
                </a:solidFill>
                <a:cs typeface="Arial" pitchFamily="34" charset="0"/>
              </a:rPr>
              <a:t> can </a:t>
            </a:r>
            <a:r>
              <a:rPr lang="fr-FR" sz="1600" b="1" i="1" dirty="0" err="1">
                <a:solidFill>
                  <a:srgbClr val="FF0000"/>
                </a:solidFill>
                <a:cs typeface="Arial" pitchFamily="34" charset="0"/>
              </a:rPr>
              <a:t>be</a:t>
            </a:r>
            <a:r>
              <a:rPr lang="fr-FR" sz="1600" b="1" i="1" dirty="0">
                <a:solidFill>
                  <a:srgbClr val="FF0000"/>
                </a:solidFill>
                <a:cs typeface="Arial" pitchFamily="34" charset="0"/>
              </a:rPr>
              <a:t> </a:t>
            </a:r>
            <a:r>
              <a:rPr lang="fr-FR" sz="1600" b="1" i="1" dirty="0" err="1">
                <a:solidFill>
                  <a:srgbClr val="FF0000"/>
                </a:solidFill>
                <a:cs typeface="Arial" pitchFamily="34" charset="0"/>
              </a:rPr>
              <a:t>done</a:t>
            </a:r>
            <a:endParaRPr lang="fr-FR" sz="1600" b="1" i="1" dirty="0">
              <a:solidFill>
                <a:srgbClr val="FF0000"/>
              </a:solidFill>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endParaRPr lang="fr-FR" b="1" dirty="0">
              <a:cs typeface="Arial" pitchFamily="34" charset="0"/>
            </a:endParaRPr>
          </a:p>
        </p:txBody>
      </p:sp>
      <p:sp>
        <p:nvSpPr>
          <p:cNvPr id="9" name="ListLeanHorizontalTextDetail0">
            <a:extLst>
              <a:ext uri="{FF2B5EF4-FFF2-40B4-BE49-F238E27FC236}">
                <a16:creationId xmlns:a16="http://schemas.microsoft.com/office/drawing/2014/main" id="{E9A99A09-4C10-4E4C-A119-DA15C16C0007}"/>
              </a:ext>
            </a:extLst>
          </p:cNvPr>
          <p:cNvSpPr txBox="1"/>
          <p:nvPr>
            <p:custDataLst>
              <p:tags r:id="rId4"/>
            </p:custDataLst>
          </p:nvPr>
        </p:nvSpPr>
        <p:spPr>
          <a:xfrm>
            <a:off x="963813" y="6600365"/>
            <a:ext cx="10953865" cy="228973"/>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sz="1600" dirty="0">
                <a:cs typeface="Arial" pitchFamily="34" charset="0"/>
              </a:rPr>
              <a:t>* Huddleston et al, 2014; Jones et al, 2018; Le </a:t>
            </a:r>
            <a:r>
              <a:rPr lang="en-US" sz="1600" dirty="0" err="1">
                <a:cs typeface="Arial" pitchFamily="34" charset="0"/>
              </a:rPr>
              <a:t>Gallais</a:t>
            </a:r>
            <a:r>
              <a:rPr lang="en-US" sz="1600" dirty="0">
                <a:cs typeface="Arial" pitchFamily="34" charset="0"/>
              </a:rPr>
              <a:t> and Hatcher, 2014</a:t>
            </a:r>
          </a:p>
        </p:txBody>
      </p:sp>
    </p:spTree>
    <p:extLst>
      <p:ext uri="{BB962C8B-B14F-4D97-AF65-F5344CB8AC3E}">
        <p14:creationId xmlns:p14="http://schemas.microsoft.com/office/powerpoint/2010/main" val="3903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Conclusions</a:t>
            </a:r>
          </a:p>
        </p:txBody>
      </p:sp>
      <p:sp>
        <p:nvSpPr>
          <p:cNvPr id="4" name="Content Placeholder 2">
            <a:extLst>
              <a:ext uri="{FF2B5EF4-FFF2-40B4-BE49-F238E27FC236}">
                <a16:creationId xmlns:a16="http://schemas.microsoft.com/office/drawing/2014/main" id="{CD298169-4BE9-4E0C-AE69-2C1F0EE2F123}"/>
              </a:ext>
            </a:extLst>
          </p:cNvPr>
          <p:cNvSpPr>
            <a:spLocks noGrp="1"/>
          </p:cNvSpPr>
          <p:nvPr>
            <p:ph idx="1"/>
          </p:nvPr>
        </p:nvSpPr>
        <p:spPr>
          <a:xfrm>
            <a:off x="838200" y="1481866"/>
            <a:ext cx="10515600" cy="4897419"/>
          </a:xfrm>
        </p:spPr>
        <p:txBody>
          <a:bodyPr>
            <a:noAutofit/>
          </a:bodyPr>
          <a:lstStyle/>
          <a:p>
            <a:r>
              <a:rPr lang="en-GB" sz="2400" i="1" dirty="0"/>
              <a:t>Career talks with outside speakers are associated with comparable (or better) wage benefits than having a contact, family or otherwise to help you get a job</a:t>
            </a:r>
          </a:p>
          <a:p>
            <a:endParaRPr lang="en-GB" sz="1800" i="1" dirty="0"/>
          </a:p>
          <a:p>
            <a:r>
              <a:rPr lang="en-GB" sz="2400" i="1" dirty="0"/>
              <a:t>These effects manifest, on average, for outside speakers, but not for internal school careers activity. However, outside speakers only achieve their potential when lots of internal school careers activity takes place around them</a:t>
            </a:r>
          </a:p>
          <a:p>
            <a:endParaRPr lang="en-GB" sz="1800" i="1" dirty="0"/>
          </a:p>
          <a:p>
            <a:r>
              <a:rPr lang="en-GB" sz="2400" b="1" i="1" dirty="0"/>
              <a:t>Just as school staff do not have all the skills to do it themselves, neither do volunteers visit a school in a vacuum – we must all work closely together to prepare young people for the world of work.</a:t>
            </a:r>
          </a:p>
          <a:p>
            <a:endParaRPr lang="en-GB" sz="1800" b="1" i="1" dirty="0"/>
          </a:p>
          <a:p>
            <a:r>
              <a:rPr lang="en-GB" sz="2400" b="1" i="1" dirty="0">
                <a:solidFill>
                  <a:srgbClr val="FF0000"/>
                </a:solidFill>
              </a:rPr>
              <a:t>However, to use such school-mediated “proxy social capital” to compensate for prior disadvantage will require a different approach to what happens naturally and what tends to happen today – proactive intervention is required</a:t>
            </a:r>
            <a:endParaRPr lang="en-GB" b="1" i="1" dirty="0">
              <a:solidFill>
                <a:srgbClr val="FF0000"/>
              </a:solidFill>
            </a:endParaRPr>
          </a:p>
        </p:txBody>
      </p:sp>
      <p:pic>
        <p:nvPicPr>
          <p:cNvPr id="5" name="Picture 4">
            <a:extLst>
              <a:ext uri="{FF2B5EF4-FFF2-40B4-BE49-F238E27FC236}">
                <a16:creationId xmlns:a16="http://schemas.microsoft.com/office/drawing/2014/main" id="{28C49569-98C7-4564-B420-17706DB2F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9432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Source material and ongoing discussions</a:t>
            </a:r>
          </a:p>
        </p:txBody>
      </p:sp>
      <p:sp>
        <p:nvSpPr>
          <p:cNvPr id="3" name="Content Placeholder 2"/>
          <p:cNvSpPr>
            <a:spLocks noGrp="1"/>
          </p:cNvSpPr>
          <p:nvPr>
            <p:ph idx="1"/>
          </p:nvPr>
        </p:nvSpPr>
        <p:spPr>
          <a:xfrm>
            <a:off x="838200" y="1481866"/>
            <a:ext cx="10515600" cy="4897419"/>
          </a:xfrm>
        </p:spPr>
        <p:txBody>
          <a:bodyPr>
            <a:noAutofit/>
          </a:bodyPr>
          <a:lstStyle/>
          <a:p>
            <a:r>
              <a:rPr lang="en-GB" sz="2400" i="1" dirty="0"/>
              <a:t>Forthcoming book chapters</a:t>
            </a:r>
          </a:p>
          <a:p>
            <a:pPr lvl="1"/>
            <a:r>
              <a:rPr lang="en-GB" sz="2000" dirty="0"/>
              <a:t>“Insiders or outsiders, who do you trust?  Engaging employers in school-based career activities” and “Socialised social capital? The capacity of schools to use careers provision to compensate for social capital deficiencies among teenagers” Both in Routledge collection, </a:t>
            </a:r>
            <a:r>
              <a:rPr lang="en-GB" sz="2000" i="1" dirty="0"/>
              <a:t>Essays on Employer Engagement in Education</a:t>
            </a:r>
            <a:r>
              <a:rPr lang="en-GB" sz="2000" dirty="0"/>
              <a:t>, Mann, A., Huddleston. P., </a:t>
            </a:r>
            <a:r>
              <a:rPr lang="en-GB" sz="2000" dirty="0" err="1"/>
              <a:t>Kashefpakdel</a:t>
            </a:r>
            <a:r>
              <a:rPr lang="en-GB" sz="2000" dirty="0"/>
              <a:t>, E. (Eds.)</a:t>
            </a:r>
          </a:p>
          <a:p>
            <a:pPr lvl="1"/>
            <a:r>
              <a:rPr lang="en-GB" sz="2000" dirty="0"/>
              <a:t>“Social advantage, access to employers and the role of schools in modern British education” In Hooley, T., Sultana, R., &amp; Thomsen, R. (Eds.). </a:t>
            </a:r>
            <a:r>
              <a:rPr lang="en-GB" sz="2000" i="1" dirty="0"/>
              <a:t>Career Guidance for Emancipation</a:t>
            </a:r>
            <a:r>
              <a:rPr lang="en-GB" sz="2000" dirty="0"/>
              <a:t>. </a:t>
            </a:r>
            <a:endParaRPr lang="en-GB" sz="2000" i="1" dirty="0"/>
          </a:p>
          <a:p>
            <a:endParaRPr lang="en-GB" sz="2400" i="1" dirty="0"/>
          </a:p>
          <a:p>
            <a:r>
              <a:rPr lang="en-GB" i="1" dirty="0"/>
              <a:t>Contact:</a:t>
            </a:r>
          </a:p>
          <a:p>
            <a:pPr lvl="1"/>
            <a:r>
              <a:rPr lang="en-GB" i="1" dirty="0"/>
              <a:t>Chris Percy via </a:t>
            </a:r>
            <a:r>
              <a:rPr lang="en-GB" i="1" dirty="0">
                <a:hlinkClick r:id="rId2"/>
              </a:rPr>
              <a:t>chris@cspres.co.uk</a:t>
            </a:r>
            <a:endParaRPr lang="en-GB" i="1" dirty="0"/>
          </a:p>
          <a:p>
            <a:pPr lvl="1"/>
            <a:r>
              <a:rPr lang="en-GB" i="1" dirty="0" err="1"/>
              <a:t>Elnaz</a:t>
            </a:r>
            <a:r>
              <a:rPr lang="en-GB" i="1" dirty="0"/>
              <a:t> </a:t>
            </a:r>
            <a:r>
              <a:rPr lang="en-GB" i="1" dirty="0" err="1"/>
              <a:t>Kashefpakdel</a:t>
            </a:r>
            <a:r>
              <a:rPr lang="en-GB" i="1" dirty="0"/>
              <a:t> via </a:t>
            </a:r>
            <a:r>
              <a:rPr lang="en-GB" i="1" dirty="0">
                <a:hlinkClick r:id="rId3"/>
              </a:rPr>
              <a:t>Elnaz.Kashef@educationandemployers.org</a:t>
            </a:r>
            <a:r>
              <a:rPr lang="en-GB" i="1" dirty="0"/>
              <a:t> </a:t>
            </a:r>
          </a:p>
        </p:txBody>
      </p:sp>
      <p:pic>
        <p:nvPicPr>
          <p:cNvPr id="5" name="Picture 4">
            <a:extLst>
              <a:ext uri="{FF2B5EF4-FFF2-40B4-BE49-F238E27FC236}">
                <a16:creationId xmlns:a16="http://schemas.microsoft.com/office/drawing/2014/main" id="{2981F62A-D5EA-446D-A1C8-662CDE3A1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120190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0186"/>
            <a:ext cx="8628529" cy="1325562"/>
          </a:xfrm>
        </p:spPr>
        <p:txBody>
          <a:bodyPr>
            <a:normAutofit/>
          </a:bodyPr>
          <a:lstStyle/>
          <a:p>
            <a:r>
              <a:rPr lang="en-GB" sz="4000" b="1" dirty="0">
                <a:latin typeface="+mn-lt"/>
              </a:rPr>
              <a:t>Appendix (pending Q&amp;A)</a:t>
            </a:r>
          </a:p>
        </p:txBody>
      </p:sp>
    </p:spTree>
    <p:extLst>
      <p:ext uri="{BB962C8B-B14F-4D97-AF65-F5344CB8AC3E}">
        <p14:creationId xmlns:p14="http://schemas.microsoft.com/office/powerpoint/2010/main" val="3156198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36"/>
            <a:ext cx="9597571" cy="1325562"/>
          </a:xfrm>
        </p:spPr>
        <p:txBody>
          <a:bodyPr>
            <a:normAutofit/>
          </a:bodyPr>
          <a:lstStyle/>
          <a:p>
            <a:r>
              <a:rPr lang="en-GB" sz="2400" b="1" dirty="0">
                <a:latin typeface="+mn-lt"/>
              </a:rPr>
              <a:t>Policy intervention at scale requires a perspective on two possible confounding effects: individual agency and signalling effect</a:t>
            </a:r>
          </a:p>
        </p:txBody>
      </p:sp>
      <p:cxnSp>
        <p:nvCxnSpPr>
          <p:cNvPr id="5" name="Horizontal Line"/>
          <p:cNvCxnSpPr/>
          <p:nvPr>
            <p:custDataLst>
              <p:tags r:id="rId1"/>
            </p:custDataLst>
          </p:nvPr>
        </p:nvCxnSpPr>
        <p:spPr>
          <a:xfrm>
            <a:off x="892363" y="2511309"/>
            <a:ext cx="452298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ListLeanHorizontalTextTopic0"/>
          <p:cNvSpPr txBox="1"/>
          <p:nvPr>
            <p:custDataLst>
              <p:tags r:id="rId2"/>
            </p:custDataLst>
          </p:nvPr>
        </p:nvSpPr>
        <p:spPr>
          <a:xfrm>
            <a:off x="892363" y="2179688"/>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Individual agency?</a:t>
            </a:r>
          </a:p>
        </p:txBody>
      </p:sp>
      <p:cxnSp>
        <p:nvCxnSpPr>
          <p:cNvPr id="7" name="Horizontal Line"/>
          <p:cNvCxnSpPr/>
          <p:nvPr>
            <p:custDataLst>
              <p:tags r:id="rId3"/>
            </p:custDataLst>
          </p:nvPr>
        </p:nvCxnSpPr>
        <p:spPr>
          <a:xfrm>
            <a:off x="6190595" y="2511309"/>
            <a:ext cx="456601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ListLeanHorizontalTextTopic1"/>
          <p:cNvSpPr txBox="1"/>
          <p:nvPr>
            <p:custDataLst>
              <p:tags r:id="rId4"/>
            </p:custDataLst>
          </p:nvPr>
        </p:nvSpPr>
        <p:spPr>
          <a:xfrm>
            <a:off x="6190595" y="2179688"/>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Signalling or positioning effect?</a:t>
            </a:r>
            <a:endParaRPr lang="en-GB" b="1" baseline="30000" dirty="0">
              <a:cs typeface="Arial" pitchFamily="34" charset="0"/>
            </a:endParaRPr>
          </a:p>
        </p:txBody>
      </p:sp>
      <p:sp>
        <p:nvSpPr>
          <p:cNvPr id="16" name="ListLeanHorizontalTextTopic1"/>
          <p:cNvSpPr txBox="1"/>
          <p:nvPr>
            <p:custDataLst>
              <p:tags r:id="rId5"/>
            </p:custDataLst>
          </p:nvPr>
        </p:nvSpPr>
        <p:spPr>
          <a:xfrm>
            <a:off x="892363" y="1548082"/>
            <a:ext cx="4171950"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dirty="0">
                <a:cs typeface="Arial" pitchFamily="34" charset="0"/>
              </a:rPr>
              <a:t>Possible confounding effects</a:t>
            </a:r>
            <a:endParaRPr lang="en-GB" sz="2000" baseline="30000" dirty="0">
              <a:cs typeface="Arial" pitchFamily="34" charset="0"/>
            </a:endParaRPr>
          </a:p>
        </p:txBody>
      </p:sp>
      <p:sp>
        <p:nvSpPr>
          <p:cNvPr id="14" name="ListLeanHorizontalTextTopic0"/>
          <p:cNvSpPr txBox="1"/>
          <p:nvPr>
            <p:custDataLst>
              <p:tags r:id="rId6"/>
            </p:custDataLst>
          </p:nvPr>
        </p:nvSpPr>
        <p:spPr>
          <a:xfrm>
            <a:off x="892363" y="2695613"/>
            <a:ext cx="4522984" cy="3975063"/>
          </a:xfrm>
          <a:prstGeom prst="rect">
            <a:avLst/>
          </a:prstGeom>
        </p:spPr>
        <p:txBody>
          <a:bodyPr vert="horz" wrap="square" lIns="0" tIns="0" rIns="0" bIns="0" rtlCol="0" anchor="t">
            <a:spAutoFit/>
          </a:bodyPr>
          <a:lstStyle/>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Concern over self-selection bias for proactive, go-getting students. </a:t>
            </a: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“…fairly limited choice for students…” 		- Faith Muir, now Senior Lecturer at 	Canterbury Christ Church, was TVEI  	co-ordinator in a Hackney school</a:t>
            </a: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“…little discretion for young people… LA opt in…”  	- </a:t>
            </a:r>
            <a:r>
              <a:rPr lang="en-GB" sz="1600" dirty="0" err="1"/>
              <a:t>Prue</a:t>
            </a:r>
            <a:r>
              <a:rPr lang="en-GB" sz="1600" dirty="0"/>
              <a:t> Huddleston, Professor Emeritus at 	the University of Warwick</a:t>
            </a:r>
          </a:p>
          <a:p>
            <a:pPr>
              <a:lnSpc>
                <a:spcPct val="93000"/>
              </a:lnSpc>
              <a:spcBef>
                <a:spcPts val="300"/>
              </a:spcBef>
              <a:spcAft>
                <a:spcPts val="1200"/>
              </a:spcAft>
              <a:buClr>
                <a:schemeClr val="tx1"/>
              </a:buClr>
              <a:buSzPct val="100000"/>
            </a:pPr>
            <a:r>
              <a:rPr lang="en-GB" sz="1600" dirty="0">
                <a:sym typeface="Wingdings" panose="05000000000000000000" pitchFamily="2" charset="2"/>
              </a:rPr>
              <a:t> Little agency concern for students (schools are harder to control for)</a:t>
            </a:r>
            <a:endParaRPr lang="en-GB" sz="1600" dirty="0"/>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However: Is this the right question? 		“Attitudes are not fixed and motivation 	without the means to act has little value”</a:t>
            </a:r>
          </a:p>
        </p:txBody>
      </p:sp>
      <p:sp>
        <p:nvSpPr>
          <p:cNvPr id="17" name="ListLeanHorizontalTextTopic0"/>
          <p:cNvSpPr txBox="1"/>
          <p:nvPr>
            <p:custDataLst>
              <p:tags r:id="rId7"/>
            </p:custDataLst>
          </p:nvPr>
        </p:nvSpPr>
        <p:spPr>
          <a:xfrm>
            <a:off x="6190595" y="2695613"/>
            <a:ext cx="4522984" cy="2408865"/>
          </a:xfrm>
          <a:prstGeom prst="rect">
            <a:avLst/>
          </a:prstGeom>
        </p:spPr>
        <p:txBody>
          <a:bodyPr vert="horz" wrap="square" lIns="0" tIns="0" rIns="0" bIns="0" rtlCol="0" anchor="t">
            <a:spAutoFit/>
          </a:bodyPr>
          <a:lstStyle/>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e.g. students do better in job market just because they </a:t>
            </a:r>
            <a:r>
              <a:rPr lang="en-GB" sz="1600" u="sng" dirty="0">
                <a:cs typeface="Arial" pitchFamily="34" charset="0"/>
              </a:rPr>
              <a:t>look</a:t>
            </a:r>
            <a:r>
              <a:rPr lang="en-GB" sz="1600" dirty="0">
                <a:cs typeface="Arial" pitchFamily="34" charset="0"/>
              </a:rPr>
              <a:t> better, not because they </a:t>
            </a:r>
            <a:r>
              <a:rPr lang="en-GB" sz="1600" u="sng" dirty="0">
                <a:cs typeface="Arial" pitchFamily="34" charset="0"/>
              </a:rPr>
              <a:t>are</a:t>
            </a:r>
            <a:r>
              <a:rPr lang="en-GB" sz="1600" dirty="0">
                <a:cs typeface="Arial" pitchFamily="34" charset="0"/>
              </a:rPr>
              <a:t> better       (“if everyone is special, then no-one is special”)</a:t>
            </a: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Risk for all education policy</a:t>
            </a: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Career talks with external speakers are unlikely to have CV value, but may signal via talking points</a:t>
            </a: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sz="1600" dirty="0">
                <a:cs typeface="Arial" pitchFamily="34" charset="0"/>
              </a:rPr>
              <a:t>190 student comments to 2011 </a:t>
            </a:r>
            <a:r>
              <a:rPr lang="en-GB" sz="1600" dirty="0" err="1">
                <a:cs typeface="Arial" pitchFamily="34" charset="0"/>
              </a:rPr>
              <a:t>YouGov</a:t>
            </a:r>
            <a:r>
              <a:rPr lang="en-GB" sz="1600" dirty="0">
                <a:cs typeface="Arial" pitchFamily="34" charset="0"/>
              </a:rPr>
              <a:t> survey on employer engagement suggest little concern</a:t>
            </a:r>
          </a:p>
        </p:txBody>
      </p:sp>
      <p:graphicFrame>
        <p:nvGraphicFramePr>
          <p:cNvPr id="18" name="Content Placeholder 3"/>
          <p:cNvGraphicFramePr>
            <a:graphicFrameLocks noGrp="1"/>
          </p:cNvGraphicFramePr>
          <p:nvPr>
            <p:ph idx="1"/>
            <p:extLst>
              <p:ext uri="{D42A27DB-BD31-4B8C-83A1-F6EECF244321}">
                <p14:modId xmlns:p14="http://schemas.microsoft.com/office/powerpoint/2010/main" val="1443757790"/>
              </p:ext>
            </p:extLst>
          </p:nvPr>
        </p:nvGraphicFramePr>
        <p:xfrm>
          <a:off x="6333470" y="5429444"/>
          <a:ext cx="3886200" cy="1139088"/>
        </p:xfrm>
        <a:graphic>
          <a:graphicData uri="http://schemas.openxmlformats.org/drawingml/2006/chart">
            <c:chart xmlns:c="http://schemas.openxmlformats.org/drawingml/2006/chart" xmlns:r="http://schemas.openxmlformats.org/officeDocument/2006/relationships" r:id="rId9"/>
          </a:graphicData>
        </a:graphic>
      </p:graphicFrame>
      <p:pic>
        <p:nvPicPr>
          <p:cNvPr id="13" name="Picture 12">
            <a:extLst>
              <a:ext uri="{FF2B5EF4-FFF2-40B4-BE49-F238E27FC236}">
                <a16:creationId xmlns:a16="http://schemas.microsoft.com/office/drawing/2014/main" id="{5B122482-7C60-4DA1-A5C7-17261040FD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1987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build="p"/>
      <p:bldGraphic spid="1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36"/>
            <a:ext cx="9597571" cy="1325562"/>
          </a:xfrm>
        </p:spPr>
        <p:txBody>
          <a:bodyPr>
            <a:normAutofit/>
          </a:bodyPr>
          <a:lstStyle/>
          <a:p>
            <a:r>
              <a:rPr lang="en-GB" sz="2400" b="1" dirty="0">
                <a:latin typeface="+mn-lt"/>
              </a:rPr>
              <a:t>Example quotes from students and teachers (2011, YouGov)</a:t>
            </a:r>
          </a:p>
        </p:txBody>
      </p:sp>
      <p:cxnSp>
        <p:nvCxnSpPr>
          <p:cNvPr id="5" name="Horizontal Line"/>
          <p:cNvCxnSpPr/>
          <p:nvPr>
            <p:custDataLst>
              <p:tags r:id="rId1"/>
            </p:custDataLst>
          </p:nvPr>
        </p:nvCxnSpPr>
        <p:spPr>
          <a:xfrm>
            <a:off x="973463" y="2022819"/>
            <a:ext cx="452298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ListLeanHorizontalTextTopic0"/>
          <p:cNvSpPr txBox="1"/>
          <p:nvPr>
            <p:custDataLst>
              <p:tags r:id="rId2"/>
            </p:custDataLst>
          </p:nvPr>
        </p:nvSpPr>
        <p:spPr>
          <a:xfrm>
            <a:off x="973463" y="1691198"/>
            <a:ext cx="4171950"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Social capital</a:t>
            </a:r>
          </a:p>
        </p:txBody>
      </p:sp>
      <p:cxnSp>
        <p:nvCxnSpPr>
          <p:cNvPr id="7" name="Horizontal Line"/>
          <p:cNvCxnSpPr>
            <a:cxnSpLocks/>
          </p:cNvCxnSpPr>
          <p:nvPr>
            <p:custDataLst>
              <p:tags r:id="rId3"/>
            </p:custDataLst>
          </p:nvPr>
        </p:nvCxnSpPr>
        <p:spPr>
          <a:xfrm>
            <a:off x="6271695" y="2022819"/>
            <a:ext cx="524974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ListLeanHorizontalTextTopic1"/>
          <p:cNvSpPr txBox="1"/>
          <p:nvPr>
            <p:custDataLst>
              <p:tags r:id="rId4"/>
            </p:custDataLst>
          </p:nvPr>
        </p:nvSpPr>
        <p:spPr>
          <a:xfrm>
            <a:off x="6271695" y="1691198"/>
            <a:ext cx="4171950"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Cultural capital</a:t>
            </a:r>
            <a:endParaRPr lang="en-GB" sz="2000" b="1" baseline="30000" dirty="0">
              <a:cs typeface="Arial" pitchFamily="34" charset="0"/>
            </a:endParaRPr>
          </a:p>
        </p:txBody>
      </p:sp>
      <p:sp>
        <p:nvSpPr>
          <p:cNvPr id="14" name="ListLeanHorizontalTextTopic0"/>
          <p:cNvSpPr txBox="1"/>
          <p:nvPr>
            <p:custDataLst>
              <p:tags r:id="rId5"/>
            </p:custDataLst>
          </p:nvPr>
        </p:nvSpPr>
        <p:spPr>
          <a:xfrm>
            <a:off x="973463" y="2207123"/>
            <a:ext cx="4522984" cy="2572884"/>
          </a:xfrm>
          <a:prstGeom prst="rect">
            <a:avLst/>
          </a:prstGeom>
        </p:spPr>
        <p:txBody>
          <a:bodyPr vert="horz" wrap="square" lIns="0" tIns="0" rIns="0" bIns="0" rtlCol="0" anchor="t">
            <a:spAutoFit/>
          </a:bodyPr>
          <a:lstStyle/>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“Told us from experience. Told us straight.” </a:t>
            </a:r>
          </a:p>
          <a:p>
            <a:pPr marL="285750" indent="-285750">
              <a:lnSpc>
                <a:spcPct val="93000"/>
              </a:lnSpc>
              <a:spcBef>
                <a:spcPts val="300"/>
              </a:spcBef>
              <a:spcAft>
                <a:spcPts val="1200"/>
              </a:spcAft>
              <a:buClr>
                <a:schemeClr val="tx1"/>
              </a:buClr>
              <a:buSzPct val="100000"/>
              <a:buFont typeface="Arial" panose="020B0604020202020204" pitchFamily="34" charset="0"/>
              <a:buChar char="•"/>
            </a:pPr>
            <a:endParaRPr lang="en-GB" i="1" dirty="0">
              <a:cs typeface="Arial" pitchFamily="34" charset="0"/>
            </a:endParaRP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“You got advice that seemed more genuine.” </a:t>
            </a:r>
          </a:p>
          <a:p>
            <a:pPr marL="285750" indent="-285750">
              <a:lnSpc>
                <a:spcPct val="93000"/>
              </a:lnSpc>
              <a:spcBef>
                <a:spcPts val="300"/>
              </a:spcBef>
              <a:spcAft>
                <a:spcPts val="1200"/>
              </a:spcAft>
              <a:buClr>
                <a:schemeClr val="tx1"/>
              </a:buClr>
              <a:buSzPct val="100000"/>
              <a:buFont typeface="Arial" panose="020B0604020202020204" pitchFamily="34" charset="0"/>
              <a:buChar char="•"/>
            </a:pPr>
            <a:endParaRPr lang="en-GB" i="1" dirty="0">
              <a:cs typeface="Arial" pitchFamily="34" charset="0"/>
            </a:endParaRP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“I trusted the word of someone in the working world as opposed to a careers advisor or teacher ‘telling’ you what to do.”</a:t>
            </a:r>
          </a:p>
        </p:txBody>
      </p:sp>
      <p:sp>
        <p:nvSpPr>
          <p:cNvPr id="17" name="ListLeanHorizontalTextTopic0"/>
          <p:cNvSpPr txBox="1"/>
          <p:nvPr>
            <p:custDataLst>
              <p:tags r:id="rId6"/>
            </p:custDataLst>
          </p:nvPr>
        </p:nvSpPr>
        <p:spPr>
          <a:xfrm>
            <a:off x="6271694" y="2207123"/>
            <a:ext cx="5249745" cy="3861057"/>
          </a:xfrm>
          <a:prstGeom prst="rect">
            <a:avLst/>
          </a:prstGeom>
        </p:spPr>
        <p:txBody>
          <a:bodyPr vert="horz" wrap="square" lIns="0" tIns="0" rIns="0" bIns="0" rtlCol="0" anchor="t">
            <a:spAutoFit/>
          </a:bodyPr>
          <a:lstStyle/>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“My work experience placement made me determined to work hard in education and aim for a worthwhile job I will enjoy.” (young adult)</a:t>
            </a:r>
          </a:p>
          <a:p>
            <a:pPr marL="285750" indent="-285750">
              <a:lnSpc>
                <a:spcPct val="93000"/>
              </a:lnSpc>
              <a:spcBef>
                <a:spcPts val="300"/>
              </a:spcBef>
              <a:spcAft>
                <a:spcPts val="1200"/>
              </a:spcAft>
              <a:buClr>
                <a:schemeClr val="tx1"/>
              </a:buClr>
              <a:buSzPct val="100000"/>
              <a:buFont typeface="Arial" panose="020B0604020202020204" pitchFamily="34" charset="0"/>
              <a:buChar char="•"/>
            </a:pPr>
            <a:endParaRPr lang="en-GB" i="1" dirty="0">
              <a:cs typeface="Arial" pitchFamily="34" charset="0"/>
            </a:endParaRP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“You see the change in attendance, behaviour. They realise how important it is to get English and Maths. Impact on motivation is huge” (teacher)</a:t>
            </a:r>
          </a:p>
          <a:p>
            <a:pPr marL="285750" indent="-285750">
              <a:lnSpc>
                <a:spcPct val="93000"/>
              </a:lnSpc>
              <a:spcBef>
                <a:spcPts val="300"/>
              </a:spcBef>
              <a:spcAft>
                <a:spcPts val="1200"/>
              </a:spcAft>
              <a:buClr>
                <a:schemeClr val="tx1"/>
              </a:buClr>
              <a:buSzPct val="100000"/>
              <a:buFont typeface="Arial" panose="020B0604020202020204" pitchFamily="34" charset="0"/>
              <a:buChar char="•"/>
            </a:pPr>
            <a:endParaRPr lang="en-GB" i="1" dirty="0">
              <a:cs typeface="Arial" pitchFamily="34" charset="0"/>
            </a:endParaRPr>
          </a:p>
          <a:p>
            <a:pPr marL="285750" indent="-285750">
              <a:lnSpc>
                <a:spcPct val="93000"/>
              </a:lnSpc>
              <a:spcBef>
                <a:spcPts val="300"/>
              </a:spcBef>
              <a:spcAft>
                <a:spcPts val="1200"/>
              </a:spcAft>
              <a:buClr>
                <a:schemeClr val="tx1"/>
              </a:buClr>
              <a:buSzPct val="100000"/>
              <a:buFont typeface="Arial" panose="020B0604020202020204" pitchFamily="34" charset="0"/>
              <a:buChar char="•"/>
            </a:pPr>
            <a:r>
              <a:rPr lang="en-GB" i="1" dirty="0">
                <a:cs typeface="Arial" pitchFamily="34" charset="0"/>
              </a:rPr>
              <a:t>“I did work experience at a hairdressers. It made me realise that I wanted to go to university so that I got a good job and didn’t have to fall back on boring jobs like hairdressing.” </a:t>
            </a:r>
          </a:p>
        </p:txBody>
      </p:sp>
      <p:pic>
        <p:nvPicPr>
          <p:cNvPr id="10" name="Picture 9">
            <a:extLst>
              <a:ext uri="{FF2B5EF4-FFF2-40B4-BE49-F238E27FC236}">
                <a16:creationId xmlns:a16="http://schemas.microsoft.com/office/drawing/2014/main" id="{FDEFBE0F-118B-4ED3-B074-78082E47EA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238131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36"/>
            <a:ext cx="8628529" cy="1325562"/>
          </a:xfrm>
        </p:spPr>
        <p:txBody>
          <a:bodyPr>
            <a:normAutofit/>
          </a:bodyPr>
          <a:lstStyle/>
          <a:p>
            <a:r>
              <a:rPr lang="en-GB" sz="2400" b="1" dirty="0">
                <a:latin typeface="+mn-lt"/>
              </a:rPr>
              <a:t>Two surveys suggest that more diverse and more personal employer interactions are more often perceived as helpful</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5677" t="15770" r="18679" b="4833"/>
          <a:stretch/>
        </p:blipFill>
        <p:spPr>
          <a:xfrm>
            <a:off x="838200" y="2544392"/>
            <a:ext cx="4949372" cy="2815772"/>
          </a:xfrm>
          <a:prstGeom prst="rect">
            <a:avLst/>
          </a:prstGeom>
        </p:spPr>
      </p:pic>
      <p:sp>
        <p:nvSpPr>
          <p:cNvPr id="4" name="Oval 3"/>
          <p:cNvSpPr/>
          <p:nvPr/>
        </p:nvSpPr>
        <p:spPr>
          <a:xfrm>
            <a:off x="3692579" y="3801699"/>
            <a:ext cx="1124852" cy="9105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p:cNvSpPr txBox="1">
            <a:spLocks/>
          </p:cNvSpPr>
          <p:nvPr>
            <p:custDataLst>
              <p:tags r:id="rId1"/>
            </p:custDataLst>
          </p:nvPr>
        </p:nvSpPr>
        <p:spPr>
          <a:xfrm>
            <a:off x="1048068" y="6199815"/>
            <a:ext cx="8839200" cy="200376"/>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400" dirty="0">
                <a:cs typeface="Arial" pitchFamily="34" charset="0"/>
              </a:rPr>
              <a:t>xx% = Found helpful; (xx%) = Found very helpful</a:t>
            </a:r>
          </a:p>
        </p:txBody>
      </p:sp>
      <p:pic>
        <p:nvPicPr>
          <p:cNvPr id="16" name="Picture 15"/>
          <p:cNvPicPr>
            <a:picLocks noChangeAspect="1"/>
          </p:cNvPicPr>
          <p:nvPr/>
        </p:nvPicPr>
        <p:blipFill>
          <a:blip r:embed="rId8"/>
          <a:stretch>
            <a:fillRect/>
          </a:stretch>
        </p:blipFill>
        <p:spPr>
          <a:xfrm>
            <a:off x="6227021" y="3156778"/>
            <a:ext cx="4581905" cy="1100175"/>
          </a:xfrm>
          <a:prstGeom prst="rect">
            <a:avLst/>
          </a:prstGeom>
        </p:spPr>
      </p:pic>
      <p:sp>
        <p:nvSpPr>
          <p:cNvPr id="18" name="TextBox 17"/>
          <p:cNvSpPr txBox="1"/>
          <p:nvPr/>
        </p:nvSpPr>
        <p:spPr>
          <a:xfrm>
            <a:off x="6054849" y="2642780"/>
            <a:ext cx="5028841" cy="707886"/>
          </a:xfrm>
          <a:prstGeom prst="rect">
            <a:avLst/>
          </a:prstGeom>
          <a:noFill/>
        </p:spPr>
        <p:txBody>
          <a:bodyPr wrap="square" rtlCol="0">
            <a:spAutoFit/>
          </a:bodyPr>
          <a:lstStyle/>
          <a:p>
            <a:r>
              <a:rPr lang="en-GB" sz="2000" b="1" dirty="0">
                <a:solidFill>
                  <a:schemeClr val="tx2"/>
                </a:solidFill>
              </a:rPr>
              <a:t>	</a:t>
            </a:r>
            <a:r>
              <a:rPr lang="en-GB" sz="1600" b="1" dirty="0">
                <a:solidFill>
                  <a:schemeClr val="tx2"/>
                </a:solidFill>
              </a:rPr>
              <a:t>                       Had           Useful             V Useful</a:t>
            </a:r>
            <a:endParaRPr lang="en-GB" sz="2000" b="1" dirty="0">
              <a:solidFill>
                <a:schemeClr val="tx2"/>
              </a:solidFill>
            </a:endParaRPr>
          </a:p>
          <a:p>
            <a:endParaRPr lang="en-GB" sz="2000" b="1" dirty="0">
              <a:solidFill>
                <a:schemeClr val="tx2"/>
              </a:solidFill>
            </a:endParaRPr>
          </a:p>
        </p:txBody>
      </p:sp>
      <p:sp>
        <p:nvSpPr>
          <p:cNvPr id="19" name="TextBox 18"/>
          <p:cNvSpPr txBox="1"/>
          <p:nvPr/>
        </p:nvSpPr>
        <p:spPr>
          <a:xfrm>
            <a:off x="6150093" y="6184587"/>
            <a:ext cx="4191000" cy="307777"/>
          </a:xfrm>
          <a:prstGeom prst="rect">
            <a:avLst/>
          </a:prstGeom>
          <a:noFill/>
        </p:spPr>
        <p:txBody>
          <a:bodyPr wrap="square" rtlCol="0">
            <a:spAutoFit/>
          </a:bodyPr>
          <a:lstStyle/>
          <a:p>
            <a:r>
              <a:rPr lang="en-GB" altLang="en-US" sz="1400" dirty="0"/>
              <a:t>Source: b-Live foundation fieldwork, 469 respondents</a:t>
            </a:r>
          </a:p>
        </p:txBody>
      </p:sp>
      <p:cxnSp>
        <p:nvCxnSpPr>
          <p:cNvPr id="20" name="Horizontal Line"/>
          <p:cNvCxnSpPr/>
          <p:nvPr>
            <p:custDataLst>
              <p:tags r:id="rId2"/>
            </p:custDataLst>
          </p:nvPr>
        </p:nvCxnSpPr>
        <p:spPr>
          <a:xfrm>
            <a:off x="944684" y="2314091"/>
            <a:ext cx="452298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1" name="ListLeanHorizontalTextTopic0"/>
          <p:cNvSpPr txBox="1"/>
          <p:nvPr>
            <p:custDataLst>
              <p:tags r:id="rId3"/>
            </p:custDataLst>
          </p:nvPr>
        </p:nvSpPr>
        <p:spPr>
          <a:xfrm>
            <a:off x="944684" y="1982470"/>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Perceptions of utility (</a:t>
            </a:r>
            <a:r>
              <a:rPr lang="en-GB" b="1" dirty="0" err="1">
                <a:cs typeface="Arial" pitchFamily="34" charset="0"/>
              </a:rPr>
              <a:t>YouGov</a:t>
            </a:r>
            <a:r>
              <a:rPr lang="en-GB" b="1" dirty="0">
                <a:cs typeface="Arial" pitchFamily="34" charset="0"/>
              </a:rPr>
              <a:t>, 2011)</a:t>
            </a:r>
          </a:p>
        </p:txBody>
      </p:sp>
      <p:cxnSp>
        <p:nvCxnSpPr>
          <p:cNvPr id="22" name="Horizontal Line"/>
          <p:cNvCxnSpPr/>
          <p:nvPr>
            <p:custDataLst>
              <p:tags r:id="rId4"/>
            </p:custDataLst>
          </p:nvPr>
        </p:nvCxnSpPr>
        <p:spPr>
          <a:xfrm>
            <a:off x="6242916" y="2314091"/>
            <a:ext cx="456601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3" name="ListLeanHorizontalTextTopic1"/>
          <p:cNvSpPr txBox="1"/>
          <p:nvPr>
            <p:custDataLst>
              <p:tags r:id="rId5"/>
            </p:custDataLst>
          </p:nvPr>
        </p:nvSpPr>
        <p:spPr>
          <a:xfrm>
            <a:off x="6242916" y="1982470"/>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Deciding on a career (b-live)</a:t>
            </a:r>
            <a:endParaRPr lang="en-GB" b="1" baseline="30000" dirty="0">
              <a:cs typeface="Arial" pitchFamily="34" charset="0"/>
            </a:endParaRPr>
          </a:p>
        </p:txBody>
      </p:sp>
      <p:pic>
        <p:nvPicPr>
          <p:cNvPr id="14" name="Picture 13">
            <a:extLst>
              <a:ext uri="{FF2B5EF4-FFF2-40B4-BE49-F238E27FC236}">
                <a16:creationId xmlns:a16="http://schemas.microsoft.com/office/drawing/2014/main" id="{137F09C4-31A4-456C-87A0-E9375D0815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207405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Horizontal Line"/>
          <p:cNvCxnSpPr/>
          <p:nvPr>
            <p:custDataLst>
              <p:tags r:id="rId1"/>
            </p:custDataLst>
          </p:nvPr>
        </p:nvCxnSpPr>
        <p:spPr>
          <a:xfrm>
            <a:off x="989160" y="2052760"/>
            <a:ext cx="4536502"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989161" y="2256303"/>
            <a:ext cx="5472215" cy="3679764"/>
            <a:chOff x="736599" y="1815434"/>
            <a:chExt cx="5472215" cy="3679764"/>
          </a:xfrm>
        </p:grpSpPr>
        <p:grpSp>
          <p:nvGrpSpPr>
            <p:cNvPr id="8" name="Group 30"/>
            <p:cNvGrpSpPr/>
            <p:nvPr/>
          </p:nvGrpSpPr>
          <p:grpSpPr>
            <a:xfrm>
              <a:off x="736599" y="1815434"/>
              <a:ext cx="1099098" cy="3679764"/>
              <a:chOff x="736598" y="1995686"/>
              <a:chExt cx="1172883" cy="4165278"/>
            </a:xfrm>
            <a:solidFill>
              <a:schemeClr val="accent4">
                <a:lumMod val="40000"/>
                <a:lumOff val="60000"/>
              </a:schemeClr>
            </a:solidFill>
          </p:grpSpPr>
          <p:sp>
            <p:nvSpPr>
              <p:cNvPr id="13" name="ListLeanHorizontalTextTopic0"/>
              <p:cNvSpPr txBox="1"/>
              <p:nvPr>
                <p:custDataLst>
                  <p:tags r:id="rId9"/>
                </p:custDataLst>
              </p:nvPr>
            </p:nvSpPr>
            <p:spPr>
              <a:xfrm>
                <a:off x="736598" y="1995686"/>
                <a:ext cx="1172883" cy="84338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Academic ability</a:t>
                </a:r>
              </a:p>
            </p:txBody>
          </p:sp>
          <p:sp>
            <p:nvSpPr>
              <p:cNvPr id="14" name="ListLeanHorizontalTextTopic0"/>
              <p:cNvSpPr txBox="1"/>
              <p:nvPr>
                <p:custDataLst>
                  <p:tags r:id="rId10"/>
                </p:custDataLst>
              </p:nvPr>
            </p:nvSpPr>
            <p:spPr>
              <a:xfrm>
                <a:off x="736598" y="3001275"/>
                <a:ext cx="1172883" cy="89086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Socio-economic status</a:t>
                </a:r>
              </a:p>
            </p:txBody>
          </p:sp>
          <p:sp>
            <p:nvSpPr>
              <p:cNvPr id="15" name="ListLeanHorizontalTextTopic0"/>
              <p:cNvSpPr txBox="1"/>
              <p:nvPr>
                <p:custDataLst>
                  <p:tags r:id="rId11"/>
                </p:custDataLst>
              </p:nvPr>
            </p:nvSpPr>
            <p:spPr>
              <a:xfrm>
                <a:off x="736598" y="4095568"/>
                <a:ext cx="1172883" cy="67018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Early home learning environment    </a:t>
                </a:r>
              </a:p>
            </p:txBody>
          </p:sp>
          <p:sp>
            <p:nvSpPr>
              <p:cNvPr id="16" name="ListLeanHorizontalTextTopic0"/>
              <p:cNvSpPr txBox="1"/>
              <p:nvPr>
                <p:custDataLst>
                  <p:tags r:id="rId12"/>
                </p:custDataLst>
              </p:nvPr>
            </p:nvSpPr>
            <p:spPr>
              <a:xfrm>
                <a:off x="736598" y="4982750"/>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Demo-graphics</a:t>
                </a:r>
              </a:p>
            </p:txBody>
          </p:sp>
          <p:sp>
            <p:nvSpPr>
              <p:cNvPr id="26" name="ListLeanHorizontalTextTopic0"/>
              <p:cNvSpPr txBox="1"/>
              <p:nvPr>
                <p:custDataLst>
                  <p:tags r:id="rId13"/>
                </p:custDataLst>
              </p:nvPr>
            </p:nvSpPr>
            <p:spPr>
              <a:xfrm>
                <a:off x="736598" y="5658913"/>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Local labour market</a:t>
                </a:r>
              </a:p>
            </p:txBody>
          </p:sp>
        </p:grpSp>
        <p:sp>
          <p:nvSpPr>
            <p:cNvPr id="9" name="ListLeanHorizontalTextTopic0"/>
            <p:cNvSpPr txBox="1"/>
            <p:nvPr>
              <p:custDataLst>
                <p:tags r:id="rId4"/>
              </p:custDataLst>
            </p:nvPr>
          </p:nvSpPr>
          <p:spPr>
            <a:xfrm>
              <a:off x="1979712" y="1815434"/>
              <a:ext cx="4229102" cy="7450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cs typeface="Arial" pitchFamily="34" charset="0"/>
                </a:rPr>
                <a:t>Teacher assessment of academic ability at 16</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Maths - CSE/O-level results</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Highest level of qualification at 26</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Cognitive assessment age 5 (hum. fig. drawing)</a:t>
              </a:r>
            </a:p>
          </p:txBody>
        </p:sp>
        <p:sp>
          <p:nvSpPr>
            <p:cNvPr id="10" name="ListLeanHorizontalTextTopic0"/>
            <p:cNvSpPr txBox="1"/>
            <p:nvPr>
              <p:custDataLst>
                <p:tags r:id="rId5"/>
              </p:custDataLst>
            </p:nvPr>
          </p:nvSpPr>
          <p:spPr>
            <a:xfrm>
              <a:off x="1979712" y="3713427"/>
              <a:ext cx="4229102" cy="549189"/>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cs typeface="Arial" pitchFamily="34" charset="0"/>
                </a:rPr>
                <a:t>Frequency of parents reading to child age 5</a:t>
              </a:r>
            </a:p>
            <a:p>
              <a:pPr marL="176188" lvl="1" indent="-176188">
                <a:lnSpc>
                  <a:spcPct val="93000"/>
                </a:lnSpc>
                <a:spcBef>
                  <a:spcPts val="300"/>
                </a:spcBef>
                <a:buClr>
                  <a:schemeClr val="tx1"/>
                </a:buClr>
                <a:buSzPct val="100000"/>
                <a:buFont typeface="Arial"/>
                <a:buChar char="•"/>
              </a:pPr>
              <a:r>
                <a:rPr lang="en-GB" sz="1100" dirty="0">
                  <a:cs typeface="Arial" pitchFamily="34" charset="0"/>
                </a:rPr>
                <a:t>Mother’s interest in child’s education age 5</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Amount of TV watched age 10</a:t>
              </a:r>
            </a:p>
          </p:txBody>
        </p:sp>
        <p:sp>
          <p:nvSpPr>
            <p:cNvPr id="11" name="ListLeanHorizontalTextTopic0"/>
            <p:cNvSpPr txBox="1"/>
            <p:nvPr>
              <p:custDataLst>
                <p:tags r:id="rId6"/>
              </p:custDataLst>
            </p:nvPr>
          </p:nvSpPr>
          <p:spPr>
            <a:xfrm>
              <a:off x="1979271" y="2745752"/>
              <a:ext cx="4229102" cy="7450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dirty="0">
                  <a:cs typeface="Arial" pitchFamily="34" charset="0"/>
                </a:rPr>
                <a:t>Father socio-economic status</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Mother socio-economic status</a:t>
              </a:r>
              <a:endParaRPr lang="en-GB" sz="1100" dirty="0">
                <a:cs typeface="Arial" pitchFamily="34" charset="0"/>
              </a:endParaRPr>
            </a:p>
            <a:p>
              <a:pPr marL="176188" lvl="1" indent="-176188">
                <a:lnSpc>
                  <a:spcPct val="93000"/>
                </a:lnSpc>
                <a:spcBef>
                  <a:spcPts val="300"/>
                </a:spcBef>
                <a:buClr>
                  <a:schemeClr val="tx1"/>
                </a:buClr>
                <a:buSzPct val="100000"/>
                <a:buFont typeface="Arial"/>
                <a:buChar char="•"/>
              </a:pPr>
              <a:r>
                <a:rPr lang="en-GB" sz="1100" dirty="0">
                  <a:cs typeface="Arial" pitchFamily="34" charset="0"/>
                </a:rPr>
                <a:t>In receipt of council housing (or benefits)</a:t>
              </a:r>
            </a:p>
            <a:p>
              <a:pPr marL="176188" lvl="1" indent="-176188">
                <a:lnSpc>
                  <a:spcPct val="93000"/>
                </a:lnSpc>
                <a:spcBef>
                  <a:spcPts val="300"/>
                </a:spcBef>
                <a:buClr>
                  <a:schemeClr val="tx1"/>
                </a:buClr>
                <a:buSzPct val="100000"/>
                <a:buFont typeface="Arial"/>
                <a:buChar char="•"/>
              </a:pPr>
              <a:r>
                <a:rPr lang="en-GB" sz="1100" dirty="0">
                  <a:cs typeface="Arial" pitchFamily="34" charset="0"/>
                </a:rPr>
                <a:t>Benefits received from government</a:t>
              </a:r>
            </a:p>
          </p:txBody>
        </p:sp>
        <p:sp>
          <p:nvSpPr>
            <p:cNvPr id="12" name="ListLeanHorizontalTextTopic0"/>
            <p:cNvSpPr txBox="1"/>
            <p:nvPr>
              <p:custDataLst>
                <p:tags r:id="rId7"/>
              </p:custDataLst>
            </p:nvPr>
          </p:nvSpPr>
          <p:spPr>
            <a:xfrm>
              <a:off x="1979712" y="4501295"/>
              <a:ext cx="4229102" cy="353302"/>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a:cs typeface="Arial" pitchFamily="34" charset="0"/>
                </a:rPr>
                <a:t>Gender</a:t>
              </a:r>
            </a:p>
            <a:p>
              <a:pPr marL="176188" lvl="1" indent="-176188">
                <a:lnSpc>
                  <a:spcPct val="93000"/>
                </a:lnSpc>
                <a:spcBef>
                  <a:spcPts val="300"/>
                </a:spcBef>
                <a:buClr>
                  <a:schemeClr val="tx1"/>
                </a:buClr>
                <a:buSzPct val="100000"/>
                <a:buFont typeface="Arial"/>
                <a:buChar char="•"/>
              </a:pPr>
              <a:r>
                <a:rPr lang="en-GB" sz="1100" dirty="0">
                  <a:cs typeface="Arial" pitchFamily="34" charset="0"/>
                </a:rPr>
                <a:t>Whether has a UK parent</a:t>
              </a:r>
            </a:p>
          </p:txBody>
        </p:sp>
        <p:sp>
          <p:nvSpPr>
            <p:cNvPr id="29" name="ListLeanHorizontalTextTopic0"/>
            <p:cNvSpPr txBox="1"/>
            <p:nvPr>
              <p:custDataLst>
                <p:tags r:id="rId8"/>
              </p:custDataLst>
            </p:nvPr>
          </p:nvSpPr>
          <p:spPr>
            <a:xfrm>
              <a:off x="1979712" y="5098644"/>
              <a:ext cx="4229102" cy="157415"/>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a:cs typeface="Arial" pitchFamily="34" charset="0"/>
                </a:rPr>
                <a:t>LEA economic activity rate</a:t>
              </a:r>
              <a:endParaRPr lang="en-GB" sz="1100" dirty="0">
                <a:cs typeface="Arial" pitchFamily="34" charset="0"/>
              </a:endParaRPr>
            </a:p>
          </p:txBody>
        </p:sp>
      </p:grpSp>
      <p:sp>
        <p:nvSpPr>
          <p:cNvPr id="20" name="ListLeanHorizontalTextTopic0"/>
          <p:cNvSpPr txBox="1"/>
          <p:nvPr>
            <p:custDataLst>
              <p:tags r:id="rId2"/>
            </p:custDataLst>
          </p:nvPr>
        </p:nvSpPr>
        <p:spPr>
          <a:xfrm>
            <a:off x="6772077" y="2200608"/>
            <a:ext cx="4112240" cy="916918"/>
          </a:xfrm>
          <a:prstGeom prst="rect">
            <a:avLst/>
          </a:prstGeom>
        </p:spPr>
        <p:txBody>
          <a:bodyPr vert="horz" wrap="square" lIns="0" tIns="0" rIns="0" bIns="0" rtlCol="0" anchor="t">
            <a:spAutoFit/>
          </a:bodyPr>
          <a:lstStyle/>
          <a:p>
            <a:pPr>
              <a:lnSpc>
                <a:spcPct val="93000"/>
              </a:lnSpc>
              <a:spcBef>
                <a:spcPts val="300"/>
              </a:spcBef>
            </a:pPr>
            <a:r>
              <a:rPr lang="en-GB" sz="1400" b="1" dirty="0">
                <a:cs typeface="Arial" pitchFamily="34" charset="0"/>
              </a:rPr>
              <a:t>Number of talks at year 10 vs. Ln Wage at age 26</a:t>
            </a:r>
          </a:p>
          <a:p>
            <a:pPr>
              <a:lnSpc>
                <a:spcPct val="93000"/>
              </a:lnSpc>
              <a:spcBef>
                <a:spcPts val="300"/>
              </a:spcBef>
            </a:pPr>
            <a:r>
              <a:rPr lang="en-GB" sz="1400" b="1" dirty="0">
                <a:cs typeface="Arial" pitchFamily="34" charset="0"/>
              </a:rPr>
              <a:t>Co-eff:		0.008  [0.001 p-value]</a:t>
            </a:r>
          </a:p>
          <a:p>
            <a:pPr>
              <a:lnSpc>
                <a:spcPct val="93000"/>
              </a:lnSpc>
              <a:spcBef>
                <a:spcPts val="300"/>
              </a:spcBef>
            </a:pPr>
            <a:r>
              <a:rPr lang="en-GB" sz="1400" b="1" dirty="0">
                <a:cs typeface="Arial" pitchFamily="34" charset="0"/>
              </a:rPr>
              <a:t>R</a:t>
            </a:r>
            <a:r>
              <a:rPr lang="en-GB" sz="1400" b="1" baseline="30000" dirty="0">
                <a:cs typeface="Arial" pitchFamily="34" charset="0"/>
              </a:rPr>
              <a:t>2</a:t>
            </a:r>
            <a:r>
              <a:rPr lang="en-GB" sz="1400" b="1" dirty="0">
                <a:cs typeface="Arial" pitchFamily="34" charset="0"/>
              </a:rPr>
              <a:t>		24%</a:t>
            </a:r>
          </a:p>
          <a:p>
            <a:pPr>
              <a:lnSpc>
                <a:spcPct val="93000"/>
              </a:lnSpc>
              <a:spcBef>
                <a:spcPts val="300"/>
              </a:spcBef>
            </a:pPr>
            <a:r>
              <a:rPr lang="en-GB" sz="1400" b="1" dirty="0">
                <a:cs typeface="Arial" pitchFamily="34" charset="0"/>
              </a:rPr>
              <a:t>N		784 (outliers excluded)</a:t>
            </a:r>
          </a:p>
        </p:txBody>
      </p:sp>
      <p:sp>
        <p:nvSpPr>
          <p:cNvPr id="28" name="ListLeanHorizontalTextTopic0"/>
          <p:cNvSpPr txBox="1"/>
          <p:nvPr>
            <p:custDataLst>
              <p:tags r:id="rId3"/>
            </p:custDataLst>
          </p:nvPr>
        </p:nvSpPr>
        <p:spPr>
          <a:xfrm>
            <a:off x="990600" y="1721224"/>
            <a:ext cx="5543177"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Control variables (Bold = In regression)</a:t>
            </a:r>
          </a:p>
        </p:txBody>
      </p:sp>
      <p:sp>
        <p:nvSpPr>
          <p:cNvPr id="30" name="Title 1"/>
          <p:cNvSpPr txBox="1">
            <a:spLocks/>
          </p:cNvSpPr>
          <p:nvPr/>
        </p:nvSpPr>
        <p:spPr>
          <a:xfrm>
            <a:off x="838200" y="274638"/>
            <a:ext cx="8050306" cy="144658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GB" sz="2400" b="1" dirty="0">
                <a:latin typeface="+mn-lt"/>
              </a:rPr>
              <a:t>Each career talk with external speakers Year 10 </a:t>
            </a:r>
            <a:r>
              <a:rPr lang="en-GB" sz="2400" b="1" dirty="0">
                <a:latin typeface="+mn-lt"/>
                <a:sym typeface="Wingdings" panose="05000000000000000000" pitchFamily="2" charset="2"/>
              </a:rPr>
              <a:t> </a:t>
            </a:r>
            <a:r>
              <a:rPr lang="en-GB" sz="2400" b="1" dirty="0">
                <a:latin typeface="+mn-lt"/>
              </a:rPr>
              <a:t>+0.8% wage</a:t>
            </a:r>
          </a:p>
        </p:txBody>
      </p:sp>
      <p:pic>
        <p:nvPicPr>
          <p:cNvPr id="2" name="Picture 1"/>
          <p:cNvPicPr>
            <a:picLocks noChangeAspect="1"/>
          </p:cNvPicPr>
          <p:nvPr/>
        </p:nvPicPr>
        <p:blipFill rotWithShape="1">
          <a:blip r:embed="rId15"/>
          <a:srcRect l="23158" t="42882" r="37897" b="28993"/>
          <a:stretch/>
        </p:blipFill>
        <p:spPr>
          <a:xfrm>
            <a:off x="5015752" y="3351707"/>
            <a:ext cx="7342395" cy="2981123"/>
          </a:xfrm>
          <a:prstGeom prst="rect">
            <a:avLst/>
          </a:prstGeom>
        </p:spPr>
      </p:pic>
      <p:pic>
        <p:nvPicPr>
          <p:cNvPr id="21" name="Picture 20">
            <a:extLst>
              <a:ext uri="{FF2B5EF4-FFF2-40B4-BE49-F238E27FC236}">
                <a16:creationId xmlns:a16="http://schemas.microsoft.com/office/drawing/2014/main" id="{9B6DA618-6656-4A7E-8342-F562DE0813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3064057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636"/>
            <a:ext cx="10515600" cy="1325562"/>
          </a:xfrm>
        </p:spPr>
        <p:txBody>
          <a:bodyPr>
            <a:normAutofit/>
          </a:bodyPr>
          <a:lstStyle/>
          <a:p>
            <a:r>
              <a:rPr lang="en-GB" sz="2400" b="1" dirty="0">
                <a:latin typeface="+mn-lt"/>
              </a:rPr>
              <a:t>Individuals who found career talks </a:t>
            </a:r>
            <a:r>
              <a:rPr lang="en-GB" sz="2400" b="1" i="1" u="sng" dirty="0">
                <a:latin typeface="+mn-lt"/>
              </a:rPr>
              <a:t>very helpful </a:t>
            </a:r>
            <a:r>
              <a:rPr lang="en-GB" sz="2400" b="1" dirty="0">
                <a:latin typeface="+mn-lt"/>
              </a:rPr>
              <a:t>display</a:t>
            </a:r>
            <a:br>
              <a:rPr lang="en-GB" sz="2400" b="1" dirty="0">
                <a:latin typeface="+mn-lt"/>
              </a:rPr>
            </a:br>
            <a:r>
              <a:rPr lang="en-GB" sz="2400" b="1" dirty="0">
                <a:latin typeface="+mn-lt"/>
              </a:rPr>
              <a:t>a stronger wage premium</a:t>
            </a:r>
          </a:p>
        </p:txBody>
      </p:sp>
      <p:cxnSp>
        <p:nvCxnSpPr>
          <p:cNvPr id="5" name="Horizontal Line"/>
          <p:cNvCxnSpPr/>
          <p:nvPr>
            <p:custDataLst>
              <p:tags r:id="rId1"/>
            </p:custDataLst>
          </p:nvPr>
        </p:nvCxnSpPr>
        <p:spPr>
          <a:xfrm>
            <a:off x="1029523" y="2730183"/>
            <a:ext cx="452298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ListLeanHorizontalTextTopic0"/>
          <p:cNvSpPr txBox="1"/>
          <p:nvPr>
            <p:custDataLst>
              <p:tags r:id="rId2"/>
            </p:custDataLst>
          </p:nvPr>
        </p:nvSpPr>
        <p:spPr>
          <a:xfrm>
            <a:off x="1029523" y="2398562"/>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Did you find the careers talks useful?</a:t>
            </a:r>
          </a:p>
        </p:txBody>
      </p:sp>
      <p:cxnSp>
        <p:nvCxnSpPr>
          <p:cNvPr id="7" name="Horizontal Line"/>
          <p:cNvCxnSpPr/>
          <p:nvPr>
            <p:custDataLst>
              <p:tags r:id="rId3"/>
            </p:custDataLst>
          </p:nvPr>
        </p:nvCxnSpPr>
        <p:spPr>
          <a:xfrm>
            <a:off x="6327755" y="2730183"/>
            <a:ext cx="456601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ListLeanHorizontalTextTopic1"/>
          <p:cNvSpPr txBox="1"/>
          <p:nvPr>
            <p:custDataLst>
              <p:tags r:id="rId4"/>
            </p:custDataLst>
          </p:nvPr>
        </p:nvSpPr>
        <p:spPr>
          <a:xfrm>
            <a:off x="6327755" y="2398562"/>
            <a:ext cx="4171950"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Regression, Career talks coefficient</a:t>
            </a:r>
            <a:endParaRPr lang="en-GB" b="1" baseline="30000" dirty="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80522005"/>
              </p:ext>
            </p:extLst>
          </p:nvPr>
        </p:nvGraphicFramePr>
        <p:xfrm>
          <a:off x="6398214" y="2999294"/>
          <a:ext cx="4597151" cy="2664297"/>
        </p:xfrm>
        <a:graphic>
          <a:graphicData uri="http://schemas.openxmlformats.org/drawingml/2006/table">
            <a:tbl>
              <a:tblPr firstRow="1" bandRow="1">
                <a:tableStyleId>{69012ECD-51FC-41F1-AA8D-1B2483CD663E}</a:tableStyleId>
              </a:tblPr>
              <a:tblGrid>
                <a:gridCol w="2027756">
                  <a:extLst>
                    <a:ext uri="{9D8B030D-6E8A-4147-A177-3AD203B41FA5}">
                      <a16:colId xmlns:a16="http://schemas.microsoft.com/office/drawing/2014/main" val="20000"/>
                    </a:ext>
                  </a:extLst>
                </a:gridCol>
                <a:gridCol w="1326139">
                  <a:extLst>
                    <a:ext uri="{9D8B030D-6E8A-4147-A177-3AD203B41FA5}">
                      <a16:colId xmlns:a16="http://schemas.microsoft.com/office/drawing/2014/main" val="20001"/>
                    </a:ext>
                  </a:extLst>
                </a:gridCol>
                <a:gridCol w="1243256">
                  <a:extLst>
                    <a:ext uri="{9D8B030D-6E8A-4147-A177-3AD203B41FA5}">
                      <a16:colId xmlns:a16="http://schemas.microsoft.com/office/drawing/2014/main" val="20002"/>
                    </a:ext>
                  </a:extLst>
                </a:gridCol>
              </a:tblGrid>
              <a:tr h="888099">
                <a:tc>
                  <a:txBody>
                    <a:bodyPr/>
                    <a:lstStyle/>
                    <a:p>
                      <a:pPr algn="l"/>
                      <a:r>
                        <a:rPr lang="en-GB" sz="1800" dirty="0"/>
                        <a:t>Model</a:t>
                      </a:r>
                      <a:endParaRPr lang="en-GB" sz="1800" dirty="0">
                        <a:solidFill>
                          <a:schemeClr val="bg2"/>
                        </a:solidFill>
                      </a:endParaRPr>
                    </a:p>
                  </a:txBody>
                  <a:tcPr anchor="ctr"/>
                </a:tc>
                <a:tc>
                  <a:txBody>
                    <a:bodyPr/>
                    <a:lstStyle/>
                    <a:p>
                      <a:pPr algn="ctr"/>
                      <a:r>
                        <a:rPr lang="en-GB" sz="1800" dirty="0"/>
                        <a:t>Did not find helpful</a:t>
                      </a:r>
                      <a:endParaRPr lang="en-GB" sz="1800" dirty="0">
                        <a:solidFill>
                          <a:schemeClr val="bg2"/>
                        </a:solidFill>
                      </a:endParaRPr>
                    </a:p>
                  </a:txBody>
                  <a:tcPr anchor="ctr"/>
                </a:tc>
                <a:tc>
                  <a:txBody>
                    <a:bodyPr/>
                    <a:lstStyle/>
                    <a:p>
                      <a:pPr algn="ctr"/>
                      <a:r>
                        <a:rPr lang="en-GB" sz="1800" dirty="0"/>
                        <a:t>Found very helpful</a:t>
                      </a:r>
                      <a:endParaRPr lang="en-GB" sz="1800" dirty="0">
                        <a:solidFill>
                          <a:schemeClr val="bg2"/>
                        </a:solidFill>
                      </a:endParaRPr>
                    </a:p>
                  </a:txBody>
                  <a:tcPr anchor="ctr"/>
                </a:tc>
                <a:extLst>
                  <a:ext uri="{0D108BD9-81ED-4DB2-BD59-A6C34878D82A}">
                    <a16:rowId xmlns:a16="http://schemas.microsoft.com/office/drawing/2014/main" val="10000"/>
                  </a:ext>
                </a:extLst>
              </a:tr>
              <a:tr h="888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t>Yr</a:t>
                      </a:r>
                      <a:r>
                        <a:rPr lang="en-GB" sz="1800" baseline="0" dirty="0"/>
                        <a:t> 10 – With Controls</a:t>
                      </a:r>
                      <a:endParaRPr lang="en-GB" sz="1800" dirty="0"/>
                    </a:p>
                  </a:txBody>
                  <a:tcPr anchor="ctr"/>
                </a:tc>
                <a:tc>
                  <a:txBody>
                    <a:bodyPr/>
                    <a:lstStyle/>
                    <a:p>
                      <a:pPr algn="ctr"/>
                      <a:r>
                        <a:rPr lang="en-GB" sz="1800" dirty="0"/>
                        <a:t>0.9%</a:t>
                      </a:r>
                      <a:r>
                        <a:rPr lang="en-GB" sz="1800" baseline="0" dirty="0"/>
                        <a:t> </a:t>
                      </a:r>
                    </a:p>
                    <a:p>
                      <a:pPr algn="ctr"/>
                      <a:r>
                        <a:rPr lang="en-GB" sz="1800" baseline="0" dirty="0"/>
                        <a:t>N = 90</a:t>
                      </a:r>
                      <a:endParaRPr lang="en-GB" sz="1800" dirty="0">
                        <a:solidFill>
                          <a:schemeClr val="tx1">
                            <a:lumMod val="65000"/>
                            <a:lumOff val="35000"/>
                          </a:schemeClr>
                        </a:solidFill>
                      </a:endParaRPr>
                    </a:p>
                  </a:txBody>
                  <a:tcPr anchor="ctr"/>
                </a:tc>
                <a:tc>
                  <a:txBody>
                    <a:bodyPr/>
                    <a:lstStyle/>
                    <a:p>
                      <a:pPr algn="ctr"/>
                      <a:r>
                        <a:rPr lang="en-GB" sz="1800" dirty="0"/>
                        <a:t>1.6%**</a:t>
                      </a:r>
                      <a:r>
                        <a:rPr lang="en-GB" sz="1800" baseline="0" dirty="0"/>
                        <a:t> </a:t>
                      </a:r>
                    </a:p>
                    <a:p>
                      <a:pPr algn="ctr"/>
                      <a:r>
                        <a:rPr lang="en-GB" sz="1800" baseline="0" dirty="0"/>
                        <a:t>N = 130</a:t>
                      </a:r>
                      <a:endParaRPr lang="en-GB" sz="1800" dirty="0">
                        <a:solidFill>
                          <a:schemeClr val="tx1">
                            <a:lumMod val="65000"/>
                            <a:lumOff val="35000"/>
                          </a:schemeClr>
                        </a:solidFill>
                      </a:endParaRPr>
                    </a:p>
                  </a:txBody>
                  <a:tcPr anchor="ctr">
                    <a:pattFill prst="pct10">
                      <a:fgClr>
                        <a:schemeClr val="accent1"/>
                      </a:fgClr>
                      <a:bgClr>
                        <a:schemeClr val="bg1"/>
                      </a:bgClr>
                    </a:pattFill>
                  </a:tcPr>
                </a:tc>
                <a:extLst>
                  <a:ext uri="{0D108BD9-81ED-4DB2-BD59-A6C34878D82A}">
                    <a16:rowId xmlns:a16="http://schemas.microsoft.com/office/drawing/2014/main" val="10001"/>
                  </a:ext>
                </a:extLst>
              </a:tr>
              <a:tr h="8880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a:t>Yr</a:t>
                      </a:r>
                      <a:r>
                        <a:rPr lang="en-GB" sz="1800" baseline="0" dirty="0"/>
                        <a:t> 11 – With Controls</a:t>
                      </a:r>
                      <a:endParaRPr lang="en-GB" sz="1800" dirty="0"/>
                    </a:p>
                  </a:txBody>
                  <a:tcPr anchor="ctr"/>
                </a:tc>
                <a:tc>
                  <a:txBody>
                    <a:bodyPr/>
                    <a:lstStyle/>
                    <a:p>
                      <a:pPr algn="ctr"/>
                      <a:r>
                        <a:rPr lang="en-GB" sz="1800" dirty="0"/>
                        <a:t>0.2% </a:t>
                      </a:r>
                    </a:p>
                    <a:p>
                      <a:pPr algn="ctr"/>
                      <a:r>
                        <a:rPr lang="en-GB" sz="1800" dirty="0"/>
                        <a:t>N</a:t>
                      </a:r>
                      <a:r>
                        <a:rPr lang="en-GB" sz="1800" baseline="0" dirty="0"/>
                        <a:t> = 266 </a:t>
                      </a:r>
                      <a:endParaRPr lang="en-GB" sz="1800" dirty="0">
                        <a:solidFill>
                          <a:schemeClr val="tx1">
                            <a:lumMod val="65000"/>
                            <a:lumOff val="35000"/>
                          </a:schemeClr>
                        </a:solidFill>
                      </a:endParaRPr>
                    </a:p>
                  </a:txBody>
                  <a:tcPr anchor="ctr"/>
                </a:tc>
                <a:tc>
                  <a:txBody>
                    <a:bodyPr/>
                    <a:lstStyle/>
                    <a:p>
                      <a:pPr algn="ctr"/>
                      <a:r>
                        <a:rPr lang="en-GB" sz="1800" dirty="0"/>
                        <a:t>0.9%**</a:t>
                      </a:r>
                    </a:p>
                    <a:p>
                      <a:pPr algn="ctr"/>
                      <a:r>
                        <a:rPr lang="en-GB" sz="1800" dirty="0"/>
                        <a:t>N=274</a:t>
                      </a:r>
                      <a:endParaRPr lang="en-GB" sz="1800" dirty="0">
                        <a:solidFill>
                          <a:schemeClr val="tx1">
                            <a:lumMod val="65000"/>
                            <a:lumOff val="35000"/>
                          </a:schemeClr>
                        </a:solidFill>
                      </a:endParaRPr>
                    </a:p>
                  </a:txBody>
                  <a:tcPr anchor="ctr">
                    <a:pattFill prst="pct10">
                      <a:fgClr>
                        <a:schemeClr val="accent1"/>
                      </a:fgClr>
                      <a:bgClr>
                        <a:schemeClr val="bg1"/>
                      </a:bgClr>
                    </a:pattFill>
                  </a:tcPr>
                </a:tc>
                <a:extLst>
                  <a:ext uri="{0D108BD9-81ED-4DB2-BD59-A6C34878D82A}">
                    <a16:rowId xmlns:a16="http://schemas.microsoft.com/office/drawing/2014/main" val="10002"/>
                  </a:ext>
                </a:extLst>
              </a:tr>
            </a:tbl>
          </a:graphicData>
        </a:graphic>
      </p:graphicFrame>
      <p:sp>
        <p:nvSpPr>
          <p:cNvPr id="11" name="Subtitle"/>
          <p:cNvSpPr txBox="1">
            <a:spLocks/>
          </p:cNvSpPr>
          <p:nvPr>
            <p:custDataLst>
              <p:tags r:id="rId5"/>
            </p:custDataLst>
          </p:nvPr>
        </p:nvSpPr>
        <p:spPr>
          <a:xfrm>
            <a:off x="6398214" y="5853993"/>
            <a:ext cx="3505786" cy="228973"/>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de-DE" sz="1600" dirty="0">
                <a:latin typeface="+mj-lt"/>
                <a:cs typeface="Arial" pitchFamily="34" charset="0"/>
              </a:rPr>
              <a:t>* Sig at 10%; ** Sig. at 5%</a:t>
            </a:r>
          </a:p>
        </p:txBody>
      </p:sp>
      <p:graphicFrame>
        <p:nvGraphicFramePr>
          <p:cNvPr id="13" name="Chart 12"/>
          <p:cNvGraphicFramePr/>
          <p:nvPr>
            <p:extLst>
              <p:ext uri="{D42A27DB-BD31-4B8C-83A1-F6EECF244321}">
                <p14:modId xmlns:p14="http://schemas.microsoft.com/office/powerpoint/2010/main" val="584662383"/>
              </p:ext>
            </p:extLst>
          </p:nvPr>
        </p:nvGraphicFramePr>
        <p:xfrm>
          <a:off x="975360" y="2999293"/>
          <a:ext cx="4722289" cy="3238141"/>
        </p:xfrm>
        <a:graphic>
          <a:graphicData uri="http://schemas.openxmlformats.org/drawingml/2006/chart">
            <c:chart xmlns:c="http://schemas.openxmlformats.org/drawingml/2006/chart" xmlns:r="http://schemas.openxmlformats.org/officeDocument/2006/relationships" r:id="rId8"/>
          </a:graphicData>
        </a:graphic>
      </p:graphicFrame>
      <p:sp>
        <p:nvSpPr>
          <p:cNvPr id="16" name="ListLeanHorizontalTextTopic1"/>
          <p:cNvSpPr txBox="1"/>
          <p:nvPr>
            <p:custDataLst>
              <p:tags r:id="rId6"/>
            </p:custDataLst>
          </p:nvPr>
        </p:nvSpPr>
        <p:spPr>
          <a:xfrm>
            <a:off x="975360" y="1766956"/>
            <a:ext cx="4171950"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dirty="0">
                <a:cs typeface="Arial" pitchFamily="34" charset="0"/>
              </a:rPr>
              <a:t>Perceived usefulness of career talks</a:t>
            </a:r>
            <a:endParaRPr lang="en-GB" sz="2000" baseline="30000" dirty="0">
              <a:cs typeface="Arial" pitchFamily="34" charset="0"/>
            </a:endParaRPr>
          </a:p>
        </p:txBody>
      </p:sp>
      <p:pic>
        <p:nvPicPr>
          <p:cNvPr id="14" name="Picture 13">
            <a:extLst>
              <a:ext uri="{FF2B5EF4-FFF2-40B4-BE49-F238E27FC236}">
                <a16:creationId xmlns:a16="http://schemas.microsoft.com/office/drawing/2014/main" id="{DFB86812-D8AE-4E94-98BE-DAC7C6F280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255818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Testimony that inspired the work</a:t>
            </a:r>
          </a:p>
        </p:txBody>
      </p:sp>
      <p:sp>
        <p:nvSpPr>
          <p:cNvPr id="3" name="Content Placeholder 2"/>
          <p:cNvSpPr>
            <a:spLocks noGrp="1"/>
          </p:cNvSpPr>
          <p:nvPr>
            <p:ph idx="1"/>
          </p:nvPr>
        </p:nvSpPr>
        <p:spPr>
          <a:xfrm>
            <a:off x="838200" y="1481866"/>
            <a:ext cx="10515600" cy="4897419"/>
          </a:xfrm>
        </p:spPr>
        <p:txBody>
          <a:bodyPr>
            <a:noAutofit/>
          </a:bodyPr>
          <a:lstStyle/>
          <a:p>
            <a:pPr marL="0" indent="0">
              <a:buNone/>
            </a:pPr>
            <a:endParaRPr lang="en-GB" i="1" dirty="0"/>
          </a:p>
          <a:p>
            <a:pPr marL="1616075" indent="0">
              <a:buNone/>
            </a:pPr>
            <a:r>
              <a:rPr lang="en-GB" i="1" dirty="0"/>
              <a:t>“[I] trusted the word of someone in the </a:t>
            </a:r>
          </a:p>
          <a:p>
            <a:pPr marL="1616075" indent="0">
              <a:buNone/>
            </a:pPr>
            <a:r>
              <a:rPr lang="en-GB" i="1" dirty="0"/>
              <a:t>working world [as opposed] to a careers advisor </a:t>
            </a:r>
          </a:p>
          <a:p>
            <a:pPr marL="1616075" indent="0">
              <a:buNone/>
            </a:pPr>
            <a:r>
              <a:rPr lang="en-GB" i="1" dirty="0"/>
              <a:t>or teacher “telling” you what to do.”</a:t>
            </a:r>
          </a:p>
        </p:txBody>
      </p:sp>
      <p:sp>
        <p:nvSpPr>
          <p:cNvPr id="5" name="Content Placeholder 2">
            <a:extLst>
              <a:ext uri="{FF2B5EF4-FFF2-40B4-BE49-F238E27FC236}">
                <a16:creationId xmlns:a16="http://schemas.microsoft.com/office/drawing/2014/main" id="{951A51E3-C717-4F0E-AC0C-4C735606F05D}"/>
              </a:ext>
            </a:extLst>
          </p:cNvPr>
          <p:cNvSpPr txBox="1">
            <a:spLocks/>
          </p:cNvSpPr>
          <p:nvPr/>
        </p:nvSpPr>
        <p:spPr>
          <a:xfrm>
            <a:off x="838200" y="3930576"/>
            <a:ext cx="10515600" cy="24487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i="1" dirty="0"/>
          </a:p>
          <a:p>
            <a:r>
              <a:rPr lang="en-GB" sz="2400" dirty="0"/>
              <a:t>23-year-old mixed-race man, in full-time employment, </a:t>
            </a:r>
          </a:p>
          <a:p>
            <a:r>
              <a:rPr lang="en-GB" sz="2400" dirty="0"/>
              <a:t>reflecting in a 2011 YouGov survey on his rich experiences of employer engagement in his independent school education</a:t>
            </a:r>
          </a:p>
        </p:txBody>
      </p:sp>
      <p:pic>
        <p:nvPicPr>
          <p:cNvPr id="7" name="Picture 6">
            <a:extLst>
              <a:ext uri="{FF2B5EF4-FFF2-40B4-BE49-F238E27FC236}">
                <a16:creationId xmlns:a16="http://schemas.microsoft.com/office/drawing/2014/main" id="{8440FCD5-B122-4EC6-91FF-C15433233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414484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What do we mean by social capital? </a:t>
            </a:r>
          </a:p>
        </p:txBody>
      </p:sp>
      <p:sp>
        <p:nvSpPr>
          <p:cNvPr id="3" name="Content Placeholder 2"/>
          <p:cNvSpPr>
            <a:spLocks noGrp="1"/>
          </p:cNvSpPr>
          <p:nvPr>
            <p:ph idx="1"/>
          </p:nvPr>
        </p:nvSpPr>
        <p:spPr>
          <a:xfrm>
            <a:off x="838200" y="1565238"/>
            <a:ext cx="10515600" cy="4897419"/>
          </a:xfrm>
        </p:spPr>
        <p:txBody>
          <a:bodyPr>
            <a:noAutofit/>
          </a:bodyPr>
          <a:lstStyle/>
          <a:p>
            <a:r>
              <a:rPr lang="en-GB" sz="2400" dirty="0"/>
              <a:t>Complex and contested term:</a:t>
            </a:r>
          </a:p>
          <a:p>
            <a:pPr lvl="1"/>
            <a:r>
              <a:rPr lang="en-GB" sz="1800" dirty="0"/>
              <a:t>relationships with individuals and groups that can convey benefits</a:t>
            </a:r>
          </a:p>
          <a:p>
            <a:pPr lvl="1"/>
            <a:r>
              <a:rPr lang="en-GB" sz="1800" dirty="0"/>
              <a:t>can cover bonding, bridging and linking social capital</a:t>
            </a:r>
          </a:p>
          <a:p>
            <a:pPr lvl="1"/>
            <a:r>
              <a:rPr lang="en-GB" sz="1800" dirty="0"/>
              <a:t>typically thought of as “strong ties”, but “weak ties” also matter</a:t>
            </a:r>
          </a:p>
          <a:p>
            <a:pPr lvl="1"/>
            <a:r>
              <a:rPr lang="en-GB" sz="1800" dirty="0"/>
              <a:t>important because we are all born with and accrue different levels of social capital</a:t>
            </a:r>
          </a:p>
          <a:p>
            <a:pPr lvl="1"/>
            <a:r>
              <a:rPr lang="en-GB" sz="1800" dirty="0"/>
              <a:t>forms of capital (e.g. social, cultural, human, financial etc.) are partially fungible and fuzzy at the edges</a:t>
            </a:r>
          </a:p>
          <a:p>
            <a:endParaRPr lang="en-GB" sz="1800" dirty="0"/>
          </a:p>
          <a:p>
            <a:r>
              <a:rPr lang="en-GB" sz="2400" dirty="0"/>
              <a:t>Here: Focus on bridging/linking social capital between individuals with different socio-economic experiences and across different hierarchies</a:t>
            </a:r>
          </a:p>
          <a:p>
            <a:endParaRPr lang="en-GB" sz="1800" dirty="0"/>
          </a:p>
          <a:p>
            <a:r>
              <a:rPr lang="en-GB" sz="2400" dirty="0"/>
              <a:t>Specifically the extent to which young people have access to older people who can support them in the labour market, taking a broad view of social capital</a:t>
            </a:r>
          </a:p>
          <a:p>
            <a:pPr lvl="1"/>
            <a:r>
              <a:rPr lang="en-GB" sz="1800" dirty="0"/>
              <a:t>e.g. through sharing information about the world of work or specific jobs, </a:t>
            </a:r>
          </a:p>
          <a:p>
            <a:pPr lvl="1"/>
            <a:r>
              <a:rPr lang="en-GB" sz="1800" dirty="0"/>
              <a:t>making introductions, providing opportunities for work experience, formal/informal mentoring, …</a:t>
            </a:r>
            <a:endParaRPr lang="en-GB" sz="1800" b="1" i="1" dirty="0"/>
          </a:p>
          <a:p>
            <a:endParaRPr lang="en-GB" sz="2000" i="1" dirty="0"/>
          </a:p>
          <a:p>
            <a:endParaRPr lang="en-GB" sz="2400" i="1" dirty="0"/>
          </a:p>
        </p:txBody>
      </p:sp>
      <p:pic>
        <p:nvPicPr>
          <p:cNvPr id="5" name="Picture 4">
            <a:extLst>
              <a:ext uri="{FF2B5EF4-FFF2-40B4-BE49-F238E27FC236}">
                <a16:creationId xmlns:a16="http://schemas.microsoft.com/office/drawing/2014/main" id="{00D14EF6-A9B6-4DF7-AE84-3DB81F7AA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34982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The research questions</a:t>
            </a:r>
          </a:p>
        </p:txBody>
      </p:sp>
      <p:sp>
        <p:nvSpPr>
          <p:cNvPr id="3" name="Content Placeholder 2"/>
          <p:cNvSpPr>
            <a:spLocks noGrp="1"/>
          </p:cNvSpPr>
          <p:nvPr>
            <p:ph idx="1"/>
          </p:nvPr>
        </p:nvSpPr>
        <p:spPr>
          <a:xfrm>
            <a:off x="838200" y="1481866"/>
            <a:ext cx="10515600" cy="4897419"/>
          </a:xfrm>
        </p:spPr>
        <p:txBody>
          <a:bodyPr>
            <a:noAutofit/>
          </a:bodyPr>
          <a:lstStyle/>
          <a:p>
            <a:pPr marL="457200" indent="-457200">
              <a:buFont typeface="+mj-lt"/>
              <a:buAutoNum type="arabicPeriod"/>
            </a:pPr>
            <a:r>
              <a:rPr lang="en-GB" sz="2400" dirty="0"/>
              <a:t>Can schools make up for young people’s differences in “</a:t>
            </a:r>
            <a:r>
              <a:rPr lang="en-GB" sz="2400" b="1" dirty="0">
                <a:solidFill>
                  <a:schemeClr val="accent1">
                    <a:lumMod val="75000"/>
                  </a:schemeClr>
                </a:solidFill>
              </a:rPr>
              <a:t>real social capital</a:t>
            </a:r>
            <a:r>
              <a:rPr lang="en-GB" sz="2400" dirty="0"/>
              <a:t>” via careers activities to create “</a:t>
            </a:r>
            <a:r>
              <a:rPr lang="en-GB" sz="2400" b="1" dirty="0">
                <a:solidFill>
                  <a:schemeClr val="accent1">
                    <a:lumMod val="75000"/>
                  </a:schemeClr>
                </a:solidFill>
              </a:rPr>
              <a:t>proxy social capital</a:t>
            </a:r>
            <a:r>
              <a:rPr lang="en-GB" sz="2400" dirty="0"/>
              <a:t>”? </a:t>
            </a:r>
          </a:p>
          <a:p>
            <a:r>
              <a:rPr lang="en-GB" sz="2400" i="1" dirty="0"/>
              <a:t>e.g. can you provide some of the same benefits without necessarily the same underpinning social relationships</a:t>
            </a:r>
          </a:p>
          <a:p>
            <a:endParaRPr lang="en-GB" sz="1800" dirty="0"/>
          </a:p>
          <a:p>
            <a:pPr marL="457200" indent="-457200">
              <a:buFont typeface="+mj-lt"/>
              <a:buAutoNum type="arabicPeriod" startAt="2"/>
            </a:pPr>
            <a:r>
              <a:rPr lang="en-GB" sz="2400" dirty="0"/>
              <a:t>Can schools achieve this better by using “</a:t>
            </a:r>
            <a:r>
              <a:rPr lang="en-GB" sz="2400" b="1" dirty="0">
                <a:solidFill>
                  <a:schemeClr val="accent1">
                    <a:lumMod val="75000"/>
                  </a:schemeClr>
                </a:solidFill>
              </a:rPr>
              <a:t>insiders</a:t>
            </a:r>
            <a:r>
              <a:rPr lang="en-GB" sz="2400" dirty="0"/>
              <a:t>” (e.g. school or education-sector staff to deliver activities) or by using “</a:t>
            </a:r>
            <a:r>
              <a:rPr lang="en-GB" sz="2400" b="1" dirty="0">
                <a:solidFill>
                  <a:schemeClr val="accent1">
                    <a:lumMod val="75000"/>
                  </a:schemeClr>
                </a:solidFill>
              </a:rPr>
              <a:t>outsiders</a:t>
            </a:r>
            <a:r>
              <a:rPr lang="en-GB" sz="2400" dirty="0"/>
              <a:t>” (e.g. volunteers speaking in their capacity of having first-hand experience of world of work)</a:t>
            </a:r>
          </a:p>
          <a:p>
            <a:endParaRPr lang="en-GB" sz="1800" b="1" i="1" dirty="0"/>
          </a:p>
          <a:p>
            <a:r>
              <a:rPr lang="en-GB" sz="2400" b="1" i="1" dirty="0"/>
              <a:t>Implausible?</a:t>
            </a:r>
            <a:r>
              <a:rPr lang="en-GB" sz="2400" dirty="0"/>
              <a:t>: School-facilitated contact is rarely deep, personalised or ongoing (although the odd relationship might occasionally spark)</a:t>
            </a:r>
          </a:p>
          <a:p>
            <a:r>
              <a:rPr lang="en-GB" sz="2400" b="1" i="1" dirty="0"/>
              <a:t>On the other hand: </a:t>
            </a:r>
            <a:r>
              <a:rPr lang="en-GB" sz="2400" dirty="0"/>
              <a:t>Multiple school-facilitated contacts may be less narrow and less socially-reproductive AND the strength of weak ties! (</a:t>
            </a:r>
            <a:r>
              <a:rPr lang="en-GB" sz="2400" dirty="0" err="1"/>
              <a:t>Granovetter</a:t>
            </a:r>
            <a:r>
              <a:rPr lang="en-GB" sz="2400" dirty="0"/>
              <a:t>, 1973)</a:t>
            </a:r>
          </a:p>
          <a:p>
            <a:endParaRPr lang="en-GB" sz="2400" b="1" i="1" dirty="0"/>
          </a:p>
          <a:p>
            <a:endParaRPr lang="en-GB" sz="1800" b="1" i="1" dirty="0"/>
          </a:p>
          <a:p>
            <a:endParaRPr lang="en-GB" sz="2000" i="1" dirty="0"/>
          </a:p>
          <a:p>
            <a:endParaRPr lang="en-GB" sz="2400" i="1" dirty="0"/>
          </a:p>
        </p:txBody>
      </p:sp>
      <p:pic>
        <p:nvPicPr>
          <p:cNvPr id="5" name="Picture 4">
            <a:extLst>
              <a:ext uri="{FF2B5EF4-FFF2-40B4-BE49-F238E27FC236}">
                <a16:creationId xmlns:a16="http://schemas.microsoft.com/office/drawing/2014/main" id="{D004D30B-99A1-40FB-8E2B-00138E787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596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Source data: The British Cohort Study 1970</a:t>
            </a:r>
          </a:p>
        </p:txBody>
      </p:sp>
      <p:sp>
        <p:nvSpPr>
          <p:cNvPr id="4" name="ListLeanHorizontalTextDetail0"/>
          <p:cNvSpPr txBox="1"/>
          <p:nvPr>
            <p:custDataLst>
              <p:tags r:id="rId1"/>
            </p:custDataLst>
          </p:nvPr>
        </p:nvSpPr>
        <p:spPr>
          <a:xfrm>
            <a:off x="1055254" y="2445438"/>
            <a:ext cx="3945009" cy="3876189"/>
          </a:xfrm>
          <a:prstGeom prst="rect">
            <a:avLst/>
          </a:prstGeom>
        </p:spPr>
        <p:txBody>
          <a:bodyPr vert="horz" wrap="square" lIns="0" tIns="0" rIns="0" bIns="0" rtlCol="0">
            <a:spAutoFit/>
          </a:bodyPr>
          <a:lstStyle/>
          <a:p>
            <a:pPr marL="176188" lvl="1" indent="-176188">
              <a:lnSpc>
                <a:spcPct val="93000"/>
              </a:lnSpc>
              <a:spcBef>
                <a:spcPts val="300"/>
              </a:spcBef>
              <a:buClr>
                <a:schemeClr val="tx1"/>
              </a:buClr>
              <a:buSzPct val="100000"/>
              <a:buFont typeface="Arial"/>
              <a:buChar char="•"/>
            </a:pPr>
            <a:r>
              <a:rPr lang="en-US" dirty="0">
                <a:cs typeface="Arial" pitchFamily="34" charset="0"/>
              </a:rPr>
              <a:t>Follows ~17,000 born in England, Scotland and Wales in a single week of 1970</a:t>
            </a:r>
          </a:p>
          <a:p>
            <a:pPr marL="176188" lvl="1" indent="-176188">
              <a:lnSpc>
                <a:spcPct val="93000"/>
              </a:lnSpc>
              <a:spcBef>
                <a:spcPts val="300"/>
              </a:spcBef>
              <a:buClr>
                <a:schemeClr val="tx1"/>
              </a:buClr>
              <a:buSzPct val="100000"/>
              <a:buFont typeface="Arial"/>
              <a:buChar char="•"/>
            </a:pPr>
            <a:endParaRPr lang="en-US" dirty="0">
              <a:cs typeface="Arial" pitchFamily="34" charset="0"/>
            </a:endParaRPr>
          </a:p>
          <a:p>
            <a:pPr marL="176188" lvl="1" indent="-176188">
              <a:lnSpc>
                <a:spcPct val="93000"/>
              </a:lnSpc>
              <a:spcBef>
                <a:spcPts val="300"/>
              </a:spcBef>
              <a:buClr>
                <a:schemeClr val="tx1"/>
              </a:buClr>
              <a:buSzPct val="100000"/>
              <a:buFont typeface="Arial"/>
              <a:buChar char="•"/>
            </a:pPr>
            <a:r>
              <a:rPr lang="en-US" dirty="0">
                <a:cs typeface="Arial" pitchFamily="34" charset="0"/>
              </a:rPr>
              <a:t>Data is available at Birth, age 5, 10, 16, 26, 30, 34, 38 and 42</a:t>
            </a:r>
          </a:p>
          <a:p>
            <a:pPr marL="176188" lvl="1" indent="-176188">
              <a:lnSpc>
                <a:spcPct val="93000"/>
              </a:lnSpc>
              <a:spcBef>
                <a:spcPts val="300"/>
              </a:spcBef>
              <a:buClr>
                <a:schemeClr val="tx1"/>
              </a:buClr>
              <a:buSzPct val="100000"/>
              <a:buFont typeface="Arial"/>
              <a:buChar char="•"/>
            </a:pPr>
            <a:endParaRPr lang="en-US" dirty="0">
              <a:cs typeface="Arial" pitchFamily="34" charset="0"/>
            </a:endParaRPr>
          </a:p>
          <a:p>
            <a:pPr marL="176188" lvl="1" indent="-176188">
              <a:lnSpc>
                <a:spcPct val="93000"/>
              </a:lnSpc>
              <a:spcBef>
                <a:spcPts val="300"/>
              </a:spcBef>
              <a:buClr>
                <a:schemeClr val="tx1"/>
              </a:buClr>
              <a:buSzPct val="100000"/>
              <a:buFont typeface="Arial"/>
              <a:buChar char="•"/>
            </a:pPr>
            <a:r>
              <a:rPr lang="en-US" dirty="0">
                <a:cs typeface="Arial" pitchFamily="34" charset="0"/>
              </a:rPr>
              <a:t>Data for background variables from birth 16</a:t>
            </a:r>
          </a:p>
          <a:p>
            <a:pPr marL="176188" lvl="1" indent="-176188">
              <a:lnSpc>
                <a:spcPct val="93000"/>
              </a:lnSpc>
              <a:spcBef>
                <a:spcPts val="300"/>
              </a:spcBef>
              <a:buClr>
                <a:schemeClr val="tx1"/>
              </a:buClr>
              <a:buSzPct val="100000"/>
              <a:buFont typeface="Arial"/>
              <a:buChar char="•"/>
            </a:pPr>
            <a:endParaRPr lang="en-US" dirty="0">
              <a:cs typeface="Arial" pitchFamily="34" charset="0"/>
            </a:endParaRPr>
          </a:p>
          <a:p>
            <a:pPr marL="176188" lvl="1" indent="-176188">
              <a:lnSpc>
                <a:spcPct val="93000"/>
              </a:lnSpc>
              <a:spcBef>
                <a:spcPts val="300"/>
              </a:spcBef>
              <a:buClr>
                <a:schemeClr val="tx1"/>
              </a:buClr>
              <a:buSzPct val="100000"/>
              <a:buFont typeface="Arial"/>
              <a:buChar char="•"/>
            </a:pPr>
            <a:r>
              <a:rPr lang="en-US" dirty="0" err="1">
                <a:cs typeface="Arial" pitchFamily="34" charset="0"/>
              </a:rPr>
              <a:t>Labour</a:t>
            </a:r>
            <a:r>
              <a:rPr lang="en-US" dirty="0">
                <a:cs typeface="Arial" pitchFamily="34" charset="0"/>
              </a:rPr>
              <a:t> market outcome data at age 26 – wage among those in full-time employment</a:t>
            </a:r>
          </a:p>
          <a:p>
            <a:pPr marL="0" lvl="1">
              <a:lnSpc>
                <a:spcPct val="93000"/>
              </a:lnSpc>
              <a:spcBef>
                <a:spcPts val="300"/>
              </a:spcBef>
              <a:buClr>
                <a:schemeClr val="tx1"/>
              </a:buClr>
              <a:buSzPct val="100000"/>
            </a:pPr>
            <a:endParaRPr lang="en-US" dirty="0">
              <a:cs typeface="Arial" pitchFamily="34" charset="0"/>
            </a:endParaRPr>
          </a:p>
        </p:txBody>
      </p:sp>
      <p:graphicFrame>
        <p:nvGraphicFramePr>
          <p:cNvPr id="5" name="Chart 4"/>
          <p:cNvGraphicFramePr/>
          <p:nvPr>
            <p:extLst>
              <p:ext uri="{D42A27DB-BD31-4B8C-83A1-F6EECF244321}">
                <p14:modId xmlns:p14="http://schemas.microsoft.com/office/powerpoint/2010/main" val="1640707364"/>
              </p:ext>
            </p:extLst>
          </p:nvPr>
        </p:nvGraphicFramePr>
        <p:xfrm>
          <a:off x="5656929" y="2626043"/>
          <a:ext cx="5058242" cy="3010491"/>
        </p:xfrm>
        <a:graphic>
          <a:graphicData uri="http://schemas.openxmlformats.org/drawingml/2006/chart">
            <c:chart xmlns:c="http://schemas.openxmlformats.org/drawingml/2006/chart" xmlns:r="http://schemas.openxmlformats.org/officeDocument/2006/relationships" r:id="rId7"/>
          </a:graphicData>
        </a:graphic>
      </p:graphicFrame>
      <p:cxnSp>
        <p:nvCxnSpPr>
          <p:cNvPr id="6" name="Horizontal Line"/>
          <p:cNvCxnSpPr/>
          <p:nvPr>
            <p:custDataLst>
              <p:tags r:id="rId2"/>
            </p:custDataLst>
          </p:nvPr>
        </p:nvCxnSpPr>
        <p:spPr>
          <a:xfrm>
            <a:off x="938016" y="2101946"/>
            <a:ext cx="4145613"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ListLeanHorizontalTextTopic0"/>
          <p:cNvSpPr txBox="1"/>
          <p:nvPr>
            <p:custDataLst>
              <p:tags r:id="rId3"/>
            </p:custDataLst>
          </p:nvPr>
        </p:nvSpPr>
        <p:spPr>
          <a:xfrm>
            <a:off x="964294" y="1770325"/>
            <a:ext cx="4692635" cy="34349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Survey background</a:t>
            </a:r>
          </a:p>
        </p:txBody>
      </p:sp>
      <p:sp>
        <p:nvSpPr>
          <p:cNvPr id="8" name="ListLeanHorizontalTextTopic0"/>
          <p:cNvSpPr txBox="1"/>
          <p:nvPr>
            <p:custDataLst>
              <p:tags r:id="rId4"/>
            </p:custDataLst>
          </p:nvPr>
        </p:nvSpPr>
        <p:spPr>
          <a:xfrm>
            <a:off x="5736457" y="1770325"/>
            <a:ext cx="4692635" cy="34349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Survey attrition rate</a:t>
            </a:r>
          </a:p>
        </p:txBody>
      </p:sp>
      <p:cxnSp>
        <p:nvCxnSpPr>
          <p:cNvPr id="9" name="Horizontal Line"/>
          <p:cNvCxnSpPr/>
          <p:nvPr>
            <p:custDataLst>
              <p:tags r:id="rId5"/>
            </p:custDataLst>
          </p:nvPr>
        </p:nvCxnSpPr>
        <p:spPr>
          <a:xfrm>
            <a:off x="5736457" y="2101946"/>
            <a:ext cx="5058242"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3ABA7584-64C0-4B24-B8EA-98D6518770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22525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a:solidFill>
                  <a:srgbClr val="002060"/>
                </a:solidFill>
              </a:rPr>
              <a:t>How do we measure the different forms of social capital?</a:t>
            </a:r>
          </a:p>
        </p:txBody>
      </p:sp>
      <p:graphicFrame>
        <p:nvGraphicFramePr>
          <p:cNvPr id="3" name="Table 2">
            <a:extLst>
              <a:ext uri="{FF2B5EF4-FFF2-40B4-BE49-F238E27FC236}">
                <a16:creationId xmlns:a16="http://schemas.microsoft.com/office/drawing/2014/main" id="{079F0566-D27A-418C-BE10-8B695E142B3C}"/>
              </a:ext>
            </a:extLst>
          </p:cNvPr>
          <p:cNvGraphicFramePr>
            <a:graphicFrameLocks noGrp="1"/>
          </p:cNvGraphicFramePr>
          <p:nvPr>
            <p:extLst>
              <p:ext uri="{D42A27DB-BD31-4B8C-83A1-F6EECF244321}">
                <p14:modId xmlns:p14="http://schemas.microsoft.com/office/powerpoint/2010/main" val="3803513661"/>
              </p:ext>
            </p:extLst>
          </p:nvPr>
        </p:nvGraphicFramePr>
        <p:xfrm>
          <a:off x="838200" y="1427383"/>
          <a:ext cx="10744200" cy="4958177"/>
        </p:xfrm>
        <a:graphic>
          <a:graphicData uri="http://schemas.openxmlformats.org/drawingml/2006/table">
            <a:tbl>
              <a:tblPr firstRow="1" bandRow="1">
                <a:tableStyleId>{5C22544A-7EE6-4342-B048-85BDC9FD1C3A}</a:tableStyleId>
              </a:tblPr>
              <a:tblGrid>
                <a:gridCol w="2899532">
                  <a:extLst>
                    <a:ext uri="{9D8B030D-6E8A-4147-A177-3AD203B41FA5}">
                      <a16:colId xmlns:a16="http://schemas.microsoft.com/office/drawing/2014/main" val="1014438254"/>
                    </a:ext>
                  </a:extLst>
                </a:gridCol>
                <a:gridCol w="6015868">
                  <a:extLst>
                    <a:ext uri="{9D8B030D-6E8A-4147-A177-3AD203B41FA5}">
                      <a16:colId xmlns:a16="http://schemas.microsoft.com/office/drawing/2014/main" val="407594271"/>
                    </a:ext>
                  </a:extLst>
                </a:gridCol>
                <a:gridCol w="1828800">
                  <a:extLst>
                    <a:ext uri="{9D8B030D-6E8A-4147-A177-3AD203B41FA5}">
                      <a16:colId xmlns:a16="http://schemas.microsoft.com/office/drawing/2014/main" val="28042125"/>
                    </a:ext>
                  </a:extLst>
                </a:gridCol>
              </a:tblGrid>
              <a:tr h="669084">
                <a:tc>
                  <a:txBody>
                    <a:bodyPr/>
                    <a:lstStyle/>
                    <a:p>
                      <a:r>
                        <a:rPr lang="en-GB" sz="2400" dirty="0"/>
                        <a:t>Variable</a:t>
                      </a:r>
                    </a:p>
                  </a:txBody>
                  <a:tcPr/>
                </a:tc>
                <a:tc>
                  <a:txBody>
                    <a:bodyPr/>
                    <a:lstStyle/>
                    <a:p>
                      <a:r>
                        <a:rPr lang="en-GB" sz="2400" dirty="0"/>
                        <a:t>Survey question</a:t>
                      </a:r>
                    </a:p>
                  </a:txBody>
                  <a:tcPr/>
                </a:tc>
                <a:tc>
                  <a:txBody>
                    <a:bodyPr/>
                    <a:lstStyle/>
                    <a:p>
                      <a:r>
                        <a:rPr lang="en-GB" sz="2400" dirty="0"/>
                        <a:t>Data</a:t>
                      </a:r>
                    </a:p>
                  </a:txBody>
                  <a:tcPr/>
                </a:tc>
                <a:extLst>
                  <a:ext uri="{0D108BD9-81ED-4DB2-BD59-A6C34878D82A}">
                    <a16:rowId xmlns:a16="http://schemas.microsoft.com/office/drawing/2014/main" val="2054041431"/>
                  </a:ext>
                </a:extLst>
              </a:tr>
              <a:tr h="1730576">
                <a:tc>
                  <a:txBody>
                    <a:bodyPr/>
                    <a:lstStyle/>
                    <a:p>
                      <a:r>
                        <a:rPr lang="en-GB" sz="2400" dirty="0"/>
                        <a:t>Real Social Capital</a:t>
                      </a:r>
                    </a:p>
                  </a:txBody>
                  <a:tcPr/>
                </a:tc>
                <a:tc>
                  <a:txBody>
                    <a:bodyPr/>
                    <a:lstStyle/>
                    <a:p>
                      <a:r>
                        <a:rPr lang="en-GB" sz="2000" i="1" dirty="0"/>
                        <a:t>Once you need to get a job do your parents or anyone you know have a contact(s) who might be able to help you? </a:t>
                      </a:r>
                    </a:p>
                    <a:p>
                      <a:endParaRPr lang="en-GB" sz="2000" dirty="0"/>
                    </a:p>
                  </a:txBody>
                  <a:tcPr/>
                </a:tc>
                <a:tc>
                  <a:txBody>
                    <a:bodyPr/>
                    <a:lstStyle/>
                    <a:p>
                      <a:r>
                        <a:rPr lang="en-GB" sz="2400" dirty="0"/>
                        <a:t>N=2695* </a:t>
                      </a:r>
                    </a:p>
                    <a:p>
                      <a:r>
                        <a:rPr lang="en-GB" sz="2400" dirty="0"/>
                        <a:t>60% said No</a:t>
                      </a:r>
                    </a:p>
                    <a:p>
                      <a:endParaRPr lang="en-GB" sz="2400" dirty="0"/>
                    </a:p>
                  </a:txBody>
                  <a:tcPr/>
                </a:tc>
                <a:extLst>
                  <a:ext uri="{0D108BD9-81ED-4DB2-BD59-A6C34878D82A}">
                    <a16:rowId xmlns:a16="http://schemas.microsoft.com/office/drawing/2014/main" val="3614332367"/>
                  </a:ext>
                </a:extLst>
              </a:tr>
              <a:tr h="1328117">
                <a:tc>
                  <a:txBody>
                    <a:bodyPr/>
                    <a:lstStyle/>
                    <a:p>
                      <a:r>
                        <a:rPr lang="en-GB" sz="2400" dirty="0"/>
                        <a:t>Proxy Social Capital </a:t>
                      </a:r>
                    </a:p>
                    <a:p>
                      <a:r>
                        <a:rPr lang="en-GB" sz="2400" dirty="0"/>
                        <a:t>– Using outsiders</a:t>
                      </a:r>
                    </a:p>
                  </a:txBody>
                  <a:tcPr/>
                </a:tc>
                <a:tc>
                  <a:txBody>
                    <a:bodyPr/>
                    <a:lstStyle/>
                    <a:p>
                      <a:r>
                        <a:rPr lang="en-GB" sz="2000" i="1" dirty="0"/>
                        <a:t>Did you attend careers talks with outside speakers aged 14-16 at school?</a:t>
                      </a:r>
                    </a:p>
                    <a:p>
                      <a:r>
                        <a:rPr lang="en-GB" sz="2000" i="1" dirty="0"/>
                        <a:t>(and number attended)</a:t>
                      </a:r>
                    </a:p>
                  </a:txBody>
                  <a:tcPr/>
                </a:tc>
                <a:tc>
                  <a:txBody>
                    <a:bodyPr/>
                    <a:lstStyle/>
                    <a:p>
                      <a:r>
                        <a:rPr lang="en-GB" sz="2400" dirty="0"/>
                        <a:t>N=3293* </a:t>
                      </a:r>
                    </a:p>
                    <a:p>
                      <a:r>
                        <a:rPr lang="en-GB" sz="2400" dirty="0"/>
                        <a:t>84% said Yes</a:t>
                      </a:r>
                    </a:p>
                  </a:txBody>
                  <a:tcPr/>
                </a:tc>
                <a:extLst>
                  <a:ext uri="{0D108BD9-81ED-4DB2-BD59-A6C34878D82A}">
                    <a16:rowId xmlns:a16="http://schemas.microsoft.com/office/drawing/2014/main" val="2086866622"/>
                  </a:ext>
                </a:extLst>
              </a:tr>
              <a:tr h="1230400">
                <a:tc>
                  <a:txBody>
                    <a:bodyPr/>
                    <a:lstStyle/>
                    <a:p>
                      <a:r>
                        <a:rPr lang="en-GB" sz="2400" dirty="0"/>
                        <a:t>Proxy Social Capital</a:t>
                      </a:r>
                    </a:p>
                    <a:p>
                      <a:r>
                        <a:rPr lang="en-GB" sz="2400" dirty="0"/>
                        <a:t>- Using insiders</a:t>
                      </a:r>
                    </a:p>
                  </a:txBody>
                  <a:tcPr/>
                </a:tc>
                <a:tc>
                  <a:txBody>
                    <a:bodyPr/>
                    <a:lstStyle/>
                    <a:p>
                      <a:r>
                        <a:rPr lang="en-GB" sz="2000" i="1" dirty="0"/>
                        <a:t>Numbers of timetabled classes or other classes in which careers were discussed, personal contact with staff to discuss career, having a careers officer interview</a:t>
                      </a:r>
                    </a:p>
                  </a:txBody>
                  <a:tcPr/>
                </a:tc>
                <a:tc>
                  <a:txBody>
                    <a:bodyPr/>
                    <a:lstStyle/>
                    <a:p>
                      <a:r>
                        <a:rPr lang="en-GB" sz="2400" dirty="0"/>
                        <a:t>Various; also used for 0-25 point index</a:t>
                      </a:r>
                    </a:p>
                  </a:txBody>
                  <a:tcPr/>
                </a:tc>
                <a:extLst>
                  <a:ext uri="{0D108BD9-81ED-4DB2-BD59-A6C34878D82A}">
                    <a16:rowId xmlns:a16="http://schemas.microsoft.com/office/drawing/2014/main" val="3502079103"/>
                  </a:ext>
                </a:extLst>
              </a:tr>
            </a:tbl>
          </a:graphicData>
        </a:graphic>
      </p:graphicFrame>
      <p:sp>
        <p:nvSpPr>
          <p:cNvPr id="12" name="ListLeanHorizontalTextDetail0">
            <a:extLst>
              <a:ext uri="{FF2B5EF4-FFF2-40B4-BE49-F238E27FC236}">
                <a16:creationId xmlns:a16="http://schemas.microsoft.com/office/drawing/2014/main" id="{F516E3CF-9668-4650-8A46-3C1758B273C9}"/>
              </a:ext>
            </a:extLst>
          </p:cNvPr>
          <p:cNvSpPr txBox="1"/>
          <p:nvPr>
            <p:custDataLst>
              <p:tags r:id="rId1"/>
            </p:custDataLst>
          </p:nvPr>
        </p:nvSpPr>
        <p:spPr>
          <a:xfrm>
            <a:off x="963814" y="6600365"/>
            <a:ext cx="8606906" cy="257635"/>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dirty="0">
                <a:cs typeface="Arial" pitchFamily="34" charset="0"/>
              </a:rPr>
              <a:t>* Only those with data on mother’s occupation by SES (see later analyses)</a:t>
            </a:r>
          </a:p>
        </p:txBody>
      </p:sp>
      <p:pic>
        <p:nvPicPr>
          <p:cNvPr id="6" name="Picture 5">
            <a:extLst>
              <a:ext uri="{FF2B5EF4-FFF2-40B4-BE49-F238E27FC236}">
                <a16:creationId xmlns:a16="http://schemas.microsoft.com/office/drawing/2014/main" id="{40684B0C-7887-424D-A164-F356C21F9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373748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719765" cy="1325562"/>
          </a:xfrm>
        </p:spPr>
        <p:txBody>
          <a:bodyPr>
            <a:normAutofit/>
          </a:bodyPr>
          <a:lstStyle/>
          <a:p>
            <a:r>
              <a:rPr lang="en-GB" sz="2600" b="1" dirty="0">
                <a:solidFill>
                  <a:srgbClr val="002060"/>
                </a:solidFill>
              </a:rPr>
              <a:t>Question 1: Can schools make up for differences in “real social capital” via careers activities to create “proxy social capital”? </a:t>
            </a:r>
            <a:r>
              <a:rPr lang="en-GB" sz="2600" b="1" u="sng" dirty="0">
                <a:solidFill>
                  <a:srgbClr val="002060"/>
                </a:solidFill>
              </a:rPr>
              <a:t>YES</a:t>
            </a:r>
          </a:p>
        </p:txBody>
      </p:sp>
      <p:cxnSp>
        <p:nvCxnSpPr>
          <p:cNvPr id="5" name="Horizontal Line"/>
          <p:cNvCxnSpPr>
            <a:cxnSpLocks/>
          </p:cNvCxnSpPr>
          <p:nvPr>
            <p:custDataLst>
              <p:tags r:id="rId1"/>
            </p:custDataLst>
          </p:nvPr>
        </p:nvCxnSpPr>
        <p:spPr>
          <a:xfrm>
            <a:off x="846415" y="2039911"/>
            <a:ext cx="4274176"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 name="Horizontal Line"/>
          <p:cNvCxnSpPr>
            <a:cxnSpLocks/>
          </p:cNvCxnSpPr>
          <p:nvPr>
            <p:custDataLst>
              <p:tags r:id="rId2"/>
            </p:custDataLst>
          </p:nvPr>
        </p:nvCxnSpPr>
        <p:spPr>
          <a:xfrm>
            <a:off x="5593082" y="2039911"/>
            <a:ext cx="603070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ListLeanHorizontalTextTopic0"/>
          <p:cNvSpPr txBox="1"/>
          <p:nvPr>
            <p:custDataLst>
              <p:tags r:id="rId3"/>
            </p:custDataLst>
          </p:nvPr>
        </p:nvSpPr>
        <p:spPr>
          <a:xfrm>
            <a:off x="5593082" y="1722434"/>
            <a:ext cx="6030704"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Results on ln wage age 26 (those in full-time work only)</a:t>
            </a:r>
            <a:endParaRPr lang="en-GB" sz="2000" b="1" baseline="30000" dirty="0">
              <a:cs typeface="Arial" pitchFamily="34" charset="0"/>
            </a:endParaRPr>
          </a:p>
        </p:txBody>
      </p:sp>
      <p:sp>
        <p:nvSpPr>
          <p:cNvPr id="8" name="ListLeanHorizontalTextTopic0"/>
          <p:cNvSpPr txBox="1"/>
          <p:nvPr>
            <p:custDataLst>
              <p:tags r:id="rId4"/>
            </p:custDataLst>
          </p:nvPr>
        </p:nvSpPr>
        <p:spPr>
          <a:xfrm>
            <a:off x="847855" y="1708375"/>
            <a:ext cx="5543177"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Analysis: OLS regression + controls</a:t>
            </a:r>
          </a:p>
        </p:txBody>
      </p:sp>
      <p:grpSp>
        <p:nvGrpSpPr>
          <p:cNvPr id="10" name="Group 30"/>
          <p:cNvGrpSpPr/>
          <p:nvPr/>
        </p:nvGrpSpPr>
        <p:grpSpPr>
          <a:xfrm>
            <a:off x="846416" y="2243454"/>
            <a:ext cx="1099098" cy="3984210"/>
            <a:chOff x="736598" y="1995686"/>
            <a:chExt cx="1172883" cy="4509893"/>
          </a:xfrm>
          <a:solidFill>
            <a:schemeClr val="accent4">
              <a:lumMod val="40000"/>
              <a:lumOff val="60000"/>
            </a:schemeClr>
          </a:solidFill>
        </p:grpSpPr>
        <p:sp>
          <p:nvSpPr>
            <p:cNvPr id="16" name="ListLeanHorizontalTextTopic0"/>
            <p:cNvSpPr txBox="1"/>
            <p:nvPr>
              <p:custDataLst>
                <p:tags r:id="rId12"/>
              </p:custDataLst>
            </p:nvPr>
          </p:nvSpPr>
          <p:spPr>
            <a:xfrm>
              <a:off x="736598" y="1995686"/>
              <a:ext cx="1172883" cy="84338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Academic ability</a:t>
              </a:r>
            </a:p>
          </p:txBody>
        </p:sp>
        <p:sp>
          <p:nvSpPr>
            <p:cNvPr id="17" name="ListLeanHorizontalTextTopic0"/>
            <p:cNvSpPr txBox="1"/>
            <p:nvPr>
              <p:custDataLst>
                <p:tags r:id="rId13"/>
              </p:custDataLst>
            </p:nvPr>
          </p:nvSpPr>
          <p:spPr>
            <a:xfrm>
              <a:off x="736598" y="3001276"/>
              <a:ext cx="1172883" cy="57188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Socio-economic status</a:t>
              </a:r>
            </a:p>
          </p:txBody>
        </p:sp>
        <p:sp>
          <p:nvSpPr>
            <p:cNvPr id="18" name="ListLeanHorizontalTextTopic0"/>
            <p:cNvSpPr txBox="1"/>
            <p:nvPr>
              <p:custDataLst>
                <p:tags r:id="rId14"/>
              </p:custDataLst>
            </p:nvPr>
          </p:nvSpPr>
          <p:spPr>
            <a:xfrm>
              <a:off x="736598" y="3784742"/>
              <a:ext cx="1172883" cy="67018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Early home learning environment    </a:t>
              </a:r>
            </a:p>
          </p:txBody>
        </p:sp>
        <p:sp>
          <p:nvSpPr>
            <p:cNvPr id="19" name="ListLeanHorizontalTextTopic0"/>
            <p:cNvSpPr txBox="1"/>
            <p:nvPr>
              <p:custDataLst>
                <p:tags r:id="rId15"/>
              </p:custDataLst>
            </p:nvPr>
          </p:nvSpPr>
          <p:spPr>
            <a:xfrm>
              <a:off x="736598" y="4619713"/>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Demo-graphics</a:t>
              </a:r>
            </a:p>
          </p:txBody>
        </p:sp>
        <p:sp>
          <p:nvSpPr>
            <p:cNvPr id="20" name="ListLeanHorizontalTextTopic0"/>
            <p:cNvSpPr txBox="1"/>
            <p:nvPr>
              <p:custDataLst>
                <p:tags r:id="rId16"/>
              </p:custDataLst>
            </p:nvPr>
          </p:nvSpPr>
          <p:spPr>
            <a:xfrm>
              <a:off x="736598" y="5317493"/>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Local labour market</a:t>
              </a:r>
            </a:p>
          </p:txBody>
        </p:sp>
        <p:sp>
          <p:nvSpPr>
            <p:cNvPr id="27" name="ListLeanHorizontalTextTopic0">
              <a:extLst>
                <a:ext uri="{FF2B5EF4-FFF2-40B4-BE49-F238E27FC236}">
                  <a16:creationId xmlns:a16="http://schemas.microsoft.com/office/drawing/2014/main" id="{4F3DFD73-50ED-4F4C-9C51-9566CD00D999}"/>
                </a:ext>
              </a:extLst>
            </p:cNvPr>
            <p:cNvSpPr txBox="1"/>
            <p:nvPr>
              <p:custDataLst>
                <p:tags r:id="rId17"/>
              </p:custDataLst>
            </p:nvPr>
          </p:nvSpPr>
          <p:spPr>
            <a:xfrm>
              <a:off x="736598" y="6003528"/>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Education expectations</a:t>
              </a:r>
            </a:p>
          </p:txBody>
        </p:sp>
      </p:grpSp>
      <p:sp>
        <p:nvSpPr>
          <p:cNvPr id="11" name="ListLeanHorizontalTextTopic0"/>
          <p:cNvSpPr txBox="1"/>
          <p:nvPr>
            <p:custDataLst>
              <p:tags r:id="rId5"/>
            </p:custDataLst>
          </p:nvPr>
        </p:nvSpPr>
        <p:spPr>
          <a:xfrm>
            <a:off x="2089529" y="2311276"/>
            <a:ext cx="3063380" cy="678071"/>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Maths - CSE/O-level results</a:t>
            </a:r>
          </a:p>
          <a:p>
            <a:pPr marL="176188" lvl="1" indent="-176188">
              <a:lnSpc>
                <a:spcPct val="93000"/>
              </a:lnSpc>
              <a:spcBef>
                <a:spcPts val="300"/>
              </a:spcBef>
              <a:buClr>
                <a:schemeClr val="tx1"/>
              </a:buClr>
              <a:buSzPct val="100000"/>
              <a:buFont typeface="Arial"/>
              <a:buChar char="•"/>
            </a:pPr>
            <a:r>
              <a:rPr lang="en-GB" sz="1400" b="1" dirty="0">
                <a:cs typeface="Arial" pitchFamily="34" charset="0"/>
              </a:rPr>
              <a:t>Highest level of qualification at 26</a:t>
            </a:r>
          </a:p>
          <a:p>
            <a:pPr marL="176188" lvl="1" indent="-176188">
              <a:lnSpc>
                <a:spcPct val="93000"/>
              </a:lnSpc>
              <a:spcBef>
                <a:spcPts val="300"/>
              </a:spcBef>
              <a:buClr>
                <a:schemeClr val="tx1"/>
              </a:buClr>
              <a:buSzPct val="100000"/>
              <a:buFont typeface="Arial"/>
              <a:buChar char="•"/>
            </a:pPr>
            <a:r>
              <a:rPr lang="en-GB" sz="1400" b="1" dirty="0">
                <a:cs typeface="Arial" pitchFamily="34" charset="0"/>
              </a:rPr>
              <a:t>Cognitive assessment age 5</a:t>
            </a:r>
          </a:p>
        </p:txBody>
      </p:sp>
      <p:sp>
        <p:nvSpPr>
          <p:cNvPr id="12" name="ListLeanHorizontalTextTopic0"/>
          <p:cNvSpPr txBox="1"/>
          <p:nvPr>
            <p:custDataLst>
              <p:tags r:id="rId6"/>
            </p:custDataLst>
          </p:nvPr>
        </p:nvSpPr>
        <p:spPr>
          <a:xfrm>
            <a:off x="2089529" y="3811633"/>
            <a:ext cx="3063380" cy="439223"/>
          </a:xfrm>
          <a:prstGeom prst="rect">
            <a:avLst/>
          </a:prstGeom>
        </p:spPr>
        <p:txBody>
          <a:bodyPr vert="horz" wrap="square" lIns="0" tIns="0" rIns="0" bIns="0" rtlCol="0" anchor="t">
            <a:spAutoFit/>
          </a:bodyPr>
          <a:lstStyle/>
          <a:p>
            <a:pPr marL="0" lvl="1">
              <a:lnSpc>
                <a:spcPct val="93000"/>
              </a:lnSpc>
              <a:spcBef>
                <a:spcPts val="300"/>
              </a:spcBef>
              <a:buClr>
                <a:schemeClr val="tx1"/>
              </a:buClr>
              <a:buSzPct val="100000"/>
            </a:pPr>
            <a:endParaRPr lang="en-GB" sz="1400" dirty="0">
              <a:cs typeface="Arial" pitchFamily="34" charset="0"/>
            </a:endParaRPr>
          </a:p>
          <a:p>
            <a:pPr marL="176188" lvl="1" indent="-176188">
              <a:lnSpc>
                <a:spcPct val="93000"/>
              </a:lnSpc>
              <a:spcBef>
                <a:spcPts val="300"/>
              </a:spcBef>
              <a:buClr>
                <a:schemeClr val="tx1"/>
              </a:buClr>
              <a:buSzPct val="100000"/>
              <a:buFont typeface="Arial"/>
              <a:buChar char="•"/>
            </a:pPr>
            <a:r>
              <a:rPr lang="en-GB" sz="1400" b="1" dirty="0">
                <a:cs typeface="Arial" pitchFamily="34" charset="0"/>
              </a:rPr>
              <a:t>Amount of TV watched age 10</a:t>
            </a:r>
          </a:p>
        </p:txBody>
      </p:sp>
      <p:sp>
        <p:nvSpPr>
          <p:cNvPr id="13" name="ListLeanHorizontalTextTopic0"/>
          <p:cNvSpPr txBox="1"/>
          <p:nvPr>
            <p:custDataLst>
              <p:tags r:id="rId7"/>
            </p:custDataLst>
          </p:nvPr>
        </p:nvSpPr>
        <p:spPr>
          <a:xfrm>
            <a:off x="2089529" y="3212066"/>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Mother socio-economic status</a:t>
            </a:r>
            <a:endParaRPr lang="en-GB" sz="1400" dirty="0">
              <a:cs typeface="Arial" pitchFamily="34" charset="0"/>
            </a:endParaRPr>
          </a:p>
        </p:txBody>
      </p:sp>
      <p:sp>
        <p:nvSpPr>
          <p:cNvPr id="14" name="ListLeanHorizontalTextTopic0"/>
          <p:cNvSpPr txBox="1"/>
          <p:nvPr>
            <p:custDataLst>
              <p:tags r:id="rId8"/>
            </p:custDataLst>
          </p:nvPr>
        </p:nvSpPr>
        <p:spPr>
          <a:xfrm>
            <a:off x="2089529" y="4693187"/>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Gender</a:t>
            </a:r>
          </a:p>
        </p:txBody>
      </p:sp>
      <p:sp>
        <p:nvSpPr>
          <p:cNvPr id="15" name="ListLeanHorizontalTextTopic0"/>
          <p:cNvSpPr txBox="1"/>
          <p:nvPr>
            <p:custDataLst>
              <p:tags r:id="rId9"/>
            </p:custDataLst>
          </p:nvPr>
        </p:nvSpPr>
        <p:spPr>
          <a:xfrm>
            <a:off x="2089529" y="5299641"/>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LEA economic activity rate</a:t>
            </a:r>
            <a:endParaRPr lang="en-GB" sz="1400" dirty="0">
              <a:cs typeface="Arial" pitchFamily="34" charset="0"/>
            </a:endParaRPr>
          </a:p>
        </p:txBody>
      </p:sp>
      <p:grpSp>
        <p:nvGrpSpPr>
          <p:cNvPr id="22" name="Group 37"/>
          <p:cNvGrpSpPr/>
          <p:nvPr/>
        </p:nvGrpSpPr>
        <p:grpSpPr>
          <a:xfrm>
            <a:off x="5120589" y="2380096"/>
            <a:ext cx="262328" cy="3688279"/>
            <a:chOff x="6385235" y="2697728"/>
            <a:chExt cx="50427" cy="3520846"/>
          </a:xfrm>
        </p:grpSpPr>
        <p:cxnSp>
          <p:nvCxnSpPr>
            <p:cNvPr id="23" name="Straight Connector 22"/>
            <p:cNvCxnSpPr/>
            <p:nvPr/>
          </p:nvCxnSpPr>
          <p:spPr>
            <a:xfrm>
              <a:off x="6404534" y="2697728"/>
              <a:ext cx="0" cy="3520846"/>
            </a:xfrm>
            <a:prstGeom prst="line">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cxnSp>
        <p:sp>
          <p:nvSpPr>
            <p:cNvPr id="24" name="Isosceles Triangle 23"/>
            <p:cNvSpPr/>
            <p:nvPr/>
          </p:nvSpPr>
          <p:spPr>
            <a:xfrm rot="5400000">
              <a:off x="6231766" y="4441474"/>
              <a:ext cx="357366" cy="50427"/>
            </a:xfrm>
            <a:prstGeom prst="triangl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sp>
        <p:nvSpPr>
          <p:cNvPr id="26" name="TextBox 25"/>
          <p:cNvSpPr txBox="1"/>
          <p:nvPr/>
        </p:nvSpPr>
        <p:spPr>
          <a:xfrm>
            <a:off x="5593082" y="2237615"/>
            <a:ext cx="6324590" cy="4093428"/>
          </a:xfrm>
          <a:prstGeom prst="rect">
            <a:avLst/>
          </a:prstGeom>
          <a:noFill/>
          <a:ln w="12700">
            <a:solidFill>
              <a:schemeClr val="accent1">
                <a:lumMod val="75000"/>
              </a:schemeClr>
            </a:solidFill>
            <a:prstDash val="dash"/>
          </a:ln>
        </p:spPr>
        <p:txBody>
          <a:bodyPr wrap="square" rtlCol="0">
            <a:spAutoFit/>
          </a:bodyPr>
          <a:lstStyle/>
          <a:p>
            <a:pPr marL="342900" indent="-342900">
              <a:buFont typeface="Arial" panose="020B0604020202020204" pitchFamily="34" charset="0"/>
              <a:buChar char="•"/>
            </a:pPr>
            <a:r>
              <a:rPr lang="en-GB" sz="2000" i="1" dirty="0"/>
              <a:t>“Real social capital” =  4.3% wage premium                               (p-value 0.04; R</a:t>
            </a:r>
            <a:r>
              <a:rPr lang="en-GB" sz="2000" i="1" baseline="30000" dirty="0"/>
              <a:t>2 </a:t>
            </a:r>
            <a:r>
              <a:rPr lang="en-GB" sz="2000" i="1" dirty="0"/>
              <a:t>18.1%; n=1,234)</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“Proxy social capital” (Yes/No) for young people without real social capital = 8.5% wage premium                                               (p-value 0.02; R</a:t>
            </a:r>
            <a:r>
              <a:rPr lang="en-GB" sz="2000" i="1" baseline="30000" dirty="0"/>
              <a:t>2 </a:t>
            </a:r>
            <a:r>
              <a:rPr lang="en-GB" sz="2000" i="1" dirty="0"/>
              <a:t>19.5%; n=691)</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“Proxy social capital” (Yes/No) for those with real social capital = No wage premium (n=481)</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Doesn’t mean proxy capital can make up full difference in real capital*, and it certainly doesn’t mean it delivers this in practice today – but it does mean it can help a lot</a:t>
            </a:r>
          </a:p>
        </p:txBody>
      </p:sp>
      <p:sp>
        <p:nvSpPr>
          <p:cNvPr id="28" name="ListLeanHorizontalTextTopic0">
            <a:extLst>
              <a:ext uri="{FF2B5EF4-FFF2-40B4-BE49-F238E27FC236}">
                <a16:creationId xmlns:a16="http://schemas.microsoft.com/office/drawing/2014/main" id="{B3AAB638-F2AD-4D4D-B953-663C7BB524E7}"/>
              </a:ext>
            </a:extLst>
          </p:cNvPr>
          <p:cNvSpPr txBox="1"/>
          <p:nvPr>
            <p:custDataLst>
              <p:tags r:id="rId10"/>
            </p:custDataLst>
          </p:nvPr>
        </p:nvSpPr>
        <p:spPr>
          <a:xfrm>
            <a:off x="2089529" y="5861344"/>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Plans to stay in education post 16</a:t>
            </a:r>
            <a:endParaRPr lang="en-GB" sz="1400" dirty="0">
              <a:cs typeface="Arial" pitchFamily="34" charset="0"/>
            </a:endParaRPr>
          </a:p>
        </p:txBody>
      </p:sp>
      <p:sp>
        <p:nvSpPr>
          <p:cNvPr id="29" name="ListLeanHorizontalTextDetail0">
            <a:extLst>
              <a:ext uri="{FF2B5EF4-FFF2-40B4-BE49-F238E27FC236}">
                <a16:creationId xmlns:a16="http://schemas.microsoft.com/office/drawing/2014/main" id="{11AC025E-E36B-4056-9625-8549670A7AEF}"/>
              </a:ext>
            </a:extLst>
          </p:cNvPr>
          <p:cNvSpPr txBox="1"/>
          <p:nvPr>
            <p:custDataLst>
              <p:tags r:id="rId11"/>
            </p:custDataLst>
          </p:nvPr>
        </p:nvSpPr>
        <p:spPr>
          <a:xfrm>
            <a:off x="963813" y="6600365"/>
            <a:ext cx="10953865" cy="228973"/>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sz="1600" dirty="0">
                <a:cs typeface="Arial" pitchFamily="34" charset="0"/>
              </a:rPr>
              <a:t>* e.g. Different samples with different starting points (intercepts in equation); different mediating effects via control variables</a:t>
            </a:r>
          </a:p>
        </p:txBody>
      </p:sp>
      <p:pic>
        <p:nvPicPr>
          <p:cNvPr id="30" name="Picture 29">
            <a:extLst>
              <a:ext uri="{FF2B5EF4-FFF2-40B4-BE49-F238E27FC236}">
                <a16:creationId xmlns:a16="http://schemas.microsoft.com/office/drawing/2014/main" id="{EBBC883F-2210-4F19-831B-9DD0187730C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178098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719765" cy="1325562"/>
          </a:xfrm>
        </p:spPr>
        <p:txBody>
          <a:bodyPr>
            <a:normAutofit/>
          </a:bodyPr>
          <a:lstStyle/>
          <a:p>
            <a:r>
              <a:rPr lang="en-GB" sz="2600" b="1" dirty="0">
                <a:solidFill>
                  <a:srgbClr val="002060"/>
                </a:solidFill>
              </a:rPr>
              <a:t>Question 2: Can schools achieve this better via “insiders” or “outsiders”? </a:t>
            </a:r>
            <a:r>
              <a:rPr lang="en-GB" sz="2600" b="1" u="sng" dirty="0">
                <a:solidFill>
                  <a:srgbClr val="002060"/>
                </a:solidFill>
              </a:rPr>
              <a:t>OUTSIDERS BUT…</a:t>
            </a:r>
          </a:p>
        </p:txBody>
      </p:sp>
      <p:cxnSp>
        <p:nvCxnSpPr>
          <p:cNvPr id="33" name="Horizontal Line">
            <a:extLst>
              <a:ext uri="{FF2B5EF4-FFF2-40B4-BE49-F238E27FC236}">
                <a16:creationId xmlns:a16="http://schemas.microsoft.com/office/drawing/2014/main" id="{E4137689-F308-4D70-89E4-C59BBC2C3EC1}"/>
              </a:ext>
            </a:extLst>
          </p:cNvPr>
          <p:cNvCxnSpPr>
            <a:cxnSpLocks/>
          </p:cNvCxnSpPr>
          <p:nvPr>
            <p:custDataLst>
              <p:tags r:id="rId1"/>
            </p:custDataLst>
          </p:nvPr>
        </p:nvCxnSpPr>
        <p:spPr>
          <a:xfrm>
            <a:off x="846415" y="2039911"/>
            <a:ext cx="4274176"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Horizontal Line">
            <a:extLst>
              <a:ext uri="{FF2B5EF4-FFF2-40B4-BE49-F238E27FC236}">
                <a16:creationId xmlns:a16="http://schemas.microsoft.com/office/drawing/2014/main" id="{7178A25D-0CB8-47E5-A676-BD9A3EDB8B97}"/>
              </a:ext>
            </a:extLst>
          </p:cNvPr>
          <p:cNvCxnSpPr>
            <a:cxnSpLocks/>
          </p:cNvCxnSpPr>
          <p:nvPr>
            <p:custDataLst>
              <p:tags r:id="rId2"/>
            </p:custDataLst>
          </p:nvPr>
        </p:nvCxnSpPr>
        <p:spPr>
          <a:xfrm>
            <a:off x="5593082" y="2039911"/>
            <a:ext cx="603070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ListLeanHorizontalTextTopic0">
            <a:extLst>
              <a:ext uri="{FF2B5EF4-FFF2-40B4-BE49-F238E27FC236}">
                <a16:creationId xmlns:a16="http://schemas.microsoft.com/office/drawing/2014/main" id="{104686CF-25F5-48C0-AAD0-D73C109510D9}"/>
              </a:ext>
            </a:extLst>
          </p:cNvPr>
          <p:cNvSpPr txBox="1"/>
          <p:nvPr>
            <p:custDataLst>
              <p:tags r:id="rId3"/>
            </p:custDataLst>
          </p:nvPr>
        </p:nvSpPr>
        <p:spPr>
          <a:xfrm>
            <a:off x="5593082" y="1722434"/>
            <a:ext cx="6030704"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Results on ln wage age 26 (those in full-time work only)</a:t>
            </a:r>
            <a:endParaRPr lang="en-GB" sz="2000" b="1" baseline="30000" dirty="0">
              <a:cs typeface="Arial" pitchFamily="34" charset="0"/>
            </a:endParaRPr>
          </a:p>
        </p:txBody>
      </p:sp>
      <p:sp>
        <p:nvSpPr>
          <p:cNvPr id="36" name="ListLeanHorizontalTextTopic0">
            <a:extLst>
              <a:ext uri="{FF2B5EF4-FFF2-40B4-BE49-F238E27FC236}">
                <a16:creationId xmlns:a16="http://schemas.microsoft.com/office/drawing/2014/main" id="{2822735A-8146-412F-BE9A-07E45DE74F32}"/>
              </a:ext>
            </a:extLst>
          </p:cNvPr>
          <p:cNvSpPr txBox="1"/>
          <p:nvPr>
            <p:custDataLst>
              <p:tags r:id="rId4"/>
            </p:custDataLst>
          </p:nvPr>
        </p:nvSpPr>
        <p:spPr>
          <a:xfrm>
            <a:off x="847855" y="1708375"/>
            <a:ext cx="5543177" cy="28623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Analysis: OLS regression + controls*</a:t>
            </a:r>
          </a:p>
        </p:txBody>
      </p:sp>
      <p:grpSp>
        <p:nvGrpSpPr>
          <p:cNvPr id="37" name="Group 30">
            <a:extLst>
              <a:ext uri="{FF2B5EF4-FFF2-40B4-BE49-F238E27FC236}">
                <a16:creationId xmlns:a16="http://schemas.microsoft.com/office/drawing/2014/main" id="{32DBE0EE-E7B4-4398-B402-FE1498B4F568}"/>
              </a:ext>
            </a:extLst>
          </p:cNvPr>
          <p:cNvGrpSpPr/>
          <p:nvPr/>
        </p:nvGrpSpPr>
        <p:grpSpPr>
          <a:xfrm>
            <a:off x="846416" y="2243454"/>
            <a:ext cx="1099098" cy="4087588"/>
            <a:chOff x="736598" y="1995686"/>
            <a:chExt cx="1172883" cy="3823858"/>
          </a:xfrm>
          <a:solidFill>
            <a:schemeClr val="accent4">
              <a:lumMod val="40000"/>
              <a:lumOff val="60000"/>
            </a:schemeClr>
          </a:solidFill>
        </p:grpSpPr>
        <p:sp>
          <p:nvSpPr>
            <p:cNvPr id="38" name="ListLeanHorizontalTextTopic0">
              <a:extLst>
                <a:ext uri="{FF2B5EF4-FFF2-40B4-BE49-F238E27FC236}">
                  <a16:creationId xmlns:a16="http://schemas.microsoft.com/office/drawing/2014/main" id="{7B1DEE4E-41C4-488B-83D2-8FF263C1E770}"/>
                </a:ext>
              </a:extLst>
            </p:cNvPr>
            <p:cNvSpPr txBox="1"/>
            <p:nvPr>
              <p:custDataLst>
                <p:tags r:id="rId11"/>
              </p:custDataLst>
            </p:nvPr>
          </p:nvSpPr>
          <p:spPr>
            <a:xfrm>
              <a:off x="736598" y="1995686"/>
              <a:ext cx="1172883" cy="84338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Academic ability</a:t>
              </a:r>
            </a:p>
          </p:txBody>
        </p:sp>
        <p:sp>
          <p:nvSpPr>
            <p:cNvPr id="39" name="ListLeanHorizontalTextTopic0">
              <a:extLst>
                <a:ext uri="{FF2B5EF4-FFF2-40B4-BE49-F238E27FC236}">
                  <a16:creationId xmlns:a16="http://schemas.microsoft.com/office/drawing/2014/main" id="{835CF122-0BA1-472A-830A-856485CABFDE}"/>
                </a:ext>
              </a:extLst>
            </p:cNvPr>
            <p:cNvSpPr txBox="1"/>
            <p:nvPr>
              <p:custDataLst>
                <p:tags r:id="rId12"/>
              </p:custDataLst>
            </p:nvPr>
          </p:nvSpPr>
          <p:spPr>
            <a:xfrm>
              <a:off x="736598" y="3001276"/>
              <a:ext cx="1172883" cy="57188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Socio-economic status</a:t>
              </a:r>
            </a:p>
          </p:txBody>
        </p:sp>
        <p:sp>
          <p:nvSpPr>
            <p:cNvPr id="40" name="ListLeanHorizontalTextTopic0">
              <a:extLst>
                <a:ext uri="{FF2B5EF4-FFF2-40B4-BE49-F238E27FC236}">
                  <a16:creationId xmlns:a16="http://schemas.microsoft.com/office/drawing/2014/main" id="{AB1F6CCD-35E8-45B1-AA5B-8E42984CA7FF}"/>
                </a:ext>
              </a:extLst>
            </p:cNvPr>
            <p:cNvSpPr txBox="1"/>
            <p:nvPr>
              <p:custDataLst>
                <p:tags r:id="rId13"/>
              </p:custDataLst>
            </p:nvPr>
          </p:nvSpPr>
          <p:spPr>
            <a:xfrm>
              <a:off x="736598" y="3784742"/>
              <a:ext cx="1172883" cy="67018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Early home learning environment    </a:t>
              </a:r>
            </a:p>
          </p:txBody>
        </p:sp>
        <p:sp>
          <p:nvSpPr>
            <p:cNvPr id="41" name="ListLeanHorizontalTextTopic0">
              <a:extLst>
                <a:ext uri="{FF2B5EF4-FFF2-40B4-BE49-F238E27FC236}">
                  <a16:creationId xmlns:a16="http://schemas.microsoft.com/office/drawing/2014/main" id="{91431183-755F-47A3-8255-F0456F8D6B6E}"/>
                </a:ext>
              </a:extLst>
            </p:cNvPr>
            <p:cNvSpPr txBox="1"/>
            <p:nvPr>
              <p:custDataLst>
                <p:tags r:id="rId14"/>
              </p:custDataLst>
            </p:nvPr>
          </p:nvSpPr>
          <p:spPr>
            <a:xfrm>
              <a:off x="736598" y="4619713"/>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Demo-graphics</a:t>
              </a:r>
            </a:p>
          </p:txBody>
        </p:sp>
        <p:sp>
          <p:nvSpPr>
            <p:cNvPr id="42" name="ListLeanHorizontalTextTopic0">
              <a:extLst>
                <a:ext uri="{FF2B5EF4-FFF2-40B4-BE49-F238E27FC236}">
                  <a16:creationId xmlns:a16="http://schemas.microsoft.com/office/drawing/2014/main" id="{CEBD8479-0CBD-49C8-B31C-2513A79CBD9B}"/>
                </a:ext>
              </a:extLst>
            </p:cNvPr>
            <p:cNvSpPr txBox="1"/>
            <p:nvPr>
              <p:custDataLst>
                <p:tags r:id="rId15"/>
              </p:custDataLst>
            </p:nvPr>
          </p:nvSpPr>
          <p:spPr>
            <a:xfrm>
              <a:off x="736598" y="5317493"/>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Local labour market</a:t>
              </a:r>
            </a:p>
          </p:txBody>
        </p:sp>
      </p:grpSp>
      <p:sp>
        <p:nvSpPr>
          <p:cNvPr id="44" name="ListLeanHorizontalTextTopic0">
            <a:extLst>
              <a:ext uri="{FF2B5EF4-FFF2-40B4-BE49-F238E27FC236}">
                <a16:creationId xmlns:a16="http://schemas.microsoft.com/office/drawing/2014/main" id="{AFEDA252-A4AB-4252-A9EE-2C13125BC2EF}"/>
              </a:ext>
            </a:extLst>
          </p:cNvPr>
          <p:cNvSpPr txBox="1"/>
          <p:nvPr>
            <p:custDataLst>
              <p:tags r:id="rId5"/>
            </p:custDataLst>
          </p:nvPr>
        </p:nvSpPr>
        <p:spPr>
          <a:xfrm>
            <a:off x="2089529" y="2311276"/>
            <a:ext cx="3063380" cy="678071"/>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Maths - CSE/O-level results</a:t>
            </a:r>
          </a:p>
          <a:p>
            <a:pPr marL="176188" lvl="1" indent="-176188">
              <a:lnSpc>
                <a:spcPct val="93000"/>
              </a:lnSpc>
              <a:spcBef>
                <a:spcPts val="300"/>
              </a:spcBef>
              <a:buClr>
                <a:schemeClr val="tx1"/>
              </a:buClr>
              <a:buSzPct val="100000"/>
              <a:buFont typeface="Arial"/>
              <a:buChar char="•"/>
            </a:pPr>
            <a:r>
              <a:rPr lang="en-GB" sz="1400" b="1" dirty="0">
                <a:cs typeface="Arial" pitchFamily="34" charset="0"/>
              </a:rPr>
              <a:t>Highest level of qualification at 26</a:t>
            </a:r>
          </a:p>
          <a:p>
            <a:pPr marL="176188" lvl="1" indent="-176188">
              <a:lnSpc>
                <a:spcPct val="93000"/>
              </a:lnSpc>
              <a:spcBef>
                <a:spcPts val="300"/>
              </a:spcBef>
              <a:buClr>
                <a:schemeClr val="tx1"/>
              </a:buClr>
              <a:buSzPct val="100000"/>
              <a:buFont typeface="Arial"/>
              <a:buChar char="•"/>
            </a:pPr>
            <a:r>
              <a:rPr lang="en-GB" sz="1400" b="1" dirty="0">
                <a:cs typeface="Arial" pitchFamily="34" charset="0"/>
              </a:rPr>
              <a:t>Cognitive assessment age 5</a:t>
            </a:r>
          </a:p>
        </p:txBody>
      </p:sp>
      <p:sp>
        <p:nvSpPr>
          <p:cNvPr id="45" name="ListLeanHorizontalTextTopic0">
            <a:extLst>
              <a:ext uri="{FF2B5EF4-FFF2-40B4-BE49-F238E27FC236}">
                <a16:creationId xmlns:a16="http://schemas.microsoft.com/office/drawing/2014/main" id="{0BA83C33-9FBD-4E01-B843-545E4A8DFBEB}"/>
              </a:ext>
            </a:extLst>
          </p:cNvPr>
          <p:cNvSpPr txBox="1"/>
          <p:nvPr>
            <p:custDataLst>
              <p:tags r:id="rId6"/>
            </p:custDataLst>
          </p:nvPr>
        </p:nvSpPr>
        <p:spPr>
          <a:xfrm>
            <a:off x="2089529" y="4280290"/>
            <a:ext cx="3063380" cy="439223"/>
          </a:xfrm>
          <a:prstGeom prst="rect">
            <a:avLst/>
          </a:prstGeom>
        </p:spPr>
        <p:txBody>
          <a:bodyPr vert="horz" wrap="square" lIns="0" tIns="0" rIns="0" bIns="0" rtlCol="0" anchor="t">
            <a:spAutoFit/>
          </a:bodyPr>
          <a:lstStyle/>
          <a:p>
            <a:pPr marL="0" lvl="1">
              <a:lnSpc>
                <a:spcPct val="93000"/>
              </a:lnSpc>
              <a:spcBef>
                <a:spcPts val="300"/>
              </a:spcBef>
              <a:buClr>
                <a:schemeClr val="tx1"/>
              </a:buClr>
              <a:buSzPct val="100000"/>
            </a:pPr>
            <a:endParaRPr lang="en-GB" sz="1400" dirty="0">
              <a:cs typeface="Arial" pitchFamily="34" charset="0"/>
            </a:endParaRPr>
          </a:p>
          <a:p>
            <a:pPr marL="176188" lvl="1" indent="-176188">
              <a:lnSpc>
                <a:spcPct val="93000"/>
              </a:lnSpc>
              <a:spcBef>
                <a:spcPts val="300"/>
              </a:spcBef>
              <a:buClr>
                <a:schemeClr val="tx1"/>
              </a:buClr>
              <a:buSzPct val="100000"/>
              <a:buFont typeface="Arial"/>
              <a:buChar char="•"/>
            </a:pPr>
            <a:r>
              <a:rPr lang="en-GB" sz="1400" b="1" dirty="0">
                <a:cs typeface="Arial" pitchFamily="34" charset="0"/>
              </a:rPr>
              <a:t>Amount of TV watched age 10</a:t>
            </a:r>
          </a:p>
        </p:txBody>
      </p:sp>
      <p:sp>
        <p:nvSpPr>
          <p:cNvPr id="46" name="ListLeanHorizontalTextTopic0">
            <a:extLst>
              <a:ext uri="{FF2B5EF4-FFF2-40B4-BE49-F238E27FC236}">
                <a16:creationId xmlns:a16="http://schemas.microsoft.com/office/drawing/2014/main" id="{7CD9250E-5174-428A-81E2-8807E6B6DD06}"/>
              </a:ext>
            </a:extLst>
          </p:cNvPr>
          <p:cNvSpPr txBox="1"/>
          <p:nvPr>
            <p:custDataLst>
              <p:tags r:id="rId7"/>
            </p:custDataLst>
          </p:nvPr>
        </p:nvSpPr>
        <p:spPr>
          <a:xfrm>
            <a:off x="2089529" y="3660509"/>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Mother socio-economic status</a:t>
            </a:r>
            <a:endParaRPr lang="en-GB" sz="1400" dirty="0">
              <a:cs typeface="Arial" pitchFamily="34" charset="0"/>
            </a:endParaRPr>
          </a:p>
        </p:txBody>
      </p:sp>
      <p:sp>
        <p:nvSpPr>
          <p:cNvPr id="47" name="ListLeanHorizontalTextTopic0">
            <a:extLst>
              <a:ext uri="{FF2B5EF4-FFF2-40B4-BE49-F238E27FC236}">
                <a16:creationId xmlns:a16="http://schemas.microsoft.com/office/drawing/2014/main" id="{1222E5C1-001F-492A-8625-A9634EBA5CDA}"/>
              </a:ext>
            </a:extLst>
          </p:cNvPr>
          <p:cNvSpPr txBox="1"/>
          <p:nvPr>
            <p:custDataLst>
              <p:tags r:id="rId8"/>
            </p:custDataLst>
          </p:nvPr>
        </p:nvSpPr>
        <p:spPr>
          <a:xfrm>
            <a:off x="2089529" y="5316797"/>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Gender</a:t>
            </a:r>
          </a:p>
        </p:txBody>
      </p:sp>
      <p:sp>
        <p:nvSpPr>
          <p:cNvPr id="48" name="ListLeanHorizontalTextTopic0">
            <a:extLst>
              <a:ext uri="{FF2B5EF4-FFF2-40B4-BE49-F238E27FC236}">
                <a16:creationId xmlns:a16="http://schemas.microsoft.com/office/drawing/2014/main" id="{33823BE1-CADC-4606-9F7C-3DBC05454280}"/>
              </a:ext>
            </a:extLst>
          </p:cNvPr>
          <p:cNvSpPr txBox="1"/>
          <p:nvPr>
            <p:custDataLst>
              <p:tags r:id="rId9"/>
            </p:custDataLst>
          </p:nvPr>
        </p:nvSpPr>
        <p:spPr>
          <a:xfrm>
            <a:off x="2089529" y="5923660"/>
            <a:ext cx="3063380" cy="2003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400" b="1" dirty="0">
                <a:cs typeface="Arial" pitchFamily="34" charset="0"/>
              </a:rPr>
              <a:t>LEA economic activity rate</a:t>
            </a:r>
            <a:endParaRPr lang="en-GB" sz="1400" dirty="0">
              <a:cs typeface="Arial" pitchFamily="34" charset="0"/>
            </a:endParaRPr>
          </a:p>
        </p:txBody>
      </p:sp>
      <p:grpSp>
        <p:nvGrpSpPr>
          <p:cNvPr id="49" name="Group 37">
            <a:extLst>
              <a:ext uri="{FF2B5EF4-FFF2-40B4-BE49-F238E27FC236}">
                <a16:creationId xmlns:a16="http://schemas.microsoft.com/office/drawing/2014/main" id="{54B407CD-DE4A-4197-BF3C-EF3191B603C7}"/>
              </a:ext>
            </a:extLst>
          </p:cNvPr>
          <p:cNvGrpSpPr/>
          <p:nvPr/>
        </p:nvGrpSpPr>
        <p:grpSpPr>
          <a:xfrm>
            <a:off x="5120589" y="2380096"/>
            <a:ext cx="262328" cy="3688279"/>
            <a:chOff x="6385235" y="2697728"/>
            <a:chExt cx="50427" cy="3520846"/>
          </a:xfrm>
        </p:grpSpPr>
        <p:cxnSp>
          <p:nvCxnSpPr>
            <p:cNvPr id="50" name="Straight Connector 49">
              <a:extLst>
                <a:ext uri="{FF2B5EF4-FFF2-40B4-BE49-F238E27FC236}">
                  <a16:creationId xmlns:a16="http://schemas.microsoft.com/office/drawing/2014/main" id="{D82F6290-9DB9-4637-8D45-BBF46F8B2D57}"/>
                </a:ext>
              </a:extLst>
            </p:cNvPr>
            <p:cNvCxnSpPr/>
            <p:nvPr/>
          </p:nvCxnSpPr>
          <p:spPr>
            <a:xfrm>
              <a:off x="6404534" y="2697728"/>
              <a:ext cx="0" cy="3520846"/>
            </a:xfrm>
            <a:prstGeom prst="line">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cxnSp>
        <p:sp>
          <p:nvSpPr>
            <p:cNvPr id="51" name="Isosceles Triangle 50">
              <a:extLst>
                <a:ext uri="{FF2B5EF4-FFF2-40B4-BE49-F238E27FC236}">
                  <a16:creationId xmlns:a16="http://schemas.microsoft.com/office/drawing/2014/main" id="{A5D4D80A-01E6-4C00-83A3-708947AA9EA3}"/>
                </a:ext>
              </a:extLst>
            </p:cNvPr>
            <p:cNvSpPr/>
            <p:nvPr/>
          </p:nvSpPr>
          <p:spPr>
            <a:xfrm rot="5400000">
              <a:off x="6231766" y="4441474"/>
              <a:ext cx="357366" cy="50427"/>
            </a:xfrm>
            <a:prstGeom prst="triangl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sp>
        <p:nvSpPr>
          <p:cNvPr id="52" name="TextBox 51">
            <a:extLst>
              <a:ext uri="{FF2B5EF4-FFF2-40B4-BE49-F238E27FC236}">
                <a16:creationId xmlns:a16="http://schemas.microsoft.com/office/drawing/2014/main" id="{66279DB6-9E23-4A5B-AEBC-922AD0CF21DC}"/>
              </a:ext>
            </a:extLst>
          </p:cNvPr>
          <p:cNvSpPr txBox="1"/>
          <p:nvPr/>
        </p:nvSpPr>
        <p:spPr>
          <a:xfrm>
            <a:off x="5593082" y="2224120"/>
            <a:ext cx="6324590" cy="4093428"/>
          </a:xfrm>
          <a:prstGeom prst="rect">
            <a:avLst/>
          </a:prstGeom>
          <a:noFill/>
          <a:ln w="12700">
            <a:solidFill>
              <a:schemeClr val="accent1">
                <a:lumMod val="75000"/>
              </a:schemeClr>
            </a:solidFill>
            <a:prstDash val="dash"/>
          </a:ln>
        </p:spPr>
        <p:txBody>
          <a:bodyPr wrap="square" rtlCol="0">
            <a:spAutoFit/>
          </a:bodyPr>
          <a:lstStyle/>
          <a:p>
            <a:pPr marL="342900" indent="-342900">
              <a:buFont typeface="Arial" panose="020B0604020202020204" pitchFamily="34" charset="0"/>
              <a:buChar char="•"/>
            </a:pPr>
            <a:r>
              <a:rPr lang="en-GB" sz="2000" i="1" dirty="0"/>
              <a:t>Restricted sample comparing Outsiders with three different types of Insiders careers activity (same respondents in each of the three analyses)</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Outsiders:  0.7% - 0.9% wage premium per talk                (p-value=0.00-0.02; R</a:t>
            </a:r>
            <a:r>
              <a:rPr lang="en-GB" sz="2000" i="1" baseline="30000" dirty="0"/>
              <a:t>2</a:t>
            </a:r>
            <a:r>
              <a:rPr lang="en-GB" sz="2000" i="1" dirty="0"/>
              <a:t>=23%-28%;  n=571-781)</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Across number of careers classes, meetings and chats:     -0.1% - 0.3% (p-value 0.05-0.97; R</a:t>
            </a:r>
            <a:r>
              <a:rPr lang="en-GB" sz="2000" i="1" baseline="30000" dirty="0"/>
              <a:t>2</a:t>
            </a:r>
            <a:r>
              <a:rPr lang="en-GB" sz="2000" i="1" dirty="0"/>
              <a:t>=23%-27%)</a:t>
            </a:r>
          </a:p>
          <a:p>
            <a:pPr marL="342900" indent="-342900">
              <a:buFont typeface="Arial" panose="020B0604020202020204" pitchFamily="34" charset="0"/>
              <a:buChar char="•"/>
            </a:pPr>
            <a:endParaRPr lang="en-GB" sz="2000" i="1" dirty="0"/>
          </a:p>
          <a:p>
            <a:pPr marL="342900" indent="-342900">
              <a:buFont typeface="Arial" panose="020B0604020202020204" pitchFamily="34" charset="0"/>
              <a:buChar char="•"/>
            </a:pPr>
            <a:r>
              <a:rPr lang="en-GB" sz="2000" i="1" dirty="0"/>
              <a:t>Best performing Insider activity: “Any other meetings or classes in which careers/jobs were discussed,” answers ranged from 0 to 72, averaging 2 </a:t>
            </a:r>
          </a:p>
        </p:txBody>
      </p:sp>
      <p:sp>
        <p:nvSpPr>
          <p:cNvPr id="54" name="ListLeanHorizontalTextDetail0">
            <a:extLst>
              <a:ext uri="{FF2B5EF4-FFF2-40B4-BE49-F238E27FC236}">
                <a16:creationId xmlns:a16="http://schemas.microsoft.com/office/drawing/2014/main" id="{4C524E6C-825F-4E14-ADA7-0E303E4CA40A}"/>
              </a:ext>
            </a:extLst>
          </p:cNvPr>
          <p:cNvSpPr txBox="1"/>
          <p:nvPr>
            <p:custDataLst>
              <p:tags r:id="rId10"/>
            </p:custDataLst>
          </p:nvPr>
        </p:nvSpPr>
        <p:spPr>
          <a:xfrm>
            <a:off x="963813" y="6600365"/>
            <a:ext cx="10953865" cy="228973"/>
          </a:xfrm>
          <a:prstGeom prst="rect">
            <a:avLst/>
          </a:prstGeom>
        </p:spPr>
        <p:txBody>
          <a:bodyPr vert="horz" wrap="square" lIns="0" tIns="0" rIns="0" bIns="0" rtlCol="0">
            <a:spAutoFit/>
          </a:bodyPr>
          <a:lstStyle/>
          <a:p>
            <a:pPr marL="0" lvl="1">
              <a:lnSpc>
                <a:spcPct val="93000"/>
              </a:lnSpc>
              <a:spcBef>
                <a:spcPts val="300"/>
              </a:spcBef>
              <a:buClr>
                <a:schemeClr val="tx1"/>
              </a:buClr>
              <a:buSzPct val="100000"/>
            </a:pPr>
            <a:r>
              <a:rPr lang="en-US" sz="1600" dirty="0">
                <a:cs typeface="Arial" pitchFamily="34" charset="0"/>
              </a:rPr>
              <a:t>* Selected from horse-race of 13 variables on ln wage, choosing all with p-value &lt; 0.10; LEA EA rate added to mitigate endogeneity</a:t>
            </a:r>
          </a:p>
        </p:txBody>
      </p:sp>
      <p:pic>
        <p:nvPicPr>
          <p:cNvPr id="24" name="Picture 23">
            <a:extLst>
              <a:ext uri="{FF2B5EF4-FFF2-40B4-BE49-F238E27FC236}">
                <a16:creationId xmlns:a16="http://schemas.microsoft.com/office/drawing/2014/main" id="{648ABBC2-046E-430C-B997-E83780EC0FF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60943" y="186465"/>
            <a:ext cx="1902431" cy="834615"/>
          </a:xfrm>
          <a:prstGeom prst="rect">
            <a:avLst/>
          </a:prstGeom>
        </p:spPr>
      </p:pic>
    </p:spTree>
    <p:extLst>
      <p:ext uri="{BB962C8B-B14F-4D97-AF65-F5344CB8AC3E}">
        <p14:creationId xmlns:p14="http://schemas.microsoft.com/office/powerpoint/2010/main" val="83621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9719765" cy="1325562"/>
          </a:xfrm>
        </p:spPr>
        <p:txBody>
          <a:bodyPr>
            <a:normAutofit/>
          </a:bodyPr>
          <a:lstStyle/>
          <a:p>
            <a:r>
              <a:rPr lang="en-GB" sz="2600" b="1" dirty="0">
                <a:solidFill>
                  <a:srgbClr val="002060"/>
                </a:solidFill>
              </a:rPr>
              <a:t>… external speakers only add the most value when they take place in a school with a rich culture of “insiders” supporting careers activity</a:t>
            </a:r>
            <a:endParaRPr lang="en-GB" sz="2600" b="1" u="sng" dirty="0">
              <a:solidFill>
                <a:srgbClr val="002060"/>
              </a:solidFill>
            </a:endParaRPr>
          </a:p>
        </p:txBody>
      </p:sp>
      <p:cxnSp>
        <p:nvCxnSpPr>
          <p:cNvPr id="30" name="Horizontal Line">
            <a:extLst>
              <a:ext uri="{FF2B5EF4-FFF2-40B4-BE49-F238E27FC236}">
                <a16:creationId xmlns:a16="http://schemas.microsoft.com/office/drawing/2014/main" id="{7A4B81F6-6EE3-46E5-9D58-64BD412D8499}"/>
              </a:ext>
            </a:extLst>
          </p:cNvPr>
          <p:cNvCxnSpPr/>
          <p:nvPr>
            <p:custDataLst>
              <p:tags r:id="rId1"/>
            </p:custDataLst>
          </p:nvPr>
        </p:nvCxnSpPr>
        <p:spPr>
          <a:xfrm>
            <a:off x="838200" y="2039996"/>
            <a:ext cx="4522984"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1" name="ListLeanHorizontalTextTopic0">
            <a:extLst>
              <a:ext uri="{FF2B5EF4-FFF2-40B4-BE49-F238E27FC236}">
                <a16:creationId xmlns:a16="http://schemas.microsoft.com/office/drawing/2014/main" id="{079B891E-CC44-4D3F-A27B-72915748827C}"/>
              </a:ext>
            </a:extLst>
          </p:cNvPr>
          <p:cNvSpPr txBox="1"/>
          <p:nvPr>
            <p:custDataLst>
              <p:tags r:id="rId2"/>
            </p:custDataLst>
          </p:nvPr>
        </p:nvSpPr>
        <p:spPr>
          <a:xfrm>
            <a:off x="838200" y="1708375"/>
            <a:ext cx="4522984" cy="34349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Index: Internal careers culture</a:t>
            </a:r>
          </a:p>
        </p:txBody>
      </p:sp>
      <p:cxnSp>
        <p:nvCxnSpPr>
          <p:cNvPr id="32" name="Horizontal Line">
            <a:extLst>
              <a:ext uri="{FF2B5EF4-FFF2-40B4-BE49-F238E27FC236}">
                <a16:creationId xmlns:a16="http://schemas.microsoft.com/office/drawing/2014/main" id="{830511E9-AC0B-4317-A9CC-5DD9336F0A08}"/>
              </a:ext>
            </a:extLst>
          </p:cNvPr>
          <p:cNvCxnSpPr/>
          <p:nvPr>
            <p:custDataLst>
              <p:tags r:id="rId3"/>
            </p:custDataLst>
          </p:nvPr>
        </p:nvCxnSpPr>
        <p:spPr>
          <a:xfrm>
            <a:off x="6136432" y="2039996"/>
            <a:ext cx="4790368"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3" name="ListLeanHorizontalTextTopic1">
            <a:extLst>
              <a:ext uri="{FF2B5EF4-FFF2-40B4-BE49-F238E27FC236}">
                <a16:creationId xmlns:a16="http://schemas.microsoft.com/office/drawing/2014/main" id="{A818DDE2-25DB-486E-8B45-A283F589E770}"/>
              </a:ext>
            </a:extLst>
          </p:cNvPr>
          <p:cNvSpPr txBox="1"/>
          <p:nvPr>
            <p:custDataLst>
              <p:tags r:id="rId4"/>
            </p:custDataLst>
          </p:nvPr>
        </p:nvSpPr>
        <p:spPr>
          <a:xfrm>
            <a:off x="6136432" y="1708375"/>
            <a:ext cx="5705048" cy="343492"/>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400" b="1" dirty="0">
                <a:cs typeface="Arial" pitchFamily="34" charset="0"/>
              </a:rPr>
              <a:t>Usefulness of  external speakers</a:t>
            </a:r>
            <a:endParaRPr lang="en-GB" sz="2400" b="1" baseline="30000" dirty="0">
              <a:cs typeface="Arial" pitchFamily="34" charset="0"/>
            </a:endParaRPr>
          </a:p>
        </p:txBody>
      </p:sp>
      <p:sp>
        <p:nvSpPr>
          <p:cNvPr id="34" name="ListLeanHorizontalTextTopic0">
            <a:extLst>
              <a:ext uri="{FF2B5EF4-FFF2-40B4-BE49-F238E27FC236}">
                <a16:creationId xmlns:a16="http://schemas.microsoft.com/office/drawing/2014/main" id="{BC1F3568-7111-4026-AC3C-4C7B30AC6491}"/>
              </a:ext>
            </a:extLst>
          </p:cNvPr>
          <p:cNvSpPr txBox="1"/>
          <p:nvPr>
            <p:custDataLst>
              <p:tags r:id="rId5"/>
            </p:custDataLst>
          </p:nvPr>
        </p:nvSpPr>
        <p:spPr>
          <a:xfrm>
            <a:off x="838200" y="2279724"/>
            <a:ext cx="4522984" cy="4324902"/>
          </a:xfrm>
          <a:prstGeom prst="rect">
            <a:avLst/>
          </a:prstGeom>
        </p:spPr>
        <p:txBody>
          <a:bodyPr vert="horz" wrap="square" lIns="0" tIns="0" rIns="0" bIns="0" rtlCol="0" anchor="t">
            <a:spAutoFit/>
          </a:bodyPr>
          <a:lstStyle/>
          <a:p>
            <a:pPr marL="285750"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For </a:t>
            </a:r>
            <a:r>
              <a:rPr lang="fr-FR" sz="2000" dirty="0" err="1">
                <a:cs typeface="Arial" pitchFamily="34" charset="0"/>
              </a:rPr>
              <a:t>careers</a:t>
            </a:r>
            <a:r>
              <a:rPr lang="fr-FR" sz="2000" dirty="0">
                <a:cs typeface="Arial" pitchFamily="34" charset="0"/>
              </a:rPr>
              <a:t> classes or </a:t>
            </a:r>
            <a:r>
              <a:rPr lang="fr-FR" sz="2000" dirty="0" err="1">
                <a:cs typeface="Arial" pitchFamily="34" charset="0"/>
              </a:rPr>
              <a:t>other</a:t>
            </a:r>
            <a:r>
              <a:rPr lang="fr-FR" sz="2000" dirty="0">
                <a:cs typeface="Arial" pitchFamily="34" charset="0"/>
              </a:rPr>
              <a:t> times </a:t>
            </a:r>
            <a:r>
              <a:rPr lang="fr-FR" sz="2000" dirty="0" err="1">
                <a:cs typeface="Arial" pitchFamily="34" charset="0"/>
              </a:rPr>
              <a:t>careers</a:t>
            </a:r>
            <a:r>
              <a:rPr lang="fr-FR" sz="2000" dirty="0">
                <a:cs typeface="Arial" pitchFamily="34" charset="0"/>
              </a:rPr>
              <a:t> </a:t>
            </a:r>
            <a:r>
              <a:rPr lang="fr-FR" sz="2000" dirty="0" err="1">
                <a:cs typeface="Arial" pitchFamily="34" charset="0"/>
              </a:rPr>
              <a:t>were</a:t>
            </a:r>
            <a:r>
              <a:rPr lang="fr-FR" sz="2000" dirty="0">
                <a:cs typeface="Arial" pitchFamily="34" charset="0"/>
              </a:rPr>
              <a:t> </a:t>
            </a:r>
            <a:r>
              <a:rPr lang="fr-FR" sz="2000" dirty="0" err="1">
                <a:cs typeface="Arial" pitchFamily="34" charset="0"/>
              </a:rPr>
              <a:t>discussed</a:t>
            </a:r>
            <a:r>
              <a:rPr lang="fr-FR" sz="2000" dirty="0">
                <a:cs typeface="Arial" pitchFamily="34" charset="0"/>
              </a:rPr>
              <a:t>, in </a:t>
            </a:r>
            <a:r>
              <a:rPr lang="fr-FR" sz="2000" dirty="0" err="1">
                <a:cs typeface="Arial" pitchFamily="34" charset="0"/>
              </a:rPr>
              <a:t>either</a:t>
            </a:r>
            <a:r>
              <a:rPr lang="fr-FR" sz="2000" dirty="0">
                <a:cs typeface="Arial" pitchFamily="34" charset="0"/>
              </a:rPr>
              <a:t> </a:t>
            </a:r>
            <a:r>
              <a:rPr lang="fr-FR" sz="2000" dirty="0" err="1">
                <a:cs typeface="Arial" pitchFamily="34" charset="0"/>
              </a:rPr>
              <a:t>year</a:t>
            </a:r>
            <a:r>
              <a:rPr lang="fr-FR" sz="2000" dirty="0">
                <a:cs typeface="Arial" pitchFamily="34" charset="0"/>
              </a:rPr>
              <a:t> 10 or 11:</a:t>
            </a:r>
          </a:p>
          <a:p>
            <a:pPr marL="742950" lvl="1"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&gt; 30 </a:t>
            </a:r>
            <a:r>
              <a:rPr lang="fr-FR" sz="2000" dirty="0">
                <a:cs typeface="Arial" pitchFamily="34" charset="0"/>
                <a:sym typeface="Wingdings" panose="05000000000000000000" pitchFamily="2" charset="2"/>
              </a:rPr>
              <a:t> + 5</a:t>
            </a:r>
            <a:endParaRPr lang="fr-FR" sz="2000" dirty="0">
              <a:cs typeface="Arial" pitchFamily="34" charset="0"/>
            </a:endParaRPr>
          </a:p>
          <a:p>
            <a:pPr marL="742950" lvl="1"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&gt; 20 </a:t>
            </a:r>
            <a:r>
              <a:rPr lang="fr-FR" sz="2000" dirty="0">
                <a:cs typeface="Arial" pitchFamily="34" charset="0"/>
                <a:sym typeface="Wingdings" panose="05000000000000000000" pitchFamily="2" charset="2"/>
              </a:rPr>
              <a:t> + 4</a:t>
            </a:r>
            <a:endParaRPr lang="fr-FR" sz="2000" dirty="0">
              <a:cs typeface="Arial" pitchFamily="34" charset="0"/>
            </a:endParaRPr>
          </a:p>
          <a:p>
            <a:pPr marL="742950" lvl="1"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&gt; 10 </a:t>
            </a:r>
            <a:r>
              <a:rPr lang="fr-FR" sz="2000" dirty="0">
                <a:cs typeface="Arial" pitchFamily="34" charset="0"/>
                <a:sym typeface="Wingdings" panose="05000000000000000000" pitchFamily="2" charset="2"/>
              </a:rPr>
              <a:t> + 3</a:t>
            </a:r>
            <a:endParaRPr lang="fr-FR" sz="2000" dirty="0">
              <a:cs typeface="Arial" pitchFamily="34" charset="0"/>
            </a:endParaRPr>
          </a:p>
          <a:p>
            <a:pPr marL="742950" lvl="1"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&gt; 3   </a:t>
            </a:r>
            <a:r>
              <a:rPr lang="fr-FR" sz="2000" dirty="0">
                <a:cs typeface="Arial" pitchFamily="34" charset="0"/>
                <a:sym typeface="Wingdings" panose="05000000000000000000" pitchFamily="2" charset="2"/>
              </a:rPr>
              <a:t> + 2</a:t>
            </a:r>
          </a:p>
          <a:p>
            <a:pPr marL="742950" lvl="1"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sym typeface="Wingdings" panose="05000000000000000000" pitchFamily="2" charset="2"/>
              </a:rPr>
              <a:t>&gt; 0    + 1</a:t>
            </a:r>
            <a:endParaRPr lang="fr-FR" sz="2000" dirty="0">
              <a:cs typeface="Arial" pitchFamily="34" charset="0"/>
            </a:endParaRPr>
          </a:p>
          <a:p>
            <a:pPr marL="285750"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+1 for </a:t>
            </a:r>
            <a:r>
              <a:rPr lang="fr-FR" sz="2000" dirty="0" err="1">
                <a:cs typeface="Arial" pitchFamily="34" charset="0"/>
              </a:rPr>
              <a:t>each</a:t>
            </a:r>
            <a:r>
              <a:rPr lang="fr-FR" sz="2000" dirty="0">
                <a:cs typeface="Arial" pitchFamily="34" charset="0"/>
              </a:rPr>
              <a:t> of </a:t>
            </a:r>
            <a:r>
              <a:rPr lang="fr-FR" sz="2000" dirty="0" err="1">
                <a:cs typeface="Arial" pitchFamily="34" charset="0"/>
              </a:rPr>
              <a:t>careers</a:t>
            </a:r>
            <a:r>
              <a:rPr lang="fr-FR" sz="2000" dirty="0">
                <a:cs typeface="Arial" pitchFamily="34" charset="0"/>
              </a:rPr>
              <a:t> </a:t>
            </a:r>
            <a:r>
              <a:rPr lang="fr-FR" sz="2000" dirty="0" err="1">
                <a:cs typeface="Arial" pitchFamily="34" charset="0"/>
              </a:rPr>
              <a:t>teacher</a:t>
            </a:r>
            <a:r>
              <a:rPr lang="fr-FR" sz="2000" dirty="0">
                <a:cs typeface="Arial" pitchFamily="34" charset="0"/>
              </a:rPr>
              <a:t>, </a:t>
            </a:r>
            <a:r>
              <a:rPr lang="fr-FR" sz="2000" dirty="0" err="1">
                <a:cs typeface="Arial" pitchFamily="34" charset="0"/>
              </a:rPr>
              <a:t>form</a:t>
            </a:r>
            <a:r>
              <a:rPr lang="fr-FR" sz="2000" dirty="0">
                <a:cs typeface="Arial" pitchFamily="34" charset="0"/>
              </a:rPr>
              <a:t> </a:t>
            </a:r>
            <a:r>
              <a:rPr lang="fr-FR" sz="2000" dirty="0" err="1">
                <a:cs typeface="Arial" pitchFamily="34" charset="0"/>
              </a:rPr>
              <a:t>tutor</a:t>
            </a:r>
            <a:r>
              <a:rPr lang="fr-FR" sz="2000" dirty="0">
                <a:cs typeface="Arial" pitchFamily="34" charset="0"/>
              </a:rPr>
              <a:t>, </a:t>
            </a:r>
            <a:r>
              <a:rPr lang="fr-FR" sz="2000" dirty="0" err="1">
                <a:cs typeface="Arial" pitchFamily="34" charset="0"/>
              </a:rPr>
              <a:t>year</a:t>
            </a:r>
            <a:r>
              <a:rPr lang="fr-FR" sz="2000" dirty="0">
                <a:cs typeface="Arial" pitchFamily="34" charset="0"/>
              </a:rPr>
              <a:t> </a:t>
            </a:r>
            <a:r>
              <a:rPr lang="fr-FR" sz="2000" dirty="0" err="1">
                <a:cs typeface="Arial" pitchFamily="34" charset="0"/>
              </a:rPr>
              <a:t>head</a:t>
            </a:r>
            <a:r>
              <a:rPr lang="fr-FR" sz="2000" dirty="0">
                <a:cs typeface="Arial" pitchFamily="34" charset="0"/>
              </a:rPr>
              <a:t> or </a:t>
            </a:r>
            <a:r>
              <a:rPr lang="fr-FR" sz="2000" dirty="0" err="1">
                <a:cs typeface="Arial" pitchFamily="34" charset="0"/>
              </a:rPr>
              <a:t>other</a:t>
            </a:r>
            <a:r>
              <a:rPr lang="fr-FR" sz="2000" dirty="0">
                <a:cs typeface="Arial" pitchFamily="34" charset="0"/>
              </a:rPr>
              <a:t> </a:t>
            </a:r>
            <a:r>
              <a:rPr lang="fr-FR" sz="2000" dirty="0" err="1">
                <a:cs typeface="Arial" pitchFamily="34" charset="0"/>
              </a:rPr>
              <a:t>teacher</a:t>
            </a:r>
            <a:r>
              <a:rPr lang="fr-FR" sz="2000" dirty="0">
                <a:cs typeface="Arial" pitchFamily="34" charset="0"/>
              </a:rPr>
              <a:t> </a:t>
            </a:r>
            <a:r>
              <a:rPr lang="fr-FR" sz="2000" dirty="0" err="1">
                <a:cs typeface="Arial" pitchFamily="34" charset="0"/>
              </a:rPr>
              <a:t>whom</a:t>
            </a:r>
            <a:r>
              <a:rPr lang="fr-FR" sz="2000" dirty="0">
                <a:cs typeface="Arial" pitchFamily="34" charset="0"/>
              </a:rPr>
              <a:t> </a:t>
            </a:r>
            <a:r>
              <a:rPr lang="fr-FR" sz="2000" dirty="0" err="1">
                <a:cs typeface="Arial" pitchFamily="34" charset="0"/>
              </a:rPr>
              <a:t>you</a:t>
            </a:r>
            <a:r>
              <a:rPr lang="fr-FR" sz="2000" dirty="0">
                <a:cs typeface="Arial" pitchFamily="34" charset="0"/>
              </a:rPr>
              <a:t> </a:t>
            </a:r>
            <a:r>
              <a:rPr lang="fr-FR" sz="2000" dirty="0" err="1">
                <a:cs typeface="Arial" pitchFamily="34" charset="0"/>
              </a:rPr>
              <a:t>saw</a:t>
            </a:r>
            <a:r>
              <a:rPr lang="fr-FR" sz="2000" dirty="0">
                <a:cs typeface="Arial" pitchFamily="34" charset="0"/>
              </a:rPr>
              <a:t> to </a:t>
            </a:r>
            <a:r>
              <a:rPr lang="fr-FR" sz="2000" dirty="0" err="1">
                <a:cs typeface="Arial" pitchFamily="34" charset="0"/>
              </a:rPr>
              <a:t>discuss</a:t>
            </a:r>
            <a:r>
              <a:rPr lang="fr-FR" sz="2000" dirty="0">
                <a:cs typeface="Arial" pitchFamily="34" charset="0"/>
              </a:rPr>
              <a:t> </a:t>
            </a:r>
            <a:r>
              <a:rPr lang="fr-FR" sz="2000" dirty="0" err="1">
                <a:cs typeface="Arial" pitchFamily="34" charset="0"/>
              </a:rPr>
              <a:t>your</a:t>
            </a:r>
            <a:r>
              <a:rPr lang="fr-FR" sz="2000" dirty="0">
                <a:cs typeface="Arial" pitchFamily="34" charset="0"/>
              </a:rPr>
              <a:t> future</a:t>
            </a:r>
          </a:p>
          <a:p>
            <a:pPr marL="285750" indent="-285750">
              <a:lnSpc>
                <a:spcPct val="93000"/>
              </a:lnSpc>
              <a:spcBef>
                <a:spcPts val="300"/>
              </a:spcBef>
              <a:buClr>
                <a:schemeClr val="tx1"/>
              </a:buClr>
              <a:buSzPct val="100000"/>
              <a:buFont typeface="Arial" panose="020B0604020202020204" pitchFamily="34" charset="0"/>
              <a:buChar char="•"/>
            </a:pPr>
            <a:r>
              <a:rPr lang="fr-FR" sz="2000" dirty="0">
                <a:cs typeface="Arial" pitchFamily="34" charset="0"/>
              </a:rPr>
              <a:t>+1 if </a:t>
            </a:r>
            <a:r>
              <a:rPr lang="fr-FR" sz="2000" dirty="0" err="1">
                <a:cs typeface="Arial" pitchFamily="34" charset="0"/>
              </a:rPr>
              <a:t>you</a:t>
            </a:r>
            <a:r>
              <a:rPr lang="fr-FR" sz="2000" dirty="0">
                <a:cs typeface="Arial" pitchFamily="34" charset="0"/>
              </a:rPr>
              <a:t> </a:t>
            </a:r>
            <a:r>
              <a:rPr lang="fr-FR" sz="2000" dirty="0" err="1">
                <a:cs typeface="Arial" pitchFamily="34" charset="0"/>
              </a:rPr>
              <a:t>had</a:t>
            </a:r>
            <a:r>
              <a:rPr lang="fr-FR" sz="2000" dirty="0">
                <a:cs typeface="Arial" pitchFamily="34" charset="0"/>
              </a:rPr>
              <a:t> a </a:t>
            </a:r>
            <a:r>
              <a:rPr lang="fr-FR" sz="2000" dirty="0" err="1">
                <a:cs typeface="Arial" pitchFamily="34" charset="0"/>
              </a:rPr>
              <a:t>careers</a:t>
            </a:r>
            <a:r>
              <a:rPr lang="fr-FR" sz="2000" dirty="0">
                <a:cs typeface="Arial" pitchFamily="34" charset="0"/>
              </a:rPr>
              <a:t> </a:t>
            </a:r>
            <a:r>
              <a:rPr lang="fr-FR" sz="2000" dirty="0" err="1">
                <a:cs typeface="Arial" pitchFamily="34" charset="0"/>
              </a:rPr>
              <a:t>officer</a:t>
            </a:r>
            <a:r>
              <a:rPr lang="fr-FR" sz="2000" dirty="0">
                <a:cs typeface="Arial" pitchFamily="34" charset="0"/>
              </a:rPr>
              <a:t> interview</a:t>
            </a:r>
          </a:p>
          <a:p>
            <a:pPr marL="285750" indent="-285750">
              <a:lnSpc>
                <a:spcPct val="93000"/>
              </a:lnSpc>
              <a:spcBef>
                <a:spcPts val="300"/>
              </a:spcBef>
              <a:buClr>
                <a:schemeClr val="tx1"/>
              </a:buClr>
              <a:buSzPct val="100000"/>
              <a:buFont typeface="Arial" panose="020B0604020202020204" pitchFamily="34" charset="0"/>
              <a:buChar char="•"/>
            </a:pPr>
            <a:endParaRPr lang="fr-FR" sz="2000" dirty="0">
              <a:cs typeface="Arial" pitchFamily="34" charset="0"/>
            </a:endParaRPr>
          </a:p>
          <a:p>
            <a:pPr>
              <a:lnSpc>
                <a:spcPct val="93000"/>
              </a:lnSpc>
              <a:spcBef>
                <a:spcPts val="300"/>
              </a:spcBef>
              <a:buClr>
                <a:schemeClr val="tx1"/>
              </a:buClr>
              <a:buSzPct val="100000"/>
            </a:pPr>
            <a:r>
              <a:rPr lang="fr-FR" sz="2000" b="1" dirty="0">
                <a:cs typeface="Arial" pitchFamily="34" charset="0"/>
              </a:rPr>
              <a:t>= Max of 25 possible points</a:t>
            </a:r>
          </a:p>
        </p:txBody>
      </p:sp>
      <p:sp>
        <p:nvSpPr>
          <p:cNvPr id="35" name="ListLeanHorizontalTextTopic0">
            <a:extLst>
              <a:ext uri="{FF2B5EF4-FFF2-40B4-BE49-F238E27FC236}">
                <a16:creationId xmlns:a16="http://schemas.microsoft.com/office/drawing/2014/main" id="{30519B2C-3E66-4B22-A56B-E4F4D5CD45AA}"/>
              </a:ext>
            </a:extLst>
          </p:cNvPr>
          <p:cNvSpPr txBox="1"/>
          <p:nvPr>
            <p:custDataLst>
              <p:tags r:id="rId6"/>
            </p:custDataLst>
          </p:nvPr>
        </p:nvSpPr>
        <p:spPr>
          <a:xfrm>
            <a:off x="6136432" y="6144904"/>
            <a:ext cx="5476448" cy="572464"/>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sz="2000" b="1" dirty="0">
                <a:cs typeface="Arial" pitchFamily="34" charset="0"/>
              </a:rPr>
              <a:t>Ordinal regression, control number of external speaker careers talks </a:t>
            </a:r>
            <a:r>
              <a:rPr lang="en-GB" sz="2000" b="1" dirty="0">
                <a:cs typeface="Arial" pitchFamily="34" charset="0"/>
                <a:sym typeface="Wingdings" panose="05000000000000000000" pitchFamily="2" charset="2"/>
              </a:rPr>
              <a:t></a:t>
            </a:r>
            <a:r>
              <a:rPr lang="en-GB" sz="2000" b="1" dirty="0">
                <a:cs typeface="Arial" pitchFamily="34" charset="0"/>
              </a:rPr>
              <a:t> remains stat. significant</a:t>
            </a:r>
          </a:p>
        </p:txBody>
      </p:sp>
      <p:graphicFrame>
        <p:nvGraphicFramePr>
          <p:cNvPr id="36" name="Table 35">
            <a:extLst>
              <a:ext uri="{FF2B5EF4-FFF2-40B4-BE49-F238E27FC236}">
                <a16:creationId xmlns:a16="http://schemas.microsoft.com/office/drawing/2014/main" id="{5564361B-70AB-4C41-86CF-800F753EE1B2}"/>
              </a:ext>
            </a:extLst>
          </p:cNvPr>
          <p:cNvGraphicFramePr>
            <a:graphicFrameLocks noGrp="1"/>
          </p:cNvGraphicFramePr>
          <p:nvPr>
            <p:extLst>
              <p:ext uri="{D42A27DB-BD31-4B8C-83A1-F6EECF244321}">
                <p14:modId xmlns:p14="http://schemas.microsoft.com/office/powerpoint/2010/main" val="4029740456"/>
              </p:ext>
            </p:extLst>
          </p:nvPr>
        </p:nvGraphicFramePr>
        <p:xfrm>
          <a:off x="6149664" y="2279726"/>
          <a:ext cx="5476448" cy="3693816"/>
        </p:xfrm>
        <a:graphic>
          <a:graphicData uri="http://schemas.openxmlformats.org/drawingml/2006/table">
            <a:tbl>
              <a:tblPr/>
              <a:tblGrid>
                <a:gridCol w="2591734">
                  <a:extLst>
                    <a:ext uri="{9D8B030D-6E8A-4147-A177-3AD203B41FA5}">
                      <a16:colId xmlns:a16="http://schemas.microsoft.com/office/drawing/2014/main" val="20000"/>
                    </a:ext>
                  </a:extLst>
                </a:gridCol>
                <a:gridCol w="1442357">
                  <a:extLst>
                    <a:ext uri="{9D8B030D-6E8A-4147-A177-3AD203B41FA5}">
                      <a16:colId xmlns:a16="http://schemas.microsoft.com/office/drawing/2014/main" val="20001"/>
                    </a:ext>
                  </a:extLst>
                </a:gridCol>
                <a:gridCol w="1442357">
                  <a:extLst>
                    <a:ext uri="{9D8B030D-6E8A-4147-A177-3AD203B41FA5}">
                      <a16:colId xmlns:a16="http://schemas.microsoft.com/office/drawing/2014/main" val="20002"/>
                    </a:ext>
                  </a:extLst>
                </a:gridCol>
              </a:tblGrid>
              <a:tr h="432756">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ctr" fontAlgn="b"/>
                      <a:r>
                        <a:rPr lang="en-GB" sz="1800" b="1" i="0" u="none" strike="noStrike" dirty="0">
                          <a:solidFill>
                            <a:srgbClr val="000000"/>
                          </a:solidFill>
                          <a:effectLst/>
                          <a:latin typeface="Calibri" panose="020F0502020204030204" pitchFamily="34" charset="0"/>
                        </a:rPr>
                        <a:t>Intensity Index*</a:t>
                      </a:r>
                    </a:p>
                  </a:txBody>
                  <a:tcPr marL="0" marR="0" marT="0" marB="0"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0"/>
                  </a:ext>
                </a:extLst>
              </a:tr>
              <a:tr h="432756">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0-5</a:t>
                      </a:r>
                    </a:p>
                  </a:txBody>
                  <a:tcPr marL="0" marR="0" marT="0" marB="0" anchor="ctr">
                    <a:lnL>
                      <a:noFill/>
                    </a:lnL>
                    <a:lnR>
                      <a:noFill/>
                    </a:lnR>
                    <a:lnT>
                      <a:noFill/>
                    </a:lnT>
                    <a:lnB>
                      <a:noFill/>
                    </a:lnB>
                  </a:tcPr>
                </a:tc>
                <a:tc>
                  <a:txBody>
                    <a:bodyPr/>
                    <a:lstStyle/>
                    <a:p>
                      <a:pPr algn="ctr" fontAlgn="b"/>
                      <a:r>
                        <a:rPr lang="en-GB" sz="1800" b="0" i="0" u="none" strike="noStrike">
                          <a:solidFill>
                            <a:srgbClr val="000000"/>
                          </a:solidFill>
                          <a:effectLst/>
                          <a:latin typeface="Calibri" panose="020F0502020204030204" pitchFamily="34" charset="0"/>
                        </a:rPr>
                        <a:t>6+</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432756">
                <a:tc>
                  <a:txBody>
                    <a:bodyPr/>
                    <a:lstStyle/>
                    <a:p>
                      <a:pPr algn="l" fontAlgn="b"/>
                      <a:r>
                        <a:rPr lang="en-GB" sz="1800" b="0" i="0" u="none" strike="noStrike">
                          <a:solidFill>
                            <a:srgbClr val="000000"/>
                          </a:solidFill>
                          <a:effectLst/>
                          <a:latin typeface="Calibri" panose="020F0502020204030204" pitchFamily="34" charset="0"/>
                        </a:rPr>
                        <a:t>Very Helpful</a:t>
                      </a:r>
                    </a:p>
                  </a:txBody>
                  <a:tcPr marL="0" marR="0" marT="0" marB="0" anchor="ctr">
                    <a:lnL>
                      <a:noFill/>
                    </a:lnL>
                    <a:lnR>
                      <a:noFill/>
                    </a:lnR>
                    <a:lnT>
                      <a:noFill/>
                    </a:lnT>
                    <a:lnB>
                      <a:noFill/>
                    </a:lnB>
                  </a:tcPr>
                </a:tc>
                <a:tc>
                  <a:txBody>
                    <a:bodyPr/>
                    <a:lstStyle/>
                    <a:p>
                      <a:pPr algn="ctr" fontAlgn="b"/>
                      <a:r>
                        <a:rPr lang="en-GB" sz="1800" b="0" i="0" u="none" strike="noStrike" dirty="0">
                          <a:solidFill>
                            <a:srgbClr val="000000"/>
                          </a:solidFill>
                          <a:effectLst/>
                          <a:latin typeface="Calibri" panose="020F0502020204030204" pitchFamily="34" charset="0"/>
                        </a:rPr>
                        <a:t>42%</a:t>
                      </a:r>
                    </a:p>
                  </a:txBody>
                  <a:tcPr marL="0" marR="0" marT="0" marB="0" anchor="ctr">
                    <a:lnL>
                      <a:noFill/>
                    </a:lnL>
                    <a:lnR>
                      <a:noFill/>
                    </a:lnR>
                    <a:lnT>
                      <a:noFill/>
                    </a:lnT>
                    <a:lnB>
                      <a:noFill/>
                    </a:lnB>
                    <a:solidFill>
                      <a:srgbClr val="FA9874"/>
                    </a:solidFill>
                  </a:tcPr>
                </a:tc>
                <a:tc>
                  <a:txBody>
                    <a:bodyPr/>
                    <a:lstStyle/>
                    <a:p>
                      <a:pPr algn="ctr" fontAlgn="b"/>
                      <a:r>
                        <a:rPr lang="en-GB" sz="1800" b="0" i="0" u="none" strike="noStrike" dirty="0">
                          <a:solidFill>
                            <a:srgbClr val="000000"/>
                          </a:solidFill>
                          <a:effectLst/>
                          <a:latin typeface="Calibri" panose="020F0502020204030204" pitchFamily="34" charset="0"/>
                        </a:rPr>
                        <a:t>58%</a:t>
                      </a:r>
                    </a:p>
                  </a:txBody>
                  <a:tcPr marL="0" marR="0" marT="0" marB="0" anchor="ctr">
                    <a:lnL>
                      <a:noFill/>
                    </a:lnL>
                    <a:lnR>
                      <a:noFill/>
                    </a:lnR>
                    <a:lnT>
                      <a:noFill/>
                    </a:lnT>
                    <a:lnB>
                      <a:noFill/>
                    </a:lnB>
                    <a:solidFill>
                      <a:srgbClr val="9DCF7F"/>
                    </a:solidFill>
                  </a:tcPr>
                </a:tc>
                <a:extLst>
                  <a:ext uri="{0D108BD9-81ED-4DB2-BD59-A6C34878D82A}">
                    <a16:rowId xmlns:a16="http://schemas.microsoft.com/office/drawing/2014/main" val="10002"/>
                  </a:ext>
                </a:extLst>
              </a:tr>
              <a:tr h="432756">
                <a:tc>
                  <a:txBody>
                    <a:bodyPr/>
                    <a:lstStyle/>
                    <a:p>
                      <a:pPr algn="l" fontAlgn="b"/>
                      <a:r>
                        <a:rPr lang="en-GB" sz="1800" b="0" i="0" u="none" strike="noStrike" dirty="0">
                          <a:solidFill>
                            <a:srgbClr val="000000"/>
                          </a:solidFill>
                          <a:effectLst/>
                          <a:latin typeface="Calibri" panose="020F0502020204030204" pitchFamily="34" charset="0"/>
                        </a:rPr>
                        <a:t>Quite Helpful</a:t>
                      </a:r>
                    </a:p>
                  </a:txBody>
                  <a:tcPr marL="0" marR="0" marT="0" marB="0" anchor="ctr">
                    <a:lnL>
                      <a:noFill/>
                    </a:lnL>
                    <a:lnR>
                      <a:noFill/>
                    </a:lnR>
                    <a:lnT>
                      <a:noFill/>
                    </a:lnT>
                    <a:lnB>
                      <a:noFill/>
                    </a:lnB>
                  </a:tcPr>
                </a:tc>
                <a:tc>
                  <a:txBody>
                    <a:bodyPr/>
                    <a:lstStyle/>
                    <a:p>
                      <a:pPr algn="ctr" fontAlgn="b"/>
                      <a:r>
                        <a:rPr lang="en-GB" sz="1800" b="0" i="0" u="none" strike="noStrike">
                          <a:solidFill>
                            <a:srgbClr val="000000"/>
                          </a:solidFill>
                          <a:effectLst/>
                          <a:latin typeface="Calibri" panose="020F0502020204030204" pitchFamily="34" charset="0"/>
                        </a:rPr>
                        <a:t>45%</a:t>
                      </a:r>
                    </a:p>
                  </a:txBody>
                  <a:tcPr marL="0" marR="0" marT="0" marB="0" anchor="ctr">
                    <a:lnL>
                      <a:noFill/>
                    </a:lnL>
                    <a:lnR>
                      <a:noFill/>
                    </a:lnR>
                    <a:lnT>
                      <a:noFill/>
                    </a:lnT>
                    <a:lnB>
                      <a:noFill/>
                    </a:lnB>
                    <a:solidFill>
                      <a:srgbClr val="FCB479"/>
                    </a:solidFill>
                  </a:tcPr>
                </a:tc>
                <a:tc>
                  <a:txBody>
                    <a:bodyPr/>
                    <a:lstStyle/>
                    <a:p>
                      <a:pPr algn="ctr" fontAlgn="b"/>
                      <a:r>
                        <a:rPr lang="en-GB" sz="1800" b="0" i="0" u="none" strike="noStrike" dirty="0">
                          <a:solidFill>
                            <a:srgbClr val="000000"/>
                          </a:solidFill>
                          <a:effectLst/>
                          <a:latin typeface="Calibri" panose="020F0502020204030204" pitchFamily="34" charset="0"/>
                        </a:rPr>
                        <a:t>55%</a:t>
                      </a:r>
                    </a:p>
                  </a:txBody>
                  <a:tcPr marL="0" marR="0" marT="0" marB="0" anchor="ctr">
                    <a:lnL>
                      <a:noFill/>
                    </a:lnL>
                    <a:lnR>
                      <a:noFill/>
                    </a:lnR>
                    <a:lnT>
                      <a:noFill/>
                    </a:lnT>
                    <a:lnB>
                      <a:noFill/>
                    </a:lnB>
                    <a:solidFill>
                      <a:srgbClr val="BED981"/>
                    </a:solidFill>
                  </a:tcPr>
                </a:tc>
                <a:extLst>
                  <a:ext uri="{0D108BD9-81ED-4DB2-BD59-A6C34878D82A}">
                    <a16:rowId xmlns:a16="http://schemas.microsoft.com/office/drawing/2014/main" val="10003"/>
                  </a:ext>
                </a:extLst>
              </a:tr>
              <a:tr h="432756">
                <a:tc>
                  <a:txBody>
                    <a:bodyPr/>
                    <a:lstStyle/>
                    <a:p>
                      <a:pPr algn="l" fontAlgn="b"/>
                      <a:r>
                        <a:rPr lang="en-GB" sz="1800" b="0" i="0" u="none" strike="noStrike" dirty="0">
                          <a:solidFill>
                            <a:srgbClr val="000000"/>
                          </a:solidFill>
                          <a:effectLst/>
                          <a:latin typeface="Calibri" panose="020F0502020204030204" pitchFamily="34" charset="0"/>
                        </a:rPr>
                        <a:t>Not Very Helpful</a:t>
                      </a:r>
                    </a:p>
                  </a:txBody>
                  <a:tcPr marL="0" marR="0" marT="0" marB="0" anchor="ctr">
                    <a:lnL>
                      <a:noFill/>
                    </a:lnL>
                    <a:lnR>
                      <a:noFill/>
                    </a:lnR>
                    <a:lnT>
                      <a:noFill/>
                    </a:lnT>
                    <a:lnB>
                      <a:noFill/>
                    </a:lnB>
                  </a:tcPr>
                </a:tc>
                <a:tc>
                  <a:txBody>
                    <a:bodyPr/>
                    <a:lstStyle/>
                    <a:p>
                      <a:pPr algn="ctr" fontAlgn="b"/>
                      <a:r>
                        <a:rPr lang="en-GB" sz="1800" b="0" i="0" u="none" strike="noStrike">
                          <a:solidFill>
                            <a:srgbClr val="000000"/>
                          </a:solidFill>
                          <a:effectLst/>
                          <a:latin typeface="Calibri" panose="020F0502020204030204" pitchFamily="34" charset="0"/>
                        </a:rPr>
                        <a:t>54%</a:t>
                      </a:r>
                    </a:p>
                  </a:txBody>
                  <a:tcPr marL="0" marR="0" marT="0" marB="0" anchor="ctr">
                    <a:lnL>
                      <a:noFill/>
                    </a:lnL>
                    <a:lnR>
                      <a:noFill/>
                    </a:lnR>
                    <a:lnT>
                      <a:noFill/>
                    </a:lnT>
                    <a:lnB>
                      <a:noFill/>
                    </a:lnB>
                    <a:solidFill>
                      <a:srgbClr val="D0DE82"/>
                    </a:solidFill>
                  </a:tcPr>
                </a:tc>
                <a:tc>
                  <a:txBody>
                    <a:bodyPr/>
                    <a:lstStyle/>
                    <a:p>
                      <a:pPr algn="ctr" fontAlgn="b"/>
                      <a:r>
                        <a:rPr lang="en-GB" sz="1800" b="0" i="0" u="none" strike="noStrike" dirty="0">
                          <a:solidFill>
                            <a:srgbClr val="000000"/>
                          </a:solidFill>
                          <a:effectLst/>
                          <a:latin typeface="Calibri" panose="020F0502020204030204" pitchFamily="34" charset="0"/>
                        </a:rPr>
                        <a:t>46%</a:t>
                      </a:r>
                    </a:p>
                  </a:txBody>
                  <a:tcPr marL="0" marR="0" marT="0" marB="0" anchor="ctr">
                    <a:lnL>
                      <a:noFill/>
                    </a:lnL>
                    <a:lnR>
                      <a:noFill/>
                    </a:lnR>
                    <a:lnT>
                      <a:noFill/>
                    </a:lnT>
                    <a:lnB>
                      <a:noFill/>
                    </a:lnB>
                    <a:solidFill>
                      <a:srgbClr val="FCC37C"/>
                    </a:solidFill>
                  </a:tcPr>
                </a:tc>
                <a:extLst>
                  <a:ext uri="{0D108BD9-81ED-4DB2-BD59-A6C34878D82A}">
                    <a16:rowId xmlns:a16="http://schemas.microsoft.com/office/drawing/2014/main" val="10004"/>
                  </a:ext>
                </a:extLst>
              </a:tr>
              <a:tr h="432756">
                <a:tc>
                  <a:txBody>
                    <a:bodyPr/>
                    <a:lstStyle/>
                    <a:p>
                      <a:pPr algn="l" fontAlgn="b"/>
                      <a:r>
                        <a:rPr lang="en-GB" sz="1800" b="0" i="0" u="none" strike="noStrike">
                          <a:solidFill>
                            <a:srgbClr val="000000"/>
                          </a:solidFill>
                          <a:effectLst/>
                          <a:latin typeface="Calibri" panose="020F0502020204030204" pitchFamily="34" charset="0"/>
                        </a:rPr>
                        <a:t>Not at all Helpful</a:t>
                      </a:r>
                    </a:p>
                  </a:txBody>
                  <a:tcPr marL="0" marR="0" marT="0" marB="0" anchor="ctr">
                    <a:lnL>
                      <a:noFill/>
                    </a:lnL>
                    <a:lnR>
                      <a:noFill/>
                    </a:lnR>
                    <a:lnT>
                      <a:noFill/>
                    </a:lnT>
                    <a:lnB>
                      <a:noFill/>
                    </a:lnB>
                  </a:tcPr>
                </a:tc>
                <a:tc>
                  <a:txBody>
                    <a:bodyPr/>
                    <a:lstStyle/>
                    <a:p>
                      <a:pPr algn="ctr" fontAlgn="b"/>
                      <a:r>
                        <a:rPr lang="en-GB" sz="1800" b="0" i="0" u="none" strike="noStrike">
                          <a:solidFill>
                            <a:srgbClr val="000000"/>
                          </a:solidFill>
                          <a:effectLst/>
                          <a:latin typeface="Calibri" panose="020F0502020204030204" pitchFamily="34" charset="0"/>
                        </a:rPr>
                        <a:t>63%</a:t>
                      </a:r>
                    </a:p>
                  </a:txBody>
                  <a:tcPr marL="0" marR="0" marT="0" marB="0" anchor="ctr">
                    <a:lnL>
                      <a:noFill/>
                    </a:lnL>
                    <a:lnR>
                      <a:noFill/>
                    </a:lnR>
                    <a:lnT>
                      <a:noFill/>
                    </a:lnT>
                    <a:lnB>
                      <a:noFill/>
                    </a:lnB>
                    <a:solidFill>
                      <a:srgbClr val="63BE7B"/>
                    </a:solidFill>
                  </a:tcPr>
                </a:tc>
                <a:tc>
                  <a:txBody>
                    <a:bodyPr/>
                    <a:lstStyle/>
                    <a:p>
                      <a:pPr algn="ctr" fontAlgn="b"/>
                      <a:r>
                        <a:rPr lang="en-GB" sz="1800" b="0" i="0" u="none" strike="noStrike" dirty="0">
                          <a:solidFill>
                            <a:srgbClr val="000000"/>
                          </a:solidFill>
                          <a:effectLst/>
                          <a:latin typeface="Calibri" panose="020F0502020204030204" pitchFamily="34" charset="0"/>
                        </a:rPr>
                        <a:t>37%</a:t>
                      </a:r>
                    </a:p>
                  </a:txBody>
                  <a:tcPr marL="0" marR="0" marT="0" marB="0" anchor="ctr">
                    <a:lnL>
                      <a:noFill/>
                    </a:lnL>
                    <a:lnR>
                      <a:noFill/>
                    </a:lnR>
                    <a:lnT>
                      <a:noFill/>
                    </a:lnT>
                    <a:lnB>
                      <a:noFill/>
                    </a:lnB>
                    <a:solidFill>
                      <a:srgbClr val="F8696B"/>
                    </a:solidFill>
                  </a:tcPr>
                </a:tc>
                <a:extLst>
                  <a:ext uri="{0D108BD9-81ED-4DB2-BD59-A6C34878D82A}">
                    <a16:rowId xmlns:a16="http://schemas.microsoft.com/office/drawing/2014/main" val="10005"/>
                  </a:ext>
                </a:extLst>
              </a:tr>
              <a:tr h="432756">
                <a:tc gridSpan="3">
                  <a:txBody>
                    <a:bodyPr/>
                    <a:lstStyle/>
                    <a:p>
                      <a:pPr algn="l" fontAlgn="b"/>
                      <a:r>
                        <a:rPr lang="en-GB" sz="1800" b="0" i="1" u="none" strike="noStrike" dirty="0">
                          <a:solidFill>
                            <a:srgbClr val="000000"/>
                          </a:solidFill>
                          <a:effectLst/>
                          <a:latin typeface="Calibri" panose="020F0502020204030204" pitchFamily="34" charset="0"/>
                        </a:rPr>
                        <a:t>* Approx. split top/bottom half of n=4,834</a:t>
                      </a:r>
                      <a:r>
                        <a:rPr lang="en-GB" sz="1800" b="0" i="1" u="none" strike="noStrike" baseline="0" dirty="0">
                          <a:solidFill>
                            <a:srgbClr val="000000"/>
                          </a:solidFill>
                          <a:effectLst/>
                          <a:latin typeface="Calibri" panose="020F0502020204030204" pitchFamily="34" charset="0"/>
                        </a:rPr>
                        <a:t> respondents</a:t>
                      </a:r>
                    </a:p>
                    <a:p>
                      <a:pPr algn="l" fontAlgn="b"/>
                      <a:endParaRPr lang="en-GB" sz="1800" b="0" i="1" u="none" strike="noStrike" baseline="0" dirty="0">
                        <a:solidFill>
                          <a:srgbClr val="000000"/>
                        </a:solidFill>
                        <a:effectLst/>
                        <a:latin typeface="Calibri" panose="020F0502020204030204" pitchFamily="34" charset="0"/>
                      </a:endParaRPr>
                    </a:p>
                    <a:p>
                      <a:pPr algn="l" fontAlgn="b"/>
                      <a:r>
                        <a:rPr lang="en-GB" sz="1800" b="0" i="1" u="none" strike="noStrike" baseline="0" dirty="0">
                          <a:solidFill>
                            <a:srgbClr val="000000"/>
                          </a:solidFill>
                          <a:effectLst/>
                          <a:latin typeface="Calibri" panose="020F0502020204030204" pitchFamily="34" charset="0"/>
                        </a:rPr>
                        <a:t>Note: Other work has shown link between perceived usefulness of talks and their associated wage premium</a:t>
                      </a:r>
                      <a:endParaRPr lang="en-GB" sz="1800" b="0" i="1"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808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1jSM.2Jp0K1nh3i4Anz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HttfMe75E6Abrls7SbBx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N1jSM.2Jp0K1nh3i4Anz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9EmX2VOP8USYz.YREYhpPg"/>
</p:tagLst>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5915</TotalTime>
  <Words>2437</Words>
  <Application>Microsoft Office PowerPoint</Application>
  <PresentationFormat>Widescreen</PresentationFormat>
  <Paragraphs>287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Blank</vt:lpstr>
      <vt:lpstr>Chris Percy, Independent Researcher  Dr Elnaz Kashefpakdel, Education and Employers    </vt:lpstr>
      <vt:lpstr>Testimony that inspired the work</vt:lpstr>
      <vt:lpstr>What do we mean by social capital? </vt:lpstr>
      <vt:lpstr>The research questions</vt:lpstr>
      <vt:lpstr>Source data: The British Cohort Study 1970</vt:lpstr>
      <vt:lpstr>How do we measure the different forms of social capital?</vt:lpstr>
      <vt:lpstr>Question 1: Can schools make up for differences in “real social capital” via careers activities to create “proxy social capital”? YES</vt:lpstr>
      <vt:lpstr>Question 2: Can schools achieve this better via “insiders” or “outsiders”? OUTSIDERS BUT…</vt:lpstr>
      <vt:lpstr>… external speakers only add the most value when they take place in a school with a rich culture of “insiders” supporting careers activity</vt:lpstr>
      <vt:lpstr>So schools can make up for social capital disadvantage – but do they? (1/2)</vt:lpstr>
      <vt:lpstr>So schools can make up for social capital disadvantage – but do they? (2/2)</vt:lpstr>
      <vt:lpstr>Conclusions</vt:lpstr>
      <vt:lpstr>Source material and ongoing discussions</vt:lpstr>
      <vt:lpstr>Appendix (pending Q&amp;A)</vt:lpstr>
      <vt:lpstr>Policy intervention at scale requires a perspective on two possible confounding effects: individual agency and signalling effect</vt:lpstr>
      <vt:lpstr>Example quotes from students and teachers (2011, YouGov)</vt:lpstr>
      <vt:lpstr>Two surveys suggest that more diverse and more personal employer interactions are more often perceived as helpful</vt:lpstr>
      <vt:lpstr>PowerPoint Presentation</vt:lpstr>
      <vt:lpstr>Individuals who found career talks very helpful display a stronger wage premium</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Mann</dc:creator>
  <cp:lastModifiedBy>Chris</cp:lastModifiedBy>
  <cp:revision>210</cp:revision>
  <cp:lastPrinted>2016-06-13T10:27:12Z</cp:lastPrinted>
  <dcterms:created xsi:type="dcterms:W3CDTF">2016-01-14T09:50:30Z</dcterms:created>
  <dcterms:modified xsi:type="dcterms:W3CDTF">2018-06-29T11:05:01Z</dcterms:modified>
</cp:coreProperties>
</file>