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1"/>
  </p:notesMasterIdLst>
  <p:sldIdLst>
    <p:sldId id="258" r:id="rId5"/>
    <p:sldId id="314" r:id="rId6"/>
    <p:sldId id="339" r:id="rId7"/>
    <p:sldId id="331" r:id="rId8"/>
    <p:sldId id="327" r:id="rId9"/>
    <p:sldId id="340" r:id="rId10"/>
    <p:sldId id="328" r:id="rId11"/>
    <p:sldId id="329" r:id="rId12"/>
    <p:sldId id="332" r:id="rId13"/>
    <p:sldId id="333" r:id="rId14"/>
    <p:sldId id="335" r:id="rId15"/>
    <p:sldId id="337" r:id="rId16"/>
    <p:sldId id="334" r:id="rId17"/>
    <p:sldId id="338" r:id="rId18"/>
    <p:sldId id="341" r:id="rId19"/>
    <p:sldId id="325" r:id="rId2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57C"/>
    <a:srgbClr val="262626"/>
    <a:srgbClr val="00A5E4"/>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81883" autoAdjust="0"/>
  </p:normalViewPr>
  <p:slideViewPr>
    <p:cSldViewPr snapToGrid="0" showGuides="1">
      <p:cViewPr>
        <p:scale>
          <a:sx n="70" d="100"/>
          <a:sy n="70" d="100"/>
        </p:scale>
        <p:origin x="-516" y="6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'Q12'!$Q$3</c:f>
              <c:strCache>
                <c:ptCount val="1"/>
                <c:pt idx="0">
                  <c:v>Yes</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'Q12'!$P$4:$P$12</c:f>
              <c:strCache>
                <c:ptCount val="9"/>
                <c:pt idx="0">
                  <c:v>Contribution to funding </c:v>
                </c:pt>
                <c:pt idx="1">
                  <c:v>Course approval</c:v>
                </c:pt>
                <c:pt idx="2">
                  <c:v>Course delivery</c:v>
                </c:pt>
                <c:pt idx="3">
                  <c:v>Collaboration in the devt. of the curricula</c:v>
                </c:pt>
                <c:pt idx="4">
                  <c:v>Promotion of learning to staff</c:v>
                </c:pt>
                <c:pt idx="5">
                  <c:v>Governing Board</c:v>
                </c:pt>
                <c:pt idx="6">
                  <c:v>Identification of staff skills needs</c:v>
                </c:pt>
                <c:pt idx="7">
                  <c:v> Work based training </c:v>
                </c:pt>
                <c:pt idx="8">
                  <c:v>Offer apprenticeships </c:v>
                </c:pt>
              </c:strCache>
            </c:strRef>
          </c:cat>
          <c:val>
            <c:numRef>
              <c:f>'Q12'!$Q$4:$Q$12</c:f>
              <c:numCache>
                <c:formatCode>0</c:formatCode>
                <c:ptCount val="9"/>
                <c:pt idx="0">
                  <c:v>37.333333333333336</c:v>
                </c:pt>
                <c:pt idx="1">
                  <c:v>40.789473684210527</c:v>
                </c:pt>
                <c:pt idx="2">
                  <c:v>49.315068493150683</c:v>
                </c:pt>
                <c:pt idx="3">
                  <c:v>50.666666666666671</c:v>
                </c:pt>
                <c:pt idx="4">
                  <c:v>50.666666666666671</c:v>
                </c:pt>
                <c:pt idx="5">
                  <c:v>52.054794520547944</c:v>
                </c:pt>
                <c:pt idx="6">
                  <c:v>53.333333333333336</c:v>
                </c:pt>
                <c:pt idx="7">
                  <c:v>86.666666666666671</c:v>
                </c:pt>
                <c:pt idx="8">
                  <c:v>92.10526315789474</c:v>
                </c:pt>
              </c:numCache>
            </c:numRef>
          </c:val>
          <c:extLst xmlns:c16r2="http://schemas.microsoft.com/office/drawing/2015/06/chart">
            <c:ext xmlns:c16="http://schemas.microsoft.com/office/drawing/2014/chart" uri="{C3380CC4-5D6E-409C-BE32-E72D297353CC}">
              <c16:uniqueId val="{00000000-A556-4D44-8C16-6AEB50420B2E}"/>
            </c:ext>
          </c:extLst>
        </c:ser>
        <c:dLbls>
          <c:dLblPos val="outEnd"/>
          <c:showLegendKey val="0"/>
          <c:showVal val="1"/>
          <c:showCatName val="0"/>
          <c:showSerName val="0"/>
          <c:showPercent val="0"/>
          <c:showBubbleSize val="0"/>
        </c:dLbls>
        <c:gapWidth val="150"/>
        <c:axId val="255385600"/>
        <c:axId val="255387136"/>
      </c:barChart>
      <c:catAx>
        <c:axId val="25538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55387136"/>
        <c:crosses val="autoZero"/>
        <c:auto val="1"/>
        <c:lblAlgn val="ctr"/>
        <c:lblOffset val="100"/>
        <c:noMultiLvlLbl val="0"/>
      </c:catAx>
      <c:valAx>
        <c:axId val="2553871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5385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37046-E794-4DDE-B778-80262773D61F}" type="doc">
      <dgm:prSet loTypeId="urn:microsoft.com/office/officeart/2005/8/layout/hProcess11" loCatId="process" qsTypeId="urn:microsoft.com/office/officeart/2005/8/quickstyle/3d2" qsCatId="3D" csTypeId="urn:microsoft.com/office/officeart/2005/8/colors/accent4_3" csCatId="accent4" phldr="1"/>
      <dgm:spPr/>
    </dgm:pt>
    <dgm:pt modelId="{3BC86BAE-09A6-467C-928C-C0BBCEBDA724}">
      <dgm:prSet phldrT="[Text]"/>
      <dgm:spPr/>
      <dgm:t>
        <a:bodyPr/>
        <a:lstStyle/>
        <a:p>
          <a:r>
            <a:rPr lang="en-GB" dirty="0"/>
            <a:t>Most: England</a:t>
          </a:r>
        </a:p>
      </dgm:t>
    </dgm:pt>
    <dgm:pt modelId="{D674A7DC-A6C3-4E88-AE66-684C2335A28A}" type="parTrans" cxnId="{12F59CEC-CE1D-4897-B549-3678AD8722F6}">
      <dgm:prSet/>
      <dgm:spPr/>
      <dgm:t>
        <a:bodyPr/>
        <a:lstStyle/>
        <a:p>
          <a:endParaRPr lang="en-GB"/>
        </a:p>
      </dgm:t>
    </dgm:pt>
    <dgm:pt modelId="{E7FEDE5A-326A-4327-A5F6-0AA6A6857ED0}" type="sibTrans" cxnId="{12F59CEC-CE1D-4897-B549-3678AD8722F6}">
      <dgm:prSet/>
      <dgm:spPr/>
      <dgm:t>
        <a:bodyPr/>
        <a:lstStyle/>
        <a:p>
          <a:endParaRPr lang="en-GB"/>
        </a:p>
      </dgm:t>
    </dgm:pt>
    <dgm:pt modelId="{F1867FD3-9D14-4380-B433-E7884B21DAF7}">
      <dgm:prSet phldrT="[Text]"/>
      <dgm:spPr/>
      <dgm:t>
        <a:bodyPr/>
        <a:lstStyle/>
        <a:p>
          <a:r>
            <a:rPr lang="en-GB" dirty="0"/>
            <a:t>Least: SA and Vietnam</a:t>
          </a:r>
        </a:p>
      </dgm:t>
    </dgm:pt>
    <dgm:pt modelId="{59C3458A-0F05-42FE-8BEA-2371B187F3DE}" type="parTrans" cxnId="{D4DBE3C5-97F0-44E1-8AF2-4D80285619B7}">
      <dgm:prSet/>
      <dgm:spPr/>
      <dgm:t>
        <a:bodyPr/>
        <a:lstStyle/>
        <a:p>
          <a:endParaRPr lang="en-GB"/>
        </a:p>
      </dgm:t>
    </dgm:pt>
    <dgm:pt modelId="{DBB9B293-32F6-4394-8E33-226380910EB7}" type="sibTrans" cxnId="{D4DBE3C5-97F0-44E1-8AF2-4D80285619B7}">
      <dgm:prSet/>
      <dgm:spPr/>
      <dgm:t>
        <a:bodyPr/>
        <a:lstStyle/>
        <a:p>
          <a:endParaRPr lang="en-GB"/>
        </a:p>
      </dgm:t>
    </dgm:pt>
    <dgm:pt modelId="{6B6B655E-9ACF-4883-AD5B-841700E94133}" type="pres">
      <dgm:prSet presAssocID="{6AA37046-E794-4DDE-B778-80262773D61F}" presName="Name0" presStyleCnt="0">
        <dgm:presLayoutVars>
          <dgm:dir/>
          <dgm:resizeHandles val="exact"/>
        </dgm:presLayoutVars>
      </dgm:prSet>
      <dgm:spPr/>
    </dgm:pt>
    <dgm:pt modelId="{2F28A11E-BBEF-454B-A43C-F68623D2C1E5}" type="pres">
      <dgm:prSet presAssocID="{6AA37046-E794-4DDE-B778-80262773D61F}" presName="arrow" presStyleLbl="bgShp" presStyleIdx="0" presStyleCnt="1"/>
      <dgm:spPr/>
    </dgm:pt>
    <dgm:pt modelId="{62DD8935-9230-430E-BE7C-DD9B253EA738}" type="pres">
      <dgm:prSet presAssocID="{6AA37046-E794-4DDE-B778-80262773D61F}" presName="points" presStyleCnt="0"/>
      <dgm:spPr/>
    </dgm:pt>
    <dgm:pt modelId="{3DB11EB2-F2CD-4A09-A228-C725D7D6B338}" type="pres">
      <dgm:prSet presAssocID="{3BC86BAE-09A6-467C-928C-C0BBCEBDA724}" presName="compositeA" presStyleCnt="0"/>
      <dgm:spPr/>
    </dgm:pt>
    <dgm:pt modelId="{1E9C2BFF-1AC1-455E-ADDB-BD20A099DB30}" type="pres">
      <dgm:prSet presAssocID="{3BC86BAE-09A6-467C-928C-C0BBCEBDA724}" presName="textA" presStyleLbl="revTx" presStyleIdx="0" presStyleCnt="2">
        <dgm:presLayoutVars>
          <dgm:bulletEnabled val="1"/>
        </dgm:presLayoutVars>
      </dgm:prSet>
      <dgm:spPr/>
      <dgm:t>
        <a:bodyPr/>
        <a:lstStyle/>
        <a:p>
          <a:endParaRPr lang="en-GB"/>
        </a:p>
      </dgm:t>
    </dgm:pt>
    <dgm:pt modelId="{3D63BE8A-800B-4515-9BEA-D1789759D988}" type="pres">
      <dgm:prSet presAssocID="{3BC86BAE-09A6-467C-928C-C0BBCEBDA724}" presName="circleA" presStyleLbl="node1" presStyleIdx="0" presStyleCnt="2"/>
      <dgm:spPr/>
    </dgm:pt>
    <dgm:pt modelId="{9A8CAEC7-3EC5-4ACC-B897-D8DC4B2E6AC1}" type="pres">
      <dgm:prSet presAssocID="{3BC86BAE-09A6-467C-928C-C0BBCEBDA724}" presName="spaceA" presStyleCnt="0"/>
      <dgm:spPr/>
    </dgm:pt>
    <dgm:pt modelId="{42215D72-ACA8-4BF1-8E68-9C4103503A8A}" type="pres">
      <dgm:prSet presAssocID="{E7FEDE5A-326A-4327-A5F6-0AA6A6857ED0}" presName="space" presStyleCnt="0"/>
      <dgm:spPr/>
    </dgm:pt>
    <dgm:pt modelId="{29EAE6C4-8ADD-457D-B3D6-31EACB86534A}" type="pres">
      <dgm:prSet presAssocID="{F1867FD3-9D14-4380-B433-E7884B21DAF7}" presName="compositeB" presStyleCnt="0"/>
      <dgm:spPr/>
    </dgm:pt>
    <dgm:pt modelId="{1EB443DF-0B2A-4CDD-BD53-4065A51322DB}" type="pres">
      <dgm:prSet presAssocID="{F1867FD3-9D14-4380-B433-E7884B21DAF7}" presName="textB" presStyleLbl="revTx" presStyleIdx="1" presStyleCnt="2">
        <dgm:presLayoutVars>
          <dgm:bulletEnabled val="1"/>
        </dgm:presLayoutVars>
      </dgm:prSet>
      <dgm:spPr/>
      <dgm:t>
        <a:bodyPr/>
        <a:lstStyle/>
        <a:p>
          <a:endParaRPr lang="en-GB"/>
        </a:p>
      </dgm:t>
    </dgm:pt>
    <dgm:pt modelId="{6D463E1B-E3F9-48AD-A955-654394799FCB}" type="pres">
      <dgm:prSet presAssocID="{F1867FD3-9D14-4380-B433-E7884B21DAF7}" presName="circleB" presStyleLbl="node1" presStyleIdx="1" presStyleCnt="2"/>
      <dgm:spPr/>
    </dgm:pt>
    <dgm:pt modelId="{5D88F242-F438-42F8-9B26-08ABD785B6BE}" type="pres">
      <dgm:prSet presAssocID="{F1867FD3-9D14-4380-B433-E7884B21DAF7}" presName="spaceB" presStyleCnt="0"/>
      <dgm:spPr/>
    </dgm:pt>
  </dgm:ptLst>
  <dgm:cxnLst>
    <dgm:cxn modelId="{5A4B718E-6A84-4738-8270-1488B0A2163C}" type="presOf" srcId="{3BC86BAE-09A6-467C-928C-C0BBCEBDA724}" destId="{1E9C2BFF-1AC1-455E-ADDB-BD20A099DB30}" srcOrd="0" destOrd="0" presId="urn:microsoft.com/office/officeart/2005/8/layout/hProcess11"/>
    <dgm:cxn modelId="{2D581CCF-612F-4B86-96C2-868F489D34BA}" type="presOf" srcId="{F1867FD3-9D14-4380-B433-E7884B21DAF7}" destId="{1EB443DF-0B2A-4CDD-BD53-4065A51322DB}" srcOrd="0" destOrd="0" presId="urn:microsoft.com/office/officeart/2005/8/layout/hProcess11"/>
    <dgm:cxn modelId="{12F59CEC-CE1D-4897-B549-3678AD8722F6}" srcId="{6AA37046-E794-4DDE-B778-80262773D61F}" destId="{3BC86BAE-09A6-467C-928C-C0BBCEBDA724}" srcOrd="0" destOrd="0" parTransId="{D674A7DC-A6C3-4E88-AE66-684C2335A28A}" sibTransId="{E7FEDE5A-326A-4327-A5F6-0AA6A6857ED0}"/>
    <dgm:cxn modelId="{AFAABAE2-57B6-4BAA-88CA-7CC30E7B7BE9}" type="presOf" srcId="{6AA37046-E794-4DDE-B778-80262773D61F}" destId="{6B6B655E-9ACF-4883-AD5B-841700E94133}" srcOrd="0" destOrd="0" presId="urn:microsoft.com/office/officeart/2005/8/layout/hProcess11"/>
    <dgm:cxn modelId="{D4DBE3C5-97F0-44E1-8AF2-4D80285619B7}" srcId="{6AA37046-E794-4DDE-B778-80262773D61F}" destId="{F1867FD3-9D14-4380-B433-E7884B21DAF7}" srcOrd="1" destOrd="0" parTransId="{59C3458A-0F05-42FE-8BEA-2371B187F3DE}" sibTransId="{DBB9B293-32F6-4394-8E33-226380910EB7}"/>
    <dgm:cxn modelId="{56161340-4CC1-4212-ACE2-119E5649372F}" type="presParOf" srcId="{6B6B655E-9ACF-4883-AD5B-841700E94133}" destId="{2F28A11E-BBEF-454B-A43C-F68623D2C1E5}" srcOrd="0" destOrd="0" presId="urn:microsoft.com/office/officeart/2005/8/layout/hProcess11"/>
    <dgm:cxn modelId="{CD87FCDA-F0F6-4FA7-A9A1-258CD6F68082}" type="presParOf" srcId="{6B6B655E-9ACF-4883-AD5B-841700E94133}" destId="{62DD8935-9230-430E-BE7C-DD9B253EA738}" srcOrd="1" destOrd="0" presId="urn:microsoft.com/office/officeart/2005/8/layout/hProcess11"/>
    <dgm:cxn modelId="{0A015A14-EBF5-4451-8863-4D925C28C47D}" type="presParOf" srcId="{62DD8935-9230-430E-BE7C-DD9B253EA738}" destId="{3DB11EB2-F2CD-4A09-A228-C725D7D6B338}" srcOrd="0" destOrd="0" presId="urn:microsoft.com/office/officeart/2005/8/layout/hProcess11"/>
    <dgm:cxn modelId="{5AA01DA2-B17A-4180-B1BC-0DF67801C4F0}" type="presParOf" srcId="{3DB11EB2-F2CD-4A09-A228-C725D7D6B338}" destId="{1E9C2BFF-1AC1-455E-ADDB-BD20A099DB30}" srcOrd="0" destOrd="0" presId="urn:microsoft.com/office/officeart/2005/8/layout/hProcess11"/>
    <dgm:cxn modelId="{881D9589-692E-4E37-A375-153835CFC9EF}" type="presParOf" srcId="{3DB11EB2-F2CD-4A09-A228-C725D7D6B338}" destId="{3D63BE8A-800B-4515-9BEA-D1789759D988}" srcOrd="1" destOrd="0" presId="urn:microsoft.com/office/officeart/2005/8/layout/hProcess11"/>
    <dgm:cxn modelId="{5F5A0110-C040-4B02-A655-47407C611072}" type="presParOf" srcId="{3DB11EB2-F2CD-4A09-A228-C725D7D6B338}" destId="{9A8CAEC7-3EC5-4ACC-B897-D8DC4B2E6AC1}" srcOrd="2" destOrd="0" presId="urn:microsoft.com/office/officeart/2005/8/layout/hProcess11"/>
    <dgm:cxn modelId="{444B4070-342B-4115-8C22-D6FF509847B1}" type="presParOf" srcId="{62DD8935-9230-430E-BE7C-DD9B253EA738}" destId="{42215D72-ACA8-4BF1-8E68-9C4103503A8A}" srcOrd="1" destOrd="0" presId="urn:microsoft.com/office/officeart/2005/8/layout/hProcess11"/>
    <dgm:cxn modelId="{B2ED4FB8-0E42-44C8-A377-AE3B40F9D9D5}" type="presParOf" srcId="{62DD8935-9230-430E-BE7C-DD9B253EA738}" destId="{29EAE6C4-8ADD-457D-B3D6-31EACB86534A}" srcOrd="2" destOrd="0" presId="urn:microsoft.com/office/officeart/2005/8/layout/hProcess11"/>
    <dgm:cxn modelId="{93E5C94B-93AB-4D69-9285-14CD6268E506}" type="presParOf" srcId="{29EAE6C4-8ADD-457D-B3D6-31EACB86534A}" destId="{1EB443DF-0B2A-4CDD-BD53-4065A51322DB}" srcOrd="0" destOrd="0" presId="urn:microsoft.com/office/officeart/2005/8/layout/hProcess11"/>
    <dgm:cxn modelId="{FA553831-8619-4DDF-AEE8-8EF0D6F87724}" type="presParOf" srcId="{29EAE6C4-8ADD-457D-B3D6-31EACB86534A}" destId="{6D463E1B-E3F9-48AD-A955-654394799FCB}" srcOrd="1" destOrd="0" presId="urn:microsoft.com/office/officeart/2005/8/layout/hProcess11"/>
    <dgm:cxn modelId="{D7BC677A-0AD9-4A35-9D27-287CA2D649F8}" type="presParOf" srcId="{29EAE6C4-8ADD-457D-B3D6-31EACB86534A}" destId="{5D88F242-F438-42F8-9B26-08ABD785B6B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8A11E-BBEF-454B-A43C-F68623D2C1E5}">
      <dsp:nvSpPr>
        <dsp:cNvPr id="0" name=""/>
        <dsp:cNvSpPr/>
      </dsp:nvSpPr>
      <dsp:spPr>
        <a:xfrm>
          <a:off x="0" y="469230"/>
          <a:ext cx="7601036" cy="625640"/>
        </a:xfrm>
        <a:prstGeom prst="notchedRightArrow">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E9C2BFF-1AC1-455E-ADDB-BD20A099DB30}">
      <dsp:nvSpPr>
        <dsp:cNvPr id="0" name=""/>
        <dsp:cNvSpPr/>
      </dsp:nvSpPr>
      <dsp:spPr>
        <a:xfrm>
          <a:off x="83" y="0"/>
          <a:ext cx="3336958" cy="62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GB" sz="2200" kern="1200" dirty="0"/>
            <a:t>Most: England</a:t>
          </a:r>
        </a:p>
      </dsp:txBody>
      <dsp:txXfrm>
        <a:off x="83" y="0"/>
        <a:ext cx="3336958" cy="625640"/>
      </dsp:txXfrm>
    </dsp:sp>
    <dsp:sp modelId="{3D63BE8A-800B-4515-9BEA-D1789759D988}">
      <dsp:nvSpPr>
        <dsp:cNvPr id="0" name=""/>
        <dsp:cNvSpPr/>
      </dsp:nvSpPr>
      <dsp:spPr>
        <a:xfrm>
          <a:off x="1590357" y="703845"/>
          <a:ext cx="156410" cy="156410"/>
        </a:xfrm>
        <a:prstGeom prst="ellipse">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B443DF-0B2A-4CDD-BD53-4065A51322DB}">
      <dsp:nvSpPr>
        <dsp:cNvPr id="0" name=""/>
        <dsp:cNvSpPr/>
      </dsp:nvSpPr>
      <dsp:spPr>
        <a:xfrm>
          <a:off x="3503890" y="938461"/>
          <a:ext cx="3336958" cy="62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GB" sz="2200" kern="1200" dirty="0"/>
            <a:t>Least: SA and Vietnam</a:t>
          </a:r>
        </a:p>
      </dsp:txBody>
      <dsp:txXfrm>
        <a:off x="3503890" y="938461"/>
        <a:ext cx="3336958" cy="625640"/>
      </dsp:txXfrm>
    </dsp:sp>
    <dsp:sp modelId="{6D463E1B-E3F9-48AD-A955-654394799FCB}">
      <dsp:nvSpPr>
        <dsp:cNvPr id="0" name=""/>
        <dsp:cNvSpPr/>
      </dsp:nvSpPr>
      <dsp:spPr>
        <a:xfrm>
          <a:off x="5094164" y="703845"/>
          <a:ext cx="156410" cy="156410"/>
        </a:xfrm>
        <a:prstGeom prst="ellipse">
          <a:avLst/>
        </a:prstGeom>
        <a:gradFill rotWithShape="0">
          <a:gsLst>
            <a:gs pos="0">
              <a:schemeClr val="accent4">
                <a:shade val="80000"/>
                <a:hueOff val="-513283"/>
                <a:satOff val="0"/>
                <a:lumOff val="33875"/>
                <a:alphaOff val="0"/>
                <a:satMod val="103000"/>
                <a:lumMod val="102000"/>
                <a:tint val="94000"/>
              </a:schemeClr>
            </a:gs>
            <a:gs pos="50000">
              <a:schemeClr val="accent4">
                <a:shade val="80000"/>
                <a:hueOff val="-513283"/>
                <a:satOff val="0"/>
                <a:lumOff val="33875"/>
                <a:alphaOff val="0"/>
                <a:satMod val="110000"/>
                <a:lumMod val="100000"/>
                <a:shade val="100000"/>
              </a:schemeClr>
            </a:gs>
            <a:gs pos="100000">
              <a:schemeClr val="accent4">
                <a:shade val="80000"/>
                <a:hueOff val="-513283"/>
                <a:satOff val="0"/>
                <a:lumOff val="338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0.7381</cdr:x>
      <cdr:y>0</cdr:y>
    </cdr:from>
    <cdr:to>
      <cdr:x>1</cdr:x>
      <cdr:y>0.26764</cdr:y>
    </cdr:to>
    <cdr:sp macro="" textlink="">
      <cdr:nvSpPr>
        <cdr:cNvPr id="2" name="Oval 1">
          <a:extLst xmlns:a="http://schemas.openxmlformats.org/drawingml/2006/main">
            <a:ext uri="{FF2B5EF4-FFF2-40B4-BE49-F238E27FC236}">
              <a16:creationId xmlns:a16="http://schemas.microsoft.com/office/drawing/2014/main" xmlns="" id="{BB6CE319-53D6-43B6-AE32-A5BFF9F8AEBB}"/>
            </a:ext>
          </a:extLst>
        </cdr:cNvPr>
        <cdr:cNvSpPr/>
      </cdr:nvSpPr>
      <cdr:spPr>
        <a:xfrm xmlns:a="http://schemas.openxmlformats.org/drawingml/2006/main">
          <a:off x="2980891" y="0"/>
          <a:ext cx="1057709" cy="1342075"/>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F4FDEF5-E3F4-49F5-BDD6-65CB4DE5129A}" type="datetimeFigureOut">
              <a:rPr lang="en-GB" smtClean="0"/>
              <a:t>02/07/2018</a:t>
            </a:fld>
            <a:endParaRPr lang="en-GB"/>
          </a:p>
        </p:txBody>
      </p:sp>
      <p:sp>
        <p:nvSpPr>
          <p:cNvPr id="4" name="Slide Image Placeholder 3"/>
          <p:cNvSpPr>
            <a:spLocks noGrp="1" noRot="1" noChangeAspect="1"/>
          </p:cNvSpPr>
          <p:nvPr>
            <p:ph type="sldImg" idx="2"/>
          </p:nvPr>
        </p:nvSpPr>
        <p:spPr>
          <a:xfrm>
            <a:off x="1101725" y="1239838"/>
            <a:ext cx="4465638"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8A51F13-2009-457E-92DA-320EB610546B}" type="slidenum">
              <a:rPr lang="en-GB" smtClean="0"/>
              <a:t>‹#›</a:t>
            </a:fld>
            <a:endParaRPr lang="en-GB"/>
          </a:p>
        </p:txBody>
      </p:sp>
    </p:spTree>
    <p:extLst>
      <p:ext uri="{BB962C8B-B14F-4D97-AF65-F5344CB8AC3E}">
        <p14:creationId xmlns:p14="http://schemas.microsoft.com/office/powerpoint/2010/main" val="18521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A51F13-2009-457E-92DA-320EB610546B}" type="slidenum">
              <a:rPr lang="en-GB" smtClean="0"/>
              <a:t>0</a:t>
            </a:fld>
            <a:endParaRPr lang="en-GB"/>
          </a:p>
        </p:txBody>
      </p:sp>
    </p:spTree>
    <p:extLst>
      <p:ext uri="{BB962C8B-B14F-4D97-AF65-F5344CB8AC3E}">
        <p14:creationId xmlns:p14="http://schemas.microsoft.com/office/powerpoint/2010/main" val="306899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those of you that don’t know us. The British Council is the UK’s international organisation for cultural relations and educational opportunities. We were founded in 1934 and are,</a:t>
            </a:r>
            <a:r>
              <a:rPr lang="en-GB" baseline="0" dirty="0" smtClean="0"/>
              <a:t> perhaps a little unusual, as we </a:t>
            </a:r>
            <a:r>
              <a:rPr lang="en-GB" dirty="0" smtClean="0"/>
              <a:t>are both a UK charity governed by Royal Charter and a UK public body.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Our role is to create friendly knowledge and understanding between the people of the UK and other countries. We do this by making a positive contribution to the UK and the countries we work with – changing lives by creating opportunities, building connections and engendering trust.</a:t>
            </a:r>
          </a:p>
          <a:p>
            <a:endParaRPr lang="en-GB" dirty="0" smtClean="0"/>
          </a:p>
          <a:p>
            <a:r>
              <a:rPr lang="en-GB" dirty="0" smtClean="0"/>
              <a:t>We work with over 100 countries across the world in the fields of arts and culture, English language, education and civil society. Last year we reached over 65 million people directly. </a:t>
            </a:r>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a:t>
            </a:fld>
            <a:endParaRPr lang="en-GB"/>
          </a:p>
        </p:txBody>
      </p:sp>
    </p:spTree>
    <p:extLst>
      <p:ext uri="{BB962C8B-B14F-4D97-AF65-F5344CB8AC3E}">
        <p14:creationId xmlns:p14="http://schemas.microsoft.com/office/powerpoint/2010/main" val="220482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CURDS (Centre for Urban and Regional Development Studies)</a:t>
            </a:r>
            <a:endParaRPr lang="en-GB" sz="1200" baseline="0" dirty="0" smtClean="0"/>
          </a:p>
        </p:txBody>
      </p:sp>
      <p:sp>
        <p:nvSpPr>
          <p:cNvPr id="4" name="Slide Number Placeholder 3"/>
          <p:cNvSpPr>
            <a:spLocks noGrp="1"/>
          </p:cNvSpPr>
          <p:nvPr>
            <p:ph type="sldNum" sz="quarter" idx="10"/>
          </p:nvPr>
        </p:nvSpPr>
        <p:spPr/>
        <p:txBody>
          <a:bodyPr/>
          <a:lstStyle/>
          <a:p>
            <a:fld id="{D8A51F13-2009-457E-92DA-320EB610546B}" type="slidenum">
              <a:rPr lang="en-GB" smtClean="0"/>
              <a:t>2</a:t>
            </a:fld>
            <a:endParaRPr lang="en-GB"/>
          </a:p>
        </p:txBody>
      </p:sp>
    </p:spTree>
    <p:extLst>
      <p:ext uri="{BB962C8B-B14F-4D97-AF65-F5344CB8AC3E}">
        <p14:creationId xmlns:p14="http://schemas.microsoft.com/office/powerpoint/2010/main" val="161728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role of TVET governance at subnational levels’ looks at devolution of powers over skills development in six countries, England, Indonesia, Morocco, Nigeria, Pakistan and Serbia.  The paper provides an important insight into the varied factors in policy making and implementation and analyses the impact of different models of devolved governance.</a:t>
            </a:r>
          </a:p>
          <a:p>
            <a:r>
              <a:rPr lang="en-GB" sz="1200" dirty="0" smtClean="0">
                <a:solidFill>
                  <a:schemeClr val="bg2">
                    <a:lumMod val="50000"/>
                  </a:schemeClr>
                </a:solidFill>
              </a:rPr>
              <a:t>The survey was undertaken during November to December 2017 with representatives from Columbia, England, India, Kazakhstan, Morocco, Nigeria, Pakistan, South Africa and Vietnam generating 77 responses, with particular interest and engagement from respondents in England, Kazakhstan, South Africa and Vietnam</a:t>
            </a:r>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3</a:t>
            </a:fld>
            <a:endParaRPr lang="en-GB"/>
          </a:p>
        </p:txBody>
      </p:sp>
    </p:spTree>
    <p:extLst>
      <p:ext uri="{BB962C8B-B14F-4D97-AF65-F5344CB8AC3E}">
        <p14:creationId xmlns:p14="http://schemas.microsoft.com/office/powerpoint/2010/main" val="379371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A51F13-2009-457E-92DA-320EB610546B}" type="slidenum">
              <a:rPr lang="en-GB" smtClean="0"/>
              <a:t>15</a:t>
            </a:fld>
            <a:endParaRPr lang="en-GB"/>
          </a:p>
        </p:txBody>
      </p:sp>
    </p:spTree>
    <p:extLst>
      <p:ext uri="{BB962C8B-B14F-4D97-AF65-F5344CB8AC3E}">
        <p14:creationId xmlns:p14="http://schemas.microsoft.com/office/powerpoint/2010/main" val="856995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57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000" y="1936800"/>
            <a:ext cx="8344800" cy="4203650"/>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96000" y="1332000"/>
            <a:ext cx="8352000" cy="258224"/>
          </a:xfrm>
        </p:spPr>
        <p:txBody>
          <a:bodyPr wrap="square" lIns="72000" tIns="72000" rIns="72000">
            <a:spAutoFit/>
          </a:bodyPr>
          <a:lstStyle>
            <a:lvl1pPr marL="0" indent="0" algn="l">
              <a:lnSpc>
                <a:spcPts val="1400"/>
              </a:lnSpc>
              <a:spcAft>
                <a:spcPts val="0"/>
              </a:spcAft>
              <a:buNone/>
              <a:defRPr sz="14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10" name="Content Placeholder 9"/>
          <p:cNvSpPr>
            <a:spLocks noGrp="1"/>
          </p:cNvSpPr>
          <p:nvPr>
            <p:ph sz="quarter" idx="12"/>
          </p:nvPr>
        </p:nvSpPr>
        <p:spPr>
          <a:xfrm>
            <a:off x="396000" y="1587651"/>
            <a:ext cx="8352000" cy="258224"/>
          </a:xfrm>
        </p:spPr>
        <p:txBody>
          <a:bodyPr wrap="square" lIns="72000" rIns="72000" bIns="72000">
            <a:spAutoFit/>
          </a:bodyPr>
          <a:lstStyle>
            <a:lvl1pPr marL="0" indent="0">
              <a:lnSpc>
                <a:spcPts val="1400"/>
              </a:lnSpc>
              <a:spcAft>
                <a:spcPts val="0"/>
              </a:spcAft>
              <a:buFontTx/>
              <a:buNone/>
              <a:defRPr sz="1400" cap="all" baseline="0">
                <a:solidFill>
                  <a:schemeClr val="bg1"/>
                </a:solidFill>
              </a:defRPr>
            </a:lvl1pPr>
          </a:lstStyle>
          <a:p>
            <a:pPr lvl="0"/>
            <a:r>
              <a:rPr lang="en-US" smtClean="0"/>
              <a:t>Click to edit Master text styles</a:t>
            </a:r>
          </a:p>
        </p:txBody>
      </p:sp>
      <p:sp>
        <p:nvSpPr>
          <p:cNvPr id="12"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t>www.britishcouncil.org</a:t>
            </a:r>
            <a:endParaRPr lang="en-GB" dirty="0"/>
          </a:p>
        </p:txBody>
      </p:sp>
      <p:sp>
        <p:nvSpPr>
          <p:cNvPr id="13" name="Rectangle 12"/>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60000" y="1887704"/>
            <a:ext cx="8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10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Subtitle">
    <p:bg>
      <p:bgPr>
        <a:solidFill>
          <a:srgbClr val="00457C"/>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396000" y="1332000"/>
            <a:ext cx="8344800" cy="4793659"/>
          </a:xfrm>
        </p:spPr>
        <p:txBody>
          <a:bodyPr lIns="72000" tIns="36000" rIns="72000" bIns="72000" anchor="t" anchorCtr="0">
            <a:noAutofit/>
          </a:bodyPr>
          <a:lstStyle>
            <a:lvl1pPr algn="l">
              <a:lnSpc>
                <a:spcPts val="4800"/>
              </a:lnSpc>
              <a:defRPr sz="4800" kern="1200" spc="50">
                <a:solidFill>
                  <a:schemeClr val="bg1"/>
                </a:solidFill>
              </a:defRPr>
            </a:lvl1pPr>
          </a:lstStyle>
          <a:p>
            <a:r>
              <a:rPr lang="en-US" smtClean="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38" y="504001"/>
            <a:ext cx="1375200" cy="405025"/>
          </a:xfrm>
          <a:prstGeom prst="rect">
            <a:avLst/>
          </a:prstGeom>
        </p:spPr>
      </p:pic>
      <p:sp>
        <p:nvSpPr>
          <p:cNvPr id="9"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t>www.britishcouncil.org</a:t>
            </a:r>
            <a:endParaRPr lang="en-GB" dirty="0"/>
          </a:p>
        </p:txBody>
      </p:sp>
      <p:sp>
        <p:nvSpPr>
          <p:cNvPr id="10" name="Rectangle 9"/>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01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bg>
      <p:bgPr>
        <a:solidFill>
          <a:srgbClr val="00457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000" y="1335600"/>
            <a:ext cx="8352000" cy="542951"/>
          </a:xfrm>
        </p:spPr>
        <p:txBody>
          <a:bodyPr lIns="72000" tIns="72000" rIns="72000" bIns="72000"/>
          <a:lstStyle>
            <a:lvl1pPr>
              <a:defRPr>
                <a:solidFill>
                  <a:schemeClr val="bg1"/>
                </a:solidFill>
              </a:defRPr>
            </a:lvl1pPr>
          </a:lstStyle>
          <a:p>
            <a:r>
              <a:rPr lang="en-US" smtClean="0"/>
              <a:t>Click to edit Master title style</a:t>
            </a:r>
            <a:endParaRPr lang="en-US" dirty="0"/>
          </a:p>
        </p:txBody>
      </p:sp>
      <p:sp>
        <p:nvSpPr>
          <p:cNvPr id="5" name="Rectangle 4"/>
          <p:cNvSpPr/>
          <p:nvPr userDrawn="1"/>
        </p:nvSpPr>
        <p:spPr>
          <a:xfrm>
            <a:off x="360000" y="1296000"/>
            <a:ext cx="8424000" cy="542459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p:cNvSpPr>
            <a:spLocks noGrp="1"/>
          </p:cNvSpPr>
          <p:nvPr>
            <p:ph type="ftr" sz="quarter" idx="3"/>
          </p:nvPr>
        </p:nvSpPr>
        <p:spPr>
          <a:xfrm>
            <a:off x="360000" y="6324594"/>
            <a:ext cx="8424000" cy="396000"/>
          </a:xfrm>
          <a:prstGeom prst="rect">
            <a:avLst/>
          </a:prstGeom>
          <a:ln w="12700">
            <a:solidFill>
              <a:schemeClr val="bg1"/>
            </a:solidFill>
          </a:ln>
        </p:spPr>
        <p:txBody>
          <a:bodyPr vert="horz" lIns="108000" tIns="108000" rIns="108000" bIns="108000" rtlCol="0" anchor="ctr"/>
          <a:lstStyle>
            <a:lvl1pPr algn="l">
              <a:defRPr sz="1100" b="0" i="0">
                <a:solidFill>
                  <a:schemeClr val="bg1"/>
                </a:solidFill>
                <a:latin typeface="Arial"/>
                <a:cs typeface="British Council Sans"/>
              </a:defRPr>
            </a:lvl1pPr>
          </a:lstStyle>
          <a:p>
            <a:r>
              <a:rPr lang="en-GB" dirty="0" err="1" smtClean="0"/>
              <a:t>www.britishcouncil.org</a:t>
            </a:r>
            <a:endParaRPr lang="en-GB" dirty="0"/>
          </a:p>
        </p:txBody>
      </p:sp>
    </p:spTree>
    <p:extLst>
      <p:ext uri="{BB962C8B-B14F-4D97-AF65-F5344CB8AC3E}">
        <p14:creationId xmlns:p14="http://schemas.microsoft.com/office/powerpoint/2010/main" val="417512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285750" indent="-2857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p:cNvSpPr>
            <a:spLocks noGrp="1"/>
          </p:cNvSpPr>
          <p:nvPr>
            <p:ph type="ftr" sz="quarter" idx="10"/>
          </p:nvPr>
        </p:nvSpPr>
        <p:spPr/>
        <p:txBody>
          <a:bodyPr/>
          <a:lstStyle/>
          <a:p>
            <a:r>
              <a:rPr lang="en-GB" dirty="0" err="1" smtClean="0"/>
              <a:t>www.britishcouncil.org</a:t>
            </a:r>
            <a:endParaRPr lang="en-GB" dirty="0"/>
          </a:p>
        </p:txBody>
      </p:sp>
      <p:sp>
        <p:nvSpPr>
          <p:cNvPr id="8" name="Slide Number Placeholder 7"/>
          <p:cNvSpPr>
            <a:spLocks noGrp="1"/>
          </p:cNvSpPr>
          <p:nvPr>
            <p:ph type="sldNum" sz="quarter" idx="11"/>
          </p:nvPr>
        </p:nvSpPr>
        <p:spPr/>
        <p:txBody>
          <a:body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7224578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000" y="1566000"/>
            <a:ext cx="3960000" cy="4572000"/>
          </a:xfrm>
        </p:spPr>
        <p:txBody>
          <a:bodyPr/>
          <a:lstStyle>
            <a:lvl1pPr>
              <a:defRPr>
                <a:solidFill>
                  <a:srgbClr val="4A4A4A"/>
                </a:solidFill>
              </a:defRPr>
            </a:lvl1pPr>
            <a:lvl2pPr>
              <a:defRPr>
                <a:solidFill>
                  <a:srgbClr val="4A4A4A"/>
                </a:solidFill>
              </a:defRPr>
            </a:lvl2pPr>
            <a:lvl3pPr>
              <a:defRPr>
                <a:solidFill>
                  <a:srgbClr val="4A4A4A"/>
                </a:solidFill>
              </a:defRPr>
            </a:lvl3pPr>
            <a:lvl4pPr>
              <a:defRPr>
                <a:solidFill>
                  <a:srgbClr val="4A4A4A"/>
                </a:solidFill>
              </a:defRPr>
            </a:lvl4pPr>
            <a:lvl5pPr>
              <a:defRPr>
                <a:solidFill>
                  <a:srgbClr val="4A4A4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80762" y="1566000"/>
            <a:ext cx="396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4"/>
          <p:cNvSpPr>
            <a:spLocks noGrp="1"/>
          </p:cNvSpPr>
          <p:nvPr>
            <p:ph type="ftr" sz="quarter" idx="3"/>
          </p:nvPr>
        </p:nvSpPr>
        <p:spPr>
          <a:xfrm>
            <a:off x="360000" y="6324594"/>
            <a:ext cx="8424000" cy="396000"/>
          </a:xfrm>
          <a:prstGeom prst="rect">
            <a:avLst/>
          </a:prstGeom>
          <a:ln w="12700">
            <a:solidFill>
              <a:srgbClr val="00457C"/>
            </a:solidFill>
          </a:ln>
        </p:spPr>
        <p:txBody>
          <a:bodyPr vert="horz" lIns="108000" tIns="108000" rIns="108000" bIns="108000" rtlCol="0" anchor="ctr"/>
          <a:lstStyle>
            <a:lvl1pPr algn="l">
              <a:defRPr sz="1100" b="0" i="0">
                <a:solidFill>
                  <a:srgbClr val="00457C"/>
                </a:solidFill>
                <a:latin typeface="Arial"/>
                <a:cs typeface="British Council Sans"/>
              </a:defRPr>
            </a:lvl1pPr>
          </a:lstStyle>
          <a:p>
            <a:r>
              <a:rPr lang="en-GB" smtClean="0"/>
              <a:t>www.britishcouncil.org</a:t>
            </a:r>
            <a:endParaRPr lang="en-GB" dirty="0"/>
          </a:p>
        </p:txBody>
      </p:sp>
      <p:sp>
        <p:nvSpPr>
          <p:cNvPr id="9"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00457C"/>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9868019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GB" dirty="0" err="1" smtClean="0"/>
              <a:t>www.britishcouncil.org</a:t>
            </a:r>
            <a:endParaRPr lang="en-GB" dirty="0"/>
          </a:p>
        </p:txBody>
      </p:sp>
      <p:sp>
        <p:nvSpPr>
          <p:cNvPr id="5" name="Slide Number Placeholder 4"/>
          <p:cNvSpPr>
            <a:spLocks noGrp="1"/>
          </p:cNvSpPr>
          <p:nvPr>
            <p:ph type="sldNum" sz="quarter" idx="12"/>
          </p:nvPr>
        </p:nvSpPr>
        <p:spPr/>
        <p:txBody>
          <a:bodyPr/>
          <a:lstStyle/>
          <a:p>
            <a:fld id="{A1049D63-565D-48E4-9173-0B172111DC54}" type="slidenum">
              <a:rPr lang="en-GB" smtClean="0"/>
              <a:t>‹#›</a:t>
            </a:fld>
            <a:endParaRPr lang="en-GB" dirty="0"/>
          </a:p>
        </p:txBody>
      </p:sp>
    </p:spTree>
    <p:extLst>
      <p:ext uri="{BB962C8B-B14F-4D97-AF65-F5344CB8AC3E}">
        <p14:creationId xmlns:p14="http://schemas.microsoft.com/office/powerpoint/2010/main" val="29808345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00457C"/>
            </a:solidFill>
          </a:ln>
        </p:spPr>
        <p:txBody>
          <a:bodyPr vert="horz" lIns="108000" tIns="108000" rIns="108000" bIns="108000" rtlCol="0" anchor="ctr"/>
          <a:lstStyle>
            <a:lvl1pPr algn="l">
              <a:defRPr sz="1100" b="0" i="0">
                <a:solidFill>
                  <a:srgbClr val="00457C"/>
                </a:solidFill>
                <a:latin typeface="Arial"/>
                <a:cs typeface="British Council Sans"/>
              </a:defRPr>
            </a:lvl1pPr>
          </a:lstStyle>
          <a:p>
            <a:r>
              <a:rPr lang="en-GB" smtClean="0"/>
              <a:t>www.britishcouncil.org</a:t>
            </a:r>
            <a:endParaRPr lang="en-GB" dirty="0"/>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00457C"/>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17789388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469899" y="1752599"/>
            <a:ext cx="7391400" cy="3475568"/>
          </a:xfrm>
          <a:prstGeom prst="rect">
            <a:avLst/>
          </a:prstGeom>
        </p:spPr>
        <p:txBody>
          <a:bodyPr vert="horz" wrap="none" lIns="0" tIns="0" rIns="0" bIns="0"/>
          <a:lstStyle>
            <a:lvl1pPr marL="0">
              <a:lnSpc>
                <a:spcPts val="1500"/>
              </a:lnSpc>
              <a:spcAft>
                <a:spcPts val="1200"/>
              </a:spcAft>
              <a:defRPr sz="1500" b="1" i="0" kern="0" spc="0">
                <a:solidFill>
                  <a:schemeClr val="bg1"/>
                </a:solidFill>
                <a:latin typeface="Arial"/>
              </a:defRPr>
            </a:lvl1pPr>
            <a:lvl2pPr marL="0">
              <a:lnSpc>
                <a:spcPts val="3400"/>
              </a:lnSpc>
              <a:spcAft>
                <a:spcPts val="2000"/>
              </a:spcAft>
              <a:defRPr sz="3400" b="1" i="0" spc="-100">
                <a:solidFill>
                  <a:srgbClr val="2F2F2F"/>
                </a:solidFill>
                <a:latin typeface="Arial"/>
              </a:defRPr>
            </a:lvl2pPr>
            <a:lvl3pPr marL="0">
              <a:lnSpc>
                <a:spcPts val="2200"/>
              </a:lnSpc>
              <a:spcAft>
                <a:spcPts val="4300"/>
              </a:spcAft>
              <a:defRPr sz="2000" b="0" i="0">
                <a:solidFill>
                  <a:schemeClr val="bg1"/>
                </a:solidFill>
                <a:latin typeface="Arial"/>
              </a:defRPr>
            </a:lvl3pPr>
            <a:lvl4pPr marL="0">
              <a:lnSpc>
                <a:spcPts val="2200"/>
              </a:lnSpc>
              <a:spcAft>
                <a:spcPts val="300"/>
              </a:spcAft>
              <a:buClr>
                <a:srgbClr val="72C8B6"/>
              </a:buClr>
              <a:buFontTx/>
              <a:buNone/>
              <a:defRPr sz="1500" b="0" i="0" kern="0" spc="0">
                <a:solidFill>
                  <a:schemeClr val="bg1"/>
                </a:solidFill>
                <a:latin typeface="Arial"/>
              </a:defRPr>
            </a:lvl4pPr>
            <a:lvl5pPr marL="0">
              <a:lnSpc>
                <a:spcPts val="2300"/>
              </a:lnSpc>
              <a:spcAft>
                <a:spcPts val="800"/>
              </a:spcAft>
              <a:buClr>
                <a:srgbClr val="72C8B6"/>
              </a:buClr>
              <a:buFont typeface="Arial"/>
              <a:buChar char="•"/>
              <a:defRPr sz="1800" b="0" i="0">
                <a:solidFill>
                  <a:srgbClr val="2F2F2F"/>
                </a:solidFill>
                <a:latin typeface="Arial"/>
              </a:defRPr>
            </a:lvl5pPr>
          </a:lstStyle>
          <a:p>
            <a:pPr lvl="0"/>
            <a:r>
              <a:rPr lang="en-GB" dirty="0" smtClean="0"/>
              <a:t>Associate Schools Network</a:t>
            </a:r>
          </a:p>
          <a:p>
            <a:pPr lvl="1"/>
            <a:r>
              <a:rPr lang="en-GB" dirty="0" smtClean="0"/>
              <a:t>HEADLINE A</a:t>
            </a:r>
          </a:p>
          <a:p>
            <a:pPr lvl="2"/>
            <a:r>
              <a:rPr lang="en-GB" dirty="0" smtClean="0"/>
              <a:t>Headline B</a:t>
            </a:r>
          </a:p>
          <a:p>
            <a:pPr lvl="3"/>
            <a:r>
              <a:rPr lang="en-GB" dirty="0" smtClean="0"/>
              <a:t>Date</a:t>
            </a:r>
          </a:p>
        </p:txBody>
      </p:sp>
      <p:sp>
        <p:nvSpPr>
          <p:cNvPr id="4" name="Slide Number Placeholder 5"/>
          <p:cNvSpPr txBox="1">
            <a:spLocks/>
          </p:cNvSpPr>
          <p:nvPr userDrawn="1"/>
        </p:nvSpPr>
        <p:spPr>
          <a:xfrm>
            <a:off x="466725" y="6121400"/>
            <a:ext cx="2057400" cy="353666"/>
          </a:xfrm>
          <a:prstGeom prst="rect">
            <a:avLst/>
          </a:prstGeom>
        </p:spPr>
        <p:txBody>
          <a:bodyPr vert="horz" lIns="0" tIns="0" rIns="0" bIns="0" rtlCol="0" anchor="ctr"/>
          <a:lstStyle>
            <a:lvl1pPr algn="r">
              <a:defRPr sz="1100" b="0" i="0">
                <a:solidFill>
                  <a:srgbClr val="FFFFFF"/>
                </a:solidFill>
                <a:latin typeface="Arial"/>
                <a:cs typeface="British Council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err="1" smtClean="0">
                <a:ln>
                  <a:noFill/>
                </a:ln>
                <a:solidFill>
                  <a:srgbClr val="2F2F2F"/>
                </a:solidFill>
                <a:effectLst/>
                <a:uLnTx/>
                <a:uFillTx/>
                <a:latin typeface="Arial"/>
                <a:ea typeface="+mn-ea"/>
                <a:cs typeface="British Council Sans"/>
              </a:rPr>
              <a:t>www.britishcouncil.org</a:t>
            </a:r>
            <a:endParaRPr kumimoji="0" lang="en-GB" sz="1300" b="0" i="0" u="none" strike="noStrike" kern="1200" cap="none" spc="0" normalizeH="0" baseline="0" noProof="0" dirty="0">
              <a:ln>
                <a:noFill/>
              </a:ln>
              <a:solidFill>
                <a:srgbClr val="2F2F2F"/>
              </a:solidFill>
              <a:effectLst/>
              <a:uLnTx/>
              <a:uFillTx/>
              <a:latin typeface="Arial"/>
              <a:ea typeface="+mn-ea"/>
              <a:cs typeface="British Council Sans"/>
            </a:endParaRPr>
          </a:p>
        </p:txBody>
      </p:sp>
    </p:spTree>
    <p:extLst>
      <p:ext uri="{BB962C8B-B14F-4D97-AF65-F5344CB8AC3E}">
        <p14:creationId xmlns:p14="http://schemas.microsoft.com/office/powerpoint/2010/main" val="33589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4594"/>
            <a:ext cx="8424000" cy="396000"/>
          </a:xfrm>
          <a:prstGeom prst="rect">
            <a:avLst/>
          </a:prstGeom>
          <a:ln w="12700">
            <a:solidFill>
              <a:srgbClr val="00457C"/>
            </a:solidFill>
          </a:ln>
        </p:spPr>
        <p:txBody>
          <a:bodyPr vert="horz" lIns="108000" tIns="108000" rIns="108000" bIns="108000" rtlCol="0" anchor="ctr"/>
          <a:lstStyle>
            <a:lvl1pPr algn="l">
              <a:defRPr sz="1100" b="0" i="0">
                <a:solidFill>
                  <a:srgbClr val="00457C"/>
                </a:solidFill>
                <a:latin typeface="Arial"/>
                <a:cs typeface="British Council Sans"/>
              </a:defRPr>
            </a:lvl1pPr>
          </a:lstStyle>
          <a:p>
            <a:r>
              <a:rPr lang="en-GB" smtClean="0"/>
              <a:t>www.britishcouncil.org</a:t>
            </a:r>
            <a:endParaRPr lang="en-GB" dirty="0"/>
          </a:p>
        </p:txBody>
      </p:sp>
      <p:sp>
        <p:nvSpPr>
          <p:cNvPr id="2" name="Title Placeholder 1"/>
          <p:cNvSpPr>
            <a:spLocks noGrp="1"/>
          </p:cNvSpPr>
          <p:nvPr>
            <p:ph type="title"/>
          </p:nvPr>
        </p:nvSpPr>
        <p:spPr>
          <a:xfrm>
            <a:off x="359999" y="360000"/>
            <a:ext cx="8424000" cy="579303"/>
          </a:xfrm>
          <a:prstGeom prst="rect">
            <a:avLst/>
          </a:prstGeom>
          <a:ln w="12700">
            <a:solidFill>
              <a:srgbClr val="00457C"/>
            </a:solidFill>
          </a:ln>
        </p:spPr>
        <p:txBody>
          <a:bodyPr vert="horz" lIns="108000" tIns="108000" rIns="108000" bIns="7200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467999" y="1566001"/>
            <a:ext cx="82080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Box 3"/>
          <p:cNvSpPr txBox="1"/>
          <p:nvPr/>
        </p:nvSpPr>
        <p:spPr>
          <a:xfrm>
            <a:off x="508000" y="990600"/>
            <a:ext cx="3403600" cy="369332"/>
          </a:xfrm>
          <a:prstGeom prst="rect">
            <a:avLst/>
          </a:prstGeom>
          <a:noFill/>
        </p:spPr>
        <p:txBody>
          <a:bodyPr wrap="square" rtlCol="0">
            <a:spAutoFit/>
          </a:bodyPr>
          <a:lstStyle/>
          <a:p>
            <a:endParaRPr lang="en-US" dirty="0"/>
          </a:p>
        </p:txBody>
      </p:sp>
      <p:sp>
        <p:nvSpPr>
          <p:cNvPr id="6" name="Slide Number Placeholder 5"/>
          <p:cNvSpPr>
            <a:spLocks noGrp="1"/>
          </p:cNvSpPr>
          <p:nvPr>
            <p:ph type="sldNum" sz="quarter" idx="4"/>
          </p:nvPr>
        </p:nvSpPr>
        <p:spPr>
          <a:xfrm>
            <a:off x="6583362" y="6324594"/>
            <a:ext cx="2057400" cy="396000"/>
          </a:xfrm>
          <a:prstGeom prst="rect">
            <a:avLst/>
          </a:prstGeom>
        </p:spPr>
        <p:txBody>
          <a:bodyPr vert="horz" lIns="0" tIns="0" rIns="0" bIns="0" rtlCol="0" anchor="ctr"/>
          <a:lstStyle>
            <a:lvl1pPr algn="r">
              <a:defRPr sz="1100" b="0" i="0">
                <a:solidFill>
                  <a:srgbClr val="00457C"/>
                </a:solidFill>
                <a:latin typeface="Arial"/>
                <a:cs typeface="British Council Sans"/>
              </a:defRPr>
            </a:lvl1pPr>
          </a:lstStyle>
          <a:p>
            <a:fld id="{A1049D63-565D-48E4-9173-0B172111DC54}" type="slidenum">
              <a:rPr lang="en-GB" smtClean="0"/>
              <a:pPr/>
              <a:t>‹#›</a:t>
            </a:fld>
            <a:endParaRPr lang="en-GB" dirty="0"/>
          </a:p>
        </p:txBody>
      </p:sp>
    </p:spTree>
    <p:extLst>
      <p:ext uri="{BB962C8B-B14F-4D97-AF65-F5344CB8AC3E}">
        <p14:creationId xmlns:p14="http://schemas.microsoft.com/office/powerpoint/2010/main" val="36333858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2" r:id="rId5"/>
    <p:sldLayoutId id="2147483654" r:id="rId6"/>
    <p:sldLayoutId id="2147483655" r:id="rId7"/>
    <p:sldLayoutId id="2147483659" r:id="rId8"/>
  </p:sldLayoutIdLst>
  <p:timing>
    <p:tnLst>
      <p:par>
        <p:cTn id="1" dur="indefinite" restart="never" nodeType="tmRoot"/>
      </p:par>
    </p:tnLst>
  </p:timing>
  <p:hf hdr="0" dt="0"/>
  <p:txStyles>
    <p:titleStyle>
      <a:lvl1pPr algn="l" defTabSz="685800" rtl="0" eaLnBrk="1" latinLnBrk="0" hangingPunct="1">
        <a:lnSpc>
          <a:spcPts val="3000"/>
        </a:lnSpc>
        <a:spcBef>
          <a:spcPct val="0"/>
        </a:spcBef>
        <a:buNone/>
        <a:defRPr sz="3000" b="0" i="0" kern="1200" cap="all" baseline="0">
          <a:solidFill>
            <a:srgbClr val="00457C"/>
          </a:solidFill>
          <a:latin typeface="Arial Black"/>
          <a:ea typeface="+mj-ea"/>
          <a:cs typeface="British Council Sans Black"/>
        </a:defRPr>
      </a:lvl1pPr>
    </p:titleStyle>
    <p:bodyStyle>
      <a:lvl1pPr marL="1714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15" userDrawn="1">
          <p15:clr>
            <a:srgbClr val="F26B43"/>
          </p15:clr>
        </p15:guide>
        <p15:guide id="2" pos="317" userDrawn="1">
          <p15:clr>
            <a:srgbClr val="F26B43"/>
          </p15:clr>
        </p15:guide>
        <p15:guide id="3" pos="5443" userDrawn="1">
          <p15:clr>
            <a:srgbClr val="F26B43"/>
          </p15:clr>
        </p15:guide>
        <p15:guide id="4" orient="horz" pos="640" userDrawn="1">
          <p15:clr>
            <a:srgbClr val="F26B43"/>
          </p15:clr>
        </p15:guide>
        <p15:guide id="5"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britishcouncil.org/education/skills-employabilit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International Reflections on </a:t>
            </a:r>
            <a:r>
              <a:rPr lang="en-GB" dirty="0" smtClean="0"/>
              <a:t>TVET Governance</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Chris Cooper</a:t>
            </a:r>
            <a:endParaRPr lang="en-US" dirty="0"/>
          </a:p>
        </p:txBody>
      </p:sp>
      <p:sp>
        <p:nvSpPr>
          <p:cNvPr id="4" name="Footer Placeholder 3"/>
          <p:cNvSpPr>
            <a:spLocks noGrp="1"/>
          </p:cNvSpPr>
          <p:nvPr>
            <p:ph type="ftr" sz="quarter" idx="3"/>
          </p:nvPr>
        </p:nvSpPr>
        <p:spPr>
          <a:xfrm>
            <a:off x="360000" y="6324594"/>
            <a:ext cx="8424000" cy="396000"/>
          </a:xfrm>
        </p:spPr>
        <p:txBody>
          <a:bodyPr/>
          <a:lstStyle/>
          <a:p>
            <a:r>
              <a:rPr lang="en-GB" smtClean="0"/>
              <a:t>www.britishcouncil.org</a:t>
            </a:r>
            <a:endParaRPr lang="en-GB" dirty="0"/>
          </a:p>
        </p:txBody>
      </p:sp>
      <p:sp>
        <p:nvSpPr>
          <p:cNvPr id="5" name="Content Placeholder 4"/>
          <p:cNvSpPr>
            <a:spLocks noGrp="1"/>
          </p:cNvSpPr>
          <p:nvPr>
            <p:ph sz="quarter" idx="12"/>
          </p:nvPr>
        </p:nvSpPr>
        <p:spPr/>
        <p:txBody>
          <a:bodyPr/>
          <a:lstStyle/>
          <a:p>
            <a:r>
              <a:rPr lang="en-US" dirty="0" smtClean="0"/>
              <a:t>Principal Consultant, skills SYSTEMS</a:t>
            </a:r>
            <a:endParaRPr lang="en-US" dirty="0"/>
          </a:p>
        </p:txBody>
      </p:sp>
    </p:spTree>
    <p:extLst>
      <p:ext uri="{BB962C8B-B14F-4D97-AF65-F5344CB8AC3E}">
        <p14:creationId xmlns:p14="http://schemas.microsoft.com/office/powerpoint/2010/main" val="4002083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6329"/>
          </a:xfrm>
        </p:spPr>
        <p:txBody>
          <a:bodyPr/>
          <a:lstStyle/>
          <a:p>
            <a:r>
              <a:rPr lang="en-GB" dirty="0" smtClean="0"/>
              <a:t>Change in Institutional Autonomy over last 5 years </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9</a:t>
            </a:fld>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699" y="1735911"/>
            <a:ext cx="8534345" cy="387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53134" y="5642142"/>
            <a:ext cx="5036024" cy="307777"/>
          </a:xfrm>
          <a:prstGeom prst="rect">
            <a:avLst/>
          </a:prstGeom>
          <a:noFill/>
        </p:spPr>
        <p:txBody>
          <a:bodyPr wrap="square" rtlCol="0">
            <a:spAutoFit/>
          </a:bodyPr>
          <a:lstStyle/>
          <a:p>
            <a:r>
              <a:rPr lang="en-GB" sz="1400" dirty="0" smtClean="0">
                <a:solidFill>
                  <a:schemeClr val="bg2">
                    <a:lumMod val="50000"/>
                  </a:schemeClr>
                </a:solidFill>
              </a:rPr>
              <a:t>Net Balance: % with more autonomy - % with less autonomy</a:t>
            </a:r>
            <a:endParaRPr lang="en-GB" sz="1400" dirty="0">
              <a:solidFill>
                <a:schemeClr val="bg2">
                  <a:lumMod val="50000"/>
                </a:schemeClr>
              </a:solidFill>
            </a:endParaRPr>
          </a:p>
        </p:txBody>
      </p:sp>
    </p:spTree>
    <p:extLst>
      <p:ext uri="{BB962C8B-B14F-4D97-AF65-F5344CB8AC3E}">
        <p14:creationId xmlns:p14="http://schemas.microsoft.com/office/powerpoint/2010/main" val="2447706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1199"/>
          </a:xfrm>
        </p:spPr>
        <p:txBody>
          <a:bodyPr/>
          <a:lstStyle/>
          <a:p>
            <a:r>
              <a:rPr lang="en-GB" dirty="0" smtClean="0"/>
              <a:t>Employer engagement with TVET Institutes</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10</a:t>
            </a:fld>
            <a:endParaRPr lang="en-GB" dirty="0"/>
          </a:p>
        </p:txBody>
      </p:sp>
      <p:graphicFrame>
        <p:nvGraphicFramePr>
          <p:cNvPr id="6" name="Chart 5">
            <a:extLst>
              <a:ext uri="{FF2B5EF4-FFF2-40B4-BE49-F238E27FC236}">
                <a16:creationId xmlns:a16="http://schemas.microsoft.com/office/drawing/2014/main" xmlns="" id="{AACC31E2-9585-4C53-85DF-CA6F3E462829}"/>
              </a:ext>
            </a:extLst>
          </p:cNvPr>
          <p:cNvGraphicFramePr>
            <a:graphicFrameLocks/>
          </p:cNvGraphicFramePr>
          <p:nvPr>
            <p:extLst>
              <p:ext uri="{D42A27DB-BD31-4B8C-83A1-F6EECF244321}">
                <p14:modId xmlns:p14="http://schemas.microsoft.com/office/powerpoint/2010/main" val="2204037262"/>
              </p:ext>
            </p:extLst>
          </p:nvPr>
        </p:nvGraphicFramePr>
        <p:xfrm>
          <a:off x="369627" y="1173379"/>
          <a:ext cx="4038600" cy="501448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9">
            <a:extLst>
              <a:ext uri="{FF2B5EF4-FFF2-40B4-BE49-F238E27FC236}">
                <a16:creationId xmlns:a16="http://schemas.microsoft.com/office/drawing/2014/main" xmlns="" id="{CE9E57E9-C336-4BF8-9DB8-BC0E406CD3CC}"/>
              </a:ext>
            </a:extLst>
          </p:cNvPr>
          <p:cNvSpPr txBox="1">
            <a:spLocks/>
          </p:cNvSpPr>
          <p:nvPr/>
        </p:nvSpPr>
        <p:spPr bwMode="auto">
          <a:xfrm>
            <a:off x="4668748" y="1417638"/>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Calibri"/>
                <a:ea typeface="+mn-ea"/>
                <a:cs typeface="+mn-cs"/>
              </a:rPr>
              <a:t>TVET leaders hampered by…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1" u="none" strike="noStrike" kern="1200" cap="none" spc="0" normalizeH="0" baseline="0" noProof="0" dirty="0" smtClean="0">
                <a:ln>
                  <a:noFill/>
                </a:ln>
                <a:solidFill>
                  <a:sysClr val="windowText" lastClr="000000"/>
                </a:solidFill>
                <a:effectLst/>
                <a:uLnTx/>
                <a:uFillTx/>
                <a:latin typeface="Calibri"/>
                <a:ea typeface="+mn-ea"/>
                <a:cs typeface="+mn-cs"/>
              </a:rPr>
              <a:t>“Poor relationships</a:t>
            </a:r>
            <a:r>
              <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rPr>
              <a:t>“</a:t>
            </a:r>
            <a:r>
              <a:rPr kumimoji="0" lang="en-GB" sz="2400" b="0" i="1" u="none" strike="noStrike" kern="1200" cap="none" spc="0" normalizeH="0" baseline="0" noProof="0" dirty="0" smtClean="0">
                <a:ln>
                  <a:noFill/>
                </a:ln>
                <a:solidFill>
                  <a:sysClr val="windowText" lastClr="000000"/>
                </a:solidFill>
                <a:effectLst/>
                <a:uLnTx/>
                <a:uFillTx/>
                <a:latin typeface="Calibri"/>
                <a:ea typeface="+mn-ea"/>
                <a:cs typeface="+mn-cs"/>
              </a:rPr>
              <a:t>Skills and capacity of the teachers and managers”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1" u="none" strike="noStrike" kern="1200" cap="none" spc="0" normalizeH="0" baseline="0" noProof="0" dirty="0" smtClean="0">
                <a:ln>
                  <a:noFill/>
                </a:ln>
                <a:solidFill>
                  <a:sysClr val="windowText" lastClr="000000"/>
                </a:solidFill>
                <a:effectLst/>
                <a:uLnTx/>
                <a:uFillTx/>
                <a:latin typeface="Calibri"/>
                <a:ea typeface="+mn-ea"/>
                <a:cs typeface="+mn-cs"/>
              </a:rPr>
              <a:t>Not speaking the same language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400" b="0" i="1" u="none" strike="noStrike" kern="1200" cap="none" spc="0" normalizeH="0" baseline="0" noProof="0" dirty="0" smtClean="0">
                <a:ln>
                  <a:noFill/>
                </a:ln>
                <a:solidFill>
                  <a:sysClr val="windowText" lastClr="000000"/>
                </a:solidFill>
                <a:effectLst/>
                <a:uLnTx/>
                <a:uFillTx/>
                <a:latin typeface="Calibri"/>
                <a:ea typeface="+mn-ea"/>
                <a:cs typeface="+mn-cs"/>
              </a:rPr>
              <a:t>Lack of mechanisms to engage employers in skills development</a:t>
            </a:r>
            <a:endPar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712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Posed by Devolution</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11</a:t>
            </a:fld>
            <a:endParaRPr lang="en-GB"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09" y="1198373"/>
            <a:ext cx="8480687" cy="451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971498" y="5781877"/>
            <a:ext cx="5036024" cy="307777"/>
          </a:xfrm>
          <a:prstGeom prst="rect">
            <a:avLst/>
          </a:prstGeom>
          <a:noFill/>
        </p:spPr>
        <p:txBody>
          <a:bodyPr wrap="square" rtlCol="0">
            <a:spAutoFit/>
          </a:bodyPr>
          <a:lstStyle/>
          <a:p>
            <a:r>
              <a:rPr lang="en-GB" sz="1400" dirty="0" smtClean="0">
                <a:solidFill>
                  <a:schemeClr val="bg2">
                    <a:lumMod val="50000"/>
                  </a:schemeClr>
                </a:solidFill>
              </a:rPr>
              <a:t>Net Balance: % agreeing - % disagreeing</a:t>
            </a:r>
            <a:endParaRPr lang="en-GB" sz="1400" dirty="0">
              <a:solidFill>
                <a:schemeClr val="bg2">
                  <a:lumMod val="50000"/>
                </a:schemeClr>
              </a:solidFill>
            </a:endParaRPr>
          </a:p>
        </p:txBody>
      </p:sp>
    </p:spTree>
    <p:extLst>
      <p:ext uri="{BB962C8B-B14F-4D97-AF65-F5344CB8AC3E}">
        <p14:creationId xmlns:p14="http://schemas.microsoft.com/office/powerpoint/2010/main" val="248994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6329"/>
          </a:xfrm>
        </p:spPr>
        <p:txBody>
          <a:bodyPr/>
          <a:lstStyle/>
          <a:p>
            <a:r>
              <a:rPr lang="en-GB" dirty="0" smtClean="0"/>
              <a:t>Expectations for autonomy in next 5 years</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12</a:t>
            </a:fld>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643" y="1883390"/>
            <a:ext cx="8873372" cy="323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272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6329"/>
          </a:xfrm>
        </p:spPr>
        <p:txBody>
          <a:bodyPr/>
          <a:lstStyle/>
          <a:p>
            <a:r>
              <a:rPr lang="en-GB" dirty="0"/>
              <a:t>Leaders want more responsibility</a:t>
            </a:r>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13</a:t>
            </a:fld>
            <a:endParaRPr lang="en-GB" dirty="0"/>
          </a:p>
        </p:txBody>
      </p:sp>
      <p:sp>
        <p:nvSpPr>
          <p:cNvPr id="6" name="Content Placeholder 3">
            <a:extLst>
              <a:ext uri="{FF2B5EF4-FFF2-40B4-BE49-F238E27FC236}">
                <a16:creationId xmlns:a16="http://schemas.microsoft.com/office/drawing/2014/main" xmlns="" id="{2EA4C35C-0D85-4EEE-A063-E3A3789FABBB}"/>
              </a:ext>
            </a:extLst>
          </p:cNvPr>
          <p:cNvSpPr txBox="1">
            <a:spLocks/>
          </p:cNvSpPr>
          <p:nvPr/>
        </p:nvSpPr>
        <p:spPr>
          <a:xfrm>
            <a:off x="457200" y="1666713"/>
            <a:ext cx="3910084" cy="4118256"/>
          </a:xfrm>
          <a:prstGeom prst="rect">
            <a:avLst/>
          </a:prstGeom>
        </p:spPr>
        <p:txBody>
          <a:bodyPr vert="horz" lIns="0" tIns="0" rIns="0" bIns="0" rtlCol="0">
            <a:noAutofit/>
          </a:bodyPr>
          <a:lstStyle>
            <a:lvl1pPr marL="285750" indent="-285750" algn="l" defTabSz="685800" rtl="0" eaLnBrk="1" latinLnBrk="0" hangingPunct="1">
              <a:lnSpc>
                <a:spcPts val="2100"/>
              </a:lnSpc>
              <a:spcBef>
                <a:spcPts val="0"/>
              </a:spcBef>
              <a:spcAft>
                <a:spcPts val="1050"/>
              </a:spcAft>
              <a:buFont typeface="Arial"/>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a:buNone/>
            </a:pPr>
            <a:r>
              <a:rPr lang="en-GB" sz="2400" dirty="0" smtClean="0">
                <a:solidFill>
                  <a:schemeClr val="accent2"/>
                </a:solidFill>
              </a:rPr>
              <a:t>They want to be able to…</a:t>
            </a:r>
            <a:r>
              <a:rPr lang="en-GB" sz="2800" dirty="0" smtClean="0">
                <a:solidFill>
                  <a:schemeClr val="accent2"/>
                </a:solidFill>
              </a:rPr>
              <a:t>.</a:t>
            </a:r>
          </a:p>
          <a:p>
            <a:pPr marL="0" indent="0">
              <a:buFont typeface="Arial"/>
              <a:buNone/>
            </a:pPr>
            <a:endParaRPr lang="en-GB" sz="2800" dirty="0" smtClean="0">
              <a:solidFill>
                <a:schemeClr val="accent2"/>
              </a:solidFill>
            </a:endParaRPr>
          </a:p>
          <a:p>
            <a:pPr lvl="0"/>
            <a:r>
              <a:rPr lang="en-GB" sz="2400" dirty="0" smtClean="0"/>
              <a:t>Design curriculum (</a:t>
            </a:r>
            <a:r>
              <a:rPr lang="en-GB" sz="2400" dirty="0"/>
              <a:t>66%)</a:t>
            </a:r>
          </a:p>
          <a:p>
            <a:pPr lvl="0"/>
            <a:r>
              <a:rPr lang="en-GB" sz="2400" dirty="0" smtClean="0"/>
              <a:t>Invest </a:t>
            </a:r>
            <a:r>
              <a:rPr lang="en-GB" sz="2400" dirty="0"/>
              <a:t>in facilities and equipment (61%)</a:t>
            </a:r>
          </a:p>
          <a:p>
            <a:pPr lvl="0"/>
            <a:r>
              <a:rPr lang="en-GB" sz="2400" dirty="0" smtClean="0"/>
              <a:t>Tackle </a:t>
            </a:r>
            <a:r>
              <a:rPr lang="en-GB" sz="2400" dirty="0"/>
              <a:t>public perceptions of TVET (61%)</a:t>
            </a:r>
          </a:p>
          <a:p>
            <a:pPr lvl="0"/>
            <a:r>
              <a:rPr lang="en-GB" sz="2400" dirty="0" smtClean="0"/>
              <a:t>Monitor </a:t>
            </a:r>
            <a:r>
              <a:rPr lang="en-GB" sz="2400" dirty="0"/>
              <a:t>and </a:t>
            </a:r>
            <a:r>
              <a:rPr lang="en-GB" sz="2400" dirty="0" smtClean="0"/>
              <a:t>evaluate </a:t>
            </a:r>
            <a:r>
              <a:rPr lang="en-GB" sz="2400" dirty="0"/>
              <a:t>(61%)</a:t>
            </a:r>
          </a:p>
          <a:p>
            <a:pPr marL="0" indent="0">
              <a:buFont typeface="Arial"/>
              <a:buNone/>
            </a:pPr>
            <a:endParaRPr lang="en-GB" dirty="0"/>
          </a:p>
        </p:txBody>
      </p:sp>
      <p:sp>
        <p:nvSpPr>
          <p:cNvPr id="7" name="Content Placeholder 4">
            <a:extLst>
              <a:ext uri="{FF2B5EF4-FFF2-40B4-BE49-F238E27FC236}">
                <a16:creationId xmlns:a16="http://schemas.microsoft.com/office/drawing/2014/main" xmlns="" id="{8FEF8471-87D6-4DDD-B784-001138D5BF40}"/>
              </a:ext>
            </a:extLst>
          </p:cNvPr>
          <p:cNvSpPr txBox="1">
            <a:spLocks/>
          </p:cNvSpPr>
          <p:nvPr/>
        </p:nvSpPr>
        <p:spPr>
          <a:xfrm>
            <a:off x="4885897" y="1592285"/>
            <a:ext cx="3800901" cy="4118256"/>
          </a:xfrm>
          <a:prstGeom prst="rect">
            <a:avLst/>
          </a:prstGeom>
        </p:spPr>
        <p:txBody>
          <a:bodyPr/>
          <a:lstStyle>
            <a:lvl1pPr marL="1714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schemeClr val="accent2"/>
                </a:solidFill>
              </a:rPr>
              <a:t>They need ….</a:t>
            </a:r>
          </a:p>
          <a:p>
            <a:pPr marL="0" indent="0">
              <a:buFont typeface="Arial" panose="020B0604020202020204" pitchFamily="34" charset="0"/>
              <a:buNone/>
            </a:pPr>
            <a:endParaRPr lang="en-GB" sz="2400" dirty="0" smtClean="0">
              <a:solidFill>
                <a:schemeClr val="accent2"/>
              </a:solidFill>
            </a:endParaRPr>
          </a:p>
          <a:p>
            <a:r>
              <a:rPr lang="en-GB" sz="2400" dirty="0"/>
              <a:t>Adequate financial and human </a:t>
            </a:r>
            <a:r>
              <a:rPr lang="en-GB" sz="2400" dirty="0" smtClean="0"/>
              <a:t>resources (71%)</a:t>
            </a:r>
          </a:p>
          <a:p>
            <a:pPr fontAlgn="b"/>
            <a:r>
              <a:rPr lang="en-GB" sz="2400" dirty="0"/>
              <a:t>Long term strategic </a:t>
            </a:r>
            <a:r>
              <a:rPr lang="en-GB" sz="2400" dirty="0" smtClean="0"/>
              <a:t>planning (65%)</a:t>
            </a:r>
            <a:endParaRPr lang="en-GB" sz="2400" dirty="0"/>
          </a:p>
          <a:p>
            <a:pPr fontAlgn="b"/>
            <a:r>
              <a:rPr lang="en-GB" sz="2400" dirty="0"/>
              <a:t>Expansion/modernisation of our teaching </a:t>
            </a:r>
            <a:r>
              <a:rPr lang="en-GB" sz="2400" dirty="0" smtClean="0"/>
              <a:t>capacity (60%)</a:t>
            </a:r>
            <a:endParaRPr lang="en-GB" sz="2400" dirty="0"/>
          </a:p>
          <a:p>
            <a:endParaRPr lang="en-GB"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0039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6329"/>
          </a:xfrm>
        </p:spPr>
        <p:txBody>
          <a:bodyPr/>
          <a:lstStyle/>
          <a:p>
            <a:r>
              <a:rPr lang="en-GB" dirty="0" smtClean="0"/>
              <a:t>Preparedness for greater autonomy</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14</a:t>
            </a:fld>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444" y="1487013"/>
            <a:ext cx="8225407" cy="318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8490" y="4599296"/>
            <a:ext cx="8420668" cy="1323439"/>
          </a:xfrm>
          <a:prstGeom prst="rect">
            <a:avLst/>
          </a:prstGeom>
          <a:noFill/>
        </p:spPr>
        <p:txBody>
          <a:bodyPr wrap="square" rtlCol="0">
            <a:spAutoFit/>
          </a:bodyPr>
          <a:lstStyle/>
          <a:p>
            <a:r>
              <a:rPr lang="en-GB" sz="2000" dirty="0" smtClean="0"/>
              <a:t>BUT over 75% still welcome external support in:</a:t>
            </a:r>
          </a:p>
          <a:p>
            <a:endParaRPr lang="en-GB" sz="2000" dirty="0" smtClean="0"/>
          </a:p>
          <a:p>
            <a:r>
              <a:rPr lang="en-GB" sz="2000" dirty="0" smtClean="0">
                <a:sym typeface="Wingdings"/>
              </a:rPr>
              <a:t>  </a:t>
            </a:r>
            <a:r>
              <a:rPr lang="en-GB" sz="2000" dirty="0" smtClean="0"/>
              <a:t>Accessing finance			</a:t>
            </a:r>
            <a:r>
              <a:rPr lang="en-GB" sz="2000" dirty="0">
                <a:sym typeface="Wingdings"/>
              </a:rPr>
              <a:t>  </a:t>
            </a:r>
            <a:r>
              <a:rPr lang="en-GB" sz="2000" dirty="0" smtClean="0">
                <a:sym typeface="Wingdings"/>
              </a:rPr>
              <a:t> </a:t>
            </a:r>
            <a:r>
              <a:rPr lang="en-GB" sz="2000" dirty="0" smtClean="0"/>
              <a:t>Engaging employers</a:t>
            </a:r>
          </a:p>
          <a:p>
            <a:r>
              <a:rPr lang="en-GB" sz="2000" dirty="0">
                <a:sym typeface="Wingdings"/>
              </a:rPr>
              <a:t> </a:t>
            </a:r>
            <a:r>
              <a:rPr lang="en-GB" sz="2000" dirty="0" smtClean="0">
                <a:sym typeface="Wingdings"/>
              </a:rPr>
              <a:t> </a:t>
            </a:r>
            <a:r>
              <a:rPr lang="en-GB" sz="2000" dirty="0" smtClean="0"/>
              <a:t>Staff development			</a:t>
            </a:r>
            <a:r>
              <a:rPr lang="en-GB" sz="2000" dirty="0">
                <a:sym typeface="Wingdings"/>
              </a:rPr>
              <a:t>  </a:t>
            </a:r>
            <a:r>
              <a:rPr lang="en-GB" sz="2000" dirty="0" smtClean="0">
                <a:sym typeface="Wingdings"/>
              </a:rPr>
              <a:t> </a:t>
            </a:r>
            <a:r>
              <a:rPr lang="en-GB" sz="2000" dirty="0" smtClean="0"/>
              <a:t>Creating relevant curricula</a:t>
            </a:r>
            <a:endParaRPr lang="en-GB" sz="2000" dirty="0"/>
          </a:p>
        </p:txBody>
      </p:sp>
    </p:spTree>
    <p:extLst>
      <p:ext uri="{BB962C8B-B14F-4D97-AF65-F5344CB8AC3E}">
        <p14:creationId xmlns:p14="http://schemas.microsoft.com/office/powerpoint/2010/main" val="250493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Key messages</a:t>
            </a:r>
            <a:endParaRPr lang="en-GB" cap="none"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altLang="en-US" dirty="0" smtClean="0"/>
              <a:t>Devolution of TVET is a growing trend internationally</a:t>
            </a:r>
          </a:p>
          <a:p>
            <a:pPr>
              <a:buFont typeface="Arial" panose="020B0604020202020204" pitchFamily="34" charset="0"/>
              <a:buChar char="•"/>
            </a:pPr>
            <a:r>
              <a:rPr lang="en-GB" altLang="en-US" dirty="0" smtClean="0"/>
              <a:t>Context matters in terms of realities and perceptions </a:t>
            </a:r>
          </a:p>
          <a:p>
            <a:pPr>
              <a:buFont typeface="Arial" panose="020B0604020202020204" pitchFamily="34" charset="0"/>
              <a:buChar char="•"/>
            </a:pPr>
            <a:r>
              <a:rPr lang="en-GB" altLang="en-US" dirty="0" smtClean="0"/>
              <a:t>England (and the UK) have a lot to share in terms or lessons and current practice </a:t>
            </a:r>
          </a:p>
          <a:p>
            <a:pPr>
              <a:buFont typeface="Arial" panose="020B0604020202020204" pitchFamily="34" charset="0"/>
              <a:buChar char="•"/>
            </a:pPr>
            <a:r>
              <a:rPr lang="en-GB" altLang="en-US" dirty="0" smtClean="0"/>
              <a:t>BUT Institutions are grappling with the same issues and opportunities for international collaboration exist in areas such as:</a:t>
            </a:r>
          </a:p>
          <a:p>
            <a:pPr lvl="1"/>
            <a:r>
              <a:rPr lang="en-GB" altLang="en-US" dirty="0" smtClean="0"/>
              <a:t>Employer engagement and partnership working</a:t>
            </a:r>
          </a:p>
          <a:p>
            <a:pPr lvl="1"/>
            <a:r>
              <a:rPr lang="en-GB" altLang="en-US" dirty="0" smtClean="0"/>
              <a:t>Capacity building and development of leaders and staff</a:t>
            </a:r>
          </a:p>
          <a:p>
            <a:pPr lvl="1"/>
            <a:r>
              <a:rPr lang="en-GB" altLang="en-US" dirty="0" smtClean="0"/>
              <a:t>LMI and outcome monitoring systems</a:t>
            </a:r>
          </a:p>
          <a:p>
            <a:pPr lvl="1"/>
            <a:r>
              <a:rPr lang="en-GB" altLang="en-US" dirty="0" smtClean="0"/>
              <a:t>Building a system that incorporates trust, shared ownership and understanding  </a:t>
            </a:r>
          </a:p>
          <a:p>
            <a:pPr lvl="1"/>
            <a:endParaRPr lang="en-GB" altLang="en-US" dirty="0"/>
          </a:p>
          <a:p>
            <a:pPr>
              <a:buFont typeface="Arial" panose="020B0604020202020204" pitchFamily="34" charset="0"/>
              <a:buChar char="•"/>
            </a:pPr>
            <a:endParaRPr lang="en-GB" altLang="en-US" dirty="0"/>
          </a:p>
          <a:p>
            <a:pPr marL="0" indent="0">
              <a:buNone/>
            </a:pPr>
            <a:endParaRPr lang="en-GB" altLang="en-US" dirty="0" smtClean="0"/>
          </a:p>
          <a:p>
            <a:pPr marL="0" indent="0">
              <a:buNone/>
            </a:pPr>
            <a:r>
              <a:rPr lang="en-GB" altLang="en-US" dirty="0" smtClean="0"/>
              <a:t>More information</a:t>
            </a:r>
          </a:p>
          <a:p>
            <a:pPr marL="0" indent="0">
              <a:buNone/>
            </a:pPr>
            <a:r>
              <a:rPr lang="en-GB" dirty="0" smtClean="0">
                <a:hlinkClick r:id="rId3"/>
              </a:rPr>
              <a:t>www.britishcouncil.org/education/skills-employability</a:t>
            </a:r>
            <a:endParaRPr lang="en-GB" dirty="0" smtClean="0"/>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15</a:t>
            </a:fld>
            <a:endParaRPr lang="en-GB" dirty="0"/>
          </a:p>
        </p:txBody>
      </p:sp>
    </p:spTree>
    <p:extLst>
      <p:ext uri="{BB962C8B-B14F-4D97-AF65-F5344CB8AC3E}">
        <p14:creationId xmlns:p14="http://schemas.microsoft.com/office/powerpoint/2010/main" val="234471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a:t>
            </a:fld>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602" y="3378093"/>
            <a:ext cx="4544239" cy="255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418" y="582667"/>
            <a:ext cx="35306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2607" y="582009"/>
            <a:ext cx="4556234" cy="2492990"/>
          </a:xfrm>
          <a:prstGeom prst="rect">
            <a:avLst/>
          </a:prstGeom>
          <a:noFill/>
        </p:spPr>
        <p:txBody>
          <a:bodyPr wrap="square" rtlCol="0">
            <a:spAutoFit/>
          </a:bodyPr>
          <a:lstStyle/>
          <a:p>
            <a:r>
              <a:rPr lang="en-GB" sz="3000" dirty="0" smtClean="0">
                <a:solidFill>
                  <a:srgbClr val="00457C"/>
                </a:solidFill>
                <a:latin typeface="Arial Black" panose="020B0A04020102020204" pitchFamily="34" charset="0"/>
              </a:rPr>
              <a:t>Our purpose</a:t>
            </a:r>
          </a:p>
          <a:p>
            <a:endParaRPr lang="en-GB" dirty="0"/>
          </a:p>
          <a:p>
            <a:r>
              <a:rPr lang="en-GB" dirty="0" smtClean="0"/>
              <a:t>Using </a:t>
            </a:r>
            <a:r>
              <a:rPr lang="en-GB" dirty="0"/>
              <a:t>the cultural resources of the UK, the British Council creates friendly knowledge and understanding between the people of the UK and other countries</a:t>
            </a:r>
            <a:r>
              <a:rPr lang="en-GB" dirty="0" smtClean="0"/>
              <a:t>.</a:t>
            </a:r>
          </a:p>
          <a:p>
            <a:endParaRPr lang="en-GB" dirty="0" smtClean="0"/>
          </a:p>
          <a:p>
            <a:r>
              <a:rPr lang="en-GB" dirty="0" smtClean="0"/>
              <a:t>We work with over 100 countries.</a:t>
            </a:r>
            <a:endParaRPr lang="en-GB" dirty="0"/>
          </a:p>
        </p:txBody>
      </p:sp>
      <p:sp>
        <p:nvSpPr>
          <p:cNvPr id="7" name="TextBox 6"/>
          <p:cNvSpPr txBox="1"/>
          <p:nvPr/>
        </p:nvSpPr>
        <p:spPr>
          <a:xfrm>
            <a:off x="5313418" y="4655127"/>
            <a:ext cx="3530600" cy="1015663"/>
          </a:xfrm>
          <a:prstGeom prst="rect">
            <a:avLst/>
          </a:prstGeom>
          <a:noFill/>
        </p:spPr>
        <p:txBody>
          <a:bodyPr wrap="square" rtlCol="0">
            <a:spAutoFit/>
          </a:bodyPr>
          <a:lstStyle/>
          <a:p>
            <a:r>
              <a:rPr lang="en-GB" sz="3000" dirty="0" smtClean="0">
                <a:solidFill>
                  <a:srgbClr val="00457C"/>
                </a:solidFill>
                <a:latin typeface="Arial Black" panose="020B0A04020102020204" pitchFamily="34" charset="0"/>
              </a:rPr>
              <a:t>Our three core areas</a:t>
            </a:r>
            <a:endParaRPr lang="en-GB" sz="3000" dirty="0">
              <a:solidFill>
                <a:srgbClr val="00457C"/>
              </a:solidFill>
              <a:latin typeface="Arial Black" panose="020B0A04020102020204" pitchFamily="34" charset="0"/>
            </a:endParaRPr>
          </a:p>
        </p:txBody>
      </p:sp>
    </p:spTree>
    <p:extLst>
      <p:ext uri="{BB962C8B-B14F-4D97-AF65-F5344CB8AC3E}">
        <p14:creationId xmlns:p14="http://schemas.microsoft.com/office/powerpoint/2010/main" val="2982735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571608"/>
          </a:xfrm>
        </p:spPr>
        <p:txBody>
          <a:bodyPr/>
          <a:lstStyle/>
          <a:p>
            <a:r>
              <a:rPr lang="en-GB" dirty="0"/>
              <a:t>Our work in </a:t>
            </a:r>
            <a:r>
              <a:rPr lang="en-GB" dirty="0" smtClean="0"/>
              <a:t>SKILLs</a:t>
            </a:r>
            <a:endParaRPr lang="en-GB" cap="none"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2</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3594"/>
            <a:ext cx="9144000" cy="4807706"/>
          </a:xfrm>
          <a:prstGeom prst="rect">
            <a:avLst/>
          </a:prstGeom>
        </p:spPr>
      </p:pic>
      <p:sp>
        <p:nvSpPr>
          <p:cNvPr id="6" name="Rectangle 5"/>
          <p:cNvSpPr/>
          <p:nvPr/>
        </p:nvSpPr>
        <p:spPr>
          <a:xfrm>
            <a:off x="1337482" y="2235083"/>
            <a:ext cx="6155140" cy="3070199"/>
          </a:xfrm>
          <a:prstGeom prst="rect">
            <a:avLst/>
          </a:prstGeom>
        </p:spPr>
        <p:txBody>
          <a:bodyPr wrap="square">
            <a:spAutoFit/>
          </a:bodyPr>
          <a:lstStyle/>
          <a:p>
            <a:pPr lvl="0" defTabSz="685800">
              <a:lnSpc>
                <a:spcPts val="2100"/>
              </a:lnSpc>
              <a:spcAft>
                <a:spcPts val="1050"/>
              </a:spcAft>
            </a:pPr>
            <a:r>
              <a:rPr lang="en-GB" sz="2400" b="1" dirty="0">
                <a:solidFill>
                  <a:srgbClr val="00457C"/>
                </a:solidFill>
              </a:rPr>
              <a:t>We aim to enhance the skills and employability of individuals, particularly  young people and disadvantaged groups</a:t>
            </a:r>
            <a:r>
              <a:rPr lang="en-GB" sz="2400" b="1" dirty="0" smtClean="0">
                <a:solidFill>
                  <a:srgbClr val="00457C"/>
                </a:solidFill>
              </a:rPr>
              <a:t>.</a:t>
            </a:r>
          </a:p>
          <a:p>
            <a:pPr lvl="0" defTabSz="685800">
              <a:lnSpc>
                <a:spcPts val="2100"/>
              </a:lnSpc>
              <a:spcAft>
                <a:spcPts val="1050"/>
              </a:spcAft>
            </a:pPr>
            <a:endParaRPr lang="en-GB" sz="2400" b="1" dirty="0">
              <a:solidFill>
                <a:srgbClr val="00457C"/>
              </a:solidFill>
            </a:endParaRPr>
          </a:p>
          <a:p>
            <a:pPr lvl="0" defTabSz="685800">
              <a:lnSpc>
                <a:spcPts val="2100"/>
              </a:lnSpc>
              <a:spcAft>
                <a:spcPts val="1050"/>
              </a:spcAft>
            </a:pPr>
            <a:r>
              <a:rPr lang="en-GB" sz="2400" b="1" dirty="0">
                <a:solidFill>
                  <a:srgbClr val="00457C"/>
                </a:solidFill>
              </a:rPr>
              <a:t>We do this by sharing the UK’s experience, knowledge and expertise and encouraging closer links between education, employers and policy makers in the UK and the countries we work in.</a:t>
            </a:r>
          </a:p>
        </p:txBody>
      </p:sp>
    </p:spTree>
    <p:extLst>
      <p:ext uri="{BB962C8B-B14F-4D97-AF65-F5344CB8AC3E}">
        <p14:creationId xmlns:p14="http://schemas.microsoft.com/office/powerpoint/2010/main" val="3553264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review series</a:t>
            </a:r>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3</a:t>
            </a:fld>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994" y="1351128"/>
            <a:ext cx="2767996" cy="39305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9184" y="1351127"/>
            <a:ext cx="2811769" cy="39305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4340" y="1351128"/>
            <a:ext cx="2821556" cy="39305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2369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4</a:t>
            </a:fld>
            <a:endParaRPr lang="en-GB" dirty="0"/>
          </a:p>
        </p:txBody>
      </p:sp>
      <p:pic>
        <p:nvPicPr>
          <p:cNvPr id="1026" name="Picture 2" descr="G:\ETG\Shared\VET\Knowledge &amp; Information\British Council research\2018\TVET Governance\tvet-governance-graph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09" y="304792"/>
            <a:ext cx="8455231" cy="585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11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Devolution</a:t>
            </a:r>
            <a:r>
              <a:rPr lang="en-GB" cap="none" dirty="0"/>
              <a:t>?</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5</a:t>
            </a:fld>
            <a:endParaRPr lang="en-GB" dirty="0"/>
          </a:p>
        </p:txBody>
      </p:sp>
      <p:sp>
        <p:nvSpPr>
          <p:cNvPr id="7" name="Content Placeholder 6"/>
          <p:cNvSpPr>
            <a:spLocks noGrp="1"/>
          </p:cNvSpPr>
          <p:nvPr>
            <p:ph idx="1"/>
          </p:nvPr>
        </p:nvSpPr>
        <p:spPr>
          <a:xfrm>
            <a:off x="1037229" y="1907195"/>
            <a:ext cx="7001302" cy="3544560"/>
          </a:xfrm>
          <a:prstGeom prst="rect">
            <a:avLst/>
          </a:prstGeom>
        </p:spPr>
        <p:txBody>
          <a:bodyPr wrap="square">
            <a:spAutoFit/>
          </a:bodyPr>
          <a:lstStyle/>
          <a:p>
            <a:pPr marL="0" indent="0">
              <a:lnSpc>
                <a:spcPct val="100000"/>
              </a:lnSpc>
              <a:buNone/>
            </a:pPr>
            <a:r>
              <a:rPr lang="en-GB" sz="2400" i="1" dirty="0" smtClean="0"/>
              <a:t>“Politicians </a:t>
            </a:r>
            <a:r>
              <a:rPr lang="en-GB" sz="2400" i="1" dirty="0"/>
              <a:t>and civil servants in national central government … don’t always know what’s best for local, regional and urban areas. Pulling levers centrally in a top-down ‘command and control’-style governance system doesn’t necessarily deliver the goods, leaves local knowledge untapped and does not respond well to diverse needs and aspirations</a:t>
            </a:r>
            <a:r>
              <a:rPr lang="en-GB" sz="2400" i="1" dirty="0" smtClean="0"/>
              <a:t>.”</a:t>
            </a:r>
            <a:endParaRPr lang="en-GB" sz="2400" i="1" dirty="0" smtClean="0"/>
          </a:p>
          <a:p>
            <a:pPr marL="0" indent="0">
              <a:lnSpc>
                <a:spcPct val="100000"/>
              </a:lnSpc>
              <a:buNone/>
            </a:pPr>
            <a:endParaRPr lang="en-GB" sz="2400" i="1" dirty="0"/>
          </a:p>
          <a:p>
            <a:pPr marL="0" indent="0">
              <a:lnSpc>
                <a:spcPct val="100000"/>
              </a:lnSpc>
              <a:buNone/>
            </a:pPr>
            <a:r>
              <a:rPr lang="en-GB" sz="2000" dirty="0"/>
              <a:t>Pike et al (2016) </a:t>
            </a:r>
          </a:p>
        </p:txBody>
      </p:sp>
    </p:spTree>
    <p:extLst>
      <p:ext uri="{BB962C8B-B14F-4D97-AF65-F5344CB8AC3E}">
        <p14:creationId xmlns:p14="http://schemas.microsoft.com/office/powerpoint/2010/main" val="2940973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drivers of </a:t>
            </a:r>
            <a:r>
              <a:rPr lang="en-GB" dirty="0" smtClean="0"/>
              <a:t>TVET devolution</a:t>
            </a:r>
            <a:endParaRPr lang="en-GB" dirty="0"/>
          </a:p>
        </p:txBody>
      </p:sp>
      <p:sp>
        <p:nvSpPr>
          <p:cNvPr id="3" name="Content Placeholder 2"/>
          <p:cNvSpPr>
            <a:spLocks noGrp="1"/>
          </p:cNvSpPr>
          <p:nvPr>
            <p:ph idx="1"/>
          </p:nvPr>
        </p:nvSpPr>
        <p:spPr/>
        <p:txBody>
          <a:bodyPr/>
          <a:lstStyle/>
          <a:p>
            <a:pPr lvl="0"/>
            <a:endParaRPr lang="en-GB" sz="2400" dirty="0" smtClean="0">
              <a:latin typeface="+mn-lt"/>
            </a:endParaRPr>
          </a:p>
          <a:p>
            <a:pPr lvl="0"/>
            <a:r>
              <a:rPr lang="en-GB" sz="2400" dirty="0" smtClean="0">
                <a:latin typeface="+mn-lt"/>
              </a:rPr>
              <a:t>Meeting </a:t>
            </a:r>
            <a:r>
              <a:rPr lang="en-GB" sz="2400" dirty="0">
                <a:latin typeface="+mn-lt"/>
              </a:rPr>
              <a:t>the needs of a rapidly changing labour market and aligning with wider industrial </a:t>
            </a:r>
            <a:r>
              <a:rPr lang="en-GB" sz="2400" dirty="0" smtClean="0">
                <a:latin typeface="+mn-lt"/>
              </a:rPr>
              <a:t>strategy</a:t>
            </a:r>
            <a:endParaRPr lang="en-GB" sz="2400" dirty="0">
              <a:latin typeface="+mn-lt"/>
            </a:endParaRPr>
          </a:p>
          <a:p>
            <a:pPr lvl="0"/>
            <a:r>
              <a:rPr lang="en-GB" sz="2400" dirty="0">
                <a:latin typeface="+mn-lt"/>
              </a:rPr>
              <a:t>M</a:t>
            </a:r>
            <a:r>
              <a:rPr lang="en-GB" sz="2400" dirty="0" smtClean="0">
                <a:latin typeface="+mn-lt"/>
              </a:rPr>
              <a:t>atching </a:t>
            </a:r>
            <a:r>
              <a:rPr lang="en-GB" sz="2400" dirty="0">
                <a:latin typeface="+mn-lt"/>
              </a:rPr>
              <a:t>supply and </a:t>
            </a:r>
            <a:r>
              <a:rPr lang="en-GB" sz="2400" dirty="0" smtClean="0">
                <a:latin typeface="+mn-lt"/>
              </a:rPr>
              <a:t>demand </a:t>
            </a:r>
            <a:endParaRPr lang="en-GB" sz="2400" dirty="0">
              <a:latin typeface="+mn-lt"/>
            </a:endParaRPr>
          </a:p>
          <a:p>
            <a:pPr lvl="0"/>
            <a:r>
              <a:rPr lang="en-GB" sz="2400" dirty="0">
                <a:latin typeface="+mn-lt"/>
              </a:rPr>
              <a:t>E</a:t>
            </a:r>
            <a:r>
              <a:rPr lang="en-GB" sz="2400" dirty="0" smtClean="0">
                <a:latin typeface="+mn-lt"/>
              </a:rPr>
              <a:t>ngaging employers </a:t>
            </a:r>
            <a:endParaRPr lang="en-GB" sz="2400" dirty="0">
              <a:latin typeface="+mn-lt"/>
            </a:endParaRPr>
          </a:p>
          <a:p>
            <a:pPr lvl="0"/>
            <a:r>
              <a:rPr lang="en-GB" sz="2400" dirty="0">
                <a:latin typeface="+mn-lt"/>
              </a:rPr>
              <a:t>I</a:t>
            </a:r>
            <a:r>
              <a:rPr lang="en-GB" sz="2400" dirty="0" smtClean="0">
                <a:latin typeface="+mn-lt"/>
              </a:rPr>
              <a:t>mproving </a:t>
            </a:r>
            <a:r>
              <a:rPr lang="en-GB" sz="2400" dirty="0">
                <a:latin typeface="+mn-lt"/>
              </a:rPr>
              <a:t>quality of outcomes, including more relevant curricula, higher quality teaching and clearer </a:t>
            </a:r>
            <a:r>
              <a:rPr lang="en-GB" sz="2400" dirty="0" smtClean="0">
                <a:latin typeface="+mn-lt"/>
              </a:rPr>
              <a:t>outcomes </a:t>
            </a:r>
            <a:endParaRPr lang="en-GB" sz="2400" dirty="0">
              <a:latin typeface="+mn-lt"/>
            </a:endParaRPr>
          </a:p>
          <a:p>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6</a:t>
            </a:fld>
            <a:endParaRPr lang="en-GB" dirty="0"/>
          </a:p>
        </p:txBody>
      </p:sp>
    </p:spTree>
    <p:extLst>
      <p:ext uri="{BB962C8B-B14F-4D97-AF65-F5344CB8AC3E}">
        <p14:creationId xmlns:p14="http://schemas.microsoft.com/office/powerpoint/2010/main" val="409799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6329"/>
          </a:xfrm>
        </p:spPr>
        <p:txBody>
          <a:bodyPr/>
          <a:lstStyle/>
          <a:p>
            <a:r>
              <a:rPr lang="en-GB" dirty="0" smtClean="0"/>
              <a:t>Potential Benefits of TVET </a:t>
            </a:r>
            <a:r>
              <a:rPr lang="en-GB" dirty="0" smtClean="0"/>
              <a:t>Devolution</a:t>
            </a:r>
            <a:endParaRPr lang="en-GB" dirty="0"/>
          </a:p>
        </p:txBody>
      </p:sp>
      <p:sp>
        <p:nvSpPr>
          <p:cNvPr id="3" name="Content Placeholder 2"/>
          <p:cNvSpPr>
            <a:spLocks noGrp="1"/>
          </p:cNvSpPr>
          <p:nvPr>
            <p:ph idx="1"/>
          </p:nvPr>
        </p:nvSpPr>
        <p:spPr>
          <a:xfrm>
            <a:off x="467999" y="1842447"/>
            <a:ext cx="8208000" cy="4295553"/>
          </a:xfrm>
        </p:spPr>
        <p:txBody>
          <a:bodyPr/>
          <a:lstStyle/>
          <a:p>
            <a:pPr lvl="0"/>
            <a:r>
              <a:rPr lang="en-GB" sz="2400" dirty="0">
                <a:latin typeface="+mn-lt"/>
              </a:rPr>
              <a:t>Decision making as close as possible to </a:t>
            </a:r>
            <a:r>
              <a:rPr lang="en-GB" sz="2400" dirty="0" smtClean="0">
                <a:latin typeface="+mn-lt"/>
              </a:rPr>
              <a:t>delivery</a:t>
            </a:r>
            <a:endParaRPr lang="en-GB" sz="2400" dirty="0">
              <a:latin typeface="+mn-lt"/>
            </a:endParaRPr>
          </a:p>
          <a:p>
            <a:pPr lvl="0"/>
            <a:r>
              <a:rPr lang="en-GB" sz="2400" dirty="0">
                <a:latin typeface="+mn-lt"/>
              </a:rPr>
              <a:t>Local autonomy to make effective </a:t>
            </a:r>
            <a:r>
              <a:rPr lang="en-GB" sz="2400" dirty="0" smtClean="0">
                <a:latin typeface="+mn-lt"/>
              </a:rPr>
              <a:t>decisions</a:t>
            </a:r>
            <a:endParaRPr lang="en-GB" sz="2400" dirty="0">
              <a:latin typeface="+mn-lt"/>
            </a:endParaRPr>
          </a:p>
          <a:p>
            <a:pPr lvl="0"/>
            <a:r>
              <a:rPr lang="en-GB" sz="2400" dirty="0">
                <a:latin typeface="+mn-lt"/>
              </a:rPr>
              <a:t>Clarity about roles and </a:t>
            </a:r>
            <a:r>
              <a:rPr lang="en-GB" sz="2400" dirty="0" smtClean="0">
                <a:latin typeface="+mn-lt"/>
              </a:rPr>
              <a:t>responsibilities</a:t>
            </a:r>
            <a:endParaRPr lang="en-GB" sz="2400" dirty="0">
              <a:latin typeface="+mn-lt"/>
            </a:endParaRPr>
          </a:p>
          <a:p>
            <a:pPr lvl="0"/>
            <a:r>
              <a:rPr lang="en-GB" sz="2400" dirty="0">
                <a:latin typeface="+mn-lt"/>
              </a:rPr>
              <a:t>Greater accountability for decision </a:t>
            </a:r>
            <a:r>
              <a:rPr lang="en-GB" sz="2400" dirty="0" smtClean="0">
                <a:latin typeface="+mn-lt"/>
              </a:rPr>
              <a:t>making</a:t>
            </a:r>
            <a:endParaRPr lang="en-GB" sz="2400" dirty="0">
              <a:latin typeface="+mn-lt"/>
            </a:endParaRPr>
          </a:p>
          <a:p>
            <a:pPr lvl="0"/>
            <a:r>
              <a:rPr lang="en-GB" sz="2400" dirty="0">
                <a:latin typeface="+mn-lt"/>
              </a:rPr>
              <a:t>Improved flexibility, adaptability and ability to </a:t>
            </a:r>
            <a:r>
              <a:rPr lang="en-GB" sz="2400" dirty="0" smtClean="0">
                <a:latin typeface="+mn-lt"/>
              </a:rPr>
              <a:t>change</a:t>
            </a:r>
            <a:endParaRPr lang="en-GB" sz="2400" dirty="0">
              <a:latin typeface="+mn-lt"/>
            </a:endParaRPr>
          </a:p>
          <a:p>
            <a:pPr lvl="0"/>
            <a:r>
              <a:rPr lang="en-GB" sz="2400" dirty="0">
                <a:latin typeface="+mn-lt"/>
              </a:rPr>
              <a:t>Innovation and </a:t>
            </a:r>
            <a:r>
              <a:rPr lang="en-GB" sz="2400" dirty="0" smtClean="0">
                <a:latin typeface="+mn-lt"/>
              </a:rPr>
              <a:t>impact</a:t>
            </a:r>
            <a:endParaRPr lang="en-GB" sz="2400" dirty="0">
              <a:latin typeface="+mn-lt"/>
            </a:endParaRPr>
          </a:p>
          <a:p>
            <a:r>
              <a:rPr lang="en-GB" sz="2400" dirty="0">
                <a:latin typeface="+mn-lt"/>
              </a:rPr>
              <a:t>A reduction in bureaucracy</a:t>
            </a:r>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7</a:t>
            </a:fld>
            <a:endParaRPr lang="en-GB" dirty="0"/>
          </a:p>
        </p:txBody>
      </p:sp>
    </p:spTree>
    <p:extLst>
      <p:ext uri="{BB962C8B-B14F-4D97-AF65-F5344CB8AC3E}">
        <p14:creationId xmlns:p14="http://schemas.microsoft.com/office/powerpoint/2010/main" val="2242854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1199"/>
          </a:xfrm>
        </p:spPr>
        <p:txBody>
          <a:bodyPr/>
          <a:lstStyle/>
          <a:p>
            <a:r>
              <a:rPr lang="en-GB" dirty="0" smtClean="0"/>
              <a:t>Current LEVELs of Institutional Autonomy</a:t>
            </a:r>
            <a:endParaRPr lang="en-GB" dirty="0"/>
          </a:p>
        </p:txBody>
      </p:sp>
      <p:sp>
        <p:nvSpPr>
          <p:cNvPr id="4" name="Footer Placeholder 3"/>
          <p:cNvSpPr>
            <a:spLocks noGrp="1"/>
          </p:cNvSpPr>
          <p:nvPr>
            <p:ph type="ftr" sz="quarter" idx="10"/>
          </p:nvPr>
        </p:nvSpPr>
        <p:spPr/>
        <p:txBody>
          <a:bodyPr/>
          <a:lstStyle/>
          <a:p>
            <a:r>
              <a:rPr lang="en-GB" smtClean="0"/>
              <a:t>www.britishcouncil.org</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8</a:t>
            </a:fld>
            <a:endParaRPr lang="en-GB" dirty="0"/>
          </a:p>
        </p:txBody>
      </p:sp>
      <p:sp>
        <p:nvSpPr>
          <p:cNvPr id="6" name="Content Placeholder 3">
            <a:extLst>
              <a:ext uri="{FF2B5EF4-FFF2-40B4-BE49-F238E27FC236}">
                <a16:creationId xmlns:a16="http://schemas.microsoft.com/office/drawing/2014/main" xmlns="" id="{2EA4C35C-0D85-4EEE-A063-E3A3789FABBB}"/>
              </a:ext>
            </a:extLst>
          </p:cNvPr>
          <p:cNvSpPr txBox="1">
            <a:spLocks/>
          </p:cNvSpPr>
          <p:nvPr/>
        </p:nvSpPr>
        <p:spPr>
          <a:xfrm>
            <a:off x="457200" y="1666713"/>
            <a:ext cx="4038600" cy="4118256"/>
          </a:xfrm>
          <a:prstGeom prst="rect">
            <a:avLst/>
          </a:prstGeom>
        </p:spPr>
        <p:txBody>
          <a:bodyPr vert="horz" lIns="0" tIns="0" rIns="0" bIns="0" rtlCol="0">
            <a:noAutofit/>
          </a:bodyPr>
          <a:lstStyle>
            <a:lvl1pPr marL="285750" indent="-285750" algn="l" defTabSz="685800" rtl="0" eaLnBrk="1" latinLnBrk="0" hangingPunct="1">
              <a:lnSpc>
                <a:spcPts val="2100"/>
              </a:lnSpc>
              <a:spcBef>
                <a:spcPts val="0"/>
              </a:spcBef>
              <a:spcAft>
                <a:spcPts val="1050"/>
              </a:spcAft>
              <a:buFont typeface="Arial"/>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a:buNone/>
            </a:pPr>
            <a:r>
              <a:rPr lang="en-GB" sz="2400" dirty="0" smtClean="0">
                <a:solidFill>
                  <a:schemeClr val="accent2"/>
                </a:solidFill>
              </a:rPr>
              <a:t>Most autonomy over….</a:t>
            </a:r>
          </a:p>
          <a:p>
            <a:r>
              <a:rPr lang="en-GB" sz="2400" dirty="0" smtClean="0"/>
              <a:t>The development of employer partnerships (79%)</a:t>
            </a:r>
          </a:p>
          <a:p>
            <a:r>
              <a:rPr lang="en-GB" sz="2400" dirty="0" smtClean="0"/>
              <a:t>Innovation (52%)</a:t>
            </a:r>
          </a:p>
          <a:p>
            <a:r>
              <a:rPr lang="en-GB" sz="2400" dirty="0" smtClean="0"/>
              <a:t>Strategic planning (51%)</a:t>
            </a:r>
          </a:p>
          <a:p>
            <a:pPr marL="0" indent="0">
              <a:buFont typeface="Arial"/>
              <a:buNone/>
            </a:pPr>
            <a:endParaRPr lang="en-GB" dirty="0"/>
          </a:p>
        </p:txBody>
      </p:sp>
      <p:sp>
        <p:nvSpPr>
          <p:cNvPr id="7" name="Content Placeholder 4">
            <a:extLst>
              <a:ext uri="{FF2B5EF4-FFF2-40B4-BE49-F238E27FC236}">
                <a16:creationId xmlns:a16="http://schemas.microsoft.com/office/drawing/2014/main" xmlns="" id="{8FEF8471-87D6-4DDD-B784-001138D5BF40}"/>
              </a:ext>
            </a:extLst>
          </p:cNvPr>
          <p:cNvSpPr txBox="1">
            <a:spLocks/>
          </p:cNvSpPr>
          <p:nvPr/>
        </p:nvSpPr>
        <p:spPr>
          <a:xfrm>
            <a:off x="4648200" y="1666713"/>
            <a:ext cx="4038600" cy="4118256"/>
          </a:xfrm>
          <a:prstGeom prst="rect">
            <a:avLst/>
          </a:prstGeom>
        </p:spPr>
        <p:txBody>
          <a:bodyPr/>
          <a:lstStyle>
            <a:lvl1pPr marL="1714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1pPr>
            <a:lvl2pPr marL="5143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2pPr>
            <a:lvl3pPr marL="8572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3pPr>
            <a:lvl4pPr marL="12001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4pPr>
            <a:lvl5pPr marL="1543050" indent="-171450" algn="l" defTabSz="685800" rtl="0" eaLnBrk="1" latinLnBrk="0" hangingPunct="1">
              <a:lnSpc>
                <a:spcPts val="2100"/>
              </a:lnSpc>
              <a:spcBef>
                <a:spcPts val="0"/>
              </a:spcBef>
              <a:spcAft>
                <a:spcPts val="1050"/>
              </a:spcAft>
              <a:buFont typeface="Arial" panose="020B0604020202020204" pitchFamily="34" charset="0"/>
              <a:buChar char="•"/>
              <a:defRPr sz="1800" b="0" i="0" kern="1200">
                <a:solidFill>
                  <a:srgbClr val="4A4A4A"/>
                </a:solidFill>
                <a:latin typeface="Arial"/>
                <a:ea typeface="+mn-ea"/>
                <a:cs typeface="British Council San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solidFill>
                  <a:schemeClr val="accent2"/>
                </a:solidFill>
              </a:rPr>
              <a:t>Least autonomy over….</a:t>
            </a:r>
          </a:p>
          <a:p>
            <a:r>
              <a:rPr lang="en-GB" sz="2400" dirty="0" smtClean="0"/>
              <a:t>Size of enrolment (26%) </a:t>
            </a:r>
          </a:p>
          <a:p>
            <a:r>
              <a:rPr lang="en-GB" sz="2400" dirty="0" smtClean="0"/>
              <a:t>Setting fees (17%)</a:t>
            </a:r>
          </a:p>
          <a:p>
            <a:r>
              <a:rPr lang="en-GB" sz="2400" dirty="0" smtClean="0"/>
              <a:t>Borrowing funds (15%)</a:t>
            </a:r>
          </a:p>
          <a:p>
            <a:r>
              <a:rPr lang="en-GB" sz="2400" dirty="0" smtClean="0"/>
              <a:t>Setting salaries for teaching staff (9%)</a:t>
            </a:r>
          </a:p>
          <a:p>
            <a:endParaRPr lang="en-GB" dirty="0"/>
          </a:p>
        </p:txBody>
      </p:sp>
      <p:graphicFrame>
        <p:nvGraphicFramePr>
          <p:cNvPr id="8" name="Diagram 7">
            <a:extLst>
              <a:ext uri="{FF2B5EF4-FFF2-40B4-BE49-F238E27FC236}">
                <a16:creationId xmlns:a16="http://schemas.microsoft.com/office/drawing/2014/main" xmlns="" id="{36199DD4-F1E6-41AC-8ECE-916B144081CE}"/>
              </a:ext>
            </a:extLst>
          </p:cNvPr>
          <p:cNvGraphicFramePr/>
          <p:nvPr>
            <p:extLst>
              <p:ext uri="{D42A27DB-BD31-4B8C-83A1-F6EECF244321}">
                <p14:modId xmlns:p14="http://schemas.microsoft.com/office/powerpoint/2010/main" val="4004769742"/>
              </p:ext>
            </p:extLst>
          </p:nvPr>
        </p:nvGraphicFramePr>
        <p:xfrm>
          <a:off x="923882" y="4383951"/>
          <a:ext cx="7601036" cy="1564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996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016 PowerPoint Template Corporate Dark Blue">
  <a:themeElements>
    <a:clrScheme name="British Council Blue">
      <a:dk1>
        <a:sysClr val="windowText" lastClr="000000"/>
      </a:dk1>
      <a:lt1>
        <a:sysClr val="window" lastClr="FFFFFF"/>
      </a:lt1>
      <a:dk2>
        <a:srgbClr val="1EAEE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C Presentation Blue.potx" id="{77A3D521-2C2F-4869-B745-9B73F4350798}" vid="{5A653AA1-D310-4FFA-92E4-F873D7AC3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eff5b2d9-c67f-46e6-bada-c6a55c9b6f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5B2C7078A0534F831C3B9CE96DF312" ma:contentTypeVersion="1" ma:contentTypeDescription="Create a new document." ma:contentTypeScope="" ma:versionID="7ea324f046f003f33a02c5a937fcbaf1">
  <xsd:schema xmlns:xsd="http://www.w3.org/2001/XMLSchema" xmlns:p="http://schemas.microsoft.com/office/2006/metadata/properties" xmlns:ns2="eff5b2d9-c67f-46e6-bada-c6a55c9b6fac" targetNamespace="http://schemas.microsoft.com/office/2006/metadata/properties" ma:root="true" ma:fieldsID="5d3c7a6df2a2799bb003b55ec861e618" ns2:_="">
    <xsd:import namespace="eff5b2d9-c67f-46e6-bada-c6a55c9b6fa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eff5b2d9-c67f-46e6-bada-c6a55c9b6fac"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58C497A-F369-4C3E-BCAB-050E21924215}">
  <ds:schemaRefs>
    <ds:schemaRef ds:uri="http://schemas.microsoft.com/sharepoint/v3/contenttype/forms"/>
  </ds:schemaRefs>
</ds:datastoreItem>
</file>

<file path=customXml/itemProps2.xml><?xml version="1.0" encoding="utf-8"?>
<ds:datastoreItem xmlns:ds="http://schemas.openxmlformats.org/officeDocument/2006/customXml" ds:itemID="{C555200D-6254-4A64-8948-39B7E63584BD}">
  <ds:schemaRefs>
    <ds:schemaRef ds:uri="http://schemas.openxmlformats.org/package/2006/metadata/core-properties"/>
    <ds:schemaRef ds:uri="http://purl.org/dc/dcmitype/"/>
    <ds:schemaRef ds:uri="eff5b2d9-c67f-46e6-bada-c6a55c9b6fac"/>
    <ds:schemaRef ds:uri="http://purl.org/dc/terms/"/>
    <ds:schemaRef ds:uri="http://purl.org/dc/elements/1.1/"/>
    <ds:schemaRef ds:uri="http://schemas.microsoft.com/office/2006/documentManagement/type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52ED499A-E13E-426B-BCB2-B5F6E32DD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f5b2d9-c67f-46e6-bada-c6a55c9b6fa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F016 PowerPoint Template Corporate Dark Blue</Template>
  <TotalTime>3124</TotalTime>
  <Words>863</Words>
  <Application>Microsoft Office PowerPoint</Application>
  <PresentationFormat>On-screen Show (4:3)</PresentationFormat>
  <Paragraphs>130</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F016 PowerPoint Template Corporate Dark Blue</vt:lpstr>
      <vt:lpstr>International Reflections on TVET Governance  </vt:lpstr>
      <vt:lpstr>PowerPoint Presentation</vt:lpstr>
      <vt:lpstr>Our work in SKILLs</vt:lpstr>
      <vt:lpstr>Governance review series</vt:lpstr>
      <vt:lpstr>PowerPoint Presentation</vt:lpstr>
      <vt:lpstr>Why Devolution?</vt:lpstr>
      <vt:lpstr>Main drivers of TVET devolution</vt:lpstr>
      <vt:lpstr>Potential Benefits of TVET Devolution</vt:lpstr>
      <vt:lpstr>Current LEVELs of Institutional Autonomy</vt:lpstr>
      <vt:lpstr>Change in Institutional Autonomy over last 5 years </vt:lpstr>
      <vt:lpstr>Employer engagement with TVET Institutes</vt:lpstr>
      <vt:lpstr>Challenges Posed by Devolution</vt:lpstr>
      <vt:lpstr>Expectations for autonomy in next 5 years</vt:lpstr>
      <vt:lpstr>Leaders want more responsibility</vt:lpstr>
      <vt:lpstr>Preparedness for greater autonomy</vt:lpstr>
      <vt:lpstr>Key messages</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DFID Webinar Slides</dc:title>
  <dc:creator>Hall, Andrew (Education and Society)</dc:creator>
  <cp:lastModifiedBy>Cooper, Chris (Education and Society)</cp:lastModifiedBy>
  <cp:revision>129</cp:revision>
  <cp:lastPrinted>2017-05-15T15:57:25Z</cp:lastPrinted>
  <dcterms:created xsi:type="dcterms:W3CDTF">2017-05-08T10:54:52Z</dcterms:created>
  <dcterms:modified xsi:type="dcterms:W3CDTF">2018-07-03T01:02:21Z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0x010100B75B2C7078A0534F831C3B9CE96DF312</vt:lpwstr>
  </property>
</Properties>
</file>