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ebssvr01\Company\4.%20Research%20&amp;%20Policy\Ellie's%20File\Primary%20education%20research\Research%20with%20TES%20and%20NAHT\Introducing%20children%20to%20the%20world%20of%20work%20Survey%20of%20primary%20school%20E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bssvr01\Company\4.%20Research%20&amp;%20Policy\Ellie's%20File\Primary%20education%20research\Research%20with%20TES%20and%20NAHT\Introducing%20children%20to%20the%20world%20of%20work%20Survey%20of%20primary%20school%20EK.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[Introducing children to the world of work Survey of primary school EK.xlsx]Sheet3!PivotTable2</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manualLayout>
          <c:layoutTarget val="inner"/>
          <c:xMode val="edge"/>
          <c:yMode val="edge"/>
          <c:x val="4.9665760176155448E-2"/>
          <c:y val="3.5493830035791943E-2"/>
          <c:w val="0.92754145285172518"/>
          <c:h val="0.82180793086808035"/>
        </c:manualLayout>
      </c:layout>
      <c:barChart>
        <c:barDir val="col"/>
        <c:grouping val="clustered"/>
        <c:varyColors val="0"/>
        <c:ser>
          <c:idx val="0"/>
          <c:order val="0"/>
          <c:tx>
            <c:strRef>
              <c:f>Sheet3!$B$3:$B$4</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Sheet3!$A$5:$A$13</c:f>
              <c:strCache>
                <c:ptCount val="8"/>
                <c:pt idx="0">
                  <c:v>East Midlands</c:v>
                </c:pt>
                <c:pt idx="1">
                  <c:v>East of England</c:v>
                </c:pt>
                <c:pt idx="2">
                  <c:v>London</c:v>
                </c:pt>
                <c:pt idx="3">
                  <c:v>North East</c:v>
                </c:pt>
                <c:pt idx="4">
                  <c:v>North West</c:v>
                </c:pt>
                <c:pt idx="5">
                  <c:v>South East</c:v>
                </c:pt>
                <c:pt idx="6">
                  <c:v>South West</c:v>
                </c:pt>
                <c:pt idx="7">
                  <c:v>Yorkshire and the Humber</c:v>
                </c:pt>
              </c:strCache>
            </c:strRef>
          </c:cat>
          <c:val>
            <c:numRef>
              <c:f>Sheet3!$B$5:$B$13</c:f>
              <c:numCache>
                <c:formatCode>General</c:formatCode>
                <c:ptCount val="8"/>
                <c:pt idx="0">
                  <c:v>10</c:v>
                </c:pt>
                <c:pt idx="1">
                  <c:v>9</c:v>
                </c:pt>
                <c:pt idx="2">
                  <c:v>37</c:v>
                </c:pt>
                <c:pt idx="3">
                  <c:v>9</c:v>
                </c:pt>
                <c:pt idx="4">
                  <c:v>30</c:v>
                </c:pt>
                <c:pt idx="5">
                  <c:v>23</c:v>
                </c:pt>
                <c:pt idx="6">
                  <c:v>23</c:v>
                </c:pt>
                <c:pt idx="7">
                  <c:v>30</c:v>
                </c:pt>
              </c:numCache>
            </c:numRef>
          </c:val>
          <c:extLst>
            <c:ext xmlns:c16="http://schemas.microsoft.com/office/drawing/2014/chart" uri="{C3380CC4-5D6E-409C-BE32-E72D297353CC}">
              <c16:uniqueId val="{00000000-617D-4503-9406-1C08E90E75C9}"/>
            </c:ext>
          </c:extLst>
        </c:ser>
        <c:dLbls>
          <c:showLegendKey val="0"/>
          <c:showVal val="0"/>
          <c:showCatName val="0"/>
          <c:showSerName val="0"/>
          <c:showPercent val="0"/>
          <c:showBubbleSize val="0"/>
        </c:dLbls>
        <c:gapWidth val="219"/>
        <c:overlap val="-27"/>
        <c:axId val="602174368"/>
        <c:axId val="602175680"/>
      </c:barChart>
      <c:catAx>
        <c:axId val="60217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02175680"/>
        <c:crosses val="autoZero"/>
        <c:auto val="1"/>
        <c:lblAlgn val="ctr"/>
        <c:lblOffset val="100"/>
        <c:noMultiLvlLbl val="0"/>
      </c:catAx>
      <c:valAx>
        <c:axId val="602175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174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Activities</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activities!$A$1:$A$9</c:f>
              <c:strCache>
                <c:ptCount val="9"/>
                <c:pt idx="0">
                  <c:v>Aspiration days</c:v>
                </c:pt>
                <c:pt idx="1">
                  <c:v>Workplace visits</c:v>
                </c:pt>
                <c:pt idx="2">
                  <c:v>Career insights</c:v>
                </c:pt>
                <c:pt idx="3">
                  <c:v>Speed networking sessions </c:v>
                </c:pt>
                <c:pt idx="4">
                  <c:v>Enterprise days</c:v>
                </c:pt>
                <c:pt idx="5">
                  <c:v>Curriculum-linked activities</c:v>
                </c:pt>
                <c:pt idx="6">
                  <c:v>Subject specific activities e.g. languages</c:v>
                </c:pt>
                <c:pt idx="7">
                  <c:v>Numeracy and literacy activities </c:v>
                </c:pt>
                <c:pt idx="8">
                  <c:v>Other </c:v>
                </c:pt>
              </c:strCache>
            </c:strRef>
          </c:cat>
          <c:val>
            <c:numRef>
              <c:f>activities!$B$1:$B$9</c:f>
              <c:numCache>
                <c:formatCode>0%</c:formatCode>
                <c:ptCount val="9"/>
                <c:pt idx="0">
                  <c:v>0.48970000000000002</c:v>
                </c:pt>
                <c:pt idx="1">
                  <c:v>0.37630000000000002</c:v>
                </c:pt>
                <c:pt idx="2">
                  <c:v>0.3866</c:v>
                </c:pt>
                <c:pt idx="3">
                  <c:v>7.7299999999999994E-2</c:v>
                </c:pt>
                <c:pt idx="4">
                  <c:v>0.45879999999999999</c:v>
                </c:pt>
                <c:pt idx="5">
                  <c:v>0.73709999999999998</c:v>
                </c:pt>
                <c:pt idx="6">
                  <c:v>0.29380000000000001</c:v>
                </c:pt>
                <c:pt idx="7">
                  <c:v>0.47420000000000001</c:v>
                </c:pt>
                <c:pt idx="8">
                  <c:v>0.25769999999999998</c:v>
                </c:pt>
              </c:numCache>
            </c:numRef>
          </c:val>
          <c:extLst>
            <c:ext xmlns:c16="http://schemas.microsoft.com/office/drawing/2014/chart" uri="{C3380CC4-5D6E-409C-BE32-E72D297353CC}">
              <c16:uniqueId val="{00000000-246F-4F9B-A524-AD122A44C2D2}"/>
            </c:ext>
          </c:extLst>
        </c:ser>
        <c:dLbls>
          <c:dLblPos val="outEnd"/>
          <c:showLegendKey val="0"/>
          <c:showVal val="1"/>
          <c:showCatName val="0"/>
          <c:showSerName val="0"/>
          <c:showPercent val="0"/>
          <c:showBubbleSize val="0"/>
        </c:dLbls>
        <c:gapWidth val="219"/>
        <c:overlap val="-27"/>
        <c:axId val="117331624"/>
        <c:axId val="463105352"/>
      </c:barChart>
      <c:catAx>
        <c:axId val="11733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63105352"/>
        <c:crosses val="autoZero"/>
        <c:auto val="1"/>
        <c:lblAlgn val="ctr"/>
        <c:lblOffset val="100"/>
        <c:noMultiLvlLbl val="0"/>
      </c:catAx>
      <c:valAx>
        <c:axId val="463105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31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45AB3-B584-4AD3-8DAD-989AADF21778}" type="doc">
      <dgm:prSet loTypeId="urn:microsoft.com/office/officeart/2008/layout/LinedList" loCatId="list" qsTypeId="urn:microsoft.com/office/officeart/2005/8/quickstyle/simple3" qsCatId="simple" csTypeId="urn:microsoft.com/office/officeart/2005/8/colors/colorful5" csCatId="colorful"/>
      <dgm:spPr/>
      <dgm:t>
        <a:bodyPr/>
        <a:lstStyle/>
        <a:p>
          <a:endParaRPr lang="en-US"/>
        </a:p>
      </dgm:t>
    </dgm:pt>
    <dgm:pt modelId="{A33B76B4-4E0C-493D-818B-402C82EC71D7}">
      <dgm:prSet/>
      <dgm:spPr/>
      <dgm:t>
        <a:bodyPr/>
        <a:lstStyle/>
        <a:p>
          <a:r>
            <a:rPr lang="en-GB" dirty="0"/>
            <a:t>New labour market becomes more complex, competitive and changing</a:t>
          </a:r>
          <a:endParaRPr lang="en-US" dirty="0"/>
        </a:p>
      </dgm:t>
    </dgm:pt>
    <dgm:pt modelId="{DE9ABE0F-8955-4E29-8849-96436A87F6C6}" type="parTrans" cxnId="{E6E442B4-5777-467B-A538-8A74BE219DE6}">
      <dgm:prSet/>
      <dgm:spPr/>
      <dgm:t>
        <a:bodyPr/>
        <a:lstStyle/>
        <a:p>
          <a:endParaRPr lang="en-US"/>
        </a:p>
      </dgm:t>
    </dgm:pt>
    <dgm:pt modelId="{8AAFE350-93BF-4584-86F2-68DABC075C1C}" type="sibTrans" cxnId="{E6E442B4-5777-467B-A538-8A74BE219DE6}">
      <dgm:prSet/>
      <dgm:spPr/>
      <dgm:t>
        <a:bodyPr/>
        <a:lstStyle/>
        <a:p>
          <a:endParaRPr lang="en-US"/>
        </a:p>
      </dgm:t>
    </dgm:pt>
    <dgm:pt modelId="{D4922048-400E-4074-A093-7FAEB3361CF9}">
      <dgm:prSet/>
      <dgm:spPr/>
      <dgm:t>
        <a:bodyPr/>
        <a:lstStyle/>
        <a:p>
          <a:r>
            <a:rPr lang="en-GB"/>
            <a:t>Growing numbers of employers have a changed sense of what they most desire from the workforce</a:t>
          </a:r>
          <a:endParaRPr lang="en-US"/>
        </a:p>
      </dgm:t>
    </dgm:pt>
    <dgm:pt modelId="{EEFDB952-D172-434E-BC3C-68FCE13F48D7}" type="parTrans" cxnId="{82B9C457-8C7C-4AA3-A677-13F14770AFD4}">
      <dgm:prSet/>
      <dgm:spPr/>
      <dgm:t>
        <a:bodyPr/>
        <a:lstStyle/>
        <a:p>
          <a:endParaRPr lang="en-US"/>
        </a:p>
      </dgm:t>
    </dgm:pt>
    <dgm:pt modelId="{14C54545-DDC5-44E8-AB9B-B045F6C5A692}" type="sibTrans" cxnId="{82B9C457-8C7C-4AA3-A677-13F14770AFD4}">
      <dgm:prSet/>
      <dgm:spPr/>
      <dgm:t>
        <a:bodyPr/>
        <a:lstStyle/>
        <a:p>
          <a:endParaRPr lang="en-US"/>
        </a:p>
      </dgm:t>
    </dgm:pt>
    <dgm:pt modelId="{4021F4A1-8E40-4865-9209-01DC3503787D}">
      <dgm:prSet/>
      <dgm:spPr/>
      <dgm:t>
        <a:bodyPr/>
        <a:lstStyle/>
        <a:p>
          <a:r>
            <a:rPr lang="en-GB"/>
            <a:t>Current generation of pupils face a significantly greater challenge in making informed investment decisions about the quality and quantity of education and training they pursue in light of an increasingly complex and opaque labour market. </a:t>
          </a:r>
          <a:endParaRPr lang="en-US"/>
        </a:p>
      </dgm:t>
    </dgm:pt>
    <dgm:pt modelId="{82FB9CA3-1154-4440-847F-22380E50611D}" type="parTrans" cxnId="{E1339104-04B9-4FB4-9F0F-A041A5E0ED76}">
      <dgm:prSet/>
      <dgm:spPr/>
      <dgm:t>
        <a:bodyPr/>
        <a:lstStyle/>
        <a:p>
          <a:endParaRPr lang="en-US"/>
        </a:p>
      </dgm:t>
    </dgm:pt>
    <dgm:pt modelId="{5B759B9D-F24E-4031-ABD0-5A676F58B55F}" type="sibTrans" cxnId="{E1339104-04B9-4FB4-9F0F-A041A5E0ED76}">
      <dgm:prSet/>
      <dgm:spPr/>
      <dgm:t>
        <a:bodyPr/>
        <a:lstStyle/>
        <a:p>
          <a:endParaRPr lang="en-US"/>
        </a:p>
      </dgm:t>
    </dgm:pt>
    <dgm:pt modelId="{CC7EC9DD-7799-42ED-9E39-0CD57873618A}">
      <dgm:prSet/>
      <dgm:spPr/>
      <dgm:t>
        <a:bodyPr/>
        <a:lstStyle/>
        <a:p>
          <a:r>
            <a:rPr lang="en-GB"/>
            <a:t>Personal effectiveness and adaptability at a premium in service/knowledge economy- bility to apply their knowledge in unfamiliar situations becomes more important</a:t>
          </a:r>
          <a:endParaRPr lang="en-US"/>
        </a:p>
      </dgm:t>
    </dgm:pt>
    <dgm:pt modelId="{7A6EF150-C391-43FF-9BD4-B02DE4504FA6}" type="parTrans" cxnId="{AFA67CBE-B0FD-4EFF-9760-F594F72DE2B6}">
      <dgm:prSet/>
      <dgm:spPr/>
      <dgm:t>
        <a:bodyPr/>
        <a:lstStyle/>
        <a:p>
          <a:endParaRPr lang="en-US"/>
        </a:p>
      </dgm:t>
    </dgm:pt>
    <dgm:pt modelId="{4EC83584-510A-42D8-802F-876728755F48}" type="sibTrans" cxnId="{AFA67CBE-B0FD-4EFF-9760-F594F72DE2B6}">
      <dgm:prSet/>
      <dgm:spPr/>
      <dgm:t>
        <a:bodyPr/>
        <a:lstStyle/>
        <a:p>
          <a:endParaRPr lang="en-US"/>
        </a:p>
      </dgm:t>
    </dgm:pt>
    <dgm:pt modelId="{5AA0F649-080E-4400-BE24-BD2C58D263DA}" type="pres">
      <dgm:prSet presAssocID="{89445AB3-B584-4AD3-8DAD-989AADF21778}" presName="vert0" presStyleCnt="0">
        <dgm:presLayoutVars>
          <dgm:dir/>
          <dgm:animOne val="branch"/>
          <dgm:animLvl val="lvl"/>
        </dgm:presLayoutVars>
      </dgm:prSet>
      <dgm:spPr/>
    </dgm:pt>
    <dgm:pt modelId="{9FF87D09-A1B5-4AFE-888F-717DC427A18A}" type="pres">
      <dgm:prSet presAssocID="{A33B76B4-4E0C-493D-818B-402C82EC71D7}" presName="thickLine" presStyleLbl="alignNode1" presStyleIdx="0" presStyleCnt="4"/>
      <dgm:spPr/>
    </dgm:pt>
    <dgm:pt modelId="{8636D63A-9ADF-4A99-973C-3CB0BF63FEF5}" type="pres">
      <dgm:prSet presAssocID="{A33B76B4-4E0C-493D-818B-402C82EC71D7}" presName="horz1" presStyleCnt="0"/>
      <dgm:spPr/>
    </dgm:pt>
    <dgm:pt modelId="{A73C6146-F358-4654-B7DF-C2FA41CCFC16}" type="pres">
      <dgm:prSet presAssocID="{A33B76B4-4E0C-493D-818B-402C82EC71D7}" presName="tx1" presStyleLbl="revTx" presStyleIdx="0" presStyleCnt="4"/>
      <dgm:spPr/>
    </dgm:pt>
    <dgm:pt modelId="{7CFBDD43-80D7-46EE-B61C-92951211364D}" type="pres">
      <dgm:prSet presAssocID="{A33B76B4-4E0C-493D-818B-402C82EC71D7}" presName="vert1" presStyleCnt="0"/>
      <dgm:spPr/>
    </dgm:pt>
    <dgm:pt modelId="{BCCC260B-1970-4A04-83CD-90C0B6F46ADE}" type="pres">
      <dgm:prSet presAssocID="{D4922048-400E-4074-A093-7FAEB3361CF9}" presName="thickLine" presStyleLbl="alignNode1" presStyleIdx="1" presStyleCnt="4"/>
      <dgm:spPr/>
    </dgm:pt>
    <dgm:pt modelId="{FF365C82-CB02-4232-9F8D-8DCA53B84FDA}" type="pres">
      <dgm:prSet presAssocID="{D4922048-400E-4074-A093-7FAEB3361CF9}" presName="horz1" presStyleCnt="0"/>
      <dgm:spPr/>
    </dgm:pt>
    <dgm:pt modelId="{CE52264F-D451-49BD-9E10-072154056B06}" type="pres">
      <dgm:prSet presAssocID="{D4922048-400E-4074-A093-7FAEB3361CF9}" presName="tx1" presStyleLbl="revTx" presStyleIdx="1" presStyleCnt="4"/>
      <dgm:spPr/>
    </dgm:pt>
    <dgm:pt modelId="{C4A50EE4-17EE-41F1-A8ED-702E415400D4}" type="pres">
      <dgm:prSet presAssocID="{D4922048-400E-4074-A093-7FAEB3361CF9}" presName="vert1" presStyleCnt="0"/>
      <dgm:spPr/>
    </dgm:pt>
    <dgm:pt modelId="{834C89B7-1994-4710-A320-49DDAE7DA762}" type="pres">
      <dgm:prSet presAssocID="{4021F4A1-8E40-4865-9209-01DC3503787D}" presName="thickLine" presStyleLbl="alignNode1" presStyleIdx="2" presStyleCnt="4"/>
      <dgm:spPr/>
    </dgm:pt>
    <dgm:pt modelId="{73E50D96-343E-471C-B82D-77ED408EFE19}" type="pres">
      <dgm:prSet presAssocID="{4021F4A1-8E40-4865-9209-01DC3503787D}" presName="horz1" presStyleCnt="0"/>
      <dgm:spPr/>
    </dgm:pt>
    <dgm:pt modelId="{FC67FFB9-DB48-4D01-9ED0-38A5BB6E0E5C}" type="pres">
      <dgm:prSet presAssocID="{4021F4A1-8E40-4865-9209-01DC3503787D}" presName="tx1" presStyleLbl="revTx" presStyleIdx="2" presStyleCnt="4"/>
      <dgm:spPr/>
    </dgm:pt>
    <dgm:pt modelId="{3979A94E-449B-4D24-BC30-6ED4BC0CFB9C}" type="pres">
      <dgm:prSet presAssocID="{4021F4A1-8E40-4865-9209-01DC3503787D}" presName="vert1" presStyleCnt="0"/>
      <dgm:spPr/>
    </dgm:pt>
    <dgm:pt modelId="{17920471-7C8B-4942-B6DD-24DD8012D5D3}" type="pres">
      <dgm:prSet presAssocID="{CC7EC9DD-7799-42ED-9E39-0CD57873618A}" presName="thickLine" presStyleLbl="alignNode1" presStyleIdx="3" presStyleCnt="4"/>
      <dgm:spPr/>
    </dgm:pt>
    <dgm:pt modelId="{957A7F8B-837E-4C8D-B24A-B27B30FD1A97}" type="pres">
      <dgm:prSet presAssocID="{CC7EC9DD-7799-42ED-9E39-0CD57873618A}" presName="horz1" presStyleCnt="0"/>
      <dgm:spPr/>
    </dgm:pt>
    <dgm:pt modelId="{5021C1E1-EAB0-45CE-BB94-2C94CDA9A260}" type="pres">
      <dgm:prSet presAssocID="{CC7EC9DD-7799-42ED-9E39-0CD57873618A}" presName="tx1" presStyleLbl="revTx" presStyleIdx="3" presStyleCnt="4"/>
      <dgm:spPr/>
    </dgm:pt>
    <dgm:pt modelId="{BCF8DCD2-1688-4EA5-8ECE-6D738EA833B3}" type="pres">
      <dgm:prSet presAssocID="{CC7EC9DD-7799-42ED-9E39-0CD57873618A}" presName="vert1" presStyleCnt="0"/>
      <dgm:spPr/>
    </dgm:pt>
  </dgm:ptLst>
  <dgm:cxnLst>
    <dgm:cxn modelId="{E1339104-04B9-4FB4-9F0F-A041A5E0ED76}" srcId="{89445AB3-B584-4AD3-8DAD-989AADF21778}" destId="{4021F4A1-8E40-4865-9209-01DC3503787D}" srcOrd="2" destOrd="0" parTransId="{82FB9CA3-1154-4440-847F-22380E50611D}" sibTransId="{5B759B9D-F24E-4031-ABD0-5A676F58B55F}"/>
    <dgm:cxn modelId="{8A9A8737-B74E-466D-ACCB-6F5936C034CC}" type="presOf" srcId="{D4922048-400E-4074-A093-7FAEB3361CF9}" destId="{CE52264F-D451-49BD-9E10-072154056B06}" srcOrd="0" destOrd="0" presId="urn:microsoft.com/office/officeart/2008/layout/LinedList"/>
    <dgm:cxn modelId="{82B9C457-8C7C-4AA3-A677-13F14770AFD4}" srcId="{89445AB3-B584-4AD3-8DAD-989AADF21778}" destId="{D4922048-400E-4074-A093-7FAEB3361CF9}" srcOrd="1" destOrd="0" parTransId="{EEFDB952-D172-434E-BC3C-68FCE13F48D7}" sibTransId="{14C54545-DDC5-44E8-AB9B-B045F6C5A692}"/>
    <dgm:cxn modelId="{A0700C87-A105-4B50-9082-1D1EA92E9DD5}" type="presOf" srcId="{4021F4A1-8E40-4865-9209-01DC3503787D}" destId="{FC67FFB9-DB48-4D01-9ED0-38A5BB6E0E5C}" srcOrd="0" destOrd="0" presId="urn:microsoft.com/office/officeart/2008/layout/LinedList"/>
    <dgm:cxn modelId="{5152E59B-2655-40B3-B3D6-58D3D56928C0}" type="presOf" srcId="{A33B76B4-4E0C-493D-818B-402C82EC71D7}" destId="{A73C6146-F358-4654-B7DF-C2FA41CCFC16}" srcOrd="0" destOrd="0" presId="urn:microsoft.com/office/officeart/2008/layout/LinedList"/>
    <dgm:cxn modelId="{E6E442B4-5777-467B-A538-8A74BE219DE6}" srcId="{89445AB3-B584-4AD3-8DAD-989AADF21778}" destId="{A33B76B4-4E0C-493D-818B-402C82EC71D7}" srcOrd="0" destOrd="0" parTransId="{DE9ABE0F-8955-4E29-8849-96436A87F6C6}" sibTransId="{8AAFE350-93BF-4584-86F2-68DABC075C1C}"/>
    <dgm:cxn modelId="{1E8119BB-9893-4DDF-85EC-D5DE074CC1C7}" type="presOf" srcId="{89445AB3-B584-4AD3-8DAD-989AADF21778}" destId="{5AA0F649-080E-4400-BE24-BD2C58D263DA}" srcOrd="0" destOrd="0" presId="urn:microsoft.com/office/officeart/2008/layout/LinedList"/>
    <dgm:cxn modelId="{AFA67CBE-B0FD-4EFF-9760-F594F72DE2B6}" srcId="{89445AB3-B584-4AD3-8DAD-989AADF21778}" destId="{CC7EC9DD-7799-42ED-9E39-0CD57873618A}" srcOrd="3" destOrd="0" parTransId="{7A6EF150-C391-43FF-9BD4-B02DE4504FA6}" sibTransId="{4EC83584-510A-42D8-802F-876728755F48}"/>
    <dgm:cxn modelId="{DE747CC5-E01B-4BAB-9910-0CF2D539E7FD}" type="presOf" srcId="{CC7EC9DD-7799-42ED-9E39-0CD57873618A}" destId="{5021C1E1-EAB0-45CE-BB94-2C94CDA9A260}" srcOrd="0" destOrd="0" presId="urn:microsoft.com/office/officeart/2008/layout/LinedList"/>
    <dgm:cxn modelId="{B8736F88-291C-49BA-B337-54A7E4309726}" type="presParOf" srcId="{5AA0F649-080E-4400-BE24-BD2C58D263DA}" destId="{9FF87D09-A1B5-4AFE-888F-717DC427A18A}" srcOrd="0" destOrd="0" presId="urn:microsoft.com/office/officeart/2008/layout/LinedList"/>
    <dgm:cxn modelId="{EF1265B9-0E78-4EFE-9B17-E965A999D8CD}" type="presParOf" srcId="{5AA0F649-080E-4400-BE24-BD2C58D263DA}" destId="{8636D63A-9ADF-4A99-973C-3CB0BF63FEF5}" srcOrd="1" destOrd="0" presId="urn:microsoft.com/office/officeart/2008/layout/LinedList"/>
    <dgm:cxn modelId="{7E9D2E91-5C43-4C64-822F-2925F27EB7F9}" type="presParOf" srcId="{8636D63A-9ADF-4A99-973C-3CB0BF63FEF5}" destId="{A73C6146-F358-4654-B7DF-C2FA41CCFC16}" srcOrd="0" destOrd="0" presId="urn:microsoft.com/office/officeart/2008/layout/LinedList"/>
    <dgm:cxn modelId="{47943FAC-AAEA-4FB3-8394-C4125D8C2121}" type="presParOf" srcId="{8636D63A-9ADF-4A99-973C-3CB0BF63FEF5}" destId="{7CFBDD43-80D7-46EE-B61C-92951211364D}" srcOrd="1" destOrd="0" presId="urn:microsoft.com/office/officeart/2008/layout/LinedList"/>
    <dgm:cxn modelId="{3265E3A4-3F31-4DF3-904C-193D44178E15}" type="presParOf" srcId="{5AA0F649-080E-4400-BE24-BD2C58D263DA}" destId="{BCCC260B-1970-4A04-83CD-90C0B6F46ADE}" srcOrd="2" destOrd="0" presId="urn:microsoft.com/office/officeart/2008/layout/LinedList"/>
    <dgm:cxn modelId="{F8B5D9E2-BEF5-4199-83B3-A16E30351DA4}" type="presParOf" srcId="{5AA0F649-080E-4400-BE24-BD2C58D263DA}" destId="{FF365C82-CB02-4232-9F8D-8DCA53B84FDA}" srcOrd="3" destOrd="0" presId="urn:microsoft.com/office/officeart/2008/layout/LinedList"/>
    <dgm:cxn modelId="{F3EA5A0F-36B2-475A-8938-EBFE6CEBE692}" type="presParOf" srcId="{FF365C82-CB02-4232-9F8D-8DCA53B84FDA}" destId="{CE52264F-D451-49BD-9E10-072154056B06}" srcOrd="0" destOrd="0" presId="urn:microsoft.com/office/officeart/2008/layout/LinedList"/>
    <dgm:cxn modelId="{42B9882E-EDE3-450A-9C75-F757BCDB80A2}" type="presParOf" srcId="{FF365C82-CB02-4232-9F8D-8DCA53B84FDA}" destId="{C4A50EE4-17EE-41F1-A8ED-702E415400D4}" srcOrd="1" destOrd="0" presId="urn:microsoft.com/office/officeart/2008/layout/LinedList"/>
    <dgm:cxn modelId="{EF2959EA-A5CC-48DB-B078-F60758EFACA7}" type="presParOf" srcId="{5AA0F649-080E-4400-BE24-BD2C58D263DA}" destId="{834C89B7-1994-4710-A320-49DDAE7DA762}" srcOrd="4" destOrd="0" presId="urn:microsoft.com/office/officeart/2008/layout/LinedList"/>
    <dgm:cxn modelId="{56855491-7412-4B0F-8799-0B6E553BD7E7}" type="presParOf" srcId="{5AA0F649-080E-4400-BE24-BD2C58D263DA}" destId="{73E50D96-343E-471C-B82D-77ED408EFE19}" srcOrd="5" destOrd="0" presId="urn:microsoft.com/office/officeart/2008/layout/LinedList"/>
    <dgm:cxn modelId="{30392480-99B7-4E0C-A285-7A2EE5EADC9D}" type="presParOf" srcId="{73E50D96-343E-471C-B82D-77ED408EFE19}" destId="{FC67FFB9-DB48-4D01-9ED0-38A5BB6E0E5C}" srcOrd="0" destOrd="0" presId="urn:microsoft.com/office/officeart/2008/layout/LinedList"/>
    <dgm:cxn modelId="{CA33819E-0CD8-4B21-B199-D9FAE842B605}" type="presParOf" srcId="{73E50D96-343E-471C-B82D-77ED408EFE19}" destId="{3979A94E-449B-4D24-BC30-6ED4BC0CFB9C}" srcOrd="1" destOrd="0" presId="urn:microsoft.com/office/officeart/2008/layout/LinedList"/>
    <dgm:cxn modelId="{5D7F9934-4ED8-44FC-8CC2-FC6F655AE220}" type="presParOf" srcId="{5AA0F649-080E-4400-BE24-BD2C58D263DA}" destId="{17920471-7C8B-4942-B6DD-24DD8012D5D3}" srcOrd="6" destOrd="0" presId="urn:microsoft.com/office/officeart/2008/layout/LinedList"/>
    <dgm:cxn modelId="{F05BFB8B-F815-40AC-9605-70853B6C0891}" type="presParOf" srcId="{5AA0F649-080E-4400-BE24-BD2C58D263DA}" destId="{957A7F8B-837E-4C8D-B24A-B27B30FD1A97}" srcOrd="7" destOrd="0" presId="urn:microsoft.com/office/officeart/2008/layout/LinedList"/>
    <dgm:cxn modelId="{C7A18225-A8B1-47AB-A2D1-D5906CF03199}" type="presParOf" srcId="{957A7F8B-837E-4C8D-B24A-B27B30FD1A97}" destId="{5021C1E1-EAB0-45CE-BB94-2C94CDA9A260}" srcOrd="0" destOrd="0" presId="urn:microsoft.com/office/officeart/2008/layout/LinedList"/>
    <dgm:cxn modelId="{0854BF11-2D32-4F39-8DBC-7F6FF163CFBD}" type="presParOf" srcId="{957A7F8B-837E-4C8D-B24A-B27B30FD1A97}" destId="{BCF8DCD2-1688-4EA5-8ECE-6D738EA833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85C47-C20A-4E9D-A0D1-1D9B73991088}"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4AF627D6-D178-46D2-BAD6-FCF5D1DC7756}">
      <dgm:prSet/>
      <dgm:spPr/>
      <dgm:t>
        <a:bodyPr/>
        <a:lstStyle/>
        <a:p>
          <a:r>
            <a:rPr lang="en-GB" b="1" dirty="0"/>
            <a:t>As seen in Drawing the future report, children’s ideas about future is shaped by who they meet with the greatest influencers being parents/family and teachers and TV/social media </a:t>
          </a:r>
          <a:endParaRPr lang="en-US" b="1" dirty="0"/>
        </a:p>
      </dgm:t>
    </dgm:pt>
    <dgm:pt modelId="{07A68561-3522-4E75-8EEA-841FCE4FBFA1}" type="parTrans" cxnId="{4CE58B37-54E6-4ED4-B80D-A15CD977D5FC}">
      <dgm:prSet/>
      <dgm:spPr/>
      <dgm:t>
        <a:bodyPr/>
        <a:lstStyle/>
        <a:p>
          <a:endParaRPr lang="en-US"/>
        </a:p>
      </dgm:t>
    </dgm:pt>
    <dgm:pt modelId="{2D3553E9-C881-45AA-8C3D-543301656730}" type="sibTrans" cxnId="{4CE58B37-54E6-4ED4-B80D-A15CD977D5FC}">
      <dgm:prSet/>
      <dgm:spPr/>
      <dgm:t>
        <a:bodyPr/>
        <a:lstStyle/>
        <a:p>
          <a:endParaRPr lang="en-US"/>
        </a:p>
      </dgm:t>
    </dgm:pt>
    <dgm:pt modelId="{CBFFB36E-A851-452B-B69B-C5CD636E476B}">
      <dgm:prSet custT="1"/>
      <dgm:spPr/>
      <dgm:t>
        <a:bodyPr/>
        <a:lstStyle/>
        <a:p>
          <a:r>
            <a:rPr lang="en-GB" sz="2000" dirty="0"/>
            <a:t>1) do all parents have access to 21</a:t>
          </a:r>
          <a:r>
            <a:rPr lang="en-GB" sz="2000" baseline="30000" dirty="0"/>
            <a:t>st</a:t>
          </a:r>
          <a:r>
            <a:rPr lang="en-GB" sz="2000" dirty="0"/>
            <a:t> century labour market information and the trends in skills demand? 2) are all families in work? Do children live in an area of high deprivation with low employment? Do all families arrange for work-related learning activities, or have access to resources to do so? 3) do teachers have time in the curriculum to spare to address these issues? 4) do they think its their responsibility? 5) are parents and teachers aware of the impacts? 6) does TV programmes and social media perpetuate the gender stereotypical views on jobs and careers and what men and women can and cannot do? 7) do children understand that social media (technology) can change the way they develop in a constructive way? And many more………… </a:t>
          </a:r>
          <a:endParaRPr lang="en-US" sz="2000" dirty="0"/>
        </a:p>
      </dgm:t>
    </dgm:pt>
    <dgm:pt modelId="{8B5BAB64-1634-4046-987D-F2B22FF45689}" type="parTrans" cxnId="{520BE251-BED9-4754-BF67-AF2FB169E41B}">
      <dgm:prSet/>
      <dgm:spPr/>
      <dgm:t>
        <a:bodyPr/>
        <a:lstStyle/>
        <a:p>
          <a:endParaRPr lang="en-US"/>
        </a:p>
      </dgm:t>
    </dgm:pt>
    <dgm:pt modelId="{08DA960D-2B62-4A0C-B3DA-2BF768B1FB4F}" type="sibTrans" cxnId="{520BE251-BED9-4754-BF67-AF2FB169E41B}">
      <dgm:prSet/>
      <dgm:spPr/>
      <dgm:t>
        <a:bodyPr/>
        <a:lstStyle/>
        <a:p>
          <a:endParaRPr lang="en-US"/>
        </a:p>
      </dgm:t>
    </dgm:pt>
    <dgm:pt modelId="{29D5C02F-F04F-4DCE-B09E-4B7AD1F519AC}" type="pres">
      <dgm:prSet presAssocID="{C2185C47-C20A-4E9D-A0D1-1D9B73991088}" presName="hierChild1" presStyleCnt="0">
        <dgm:presLayoutVars>
          <dgm:chPref val="1"/>
          <dgm:dir/>
          <dgm:animOne val="branch"/>
          <dgm:animLvl val="lvl"/>
          <dgm:resizeHandles/>
        </dgm:presLayoutVars>
      </dgm:prSet>
      <dgm:spPr/>
    </dgm:pt>
    <dgm:pt modelId="{798C5530-A3B4-4A3A-BACE-55A58ABF3EC6}" type="pres">
      <dgm:prSet presAssocID="{4AF627D6-D178-46D2-BAD6-FCF5D1DC7756}" presName="hierRoot1" presStyleCnt="0"/>
      <dgm:spPr/>
    </dgm:pt>
    <dgm:pt modelId="{6D9D3BB5-660F-435D-A7EF-6EFC51DEFCDC}" type="pres">
      <dgm:prSet presAssocID="{4AF627D6-D178-46D2-BAD6-FCF5D1DC7756}" presName="composite" presStyleCnt="0"/>
      <dgm:spPr/>
    </dgm:pt>
    <dgm:pt modelId="{5524D561-F2E5-4EFB-8274-188BA7F2C024}" type="pres">
      <dgm:prSet presAssocID="{4AF627D6-D178-46D2-BAD6-FCF5D1DC7756}" presName="background" presStyleLbl="node0" presStyleIdx="0" presStyleCnt="2"/>
      <dgm:spPr>
        <a:solidFill>
          <a:schemeClr val="accent1">
            <a:lumMod val="40000"/>
            <a:lumOff val="60000"/>
          </a:schemeClr>
        </a:solidFill>
      </dgm:spPr>
    </dgm:pt>
    <dgm:pt modelId="{D474BCA6-E3B2-416D-B90A-6B6CE01A495D}" type="pres">
      <dgm:prSet presAssocID="{4AF627D6-D178-46D2-BAD6-FCF5D1DC7756}" presName="text" presStyleLbl="fgAcc0" presStyleIdx="0" presStyleCnt="2" custScaleX="42874" custScaleY="71444" custLinFactNeighborX="-8803" custLinFactNeighborY="-4935">
        <dgm:presLayoutVars>
          <dgm:chPref val="3"/>
        </dgm:presLayoutVars>
      </dgm:prSet>
      <dgm:spPr/>
    </dgm:pt>
    <dgm:pt modelId="{B0A5EEEE-8A8C-4174-A71B-C1622CD0CD84}" type="pres">
      <dgm:prSet presAssocID="{4AF627D6-D178-46D2-BAD6-FCF5D1DC7756}" presName="hierChild2" presStyleCnt="0"/>
      <dgm:spPr/>
    </dgm:pt>
    <dgm:pt modelId="{EF795FD8-0E14-446D-ABBE-523EA92AA0D7}" type="pres">
      <dgm:prSet presAssocID="{CBFFB36E-A851-452B-B69B-C5CD636E476B}" presName="hierRoot1" presStyleCnt="0"/>
      <dgm:spPr/>
    </dgm:pt>
    <dgm:pt modelId="{5BA5E148-543C-43C9-9110-2F016F51D7E2}" type="pres">
      <dgm:prSet presAssocID="{CBFFB36E-A851-452B-B69B-C5CD636E476B}" presName="composite" presStyleCnt="0"/>
      <dgm:spPr/>
    </dgm:pt>
    <dgm:pt modelId="{677E6D3F-B8A9-425D-BD90-CA41A9D8543C}" type="pres">
      <dgm:prSet presAssocID="{CBFFB36E-A851-452B-B69B-C5CD636E476B}" presName="background" presStyleLbl="node0" presStyleIdx="1" presStyleCnt="2"/>
      <dgm:spPr>
        <a:solidFill>
          <a:schemeClr val="accent1">
            <a:lumMod val="60000"/>
            <a:lumOff val="40000"/>
          </a:schemeClr>
        </a:solidFill>
      </dgm:spPr>
    </dgm:pt>
    <dgm:pt modelId="{23806466-DD57-4171-94C0-A245790F4ECC}" type="pres">
      <dgm:prSet presAssocID="{CBFFB36E-A851-452B-B69B-C5CD636E476B}" presName="text" presStyleLbl="fgAcc0" presStyleIdx="1" presStyleCnt="2" custScaleX="125024" custScaleY="130585" custLinFactNeighborX="-11043" custLinFactNeighborY="-3327">
        <dgm:presLayoutVars>
          <dgm:chPref val="3"/>
        </dgm:presLayoutVars>
      </dgm:prSet>
      <dgm:spPr/>
    </dgm:pt>
    <dgm:pt modelId="{A8C73E9A-F376-4BDA-B2F6-F1438E488E6B}" type="pres">
      <dgm:prSet presAssocID="{CBFFB36E-A851-452B-B69B-C5CD636E476B}" presName="hierChild2" presStyleCnt="0"/>
      <dgm:spPr/>
    </dgm:pt>
  </dgm:ptLst>
  <dgm:cxnLst>
    <dgm:cxn modelId="{4CE58B37-54E6-4ED4-B80D-A15CD977D5FC}" srcId="{C2185C47-C20A-4E9D-A0D1-1D9B73991088}" destId="{4AF627D6-D178-46D2-BAD6-FCF5D1DC7756}" srcOrd="0" destOrd="0" parTransId="{07A68561-3522-4E75-8EEA-841FCE4FBFA1}" sibTransId="{2D3553E9-C881-45AA-8C3D-543301656730}"/>
    <dgm:cxn modelId="{520BE251-BED9-4754-BF67-AF2FB169E41B}" srcId="{C2185C47-C20A-4E9D-A0D1-1D9B73991088}" destId="{CBFFB36E-A851-452B-B69B-C5CD636E476B}" srcOrd="1" destOrd="0" parTransId="{8B5BAB64-1634-4046-987D-F2B22FF45689}" sibTransId="{08DA960D-2B62-4A0C-B3DA-2BF768B1FB4F}"/>
    <dgm:cxn modelId="{7E394BE0-61D1-4650-A884-8852FEB9B531}" type="presOf" srcId="{4AF627D6-D178-46D2-BAD6-FCF5D1DC7756}" destId="{D474BCA6-E3B2-416D-B90A-6B6CE01A495D}" srcOrd="0" destOrd="0" presId="urn:microsoft.com/office/officeart/2005/8/layout/hierarchy1"/>
    <dgm:cxn modelId="{695359E1-A831-4607-89C8-4EBDABCD9058}" type="presOf" srcId="{C2185C47-C20A-4E9D-A0D1-1D9B73991088}" destId="{29D5C02F-F04F-4DCE-B09E-4B7AD1F519AC}" srcOrd="0" destOrd="0" presId="urn:microsoft.com/office/officeart/2005/8/layout/hierarchy1"/>
    <dgm:cxn modelId="{298D5DE9-B448-47B3-8C12-6F92849A337A}" type="presOf" srcId="{CBFFB36E-A851-452B-B69B-C5CD636E476B}" destId="{23806466-DD57-4171-94C0-A245790F4ECC}" srcOrd="0" destOrd="0" presId="urn:microsoft.com/office/officeart/2005/8/layout/hierarchy1"/>
    <dgm:cxn modelId="{00D0D7F4-5324-406D-BFAF-422E1D806F13}" type="presParOf" srcId="{29D5C02F-F04F-4DCE-B09E-4B7AD1F519AC}" destId="{798C5530-A3B4-4A3A-BACE-55A58ABF3EC6}" srcOrd="0" destOrd="0" presId="urn:microsoft.com/office/officeart/2005/8/layout/hierarchy1"/>
    <dgm:cxn modelId="{7C390551-56A9-4118-AB9B-2EE23DB52645}" type="presParOf" srcId="{798C5530-A3B4-4A3A-BACE-55A58ABF3EC6}" destId="{6D9D3BB5-660F-435D-A7EF-6EFC51DEFCDC}" srcOrd="0" destOrd="0" presId="urn:microsoft.com/office/officeart/2005/8/layout/hierarchy1"/>
    <dgm:cxn modelId="{91C81719-04E6-4E5F-B586-F2FDEFF13F03}" type="presParOf" srcId="{6D9D3BB5-660F-435D-A7EF-6EFC51DEFCDC}" destId="{5524D561-F2E5-4EFB-8274-188BA7F2C024}" srcOrd="0" destOrd="0" presId="urn:microsoft.com/office/officeart/2005/8/layout/hierarchy1"/>
    <dgm:cxn modelId="{12E401F1-3C82-4E3C-B637-F90573044895}" type="presParOf" srcId="{6D9D3BB5-660F-435D-A7EF-6EFC51DEFCDC}" destId="{D474BCA6-E3B2-416D-B90A-6B6CE01A495D}" srcOrd="1" destOrd="0" presId="urn:microsoft.com/office/officeart/2005/8/layout/hierarchy1"/>
    <dgm:cxn modelId="{F485281A-B794-40C4-9383-A4C787FFEE60}" type="presParOf" srcId="{798C5530-A3B4-4A3A-BACE-55A58ABF3EC6}" destId="{B0A5EEEE-8A8C-4174-A71B-C1622CD0CD84}" srcOrd="1" destOrd="0" presId="urn:microsoft.com/office/officeart/2005/8/layout/hierarchy1"/>
    <dgm:cxn modelId="{87F45085-8F62-452E-8382-C48C8206E17B}" type="presParOf" srcId="{29D5C02F-F04F-4DCE-B09E-4B7AD1F519AC}" destId="{EF795FD8-0E14-446D-ABBE-523EA92AA0D7}" srcOrd="1" destOrd="0" presId="urn:microsoft.com/office/officeart/2005/8/layout/hierarchy1"/>
    <dgm:cxn modelId="{F1B65769-DBB6-4C55-9B9F-13ECD59BFA10}" type="presParOf" srcId="{EF795FD8-0E14-446D-ABBE-523EA92AA0D7}" destId="{5BA5E148-543C-43C9-9110-2F016F51D7E2}" srcOrd="0" destOrd="0" presId="urn:microsoft.com/office/officeart/2005/8/layout/hierarchy1"/>
    <dgm:cxn modelId="{3681CB06-EFAE-4D6F-AA74-3E57EBDDC318}" type="presParOf" srcId="{5BA5E148-543C-43C9-9110-2F016F51D7E2}" destId="{677E6D3F-B8A9-425D-BD90-CA41A9D8543C}" srcOrd="0" destOrd="0" presId="urn:microsoft.com/office/officeart/2005/8/layout/hierarchy1"/>
    <dgm:cxn modelId="{A85FC184-039D-4B01-8405-8CC2D1246099}" type="presParOf" srcId="{5BA5E148-543C-43C9-9110-2F016F51D7E2}" destId="{23806466-DD57-4171-94C0-A245790F4ECC}" srcOrd="1" destOrd="0" presId="urn:microsoft.com/office/officeart/2005/8/layout/hierarchy1"/>
    <dgm:cxn modelId="{16EC785E-4AA6-4E80-8EFF-73F80641B0DD}" type="presParOf" srcId="{EF795FD8-0E14-446D-ABBE-523EA92AA0D7}" destId="{A8C73E9A-F376-4BDA-B2F6-F1438E488E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9B461-A113-4BE6-9658-03A59407929C}"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1453B8F8-1A56-4052-BEEE-00C1F3765F5A}">
      <dgm:prSet/>
      <dgm:spPr>
        <a:solidFill>
          <a:schemeClr val="accent4">
            <a:lumMod val="20000"/>
            <a:lumOff val="80000"/>
          </a:schemeClr>
        </a:solidFill>
      </dgm:spPr>
      <dgm:t>
        <a:bodyPr/>
        <a:lstStyle/>
        <a:p>
          <a:r>
            <a:rPr lang="en-GB" dirty="0">
              <a:solidFill>
                <a:srgbClr val="002060"/>
              </a:solidFill>
            </a:rPr>
            <a:t>Introducing children to the world of work from early age can help in numerous ways: </a:t>
          </a:r>
          <a:endParaRPr lang="en-US" dirty="0">
            <a:solidFill>
              <a:srgbClr val="002060"/>
            </a:solidFill>
          </a:endParaRPr>
        </a:p>
      </dgm:t>
    </dgm:pt>
    <dgm:pt modelId="{22450FE8-EBF1-4BD7-8B7E-6F3F1D94FA65}" type="parTrans" cxnId="{C7EA801C-9741-43CD-80E8-3A6302D238A4}">
      <dgm:prSet/>
      <dgm:spPr/>
      <dgm:t>
        <a:bodyPr/>
        <a:lstStyle/>
        <a:p>
          <a:endParaRPr lang="en-US"/>
        </a:p>
      </dgm:t>
    </dgm:pt>
    <dgm:pt modelId="{0B3631F9-D74B-4276-881C-ADBCC522FF84}" type="sibTrans" cxnId="{C7EA801C-9741-43CD-80E8-3A6302D238A4}">
      <dgm:prSet/>
      <dgm:spPr/>
      <dgm:t>
        <a:bodyPr/>
        <a:lstStyle/>
        <a:p>
          <a:endParaRPr lang="en-US"/>
        </a:p>
      </dgm:t>
    </dgm:pt>
    <dgm:pt modelId="{9D7DA518-2A71-464E-8AB0-C68A0714E009}">
      <dgm:prSet custT="1"/>
      <dgm:spPr/>
      <dgm:t>
        <a:bodyPr/>
        <a:lstStyle/>
        <a:p>
          <a:pPr marL="360363" indent="0"/>
          <a:r>
            <a:rPr lang="en-GB" sz="1600" dirty="0"/>
            <a:t>To challenge assumptions and attitudes about certain pathways/subjects….seeing what people do and how they got there from a range of industries across gender groups</a:t>
          </a:r>
          <a:endParaRPr lang="en-US" sz="1600" dirty="0"/>
        </a:p>
      </dgm:t>
    </dgm:pt>
    <dgm:pt modelId="{F68CCF15-31EE-4ADD-9875-C0F75048C752}" type="parTrans" cxnId="{26B261AA-C36D-418F-95F7-5632E02E5011}">
      <dgm:prSet/>
      <dgm:spPr/>
      <dgm:t>
        <a:bodyPr/>
        <a:lstStyle/>
        <a:p>
          <a:endParaRPr lang="en-US"/>
        </a:p>
      </dgm:t>
    </dgm:pt>
    <dgm:pt modelId="{37519DD1-ADE5-4BE0-A60F-509E5D73AF5F}" type="sibTrans" cxnId="{26B261AA-C36D-418F-95F7-5632E02E5011}">
      <dgm:prSet/>
      <dgm:spPr/>
      <dgm:t>
        <a:bodyPr/>
        <a:lstStyle/>
        <a:p>
          <a:endParaRPr lang="en-US"/>
        </a:p>
      </dgm:t>
    </dgm:pt>
    <dgm:pt modelId="{D3351A23-2564-4EF7-9892-EBE5B6013D88}">
      <dgm:prSet custT="1"/>
      <dgm:spPr/>
      <dgm:t>
        <a:bodyPr/>
        <a:lstStyle/>
        <a:p>
          <a:pPr marL="360363" indent="0"/>
          <a:r>
            <a:rPr lang="en-GB" sz="1600" dirty="0"/>
            <a:t>To cultivate skills needed for the every changing society/labour market…adaptability, creativity, resilience </a:t>
          </a:r>
          <a:endParaRPr lang="en-US" sz="1600" dirty="0"/>
        </a:p>
      </dgm:t>
    </dgm:pt>
    <dgm:pt modelId="{B041472C-D740-4E3E-A38B-502BB696A614}" type="parTrans" cxnId="{ADC4742B-747D-4FD9-8A84-DDB024B6E93B}">
      <dgm:prSet/>
      <dgm:spPr/>
      <dgm:t>
        <a:bodyPr/>
        <a:lstStyle/>
        <a:p>
          <a:endParaRPr lang="en-US"/>
        </a:p>
      </dgm:t>
    </dgm:pt>
    <dgm:pt modelId="{9B4E3A0A-BBE4-4813-ADA0-201B515E4E40}" type="sibTrans" cxnId="{ADC4742B-747D-4FD9-8A84-DDB024B6E93B}">
      <dgm:prSet/>
      <dgm:spPr/>
      <dgm:t>
        <a:bodyPr/>
        <a:lstStyle/>
        <a:p>
          <a:endParaRPr lang="en-US"/>
        </a:p>
      </dgm:t>
    </dgm:pt>
    <dgm:pt modelId="{E4BF7471-7453-4DF8-98F1-37F3DCDB8D49}">
      <dgm:prSet custT="1"/>
      <dgm:spPr/>
      <dgm:t>
        <a:bodyPr/>
        <a:lstStyle/>
        <a:p>
          <a:pPr marL="360363" indent="0"/>
          <a:r>
            <a:rPr lang="en-GB" sz="1600" dirty="0"/>
            <a:t>To broaden horizons… anything is possible! </a:t>
          </a:r>
          <a:endParaRPr lang="en-US" sz="1600" dirty="0"/>
        </a:p>
      </dgm:t>
    </dgm:pt>
    <dgm:pt modelId="{0120E4F4-A685-4D70-BB44-9F7D6B3DAC8A}" type="parTrans" cxnId="{BDF0F329-4FEF-46F6-A072-45C403FECD23}">
      <dgm:prSet/>
      <dgm:spPr/>
      <dgm:t>
        <a:bodyPr/>
        <a:lstStyle/>
        <a:p>
          <a:endParaRPr lang="en-US"/>
        </a:p>
      </dgm:t>
    </dgm:pt>
    <dgm:pt modelId="{F298A60D-833C-45A2-8037-292372763747}" type="sibTrans" cxnId="{BDF0F329-4FEF-46F6-A072-45C403FECD23}">
      <dgm:prSet/>
      <dgm:spPr/>
      <dgm:t>
        <a:bodyPr/>
        <a:lstStyle/>
        <a:p>
          <a:endParaRPr lang="en-US"/>
        </a:p>
      </dgm:t>
    </dgm:pt>
    <dgm:pt modelId="{C3AD002B-277E-4C5E-9C4A-B5D630C19BD4}">
      <dgm:prSet custT="1"/>
      <dgm:spPr/>
      <dgm:t>
        <a:bodyPr/>
        <a:lstStyle/>
        <a:p>
          <a:pPr marL="360363" indent="0"/>
          <a:r>
            <a:rPr lang="en-GB" sz="1600" dirty="0"/>
            <a:t>To connect learning and life… why getting good grades matter, why learning science </a:t>
          </a:r>
          <a:endParaRPr lang="en-US" sz="1600" dirty="0"/>
        </a:p>
      </dgm:t>
    </dgm:pt>
    <dgm:pt modelId="{343AF118-ED59-445C-952E-44F318AD3E60}" type="parTrans" cxnId="{835A6605-3FEB-4D6D-92D7-431E8239216C}">
      <dgm:prSet/>
      <dgm:spPr/>
      <dgm:t>
        <a:bodyPr/>
        <a:lstStyle/>
        <a:p>
          <a:endParaRPr lang="en-US"/>
        </a:p>
      </dgm:t>
    </dgm:pt>
    <dgm:pt modelId="{24B3168D-772E-4EA2-BBA9-F79600C41264}" type="sibTrans" cxnId="{835A6605-3FEB-4D6D-92D7-431E8239216C}">
      <dgm:prSet/>
      <dgm:spPr/>
      <dgm:t>
        <a:bodyPr/>
        <a:lstStyle/>
        <a:p>
          <a:endParaRPr lang="en-US"/>
        </a:p>
      </dgm:t>
    </dgm:pt>
    <dgm:pt modelId="{9224450E-6037-4694-B1F2-86E79C6CAB92}">
      <dgm:prSet/>
      <dgm:spPr>
        <a:solidFill>
          <a:schemeClr val="accent4">
            <a:lumMod val="20000"/>
            <a:lumOff val="80000"/>
          </a:schemeClr>
        </a:solidFill>
      </dgm:spPr>
      <dgm:t>
        <a:bodyPr/>
        <a:lstStyle/>
        <a:p>
          <a:r>
            <a:rPr lang="en-GB" dirty="0">
              <a:solidFill>
                <a:srgbClr val="002060"/>
              </a:solidFill>
            </a:rPr>
            <a:t>if we are serious about improving social mobility and closing the skills gap and respond to the demand of the 21</a:t>
          </a:r>
          <a:r>
            <a:rPr lang="en-GB" baseline="30000" dirty="0">
              <a:solidFill>
                <a:srgbClr val="002060"/>
              </a:solidFill>
            </a:rPr>
            <a:t>st</a:t>
          </a:r>
          <a:r>
            <a:rPr lang="en-GB" dirty="0">
              <a:solidFill>
                <a:srgbClr val="002060"/>
              </a:solidFill>
            </a:rPr>
            <a:t> century labour market it needs to start from early ages and schools and employers play a pivotal role in making this possible. </a:t>
          </a:r>
          <a:endParaRPr lang="en-US" dirty="0">
            <a:solidFill>
              <a:srgbClr val="002060"/>
            </a:solidFill>
          </a:endParaRPr>
        </a:p>
      </dgm:t>
    </dgm:pt>
    <dgm:pt modelId="{D5838063-1426-406C-9011-2A6CB7F47A8D}" type="parTrans" cxnId="{DE3B340F-82AD-4A73-9E63-B7F137CE6502}">
      <dgm:prSet/>
      <dgm:spPr/>
      <dgm:t>
        <a:bodyPr/>
        <a:lstStyle/>
        <a:p>
          <a:endParaRPr lang="en-US"/>
        </a:p>
      </dgm:t>
    </dgm:pt>
    <dgm:pt modelId="{D3A81723-E64E-4D88-87EC-5F712F9B9AB7}" type="sibTrans" cxnId="{DE3B340F-82AD-4A73-9E63-B7F137CE6502}">
      <dgm:prSet/>
      <dgm:spPr/>
      <dgm:t>
        <a:bodyPr/>
        <a:lstStyle/>
        <a:p>
          <a:endParaRPr lang="en-US"/>
        </a:p>
      </dgm:t>
    </dgm:pt>
    <dgm:pt modelId="{09E1CAC5-439F-491E-AFCF-F7B4FC8FB0FD}" type="pres">
      <dgm:prSet presAssocID="{3359B461-A113-4BE6-9658-03A59407929C}" presName="linear" presStyleCnt="0">
        <dgm:presLayoutVars>
          <dgm:animLvl val="lvl"/>
          <dgm:resizeHandles val="exact"/>
        </dgm:presLayoutVars>
      </dgm:prSet>
      <dgm:spPr/>
    </dgm:pt>
    <dgm:pt modelId="{C39291C3-BEAC-4C0E-9282-DB739D87BF28}" type="pres">
      <dgm:prSet presAssocID="{1453B8F8-1A56-4052-BEEE-00C1F3765F5A}" presName="parentText" presStyleLbl="node1" presStyleIdx="0" presStyleCnt="2">
        <dgm:presLayoutVars>
          <dgm:chMax val="0"/>
          <dgm:bulletEnabled val="1"/>
        </dgm:presLayoutVars>
      </dgm:prSet>
      <dgm:spPr/>
    </dgm:pt>
    <dgm:pt modelId="{4BBC6AA0-AFA4-43D5-AC38-B88E1BFFDC94}" type="pres">
      <dgm:prSet presAssocID="{1453B8F8-1A56-4052-BEEE-00C1F3765F5A}" presName="childText" presStyleLbl="revTx" presStyleIdx="0" presStyleCnt="1">
        <dgm:presLayoutVars>
          <dgm:bulletEnabled val="1"/>
        </dgm:presLayoutVars>
      </dgm:prSet>
      <dgm:spPr/>
    </dgm:pt>
    <dgm:pt modelId="{538B78F7-F6F3-4FA2-9E5E-C96B924F0E69}" type="pres">
      <dgm:prSet presAssocID="{9224450E-6037-4694-B1F2-86E79C6CAB92}" presName="parentText" presStyleLbl="node1" presStyleIdx="1" presStyleCnt="2">
        <dgm:presLayoutVars>
          <dgm:chMax val="0"/>
          <dgm:bulletEnabled val="1"/>
        </dgm:presLayoutVars>
      </dgm:prSet>
      <dgm:spPr/>
    </dgm:pt>
  </dgm:ptLst>
  <dgm:cxnLst>
    <dgm:cxn modelId="{835A6605-3FEB-4D6D-92D7-431E8239216C}" srcId="{1453B8F8-1A56-4052-BEEE-00C1F3765F5A}" destId="{C3AD002B-277E-4C5E-9C4A-B5D630C19BD4}" srcOrd="3" destOrd="0" parTransId="{343AF118-ED59-445C-952E-44F318AD3E60}" sibTransId="{24B3168D-772E-4EA2-BBA9-F79600C41264}"/>
    <dgm:cxn modelId="{B823C40D-DCB7-49C3-A636-7CE2B8BBCC31}" type="presOf" srcId="{9224450E-6037-4694-B1F2-86E79C6CAB92}" destId="{538B78F7-F6F3-4FA2-9E5E-C96B924F0E69}" srcOrd="0" destOrd="0" presId="urn:microsoft.com/office/officeart/2005/8/layout/vList2"/>
    <dgm:cxn modelId="{DE3B340F-82AD-4A73-9E63-B7F137CE6502}" srcId="{3359B461-A113-4BE6-9658-03A59407929C}" destId="{9224450E-6037-4694-B1F2-86E79C6CAB92}" srcOrd="1" destOrd="0" parTransId="{D5838063-1426-406C-9011-2A6CB7F47A8D}" sibTransId="{D3A81723-E64E-4D88-87EC-5F712F9B9AB7}"/>
    <dgm:cxn modelId="{C7EA801C-9741-43CD-80E8-3A6302D238A4}" srcId="{3359B461-A113-4BE6-9658-03A59407929C}" destId="{1453B8F8-1A56-4052-BEEE-00C1F3765F5A}" srcOrd="0" destOrd="0" parTransId="{22450FE8-EBF1-4BD7-8B7E-6F3F1D94FA65}" sibTransId="{0B3631F9-D74B-4276-881C-ADBCC522FF84}"/>
    <dgm:cxn modelId="{BDF0F329-4FEF-46F6-A072-45C403FECD23}" srcId="{1453B8F8-1A56-4052-BEEE-00C1F3765F5A}" destId="{E4BF7471-7453-4DF8-98F1-37F3DCDB8D49}" srcOrd="2" destOrd="0" parTransId="{0120E4F4-A685-4D70-BB44-9F7D6B3DAC8A}" sibTransId="{F298A60D-833C-45A2-8037-292372763747}"/>
    <dgm:cxn modelId="{ADC4742B-747D-4FD9-8A84-DDB024B6E93B}" srcId="{1453B8F8-1A56-4052-BEEE-00C1F3765F5A}" destId="{D3351A23-2564-4EF7-9892-EBE5B6013D88}" srcOrd="1" destOrd="0" parTransId="{B041472C-D740-4E3E-A38B-502BB696A614}" sibTransId="{9B4E3A0A-BBE4-4813-ADA0-201B515E4E40}"/>
    <dgm:cxn modelId="{56B81E9F-0589-4082-BC67-AE2B68A0AEA3}" type="presOf" srcId="{3359B461-A113-4BE6-9658-03A59407929C}" destId="{09E1CAC5-439F-491E-AFCF-F7B4FC8FB0FD}" srcOrd="0" destOrd="0" presId="urn:microsoft.com/office/officeart/2005/8/layout/vList2"/>
    <dgm:cxn modelId="{26B261AA-C36D-418F-95F7-5632E02E5011}" srcId="{1453B8F8-1A56-4052-BEEE-00C1F3765F5A}" destId="{9D7DA518-2A71-464E-8AB0-C68A0714E009}" srcOrd="0" destOrd="0" parTransId="{F68CCF15-31EE-4ADD-9875-C0F75048C752}" sibTransId="{37519DD1-ADE5-4BE0-A60F-509E5D73AF5F}"/>
    <dgm:cxn modelId="{FEC893D2-05BF-4428-A99B-64E32D7A1A70}" type="presOf" srcId="{D3351A23-2564-4EF7-9892-EBE5B6013D88}" destId="{4BBC6AA0-AFA4-43D5-AC38-B88E1BFFDC94}" srcOrd="0" destOrd="1" presId="urn:microsoft.com/office/officeart/2005/8/layout/vList2"/>
    <dgm:cxn modelId="{D555DEDC-CD26-40F3-A32E-75823279CEE1}" type="presOf" srcId="{C3AD002B-277E-4C5E-9C4A-B5D630C19BD4}" destId="{4BBC6AA0-AFA4-43D5-AC38-B88E1BFFDC94}" srcOrd="0" destOrd="3" presId="urn:microsoft.com/office/officeart/2005/8/layout/vList2"/>
    <dgm:cxn modelId="{431B10F8-9BA2-45BB-90AC-4BBD5C0D9BD1}" type="presOf" srcId="{E4BF7471-7453-4DF8-98F1-37F3DCDB8D49}" destId="{4BBC6AA0-AFA4-43D5-AC38-B88E1BFFDC94}" srcOrd="0" destOrd="2" presId="urn:microsoft.com/office/officeart/2005/8/layout/vList2"/>
    <dgm:cxn modelId="{369354F8-8186-4799-96CB-C7FC458FF753}" type="presOf" srcId="{9D7DA518-2A71-464E-8AB0-C68A0714E009}" destId="{4BBC6AA0-AFA4-43D5-AC38-B88E1BFFDC94}" srcOrd="0" destOrd="0" presId="urn:microsoft.com/office/officeart/2005/8/layout/vList2"/>
    <dgm:cxn modelId="{CB5245F9-A22B-43A6-8F1A-2578C202ED8B}" type="presOf" srcId="{1453B8F8-1A56-4052-BEEE-00C1F3765F5A}" destId="{C39291C3-BEAC-4C0E-9282-DB739D87BF28}" srcOrd="0" destOrd="0" presId="urn:microsoft.com/office/officeart/2005/8/layout/vList2"/>
    <dgm:cxn modelId="{0491E979-61FD-4B0C-8F5C-0B6508A02D89}" type="presParOf" srcId="{09E1CAC5-439F-491E-AFCF-F7B4FC8FB0FD}" destId="{C39291C3-BEAC-4C0E-9282-DB739D87BF28}" srcOrd="0" destOrd="0" presId="urn:microsoft.com/office/officeart/2005/8/layout/vList2"/>
    <dgm:cxn modelId="{E93ECC3B-BAE1-4561-9149-9A0B17B0DFC8}" type="presParOf" srcId="{09E1CAC5-439F-491E-AFCF-F7B4FC8FB0FD}" destId="{4BBC6AA0-AFA4-43D5-AC38-B88E1BFFDC94}" srcOrd="1" destOrd="0" presId="urn:microsoft.com/office/officeart/2005/8/layout/vList2"/>
    <dgm:cxn modelId="{C5BCFDF7-EB41-46F1-8869-C2D117688DB7}" type="presParOf" srcId="{09E1CAC5-439F-491E-AFCF-F7B4FC8FB0FD}" destId="{538B78F7-F6F3-4FA2-9E5E-C96B924F0E6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87D09-A1B5-4AFE-888F-717DC427A18A}">
      <dsp:nvSpPr>
        <dsp:cNvPr id="0" name=""/>
        <dsp:cNvSpPr/>
      </dsp:nvSpPr>
      <dsp:spPr>
        <a:xfrm>
          <a:off x="0" y="0"/>
          <a:ext cx="6269038"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73C6146-F358-4654-B7DF-C2FA41CCFC16}">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New labour market becomes more complex, competitive and changing</a:t>
          </a:r>
          <a:endParaRPr lang="en-US" sz="1900" kern="1200" dirty="0"/>
        </a:p>
      </dsp:txBody>
      <dsp:txXfrm>
        <a:off x="0" y="0"/>
        <a:ext cx="6269038" cy="1393031"/>
      </dsp:txXfrm>
    </dsp:sp>
    <dsp:sp modelId="{BCCC260B-1970-4A04-83CD-90C0B6F46ADE}">
      <dsp:nvSpPr>
        <dsp:cNvPr id="0" name=""/>
        <dsp:cNvSpPr/>
      </dsp:nvSpPr>
      <dsp:spPr>
        <a:xfrm>
          <a:off x="0" y="1393031"/>
          <a:ext cx="6269038" cy="0"/>
        </a:xfrm>
        <a:prstGeom prst="line">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E52264F-D451-49BD-9E10-072154056B06}">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Growing numbers of employers have a changed sense of what they most desire from the workforce</a:t>
          </a:r>
          <a:endParaRPr lang="en-US" sz="1900" kern="1200"/>
        </a:p>
      </dsp:txBody>
      <dsp:txXfrm>
        <a:off x="0" y="1393031"/>
        <a:ext cx="6269038" cy="1393031"/>
      </dsp:txXfrm>
    </dsp:sp>
    <dsp:sp modelId="{834C89B7-1994-4710-A320-49DDAE7DA762}">
      <dsp:nvSpPr>
        <dsp:cNvPr id="0" name=""/>
        <dsp:cNvSpPr/>
      </dsp:nvSpPr>
      <dsp:spPr>
        <a:xfrm>
          <a:off x="0" y="2786062"/>
          <a:ext cx="6269038" cy="0"/>
        </a:xfrm>
        <a:prstGeom prst="line">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C67FFB9-DB48-4D01-9ED0-38A5BB6E0E5C}">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Current generation of pupils face a significantly greater challenge in making informed investment decisions about the quality and quantity of education and training they pursue in light of an increasingly complex and opaque labour market. </a:t>
          </a:r>
          <a:endParaRPr lang="en-US" sz="1900" kern="1200"/>
        </a:p>
      </dsp:txBody>
      <dsp:txXfrm>
        <a:off x="0" y="2786062"/>
        <a:ext cx="6269038" cy="1393031"/>
      </dsp:txXfrm>
    </dsp:sp>
    <dsp:sp modelId="{17920471-7C8B-4942-B6DD-24DD8012D5D3}">
      <dsp:nvSpPr>
        <dsp:cNvPr id="0" name=""/>
        <dsp:cNvSpPr/>
      </dsp:nvSpPr>
      <dsp:spPr>
        <a:xfrm>
          <a:off x="0" y="4179093"/>
          <a:ext cx="6269038" cy="0"/>
        </a:xfrm>
        <a:prstGeom prst="lin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021C1E1-EAB0-45CE-BB94-2C94CDA9A260}">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Personal effectiveness and adaptability at a premium in service/knowledge economy- bility to apply their knowledge in unfamiliar situations becomes more important</a:t>
          </a:r>
          <a:endParaRPr lang="en-US" sz="1900" kern="1200"/>
        </a:p>
      </dsp:txBody>
      <dsp:txXfrm>
        <a:off x="0" y="4179093"/>
        <a:ext cx="6269038"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4D561-F2E5-4EFB-8274-188BA7F2C024}">
      <dsp:nvSpPr>
        <dsp:cNvPr id="0" name=""/>
        <dsp:cNvSpPr/>
      </dsp:nvSpPr>
      <dsp:spPr>
        <a:xfrm>
          <a:off x="-479730" y="109482"/>
          <a:ext cx="2355909" cy="2492895"/>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4BCA6-E3B2-416D-B90A-6B6CE01A495D}">
      <dsp:nvSpPr>
        <dsp:cNvPr id="0" name=""/>
        <dsp:cNvSpPr/>
      </dsp:nvSpPr>
      <dsp:spPr>
        <a:xfrm>
          <a:off x="130820" y="689506"/>
          <a:ext cx="2355909" cy="249289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As seen in Drawing the future report, children’s ideas about future is shaped by who they meet with the greatest influencers being parents/family and teachers and TV/social media </a:t>
          </a:r>
          <a:endParaRPr lang="en-US" sz="1600" b="1" kern="1200" dirty="0"/>
        </a:p>
      </dsp:txBody>
      <dsp:txXfrm>
        <a:off x="199822" y="758508"/>
        <a:ext cx="2217905" cy="2354891"/>
      </dsp:txXfrm>
    </dsp:sp>
    <dsp:sp modelId="{677E6D3F-B8A9-425D-BD90-CA41A9D8543C}">
      <dsp:nvSpPr>
        <dsp:cNvPr id="0" name=""/>
        <dsp:cNvSpPr/>
      </dsp:nvSpPr>
      <dsp:spPr>
        <a:xfrm>
          <a:off x="2974194" y="165590"/>
          <a:ext cx="6870019" cy="4556502"/>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806466-DD57-4171-94C0-A245790F4ECC}">
      <dsp:nvSpPr>
        <dsp:cNvPr id="0" name=""/>
        <dsp:cNvSpPr/>
      </dsp:nvSpPr>
      <dsp:spPr>
        <a:xfrm>
          <a:off x="3584745" y="745614"/>
          <a:ext cx="6870019" cy="455650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1) do all parents have access to 21</a:t>
          </a:r>
          <a:r>
            <a:rPr lang="en-GB" sz="2000" kern="1200" baseline="30000" dirty="0"/>
            <a:t>st</a:t>
          </a:r>
          <a:r>
            <a:rPr lang="en-GB" sz="2000" kern="1200" dirty="0"/>
            <a:t> century labour market information and the trends in skills demand? 2) are all families in work? Do children live in an area of high deprivation with low employment? Do all families arrange for work-related learning activities, or have access to resources to do so? 3) do teachers have time in the curriculum to spare to address these issues? 4) do they think its their responsibility? 5) are parents and teachers aware of the impacts? 6) does TV programmes and social media perpetuate the gender stereotypical views on jobs and careers and what men and women can and cannot do? 7) do children understand that social media (technology) can change the way they develop in a constructive way? And many more………… </a:t>
          </a:r>
          <a:endParaRPr lang="en-US" sz="2000" kern="1200" dirty="0"/>
        </a:p>
      </dsp:txBody>
      <dsp:txXfrm>
        <a:off x="3718200" y="879069"/>
        <a:ext cx="6603109" cy="4289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291C3-BEAC-4C0E-9282-DB739D87BF28}">
      <dsp:nvSpPr>
        <dsp:cNvPr id="0" name=""/>
        <dsp:cNvSpPr/>
      </dsp:nvSpPr>
      <dsp:spPr>
        <a:xfrm>
          <a:off x="0" y="80401"/>
          <a:ext cx="6678566" cy="1914412"/>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002060"/>
              </a:solidFill>
            </a:rPr>
            <a:t>Introducing children to the world of work from early age can help in numerous ways: </a:t>
          </a:r>
          <a:endParaRPr lang="en-US" sz="2200" kern="1200" dirty="0">
            <a:solidFill>
              <a:srgbClr val="002060"/>
            </a:solidFill>
          </a:endParaRPr>
        </a:p>
      </dsp:txBody>
      <dsp:txXfrm>
        <a:off x="93454" y="173855"/>
        <a:ext cx="6491658" cy="1727504"/>
      </dsp:txXfrm>
    </dsp:sp>
    <dsp:sp modelId="{4BBC6AA0-AFA4-43D5-AC38-B88E1BFFDC94}">
      <dsp:nvSpPr>
        <dsp:cNvPr id="0" name=""/>
        <dsp:cNvSpPr/>
      </dsp:nvSpPr>
      <dsp:spPr>
        <a:xfrm>
          <a:off x="0" y="1994814"/>
          <a:ext cx="6678566" cy="200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044" tIns="20320" rIns="113792" bIns="20320" numCol="1" spcCol="1270" anchor="t" anchorCtr="0">
          <a:noAutofit/>
        </a:bodyPr>
        <a:lstStyle/>
        <a:p>
          <a:pPr marL="360363" lvl="1" indent="0" algn="l" defTabSz="711200">
            <a:lnSpc>
              <a:spcPct val="90000"/>
            </a:lnSpc>
            <a:spcBef>
              <a:spcPct val="0"/>
            </a:spcBef>
            <a:spcAft>
              <a:spcPct val="20000"/>
            </a:spcAft>
            <a:buChar char="•"/>
          </a:pPr>
          <a:r>
            <a:rPr lang="en-GB" sz="1600" kern="1200" dirty="0"/>
            <a:t>To challenge assumptions and attitudes about certain pathways/subjects….seeing what people do and how they got there from a range of industries across gender groups</a:t>
          </a:r>
          <a:endParaRPr lang="en-US" sz="1600" kern="1200" dirty="0"/>
        </a:p>
        <a:p>
          <a:pPr marL="360363" lvl="1" indent="0" algn="l" defTabSz="711200">
            <a:lnSpc>
              <a:spcPct val="90000"/>
            </a:lnSpc>
            <a:spcBef>
              <a:spcPct val="0"/>
            </a:spcBef>
            <a:spcAft>
              <a:spcPct val="20000"/>
            </a:spcAft>
            <a:buChar char="•"/>
          </a:pPr>
          <a:r>
            <a:rPr lang="en-GB" sz="1600" kern="1200" dirty="0"/>
            <a:t>To cultivate skills needed for the every changing society/labour market…adaptability, creativity, resilience </a:t>
          </a:r>
          <a:endParaRPr lang="en-US" sz="1600" kern="1200" dirty="0"/>
        </a:p>
        <a:p>
          <a:pPr marL="360363" lvl="1" indent="0" algn="l" defTabSz="711200">
            <a:lnSpc>
              <a:spcPct val="90000"/>
            </a:lnSpc>
            <a:spcBef>
              <a:spcPct val="0"/>
            </a:spcBef>
            <a:spcAft>
              <a:spcPct val="20000"/>
            </a:spcAft>
            <a:buChar char="•"/>
          </a:pPr>
          <a:r>
            <a:rPr lang="en-GB" sz="1600" kern="1200" dirty="0"/>
            <a:t>To broaden horizons… anything is possible! </a:t>
          </a:r>
          <a:endParaRPr lang="en-US" sz="1600" kern="1200" dirty="0"/>
        </a:p>
        <a:p>
          <a:pPr marL="360363" lvl="1" indent="0" algn="l" defTabSz="711200">
            <a:lnSpc>
              <a:spcPct val="90000"/>
            </a:lnSpc>
            <a:spcBef>
              <a:spcPct val="0"/>
            </a:spcBef>
            <a:spcAft>
              <a:spcPct val="20000"/>
            </a:spcAft>
            <a:buChar char="•"/>
          </a:pPr>
          <a:r>
            <a:rPr lang="en-GB" sz="1600" kern="1200" dirty="0"/>
            <a:t>To connect learning and life… why getting good grades matter, why learning science </a:t>
          </a:r>
          <a:endParaRPr lang="en-US" sz="1600" kern="1200" dirty="0"/>
        </a:p>
      </dsp:txBody>
      <dsp:txXfrm>
        <a:off x="0" y="1994814"/>
        <a:ext cx="6678566" cy="2003760"/>
      </dsp:txXfrm>
    </dsp:sp>
    <dsp:sp modelId="{538B78F7-F6F3-4FA2-9E5E-C96B924F0E69}">
      <dsp:nvSpPr>
        <dsp:cNvPr id="0" name=""/>
        <dsp:cNvSpPr/>
      </dsp:nvSpPr>
      <dsp:spPr>
        <a:xfrm>
          <a:off x="0" y="3998574"/>
          <a:ext cx="6678566" cy="1914412"/>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002060"/>
              </a:solidFill>
            </a:rPr>
            <a:t>if we are serious about improving social mobility and closing the skills gap and respond to the demand of the 21</a:t>
          </a:r>
          <a:r>
            <a:rPr lang="en-GB" sz="2200" kern="1200" baseline="30000" dirty="0">
              <a:solidFill>
                <a:srgbClr val="002060"/>
              </a:solidFill>
            </a:rPr>
            <a:t>st</a:t>
          </a:r>
          <a:r>
            <a:rPr lang="en-GB" sz="2200" kern="1200" dirty="0">
              <a:solidFill>
                <a:srgbClr val="002060"/>
              </a:solidFill>
            </a:rPr>
            <a:t> century labour market it needs to start from early ages and schools and employers play a pivotal role in making this possible. </a:t>
          </a:r>
          <a:endParaRPr lang="en-US" sz="2200" kern="1200" dirty="0">
            <a:solidFill>
              <a:srgbClr val="002060"/>
            </a:solidFill>
          </a:endParaRPr>
        </a:p>
      </dsp:txBody>
      <dsp:txXfrm>
        <a:off x="93454" y="4092028"/>
        <a:ext cx="6491658" cy="17275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7107-E943-4957-9900-8053D824CE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BFF845-B941-4175-9ACF-3FE976852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13F896-402D-4EA2-A643-EC516B744A34}"/>
              </a:ext>
            </a:extLst>
          </p:cNvPr>
          <p:cNvSpPr>
            <a:spLocks noGrp="1"/>
          </p:cNvSpPr>
          <p:nvPr>
            <p:ph type="dt" sz="half" idx="10"/>
          </p:nvPr>
        </p:nvSpPr>
        <p:spPr/>
        <p:txBody>
          <a:bodyPr/>
          <a:lstStyle/>
          <a:p>
            <a:fld id="{F0F4F7A8-C6DE-4763-BADF-4ABF62AC07CA}" type="datetimeFigureOut">
              <a:rPr lang="en-GB" smtClean="0"/>
              <a:t>01/07/2018</a:t>
            </a:fld>
            <a:endParaRPr lang="en-GB"/>
          </a:p>
        </p:txBody>
      </p:sp>
      <p:sp>
        <p:nvSpPr>
          <p:cNvPr id="5" name="Footer Placeholder 4">
            <a:extLst>
              <a:ext uri="{FF2B5EF4-FFF2-40B4-BE49-F238E27FC236}">
                <a16:creationId xmlns:a16="http://schemas.microsoft.com/office/drawing/2014/main" id="{678851D0-04E5-423C-9A34-A05E7BCC58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6474FC-875E-4445-9F4F-FA1D704491BF}"/>
              </a:ext>
            </a:extLst>
          </p:cNvPr>
          <p:cNvSpPr>
            <a:spLocks noGrp="1"/>
          </p:cNvSpPr>
          <p:nvPr>
            <p:ph type="sldNum" sz="quarter" idx="12"/>
          </p:nvPr>
        </p:nvSpPr>
        <p:spPr/>
        <p:txBody>
          <a:bodyPr/>
          <a:lstStyle/>
          <a:p>
            <a:fld id="{16E0C5F0-6454-4CE2-9E77-7012E0AA58AE}" type="slidenum">
              <a:rPr lang="en-GB" smtClean="0"/>
              <a:t>‹#›</a:t>
            </a:fld>
            <a:endParaRPr lang="en-GB"/>
          </a:p>
        </p:txBody>
      </p:sp>
    </p:spTree>
    <p:extLst>
      <p:ext uri="{BB962C8B-B14F-4D97-AF65-F5344CB8AC3E}">
        <p14:creationId xmlns:p14="http://schemas.microsoft.com/office/powerpoint/2010/main" val="167954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F23F-CC2A-4EAD-8891-0EDACBF1DB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4CB947-BF4A-4D4E-94F0-AA209BCDE2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207127-4869-456E-8401-91FEBF45CB57}"/>
              </a:ext>
            </a:extLst>
          </p:cNvPr>
          <p:cNvSpPr>
            <a:spLocks noGrp="1"/>
          </p:cNvSpPr>
          <p:nvPr>
            <p:ph type="dt" sz="half" idx="10"/>
          </p:nvPr>
        </p:nvSpPr>
        <p:spPr/>
        <p:txBody>
          <a:bodyPr/>
          <a:lstStyle/>
          <a:p>
            <a:fld id="{F0F4F7A8-C6DE-4763-BADF-4ABF62AC07CA}" type="datetimeFigureOut">
              <a:rPr lang="en-GB" smtClean="0"/>
              <a:t>01/07/2018</a:t>
            </a:fld>
            <a:endParaRPr lang="en-GB"/>
          </a:p>
        </p:txBody>
      </p:sp>
      <p:sp>
        <p:nvSpPr>
          <p:cNvPr id="5" name="Footer Placeholder 4">
            <a:extLst>
              <a:ext uri="{FF2B5EF4-FFF2-40B4-BE49-F238E27FC236}">
                <a16:creationId xmlns:a16="http://schemas.microsoft.com/office/drawing/2014/main" id="{46906BB3-CAAE-4476-926F-B7C9833BD8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28455A-2FAE-4956-9CE5-638900F1E24C}"/>
              </a:ext>
            </a:extLst>
          </p:cNvPr>
          <p:cNvSpPr>
            <a:spLocks noGrp="1"/>
          </p:cNvSpPr>
          <p:nvPr>
            <p:ph type="sldNum" sz="quarter" idx="12"/>
          </p:nvPr>
        </p:nvSpPr>
        <p:spPr/>
        <p:txBody>
          <a:bodyPr/>
          <a:lstStyle/>
          <a:p>
            <a:fld id="{16E0C5F0-6454-4CE2-9E77-7012E0AA58AE}" type="slidenum">
              <a:rPr lang="en-GB" smtClean="0"/>
              <a:t>‹#›</a:t>
            </a:fld>
            <a:endParaRPr lang="en-GB"/>
          </a:p>
        </p:txBody>
      </p:sp>
    </p:spTree>
    <p:extLst>
      <p:ext uri="{BB962C8B-B14F-4D97-AF65-F5344CB8AC3E}">
        <p14:creationId xmlns:p14="http://schemas.microsoft.com/office/powerpoint/2010/main" val="252238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AAA7F7-341D-4F2D-A414-C0FDB8AD1E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03122E-DF45-480E-922A-5A50A9C70F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4ACD92-91C6-48EF-B764-68C9F4111362}"/>
              </a:ext>
            </a:extLst>
          </p:cNvPr>
          <p:cNvSpPr>
            <a:spLocks noGrp="1"/>
          </p:cNvSpPr>
          <p:nvPr>
            <p:ph type="dt" sz="half" idx="10"/>
          </p:nvPr>
        </p:nvSpPr>
        <p:spPr/>
        <p:txBody>
          <a:bodyPr/>
          <a:lstStyle/>
          <a:p>
            <a:fld id="{F0F4F7A8-C6DE-4763-BADF-4ABF62AC07CA}" type="datetimeFigureOut">
              <a:rPr lang="en-GB" smtClean="0"/>
              <a:t>01/07/2018</a:t>
            </a:fld>
            <a:endParaRPr lang="en-GB"/>
          </a:p>
        </p:txBody>
      </p:sp>
      <p:sp>
        <p:nvSpPr>
          <p:cNvPr id="5" name="Footer Placeholder 4">
            <a:extLst>
              <a:ext uri="{FF2B5EF4-FFF2-40B4-BE49-F238E27FC236}">
                <a16:creationId xmlns:a16="http://schemas.microsoft.com/office/drawing/2014/main" id="{CFDB6DCA-5604-43FC-BEC2-91499844B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3D320D-462C-42A9-B30F-73EB551EF6E8}"/>
              </a:ext>
            </a:extLst>
          </p:cNvPr>
          <p:cNvSpPr>
            <a:spLocks noGrp="1"/>
          </p:cNvSpPr>
          <p:nvPr>
            <p:ph type="sldNum" sz="quarter" idx="12"/>
          </p:nvPr>
        </p:nvSpPr>
        <p:spPr/>
        <p:txBody>
          <a:bodyPr/>
          <a:lstStyle/>
          <a:p>
            <a:fld id="{16E0C5F0-6454-4CE2-9E77-7012E0AA58AE}" type="slidenum">
              <a:rPr lang="en-GB" smtClean="0"/>
              <a:t>‹#›</a:t>
            </a:fld>
            <a:endParaRPr lang="en-GB"/>
          </a:p>
        </p:txBody>
      </p:sp>
    </p:spTree>
    <p:extLst>
      <p:ext uri="{BB962C8B-B14F-4D97-AF65-F5344CB8AC3E}">
        <p14:creationId xmlns:p14="http://schemas.microsoft.com/office/powerpoint/2010/main" val="275186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CAB3-2567-45DB-AC11-013DB0F270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061150-4739-44F7-970A-C9E6C6F636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A7F4E3-FB72-4263-879A-2183446C7F91}"/>
              </a:ext>
            </a:extLst>
          </p:cNvPr>
          <p:cNvSpPr>
            <a:spLocks noGrp="1"/>
          </p:cNvSpPr>
          <p:nvPr>
            <p:ph type="dt" sz="half" idx="10"/>
          </p:nvPr>
        </p:nvSpPr>
        <p:spPr/>
        <p:txBody>
          <a:bodyPr/>
          <a:lstStyle/>
          <a:p>
            <a:fld id="{F0F4F7A8-C6DE-4763-BADF-4ABF62AC07CA}" type="datetimeFigureOut">
              <a:rPr lang="en-GB" smtClean="0"/>
              <a:t>01/07/2018</a:t>
            </a:fld>
            <a:endParaRPr lang="en-GB"/>
          </a:p>
        </p:txBody>
      </p:sp>
      <p:sp>
        <p:nvSpPr>
          <p:cNvPr id="5" name="Footer Placeholder 4">
            <a:extLst>
              <a:ext uri="{FF2B5EF4-FFF2-40B4-BE49-F238E27FC236}">
                <a16:creationId xmlns:a16="http://schemas.microsoft.com/office/drawing/2014/main" id="{601C0B49-0109-4684-952E-4F898B545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B97CD5-6A11-4857-895B-994330682CEE}"/>
              </a:ext>
            </a:extLst>
          </p:cNvPr>
          <p:cNvSpPr>
            <a:spLocks noGrp="1"/>
          </p:cNvSpPr>
          <p:nvPr>
            <p:ph type="sldNum" sz="quarter" idx="12"/>
          </p:nvPr>
        </p:nvSpPr>
        <p:spPr/>
        <p:txBody>
          <a:bodyPr/>
          <a:lstStyle/>
          <a:p>
            <a:fld id="{16E0C5F0-6454-4CE2-9E77-7012E0AA58AE}" type="slidenum">
              <a:rPr lang="en-GB" smtClean="0"/>
              <a:t>‹#›</a:t>
            </a:fld>
            <a:endParaRPr lang="en-GB"/>
          </a:p>
        </p:txBody>
      </p:sp>
    </p:spTree>
    <p:extLst>
      <p:ext uri="{BB962C8B-B14F-4D97-AF65-F5344CB8AC3E}">
        <p14:creationId xmlns:p14="http://schemas.microsoft.com/office/powerpoint/2010/main" val="283001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711C-6899-44E3-937C-5EABA4CA3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030DD3-0FDA-42E8-8CC7-A2BD833710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D203EE-EC3B-49B4-81C8-02062E73735C}"/>
              </a:ext>
            </a:extLst>
          </p:cNvPr>
          <p:cNvSpPr>
            <a:spLocks noGrp="1"/>
          </p:cNvSpPr>
          <p:nvPr>
            <p:ph type="dt" sz="half" idx="10"/>
          </p:nvPr>
        </p:nvSpPr>
        <p:spPr/>
        <p:txBody>
          <a:bodyPr/>
          <a:lstStyle/>
          <a:p>
            <a:fld id="{F0F4F7A8-C6DE-4763-BADF-4ABF62AC07CA}" type="datetimeFigureOut">
              <a:rPr lang="en-GB" smtClean="0"/>
              <a:t>01/07/2018</a:t>
            </a:fld>
            <a:endParaRPr lang="en-GB"/>
          </a:p>
        </p:txBody>
      </p:sp>
      <p:sp>
        <p:nvSpPr>
          <p:cNvPr id="5" name="Footer Placeholder 4">
            <a:extLst>
              <a:ext uri="{FF2B5EF4-FFF2-40B4-BE49-F238E27FC236}">
                <a16:creationId xmlns:a16="http://schemas.microsoft.com/office/drawing/2014/main" id="{BDA9A87E-3342-4C8D-ACAD-8A2BA30CA3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5B97B-275E-4F34-9718-E5712465283C}"/>
              </a:ext>
            </a:extLst>
          </p:cNvPr>
          <p:cNvSpPr>
            <a:spLocks noGrp="1"/>
          </p:cNvSpPr>
          <p:nvPr>
            <p:ph type="sldNum" sz="quarter" idx="12"/>
          </p:nvPr>
        </p:nvSpPr>
        <p:spPr/>
        <p:txBody>
          <a:bodyPr/>
          <a:lstStyle/>
          <a:p>
            <a:fld id="{16E0C5F0-6454-4CE2-9E77-7012E0AA58AE}" type="slidenum">
              <a:rPr lang="en-GB" smtClean="0"/>
              <a:t>‹#›</a:t>
            </a:fld>
            <a:endParaRPr lang="en-GB"/>
          </a:p>
        </p:txBody>
      </p:sp>
    </p:spTree>
    <p:extLst>
      <p:ext uri="{BB962C8B-B14F-4D97-AF65-F5344CB8AC3E}">
        <p14:creationId xmlns:p14="http://schemas.microsoft.com/office/powerpoint/2010/main" val="394343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2CD7-1A52-4902-8978-30E46FF3DA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1B33D5-701A-4D19-8E7A-78F68AD9AC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957E2C-AE7D-48F6-8DDA-C5901B33A1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DD6691-3261-411C-84ED-6D625152A70F}"/>
              </a:ext>
            </a:extLst>
          </p:cNvPr>
          <p:cNvSpPr>
            <a:spLocks noGrp="1"/>
          </p:cNvSpPr>
          <p:nvPr>
            <p:ph type="dt" sz="half" idx="10"/>
          </p:nvPr>
        </p:nvSpPr>
        <p:spPr/>
        <p:txBody>
          <a:bodyPr/>
          <a:lstStyle/>
          <a:p>
            <a:fld id="{F0F4F7A8-C6DE-4763-BADF-4ABF62AC07CA}" type="datetimeFigureOut">
              <a:rPr lang="en-GB" smtClean="0"/>
              <a:t>01/07/2018</a:t>
            </a:fld>
            <a:endParaRPr lang="en-GB"/>
          </a:p>
        </p:txBody>
      </p:sp>
      <p:sp>
        <p:nvSpPr>
          <p:cNvPr id="6" name="Footer Placeholder 5">
            <a:extLst>
              <a:ext uri="{FF2B5EF4-FFF2-40B4-BE49-F238E27FC236}">
                <a16:creationId xmlns:a16="http://schemas.microsoft.com/office/drawing/2014/main" id="{A93796BF-6CCE-4B11-AC15-63FB381FC4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203ECA-2A01-44A2-BA0E-6AFD8B6FE93A}"/>
              </a:ext>
            </a:extLst>
          </p:cNvPr>
          <p:cNvSpPr>
            <a:spLocks noGrp="1"/>
          </p:cNvSpPr>
          <p:nvPr>
            <p:ph type="sldNum" sz="quarter" idx="12"/>
          </p:nvPr>
        </p:nvSpPr>
        <p:spPr/>
        <p:txBody>
          <a:bodyPr/>
          <a:lstStyle/>
          <a:p>
            <a:fld id="{16E0C5F0-6454-4CE2-9E77-7012E0AA58AE}" type="slidenum">
              <a:rPr lang="en-GB" smtClean="0"/>
              <a:t>‹#›</a:t>
            </a:fld>
            <a:endParaRPr lang="en-GB"/>
          </a:p>
        </p:txBody>
      </p:sp>
    </p:spTree>
    <p:extLst>
      <p:ext uri="{BB962C8B-B14F-4D97-AF65-F5344CB8AC3E}">
        <p14:creationId xmlns:p14="http://schemas.microsoft.com/office/powerpoint/2010/main" val="78388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9823-85A1-42A4-8522-D6FD73E7EA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D8AFF3-0554-4256-96DA-85E4181CE5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87F8EA-AF88-434C-9AA9-A5E02FE365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9B49A7-2309-4609-81DE-D9AABDAB6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9AFEE4-C2F3-4708-B601-7086347094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7983DA-67E7-4F42-AAAB-6EC7C5A3FCF5}"/>
              </a:ext>
            </a:extLst>
          </p:cNvPr>
          <p:cNvSpPr>
            <a:spLocks noGrp="1"/>
          </p:cNvSpPr>
          <p:nvPr>
            <p:ph type="dt" sz="half" idx="10"/>
          </p:nvPr>
        </p:nvSpPr>
        <p:spPr/>
        <p:txBody>
          <a:bodyPr/>
          <a:lstStyle/>
          <a:p>
            <a:fld id="{F0F4F7A8-C6DE-4763-BADF-4ABF62AC07CA}" type="datetimeFigureOut">
              <a:rPr lang="en-GB" smtClean="0"/>
              <a:t>01/07/2018</a:t>
            </a:fld>
            <a:endParaRPr lang="en-GB"/>
          </a:p>
        </p:txBody>
      </p:sp>
      <p:sp>
        <p:nvSpPr>
          <p:cNvPr id="8" name="Footer Placeholder 7">
            <a:extLst>
              <a:ext uri="{FF2B5EF4-FFF2-40B4-BE49-F238E27FC236}">
                <a16:creationId xmlns:a16="http://schemas.microsoft.com/office/drawing/2014/main" id="{609FE55A-8AE1-4B48-861F-FDBC865A71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DFEBF9-CF68-4BE4-81C3-B968C6057C70}"/>
              </a:ext>
            </a:extLst>
          </p:cNvPr>
          <p:cNvSpPr>
            <a:spLocks noGrp="1"/>
          </p:cNvSpPr>
          <p:nvPr>
            <p:ph type="sldNum" sz="quarter" idx="12"/>
          </p:nvPr>
        </p:nvSpPr>
        <p:spPr/>
        <p:txBody>
          <a:bodyPr/>
          <a:lstStyle/>
          <a:p>
            <a:fld id="{16E0C5F0-6454-4CE2-9E77-7012E0AA58AE}" type="slidenum">
              <a:rPr lang="en-GB" smtClean="0"/>
              <a:t>‹#›</a:t>
            </a:fld>
            <a:endParaRPr lang="en-GB"/>
          </a:p>
        </p:txBody>
      </p:sp>
    </p:spTree>
    <p:extLst>
      <p:ext uri="{BB962C8B-B14F-4D97-AF65-F5344CB8AC3E}">
        <p14:creationId xmlns:p14="http://schemas.microsoft.com/office/powerpoint/2010/main" val="136650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C778-C38C-4ACF-8B1B-C9EB2F6C38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476284-2ED9-4BC3-8052-6B80A370ADF4}"/>
              </a:ext>
            </a:extLst>
          </p:cNvPr>
          <p:cNvSpPr>
            <a:spLocks noGrp="1"/>
          </p:cNvSpPr>
          <p:nvPr>
            <p:ph type="dt" sz="half" idx="10"/>
          </p:nvPr>
        </p:nvSpPr>
        <p:spPr/>
        <p:txBody>
          <a:bodyPr/>
          <a:lstStyle/>
          <a:p>
            <a:fld id="{F0F4F7A8-C6DE-4763-BADF-4ABF62AC07CA}" type="datetimeFigureOut">
              <a:rPr lang="en-GB" smtClean="0"/>
              <a:t>01/07/2018</a:t>
            </a:fld>
            <a:endParaRPr lang="en-GB"/>
          </a:p>
        </p:txBody>
      </p:sp>
      <p:sp>
        <p:nvSpPr>
          <p:cNvPr id="4" name="Footer Placeholder 3">
            <a:extLst>
              <a:ext uri="{FF2B5EF4-FFF2-40B4-BE49-F238E27FC236}">
                <a16:creationId xmlns:a16="http://schemas.microsoft.com/office/drawing/2014/main" id="{5EABCBC0-BF3E-4DE3-BF36-7457D3E19F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FC0BA9-8A0A-46FD-B09D-0ADAB35154C9}"/>
              </a:ext>
            </a:extLst>
          </p:cNvPr>
          <p:cNvSpPr>
            <a:spLocks noGrp="1"/>
          </p:cNvSpPr>
          <p:nvPr>
            <p:ph type="sldNum" sz="quarter" idx="12"/>
          </p:nvPr>
        </p:nvSpPr>
        <p:spPr/>
        <p:txBody>
          <a:bodyPr/>
          <a:lstStyle/>
          <a:p>
            <a:fld id="{16E0C5F0-6454-4CE2-9E77-7012E0AA58AE}" type="slidenum">
              <a:rPr lang="en-GB" smtClean="0"/>
              <a:t>‹#›</a:t>
            </a:fld>
            <a:endParaRPr lang="en-GB"/>
          </a:p>
        </p:txBody>
      </p:sp>
    </p:spTree>
    <p:extLst>
      <p:ext uri="{BB962C8B-B14F-4D97-AF65-F5344CB8AC3E}">
        <p14:creationId xmlns:p14="http://schemas.microsoft.com/office/powerpoint/2010/main" val="263038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95C71-5C12-4B2F-BFA2-ADA5043D4373}"/>
              </a:ext>
            </a:extLst>
          </p:cNvPr>
          <p:cNvSpPr>
            <a:spLocks noGrp="1"/>
          </p:cNvSpPr>
          <p:nvPr>
            <p:ph type="dt" sz="half" idx="10"/>
          </p:nvPr>
        </p:nvSpPr>
        <p:spPr/>
        <p:txBody>
          <a:bodyPr/>
          <a:lstStyle/>
          <a:p>
            <a:fld id="{F0F4F7A8-C6DE-4763-BADF-4ABF62AC07CA}" type="datetimeFigureOut">
              <a:rPr lang="en-GB" smtClean="0"/>
              <a:t>01/07/2018</a:t>
            </a:fld>
            <a:endParaRPr lang="en-GB"/>
          </a:p>
        </p:txBody>
      </p:sp>
      <p:sp>
        <p:nvSpPr>
          <p:cNvPr id="3" name="Footer Placeholder 2">
            <a:extLst>
              <a:ext uri="{FF2B5EF4-FFF2-40B4-BE49-F238E27FC236}">
                <a16:creationId xmlns:a16="http://schemas.microsoft.com/office/drawing/2014/main" id="{4A8958F1-E2CC-415A-A216-32F37156A7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A99729-9BA0-48BA-B102-5930B86EDCF4}"/>
              </a:ext>
            </a:extLst>
          </p:cNvPr>
          <p:cNvSpPr>
            <a:spLocks noGrp="1"/>
          </p:cNvSpPr>
          <p:nvPr>
            <p:ph type="sldNum" sz="quarter" idx="12"/>
          </p:nvPr>
        </p:nvSpPr>
        <p:spPr/>
        <p:txBody>
          <a:bodyPr/>
          <a:lstStyle/>
          <a:p>
            <a:fld id="{16E0C5F0-6454-4CE2-9E77-7012E0AA58AE}" type="slidenum">
              <a:rPr lang="en-GB" smtClean="0"/>
              <a:t>‹#›</a:t>
            </a:fld>
            <a:endParaRPr lang="en-GB"/>
          </a:p>
        </p:txBody>
      </p:sp>
    </p:spTree>
    <p:extLst>
      <p:ext uri="{BB962C8B-B14F-4D97-AF65-F5344CB8AC3E}">
        <p14:creationId xmlns:p14="http://schemas.microsoft.com/office/powerpoint/2010/main" val="330342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F8D0-B91C-4397-ABAB-E1B5542DC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BF570D-1491-47A2-8618-F7C3F8AAB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595FEC-3225-4BB2-9B69-07AF53357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6F6E3-940E-433B-8DD9-88986BE92B9D}"/>
              </a:ext>
            </a:extLst>
          </p:cNvPr>
          <p:cNvSpPr>
            <a:spLocks noGrp="1"/>
          </p:cNvSpPr>
          <p:nvPr>
            <p:ph type="dt" sz="half" idx="10"/>
          </p:nvPr>
        </p:nvSpPr>
        <p:spPr/>
        <p:txBody>
          <a:bodyPr/>
          <a:lstStyle/>
          <a:p>
            <a:fld id="{F0F4F7A8-C6DE-4763-BADF-4ABF62AC07CA}" type="datetimeFigureOut">
              <a:rPr lang="en-GB" smtClean="0"/>
              <a:t>01/07/2018</a:t>
            </a:fld>
            <a:endParaRPr lang="en-GB"/>
          </a:p>
        </p:txBody>
      </p:sp>
      <p:sp>
        <p:nvSpPr>
          <p:cNvPr id="6" name="Footer Placeholder 5">
            <a:extLst>
              <a:ext uri="{FF2B5EF4-FFF2-40B4-BE49-F238E27FC236}">
                <a16:creationId xmlns:a16="http://schemas.microsoft.com/office/drawing/2014/main" id="{D82F6602-6257-4ED1-BFA0-3C7DBB0C06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0075B-BC13-49C8-9303-79C4188CC3CC}"/>
              </a:ext>
            </a:extLst>
          </p:cNvPr>
          <p:cNvSpPr>
            <a:spLocks noGrp="1"/>
          </p:cNvSpPr>
          <p:nvPr>
            <p:ph type="sldNum" sz="quarter" idx="12"/>
          </p:nvPr>
        </p:nvSpPr>
        <p:spPr/>
        <p:txBody>
          <a:bodyPr/>
          <a:lstStyle/>
          <a:p>
            <a:fld id="{16E0C5F0-6454-4CE2-9E77-7012E0AA58AE}" type="slidenum">
              <a:rPr lang="en-GB" smtClean="0"/>
              <a:t>‹#›</a:t>
            </a:fld>
            <a:endParaRPr lang="en-GB"/>
          </a:p>
        </p:txBody>
      </p:sp>
    </p:spTree>
    <p:extLst>
      <p:ext uri="{BB962C8B-B14F-4D97-AF65-F5344CB8AC3E}">
        <p14:creationId xmlns:p14="http://schemas.microsoft.com/office/powerpoint/2010/main" val="410673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F9E0-3A32-4B3B-A129-F29BB33EE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61CC8D-25BE-4589-8E4D-1CAA59FD2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5E3C9D-1C5A-4C77-B93E-EC4B3504A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0A480D-B164-4E54-8AA6-63FE0ADB0362}"/>
              </a:ext>
            </a:extLst>
          </p:cNvPr>
          <p:cNvSpPr>
            <a:spLocks noGrp="1"/>
          </p:cNvSpPr>
          <p:nvPr>
            <p:ph type="dt" sz="half" idx="10"/>
          </p:nvPr>
        </p:nvSpPr>
        <p:spPr/>
        <p:txBody>
          <a:bodyPr/>
          <a:lstStyle/>
          <a:p>
            <a:fld id="{F0F4F7A8-C6DE-4763-BADF-4ABF62AC07CA}" type="datetimeFigureOut">
              <a:rPr lang="en-GB" smtClean="0"/>
              <a:t>01/07/2018</a:t>
            </a:fld>
            <a:endParaRPr lang="en-GB"/>
          </a:p>
        </p:txBody>
      </p:sp>
      <p:sp>
        <p:nvSpPr>
          <p:cNvPr id="6" name="Footer Placeholder 5">
            <a:extLst>
              <a:ext uri="{FF2B5EF4-FFF2-40B4-BE49-F238E27FC236}">
                <a16:creationId xmlns:a16="http://schemas.microsoft.com/office/drawing/2014/main" id="{4CB92502-5C2F-4728-806B-B6FB73B86D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C8EA6-622D-4700-A00E-E15A0E993275}"/>
              </a:ext>
            </a:extLst>
          </p:cNvPr>
          <p:cNvSpPr>
            <a:spLocks noGrp="1"/>
          </p:cNvSpPr>
          <p:nvPr>
            <p:ph type="sldNum" sz="quarter" idx="12"/>
          </p:nvPr>
        </p:nvSpPr>
        <p:spPr/>
        <p:txBody>
          <a:bodyPr/>
          <a:lstStyle/>
          <a:p>
            <a:fld id="{16E0C5F0-6454-4CE2-9E77-7012E0AA58AE}" type="slidenum">
              <a:rPr lang="en-GB" smtClean="0"/>
              <a:t>‹#›</a:t>
            </a:fld>
            <a:endParaRPr lang="en-GB"/>
          </a:p>
        </p:txBody>
      </p:sp>
    </p:spTree>
    <p:extLst>
      <p:ext uri="{BB962C8B-B14F-4D97-AF65-F5344CB8AC3E}">
        <p14:creationId xmlns:p14="http://schemas.microsoft.com/office/powerpoint/2010/main" val="70899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297F4A-8E98-486E-8C6C-663BC3BDC6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00A28F-6B4B-44FD-8A23-57FBDF3D6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FD6E1-5A58-4B17-A9C7-F8AD985D6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4F7A8-C6DE-4763-BADF-4ABF62AC07CA}" type="datetimeFigureOut">
              <a:rPr lang="en-GB" smtClean="0"/>
              <a:t>01/07/2018</a:t>
            </a:fld>
            <a:endParaRPr lang="en-GB"/>
          </a:p>
        </p:txBody>
      </p:sp>
      <p:sp>
        <p:nvSpPr>
          <p:cNvPr id="5" name="Footer Placeholder 4">
            <a:extLst>
              <a:ext uri="{FF2B5EF4-FFF2-40B4-BE49-F238E27FC236}">
                <a16:creationId xmlns:a16="http://schemas.microsoft.com/office/drawing/2014/main" id="{53B16D30-16A5-4302-A1BD-05C84EB3E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386D04-4652-4F94-85BE-2A25204559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0C5F0-6454-4CE2-9E77-7012E0AA58AE}" type="slidenum">
              <a:rPr lang="en-GB" smtClean="0"/>
              <a:t>‹#›</a:t>
            </a:fld>
            <a:endParaRPr lang="en-GB"/>
          </a:p>
        </p:txBody>
      </p:sp>
    </p:spTree>
    <p:extLst>
      <p:ext uri="{BB962C8B-B14F-4D97-AF65-F5344CB8AC3E}">
        <p14:creationId xmlns:p14="http://schemas.microsoft.com/office/powerpoint/2010/main" val="3904082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Elnaz.Kashef@educationandemployers.orh"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ssets.publishing.service.gov.uk/government/uploads/system/uploads/attachment_data/file/664319/Careers_strategy.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B558F58E-93BA-44A3-BCDA-585AFF2E4F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0">
            <a:extLst>
              <a:ext uri="{FF2B5EF4-FFF2-40B4-BE49-F238E27FC236}">
                <a16:creationId xmlns:a16="http://schemas.microsoft.com/office/drawing/2014/main" id="{BCD0BBC1-A7D4-445D-98AC-95A6A45D8E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6321624-D64A-4A4A-9118-F5B34516A0B5}"/>
              </a:ext>
            </a:extLst>
          </p:cNvPr>
          <p:cNvPicPr>
            <a:picLocks noChangeAspect="1"/>
          </p:cNvPicPr>
          <p:nvPr/>
        </p:nvPicPr>
        <p:blipFill rotWithShape="1">
          <a:blip r:embed="rId2">
            <a:extLst>
              <a:ext uri="{28A0092B-C50C-407E-A947-70E740481C1C}">
                <a14:useLocalDpi xmlns:a14="http://schemas.microsoft.com/office/drawing/2010/main" val="0"/>
              </a:ext>
            </a:extLst>
          </a:blip>
          <a:srcRect l="25515" r="9938"/>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 name="Title 1">
            <a:extLst>
              <a:ext uri="{FF2B5EF4-FFF2-40B4-BE49-F238E27FC236}">
                <a16:creationId xmlns:a16="http://schemas.microsoft.com/office/drawing/2014/main" id="{BC9B79C4-724B-40F0-AA16-89B2C41C1F05}"/>
              </a:ext>
            </a:extLst>
          </p:cNvPr>
          <p:cNvSpPr>
            <a:spLocks noGrp="1"/>
          </p:cNvSpPr>
          <p:nvPr>
            <p:ph type="ctrTitle"/>
          </p:nvPr>
        </p:nvSpPr>
        <p:spPr>
          <a:xfrm>
            <a:off x="655320" y="2671011"/>
            <a:ext cx="5257803" cy="2427120"/>
          </a:xfrm>
        </p:spPr>
        <p:txBody>
          <a:bodyPr anchor="t">
            <a:normAutofit/>
          </a:bodyPr>
          <a:lstStyle/>
          <a:p>
            <a:pPr algn="l"/>
            <a:r>
              <a:rPr lang="en-GB" sz="4200" b="1"/>
              <a:t>Connecting learning to life: preparing children for the forth industrial revolution </a:t>
            </a:r>
            <a:r>
              <a:rPr lang="en-GB" sz="4200"/>
              <a:t> </a:t>
            </a:r>
          </a:p>
        </p:txBody>
      </p:sp>
      <p:sp>
        <p:nvSpPr>
          <p:cNvPr id="3" name="Subtitle 2">
            <a:extLst>
              <a:ext uri="{FF2B5EF4-FFF2-40B4-BE49-F238E27FC236}">
                <a16:creationId xmlns:a16="http://schemas.microsoft.com/office/drawing/2014/main" id="{4AED885C-E65F-46ED-97CD-BE4297B0253A}"/>
              </a:ext>
            </a:extLst>
          </p:cNvPr>
          <p:cNvSpPr>
            <a:spLocks noGrp="1"/>
          </p:cNvSpPr>
          <p:nvPr>
            <p:ph type="subTitle" idx="1"/>
          </p:nvPr>
        </p:nvSpPr>
        <p:spPr>
          <a:xfrm>
            <a:off x="4950351" y="5098131"/>
            <a:ext cx="3236184" cy="1655762"/>
          </a:xfrm>
        </p:spPr>
        <p:txBody>
          <a:bodyPr anchor="b">
            <a:normAutofit/>
          </a:bodyPr>
          <a:lstStyle/>
          <a:p>
            <a:pPr algn="l"/>
            <a:r>
              <a:rPr lang="en-GB" sz="2000" dirty="0"/>
              <a:t>Dr Elnaz </a:t>
            </a:r>
            <a:r>
              <a:rPr lang="en-GB" sz="2000" dirty="0" err="1"/>
              <a:t>Kashefpakdel</a:t>
            </a:r>
            <a:endParaRPr lang="en-GB" sz="2000" dirty="0"/>
          </a:p>
          <a:p>
            <a:pPr algn="l"/>
            <a:r>
              <a:rPr lang="en-GB" sz="2000" dirty="0"/>
              <a:t>Head of Research</a:t>
            </a:r>
          </a:p>
          <a:p>
            <a:pPr algn="l"/>
            <a:r>
              <a:rPr lang="en-GB" sz="2000" dirty="0"/>
              <a:t> Education and Employers </a:t>
            </a:r>
          </a:p>
        </p:txBody>
      </p:sp>
      <p:pic>
        <p:nvPicPr>
          <p:cNvPr id="15" name="Picture 14">
            <a:extLst>
              <a:ext uri="{FF2B5EF4-FFF2-40B4-BE49-F238E27FC236}">
                <a16:creationId xmlns:a16="http://schemas.microsoft.com/office/drawing/2014/main" id="{FC60C7FE-2D8F-452D-9735-53E7A80AE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054" y="394071"/>
            <a:ext cx="3334468" cy="1462864"/>
          </a:xfrm>
          <a:prstGeom prst="rect">
            <a:avLst/>
          </a:prstGeom>
        </p:spPr>
      </p:pic>
    </p:spTree>
    <p:extLst>
      <p:ext uri="{BB962C8B-B14F-4D97-AF65-F5344CB8AC3E}">
        <p14:creationId xmlns:p14="http://schemas.microsoft.com/office/powerpoint/2010/main" val="309163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867091-EAA0-4560-B5D0-C0FF28EC7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956" y="6102347"/>
            <a:ext cx="1352317" cy="594445"/>
          </a:xfrm>
          <a:prstGeom prst="rect">
            <a:avLst/>
          </a:prstGeom>
        </p:spPr>
      </p:pic>
      <p:sp>
        <p:nvSpPr>
          <p:cNvPr id="2" name="Title 1">
            <a:extLst>
              <a:ext uri="{FF2B5EF4-FFF2-40B4-BE49-F238E27FC236}">
                <a16:creationId xmlns:a16="http://schemas.microsoft.com/office/drawing/2014/main" id="{14C9F1E3-0D5C-4170-8751-B9B6742D6610}"/>
              </a:ext>
            </a:extLst>
          </p:cNvPr>
          <p:cNvSpPr>
            <a:spLocks noGrp="1"/>
          </p:cNvSpPr>
          <p:nvPr>
            <p:ph type="title"/>
          </p:nvPr>
        </p:nvSpPr>
        <p:spPr>
          <a:xfrm>
            <a:off x="584692" y="939722"/>
            <a:ext cx="2799907" cy="1144104"/>
          </a:xfrm>
        </p:spPr>
        <p:txBody>
          <a:bodyPr anchor="b">
            <a:normAutofit fontScale="90000"/>
          </a:bodyPr>
          <a:lstStyle/>
          <a:p>
            <a:r>
              <a:rPr lang="en-GB" sz="4000" dirty="0"/>
              <a:t>Why does it matter?</a:t>
            </a:r>
          </a:p>
        </p:txBody>
      </p:sp>
      <p:sp>
        <p:nvSpPr>
          <p:cNvPr id="3" name="Content Placeholder 2">
            <a:extLst>
              <a:ext uri="{FF2B5EF4-FFF2-40B4-BE49-F238E27FC236}">
                <a16:creationId xmlns:a16="http://schemas.microsoft.com/office/drawing/2014/main" id="{95D8EE88-ADD9-4FB6-B8D5-3DC7C6C046AA}"/>
              </a:ext>
            </a:extLst>
          </p:cNvPr>
          <p:cNvSpPr>
            <a:spLocks noGrp="1"/>
          </p:cNvSpPr>
          <p:nvPr>
            <p:ph idx="1"/>
          </p:nvPr>
        </p:nvSpPr>
        <p:spPr>
          <a:xfrm>
            <a:off x="584692" y="2550729"/>
            <a:ext cx="3426217" cy="2230229"/>
          </a:xfrm>
        </p:spPr>
        <p:txBody>
          <a:bodyPr>
            <a:normAutofit/>
          </a:bodyPr>
          <a:lstStyle/>
          <a:p>
            <a:r>
              <a:rPr lang="en-GB" sz="2000" dirty="0"/>
              <a:t>The primary schools responded to our survey told us why it is important to do jobs-related learning activities, which validates our prior theories on careers learning in primary (2018)</a:t>
            </a:r>
          </a:p>
          <a:p>
            <a:pPr marL="0" indent="0">
              <a:buNone/>
            </a:pPr>
            <a:endParaRPr lang="en-GB" sz="2000" dirty="0"/>
          </a:p>
        </p:txBody>
      </p:sp>
      <p:graphicFrame>
        <p:nvGraphicFramePr>
          <p:cNvPr id="4" name="Table 3">
            <a:extLst>
              <a:ext uri="{FF2B5EF4-FFF2-40B4-BE49-F238E27FC236}">
                <a16:creationId xmlns:a16="http://schemas.microsoft.com/office/drawing/2014/main" id="{8D79C252-4A76-4F25-AAE4-31E25FC90614}"/>
              </a:ext>
            </a:extLst>
          </p:cNvPr>
          <p:cNvGraphicFramePr>
            <a:graphicFrameLocks noGrp="1"/>
          </p:cNvGraphicFramePr>
          <p:nvPr>
            <p:extLst>
              <p:ext uri="{D42A27DB-BD31-4B8C-83A1-F6EECF244321}">
                <p14:modId xmlns:p14="http://schemas.microsoft.com/office/powerpoint/2010/main" val="2662031899"/>
              </p:ext>
            </p:extLst>
          </p:nvPr>
        </p:nvGraphicFramePr>
        <p:xfrm>
          <a:off x="4454327" y="939722"/>
          <a:ext cx="7088317" cy="4014678"/>
        </p:xfrm>
        <a:graphic>
          <a:graphicData uri="http://schemas.openxmlformats.org/drawingml/2006/table">
            <a:tbl>
              <a:tblPr firstRow="1" firstCol="1" bandRow="1">
                <a:tableStyleId>{3B4B98B0-60AC-42C2-AFA5-B58CD77FA1E5}</a:tableStyleId>
              </a:tblPr>
              <a:tblGrid>
                <a:gridCol w="3885380">
                  <a:extLst>
                    <a:ext uri="{9D8B030D-6E8A-4147-A177-3AD203B41FA5}">
                      <a16:colId xmlns:a16="http://schemas.microsoft.com/office/drawing/2014/main" val="659039686"/>
                    </a:ext>
                  </a:extLst>
                </a:gridCol>
                <a:gridCol w="947824">
                  <a:extLst>
                    <a:ext uri="{9D8B030D-6E8A-4147-A177-3AD203B41FA5}">
                      <a16:colId xmlns:a16="http://schemas.microsoft.com/office/drawing/2014/main" val="2532700342"/>
                    </a:ext>
                  </a:extLst>
                </a:gridCol>
                <a:gridCol w="518496">
                  <a:extLst>
                    <a:ext uri="{9D8B030D-6E8A-4147-A177-3AD203B41FA5}">
                      <a16:colId xmlns:a16="http://schemas.microsoft.com/office/drawing/2014/main" val="4037450948"/>
                    </a:ext>
                  </a:extLst>
                </a:gridCol>
                <a:gridCol w="671004">
                  <a:extLst>
                    <a:ext uri="{9D8B030D-6E8A-4147-A177-3AD203B41FA5}">
                      <a16:colId xmlns:a16="http://schemas.microsoft.com/office/drawing/2014/main" val="959131905"/>
                    </a:ext>
                  </a:extLst>
                </a:gridCol>
                <a:gridCol w="1065613">
                  <a:extLst>
                    <a:ext uri="{9D8B030D-6E8A-4147-A177-3AD203B41FA5}">
                      <a16:colId xmlns:a16="http://schemas.microsoft.com/office/drawing/2014/main" val="1302045528"/>
                    </a:ext>
                  </a:extLst>
                </a:gridCol>
              </a:tblGrid>
              <a:tr h="352291">
                <a:tc>
                  <a:txBody>
                    <a:bodyPr/>
                    <a:lstStyle/>
                    <a:p>
                      <a:pPr algn="just">
                        <a:lnSpc>
                          <a:spcPct val="107000"/>
                        </a:lnSpc>
                        <a:spcAft>
                          <a:spcPts val="0"/>
                        </a:spcAft>
                      </a:pPr>
                      <a:r>
                        <a:rPr lang="en-US" sz="1100">
                          <a:effectLst/>
                        </a:rPr>
                        <a:t> </a:t>
                      </a:r>
                      <a:endParaRPr lang="en-GB" sz="11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tc>
                <a:tc>
                  <a:txBody>
                    <a:bodyPr/>
                    <a:lstStyle/>
                    <a:p>
                      <a:pPr algn="ctr">
                        <a:lnSpc>
                          <a:spcPct val="107000"/>
                        </a:lnSpc>
                        <a:spcAft>
                          <a:spcPts val="0"/>
                        </a:spcAft>
                      </a:pPr>
                      <a:r>
                        <a:rPr lang="en-US" sz="1100" b="0">
                          <a:effectLst/>
                        </a:rPr>
                        <a:t>Strongly agree</a:t>
                      </a:r>
                      <a:endParaRPr lang="en-GB" sz="11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100" b="0">
                          <a:effectLst/>
                        </a:rPr>
                        <a:t>Agree</a:t>
                      </a:r>
                      <a:endParaRPr lang="en-GB" sz="11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100" b="0">
                          <a:effectLst/>
                        </a:rPr>
                        <a:t>Disagree</a:t>
                      </a:r>
                      <a:endParaRPr lang="en-GB" sz="11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100" b="0">
                          <a:effectLst/>
                        </a:rPr>
                        <a:t>Strongly disagree</a:t>
                      </a:r>
                      <a:endParaRPr lang="en-GB" sz="11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extLst>
                  <a:ext uri="{0D108BD9-81ED-4DB2-BD59-A6C34878D82A}">
                    <a16:rowId xmlns:a16="http://schemas.microsoft.com/office/drawing/2014/main" val="1841771446"/>
                  </a:ext>
                </a:extLst>
              </a:tr>
              <a:tr h="439252">
                <a:tc>
                  <a:txBody>
                    <a:bodyPr/>
                    <a:lstStyle/>
                    <a:p>
                      <a:pPr>
                        <a:lnSpc>
                          <a:spcPct val="107000"/>
                        </a:lnSpc>
                        <a:spcAft>
                          <a:spcPts val="0"/>
                        </a:spcAft>
                      </a:pPr>
                      <a:r>
                        <a:rPr lang="en-US" sz="1400" b="0">
                          <a:effectLst/>
                        </a:rPr>
                        <a:t>They can be very influential in broadening children’s aspiration</a:t>
                      </a:r>
                      <a:endParaRPr lang="en-GB" sz="14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64%</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33%</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2%</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0%</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extLst>
                  <a:ext uri="{0D108BD9-81ED-4DB2-BD59-A6C34878D82A}">
                    <a16:rowId xmlns:a16="http://schemas.microsoft.com/office/drawing/2014/main" val="1811712763"/>
                  </a:ext>
                </a:extLst>
              </a:tr>
              <a:tr h="439252">
                <a:tc>
                  <a:txBody>
                    <a:bodyPr/>
                    <a:lstStyle/>
                    <a:p>
                      <a:pPr>
                        <a:lnSpc>
                          <a:spcPct val="107000"/>
                        </a:lnSpc>
                        <a:spcAft>
                          <a:spcPts val="0"/>
                        </a:spcAft>
                      </a:pPr>
                      <a:r>
                        <a:rPr lang="en-US" sz="1400" b="0">
                          <a:effectLst/>
                        </a:rPr>
                        <a:t>They can bring learning to life and increase motivation</a:t>
                      </a:r>
                      <a:endParaRPr lang="en-GB" sz="14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64%</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33%</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1%</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1%</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extLst>
                  <a:ext uri="{0D108BD9-81ED-4DB2-BD59-A6C34878D82A}">
                    <a16:rowId xmlns:a16="http://schemas.microsoft.com/office/drawing/2014/main" val="4177029106"/>
                  </a:ext>
                </a:extLst>
              </a:tr>
              <a:tr h="439252">
                <a:tc>
                  <a:txBody>
                    <a:bodyPr/>
                    <a:lstStyle/>
                    <a:p>
                      <a:pPr>
                        <a:lnSpc>
                          <a:spcPct val="107000"/>
                        </a:lnSpc>
                        <a:spcAft>
                          <a:spcPts val="0"/>
                        </a:spcAft>
                      </a:pPr>
                      <a:r>
                        <a:rPr lang="en-US" sz="1400" b="0">
                          <a:effectLst/>
                        </a:rPr>
                        <a:t>They help to challenge gender stereotyping about jobs and subjects studied</a:t>
                      </a:r>
                      <a:endParaRPr lang="en-GB" sz="14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66%</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32%</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1%</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0%</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extLst>
                  <a:ext uri="{0D108BD9-81ED-4DB2-BD59-A6C34878D82A}">
                    <a16:rowId xmlns:a16="http://schemas.microsoft.com/office/drawing/2014/main" val="865183872"/>
                  </a:ext>
                </a:extLst>
              </a:tr>
              <a:tr h="439252">
                <a:tc>
                  <a:txBody>
                    <a:bodyPr/>
                    <a:lstStyle/>
                    <a:p>
                      <a:pPr>
                        <a:lnSpc>
                          <a:spcPct val="107000"/>
                        </a:lnSpc>
                        <a:spcAft>
                          <a:spcPts val="0"/>
                        </a:spcAft>
                      </a:pPr>
                      <a:r>
                        <a:rPr lang="en-US" sz="1400" b="0">
                          <a:effectLst/>
                        </a:rPr>
                        <a:t>They help children to believe in their abilities (self-efficacy)</a:t>
                      </a:r>
                      <a:endParaRPr lang="en-GB" sz="14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50%</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44%</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2%</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0%</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extLst>
                  <a:ext uri="{0D108BD9-81ED-4DB2-BD59-A6C34878D82A}">
                    <a16:rowId xmlns:a16="http://schemas.microsoft.com/office/drawing/2014/main" val="2149923059"/>
                  </a:ext>
                </a:extLst>
              </a:tr>
              <a:tr h="439252">
                <a:tc>
                  <a:txBody>
                    <a:bodyPr/>
                    <a:lstStyle/>
                    <a:p>
                      <a:pPr>
                        <a:lnSpc>
                          <a:spcPct val="107000"/>
                        </a:lnSpc>
                        <a:spcAft>
                          <a:spcPts val="0"/>
                        </a:spcAft>
                      </a:pPr>
                      <a:r>
                        <a:rPr lang="en-US" sz="1400" b="0">
                          <a:effectLst/>
                        </a:rPr>
                        <a:t>They can change children’s attitude positively towards school</a:t>
                      </a:r>
                      <a:endParaRPr lang="en-GB" sz="14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44%</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46%</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5%</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0%</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extLst>
                  <a:ext uri="{0D108BD9-81ED-4DB2-BD59-A6C34878D82A}">
                    <a16:rowId xmlns:a16="http://schemas.microsoft.com/office/drawing/2014/main" val="1604455884"/>
                  </a:ext>
                </a:extLst>
              </a:tr>
              <a:tr h="646838">
                <a:tc>
                  <a:txBody>
                    <a:bodyPr/>
                    <a:lstStyle/>
                    <a:p>
                      <a:pPr>
                        <a:lnSpc>
                          <a:spcPct val="107000"/>
                        </a:lnSpc>
                        <a:spcAft>
                          <a:spcPts val="0"/>
                        </a:spcAft>
                      </a:pPr>
                      <a:r>
                        <a:rPr lang="en-US" sz="1400" b="0">
                          <a:effectLst/>
                        </a:rPr>
                        <a:t>They can change children’s attitude positively towards learning leading to improved academic attainment</a:t>
                      </a:r>
                      <a:endParaRPr lang="en-GB" sz="14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44%</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46%</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4%</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1%</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extLst>
                  <a:ext uri="{0D108BD9-81ED-4DB2-BD59-A6C34878D82A}">
                    <a16:rowId xmlns:a16="http://schemas.microsoft.com/office/drawing/2014/main" val="2247540649"/>
                  </a:ext>
                </a:extLst>
              </a:tr>
              <a:tr h="231665">
                <a:tc>
                  <a:txBody>
                    <a:bodyPr/>
                    <a:lstStyle/>
                    <a:p>
                      <a:pPr>
                        <a:lnSpc>
                          <a:spcPct val="107000"/>
                        </a:lnSpc>
                        <a:spcAft>
                          <a:spcPts val="0"/>
                        </a:spcAft>
                      </a:pPr>
                      <a:r>
                        <a:rPr lang="en-US" sz="1400" b="0">
                          <a:effectLst/>
                        </a:rPr>
                        <a:t>They help link school subjects to the world of work</a:t>
                      </a:r>
                      <a:endParaRPr lang="en-GB" sz="14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57%</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39%</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2%</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0%</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extLst>
                  <a:ext uri="{0D108BD9-81ED-4DB2-BD59-A6C34878D82A}">
                    <a16:rowId xmlns:a16="http://schemas.microsoft.com/office/drawing/2014/main" val="3874778091"/>
                  </a:ext>
                </a:extLst>
              </a:tr>
              <a:tr h="439252">
                <a:tc>
                  <a:txBody>
                    <a:bodyPr/>
                    <a:lstStyle/>
                    <a:p>
                      <a:pPr>
                        <a:lnSpc>
                          <a:spcPct val="107000"/>
                        </a:lnSpc>
                        <a:spcAft>
                          <a:spcPts val="0"/>
                        </a:spcAft>
                      </a:pPr>
                      <a:r>
                        <a:rPr lang="en-US" sz="1400" b="0">
                          <a:effectLst/>
                        </a:rPr>
                        <a:t>They can help parents/carers to gain insights to the world of work.</a:t>
                      </a:r>
                      <a:endParaRPr lang="en-GB" sz="1400" b="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30%</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47%</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a:effectLst/>
                        </a:rPr>
                        <a:t>10%</a:t>
                      </a:r>
                      <a:endParaRPr lang="en-GB" sz="140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tc>
                  <a:txBody>
                    <a:bodyPr/>
                    <a:lstStyle/>
                    <a:p>
                      <a:pPr algn="ctr">
                        <a:lnSpc>
                          <a:spcPct val="107000"/>
                        </a:lnSpc>
                        <a:spcAft>
                          <a:spcPts val="0"/>
                        </a:spcAft>
                      </a:pPr>
                      <a:r>
                        <a:rPr lang="en-US" sz="1400" dirty="0">
                          <a:effectLst/>
                        </a:rPr>
                        <a:t>3%</a:t>
                      </a:r>
                      <a:endParaRPr lang="en-GB" sz="1400" dirty="0">
                        <a:effectLst/>
                        <a:latin typeface="Calibri" panose="020F0502020204030204" pitchFamily="34" charset="0"/>
                        <a:ea typeface="SimSun" panose="02010600030101010101" pitchFamily="2" charset="-122"/>
                        <a:cs typeface="Arial" panose="020B0604020202020204" pitchFamily="34" charset="0"/>
                      </a:endParaRPr>
                    </a:p>
                  </a:txBody>
                  <a:tcPr marL="47240" marR="47240" marT="0" marB="0" anchor="ctr"/>
                </a:tc>
                <a:extLst>
                  <a:ext uri="{0D108BD9-81ED-4DB2-BD59-A6C34878D82A}">
                    <a16:rowId xmlns:a16="http://schemas.microsoft.com/office/drawing/2014/main" val="128063525"/>
                  </a:ext>
                </a:extLst>
              </a:tr>
            </a:tbl>
          </a:graphicData>
        </a:graphic>
      </p:graphicFrame>
      <p:pic>
        <p:nvPicPr>
          <p:cNvPr id="10" name="Picture 9">
            <a:extLst>
              <a:ext uri="{FF2B5EF4-FFF2-40B4-BE49-F238E27FC236}">
                <a16:creationId xmlns:a16="http://schemas.microsoft.com/office/drawing/2014/main" id="{437FEFCC-D375-43F7-B6B6-CC312343E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1348" y="74674"/>
            <a:ext cx="1309941" cy="574684"/>
          </a:xfrm>
          <a:prstGeom prst="rect">
            <a:avLst/>
          </a:prstGeom>
        </p:spPr>
      </p:pic>
      <p:sp>
        <p:nvSpPr>
          <p:cNvPr id="12" name="Content Placeholder 2">
            <a:extLst>
              <a:ext uri="{FF2B5EF4-FFF2-40B4-BE49-F238E27FC236}">
                <a16:creationId xmlns:a16="http://schemas.microsoft.com/office/drawing/2014/main" id="{083721E3-D355-4B67-B16B-5B691413A317}"/>
              </a:ext>
            </a:extLst>
          </p:cNvPr>
          <p:cNvSpPr txBox="1">
            <a:spLocks/>
          </p:cNvSpPr>
          <p:nvPr/>
        </p:nvSpPr>
        <p:spPr>
          <a:xfrm>
            <a:off x="584692" y="5247861"/>
            <a:ext cx="10494976" cy="13605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In a survey in 2017 we asked nearly 500 teachers for their views on whether employer engagement can have a positive impact on academic outcomes. We found:  90% of primary school teachers thought that engaging children with employers/employees and the world of work has an impact on their academic achievement.   80% agreed that engagement with the world of work can change young people’s attitudes positively towards school</a:t>
            </a:r>
          </a:p>
        </p:txBody>
      </p:sp>
    </p:spTree>
    <p:extLst>
      <p:ext uri="{BB962C8B-B14F-4D97-AF65-F5344CB8AC3E}">
        <p14:creationId xmlns:p14="http://schemas.microsoft.com/office/powerpoint/2010/main" val="110602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descr="Bullseye">
            <a:extLst>
              <a:ext uri="{FF2B5EF4-FFF2-40B4-BE49-F238E27FC236}">
                <a16:creationId xmlns:a16="http://schemas.microsoft.com/office/drawing/2014/main" id="{9718ACC5-9EC7-4BC4-BF5E-79BB32BB1F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649358"/>
            <a:ext cx="914400" cy="914400"/>
          </a:xfrm>
          <a:prstGeom prst="rect">
            <a:avLst/>
          </a:prstGeom>
        </p:spPr>
      </p:pic>
      <p:pic>
        <p:nvPicPr>
          <p:cNvPr id="4" name="Picture 3">
            <a:extLst>
              <a:ext uri="{FF2B5EF4-FFF2-40B4-BE49-F238E27FC236}">
                <a16:creationId xmlns:a16="http://schemas.microsoft.com/office/drawing/2014/main" id="{AE814718-30C0-4833-BACE-32A2F4903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1348" y="74674"/>
            <a:ext cx="1309941" cy="574684"/>
          </a:xfrm>
          <a:prstGeom prst="rect">
            <a:avLst/>
          </a:prstGeom>
        </p:spPr>
      </p:pic>
      <p:sp>
        <p:nvSpPr>
          <p:cNvPr id="2" name="Title 1">
            <a:extLst>
              <a:ext uri="{FF2B5EF4-FFF2-40B4-BE49-F238E27FC236}">
                <a16:creationId xmlns:a16="http://schemas.microsoft.com/office/drawing/2014/main" id="{DDB0D332-57A2-44B9-8B87-F9D2B6DF296A}"/>
              </a:ext>
            </a:extLst>
          </p:cNvPr>
          <p:cNvSpPr>
            <a:spLocks noGrp="1"/>
          </p:cNvSpPr>
          <p:nvPr>
            <p:ph type="title"/>
          </p:nvPr>
        </p:nvSpPr>
        <p:spPr>
          <a:xfrm>
            <a:off x="1913468" y="475275"/>
            <a:ext cx="9440332" cy="1325563"/>
          </a:xfrm>
        </p:spPr>
        <p:txBody>
          <a:bodyPr>
            <a:normAutofit/>
          </a:bodyPr>
          <a:lstStyle/>
          <a:p>
            <a:r>
              <a:rPr lang="en-GB" sz="3400" dirty="0"/>
              <a:t>And teachers think arranging these activities with people from the world of work maximises the impact</a:t>
            </a:r>
          </a:p>
        </p:txBody>
      </p:sp>
      <p:sp>
        <p:nvSpPr>
          <p:cNvPr id="3" name="Content Placeholder 2">
            <a:extLst>
              <a:ext uri="{FF2B5EF4-FFF2-40B4-BE49-F238E27FC236}">
                <a16:creationId xmlns:a16="http://schemas.microsoft.com/office/drawing/2014/main" id="{56F2D357-CFCE-4C91-B575-979C15A117F2}"/>
              </a:ext>
            </a:extLst>
          </p:cNvPr>
          <p:cNvSpPr>
            <a:spLocks noGrp="1"/>
          </p:cNvSpPr>
          <p:nvPr>
            <p:ph idx="1"/>
          </p:nvPr>
        </p:nvSpPr>
        <p:spPr>
          <a:xfrm>
            <a:off x="838200" y="2116570"/>
            <a:ext cx="10515600" cy="4351338"/>
          </a:xfrm>
        </p:spPr>
        <p:txBody>
          <a:bodyPr>
            <a:normAutofit/>
          </a:bodyPr>
          <a:lstStyle/>
          <a:p>
            <a:r>
              <a:rPr lang="en-GB" sz="1800" dirty="0"/>
              <a:t>Learning about jobs ad careers in primary is seen as a resource which can be harnessed in the development of knowledge and skills and applied as a mechanism to influence the attitudes and aspirations of pupils: </a:t>
            </a:r>
          </a:p>
          <a:p>
            <a:pPr marL="984250" indent="-457200">
              <a:buFont typeface="+mj-lt"/>
              <a:buAutoNum type="arabicPeriod"/>
            </a:pPr>
            <a:r>
              <a:rPr lang="en-GB" sz="1800" dirty="0"/>
              <a:t>At one level, the employee volunteer can be seen as simply supplementing the work of teachers: providing access to extra resource to achieve core teaching objectives (</a:t>
            </a:r>
            <a:r>
              <a:rPr lang="en-GB" sz="1800" dirty="0" err="1"/>
              <a:t>eg</a:t>
            </a:r>
            <a:r>
              <a:rPr lang="en-GB" sz="1800" dirty="0"/>
              <a:t>, reading and number skills). </a:t>
            </a:r>
          </a:p>
          <a:p>
            <a:pPr marL="984250" indent="-457200">
              <a:buFont typeface="+mj-lt"/>
              <a:buAutoNum type="arabicPeriod"/>
            </a:pPr>
            <a:r>
              <a:rPr lang="en-GB" sz="1800" dirty="0"/>
              <a:t>At a second, we can conceive engagement as a resource which enables access to additional objectives: developing enterprise or employability skills, raising or broadening aspirations, challenging thinking about the point of education. Across these areas, it makes a very significant difference that the human resource in question is someone bringing real life, authentic experience of the workplace</a:t>
            </a:r>
          </a:p>
          <a:p>
            <a:pPr marL="0" indent="0">
              <a:buNone/>
            </a:pPr>
            <a:r>
              <a:rPr lang="en-GB" sz="1800" dirty="0"/>
              <a:t>* Access to resources is not equitably distributed across society, it is found in different formations across different social groups - and engaging volunteers from the world of work (whether to supplement teachers’ work or to achieve a certain objective) provides schools with a means of democratising access to trustworthy insights and personal experiences of ultimate economic relevance. </a:t>
            </a:r>
          </a:p>
        </p:txBody>
      </p:sp>
    </p:spTree>
    <p:extLst>
      <p:ext uri="{BB962C8B-B14F-4D97-AF65-F5344CB8AC3E}">
        <p14:creationId xmlns:p14="http://schemas.microsoft.com/office/powerpoint/2010/main" val="206143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50D2BD1-98F9-412D-905B-3A843EF4078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BA34E99-E975-456B-AC10-B20D9A6B5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1348" y="74674"/>
            <a:ext cx="1309941" cy="574684"/>
          </a:xfrm>
          <a:prstGeom prst="rect">
            <a:avLst/>
          </a:prstGeom>
        </p:spPr>
      </p:pic>
      <p:sp>
        <p:nvSpPr>
          <p:cNvPr id="2" name="Title 1">
            <a:extLst>
              <a:ext uri="{FF2B5EF4-FFF2-40B4-BE49-F238E27FC236}">
                <a16:creationId xmlns:a16="http://schemas.microsoft.com/office/drawing/2014/main" id="{C58DBADF-A2CC-4DBA-B0F8-D278ED9BF340}"/>
              </a:ext>
            </a:extLst>
          </p:cNvPr>
          <p:cNvSpPr>
            <a:spLocks noGrp="1"/>
          </p:cNvSpPr>
          <p:nvPr>
            <p:ph type="title"/>
          </p:nvPr>
        </p:nvSpPr>
        <p:spPr>
          <a:xfrm>
            <a:off x="943277" y="712269"/>
            <a:ext cx="3370998" cy="5502264"/>
          </a:xfrm>
        </p:spPr>
        <p:txBody>
          <a:bodyPr>
            <a:normAutofit/>
          </a:bodyPr>
          <a:lstStyle/>
          <a:p>
            <a:r>
              <a:rPr lang="en-GB">
                <a:solidFill>
                  <a:srgbClr val="FFFFFF"/>
                </a:solidFill>
              </a:rPr>
              <a:t>Coming back to where I started… </a:t>
            </a:r>
          </a:p>
        </p:txBody>
      </p:sp>
      <p:graphicFrame>
        <p:nvGraphicFramePr>
          <p:cNvPr id="18" name="Content Placeholder 2">
            <a:extLst>
              <a:ext uri="{FF2B5EF4-FFF2-40B4-BE49-F238E27FC236}">
                <a16:creationId xmlns:a16="http://schemas.microsoft.com/office/drawing/2014/main" id="{356F72C9-E316-43BD-A001-9B2C51F30348}"/>
              </a:ext>
            </a:extLst>
          </p:cNvPr>
          <p:cNvGraphicFramePr>
            <a:graphicFrameLocks noGrp="1"/>
          </p:cNvGraphicFramePr>
          <p:nvPr>
            <p:ph idx="1"/>
            <p:extLst>
              <p:ext uri="{D42A27DB-BD31-4B8C-83A1-F6EECF244321}">
                <p14:modId xmlns:p14="http://schemas.microsoft.com/office/powerpoint/2010/main" val="591719403"/>
              </p:ext>
            </p:extLst>
          </p:nvPr>
        </p:nvGraphicFramePr>
        <p:xfrm>
          <a:off x="4986961" y="712269"/>
          <a:ext cx="6678566" cy="5993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87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1247DF-FC9F-4537-B756-4462CB1AAEA7}"/>
              </a:ext>
            </a:extLst>
          </p:cNvPr>
          <p:cNvPicPr>
            <a:picLocks noChangeAspect="1"/>
          </p:cNvPicPr>
          <p:nvPr/>
        </p:nvPicPr>
        <p:blipFill rotWithShape="1">
          <a:blip r:embed="rId2">
            <a:extLst>
              <a:ext uri="{28A0092B-C50C-407E-A947-70E740481C1C}">
                <a14:useLocalDpi xmlns:a14="http://schemas.microsoft.com/office/drawing/2010/main" val="0"/>
              </a:ext>
            </a:extLst>
          </a:blip>
          <a:srcRect l="24897"/>
          <a:stretch/>
        </p:blipFill>
        <p:spPr>
          <a:xfrm>
            <a:off x="799050" y="307731"/>
            <a:ext cx="4497897" cy="3997637"/>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7BA9EF-D948-4106-AE75-FB0C9ED6AC3C}"/>
              </a:ext>
            </a:extLst>
          </p:cNvPr>
          <p:cNvSpPr>
            <a:spLocks noGrp="1"/>
          </p:cNvSpPr>
          <p:nvPr>
            <p:ph type="title"/>
          </p:nvPr>
        </p:nvSpPr>
        <p:spPr>
          <a:xfrm>
            <a:off x="2341418" y="4756638"/>
            <a:ext cx="9325974" cy="930447"/>
          </a:xfrm>
        </p:spPr>
        <p:txBody>
          <a:bodyPr vert="horz" lIns="91440" tIns="45720" rIns="91440" bIns="45720" rtlCol="0" anchor="b">
            <a:normAutofit/>
          </a:bodyPr>
          <a:lstStyle/>
          <a:p>
            <a:pPr algn="ctr"/>
            <a:r>
              <a:rPr lang="en-US" sz="1800" dirty="0" err="1">
                <a:solidFill>
                  <a:schemeClr val="bg1"/>
                </a:solidFill>
                <a:hlinkClick r:id="rId3"/>
              </a:rPr>
              <a:t>Elnaz.Kashef@educationandemployers.orh</a:t>
            </a:r>
            <a:r>
              <a:rPr lang="en-US" sz="1800" dirty="0">
                <a:solidFill>
                  <a:schemeClr val="bg1"/>
                </a:solidFill>
              </a:rPr>
              <a:t>            @</a:t>
            </a:r>
            <a:r>
              <a:rPr lang="en-US" sz="1800" dirty="0" err="1">
                <a:solidFill>
                  <a:schemeClr val="bg1"/>
                </a:solidFill>
              </a:rPr>
              <a:t>Edu_Eresearch</a:t>
            </a:r>
            <a:r>
              <a:rPr lang="en-US" sz="1800" dirty="0">
                <a:solidFill>
                  <a:schemeClr val="bg1"/>
                </a:solidFill>
              </a:rPr>
              <a:t> </a:t>
            </a:r>
            <a:br>
              <a:rPr lang="en-US" sz="1800" dirty="0">
                <a:solidFill>
                  <a:schemeClr val="bg1"/>
                </a:solidFill>
              </a:rPr>
            </a:br>
            <a:endParaRPr lang="en-US" sz="1800" dirty="0">
              <a:solidFill>
                <a:schemeClr val="bg1"/>
              </a:solidFill>
            </a:endParaRPr>
          </a:p>
        </p:txBody>
      </p:sp>
      <p:sp>
        <p:nvSpPr>
          <p:cNvPr id="11" name="Title 1">
            <a:extLst>
              <a:ext uri="{FF2B5EF4-FFF2-40B4-BE49-F238E27FC236}">
                <a16:creationId xmlns:a16="http://schemas.microsoft.com/office/drawing/2014/main" id="{E0483FE9-4BDD-4EC7-A9D5-5D21A753DBB9}"/>
              </a:ext>
            </a:extLst>
          </p:cNvPr>
          <p:cNvSpPr txBox="1">
            <a:spLocks/>
          </p:cNvSpPr>
          <p:nvPr/>
        </p:nvSpPr>
        <p:spPr>
          <a:xfrm>
            <a:off x="6594764" y="623455"/>
            <a:ext cx="5072628" cy="253538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The next generation of our leaders are in primary school now, we should support them grow realistic aspirations and learn skills that can be used in times of uncertainty and change</a:t>
            </a:r>
            <a:br>
              <a:rPr lang="en-US" sz="2800" dirty="0"/>
            </a:br>
            <a:endParaRPr lang="en-US" sz="2800" dirty="0"/>
          </a:p>
        </p:txBody>
      </p:sp>
      <p:sp>
        <p:nvSpPr>
          <p:cNvPr id="13" name="Title 1">
            <a:extLst>
              <a:ext uri="{FF2B5EF4-FFF2-40B4-BE49-F238E27FC236}">
                <a16:creationId xmlns:a16="http://schemas.microsoft.com/office/drawing/2014/main" id="{BCA6568D-7100-4191-815B-6F817E99C43A}"/>
              </a:ext>
            </a:extLst>
          </p:cNvPr>
          <p:cNvSpPr txBox="1">
            <a:spLocks/>
          </p:cNvSpPr>
          <p:nvPr/>
        </p:nvSpPr>
        <p:spPr>
          <a:xfrm>
            <a:off x="6594764" y="3344435"/>
            <a:ext cx="5072628" cy="536562"/>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Thank you!</a:t>
            </a:r>
          </a:p>
        </p:txBody>
      </p:sp>
      <p:pic>
        <p:nvPicPr>
          <p:cNvPr id="15" name="Picture 14">
            <a:extLst>
              <a:ext uri="{FF2B5EF4-FFF2-40B4-BE49-F238E27FC236}">
                <a16:creationId xmlns:a16="http://schemas.microsoft.com/office/drawing/2014/main" id="{9FAE9370-9752-429C-8EC3-575DC8D40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83" y="4961229"/>
            <a:ext cx="1352317" cy="594445"/>
          </a:xfrm>
          <a:prstGeom prst="rect">
            <a:avLst/>
          </a:prstGeom>
        </p:spPr>
      </p:pic>
    </p:spTree>
    <p:extLst>
      <p:ext uri="{BB962C8B-B14F-4D97-AF65-F5344CB8AC3E}">
        <p14:creationId xmlns:p14="http://schemas.microsoft.com/office/powerpoint/2010/main" val="43125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934D-76D5-491D-9C14-05DE400C67E6}"/>
              </a:ext>
            </a:extLst>
          </p:cNvPr>
          <p:cNvSpPr>
            <a:spLocks noGrp="1"/>
          </p:cNvSpPr>
          <p:nvPr>
            <p:ph type="title"/>
          </p:nvPr>
        </p:nvSpPr>
        <p:spPr>
          <a:xfrm>
            <a:off x="838200" y="365125"/>
            <a:ext cx="10515600" cy="1325563"/>
          </a:xfrm>
        </p:spPr>
        <p:txBody>
          <a:bodyPr/>
          <a:lstStyle/>
          <a:p>
            <a:r>
              <a:rPr lang="en-GB" dirty="0"/>
              <a:t>Forth industrial revolution</a:t>
            </a:r>
          </a:p>
        </p:txBody>
      </p:sp>
      <p:sp>
        <p:nvSpPr>
          <p:cNvPr id="3" name="Content Placeholder 2">
            <a:extLst>
              <a:ext uri="{FF2B5EF4-FFF2-40B4-BE49-F238E27FC236}">
                <a16:creationId xmlns:a16="http://schemas.microsoft.com/office/drawing/2014/main" id="{40DCC81B-4AC1-42EE-B118-DD62DE051FBC}"/>
              </a:ext>
            </a:extLst>
          </p:cNvPr>
          <p:cNvSpPr>
            <a:spLocks noGrp="1"/>
          </p:cNvSpPr>
          <p:nvPr>
            <p:ph idx="1"/>
          </p:nvPr>
        </p:nvSpPr>
        <p:spPr>
          <a:xfrm>
            <a:off x="838200" y="1825625"/>
            <a:ext cx="10515600" cy="4351338"/>
          </a:xfrm>
        </p:spPr>
        <p:txBody>
          <a:bodyPr>
            <a:normAutofit/>
          </a:bodyPr>
          <a:lstStyle/>
          <a:p>
            <a:r>
              <a:rPr lang="en-GB" sz="2000" i="1" dirty="0"/>
              <a:t>The First Industrial Revolution </a:t>
            </a:r>
            <a:r>
              <a:rPr lang="en-GB" sz="2000" dirty="0"/>
              <a:t>used water and steam power, </a:t>
            </a:r>
            <a:r>
              <a:rPr lang="en-GB" sz="2000" i="1" dirty="0"/>
              <a:t>The Second </a:t>
            </a:r>
            <a:r>
              <a:rPr lang="en-GB" sz="2000" dirty="0"/>
              <a:t>used electric power to create mass production, </a:t>
            </a:r>
            <a:r>
              <a:rPr lang="en-GB" sz="2000" i="1" dirty="0"/>
              <a:t>The Third </a:t>
            </a:r>
            <a:r>
              <a:rPr lang="en-GB" sz="2000" dirty="0"/>
              <a:t>used electronics and information technology to automate production. </a:t>
            </a:r>
          </a:p>
          <a:p>
            <a:r>
              <a:rPr lang="en-GB" sz="2400" i="1" dirty="0">
                <a:solidFill>
                  <a:srgbClr val="00B050"/>
                </a:solidFill>
              </a:rPr>
              <a:t>The Forth</a:t>
            </a:r>
          </a:p>
          <a:p>
            <a:endParaRPr lang="en-GB" sz="2400" i="1" dirty="0">
              <a:solidFill>
                <a:srgbClr val="00B050"/>
              </a:solidFill>
            </a:endParaRPr>
          </a:p>
          <a:p>
            <a:endParaRPr lang="en-GB" sz="2400" i="1" dirty="0">
              <a:solidFill>
                <a:srgbClr val="00B050"/>
              </a:solidFill>
            </a:endParaRPr>
          </a:p>
        </p:txBody>
      </p:sp>
      <p:pic>
        <p:nvPicPr>
          <p:cNvPr id="4" name="Picture 3">
            <a:extLst>
              <a:ext uri="{FF2B5EF4-FFF2-40B4-BE49-F238E27FC236}">
                <a16:creationId xmlns:a16="http://schemas.microsoft.com/office/drawing/2014/main" id="{CBADC72D-5CCA-46DC-A3C7-94198C1FF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1348" y="74674"/>
            <a:ext cx="1309941" cy="574684"/>
          </a:xfrm>
          <a:prstGeom prst="rect">
            <a:avLst/>
          </a:prstGeom>
        </p:spPr>
      </p:pic>
      <p:cxnSp>
        <p:nvCxnSpPr>
          <p:cNvPr id="6" name="Straight Arrow Connector 5">
            <a:extLst>
              <a:ext uri="{FF2B5EF4-FFF2-40B4-BE49-F238E27FC236}">
                <a16:creationId xmlns:a16="http://schemas.microsoft.com/office/drawing/2014/main" id="{E6DA5538-8927-49B1-95AA-91B804132942}"/>
              </a:ext>
            </a:extLst>
          </p:cNvPr>
          <p:cNvCxnSpPr/>
          <p:nvPr/>
        </p:nvCxnSpPr>
        <p:spPr>
          <a:xfrm>
            <a:off x="2332383" y="2955235"/>
            <a:ext cx="78187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F014351-F778-4C42-92F2-A72C86F047C9}"/>
              </a:ext>
            </a:extLst>
          </p:cNvPr>
          <p:cNvSpPr txBox="1"/>
          <p:nvPr/>
        </p:nvSpPr>
        <p:spPr>
          <a:xfrm>
            <a:off x="3286539" y="2632069"/>
            <a:ext cx="6983895" cy="646331"/>
          </a:xfrm>
          <a:prstGeom prst="rect">
            <a:avLst/>
          </a:prstGeom>
          <a:noFill/>
        </p:spPr>
        <p:txBody>
          <a:bodyPr wrap="square" rtlCol="0">
            <a:spAutoFit/>
          </a:bodyPr>
          <a:lstStyle/>
          <a:p>
            <a:r>
              <a:rPr lang="en-GB" dirty="0"/>
              <a:t>digital revolution, characterized by a fusion of technologies that is blurring the lines between the physical, digital, and biological spheres. </a:t>
            </a:r>
          </a:p>
        </p:txBody>
      </p:sp>
      <p:cxnSp>
        <p:nvCxnSpPr>
          <p:cNvPr id="10" name="Straight Arrow Connector 9">
            <a:extLst>
              <a:ext uri="{FF2B5EF4-FFF2-40B4-BE49-F238E27FC236}">
                <a16:creationId xmlns:a16="http://schemas.microsoft.com/office/drawing/2014/main" id="{14385DFB-9B4E-4FA4-9C84-1F1BB1FFDBDD}"/>
              </a:ext>
            </a:extLst>
          </p:cNvPr>
          <p:cNvCxnSpPr/>
          <p:nvPr/>
        </p:nvCxnSpPr>
        <p:spPr>
          <a:xfrm>
            <a:off x="3564835" y="3445565"/>
            <a:ext cx="0" cy="821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6C14EC6-7F62-4F4E-B923-DC9171C28D92}"/>
              </a:ext>
            </a:extLst>
          </p:cNvPr>
          <p:cNvSpPr txBox="1"/>
          <p:nvPr/>
        </p:nvSpPr>
        <p:spPr>
          <a:xfrm>
            <a:off x="2332383" y="4441708"/>
            <a:ext cx="2570921" cy="923330"/>
          </a:xfrm>
          <a:prstGeom prst="rect">
            <a:avLst/>
          </a:prstGeom>
          <a:noFill/>
        </p:spPr>
        <p:txBody>
          <a:bodyPr wrap="square" rtlCol="0">
            <a:spAutoFit/>
          </a:bodyPr>
          <a:lstStyle/>
          <a:p>
            <a:r>
              <a:rPr lang="en-GB" dirty="0"/>
              <a:t>Automation substitutes for labour, displacement of workers by machines</a:t>
            </a:r>
          </a:p>
        </p:txBody>
      </p:sp>
      <p:cxnSp>
        <p:nvCxnSpPr>
          <p:cNvPr id="13" name="Straight Arrow Connector 12">
            <a:extLst>
              <a:ext uri="{FF2B5EF4-FFF2-40B4-BE49-F238E27FC236}">
                <a16:creationId xmlns:a16="http://schemas.microsoft.com/office/drawing/2014/main" id="{5CAB6736-CA2C-4AD5-80B9-A08FF1D480AC}"/>
              </a:ext>
            </a:extLst>
          </p:cNvPr>
          <p:cNvCxnSpPr/>
          <p:nvPr/>
        </p:nvCxnSpPr>
        <p:spPr>
          <a:xfrm>
            <a:off x="5956857" y="3438941"/>
            <a:ext cx="0" cy="821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9234CFA-425D-43C1-AB9A-495816F04D3A}"/>
              </a:ext>
            </a:extLst>
          </p:cNvPr>
          <p:cNvSpPr txBox="1"/>
          <p:nvPr/>
        </p:nvSpPr>
        <p:spPr>
          <a:xfrm>
            <a:off x="4943060" y="4441708"/>
            <a:ext cx="2570921" cy="1477328"/>
          </a:xfrm>
          <a:prstGeom prst="rect">
            <a:avLst/>
          </a:prstGeom>
          <a:noFill/>
        </p:spPr>
        <p:txBody>
          <a:bodyPr wrap="square" rtlCol="0">
            <a:spAutoFit/>
          </a:bodyPr>
          <a:lstStyle/>
          <a:p>
            <a:r>
              <a:rPr lang="en-GB" dirty="0"/>
              <a:t>talent, more than capital, will represent the critical factor of production, demand for highly skilled workers</a:t>
            </a:r>
          </a:p>
        </p:txBody>
      </p:sp>
      <p:cxnSp>
        <p:nvCxnSpPr>
          <p:cNvPr id="15" name="Straight Arrow Connector 14">
            <a:extLst>
              <a:ext uri="{FF2B5EF4-FFF2-40B4-BE49-F238E27FC236}">
                <a16:creationId xmlns:a16="http://schemas.microsoft.com/office/drawing/2014/main" id="{F1B0ABBA-29AE-4C94-B19A-F69B0BD57173}"/>
              </a:ext>
            </a:extLst>
          </p:cNvPr>
          <p:cNvCxnSpPr/>
          <p:nvPr/>
        </p:nvCxnSpPr>
        <p:spPr>
          <a:xfrm>
            <a:off x="8839207" y="3432317"/>
            <a:ext cx="0" cy="821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34D37FE-E147-439C-AFFE-EEA63AF41288}"/>
              </a:ext>
            </a:extLst>
          </p:cNvPr>
          <p:cNvSpPr txBox="1"/>
          <p:nvPr/>
        </p:nvSpPr>
        <p:spPr>
          <a:xfrm>
            <a:off x="7971181" y="4388889"/>
            <a:ext cx="2570921" cy="1200329"/>
          </a:xfrm>
          <a:prstGeom prst="rect">
            <a:avLst/>
          </a:prstGeom>
          <a:noFill/>
        </p:spPr>
        <p:txBody>
          <a:bodyPr wrap="square" rtlCol="0">
            <a:spAutoFit/>
          </a:bodyPr>
          <a:lstStyle/>
          <a:p>
            <a:r>
              <a:rPr lang="en-GB" dirty="0"/>
              <a:t>Unforeseeable future, some stable and rewarding jobs with new skills </a:t>
            </a:r>
          </a:p>
        </p:txBody>
      </p:sp>
      <p:sp>
        <p:nvSpPr>
          <p:cNvPr id="17" name="TextBox 16">
            <a:extLst>
              <a:ext uri="{FF2B5EF4-FFF2-40B4-BE49-F238E27FC236}">
                <a16:creationId xmlns:a16="http://schemas.microsoft.com/office/drawing/2014/main" id="{6A6E91D8-6E07-4314-BD8A-3A0A1B5085C5}"/>
              </a:ext>
            </a:extLst>
          </p:cNvPr>
          <p:cNvSpPr txBox="1"/>
          <p:nvPr/>
        </p:nvSpPr>
        <p:spPr>
          <a:xfrm>
            <a:off x="9260356" y="6393653"/>
            <a:ext cx="2941983" cy="338554"/>
          </a:xfrm>
          <a:prstGeom prst="rect">
            <a:avLst/>
          </a:prstGeom>
          <a:noFill/>
        </p:spPr>
        <p:txBody>
          <a:bodyPr wrap="square" rtlCol="0">
            <a:spAutoFit/>
          </a:bodyPr>
          <a:lstStyle/>
          <a:p>
            <a:r>
              <a:rPr lang="en-GB" sz="1600" dirty="0"/>
              <a:t>World economic forum, 2018</a:t>
            </a:r>
          </a:p>
        </p:txBody>
      </p:sp>
    </p:spTree>
    <p:extLst>
      <p:ext uri="{BB962C8B-B14F-4D97-AF65-F5344CB8AC3E}">
        <p14:creationId xmlns:p14="http://schemas.microsoft.com/office/powerpoint/2010/main" val="23756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19">
            <a:extLst>
              <a:ext uri="{FF2B5EF4-FFF2-40B4-BE49-F238E27FC236}">
                <a16:creationId xmlns:a16="http://schemas.microsoft.com/office/drawing/2014/main"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7A5F500-5645-472A-849F-A71433151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1348" y="74674"/>
            <a:ext cx="1309941" cy="574684"/>
          </a:xfrm>
          <a:prstGeom prst="rect">
            <a:avLst/>
          </a:prstGeom>
        </p:spPr>
      </p:pic>
      <p:sp>
        <p:nvSpPr>
          <p:cNvPr id="2" name="Title 1">
            <a:extLst>
              <a:ext uri="{FF2B5EF4-FFF2-40B4-BE49-F238E27FC236}">
                <a16:creationId xmlns:a16="http://schemas.microsoft.com/office/drawing/2014/main" id="{86F541B4-4363-4EED-AFCF-065282F9E50E}"/>
              </a:ext>
            </a:extLst>
          </p:cNvPr>
          <p:cNvSpPr>
            <a:spLocks noGrp="1"/>
          </p:cNvSpPr>
          <p:nvPr>
            <p:ph type="title"/>
          </p:nvPr>
        </p:nvSpPr>
        <p:spPr>
          <a:xfrm>
            <a:off x="943277" y="712269"/>
            <a:ext cx="3370998" cy="5502264"/>
          </a:xfrm>
        </p:spPr>
        <p:txBody>
          <a:bodyPr>
            <a:normAutofit/>
          </a:bodyPr>
          <a:lstStyle/>
          <a:p>
            <a:r>
              <a:rPr lang="en-GB">
                <a:solidFill>
                  <a:srgbClr val="FFFFFF"/>
                </a:solidFill>
              </a:rPr>
              <a:t>Implication of structural changes</a:t>
            </a:r>
          </a:p>
        </p:txBody>
      </p:sp>
      <p:graphicFrame>
        <p:nvGraphicFramePr>
          <p:cNvPr id="24" name="Content Placeholder 2">
            <a:extLst>
              <a:ext uri="{FF2B5EF4-FFF2-40B4-BE49-F238E27FC236}">
                <a16:creationId xmlns:a16="http://schemas.microsoft.com/office/drawing/2014/main" id="{E3B3DD2E-61C3-4738-9E0A-92F7CA50F59D}"/>
              </a:ext>
            </a:extLst>
          </p:cNvPr>
          <p:cNvGraphicFramePr>
            <a:graphicFrameLocks noGrp="1"/>
          </p:cNvGraphicFramePr>
          <p:nvPr>
            <p:ph idx="1"/>
            <p:extLst>
              <p:ext uri="{D42A27DB-BD31-4B8C-83A1-F6EECF244321}">
                <p14:modId xmlns:p14="http://schemas.microsoft.com/office/powerpoint/2010/main" val="2195180126"/>
              </p:ext>
            </p:extLst>
          </p:nvPr>
        </p:nvGraphicFramePr>
        <p:xfrm>
          <a:off x="5257552" y="1100137"/>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882998B1-0F5D-4395-8E1D-0DA987AEBB7C}"/>
              </a:ext>
            </a:extLst>
          </p:cNvPr>
          <p:cNvSpPr txBox="1"/>
          <p:nvPr/>
        </p:nvSpPr>
        <p:spPr>
          <a:xfrm>
            <a:off x="9260356" y="6393653"/>
            <a:ext cx="2941983" cy="338554"/>
          </a:xfrm>
          <a:prstGeom prst="rect">
            <a:avLst/>
          </a:prstGeom>
          <a:noFill/>
        </p:spPr>
        <p:txBody>
          <a:bodyPr wrap="square" rtlCol="0">
            <a:spAutoFit/>
          </a:bodyPr>
          <a:lstStyle/>
          <a:p>
            <a:r>
              <a:rPr lang="en-GB" sz="1600" dirty="0"/>
              <a:t>Mann and Huddleston, 2016</a:t>
            </a:r>
          </a:p>
        </p:txBody>
      </p:sp>
    </p:spTree>
    <p:extLst>
      <p:ext uri="{BB962C8B-B14F-4D97-AF65-F5344CB8AC3E}">
        <p14:creationId xmlns:p14="http://schemas.microsoft.com/office/powerpoint/2010/main" val="168025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Group">
            <a:extLst>
              <a:ext uri="{FF2B5EF4-FFF2-40B4-BE49-F238E27FC236}">
                <a16:creationId xmlns:a16="http://schemas.microsoft.com/office/drawing/2014/main" id="{562B9258-873B-4B83-A53E-6694CAC7E6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2" name="Title 1">
            <a:extLst>
              <a:ext uri="{FF2B5EF4-FFF2-40B4-BE49-F238E27FC236}">
                <a16:creationId xmlns:a16="http://schemas.microsoft.com/office/drawing/2014/main" id="{BAEEB40B-EF19-4674-AF8C-26BF158B18EF}"/>
              </a:ext>
            </a:extLst>
          </p:cNvPr>
          <p:cNvSpPr>
            <a:spLocks noGrp="1"/>
          </p:cNvSpPr>
          <p:nvPr>
            <p:ph type="title"/>
          </p:nvPr>
        </p:nvSpPr>
        <p:spPr>
          <a:xfrm>
            <a:off x="1136428" y="429492"/>
            <a:ext cx="7494954" cy="1523636"/>
          </a:xfrm>
        </p:spPr>
        <p:txBody>
          <a:bodyPr>
            <a:noAutofit/>
          </a:bodyPr>
          <a:lstStyle/>
          <a:p>
            <a:r>
              <a:rPr lang="en-GB" sz="3600" dirty="0"/>
              <a:t>Shifting assumptions and attitudes, broadening horizons, developing realistic aspirations  </a:t>
            </a:r>
          </a:p>
        </p:txBody>
      </p:sp>
      <p:sp>
        <p:nvSpPr>
          <p:cNvPr id="3" name="Content Placeholder 2">
            <a:extLst>
              <a:ext uri="{FF2B5EF4-FFF2-40B4-BE49-F238E27FC236}">
                <a16:creationId xmlns:a16="http://schemas.microsoft.com/office/drawing/2014/main" id="{75C68F1E-6E69-4824-8DC3-8A92AD67101B}"/>
              </a:ext>
            </a:extLst>
          </p:cNvPr>
          <p:cNvSpPr>
            <a:spLocks noGrp="1"/>
          </p:cNvSpPr>
          <p:nvPr>
            <p:ph idx="1"/>
          </p:nvPr>
        </p:nvSpPr>
        <p:spPr>
          <a:xfrm>
            <a:off x="1136429" y="2278173"/>
            <a:ext cx="6467867" cy="3450613"/>
          </a:xfrm>
        </p:spPr>
        <p:txBody>
          <a:bodyPr anchor="ctr">
            <a:normAutofit/>
          </a:bodyPr>
          <a:lstStyle/>
          <a:p>
            <a:r>
              <a:rPr lang="en-GB" sz="2000" dirty="0"/>
              <a:t>Pupils benefit from being open-minded with a broadened career and education aspiration </a:t>
            </a:r>
          </a:p>
          <a:p>
            <a:r>
              <a:rPr lang="en-GB" sz="2000" dirty="0"/>
              <a:t>Moving away from traditional assumptions about school to work transitions, anything is possible (vocational pathways)</a:t>
            </a:r>
          </a:p>
          <a:p>
            <a:r>
              <a:rPr lang="en-GB" sz="2000" dirty="0"/>
              <a:t>Stereotypical views about future jobs and the world of work needs change  </a:t>
            </a:r>
          </a:p>
          <a:p>
            <a:r>
              <a:rPr lang="en-GB" sz="2000" dirty="0"/>
              <a:t>Social and cultural capital accumulation becomes key: self efficacy, confidence, access to relevant information, connecting learning to life</a:t>
            </a:r>
          </a:p>
        </p:txBody>
      </p:sp>
      <p:pic>
        <p:nvPicPr>
          <p:cNvPr id="6" name="Picture 5">
            <a:extLst>
              <a:ext uri="{FF2B5EF4-FFF2-40B4-BE49-F238E27FC236}">
                <a16:creationId xmlns:a16="http://schemas.microsoft.com/office/drawing/2014/main" id="{EFD70F0B-F745-45FE-9AF7-FE692B9D1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7922" y="249617"/>
            <a:ext cx="1352317" cy="594445"/>
          </a:xfrm>
          <a:prstGeom prst="rect">
            <a:avLst/>
          </a:prstGeom>
        </p:spPr>
      </p:pic>
    </p:spTree>
    <p:extLst>
      <p:ext uri="{BB962C8B-B14F-4D97-AF65-F5344CB8AC3E}">
        <p14:creationId xmlns:p14="http://schemas.microsoft.com/office/powerpoint/2010/main" val="408248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ACD34-91F3-4B88-B194-DEABD9168E6E}"/>
              </a:ext>
            </a:extLst>
          </p:cNvPr>
          <p:cNvSpPr>
            <a:spLocks noGrp="1"/>
          </p:cNvSpPr>
          <p:nvPr>
            <p:ph type="title"/>
          </p:nvPr>
        </p:nvSpPr>
        <p:spPr>
          <a:xfrm>
            <a:off x="648929" y="629266"/>
            <a:ext cx="4944152" cy="1622321"/>
          </a:xfrm>
        </p:spPr>
        <p:txBody>
          <a:bodyPr>
            <a:normAutofit/>
          </a:bodyPr>
          <a:lstStyle/>
          <a:p>
            <a:r>
              <a:rPr lang="en-GB" dirty="0"/>
              <a:t>When to start?</a:t>
            </a:r>
          </a:p>
        </p:txBody>
      </p:sp>
      <p:sp>
        <p:nvSpPr>
          <p:cNvPr id="3" name="Content Placeholder 2">
            <a:extLst>
              <a:ext uri="{FF2B5EF4-FFF2-40B4-BE49-F238E27FC236}">
                <a16:creationId xmlns:a16="http://schemas.microsoft.com/office/drawing/2014/main" id="{A8A16089-1016-40C0-80ED-EA8418EC0980}"/>
              </a:ext>
            </a:extLst>
          </p:cNvPr>
          <p:cNvSpPr>
            <a:spLocks noGrp="1"/>
          </p:cNvSpPr>
          <p:nvPr>
            <p:ph idx="1"/>
          </p:nvPr>
        </p:nvSpPr>
        <p:spPr>
          <a:xfrm>
            <a:off x="648930" y="2438400"/>
            <a:ext cx="4944151" cy="3785419"/>
          </a:xfrm>
        </p:spPr>
        <p:txBody>
          <a:bodyPr>
            <a:normAutofit/>
          </a:bodyPr>
          <a:lstStyle/>
          <a:p>
            <a:r>
              <a:rPr lang="en-GB" sz="1800" dirty="0"/>
              <a:t>Drawing the future report (2018), in addition to many other academic studied (e.g. ASPIRE) showed clearly that it’s too late to leave intervention to change things to adolescence</a:t>
            </a:r>
          </a:p>
          <a:p>
            <a:r>
              <a:rPr lang="en-GB" sz="1800" dirty="0"/>
              <a:t>Children as young as age 5 start shaping assumptions and ideas about future and they take it very seriously. </a:t>
            </a:r>
          </a:p>
          <a:p>
            <a:r>
              <a:rPr lang="en-GB" sz="1800" dirty="0"/>
              <a:t>In a survey by our team at Education and Employers (March 2018) teachers, for the first time, said the same thing:  almost half of the respondents believed exposing children to the future of the world of work should start age 5 and under </a:t>
            </a:r>
          </a:p>
          <a:p>
            <a:pPr marL="0" indent="0">
              <a:buNone/>
            </a:pPr>
            <a:endParaRPr lang="en-GB" sz="1800" dirty="0"/>
          </a:p>
          <a:p>
            <a:pPr marL="0" indent="0">
              <a:buNone/>
            </a:pPr>
            <a:endParaRPr lang="en-GB" sz="1800" dirty="0"/>
          </a:p>
          <a:p>
            <a:pPr marL="0" indent="0">
              <a:buNone/>
            </a:pPr>
            <a:endParaRPr lang="en-GB" sz="1800" dirty="0"/>
          </a:p>
        </p:txBody>
      </p:sp>
      <p:graphicFrame>
        <p:nvGraphicFramePr>
          <p:cNvPr id="4" name="Table 3">
            <a:extLst>
              <a:ext uri="{FF2B5EF4-FFF2-40B4-BE49-F238E27FC236}">
                <a16:creationId xmlns:a16="http://schemas.microsoft.com/office/drawing/2014/main" id="{A5F78568-0284-4882-8883-6BF1638202C9}"/>
              </a:ext>
            </a:extLst>
          </p:cNvPr>
          <p:cNvGraphicFramePr>
            <a:graphicFrameLocks noGrp="1"/>
          </p:cNvGraphicFramePr>
          <p:nvPr>
            <p:extLst>
              <p:ext uri="{D42A27DB-BD31-4B8C-83A1-F6EECF244321}">
                <p14:modId xmlns:p14="http://schemas.microsoft.com/office/powerpoint/2010/main" val="4235316171"/>
              </p:ext>
            </p:extLst>
          </p:nvPr>
        </p:nvGraphicFramePr>
        <p:xfrm>
          <a:off x="6949195" y="2928730"/>
          <a:ext cx="4386559" cy="1802296"/>
        </p:xfrm>
        <a:graphic>
          <a:graphicData uri="http://schemas.openxmlformats.org/drawingml/2006/table">
            <a:tbl>
              <a:tblPr firstRow="1" firstCol="1" bandRow="1">
                <a:tableStyleId>{3B4B98B0-60AC-42C2-AFA5-B58CD77FA1E5}</a:tableStyleId>
              </a:tblPr>
              <a:tblGrid>
                <a:gridCol w="2900243">
                  <a:extLst>
                    <a:ext uri="{9D8B030D-6E8A-4147-A177-3AD203B41FA5}">
                      <a16:colId xmlns:a16="http://schemas.microsoft.com/office/drawing/2014/main" val="2862964142"/>
                    </a:ext>
                  </a:extLst>
                </a:gridCol>
                <a:gridCol w="1486316">
                  <a:extLst>
                    <a:ext uri="{9D8B030D-6E8A-4147-A177-3AD203B41FA5}">
                      <a16:colId xmlns:a16="http://schemas.microsoft.com/office/drawing/2014/main" val="4248195860"/>
                    </a:ext>
                  </a:extLst>
                </a:gridCol>
              </a:tblGrid>
              <a:tr h="450574">
                <a:tc>
                  <a:txBody>
                    <a:bodyPr/>
                    <a:lstStyle/>
                    <a:p>
                      <a:pPr algn="just">
                        <a:lnSpc>
                          <a:spcPct val="107000"/>
                        </a:lnSpc>
                        <a:spcAft>
                          <a:spcPts val="0"/>
                        </a:spcAft>
                      </a:pPr>
                      <a:r>
                        <a:rPr lang="en-GB" sz="1200" dirty="0">
                          <a:effectLst/>
                        </a:rPr>
                        <a:t>Age 5 and under</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667" marR="68667" marT="0" marB="0" anchor="ctr"/>
                </a:tc>
                <a:tc>
                  <a:txBody>
                    <a:bodyPr/>
                    <a:lstStyle/>
                    <a:p>
                      <a:pPr algn="ctr">
                        <a:lnSpc>
                          <a:spcPct val="107000"/>
                        </a:lnSpc>
                        <a:spcAft>
                          <a:spcPts val="0"/>
                        </a:spcAft>
                      </a:pPr>
                      <a:r>
                        <a:rPr lang="en-GB" sz="1200" dirty="0">
                          <a:effectLst/>
                        </a:rPr>
                        <a:t>114 (47%)</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667" marR="68667" marT="0" marB="0" anchor="ctr"/>
                </a:tc>
                <a:extLst>
                  <a:ext uri="{0D108BD9-81ED-4DB2-BD59-A6C34878D82A}">
                    <a16:rowId xmlns:a16="http://schemas.microsoft.com/office/drawing/2014/main" val="1843513518"/>
                  </a:ext>
                </a:extLst>
              </a:tr>
              <a:tr h="450574">
                <a:tc>
                  <a:txBody>
                    <a:bodyPr/>
                    <a:lstStyle/>
                    <a:p>
                      <a:pPr algn="just">
                        <a:lnSpc>
                          <a:spcPct val="107000"/>
                        </a:lnSpc>
                        <a:spcAft>
                          <a:spcPts val="0"/>
                        </a:spcAft>
                      </a:pPr>
                      <a:r>
                        <a:rPr lang="en-GB" sz="1200" dirty="0">
                          <a:effectLst/>
                        </a:rPr>
                        <a:t>Age 5-7 (year 1,2)</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667" marR="68667" marT="0" marB="0" anchor="ctr"/>
                </a:tc>
                <a:tc>
                  <a:txBody>
                    <a:bodyPr/>
                    <a:lstStyle/>
                    <a:p>
                      <a:pPr algn="ctr">
                        <a:lnSpc>
                          <a:spcPct val="107000"/>
                        </a:lnSpc>
                        <a:spcAft>
                          <a:spcPts val="0"/>
                        </a:spcAft>
                      </a:pPr>
                      <a:r>
                        <a:rPr lang="en-GB" sz="1200" dirty="0">
                          <a:effectLst/>
                        </a:rPr>
                        <a:t>50 (21%)</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667" marR="68667" marT="0" marB="0" anchor="ctr"/>
                </a:tc>
                <a:extLst>
                  <a:ext uri="{0D108BD9-81ED-4DB2-BD59-A6C34878D82A}">
                    <a16:rowId xmlns:a16="http://schemas.microsoft.com/office/drawing/2014/main" val="2650827496"/>
                  </a:ext>
                </a:extLst>
              </a:tr>
              <a:tr h="450574">
                <a:tc>
                  <a:txBody>
                    <a:bodyPr/>
                    <a:lstStyle/>
                    <a:p>
                      <a:pPr algn="just">
                        <a:lnSpc>
                          <a:spcPct val="107000"/>
                        </a:lnSpc>
                        <a:spcAft>
                          <a:spcPts val="0"/>
                        </a:spcAft>
                      </a:pPr>
                      <a:r>
                        <a:rPr lang="en-GB" sz="1200" dirty="0">
                          <a:effectLst/>
                        </a:rPr>
                        <a:t>Age 7-9 (year 3 and 4)</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667" marR="68667" marT="0" marB="0" anchor="ctr"/>
                </a:tc>
                <a:tc>
                  <a:txBody>
                    <a:bodyPr/>
                    <a:lstStyle/>
                    <a:p>
                      <a:pPr algn="ctr">
                        <a:lnSpc>
                          <a:spcPct val="107000"/>
                        </a:lnSpc>
                        <a:spcAft>
                          <a:spcPts val="0"/>
                        </a:spcAft>
                      </a:pPr>
                      <a:r>
                        <a:rPr lang="en-GB" sz="1200" dirty="0">
                          <a:effectLst/>
                        </a:rPr>
                        <a:t>32 (13%)</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667" marR="68667" marT="0" marB="0" anchor="ctr"/>
                </a:tc>
                <a:extLst>
                  <a:ext uri="{0D108BD9-81ED-4DB2-BD59-A6C34878D82A}">
                    <a16:rowId xmlns:a16="http://schemas.microsoft.com/office/drawing/2014/main" val="1588166445"/>
                  </a:ext>
                </a:extLst>
              </a:tr>
              <a:tr h="450574">
                <a:tc>
                  <a:txBody>
                    <a:bodyPr/>
                    <a:lstStyle/>
                    <a:p>
                      <a:pPr algn="just">
                        <a:lnSpc>
                          <a:spcPct val="107000"/>
                        </a:lnSpc>
                        <a:spcAft>
                          <a:spcPts val="0"/>
                        </a:spcAft>
                      </a:pPr>
                      <a:r>
                        <a:rPr lang="en-GB" sz="1200" dirty="0">
                          <a:effectLst/>
                        </a:rPr>
                        <a:t>Age 9-11 (year 5 and 6)</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667" marR="68667" marT="0" marB="0" anchor="ctr"/>
                </a:tc>
                <a:tc>
                  <a:txBody>
                    <a:bodyPr/>
                    <a:lstStyle/>
                    <a:p>
                      <a:pPr algn="ctr">
                        <a:lnSpc>
                          <a:spcPct val="107000"/>
                        </a:lnSpc>
                        <a:spcAft>
                          <a:spcPts val="0"/>
                        </a:spcAft>
                      </a:pPr>
                      <a:r>
                        <a:rPr lang="en-GB" sz="1200" dirty="0">
                          <a:effectLst/>
                        </a:rPr>
                        <a:t>28 (11%)</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667" marR="68667" marT="0" marB="0" anchor="ctr"/>
                </a:tc>
                <a:extLst>
                  <a:ext uri="{0D108BD9-81ED-4DB2-BD59-A6C34878D82A}">
                    <a16:rowId xmlns:a16="http://schemas.microsoft.com/office/drawing/2014/main" val="3277768677"/>
                  </a:ext>
                </a:extLst>
              </a:tr>
            </a:tbl>
          </a:graphicData>
        </a:graphic>
      </p:graphicFrame>
      <p:sp>
        <p:nvSpPr>
          <p:cNvPr id="8" name="TextBox 7">
            <a:extLst>
              <a:ext uri="{FF2B5EF4-FFF2-40B4-BE49-F238E27FC236}">
                <a16:creationId xmlns:a16="http://schemas.microsoft.com/office/drawing/2014/main" id="{76464962-0060-402E-85CC-6A4C11321A67}"/>
              </a:ext>
            </a:extLst>
          </p:cNvPr>
          <p:cNvSpPr txBox="1"/>
          <p:nvPr/>
        </p:nvSpPr>
        <p:spPr>
          <a:xfrm>
            <a:off x="6949195" y="1989977"/>
            <a:ext cx="4386559" cy="830997"/>
          </a:xfrm>
          <a:prstGeom prst="rect">
            <a:avLst/>
          </a:prstGeom>
          <a:noFill/>
        </p:spPr>
        <p:txBody>
          <a:bodyPr wrap="square" rtlCol="0">
            <a:spAutoFit/>
          </a:bodyPr>
          <a:lstStyle/>
          <a:p>
            <a:pPr algn="ctr"/>
            <a:r>
              <a:rPr lang="en-GB" sz="1600" dirty="0"/>
              <a:t>At what age do you believe children should start learning about the world of work? (250 primary school across England)</a:t>
            </a:r>
          </a:p>
        </p:txBody>
      </p:sp>
      <p:pic>
        <p:nvPicPr>
          <p:cNvPr id="10" name="Picture 9">
            <a:extLst>
              <a:ext uri="{FF2B5EF4-FFF2-40B4-BE49-F238E27FC236}">
                <a16:creationId xmlns:a16="http://schemas.microsoft.com/office/drawing/2014/main" id="{F45DD049-0358-4405-9330-9D42B1F9B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018" y="629266"/>
            <a:ext cx="1309941" cy="574684"/>
          </a:xfrm>
          <a:prstGeom prst="rect">
            <a:avLst/>
          </a:prstGeom>
        </p:spPr>
      </p:pic>
    </p:spTree>
    <p:extLst>
      <p:ext uri="{BB962C8B-B14F-4D97-AF65-F5344CB8AC3E}">
        <p14:creationId xmlns:p14="http://schemas.microsoft.com/office/powerpoint/2010/main" val="35108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27D22B7-B149-4558-8859-FD986D473118}"/>
              </a:ext>
            </a:extLst>
          </p:cNvPr>
          <p:cNvGraphicFramePr>
            <a:graphicFrameLocks noGrp="1"/>
          </p:cNvGraphicFramePr>
          <p:nvPr>
            <p:ph idx="1"/>
            <p:extLst>
              <p:ext uri="{D42A27DB-BD31-4B8C-83A1-F6EECF244321}">
                <p14:modId xmlns:p14="http://schemas.microsoft.com/office/powerpoint/2010/main" val="3754127670"/>
              </p:ext>
            </p:extLst>
          </p:nvPr>
        </p:nvGraphicFramePr>
        <p:xfrm>
          <a:off x="768626" y="1158115"/>
          <a:ext cx="11065565" cy="5699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E1A9F8A9-F50C-4BF1-A296-30BD43411E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1348" y="74674"/>
            <a:ext cx="1309941" cy="574684"/>
          </a:xfrm>
          <a:prstGeom prst="rect">
            <a:avLst/>
          </a:prstGeom>
        </p:spPr>
      </p:pic>
      <p:sp>
        <p:nvSpPr>
          <p:cNvPr id="8" name="TextBox 7">
            <a:extLst>
              <a:ext uri="{FF2B5EF4-FFF2-40B4-BE49-F238E27FC236}">
                <a16:creationId xmlns:a16="http://schemas.microsoft.com/office/drawing/2014/main" id="{354DA6AB-0997-42FB-8406-348E1A507EDD}"/>
              </a:ext>
            </a:extLst>
          </p:cNvPr>
          <p:cNvSpPr txBox="1"/>
          <p:nvPr/>
        </p:nvSpPr>
        <p:spPr>
          <a:xfrm>
            <a:off x="768626" y="251791"/>
            <a:ext cx="7566992" cy="646331"/>
          </a:xfrm>
          <a:prstGeom prst="rect">
            <a:avLst/>
          </a:prstGeom>
          <a:noFill/>
        </p:spPr>
        <p:txBody>
          <a:bodyPr wrap="square" rtlCol="0">
            <a:spAutoFit/>
          </a:bodyPr>
          <a:lstStyle/>
          <a:p>
            <a:r>
              <a:rPr lang="en-GB" sz="3600" dirty="0"/>
              <a:t>Food for thoughts…</a:t>
            </a:r>
          </a:p>
        </p:txBody>
      </p:sp>
    </p:spTree>
    <p:extLst>
      <p:ext uri="{BB962C8B-B14F-4D97-AF65-F5344CB8AC3E}">
        <p14:creationId xmlns:p14="http://schemas.microsoft.com/office/powerpoint/2010/main" val="65153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5CAE2E1-D6DB-4DE8-A7A9-31D8DEA27F93}"/>
              </a:ext>
            </a:extLst>
          </p:cNvPr>
          <p:cNvSpPr>
            <a:spLocks noGrp="1"/>
          </p:cNvSpPr>
          <p:nvPr>
            <p:ph type="title"/>
          </p:nvPr>
        </p:nvSpPr>
        <p:spPr>
          <a:xfrm>
            <a:off x="838200" y="963877"/>
            <a:ext cx="3494362" cy="4930246"/>
          </a:xfrm>
        </p:spPr>
        <p:txBody>
          <a:bodyPr>
            <a:normAutofit/>
          </a:bodyPr>
          <a:lstStyle/>
          <a:p>
            <a:pPr algn="r"/>
            <a:r>
              <a:rPr lang="en-GB">
                <a:solidFill>
                  <a:schemeClr val="accent1"/>
                </a:solidFill>
              </a:rPr>
              <a:t>Schools tackling limited access to social and cultural capital </a:t>
            </a:r>
            <a:endParaRPr lang="en-GB" dirty="0">
              <a:solidFill>
                <a:schemeClr val="accent1"/>
              </a:solidFill>
            </a:endParaRPr>
          </a:p>
        </p:txBody>
      </p:sp>
      <p:sp>
        <p:nvSpPr>
          <p:cNvPr id="3" name="Content Placeholder 2">
            <a:extLst>
              <a:ext uri="{FF2B5EF4-FFF2-40B4-BE49-F238E27FC236}">
                <a16:creationId xmlns:a16="http://schemas.microsoft.com/office/drawing/2014/main" id="{72555F17-8660-4B32-82DE-27B7A3325D0E}"/>
              </a:ext>
            </a:extLst>
          </p:cNvPr>
          <p:cNvSpPr>
            <a:spLocks noGrp="1"/>
          </p:cNvSpPr>
          <p:nvPr>
            <p:ph idx="1"/>
          </p:nvPr>
        </p:nvSpPr>
        <p:spPr>
          <a:xfrm>
            <a:off x="4976031" y="963877"/>
            <a:ext cx="6377769" cy="4930246"/>
          </a:xfrm>
        </p:spPr>
        <p:txBody>
          <a:bodyPr anchor="ctr">
            <a:normAutofit lnSpcReduction="10000"/>
          </a:bodyPr>
          <a:lstStyle/>
          <a:p>
            <a:r>
              <a:rPr lang="en-GB" sz="1700" dirty="0"/>
              <a:t>In a study by Percy and </a:t>
            </a:r>
            <a:r>
              <a:rPr lang="en-GB" sz="1700" dirty="0" err="1"/>
              <a:t>Kashefpakdel</a:t>
            </a:r>
            <a:r>
              <a:rPr lang="en-GB" sz="1700" dirty="0"/>
              <a:t> (2018) it is shown than schools can partly compensate for pupils with prior disadvantage of social and cultural capital by inviting people from outside school and exposing students to the reality of world of work, on top of the routine career provisions in place. And schools with more intense programmes will even benefit more. </a:t>
            </a:r>
          </a:p>
          <a:p>
            <a:pPr marL="0" indent="0">
              <a:buNone/>
            </a:pPr>
            <a:endParaRPr lang="en-GB" sz="1700" dirty="0"/>
          </a:p>
          <a:p>
            <a:r>
              <a:rPr lang="en-GB" sz="1700" dirty="0"/>
              <a:t>Teachers in our 2018 survey of primary schools testify this: 94% of the schools think it is important to invite volunteers from the world of work to engage in activities offered to children in primary</a:t>
            </a:r>
          </a:p>
          <a:p>
            <a:pPr marL="0" indent="0">
              <a:buNone/>
            </a:pPr>
            <a:endParaRPr lang="en-GB" sz="1700" dirty="0"/>
          </a:p>
          <a:p>
            <a:r>
              <a:rPr lang="en-GB" sz="1700" dirty="0"/>
              <a:t>However, in Drawing the Future report, we showed less than 1% of the children heard about jobs they want to do from people visiting their school in the UK</a:t>
            </a:r>
          </a:p>
          <a:p>
            <a:endParaRPr lang="en-GB" sz="1700" dirty="0"/>
          </a:p>
          <a:p>
            <a:pPr marL="0" indent="0">
              <a:buNone/>
            </a:pPr>
            <a:r>
              <a:rPr lang="en-GB" sz="2400" b="1" dirty="0">
                <a:solidFill>
                  <a:schemeClr val="accent1"/>
                </a:solidFill>
                <a:latin typeface="+mj-lt"/>
                <a:ea typeface="+mj-ea"/>
                <a:cs typeface="+mj-cs"/>
              </a:rPr>
              <a:t>Let’s add all this to an equation and conclude one thing= Can we do more and do it early enough?  </a:t>
            </a:r>
          </a:p>
        </p:txBody>
      </p:sp>
      <p:pic>
        <p:nvPicPr>
          <p:cNvPr id="11" name="Picture 10">
            <a:extLst>
              <a:ext uri="{FF2B5EF4-FFF2-40B4-BE49-F238E27FC236}">
                <a16:creationId xmlns:a16="http://schemas.microsoft.com/office/drawing/2014/main" id="{4E949750-0A9E-4373-8BD8-C41C6557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60" y="320040"/>
            <a:ext cx="1352317" cy="594445"/>
          </a:xfrm>
          <a:prstGeom prst="rect">
            <a:avLst/>
          </a:prstGeom>
        </p:spPr>
      </p:pic>
    </p:spTree>
    <p:extLst>
      <p:ext uri="{BB962C8B-B14F-4D97-AF65-F5344CB8AC3E}">
        <p14:creationId xmlns:p14="http://schemas.microsoft.com/office/powerpoint/2010/main" val="410688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3746F5B-DD0F-4BC9-9BEE-15241D7ED7D7}"/>
              </a:ext>
            </a:extLst>
          </p:cNvPr>
          <p:cNvSpPr>
            <a:spLocks noGrp="1"/>
          </p:cNvSpPr>
          <p:nvPr>
            <p:ph type="title"/>
          </p:nvPr>
        </p:nvSpPr>
        <p:spPr>
          <a:xfrm>
            <a:off x="774700" y="762000"/>
            <a:ext cx="3759200" cy="3340100"/>
          </a:xfrm>
        </p:spPr>
        <p:txBody>
          <a:bodyPr>
            <a:normAutofit/>
          </a:bodyPr>
          <a:lstStyle/>
          <a:p>
            <a:r>
              <a:rPr lang="en-GB" dirty="0">
                <a:solidFill>
                  <a:srgbClr val="FFFFFF"/>
                </a:solidFill>
              </a:rPr>
              <a:t>Policy is finally keeping up with research! </a:t>
            </a:r>
          </a:p>
        </p:txBody>
      </p:sp>
      <p:sp>
        <p:nvSpPr>
          <p:cNvPr id="3" name="Content Placeholder 2">
            <a:extLst>
              <a:ext uri="{FF2B5EF4-FFF2-40B4-BE49-F238E27FC236}">
                <a16:creationId xmlns:a16="http://schemas.microsoft.com/office/drawing/2014/main" id="{1BF057A9-6BBE-4E1C-B597-A89AD6DD7280}"/>
              </a:ext>
            </a:extLst>
          </p:cNvPr>
          <p:cNvSpPr>
            <a:spLocks noGrp="1"/>
          </p:cNvSpPr>
          <p:nvPr>
            <p:ph idx="1"/>
          </p:nvPr>
        </p:nvSpPr>
        <p:spPr>
          <a:xfrm>
            <a:off x="7484759" y="623270"/>
            <a:ext cx="4150649" cy="5775809"/>
          </a:xfrm>
        </p:spPr>
        <p:txBody>
          <a:bodyPr anchor="ctr">
            <a:normAutofit fontScale="92500" lnSpcReduction="10000"/>
          </a:bodyPr>
          <a:lstStyle/>
          <a:p>
            <a:r>
              <a:rPr lang="en-GB" sz="1800"/>
              <a:t>There has been amazing initiatives in the past recognised the need and attempted to influence policy </a:t>
            </a:r>
          </a:p>
          <a:p>
            <a:r>
              <a:rPr lang="en-GB" sz="1800"/>
              <a:t>Looking at the past social mobility reports, from Coalition government’s Opening doors, breaking barriers: a strategy for social mobility (2011) to recent reports by the House of Lords Select Committee (2016) and the Social Mobility Commission (2017) there is scant reference to the vital role that primary schools play in raising aspirations, challenging stereotypes, broadening horizons and connecting children’s learning to their future lives</a:t>
            </a:r>
          </a:p>
          <a:p>
            <a:r>
              <a:rPr lang="en-GB" sz="1800"/>
              <a:t>But a movement started at last: </a:t>
            </a:r>
            <a:r>
              <a:rPr lang="en-US" sz="1800"/>
              <a:t>In the </a:t>
            </a:r>
            <a:r>
              <a:rPr lang="en-US" sz="1800" i="1" u="sng">
                <a:hlinkClick r:id="rId2"/>
              </a:rPr>
              <a:t>Career Strategy: making the most of everyone’s skills and talent</a:t>
            </a:r>
            <a:r>
              <a:rPr lang="en-US" sz="1800" i="1" u="sng"/>
              <a:t> </a:t>
            </a:r>
            <a:r>
              <a:rPr lang="en-US" sz="1800"/>
              <a:t>published by the Department for Education in December 2017, the role of primary schools in introducing children to the world of work was cited and the government announced plans to test and fund career activities that works. </a:t>
            </a:r>
            <a:endParaRPr lang="en-GB" sz="1800" dirty="0"/>
          </a:p>
        </p:txBody>
      </p:sp>
      <p:pic>
        <p:nvPicPr>
          <p:cNvPr id="5" name="Picture 4">
            <a:extLst>
              <a:ext uri="{FF2B5EF4-FFF2-40B4-BE49-F238E27FC236}">
                <a16:creationId xmlns:a16="http://schemas.microsoft.com/office/drawing/2014/main" id="{22ABE507-2AB2-4B03-8EF7-7D4D43AAE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586" y="2698992"/>
            <a:ext cx="2322105" cy="1451316"/>
          </a:xfrm>
          <a:prstGeom prst="rect">
            <a:avLst/>
          </a:prstGeom>
        </p:spPr>
      </p:pic>
      <p:pic>
        <p:nvPicPr>
          <p:cNvPr id="16" name="Picture 15">
            <a:extLst>
              <a:ext uri="{FF2B5EF4-FFF2-40B4-BE49-F238E27FC236}">
                <a16:creationId xmlns:a16="http://schemas.microsoft.com/office/drawing/2014/main" id="{10489A85-D332-458E-8F47-6F6557AA0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5" y="5634162"/>
            <a:ext cx="1352317" cy="594445"/>
          </a:xfrm>
          <a:prstGeom prst="rect">
            <a:avLst/>
          </a:prstGeom>
        </p:spPr>
      </p:pic>
    </p:spTree>
    <p:extLst>
      <p:ext uri="{BB962C8B-B14F-4D97-AF65-F5344CB8AC3E}">
        <p14:creationId xmlns:p14="http://schemas.microsoft.com/office/powerpoint/2010/main" val="315727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674C-6848-4C62-9086-F13FAB8F1917}"/>
              </a:ext>
            </a:extLst>
          </p:cNvPr>
          <p:cNvSpPr>
            <a:spLocks noGrp="1"/>
          </p:cNvSpPr>
          <p:nvPr>
            <p:ph type="title"/>
          </p:nvPr>
        </p:nvSpPr>
        <p:spPr/>
        <p:txBody>
          <a:bodyPr>
            <a:noAutofit/>
          </a:bodyPr>
          <a:lstStyle/>
          <a:p>
            <a:r>
              <a:rPr lang="en-GB" sz="3200" dirty="0"/>
              <a:t>Despite government recent recognition, schools are doing a fair amount to prepare their children for the future </a:t>
            </a:r>
          </a:p>
        </p:txBody>
      </p:sp>
      <p:sp>
        <p:nvSpPr>
          <p:cNvPr id="3" name="Content Placeholder 2">
            <a:extLst>
              <a:ext uri="{FF2B5EF4-FFF2-40B4-BE49-F238E27FC236}">
                <a16:creationId xmlns:a16="http://schemas.microsoft.com/office/drawing/2014/main" id="{5C925E93-1EFC-4CAB-9F55-3FCB9A339975}"/>
              </a:ext>
            </a:extLst>
          </p:cNvPr>
          <p:cNvSpPr>
            <a:spLocks noGrp="1"/>
          </p:cNvSpPr>
          <p:nvPr>
            <p:ph idx="1"/>
          </p:nvPr>
        </p:nvSpPr>
        <p:spPr/>
        <p:txBody>
          <a:bodyPr/>
          <a:lstStyle/>
          <a:p>
            <a:r>
              <a:rPr lang="en-GB" sz="1800" dirty="0"/>
              <a:t>In our survey of 250 primary schools, 194 said they organise activities to introduce children to the word of work. </a:t>
            </a:r>
          </a:p>
          <a:p>
            <a:r>
              <a:rPr lang="en-GB" sz="1800" dirty="0"/>
              <a:t>Considering the impact of region, resources and accountability, schools in our sample across England are doing some good work:</a:t>
            </a:r>
          </a:p>
          <a:p>
            <a:pPr marL="0" indent="0">
              <a:buNone/>
            </a:pPr>
            <a:r>
              <a:rPr lang="en-GB" dirty="0"/>
              <a:t> </a:t>
            </a:r>
          </a:p>
        </p:txBody>
      </p:sp>
      <p:graphicFrame>
        <p:nvGraphicFramePr>
          <p:cNvPr id="4" name="Chart 3">
            <a:extLst>
              <a:ext uri="{FF2B5EF4-FFF2-40B4-BE49-F238E27FC236}">
                <a16:creationId xmlns:a16="http://schemas.microsoft.com/office/drawing/2014/main" id="{9403FB9F-89A9-4A28-8A55-F8BD33586CD3}"/>
              </a:ext>
            </a:extLst>
          </p:cNvPr>
          <p:cNvGraphicFramePr>
            <a:graphicFrameLocks/>
          </p:cNvGraphicFramePr>
          <p:nvPr>
            <p:extLst>
              <p:ext uri="{D42A27DB-BD31-4B8C-83A1-F6EECF244321}">
                <p14:modId xmlns:p14="http://schemas.microsoft.com/office/powerpoint/2010/main" val="4091637972"/>
              </p:ext>
            </p:extLst>
          </p:nvPr>
        </p:nvGraphicFramePr>
        <p:xfrm>
          <a:off x="993913" y="3286540"/>
          <a:ext cx="4678017" cy="313414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D318FE96-7336-4F72-907C-218E25A13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1348" y="74674"/>
            <a:ext cx="1309941" cy="574684"/>
          </a:xfrm>
          <a:prstGeom prst="rect">
            <a:avLst/>
          </a:prstGeom>
        </p:spPr>
      </p:pic>
      <p:graphicFrame>
        <p:nvGraphicFramePr>
          <p:cNvPr id="6" name="Chart 5">
            <a:extLst>
              <a:ext uri="{FF2B5EF4-FFF2-40B4-BE49-F238E27FC236}">
                <a16:creationId xmlns:a16="http://schemas.microsoft.com/office/drawing/2014/main" id="{C51175B8-0F81-49C5-9524-043749883083}"/>
              </a:ext>
            </a:extLst>
          </p:cNvPr>
          <p:cNvGraphicFramePr/>
          <p:nvPr>
            <p:extLst>
              <p:ext uri="{D42A27DB-BD31-4B8C-83A1-F6EECF244321}">
                <p14:modId xmlns:p14="http://schemas.microsoft.com/office/powerpoint/2010/main" val="1157633263"/>
              </p:ext>
            </p:extLst>
          </p:nvPr>
        </p:nvGraphicFramePr>
        <p:xfrm>
          <a:off x="5847521" y="3286540"/>
          <a:ext cx="6193768" cy="35714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5909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3221</TotalTime>
  <Words>1705</Words>
  <Application>Microsoft Office PowerPoint</Application>
  <PresentationFormat>Widescreen</PresentationFormat>
  <Paragraphs>119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SimSun</vt:lpstr>
      <vt:lpstr>Arial</vt:lpstr>
      <vt:lpstr>Calibri</vt:lpstr>
      <vt:lpstr>Calibri Light</vt:lpstr>
      <vt:lpstr>Office Theme</vt:lpstr>
      <vt:lpstr>Connecting learning to life: preparing children for the forth industrial revolution  </vt:lpstr>
      <vt:lpstr>Forth industrial revolution</vt:lpstr>
      <vt:lpstr>Implication of structural changes</vt:lpstr>
      <vt:lpstr>Shifting assumptions and attitudes, broadening horizons, developing realistic aspirations  </vt:lpstr>
      <vt:lpstr>When to start?</vt:lpstr>
      <vt:lpstr>PowerPoint Presentation</vt:lpstr>
      <vt:lpstr>Schools tackling limited access to social and cultural capital </vt:lpstr>
      <vt:lpstr>Policy is finally keeping up with research! </vt:lpstr>
      <vt:lpstr>Despite government recent recognition, schools are doing a fair amount to prepare their children for the future </vt:lpstr>
      <vt:lpstr>Why does it matter?</vt:lpstr>
      <vt:lpstr>And teachers think arranging these activities with people from the world of work maximises the impact</vt:lpstr>
      <vt:lpstr>Coming back to where I started… </vt:lpstr>
      <vt:lpstr>Elnaz.Kashef@educationandemployers.orh            @Edu_Eresearch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learning to life</dc:title>
  <dc:creator>Elnaz Kashef</dc:creator>
  <cp:lastModifiedBy>Elnaz Kashef</cp:lastModifiedBy>
  <cp:revision>104</cp:revision>
  <dcterms:created xsi:type="dcterms:W3CDTF">2018-06-29T10:33:03Z</dcterms:created>
  <dcterms:modified xsi:type="dcterms:W3CDTF">2018-07-01T16:15:50Z</dcterms:modified>
</cp:coreProperties>
</file>