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05" r:id="rId5"/>
    <p:sldId id="308" r:id="rId6"/>
    <p:sldId id="309" r:id="rId7"/>
    <p:sldId id="310" r:id="rId8"/>
    <p:sldId id="313" r:id="rId9"/>
    <p:sldId id="311" r:id="rId10"/>
    <p:sldId id="315" r:id="rId11"/>
    <p:sldId id="256" r:id="rId12"/>
    <p:sldId id="266" r:id="rId13"/>
    <p:sldId id="293" r:id="rId14"/>
    <p:sldId id="270" r:id="rId15"/>
    <p:sldId id="265" r:id="rId16"/>
    <p:sldId id="271" r:id="rId17"/>
    <p:sldId id="294" r:id="rId18"/>
    <p:sldId id="281" r:id="rId19"/>
    <p:sldId id="282" r:id="rId20"/>
    <p:sldId id="295" r:id="rId21"/>
    <p:sldId id="283" r:id="rId22"/>
    <p:sldId id="284" r:id="rId23"/>
    <p:sldId id="262" r:id="rId24"/>
    <p:sldId id="274" r:id="rId25"/>
    <p:sldId id="257" r:id="rId2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719"/>
    <a:srgbClr val="E58221"/>
    <a:srgbClr val="75410E"/>
    <a:srgbClr val="0092D2"/>
    <a:srgbClr val="004969"/>
    <a:srgbClr val="003A66"/>
    <a:srgbClr val="032A53"/>
    <a:srgbClr val="6B8394"/>
    <a:srgbClr val="A39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8746" autoAdjust="0"/>
  </p:normalViewPr>
  <p:slideViewPr>
    <p:cSldViewPr snapToGrid="0" snapToObjects="1">
      <p:cViewPr>
        <p:scale>
          <a:sx n="66" d="100"/>
          <a:sy n="66" d="100"/>
        </p:scale>
        <p:origin x="2844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verse\common\Research%20and%20Advocacy\Research%20projects%20-%20current\AAE%20Report\Publication%20-%202018\Publication%20graphs%20-%20SB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verse\common\Research%20and%20Advocacy\Research%20projects%20-%20current\AAE%20Report\Publication%20-%202018\Publication%20graph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verse\common\Research%20and%20Advocacy\Research%20projects%20-%20current\AAE%20Report\Publication%20-%202018\Publication%20graphs%20-%20SB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universe\common\Research%20and%20Advocacy\Research%20projects%20-%20current\AAE%20Report\Publication%20-%202018\Publication%20graphs%20-%20SB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universe\common\Research%20and%20Advocacy\Research%20projects%20-%20current\AAE%20Report\Publication%20-%202018\Publication%20graphs%20-%20SB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verse\common\Research%20and%20Advocacy\Research%20projects%20-%20current\AAE%20Report\Publication%20-%202018\Publication%20graphs%20-%20SB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universe\common\Research%20and%20Advocacy\Research%20projects%20-%20current\AAE%20Report\Publication%20-%202018\Publication%20graphs%20-%20SB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graphs!$B$30</c:f>
              <c:strCache>
                <c:ptCount val="1"/>
                <c:pt idx="0">
                  <c:v>Average attendance rates in 2015</c:v>
                </c:pt>
              </c:strCache>
            </c:strRef>
          </c:tx>
          <c:spPr>
            <a:solidFill>
              <a:srgbClr val="0035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graphs!$A$31:$A$35</c:f>
              <c:strCache>
                <c:ptCount val="5"/>
                <c:pt idx="0">
                  <c:v>A - excellent</c:v>
                </c:pt>
                <c:pt idx="1">
                  <c:v>B - good</c:v>
                </c:pt>
                <c:pt idx="2">
                  <c:v>C - satisfactory</c:v>
                </c:pt>
                <c:pt idx="3">
                  <c:v>D - partial</c:v>
                </c:pt>
                <c:pt idx="4">
                  <c:v>E - minimal</c:v>
                </c:pt>
              </c:strCache>
            </c:strRef>
          </c:cat>
          <c:val>
            <c:numRef>
              <c:f>graphs!$B$31:$B$35</c:f>
              <c:numCache>
                <c:formatCode>0.0</c:formatCode>
                <c:ptCount val="5"/>
                <c:pt idx="0">
                  <c:v>92.69</c:v>
                </c:pt>
                <c:pt idx="1">
                  <c:v>91.32</c:v>
                </c:pt>
                <c:pt idx="2">
                  <c:v>90.1</c:v>
                </c:pt>
                <c:pt idx="3">
                  <c:v>88.87</c:v>
                </c:pt>
                <c:pt idx="4">
                  <c:v>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2-41E4-A6FE-943B3837B08B}"/>
            </c:ext>
          </c:extLst>
        </c:ser>
        <c:ser>
          <c:idx val="1"/>
          <c:order val="1"/>
          <c:tx>
            <c:strRef>
              <c:f>graphs!$C$30</c:f>
              <c:strCache>
                <c:ptCount val="1"/>
                <c:pt idx="0">
                  <c:v>Average attendance rates in 2016</c:v>
                </c:pt>
              </c:strCache>
            </c:strRef>
          </c:tx>
          <c:spPr>
            <a:solidFill>
              <a:srgbClr val="84A7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graphs!$A$31:$A$35</c:f>
              <c:strCache>
                <c:ptCount val="5"/>
                <c:pt idx="0">
                  <c:v>A - excellent</c:v>
                </c:pt>
                <c:pt idx="1">
                  <c:v>B - good</c:v>
                </c:pt>
                <c:pt idx="2">
                  <c:v>C - satisfactory</c:v>
                </c:pt>
                <c:pt idx="3">
                  <c:v>D - partial</c:v>
                </c:pt>
                <c:pt idx="4">
                  <c:v>E - minimal</c:v>
                </c:pt>
              </c:strCache>
            </c:strRef>
          </c:cat>
          <c:val>
            <c:numRef>
              <c:f>graphs!$C$31:$C$35</c:f>
              <c:numCache>
                <c:formatCode>0.0</c:formatCode>
                <c:ptCount val="5"/>
                <c:pt idx="0">
                  <c:v>92.09</c:v>
                </c:pt>
                <c:pt idx="1">
                  <c:v>89.9</c:v>
                </c:pt>
                <c:pt idx="2">
                  <c:v>88.49</c:v>
                </c:pt>
                <c:pt idx="3">
                  <c:v>87.45</c:v>
                </c:pt>
                <c:pt idx="4">
                  <c:v>85.77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2-41E4-A6FE-943B3837B0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8590720"/>
        <c:axId val="98592640"/>
      </c:barChart>
      <c:catAx>
        <c:axId val="98590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English</a:t>
                </a:r>
                <a:r>
                  <a:rPr lang="en-AU" sz="1600" baseline="0"/>
                  <a:t> achievement in 2014</a:t>
                </a:r>
                <a:endParaRPr lang="en-AU" sz="1600"/>
              </a:p>
            </c:rich>
          </c:tx>
          <c:layout>
            <c:manualLayout>
              <c:xMode val="edge"/>
              <c:yMode val="edge"/>
              <c:x val="0.316495767624355"/>
              <c:y val="0.911132038146060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92640"/>
        <c:crosses val="autoZero"/>
        <c:auto val="1"/>
        <c:lblAlgn val="ctr"/>
        <c:lblOffset val="100"/>
        <c:noMultiLvlLbl val="0"/>
      </c:catAx>
      <c:valAx>
        <c:axId val="98592640"/>
        <c:scaling>
          <c:orientation val="minMax"/>
          <c:max val="100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9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8891812148904551E-2"/>
          <c:y val="2.491625098708573E-2"/>
          <c:w val="0.94428154018760646"/>
          <c:h val="0.17220137693350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68315080509026E-2"/>
          <c:y val="0.27763657595167951"/>
          <c:w val="0.51142233955054284"/>
          <c:h val="0.580826193862987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B1FA-46E6-B8E8-EEFC29EC3A99}"/>
              </c:ext>
            </c:extLst>
          </c:dPt>
          <c:dPt>
            <c:idx val="1"/>
            <c:bubble3D val="0"/>
            <c:spPr>
              <a:solidFill>
                <a:srgbClr val="9BBB59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1FA-46E6-B8E8-EEFC29EC3A9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B1FA-46E6-B8E8-EEFC29EC3A99}"/>
              </c:ext>
            </c:extLst>
          </c:dPt>
          <c:dPt>
            <c:idx val="3"/>
            <c:bubble3D val="0"/>
            <c:spPr>
              <a:solidFill>
                <a:srgbClr val="D57719"/>
              </a:solidFill>
            </c:spPr>
            <c:extLst>
              <c:ext xmlns:c16="http://schemas.microsoft.com/office/drawing/2014/chart" uri="{C3380CC4-5D6E-409C-BE32-E72D297353CC}">
                <c16:uniqueId val="{00000003-B1FA-46E6-B8E8-EEFC29EC3A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'\\universe\common\Research and Advocacy\Research projects - current\AAE Report\2016\[AttendanceAchievementAndAdvancementGraphs_Final_older version.xls]AchievementAttendance'!$A$65:$A$68</c:f>
              <c:strCache>
                <c:ptCount val="4"/>
                <c:pt idx="0">
                  <c:v>Satisfactory or better in both years</c:v>
                </c:pt>
                <c:pt idx="1">
                  <c:v>Improved from below satisfactory to satisfactory or better</c:v>
                </c:pt>
                <c:pt idx="2">
                  <c:v>Declined from satisfactory or better to below satisfactory</c:v>
                </c:pt>
                <c:pt idx="3">
                  <c:v>Below satisfactory in both years</c:v>
                </c:pt>
              </c:strCache>
            </c:strRef>
          </c:cat>
          <c:val>
            <c:numRef>
              <c:f>'\\universe\common\Research and Advocacy\Research projects - current\AAE Report\2016\[AttendanceAchievementAndAdvancementGraphs_Final_older version.xls]AchievementAttendance'!$B$65:$B$68</c:f>
              <c:numCache>
                <c:formatCode>General</c:formatCode>
                <c:ptCount val="4"/>
                <c:pt idx="0">
                  <c:v>3239</c:v>
                </c:pt>
                <c:pt idx="1">
                  <c:v>788</c:v>
                </c:pt>
                <c:pt idx="2">
                  <c:v>704</c:v>
                </c:pt>
                <c:pt idx="3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A-46E6-B8E8-EEFC29EC3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426036329451791"/>
          <c:y val="0.24510033475254292"/>
          <c:w val="0.32071122134732122"/>
          <c:h val="0.75489966524745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85744005108107E-2"/>
          <c:y val="0.23481168790816853"/>
          <c:w val="0.90857208212231078"/>
          <c:h val="0.46064095912642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graphs!$AJ$30</c:f>
              <c:strCache>
                <c:ptCount val="1"/>
                <c:pt idx="0">
                  <c:v>Average attendance rates in 2015</c:v>
                </c:pt>
              </c:strCache>
            </c:strRef>
          </c:tx>
          <c:spPr>
            <a:solidFill>
              <a:srgbClr val="032A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graphs!$AI$31:$AI$34</c:f>
              <c:strCache>
                <c:ptCount val="4"/>
                <c:pt idx="0">
                  <c:v>Satisfactory or better in both years</c:v>
                </c:pt>
                <c:pt idx="1">
                  <c:v>Improved from below satisfactory to satisfactory or better</c:v>
                </c:pt>
                <c:pt idx="2">
                  <c:v>Declined from satisfactory or better to below satisfactory</c:v>
                </c:pt>
                <c:pt idx="3">
                  <c:v>Below satisfactory in both years</c:v>
                </c:pt>
              </c:strCache>
            </c:strRef>
          </c:cat>
          <c:val>
            <c:numRef>
              <c:f>graphs!$AJ$31:$AJ$34</c:f>
              <c:numCache>
                <c:formatCode>0.0</c:formatCode>
                <c:ptCount val="4"/>
                <c:pt idx="0">
                  <c:v>91.42</c:v>
                </c:pt>
                <c:pt idx="1">
                  <c:v>89.66</c:v>
                </c:pt>
                <c:pt idx="2">
                  <c:v>87.41</c:v>
                </c:pt>
                <c:pt idx="3">
                  <c:v>88.62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0-44FA-9C93-6CE56A947EAD}"/>
            </c:ext>
          </c:extLst>
        </c:ser>
        <c:ser>
          <c:idx val="1"/>
          <c:order val="1"/>
          <c:tx>
            <c:strRef>
              <c:f>graphs!$AK$30</c:f>
              <c:strCache>
                <c:ptCount val="1"/>
                <c:pt idx="0">
                  <c:v>Average attendance rates in 2016</c:v>
                </c:pt>
              </c:strCache>
            </c:strRef>
          </c:tx>
          <c:spPr>
            <a:solidFill>
              <a:srgbClr val="84A7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FC5-4520-97A1-A5171795AF07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C5-4520-97A1-A5171795AF0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FC5-4520-97A1-A5171795AF07}"/>
              </c:ext>
            </c:extLst>
          </c:dPt>
          <c:dPt>
            <c:idx val="3"/>
            <c:invertIfNegative val="0"/>
            <c:bubble3D val="0"/>
            <c:spPr>
              <a:solidFill>
                <a:srgbClr val="D577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C5-4520-97A1-A5171795AF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graphs!$AI$31:$AI$34</c:f>
              <c:strCache>
                <c:ptCount val="4"/>
                <c:pt idx="0">
                  <c:v>Satisfactory or better in both years</c:v>
                </c:pt>
                <c:pt idx="1">
                  <c:v>Improved from below satisfactory to satisfactory or better</c:v>
                </c:pt>
                <c:pt idx="2">
                  <c:v>Declined from satisfactory or better to below satisfactory</c:v>
                </c:pt>
                <c:pt idx="3">
                  <c:v>Below satisfactory in both years</c:v>
                </c:pt>
              </c:strCache>
            </c:strRef>
          </c:cat>
          <c:val>
            <c:numRef>
              <c:f>graphs!$AK$31:$AK$34</c:f>
              <c:numCache>
                <c:formatCode>0.0</c:formatCode>
                <c:ptCount val="4"/>
                <c:pt idx="0">
                  <c:v>90.46</c:v>
                </c:pt>
                <c:pt idx="1">
                  <c:v>89.78</c:v>
                </c:pt>
                <c:pt idx="2">
                  <c:v>83.88</c:v>
                </c:pt>
                <c:pt idx="3">
                  <c:v>86.12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0-44FA-9C93-6CE56A947E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3976320"/>
        <c:axId val="124031744"/>
      </c:barChart>
      <c:catAx>
        <c:axId val="12397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English</a:t>
                </a:r>
                <a:r>
                  <a:rPr lang="en-AU" sz="1600" baseline="0"/>
                  <a:t> achievement 2014 to 2016</a:t>
                </a:r>
                <a:endParaRPr lang="en-AU" sz="1600"/>
              </a:p>
            </c:rich>
          </c:tx>
          <c:layout>
            <c:manualLayout>
              <c:xMode val="edge"/>
              <c:yMode val="edge"/>
              <c:x val="0.31655675469534617"/>
              <c:y val="0.923114454443194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31744"/>
        <c:crosses val="autoZero"/>
        <c:auto val="1"/>
        <c:lblAlgn val="ctr"/>
        <c:lblOffset val="100"/>
        <c:noMultiLvlLbl val="0"/>
      </c:catAx>
      <c:valAx>
        <c:axId val="124031744"/>
        <c:scaling>
          <c:orientation val="minMax"/>
          <c:max val="100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7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412320932717013"/>
          <c:y val="0.23997309104677561"/>
          <c:w val="0.70961049868766413"/>
          <c:h val="7.470755107006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6275458248472E-2"/>
          <c:y val="0.20656860087378404"/>
          <c:w val="0.69615617546822406"/>
          <c:h val="0.6211068711800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graphs!$BL$51</c:f>
              <c:strCache>
                <c:ptCount val="1"/>
                <c:pt idx="0">
                  <c:v>Yr 12/equiv</c:v>
                </c:pt>
              </c:strCache>
            </c:strRef>
          </c:tx>
          <c:spPr>
            <a:solidFill>
              <a:srgbClr val="032A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graphs!$BM$50:$BQ$50</c:f>
              <c:strCache>
                <c:ptCount val="4"/>
                <c:pt idx="0">
                  <c:v>&gt;=90%</c:v>
                </c:pt>
                <c:pt idx="1">
                  <c:v>80&lt;89%</c:v>
                </c:pt>
                <c:pt idx="2">
                  <c:v>70&lt;79%</c:v>
                </c:pt>
                <c:pt idx="3">
                  <c:v>&lt;=69%</c:v>
                </c:pt>
              </c:strCache>
            </c:strRef>
          </c:cat>
          <c:val>
            <c:numRef>
              <c:f>graphs!$BM$51:$BQ$51</c:f>
              <c:numCache>
                <c:formatCode>0</c:formatCode>
                <c:ptCount val="4"/>
                <c:pt idx="0">
                  <c:v>75.139353400223001</c:v>
                </c:pt>
                <c:pt idx="1">
                  <c:v>62.784090909090892</c:v>
                </c:pt>
                <c:pt idx="2">
                  <c:v>59.090909090909108</c:v>
                </c:pt>
                <c:pt idx="3">
                  <c:v>47.9166666666667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0-4AD6-9185-731BD2EF48A5}"/>
            </c:ext>
          </c:extLst>
        </c:ser>
        <c:ser>
          <c:idx val="1"/>
          <c:order val="1"/>
          <c:tx>
            <c:strRef>
              <c:f>graphs!$BL$52</c:f>
              <c:strCache>
                <c:ptCount val="1"/>
                <c:pt idx="0">
                  <c:v>Yr 11</c:v>
                </c:pt>
              </c:strCache>
            </c:strRef>
          </c:tx>
          <c:spPr>
            <a:solidFill>
              <a:srgbClr val="84A7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graphs!$BM$50:$BQ$50</c:f>
              <c:strCache>
                <c:ptCount val="4"/>
                <c:pt idx="0">
                  <c:v>&gt;=90%</c:v>
                </c:pt>
                <c:pt idx="1">
                  <c:v>80&lt;89%</c:v>
                </c:pt>
                <c:pt idx="2">
                  <c:v>70&lt;79%</c:v>
                </c:pt>
                <c:pt idx="3">
                  <c:v>&lt;=69%</c:v>
                </c:pt>
              </c:strCache>
            </c:strRef>
          </c:cat>
          <c:val>
            <c:numRef>
              <c:f>graphs!$BM$52:$BQ$52</c:f>
              <c:numCache>
                <c:formatCode>0</c:formatCode>
                <c:ptCount val="4"/>
                <c:pt idx="0">
                  <c:v>13.935340022296499</c:v>
                </c:pt>
                <c:pt idx="1">
                  <c:v>22.159090909090899</c:v>
                </c:pt>
                <c:pt idx="2">
                  <c:v>16.6666666666667</c:v>
                </c:pt>
                <c:pt idx="3">
                  <c:v>23.9583333333333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0-4AD6-9185-731BD2EF48A5}"/>
            </c:ext>
          </c:extLst>
        </c:ser>
        <c:ser>
          <c:idx val="2"/>
          <c:order val="2"/>
          <c:tx>
            <c:strRef>
              <c:f>graphs!$BL$53</c:f>
              <c:strCache>
                <c:ptCount val="1"/>
                <c:pt idx="0">
                  <c:v>Yr 10</c:v>
                </c:pt>
              </c:strCache>
            </c:strRef>
          </c:tx>
          <c:spPr>
            <a:solidFill>
              <a:srgbClr val="AAB5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graphs!$BM$50:$BQ$50</c:f>
              <c:strCache>
                <c:ptCount val="4"/>
                <c:pt idx="0">
                  <c:v>&gt;=90%</c:v>
                </c:pt>
                <c:pt idx="1">
                  <c:v>80&lt;89%</c:v>
                </c:pt>
                <c:pt idx="2">
                  <c:v>70&lt;79%</c:v>
                </c:pt>
                <c:pt idx="3">
                  <c:v>&lt;=69%</c:v>
                </c:pt>
              </c:strCache>
            </c:strRef>
          </c:cat>
          <c:val>
            <c:numRef>
              <c:f>graphs!$BM$53:$BQ$53</c:f>
              <c:numCache>
                <c:formatCode>0</c:formatCode>
                <c:ptCount val="4"/>
                <c:pt idx="0">
                  <c:v>10.9253065774805</c:v>
                </c:pt>
                <c:pt idx="1">
                  <c:v>15.056818181818199</c:v>
                </c:pt>
                <c:pt idx="2">
                  <c:v>24.2424242424242</c:v>
                </c:pt>
                <c:pt idx="3">
                  <c:v>28.125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0-4AD6-9185-731BD2EF48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383616"/>
        <c:axId val="124385536"/>
      </c:barChart>
      <c:catAx>
        <c:axId val="124383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b="0">
                    <a:solidFill>
                      <a:sysClr val="windowText" lastClr="000000"/>
                    </a:solidFill>
                  </a:rPr>
                  <a:t>Attendance rates in Year 7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85536"/>
        <c:crosses val="autoZero"/>
        <c:auto val="1"/>
        <c:lblAlgn val="ctr"/>
        <c:lblOffset val="100"/>
        <c:noMultiLvlLbl val="0"/>
      </c:catAx>
      <c:valAx>
        <c:axId val="124385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8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graphs!$BV$52</c:f>
              <c:strCache>
                <c:ptCount val="1"/>
                <c:pt idx="0">
                  <c:v>Yr 12/equiv</c:v>
                </c:pt>
              </c:strCache>
            </c:strRef>
          </c:tx>
          <c:spPr>
            <a:solidFill>
              <a:srgbClr val="032A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graphs!$BW$51:$BX$51</c:f>
              <c:strCache>
                <c:ptCount val="2"/>
                <c:pt idx="0">
                  <c:v>&gt;=70%</c:v>
                </c:pt>
                <c:pt idx="1">
                  <c:v>&lt;=69%</c:v>
                </c:pt>
              </c:strCache>
            </c:strRef>
          </c:cat>
          <c:val>
            <c:numRef>
              <c:f>graphs!$BW$52:$BX$52</c:f>
              <c:numCache>
                <c:formatCode>0</c:formatCode>
                <c:ptCount val="2"/>
                <c:pt idx="0">
                  <c:v>61.290322580645196</c:v>
                </c:pt>
                <c:pt idx="1">
                  <c:v>35.135135135135101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A-41AB-8B6E-CA76403F730A}"/>
            </c:ext>
          </c:extLst>
        </c:ser>
        <c:ser>
          <c:idx val="1"/>
          <c:order val="1"/>
          <c:tx>
            <c:strRef>
              <c:f>graphs!$BV$53</c:f>
              <c:strCache>
                <c:ptCount val="1"/>
                <c:pt idx="0">
                  <c:v>Yr 10 or 11</c:v>
                </c:pt>
              </c:strCache>
            </c:strRef>
          </c:tx>
          <c:spPr>
            <a:solidFill>
              <a:srgbClr val="84A7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graphs!$BW$51:$BX$51</c:f>
              <c:strCache>
                <c:ptCount val="2"/>
                <c:pt idx="0">
                  <c:v>&gt;=70%</c:v>
                </c:pt>
                <c:pt idx="1">
                  <c:v>&lt;=69%</c:v>
                </c:pt>
              </c:strCache>
            </c:strRef>
          </c:cat>
          <c:val>
            <c:numRef>
              <c:f>graphs!$BW$53:$BX$53</c:f>
              <c:numCache>
                <c:formatCode>0</c:formatCode>
                <c:ptCount val="2"/>
                <c:pt idx="0">
                  <c:v>38.709677419354797</c:v>
                </c:pt>
                <c:pt idx="1">
                  <c:v>64.864864864864899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A-41AB-8B6E-CA76403F73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599296"/>
        <c:axId val="124617856"/>
      </c:barChart>
      <c:catAx>
        <c:axId val="12459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b="0"/>
                  <a:t>Attendance rates in Year 9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17856"/>
        <c:crosses val="autoZero"/>
        <c:auto val="1"/>
        <c:lblAlgn val="ctr"/>
        <c:lblOffset val="100"/>
        <c:noMultiLvlLbl val="0"/>
      </c:catAx>
      <c:valAx>
        <c:axId val="124617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9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graphs!$CF$46</c:f>
              <c:strCache>
                <c:ptCount val="1"/>
                <c:pt idx="0">
                  <c:v>Fully engaged</c:v>
                </c:pt>
              </c:strCache>
            </c:strRef>
          </c:tx>
          <c:spPr>
            <a:solidFill>
              <a:srgbClr val="032A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graphs!$CG$45:$CI$45</c:f>
              <c:strCache>
                <c:ptCount val="3"/>
                <c:pt idx="0">
                  <c:v>Completed Year 10 </c:v>
                </c:pt>
                <c:pt idx="1">
                  <c:v>Completed Year 11</c:v>
                </c:pt>
                <c:pt idx="2">
                  <c:v>Completed Year 12 </c:v>
                </c:pt>
              </c:strCache>
            </c:strRef>
          </c:cat>
          <c:val>
            <c:numRef>
              <c:f>graphs!$CG$46:$CI$46</c:f>
              <c:numCache>
                <c:formatCode>0</c:formatCode>
                <c:ptCount val="3"/>
                <c:pt idx="0">
                  <c:v>41</c:v>
                </c:pt>
                <c:pt idx="1">
                  <c:v>42</c:v>
                </c:pt>
                <c:pt idx="2">
                  <c:v>57.999999999999993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3-4FAF-BEB4-D66F5108DCE2}"/>
            </c:ext>
          </c:extLst>
        </c:ser>
        <c:ser>
          <c:idx val="1"/>
          <c:order val="1"/>
          <c:tx>
            <c:strRef>
              <c:f>graphs!$CF$47</c:f>
              <c:strCache>
                <c:ptCount val="1"/>
                <c:pt idx="0">
                  <c:v>Partially engaged</c:v>
                </c:pt>
              </c:strCache>
            </c:strRef>
          </c:tx>
          <c:spPr>
            <a:solidFill>
              <a:srgbClr val="84A7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graphs!$CG$45:$CI$45</c:f>
              <c:strCache>
                <c:ptCount val="3"/>
                <c:pt idx="0">
                  <c:v>Completed Year 10 </c:v>
                </c:pt>
                <c:pt idx="1">
                  <c:v>Completed Year 11</c:v>
                </c:pt>
                <c:pt idx="2">
                  <c:v>Completed Year 12 </c:v>
                </c:pt>
              </c:strCache>
            </c:strRef>
          </c:cat>
          <c:val>
            <c:numRef>
              <c:f>graphs!$CG$47:$CI$47</c:f>
              <c:numCache>
                <c:formatCode>0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3-4FAF-BEB4-D66F5108DCE2}"/>
            </c:ext>
          </c:extLst>
        </c:ser>
        <c:ser>
          <c:idx val="2"/>
          <c:order val="2"/>
          <c:tx>
            <c:strRef>
              <c:f>graphs!$CF$48</c:f>
              <c:strCache>
                <c:ptCount val="1"/>
                <c:pt idx="0">
                  <c:v>Not engaged</c:v>
                </c:pt>
              </c:strCache>
            </c:strRef>
          </c:tx>
          <c:spPr>
            <a:solidFill>
              <a:srgbClr val="AAB5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graphs!$CG$45:$CI$45</c:f>
              <c:strCache>
                <c:ptCount val="3"/>
                <c:pt idx="0">
                  <c:v>Completed Year 10 </c:v>
                </c:pt>
                <c:pt idx="1">
                  <c:v>Completed Year 11</c:v>
                </c:pt>
                <c:pt idx="2">
                  <c:v>Completed Year 12 </c:v>
                </c:pt>
              </c:strCache>
            </c:strRef>
          </c:cat>
          <c:val>
            <c:numRef>
              <c:f>graphs!$CG$48:$CI$48</c:f>
              <c:numCache>
                <c:formatCode>0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3-4FAF-BEB4-D66F5108DC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359104"/>
        <c:axId val="175360640"/>
      </c:barChart>
      <c:catAx>
        <c:axId val="17535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60640"/>
        <c:crosses val="autoZero"/>
        <c:auto val="1"/>
        <c:lblAlgn val="ctr"/>
        <c:lblOffset val="100"/>
        <c:noMultiLvlLbl val="0"/>
      </c:catAx>
      <c:valAx>
        <c:axId val="1753606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graphs!$DB$38</c:f>
              <c:strCache>
                <c:ptCount val="1"/>
                <c:pt idx="0">
                  <c:v>Fully engaged     </c:v>
                </c:pt>
              </c:strCache>
            </c:strRef>
          </c:tx>
          <c:spPr>
            <a:solidFill>
              <a:srgbClr val="032A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graphs!$DA$39:$DA$42</c:f>
              <c:strCache>
                <c:ptCount val="4"/>
                <c:pt idx="0">
                  <c:v>&gt;=90%</c:v>
                </c:pt>
                <c:pt idx="1">
                  <c:v>80&lt;89%</c:v>
                </c:pt>
                <c:pt idx="2">
                  <c:v>70&lt;79%</c:v>
                </c:pt>
                <c:pt idx="3">
                  <c:v>&lt;=69%</c:v>
                </c:pt>
              </c:strCache>
            </c:strRef>
          </c:cat>
          <c:val>
            <c:numRef>
              <c:f>graphs!$DB$39:$DB$42</c:f>
              <c:numCache>
                <c:formatCode>0</c:formatCode>
                <c:ptCount val="4"/>
                <c:pt idx="0">
                  <c:v>58.14</c:v>
                </c:pt>
                <c:pt idx="1">
                  <c:v>50.690000000000005</c:v>
                </c:pt>
                <c:pt idx="2">
                  <c:v>49.21</c:v>
                </c:pt>
                <c:pt idx="3">
                  <c:v>49.059999999999995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9-4563-BE1D-2EBF79A65052}"/>
            </c:ext>
          </c:extLst>
        </c:ser>
        <c:ser>
          <c:idx val="1"/>
          <c:order val="1"/>
          <c:tx>
            <c:strRef>
              <c:f>graphs!$DC$38</c:f>
              <c:strCache>
                <c:ptCount val="1"/>
                <c:pt idx="0">
                  <c:v>Partially engaged</c:v>
                </c:pt>
              </c:strCache>
            </c:strRef>
          </c:tx>
          <c:spPr>
            <a:solidFill>
              <a:srgbClr val="84A7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graphs!$DA$39:$DA$42</c:f>
              <c:strCache>
                <c:ptCount val="4"/>
                <c:pt idx="0">
                  <c:v>&gt;=90%</c:v>
                </c:pt>
                <c:pt idx="1">
                  <c:v>80&lt;89%</c:v>
                </c:pt>
                <c:pt idx="2">
                  <c:v>70&lt;79%</c:v>
                </c:pt>
                <c:pt idx="3">
                  <c:v>&lt;=69%</c:v>
                </c:pt>
              </c:strCache>
            </c:strRef>
          </c:cat>
          <c:val>
            <c:numRef>
              <c:f>graphs!$DC$39:$DC$42</c:f>
              <c:numCache>
                <c:formatCode>0</c:formatCode>
                <c:ptCount val="4"/>
                <c:pt idx="0">
                  <c:v>24.42</c:v>
                </c:pt>
                <c:pt idx="1">
                  <c:v>22.220000000000002</c:v>
                </c:pt>
                <c:pt idx="2">
                  <c:v>17.46</c:v>
                </c:pt>
                <c:pt idx="3">
                  <c:v>16.98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9-4563-BE1D-2EBF79A65052}"/>
            </c:ext>
          </c:extLst>
        </c:ser>
        <c:ser>
          <c:idx val="2"/>
          <c:order val="2"/>
          <c:tx>
            <c:strRef>
              <c:f>graphs!$DD$38</c:f>
              <c:strCache>
                <c:ptCount val="1"/>
                <c:pt idx="0">
                  <c:v>Not engaged</c:v>
                </c:pt>
              </c:strCache>
            </c:strRef>
          </c:tx>
          <c:spPr>
            <a:solidFill>
              <a:srgbClr val="AAB5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graphs!$DA$39:$DA$42</c:f>
              <c:strCache>
                <c:ptCount val="4"/>
                <c:pt idx="0">
                  <c:v>&gt;=90%</c:v>
                </c:pt>
                <c:pt idx="1">
                  <c:v>80&lt;89%</c:v>
                </c:pt>
                <c:pt idx="2">
                  <c:v>70&lt;79%</c:v>
                </c:pt>
                <c:pt idx="3">
                  <c:v>&lt;=69%</c:v>
                </c:pt>
              </c:strCache>
            </c:strRef>
          </c:cat>
          <c:val>
            <c:numRef>
              <c:f>graphs!$DD$39:$DD$42</c:f>
              <c:numCache>
                <c:formatCode>0</c:formatCode>
                <c:ptCount val="4"/>
                <c:pt idx="0">
                  <c:v>17.440000000000001</c:v>
                </c:pt>
                <c:pt idx="1">
                  <c:v>27.08</c:v>
                </c:pt>
                <c:pt idx="2">
                  <c:v>33.33</c:v>
                </c:pt>
                <c:pt idx="3">
                  <c:v>33.96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E9-4563-BE1D-2EBF79A650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449664"/>
        <c:axId val="180451584"/>
      </c:barChart>
      <c:catAx>
        <c:axId val="18044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Attendance rates in 2013</a:t>
                </a:r>
              </a:p>
            </c:rich>
          </c:tx>
          <c:layout>
            <c:manualLayout>
              <c:xMode val="edge"/>
              <c:yMode val="edge"/>
              <c:x val="0.1693085399091937"/>
              <c:y val="0.927140088982492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51584"/>
        <c:crosses val="autoZero"/>
        <c:auto val="1"/>
        <c:lblAlgn val="ctr"/>
        <c:lblOffset val="100"/>
        <c:noMultiLvlLbl val="0"/>
      </c:catAx>
      <c:valAx>
        <c:axId val="180451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0.12681</cdr:x>
      <cdr:y>0.84642</cdr:y>
    </cdr:from>
    <cdr:to>
      <cdr:x>0.79855</cdr:x>
      <cdr:y>0.92959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52464" y="3132188"/>
          <a:ext cx="345612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 smtClean="0"/>
            <a:t>≥90%       80≤89%</a:t>
          </a:r>
          <a:r>
            <a:rPr lang="en-AU" sz="1400" dirty="0"/>
            <a:t> </a:t>
          </a:r>
          <a:r>
            <a:rPr lang="en-AU" sz="1400" dirty="0" smtClean="0"/>
            <a:t>     70≤79%      ≤69%</a:t>
          </a:r>
          <a:endParaRPr lang="en-A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0.21448</cdr:x>
      <cdr:y>0.75873</cdr:y>
    </cdr:from>
    <cdr:to>
      <cdr:x>0.71169</cdr:x>
      <cdr:y>0.86658</cdr:y>
    </cdr:to>
    <cdr:sp macro="" textlink="">
      <cdr:nvSpPr>
        <cdr:cNvPr id="2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5171" y="2166604"/>
          <a:ext cx="2376488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>
            <a:spcBef>
              <a:spcPct val="0"/>
            </a:spcBef>
            <a:spcAft>
              <a:spcPct val="0"/>
            </a:spcAft>
            <a:buFontTx/>
            <a:buNone/>
          </a:pPr>
          <a:r>
            <a:rPr lang="en-AU" altLang="en-US" sz="1400" dirty="0">
              <a:solidFill>
                <a:schemeClr val="tx1"/>
              </a:solidFill>
            </a:rPr>
            <a:t>≥70%                   ≤69%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0.11658</cdr:x>
      <cdr:y>0.82353</cdr:y>
    </cdr:from>
    <cdr:to>
      <cdr:x>0.96062</cdr:x>
      <cdr:y>0.90604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56524" y="3071912"/>
          <a:ext cx="4753251" cy="3077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400" dirty="0" smtClean="0"/>
            <a:t>≥90%     80≤89%</a:t>
          </a:r>
          <a:r>
            <a:rPr lang="en-AU" sz="1400" dirty="0"/>
            <a:t> </a:t>
          </a:r>
          <a:r>
            <a:rPr lang="en-AU" sz="1400" dirty="0" smtClean="0"/>
            <a:t>   70≤79%    ≤69%</a:t>
          </a:r>
          <a:endParaRPr lang="en-A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232F0-37CA-44CD-B928-A91C9D375183}" type="datetimeFigureOut">
              <a:rPr lang="en-US"/>
              <a:pPr>
                <a:defRPr/>
              </a:pPr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75C64-900C-4A51-94EB-7D3545C7B3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7E7B9C-B410-43E0-898E-5A5348FF6307}" type="datetimeFigureOut">
              <a:rPr lang="en-US"/>
              <a:pPr>
                <a:defRPr/>
              </a:pPr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F5FCFE-C6E5-49F9-84D2-E851EA8C36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95275"/>
            <a:ext cx="1211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54000"/>
            <a:ext cx="5400000" cy="1194558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00" y="3420000"/>
            <a:ext cx="5400000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03367" y="1931988"/>
            <a:ext cx="2740633" cy="273859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503238" y="6002338"/>
            <a:ext cx="5400675" cy="27781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A6A6A6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03238" y="6432550"/>
            <a:ext cx="2895600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A6A6A6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4D0916"/>
              </a:gs>
              <a:gs pos="100000">
                <a:srgbClr val="B4082B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2738"/>
            <a:ext cx="1187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1380893" y="812994"/>
            <a:ext cx="6158207" cy="5638606"/>
            <a:chOff x="1227664" y="277800"/>
            <a:chExt cx="6781803" cy="6209586"/>
          </a:xfrm>
          <a:solidFill>
            <a:srgbClr val="9BBBD7"/>
          </a:solidFill>
        </p:grpSpPr>
        <p:sp>
          <p:nvSpPr>
            <p:cNvPr id="14" name="Freeform 13"/>
            <p:cNvSpPr/>
            <p:nvPr/>
          </p:nvSpPr>
          <p:spPr>
            <a:xfrm>
              <a:off x="3924300" y="3145367"/>
              <a:ext cx="1926167" cy="2146300"/>
            </a:xfrm>
            <a:custGeom>
              <a:avLst/>
              <a:gdLst/>
              <a:ahLst/>
              <a:cxnLst/>
              <a:rect l="l" t="t" r="r" b="b"/>
              <a:pathLst>
                <a:path w="1926167" h="2146300">
                  <a:moveTo>
                    <a:pt x="4233" y="0"/>
                  </a:moveTo>
                  <a:lnTo>
                    <a:pt x="1926167" y="0"/>
                  </a:lnTo>
                  <a:cubicBezTo>
                    <a:pt x="1924756" y="715433"/>
                    <a:pt x="1923344" y="1430867"/>
                    <a:pt x="1921933" y="2146300"/>
                  </a:cubicBezTo>
                  <a:lnTo>
                    <a:pt x="1440543" y="1796571"/>
                  </a:lnTo>
                  <a:lnTo>
                    <a:pt x="1425320" y="1788309"/>
                  </a:lnTo>
                  <a:cubicBezTo>
                    <a:pt x="1362260" y="1745706"/>
                    <a:pt x="1320799" y="1673559"/>
                    <a:pt x="1320799" y="1591729"/>
                  </a:cubicBezTo>
                  <a:lnTo>
                    <a:pt x="1322506" y="1574800"/>
                  </a:lnTo>
                  <a:lnTo>
                    <a:pt x="1320800" y="1574800"/>
                  </a:lnTo>
                  <a:lnTo>
                    <a:pt x="1320800" y="1291166"/>
                  </a:lnTo>
                  <a:lnTo>
                    <a:pt x="1203272" y="1379312"/>
                  </a:lnTo>
                  <a:lnTo>
                    <a:pt x="1200565" y="1382594"/>
                  </a:lnTo>
                  <a:cubicBezTo>
                    <a:pt x="1157664" y="1425494"/>
                    <a:pt x="1098397" y="1452029"/>
                    <a:pt x="1032933" y="1452029"/>
                  </a:cubicBezTo>
                  <a:cubicBezTo>
                    <a:pt x="983835" y="1452029"/>
                    <a:pt x="938223" y="1437103"/>
                    <a:pt x="900387" y="1411542"/>
                  </a:cubicBezTo>
                  <a:lnTo>
                    <a:pt x="897665" y="1409296"/>
                  </a:lnTo>
                  <a:lnTo>
                    <a:pt x="897467" y="1409700"/>
                  </a:lnTo>
                  <a:lnTo>
                    <a:pt x="325967" y="999066"/>
                  </a:lnTo>
                  <a:lnTo>
                    <a:pt x="0" y="10922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927725" y="4657725"/>
              <a:ext cx="1419225" cy="824441"/>
            </a:xfrm>
            <a:custGeom>
              <a:avLst/>
              <a:gdLst/>
              <a:ahLst/>
              <a:cxnLst/>
              <a:rect l="l" t="t" r="r" b="b"/>
              <a:pathLst>
                <a:path w="1419225" h="824441">
                  <a:moveTo>
                    <a:pt x="0" y="0"/>
                  </a:moveTo>
                  <a:lnTo>
                    <a:pt x="590550" y="377825"/>
                  </a:lnTo>
                  <a:lnTo>
                    <a:pt x="1098550" y="377825"/>
                  </a:lnTo>
                  <a:lnTo>
                    <a:pt x="1419225" y="622300"/>
                  </a:lnTo>
                  <a:lnTo>
                    <a:pt x="1308100" y="647700"/>
                  </a:lnTo>
                  <a:lnTo>
                    <a:pt x="301625" y="819150"/>
                  </a:lnTo>
                  <a:lnTo>
                    <a:pt x="300232" y="814894"/>
                  </a:lnTo>
                  <a:lnTo>
                    <a:pt x="252942" y="824441"/>
                  </a:lnTo>
                  <a:cubicBezTo>
                    <a:pt x="228978" y="824441"/>
                    <a:pt x="206148" y="819584"/>
                    <a:pt x="185382" y="810801"/>
                  </a:cubicBezTo>
                  <a:lnTo>
                    <a:pt x="169729" y="800247"/>
                  </a:lnTo>
                  <a:lnTo>
                    <a:pt x="168275" y="803275"/>
                  </a:lnTo>
                  <a:lnTo>
                    <a:pt x="0" y="6889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27725" y="3597274"/>
              <a:ext cx="2081741" cy="1631950"/>
            </a:xfrm>
            <a:custGeom>
              <a:avLst/>
              <a:gdLst/>
              <a:ahLst/>
              <a:cxnLst/>
              <a:rect l="l" t="t" r="r" b="b"/>
              <a:pathLst>
                <a:path w="2081741" h="1631950">
                  <a:moveTo>
                    <a:pt x="2079625" y="0"/>
                  </a:moveTo>
                  <a:lnTo>
                    <a:pt x="2079625" y="3176"/>
                  </a:lnTo>
                  <a:lnTo>
                    <a:pt x="2079625" y="355600"/>
                  </a:lnTo>
                  <a:lnTo>
                    <a:pt x="2077365" y="356150"/>
                  </a:lnTo>
                  <a:lnTo>
                    <a:pt x="2081741" y="377824"/>
                  </a:lnTo>
                  <a:cubicBezTo>
                    <a:pt x="2081741" y="401789"/>
                    <a:pt x="2076884" y="424619"/>
                    <a:pt x="2068101" y="445384"/>
                  </a:cubicBezTo>
                  <a:lnTo>
                    <a:pt x="2060282" y="456982"/>
                  </a:lnTo>
                  <a:lnTo>
                    <a:pt x="2060575" y="457200"/>
                  </a:lnTo>
                  <a:lnTo>
                    <a:pt x="1504950" y="1587500"/>
                  </a:lnTo>
                  <a:lnTo>
                    <a:pt x="1479550" y="1631950"/>
                  </a:lnTo>
                  <a:lnTo>
                    <a:pt x="1127125" y="1355725"/>
                  </a:lnTo>
                  <a:lnTo>
                    <a:pt x="603250" y="1355725"/>
                  </a:lnTo>
                  <a:lnTo>
                    <a:pt x="0" y="962025"/>
                  </a:lnTo>
                  <a:cubicBezTo>
                    <a:pt x="2117" y="672042"/>
                    <a:pt x="4233" y="382058"/>
                    <a:pt x="0" y="95250"/>
                  </a:cubicBezTo>
                  <a:lnTo>
                    <a:pt x="1285877" y="95250"/>
                  </a:lnTo>
                  <a:lnTo>
                    <a:pt x="1315393" y="76301"/>
                  </a:lnTo>
                  <a:cubicBezTo>
                    <a:pt x="1338858" y="60624"/>
                    <a:pt x="1346994" y="53579"/>
                    <a:pt x="1365250" y="44451"/>
                  </a:cubicBezTo>
                  <a:cubicBezTo>
                    <a:pt x="1389592" y="32280"/>
                    <a:pt x="1405467" y="26459"/>
                    <a:pt x="1431925" y="22226"/>
                  </a:cubicBezTo>
                  <a:cubicBezTo>
                    <a:pt x="1458383" y="17993"/>
                    <a:pt x="1490133" y="14818"/>
                    <a:pt x="1524000" y="19051"/>
                  </a:cubicBezTo>
                  <a:cubicBezTo>
                    <a:pt x="1557867" y="23284"/>
                    <a:pt x="1599671" y="37572"/>
                    <a:pt x="1635125" y="47626"/>
                  </a:cubicBezTo>
                  <a:cubicBezTo>
                    <a:pt x="1670579" y="57680"/>
                    <a:pt x="1709208" y="72497"/>
                    <a:pt x="1736725" y="79376"/>
                  </a:cubicBezTo>
                  <a:cubicBezTo>
                    <a:pt x="1764242" y="86255"/>
                    <a:pt x="1775883" y="87843"/>
                    <a:pt x="1800225" y="88901"/>
                  </a:cubicBezTo>
                  <a:cubicBezTo>
                    <a:pt x="1824567" y="89959"/>
                    <a:pt x="1856846" y="89430"/>
                    <a:pt x="1882775" y="85726"/>
                  </a:cubicBezTo>
                  <a:cubicBezTo>
                    <a:pt x="1908704" y="82022"/>
                    <a:pt x="1931988" y="74613"/>
                    <a:pt x="1955800" y="66676"/>
                  </a:cubicBezTo>
                  <a:cubicBezTo>
                    <a:pt x="1979613" y="58738"/>
                    <a:pt x="2005013" y="48684"/>
                    <a:pt x="2025650" y="38101"/>
                  </a:cubicBezTo>
                  <a:cubicBezTo>
                    <a:pt x="2041129" y="30164"/>
                    <a:pt x="2064941" y="12404"/>
                    <a:pt x="2074987" y="5582"/>
                  </a:cubicBezTo>
                  <a:lnTo>
                    <a:pt x="2078202" y="39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81228" y="5837762"/>
              <a:ext cx="681572" cy="649624"/>
            </a:xfrm>
            <a:custGeom>
              <a:avLst/>
              <a:gdLst/>
              <a:ahLst/>
              <a:cxnLst/>
              <a:rect l="l" t="t" r="r" b="b"/>
              <a:pathLst>
                <a:path w="681572" h="649624">
                  <a:moveTo>
                    <a:pt x="205322" y="0"/>
                  </a:moveTo>
                  <a:lnTo>
                    <a:pt x="211669" y="0"/>
                  </a:lnTo>
                  <a:lnTo>
                    <a:pt x="469903" y="0"/>
                  </a:lnTo>
                  <a:lnTo>
                    <a:pt x="475197" y="0"/>
                  </a:lnTo>
                  <a:lnTo>
                    <a:pt x="475197" y="533"/>
                  </a:lnTo>
                  <a:lnTo>
                    <a:pt x="512562" y="4300"/>
                  </a:lnTo>
                  <a:cubicBezTo>
                    <a:pt x="609016" y="24037"/>
                    <a:pt x="681572" y="109380"/>
                    <a:pt x="681572" y="211669"/>
                  </a:cubicBezTo>
                  <a:cubicBezTo>
                    <a:pt x="681572" y="226282"/>
                    <a:pt x="680092" y="240549"/>
                    <a:pt x="677272" y="254328"/>
                  </a:cubicBezTo>
                  <a:lnTo>
                    <a:pt x="667291" y="286483"/>
                  </a:lnTo>
                  <a:lnTo>
                    <a:pt x="668872" y="286812"/>
                  </a:lnTo>
                  <a:lnTo>
                    <a:pt x="549887" y="509126"/>
                  </a:lnTo>
                  <a:lnTo>
                    <a:pt x="546404" y="520347"/>
                  </a:lnTo>
                  <a:cubicBezTo>
                    <a:pt x="514271" y="596318"/>
                    <a:pt x="439046" y="649624"/>
                    <a:pt x="351369" y="649624"/>
                  </a:cubicBezTo>
                  <a:cubicBezTo>
                    <a:pt x="292918" y="649624"/>
                    <a:pt x="240001" y="625932"/>
                    <a:pt x="201697" y="587628"/>
                  </a:cubicBezTo>
                  <a:lnTo>
                    <a:pt x="192896" y="574575"/>
                  </a:lnTo>
                  <a:lnTo>
                    <a:pt x="186272" y="575737"/>
                  </a:lnTo>
                  <a:lnTo>
                    <a:pt x="14822" y="293162"/>
                  </a:lnTo>
                  <a:lnTo>
                    <a:pt x="16144" y="292480"/>
                  </a:lnTo>
                  <a:lnTo>
                    <a:pt x="4300" y="254328"/>
                  </a:lnTo>
                  <a:cubicBezTo>
                    <a:pt x="1480" y="240549"/>
                    <a:pt x="0" y="226282"/>
                    <a:pt x="0" y="211669"/>
                  </a:cubicBezTo>
                  <a:cubicBezTo>
                    <a:pt x="0" y="109380"/>
                    <a:pt x="72556" y="24037"/>
                    <a:pt x="169010" y="4300"/>
                  </a:cubicBezTo>
                  <a:lnTo>
                    <a:pt x="205322" y="6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58"/>
            <p:cNvSpPr/>
            <p:nvPr/>
          </p:nvSpPr>
          <p:spPr>
            <a:xfrm>
              <a:off x="3924299" y="479425"/>
              <a:ext cx="1422400" cy="2587625"/>
            </a:xfrm>
            <a:custGeom>
              <a:avLst/>
              <a:gdLst/>
              <a:ahLst/>
              <a:cxnLst/>
              <a:rect l="l" t="t" r="r" b="b"/>
              <a:pathLst>
                <a:path w="1422400" h="2587625">
                  <a:moveTo>
                    <a:pt x="463550" y="0"/>
                  </a:moveTo>
                  <a:lnTo>
                    <a:pt x="955675" y="0"/>
                  </a:lnTo>
                  <a:lnTo>
                    <a:pt x="955931" y="2880"/>
                  </a:lnTo>
                  <a:lnTo>
                    <a:pt x="984581" y="5768"/>
                  </a:lnTo>
                  <a:cubicBezTo>
                    <a:pt x="1078628" y="25013"/>
                    <a:pt x="1149374" y="108226"/>
                    <a:pt x="1149374" y="207963"/>
                  </a:cubicBezTo>
                  <a:cubicBezTo>
                    <a:pt x="1149374" y="236459"/>
                    <a:pt x="1143599" y="263607"/>
                    <a:pt x="1133155" y="288299"/>
                  </a:cubicBezTo>
                  <a:lnTo>
                    <a:pt x="1125021" y="300363"/>
                  </a:lnTo>
                  <a:lnTo>
                    <a:pt x="1016000" y="536575"/>
                  </a:lnTo>
                  <a:lnTo>
                    <a:pt x="1422400" y="806450"/>
                  </a:lnTo>
                  <a:lnTo>
                    <a:pt x="1422400" y="2587625"/>
                  </a:lnTo>
                  <a:lnTo>
                    <a:pt x="3175" y="2587625"/>
                  </a:lnTo>
                  <a:cubicBezTo>
                    <a:pt x="2117" y="1851025"/>
                    <a:pt x="1058" y="1114425"/>
                    <a:pt x="0" y="377825"/>
                  </a:cubicBezTo>
                  <a:lnTo>
                    <a:pt x="326091" y="63592"/>
                  </a:lnTo>
                  <a:lnTo>
                    <a:pt x="327148" y="62025"/>
                  </a:lnTo>
                  <a:lnTo>
                    <a:pt x="329045" y="60746"/>
                  </a:lnTo>
                  <a:lnTo>
                    <a:pt x="349250" y="41275"/>
                  </a:lnTo>
                  <a:lnTo>
                    <a:pt x="352070" y="45222"/>
                  </a:lnTo>
                  <a:lnTo>
                    <a:pt x="392751" y="17794"/>
                  </a:lnTo>
                  <a:cubicBezTo>
                    <a:pt x="405097" y="12572"/>
                    <a:pt x="418056" y="8517"/>
                    <a:pt x="431492" y="5768"/>
                  </a:cubicBezTo>
                  <a:lnTo>
                    <a:pt x="463696" y="25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27133" y="277800"/>
              <a:ext cx="2582334" cy="3333233"/>
            </a:xfrm>
            <a:custGeom>
              <a:avLst/>
              <a:gdLst/>
              <a:ahLst/>
              <a:cxnLst/>
              <a:rect l="l" t="t" r="r" b="b"/>
              <a:pathLst>
                <a:path w="2582334" h="3333233">
                  <a:moveTo>
                    <a:pt x="741892" y="0"/>
                  </a:moveTo>
                  <a:cubicBezTo>
                    <a:pt x="782223" y="0"/>
                    <a:pt x="818735" y="16347"/>
                    <a:pt x="845165" y="42777"/>
                  </a:cubicBezTo>
                  <a:lnTo>
                    <a:pt x="871658" y="82071"/>
                  </a:lnTo>
                  <a:lnTo>
                    <a:pt x="872067" y="82033"/>
                  </a:lnTo>
                  <a:lnTo>
                    <a:pt x="872695" y="83609"/>
                  </a:lnTo>
                  <a:lnTo>
                    <a:pt x="876465" y="89201"/>
                  </a:lnTo>
                  <a:lnTo>
                    <a:pt x="878052" y="97065"/>
                  </a:lnTo>
                  <a:lnTo>
                    <a:pt x="1426634" y="1474800"/>
                  </a:lnTo>
                  <a:lnTo>
                    <a:pt x="2490679" y="2585291"/>
                  </a:lnTo>
                  <a:lnTo>
                    <a:pt x="2512898" y="2603624"/>
                  </a:lnTo>
                  <a:cubicBezTo>
                    <a:pt x="2545073" y="2635799"/>
                    <a:pt x="2568043" y="2677181"/>
                    <a:pt x="2577517" y="2723478"/>
                  </a:cubicBezTo>
                  <a:lnTo>
                    <a:pt x="2582226" y="2770193"/>
                  </a:lnTo>
                  <a:lnTo>
                    <a:pt x="2582334" y="2770200"/>
                  </a:lnTo>
                  <a:lnTo>
                    <a:pt x="2582325" y="2771174"/>
                  </a:lnTo>
                  <a:lnTo>
                    <a:pt x="2582333" y="2771255"/>
                  </a:lnTo>
                  <a:lnTo>
                    <a:pt x="2582323" y="2771353"/>
                  </a:lnTo>
                  <a:lnTo>
                    <a:pt x="2578103" y="3218680"/>
                  </a:lnTo>
                  <a:lnTo>
                    <a:pt x="2580216" y="3221049"/>
                  </a:lnTo>
                  <a:cubicBezTo>
                    <a:pt x="2585508" y="3223166"/>
                    <a:pt x="2548466" y="3251211"/>
                    <a:pt x="2526241" y="3265499"/>
                  </a:cubicBezTo>
                  <a:cubicBezTo>
                    <a:pt x="2504016" y="3279787"/>
                    <a:pt x="2473854" y="3296720"/>
                    <a:pt x="2446866" y="3306774"/>
                  </a:cubicBezTo>
                  <a:cubicBezTo>
                    <a:pt x="2419879" y="3316828"/>
                    <a:pt x="2392891" y="3322649"/>
                    <a:pt x="2364316" y="3325824"/>
                  </a:cubicBezTo>
                  <a:cubicBezTo>
                    <a:pt x="2335741" y="3328999"/>
                    <a:pt x="2304520" y="3329528"/>
                    <a:pt x="2275416" y="3325824"/>
                  </a:cubicBezTo>
                  <a:cubicBezTo>
                    <a:pt x="2246312" y="3322120"/>
                    <a:pt x="2215620" y="3311536"/>
                    <a:pt x="2189691" y="3303599"/>
                  </a:cubicBezTo>
                  <a:cubicBezTo>
                    <a:pt x="2163762" y="3295662"/>
                    <a:pt x="2146299" y="3285078"/>
                    <a:pt x="2119841" y="3278199"/>
                  </a:cubicBezTo>
                  <a:cubicBezTo>
                    <a:pt x="2093383" y="3271320"/>
                    <a:pt x="2056870" y="3265499"/>
                    <a:pt x="2030941" y="3262324"/>
                  </a:cubicBezTo>
                  <a:cubicBezTo>
                    <a:pt x="2005012" y="3259149"/>
                    <a:pt x="1988079" y="3257561"/>
                    <a:pt x="1964266" y="3259149"/>
                  </a:cubicBezTo>
                  <a:cubicBezTo>
                    <a:pt x="1940453" y="3260737"/>
                    <a:pt x="1911349" y="3264970"/>
                    <a:pt x="1888066" y="3271849"/>
                  </a:cubicBezTo>
                  <a:cubicBezTo>
                    <a:pt x="1864783" y="3278728"/>
                    <a:pt x="1845733" y="3290370"/>
                    <a:pt x="1824566" y="3300424"/>
                  </a:cubicBezTo>
                  <a:cubicBezTo>
                    <a:pt x="1808691" y="3307965"/>
                    <a:pt x="1782101" y="3321756"/>
                    <a:pt x="1768905" y="3328404"/>
                  </a:cubicBezTo>
                  <a:lnTo>
                    <a:pt x="1761870" y="3331787"/>
                  </a:lnTo>
                  <a:lnTo>
                    <a:pt x="1761067" y="3333233"/>
                  </a:lnTo>
                  <a:lnTo>
                    <a:pt x="508000" y="3333233"/>
                  </a:lnTo>
                  <a:lnTo>
                    <a:pt x="503767" y="2787133"/>
                  </a:lnTo>
                  <a:lnTo>
                    <a:pt x="0" y="2787133"/>
                  </a:lnTo>
                  <a:cubicBezTo>
                    <a:pt x="2823" y="2209989"/>
                    <a:pt x="1411" y="1637078"/>
                    <a:pt x="0" y="1064167"/>
                  </a:cubicBezTo>
                  <a:lnTo>
                    <a:pt x="359834" y="1305467"/>
                  </a:lnTo>
                  <a:lnTo>
                    <a:pt x="596900" y="107433"/>
                  </a:lnTo>
                  <a:lnTo>
                    <a:pt x="603767" y="106799"/>
                  </a:lnTo>
                  <a:lnTo>
                    <a:pt x="607320" y="89201"/>
                  </a:lnTo>
                  <a:cubicBezTo>
                    <a:pt x="629491" y="36781"/>
                    <a:pt x="681396" y="0"/>
                    <a:pt x="74189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227664" y="800100"/>
              <a:ext cx="2620436" cy="4016375"/>
            </a:xfrm>
            <a:custGeom>
              <a:avLst/>
              <a:gdLst/>
              <a:ahLst/>
              <a:cxnLst/>
              <a:rect l="l" t="t" r="r" b="b"/>
              <a:pathLst>
                <a:path w="2620436" h="4016375">
                  <a:moveTo>
                    <a:pt x="2474384" y="0"/>
                  </a:moveTo>
                  <a:cubicBezTo>
                    <a:pt x="2503317" y="0"/>
                    <a:pt x="2530880" y="5864"/>
                    <a:pt x="2555950" y="16468"/>
                  </a:cubicBezTo>
                  <a:lnTo>
                    <a:pt x="2620436" y="59945"/>
                  </a:lnTo>
                  <a:lnTo>
                    <a:pt x="2620436" y="3463925"/>
                  </a:lnTo>
                  <a:lnTo>
                    <a:pt x="2620435" y="3463925"/>
                  </a:lnTo>
                  <a:lnTo>
                    <a:pt x="750853" y="3996772"/>
                  </a:lnTo>
                  <a:lnTo>
                    <a:pt x="746201" y="3999908"/>
                  </a:lnTo>
                  <a:cubicBezTo>
                    <a:pt x="721131" y="4010512"/>
                    <a:pt x="693568" y="4016375"/>
                    <a:pt x="664635" y="4016375"/>
                  </a:cubicBezTo>
                  <a:cubicBezTo>
                    <a:pt x="563370" y="4016375"/>
                    <a:pt x="478882" y="3944545"/>
                    <a:pt x="459342" y="3849057"/>
                  </a:cubicBezTo>
                  <a:lnTo>
                    <a:pt x="458534" y="3841043"/>
                  </a:lnTo>
                  <a:lnTo>
                    <a:pt x="455085" y="3841750"/>
                  </a:lnTo>
                  <a:lnTo>
                    <a:pt x="74865" y="2298692"/>
                  </a:lnTo>
                  <a:lnTo>
                    <a:pt x="74085" y="2298700"/>
                  </a:lnTo>
                  <a:lnTo>
                    <a:pt x="4235" y="2032000"/>
                  </a:lnTo>
                  <a:lnTo>
                    <a:pt x="8581" y="2031605"/>
                  </a:lnTo>
                  <a:lnTo>
                    <a:pt x="0" y="1974850"/>
                  </a:lnTo>
                  <a:cubicBezTo>
                    <a:pt x="0" y="1916984"/>
                    <a:pt x="23455" y="1864597"/>
                    <a:pt x="61376" y="1826676"/>
                  </a:cubicBezTo>
                  <a:lnTo>
                    <a:pt x="88512" y="1808380"/>
                  </a:lnTo>
                  <a:lnTo>
                    <a:pt x="83610" y="1803400"/>
                  </a:lnTo>
                  <a:lnTo>
                    <a:pt x="566210" y="1330325"/>
                  </a:lnTo>
                  <a:lnTo>
                    <a:pt x="567758" y="1332135"/>
                  </a:lnTo>
                  <a:lnTo>
                    <a:pt x="572551" y="1325026"/>
                  </a:lnTo>
                  <a:cubicBezTo>
                    <a:pt x="600992" y="1296585"/>
                    <a:pt x="637570" y="1276281"/>
                    <a:pt x="678493" y="1267907"/>
                  </a:cubicBezTo>
                  <a:lnTo>
                    <a:pt x="690548" y="1266692"/>
                  </a:lnTo>
                  <a:lnTo>
                    <a:pt x="690035" y="1263650"/>
                  </a:lnTo>
                  <a:lnTo>
                    <a:pt x="1236135" y="1158875"/>
                  </a:lnTo>
                  <a:lnTo>
                    <a:pt x="2341035" y="44450"/>
                  </a:lnTo>
                  <a:lnTo>
                    <a:pt x="2344930" y="48755"/>
                  </a:lnTo>
                  <a:lnTo>
                    <a:pt x="2392818" y="16467"/>
                  </a:lnTo>
                  <a:cubicBezTo>
                    <a:pt x="2417888" y="5864"/>
                    <a:pt x="2445451" y="0"/>
                    <a:pt x="247438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" name="Oval 20"/>
          <p:cNvSpPr/>
          <p:nvPr userDrawn="1"/>
        </p:nvSpPr>
        <p:spPr>
          <a:xfrm>
            <a:off x="6581775" y="3968750"/>
            <a:ext cx="865188" cy="865188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330825" y="5688013"/>
            <a:ext cx="865188" cy="865187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6283325" y="4894263"/>
            <a:ext cx="865188" cy="865187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5718175" y="2274888"/>
            <a:ext cx="865188" cy="865187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051300" y="1779588"/>
            <a:ext cx="865188" cy="865187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4256088" y="3968750"/>
            <a:ext cx="865187" cy="865188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2222500" y="3187700"/>
            <a:ext cx="865188" cy="865188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5800725" y="5141913"/>
            <a:ext cx="444500" cy="2301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VIC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897563" y="4265613"/>
            <a:ext cx="523875" cy="231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NSW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3829050" y="2773363"/>
            <a:ext cx="1290638" cy="231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NT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29050" y="3594100"/>
            <a:ext cx="1749425" cy="230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SA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283325" y="6011863"/>
            <a:ext cx="444500" cy="2301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TAS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5716588" y="3282950"/>
            <a:ext cx="866775" cy="230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QLD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2220913" y="2773363"/>
            <a:ext cx="866775" cy="231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chemeClr val="bg1"/>
                </a:solidFill>
                <a:latin typeface="+mn-lt"/>
                <a:cs typeface="+mn-cs"/>
              </a:rPr>
              <a:t>WA</a:t>
            </a:r>
          </a:p>
        </p:txBody>
      </p:sp>
      <p:sp>
        <p:nvSpPr>
          <p:cNvPr id="41" name="Oval 40"/>
          <p:cNvSpPr/>
          <p:nvPr userDrawn="1"/>
        </p:nvSpPr>
        <p:spPr>
          <a:xfrm>
            <a:off x="7450138" y="4889500"/>
            <a:ext cx="865187" cy="865188"/>
          </a:xfrm>
          <a:prstGeom prst="ellipse">
            <a:avLst/>
          </a:prstGeom>
          <a:solidFill>
            <a:srgbClr val="003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/>
          <p:cNvSpPr txBox="1"/>
          <p:nvPr userDrawn="1"/>
        </p:nvSpPr>
        <p:spPr>
          <a:xfrm>
            <a:off x="7450138" y="4572000"/>
            <a:ext cx="865187" cy="230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100" dirty="0">
                <a:solidFill>
                  <a:srgbClr val="9BBBD7"/>
                </a:solidFill>
                <a:latin typeface="+mn-lt"/>
                <a:cs typeface="+mn-cs"/>
              </a:rPr>
              <a:t>ACT</a:t>
            </a:r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8324850" y="630555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595468-3A83-4AF2-B31B-18C7342111C3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6834775" cy="900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582127" y="4091297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1"/>
          </p:nvPr>
        </p:nvSpPr>
        <p:spPr>
          <a:xfrm>
            <a:off x="5330570" y="5810249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6283322" y="5015888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3"/>
          </p:nvPr>
        </p:nvSpPr>
        <p:spPr>
          <a:xfrm>
            <a:off x="5717005" y="2395503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/>
          </p:nvPr>
        </p:nvSpPr>
        <p:spPr>
          <a:xfrm>
            <a:off x="4049379" y="1900202"/>
            <a:ext cx="865012" cy="611880"/>
          </a:xfrm>
          <a:ln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5"/>
          </p:nvPr>
        </p:nvSpPr>
        <p:spPr>
          <a:xfrm>
            <a:off x="4254181" y="4090686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6"/>
          </p:nvPr>
        </p:nvSpPr>
        <p:spPr>
          <a:xfrm>
            <a:off x="2220579" y="3308247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17"/>
          </p:nvPr>
        </p:nvSpPr>
        <p:spPr>
          <a:xfrm>
            <a:off x="7450309" y="5011783"/>
            <a:ext cx="865012" cy="611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3810000" y="2268538"/>
            <a:ext cx="1516063" cy="912812"/>
            <a:chOff x="3809999" y="2268810"/>
            <a:chExt cx="1515536" cy="912862"/>
          </a:xfrm>
        </p:grpSpPr>
        <p:sp>
          <p:nvSpPr>
            <p:cNvPr id="3" name="Oval 9"/>
            <p:cNvSpPr/>
            <p:nvPr userDrawn="1"/>
          </p:nvSpPr>
          <p:spPr>
            <a:xfrm>
              <a:off x="3809999" y="2318025"/>
              <a:ext cx="152347" cy="863647"/>
            </a:xfrm>
            <a:custGeom>
              <a:avLst/>
              <a:gdLst/>
              <a:ahLst/>
              <a:cxnLst/>
              <a:rect l="l" t="t" r="r" b="b"/>
              <a:pathLst>
                <a:path w="152400" h="864241">
                  <a:moveTo>
                    <a:pt x="152400" y="0"/>
                  </a:moveTo>
                  <a:lnTo>
                    <a:pt x="152400" y="864241"/>
                  </a:lnTo>
                  <a:lnTo>
                    <a:pt x="129776" y="838043"/>
                  </a:lnTo>
                  <a:cubicBezTo>
                    <a:pt x="47842" y="722170"/>
                    <a:pt x="0" y="582483"/>
                    <a:pt x="0" y="432120"/>
                  </a:cubicBezTo>
                  <a:cubicBezTo>
                    <a:pt x="0" y="281757"/>
                    <a:pt x="47842" y="142070"/>
                    <a:pt x="129776" y="26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14"/>
            <p:cNvSpPr/>
            <p:nvPr userDrawn="1"/>
          </p:nvSpPr>
          <p:spPr>
            <a:xfrm>
              <a:off x="5181122" y="2268810"/>
              <a:ext cx="144413" cy="863647"/>
            </a:xfrm>
            <a:custGeom>
              <a:avLst/>
              <a:gdLst/>
              <a:ahLst/>
              <a:cxnLst/>
              <a:rect l="l" t="t" r="r" b="b"/>
              <a:pathLst>
                <a:path w="143935" h="864118">
                  <a:moveTo>
                    <a:pt x="0" y="0"/>
                  </a:moveTo>
                  <a:lnTo>
                    <a:pt x="23919" y="29688"/>
                  </a:lnTo>
                  <a:cubicBezTo>
                    <a:pt x="99691" y="144547"/>
                    <a:pt x="143935" y="283012"/>
                    <a:pt x="143935" y="432059"/>
                  </a:cubicBezTo>
                  <a:cubicBezTo>
                    <a:pt x="143935" y="581106"/>
                    <a:pt x="99691" y="719571"/>
                    <a:pt x="23919" y="834430"/>
                  </a:cubicBezTo>
                  <a:lnTo>
                    <a:pt x="0" y="864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803400"/>
            <a:ext cx="22796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SF_Logo_Han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370138"/>
            <a:ext cx="1200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SF_Logo_Han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26" y="1960040"/>
            <a:ext cx="1200150" cy="110490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324850" y="630555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31AC37-6BCE-4ED3-803A-8A6B685226DB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731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95275"/>
            <a:ext cx="1211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011526"/>
              </a:gs>
              <a:gs pos="100000">
                <a:srgbClr val="2A6E9C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54000"/>
            <a:ext cx="5400000" cy="1194558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00" y="3420000"/>
            <a:ext cx="5400000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03367" y="1931988"/>
            <a:ext cx="2740633" cy="273859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503238" y="6002338"/>
            <a:ext cx="5400675" cy="27781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03238" y="6432550"/>
            <a:ext cx="2895600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6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2738"/>
            <a:ext cx="1187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324850" y="630555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9E160E-6764-4459-8E90-4D1E1A38B7AA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265378"/>
            <a:ext cx="5400000" cy="1783180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b="1" i="0" cap="all" baseline="0">
                <a:solidFill>
                  <a:srgbClr val="003A66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00" y="3420000"/>
            <a:ext cx="5400000" cy="861774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i="0" baseline="0">
                <a:solidFill>
                  <a:srgbClr val="003A66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03367" y="1931988"/>
            <a:ext cx="2740633" cy="273859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503238" y="6002338"/>
            <a:ext cx="5400675" cy="27781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03238" y="6432550"/>
            <a:ext cx="2895600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2738"/>
            <a:ext cx="1187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558213" y="6432550"/>
            <a:ext cx="407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57A84-11CA-4CE3-A385-2BBEA28CE20E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7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2738"/>
            <a:ext cx="1187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324850" y="630555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DB797F-DC47-442F-88A0-EBE2623E07C0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-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95275"/>
            <a:ext cx="1211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3999" y="1836000"/>
            <a:ext cx="8360404" cy="264001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60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7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- R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95275"/>
            <a:ext cx="1211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 userDrawn="1"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011526"/>
              </a:gs>
              <a:gs pos="100000">
                <a:srgbClr val="2A6E9C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3999" y="1836000"/>
            <a:ext cx="8360404" cy="264001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60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4D0916"/>
              </a:gs>
              <a:gs pos="100000">
                <a:srgbClr val="B4082B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2738"/>
            <a:ext cx="1187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24850" y="630555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570B68-2BA7-4851-B856-20C098752EF3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6834775" cy="900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4D0916"/>
              </a:gs>
              <a:gs pos="100000">
                <a:srgbClr val="B4082B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12738"/>
            <a:ext cx="1187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324850" y="630555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00C70A-60A2-4C9D-93A4-81018EA3E069}" type="slidenum">
              <a:rPr lang="en-AU" altLang="en-US" sz="1200"/>
              <a:pPr eaLnBrk="1" hangingPunct="1"/>
              <a:t>‹#›</a:t>
            </a:fld>
            <a:endParaRPr lang="en-AU" altLang="en-US" sz="12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4001" y="1620000"/>
            <a:ext cx="8640000" cy="523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6834775" cy="900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15900"/>
            <a:ext cx="68357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6192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4D0916"/>
              </a:gs>
              <a:gs pos="100000">
                <a:srgbClr val="B4082B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32A53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32A53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rgbClr val="032A5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400"/>
        </a:spcAft>
        <a:buFont typeface="Arial" panose="020B0604020202020204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/>
          <p:nvPr/>
        </p:nvSpPr>
        <p:spPr>
          <a:xfrm>
            <a:off x="0" y="0"/>
            <a:ext cx="576263" cy="6858000"/>
          </a:xfrm>
          <a:custGeom>
            <a:avLst/>
            <a:gdLst/>
            <a:ahLst/>
            <a:cxnLst/>
            <a:rect l="l" t="t" r="r" b="b"/>
            <a:pathLst>
              <a:path w="576001" h="6858000">
                <a:moveTo>
                  <a:pt x="180001" y="0"/>
                </a:moveTo>
                <a:lnTo>
                  <a:pt x="576001" y="0"/>
                </a:lnTo>
                <a:cubicBezTo>
                  <a:pt x="357296" y="0"/>
                  <a:pt x="180001" y="177295"/>
                  <a:pt x="180001" y="396000"/>
                </a:cubicBez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620000"/>
                </a:lnTo>
                <a:lnTo>
                  <a:pt x="180000" y="6858000"/>
                </a:lnTo>
                <a:lnTo>
                  <a:pt x="0" y="6858000"/>
                </a:lnTo>
                <a:lnTo>
                  <a:pt x="0" y="1620000"/>
                </a:lnTo>
                <a:close/>
              </a:path>
            </a:pathLst>
          </a:custGeom>
          <a:gradFill>
            <a:gsLst>
              <a:gs pos="0">
                <a:srgbClr val="6B0016"/>
              </a:gs>
              <a:gs pos="99000">
                <a:srgbClr val="B4082B"/>
              </a:gs>
            </a:gsLst>
            <a:lin ang="20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6263" y="2931979"/>
            <a:ext cx="695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500" b="1" i="0" kern="1200" cap="all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A53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4400" dirty="0" smtClean="0"/>
              <a:t>Supporting Students From disadvantaged Backgrounds to Succeed At School and Beyond</a:t>
            </a:r>
            <a:endParaRPr lang="en-US" sz="4400" dirty="0"/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95275"/>
            <a:ext cx="1211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583114" y="5956888"/>
            <a:ext cx="83407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bg1"/>
                </a:solidFill>
              </a:rPr>
              <a:t>International Conference on Employer Engagement and Training</a:t>
            </a:r>
          </a:p>
          <a:p>
            <a:pPr eaLnBrk="1" hangingPunct="1"/>
            <a:r>
              <a:rPr lang="en-US" altLang="en-US" sz="2200" dirty="0" err="1">
                <a:solidFill>
                  <a:schemeClr val="bg1"/>
                </a:solidFill>
              </a:rPr>
              <a:t>Dr</a:t>
            </a:r>
            <a:r>
              <a:rPr lang="en-US" altLang="en-US" sz="2200" dirty="0">
                <a:solidFill>
                  <a:schemeClr val="bg1"/>
                </a:solidFill>
              </a:rPr>
              <a:t> Gillian Considine, The Smith Family </a:t>
            </a:r>
            <a:r>
              <a:rPr lang="en-US" altLang="en-US" sz="2200" dirty="0" smtClean="0">
                <a:solidFill>
                  <a:schemeClr val="bg1"/>
                </a:solidFill>
              </a:rPr>
              <a:t>Australia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513" y="489568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July 2018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265488"/>
            <a:ext cx="6040437" cy="1193800"/>
          </a:xfrm>
        </p:spPr>
        <p:txBody>
          <a:bodyPr/>
          <a:lstStyle/>
          <a:p>
            <a:pPr>
              <a:defRPr/>
            </a:pPr>
            <a:r>
              <a:rPr lang="en-AU" sz="4800" dirty="0" smtClean="0"/>
              <a:t>1. School achievement &amp; </a:t>
            </a:r>
            <a:br>
              <a:rPr lang="en-AU" sz="4800" dirty="0" smtClean="0"/>
            </a:br>
            <a:r>
              <a:rPr lang="en-AU" sz="4800" dirty="0" smtClean="0"/>
              <a:t>School attendance</a:t>
            </a:r>
            <a:endParaRPr lang="en-AU" sz="4800" dirty="0"/>
          </a:p>
        </p:txBody>
      </p:sp>
      <p:pic>
        <p:nvPicPr>
          <p:cNvPr id="23555" name="Picture 2" descr="Page 6 - Saf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2"/>
          <a:stretch>
            <a:fillRect/>
          </a:stretch>
        </p:blipFill>
        <p:spPr bwMode="auto">
          <a:xfrm>
            <a:off x="6403975" y="2017713"/>
            <a:ext cx="27400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There is a relationship between English achievement and future school attendance 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392113" y="1668463"/>
            <a:ext cx="8520112" cy="3008312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``	</a:t>
            </a:r>
          </a:p>
        </p:txBody>
      </p:sp>
      <p:sp>
        <p:nvSpPr>
          <p:cNvPr id="4" name="Oval 3"/>
          <p:cNvSpPr/>
          <p:nvPr/>
        </p:nvSpPr>
        <p:spPr>
          <a:xfrm>
            <a:off x="6638925" y="2928938"/>
            <a:ext cx="1223963" cy="1423987"/>
          </a:xfrm>
          <a:prstGeom prst="ellipse">
            <a:avLst/>
          </a:prstGeom>
          <a:solidFill>
            <a:schemeClr val="bg1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045029" y="2046932"/>
          <a:ext cx="6981371" cy="254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439863" y="1722438"/>
            <a:ext cx="642302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Attendance rates 2015 to 2016 by English achievement in 2014</a:t>
            </a:r>
            <a:endParaRPr lang="en-A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" name="Line Callout 2 (No Border) 2"/>
          <p:cNvSpPr/>
          <p:nvPr/>
        </p:nvSpPr>
        <p:spPr>
          <a:xfrm>
            <a:off x="7916863" y="2428875"/>
            <a:ext cx="923925" cy="74453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360"/>
              <a:gd name="adj6" fmla="val -59038"/>
            </a:avLst>
          </a:prstGeom>
          <a:solidFill>
            <a:schemeClr val="tx1">
              <a:alpha val="3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dirty="0"/>
              <a:t>5 fewer days attending</a:t>
            </a:r>
          </a:p>
        </p:txBody>
      </p:sp>
      <p:sp>
        <p:nvSpPr>
          <p:cNvPr id="24584" name="Content Placeholder 2"/>
          <p:cNvSpPr>
            <a:spLocks noGrp="1"/>
          </p:cNvSpPr>
          <p:nvPr>
            <p:ph idx="1"/>
          </p:nvPr>
        </p:nvSpPr>
        <p:spPr>
          <a:xfrm>
            <a:off x="611188" y="4840288"/>
            <a:ext cx="8229600" cy="2152650"/>
          </a:xfrm>
        </p:spPr>
        <p:txBody>
          <a:bodyPr/>
          <a:lstStyle/>
          <a:p>
            <a:r>
              <a:rPr lang="en-AU" altLang="en-US" sz="2000" dirty="0" smtClean="0">
                <a:solidFill>
                  <a:schemeClr val="tx2"/>
                </a:solidFill>
              </a:rPr>
              <a:t>Lower English achievement grades in 2014 are a </a:t>
            </a:r>
            <a:r>
              <a:rPr lang="en-AU" altLang="en-US" sz="2000" b="1" dirty="0" smtClean="0">
                <a:solidFill>
                  <a:schemeClr val="tx2"/>
                </a:solidFill>
              </a:rPr>
              <a:t>predictor</a:t>
            </a:r>
            <a:r>
              <a:rPr lang="en-AU" altLang="en-US" sz="2000" dirty="0" smtClean="0">
                <a:solidFill>
                  <a:schemeClr val="tx2"/>
                </a:solidFill>
              </a:rPr>
              <a:t> of lower attendance in subsequent years. </a:t>
            </a:r>
          </a:p>
          <a:p>
            <a:r>
              <a:rPr lang="en-AU" altLang="en-US" sz="2000" b="1" dirty="0" smtClean="0">
                <a:solidFill>
                  <a:schemeClr val="tx2"/>
                </a:solidFill>
              </a:rPr>
              <a:t>decline</a:t>
            </a:r>
            <a:r>
              <a:rPr lang="en-AU" altLang="en-US" sz="2000" dirty="0" smtClean="0">
                <a:solidFill>
                  <a:schemeClr val="tx2"/>
                </a:solidFill>
              </a:rPr>
              <a:t> </a:t>
            </a:r>
            <a:r>
              <a:rPr lang="en-AU" altLang="en-US" sz="2000" dirty="0" smtClean="0">
                <a:solidFill>
                  <a:schemeClr val="tx2"/>
                </a:solidFill>
              </a:rPr>
              <a:t>in attendance greatest for students with ‘</a:t>
            </a:r>
            <a:r>
              <a:rPr lang="en-AU" altLang="en-US" sz="2000" i="1" dirty="0" smtClean="0">
                <a:solidFill>
                  <a:schemeClr val="tx2"/>
                </a:solidFill>
              </a:rPr>
              <a:t>E’ </a:t>
            </a:r>
            <a:r>
              <a:rPr lang="en-AU" altLang="en-US" sz="2000" dirty="0" smtClean="0">
                <a:solidFill>
                  <a:schemeClr val="tx2"/>
                </a:solidFill>
              </a:rPr>
              <a:t>grade</a:t>
            </a:r>
          </a:p>
          <a:p>
            <a:r>
              <a:rPr lang="en-AU" altLang="en-US" sz="2000" dirty="0" smtClean="0">
                <a:solidFill>
                  <a:schemeClr val="tx2"/>
                </a:solidFill>
              </a:rPr>
              <a:t>Converse applies - attendance </a:t>
            </a:r>
            <a:r>
              <a:rPr lang="en-AU" altLang="en-US" sz="2000" b="1" dirty="0" smtClean="0">
                <a:solidFill>
                  <a:schemeClr val="tx2"/>
                </a:solidFill>
              </a:rPr>
              <a:t>predicts </a:t>
            </a:r>
            <a:r>
              <a:rPr lang="en-AU" altLang="en-US" sz="2000" dirty="0" smtClean="0">
                <a:solidFill>
                  <a:schemeClr val="tx2"/>
                </a:solidFill>
              </a:rPr>
              <a:t>future achievement </a:t>
            </a:r>
          </a:p>
          <a:p>
            <a:r>
              <a:rPr lang="en-AU" altLang="en-US" sz="2000" dirty="0" smtClean="0">
                <a:solidFill>
                  <a:schemeClr val="tx2"/>
                </a:solidFill>
              </a:rPr>
              <a:t>Same relationships apply for maths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altLang="en-US" sz="2000" i="1" dirty="0" smtClean="0"/>
          </a:p>
          <a:p>
            <a:endParaRPr lang="en-AU" altLang="en-US" sz="2000" dirty="0" smtClean="0"/>
          </a:p>
          <a:p>
            <a:endParaRPr lang="en-AU" altLang="en-US" sz="2000" i="1" dirty="0" smtClean="0"/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1130300" y="2111375"/>
            <a:ext cx="395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400">
                <a:solidFill>
                  <a:schemeClr val="tx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3850" y="1828800"/>
            <a:ext cx="4781550" cy="4513263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60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latin typeface="Arial" panose="020B0604020202020204" pitchFamily="34" charset="0"/>
              </a:rPr>
              <a:t>English achievement over time is satisfactory for majority but change is common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306743"/>
              </p:ext>
            </p:extLst>
          </p:nvPr>
        </p:nvGraphicFramePr>
        <p:xfrm>
          <a:off x="323850" y="1828168"/>
          <a:ext cx="5097462" cy="483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28625" y="2090738"/>
            <a:ext cx="4572000" cy="757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AU" sz="2160" b="1" dirty="0">
                <a:solidFill>
                  <a:schemeClr val="tx2"/>
                </a:solidFill>
                <a:latin typeface="+mn-lt"/>
                <a:cs typeface="+mn-cs"/>
              </a:rPr>
              <a:t>Changes in English achievement 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AU" sz="2160" b="1" dirty="0">
                <a:solidFill>
                  <a:schemeClr val="tx2"/>
                </a:solidFill>
                <a:latin typeface="+mn-lt"/>
                <a:cs typeface="+mn-cs"/>
              </a:rPr>
              <a:t>2014 – 2016 (%)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0" y="1895475"/>
            <a:ext cx="3962400" cy="429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Majority had satisfactory or better achievement in 2014 and 2016</a:t>
            </a:r>
          </a:p>
          <a:p>
            <a:pPr>
              <a:defRPr/>
            </a:pPr>
            <a:endParaRPr lang="en-AU" sz="21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1 in 4 students experienced movement </a:t>
            </a:r>
            <a:r>
              <a:rPr lang="en-AU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↑</a:t>
            </a: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 or </a:t>
            </a:r>
            <a:r>
              <a:rPr lang="en-AU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↓</a:t>
            </a:r>
          </a:p>
          <a:p>
            <a:pPr>
              <a:defRPr/>
            </a:pP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Improvements </a:t>
            </a:r>
            <a:r>
              <a:rPr lang="en-AU" sz="2100" u="sng" dirty="0">
                <a:solidFill>
                  <a:schemeClr val="tx2"/>
                </a:solidFill>
                <a:latin typeface="Arial" charset="0"/>
                <a:cs typeface="Arial" charset="0"/>
              </a:rPr>
              <a:t>are</a:t>
            </a: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 possible</a:t>
            </a:r>
          </a:p>
          <a:p>
            <a:pPr>
              <a:defRPr/>
            </a:pPr>
            <a:endParaRPr lang="en-AU" sz="21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Timely support to arrest </a:t>
            </a:r>
            <a:r>
              <a:rPr lang="en-AU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↓</a:t>
            </a:r>
          </a:p>
          <a:p>
            <a:pPr>
              <a:defRPr/>
            </a:pPr>
            <a:endParaRPr lang="en-AU" sz="21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AU" sz="2100" dirty="0">
                <a:solidFill>
                  <a:schemeClr val="tx2"/>
                </a:solidFill>
                <a:latin typeface="Arial" charset="0"/>
                <a:cs typeface="Arial" charset="0"/>
              </a:rPr>
              <a:t>Need ongoing monitoring through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460375" y="1755775"/>
            <a:ext cx="8386763" cy="3482975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There is a relationship between attendance over time and changes in English achievement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075" y="1885950"/>
            <a:ext cx="5861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32A53"/>
                </a:solidFill>
                <a:latin typeface="+mn-lt"/>
                <a:cs typeface="+mn-cs"/>
              </a:rPr>
              <a:t>Attendance rates in 2015 and 2016 by changes in </a:t>
            </a:r>
            <a:br>
              <a:rPr lang="en-US" sz="1600" b="1" dirty="0">
                <a:solidFill>
                  <a:srgbClr val="032A53"/>
                </a:solidFill>
                <a:latin typeface="+mn-lt"/>
                <a:cs typeface="+mn-cs"/>
              </a:rPr>
            </a:br>
            <a:r>
              <a:rPr lang="en-US" sz="1600" b="1" dirty="0">
                <a:solidFill>
                  <a:srgbClr val="032A53"/>
                </a:solidFill>
                <a:latin typeface="+mn-lt"/>
                <a:cs typeface="+mn-cs"/>
              </a:rPr>
              <a:t>English achievement 2014 to 2016</a:t>
            </a:r>
            <a:endParaRPr lang="en-AU" sz="1600" dirty="0">
              <a:solidFill>
                <a:srgbClr val="032A53"/>
              </a:solidFill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38725" y="3143250"/>
            <a:ext cx="1585913" cy="1209675"/>
          </a:xfrm>
          <a:prstGeom prst="ellipse">
            <a:avLst/>
          </a:prstGeom>
          <a:solidFill>
            <a:schemeClr val="bg1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114675" y="2952750"/>
            <a:ext cx="1743075" cy="1400175"/>
          </a:xfrm>
          <a:prstGeom prst="ellipse">
            <a:avLst/>
          </a:prstGeom>
          <a:solidFill>
            <a:schemeClr val="bg1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559718"/>
              </p:ext>
            </p:extLst>
          </p:nvPr>
        </p:nvGraphicFramePr>
        <p:xfrm>
          <a:off x="673099" y="1828149"/>
          <a:ext cx="8173359" cy="332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2" name="Content Placeholder 2"/>
          <p:cNvSpPr>
            <a:spLocks noGrp="1"/>
          </p:cNvSpPr>
          <p:nvPr>
            <p:ph idx="1"/>
          </p:nvPr>
        </p:nvSpPr>
        <p:spPr>
          <a:xfrm>
            <a:off x="460375" y="5545138"/>
            <a:ext cx="8229600" cy="2152650"/>
          </a:xfrm>
        </p:spPr>
        <p:txBody>
          <a:bodyPr/>
          <a:lstStyle/>
          <a:p>
            <a:r>
              <a:rPr lang="en-AU" altLang="en-US" sz="2000" smtClean="0">
                <a:solidFill>
                  <a:schemeClr val="tx2"/>
                </a:solidFill>
              </a:rPr>
              <a:t>Students whose English achievement </a:t>
            </a:r>
            <a:r>
              <a:rPr lang="en-AU" altLang="en-US" sz="2000" b="1" smtClean="0">
                <a:solidFill>
                  <a:schemeClr val="tx2"/>
                </a:solidFill>
              </a:rPr>
              <a:t>↑ </a:t>
            </a:r>
            <a:r>
              <a:rPr lang="en-AU" altLang="en-US" sz="2000" smtClean="0">
                <a:solidFill>
                  <a:schemeClr val="tx2"/>
                </a:solidFill>
              </a:rPr>
              <a:t>had stable attendance</a:t>
            </a:r>
          </a:p>
          <a:p>
            <a:r>
              <a:rPr lang="en-AU" altLang="en-US" sz="2000" smtClean="0">
                <a:solidFill>
                  <a:schemeClr val="tx2"/>
                </a:solidFill>
              </a:rPr>
              <a:t>Students whose English achievement </a:t>
            </a:r>
            <a:r>
              <a:rPr lang="en-AU" altLang="en-US" sz="2000" b="1" smtClean="0">
                <a:solidFill>
                  <a:schemeClr val="tx2"/>
                </a:solidFill>
              </a:rPr>
              <a:t>↓ </a:t>
            </a:r>
            <a:r>
              <a:rPr lang="en-AU" altLang="en-US" sz="2000" smtClean="0">
                <a:solidFill>
                  <a:schemeClr val="tx2"/>
                </a:solidFill>
              </a:rPr>
              <a:t>had large drop in attendance </a:t>
            </a:r>
          </a:p>
          <a:p>
            <a:pPr>
              <a:buFont typeface="Wingdings" panose="05000000000000000000" pitchFamily="2" charset="2"/>
              <a:buChar char="à"/>
            </a:pPr>
            <a:endParaRPr lang="en-AU" altLang="en-US" sz="2000" i="1" smtClean="0"/>
          </a:p>
          <a:p>
            <a:endParaRPr lang="en-AU" altLang="en-US" sz="2000" smtClean="0"/>
          </a:p>
          <a:p>
            <a:endParaRPr lang="en-AU" altLang="en-US" sz="2000" i="1" smtClean="0"/>
          </a:p>
        </p:txBody>
      </p:sp>
      <p:sp>
        <p:nvSpPr>
          <p:cNvPr id="2" name="TextBox 1"/>
          <p:cNvSpPr txBox="1"/>
          <p:nvPr/>
        </p:nvSpPr>
        <p:spPr>
          <a:xfrm>
            <a:off x="7339013" y="1449387"/>
            <a:ext cx="1405289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</a:rPr>
              <a:t>7 additional days not attended</a:t>
            </a:r>
            <a:endParaRPr lang="en-AU" sz="14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198669" y="1885950"/>
            <a:ext cx="1140344" cy="153101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2025650"/>
            <a:ext cx="5400675" cy="2982913"/>
          </a:xfrm>
        </p:spPr>
        <p:txBody>
          <a:bodyPr/>
          <a:lstStyle/>
          <a:p>
            <a:pPr>
              <a:defRPr/>
            </a:pPr>
            <a:r>
              <a:rPr lang="en-AU" sz="4800" dirty="0" smtClean="0"/>
              <a:t>2. School Completion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4800" dirty="0" smtClean="0"/>
              <a:t>&amp;</a:t>
            </a:r>
            <a:br>
              <a:rPr lang="en-AU" sz="4800" dirty="0" smtClean="0"/>
            </a:br>
            <a:r>
              <a:rPr lang="en-AU" sz="4800" dirty="0" smtClean="0"/>
              <a:t>Attendance </a:t>
            </a:r>
            <a:br>
              <a:rPr lang="en-AU" sz="4800" dirty="0" smtClean="0"/>
            </a:br>
            <a:r>
              <a:rPr lang="en-AU" sz="3600" dirty="0" smtClean="0"/>
              <a:t>(&amp; Achievement)</a:t>
            </a:r>
            <a:endParaRPr lang="en-AU" sz="3600" dirty="0"/>
          </a:p>
        </p:txBody>
      </p:sp>
      <p:pic>
        <p:nvPicPr>
          <p:cNvPr id="28675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12614"/>
          <a:stretch>
            <a:fillRect/>
          </a:stretch>
        </p:blipFill>
        <p:spPr>
          <a:xfrm>
            <a:off x="6403975" y="1931988"/>
            <a:ext cx="2740025" cy="2738437"/>
          </a:xfrm>
        </p:spPr>
      </p:pic>
      <p:pic>
        <p:nvPicPr>
          <p:cNvPr id="28676" name="Picture 2" descr="Page 6 - Saf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2"/>
          <a:stretch>
            <a:fillRect/>
          </a:stretch>
        </p:blipFill>
        <p:spPr bwMode="auto">
          <a:xfrm>
            <a:off x="6403975" y="1931988"/>
            <a:ext cx="27400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Freeda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r="16669"/>
          <a:stretch>
            <a:fillRect/>
          </a:stretch>
        </p:blipFill>
        <p:spPr bwMode="auto">
          <a:xfrm>
            <a:off x="6399213" y="1931988"/>
            <a:ext cx="27400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01625" y="1762125"/>
            <a:ext cx="5184775" cy="3848100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96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chemeClr val="tx2"/>
                </a:solidFill>
                <a:latin typeface="Arial" panose="020B0604020202020204" pitchFamily="34" charset="0"/>
              </a:rPr>
              <a:t>Attendance rates in Year 7 are related to whether or not a student completes school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27036" y="1909712"/>
          <a:ext cx="5145089" cy="370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27038" y="1927225"/>
            <a:ext cx="49736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 sz="1600" b="1" dirty="0">
                <a:solidFill>
                  <a:schemeClr val="tx2"/>
                </a:solidFill>
                <a:latin typeface="+mn-lt"/>
                <a:cs typeface="+mn-cs"/>
              </a:rPr>
              <a:t>Highest level of school completed 2014-2016 by attendance rates in Year 7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572125" y="1895475"/>
            <a:ext cx="3533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100">
                <a:solidFill>
                  <a:schemeClr val="tx2"/>
                </a:solidFill>
              </a:rPr>
              <a:t>Uses </a:t>
            </a:r>
            <a:r>
              <a:rPr lang="en-AU" altLang="en-US" sz="2100" i="1">
                <a:solidFill>
                  <a:schemeClr val="tx2"/>
                </a:solidFill>
              </a:rPr>
              <a:t>LfL</a:t>
            </a:r>
            <a:r>
              <a:rPr lang="en-AU" altLang="en-US" sz="2100">
                <a:solidFill>
                  <a:schemeClr val="tx2"/>
                </a:solidFill>
              </a:rPr>
              <a:t> 2014 – 2016 school completion data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AU" altLang="en-US" sz="21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100">
                <a:solidFill>
                  <a:schemeClr val="tx2"/>
                </a:solidFill>
              </a:rPr>
              <a:t>Students with high attendance in Year 7 were much more likely to complete Year 12, </a:t>
            </a:r>
            <a:br>
              <a:rPr lang="en-AU" altLang="en-US" sz="2100">
                <a:solidFill>
                  <a:schemeClr val="tx2"/>
                </a:solidFill>
              </a:rPr>
            </a:br>
            <a:r>
              <a:rPr lang="en-AU" altLang="en-US" sz="2100">
                <a:solidFill>
                  <a:schemeClr val="tx2"/>
                </a:solidFill>
              </a:rPr>
              <a:t>cf students with low attendance (75% cf 48%)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09575" y="1908175"/>
            <a:ext cx="5043488" cy="3913188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072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u="sng" smtClean="0">
                <a:latin typeface="Arial" panose="020B0604020202020204" pitchFamily="34" charset="0"/>
              </a:rPr>
              <a:t>Improving</a:t>
            </a:r>
            <a:r>
              <a:rPr lang="en-AU" altLang="en-US" smtClean="0">
                <a:latin typeface="Arial" panose="020B0604020202020204" pitchFamily="34" charset="0"/>
              </a:rPr>
              <a:t> attendance rates as students move through high school </a:t>
            </a:r>
            <a:r>
              <a:rPr lang="en-AU" altLang="en-US" u="sng" smtClean="0">
                <a:latin typeface="Arial" panose="020B0604020202020204" pitchFamily="34" charset="0"/>
              </a:rPr>
              <a:t>increases likelihood</a:t>
            </a:r>
            <a:r>
              <a:rPr lang="en-AU" altLang="en-US" smtClean="0">
                <a:latin typeface="Arial" panose="020B0604020202020204" pitchFamily="34" charset="0"/>
              </a:rPr>
              <a:t> they’ll complete school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72660" y="2966227"/>
          <a:ext cx="4779710" cy="285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00075" y="202882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 sz="1600" b="1" dirty="0">
                <a:solidFill>
                  <a:schemeClr val="tx2"/>
                </a:solidFill>
                <a:latin typeface="+mn-lt"/>
                <a:cs typeface="+mn-cs"/>
              </a:rPr>
              <a:t>Highest level of school completed 2014-2016 by attendance in Year 9 for students with </a:t>
            </a:r>
            <a:r>
              <a:rPr lang="en-AU" altLang="en-US" sz="1600" b="1" dirty="0">
                <a:solidFill>
                  <a:schemeClr val="tx2"/>
                </a:solidFill>
                <a:latin typeface="+mn-lt"/>
                <a:cs typeface="+mn-cs"/>
              </a:rPr>
              <a:t>≤</a:t>
            </a:r>
            <a:r>
              <a:rPr lang="en-AU" sz="1600" b="1" dirty="0">
                <a:solidFill>
                  <a:schemeClr val="tx2"/>
                </a:solidFill>
                <a:latin typeface="+mn-lt"/>
                <a:cs typeface="+mn-cs"/>
              </a:rPr>
              <a:t>69% attendance in Year </a:t>
            </a:r>
            <a:r>
              <a:rPr lang="en-AU" sz="1600" b="1" dirty="0">
                <a:solidFill>
                  <a:schemeClr val="tx2"/>
                </a:solidFill>
                <a:latin typeface="+mn-lt"/>
                <a:cs typeface="+mn-cs"/>
              </a:rPr>
              <a:t>7</a:t>
            </a:r>
            <a:endParaRPr lang="en-A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5572125" y="1924050"/>
            <a:ext cx="35337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100">
                <a:solidFill>
                  <a:schemeClr val="tx2"/>
                </a:solidFill>
              </a:rPr>
              <a:t>6 in 10 students who had very low attendance in Year 7 but improved their attendance Year 9, completed Year 12 cf 35% of students who had very low attendance in both Years 7 and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3241675"/>
            <a:ext cx="5400675" cy="1195388"/>
          </a:xfrm>
        </p:spPr>
        <p:txBody>
          <a:bodyPr/>
          <a:lstStyle/>
          <a:p>
            <a:pPr>
              <a:defRPr/>
            </a:pPr>
            <a:r>
              <a:rPr lang="en-AU" sz="4800" dirty="0" smtClean="0"/>
              <a:t>3. Post-school engagement in work and/or study</a:t>
            </a:r>
            <a:endParaRPr lang="en-AU" sz="3600" dirty="0"/>
          </a:p>
        </p:txBody>
      </p:sp>
      <p:pic>
        <p:nvPicPr>
          <p:cNvPr id="32771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12614"/>
          <a:stretch>
            <a:fillRect/>
          </a:stretch>
        </p:blipFill>
        <p:spPr>
          <a:xfrm>
            <a:off x="6403975" y="1931988"/>
            <a:ext cx="2740025" cy="2738437"/>
          </a:xfrm>
        </p:spPr>
      </p:pic>
      <p:pic>
        <p:nvPicPr>
          <p:cNvPr id="32772" name="Picture 2" descr="Page 6 - Saf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2"/>
          <a:stretch>
            <a:fillRect/>
          </a:stretch>
        </p:blipFill>
        <p:spPr bwMode="auto">
          <a:xfrm>
            <a:off x="6403975" y="1931988"/>
            <a:ext cx="27400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Stock_55079740.jpg"/>
          <p:cNvPicPr>
            <a:picLocks noChangeAspect="1" noChangeArrowheads="1"/>
          </p:cNvPicPr>
          <p:nvPr/>
        </p:nvPicPr>
        <p:blipFill rotWithShape="1">
          <a:blip r:embed="rId4"/>
          <a:srcRect l="33287"/>
          <a:stretch/>
        </p:blipFill>
        <p:spPr bwMode="auto">
          <a:xfrm>
            <a:off x="6403975" y="1933575"/>
            <a:ext cx="2740025" cy="2736850"/>
          </a:xfrm>
          <a:prstGeom prst="rect">
            <a:avLst/>
          </a:prstGeom>
          <a:noFill/>
          <a:effectLst>
            <a:outerShdw blurRad="50800" dist="38100" dir="13500000" algn="br" rotWithShape="0">
              <a:schemeClr val="bg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SF Graduations 2017 Adelaide Sydney PRINT-00564.jpg"/>
          <p:cNvPicPr>
            <a:picLocks noChangeAspect="1" noChangeArrowheads="1"/>
          </p:cNvPicPr>
          <p:nvPr/>
        </p:nvPicPr>
        <p:blipFill rotWithShape="1">
          <a:blip r:embed="rId5"/>
          <a:srcRect l="13741" r="24498"/>
          <a:stretch/>
        </p:blipFill>
        <p:spPr bwMode="auto">
          <a:xfrm>
            <a:off x="6403975" y="1941513"/>
            <a:ext cx="2740025" cy="2728912"/>
          </a:xfrm>
          <a:prstGeom prst="rect">
            <a:avLst/>
          </a:prstGeom>
          <a:noFill/>
          <a:effectLst>
            <a:outerShdw blurRad="50800" dist="38100" dir="16200000" rotWithShape="0">
              <a:schemeClr val="bg1">
                <a:lumMod val="6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931988"/>
            <a:ext cx="27384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 descr="TSF Rhiannon PRINT Resolution-083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1"/>
          <a:stretch>
            <a:fillRect/>
          </a:stretch>
        </p:blipFill>
        <p:spPr bwMode="auto">
          <a:xfrm>
            <a:off x="6227763" y="1931988"/>
            <a:ext cx="29162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79400" y="1825625"/>
            <a:ext cx="5845175" cy="3879850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379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latin typeface="Arial" panose="020B0604020202020204" pitchFamily="34" charset="0"/>
              </a:rPr>
              <a:t>There is a strong relationship between completing Year 12 and post-school engagement in work and/or study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78744" y="2526046"/>
          <a:ext cx="5845831" cy="281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31800" y="2003425"/>
            <a:ext cx="59261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32A53"/>
                </a:solidFill>
                <a:latin typeface="+mn-lt"/>
                <a:cs typeface="+mn-cs"/>
              </a:rPr>
              <a:t>Engagement rates in 2017 by highest level of school completed</a:t>
            </a:r>
            <a:endParaRPr lang="en-AU" sz="1600" b="1" dirty="0">
              <a:solidFill>
                <a:srgbClr val="032A53"/>
              </a:solidFill>
              <a:latin typeface="+mn-lt"/>
              <a:cs typeface="+mn-cs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6305550" y="1971675"/>
            <a:ext cx="24336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000">
                <a:solidFill>
                  <a:schemeClr val="tx2"/>
                </a:solidFill>
              </a:rPr>
              <a:t>82% of students who completed Year 12 were in work and/or study post school cf </a:t>
            </a:r>
            <a:r>
              <a:rPr lang="en-AU" altLang="en-US" sz="2000">
                <a:solidFill>
                  <a:schemeClr val="tx2"/>
                </a:solidFill>
                <a:sym typeface="Wingdings" panose="05000000000000000000" pitchFamily="2" charset="2"/>
              </a:rPr>
              <a:t>&lt; 70% of those who only completed Year 10 or Year 11</a:t>
            </a:r>
            <a:endParaRPr lang="en-AU" alt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92113" y="1589088"/>
            <a:ext cx="5741987" cy="4513262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481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latin typeface="Arial" panose="020B0604020202020204" pitchFamily="34" charset="0"/>
              </a:rPr>
              <a:t>Post-school engagement in work and/or study is related to school attendance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91881" y="2149475"/>
          <a:ext cx="5631547" cy="373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19088" y="1765300"/>
            <a:ext cx="62118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 sz="1600" b="1" dirty="0">
                <a:solidFill>
                  <a:srgbClr val="032A53"/>
                </a:solidFill>
                <a:latin typeface="+mn-lt"/>
                <a:cs typeface="+mn-cs"/>
              </a:rPr>
              <a:t>2017 Engagement rates by 2013 attendance rates</a:t>
            </a:r>
            <a:endParaRPr lang="en-AU" sz="1600" dirty="0">
              <a:solidFill>
                <a:srgbClr val="032A53"/>
              </a:solidFill>
              <a:latin typeface="+mn-lt"/>
              <a:cs typeface="+mn-cs"/>
            </a:endParaRP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6124575" y="1589088"/>
            <a:ext cx="27527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000">
                <a:solidFill>
                  <a:schemeClr val="tx2"/>
                </a:solidFill>
              </a:rPr>
              <a:t>82% of students who had high attendance rates during high school were in work and/or study post-school cf 66% of those with very low attendance rates</a:t>
            </a:r>
            <a:br>
              <a:rPr lang="en-AU" altLang="en-US" sz="2000">
                <a:solidFill>
                  <a:schemeClr val="tx2"/>
                </a:solidFill>
              </a:rPr>
            </a:br>
            <a:endParaRPr lang="en-AU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2000">
                <a:solidFill>
                  <a:schemeClr val="tx2"/>
                </a:solidFill>
              </a:rPr>
              <a:t>High attenders were also more likely to be fully engaged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solidFill>
                  <a:srgbClr val="00204A"/>
                </a:solidFill>
                <a:latin typeface="Arial" panose="020B0604020202020204" pitchFamily="34" charset="0"/>
              </a:rPr>
              <a:t>Early intervention to support economic and social </a:t>
            </a:r>
            <a:r>
              <a:rPr lang="en-AU" altLang="en-US" dirty="0" smtClean="0">
                <a:solidFill>
                  <a:srgbClr val="00204A"/>
                </a:solidFill>
                <a:latin typeface="Arial" panose="020B0604020202020204" pitchFamily="34" charset="0"/>
              </a:rPr>
              <a:t>participation</a:t>
            </a:r>
            <a:endParaRPr lang="en-AU" altLang="en-US" dirty="0" smtClean="0">
              <a:solidFill>
                <a:srgbClr val="00204A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 smtClean="0">
                <a:solidFill>
                  <a:srgbClr val="00204A"/>
                </a:solidFill>
              </a:rPr>
              <a:t>OUR MISSION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rgbClr val="00204A"/>
                </a:solidFill>
              </a:rPr>
              <a:t>To create opportunities for young Australians in need by providing long-term support for their participation in education.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1" dirty="0" smtClean="0">
              <a:solidFill>
                <a:srgbClr val="00204A"/>
              </a:solidFill>
            </a:endParaRPr>
          </a:p>
          <a:p>
            <a:r>
              <a:rPr lang="en-US" altLang="en-US" sz="2400" dirty="0" smtClean="0">
                <a:solidFill>
                  <a:srgbClr val="00204A"/>
                </a:solidFill>
              </a:rPr>
              <a:t>Australia’s largest education related charity </a:t>
            </a:r>
          </a:p>
          <a:p>
            <a:r>
              <a:rPr lang="en-US" altLang="en-US" sz="2400" dirty="0" smtClean="0">
                <a:solidFill>
                  <a:srgbClr val="00204A"/>
                </a:solidFill>
              </a:rPr>
              <a:t>Annually supporting over 150,000 children, young people and their </a:t>
            </a:r>
            <a:r>
              <a:rPr lang="en-US" altLang="en-US" sz="2400" dirty="0" err="1" smtClean="0">
                <a:solidFill>
                  <a:srgbClr val="00204A"/>
                </a:solidFill>
              </a:rPr>
              <a:t>carers</a:t>
            </a:r>
            <a:endParaRPr lang="en-US" altLang="en-US" sz="2400" dirty="0" smtClean="0">
              <a:solidFill>
                <a:srgbClr val="00204A"/>
              </a:solidFill>
            </a:endParaRPr>
          </a:p>
          <a:p>
            <a:pPr lvl="1"/>
            <a:r>
              <a:rPr lang="en-US" altLang="en-US" sz="2000" dirty="0" smtClean="0">
                <a:solidFill>
                  <a:srgbClr val="00204A"/>
                </a:solidFill>
              </a:rPr>
              <a:t>All are from</a:t>
            </a:r>
            <a:r>
              <a:rPr lang="en-US" altLang="en-US" sz="2000" dirty="0" smtClean="0">
                <a:solidFill>
                  <a:schemeClr val="accent1"/>
                </a:solidFill>
              </a:rPr>
              <a:t> financially disadvantaged backgrounds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919663" y="4181475"/>
            <a:ext cx="3979862" cy="2444750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825" y="1101725"/>
            <a:ext cx="85217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32A53"/>
              </a:buClr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School </a:t>
            </a:r>
            <a:r>
              <a:rPr lang="en-AU" b="1" dirty="0">
                <a:solidFill>
                  <a:schemeClr val="tx2"/>
                </a:solidFill>
                <a:latin typeface="Arial" charset="0"/>
                <a:cs typeface="Arial" charset="0"/>
              </a:rPr>
              <a:t>attendance</a:t>
            </a: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 and school </a:t>
            </a:r>
            <a:r>
              <a:rPr lang="en-AU" b="1" dirty="0">
                <a:solidFill>
                  <a:schemeClr val="tx2"/>
                </a:solidFill>
                <a:latin typeface="Arial" charset="0"/>
                <a:cs typeface="Arial" charset="0"/>
              </a:rPr>
              <a:t>achievement</a:t>
            </a: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 in English or Maths are closely related</a:t>
            </a:r>
          </a:p>
          <a:p>
            <a:pPr>
              <a:buClr>
                <a:srgbClr val="032A53"/>
              </a:buClr>
              <a:defRPr/>
            </a:pPr>
            <a:endParaRPr lang="en-AU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032A53"/>
              </a:buClr>
              <a:buFont typeface="Arial" panose="020B0604020202020204" pitchFamily="34" charset="0"/>
              <a:buChar char="•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cs typeface="Arial" charset="0"/>
              </a:rPr>
              <a:t>Changes</a:t>
            </a: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 in student attendance and achievement are relatively common as students move through school</a:t>
            </a:r>
          </a:p>
          <a:p>
            <a:pPr>
              <a:buClr>
                <a:srgbClr val="032A53"/>
              </a:buClr>
              <a:defRPr/>
            </a:pPr>
            <a:endParaRPr lang="en-AU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032A53"/>
              </a:buClr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Attendance and achievement are </a:t>
            </a:r>
            <a:r>
              <a:rPr lang="en-AU" b="1" dirty="0">
                <a:solidFill>
                  <a:schemeClr val="tx2"/>
                </a:solidFill>
                <a:latin typeface="Arial" charset="0"/>
                <a:cs typeface="Arial" charset="0"/>
              </a:rPr>
              <a:t>early indicators </a:t>
            </a: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of students who are likely to have poor longer-term outcomes, as they help </a:t>
            </a:r>
            <a:r>
              <a:rPr lang="en-AU" b="1" dirty="0">
                <a:solidFill>
                  <a:schemeClr val="tx2"/>
                </a:solidFill>
                <a:latin typeface="Arial" charset="0"/>
                <a:cs typeface="Arial" charset="0"/>
              </a:rPr>
              <a:t>predict </a:t>
            </a:r>
            <a:r>
              <a:rPr lang="en-AU" dirty="0">
                <a:solidFill>
                  <a:schemeClr val="tx2"/>
                </a:solidFill>
                <a:latin typeface="Arial" charset="0"/>
                <a:cs typeface="Arial" charset="0"/>
              </a:rPr>
              <a:t>school completion and engagement post-school in work and/or further study</a:t>
            </a:r>
          </a:p>
          <a:p>
            <a:pPr>
              <a:buClr>
                <a:schemeClr val="bg1"/>
              </a:buClr>
              <a:defRPr/>
            </a:pPr>
            <a:endParaRPr lang="en-AU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AU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87350" y="3973513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32A53"/>
              </a:buClr>
            </a:pPr>
            <a:r>
              <a:rPr lang="en-AU" altLang="en-US" sz="1800" b="1">
                <a:solidFill>
                  <a:schemeClr val="tx2"/>
                </a:solidFill>
              </a:rPr>
              <a:t>Improvements</a:t>
            </a:r>
            <a:r>
              <a:rPr lang="en-AU" altLang="en-US" sz="1800">
                <a:solidFill>
                  <a:schemeClr val="tx2"/>
                </a:solidFill>
              </a:rPr>
              <a:t> in attendance and achievement </a:t>
            </a:r>
            <a:r>
              <a:rPr lang="en-AU" altLang="en-US" sz="1800" b="1">
                <a:solidFill>
                  <a:schemeClr val="tx2"/>
                </a:solidFill>
              </a:rPr>
              <a:t>are possible </a:t>
            </a:r>
            <a:r>
              <a:rPr lang="en-AU" altLang="en-US" sz="1800">
                <a:solidFill>
                  <a:schemeClr val="tx2"/>
                </a:solidFill>
              </a:rPr>
              <a:t>and increase the </a:t>
            </a:r>
            <a:r>
              <a:rPr lang="en-AU" altLang="en-US" sz="1800" b="1">
                <a:solidFill>
                  <a:schemeClr val="tx2"/>
                </a:solidFill>
              </a:rPr>
              <a:t>likelihood</a:t>
            </a:r>
            <a:r>
              <a:rPr lang="en-AU" altLang="en-US" sz="1800">
                <a:solidFill>
                  <a:schemeClr val="tx2"/>
                </a:solidFill>
              </a:rPr>
              <a:t> of students </a:t>
            </a:r>
            <a:r>
              <a:rPr lang="en-AU" altLang="en-US" sz="1800" b="1">
                <a:solidFill>
                  <a:schemeClr val="tx2"/>
                </a:solidFill>
              </a:rPr>
              <a:t>completing school </a:t>
            </a:r>
            <a:r>
              <a:rPr lang="en-AU" altLang="en-US" sz="1800">
                <a:solidFill>
                  <a:schemeClr val="tx2"/>
                </a:solidFill>
              </a:rPr>
              <a:t>and being in </a:t>
            </a:r>
            <a:r>
              <a:rPr lang="en-AU" altLang="en-US" sz="1800" b="1">
                <a:solidFill>
                  <a:schemeClr val="tx2"/>
                </a:solidFill>
              </a:rPr>
              <a:t>work and/or study </a:t>
            </a:r>
            <a:r>
              <a:rPr lang="en-AU" altLang="en-US" sz="1800">
                <a:solidFill>
                  <a:schemeClr val="tx2"/>
                </a:solidFill>
              </a:rPr>
              <a:t>post-school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AU" altLang="en-US" sz="1800">
              <a:solidFill>
                <a:schemeClr val="tx2"/>
              </a:solidFill>
            </a:endParaRPr>
          </a:p>
        </p:txBody>
      </p:sp>
      <p:pic>
        <p:nvPicPr>
          <p:cNvPr id="35846" name="Picture 7" descr="C:\Users\SarahBi\AppData\Local\Microsoft\Windows\Temporary Internet Files\Content.Outlook\L6TOEHGJ\AAE Relationship Infographic_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211638"/>
            <a:ext cx="39687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503238" y="215900"/>
            <a:ext cx="7726362" cy="900113"/>
          </a:xfrm>
        </p:spPr>
        <p:txBody>
          <a:bodyPr/>
          <a:lstStyle/>
          <a:p>
            <a:r>
              <a:rPr lang="en-AU" altLang="en-US" sz="3600" smtClean="0">
                <a:latin typeface="Arial" panose="020B0604020202020204" pitchFamily="34" charset="0"/>
              </a:rPr>
              <a:t>Policy and practice implications</a:t>
            </a:r>
            <a:endParaRPr lang="en-AU" altLang="en-US" smtClean="0">
              <a:latin typeface="Arial" panose="020B0604020202020204" pitchFamily="34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77825" y="1266825"/>
            <a:ext cx="831691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dirty="0">
                <a:solidFill>
                  <a:schemeClr val="tx2"/>
                </a:solidFill>
              </a:rPr>
              <a:t>Achievement and attendance are </a:t>
            </a:r>
            <a:r>
              <a:rPr lang="en-AU" altLang="en-US" sz="1800" b="1" dirty="0">
                <a:solidFill>
                  <a:schemeClr val="tx2"/>
                </a:solidFill>
              </a:rPr>
              <a:t>indicators of risk</a:t>
            </a:r>
            <a:r>
              <a:rPr lang="en-AU" altLang="en-US" sz="1800" dirty="0">
                <a:solidFill>
                  <a:schemeClr val="tx2"/>
                </a:solidFill>
              </a:rPr>
              <a:t>.  They can be used to identify students needing additional support at particular times as they move through school.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altLang="en-US" sz="1800" dirty="0">
              <a:solidFill>
                <a:schemeClr val="tx2"/>
              </a:solidFill>
            </a:endParaRPr>
          </a:p>
          <a:p>
            <a:r>
              <a:rPr lang="en-AU" altLang="en-US" sz="1800" b="1" dirty="0">
                <a:solidFill>
                  <a:schemeClr val="tx2"/>
                </a:solidFill>
              </a:rPr>
              <a:t>Targeted</a:t>
            </a:r>
            <a:r>
              <a:rPr lang="en-AU" altLang="en-US" sz="1800" dirty="0">
                <a:solidFill>
                  <a:schemeClr val="tx2"/>
                </a:solidFill>
              </a:rPr>
              <a:t> and </a:t>
            </a:r>
            <a:r>
              <a:rPr lang="en-AU" altLang="en-US" sz="1800" b="1" dirty="0">
                <a:solidFill>
                  <a:schemeClr val="tx2"/>
                </a:solidFill>
              </a:rPr>
              <a:t>timely</a:t>
            </a:r>
            <a:r>
              <a:rPr lang="en-AU" altLang="en-US" sz="1800" dirty="0">
                <a:solidFill>
                  <a:schemeClr val="tx2"/>
                </a:solidFill>
              </a:rPr>
              <a:t> support to improve students’ </a:t>
            </a:r>
            <a:r>
              <a:rPr lang="en-AU" altLang="en-US" sz="1800" b="1" dirty="0">
                <a:solidFill>
                  <a:schemeClr val="tx2"/>
                </a:solidFill>
              </a:rPr>
              <a:t>low</a:t>
            </a:r>
            <a:r>
              <a:rPr lang="en-AU" altLang="en-US" sz="1800" dirty="0">
                <a:solidFill>
                  <a:schemeClr val="tx2"/>
                </a:solidFill>
              </a:rPr>
              <a:t> school </a:t>
            </a:r>
            <a:r>
              <a:rPr lang="en-AU" altLang="en-US" sz="1800" b="1" dirty="0">
                <a:solidFill>
                  <a:schemeClr val="tx2"/>
                </a:solidFill>
              </a:rPr>
              <a:t>attendance</a:t>
            </a:r>
            <a:r>
              <a:rPr lang="en-AU" altLang="en-US" sz="1800" dirty="0">
                <a:solidFill>
                  <a:schemeClr val="tx2"/>
                </a:solidFill>
              </a:rPr>
              <a:t> and below satisfactory </a:t>
            </a:r>
            <a:r>
              <a:rPr lang="en-AU" altLang="en-US" sz="1800" b="1" dirty="0">
                <a:solidFill>
                  <a:schemeClr val="tx2"/>
                </a:solidFill>
              </a:rPr>
              <a:t>achievement</a:t>
            </a:r>
            <a:r>
              <a:rPr lang="en-AU" altLang="en-US" sz="1800" dirty="0">
                <a:solidFill>
                  <a:schemeClr val="tx2"/>
                </a:solidFill>
              </a:rPr>
              <a:t> in English and Maths as they move through school is essential.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AU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dirty="0">
                <a:solidFill>
                  <a:schemeClr val="tx2"/>
                </a:solidFill>
              </a:rPr>
              <a:t>Support for high attenders and achievers should focus on </a:t>
            </a:r>
            <a:r>
              <a:rPr lang="en-AU" altLang="en-US" sz="1800" b="1" dirty="0">
                <a:solidFill>
                  <a:schemeClr val="tx2"/>
                </a:solidFill>
              </a:rPr>
              <a:t>widening learning experiences</a:t>
            </a:r>
            <a:r>
              <a:rPr lang="en-AU" altLang="en-US" sz="1800" dirty="0">
                <a:solidFill>
                  <a:schemeClr val="tx2"/>
                </a:solidFill>
              </a:rPr>
              <a:t>, sense of possibilities and expanding networks.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AU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dirty="0">
                <a:solidFill>
                  <a:schemeClr val="tx2"/>
                </a:solidFill>
              </a:rPr>
              <a:t>Support students at risk of early school leaving </a:t>
            </a:r>
            <a:r>
              <a:rPr lang="en-AU" altLang="en-US" sz="1800" dirty="0" err="1">
                <a:solidFill>
                  <a:schemeClr val="tx2"/>
                </a:solidFill>
              </a:rPr>
              <a:t>eg</a:t>
            </a:r>
            <a:r>
              <a:rPr lang="en-AU" altLang="en-US" sz="1800" dirty="0">
                <a:solidFill>
                  <a:schemeClr val="tx2"/>
                </a:solidFill>
              </a:rPr>
              <a:t> through new </a:t>
            </a:r>
            <a:r>
              <a:rPr lang="en-AU" altLang="en-US" sz="1800" b="1" dirty="0">
                <a:solidFill>
                  <a:schemeClr val="tx2"/>
                </a:solidFill>
              </a:rPr>
              <a:t>Early School Leavers pilot initiative</a:t>
            </a:r>
            <a:r>
              <a:rPr lang="en-AU" altLang="en-US" sz="1800" dirty="0">
                <a:solidFill>
                  <a:schemeClr val="tx2"/>
                </a:solidFill>
              </a:rPr>
              <a:t>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chemeClr val="tx2"/>
                </a:solidFill>
              </a:rPr>
              <a:t>Career coaching, setting goals, skills development including with employers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altLang="en-US" sz="1800" b="1" dirty="0">
                <a:solidFill>
                  <a:schemeClr val="tx2"/>
                </a:solidFill>
              </a:rPr>
              <a:t>Unique Student Identifier </a:t>
            </a:r>
            <a:r>
              <a:rPr lang="en-AU" altLang="en-US" sz="1800" dirty="0">
                <a:solidFill>
                  <a:schemeClr val="tx2"/>
                </a:solidFill>
              </a:rPr>
              <a:t>needed for all Australian students.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AU" alt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642" y="5727032"/>
            <a:ext cx="519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gillian.considine@thesmithfamily.com.au </a:t>
            </a:r>
          </a:p>
          <a:p>
            <a:r>
              <a:rPr lang="en-AU" u="sng" dirty="0" smtClean="0">
                <a:solidFill>
                  <a:schemeClr val="bg1"/>
                </a:solidFill>
              </a:rPr>
              <a:t>www.thesmithfamily.com.au </a:t>
            </a:r>
            <a:endParaRPr lang="en-A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-650875" y="2390775"/>
            <a:ext cx="6835775" cy="900113"/>
          </a:xfrm>
        </p:spPr>
        <p:txBody>
          <a:bodyPr/>
          <a:lstStyle/>
          <a:p>
            <a:pPr algn="r"/>
            <a:r>
              <a:rPr lang="en-AU" altLang="en-US" sz="4500" i="1" smtClean="0">
                <a:latin typeface="Arial" panose="020B0604020202020204" pitchFamily="34" charset="0"/>
              </a:rPr>
              <a:t>LEARNING FOR LIFE </a:t>
            </a:r>
            <a:r>
              <a:rPr lang="en-AU" altLang="en-US" sz="4500" smtClean="0">
                <a:latin typeface="Arial" panose="020B0604020202020204" pitchFamily="34" charset="0"/>
              </a:rPr>
              <a:t>PROGRAM</a:t>
            </a:r>
          </a:p>
        </p:txBody>
      </p:sp>
      <p:pic>
        <p:nvPicPr>
          <p:cNvPr id="16387" name="Picture Placeholder 6" descr="Research Advoca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29"/>
          <a:stretch>
            <a:fillRect/>
          </a:stretch>
        </p:blipFill>
        <p:spPr bwMode="auto">
          <a:xfrm>
            <a:off x="6403975" y="1931988"/>
            <a:ext cx="27400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5" t="8333" r="10107" b="8333"/>
          <a:stretch>
            <a:fillRect/>
          </a:stretch>
        </p:blipFill>
        <p:spPr bwMode="auto">
          <a:xfrm>
            <a:off x="6403975" y="1927225"/>
            <a:ext cx="2740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3238" y="215900"/>
            <a:ext cx="6835775" cy="900113"/>
          </a:xfrm>
        </p:spPr>
        <p:txBody>
          <a:bodyPr/>
          <a:lstStyle/>
          <a:p>
            <a:r>
              <a:rPr lang="en-AU" altLang="en-US" i="1" dirty="0" smtClean="0">
                <a:latin typeface="Arial" panose="020B0604020202020204" pitchFamily="34" charset="0"/>
              </a:rPr>
              <a:t>Learning for Life </a:t>
            </a:r>
            <a:r>
              <a:rPr lang="en-AU" altLang="en-US" dirty="0" smtClean="0">
                <a:latin typeface="Arial" panose="020B0604020202020204" pitchFamily="34" charset="0"/>
              </a:rPr>
              <a:t>scholarship program</a:t>
            </a:r>
            <a:br>
              <a:rPr lang="en-AU" altLang="en-US" dirty="0" smtClean="0">
                <a:latin typeface="Arial" panose="020B0604020202020204" pitchFamily="34" charset="0"/>
              </a:rPr>
            </a:br>
            <a:r>
              <a:rPr lang="en-AU" altLang="en-US" sz="2400" dirty="0" smtClean="0">
                <a:latin typeface="Arial" panose="020B0604020202020204" pitchFamily="34" charset="0"/>
              </a:rPr>
              <a:t>- supporting over 40,000 children and young people</a:t>
            </a:r>
            <a:endParaRPr lang="en-AU" alt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2000" y="1854877"/>
            <a:ext cx="2336800" cy="2336800"/>
          </a:xfrm>
          <a:prstGeom prst="ellipse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cs typeface="Arial"/>
              </a:rPr>
              <a:t>Financial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support</a:t>
            </a:r>
          </a:p>
        </p:txBody>
      </p:sp>
      <p:sp>
        <p:nvSpPr>
          <p:cNvPr id="4" name="Oval 3"/>
          <p:cNvSpPr/>
          <p:nvPr/>
        </p:nvSpPr>
        <p:spPr>
          <a:xfrm>
            <a:off x="3481001" y="1854877"/>
            <a:ext cx="2336800" cy="2336800"/>
          </a:xfrm>
          <a:prstGeom prst="ellipse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cs typeface="Arial"/>
              </a:rPr>
              <a:t>Relationship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with a</a:t>
            </a:r>
            <a:br>
              <a:rPr lang="en-US" dirty="0">
                <a:cs typeface="Arial"/>
              </a:rPr>
            </a:br>
            <a:r>
              <a:rPr lang="en-US" i="1" dirty="0">
                <a:cs typeface="Arial"/>
              </a:rPr>
              <a:t>Learning for Life</a:t>
            </a:r>
            <a:br>
              <a:rPr lang="en-US" i="1" dirty="0">
                <a:cs typeface="Arial"/>
              </a:rPr>
            </a:br>
            <a:r>
              <a:rPr lang="en-US" dirty="0">
                <a:cs typeface="Arial"/>
              </a:rPr>
              <a:t>program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coordinator</a:t>
            </a:r>
          </a:p>
        </p:txBody>
      </p:sp>
      <p:sp>
        <p:nvSpPr>
          <p:cNvPr id="5" name="Oval 4"/>
          <p:cNvSpPr/>
          <p:nvPr/>
        </p:nvSpPr>
        <p:spPr>
          <a:xfrm>
            <a:off x="6350001" y="1854877"/>
            <a:ext cx="2336800" cy="2336800"/>
          </a:xfrm>
          <a:prstGeom prst="ellipse">
            <a:avLst/>
          </a:prstGeom>
          <a:gradFill flip="none" rotWithShape="1">
            <a:gsLst>
              <a:gs pos="5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cs typeface="Arial"/>
              </a:rPr>
              <a:t>Access to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educational programs from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early years to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tertiary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4500" y="2600325"/>
            <a:ext cx="444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5451" y="2991537"/>
            <a:ext cx="444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+</a:t>
            </a:r>
          </a:p>
        </p:txBody>
      </p:sp>
      <p:sp>
        <p:nvSpPr>
          <p:cNvPr id="17422" name="Rectangle 7"/>
          <p:cNvSpPr>
            <a:spLocks noChangeArrowheads="1"/>
          </p:cNvSpPr>
          <p:nvPr/>
        </p:nvSpPr>
        <p:spPr bwMode="auto">
          <a:xfrm>
            <a:off x="1103313" y="5132388"/>
            <a:ext cx="7283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400" b="1">
                <a:solidFill>
                  <a:srgbClr val="B4082B"/>
                </a:solidFill>
              </a:rPr>
              <a:t>Parent and community engagement and relationship with individual sponsor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03313" y="4775200"/>
            <a:ext cx="7283450" cy="0"/>
          </a:xfrm>
          <a:prstGeom prst="straightConnector1">
            <a:avLst/>
          </a:prstGeom>
          <a:ln w="28575">
            <a:solidFill>
              <a:srgbClr val="B4082B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i="1" dirty="0" smtClean="0">
                <a:solidFill>
                  <a:srgbClr val="00204A"/>
                </a:solidFill>
                <a:latin typeface="Arial" panose="020B0604020202020204" pitchFamily="34" charset="0"/>
              </a:rPr>
              <a:t>Learning for Life </a:t>
            </a:r>
            <a:r>
              <a:rPr lang="en-AU" altLang="en-US" dirty="0" smtClean="0">
                <a:solidFill>
                  <a:srgbClr val="00204A"/>
                </a:solidFill>
                <a:latin typeface="Arial" panose="020B0604020202020204" pitchFamily="34" charset="0"/>
              </a:rPr>
              <a:t>students, circumstances and characteristics</a:t>
            </a:r>
            <a:endParaRPr lang="en-AU" altLang="en-US" i="1" dirty="0" smtClean="0">
              <a:solidFill>
                <a:srgbClr val="00204A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177925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AU" sz="2000" dirty="0" smtClean="0">
                <a:solidFill>
                  <a:srgbClr val="00204A"/>
                </a:solidFill>
                <a:cs typeface="Arial" panose="020B0604020202020204" pitchFamily="34" charset="0"/>
              </a:rPr>
              <a:t>Highly disadvantaged</a:t>
            </a:r>
            <a:endParaRPr lang="en-AU" sz="1800" dirty="0" smtClean="0">
              <a:solidFill>
                <a:srgbClr val="00204A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70</a:t>
            </a: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%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- parents </a:t>
            </a:r>
            <a:r>
              <a:rPr lang="en-AU" sz="1800" b="1" dirty="0">
                <a:solidFill>
                  <a:srgbClr val="00204A"/>
                </a:solidFill>
                <a:cs typeface="Arial" panose="020B0604020202020204" pitchFamily="34" charset="0"/>
              </a:rPr>
              <a:t>not in the labour force </a:t>
            </a: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or unemployed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57%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-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single </a:t>
            </a:r>
            <a:r>
              <a:rPr lang="en-AU" sz="1800" b="1" dirty="0">
                <a:solidFill>
                  <a:srgbClr val="00204A"/>
                </a:solidFill>
                <a:cs typeface="Arial" panose="020B0604020202020204" pitchFamily="34" charset="0"/>
              </a:rPr>
              <a:t>parent </a:t>
            </a: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families</a:t>
            </a:r>
            <a:r>
              <a:rPr lang="en-AU" sz="1800" b="1" dirty="0">
                <a:solidFill>
                  <a:srgbClr val="00204A"/>
                </a:solidFill>
                <a:cs typeface="Arial" panose="020B0604020202020204" pitchFamily="34" charset="0"/>
              </a:rPr>
              <a:t>; </a:t>
            </a: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6% in grandparent, kin or foster families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56% - parents have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not completed Year 12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 or equivalent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40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%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- students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and 50% of parents have a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health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 or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disability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 issue 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30%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- no computer </a:t>
            </a:r>
            <a:r>
              <a:rPr lang="en-AU" sz="1800" dirty="0">
                <a:solidFill>
                  <a:srgbClr val="00204A"/>
                </a:solidFill>
                <a:cs typeface="Arial" panose="020B0604020202020204" pitchFamily="34" charset="0"/>
              </a:rPr>
              <a:t>and/or internet connection at home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20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%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- have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been at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4 or more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schools</a:t>
            </a:r>
            <a:endParaRPr lang="en-AU" sz="1800" dirty="0" smtClean="0">
              <a:solidFill>
                <a:srgbClr val="00204A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20% - </a:t>
            </a:r>
            <a:r>
              <a:rPr lang="en-AU" sz="1800" b="1" dirty="0" smtClean="0">
                <a:solidFill>
                  <a:srgbClr val="00204A"/>
                </a:solidFill>
                <a:cs typeface="Arial" panose="020B0604020202020204" pitchFamily="34" charset="0"/>
              </a:rPr>
              <a:t>Aboriginal or Torres Strait Islander </a:t>
            </a:r>
            <a:r>
              <a:rPr lang="en-AU" sz="1800" dirty="0" smtClean="0">
                <a:solidFill>
                  <a:srgbClr val="00204A"/>
                </a:solidFill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lnSpc>
                <a:spcPct val="150000"/>
              </a:lnSpc>
              <a:defRPr/>
            </a:pPr>
            <a:endParaRPr lang="en-AU" sz="1600" dirty="0" smtClean="0">
              <a:solidFill>
                <a:srgbClr val="00204A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3238" y="215900"/>
            <a:ext cx="6835775" cy="900113"/>
          </a:xfrm>
        </p:spPr>
        <p:txBody>
          <a:bodyPr/>
          <a:lstStyle/>
          <a:p>
            <a:r>
              <a:rPr lang="en-AU" altLang="en-US" smtClean="0">
                <a:solidFill>
                  <a:srgbClr val="00204A"/>
                </a:solidFill>
                <a:latin typeface="Arial" panose="020B0604020202020204" pitchFamily="34" charset="0"/>
              </a:rPr>
              <a:t>Key programs at different life stages</a:t>
            </a:r>
          </a:p>
        </p:txBody>
      </p:sp>
      <p:pic>
        <p:nvPicPr>
          <p:cNvPr id="18435" name="Picture 2" descr="LifeSt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255838"/>
            <a:ext cx="78835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54038" y="3322638"/>
            <a:ext cx="13827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5413" indent="-12541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 i="1">
                <a:solidFill>
                  <a:srgbClr val="B4082B"/>
                </a:solidFill>
              </a:rPr>
              <a:t>Let’s Count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 i="1">
                <a:solidFill>
                  <a:srgbClr val="B4082B"/>
                </a:solidFill>
              </a:rPr>
              <a:t>Let’s 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38" y="1539875"/>
            <a:ext cx="1793875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Early</a:t>
            </a:r>
            <a:b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</a:b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years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613" y="1539875"/>
            <a:ext cx="1793875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Primary</a:t>
            </a:r>
            <a:b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</a:b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7313" y="1539875"/>
            <a:ext cx="1793875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Secondary</a:t>
            </a:r>
            <a:b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</a:b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0538" y="1539875"/>
            <a:ext cx="1793875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Post-school years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2233613" y="3322638"/>
            <a:ext cx="13827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5413" indent="-12541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 i="1">
                <a:solidFill>
                  <a:srgbClr val="B4082B"/>
                </a:solidFill>
              </a:rPr>
              <a:t>Student2student</a:t>
            </a:r>
            <a:r>
              <a:rPr lang="en-GB" altLang="en-US" sz="1200">
                <a:solidFill>
                  <a:srgbClr val="B4082B"/>
                </a:solidFill>
              </a:rPr>
              <a:t> reading program</a:t>
            </a:r>
            <a:endParaRPr lang="en-GB" altLang="en-US" sz="1200" i="1">
              <a:solidFill>
                <a:srgbClr val="B4082B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Learning Clubs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3897313" y="3322638"/>
            <a:ext cx="1673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5413" indent="-12541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 i="1">
                <a:solidFill>
                  <a:srgbClr val="B4082B"/>
                </a:solidFill>
              </a:rPr>
              <a:t>iTrack</a:t>
            </a:r>
            <a:r>
              <a:rPr lang="en-GB" altLang="en-US" sz="1200">
                <a:solidFill>
                  <a:srgbClr val="B4082B"/>
                </a:solidFill>
              </a:rPr>
              <a:t>  career mentoring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Creative enrichment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Career and post-school pathways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Work Inspiration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Aboriginal girls’ programs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5570538" y="3322638"/>
            <a:ext cx="13827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5413" indent="-12541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Tertiary mentoring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Financial Literacy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Cadetship to Career </a:t>
            </a:r>
          </a:p>
        </p:txBody>
      </p:sp>
      <p:sp>
        <p:nvSpPr>
          <p:cNvPr id="18444" name="TextBox 11"/>
          <p:cNvSpPr txBox="1">
            <a:spLocks noChangeArrowheads="1"/>
          </p:cNvSpPr>
          <p:nvPr/>
        </p:nvSpPr>
        <p:spPr bwMode="auto">
          <a:xfrm>
            <a:off x="7285038" y="3322638"/>
            <a:ext cx="13827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5413" indent="-12541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 i="1">
                <a:solidFill>
                  <a:srgbClr val="B4082B"/>
                </a:solidFill>
              </a:rPr>
              <a:t>Tech Packs</a:t>
            </a:r>
          </a:p>
          <a:p>
            <a:pPr eaLnBrk="1" hangingPunct="1">
              <a:spcBef>
                <a:spcPct val="0"/>
              </a:spcBef>
              <a:spcAft>
                <a:spcPts val="500"/>
              </a:spcAft>
            </a:pPr>
            <a:r>
              <a:rPr lang="en-GB" altLang="en-US" sz="1200">
                <a:solidFill>
                  <a:srgbClr val="B4082B"/>
                </a:solidFill>
              </a:rPr>
              <a:t>Financial Literacy</a:t>
            </a: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2425700" y="5427663"/>
            <a:ext cx="6011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200">
                <a:solidFill>
                  <a:srgbClr val="00204A"/>
                </a:solidFill>
              </a:rPr>
              <a:t>Students can begin on </a:t>
            </a:r>
            <a:r>
              <a:rPr lang="en-AU" altLang="en-US" sz="2200" i="1">
                <a:solidFill>
                  <a:srgbClr val="00204A"/>
                </a:solidFill>
              </a:rPr>
              <a:t>Learning for Life </a:t>
            </a:r>
            <a:r>
              <a:rPr lang="en-AU" altLang="en-US" sz="2200">
                <a:solidFill>
                  <a:srgbClr val="00204A"/>
                </a:solidFill>
              </a:rPr>
              <a:t>scholarship in the first year of school and continue through to tertiary</a:t>
            </a:r>
            <a:endParaRPr lang="en-AU" altLang="en-US" sz="2200" i="1">
              <a:solidFill>
                <a:srgbClr val="00204A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25700" y="5272088"/>
            <a:ext cx="6011863" cy="14287"/>
          </a:xfrm>
          <a:prstGeom prst="straightConnector1">
            <a:avLst/>
          </a:prstGeom>
          <a:ln>
            <a:solidFill>
              <a:srgbClr val="B4082B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7" name="TextBox 14"/>
          <p:cNvSpPr txBox="1">
            <a:spLocks noChangeArrowheads="1"/>
          </p:cNvSpPr>
          <p:nvPr/>
        </p:nvSpPr>
        <p:spPr bwMode="auto">
          <a:xfrm>
            <a:off x="401638" y="4189413"/>
            <a:ext cx="15351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800" b="1">
                <a:solidFill>
                  <a:srgbClr val="00204A"/>
                </a:solidFill>
              </a:rPr>
              <a:t>Balanced intervention across young person’s life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4238" y="1539875"/>
            <a:ext cx="1795462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Parents</a:t>
            </a:r>
            <a:b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</a:br>
            <a:r>
              <a:rPr lang="en-GB" sz="1500" b="1" cap="all" dirty="0">
                <a:solidFill>
                  <a:srgbClr val="B4082B"/>
                </a:solidFill>
                <a:latin typeface="Arial"/>
                <a:cs typeface="Arial"/>
              </a:rPr>
              <a:t>and carers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7905" y="4300515"/>
            <a:ext cx="1853986" cy="2166960"/>
          </a:xfrm>
          <a:prstGeom prst="rect">
            <a:avLst/>
          </a:prstGeom>
          <a:gradFill flip="none" rotWithShape="1">
            <a:gsLst>
              <a:gs pos="100000">
                <a:srgbClr val="00204A"/>
              </a:gs>
              <a:gs pos="41000">
                <a:srgbClr val="385676"/>
              </a:gs>
              <a:gs pos="0">
                <a:srgbClr val="4C69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cs typeface="Arial" panose="020B0604020202020204" pitchFamily="34" charset="0"/>
              </a:rPr>
              <a:t>PROGRAMS</a:t>
            </a:r>
          </a:p>
          <a:p>
            <a:pPr>
              <a:defRPr/>
            </a:pPr>
            <a:r>
              <a:rPr lang="en-AU" sz="1400" b="1" dirty="0">
                <a:solidFill>
                  <a:schemeClr val="bg1"/>
                </a:solidFill>
                <a:cs typeface="Arial" panose="020B0604020202020204" pitchFamily="34" charset="0"/>
              </a:rPr>
              <a:t>Build skills and knowledge and influence attitudes and behaviours</a:t>
            </a:r>
            <a:endParaRPr lang="en-AU" sz="1400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905" y="2420598"/>
            <a:ext cx="1869943" cy="1761299"/>
          </a:xfrm>
          <a:prstGeom prst="rect">
            <a:avLst/>
          </a:prstGeom>
          <a:gradFill flip="none" rotWithShape="1">
            <a:gsLst>
              <a:gs pos="100000">
                <a:srgbClr val="00204A"/>
              </a:gs>
              <a:gs pos="41000">
                <a:srgbClr val="385676"/>
              </a:gs>
              <a:gs pos="0">
                <a:srgbClr val="4C69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cs typeface="Arial" panose="020B0604020202020204" pitchFamily="34" charset="0"/>
              </a:rPr>
              <a:t>SHORT-TERM OUTCOMES</a:t>
            </a:r>
            <a:endParaRPr lang="en-AU" dirty="0">
              <a:cs typeface="Arial" panose="020B0604020202020204" pitchFamily="34" charset="0"/>
            </a:endParaRPr>
          </a:p>
        </p:txBody>
      </p:sp>
      <p:sp>
        <p:nvSpPr>
          <p:cNvPr id="20488" name="Title 1"/>
          <p:cNvSpPr>
            <a:spLocks noGrp="1"/>
          </p:cNvSpPr>
          <p:nvPr>
            <p:ph type="title"/>
          </p:nvPr>
        </p:nvSpPr>
        <p:spPr>
          <a:xfrm>
            <a:off x="479425" y="215900"/>
            <a:ext cx="664845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Measures of effectiveness</a:t>
            </a:r>
            <a:endParaRPr lang="en-US" altLang="en-US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949" y="1209822"/>
            <a:ext cx="1869943" cy="1083212"/>
          </a:xfrm>
          <a:prstGeom prst="rect">
            <a:avLst/>
          </a:prstGeom>
          <a:gradFill flip="none" rotWithShape="1">
            <a:gsLst>
              <a:gs pos="100000">
                <a:srgbClr val="00204A"/>
              </a:gs>
              <a:gs pos="41000">
                <a:srgbClr val="385676"/>
              </a:gs>
              <a:gs pos="0">
                <a:srgbClr val="4C69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b="1" dirty="0">
                <a:solidFill>
                  <a:schemeClr val="bg1"/>
                </a:solidFill>
                <a:cs typeface="Arial" panose="020B0604020202020204" pitchFamily="34" charset="0"/>
              </a:rPr>
              <a:t>LONGER-TERM OUTCOMES</a:t>
            </a:r>
            <a:endParaRPr lang="en-AU" dirty="0"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79675" y="4495800"/>
            <a:ext cx="5422900" cy="1924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Let’s Count </a:t>
            </a: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Let’s Read </a:t>
            </a: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Learning for Life </a:t>
            </a:r>
          </a:p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Student2Student </a:t>
            </a: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Arial" charset="0"/>
              </a:rPr>
              <a:t>  </a:t>
            </a:r>
            <a:r>
              <a:rPr lang="en-AU" sz="1700" dirty="0" err="1">
                <a:solidFill>
                  <a:srgbClr val="032A53"/>
                </a:solidFill>
                <a:latin typeface="+mj-lt"/>
              </a:rPr>
              <a:t>iTrack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mentoring </a:t>
            </a:r>
          </a:p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Learning Clubs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</a:t>
            </a: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Creative enrichment</a:t>
            </a:r>
          </a:p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Careers/post-school options workshops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</a:t>
            </a:r>
          </a:p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Cadetship to Career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</a:t>
            </a: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Aboriginal girls’ program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</a:t>
            </a:r>
          </a:p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Work Inspiration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</a:t>
            </a:r>
            <a:r>
              <a:rPr lang="en-AU" sz="1700" dirty="0">
                <a:solidFill>
                  <a:srgbClr val="032A53"/>
                </a:solidFill>
                <a:latin typeface="Arial" charset="0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Tertiary Mentoring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</a:t>
            </a:r>
          </a:p>
          <a:p>
            <a:pPr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  Tech Packs</a:t>
            </a:r>
            <a:r>
              <a:rPr lang="en-AU" sz="1700" dirty="0">
                <a:solidFill>
                  <a:srgbClr val="032A53"/>
                </a:solidFill>
                <a:latin typeface="+mj-lt"/>
                <a:cs typeface="Vijaya"/>
              </a:rPr>
              <a:t> •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Financial literacy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79663" y="2508250"/>
            <a:ext cx="4572000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Improved literacy and numeracy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Improved confidence (self-efficacy)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Improved motivation and aspiration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Enhanced networks and relationships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Improved knowledge/understanding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Improved or sustained school attendance</a:t>
            </a:r>
            <a:endParaRPr lang="en-AU" sz="1700" b="1" dirty="0">
              <a:solidFill>
                <a:srgbClr val="032A53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79663" y="1076325"/>
            <a:ext cx="4924425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Young people are in education, training, and/or work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Young people complete </a:t>
            </a:r>
            <a:r>
              <a:rPr lang="en-AU" sz="1700" dirty="0" err="1">
                <a:solidFill>
                  <a:srgbClr val="032A53"/>
                </a:solidFill>
                <a:latin typeface="+mj-lt"/>
              </a:rPr>
              <a:t>Yr</a:t>
            </a:r>
            <a:r>
              <a:rPr lang="en-AU" sz="1700" dirty="0">
                <a:solidFill>
                  <a:srgbClr val="032A53"/>
                </a:solidFill>
                <a:latin typeface="+mj-lt"/>
              </a:rPr>
              <a:t> 12 or equivalent</a:t>
            </a:r>
          </a:p>
          <a:p>
            <a:pPr marL="285750" indent="-285750">
              <a:buSzPct val="95000"/>
              <a:buFont typeface="Arial" panose="020B0604020202020204" pitchFamily="34" charset="0"/>
              <a:buChar char="•"/>
              <a:defRPr/>
            </a:pPr>
            <a:r>
              <a:rPr lang="en-AU" sz="1700" dirty="0">
                <a:solidFill>
                  <a:srgbClr val="032A53"/>
                </a:solidFill>
                <a:latin typeface="+mj-lt"/>
              </a:rPr>
              <a:t>Young people stay engaged with learning</a:t>
            </a:r>
          </a:p>
        </p:txBody>
      </p:sp>
      <p:sp>
        <p:nvSpPr>
          <p:cNvPr id="20495" name="Rectangle 29"/>
          <p:cNvSpPr>
            <a:spLocks noChangeArrowheads="1"/>
          </p:cNvSpPr>
          <p:nvPr/>
        </p:nvSpPr>
        <p:spPr bwMode="auto">
          <a:xfrm>
            <a:off x="7067550" y="1190625"/>
            <a:ext cx="1970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800" b="1"/>
              <a:t>ENGAGEMENT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800" b="1"/>
              <a:t>ADVANCEMENT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800" b="1"/>
              <a:t>ATTENDANCE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379814" y="4327525"/>
            <a:ext cx="4923694" cy="0"/>
          </a:xfrm>
          <a:prstGeom prst="line">
            <a:avLst/>
          </a:prstGeom>
          <a:ln>
            <a:gradFill flip="none" rotWithShape="1">
              <a:gsLst>
                <a:gs pos="0">
                  <a:srgbClr val="79242F"/>
                </a:gs>
                <a:gs pos="100000">
                  <a:srgbClr val="C31F39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Up Arrow 34"/>
          <p:cNvSpPr/>
          <p:nvPr/>
        </p:nvSpPr>
        <p:spPr>
          <a:xfrm>
            <a:off x="7594600" y="2081213"/>
            <a:ext cx="915988" cy="4460875"/>
          </a:xfrm>
          <a:prstGeom prst="upArrow">
            <a:avLst/>
          </a:prstGeom>
          <a:gradFill>
            <a:gsLst>
              <a:gs pos="0">
                <a:srgbClr val="79242F"/>
              </a:gs>
              <a:gs pos="100000">
                <a:srgbClr val="C31F39"/>
              </a:gs>
            </a:gsLst>
            <a:lin ang="27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24" name="Straight Connector 23"/>
          <p:cNvCxnSpPr/>
          <p:nvPr/>
        </p:nvCxnSpPr>
        <p:spPr>
          <a:xfrm>
            <a:off x="2435106" y="2309813"/>
            <a:ext cx="4868402" cy="0"/>
          </a:xfrm>
          <a:prstGeom prst="line">
            <a:avLst/>
          </a:prstGeom>
          <a:ln>
            <a:gradFill flip="none" rotWithShape="1">
              <a:gsLst>
                <a:gs pos="0">
                  <a:srgbClr val="79242F"/>
                </a:gs>
                <a:gs pos="100000">
                  <a:srgbClr val="C31F39"/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>
            <a:off x="976313" y="3924300"/>
            <a:ext cx="681037" cy="468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" name="Isosceles Triangle 30"/>
          <p:cNvSpPr/>
          <p:nvPr/>
        </p:nvSpPr>
        <p:spPr>
          <a:xfrm>
            <a:off x="976313" y="2127250"/>
            <a:ext cx="681037" cy="468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0" y="1597025"/>
            <a:ext cx="5400675" cy="17653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Attendance Lifts Achievement</a:t>
            </a:r>
            <a:endParaRPr lang="en-US" dirty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527050" y="3640138"/>
            <a:ext cx="4727575" cy="862012"/>
          </a:xfrm>
        </p:spPr>
        <p:txBody>
          <a:bodyPr/>
          <a:lstStyle/>
          <a:p>
            <a:r>
              <a:rPr lang="en-AU" altLang="en-US" smtClean="0">
                <a:latin typeface="Arial" panose="020B0604020202020204" pitchFamily="34" charset="0"/>
              </a:rPr>
              <a:t>Building the evidence base to improve student outcomes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597025"/>
            <a:ext cx="3008312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625475" y="1233488"/>
            <a:ext cx="7731125" cy="4410075"/>
          </a:xfrm>
          <a:prstGeom prst="round2DiagRect">
            <a:avLst/>
          </a:prstGeom>
          <a:solidFill>
            <a:srgbClr val="A3946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503238" y="215900"/>
            <a:ext cx="7097712" cy="900113"/>
          </a:xfrm>
        </p:spPr>
        <p:txBody>
          <a:bodyPr/>
          <a:lstStyle/>
          <a:p>
            <a:r>
              <a:rPr lang="en-AU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In summary </a:t>
            </a:r>
            <a:r>
              <a:rPr lang="en-AU" altLang="en-US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Learning for Life </a:t>
            </a:r>
            <a:r>
              <a:rPr lang="en-AU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longitudinal data shows: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>
              <a:solidFill>
                <a:schemeClr val="tx1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800">
                <a:solidFill>
                  <a:srgbClr val="032A5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>
              <a:solidFill>
                <a:schemeClr val="tx1"/>
              </a:solidFill>
            </a:endParaRPr>
          </a:p>
        </p:txBody>
      </p:sp>
      <p:pic>
        <p:nvPicPr>
          <p:cNvPr id="22534" name="Picture 9" descr="C:\Users\SarahBi\AppData\Local\Microsoft\Windows\Temporary Internet Files\Content.Outlook\L6TOEHGJ\AAE Relationship Infographic_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25550"/>
            <a:ext cx="757078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3567"/>
      </a:dk2>
      <a:lt2>
        <a:srgbClr val="EEECE1"/>
      </a:lt2>
      <a:accent1>
        <a:srgbClr val="E21737"/>
      </a:accent1>
      <a:accent2>
        <a:srgbClr val="00356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3567"/>
    </a:dk2>
    <a:lt2>
      <a:srgbClr val="EEECE1"/>
    </a:lt2>
    <a:accent1>
      <a:srgbClr val="E21737"/>
    </a:accent1>
    <a:accent2>
      <a:srgbClr val="00356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>
  <LongProp xmlns="" name="TaxCatchAll"><![CDATA[34;#Template|70d33bb1-ad50-4662-a049-8f9f352946fd;#26;#Communications|4dd69f12-3be7-4b66-aebb-7a0bdd2a38d8;#2;#All TSF|b1f0ae3d-0b10-4cf8-870c-f4a7f2f0773f;#36;#Use corporate stationery|7236b6cc-a6e1-46b9-b60c-62cea766522f;#35;#Communications|b29c5e65-4c43-47f7-b034-3eb3bca3d33a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mithNet Document" ma:contentTypeID="0x01010024CF711745D46D4D880B01CE8A9BCA9400EB8D87655C5D7242B9C5CCC9B588202C" ma:contentTypeVersion="33" ma:contentTypeDescription="" ma:contentTypeScope="" ma:versionID="6b53c66cd9de1a0b9da63f59ee9708b2">
  <xsd:schema xmlns:xsd="http://www.w3.org/2001/XMLSchema" xmlns:xs="http://www.w3.org/2001/XMLSchema" xmlns:p="http://schemas.microsoft.com/office/2006/metadata/properties" xmlns:ns1="http://schemas.microsoft.com/sharepoint/v3" xmlns:ns2="a0d5ec4d-79d0-4901-b05d-df1b1bdb41c6" xmlns:ns3="dfedf7bd-31cf-4791-9e11-c939ac824034" targetNamespace="http://schemas.microsoft.com/office/2006/metadata/properties" ma:root="true" ma:fieldsID="ee882a4ccd3b7000e9c7a002866afc17" ns1:_="" ns2:_="" ns3:_="">
    <xsd:import namespace="http://schemas.microsoft.com/sharepoint/v3"/>
    <xsd:import namespace="a0d5ec4d-79d0-4901-b05d-df1b1bdb41c6"/>
    <xsd:import namespace="dfedf7bd-31cf-4791-9e11-c939ac824034"/>
    <xsd:element name="properties">
      <xsd:complexType>
        <xsd:sequence>
          <xsd:element name="documentManagement">
            <xsd:complexType>
              <xsd:all>
                <xsd:element ref="ns2:Responsibility_x0020_Of"/>
                <xsd:element ref="ns2:Next_x0020_Review_x0020_Date"/>
                <xsd:element ref="ns2:TaxCatchAll" minOccurs="0"/>
                <xsd:element ref="ns2:TaxCatchAllLabel" minOccurs="0"/>
                <xsd:element ref="ns2:a15f3864fc3a4fd9a8f0bfbc1c67c3c9" minOccurs="0"/>
                <xsd:element ref="ns2:je980b53a42a48f68ea63ffc92474484" minOccurs="0"/>
                <xsd:element ref="ns2:f91d6d7a2a38464a8aa07e34eb69e7e6" minOccurs="0"/>
                <xsd:element ref="ns2:lb18a1029c1e4b47abb13eeaf0771759" minOccurs="0"/>
                <xsd:element ref="ns2:SharedWithUsers" minOccurs="0"/>
                <xsd:element ref="ns2:SharedWithDetails" minOccurs="0"/>
                <xsd:element ref="ns2:i37b01aaa040454ab6ad8a241e86e353" minOccurs="0"/>
                <xsd:element ref="ns3:Set_x0020_Default_x0020_Next_x0020_Review_x0020_Date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5ec4d-79d0-4901-b05d-df1b1bdb41c6" elementFormDefault="qualified">
    <xsd:import namespace="http://schemas.microsoft.com/office/2006/documentManagement/types"/>
    <xsd:import namespace="http://schemas.microsoft.com/office/infopath/2007/PartnerControls"/>
    <xsd:element name="Responsibility_x0020_Of" ma:index="4" ma:displayName="Responsibility Of" ma:description="Describes the name(s) of those that are responsible for the management of this document" ma:list="UserInfo" ma:SharePointGroup="0" ma:internalName="Responsibility_x0020_Of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ext_x0020_Review_x0020_Date" ma:index="8" ma:displayName="Next Review Date" ma:description="Describes the next time this document is up for review" ma:format="DateOnly" ma:internalName="Next_x0020_Review_x0020_Date" ma:readOnly="false">
      <xsd:simpleType>
        <xsd:restriction base="dms:DateTime"/>
      </xsd:simpleType>
    </xsd:element>
    <xsd:element name="TaxCatchAll" ma:index="9" nillable="true" ma:displayName="Taxonomy Catch All Column" ma:description="" ma:hidden="true" ma:list="{0bce01ec-fa2e-4187-a298-5e2f671a63f9}" ma:internalName="TaxCatchAll" ma:readOnly="false" ma:showField="CatchAllData" ma:web="a0d5ec4d-79d0-4901-b05d-df1b1bdb4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bce01ec-fa2e-4187-a298-5e2f671a63f9}" ma:internalName="TaxCatchAllLabel" ma:readOnly="true" ma:showField="CatchAllDataLabel" ma:web="a0d5ec4d-79d0-4901-b05d-df1b1bdb4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15f3864fc3a4fd9a8f0bfbc1c67c3c9" ma:index="12" ma:taxonomy="true" ma:internalName="a15f3864fc3a4fd9a8f0bfbc1c67c3c9" ma:taxonomyFieldName="Area" ma:displayName="Responsible Area" ma:indexed="true" ma:readOnly="false" ma:default="" ma:fieldId="{a15f3864-fc3a-4fd9-a8f0-bfbc1c67c3c9}" ma:sspId="fc9b5fa0-cacf-448e-938d-8dacc2580d58" ma:termSetId="ecaaabed-4ea0-40a7-b74a-d13d3300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980b53a42a48f68ea63ffc92474484" ma:index="14" nillable="true" ma:taxonomy="true" ma:internalName="je980b53a42a48f68ea63ffc92474484" ma:taxonomyFieldName="Related_x0020_Process" ma:displayName="Related Process" ma:readOnly="false" ma:default="1;#[Unassociated]|be478631-ddff-46de-8ae8-2565ed353a17" ma:fieldId="{3e980b53-a42a-48f6-8ea6-3ffc92474484}" ma:sspId="fc9b5fa0-cacf-448e-938d-8dacc2580d58" ma:termSetId="fe44ab6b-d9be-48a1-ac3c-e3b8707ce72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91d6d7a2a38464a8aa07e34eb69e7e6" ma:index="16" ma:taxonomy="true" ma:internalName="f91d6d7a2a38464a8aa07e34eb69e7e6" ma:taxonomyFieldName="State_x0020__x005C__x0020_Location" ma:displayName="State or Location" ma:indexed="true" ma:readOnly="false" ma:default="2;#National|b1f0ae3d-0b10-4cf8-870c-f4a7f2f0773f" ma:fieldId="{f91d6d7a-2a38-464a-8aa0-7e34eb69e7e6}" ma:sspId="fc9b5fa0-cacf-448e-938d-8dacc2580d58" ma:termSetId="b2fa92c6-ac36-4980-95b1-6f99d3ecaf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18a1029c1e4b47abb13eeaf0771759" ma:index="18" ma:taxonomy="true" ma:internalName="lb18a1029c1e4b47abb13eeaf0771759" ma:taxonomyFieldName="Document_x0020_Type" ma:displayName="Document Type" ma:indexed="true" ma:readOnly="false" ma:default="" ma:fieldId="{5b18a102-9c1e-4b47-abb1-3eeaf0771759}" ma:sspId="fc9b5fa0-cacf-448e-938d-8dacc2580d58" ma:termSetId="966542e3-ba35-4e76-8e88-8218553e4f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37b01aaa040454ab6ad8a241e86e353" ma:index="22" nillable="true" ma:taxonomy="true" ma:internalName="i37b01aaa040454ab6ad8a241e86e353" ma:taxonomyFieldName="Focus_x0020_Area" ma:displayName="Focus Area" ma:indexed="true" ma:readOnly="false" ma:default="" ma:fieldId="{237b01aa-a040-454a-b6ad-8a241e86e353}" ma:sspId="fc9b5fa0-cacf-448e-938d-8dacc2580d58" ma:termSetId="11b4a613-87f1-4a61-a047-5076d3c35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df7bd-31cf-4791-9e11-c939ac824034" elementFormDefault="qualified">
    <xsd:import namespace="http://schemas.microsoft.com/office/2006/documentManagement/types"/>
    <xsd:import namespace="http://schemas.microsoft.com/office/infopath/2007/PartnerControls"/>
    <xsd:element name="Set_x0020_Default_x0020_Next_x0020_Review_x0020_Date" ma:index="24" nillable="true" ma:displayName="Set Default Next Review Date" ma:internalName="Set_x0020_Default_x0020_Next_x0020_Review_x0020_D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b18a1029c1e4b47abb13eeaf0771759 xmlns="a0d5ec4d-79d0-4901-b05d-df1b1bdb41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70d33bb1-ad50-4662-a049-8f9f352946fd</TermId>
        </TermInfo>
      </Terms>
    </lb18a1029c1e4b47abb13eeaf0771759>
    <_ip_UnifiedCompliancePolicyUIAction xmlns="http://schemas.microsoft.com/sharepoint/v3" xsi:nil="true"/>
    <Responsibility_x0020_Of xmlns="a0d5ec4d-79d0-4901-b05d-df1b1bdb41c6">
      <UserInfo>
        <DisplayName>i:0#.f|membership|clara.maldonado@thesmithfamily.com.au</DisplayName>
        <AccountId>440</AccountId>
        <AccountType/>
      </UserInfo>
    </Responsibility_x0020_Of>
    <je980b53a42a48f68ea63ffc92474484 xmlns="a0d5ec4d-79d0-4901-b05d-df1b1bdb41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Use corporate stationery</TermName>
          <TermId xmlns="http://schemas.microsoft.com/office/infopath/2007/PartnerControls">7236b6cc-a6e1-46b9-b60c-62cea766522f</TermId>
        </TermInfo>
      </Terms>
    </je980b53a42a48f68ea63ffc92474484>
    <_ip_UnifiedCompliancePolicyProperties xmlns="http://schemas.microsoft.com/sharepoint/v3" xsi:nil="true"/>
    <f91d6d7a2a38464a8aa07e34eb69e7e6 xmlns="a0d5ec4d-79d0-4901-b05d-df1b1bdb41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TSF</TermName>
          <TermId xmlns="http://schemas.microsoft.com/office/infopath/2007/PartnerControls">b1f0ae3d-0b10-4cf8-870c-f4a7f2f0773f</TermId>
        </TermInfo>
      </Terms>
    </f91d6d7a2a38464a8aa07e34eb69e7e6>
    <TaxCatchAll xmlns="a0d5ec4d-79d0-4901-b05d-df1b1bdb41c6">
      <Value>34</Value>
      <Value>26</Value>
      <Value>2</Value>
      <Value>36</Value>
      <Value>35</Value>
    </TaxCatchAll>
    <a15f3864fc3a4fd9a8f0bfbc1c67c3c9 xmlns="a0d5ec4d-79d0-4901-b05d-df1b1bdb41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4dd69f12-3be7-4b66-aebb-7a0bdd2a38d8</TermId>
        </TermInfo>
      </Terms>
    </a15f3864fc3a4fd9a8f0bfbc1c67c3c9>
    <Set_x0020_Default_x0020_Next_x0020_Review_x0020_Date xmlns="dfedf7bd-31cf-4791-9e11-c939ac824034">
      <Url xsi:nil="true"/>
      <Description xsi:nil="true"/>
    </Set_x0020_Default_x0020_Next_x0020_Review_x0020_Date>
    <Next_x0020_Review_x0020_Date xmlns="a0d5ec4d-79d0-4901-b05d-df1b1bdb41c6">2016-11-03T13:00:00+00:00</Next_x0020_Review_x0020_Date>
    <i37b01aaa040454ab6ad8a241e86e353 xmlns="a0d5ec4d-79d0-4901-b05d-df1b1bdb41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b29c5e65-4c43-47f7-b034-3eb3bca3d33a</TermId>
        </TermInfo>
      </Terms>
    </i37b01aaa040454ab6ad8a241e86e353>
  </documentManagement>
</p:properties>
</file>

<file path=customXml/itemProps1.xml><?xml version="1.0" encoding="utf-8"?>
<ds:datastoreItem xmlns:ds="http://schemas.openxmlformats.org/officeDocument/2006/customXml" ds:itemID="{E03E9847-9806-4336-ABA8-EDA5D6585346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7C9CF547-0570-4C05-BF8F-B7A5CC76F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d5ec4d-79d0-4901-b05d-df1b1bdb41c6"/>
    <ds:schemaRef ds:uri="dfedf7bd-31cf-4791-9e11-c939ac824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D0DB2-E0E5-49CE-A49E-43A5F51023A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fedf7bd-31cf-4791-9e11-c939ac824034"/>
    <ds:schemaRef ds:uri="http://schemas.microsoft.com/sharepoint/v3"/>
    <ds:schemaRef ds:uri="a0d5ec4d-79d0-4901-b05d-df1b1bdb41c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1045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Vijaya</vt:lpstr>
      <vt:lpstr>Wingdings</vt:lpstr>
      <vt:lpstr>Office Theme</vt:lpstr>
      <vt:lpstr>PowerPoint Presentation</vt:lpstr>
      <vt:lpstr>Early intervention to support economic and social participation</vt:lpstr>
      <vt:lpstr>LEARNING FOR LIFE PROGRAM</vt:lpstr>
      <vt:lpstr>Learning for Life scholarship program - supporting over 40,000 children and young people</vt:lpstr>
      <vt:lpstr>Learning for Life students, circumstances and characteristics</vt:lpstr>
      <vt:lpstr>Key programs at different life stages</vt:lpstr>
      <vt:lpstr>Measures of effectiveness</vt:lpstr>
      <vt:lpstr>Attendance Lifts Achievement</vt:lpstr>
      <vt:lpstr>In summary Learning for Life longitudinal data shows: </vt:lpstr>
      <vt:lpstr>1. School achievement &amp;  School attendance</vt:lpstr>
      <vt:lpstr>There is a relationship between English achievement and future school attendance </vt:lpstr>
      <vt:lpstr>English achievement over time is satisfactory for majority but change is common</vt:lpstr>
      <vt:lpstr>There is a relationship between attendance over time and changes in English achievement</vt:lpstr>
      <vt:lpstr>2. School Completion &amp; Attendance  (&amp; Achievement)</vt:lpstr>
      <vt:lpstr>Attendance rates in Year 7 are related to whether or not a student completes school</vt:lpstr>
      <vt:lpstr>Improving attendance rates as students move through high school increases likelihood they’ll complete school</vt:lpstr>
      <vt:lpstr>3. Post-school engagement in work and/or study</vt:lpstr>
      <vt:lpstr>There is a strong relationship between completing Year 12 and post-school engagement in work and/or study</vt:lpstr>
      <vt:lpstr>Post-school engagement in work and/or study is related to school attendance</vt:lpstr>
      <vt:lpstr>Summary</vt:lpstr>
      <vt:lpstr>Policy and practice implications</vt:lpstr>
      <vt:lpstr>PowerPoint Presentation</vt:lpstr>
    </vt:vector>
  </TitlesOfParts>
  <Company>Wills Brand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Wills</dc:creator>
  <cp:lastModifiedBy>Gillian Considine</cp:lastModifiedBy>
  <cp:revision>129</cp:revision>
  <cp:lastPrinted>2018-04-16T05:51:25Z</cp:lastPrinted>
  <dcterms:created xsi:type="dcterms:W3CDTF">2015-02-10T23:09:37Z</dcterms:created>
  <dcterms:modified xsi:type="dcterms:W3CDTF">2018-06-25T03:30:42Z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lated Process">
    <vt:lpwstr>36;#Use corporate stationery|7236b6cc-a6e1-46b9-b60c-62cea766522f</vt:lpwstr>
  </property>
  <property fmtid="{D5CDD505-2E9C-101B-9397-08002B2CF9AE}" pid="3" name="display_urn:schemas-microsoft-com:office:office#Responsibility_x0020_Of">
    <vt:lpwstr>Clara Maldonado</vt:lpwstr>
  </property>
  <property fmtid="{D5CDD505-2E9C-101B-9397-08002B2CF9AE}" pid="4" name="Area">
    <vt:lpwstr>26;#Communications|4dd69f12-3be7-4b66-aebb-7a0bdd2a38d8</vt:lpwstr>
  </property>
  <property fmtid="{D5CDD505-2E9C-101B-9397-08002B2CF9AE}" pid="5" name="Focus Area">
    <vt:lpwstr>35;#Communications|b29c5e65-4c43-47f7-b034-3eb3bca3d33a</vt:lpwstr>
  </property>
  <property fmtid="{D5CDD505-2E9C-101B-9397-08002B2CF9AE}" pid="6" name="Document Type">
    <vt:lpwstr>34;#Template|70d33bb1-ad50-4662-a049-8f9f352946fd</vt:lpwstr>
  </property>
  <property fmtid="{D5CDD505-2E9C-101B-9397-08002B2CF9AE}" pid="7" name="State \ Location">
    <vt:lpwstr>2;#All TSF|b1f0ae3d-0b10-4cf8-870c-f4a7f2f0773f</vt:lpwstr>
  </property>
</Properties>
</file>