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drawings/drawing3.xml" ContentType="application/vnd.openxmlformats-officedocument.drawingml.chartshapes+xml"/>
  <Override PartName="/ppt/notesSlides/notesSlide17.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drawings/drawing4.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drawings/drawing5.xml" ContentType="application/vnd.openxmlformats-officedocument.drawingml.chartshapes+xml"/>
  <Override PartName="/ppt/notesSlides/notesSlide20.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drawings/drawing6.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27.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28.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29.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6"/>
  </p:sldMasterIdLst>
  <p:notesMasterIdLst>
    <p:notesMasterId r:id="rId36"/>
  </p:notesMasterIdLst>
  <p:handoutMasterIdLst>
    <p:handoutMasterId r:id="rId37"/>
  </p:handoutMasterIdLst>
  <p:sldIdLst>
    <p:sldId id="341" r:id="rId7"/>
    <p:sldId id="342" r:id="rId8"/>
    <p:sldId id="365" r:id="rId9"/>
    <p:sldId id="383" r:id="rId10"/>
    <p:sldId id="366" r:id="rId11"/>
    <p:sldId id="364" r:id="rId12"/>
    <p:sldId id="381" r:id="rId13"/>
    <p:sldId id="361" r:id="rId14"/>
    <p:sldId id="367" r:id="rId15"/>
    <p:sldId id="371" r:id="rId16"/>
    <p:sldId id="382" r:id="rId17"/>
    <p:sldId id="374" r:id="rId18"/>
    <p:sldId id="377" r:id="rId19"/>
    <p:sldId id="389" r:id="rId20"/>
    <p:sldId id="368" r:id="rId21"/>
    <p:sldId id="362" r:id="rId22"/>
    <p:sldId id="378" r:id="rId23"/>
    <p:sldId id="372" r:id="rId24"/>
    <p:sldId id="379" r:id="rId25"/>
    <p:sldId id="380" r:id="rId26"/>
    <p:sldId id="373" r:id="rId27"/>
    <p:sldId id="319" r:id="rId28"/>
    <p:sldId id="369" r:id="rId29"/>
    <p:sldId id="370" r:id="rId30"/>
    <p:sldId id="388" r:id="rId31"/>
    <p:sldId id="384" r:id="rId32"/>
    <p:sldId id="385" r:id="rId33"/>
    <p:sldId id="386" r:id="rId34"/>
    <p:sldId id="387" r:id="rId35"/>
  </p:sldIdLst>
  <p:sldSz cx="9144000" cy="6858000" type="screen4x3"/>
  <p:notesSz cx="6805613" cy="99441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5B6072-0D8E-4DF8-BE5B-54D21A9187A9}">
          <p14:sldIdLst>
            <p14:sldId id="341"/>
            <p14:sldId id="342"/>
            <p14:sldId id="365"/>
            <p14:sldId id="383"/>
            <p14:sldId id="366"/>
            <p14:sldId id="364"/>
            <p14:sldId id="381"/>
            <p14:sldId id="361"/>
            <p14:sldId id="367"/>
            <p14:sldId id="371"/>
            <p14:sldId id="382"/>
            <p14:sldId id="374"/>
            <p14:sldId id="377"/>
            <p14:sldId id="389"/>
            <p14:sldId id="368"/>
            <p14:sldId id="362"/>
            <p14:sldId id="378"/>
            <p14:sldId id="372"/>
            <p14:sldId id="379"/>
            <p14:sldId id="380"/>
            <p14:sldId id="373"/>
            <p14:sldId id="319"/>
            <p14:sldId id="369"/>
            <p14:sldId id="370"/>
            <p14:sldId id="388"/>
            <p14:sldId id="384"/>
            <p14:sldId id="385"/>
            <p14:sldId id="386"/>
            <p14:sldId id="38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LCO Paolo" initials="FP"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67771" autoAdjust="0"/>
  </p:normalViewPr>
  <p:slideViewPr>
    <p:cSldViewPr>
      <p:cViewPr>
        <p:scale>
          <a:sx n="83" d="100"/>
          <a:sy n="83" d="100"/>
        </p:scale>
        <p:origin x="-2586" y="-72"/>
      </p:cViewPr>
      <p:guideLst>
        <p:guide orient="horz" pos="2160"/>
        <p:guide pos="2880"/>
      </p:guideLst>
    </p:cSldViewPr>
  </p:slideViewPr>
  <p:outlineViewPr>
    <p:cViewPr>
      <p:scale>
        <a:sx n="33" d="100"/>
        <a:sy n="33" d="100"/>
      </p:scale>
      <p:origin x="0" y="2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main.oecd.org\ASgenELS\PROJECTS\BACKUP\ELS-Future%20of%20Work\03%20-%20DATA\03%20-%20ANALYSIS%20FOR%20SPECIFIC%20OUTPUTS%20OR%20PUBLICATIONS\EMO2019\Analysis\Output\Figure_567_annual.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main.oecd.org\ASgenELS\PROJECTS\BACKUP\ELS-Future%20of%20Work\03%20-%20DATA\03%20-%20ANALYSIS%20FOR%20SPECIFIC%20OUTPUTS%20OR%20PUBLICATIONS\EMO2019\Analysis\Output\XX_Interpretation%20scrapbook_DSM.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main.oecd.org\ASgenELS\PROJECTS\BACKUP\ELS-Future%20of%20Work\03%20-%20DATA\03%20-%20ANALYSIS%20FOR%20SPECIFIC%20OUTPUTS%20OR%20PUBLICATIONS\EMO2019\Analysis\Output\XX_Interpretation%20scrapbook_DSM.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main.oecd.org\ASgenELS\PROJECTS\BACKUP\ELS-Future%20of%20Work\03%20-%20DATA\03%20-%20ANALYSIS%20FOR%20SPECIFIC%20OUTPUTS%20OR%20PUBLICATIONS\EMO2019\Analysis\Output\XX_Interpretation%20scrapbook_DSM.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main.oecd.org\ASgenELS\PROJECTS\BACKUP\ELS-Future%20of%20Work\03%20-%20DATA\03%20-%20ANALYSIS%20FOR%20SPECIFIC%20OUTPUTS%20OR%20PUBLICATIONS\EMO2019\Analysis\Output\XX_Interpretation%20scrapbook_DSM.xlsx" TargetMode="External"/><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2" Type="http://schemas.openxmlformats.org/officeDocument/2006/relationships/oleObject" Target="file:///\\main.oecd.org\ASgenELS\PROJECTS\BACKUP\ELS-Future%20of%20Work\03%20-%20DATA\03%20-%20ANALYSIS%20FOR%20SPECIFIC%20OUTPUTS%20OR%20PUBLICATIONS\EMO2019\Analysis\Output\Figure_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main.oecd.org\ASgenELS\PROJECTS\BACKUP\ELS-Future%20of%20Work\03%20-%20DATA\03%20-%20ANALYSIS%20FOR%20SPECIFIC%20OUTPUTS%20OR%20PUBLICATIONS\EMO2019\Analysis\Output\Figure_1.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main.oecd.org\ASgenELS\PROJECTS\BACKUP\ELS-Future%20of%20Work\03%20-%20DATA\03%20-%20ANALYSIS%20FOR%20SPECIFIC%20OUTPUTS%20OR%20PUBLICATIONS\EMO2019\Analysis\Output\11_Tenure_Regressions_NoStar.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main.oecd.org\ASgenELS\PROJECTS\BACKUP\ELS-Future%20of%20Work\03%20-%20DATA\03%20-%20ANALYSIS%20FOR%20SPECIFIC%20OUTPUTS%20OR%20PUBLICATIONS\EMO2019\Analysis\Output\Figure_1.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FS-CH-1.main.oecd.org\Users3\Macdonald_D\Duncan%20Work\Requests\2018-01-19%20-%20Stijn%20-%20Dependent%20Self%20Employed%20in%20the%20EWCS%202010%20and%202015\EWCS_Dependent_Self_Employed.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main.oecd.org\ASgenELS\PROJECTS\BACKUP\ELS-Future%20of%20Work\03%20-%20DATA\03%20-%20ANALYSIS%20FOR%20SPECIFIC%20OUTPUTS%20OR%20PUBLICATIONS\EMO2019\Analysis\Output\Figure_4_annual.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main.oecd.org\ASgenELS\PROJECTS\BACKUP\ELS-Future%20of%20Work\03%20-%20DATA\03%20-%20ANALYSIS%20FOR%20SPECIFIC%20OUTPUTS%20OR%20PUBLICATIONS\EMO2019\Analysis\Output\Figure_567_annual.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main.oecd.org\ASgenELS\PROJECTS\BACKUP\ELS-Future%20of%20Work\03%20-%20DATA\03%20-%20ANALYSIS%20FOR%20SPECIFIC%20OUTPUTS%20OR%20PUBLICATIONS\EMO2019\Analysis\Output\Figure_567_annual.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'[Chart in Microsoft PowerPoint]Figure 3.A1 (2)'!$N$4</c:f>
              <c:strCache>
                <c:ptCount val="1"/>
                <c:pt idx="0">
                  <c:v>High skill</c:v>
                </c:pt>
              </c:strCache>
            </c:strRef>
          </c:tx>
          <c:spPr>
            <a:solidFill>
              <a:schemeClr val="accent1"/>
            </a:solidFill>
            <a:ln>
              <a:solidFill>
                <a:srgbClr val="727272"/>
              </a:solidFill>
            </a:ln>
          </c:spPr>
          <c:invertIfNegative val="0"/>
          <c:cat>
            <c:strRef>
              <c:f>'[Chart in Microsoft PowerPoint]Figure 3.A1 (2)'!$M$5:$M$12</c:f>
              <c:strCache>
                <c:ptCount val="8"/>
                <c:pt idx="0">
                  <c:v>France</c:v>
                </c:pt>
                <c:pt idx="1">
                  <c:v>United Kingdom</c:v>
                </c:pt>
                <c:pt idx="2">
                  <c:v>Italy</c:v>
                </c:pt>
                <c:pt idx="3">
                  <c:v>OECD Average</c:v>
                </c:pt>
                <c:pt idx="4">
                  <c:v>Germany</c:v>
                </c:pt>
                <c:pt idx="5">
                  <c:v>United States</c:v>
                </c:pt>
                <c:pt idx="6">
                  <c:v>Canada</c:v>
                </c:pt>
                <c:pt idx="7">
                  <c:v>Japan</c:v>
                </c:pt>
              </c:strCache>
            </c:strRef>
          </c:cat>
          <c:val>
            <c:numRef>
              <c:f>'[Chart in Microsoft PowerPoint]Figure 3.A1 (2)'!$N$5:$N$12</c:f>
              <c:numCache>
                <c:formatCode>General</c:formatCode>
                <c:ptCount val="8"/>
                <c:pt idx="0">
                  <c:v>6.79</c:v>
                </c:pt>
                <c:pt idx="1">
                  <c:v>11.799999999999999</c:v>
                </c:pt>
                <c:pt idx="2">
                  <c:v>2.5700000000000003</c:v>
                </c:pt>
                <c:pt idx="3">
                  <c:v>6.18</c:v>
                </c:pt>
                <c:pt idx="4">
                  <c:v>3.02</c:v>
                </c:pt>
                <c:pt idx="5">
                  <c:v>5.33</c:v>
                </c:pt>
                <c:pt idx="6">
                  <c:v>4.32</c:v>
                </c:pt>
                <c:pt idx="7">
                  <c:v>2.5404633240367014</c:v>
                </c:pt>
              </c:numCache>
            </c:numRef>
          </c:val>
        </c:ser>
        <c:ser>
          <c:idx val="1"/>
          <c:order val="1"/>
          <c:tx>
            <c:strRef>
              <c:f>'[Chart in Microsoft PowerPoint]Figure 3.A1 (2)'!$O$4</c:f>
              <c:strCache>
                <c:ptCount val="1"/>
                <c:pt idx="0">
                  <c:v>Middle skill</c:v>
                </c:pt>
              </c:strCache>
            </c:strRef>
          </c:tx>
          <c:spPr>
            <a:solidFill>
              <a:schemeClr val="bg1">
                <a:lumMod val="65000"/>
              </a:schemeClr>
            </a:solidFill>
            <a:ln>
              <a:solidFill>
                <a:srgbClr val="727272"/>
              </a:solidFill>
            </a:ln>
          </c:spPr>
          <c:invertIfNegative val="0"/>
          <c:cat>
            <c:strRef>
              <c:f>'[Chart in Microsoft PowerPoint]Figure 3.A1 (2)'!$M$5:$M$12</c:f>
              <c:strCache>
                <c:ptCount val="8"/>
                <c:pt idx="0">
                  <c:v>France</c:v>
                </c:pt>
                <c:pt idx="1">
                  <c:v>United Kingdom</c:v>
                </c:pt>
                <c:pt idx="2">
                  <c:v>Italy</c:v>
                </c:pt>
                <c:pt idx="3">
                  <c:v>OECD Average</c:v>
                </c:pt>
                <c:pt idx="4">
                  <c:v>Germany</c:v>
                </c:pt>
                <c:pt idx="5">
                  <c:v>United States</c:v>
                </c:pt>
                <c:pt idx="6">
                  <c:v>Canada</c:v>
                </c:pt>
                <c:pt idx="7">
                  <c:v>Japan</c:v>
                </c:pt>
              </c:strCache>
            </c:strRef>
          </c:cat>
          <c:val>
            <c:numRef>
              <c:f>'[Chart in Microsoft PowerPoint]Figure 3.A1 (2)'!$O$5:$O$12</c:f>
              <c:numCache>
                <c:formatCode>General</c:formatCode>
                <c:ptCount val="8"/>
                <c:pt idx="0">
                  <c:v>-11.700000000000001</c:v>
                </c:pt>
                <c:pt idx="1">
                  <c:v>-10.5</c:v>
                </c:pt>
                <c:pt idx="2">
                  <c:v>-9.5699999999999985</c:v>
                </c:pt>
                <c:pt idx="3">
                  <c:v>-8.6900000000000013</c:v>
                </c:pt>
                <c:pt idx="4">
                  <c:v>-7.39</c:v>
                </c:pt>
                <c:pt idx="5">
                  <c:v>-6.5600000000000005</c:v>
                </c:pt>
                <c:pt idx="6">
                  <c:v>-6.15</c:v>
                </c:pt>
                <c:pt idx="7">
                  <c:v>-5.1795380974285266</c:v>
                </c:pt>
              </c:numCache>
            </c:numRef>
          </c:val>
        </c:ser>
        <c:ser>
          <c:idx val="2"/>
          <c:order val="2"/>
          <c:tx>
            <c:strRef>
              <c:f>'[Chart in Microsoft PowerPoint]Figure 3.A1 (2)'!$P$4</c:f>
              <c:strCache>
                <c:ptCount val="1"/>
                <c:pt idx="0">
                  <c:v>Low skill</c:v>
                </c:pt>
              </c:strCache>
            </c:strRef>
          </c:tx>
          <c:spPr>
            <a:ln>
              <a:solidFill>
                <a:srgbClr val="727272"/>
              </a:solidFill>
            </a:ln>
          </c:spPr>
          <c:invertIfNegative val="0"/>
          <c:cat>
            <c:strRef>
              <c:f>'[Chart in Microsoft PowerPoint]Figure 3.A1 (2)'!$M$5:$M$12</c:f>
              <c:strCache>
                <c:ptCount val="8"/>
                <c:pt idx="0">
                  <c:v>France</c:v>
                </c:pt>
                <c:pt idx="1">
                  <c:v>United Kingdom</c:v>
                </c:pt>
                <c:pt idx="2">
                  <c:v>Italy</c:v>
                </c:pt>
                <c:pt idx="3">
                  <c:v>OECD Average</c:v>
                </c:pt>
                <c:pt idx="4">
                  <c:v>Germany</c:v>
                </c:pt>
                <c:pt idx="5">
                  <c:v>United States</c:v>
                </c:pt>
                <c:pt idx="6">
                  <c:v>Canada</c:v>
                </c:pt>
                <c:pt idx="7">
                  <c:v>Japan</c:v>
                </c:pt>
              </c:strCache>
            </c:strRef>
          </c:cat>
          <c:val>
            <c:numRef>
              <c:f>'[Chart in Microsoft PowerPoint]Figure 3.A1 (2)'!$P$5:$P$12</c:f>
              <c:numCache>
                <c:formatCode>General</c:formatCode>
                <c:ptCount val="8"/>
                <c:pt idx="0">
                  <c:v>4.8899999999999997</c:v>
                </c:pt>
                <c:pt idx="1">
                  <c:v>-1.3</c:v>
                </c:pt>
                <c:pt idx="2">
                  <c:v>7.0000000000000009</c:v>
                </c:pt>
                <c:pt idx="3">
                  <c:v>2.5100000000000002</c:v>
                </c:pt>
                <c:pt idx="4">
                  <c:v>4.37</c:v>
                </c:pt>
                <c:pt idx="5">
                  <c:v>1.23</c:v>
                </c:pt>
                <c:pt idx="6">
                  <c:v>1.83</c:v>
                </c:pt>
                <c:pt idx="7">
                  <c:v>2.6390747733918278</c:v>
                </c:pt>
              </c:numCache>
            </c:numRef>
          </c:val>
        </c:ser>
        <c:dLbls>
          <c:showLegendKey val="0"/>
          <c:showVal val="0"/>
          <c:showCatName val="0"/>
          <c:showSerName val="0"/>
          <c:showPercent val="0"/>
          <c:showBubbleSize val="0"/>
        </c:dLbls>
        <c:gapWidth val="150"/>
        <c:axId val="47480832"/>
        <c:axId val="47482368"/>
      </c:barChart>
      <c:catAx>
        <c:axId val="47480832"/>
        <c:scaling>
          <c:orientation val="minMax"/>
        </c:scaling>
        <c:delete val="0"/>
        <c:axPos val="b"/>
        <c:majorTickMark val="out"/>
        <c:minorTickMark val="none"/>
        <c:tickLblPos val="low"/>
        <c:txPr>
          <a:bodyPr/>
          <a:lstStyle/>
          <a:p>
            <a:pPr>
              <a:defRPr sz="1600"/>
            </a:pPr>
            <a:endParaRPr lang="en-US"/>
          </a:p>
        </c:txPr>
        <c:crossAx val="47482368"/>
        <c:crosses val="autoZero"/>
        <c:auto val="1"/>
        <c:lblAlgn val="ctr"/>
        <c:lblOffset val="100"/>
        <c:noMultiLvlLbl val="0"/>
      </c:catAx>
      <c:valAx>
        <c:axId val="47482368"/>
        <c:scaling>
          <c:orientation val="minMax"/>
        </c:scaling>
        <c:delete val="0"/>
        <c:axPos val="l"/>
        <c:numFmt formatCode="General" sourceLinked="1"/>
        <c:majorTickMark val="out"/>
        <c:minorTickMark val="none"/>
        <c:tickLblPos val="nextTo"/>
        <c:txPr>
          <a:bodyPr/>
          <a:lstStyle/>
          <a:p>
            <a:pPr>
              <a:defRPr sz="1400"/>
            </a:pPr>
            <a:endParaRPr lang="en-US"/>
          </a:p>
        </c:txPr>
        <c:crossAx val="47480832"/>
        <c:crosses val="autoZero"/>
        <c:crossBetween val="between"/>
      </c:valAx>
    </c:plotArea>
    <c:legend>
      <c:legendPos val="t"/>
      <c:layout/>
      <c:overlay val="0"/>
    </c:legend>
    <c:plotVisOnly val="1"/>
    <c:dispBlanksAs val="gap"/>
    <c:showDLblsOverMax val="0"/>
  </c:chart>
  <c:spPr>
    <a:noFill/>
    <a:ln>
      <a:noFill/>
    </a:ln>
  </c:spPr>
  <c:txPr>
    <a:bodyPr/>
    <a:lstStyle/>
    <a:p>
      <a:pPr>
        <a:defRPr sz="16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8.7445796086387494E-3"/>
          <c:y val="0.1245442333890059"/>
          <c:w val="0.98906927548920154"/>
          <c:h val="0.86549536508917024"/>
        </c:manualLayout>
      </c:layout>
      <c:barChart>
        <c:barDir val="col"/>
        <c:grouping val="clustered"/>
        <c:varyColors val="0"/>
        <c:ser>
          <c:idx val="0"/>
          <c:order val="0"/>
          <c:tx>
            <c:strRef>
              <c:f>'Figure Reason Youth (PrePost)'!$K$5</c:f>
              <c:strCache>
                <c:ptCount val="1"/>
                <c:pt idx="0">
                  <c:v>mid-2010s</c:v>
                </c:pt>
              </c:strCache>
            </c:strRef>
          </c:tx>
          <c:spPr>
            <a:solidFill>
              <a:srgbClr val="4F81BD"/>
            </a:solidFill>
            <a:ln w="6350" cmpd="sng">
              <a:solidFill>
                <a:srgbClr val="000000"/>
              </a:solidFill>
              <a:round/>
            </a:ln>
            <a:effectLst/>
          </c:spPr>
          <c:invertIfNegative val="0"/>
          <c:dPt>
            <c:idx val="8"/>
            <c:invertIfNegative val="0"/>
            <c:bubble3D val="0"/>
          </c:dPt>
          <c:dPt>
            <c:idx val="9"/>
            <c:invertIfNegative val="0"/>
            <c:bubble3D val="0"/>
          </c:dPt>
          <c:dPt>
            <c:idx val="13"/>
            <c:invertIfNegative val="0"/>
            <c:bubble3D val="0"/>
            <c:spPr>
              <a:solidFill>
                <a:sysClr val="windowText" lastClr="000000"/>
              </a:solidFill>
              <a:ln w="6350" cmpd="sng">
                <a:solidFill>
                  <a:srgbClr val="000000"/>
                </a:solidFill>
                <a:round/>
              </a:ln>
              <a:effectLst/>
            </c:spPr>
          </c:dPt>
          <c:cat>
            <c:strRef>
              <c:f>'Figure Reason Youth (PrePost)'!$J$6:$J$30</c:f>
              <c:strCache>
                <c:ptCount val="25"/>
                <c:pt idx="0">
                  <c:v>LTU</c:v>
                </c:pt>
                <c:pt idx="1">
                  <c:v>JPN</c:v>
                </c:pt>
                <c:pt idx="2">
                  <c:v>EST</c:v>
                </c:pt>
                <c:pt idx="3">
                  <c:v>GBR</c:v>
                </c:pt>
                <c:pt idx="4">
                  <c:v>AUS</c:v>
                </c:pt>
                <c:pt idx="5">
                  <c:v>DNK</c:v>
                </c:pt>
                <c:pt idx="6">
                  <c:v>NOR</c:v>
                </c:pt>
                <c:pt idx="7">
                  <c:v>ISL</c:v>
                </c:pt>
                <c:pt idx="8">
                  <c:v>AUT</c:v>
                </c:pt>
                <c:pt idx="9">
                  <c:v>LVA</c:v>
                </c:pt>
                <c:pt idx="10">
                  <c:v>NLD</c:v>
                </c:pt>
                <c:pt idx="11">
                  <c:v>SWE</c:v>
                </c:pt>
                <c:pt idx="12">
                  <c:v>CZE</c:v>
                </c:pt>
                <c:pt idx="13">
                  <c:v>OECD</c:v>
                </c:pt>
                <c:pt idx="14">
                  <c:v>SVK</c:v>
                </c:pt>
                <c:pt idx="15">
                  <c:v>FIN</c:v>
                </c:pt>
                <c:pt idx="16">
                  <c:v>BEL</c:v>
                </c:pt>
                <c:pt idx="17">
                  <c:v>LUX</c:v>
                </c:pt>
                <c:pt idx="18">
                  <c:v>POL</c:v>
                </c:pt>
                <c:pt idx="19">
                  <c:v>DEU</c:v>
                </c:pt>
                <c:pt idx="20">
                  <c:v>PRT</c:v>
                </c:pt>
                <c:pt idx="21">
                  <c:v>GRC</c:v>
                </c:pt>
                <c:pt idx="22">
                  <c:v>FRA</c:v>
                </c:pt>
                <c:pt idx="23">
                  <c:v>ESP</c:v>
                </c:pt>
                <c:pt idx="24">
                  <c:v>ITA</c:v>
                </c:pt>
              </c:strCache>
            </c:strRef>
          </c:cat>
          <c:val>
            <c:numRef>
              <c:f>'Figure Reason Youth (PrePost)'!$K$6:$K$30</c:f>
              <c:numCache>
                <c:formatCode>0.0</c:formatCode>
                <c:ptCount val="25"/>
                <c:pt idx="0">
                  <c:v>19.548596576390899</c:v>
                </c:pt>
                <c:pt idx="1">
                  <c:v>25.000000374391686</c:v>
                </c:pt>
                <c:pt idx="2">
                  <c:v>29.037030418002836</c:v>
                </c:pt>
                <c:pt idx="3">
                  <c:v>31.187412830107657</c:v>
                </c:pt>
                <c:pt idx="4">
                  <c:v>31.207243633374965</c:v>
                </c:pt>
                <c:pt idx="5">
                  <c:v>31.298765897155583</c:v>
                </c:pt>
                <c:pt idx="6">
                  <c:v>32.916029672713755</c:v>
                </c:pt>
                <c:pt idx="7">
                  <c:v>32.929251824558342</c:v>
                </c:pt>
                <c:pt idx="8">
                  <c:v>34.689316105179877</c:v>
                </c:pt>
                <c:pt idx="9">
                  <c:v>40.181746364456615</c:v>
                </c:pt>
                <c:pt idx="10">
                  <c:v>41.315322568044046</c:v>
                </c:pt>
                <c:pt idx="11">
                  <c:v>48.089221975286279</c:v>
                </c:pt>
                <c:pt idx="12">
                  <c:v>50.351492556042786</c:v>
                </c:pt>
                <c:pt idx="13">
                  <c:v>54.198886478820796</c:v>
                </c:pt>
                <c:pt idx="14">
                  <c:v>59.700849722284367</c:v>
                </c:pt>
                <c:pt idx="15">
                  <c:v>60.625061690263152</c:v>
                </c:pt>
                <c:pt idx="16">
                  <c:v>61.054235772616607</c:v>
                </c:pt>
                <c:pt idx="17">
                  <c:v>63.446411814780355</c:v>
                </c:pt>
                <c:pt idx="18">
                  <c:v>64.43970496563243</c:v>
                </c:pt>
                <c:pt idx="19">
                  <c:v>68.478761040757249</c:v>
                </c:pt>
                <c:pt idx="20">
                  <c:v>72.71106240559125</c:v>
                </c:pt>
                <c:pt idx="21">
                  <c:v>75.280863292955956</c:v>
                </c:pt>
                <c:pt idx="22">
                  <c:v>78.67185259038996</c:v>
                </c:pt>
                <c:pt idx="23">
                  <c:v>82.284910840201817</c:v>
                </c:pt>
                <c:pt idx="24">
                  <c:v>87.44921313873823</c:v>
                </c:pt>
              </c:numCache>
            </c:numRef>
          </c:val>
        </c:ser>
        <c:dLbls>
          <c:showLegendKey val="0"/>
          <c:showVal val="0"/>
          <c:showCatName val="0"/>
          <c:showSerName val="0"/>
          <c:showPercent val="0"/>
          <c:showBubbleSize val="0"/>
        </c:dLbls>
        <c:gapWidth val="75"/>
        <c:axId val="153234048"/>
        <c:axId val="153244032"/>
      </c:barChart>
      <c:lineChart>
        <c:grouping val="standard"/>
        <c:varyColors val="0"/>
        <c:ser>
          <c:idx val="7"/>
          <c:order val="1"/>
          <c:tx>
            <c:strRef>
              <c:f>'Figure Reason Youth (PrePost)'!$L$5</c:f>
              <c:strCache>
                <c:ptCount val="1"/>
                <c:pt idx="0">
                  <c:v>mid-2000s</c:v>
                </c:pt>
              </c:strCache>
            </c:strRef>
          </c:tx>
          <c:spPr>
            <a:ln w="28575" cap="rnd" cmpd="sng" algn="ctr">
              <a:noFill/>
              <a:prstDash val="solid"/>
              <a:round/>
            </a:ln>
            <a:effectLst/>
            <a:extLst>
              <a:ext uri="{91240B29-F687-4F45-9708-019B960494DF}">
                <a14:hiddenLine xmlns:a14="http://schemas.microsoft.com/office/drawing/2010/main" w="28575" cap="rnd" cmpd="sng" algn="ctr">
                  <a:solidFill>
                    <a:srgbClr val="C0504D">
                      <a:tint val="77000"/>
                      <a:shade val="95000"/>
                      <a:satMod val="105000"/>
                    </a:srgbClr>
                  </a:solidFill>
                  <a:prstDash val="solid"/>
                  <a:round/>
                </a14:hiddenLine>
              </a:ext>
            </a:extLst>
          </c:spPr>
          <c:marker>
            <c:symbol val="diamond"/>
            <c:size val="7"/>
            <c:spPr>
              <a:solidFill>
                <a:srgbClr val="FFFFFF"/>
              </a:solidFill>
              <a:ln w="3175">
                <a:solidFill>
                  <a:srgbClr val="000000"/>
                </a:solidFill>
                <a:prstDash val="solid"/>
              </a:ln>
              <a:effectLst/>
              <a:extLst/>
            </c:spPr>
          </c:marker>
          <c:dPt>
            <c:idx val="8"/>
            <c:marker>
              <c:spPr>
                <a:solidFill>
                  <a:sysClr val="window" lastClr="FFFFFF"/>
                </a:solidFill>
                <a:ln w="3175">
                  <a:solidFill>
                    <a:srgbClr val="000000"/>
                  </a:solidFill>
                  <a:prstDash val="solid"/>
                </a:ln>
                <a:effectLst/>
                <a:extLst/>
              </c:spPr>
            </c:marker>
            <c:bubble3D val="0"/>
          </c:dPt>
          <c:dPt>
            <c:idx val="9"/>
            <c:marker>
              <c:spPr>
                <a:solidFill>
                  <a:sysClr val="window" lastClr="FFFFFF"/>
                </a:solidFill>
                <a:ln w="3175">
                  <a:solidFill>
                    <a:srgbClr val="000000"/>
                  </a:solidFill>
                  <a:prstDash val="solid"/>
                </a:ln>
                <a:effectLst/>
                <a:extLst/>
              </c:spPr>
            </c:marker>
            <c:bubble3D val="0"/>
          </c:dPt>
          <c:dPt>
            <c:idx val="13"/>
            <c:marker>
              <c:spPr>
                <a:solidFill>
                  <a:sysClr val="window" lastClr="FFFFFF">
                    <a:lumMod val="85000"/>
                  </a:sysClr>
                </a:solidFill>
                <a:ln w="3175">
                  <a:solidFill>
                    <a:srgbClr val="000000"/>
                  </a:solidFill>
                  <a:prstDash val="solid"/>
                </a:ln>
                <a:effectLst/>
                <a:extLst/>
              </c:spPr>
            </c:marker>
            <c:bubble3D val="0"/>
          </c:dPt>
          <c:cat>
            <c:strRef>
              <c:f>'Figure Reason Youth (PrePost)'!$J$6:$J$27</c:f>
              <c:strCache>
                <c:ptCount val="22"/>
                <c:pt idx="0">
                  <c:v>LTU</c:v>
                </c:pt>
                <c:pt idx="1">
                  <c:v>JPN</c:v>
                </c:pt>
                <c:pt idx="2">
                  <c:v>EST</c:v>
                </c:pt>
                <c:pt idx="3">
                  <c:v>GBR</c:v>
                </c:pt>
                <c:pt idx="4">
                  <c:v>AUS</c:v>
                </c:pt>
                <c:pt idx="5">
                  <c:v>DNK</c:v>
                </c:pt>
                <c:pt idx="6">
                  <c:v>NOR</c:v>
                </c:pt>
                <c:pt idx="7">
                  <c:v>ISL</c:v>
                </c:pt>
                <c:pt idx="8">
                  <c:v>AUT</c:v>
                </c:pt>
                <c:pt idx="9">
                  <c:v>LVA</c:v>
                </c:pt>
                <c:pt idx="10">
                  <c:v>NLD</c:v>
                </c:pt>
                <c:pt idx="11">
                  <c:v>SWE</c:v>
                </c:pt>
                <c:pt idx="12">
                  <c:v>CZE</c:v>
                </c:pt>
                <c:pt idx="13">
                  <c:v>OECD</c:v>
                </c:pt>
                <c:pt idx="14">
                  <c:v>SVK</c:v>
                </c:pt>
                <c:pt idx="15">
                  <c:v>FIN</c:v>
                </c:pt>
                <c:pt idx="16">
                  <c:v>BEL</c:v>
                </c:pt>
                <c:pt idx="17">
                  <c:v>LUX</c:v>
                </c:pt>
                <c:pt idx="18">
                  <c:v>POL</c:v>
                </c:pt>
                <c:pt idx="19">
                  <c:v>DEU</c:v>
                </c:pt>
                <c:pt idx="20">
                  <c:v>PRT</c:v>
                </c:pt>
                <c:pt idx="21">
                  <c:v>GRC</c:v>
                </c:pt>
              </c:strCache>
            </c:strRef>
          </c:cat>
          <c:val>
            <c:numRef>
              <c:f>'Figure Reason Youth (PrePost)'!$L$6:$L$30</c:f>
              <c:numCache>
                <c:formatCode>0.0</c:formatCode>
                <c:ptCount val="25"/>
                <c:pt idx="0">
                  <c:v>30.355430321138037</c:v>
                </c:pt>
                <c:pt idx="1">
                  <c:v>7.2074379261748689</c:v>
                </c:pt>
                <c:pt idx="2">
                  <c:v>30.526329141874896</c:v>
                </c:pt>
                <c:pt idx="3">
                  <c:v>29.802082311310979</c:v>
                </c:pt>
                <c:pt idx="4">
                  <c:v>21.644477613642348</c:v>
                </c:pt>
                <c:pt idx="5">
                  <c:v>51.721848864395582</c:v>
                </c:pt>
                <c:pt idx="6">
                  <c:v>24.464806626513607</c:v>
                </c:pt>
                <c:pt idx="7">
                  <c:v>19.581399564174522</c:v>
                </c:pt>
                <c:pt idx="8">
                  <c:v>42.240594131430385</c:v>
                </c:pt>
                <c:pt idx="9">
                  <c:v>28.879070786249088</c:v>
                </c:pt>
                <c:pt idx="10">
                  <c:v>69.91439395658864</c:v>
                </c:pt>
                <c:pt idx="11">
                  <c:v>63.079353888293795</c:v>
                </c:pt>
                <c:pt idx="12">
                  <c:v>44.424556484097586</c:v>
                </c:pt>
                <c:pt idx="13">
                  <c:v>45.409341440242571</c:v>
                </c:pt>
                <c:pt idx="14">
                  <c:v>62.078988501090436</c:v>
                </c:pt>
                <c:pt idx="15">
                  <c:v>66.442753480714146</c:v>
                </c:pt>
                <c:pt idx="16">
                  <c:v>69.252660452771167</c:v>
                </c:pt>
                <c:pt idx="17">
                  <c:v>68.139035615905215</c:v>
                </c:pt>
                <c:pt idx="18">
                  <c:v>65.527534526782134</c:v>
                </c:pt>
                <c:pt idx="19">
                  <c:v>65.777492409979416</c:v>
                </c:pt>
                <c:pt idx="20">
                  <c:v>66.614934720391034</c:v>
                </c:pt>
                <c:pt idx="21">
                  <c:v>61.565769275714857</c:v>
                </c:pt>
                <c:pt idx="22">
                  <c:v>72.947598980347621</c:v>
                </c:pt>
                <c:pt idx="23">
                  <c:v>69.13260363937836</c:v>
                </c:pt>
                <c:pt idx="24">
                  <c:v>65.645469789896055</c:v>
                </c:pt>
              </c:numCache>
            </c:numRef>
          </c:val>
          <c:smooth val="0"/>
        </c:ser>
        <c:dLbls>
          <c:showLegendKey val="0"/>
          <c:showVal val="0"/>
          <c:showCatName val="0"/>
          <c:showSerName val="0"/>
          <c:showPercent val="0"/>
          <c:showBubbleSize val="0"/>
        </c:dLbls>
        <c:marker val="1"/>
        <c:smooth val="0"/>
        <c:axId val="153234048"/>
        <c:axId val="153244032"/>
      </c:lineChart>
      <c:catAx>
        <c:axId val="153234048"/>
        <c:scaling>
          <c:orientation val="minMax"/>
        </c:scaling>
        <c:delete val="0"/>
        <c:axPos val="b"/>
        <c:majorGridlines>
          <c:spPr>
            <a:ln w="9525" cmpd="sng">
              <a:solidFill>
                <a:srgbClr val="FFFFFF"/>
              </a:solidFill>
              <a:prstDash val="solid"/>
            </a:ln>
          </c:spPr>
        </c:majorGridlines>
        <c:numFmt formatCode="0.0" sourceLinked="1"/>
        <c:majorTickMark val="none"/>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sz="1200" b="0" i="0">
                <a:solidFill>
                  <a:srgbClr val="000000"/>
                </a:solidFill>
                <a:latin typeface="Arial Narrow"/>
                <a:ea typeface="Arial Narrow"/>
                <a:cs typeface="Arial Narrow"/>
              </a:defRPr>
            </a:pPr>
            <a:endParaRPr lang="en-US"/>
          </a:p>
        </c:txPr>
        <c:crossAx val="153244032"/>
        <c:crosses val="autoZero"/>
        <c:auto val="1"/>
        <c:lblAlgn val="ctr"/>
        <c:lblOffset val="0"/>
        <c:tickLblSkip val="1"/>
        <c:noMultiLvlLbl val="0"/>
      </c:catAx>
      <c:valAx>
        <c:axId val="153244032"/>
        <c:scaling>
          <c:orientation val="minMax"/>
        </c:scaling>
        <c:delete val="0"/>
        <c:axPos val="l"/>
        <c:majorGridlines>
          <c:spPr>
            <a:ln w="9525" cmpd="sng">
              <a:solidFill>
                <a:srgbClr val="FFFFFF"/>
              </a:solidFill>
              <a:prstDash val="solid"/>
            </a:ln>
          </c:spPr>
        </c:majorGridlines>
        <c:title>
          <c:tx>
            <c:rich>
              <a:bodyPr rot="0" vert="horz"/>
              <a:lstStyle/>
              <a:p>
                <a:pPr>
                  <a:defRPr sz="1100" b="0" i="0">
                    <a:solidFill>
                      <a:srgbClr val="000000"/>
                    </a:solidFill>
                    <a:latin typeface="Arial Narrow"/>
                  </a:defRPr>
                </a:pPr>
                <a:r>
                  <a:rPr lang="en-GB" sz="1100" b="0" i="0">
                    <a:solidFill>
                      <a:srgbClr val="000000"/>
                    </a:solidFill>
                    <a:latin typeface="Arial Narrow"/>
                  </a:rPr>
                  <a:t>%</a:t>
                </a:r>
              </a:p>
            </c:rich>
          </c:tx>
          <c:layout>
            <c:manualLayout>
              <c:xMode val="edge"/>
              <c:yMode val="edge"/>
              <c:x val="7.0187551823190737E-3"/>
              <c:y val="2.7806382342953059E-2"/>
            </c:manualLayout>
          </c:layout>
          <c:overlay val="0"/>
        </c:title>
        <c:numFmt formatCode="General"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200" b="0" i="0">
                <a:solidFill>
                  <a:srgbClr val="000000"/>
                </a:solidFill>
                <a:latin typeface="Arial Narrow"/>
                <a:ea typeface="Arial Narrow"/>
                <a:cs typeface="Arial Narrow"/>
              </a:defRPr>
            </a:pPr>
            <a:endParaRPr lang="en-US"/>
          </a:p>
        </c:txPr>
        <c:crossAx val="153234048"/>
        <c:crosses val="autoZero"/>
        <c:crossBetween val="between"/>
      </c:valAx>
      <c:spPr>
        <a:solidFill>
          <a:srgbClr val="F4FFFF"/>
        </a:solidFill>
        <a:ln w="9525">
          <a:solidFill>
            <a:srgbClr val="000000"/>
          </a:solidFill>
        </a:ln>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522267218155285E-2"/>
          <c:y val="9.1532441418953531E-2"/>
          <c:w val="0.92872489169248162"/>
          <c:h val="0.79809171509647914"/>
        </c:manualLayout>
      </c:layout>
      <c:scatterChart>
        <c:scatterStyle val="lineMarker"/>
        <c:varyColors val="0"/>
        <c:ser>
          <c:idx val="0"/>
          <c:order val="0"/>
          <c:tx>
            <c:strRef>
              <c:f>Summary!$F$5</c:f>
              <c:strCache>
                <c:ptCount val="1"/>
                <c:pt idx="0">
                  <c:v>Share of flows that were involuntary</c:v>
                </c:pt>
              </c:strCache>
            </c:strRef>
          </c:tx>
          <c:spPr>
            <a:ln w="28575">
              <a:noFill/>
            </a:ln>
          </c:spPr>
          <c:marker>
            <c:symbol val="diamond"/>
            <c:size val="5"/>
            <c:spPr>
              <a:solidFill>
                <a:srgbClr val="4F81BD"/>
              </a:solidFill>
              <a:ln>
                <a:solidFill>
                  <a:srgbClr val="4F81BD"/>
                </a:solidFill>
                <a:prstDash val="solid"/>
              </a:ln>
            </c:spPr>
          </c:marker>
          <c:dLbls>
            <c:dLbl>
              <c:idx val="0"/>
              <c:layout>
                <c:manualLayout>
                  <c:x val="-7.2165722213382841E-2"/>
                  <c:y val="-4.690396959986784E-3"/>
                </c:manualLayout>
              </c:layout>
              <c:tx>
                <c:strRef>
                  <c:f>Summary!$A$45</c:f>
                  <c:strCache>
                    <c:ptCount val="1"/>
                    <c:pt idx="0">
                      <c:v>POL</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1"/>
              <c:layout>
                <c:manualLayout>
                  <c:x val="-4.4117763521184863E-2"/>
                  <c:y val="-4.4256096061811634E-2"/>
                </c:manualLayout>
              </c:layout>
              <c:tx>
                <c:strRef>
                  <c:f>Summary!$A$46</c:f>
                  <c:strCache>
                    <c:ptCount val="1"/>
                    <c:pt idx="0">
                      <c:v>SVK</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2"/>
              <c:layout>
                <c:manualLayout>
                  <c:x val="-1.6703540061930026E-2"/>
                  <c:y val="-4.945683303001195E-2"/>
                </c:manualLayout>
              </c:layout>
              <c:tx>
                <c:strRef>
                  <c:f>Summary!$A$47</c:f>
                  <c:strCache>
                    <c:ptCount val="1"/>
                    <c:pt idx="0">
                      <c:v>FIN</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3"/>
              <c:layout>
                <c:manualLayout>
                  <c:x val="-6.1740678638460979E-2"/>
                  <c:y val="-4.4366618024076723E-2"/>
                </c:manualLayout>
              </c:layout>
              <c:tx>
                <c:strRef>
                  <c:f>Summary!$A$48</c:f>
                  <c:strCache>
                    <c:ptCount val="1"/>
                    <c:pt idx="0">
                      <c:v>CZE</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4"/>
              <c:layout>
                <c:manualLayout>
                  <c:x val="-5.1954045571713438E-2"/>
                  <c:y val="1.0354863074145154E-2"/>
                </c:manualLayout>
              </c:layout>
              <c:tx>
                <c:strRef>
                  <c:f>Summary!$A$49</c:f>
                  <c:strCache>
                    <c:ptCount val="1"/>
                    <c:pt idx="0">
                      <c:v>EST</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5"/>
              <c:tx>
                <c:strRef>
                  <c:f>Summary!$A$50</c:f>
                  <c:strCache>
                    <c:ptCount val="1"/>
                    <c:pt idx="0">
                      <c:v>CAN</c:v>
                    </c:pt>
                  </c:strCache>
                </c:strRef>
              </c:tx>
              <c:spPr/>
              <c:txPr>
                <a:bodyPr/>
                <a:lstStyle/>
                <a:p>
                  <a:pPr>
                    <a:defRPr sz="1400" b="0" i="0">
                      <a:solidFill>
                        <a:srgbClr val="000000"/>
                      </a:solidFill>
                      <a:latin typeface="Arial Narrow"/>
                    </a:defRPr>
                  </a:pPr>
                  <a:endParaRPr lang="en-US"/>
                </a:p>
              </c:txPr>
              <c:dLblPos val="b"/>
              <c:showLegendKey val="0"/>
              <c:showVal val="1"/>
              <c:showCatName val="0"/>
              <c:showSerName val="0"/>
              <c:showPercent val="0"/>
              <c:showBubbleSize val="0"/>
            </c:dLbl>
            <c:dLbl>
              <c:idx val="6"/>
              <c:tx>
                <c:strRef>
                  <c:f>Summary!$A$51</c:f>
                  <c:strCache>
                    <c:ptCount val="1"/>
                    <c:pt idx="0">
                      <c:v>USA</c:v>
                    </c:pt>
                  </c:strCache>
                </c:strRef>
              </c:tx>
              <c:spPr/>
              <c:txPr>
                <a:bodyPr/>
                <a:lstStyle/>
                <a:p>
                  <a:pPr>
                    <a:defRPr sz="1400" b="0" i="0">
                      <a:solidFill>
                        <a:srgbClr val="000000"/>
                      </a:solidFill>
                      <a:latin typeface="Arial Narrow"/>
                    </a:defRPr>
                  </a:pPr>
                  <a:endParaRPr lang="en-US"/>
                </a:p>
              </c:txPr>
              <c:dLblPos val="b"/>
              <c:showLegendKey val="0"/>
              <c:showVal val="1"/>
              <c:showCatName val="0"/>
              <c:showSerName val="0"/>
              <c:showPercent val="0"/>
              <c:showBubbleSize val="0"/>
            </c:dLbl>
            <c:dLbl>
              <c:idx val="7"/>
              <c:layout/>
              <c:tx>
                <c:strRef>
                  <c:f>Summary!$A$52</c:f>
                  <c:strCache>
                    <c:ptCount val="1"/>
                    <c:pt idx="0">
                      <c:v>ISL</c:v>
                    </c:pt>
                  </c:strCache>
                </c:strRef>
              </c:tx>
              <c:spPr/>
              <c:txPr>
                <a:bodyPr/>
                <a:lstStyle/>
                <a:p>
                  <a:pPr>
                    <a:defRPr sz="1400" b="0" i="0">
                      <a:solidFill>
                        <a:srgbClr val="000000"/>
                      </a:solidFill>
                      <a:latin typeface="Arial Narrow"/>
                    </a:defRPr>
                  </a:pPr>
                  <a:endParaRPr lang="en-US"/>
                </a:p>
              </c:txPr>
              <c:dLblPos val="b"/>
              <c:showLegendKey val="0"/>
              <c:showVal val="1"/>
              <c:showCatName val="0"/>
              <c:showSerName val="0"/>
              <c:showPercent val="0"/>
              <c:showBubbleSize val="0"/>
            </c:dLbl>
            <c:dLbl>
              <c:idx val="8"/>
              <c:tx>
                <c:strRef>
                  <c:f>Summary!$A$53</c:f>
                  <c:strCache>
                    <c:ptCount val="1"/>
                    <c:pt idx="0">
                      <c:v>SVN</c:v>
                    </c:pt>
                  </c:strCache>
                </c:strRef>
              </c:tx>
              <c:spPr/>
              <c:txPr>
                <a:bodyPr/>
                <a:lstStyle/>
                <a:p>
                  <a:pPr>
                    <a:defRPr sz="1400" b="0" i="0">
                      <a:solidFill>
                        <a:srgbClr val="000000"/>
                      </a:solidFill>
                      <a:latin typeface="Arial Narrow"/>
                    </a:defRPr>
                  </a:pPr>
                  <a:endParaRPr lang="en-US"/>
                </a:p>
              </c:txPr>
              <c:dLblPos val="b"/>
              <c:showLegendKey val="0"/>
              <c:showVal val="1"/>
              <c:showCatName val="0"/>
              <c:showSerName val="0"/>
              <c:showPercent val="0"/>
              <c:showBubbleSize val="0"/>
            </c:dLbl>
            <c:dLbl>
              <c:idx val="9"/>
              <c:layout>
                <c:manualLayout>
                  <c:x val="-3.1312119381548348E-2"/>
                  <c:y val="-6.06949133370338E-2"/>
                </c:manualLayout>
              </c:layout>
              <c:tx>
                <c:strRef>
                  <c:f>Summary!$A$54</c:f>
                  <c:strCache>
                    <c:ptCount val="1"/>
                    <c:pt idx="0">
                      <c:v>LVA</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10"/>
              <c:layout>
                <c:manualLayout>
                  <c:x val="-5.7755142346369174E-3"/>
                  <c:y val="-7.8256778810931724E-2"/>
                </c:manualLayout>
              </c:layout>
              <c:tx>
                <c:strRef>
                  <c:f>Summary!$A$55</c:f>
                  <c:strCache>
                    <c:ptCount val="1"/>
                    <c:pt idx="0">
                      <c:v>AUS</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11"/>
              <c:tx>
                <c:strRef>
                  <c:f>Summary!$A$56</c:f>
                  <c:strCache>
                    <c:ptCount val="1"/>
                    <c:pt idx="0">
                      <c:v>IRL</c:v>
                    </c:pt>
                  </c:strCache>
                </c:strRef>
              </c:tx>
              <c:spPr/>
              <c:txPr>
                <a:bodyPr/>
                <a:lstStyle/>
                <a:p>
                  <a:pPr>
                    <a:defRPr sz="1400" b="0" i="0">
                      <a:solidFill>
                        <a:srgbClr val="000000"/>
                      </a:solidFill>
                      <a:latin typeface="Arial Narrow"/>
                    </a:defRPr>
                  </a:pPr>
                  <a:endParaRPr lang="en-US"/>
                </a:p>
              </c:txPr>
              <c:dLblPos val="b"/>
              <c:showLegendKey val="0"/>
              <c:showVal val="1"/>
              <c:showCatName val="0"/>
              <c:showSerName val="0"/>
              <c:showPercent val="0"/>
              <c:showBubbleSize val="0"/>
            </c:dLbl>
            <c:dLbl>
              <c:idx val="12"/>
              <c:layout>
                <c:manualLayout>
                  <c:x val="-4.0527996452214866E-2"/>
                  <c:y val="-5.4271639756589746E-2"/>
                </c:manualLayout>
              </c:layout>
              <c:tx>
                <c:strRef>
                  <c:f>Summary!$A$57</c:f>
                  <c:strCache>
                    <c:ptCount val="1"/>
                    <c:pt idx="0">
                      <c:v>SWE</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13"/>
              <c:layout>
                <c:manualLayout>
                  <c:x val="-4.8945425165328585E-2"/>
                  <c:y val="-3.8423702268025044E-2"/>
                </c:manualLayout>
              </c:layout>
              <c:tx>
                <c:strRef>
                  <c:f>Summary!$A$58</c:f>
                  <c:strCache>
                    <c:ptCount val="1"/>
                    <c:pt idx="0">
                      <c:v>FRA</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14"/>
              <c:layout>
                <c:manualLayout>
                  <c:x val="-1.3149331131248889E-2"/>
                  <c:y val="-3.8895199197416699E-2"/>
                </c:manualLayout>
              </c:layout>
              <c:tx>
                <c:strRef>
                  <c:f>Summary!$A$59</c:f>
                  <c:strCache>
                    <c:ptCount val="1"/>
                    <c:pt idx="0">
                      <c:v>NOR</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15"/>
              <c:layout>
                <c:manualLayout>
                  <c:x val="-1.0069208711096648E-2"/>
                  <c:y val="2.5129979644569124E-2"/>
                </c:manualLayout>
              </c:layout>
              <c:tx>
                <c:strRef>
                  <c:f>Summary!$A$60</c:f>
                  <c:strCache>
                    <c:ptCount val="1"/>
                    <c:pt idx="0">
                      <c:v>LUX</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16"/>
              <c:layout>
                <c:manualLayout>
                  <c:x val="-7.6497138564473863E-2"/>
                  <c:y val="-5.107322357582259E-3"/>
                </c:manualLayout>
              </c:layout>
              <c:tx>
                <c:strRef>
                  <c:f>Summary!$A$61</c:f>
                  <c:strCache>
                    <c:ptCount val="1"/>
                    <c:pt idx="0">
                      <c:v>OECD</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17"/>
              <c:layout>
                <c:manualLayout>
                  <c:x val="-4.7774025242856843E-3"/>
                  <c:y val="2.0204965887493296E-2"/>
                </c:manualLayout>
              </c:layout>
              <c:tx>
                <c:strRef>
                  <c:f>Summary!$A$62</c:f>
                  <c:strCache>
                    <c:ptCount val="1"/>
                    <c:pt idx="0">
                      <c:v>GBR</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18"/>
              <c:layout/>
              <c:tx>
                <c:strRef>
                  <c:f>Summary!$A$63</c:f>
                  <c:strCache>
                    <c:ptCount val="1"/>
                    <c:pt idx="0">
                      <c:v>BEL</c:v>
                    </c:pt>
                  </c:strCache>
                </c:strRef>
              </c:tx>
              <c:spPr/>
              <c:txPr>
                <a:bodyPr/>
                <a:lstStyle/>
                <a:p>
                  <a:pPr>
                    <a:defRPr sz="1400" b="0" i="0">
                      <a:solidFill>
                        <a:srgbClr val="000000"/>
                      </a:solidFill>
                      <a:latin typeface="Arial Narrow"/>
                    </a:defRPr>
                  </a:pPr>
                  <a:endParaRPr lang="en-US"/>
                </a:p>
              </c:txPr>
              <c:dLblPos val="b"/>
              <c:showLegendKey val="0"/>
              <c:showVal val="1"/>
              <c:showCatName val="0"/>
              <c:showSerName val="0"/>
              <c:showPercent val="0"/>
              <c:showBubbleSize val="0"/>
            </c:dLbl>
            <c:dLbl>
              <c:idx val="19"/>
              <c:tx>
                <c:strRef>
                  <c:f>Summary!$A$64</c:f>
                  <c:strCache>
                    <c:ptCount val="1"/>
                    <c:pt idx="0">
                      <c:v>CHE</c:v>
                    </c:pt>
                  </c:strCache>
                </c:strRef>
              </c:tx>
              <c:spPr/>
              <c:txPr>
                <a:bodyPr/>
                <a:lstStyle/>
                <a:p>
                  <a:pPr>
                    <a:defRPr sz="1400" b="0" i="0">
                      <a:solidFill>
                        <a:srgbClr val="000000"/>
                      </a:solidFill>
                      <a:latin typeface="Arial Narrow"/>
                    </a:defRPr>
                  </a:pPr>
                  <a:endParaRPr lang="en-US"/>
                </a:p>
              </c:txPr>
              <c:dLblPos val="b"/>
              <c:showLegendKey val="0"/>
              <c:showVal val="1"/>
              <c:showCatName val="0"/>
              <c:showSerName val="0"/>
              <c:showPercent val="0"/>
              <c:showBubbleSize val="0"/>
            </c:dLbl>
            <c:dLbl>
              <c:idx val="20"/>
              <c:layout>
                <c:manualLayout>
                  <c:x val="-3.2539001444937932E-2"/>
                  <c:y val="4.4830034672872443E-2"/>
                </c:manualLayout>
              </c:layout>
              <c:tx>
                <c:strRef>
                  <c:f>Summary!$A$65</c:f>
                  <c:strCache>
                    <c:ptCount val="1"/>
                    <c:pt idx="0">
                      <c:v>PRT</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21"/>
              <c:layout>
                <c:manualLayout>
                  <c:x val="-3.7228469676666945E-2"/>
                  <c:y val="4.0352174700736994E-2"/>
                </c:manualLayout>
              </c:layout>
              <c:tx>
                <c:strRef>
                  <c:f>Summary!$A$66</c:f>
                  <c:strCache>
                    <c:ptCount val="1"/>
                    <c:pt idx="0">
                      <c:v>LTU</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22"/>
              <c:layout>
                <c:manualLayout>
                  <c:x val="-8.0287041509122148E-5"/>
                  <c:y val="2.0431371657089303E-2"/>
                </c:manualLayout>
              </c:layout>
              <c:tx>
                <c:strRef>
                  <c:f>Summary!$A$67</c:f>
                  <c:strCache>
                    <c:ptCount val="1"/>
                    <c:pt idx="0">
                      <c:v>GRC</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23"/>
              <c:layout>
                <c:manualLayout>
                  <c:x val="-8.0356463701616691E-3"/>
                  <c:y val="-4.9401665860480247E-2"/>
                </c:manualLayout>
              </c:layout>
              <c:tx>
                <c:strRef>
                  <c:f>Summary!$A$68</c:f>
                  <c:strCache>
                    <c:ptCount val="1"/>
                    <c:pt idx="0">
                      <c:v>DEU</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24"/>
              <c:layout/>
              <c:tx>
                <c:strRef>
                  <c:f>Summary!$A$69</c:f>
                  <c:strCache>
                    <c:ptCount val="1"/>
                    <c:pt idx="0">
                      <c:v>DNK</c:v>
                    </c:pt>
                  </c:strCache>
                </c:strRef>
              </c:tx>
              <c:spPr/>
              <c:txPr>
                <a:bodyPr/>
                <a:lstStyle/>
                <a:p>
                  <a:pPr>
                    <a:defRPr sz="1400" b="0" i="0">
                      <a:solidFill>
                        <a:srgbClr val="000000"/>
                      </a:solidFill>
                      <a:latin typeface="Arial Narrow"/>
                    </a:defRPr>
                  </a:pPr>
                  <a:endParaRPr lang="en-US"/>
                </a:p>
              </c:txPr>
              <c:dLblPos val="b"/>
              <c:showLegendKey val="0"/>
              <c:showVal val="1"/>
              <c:showCatName val="0"/>
              <c:showSerName val="0"/>
              <c:showPercent val="0"/>
              <c:showBubbleSize val="0"/>
            </c:dLbl>
            <c:dLbl>
              <c:idx val="25"/>
              <c:layout/>
              <c:tx>
                <c:strRef>
                  <c:f>Summary!$A$70</c:f>
                  <c:strCache>
                    <c:ptCount val="1"/>
                    <c:pt idx="0">
                      <c:v>NLD</c:v>
                    </c:pt>
                  </c:strCache>
                </c:strRef>
              </c:tx>
              <c:spPr/>
              <c:txPr>
                <a:bodyPr/>
                <a:lstStyle/>
                <a:p>
                  <a:pPr>
                    <a:defRPr sz="1400" b="0" i="0">
                      <a:solidFill>
                        <a:srgbClr val="000000"/>
                      </a:solidFill>
                      <a:latin typeface="Arial Narrow"/>
                    </a:defRPr>
                  </a:pPr>
                  <a:endParaRPr lang="en-US"/>
                </a:p>
              </c:txPr>
              <c:dLblPos val="b"/>
              <c:showLegendKey val="0"/>
              <c:showVal val="1"/>
              <c:showCatName val="0"/>
              <c:showSerName val="0"/>
              <c:showPercent val="0"/>
              <c:showBubbleSize val="0"/>
            </c:dLbl>
            <c:dLbl>
              <c:idx val="26"/>
              <c:layout/>
              <c:tx>
                <c:strRef>
                  <c:f>Summary!$A$71</c:f>
                  <c:strCache>
                    <c:ptCount val="1"/>
                    <c:pt idx="0">
                      <c:v>AUT</c:v>
                    </c:pt>
                  </c:strCache>
                </c:strRef>
              </c:tx>
              <c:spPr/>
              <c:txPr>
                <a:bodyPr/>
                <a:lstStyle/>
                <a:p>
                  <a:pPr>
                    <a:defRPr sz="1400" b="0" i="0">
                      <a:solidFill>
                        <a:srgbClr val="000000"/>
                      </a:solidFill>
                      <a:latin typeface="Arial Narrow"/>
                    </a:defRPr>
                  </a:pPr>
                  <a:endParaRPr lang="en-US"/>
                </a:p>
              </c:txPr>
              <c:dLblPos val="b"/>
              <c:showLegendKey val="0"/>
              <c:showVal val="1"/>
              <c:showCatName val="0"/>
              <c:showSerName val="0"/>
              <c:showPercent val="0"/>
              <c:showBubbleSize val="0"/>
            </c:dLbl>
            <c:dLbl>
              <c:idx val="27"/>
              <c:layout>
                <c:manualLayout>
                  <c:x val="-3.8735159752268468E-2"/>
                  <c:y val="-5.925184051750168E-2"/>
                </c:manualLayout>
              </c:layout>
              <c:tx>
                <c:strRef>
                  <c:f>Summary!$A$72</c:f>
                  <c:strCache>
                    <c:ptCount val="1"/>
                    <c:pt idx="0">
                      <c:v>JPN</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28"/>
              <c:layout/>
              <c:tx>
                <c:strRef>
                  <c:f>Summary!$A$73</c:f>
                  <c:strCache>
                    <c:ptCount val="1"/>
                    <c:pt idx="0">
                      <c:v>ESP</c:v>
                    </c:pt>
                  </c:strCache>
                </c:strRef>
              </c:tx>
              <c:spPr/>
              <c:txPr>
                <a:bodyPr/>
                <a:lstStyle/>
                <a:p>
                  <a:pPr>
                    <a:defRPr sz="1400" b="0" i="0">
                      <a:solidFill>
                        <a:srgbClr val="000000"/>
                      </a:solidFill>
                      <a:latin typeface="Arial Narrow"/>
                    </a:defRPr>
                  </a:pPr>
                  <a:endParaRPr lang="en-US"/>
                </a:p>
              </c:txPr>
              <c:dLblPos val="b"/>
              <c:showLegendKey val="0"/>
              <c:showVal val="1"/>
              <c:showCatName val="0"/>
              <c:showSerName val="0"/>
              <c:showPercent val="0"/>
              <c:showBubbleSize val="0"/>
            </c:dLbl>
            <c:dLbl>
              <c:idx val="29"/>
              <c:layout/>
              <c:tx>
                <c:strRef>
                  <c:f>Summary!$A$74</c:f>
                  <c:strCache>
                    <c:ptCount val="1"/>
                    <c:pt idx="0">
                      <c:v>ITA</c:v>
                    </c:pt>
                  </c:strCache>
                </c:strRef>
              </c:tx>
              <c:spPr/>
              <c:txPr>
                <a:bodyPr/>
                <a:lstStyle/>
                <a:p>
                  <a:pPr>
                    <a:defRPr sz="1400" b="0" i="0">
                      <a:solidFill>
                        <a:srgbClr val="000000"/>
                      </a:solidFill>
                      <a:latin typeface="Arial Narrow"/>
                    </a:defRPr>
                  </a:pPr>
                  <a:endParaRPr lang="en-US"/>
                </a:p>
              </c:txPr>
              <c:dLblPos val="b"/>
              <c:showLegendKey val="0"/>
              <c:showVal val="1"/>
              <c:showCatName val="0"/>
              <c:showSerName val="0"/>
              <c:showPercent val="0"/>
              <c:showBubbleSize val="0"/>
            </c:dLbl>
            <c:dLbl>
              <c:idx val="30"/>
              <c:tx>
                <c:strRef>
                  <c:f>Summary!$A$75</c:f>
                  <c:strCache>
                    <c:ptCount val="1"/>
                    <c:pt idx="0">
                      <c:v>KOR</c:v>
                    </c:pt>
                  </c:strCache>
                </c:strRef>
              </c:tx>
              <c:spPr/>
              <c:txPr>
                <a:bodyPr/>
                <a:lstStyle/>
                <a:p>
                  <a:pPr>
                    <a:defRPr sz="1400" b="0" i="0">
                      <a:solidFill>
                        <a:srgbClr val="000000"/>
                      </a:solidFill>
                      <a:latin typeface="Arial Narrow"/>
                    </a:defRPr>
                  </a:pPr>
                  <a:endParaRPr lang="en-US"/>
                </a:p>
              </c:txPr>
              <c:dLblPos val="b"/>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xVal>
            <c:numRef>
              <c:f>Summary!$E$6:$E$36</c:f>
              <c:numCache>
                <c:formatCode>0.00</c:formatCode>
                <c:ptCount val="31"/>
                <c:pt idx="0">
                  <c:v>-3.0164014445780722</c:v>
                </c:pt>
                <c:pt idx="1">
                  <c:v>-11.479663649407762</c:v>
                </c:pt>
                <c:pt idx="2">
                  <c:v>-9.9707543270919032</c:v>
                </c:pt>
                <c:pt idx="3">
                  <c:v>-3.8268894380817429</c:v>
                </c:pt>
                <c:pt idx="4">
                  <c:v>0.74649431836660796</c:v>
                </c:pt>
                <c:pt idx="7">
                  <c:v>15.881914333592761</c:v>
                </c:pt>
                <c:pt idx="9">
                  <c:v>5.4033421086321454</c:v>
                </c:pt>
                <c:pt idx="10">
                  <c:v>6.2562571294135232</c:v>
                </c:pt>
                <c:pt idx="12">
                  <c:v>-18.175673898627487</c:v>
                </c:pt>
                <c:pt idx="13">
                  <c:v>1.5451058230451054</c:v>
                </c:pt>
                <c:pt idx="14">
                  <c:v>7.2494752582546944</c:v>
                </c:pt>
                <c:pt idx="15">
                  <c:v>0.95890262082881605</c:v>
                </c:pt>
                <c:pt idx="16">
                  <c:v>5.1695812219333277</c:v>
                </c:pt>
                <c:pt idx="17">
                  <c:v>1.3961518615185682</c:v>
                </c:pt>
                <c:pt idx="18">
                  <c:v>-2.8927411378430179</c:v>
                </c:pt>
                <c:pt idx="20">
                  <c:v>6.9201863778006754</c:v>
                </c:pt>
                <c:pt idx="21">
                  <c:v>-10.172416210135207</c:v>
                </c:pt>
                <c:pt idx="22">
                  <c:v>16.589603237082265</c:v>
                </c:pt>
                <c:pt idx="23">
                  <c:v>-2.4492482180126274</c:v>
                </c:pt>
                <c:pt idx="24">
                  <c:v>-10.119012989676527</c:v>
                </c:pt>
                <c:pt idx="25">
                  <c:v>17.903229630443441</c:v>
                </c:pt>
                <c:pt idx="26">
                  <c:v>-5.7133864303216768</c:v>
                </c:pt>
                <c:pt idx="27">
                  <c:v>1.641817627048022</c:v>
                </c:pt>
                <c:pt idx="28">
                  <c:v>12.687388334975545</c:v>
                </c:pt>
                <c:pt idx="29">
                  <c:v>24.155549559103136</c:v>
                </c:pt>
              </c:numCache>
            </c:numRef>
          </c:xVal>
          <c:yVal>
            <c:numRef>
              <c:f>Summary!$F$6:$F$36</c:f>
              <c:numCache>
                <c:formatCode>0.00</c:formatCode>
                <c:ptCount val="31"/>
                <c:pt idx="0">
                  <c:v>-1.0878295611497037</c:v>
                </c:pt>
                <c:pt idx="1">
                  <c:v>-2.3781387788060684</c:v>
                </c:pt>
                <c:pt idx="2">
                  <c:v>-5.8176917904509935</c:v>
                </c:pt>
                <c:pt idx="3">
                  <c:v>5.9269360719451996</c:v>
                </c:pt>
                <c:pt idx="4">
                  <c:v>-1.4892987238720607</c:v>
                </c:pt>
                <c:pt idx="7">
                  <c:v>13.347852260383821</c:v>
                </c:pt>
                <c:pt idx="9">
                  <c:v>11.302675578207527</c:v>
                </c:pt>
                <c:pt idx="10">
                  <c:v>9.5627660197326172</c:v>
                </c:pt>
                <c:pt idx="12">
                  <c:v>-14.990131913007517</c:v>
                </c:pt>
                <c:pt idx="13">
                  <c:v>5.7242536100423393</c:v>
                </c:pt>
                <c:pt idx="14">
                  <c:v>8.4512230462001483</c:v>
                </c:pt>
                <c:pt idx="15">
                  <c:v>-4.69262380112486</c:v>
                </c:pt>
                <c:pt idx="16">
                  <c:v>8.7895450385782254</c:v>
                </c:pt>
                <c:pt idx="17">
                  <c:v>1.3853305187966782</c:v>
                </c:pt>
                <c:pt idx="18">
                  <c:v>-8.1984246801545595</c:v>
                </c:pt>
                <c:pt idx="20">
                  <c:v>6.0961276852002158</c:v>
                </c:pt>
                <c:pt idx="21">
                  <c:v>-10.806833744747138</c:v>
                </c:pt>
                <c:pt idx="22">
                  <c:v>13.7150940172411</c:v>
                </c:pt>
                <c:pt idx="23">
                  <c:v>2.7012686307778324</c:v>
                </c:pt>
                <c:pt idx="24">
                  <c:v>-20.423082967239999</c:v>
                </c:pt>
                <c:pt idx="25">
                  <c:v>-28.599071388544594</c:v>
                </c:pt>
                <c:pt idx="26">
                  <c:v>-7.5512780262505075</c:v>
                </c:pt>
                <c:pt idx="27">
                  <c:v>17.792562448216817</c:v>
                </c:pt>
                <c:pt idx="28">
                  <c:v>13.152307200823458</c:v>
                </c:pt>
                <c:pt idx="29">
                  <c:v>21.803743348842175</c:v>
                </c:pt>
              </c:numCache>
            </c:numRef>
          </c:yVal>
          <c:smooth val="0"/>
        </c:ser>
        <c:ser>
          <c:idx val="1"/>
          <c:order val="1"/>
          <c:tx>
            <c:v>Line</c:v>
          </c:tx>
          <c:spPr>
            <a:ln w="12700">
              <a:solidFill>
                <a:srgbClr val="000000"/>
              </a:solidFill>
            </a:ln>
          </c:spPr>
          <c:marker>
            <c:symbol val="none"/>
          </c:marker>
          <c:xVal>
            <c:numRef>
              <c:f>Summary!$K$164:$K$170</c:f>
              <c:numCache>
                <c:formatCode>General</c:formatCode>
                <c:ptCount val="7"/>
                <c:pt idx="0">
                  <c:v>-30</c:v>
                </c:pt>
                <c:pt idx="1">
                  <c:v>-20</c:v>
                </c:pt>
                <c:pt idx="2">
                  <c:v>-10</c:v>
                </c:pt>
                <c:pt idx="3">
                  <c:v>0</c:v>
                </c:pt>
                <c:pt idx="4">
                  <c:v>10</c:v>
                </c:pt>
                <c:pt idx="5">
                  <c:v>20</c:v>
                </c:pt>
                <c:pt idx="6">
                  <c:v>30</c:v>
                </c:pt>
              </c:numCache>
            </c:numRef>
          </c:xVal>
          <c:yVal>
            <c:numRef>
              <c:f>Summary!$L$164:$L$170</c:f>
              <c:numCache>
                <c:formatCode>General</c:formatCode>
                <c:ptCount val="7"/>
                <c:pt idx="0">
                  <c:v>-30</c:v>
                </c:pt>
                <c:pt idx="1">
                  <c:v>-20</c:v>
                </c:pt>
                <c:pt idx="2">
                  <c:v>-10</c:v>
                </c:pt>
                <c:pt idx="3">
                  <c:v>0</c:v>
                </c:pt>
                <c:pt idx="4">
                  <c:v>10</c:v>
                </c:pt>
                <c:pt idx="5">
                  <c:v>20</c:v>
                </c:pt>
                <c:pt idx="6">
                  <c:v>30</c:v>
                </c:pt>
              </c:numCache>
            </c:numRef>
          </c:yVal>
          <c:smooth val="0"/>
        </c:ser>
        <c:dLbls>
          <c:showLegendKey val="0"/>
          <c:showVal val="0"/>
          <c:showCatName val="0"/>
          <c:showSerName val="0"/>
          <c:showPercent val="0"/>
          <c:showBubbleSize val="0"/>
        </c:dLbls>
        <c:axId val="154567040"/>
        <c:axId val="154568960"/>
      </c:scatterChart>
      <c:valAx>
        <c:axId val="154567040"/>
        <c:scaling>
          <c:orientation val="minMax"/>
          <c:max val="30"/>
          <c:min val="-20"/>
        </c:scaling>
        <c:delete val="0"/>
        <c:axPos val="b"/>
        <c:majorGridlines>
          <c:spPr>
            <a:ln w="9525" cmpd="sng">
              <a:solidFill>
                <a:srgbClr val="FFFFFF"/>
              </a:solidFill>
              <a:prstDash val="solid"/>
            </a:ln>
          </c:spPr>
        </c:majorGridlines>
        <c:title>
          <c:tx>
            <c:rich>
              <a:bodyPr/>
              <a:lstStyle/>
              <a:p>
                <a:pPr>
                  <a:defRPr sz="1100" b="0" i="0">
                    <a:solidFill>
                      <a:srgbClr val="000000"/>
                    </a:solidFill>
                    <a:latin typeface="Arial Narrow"/>
                  </a:defRPr>
                </a:pPr>
                <a:r>
                  <a:rPr lang="en-GB" sz="1100" b="0" i="0">
                    <a:solidFill>
                      <a:srgbClr val="000000"/>
                    </a:solidFill>
                    <a:latin typeface="Arial Narrow"/>
                  </a:rPr>
                  <a:t>% separations involuntary - all ages</a:t>
                </a:r>
              </a:p>
            </c:rich>
          </c:tx>
          <c:layout>
            <c:manualLayout>
              <c:xMode val="edge"/>
              <c:yMode val="edge"/>
              <c:x val="0.75114419331486149"/>
              <c:y val="0.94162435916476317"/>
            </c:manualLayout>
          </c:layout>
          <c:overlay val="0"/>
        </c:title>
        <c:numFmt formatCode="General" sourceLinked="0"/>
        <c:majorTickMark val="none"/>
        <c:minorTickMark val="none"/>
        <c:tickLblPos val="low"/>
        <c:spPr>
          <a:noFill/>
          <a:ln w="9525">
            <a:solidFill>
              <a:sysClr val="window" lastClr="FFFFFF">
                <a:lumMod val="85000"/>
              </a:sysClr>
            </a:solidFill>
            <a:prstDash val="solid"/>
          </a:ln>
          <a:extLst>
            <a:ext uri="{909E8E84-426E-40DD-AFC4-6F175D3DCCD1}">
              <a14:hiddenFill xmlns:a14="http://schemas.microsoft.com/office/drawing/2010/main">
                <a:noFill/>
              </a14:hiddenFill>
            </a:ext>
          </a:extLst>
        </c:spPr>
        <c:txPr>
          <a:bodyPr rot="-60000000" vert="horz"/>
          <a:lstStyle/>
          <a:p>
            <a:pPr>
              <a:defRPr sz="1200" b="0" i="0">
                <a:solidFill>
                  <a:srgbClr val="000000"/>
                </a:solidFill>
                <a:latin typeface="Arial Narrow"/>
                <a:ea typeface="Arial Narrow"/>
                <a:cs typeface="Arial Narrow"/>
              </a:defRPr>
            </a:pPr>
            <a:endParaRPr lang="en-US"/>
          </a:p>
        </c:txPr>
        <c:crossAx val="154568960"/>
        <c:crosses val="autoZero"/>
        <c:crossBetween val="midCat"/>
      </c:valAx>
      <c:valAx>
        <c:axId val="154568960"/>
        <c:scaling>
          <c:orientation val="minMax"/>
        </c:scaling>
        <c:delete val="0"/>
        <c:axPos val="l"/>
        <c:majorGridlines>
          <c:spPr>
            <a:ln w="9525" cmpd="sng">
              <a:solidFill>
                <a:srgbClr val="FFFFFF"/>
              </a:solidFill>
              <a:prstDash val="solid"/>
            </a:ln>
          </c:spPr>
        </c:majorGridlines>
        <c:title>
          <c:tx>
            <c:rich>
              <a:bodyPr rot="0" vert="horz"/>
              <a:lstStyle/>
              <a:p>
                <a:pPr>
                  <a:defRPr sz="1000" b="0" i="0">
                    <a:solidFill>
                      <a:srgbClr val="000000"/>
                    </a:solidFill>
                    <a:latin typeface="Arial Narrow"/>
                  </a:defRPr>
                </a:pPr>
                <a:r>
                  <a:rPr lang="en-GB" sz="1000" b="0" i="0">
                    <a:solidFill>
                      <a:srgbClr val="000000"/>
                    </a:solidFill>
                    <a:latin typeface="Arial Narrow"/>
                  </a:rPr>
                  <a:t>% involuntary - youth</a:t>
                </a:r>
              </a:p>
            </c:rich>
          </c:tx>
          <c:layout>
            <c:manualLayout>
              <c:xMode val="edge"/>
              <c:yMode val="edge"/>
              <c:x val="0"/>
              <c:y val="2.2432804234834547E-3"/>
            </c:manualLayout>
          </c:layout>
          <c:overlay val="0"/>
        </c:title>
        <c:numFmt formatCode="General" sourceLinked="0"/>
        <c:majorTickMark val="none"/>
        <c:minorTickMark val="none"/>
        <c:tickLblPos val="low"/>
        <c:spPr>
          <a:noFill/>
          <a:ln w="9525">
            <a:solidFill>
              <a:sysClr val="window" lastClr="FFFFFF">
                <a:lumMod val="85000"/>
              </a:sysClr>
            </a:solidFill>
            <a:prstDash val="solid"/>
          </a:ln>
          <a:extLst>
            <a:ext uri="{909E8E84-426E-40DD-AFC4-6F175D3DCCD1}">
              <a14:hiddenFill xmlns:a14="http://schemas.microsoft.com/office/drawing/2010/main">
                <a:noFill/>
              </a14:hiddenFill>
            </a:ext>
          </a:extLst>
        </c:spPr>
        <c:txPr>
          <a:bodyPr rot="-60000000" vert="horz"/>
          <a:lstStyle/>
          <a:p>
            <a:pPr>
              <a:defRPr sz="1200" b="0" i="0">
                <a:solidFill>
                  <a:srgbClr val="000000"/>
                </a:solidFill>
                <a:latin typeface="Arial Narrow"/>
                <a:ea typeface="Arial Narrow"/>
                <a:cs typeface="Arial Narrow"/>
              </a:defRPr>
            </a:pPr>
            <a:endParaRPr lang="en-US"/>
          </a:p>
        </c:txPr>
        <c:crossAx val="154567040"/>
        <c:crosses val="autoZero"/>
        <c:crossBetween val="midCat"/>
      </c:valAx>
      <c:spPr>
        <a:solidFill>
          <a:srgbClr val="F4FFFF"/>
        </a:solidFill>
        <a:ln w="9525">
          <a:solidFill>
            <a:srgbClr val="000000"/>
          </a:solidFill>
        </a:ln>
      </c:spPr>
    </c:plotArea>
    <c:plotVisOnly val="1"/>
    <c:dispBlanksAs val="gap"/>
    <c:showDLblsOverMax val="0"/>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00537893981589E-2"/>
          <c:y val="0.11200408872980686"/>
          <c:w val="0.9329915773237154"/>
          <c:h val="0.78002251259547961"/>
        </c:manualLayout>
      </c:layout>
      <c:scatterChart>
        <c:scatterStyle val="lineMarker"/>
        <c:varyColors val="0"/>
        <c:ser>
          <c:idx val="0"/>
          <c:order val="0"/>
          <c:tx>
            <c:strRef>
              <c:f>Summary!$K$44</c:f>
              <c:strCache>
                <c:ptCount val="1"/>
                <c:pt idx="0">
                  <c:v>Average change in tenure</c:v>
                </c:pt>
              </c:strCache>
            </c:strRef>
          </c:tx>
          <c:spPr>
            <a:ln w="28575">
              <a:noFill/>
            </a:ln>
          </c:spPr>
          <c:marker>
            <c:symbol val="diamond"/>
            <c:size val="5"/>
            <c:spPr>
              <a:solidFill>
                <a:srgbClr val="4F81BD"/>
              </a:solidFill>
              <a:ln>
                <a:solidFill>
                  <a:srgbClr val="4F81BD"/>
                </a:solidFill>
                <a:prstDash val="solid"/>
              </a:ln>
            </c:spPr>
          </c:marker>
          <c:dPt>
            <c:idx val="16"/>
            <c:marker>
              <c:spPr>
                <a:solidFill>
                  <a:srgbClr val="C0504D"/>
                </a:solidFill>
                <a:ln>
                  <a:solidFill>
                    <a:srgbClr val="4F81BD"/>
                  </a:solidFill>
                  <a:prstDash val="solid"/>
                </a:ln>
              </c:spPr>
            </c:marker>
            <c:bubble3D val="0"/>
          </c:dPt>
          <c:dLbls>
            <c:dLbl>
              <c:idx val="0"/>
              <c:layout>
                <c:manualLayout>
                  <c:x val="-2.7906737214383588E-2"/>
                  <c:y val="3.5018369439801231E-2"/>
                </c:manualLayout>
              </c:layout>
              <c:tx>
                <c:strRef>
                  <c:f>Summary!$A$45</c:f>
                  <c:strCache>
                    <c:ptCount val="1"/>
                    <c:pt idx="0">
                      <c:v>POL</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1"/>
              <c:layout>
                <c:manualLayout>
                  <c:x val="-2.9369190460319224E-2"/>
                  <c:y val="3.5018369439801231E-2"/>
                </c:manualLayout>
              </c:layout>
              <c:tx>
                <c:strRef>
                  <c:f>Summary!$A$46</c:f>
                  <c:strCache>
                    <c:ptCount val="1"/>
                    <c:pt idx="0">
                      <c:v>SVK</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2"/>
              <c:layout>
                <c:manualLayout>
                  <c:x val="-2.7550411065437173E-2"/>
                  <c:y val="5.6092613836873181E-2"/>
                </c:manualLayout>
              </c:layout>
              <c:tx>
                <c:strRef>
                  <c:f>Summary!$A$47</c:f>
                  <c:strCache>
                    <c:ptCount val="1"/>
                    <c:pt idx="0">
                      <c:v>FIN</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3"/>
              <c:layout>
                <c:manualLayout>
                  <c:x val="3.3098174276932194E-5"/>
                  <c:y val="-1.0642493420521303E-2"/>
                </c:manualLayout>
              </c:layout>
              <c:tx>
                <c:strRef>
                  <c:f>Summary!$A$48</c:f>
                  <c:strCache>
                    <c:ptCount val="1"/>
                    <c:pt idx="0">
                      <c:v>CZE</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4"/>
              <c:layout>
                <c:manualLayout>
                  <c:x val="-5.2414777987631056E-2"/>
                  <c:y val="-3.8741485949950603E-2"/>
                </c:manualLayout>
              </c:layout>
              <c:tx>
                <c:strRef>
                  <c:f>Summary!$A$49</c:f>
                  <c:strCache>
                    <c:ptCount val="1"/>
                    <c:pt idx="0">
                      <c:v>EST</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5"/>
              <c:tx>
                <c:strRef>
                  <c:f>Summary!$A$50</c:f>
                  <c:strCache>
                    <c:ptCount val="1"/>
                    <c:pt idx="0">
                      <c:v>CAN</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6"/>
              <c:layout>
                <c:manualLayout>
                  <c:x val="-6.069672814131763E-2"/>
                  <c:y val="-1.0642493420521336E-2"/>
                </c:manualLayout>
              </c:layout>
              <c:tx>
                <c:strRef>
                  <c:f>Summary!$A$51</c:f>
                  <c:strCache>
                    <c:ptCount val="1"/>
                    <c:pt idx="0">
                      <c:v>USA</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7"/>
              <c:layout/>
              <c:tx>
                <c:strRef>
                  <c:f>Summary!$A$52</c:f>
                  <c:strCache>
                    <c:ptCount val="1"/>
                    <c:pt idx="0">
                      <c:v>ISL</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8"/>
              <c:layout>
                <c:manualLayout>
                  <c:x val="-3.1301846091175055E-2"/>
                  <c:y val="-3.5229111883771883E-2"/>
                </c:manualLayout>
              </c:layout>
              <c:tx>
                <c:strRef>
                  <c:f>Summary!$A$53</c:f>
                  <c:strCache>
                    <c:ptCount val="1"/>
                    <c:pt idx="0">
                      <c:v>SVN</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9"/>
              <c:layout/>
              <c:tx>
                <c:strRef>
                  <c:f>Summary!$A$54</c:f>
                  <c:strCache>
                    <c:ptCount val="1"/>
                    <c:pt idx="0">
                      <c:v>LVA</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10"/>
              <c:layout/>
              <c:tx>
                <c:strRef>
                  <c:f>Summary!$A$55</c:f>
                  <c:strCache>
                    <c:ptCount val="1"/>
                    <c:pt idx="0">
                      <c:v>AUS</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11"/>
              <c:tx>
                <c:strRef>
                  <c:f>Summary!$A$56</c:f>
                  <c:strCache>
                    <c:ptCount val="1"/>
                    <c:pt idx="0">
                      <c:v>IRL</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12"/>
              <c:layout>
                <c:manualLayout>
                  <c:x val="-8.4145743065596086E-4"/>
                  <c:y val="-1.0537122198535976E-4"/>
                </c:manualLayout>
              </c:layout>
              <c:tx>
                <c:strRef>
                  <c:f>Summary!$A$57</c:f>
                  <c:strCache>
                    <c:ptCount val="1"/>
                    <c:pt idx="0">
                      <c:v>SWE</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13"/>
              <c:layout/>
              <c:tx>
                <c:strRef>
                  <c:f>Summary!$A$58</c:f>
                  <c:strCache>
                    <c:ptCount val="1"/>
                    <c:pt idx="0">
                      <c:v>FRA</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14"/>
              <c:layout>
                <c:manualLayout>
                  <c:x val="-3.1235765470503277E-2"/>
                  <c:y val="5.6092613836873181E-2"/>
                </c:manualLayout>
              </c:layout>
              <c:tx>
                <c:strRef>
                  <c:f>Summary!$A$59</c:f>
                  <c:strCache>
                    <c:ptCount val="1"/>
                    <c:pt idx="0">
                      <c:v>NOR</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15"/>
              <c:layout>
                <c:manualLayout>
                  <c:x val="-8.3224549124171383E-3"/>
                  <c:y val="-3.8741485949950603E-2"/>
                </c:manualLayout>
              </c:layout>
              <c:tx>
                <c:strRef>
                  <c:f>Summary!$A$60</c:f>
                  <c:strCache>
                    <c:ptCount val="1"/>
                    <c:pt idx="0">
                      <c:v>LUX</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16"/>
              <c:delete val="1"/>
            </c:dLbl>
            <c:dLbl>
              <c:idx val="17"/>
              <c:layout/>
              <c:tx>
                <c:strRef>
                  <c:f>Summary!$A$62</c:f>
                  <c:strCache>
                    <c:ptCount val="1"/>
                    <c:pt idx="0">
                      <c:v>GBR</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18"/>
              <c:layout>
                <c:manualLayout>
                  <c:x val="-3.8724053808836055E-2"/>
                  <c:y val="4.2043117572158548E-2"/>
                </c:manualLayout>
              </c:layout>
              <c:tx>
                <c:strRef>
                  <c:f>Summary!$A$63</c:f>
                  <c:strCache>
                    <c:ptCount val="1"/>
                    <c:pt idx="0">
                      <c:v>BEL</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19"/>
              <c:tx>
                <c:strRef>
                  <c:f>Summary!$A$64</c:f>
                  <c:strCache>
                    <c:ptCount val="1"/>
                    <c:pt idx="0">
                      <c:v>CHE</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20"/>
              <c:layout>
                <c:manualLayout>
                  <c:x val="-1.0108136133022257E-2"/>
                  <c:y val="-4.576623408230792E-2"/>
                </c:manualLayout>
              </c:layout>
              <c:tx>
                <c:strRef>
                  <c:f>Summary!$A$65</c:f>
                  <c:strCache>
                    <c:ptCount val="1"/>
                    <c:pt idx="0">
                      <c:v>PRT</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21"/>
              <c:layout>
                <c:manualLayout>
                  <c:x val="-1.8992797096618896E-2"/>
                  <c:y val="-4.9278608148486579E-2"/>
                </c:manualLayout>
              </c:layout>
              <c:tx>
                <c:strRef>
                  <c:f>Summary!$A$66</c:f>
                  <c:strCache>
                    <c:ptCount val="1"/>
                    <c:pt idx="0">
                      <c:v>LTU</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22"/>
              <c:layout>
                <c:manualLayout>
                  <c:x val="-1.2129092137910602E-2"/>
                  <c:y val="-4.2253860016129262E-2"/>
                </c:manualLayout>
              </c:layout>
              <c:tx>
                <c:strRef>
                  <c:f>Summary!$A$67</c:f>
                  <c:strCache>
                    <c:ptCount val="1"/>
                    <c:pt idx="0">
                      <c:v>GRC</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23"/>
              <c:layout>
                <c:manualLayout>
                  <c:x val="3.5089851127652481E-3"/>
                  <c:y val="1.0431750976550681E-2"/>
                </c:manualLayout>
              </c:layout>
              <c:tx>
                <c:strRef>
                  <c:f>Summary!$A$68</c:f>
                  <c:strCache>
                    <c:ptCount val="1"/>
                    <c:pt idx="0">
                      <c:v>DEU</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24"/>
              <c:layout>
                <c:manualLayout>
                  <c:x val="-5.6750523090027032E-2"/>
                  <c:y val="-1.0537122198535976E-4"/>
                </c:manualLayout>
              </c:layout>
              <c:tx>
                <c:strRef>
                  <c:f>Summary!$A$69</c:f>
                  <c:strCache>
                    <c:ptCount val="1"/>
                    <c:pt idx="0">
                      <c:v>DNK</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25"/>
              <c:layout>
                <c:manualLayout>
                  <c:x val="-2.9361783875865643E-2"/>
                  <c:y val="4.5555491638337206E-2"/>
                </c:manualLayout>
              </c:layout>
              <c:tx>
                <c:strRef>
                  <c:f>Summary!$A$70</c:f>
                  <c:strCache>
                    <c:ptCount val="1"/>
                    <c:pt idx="0">
                      <c:v>NLD</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26"/>
              <c:layout>
                <c:manualLayout>
                  <c:x val="-5.1407945413472579E-2"/>
                  <c:y val="3.4070028441933633E-3"/>
                </c:manualLayout>
              </c:layout>
              <c:tx>
                <c:strRef>
                  <c:f>Summary!$A$71</c:f>
                  <c:strCache>
                    <c:ptCount val="1"/>
                    <c:pt idx="0">
                      <c:v>AUT</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27"/>
              <c:tx>
                <c:strRef>
                  <c:f>Summary!$A$72</c:f>
                  <c:strCache>
                    <c:ptCount val="1"/>
                    <c:pt idx="0">
                      <c:v>JPN</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28"/>
              <c:layout>
                <c:manualLayout>
                  <c:x val="-5.7294328407954724E-2"/>
                  <c:y val="-2.1179615619057311E-2"/>
                </c:manualLayout>
              </c:layout>
              <c:tx>
                <c:strRef>
                  <c:f>Summary!$A$73</c:f>
                  <c:strCache>
                    <c:ptCount val="1"/>
                    <c:pt idx="0">
                      <c:v>ESP</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29"/>
              <c:layout>
                <c:manualLayout>
                  <c:x val="-5.2925485131281653E-2"/>
                  <c:y val="-3.6177452881640186E-3"/>
                </c:manualLayout>
              </c:layout>
              <c:tx>
                <c:strRef>
                  <c:f>Summary!$A$74</c:f>
                  <c:strCache>
                    <c:ptCount val="1"/>
                    <c:pt idx="0">
                      <c:v>ITA</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30"/>
              <c:layout/>
              <c:tx>
                <c:strRef>
                  <c:f>Summary!$A$75</c:f>
                  <c:strCache>
                    <c:ptCount val="1"/>
                    <c:pt idx="0">
                      <c:v>KOR</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xVal>
            <c:numRef>
              <c:f>Summary!$I$45:$I$75</c:f>
              <c:numCache>
                <c:formatCode>0.00</c:formatCode>
                <c:ptCount val="31"/>
                <c:pt idx="0">
                  <c:v>1.4650786304473886</c:v>
                </c:pt>
                <c:pt idx="1">
                  <c:v>-1.1420594469706211</c:v>
                </c:pt>
                <c:pt idx="2">
                  <c:v>-2.5760837014516191</c:v>
                </c:pt>
                <c:pt idx="3">
                  <c:v>2.0445941289266578E-2</c:v>
                </c:pt>
                <c:pt idx="4">
                  <c:v>-0.72455601056416707</c:v>
                </c:pt>
                <c:pt idx="6">
                  <c:v>-0.30484028816223052</c:v>
                </c:pt>
                <c:pt idx="7">
                  <c:v>-6.1298609193166085</c:v>
                </c:pt>
                <c:pt idx="8">
                  <c:v>0.59955783526102735</c:v>
                </c:pt>
                <c:pt idx="9">
                  <c:v>-4.0614297008514404</c:v>
                </c:pt>
                <c:pt idx="10">
                  <c:v>-0.30468928972879983</c:v>
                </c:pt>
                <c:pt idx="12">
                  <c:v>3.1854207897186289</c:v>
                </c:pt>
                <c:pt idx="13">
                  <c:v>5.09211106936137</c:v>
                </c:pt>
                <c:pt idx="14">
                  <c:v>-3.2576934909820539</c:v>
                </c:pt>
                <c:pt idx="15">
                  <c:v>2.8202250385284424</c:v>
                </c:pt>
                <c:pt idx="16">
                  <c:v>0</c:v>
                </c:pt>
                <c:pt idx="17">
                  <c:v>0.86783373196919822</c:v>
                </c:pt>
                <c:pt idx="18">
                  <c:v>0.58563403129577729</c:v>
                </c:pt>
                <c:pt idx="20">
                  <c:v>1.2185401503245048</c:v>
                </c:pt>
                <c:pt idx="21">
                  <c:v>2.4925956312815343</c:v>
                </c:pt>
                <c:pt idx="22">
                  <c:v>9.1447947820028297E-2</c:v>
                </c:pt>
                <c:pt idx="23">
                  <c:v>3.1440513515472412</c:v>
                </c:pt>
                <c:pt idx="24">
                  <c:v>-0.15317158063252645</c:v>
                </c:pt>
                <c:pt idx="25">
                  <c:v>3.3712109311421719</c:v>
                </c:pt>
                <c:pt idx="26">
                  <c:v>2.9637581094106054</c:v>
                </c:pt>
                <c:pt idx="27">
                  <c:v>-4.2746545092264805</c:v>
                </c:pt>
                <c:pt idx="28">
                  <c:v>-0.42558785438537505</c:v>
                </c:pt>
                <c:pt idx="29">
                  <c:v>-1.0692792352040597</c:v>
                </c:pt>
                <c:pt idx="30">
                  <c:v>-0.4018516953786202</c:v>
                </c:pt>
              </c:numCache>
            </c:numRef>
          </c:xVal>
          <c:yVal>
            <c:numRef>
              <c:f>Summary!$K$45:$K$75</c:f>
              <c:numCache>
                <c:formatCode>0.00</c:formatCode>
                <c:ptCount val="31"/>
                <c:pt idx="0">
                  <c:v>-2.8168119133504708</c:v>
                </c:pt>
                <c:pt idx="1">
                  <c:v>-0.8135363523924628</c:v>
                </c:pt>
                <c:pt idx="2">
                  <c:v>-4.8757665074113161</c:v>
                </c:pt>
                <c:pt idx="3">
                  <c:v>8.9951157964658854</c:v>
                </c:pt>
                <c:pt idx="4">
                  <c:v>8.6109967432946242</c:v>
                </c:pt>
                <c:pt idx="5">
                  <c:v>-2.3971750362965301</c:v>
                </c:pt>
                <c:pt idx="6">
                  <c:v>0.89478552830775726</c:v>
                </c:pt>
                <c:pt idx="7">
                  <c:v>3.1329522942378221</c:v>
                </c:pt>
                <c:pt idx="8">
                  <c:v>-4.5731457097274202</c:v>
                </c:pt>
                <c:pt idx="9">
                  <c:v>11.642723337248743</c:v>
                </c:pt>
                <c:pt idx="10">
                  <c:v>2.6093849354261973</c:v>
                </c:pt>
                <c:pt idx="11">
                  <c:v>15.743761428576104</c:v>
                </c:pt>
                <c:pt idx="12">
                  <c:v>-16.871457955697053</c:v>
                </c:pt>
                <c:pt idx="13">
                  <c:v>-3.6322170795652626</c:v>
                </c:pt>
                <c:pt idx="14">
                  <c:v>-1.8122960504600329</c:v>
                </c:pt>
                <c:pt idx="15">
                  <c:v>-15.846802621308079</c:v>
                </c:pt>
                <c:pt idx="16">
                  <c:v>0</c:v>
                </c:pt>
                <c:pt idx="17">
                  <c:v>1.6674745400944841</c:v>
                </c:pt>
                <c:pt idx="18">
                  <c:v>-5.5914319699065533</c:v>
                </c:pt>
                <c:pt idx="19">
                  <c:v>-10.108064039017922</c:v>
                </c:pt>
                <c:pt idx="20">
                  <c:v>8.5145272001541983E-2</c:v>
                </c:pt>
                <c:pt idx="21">
                  <c:v>-13.608473393215327</c:v>
                </c:pt>
                <c:pt idx="22">
                  <c:v>0.28376163848499303</c:v>
                </c:pt>
                <c:pt idx="23">
                  <c:v>-1.0550051025745382</c:v>
                </c:pt>
                <c:pt idx="24">
                  <c:v>-9.7640902487727352</c:v>
                </c:pt>
                <c:pt idx="25">
                  <c:v>-5.3820829712901519</c:v>
                </c:pt>
                <c:pt idx="26">
                  <c:v>-3.4271990819965836</c:v>
                </c:pt>
                <c:pt idx="28">
                  <c:v>16.658459145827877</c:v>
                </c:pt>
                <c:pt idx="29">
                  <c:v>7.325269094168557</c:v>
                </c:pt>
                <c:pt idx="30">
                  <c:v>11.317252885632517</c:v>
                </c:pt>
              </c:numCache>
            </c:numRef>
          </c:yVal>
          <c:smooth val="0"/>
        </c:ser>
        <c:dLbls>
          <c:showLegendKey val="0"/>
          <c:showVal val="0"/>
          <c:showCatName val="0"/>
          <c:showSerName val="0"/>
          <c:showPercent val="0"/>
          <c:showBubbleSize val="0"/>
        </c:dLbls>
        <c:axId val="219318912"/>
        <c:axId val="219341568"/>
      </c:scatterChart>
      <c:valAx>
        <c:axId val="219318912"/>
        <c:scaling>
          <c:orientation val="minMax"/>
          <c:max val="6"/>
          <c:min val="-7"/>
        </c:scaling>
        <c:delete val="0"/>
        <c:axPos val="b"/>
        <c:majorGridlines>
          <c:spPr>
            <a:ln w="9525" cmpd="sng">
              <a:solidFill>
                <a:srgbClr val="FFFFFF"/>
              </a:solidFill>
              <a:prstDash val="solid"/>
            </a:ln>
          </c:spPr>
        </c:majorGridlines>
        <c:title>
          <c:tx>
            <c:rich>
              <a:bodyPr/>
              <a:lstStyle/>
              <a:p>
                <a:pPr>
                  <a:defRPr sz="1200" b="0" i="0">
                    <a:solidFill>
                      <a:srgbClr val="000000"/>
                    </a:solidFill>
                    <a:latin typeface="Arial Narrow"/>
                  </a:defRPr>
                </a:pPr>
                <a:r>
                  <a:rPr lang="en-GB" sz="1200" b="0" i="0">
                    <a:solidFill>
                      <a:srgbClr val="000000"/>
                    </a:solidFill>
                    <a:latin typeface="Arial Narrow"/>
                  </a:rPr>
                  <a:t>Change in job-to-job</a:t>
                </a:r>
                <a:r>
                  <a:rPr lang="en-GB" sz="1200" b="0" i="0" baseline="0">
                    <a:solidFill>
                      <a:srgbClr val="000000"/>
                    </a:solidFill>
                    <a:latin typeface="Arial Narrow"/>
                  </a:rPr>
                  <a:t> rate (levels)</a:t>
                </a:r>
                <a:endParaRPr lang="en-GB" sz="1200" b="0" i="0">
                  <a:solidFill>
                    <a:srgbClr val="000000"/>
                  </a:solidFill>
                  <a:latin typeface="Arial Narrow"/>
                </a:endParaRPr>
              </a:p>
            </c:rich>
          </c:tx>
          <c:layout>
            <c:manualLayout>
              <c:xMode val="edge"/>
              <c:yMode val="edge"/>
              <c:x val="0.78217470402394862"/>
              <c:y val="0.9470800371590975"/>
            </c:manualLayout>
          </c:layout>
          <c:overlay val="0"/>
        </c:title>
        <c:numFmt formatCode="General" sourceLinked="0"/>
        <c:majorTickMark val="none"/>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200" b="0" i="0">
                <a:solidFill>
                  <a:srgbClr val="000000"/>
                </a:solidFill>
                <a:latin typeface="Arial Narrow"/>
                <a:ea typeface="Arial Narrow"/>
                <a:cs typeface="Arial Narrow"/>
              </a:defRPr>
            </a:pPr>
            <a:endParaRPr lang="en-US"/>
          </a:p>
        </c:txPr>
        <c:crossAx val="219341568"/>
        <c:crosses val="autoZero"/>
        <c:crossBetween val="midCat"/>
      </c:valAx>
      <c:valAx>
        <c:axId val="219341568"/>
        <c:scaling>
          <c:orientation val="minMax"/>
        </c:scaling>
        <c:delete val="0"/>
        <c:axPos val="l"/>
        <c:majorGridlines>
          <c:spPr>
            <a:ln w="9525" cmpd="sng">
              <a:solidFill>
                <a:srgbClr val="FFFFFF"/>
              </a:solidFill>
              <a:prstDash val="solid"/>
            </a:ln>
          </c:spPr>
        </c:majorGridlines>
        <c:title>
          <c:tx>
            <c:rich>
              <a:bodyPr rot="0" vert="horz"/>
              <a:lstStyle/>
              <a:p>
                <a:pPr>
                  <a:defRPr sz="1100" b="0" i="0">
                    <a:solidFill>
                      <a:srgbClr val="000000"/>
                    </a:solidFill>
                    <a:latin typeface="Arial Narrow"/>
                  </a:defRPr>
                </a:pPr>
                <a:r>
                  <a:rPr lang="en-GB" sz="1100" b="0" i="0" baseline="0">
                    <a:solidFill>
                      <a:srgbClr val="000000"/>
                    </a:solidFill>
                    <a:effectLst/>
                    <a:latin typeface="Arial Narrow"/>
                  </a:rPr>
                  <a:t>Average change in tenure (%)</a:t>
                </a:r>
                <a:endParaRPr lang="en-GB" sz="1100" b="0" i="0">
                  <a:solidFill>
                    <a:srgbClr val="000000"/>
                  </a:solidFill>
                  <a:effectLst/>
                  <a:latin typeface="Arial Narrow"/>
                </a:endParaRPr>
              </a:p>
            </c:rich>
          </c:tx>
          <c:layout>
            <c:manualLayout>
              <c:xMode val="edge"/>
              <c:yMode val="edge"/>
              <c:x val="0"/>
              <c:y val="1.3799804508459531E-3"/>
            </c:manualLayout>
          </c:layout>
          <c:overlay val="0"/>
        </c:title>
        <c:numFmt formatCode="General" sourceLinked="0"/>
        <c:majorTickMark val="none"/>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200" b="0" i="0">
                <a:solidFill>
                  <a:srgbClr val="000000"/>
                </a:solidFill>
                <a:latin typeface="Arial Narrow"/>
                <a:ea typeface="Arial Narrow"/>
                <a:cs typeface="Arial Narrow"/>
              </a:defRPr>
            </a:pPr>
            <a:endParaRPr lang="en-US"/>
          </a:p>
        </c:txPr>
        <c:crossAx val="219318912"/>
        <c:crosses val="autoZero"/>
        <c:crossBetween val="midCat"/>
      </c:valAx>
      <c:spPr>
        <a:solidFill>
          <a:srgbClr val="F4FFFF"/>
        </a:solidFill>
        <a:ln w="9525">
          <a:solidFill>
            <a:srgbClr val="000000"/>
          </a:solidFill>
        </a:ln>
      </c:spPr>
    </c:plotArea>
    <c:plotVisOnly val="1"/>
    <c:dispBlanksAs val="gap"/>
    <c:showDLblsOverMax val="0"/>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00537893981589E-2"/>
          <c:y val="0.12606536208949237"/>
          <c:w val="0.9329915773237154"/>
          <c:h val="0.74786888852224609"/>
        </c:manualLayout>
      </c:layout>
      <c:scatterChart>
        <c:scatterStyle val="lineMarker"/>
        <c:varyColors val="0"/>
        <c:ser>
          <c:idx val="0"/>
          <c:order val="0"/>
          <c:tx>
            <c:strRef>
              <c:f>Summary!$K$44</c:f>
              <c:strCache>
                <c:ptCount val="1"/>
                <c:pt idx="0">
                  <c:v>Average change in tenure</c:v>
                </c:pt>
              </c:strCache>
            </c:strRef>
          </c:tx>
          <c:spPr>
            <a:ln w="28575">
              <a:noFill/>
            </a:ln>
          </c:spPr>
          <c:marker>
            <c:symbol val="diamond"/>
            <c:size val="5"/>
            <c:spPr>
              <a:solidFill>
                <a:srgbClr val="4F81BD"/>
              </a:solidFill>
              <a:ln>
                <a:solidFill>
                  <a:srgbClr val="4F81BD"/>
                </a:solidFill>
                <a:prstDash val="solid"/>
              </a:ln>
            </c:spPr>
          </c:marker>
          <c:dPt>
            <c:idx val="16"/>
            <c:marker>
              <c:spPr>
                <a:solidFill>
                  <a:srgbClr val="C00000"/>
                </a:solidFill>
                <a:ln>
                  <a:solidFill>
                    <a:srgbClr val="4F81BD"/>
                  </a:solidFill>
                  <a:prstDash val="solid"/>
                </a:ln>
              </c:spPr>
            </c:marker>
            <c:bubble3D val="0"/>
          </c:dPt>
          <c:dLbls>
            <c:dLbl>
              <c:idx val="0"/>
              <c:layout>
                <c:manualLayout>
                  <c:x val="-5.9743361848683479E-2"/>
                  <c:y val="-7.2749980882000796E-3"/>
                </c:manualLayout>
              </c:layout>
              <c:tx>
                <c:strRef>
                  <c:f>Summary!$A$45</c:f>
                  <c:strCache>
                    <c:ptCount val="1"/>
                    <c:pt idx="0">
                      <c:v>POL</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1"/>
              <c:layout/>
              <c:tx>
                <c:strRef>
                  <c:f>Summary!$A$46</c:f>
                  <c:strCache>
                    <c:ptCount val="1"/>
                    <c:pt idx="0">
                      <c:v>SVK</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2"/>
              <c:layout/>
              <c:tx>
                <c:strRef>
                  <c:f>Summary!$A$47</c:f>
                  <c:strCache>
                    <c:ptCount val="1"/>
                    <c:pt idx="0">
                      <c:v>FIN</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3"/>
              <c:layout/>
              <c:tx>
                <c:strRef>
                  <c:f>Summary!$A$48</c:f>
                  <c:strCache>
                    <c:ptCount val="1"/>
                    <c:pt idx="0">
                      <c:v>CZE</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4"/>
              <c:layout/>
              <c:tx>
                <c:strRef>
                  <c:f>Summary!$A$49</c:f>
                  <c:strCache>
                    <c:ptCount val="1"/>
                    <c:pt idx="0">
                      <c:v>EST</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5"/>
              <c:tx>
                <c:strRef>
                  <c:f>Summary!$A$50</c:f>
                  <c:strCache>
                    <c:ptCount val="1"/>
                    <c:pt idx="0">
                      <c:v>CAN</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6"/>
              <c:layout>
                <c:manualLayout>
                  <c:x val="-5.8737619603331494E-2"/>
                  <c:y val="-2.1609969690564966E-2"/>
                </c:manualLayout>
              </c:layout>
              <c:tx>
                <c:strRef>
                  <c:f>Summary!$A$51</c:f>
                  <c:strCache>
                    <c:ptCount val="1"/>
                    <c:pt idx="0">
                      <c:v>USA</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7"/>
              <c:tx>
                <c:strRef>
                  <c:f>Summary!$A$52</c:f>
                  <c:strCache>
                    <c:ptCount val="1"/>
                    <c:pt idx="0">
                      <c:v>ISL</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8"/>
              <c:layout>
                <c:manualLayout>
                  <c:x val="-2.6670475548630501E-2"/>
                  <c:y val="3.9313659619485512E-2"/>
                </c:manualLayout>
              </c:layout>
              <c:tx>
                <c:strRef>
                  <c:f>Summary!$A$53</c:f>
                  <c:strCache>
                    <c:ptCount val="1"/>
                    <c:pt idx="0">
                      <c:v>SVN</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9"/>
              <c:layout/>
              <c:tx>
                <c:strRef>
                  <c:f>Summary!$A$54</c:f>
                  <c:strCache>
                    <c:ptCount val="1"/>
                    <c:pt idx="0">
                      <c:v>LVA</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10"/>
              <c:layout/>
              <c:tx>
                <c:strRef>
                  <c:f>Summary!$A$55</c:f>
                  <c:strCache>
                    <c:ptCount val="1"/>
                    <c:pt idx="0">
                      <c:v>AUS</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11"/>
              <c:tx>
                <c:strRef>
                  <c:f>Summary!$A$56</c:f>
                  <c:strCache>
                    <c:ptCount val="1"/>
                    <c:pt idx="0">
                      <c:v>IRL</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12"/>
              <c:layout/>
              <c:tx>
                <c:strRef>
                  <c:f>Summary!$A$57</c:f>
                  <c:strCache>
                    <c:ptCount val="1"/>
                    <c:pt idx="0">
                      <c:v>SWE</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13"/>
              <c:layout>
                <c:manualLayout>
                  <c:x val="-6.1186383331145025E-2"/>
                  <c:y val="-3.691255187608941E-3"/>
                </c:manualLayout>
              </c:layout>
              <c:tx>
                <c:strRef>
                  <c:f>Summary!$A$58</c:f>
                  <c:strCache>
                    <c:ptCount val="1"/>
                    <c:pt idx="0">
                      <c:v>FRA</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14"/>
              <c:layout>
                <c:manualLayout>
                  <c:x val="-1.7859241535146234E-2"/>
                  <c:y val="5.0064888321259132E-2"/>
                </c:manualLayout>
              </c:layout>
              <c:tx>
                <c:strRef>
                  <c:f>Summary!$A$59</c:f>
                  <c:strCache>
                    <c:ptCount val="1"/>
                    <c:pt idx="0">
                      <c:v>NOR</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15"/>
              <c:layout>
                <c:manualLayout>
                  <c:x val="4.9191044888492643E-4"/>
                  <c:y val="-7.2749980882001455E-3"/>
                </c:manualLayout>
              </c:layout>
              <c:tx>
                <c:strRef>
                  <c:f>Summary!$A$60</c:f>
                  <c:strCache>
                    <c:ptCount val="1"/>
                    <c:pt idx="0">
                      <c:v>LUX</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16"/>
              <c:delete val="1"/>
            </c:dLbl>
            <c:dLbl>
              <c:idx val="17"/>
              <c:layout/>
              <c:tx>
                <c:strRef>
                  <c:f>Summary!$A$62</c:f>
                  <c:strCache>
                    <c:ptCount val="1"/>
                    <c:pt idx="0">
                      <c:v>GBR</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18"/>
              <c:layout/>
              <c:tx>
                <c:strRef>
                  <c:f>Summary!$A$63</c:f>
                  <c:strCache>
                    <c:ptCount val="1"/>
                    <c:pt idx="0">
                      <c:v>BEL</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19"/>
              <c:tx>
                <c:strRef>
                  <c:f>Summary!$A$64</c:f>
                  <c:strCache>
                    <c:ptCount val="1"/>
                    <c:pt idx="0">
                      <c:v>CHE</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20"/>
              <c:layout>
                <c:manualLayout>
                  <c:x val="-1.2791278471354422E-3"/>
                  <c:y val="-5.3863655795885805E-2"/>
                </c:manualLayout>
              </c:layout>
              <c:tx>
                <c:strRef>
                  <c:f>Summary!$A$65</c:f>
                  <c:strCache>
                    <c:ptCount val="1"/>
                    <c:pt idx="0">
                      <c:v>PRT</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21"/>
              <c:layout>
                <c:manualLayout>
                  <c:x val="-3.1954208944644402E-2"/>
                  <c:y val="3.5729916718894313E-2"/>
                </c:manualLayout>
              </c:layout>
              <c:tx>
                <c:strRef>
                  <c:f>Summary!$A$66</c:f>
                  <c:strCache>
                    <c:ptCount val="1"/>
                    <c:pt idx="0">
                      <c:v>LTU</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22"/>
              <c:layout>
                <c:manualLayout>
                  <c:x val="-3.2435216105464869E-2"/>
                  <c:y val="-5.0279912895294605E-2"/>
                </c:manualLayout>
              </c:layout>
              <c:tx>
                <c:strRef>
                  <c:f>Summary!$A$67</c:f>
                  <c:strCache>
                    <c:ptCount val="1"/>
                    <c:pt idx="0">
                      <c:v>GRC</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23"/>
              <c:layout>
                <c:manualLayout>
                  <c:x val="4.9375826928321365E-3"/>
                  <c:y val="2.4978688017120762E-2"/>
                </c:manualLayout>
              </c:layout>
              <c:tx>
                <c:strRef>
                  <c:f>Summary!$A$68</c:f>
                  <c:strCache>
                    <c:ptCount val="1"/>
                    <c:pt idx="0">
                      <c:v>DEU</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24"/>
              <c:layout/>
              <c:tx>
                <c:strRef>
                  <c:f>Summary!$A$69</c:f>
                  <c:strCache>
                    <c:ptCount val="1"/>
                    <c:pt idx="0">
                      <c:v>DNK</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25"/>
              <c:layout/>
              <c:tx>
                <c:strRef>
                  <c:f>Summary!$A$70</c:f>
                  <c:strCache>
                    <c:ptCount val="1"/>
                    <c:pt idx="0">
                      <c:v>NLD</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26"/>
              <c:layout>
                <c:manualLayout>
                  <c:x val="-2.882485049870492E-3"/>
                  <c:y val="-1.0751228701773614E-4"/>
                </c:manualLayout>
              </c:layout>
              <c:tx>
                <c:strRef>
                  <c:f>Summary!$A$71</c:f>
                  <c:strCache>
                    <c:ptCount val="1"/>
                    <c:pt idx="0">
                      <c:v>AUT</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27"/>
              <c:tx>
                <c:strRef>
                  <c:f>Summary!$A$72</c:f>
                  <c:strCache>
                    <c:ptCount val="1"/>
                    <c:pt idx="0">
                      <c:v>JPN</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28"/>
              <c:layout>
                <c:manualLayout>
                  <c:x val="1.4830767196665935E-3"/>
                  <c:y val="-1.0858740988791334E-2"/>
                </c:manualLayout>
              </c:layout>
              <c:tx>
                <c:strRef>
                  <c:f>Summary!$A$73</c:f>
                  <c:strCache>
                    <c:ptCount val="1"/>
                    <c:pt idx="0">
                      <c:v>ESP</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29"/>
              <c:layout/>
              <c:tx>
                <c:strRef>
                  <c:f>Summary!$A$74</c:f>
                  <c:strCache>
                    <c:ptCount val="1"/>
                    <c:pt idx="0">
                      <c:v>ITA</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30"/>
              <c:layout/>
              <c:tx>
                <c:strRef>
                  <c:f>Summary!$A$75</c:f>
                  <c:strCache>
                    <c:ptCount val="1"/>
                    <c:pt idx="0">
                      <c:v>KOR</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xVal>
            <c:numRef>
              <c:f>Summary!$H$45:$H$75</c:f>
              <c:numCache>
                <c:formatCode>0.00</c:formatCode>
                <c:ptCount val="31"/>
                <c:pt idx="0">
                  <c:v>-1.6772707287470503</c:v>
                </c:pt>
                <c:pt idx="1">
                  <c:v>-1.2902777973810826</c:v>
                </c:pt>
                <c:pt idx="2">
                  <c:v>0.60001595973968502</c:v>
                </c:pt>
                <c:pt idx="3">
                  <c:v>-0.67801014423370365</c:v>
                </c:pt>
                <c:pt idx="4">
                  <c:v>1.0004820839564008</c:v>
                </c:pt>
                <c:pt idx="6">
                  <c:v>0.61428864955902096</c:v>
                </c:pt>
                <c:pt idx="7">
                  <c:v>-14.524138925870258</c:v>
                </c:pt>
                <c:pt idx="8">
                  <c:v>1.519095899264018</c:v>
                </c:pt>
                <c:pt idx="9">
                  <c:v>0.30654939174652096</c:v>
                </c:pt>
                <c:pt idx="10">
                  <c:v>0.73962585290272997</c:v>
                </c:pt>
                <c:pt idx="12">
                  <c:v>-0.85880676746368456</c:v>
                </c:pt>
                <c:pt idx="13">
                  <c:v>6.2176877276102704</c:v>
                </c:pt>
                <c:pt idx="14">
                  <c:v>-1.5943210109074908</c:v>
                </c:pt>
                <c:pt idx="15">
                  <c:v>2.5298628822962446</c:v>
                </c:pt>
                <c:pt idx="16">
                  <c:v>0</c:v>
                </c:pt>
                <c:pt idx="17">
                  <c:v>1.1650249179204311</c:v>
                </c:pt>
                <c:pt idx="18">
                  <c:v>0.98994398276011086</c:v>
                </c:pt>
                <c:pt idx="20">
                  <c:v>1.7328360891342163</c:v>
                </c:pt>
                <c:pt idx="21">
                  <c:v>1.4744485235214233</c:v>
                </c:pt>
                <c:pt idx="22">
                  <c:v>1.6195264673233032</c:v>
                </c:pt>
                <c:pt idx="23">
                  <c:v>-1.2308030112584429</c:v>
                </c:pt>
                <c:pt idx="24">
                  <c:v>0.69437599341074652</c:v>
                </c:pt>
                <c:pt idx="25">
                  <c:v>3.7374533430735273</c:v>
                </c:pt>
                <c:pt idx="26">
                  <c:v>1.7977801577250165</c:v>
                </c:pt>
                <c:pt idx="27">
                  <c:v>-4.5770806455612183</c:v>
                </c:pt>
                <c:pt idx="28">
                  <c:v>2.4294967667261762</c:v>
                </c:pt>
                <c:pt idx="29">
                  <c:v>2.1017551438013706</c:v>
                </c:pt>
                <c:pt idx="30">
                  <c:v>-1.8459963782628384</c:v>
                </c:pt>
              </c:numCache>
            </c:numRef>
          </c:xVal>
          <c:yVal>
            <c:numRef>
              <c:f>Summary!$K$45:$K$75</c:f>
              <c:numCache>
                <c:formatCode>0.00</c:formatCode>
                <c:ptCount val="31"/>
                <c:pt idx="0">
                  <c:v>-2.8168119133504708</c:v>
                </c:pt>
                <c:pt idx="1">
                  <c:v>-0.8135363523924628</c:v>
                </c:pt>
                <c:pt idx="2">
                  <c:v>-4.8757665074113161</c:v>
                </c:pt>
                <c:pt idx="3">
                  <c:v>8.9951157964658854</c:v>
                </c:pt>
                <c:pt idx="4">
                  <c:v>8.6109967432946242</c:v>
                </c:pt>
                <c:pt idx="5">
                  <c:v>-2.3971750362965301</c:v>
                </c:pt>
                <c:pt idx="6">
                  <c:v>0.89478552830775726</c:v>
                </c:pt>
                <c:pt idx="7">
                  <c:v>3.1329522942378221</c:v>
                </c:pt>
                <c:pt idx="8">
                  <c:v>-4.5731457097274202</c:v>
                </c:pt>
                <c:pt idx="9">
                  <c:v>11.642723337248743</c:v>
                </c:pt>
                <c:pt idx="10">
                  <c:v>2.6093849354261973</c:v>
                </c:pt>
                <c:pt idx="11">
                  <c:v>15.743761428576104</c:v>
                </c:pt>
                <c:pt idx="12">
                  <c:v>-16.871457955697053</c:v>
                </c:pt>
                <c:pt idx="13">
                  <c:v>-3.6322170795652626</c:v>
                </c:pt>
                <c:pt idx="14">
                  <c:v>-1.8122960504600329</c:v>
                </c:pt>
                <c:pt idx="15">
                  <c:v>-15.846802621308079</c:v>
                </c:pt>
                <c:pt idx="16">
                  <c:v>0</c:v>
                </c:pt>
                <c:pt idx="17">
                  <c:v>1.6674745400944841</c:v>
                </c:pt>
                <c:pt idx="18">
                  <c:v>-5.5914319699065533</c:v>
                </c:pt>
                <c:pt idx="19">
                  <c:v>-10.108064039017922</c:v>
                </c:pt>
                <c:pt idx="20">
                  <c:v>8.5145272001541983E-2</c:v>
                </c:pt>
                <c:pt idx="21">
                  <c:v>-13.608473393215327</c:v>
                </c:pt>
                <c:pt idx="22">
                  <c:v>0.28376163848499303</c:v>
                </c:pt>
                <c:pt idx="23">
                  <c:v>-1.0550051025745382</c:v>
                </c:pt>
                <c:pt idx="24">
                  <c:v>-9.7640902487727352</c:v>
                </c:pt>
                <c:pt idx="25">
                  <c:v>-5.3820829712901519</c:v>
                </c:pt>
                <c:pt idx="26">
                  <c:v>-3.4271990819965836</c:v>
                </c:pt>
                <c:pt idx="28">
                  <c:v>16.658459145827877</c:v>
                </c:pt>
                <c:pt idx="29">
                  <c:v>7.325269094168557</c:v>
                </c:pt>
                <c:pt idx="30">
                  <c:v>11.317252885632517</c:v>
                </c:pt>
              </c:numCache>
            </c:numRef>
          </c:yVal>
          <c:smooth val="0"/>
        </c:ser>
        <c:dLbls>
          <c:showLegendKey val="0"/>
          <c:showVal val="0"/>
          <c:showCatName val="0"/>
          <c:showSerName val="0"/>
          <c:showPercent val="0"/>
          <c:showBubbleSize val="0"/>
        </c:dLbls>
        <c:axId val="219489408"/>
        <c:axId val="219491328"/>
      </c:scatterChart>
      <c:valAx>
        <c:axId val="219489408"/>
        <c:scaling>
          <c:orientation val="minMax"/>
          <c:max val="7"/>
          <c:min val="-3"/>
        </c:scaling>
        <c:delete val="0"/>
        <c:axPos val="b"/>
        <c:majorGridlines>
          <c:spPr>
            <a:ln w="9525" cmpd="sng">
              <a:solidFill>
                <a:srgbClr val="FFFFFF"/>
              </a:solidFill>
              <a:prstDash val="solid"/>
            </a:ln>
          </c:spPr>
        </c:majorGridlines>
        <c:title>
          <c:tx>
            <c:rich>
              <a:bodyPr/>
              <a:lstStyle/>
              <a:p>
                <a:pPr>
                  <a:defRPr sz="1200" b="0" i="0">
                    <a:solidFill>
                      <a:srgbClr val="000000"/>
                    </a:solidFill>
                    <a:latin typeface="Arial Narrow"/>
                  </a:defRPr>
                </a:pPr>
                <a:r>
                  <a:rPr lang="en-GB" sz="1200" b="0" i="0">
                    <a:solidFill>
                      <a:srgbClr val="000000"/>
                    </a:solidFill>
                    <a:latin typeface="Arial Narrow"/>
                  </a:rPr>
                  <a:t>Change in employment-to-nonemploument</a:t>
                </a:r>
                <a:r>
                  <a:rPr lang="en-GB" sz="1200" b="0" i="0" baseline="0">
                    <a:solidFill>
                      <a:srgbClr val="000000"/>
                    </a:solidFill>
                    <a:latin typeface="Arial Narrow"/>
                  </a:rPr>
                  <a:t> rate (levels)</a:t>
                </a:r>
              </a:p>
            </c:rich>
          </c:tx>
          <c:layout>
            <c:manualLayout>
              <c:xMode val="edge"/>
              <c:yMode val="edge"/>
              <c:x val="0.64299568878645552"/>
              <c:y val="0.93996714157241756"/>
            </c:manualLayout>
          </c:layout>
          <c:overlay val="0"/>
        </c:title>
        <c:numFmt formatCode="General" sourceLinked="0"/>
        <c:majorTickMark val="none"/>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200" b="0" i="0">
                <a:solidFill>
                  <a:srgbClr val="000000"/>
                </a:solidFill>
                <a:latin typeface="Arial Narrow"/>
                <a:ea typeface="Arial Narrow"/>
                <a:cs typeface="Arial Narrow"/>
              </a:defRPr>
            </a:pPr>
            <a:endParaRPr lang="en-US"/>
          </a:p>
        </c:txPr>
        <c:crossAx val="219491328"/>
        <c:crosses val="autoZero"/>
        <c:crossBetween val="midCat"/>
      </c:valAx>
      <c:valAx>
        <c:axId val="219491328"/>
        <c:scaling>
          <c:orientation val="minMax"/>
        </c:scaling>
        <c:delete val="0"/>
        <c:axPos val="l"/>
        <c:majorGridlines>
          <c:spPr>
            <a:ln w="9525" cmpd="sng">
              <a:solidFill>
                <a:srgbClr val="FFFFFF"/>
              </a:solidFill>
              <a:prstDash val="solid"/>
            </a:ln>
          </c:spPr>
        </c:majorGridlines>
        <c:title>
          <c:tx>
            <c:rich>
              <a:bodyPr rot="0" vert="horz"/>
              <a:lstStyle/>
              <a:p>
                <a:pPr>
                  <a:defRPr sz="1200" b="0" i="0">
                    <a:solidFill>
                      <a:srgbClr val="000000"/>
                    </a:solidFill>
                    <a:latin typeface="Arial Narrow"/>
                  </a:defRPr>
                </a:pPr>
                <a:r>
                  <a:rPr lang="en-GB" sz="1200" b="0" i="0" baseline="0">
                    <a:solidFill>
                      <a:srgbClr val="000000"/>
                    </a:solidFill>
                    <a:effectLst/>
                    <a:latin typeface="Arial Narrow"/>
                  </a:rPr>
                  <a:t>Average change in tenure (%)</a:t>
                </a:r>
                <a:endParaRPr lang="en-GB" sz="1200" b="0" i="0">
                  <a:solidFill>
                    <a:srgbClr val="000000"/>
                  </a:solidFill>
                  <a:effectLst/>
                  <a:latin typeface="Arial Narrow"/>
                </a:endParaRPr>
              </a:p>
            </c:rich>
          </c:tx>
          <c:layout>
            <c:manualLayout>
              <c:xMode val="edge"/>
              <c:yMode val="edge"/>
              <c:x val="0"/>
              <c:y val="3.3958356087135772E-3"/>
            </c:manualLayout>
          </c:layout>
          <c:overlay val="0"/>
        </c:title>
        <c:numFmt formatCode="General" sourceLinked="0"/>
        <c:majorTickMark val="none"/>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200" b="0" i="0">
                <a:solidFill>
                  <a:srgbClr val="000000"/>
                </a:solidFill>
                <a:latin typeface="Arial Narrow"/>
                <a:ea typeface="Arial Narrow"/>
                <a:cs typeface="Arial Narrow"/>
              </a:defRPr>
            </a:pPr>
            <a:endParaRPr lang="en-US"/>
          </a:p>
        </c:txPr>
        <c:crossAx val="219489408"/>
        <c:crosses val="autoZero"/>
        <c:crossBetween val="midCat"/>
      </c:valAx>
      <c:spPr>
        <a:solidFill>
          <a:srgbClr val="F4FFFF"/>
        </a:solidFill>
        <a:ln w="9525">
          <a:solidFill>
            <a:srgbClr val="000000"/>
          </a:solidFill>
        </a:ln>
      </c:spPr>
    </c:plotArea>
    <c:plotVisOnly val="1"/>
    <c:dispBlanksAs val="gap"/>
    <c:showDLblsOverMax val="0"/>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00537893981589E-2"/>
          <c:y val="0.12686119122070169"/>
          <c:w val="0.9329915773237154"/>
          <c:h val="0.74958859796714417"/>
        </c:manualLayout>
      </c:layout>
      <c:scatterChart>
        <c:scatterStyle val="lineMarker"/>
        <c:varyColors val="0"/>
        <c:ser>
          <c:idx val="0"/>
          <c:order val="0"/>
          <c:tx>
            <c:strRef>
              <c:f>Summary!$K$44</c:f>
              <c:strCache>
                <c:ptCount val="1"/>
                <c:pt idx="0">
                  <c:v>Average change in tenure</c:v>
                </c:pt>
              </c:strCache>
            </c:strRef>
          </c:tx>
          <c:spPr>
            <a:ln w="28575">
              <a:noFill/>
            </a:ln>
          </c:spPr>
          <c:marker>
            <c:symbol val="diamond"/>
            <c:size val="5"/>
            <c:spPr>
              <a:solidFill>
                <a:srgbClr val="4F81BD"/>
              </a:solidFill>
              <a:ln>
                <a:solidFill>
                  <a:srgbClr val="4F81BD"/>
                </a:solidFill>
                <a:prstDash val="solid"/>
              </a:ln>
            </c:spPr>
          </c:marker>
          <c:dPt>
            <c:idx val="16"/>
            <c:marker>
              <c:spPr>
                <a:solidFill>
                  <a:srgbClr val="C00000"/>
                </a:solidFill>
                <a:ln>
                  <a:solidFill>
                    <a:srgbClr val="4F81BD"/>
                  </a:solidFill>
                  <a:prstDash val="solid"/>
                </a:ln>
              </c:spPr>
            </c:marker>
            <c:bubble3D val="0"/>
          </c:dPt>
          <c:dLbls>
            <c:dLbl>
              <c:idx val="0"/>
              <c:layout>
                <c:manualLayout>
                  <c:x val="-2.2924395031085072E-2"/>
                  <c:y val="3.8530743505979889E-2"/>
                </c:manualLayout>
              </c:layout>
              <c:tx>
                <c:strRef>
                  <c:f>Summary!$A$45</c:f>
                  <c:strCache>
                    <c:ptCount val="1"/>
                    <c:pt idx="0">
                      <c:v>POL</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1"/>
              <c:layout>
                <c:manualLayout>
                  <c:x val="-4.2991835595502938E-2"/>
                  <c:y val="3.8530743505979889E-2"/>
                </c:manualLayout>
              </c:layout>
              <c:tx>
                <c:strRef>
                  <c:f>Summary!$A$46</c:f>
                  <c:strCache>
                    <c:ptCount val="1"/>
                    <c:pt idx="0">
                      <c:v>SVK</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2"/>
              <c:layout>
                <c:manualLayout>
                  <c:x val="-1.0683094832281508E-3"/>
                  <c:y val="-1.0537122198529537E-4"/>
                </c:manualLayout>
              </c:layout>
              <c:tx>
                <c:strRef>
                  <c:f>Summary!$A$47</c:f>
                  <c:strCache>
                    <c:ptCount val="1"/>
                    <c:pt idx="0">
                      <c:v>FIN</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3"/>
              <c:layout>
                <c:manualLayout>
                  <c:x val="-5.8757473198551562E-2"/>
                  <c:y val="-1.7667241552878653E-2"/>
                </c:manualLayout>
              </c:layout>
              <c:tx>
                <c:strRef>
                  <c:f>Summary!$A$48</c:f>
                  <c:strCache>
                    <c:ptCount val="1"/>
                    <c:pt idx="0">
                      <c:v>CZE</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4"/>
              <c:layout/>
              <c:tx>
                <c:strRef>
                  <c:f>Summary!$A$49</c:f>
                  <c:strCache>
                    <c:ptCount val="1"/>
                    <c:pt idx="0">
                      <c:v>EST</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5"/>
              <c:tx>
                <c:strRef>
                  <c:f>Summary!$A$50</c:f>
                  <c:strCache>
                    <c:ptCount val="1"/>
                    <c:pt idx="0">
                      <c:v>CAN</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6"/>
              <c:layout/>
              <c:tx>
                <c:strRef>
                  <c:f>Summary!$A$51</c:f>
                  <c:strCache>
                    <c:ptCount val="1"/>
                    <c:pt idx="0">
                      <c:v>USA</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7"/>
              <c:layout>
                <c:manualLayout>
                  <c:x val="-4.6049648503373154E-2"/>
                  <c:y val="-4.9278608148486579E-2"/>
                </c:manualLayout>
              </c:layout>
              <c:tx>
                <c:strRef>
                  <c:f>Summary!$A$52</c:f>
                  <c:strCache>
                    <c:ptCount val="1"/>
                    <c:pt idx="0">
                      <c:v>ISL</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8"/>
              <c:layout/>
              <c:tx>
                <c:strRef>
                  <c:f>Summary!$A$53</c:f>
                  <c:strCache>
                    <c:ptCount val="1"/>
                    <c:pt idx="0">
                      <c:v>SVN</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9"/>
              <c:layout>
                <c:manualLayout>
                  <c:x val="9.3096024560956649E-3"/>
                  <c:y val="-2.8204363751414628E-2"/>
                </c:manualLayout>
              </c:layout>
              <c:tx>
                <c:strRef>
                  <c:f>Summary!$A$54</c:f>
                  <c:strCache>
                    <c:ptCount val="1"/>
                    <c:pt idx="0">
                      <c:v>LVA</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10"/>
              <c:layout>
                <c:manualLayout>
                  <c:x val="-9.0299361498225577E-3"/>
                  <c:y val="-3.8741485949950603E-2"/>
                </c:manualLayout>
              </c:layout>
              <c:tx>
                <c:strRef>
                  <c:f>Summary!$A$55</c:f>
                  <c:strCache>
                    <c:ptCount val="1"/>
                    <c:pt idx="0">
                      <c:v>AUS</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11"/>
              <c:tx>
                <c:strRef>
                  <c:f>Summary!$A$56</c:f>
                  <c:strCache>
                    <c:ptCount val="1"/>
                    <c:pt idx="0">
                      <c:v>IRL</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12"/>
              <c:layout/>
              <c:tx>
                <c:strRef>
                  <c:f>Summary!$A$57</c:f>
                  <c:strCache>
                    <c:ptCount val="1"/>
                    <c:pt idx="0">
                      <c:v>SWE</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13"/>
              <c:layout>
                <c:manualLayout>
                  <c:x val="-3.15134361764682E-2"/>
                  <c:y val="4.2043117572158548E-2"/>
                </c:manualLayout>
              </c:layout>
              <c:tx>
                <c:strRef>
                  <c:f>Summary!$A$58</c:f>
                  <c:strCache>
                    <c:ptCount val="1"/>
                    <c:pt idx="0">
                      <c:v>FRA</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14"/>
              <c:layout>
                <c:manualLayout>
                  <c:x val="-2.9040020846825512E-2"/>
                  <c:y val="3.853074350597982E-2"/>
                </c:manualLayout>
              </c:layout>
              <c:tx>
                <c:strRef>
                  <c:f>Summary!$A$59</c:f>
                  <c:strCache>
                    <c:ptCount val="1"/>
                    <c:pt idx="0">
                      <c:v>NOR</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15"/>
              <c:layout>
                <c:manualLayout>
                  <c:x val="-9.4998478037229507E-4"/>
                  <c:y val="-7.1301193543426775E-3"/>
                </c:manualLayout>
              </c:layout>
              <c:tx>
                <c:strRef>
                  <c:f>Summary!$A$60</c:f>
                  <c:strCache>
                    <c:ptCount val="1"/>
                    <c:pt idx="0">
                      <c:v>LUX</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16"/>
              <c:delete val="1"/>
            </c:dLbl>
            <c:dLbl>
              <c:idx val="17"/>
              <c:layout>
                <c:manualLayout>
                  <c:x val="-6.013401401650946E-2"/>
                  <c:y val="-1.7667241552878653E-2"/>
                </c:manualLayout>
              </c:layout>
              <c:tx>
                <c:strRef>
                  <c:f>Summary!$A$62</c:f>
                  <c:strCache>
                    <c:ptCount val="1"/>
                    <c:pt idx="0">
                      <c:v>GBR</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18"/>
              <c:layout>
                <c:manualLayout>
                  <c:x val="-2.3440597837819283E-2"/>
                  <c:y val="4.5555491638337206E-2"/>
                </c:manualLayout>
              </c:layout>
              <c:tx>
                <c:strRef>
                  <c:f>Summary!$A$63</c:f>
                  <c:strCache>
                    <c:ptCount val="1"/>
                    <c:pt idx="0">
                      <c:v>BEL</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19"/>
              <c:tx>
                <c:strRef>
                  <c:f>Summary!$A$64</c:f>
                  <c:strCache>
                    <c:ptCount val="1"/>
                    <c:pt idx="0">
                      <c:v>CHE</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20"/>
              <c:layout/>
              <c:tx>
                <c:strRef>
                  <c:f>Summary!$A$65</c:f>
                  <c:strCache>
                    <c:ptCount val="1"/>
                    <c:pt idx="0">
                      <c:v>PRT</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21"/>
              <c:layout>
                <c:manualLayout>
                  <c:x val="2.9788921375493056E-3"/>
                  <c:y val="-2.469198968523597E-2"/>
                </c:manualLayout>
              </c:layout>
              <c:tx>
                <c:strRef>
                  <c:f>Summary!$A$66</c:f>
                  <c:strCache>
                    <c:ptCount val="1"/>
                    <c:pt idx="0">
                      <c:v>LTU</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22"/>
              <c:layout>
                <c:manualLayout>
                  <c:x val="-1.3267157307724617E-2"/>
                  <c:y val="-5.9815730347022561E-2"/>
                </c:manualLayout>
              </c:layout>
              <c:tx>
                <c:strRef>
                  <c:f>Summary!$A$67</c:f>
                  <c:strCache>
                    <c:ptCount val="1"/>
                    <c:pt idx="0">
                      <c:v>GRC</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23"/>
              <c:layout>
                <c:manualLayout>
                  <c:x val="1.9895034246420677E-3"/>
                  <c:y val="1.3944125042729211E-2"/>
                </c:manualLayout>
              </c:layout>
              <c:tx>
                <c:strRef>
                  <c:f>Summary!$A$68</c:f>
                  <c:strCache>
                    <c:ptCount val="1"/>
                    <c:pt idx="0">
                      <c:v>DEU</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24"/>
              <c:layout>
                <c:manualLayout>
                  <c:x val="-8.7828994610354943E-4"/>
                  <c:y val="-1.0642493420521336E-2"/>
                </c:manualLayout>
              </c:layout>
              <c:tx>
                <c:strRef>
                  <c:f>Summary!$A$69</c:f>
                  <c:strCache>
                    <c:ptCount val="1"/>
                    <c:pt idx="0">
                      <c:v>DNK</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25"/>
              <c:layout/>
              <c:tx>
                <c:strRef>
                  <c:f>Summary!$A$70</c:f>
                  <c:strCache>
                    <c:ptCount val="1"/>
                    <c:pt idx="0">
                      <c:v>NLD</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26"/>
              <c:layout>
                <c:manualLayout>
                  <c:x val="-2.5777849434976963E-2"/>
                  <c:y val="2.799362130744391E-2"/>
                </c:manualLayout>
              </c:layout>
              <c:tx>
                <c:strRef>
                  <c:f>Summary!$A$71</c:f>
                  <c:strCache>
                    <c:ptCount val="1"/>
                    <c:pt idx="0">
                      <c:v>AUT</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27"/>
              <c:tx>
                <c:strRef>
                  <c:f>Summary!$A$72</c:f>
                  <c:strCache>
                    <c:ptCount val="1"/>
                    <c:pt idx="0">
                      <c:v>JPN</c:v>
                    </c:pt>
                  </c:strCache>
                </c:strRef>
              </c:tx>
              <c:spPr/>
              <c:txPr>
                <a:bodyPr/>
                <a:lstStyle/>
                <a:p>
                  <a:pPr>
                    <a:defRPr sz="1400" b="0" i="0">
                      <a:solidFill>
                        <a:srgbClr val="000000"/>
                      </a:solidFill>
                      <a:latin typeface="Arial Narrow"/>
                    </a:defRPr>
                  </a:pPr>
                  <a:endParaRPr lang="en-US"/>
                </a:p>
              </c:txPr>
              <c:dLblPos val="t"/>
              <c:showLegendKey val="0"/>
              <c:showVal val="1"/>
              <c:showCatName val="0"/>
              <c:showSerName val="0"/>
              <c:showPercent val="0"/>
              <c:showBubbleSize val="0"/>
            </c:dLbl>
            <c:dLbl>
              <c:idx val="28"/>
              <c:layout>
                <c:manualLayout>
                  <c:x val="-2.8652868741774851E-2"/>
                  <c:y val="4.5555491638337206E-2"/>
                </c:manualLayout>
              </c:layout>
              <c:tx>
                <c:strRef>
                  <c:f>Summary!$A$73</c:f>
                  <c:strCache>
                    <c:ptCount val="1"/>
                    <c:pt idx="0">
                      <c:v>ESP</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29"/>
              <c:layout>
                <c:manualLayout>
                  <c:x val="4.2873510892646981E-3"/>
                  <c:y val="-2.8204363751414628E-2"/>
                </c:manualLayout>
              </c:layout>
              <c:tx>
                <c:strRef>
                  <c:f>Summary!$A$74</c:f>
                  <c:strCache>
                    <c:ptCount val="1"/>
                    <c:pt idx="0">
                      <c:v>ITA</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dLbl>
              <c:idx val="30"/>
              <c:layout>
                <c:manualLayout>
                  <c:x val="-3.0022183623680476E-2"/>
                  <c:y val="4.9067865704515864E-2"/>
                </c:manualLayout>
              </c:layout>
              <c:tx>
                <c:strRef>
                  <c:f>Summary!$A$75</c:f>
                  <c:strCache>
                    <c:ptCount val="1"/>
                    <c:pt idx="0">
                      <c:v>KOR</c:v>
                    </c:pt>
                  </c:strCache>
                </c:strRef>
              </c:tx>
              <c:spPr/>
              <c:txPr>
                <a:bodyPr/>
                <a:lstStyle/>
                <a:p>
                  <a:pPr>
                    <a:defRPr sz="1400" b="0" i="0">
                      <a:solidFill>
                        <a:srgbClr val="000000"/>
                      </a:solidFill>
                      <a:latin typeface="Arial Narrow"/>
                    </a:defRPr>
                  </a:pPr>
                  <a:endParaRPr lang="en-US"/>
                </a:p>
              </c:txPr>
              <c:dLblPos val="r"/>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xVal>
            <c:numRef>
              <c:f>Summary!$G$45:$G$75</c:f>
              <c:numCache>
                <c:formatCode>0.00</c:formatCode>
                <c:ptCount val="31"/>
                <c:pt idx="0">
                  <c:v>-2.2349603271484355</c:v>
                </c:pt>
                <c:pt idx="1">
                  <c:v>1.6237199211120634</c:v>
                </c:pt>
                <c:pt idx="2">
                  <c:v>1.8266400400797558</c:v>
                </c:pt>
                <c:pt idx="3">
                  <c:v>0.87177029291788966</c:v>
                </c:pt>
                <c:pt idx="4">
                  <c:v>0.98032719930013279</c:v>
                </c:pt>
                <c:pt idx="6">
                  <c:v>1.1434179051717148</c:v>
                </c:pt>
                <c:pt idx="7">
                  <c:v>-0.28724726994832217</c:v>
                </c:pt>
                <c:pt idx="8">
                  <c:v>0.52977489471435835</c:v>
                </c:pt>
                <c:pt idx="9">
                  <c:v>1.4252372487386094</c:v>
                </c:pt>
                <c:pt idx="10">
                  <c:v>0.11495915095011711</c:v>
                </c:pt>
                <c:pt idx="12">
                  <c:v>4.1558837000529003</c:v>
                </c:pt>
                <c:pt idx="13">
                  <c:v>-4.4108371035257949</c:v>
                </c:pt>
                <c:pt idx="14">
                  <c:v>-3.1188260014851865</c:v>
                </c:pt>
                <c:pt idx="15">
                  <c:v>2.3133593304952011</c:v>
                </c:pt>
                <c:pt idx="16">
                  <c:v>0</c:v>
                </c:pt>
                <c:pt idx="17">
                  <c:v>-0.70283358256021788</c:v>
                </c:pt>
                <c:pt idx="18">
                  <c:v>0.58258413314819535</c:v>
                </c:pt>
                <c:pt idx="20">
                  <c:v>3.1962962849934931</c:v>
                </c:pt>
                <c:pt idx="21">
                  <c:v>1.8972116216023789</c:v>
                </c:pt>
                <c:pt idx="22">
                  <c:v>1.8901262187957792</c:v>
                </c:pt>
                <c:pt idx="23">
                  <c:v>-0.89451798756917</c:v>
                </c:pt>
                <c:pt idx="24">
                  <c:v>1.5779990259806329</c:v>
                </c:pt>
                <c:pt idx="25">
                  <c:v>4.0818569564819365</c:v>
                </c:pt>
                <c:pt idx="26">
                  <c:v>-1.1142356491088847</c:v>
                </c:pt>
                <c:pt idx="27">
                  <c:v>-6.6008540884653701</c:v>
                </c:pt>
                <c:pt idx="28">
                  <c:v>-4.0785634613037089</c:v>
                </c:pt>
                <c:pt idx="29">
                  <c:v>1.3863061968485537</c:v>
                </c:pt>
                <c:pt idx="30">
                  <c:v>-3.7276081339518203</c:v>
                </c:pt>
              </c:numCache>
            </c:numRef>
          </c:xVal>
          <c:yVal>
            <c:numRef>
              <c:f>Summary!$K$45:$K$75</c:f>
              <c:numCache>
                <c:formatCode>0.00</c:formatCode>
                <c:ptCount val="31"/>
                <c:pt idx="0">
                  <c:v>-2.8168119133504708</c:v>
                </c:pt>
                <c:pt idx="1">
                  <c:v>-0.8135363523924628</c:v>
                </c:pt>
                <c:pt idx="2">
                  <c:v>-4.8757665074113161</c:v>
                </c:pt>
                <c:pt idx="3">
                  <c:v>8.9951157964658854</c:v>
                </c:pt>
                <c:pt idx="4">
                  <c:v>8.6109967432946242</c:v>
                </c:pt>
                <c:pt idx="5">
                  <c:v>-2.3971750362965301</c:v>
                </c:pt>
                <c:pt idx="6">
                  <c:v>0.89478552830775726</c:v>
                </c:pt>
                <c:pt idx="7">
                  <c:v>3.1329522942378221</c:v>
                </c:pt>
                <c:pt idx="8">
                  <c:v>-4.5731457097274202</c:v>
                </c:pt>
                <c:pt idx="9">
                  <c:v>11.642723337248743</c:v>
                </c:pt>
                <c:pt idx="10">
                  <c:v>2.6093849354261973</c:v>
                </c:pt>
                <c:pt idx="11">
                  <c:v>15.743761428576104</c:v>
                </c:pt>
                <c:pt idx="12">
                  <c:v>-16.871457955697053</c:v>
                </c:pt>
                <c:pt idx="13">
                  <c:v>-3.6322170795652626</c:v>
                </c:pt>
                <c:pt idx="14">
                  <c:v>-1.8122960504600329</c:v>
                </c:pt>
                <c:pt idx="15">
                  <c:v>-15.846802621308079</c:v>
                </c:pt>
                <c:pt idx="16">
                  <c:v>0</c:v>
                </c:pt>
                <c:pt idx="17">
                  <c:v>1.6674745400944841</c:v>
                </c:pt>
                <c:pt idx="18">
                  <c:v>-5.5914319699065533</c:v>
                </c:pt>
                <c:pt idx="19">
                  <c:v>-10.108064039017922</c:v>
                </c:pt>
                <c:pt idx="20">
                  <c:v>8.5145272001541983E-2</c:v>
                </c:pt>
                <c:pt idx="21">
                  <c:v>-13.608473393215327</c:v>
                </c:pt>
                <c:pt idx="22">
                  <c:v>0.28376163848499303</c:v>
                </c:pt>
                <c:pt idx="23">
                  <c:v>-1.0550051025745382</c:v>
                </c:pt>
                <c:pt idx="24">
                  <c:v>-9.7640902487727352</c:v>
                </c:pt>
                <c:pt idx="25">
                  <c:v>-5.3820829712901519</c:v>
                </c:pt>
                <c:pt idx="26">
                  <c:v>-3.4271990819965836</c:v>
                </c:pt>
                <c:pt idx="28">
                  <c:v>16.658459145827877</c:v>
                </c:pt>
                <c:pt idx="29">
                  <c:v>7.325269094168557</c:v>
                </c:pt>
                <c:pt idx="30">
                  <c:v>11.317252885632517</c:v>
                </c:pt>
              </c:numCache>
            </c:numRef>
          </c:yVal>
          <c:smooth val="0"/>
        </c:ser>
        <c:dLbls>
          <c:showLegendKey val="0"/>
          <c:showVal val="0"/>
          <c:showCatName val="0"/>
          <c:showSerName val="0"/>
          <c:showPercent val="0"/>
          <c:showBubbleSize val="0"/>
        </c:dLbls>
        <c:axId val="220421504"/>
        <c:axId val="220431872"/>
      </c:scatterChart>
      <c:valAx>
        <c:axId val="220421504"/>
        <c:scaling>
          <c:orientation val="minMax"/>
          <c:max val="6"/>
          <c:min val="-6"/>
        </c:scaling>
        <c:delete val="0"/>
        <c:axPos val="b"/>
        <c:majorGridlines>
          <c:spPr>
            <a:ln w="9525" cmpd="sng">
              <a:solidFill>
                <a:srgbClr val="FFFFFF"/>
              </a:solidFill>
              <a:prstDash val="solid"/>
            </a:ln>
          </c:spPr>
        </c:majorGridlines>
        <c:title>
          <c:tx>
            <c:rich>
              <a:bodyPr/>
              <a:lstStyle/>
              <a:p>
                <a:pPr>
                  <a:defRPr sz="1200" b="0" i="0">
                    <a:solidFill>
                      <a:srgbClr val="000000"/>
                    </a:solidFill>
                    <a:latin typeface="Arial Narrow"/>
                  </a:defRPr>
                </a:pPr>
                <a:r>
                  <a:rPr lang="en-GB" sz="1200" b="0" i="0">
                    <a:solidFill>
                      <a:srgbClr val="000000"/>
                    </a:solidFill>
                    <a:latin typeface="Arial Narrow"/>
                  </a:rPr>
                  <a:t>Change in nonemployment-to-employment</a:t>
                </a:r>
                <a:r>
                  <a:rPr lang="en-GB" sz="1200" b="0" i="0" baseline="0">
                    <a:solidFill>
                      <a:srgbClr val="000000"/>
                    </a:solidFill>
                    <a:latin typeface="Arial Narrow"/>
                  </a:rPr>
                  <a:t> rate (levels)</a:t>
                </a:r>
                <a:endParaRPr lang="en-GB" sz="1200" b="0" i="0">
                  <a:solidFill>
                    <a:srgbClr val="000000"/>
                  </a:solidFill>
                  <a:latin typeface="Arial Narrow"/>
                </a:endParaRPr>
              </a:p>
            </c:rich>
          </c:tx>
          <c:layout>
            <c:manualLayout>
              <c:xMode val="edge"/>
              <c:yMode val="edge"/>
              <c:x val="0.64371228359956334"/>
              <c:y val="0.94566350343134731"/>
            </c:manualLayout>
          </c:layout>
          <c:overlay val="0"/>
        </c:title>
        <c:numFmt formatCode="General" sourceLinked="0"/>
        <c:majorTickMark val="none"/>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200" b="0" i="0">
                <a:solidFill>
                  <a:srgbClr val="000000"/>
                </a:solidFill>
                <a:latin typeface="Arial Narrow"/>
                <a:ea typeface="Arial Narrow"/>
                <a:cs typeface="Arial Narrow"/>
              </a:defRPr>
            </a:pPr>
            <a:endParaRPr lang="en-US"/>
          </a:p>
        </c:txPr>
        <c:crossAx val="220431872"/>
        <c:crosses val="autoZero"/>
        <c:crossBetween val="midCat"/>
      </c:valAx>
      <c:valAx>
        <c:axId val="220431872"/>
        <c:scaling>
          <c:orientation val="minMax"/>
        </c:scaling>
        <c:delete val="0"/>
        <c:axPos val="l"/>
        <c:majorGridlines>
          <c:spPr>
            <a:ln w="9525" cmpd="sng">
              <a:solidFill>
                <a:srgbClr val="FFFFFF"/>
              </a:solidFill>
              <a:prstDash val="solid"/>
            </a:ln>
          </c:spPr>
        </c:majorGridlines>
        <c:title>
          <c:tx>
            <c:rich>
              <a:bodyPr rot="0" vert="horz"/>
              <a:lstStyle/>
              <a:p>
                <a:pPr>
                  <a:defRPr sz="1200" b="0" i="0">
                    <a:solidFill>
                      <a:srgbClr val="000000"/>
                    </a:solidFill>
                    <a:latin typeface="Arial Narrow"/>
                  </a:defRPr>
                </a:pPr>
                <a:r>
                  <a:rPr lang="en-GB" sz="1200" b="0" i="0" baseline="0">
                    <a:solidFill>
                      <a:srgbClr val="000000"/>
                    </a:solidFill>
                    <a:effectLst/>
                    <a:latin typeface="Arial Narrow"/>
                  </a:rPr>
                  <a:t>Average change in tenure (%)</a:t>
                </a:r>
                <a:endParaRPr lang="en-GB" sz="1200" b="0" i="0">
                  <a:solidFill>
                    <a:srgbClr val="000000"/>
                  </a:solidFill>
                  <a:effectLst/>
                  <a:latin typeface="Arial Narrow"/>
                </a:endParaRPr>
              </a:p>
            </c:rich>
          </c:tx>
          <c:layout>
            <c:manualLayout>
              <c:xMode val="edge"/>
              <c:yMode val="edge"/>
              <c:x val="0"/>
              <c:y val="2.8501947569934964E-2"/>
            </c:manualLayout>
          </c:layout>
          <c:overlay val="0"/>
        </c:title>
        <c:numFmt formatCode="General" sourceLinked="0"/>
        <c:majorTickMark val="none"/>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200" b="0" i="0">
                <a:solidFill>
                  <a:srgbClr val="000000"/>
                </a:solidFill>
                <a:latin typeface="Arial Narrow"/>
                <a:ea typeface="Arial Narrow"/>
                <a:cs typeface="Arial Narrow"/>
              </a:defRPr>
            </a:pPr>
            <a:endParaRPr lang="en-US"/>
          </a:p>
        </c:txPr>
        <c:crossAx val="220421504"/>
        <c:crosses val="autoZero"/>
        <c:crossBetween val="midCat"/>
      </c:valAx>
      <c:spPr>
        <a:solidFill>
          <a:srgbClr val="F4FFFF"/>
        </a:solidFill>
        <a:ln w="9525">
          <a:solidFill>
            <a:srgbClr val="000000"/>
          </a:solidFill>
        </a:ln>
      </c:spPr>
    </c:plotArea>
    <c:plotVisOnly val="1"/>
    <c:dispBlanksAs val="gap"/>
    <c:showDLblsOverMax val="0"/>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8.7445796086387494E-3"/>
          <c:y val="0.13285764016894772"/>
          <c:w val="0.98906927548920154"/>
          <c:h val="0.85718195830922839"/>
        </c:manualLayout>
      </c:layout>
      <c:lineChart>
        <c:grouping val="standard"/>
        <c:varyColors val="0"/>
        <c:ser>
          <c:idx val="0"/>
          <c:order val="0"/>
          <c:tx>
            <c:strRef>
              <c:f>'Figure 1'!$D$2</c:f>
              <c:strCache>
                <c:ptCount val="1"/>
                <c:pt idx="0">
                  <c:v>2000</c:v>
                </c:pt>
              </c:strCache>
            </c:strRef>
          </c:tx>
          <c:spPr>
            <a:ln w="25400">
              <a:noFill/>
            </a:ln>
            <a:effectLst/>
          </c:spPr>
          <c:marker>
            <c:symbol val="dash"/>
            <c:size val="9"/>
            <c:spPr>
              <a:solidFill>
                <a:sysClr val="windowText" lastClr="000000"/>
              </a:solidFill>
              <a:ln w="6350" cap="flat" cmpd="sng" algn="ctr">
                <a:solidFill>
                  <a:srgbClr val="000000"/>
                </a:solidFill>
                <a:prstDash val="solid"/>
                <a:round/>
              </a:ln>
              <a:effectLst/>
            </c:spPr>
          </c:marker>
          <c:dPt>
            <c:idx val="16"/>
            <c:marker>
              <c:spPr>
                <a:solidFill>
                  <a:sysClr val="windowText" lastClr="000000"/>
                </a:solidFill>
                <a:ln w="6350" cap="flat" cmpd="sng" algn="ctr">
                  <a:solidFill>
                    <a:sysClr val="windowText" lastClr="000000"/>
                  </a:solidFill>
                  <a:prstDash val="solid"/>
                  <a:round/>
                </a:ln>
                <a:effectLst/>
              </c:spPr>
            </c:marker>
            <c:bubble3D val="0"/>
          </c:dPt>
          <c:dPt>
            <c:idx val="18"/>
            <c:marker>
              <c:spPr>
                <a:solidFill>
                  <a:sysClr val="windowText" lastClr="000000"/>
                </a:solidFill>
                <a:ln w="6350" cap="flat" cmpd="sng" algn="ctr">
                  <a:solidFill>
                    <a:sysClr val="windowText" lastClr="000000"/>
                  </a:solidFill>
                  <a:prstDash val="solid"/>
                  <a:round/>
                </a:ln>
                <a:effectLst/>
              </c:spPr>
            </c:marker>
            <c:bubble3D val="0"/>
          </c:dPt>
          <c:cat>
            <c:strRef>
              <c:f>'Figure 1'!$C$3:$C$32</c:f>
              <c:strCache>
                <c:ptCount val="30"/>
                <c:pt idx="0">
                  <c:v>AUS</c:v>
                </c:pt>
                <c:pt idx="1">
                  <c:v>KOR</c:v>
                </c:pt>
                <c:pt idx="2">
                  <c:v>ISL</c:v>
                </c:pt>
                <c:pt idx="3">
                  <c:v>EST</c:v>
                </c:pt>
                <c:pt idx="4">
                  <c:v>DNK</c:v>
                </c:pt>
                <c:pt idx="5">
                  <c:v>USA</c:v>
                </c:pt>
                <c:pt idx="6">
                  <c:v>CAN</c:v>
                </c:pt>
                <c:pt idx="7">
                  <c:v>GBR</c:v>
                </c:pt>
                <c:pt idx="8">
                  <c:v>IRL</c:v>
                </c:pt>
                <c:pt idx="9">
                  <c:v>LVA</c:v>
                </c:pt>
                <c:pt idx="10">
                  <c:v>LTU</c:v>
                </c:pt>
                <c:pt idx="11">
                  <c:v>NOR</c:v>
                </c:pt>
                <c:pt idx="12">
                  <c:v>NLD</c:v>
                </c:pt>
                <c:pt idx="13">
                  <c:v>CHE</c:v>
                </c:pt>
                <c:pt idx="14">
                  <c:v>ESP</c:v>
                </c:pt>
                <c:pt idx="15">
                  <c:v>HUN</c:v>
                </c:pt>
                <c:pt idx="16">
                  <c:v>OECD</c:v>
                </c:pt>
                <c:pt idx="17">
                  <c:v>FIN</c:v>
                </c:pt>
                <c:pt idx="18">
                  <c:v>CZE</c:v>
                </c:pt>
                <c:pt idx="19">
                  <c:v>SWE</c:v>
                </c:pt>
                <c:pt idx="20">
                  <c:v>DEU</c:v>
                </c:pt>
                <c:pt idx="21">
                  <c:v>SVK</c:v>
                </c:pt>
                <c:pt idx="22">
                  <c:v>POL</c:v>
                </c:pt>
                <c:pt idx="23">
                  <c:v>AUT</c:v>
                </c:pt>
                <c:pt idx="24">
                  <c:v>FRA</c:v>
                </c:pt>
                <c:pt idx="25">
                  <c:v>PRT</c:v>
                </c:pt>
                <c:pt idx="26">
                  <c:v>LUX</c:v>
                </c:pt>
                <c:pt idx="27">
                  <c:v>BEL</c:v>
                </c:pt>
                <c:pt idx="28">
                  <c:v>ITA</c:v>
                </c:pt>
                <c:pt idx="29">
                  <c:v>GRC</c:v>
                </c:pt>
              </c:strCache>
            </c:strRef>
          </c:cat>
          <c:val>
            <c:numRef>
              <c:f>'Figure 1'!$D$3:$D$32</c:f>
              <c:numCache>
                <c:formatCode>0.00</c:formatCode>
                <c:ptCount val="30"/>
                <c:pt idx="0">
                  <c:v>3</c:v>
                </c:pt>
                <c:pt idx="1">
                  <c:v>3.25</c:v>
                </c:pt>
                <c:pt idx="2">
                  <c:v>3.8333332538604736</c:v>
                </c:pt>
                <c:pt idx="3">
                  <c:v>3.8333332538604736</c:v>
                </c:pt>
                <c:pt idx="4">
                  <c:v>3.9166667461395264</c:v>
                </c:pt>
                <c:pt idx="5">
                  <c:v>4</c:v>
                </c:pt>
                <c:pt idx="6">
                  <c:v>4.3333334922790527</c:v>
                </c:pt>
                <c:pt idx="7">
                  <c:v>4.75</c:v>
                </c:pt>
                <c:pt idx="8">
                  <c:v>4.75</c:v>
                </c:pt>
                <c:pt idx="9">
                  <c:v>4.9166665077209473</c:v>
                </c:pt>
                <c:pt idx="10">
                  <c:v>4.9166665077209473</c:v>
                </c:pt>
                <c:pt idx="11">
                  <c:v>4.9166665077209473</c:v>
                </c:pt>
                <c:pt idx="12">
                  <c:v>5</c:v>
                </c:pt>
                <c:pt idx="13">
                  <c:v>5.8333334922790527</c:v>
                </c:pt>
                <c:pt idx="14">
                  <c:v>5.8333334922790527</c:v>
                </c:pt>
                <c:pt idx="15">
                  <c:v>5.8333334922790527</c:v>
                </c:pt>
                <c:pt idx="16">
                  <c:v>5.8827380878584723</c:v>
                </c:pt>
                <c:pt idx="17">
                  <c:v>5.9166665077209473</c:v>
                </c:pt>
                <c:pt idx="18">
                  <c:v>5.9166665077209473</c:v>
                </c:pt>
                <c:pt idx="19">
                  <c:v>6</c:v>
                </c:pt>
                <c:pt idx="20">
                  <c:v>6.3000001907348633</c:v>
                </c:pt>
                <c:pt idx="21">
                  <c:v>6.8333334922790527</c:v>
                </c:pt>
                <c:pt idx="22">
                  <c:v>6.9166665077209473</c:v>
                </c:pt>
                <c:pt idx="23">
                  <c:v>7.75</c:v>
                </c:pt>
                <c:pt idx="24">
                  <c:v>7.75</c:v>
                </c:pt>
                <c:pt idx="25">
                  <c:v>7.8333334922790527</c:v>
                </c:pt>
                <c:pt idx="26">
                  <c:v>7.9166665077209473</c:v>
                </c:pt>
                <c:pt idx="27">
                  <c:v>8</c:v>
                </c:pt>
                <c:pt idx="28">
                  <c:v>9.75</c:v>
                </c:pt>
                <c:pt idx="29">
                  <c:v>9.8333330154418945</c:v>
                </c:pt>
              </c:numCache>
            </c:numRef>
          </c:val>
          <c:smooth val="0"/>
        </c:ser>
        <c:ser>
          <c:idx val="2"/>
          <c:order val="1"/>
          <c:tx>
            <c:strRef>
              <c:f>'Figure 1'!$G$2</c:f>
              <c:strCache>
                <c:ptCount val="1"/>
                <c:pt idx="0">
                  <c:v>2015</c:v>
                </c:pt>
              </c:strCache>
            </c:strRef>
          </c:tx>
          <c:spPr>
            <a:ln w="25400">
              <a:noFill/>
            </a:ln>
            <a:effectLst/>
          </c:spPr>
          <c:marker>
            <c:symbol val="circle"/>
            <c:size val="9"/>
            <c:spPr>
              <a:solidFill>
                <a:srgbClr val="000000"/>
              </a:solidFill>
              <a:ln w="6350" cap="flat" cmpd="sng" algn="ctr">
                <a:solidFill>
                  <a:srgbClr val="000000"/>
                </a:solidFill>
                <a:prstDash val="solid"/>
                <a:round/>
              </a:ln>
              <a:effectLst/>
            </c:spPr>
          </c:marker>
          <c:dPt>
            <c:idx val="16"/>
            <c:marker>
              <c:spPr>
                <a:solidFill>
                  <a:srgbClr val="4F81BD"/>
                </a:solidFill>
                <a:ln w="6350" cap="flat" cmpd="sng" algn="ctr">
                  <a:solidFill>
                    <a:sysClr val="windowText" lastClr="000000"/>
                  </a:solidFill>
                  <a:prstDash val="solid"/>
                  <a:round/>
                </a:ln>
                <a:effectLst/>
              </c:spPr>
            </c:marker>
            <c:bubble3D val="0"/>
          </c:dPt>
          <c:dPt>
            <c:idx val="18"/>
            <c:marker>
              <c:spPr>
                <a:solidFill>
                  <a:sysClr val="windowText" lastClr="000000"/>
                </a:solidFill>
                <a:ln w="6350" cap="flat" cmpd="sng" algn="ctr">
                  <a:solidFill>
                    <a:sysClr val="windowText" lastClr="000000"/>
                  </a:solidFill>
                  <a:prstDash val="solid"/>
                  <a:round/>
                </a:ln>
                <a:effectLst/>
              </c:spPr>
            </c:marker>
            <c:bubble3D val="0"/>
          </c:dPt>
          <c:cat>
            <c:strRef>
              <c:f>'Figure 1'!$C$3:$C$32</c:f>
              <c:strCache>
                <c:ptCount val="30"/>
                <c:pt idx="0">
                  <c:v>AUS</c:v>
                </c:pt>
                <c:pt idx="1">
                  <c:v>KOR</c:v>
                </c:pt>
                <c:pt idx="2">
                  <c:v>ISL</c:v>
                </c:pt>
                <c:pt idx="3">
                  <c:v>EST</c:v>
                </c:pt>
                <c:pt idx="4">
                  <c:v>DNK</c:v>
                </c:pt>
                <c:pt idx="5">
                  <c:v>USA</c:v>
                </c:pt>
                <c:pt idx="6">
                  <c:v>CAN</c:v>
                </c:pt>
                <c:pt idx="7">
                  <c:v>GBR</c:v>
                </c:pt>
                <c:pt idx="8">
                  <c:v>IRL</c:v>
                </c:pt>
                <c:pt idx="9">
                  <c:v>LVA</c:v>
                </c:pt>
                <c:pt idx="10">
                  <c:v>LTU</c:v>
                </c:pt>
                <c:pt idx="11">
                  <c:v>NOR</c:v>
                </c:pt>
                <c:pt idx="12">
                  <c:v>NLD</c:v>
                </c:pt>
                <c:pt idx="13">
                  <c:v>CHE</c:v>
                </c:pt>
                <c:pt idx="14">
                  <c:v>ESP</c:v>
                </c:pt>
                <c:pt idx="15">
                  <c:v>HUN</c:v>
                </c:pt>
                <c:pt idx="16">
                  <c:v>OECD</c:v>
                </c:pt>
                <c:pt idx="17">
                  <c:v>FIN</c:v>
                </c:pt>
                <c:pt idx="18">
                  <c:v>CZE</c:v>
                </c:pt>
                <c:pt idx="19">
                  <c:v>SWE</c:v>
                </c:pt>
                <c:pt idx="20">
                  <c:v>DEU</c:v>
                </c:pt>
                <c:pt idx="21">
                  <c:v>SVK</c:v>
                </c:pt>
                <c:pt idx="22">
                  <c:v>POL</c:v>
                </c:pt>
                <c:pt idx="23">
                  <c:v>AUT</c:v>
                </c:pt>
                <c:pt idx="24">
                  <c:v>FRA</c:v>
                </c:pt>
                <c:pt idx="25">
                  <c:v>PRT</c:v>
                </c:pt>
                <c:pt idx="26">
                  <c:v>LUX</c:v>
                </c:pt>
                <c:pt idx="27">
                  <c:v>BEL</c:v>
                </c:pt>
                <c:pt idx="28">
                  <c:v>ITA</c:v>
                </c:pt>
                <c:pt idx="29">
                  <c:v>GRC</c:v>
                </c:pt>
              </c:strCache>
            </c:strRef>
          </c:cat>
          <c:val>
            <c:numRef>
              <c:f>'Figure 1'!$G$3:$G$32</c:f>
              <c:numCache>
                <c:formatCode>0.00</c:formatCode>
                <c:ptCount val="30"/>
                <c:pt idx="0">
                  <c:v>4</c:v>
                </c:pt>
                <c:pt idx="1">
                  <c:v>5.0833334922790527</c:v>
                </c:pt>
                <c:pt idx="2">
                  <c:v>4.8333334922790527</c:v>
                </c:pt>
                <c:pt idx="3">
                  <c:v>5</c:v>
                </c:pt>
                <c:pt idx="4">
                  <c:v>4.0833334922790527</c:v>
                </c:pt>
                <c:pt idx="5">
                  <c:v>4.5</c:v>
                </c:pt>
                <c:pt idx="6">
                  <c:v>5</c:v>
                </c:pt>
                <c:pt idx="7">
                  <c:v>5.1666665077209473</c:v>
                </c:pt>
                <c:pt idx="8">
                  <c:v>7.5833334922790527</c:v>
                </c:pt>
                <c:pt idx="9">
                  <c:v>5.4166665077209473</c:v>
                </c:pt>
                <c:pt idx="10">
                  <c:v>4.9166665077209473</c:v>
                </c:pt>
                <c:pt idx="11">
                  <c:v>5.4166665077209473</c:v>
                </c:pt>
                <c:pt idx="12">
                  <c:v>6.75</c:v>
                </c:pt>
                <c:pt idx="13">
                  <c:v>4.8333334922790527</c:v>
                </c:pt>
                <c:pt idx="14">
                  <c:v>7.9166665077209473</c:v>
                </c:pt>
                <c:pt idx="15">
                  <c:v>5.75</c:v>
                </c:pt>
                <c:pt idx="16">
                  <c:v>6.4422619002205987</c:v>
                </c:pt>
                <c:pt idx="17">
                  <c:v>6.4166665077209473</c:v>
                </c:pt>
                <c:pt idx="18">
                  <c:v>8.0833330154418945</c:v>
                </c:pt>
                <c:pt idx="19">
                  <c:v>5.0833334922790527</c:v>
                </c:pt>
                <c:pt idx="20">
                  <c:v>6.8000001907348633</c:v>
                </c:pt>
                <c:pt idx="21">
                  <c:v>6.8333334922790527</c:v>
                </c:pt>
                <c:pt idx="22">
                  <c:v>7.3333334922790527</c:v>
                </c:pt>
                <c:pt idx="23">
                  <c:v>6.3333334922790527</c:v>
                </c:pt>
                <c:pt idx="24">
                  <c:v>8.25</c:v>
                </c:pt>
                <c:pt idx="25">
                  <c:v>9.4166669845581055</c:v>
                </c:pt>
                <c:pt idx="26">
                  <c:v>6.1666665077209473</c:v>
                </c:pt>
                <c:pt idx="27">
                  <c:v>7.9166665077209473</c:v>
                </c:pt>
                <c:pt idx="28">
                  <c:v>10.083333015441895</c:v>
                </c:pt>
                <c:pt idx="29">
                  <c:v>10.333333015441895</c:v>
                </c:pt>
              </c:numCache>
            </c:numRef>
          </c:val>
          <c:smooth val="0"/>
        </c:ser>
        <c:dLbls>
          <c:showLegendKey val="0"/>
          <c:showVal val="0"/>
          <c:showCatName val="0"/>
          <c:showSerName val="0"/>
          <c:showPercent val="0"/>
          <c:showBubbleSize val="0"/>
        </c:dLbls>
        <c:hiLowLines>
          <c:spPr>
            <a:ln w="6350">
              <a:solidFill>
                <a:srgbClr val="000000"/>
              </a:solidFill>
            </a:ln>
          </c:spPr>
        </c:hiLowLines>
        <c:marker val="1"/>
        <c:smooth val="0"/>
        <c:axId val="53506432"/>
        <c:axId val="53507968"/>
      </c:lineChart>
      <c:catAx>
        <c:axId val="53506432"/>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100" b="0" i="0" u="none" strike="noStrike" baseline="0">
                <a:solidFill>
                  <a:srgbClr val="000000"/>
                </a:solidFill>
                <a:latin typeface="Arial Narrow"/>
                <a:ea typeface="Arial Narrow"/>
                <a:cs typeface="Arial Narrow"/>
              </a:defRPr>
            </a:pPr>
            <a:endParaRPr lang="en-US"/>
          </a:p>
        </c:txPr>
        <c:crossAx val="53507968"/>
        <c:crosses val="autoZero"/>
        <c:auto val="1"/>
        <c:lblAlgn val="ctr"/>
        <c:lblOffset val="0"/>
        <c:tickLblSkip val="1"/>
        <c:noMultiLvlLbl val="0"/>
      </c:catAx>
      <c:valAx>
        <c:axId val="53507968"/>
        <c:scaling>
          <c:orientation val="minMax"/>
          <c:min val="2"/>
        </c:scaling>
        <c:delete val="0"/>
        <c:axPos val="l"/>
        <c:majorGridlines>
          <c:spPr>
            <a:ln w="9525" cmpd="sng">
              <a:solidFill>
                <a:srgbClr val="FFFFFF"/>
              </a:solidFill>
              <a:prstDash val="solid"/>
            </a:ln>
          </c:spPr>
        </c:majorGridlines>
        <c:numFmt formatCode="General"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050" b="0" i="0" u="none" strike="noStrike" baseline="0">
                <a:solidFill>
                  <a:srgbClr val="000000"/>
                </a:solidFill>
                <a:latin typeface="Arial Narrow"/>
                <a:ea typeface="Arial Narrow"/>
                <a:cs typeface="Arial Narrow"/>
              </a:defRPr>
            </a:pPr>
            <a:endParaRPr lang="en-US"/>
          </a:p>
        </c:txPr>
        <c:crossAx val="53506432"/>
        <c:crosses val="autoZero"/>
        <c:crossBetween val="between"/>
      </c:valAx>
      <c:spPr>
        <a:solidFill>
          <a:srgbClr val="F4FFFF"/>
        </a:solidFill>
        <a:ln w="9525">
          <a:solidFill>
            <a:srgbClr val="000000"/>
          </a:solidFill>
        </a:ln>
      </c:spPr>
    </c:plotArea>
    <c:legend>
      <c:legendPos val="r"/>
      <c:legendEntry>
        <c:idx val="0"/>
        <c:txPr>
          <a:bodyPr/>
          <a:lstStyle/>
          <a:p>
            <a:pPr>
              <a:defRPr sz="1400" b="0" i="0" u="none" strike="noStrike" baseline="0">
                <a:solidFill>
                  <a:srgbClr val="000000"/>
                </a:solidFill>
                <a:latin typeface="Arial Narrow"/>
                <a:ea typeface="Arial Narrow"/>
                <a:cs typeface="Arial Narrow"/>
              </a:defRPr>
            </a:pPr>
            <a:endParaRPr lang="en-US"/>
          </a:p>
        </c:txPr>
      </c:legendEntry>
      <c:legendEntry>
        <c:idx val="1"/>
        <c:txPr>
          <a:bodyPr/>
          <a:lstStyle/>
          <a:p>
            <a:pPr>
              <a:defRPr sz="1400" b="0" i="0" u="none" strike="noStrike" baseline="0">
                <a:solidFill>
                  <a:srgbClr val="000000"/>
                </a:solidFill>
                <a:latin typeface="Arial Narrow"/>
                <a:ea typeface="Arial Narrow"/>
                <a:cs typeface="Arial Narrow"/>
              </a:defRPr>
            </a:pPr>
            <a:endParaRPr lang="en-US"/>
          </a:p>
        </c:txPr>
      </c:legendEntry>
      <c:layout>
        <c:manualLayout>
          <c:xMode val="edge"/>
          <c:yMode val="edge"/>
          <c:x val="3.4619675667984816E-2"/>
          <c:y val="1.6963528413910092E-2"/>
          <c:w val="0.95913679281098463"/>
          <c:h val="0.10006537761151667"/>
        </c:manualLayout>
      </c:layout>
      <c:overlay val="1"/>
      <c:spPr>
        <a:solidFill>
          <a:srgbClr val="EAEAEA"/>
        </a:solidFill>
        <a:ln>
          <a:noFill/>
          <a:round/>
        </a:ln>
        <a:effectLst/>
        <a:extLst>
          <a:ext uri="{91240B29-F687-4F45-9708-019B960494DF}">
            <a14:hiddenLine xmlns:a14="http://schemas.microsoft.com/office/drawing/2010/main">
              <a:noFill/>
              <a:round/>
            </a14:hiddenLine>
          </a:ext>
        </a:extLst>
      </c:spPr>
      <c:txPr>
        <a:bodyPr/>
        <a:lstStyle/>
        <a:p>
          <a:pPr>
            <a:defRPr sz="1100" b="0" i="0" u="none" strike="noStrike" baseline="0">
              <a:solidFill>
                <a:srgbClr val="000000"/>
              </a:solidFill>
              <a:latin typeface="Arial Narrow"/>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8.7445796086387494E-3"/>
          <c:y val="0.13285764016894772"/>
          <c:w val="0.98906927548920154"/>
          <c:h val="0.85718195830922839"/>
        </c:manualLayout>
      </c:layout>
      <c:lineChart>
        <c:grouping val="standard"/>
        <c:varyColors val="0"/>
        <c:ser>
          <c:idx val="0"/>
          <c:order val="0"/>
          <c:tx>
            <c:strRef>
              <c:f>Figure_Age_by_AgeGrp!$U$2</c:f>
              <c:strCache>
                <c:ptCount val="1"/>
                <c:pt idx="0">
                  <c:v>Young</c:v>
                </c:pt>
              </c:strCache>
            </c:strRef>
          </c:tx>
          <c:spPr>
            <a:ln w="25400">
              <a:noFill/>
            </a:ln>
            <a:effectLst/>
          </c:spPr>
          <c:marker>
            <c:symbol val="dash"/>
            <c:size val="6"/>
            <c:spPr>
              <a:solidFill>
                <a:sysClr val="windowText" lastClr="000000"/>
              </a:solidFill>
              <a:ln w="6350" cap="flat" cmpd="sng" algn="ctr">
                <a:solidFill>
                  <a:srgbClr val="000000"/>
                </a:solidFill>
                <a:prstDash val="solid"/>
                <a:round/>
              </a:ln>
              <a:effectLst/>
            </c:spPr>
          </c:marker>
          <c:cat>
            <c:strRef>
              <c:f>Figure_Age_by_AgeGrp!$T$3:$T$33</c:f>
              <c:strCache>
                <c:ptCount val="31"/>
                <c:pt idx="0">
                  <c:v>POL</c:v>
                </c:pt>
                <c:pt idx="1">
                  <c:v>SVK</c:v>
                </c:pt>
                <c:pt idx="2">
                  <c:v>FIN</c:v>
                </c:pt>
                <c:pt idx="3">
                  <c:v>CZE</c:v>
                </c:pt>
                <c:pt idx="4">
                  <c:v>EST</c:v>
                </c:pt>
                <c:pt idx="5">
                  <c:v>CAN</c:v>
                </c:pt>
                <c:pt idx="6">
                  <c:v>USA</c:v>
                </c:pt>
                <c:pt idx="7">
                  <c:v>ISL</c:v>
                </c:pt>
                <c:pt idx="8">
                  <c:v>SVN</c:v>
                </c:pt>
                <c:pt idx="9">
                  <c:v>LVA</c:v>
                </c:pt>
                <c:pt idx="10">
                  <c:v>AUS</c:v>
                </c:pt>
                <c:pt idx="11">
                  <c:v>IRL</c:v>
                </c:pt>
                <c:pt idx="12">
                  <c:v>SWE</c:v>
                </c:pt>
                <c:pt idx="13">
                  <c:v>FRA</c:v>
                </c:pt>
                <c:pt idx="14">
                  <c:v>NOR</c:v>
                </c:pt>
                <c:pt idx="15">
                  <c:v>LUX</c:v>
                </c:pt>
                <c:pt idx="16">
                  <c:v>OECD</c:v>
                </c:pt>
                <c:pt idx="17">
                  <c:v>GBR</c:v>
                </c:pt>
                <c:pt idx="18">
                  <c:v>BEL</c:v>
                </c:pt>
                <c:pt idx="19">
                  <c:v>CHE</c:v>
                </c:pt>
                <c:pt idx="20">
                  <c:v>PRT</c:v>
                </c:pt>
                <c:pt idx="21">
                  <c:v>LTU</c:v>
                </c:pt>
                <c:pt idx="22">
                  <c:v>GRC</c:v>
                </c:pt>
                <c:pt idx="23">
                  <c:v>DEU</c:v>
                </c:pt>
                <c:pt idx="24">
                  <c:v>DNK</c:v>
                </c:pt>
                <c:pt idx="25">
                  <c:v>NLD</c:v>
                </c:pt>
                <c:pt idx="26">
                  <c:v>AUT</c:v>
                </c:pt>
                <c:pt idx="27">
                  <c:v>JPN</c:v>
                </c:pt>
                <c:pt idx="28">
                  <c:v>ESP</c:v>
                </c:pt>
                <c:pt idx="29">
                  <c:v>ITA</c:v>
                </c:pt>
                <c:pt idx="30">
                  <c:v>KOR</c:v>
                </c:pt>
              </c:strCache>
            </c:strRef>
          </c:cat>
          <c:val>
            <c:numRef>
              <c:f>Figure_Age_by_AgeGrp!$U$3:$U$33</c:f>
              <c:numCache>
                <c:formatCode>General</c:formatCode>
                <c:ptCount val="31"/>
                <c:pt idx="0">
                  <c:v>1.2363712376320708</c:v>
                </c:pt>
                <c:pt idx="1">
                  <c:v>1.4744722082421404</c:v>
                </c:pt>
                <c:pt idx="2">
                  <c:v>0.37819546205835491</c:v>
                </c:pt>
                <c:pt idx="3">
                  <c:v>0.25100088549485239</c:v>
                </c:pt>
                <c:pt idx="4">
                  <c:v>1.4422799886936266</c:v>
                </c:pt>
                <c:pt idx="5">
                  <c:v>1.3943932703765531</c:v>
                </c:pt>
                <c:pt idx="6">
                  <c:v>1.7412548691994598</c:v>
                </c:pt>
                <c:pt idx="7">
                  <c:v>0.25287328225744254</c:v>
                </c:pt>
                <c:pt idx="8">
                  <c:v>1.1596011902521985</c:v>
                </c:pt>
                <c:pt idx="9">
                  <c:v>3.404140381018288</c:v>
                </c:pt>
                <c:pt idx="10">
                  <c:v>1.9334108135574006</c:v>
                </c:pt>
                <c:pt idx="11">
                  <c:v>2.0127717450492315</c:v>
                </c:pt>
                <c:pt idx="12">
                  <c:v>1.0539986738874003</c:v>
                </c:pt>
                <c:pt idx="13">
                  <c:v>0.60744981816340538</c:v>
                </c:pt>
                <c:pt idx="14">
                  <c:v>1.076413793875209</c:v>
                </c:pt>
                <c:pt idx="15">
                  <c:v>-0.18400547649475729</c:v>
                </c:pt>
                <c:pt idx="16">
                  <c:v>1.3021788887458281</c:v>
                </c:pt>
                <c:pt idx="17">
                  <c:v>2.5142754853681537</c:v>
                </c:pt>
                <c:pt idx="18">
                  <c:v>1.0151582272385833</c:v>
                </c:pt>
                <c:pt idx="19">
                  <c:v>1.0865179707359307</c:v>
                </c:pt>
                <c:pt idx="20">
                  <c:v>1.3392197145398874</c:v>
                </c:pt>
                <c:pt idx="21">
                  <c:v>-0.66919075826320507</c:v>
                </c:pt>
                <c:pt idx="22">
                  <c:v>1.8603087249175267</c:v>
                </c:pt>
                <c:pt idx="23">
                  <c:v>1.6322931170778139</c:v>
                </c:pt>
                <c:pt idx="24">
                  <c:v>6.123621157786284E-2</c:v>
                </c:pt>
                <c:pt idx="25">
                  <c:v>0.35637290533731597</c:v>
                </c:pt>
                <c:pt idx="26">
                  <c:v>1.1861760204739091</c:v>
                </c:pt>
                <c:pt idx="27">
                  <c:v>2.9208257675373428</c:v>
                </c:pt>
                <c:pt idx="28">
                  <c:v>2.4393766071221328</c:v>
                </c:pt>
                <c:pt idx="29">
                  <c:v>1.2664114921133409</c:v>
                </c:pt>
                <c:pt idx="30">
                  <c:v>0.85039338632633921</c:v>
                </c:pt>
              </c:numCache>
            </c:numRef>
          </c:val>
          <c:smooth val="0"/>
        </c:ser>
        <c:ser>
          <c:idx val="1"/>
          <c:order val="1"/>
          <c:tx>
            <c:strRef>
              <c:f>Figure_Age_by_AgeGrp!$V$2</c:f>
              <c:strCache>
                <c:ptCount val="1"/>
                <c:pt idx="0">
                  <c:v>Prime</c:v>
                </c:pt>
              </c:strCache>
            </c:strRef>
          </c:tx>
          <c:spPr>
            <a:ln w="25400">
              <a:noFill/>
            </a:ln>
            <a:effectLst/>
          </c:spPr>
          <c:marker>
            <c:symbol val="circle"/>
            <c:size val="7"/>
            <c:spPr>
              <a:solidFill>
                <a:sysClr val="window" lastClr="FFFFFF"/>
              </a:solidFill>
              <a:ln w="6350" cap="flat" cmpd="sng" algn="ctr">
                <a:solidFill>
                  <a:srgbClr val="000000"/>
                </a:solidFill>
                <a:prstDash val="solid"/>
                <a:round/>
              </a:ln>
              <a:effectLst/>
            </c:spPr>
          </c:marker>
          <c:dPt>
            <c:idx val="16"/>
            <c:marker>
              <c:spPr>
                <a:solidFill>
                  <a:srgbClr val="C00000"/>
                </a:solidFill>
                <a:ln w="6350" cap="flat" cmpd="sng" algn="ctr">
                  <a:solidFill>
                    <a:srgbClr val="000000"/>
                  </a:solidFill>
                  <a:prstDash val="solid"/>
                  <a:round/>
                </a:ln>
                <a:effectLst/>
              </c:spPr>
            </c:marker>
            <c:bubble3D val="0"/>
          </c:dPt>
          <c:cat>
            <c:strRef>
              <c:f>Figure_Age_by_AgeGrp!$T$3:$T$33</c:f>
              <c:strCache>
                <c:ptCount val="31"/>
                <c:pt idx="0">
                  <c:v>POL</c:v>
                </c:pt>
                <c:pt idx="1">
                  <c:v>SVK</c:v>
                </c:pt>
                <c:pt idx="2">
                  <c:v>FIN</c:v>
                </c:pt>
                <c:pt idx="3">
                  <c:v>CZE</c:v>
                </c:pt>
                <c:pt idx="4">
                  <c:v>EST</c:v>
                </c:pt>
                <c:pt idx="5">
                  <c:v>CAN</c:v>
                </c:pt>
                <c:pt idx="6">
                  <c:v>USA</c:v>
                </c:pt>
                <c:pt idx="7">
                  <c:v>ISL</c:v>
                </c:pt>
                <c:pt idx="8">
                  <c:v>SVN</c:v>
                </c:pt>
                <c:pt idx="9">
                  <c:v>LVA</c:v>
                </c:pt>
                <c:pt idx="10">
                  <c:v>AUS</c:v>
                </c:pt>
                <c:pt idx="11">
                  <c:v>IRL</c:v>
                </c:pt>
                <c:pt idx="12">
                  <c:v>SWE</c:v>
                </c:pt>
                <c:pt idx="13">
                  <c:v>FRA</c:v>
                </c:pt>
                <c:pt idx="14">
                  <c:v>NOR</c:v>
                </c:pt>
                <c:pt idx="15">
                  <c:v>LUX</c:v>
                </c:pt>
                <c:pt idx="16">
                  <c:v>OECD</c:v>
                </c:pt>
                <c:pt idx="17">
                  <c:v>GBR</c:v>
                </c:pt>
                <c:pt idx="18">
                  <c:v>BEL</c:v>
                </c:pt>
                <c:pt idx="19">
                  <c:v>CHE</c:v>
                </c:pt>
                <c:pt idx="20">
                  <c:v>PRT</c:v>
                </c:pt>
                <c:pt idx="21">
                  <c:v>LTU</c:v>
                </c:pt>
                <c:pt idx="22">
                  <c:v>GRC</c:v>
                </c:pt>
                <c:pt idx="23">
                  <c:v>DEU</c:v>
                </c:pt>
                <c:pt idx="24">
                  <c:v>DNK</c:v>
                </c:pt>
                <c:pt idx="25">
                  <c:v>NLD</c:v>
                </c:pt>
                <c:pt idx="26">
                  <c:v>AUT</c:v>
                </c:pt>
                <c:pt idx="27">
                  <c:v>JPN</c:v>
                </c:pt>
                <c:pt idx="28">
                  <c:v>ESP</c:v>
                </c:pt>
                <c:pt idx="29">
                  <c:v>ITA</c:v>
                </c:pt>
                <c:pt idx="30">
                  <c:v>KOR</c:v>
                </c:pt>
              </c:strCache>
            </c:strRef>
          </c:cat>
          <c:val>
            <c:numRef>
              <c:f>Figure_Age_by_AgeGrp!$V$3:$V$33</c:f>
              <c:numCache>
                <c:formatCode>General</c:formatCode>
                <c:ptCount val="31"/>
                <c:pt idx="0">
                  <c:v>-1.6366709797958281</c:v>
                </c:pt>
                <c:pt idx="1">
                  <c:v>-0.95433528905910425</c:v>
                </c:pt>
                <c:pt idx="2">
                  <c:v>-0.58714663753679974</c:v>
                </c:pt>
                <c:pt idx="3">
                  <c:v>-7.0375715749401338E-2</c:v>
                </c:pt>
                <c:pt idx="4">
                  <c:v>0.14807901757720596</c:v>
                </c:pt>
                <c:pt idx="5">
                  <c:v>0.20830809257305011</c:v>
                </c:pt>
                <c:pt idx="6">
                  <c:v>0.23619041321605438</c:v>
                </c:pt>
                <c:pt idx="7">
                  <c:v>0.29421194009896195</c:v>
                </c:pt>
                <c:pt idx="8">
                  <c:v>0.39054420759448155</c:v>
                </c:pt>
                <c:pt idx="9">
                  <c:v>0.5205257991175859</c:v>
                </c:pt>
                <c:pt idx="10">
                  <c:v>0.62091476982316929</c:v>
                </c:pt>
                <c:pt idx="11">
                  <c:v>0.76318635519368827</c:v>
                </c:pt>
                <c:pt idx="12">
                  <c:v>0.85631788055303404</c:v>
                </c:pt>
                <c:pt idx="13">
                  <c:v>0.91610695286763588</c:v>
                </c:pt>
                <c:pt idx="14">
                  <c:v>1.0194697763970408</c:v>
                </c:pt>
                <c:pt idx="15">
                  <c:v>1.0399490040969366</c:v>
                </c:pt>
                <c:pt idx="16">
                  <c:v>1.2108949804437914</c:v>
                </c:pt>
                <c:pt idx="17">
                  <c:v>1.4194736719575904</c:v>
                </c:pt>
                <c:pt idx="18">
                  <c:v>1.4742496120106106</c:v>
                </c:pt>
                <c:pt idx="19">
                  <c:v>1.4777966790172026</c:v>
                </c:pt>
                <c:pt idx="20">
                  <c:v>1.79307817238721</c:v>
                </c:pt>
                <c:pt idx="21">
                  <c:v>1.8854044993730008</c:v>
                </c:pt>
                <c:pt idx="22">
                  <c:v>1.9641800740492041</c:v>
                </c:pt>
                <c:pt idx="23">
                  <c:v>2.1147348667267187</c:v>
                </c:pt>
                <c:pt idx="24">
                  <c:v>2.1290554350965847</c:v>
                </c:pt>
                <c:pt idx="25">
                  <c:v>2.2451405496501629</c:v>
                </c:pt>
                <c:pt idx="26">
                  <c:v>2.7012788101090339</c:v>
                </c:pt>
                <c:pt idx="27">
                  <c:v>2.8939226157417806</c:v>
                </c:pt>
                <c:pt idx="28">
                  <c:v>2.9178786685238367</c:v>
                </c:pt>
                <c:pt idx="29">
                  <c:v>3.6554127023323781</c:v>
                </c:pt>
                <c:pt idx="30">
                  <c:v>4.5644769882999245</c:v>
                </c:pt>
              </c:numCache>
            </c:numRef>
          </c:val>
          <c:smooth val="0"/>
        </c:ser>
        <c:ser>
          <c:idx val="2"/>
          <c:order val="2"/>
          <c:tx>
            <c:strRef>
              <c:f>Figure_Age_by_AgeGrp!$W$2</c:f>
              <c:strCache>
                <c:ptCount val="1"/>
                <c:pt idx="0">
                  <c:v>Older</c:v>
                </c:pt>
              </c:strCache>
            </c:strRef>
          </c:tx>
          <c:spPr>
            <a:ln w="25400">
              <a:noFill/>
            </a:ln>
            <a:effectLst/>
          </c:spPr>
          <c:marker>
            <c:symbol val="diamond"/>
            <c:size val="6"/>
            <c:spPr>
              <a:solidFill>
                <a:srgbClr val="4F81BD"/>
              </a:solidFill>
              <a:ln w="6350" cap="flat" cmpd="sng" algn="ctr">
                <a:solidFill>
                  <a:srgbClr val="000000"/>
                </a:solidFill>
                <a:prstDash val="solid"/>
                <a:round/>
              </a:ln>
              <a:effectLst/>
            </c:spPr>
          </c:marker>
          <c:dPt>
            <c:idx val="16"/>
            <c:marker>
              <c:spPr>
                <a:solidFill>
                  <a:srgbClr val="C00000"/>
                </a:solidFill>
                <a:ln w="6350" cap="flat" cmpd="sng" algn="ctr">
                  <a:solidFill>
                    <a:srgbClr val="000000"/>
                  </a:solidFill>
                  <a:prstDash val="solid"/>
                  <a:round/>
                </a:ln>
                <a:effectLst/>
              </c:spPr>
            </c:marker>
            <c:bubble3D val="0"/>
          </c:dPt>
          <c:cat>
            <c:strRef>
              <c:f>Figure_Age_by_AgeGrp!$T$3:$T$33</c:f>
              <c:strCache>
                <c:ptCount val="31"/>
                <c:pt idx="0">
                  <c:v>POL</c:v>
                </c:pt>
                <c:pt idx="1">
                  <c:v>SVK</c:v>
                </c:pt>
                <c:pt idx="2">
                  <c:v>FIN</c:v>
                </c:pt>
                <c:pt idx="3">
                  <c:v>CZE</c:v>
                </c:pt>
                <c:pt idx="4">
                  <c:v>EST</c:v>
                </c:pt>
                <c:pt idx="5">
                  <c:v>CAN</c:v>
                </c:pt>
                <c:pt idx="6">
                  <c:v>USA</c:v>
                </c:pt>
                <c:pt idx="7">
                  <c:v>ISL</c:v>
                </c:pt>
                <c:pt idx="8">
                  <c:v>SVN</c:v>
                </c:pt>
                <c:pt idx="9">
                  <c:v>LVA</c:v>
                </c:pt>
                <c:pt idx="10">
                  <c:v>AUS</c:v>
                </c:pt>
                <c:pt idx="11">
                  <c:v>IRL</c:v>
                </c:pt>
                <c:pt idx="12">
                  <c:v>SWE</c:v>
                </c:pt>
                <c:pt idx="13">
                  <c:v>FRA</c:v>
                </c:pt>
                <c:pt idx="14">
                  <c:v>NOR</c:v>
                </c:pt>
                <c:pt idx="15">
                  <c:v>LUX</c:v>
                </c:pt>
                <c:pt idx="16">
                  <c:v>OECD</c:v>
                </c:pt>
                <c:pt idx="17">
                  <c:v>GBR</c:v>
                </c:pt>
                <c:pt idx="18">
                  <c:v>BEL</c:v>
                </c:pt>
                <c:pt idx="19">
                  <c:v>CHE</c:v>
                </c:pt>
                <c:pt idx="20">
                  <c:v>PRT</c:v>
                </c:pt>
                <c:pt idx="21">
                  <c:v>LTU</c:v>
                </c:pt>
                <c:pt idx="22">
                  <c:v>GRC</c:v>
                </c:pt>
                <c:pt idx="23">
                  <c:v>DEU</c:v>
                </c:pt>
                <c:pt idx="24">
                  <c:v>DNK</c:v>
                </c:pt>
                <c:pt idx="25">
                  <c:v>NLD</c:v>
                </c:pt>
                <c:pt idx="26">
                  <c:v>AUT</c:v>
                </c:pt>
                <c:pt idx="27">
                  <c:v>JPN</c:v>
                </c:pt>
                <c:pt idx="28">
                  <c:v>ESP</c:v>
                </c:pt>
                <c:pt idx="29">
                  <c:v>ITA</c:v>
                </c:pt>
                <c:pt idx="30">
                  <c:v>KOR</c:v>
                </c:pt>
              </c:strCache>
            </c:strRef>
          </c:cat>
          <c:val>
            <c:numRef>
              <c:f>Figure_Age_by_AgeGrp!$W$3:$W$33</c:f>
              <c:numCache>
                <c:formatCode>General</c:formatCode>
                <c:ptCount val="31"/>
                <c:pt idx="0">
                  <c:v>-0.32670445329773973</c:v>
                </c:pt>
                <c:pt idx="1">
                  <c:v>0.70386828000682711</c:v>
                </c:pt>
                <c:pt idx="2">
                  <c:v>1.9454721865607001</c:v>
                </c:pt>
                <c:pt idx="3">
                  <c:v>1.5717290875690193</c:v>
                </c:pt>
                <c:pt idx="4">
                  <c:v>0.27541710607875469</c:v>
                </c:pt>
                <c:pt idx="5">
                  <c:v>1.0196870526818942</c:v>
                </c:pt>
                <c:pt idx="6">
                  <c:v>1.038169787734897</c:v>
                </c:pt>
                <c:pt idx="7">
                  <c:v>0.76699766413112169</c:v>
                </c:pt>
                <c:pt idx="8">
                  <c:v>-1.1721209897311629</c:v>
                </c:pt>
                <c:pt idx="9">
                  <c:v>-0.9872820987601173</c:v>
                </c:pt>
                <c:pt idx="10">
                  <c:v>1.1925990723741948</c:v>
                </c:pt>
                <c:pt idx="11">
                  <c:v>0.58267831041851914</c:v>
                </c:pt>
                <c:pt idx="12">
                  <c:v>1.2746165887005676</c:v>
                </c:pt>
                <c:pt idx="13">
                  <c:v>1.5201429016828554</c:v>
                </c:pt>
                <c:pt idx="14">
                  <c:v>1.4071980406620528</c:v>
                </c:pt>
                <c:pt idx="15">
                  <c:v>1.2955407719503467</c:v>
                </c:pt>
                <c:pt idx="16">
                  <c:v>0.61355550777460743</c:v>
                </c:pt>
                <c:pt idx="17">
                  <c:v>1.0373857158114286</c:v>
                </c:pt>
                <c:pt idx="18">
                  <c:v>0.4110498342678926</c:v>
                </c:pt>
                <c:pt idx="19">
                  <c:v>0.65350658462835842</c:v>
                </c:pt>
                <c:pt idx="20">
                  <c:v>-0.95956459891763302</c:v>
                </c:pt>
                <c:pt idx="21">
                  <c:v>0.10280486375481486</c:v>
                </c:pt>
                <c:pt idx="22">
                  <c:v>-0.13643980240565454</c:v>
                </c:pt>
                <c:pt idx="23">
                  <c:v>0.33178547256640079</c:v>
                </c:pt>
                <c:pt idx="24">
                  <c:v>1.2440687484405044</c:v>
                </c:pt>
                <c:pt idx="25">
                  <c:v>1.5274913452457097</c:v>
                </c:pt>
                <c:pt idx="26">
                  <c:v>0.38894675289013925</c:v>
                </c:pt>
                <c:pt idx="27">
                  <c:v>1.0765276476863246</c:v>
                </c:pt>
                <c:pt idx="28">
                  <c:v>-9.0843483876636336E-2</c:v>
                </c:pt>
                <c:pt idx="29">
                  <c:v>0.22410590009316689</c:v>
                </c:pt>
                <c:pt idx="30">
                  <c:v>-2.2919699729115263E-2</c:v>
                </c:pt>
              </c:numCache>
            </c:numRef>
          </c:val>
          <c:smooth val="0"/>
        </c:ser>
        <c:dLbls>
          <c:showLegendKey val="0"/>
          <c:showVal val="0"/>
          <c:showCatName val="0"/>
          <c:showSerName val="0"/>
          <c:showPercent val="0"/>
          <c:showBubbleSize val="0"/>
        </c:dLbls>
        <c:hiLowLines>
          <c:spPr>
            <a:ln w="6350">
              <a:solidFill>
                <a:srgbClr val="000000"/>
              </a:solidFill>
            </a:ln>
          </c:spPr>
        </c:hiLowLines>
        <c:marker val="1"/>
        <c:smooth val="0"/>
        <c:axId val="53585408"/>
        <c:axId val="53586944"/>
      </c:lineChart>
      <c:catAx>
        <c:axId val="53585408"/>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sz="1200" b="0" i="0" u="none" strike="noStrike" baseline="0">
                <a:solidFill>
                  <a:srgbClr val="000000"/>
                </a:solidFill>
                <a:latin typeface="Arial Narrow"/>
                <a:ea typeface="Arial Narrow"/>
                <a:cs typeface="Arial Narrow"/>
              </a:defRPr>
            </a:pPr>
            <a:endParaRPr lang="en-US"/>
          </a:p>
        </c:txPr>
        <c:crossAx val="53586944"/>
        <c:crosses val="autoZero"/>
        <c:auto val="1"/>
        <c:lblAlgn val="ctr"/>
        <c:lblOffset val="0"/>
        <c:tickLblSkip val="1"/>
        <c:noMultiLvlLbl val="0"/>
      </c:catAx>
      <c:valAx>
        <c:axId val="53586944"/>
        <c:scaling>
          <c:orientation val="minMax"/>
        </c:scaling>
        <c:delete val="0"/>
        <c:axPos val="l"/>
        <c:majorGridlines>
          <c:spPr>
            <a:ln w="9525" cmpd="sng">
              <a:solidFill>
                <a:srgbClr val="FFFFFF"/>
              </a:solidFill>
              <a:prstDash val="solid"/>
            </a:ln>
          </c:spPr>
        </c:majorGridlines>
        <c:title>
          <c:tx>
            <c:rich>
              <a:bodyPr rot="0" vert="horz"/>
              <a:lstStyle/>
              <a:p>
                <a:pPr>
                  <a:defRPr/>
                </a:pPr>
                <a:r>
                  <a:rPr lang="en-GB"/>
                  <a:t>%</a:t>
                </a:r>
              </a:p>
            </c:rich>
          </c:tx>
          <c:layout>
            <c:manualLayout>
              <c:xMode val="edge"/>
              <c:yMode val="edge"/>
              <c:x val="4.6791701215460491E-3"/>
              <c:y val="2.6982884579337747E-2"/>
            </c:manualLayout>
          </c:layout>
          <c:overlay val="0"/>
        </c:title>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200" b="0" i="0" u="none" strike="noStrike" baseline="0">
                <a:solidFill>
                  <a:srgbClr val="000000"/>
                </a:solidFill>
                <a:latin typeface="Arial Narrow"/>
                <a:ea typeface="Arial Narrow"/>
                <a:cs typeface="Arial Narrow"/>
              </a:defRPr>
            </a:pPr>
            <a:endParaRPr lang="en-US"/>
          </a:p>
        </c:txPr>
        <c:crossAx val="53585408"/>
        <c:crosses val="autoZero"/>
        <c:crossBetween val="between"/>
      </c:valAx>
      <c:spPr>
        <a:solidFill>
          <a:srgbClr val="F4FFFF"/>
        </a:solidFill>
        <a:ln w="9525">
          <a:solidFill>
            <a:srgbClr val="000000"/>
          </a:solidFill>
        </a:ln>
      </c:spPr>
    </c:plotArea>
    <c:legend>
      <c:legendPos val="r"/>
      <c:layout>
        <c:manualLayout>
          <c:xMode val="edge"/>
          <c:yMode val="edge"/>
          <c:x val="3.8295750289233856E-2"/>
          <c:y val="1.9920803043647736E-2"/>
          <c:w val="0.94922205086900979"/>
          <c:h val="7.4703011413679007E-2"/>
        </c:manualLayout>
      </c:layout>
      <c:overlay val="1"/>
      <c:spPr>
        <a:solidFill>
          <a:srgbClr val="EAEAEA"/>
        </a:solidFill>
        <a:ln>
          <a:noFill/>
          <a:round/>
        </a:ln>
        <a:effectLst/>
        <a:extLst>
          <a:ext uri="{91240B29-F687-4F45-9708-019B960494DF}">
            <a14:hiddenLine xmlns:a14="http://schemas.microsoft.com/office/drawing/2010/main">
              <a:noFill/>
              <a:round/>
            </a14:hiddenLine>
          </a:ext>
        </a:extLst>
      </c:spPr>
      <c:txPr>
        <a:bodyPr/>
        <a:lstStyle/>
        <a:p>
          <a:pPr>
            <a:defRPr sz="1400" b="0" i="0" u="none" strike="noStrike" baseline="0">
              <a:solidFill>
                <a:srgbClr val="000000"/>
              </a:solidFill>
              <a:latin typeface="Arial Narrow"/>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7487472393517596E-2"/>
          <c:y val="0.17802021726223854"/>
          <c:w val="0.93991467791326511"/>
          <c:h val="0.64673475293890659"/>
        </c:manualLayout>
      </c:layout>
      <c:barChart>
        <c:barDir val="col"/>
        <c:grouping val="clustered"/>
        <c:varyColors val="0"/>
        <c:ser>
          <c:idx val="0"/>
          <c:order val="0"/>
          <c:tx>
            <c:strRef>
              <c:f>'Overall (NEW-PPT)'!$F$3</c:f>
              <c:strCache>
                <c:ptCount val="1"/>
                <c:pt idx="0">
                  <c:v>Average change</c:v>
                </c:pt>
              </c:strCache>
            </c:strRef>
          </c:tx>
          <c:spPr>
            <a:solidFill>
              <a:srgbClr val="4F81BD"/>
            </a:solidFill>
            <a:ln w="6350" cmpd="sng">
              <a:solidFill>
                <a:srgbClr val="000000"/>
              </a:solidFill>
              <a:round/>
            </a:ln>
            <a:effectLst/>
          </c:spPr>
          <c:invertIfNegative val="0"/>
          <c:dPt>
            <c:idx val="16"/>
            <c:invertIfNegative val="0"/>
            <c:bubble3D val="0"/>
            <c:spPr>
              <a:solidFill>
                <a:sysClr val="window" lastClr="FFFFFF">
                  <a:lumMod val="85000"/>
                </a:sysClr>
              </a:solidFill>
              <a:ln w="6350" cmpd="sng">
                <a:solidFill>
                  <a:srgbClr val="000000"/>
                </a:solidFill>
                <a:round/>
              </a:ln>
              <a:effectLst/>
            </c:spPr>
          </c:dPt>
          <c:cat>
            <c:strRef>
              <c:f>'Overall (NEW-PPT)'!$B$5:$B$34</c:f>
              <c:strCache>
                <c:ptCount val="30"/>
                <c:pt idx="0">
                  <c:v>SWE</c:v>
                </c:pt>
                <c:pt idx="1">
                  <c:v>LUX</c:v>
                </c:pt>
                <c:pt idx="2">
                  <c:v>LTU</c:v>
                </c:pt>
                <c:pt idx="3">
                  <c:v>CHE</c:v>
                </c:pt>
                <c:pt idx="4">
                  <c:v>DNK</c:v>
                </c:pt>
                <c:pt idx="5">
                  <c:v>BEL</c:v>
                </c:pt>
                <c:pt idx="6">
                  <c:v>NLD</c:v>
                </c:pt>
                <c:pt idx="7">
                  <c:v>FIN</c:v>
                </c:pt>
                <c:pt idx="8">
                  <c:v>SVN</c:v>
                </c:pt>
                <c:pt idx="9">
                  <c:v>FRA</c:v>
                </c:pt>
                <c:pt idx="10">
                  <c:v>AUT</c:v>
                </c:pt>
                <c:pt idx="11">
                  <c:v>POL</c:v>
                </c:pt>
                <c:pt idx="12">
                  <c:v>CAN</c:v>
                </c:pt>
                <c:pt idx="13">
                  <c:v>NOR</c:v>
                </c:pt>
                <c:pt idx="14">
                  <c:v>DEU</c:v>
                </c:pt>
                <c:pt idx="15">
                  <c:v>SVK</c:v>
                </c:pt>
                <c:pt idx="16">
                  <c:v>OECD</c:v>
                </c:pt>
                <c:pt idx="17">
                  <c:v>PRT</c:v>
                </c:pt>
                <c:pt idx="18">
                  <c:v>GRC</c:v>
                </c:pt>
                <c:pt idx="19">
                  <c:v>USA</c:v>
                </c:pt>
                <c:pt idx="20">
                  <c:v>GBR</c:v>
                </c:pt>
                <c:pt idx="21">
                  <c:v>AUS</c:v>
                </c:pt>
                <c:pt idx="22">
                  <c:v>ISL</c:v>
                </c:pt>
                <c:pt idx="23">
                  <c:v>ITA</c:v>
                </c:pt>
                <c:pt idx="24">
                  <c:v>EST</c:v>
                </c:pt>
                <c:pt idx="25">
                  <c:v>CZE</c:v>
                </c:pt>
                <c:pt idx="26">
                  <c:v>KOR</c:v>
                </c:pt>
                <c:pt idx="27">
                  <c:v>LVA</c:v>
                </c:pt>
                <c:pt idx="28">
                  <c:v>IRL</c:v>
                </c:pt>
                <c:pt idx="29">
                  <c:v>ESP</c:v>
                </c:pt>
              </c:strCache>
            </c:strRef>
          </c:cat>
          <c:val>
            <c:numRef>
              <c:f>'Overall (NEW-PPT)'!$F$5:$F$34</c:f>
              <c:numCache>
                <c:formatCode>General</c:formatCode>
                <c:ptCount val="30"/>
                <c:pt idx="0">
                  <c:v>-11.948902624801299</c:v>
                </c:pt>
                <c:pt idx="1">
                  <c:v>-10.924247290412325</c:v>
                </c:pt>
                <c:pt idx="2">
                  <c:v>-8.6859180623195709</c:v>
                </c:pt>
                <c:pt idx="3">
                  <c:v>-5.1855087081221667</c:v>
                </c:pt>
                <c:pt idx="4">
                  <c:v>-4.8415349178769809</c:v>
                </c:pt>
                <c:pt idx="5">
                  <c:v>-0.66887663901079808</c:v>
                </c:pt>
                <c:pt idx="6">
                  <c:v>-0.45952764039439631</c:v>
                </c:pt>
                <c:pt idx="7">
                  <c:v>4.6788823484438705E-2</c:v>
                </c:pt>
                <c:pt idx="8">
                  <c:v>0.34940962116833524</c:v>
                </c:pt>
                <c:pt idx="9">
                  <c:v>1.2903382513304926</c:v>
                </c:pt>
                <c:pt idx="10">
                  <c:v>1.4953562488991718</c:v>
                </c:pt>
                <c:pt idx="11">
                  <c:v>2.1057434175452845</c:v>
                </c:pt>
                <c:pt idx="12">
                  <c:v>2.5253802945992252</c:v>
                </c:pt>
                <c:pt idx="13">
                  <c:v>3.1102592804357223</c:v>
                </c:pt>
                <c:pt idx="14">
                  <c:v>3.8675502283212171</c:v>
                </c:pt>
                <c:pt idx="15">
                  <c:v>4.1090189785032925</c:v>
                </c:pt>
                <c:pt idx="16">
                  <c:v>4.4532976276814322</c:v>
                </c:pt>
                <c:pt idx="17">
                  <c:v>5.0077006028972972</c:v>
                </c:pt>
                <c:pt idx="18">
                  <c:v>5.2063169693807483</c:v>
                </c:pt>
                <c:pt idx="19">
                  <c:v>5.8173408592035125</c:v>
                </c:pt>
                <c:pt idx="20">
                  <c:v>6.5900298709902394</c:v>
                </c:pt>
                <c:pt idx="21">
                  <c:v>7.5319402663219526</c:v>
                </c:pt>
                <c:pt idx="22">
                  <c:v>8.0555076251335773</c:v>
                </c:pt>
                <c:pt idx="23">
                  <c:v>12.247824425064312</c:v>
                </c:pt>
                <c:pt idx="24">
                  <c:v>13.533552074190379</c:v>
                </c:pt>
                <c:pt idx="25">
                  <c:v>13.917671127361642</c:v>
                </c:pt>
                <c:pt idx="26">
                  <c:v>16.239808216528271</c:v>
                </c:pt>
                <c:pt idx="27">
                  <c:v>16.565278668144497</c:v>
                </c:pt>
                <c:pt idx="28">
                  <c:v>20.666316759471858</c:v>
                </c:pt>
                <c:pt idx="29">
                  <c:v>21.581014476723631</c:v>
                </c:pt>
              </c:numCache>
            </c:numRef>
          </c:val>
        </c:ser>
        <c:dLbls>
          <c:showLegendKey val="0"/>
          <c:showVal val="0"/>
          <c:showCatName val="0"/>
          <c:showSerName val="0"/>
          <c:showPercent val="0"/>
          <c:showBubbleSize val="0"/>
        </c:dLbls>
        <c:gapWidth val="75"/>
        <c:overlap val="100"/>
        <c:axId val="53669248"/>
        <c:axId val="53675136"/>
      </c:barChart>
      <c:lineChart>
        <c:grouping val="standard"/>
        <c:varyColors val="0"/>
        <c:ser>
          <c:idx val="7"/>
          <c:order val="1"/>
          <c:tx>
            <c:strRef>
              <c:f>'Overall (NEW-PPT)'!$E$3</c:f>
              <c:strCache>
                <c:ptCount val="1"/>
                <c:pt idx="0">
                  <c:v>Change net of ageing</c:v>
                </c:pt>
              </c:strCache>
            </c:strRef>
          </c:tx>
          <c:spPr>
            <a:ln w="28575" cap="rnd" cmpd="sng" algn="ctr">
              <a:noFill/>
              <a:prstDash val="solid"/>
              <a:round/>
            </a:ln>
            <a:effectLst/>
            <a:extLst>
              <a:ext uri="{91240B29-F687-4F45-9708-019B960494DF}">
                <a14:hiddenLine xmlns:a14="http://schemas.microsoft.com/office/drawing/2010/main" w="28575" cap="rnd" cmpd="sng" algn="ctr">
                  <a:solidFill>
                    <a:srgbClr val="C0504D">
                      <a:tint val="77000"/>
                      <a:shade val="95000"/>
                      <a:satMod val="105000"/>
                    </a:srgbClr>
                  </a:solidFill>
                  <a:prstDash val="solid"/>
                  <a:round/>
                </a14:hiddenLine>
              </a:ext>
            </a:extLst>
          </c:spPr>
          <c:marker>
            <c:symbol val="diamond"/>
            <c:size val="8"/>
            <c:spPr>
              <a:solidFill>
                <a:sysClr val="windowText" lastClr="000000"/>
              </a:solidFill>
              <a:ln w="3175">
                <a:solidFill>
                  <a:srgbClr val="000000"/>
                </a:solidFill>
                <a:prstDash val="solid"/>
              </a:ln>
              <a:effectLst/>
              <a:extLst/>
            </c:spPr>
          </c:marker>
          <c:dPt>
            <c:idx val="16"/>
            <c:marker>
              <c:spPr>
                <a:solidFill>
                  <a:sysClr val="window" lastClr="FFFFFF"/>
                </a:solidFill>
                <a:ln w="3175">
                  <a:solidFill>
                    <a:srgbClr val="000000"/>
                  </a:solidFill>
                  <a:prstDash val="solid"/>
                </a:ln>
                <a:effectLst/>
                <a:extLst/>
              </c:spPr>
            </c:marker>
            <c:bubble3D val="0"/>
          </c:dPt>
          <c:val>
            <c:numRef>
              <c:f>'Overall (NEW-PPT)'!$E$5:$E$34</c:f>
              <c:numCache>
                <c:formatCode>General</c:formatCode>
                <c:ptCount val="30"/>
                <c:pt idx="0">
                  <c:v>-14.563775443863324</c:v>
                </c:pt>
                <c:pt idx="1">
                  <c:v>-21.478679551048973</c:v>
                </c:pt>
                <c:pt idx="2">
                  <c:v>-14.101171925887657</c:v>
                </c:pt>
                <c:pt idx="3">
                  <c:v>-12.409706589379688</c:v>
                </c:pt>
                <c:pt idx="4">
                  <c:v>-4.122610161138363</c:v>
                </c:pt>
                <c:pt idx="5">
                  <c:v>-8.4239123276674377</c:v>
                </c:pt>
                <c:pt idx="6">
                  <c:v>-12.023460179415036</c:v>
                </c:pt>
                <c:pt idx="7">
                  <c:v>-4.5435439430029696</c:v>
                </c:pt>
                <c:pt idx="8">
                  <c:v>-10.084513884843672</c:v>
                </c:pt>
                <c:pt idx="9">
                  <c:v>-7.6514333215654258</c:v>
                </c:pt>
                <c:pt idx="10">
                  <c:v>-5.6916072708639298</c:v>
                </c:pt>
                <c:pt idx="11">
                  <c:v>-6.6393279913873666</c:v>
                </c:pt>
                <c:pt idx="12">
                  <c:v>1.09596214276102</c:v>
                </c:pt>
                <c:pt idx="13">
                  <c:v>4.8436492852586888</c:v>
                </c:pt>
                <c:pt idx="14">
                  <c:v>-8.3597866249193071</c:v>
                </c:pt>
                <c:pt idx="15">
                  <c:v>-3.3911660313508452</c:v>
                </c:pt>
                <c:pt idx="16">
                  <c:v>-2.4494519822264493</c:v>
                </c:pt>
                <c:pt idx="17">
                  <c:v>-12.80297738678906</c:v>
                </c:pt>
                <c:pt idx="18">
                  <c:v>-6.3307288652544873</c:v>
                </c:pt>
                <c:pt idx="19">
                  <c:v>6.0351015494568339</c:v>
                </c:pt>
                <c:pt idx="20">
                  <c:v>5.179686335500322</c:v>
                </c:pt>
                <c:pt idx="21">
                  <c:v>5.9079357423416523</c:v>
                </c:pt>
                <c:pt idx="22">
                  <c:v>8.0798370518136977</c:v>
                </c:pt>
                <c:pt idx="23">
                  <c:v>-0.229735702666789</c:v>
                </c:pt>
                <c:pt idx="24">
                  <c:v>7.7776367858784168</c:v>
                </c:pt>
                <c:pt idx="25">
                  <c:v>5.9291194477900655</c:v>
                </c:pt>
                <c:pt idx="26">
                  <c:v>12.423184725429049</c:v>
                </c:pt>
                <c:pt idx="27">
                  <c:v>12.64825609122191</c:v>
                </c:pt>
                <c:pt idx="28">
                  <c:v>2.0002000133345632E-2</c:v>
                </c:pt>
                <c:pt idx="29">
                  <c:v>11.873658558892286</c:v>
                </c:pt>
              </c:numCache>
            </c:numRef>
          </c:val>
          <c:smooth val="0"/>
        </c:ser>
        <c:dLbls>
          <c:showLegendKey val="0"/>
          <c:showVal val="0"/>
          <c:showCatName val="0"/>
          <c:showSerName val="0"/>
          <c:showPercent val="0"/>
          <c:showBubbleSize val="0"/>
        </c:dLbls>
        <c:marker val="1"/>
        <c:smooth val="0"/>
        <c:axId val="53669248"/>
        <c:axId val="53675136"/>
      </c:lineChart>
      <c:catAx>
        <c:axId val="53669248"/>
        <c:scaling>
          <c:orientation val="minMax"/>
        </c:scaling>
        <c:delete val="0"/>
        <c:axPos val="b"/>
        <c:majorGridlines>
          <c:spPr>
            <a:ln w="9525" cmpd="sng">
              <a:solidFill>
                <a:srgbClr val="FFFFFF"/>
              </a:solidFill>
              <a:prstDash val="solid"/>
            </a:ln>
          </c:spPr>
        </c:majorGridlines>
        <c:majorTickMark val="none"/>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sz="1100" b="0" i="0">
                <a:solidFill>
                  <a:srgbClr val="000000"/>
                </a:solidFill>
                <a:latin typeface="Arial Narrow"/>
                <a:ea typeface="Arial Narrow"/>
                <a:cs typeface="Arial Narrow"/>
              </a:defRPr>
            </a:pPr>
            <a:endParaRPr lang="en-US"/>
          </a:p>
        </c:txPr>
        <c:crossAx val="53675136"/>
        <c:crosses val="autoZero"/>
        <c:auto val="1"/>
        <c:lblAlgn val="ctr"/>
        <c:lblOffset val="0"/>
        <c:tickLblSkip val="1"/>
        <c:noMultiLvlLbl val="0"/>
      </c:catAx>
      <c:valAx>
        <c:axId val="53675136"/>
        <c:scaling>
          <c:orientation val="minMax"/>
        </c:scaling>
        <c:delete val="0"/>
        <c:axPos val="l"/>
        <c:majorGridlines>
          <c:spPr>
            <a:ln w="9525" cmpd="sng">
              <a:solidFill>
                <a:srgbClr val="FFFFFF"/>
              </a:solidFill>
              <a:prstDash val="solid"/>
            </a:ln>
          </c:spPr>
        </c:majorGridlines>
        <c:title>
          <c:tx>
            <c:rich>
              <a:bodyPr rot="0" vert="horz"/>
              <a:lstStyle/>
              <a:p>
                <a:pPr>
                  <a:defRPr sz="1000" b="0" i="0">
                    <a:solidFill>
                      <a:srgbClr val="000000"/>
                    </a:solidFill>
                    <a:latin typeface="Arial Narrow"/>
                  </a:defRPr>
                </a:pPr>
                <a:r>
                  <a:rPr lang="en-GB" sz="1000" b="0" i="0">
                    <a:solidFill>
                      <a:srgbClr val="000000"/>
                    </a:solidFill>
                    <a:latin typeface="Arial Narrow"/>
                  </a:rPr>
                  <a:t>% change in tenure</a:t>
                </a:r>
              </a:p>
            </c:rich>
          </c:tx>
          <c:layout>
            <c:manualLayout>
              <c:xMode val="edge"/>
              <c:yMode val="edge"/>
              <c:x val="2.2874187005919849E-3"/>
              <c:y val="8.8471549458172496E-2"/>
            </c:manualLayout>
          </c:layout>
          <c:overlay val="0"/>
        </c:title>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050" b="0" i="0">
                <a:solidFill>
                  <a:srgbClr val="000000"/>
                </a:solidFill>
                <a:latin typeface="Arial Narrow"/>
                <a:ea typeface="Arial Narrow"/>
                <a:cs typeface="Arial Narrow"/>
              </a:defRPr>
            </a:pPr>
            <a:endParaRPr lang="en-US"/>
          </a:p>
        </c:txPr>
        <c:crossAx val="53669248"/>
        <c:crosses val="autoZero"/>
        <c:crossBetween val="between"/>
      </c:valAx>
      <c:spPr>
        <a:solidFill>
          <a:srgbClr val="F4FFFF"/>
        </a:solidFill>
        <a:ln w="9525">
          <a:solidFill>
            <a:srgbClr val="000000"/>
          </a:solidFill>
        </a:ln>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8.7445796086387494E-3"/>
          <c:y val="0.13285764016894772"/>
          <c:w val="0.98906927548920154"/>
          <c:h val="0.85718195830922839"/>
        </c:manualLayout>
      </c:layout>
      <c:lineChart>
        <c:grouping val="standard"/>
        <c:varyColors val="0"/>
        <c:ser>
          <c:idx val="0"/>
          <c:order val="0"/>
          <c:tx>
            <c:strRef>
              <c:f>Rawdata_Temp_by_Age!$J$5</c:f>
              <c:strCache>
                <c:ptCount val="1"/>
                <c:pt idx="0">
                  <c:v>Older</c:v>
                </c:pt>
              </c:strCache>
            </c:strRef>
          </c:tx>
          <c:spPr>
            <a:ln w="25400">
              <a:noFill/>
            </a:ln>
            <a:effectLst/>
          </c:spPr>
          <c:marker>
            <c:symbol val="diamond"/>
            <c:size val="6"/>
            <c:spPr>
              <a:solidFill>
                <a:srgbClr val="4F81BD"/>
              </a:solidFill>
              <a:ln w="6350" cap="flat" cmpd="sng" algn="ctr">
                <a:solidFill>
                  <a:srgbClr val="000000"/>
                </a:solidFill>
                <a:prstDash val="solid"/>
                <a:round/>
              </a:ln>
              <a:effectLst/>
            </c:spPr>
          </c:marker>
          <c:cat>
            <c:strRef>
              <c:f>Rawdata_Temp_by_Age!$I$6:$I$31</c:f>
              <c:strCache>
                <c:ptCount val="26"/>
                <c:pt idx="0">
                  <c:v>LTU</c:v>
                </c:pt>
                <c:pt idx="1">
                  <c:v>LVA</c:v>
                </c:pt>
                <c:pt idx="2">
                  <c:v>CAN</c:v>
                </c:pt>
                <c:pt idx="3">
                  <c:v>EST</c:v>
                </c:pt>
                <c:pt idx="4">
                  <c:v>GBR</c:v>
                </c:pt>
                <c:pt idx="5">
                  <c:v>SVK</c:v>
                </c:pt>
                <c:pt idx="6">
                  <c:v>IRL</c:v>
                </c:pt>
                <c:pt idx="7">
                  <c:v>CZE</c:v>
                </c:pt>
                <c:pt idx="8">
                  <c:v>GRC</c:v>
                </c:pt>
                <c:pt idx="9">
                  <c:v>NOR</c:v>
                </c:pt>
                <c:pt idx="10">
                  <c:v>AUT</c:v>
                </c:pt>
                <c:pt idx="11">
                  <c:v>DNK</c:v>
                </c:pt>
                <c:pt idx="12">
                  <c:v>BEL</c:v>
                </c:pt>
                <c:pt idx="13">
                  <c:v>LUX</c:v>
                </c:pt>
                <c:pt idx="14">
                  <c:v>ISL</c:v>
                </c:pt>
                <c:pt idx="15">
                  <c:v>OECD</c:v>
                </c:pt>
                <c:pt idx="16">
                  <c:v>FIN</c:v>
                </c:pt>
                <c:pt idx="17">
                  <c:v>CHE</c:v>
                </c:pt>
                <c:pt idx="18">
                  <c:v>FRA</c:v>
                </c:pt>
                <c:pt idx="19">
                  <c:v>SWE</c:v>
                </c:pt>
                <c:pt idx="20">
                  <c:v>ITA</c:v>
                </c:pt>
                <c:pt idx="21">
                  <c:v>NLD</c:v>
                </c:pt>
                <c:pt idx="22">
                  <c:v>SVN</c:v>
                </c:pt>
                <c:pt idx="23">
                  <c:v>PRT</c:v>
                </c:pt>
                <c:pt idx="24">
                  <c:v>POL</c:v>
                </c:pt>
                <c:pt idx="25">
                  <c:v>ESP</c:v>
                </c:pt>
              </c:strCache>
            </c:strRef>
          </c:cat>
          <c:val>
            <c:numRef>
              <c:f>Rawdata_Temp_by_Age!$J$6:$J$31</c:f>
              <c:numCache>
                <c:formatCode>General</c:formatCode>
                <c:ptCount val="26"/>
                <c:pt idx="0">
                  <c:v>1.7824383452534676</c:v>
                </c:pt>
                <c:pt idx="1">
                  <c:v>3.5699360072612762</c:v>
                </c:pt>
                <c:pt idx="2">
                  <c:v>2.9740987345576286</c:v>
                </c:pt>
                <c:pt idx="3">
                  <c:v>1.9006036221981049</c:v>
                </c:pt>
                <c:pt idx="4">
                  <c:v>4.6186510473489761</c:v>
                </c:pt>
                <c:pt idx="5">
                  <c:v>8.1191904842853546</c:v>
                </c:pt>
                <c:pt idx="6">
                  <c:v>5.449257418513298</c:v>
                </c:pt>
                <c:pt idx="7">
                  <c:v>9.4254568219184875</c:v>
                </c:pt>
                <c:pt idx="8">
                  <c:v>8.4948480129241943</c:v>
                </c:pt>
                <c:pt idx="9">
                  <c:v>2.7675250545144081</c:v>
                </c:pt>
                <c:pt idx="10">
                  <c:v>3.098551370203495</c:v>
                </c:pt>
                <c:pt idx="11">
                  <c:v>4.7463662922382355</c:v>
                </c:pt>
                <c:pt idx="12">
                  <c:v>3.6057982593774796</c:v>
                </c:pt>
                <c:pt idx="13">
                  <c:v>5.0721194595098495</c:v>
                </c:pt>
                <c:pt idx="14">
                  <c:v>5.6843984872102737</c:v>
                </c:pt>
                <c:pt idx="15">
                  <c:v>6.9095998148744302</c:v>
                </c:pt>
                <c:pt idx="16">
                  <c:v>8.4293365478515625</c:v>
                </c:pt>
                <c:pt idx="17">
                  <c:v>5.0267837941646576</c:v>
                </c:pt>
                <c:pt idx="18">
                  <c:v>9.6653193235397339</c:v>
                </c:pt>
                <c:pt idx="19">
                  <c:v>10.19124835729599</c:v>
                </c:pt>
                <c:pt idx="20">
                  <c:v>5.7293470948934555</c:v>
                </c:pt>
                <c:pt idx="21">
                  <c:v>8.4537819027900696</c:v>
                </c:pt>
                <c:pt idx="22">
                  <c:v>9.1486051678657532</c:v>
                </c:pt>
                <c:pt idx="23">
                  <c:v>11.190048605203629</c:v>
                </c:pt>
                <c:pt idx="24">
                  <c:v>18.022111058235168</c:v>
                </c:pt>
                <c:pt idx="25">
                  <c:v>10.447012633085251</c:v>
                </c:pt>
              </c:numCache>
            </c:numRef>
          </c:val>
          <c:smooth val="0"/>
        </c:ser>
        <c:ser>
          <c:idx val="1"/>
          <c:order val="1"/>
          <c:tx>
            <c:strRef>
              <c:f>Rawdata_Temp_by_Age!$K$5</c:f>
              <c:strCache>
                <c:ptCount val="1"/>
                <c:pt idx="0">
                  <c:v>Prime</c:v>
                </c:pt>
              </c:strCache>
            </c:strRef>
          </c:tx>
          <c:spPr>
            <a:ln w="25400">
              <a:noFill/>
            </a:ln>
            <a:effectLst/>
          </c:spPr>
          <c:marker>
            <c:symbol val="dash"/>
            <c:size val="7"/>
            <c:spPr>
              <a:solidFill>
                <a:srgbClr val="000000"/>
              </a:solidFill>
              <a:ln w="6350" cap="flat" cmpd="sng" algn="ctr">
                <a:solidFill>
                  <a:srgbClr val="000000"/>
                </a:solidFill>
                <a:prstDash val="solid"/>
                <a:round/>
              </a:ln>
              <a:effectLst/>
            </c:spPr>
          </c:marker>
          <c:cat>
            <c:strRef>
              <c:f>Rawdata_Temp_by_Age!$I$6:$I$31</c:f>
              <c:strCache>
                <c:ptCount val="26"/>
                <c:pt idx="0">
                  <c:v>LTU</c:v>
                </c:pt>
                <c:pt idx="1">
                  <c:v>LVA</c:v>
                </c:pt>
                <c:pt idx="2">
                  <c:v>CAN</c:v>
                </c:pt>
                <c:pt idx="3">
                  <c:v>EST</c:v>
                </c:pt>
                <c:pt idx="4">
                  <c:v>GBR</c:v>
                </c:pt>
                <c:pt idx="5">
                  <c:v>SVK</c:v>
                </c:pt>
                <c:pt idx="6">
                  <c:v>IRL</c:v>
                </c:pt>
                <c:pt idx="7">
                  <c:v>CZE</c:v>
                </c:pt>
                <c:pt idx="8">
                  <c:v>GRC</c:v>
                </c:pt>
                <c:pt idx="9">
                  <c:v>NOR</c:v>
                </c:pt>
                <c:pt idx="10">
                  <c:v>AUT</c:v>
                </c:pt>
                <c:pt idx="11">
                  <c:v>DNK</c:v>
                </c:pt>
                <c:pt idx="12">
                  <c:v>BEL</c:v>
                </c:pt>
                <c:pt idx="13">
                  <c:v>LUX</c:v>
                </c:pt>
                <c:pt idx="14">
                  <c:v>ISL</c:v>
                </c:pt>
                <c:pt idx="15">
                  <c:v>OECD</c:v>
                </c:pt>
                <c:pt idx="16">
                  <c:v>FIN</c:v>
                </c:pt>
                <c:pt idx="17">
                  <c:v>CHE</c:v>
                </c:pt>
                <c:pt idx="18">
                  <c:v>FRA</c:v>
                </c:pt>
                <c:pt idx="19">
                  <c:v>SWE</c:v>
                </c:pt>
                <c:pt idx="20">
                  <c:v>ITA</c:v>
                </c:pt>
                <c:pt idx="21">
                  <c:v>NLD</c:v>
                </c:pt>
                <c:pt idx="22">
                  <c:v>SVN</c:v>
                </c:pt>
                <c:pt idx="23">
                  <c:v>PRT</c:v>
                </c:pt>
                <c:pt idx="24">
                  <c:v>POL</c:v>
                </c:pt>
                <c:pt idx="25">
                  <c:v>ESP</c:v>
                </c:pt>
              </c:strCache>
            </c:strRef>
          </c:cat>
          <c:val>
            <c:numRef>
              <c:f>Rawdata_Temp_by_Age!$K$6:$K$31</c:f>
              <c:numCache>
                <c:formatCode>General</c:formatCode>
                <c:ptCount val="26"/>
                <c:pt idx="0">
                  <c:v>1.7350420355796814</c:v>
                </c:pt>
                <c:pt idx="1">
                  <c:v>2.891896665096283</c:v>
                </c:pt>
                <c:pt idx="2">
                  <c:v>1.6869690269231796</c:v>
                </c:pt>
                <c:pt idx="3">
                  <c:v>2.4734679609537125</c:v>
                </c:pt>
                <c:pt idx="4">
                  <c:v>3.5920999944210052</c:v>
                </c:pt>
                <c:pt idx="5">
                  <c:v>7.7762335538864136</c:v>
                </c:pt>
                <c:pt idx="6">
                  <c:v>5.6417748332023621</c:v>
                </c:pt>
                <c:pt idx="7">
                  <c:v>6.6673509776592255</c:v>
                </c:pt>
                <c:pt idx="8">
                  <c:v>9.5884554088115692</c:v>
                </c:pt>
                <c:pt idx="9">
                  <c:v>5.040358379483223</c:v>
                </c:pt>
                <c:pt idx="10">
                  <c:v>4.3257661163806915</c:v>
                </c:pt>
                <c:pt idx="11">
                  <c:v>6.0009833425283432</c:v>
                </c:pt>
                <c:pt idx="12">
                  <c:v>5.6527853012084961</c:v>
                </c:pt>
                <c:pt idx="13">
                  <c:v>5.6033905595541</c:v>
                </c:pt>
                <c:pt idx="14">
                  <c:v>8.0072760581970215</c:v>
                </c:pt>
                <c:pt idx="15">
                  <c:v>8.545495693882307</c:v>
                </c:pt>
                <c:pt idx="16">
                  <c:v>10.53662896156311</c:v>
                </c:pt>
                <c:pt idx="17">
                  <c:v>5.7642657309770584</c:v>
                </c:pt>
                <c:pt idx="18">
                  <c:v>10.730624198913574</c:v>
                </c:pt>
                <c:pt idx="19">
                  <c:v>9.478287398815155</c:v>
                </c:pt>
                <c:pt idx="20">
                  <c:v>10.784886032342911</c:v>
                </c:pt>
                <c:pt idx="21">
                  <c:v>12.308373302221298</c:v>
                </c:pt>
                <c:pt idx="22">
                  <c:v>10.234464704990387</c:v>
                </c:pt>
                <c:pt idx="23">
                  <c:v>16.876959800720215</c:v>
                </c:pt>
                <c:pt idx="24">
                  <c:v>21.588660776615143</c:v>
                </c:pt>
                <c:pt idx="25">
                  <c:v>21.839937567710876</c:v>
                </c:pt>
              </c:numCache>
            </c:numRef>
          </c:val>
          <c:smooth val="0"/>
        </c:ser>
        <c:ser>
          <c:idx val="2"/>
          <c:order val="2"/>
          <c:tx>
            <c:strRef>
              <c:f>Rawdata_Temp_by_Age!$L$5</c:f>
              <c:strCache>
                <c:ptCount val="1"/>
                <c:pt idx="0">
                  <c:v>Young</c:v>
                </c:pt>
              </c:strCache>
            </c:strRef>
          </c:tx>
          <c:spPr>
            <a:ln w="25400">
              <a:noFill/>
            </a:ln>
            <a:effectLst/>
          </c:spPr>
          <c:marker>
            <c:symbol val="triangle"/>
            <c:size val="5"/>
            <c:spPr>
              <a:solidFill>
                <a:srgbClr val="000000"/>
              </a:solidFill>
              <a:ln w="6350" cap="flat" cmpd="sng" algn="ctr">
                <a:solidFill>
                  <a:srgbClr val="000000"/>
                </a:solidFill>
                <a:prstDash val="solid"/>
                <a:round/>
              </a:ln>
              <a:effectLst/>
            </c:spPr>
          </c:marker>
          <c:cat>
            <c:strRef>
              <c:f>Rawdata_Temp_by_Age!$I$6:$I$31</c:f>
              <c:strCache>
                <c:ptCount val="26"/>
                <c:pt idx="0">
                  <c:v>LTU</c:v>
                </c:pt>
                <c:pt idx="1">
                  <c:v>LVA</c:v>
                </c:pt>
                <c:pt idx="2">
                  <c:v>CAN</c:v>
                </c:pt>
                <c:pt idx="3">
                  <c:v>EST</c:v>
                </c:pt>
                <c:pt idx="4">
                  <c:v>GBR</c:v>
                </c:pt>
                <c:pt idx="5">
                  <c:v>SVK</c:v>
                </c:pt>
                <c:pt idx="6">
                  <c:v>IRL</c:v>
                </c:pt>
                <c:pt idx="7">
                  <c:v>CZE</c:v>
                </c:pt>
                <c:pt idx="8">
                  <c:v>GRC</c:v>
                </c:pt>
                <c:pt idx="9">
                  <c:v>NOR</c:v>
                </c:pt>
                <c:pt idx="10">
                  <c:v>AUT</c:v>
                </c:pt>
                <c:pt idx="11">
                  <c:v>DNK</c:v>
                </c:pt>
                <c:pt idx="12">
                  <c:v>BEL</c:v>
                </c:pt>
                <c:pt idx="13">
                  <c:v>LUX</c:v>
                </c:pt>
                <c:pt idx="14">
                  <c:v>ISL</c:v>
                </c:pt>
                <c:pt idx="15">
                  <c:v>OECD</c:v>
                </c:pt>
                <c:pt idx="16">
                  <c:v>FIN</c:v>
                </c:pt>
                <c:pt idx="17">
                  <c:v>CHE</c:v>
                </c:pt>
                <c:pt idx="18">
                  <c:v>FRA</c:v>
                </c:pt>
                <c:pt idx="19">
                  <c:v>SWE</c:v>
                </c:pt>
                <c:pt idx="20">
                  <c:v>ITA</c:v>
                </c:pt>
                <c:pt idx="21">
                  <c:v>NLD</c:v>
                </c:pt>
                <c:pt idx="22">
                  <c:v>SVN</c:v>
                </c:pt>
                <c:pt idx="23">
                  <c:v>PRT</c:v>
                </c:pt>
                <c:pt idx="24">
                  <c:v>POL</c:v>
                </c:pt>
                <c:pt idx="25">
                  <c:v>ESP</c:v>
                </c:pt>
              </c:strCache>
            </c:strRef>
          </c:cat>
          <c:val>
            <c:numRef>
              <c:f>Rawdata_Temp_by_Age!$L$6:$L$31</c:f>
              <c:numCache>
                <c:formatCode>General</c:formatCode>
                <c:ptCount val="26"/>
                <c:pt idx="0">
                  <c:v>4.332878440618515</c:v>
                </c:pt>
                <c:pt idx="1">
                  <c:v>5.5850662291049957</c:v>
                </c:pt>
                <c:pt idx="2">
                  <c:v>6.6888809204101563</c:v>
                </c:pt>
                <c:pt idx="3">
                  <c:v>7.6510705053806305</c:v>
                </c:pt>
                <c:pt idx="4">
                  <c:v>10.362163186073303</c:v>
                </c:pt>
                <c:pt idx="5">
                  <c:v>17.892768979072571</c:v>
                </c:pt>
                <c:pt idx="6">
                  <c:v>20.400229096412659</c:v>
                </c:pt>
                <c:pt idx="7">
                  <c:v>20.780406892299652</c:v>
                </c:pt>
                <c:pt idx="8">
                  <c:v>22.921337187290192</c:v>
                </c:pt>
                <c:pt idx="9">
                  <c:v>23.211786150932312</c:v>
                </c:pt>
                <c:pt idx="10">
                  <c:v>23.495413362979889</c:v>
                </c:pt>
                <c:pt idx="11">
                  <c:v>23.514001071453094</c:v>
                </c:pt>
                <c:pt idx="12">
                  <c:v>23.516349494457245</c:v>
                </c:pt>
                <c:pt idx="13">
                  <c:v>23.944014310836792</c:v>
                </c:pt>
                <c:pt idx="14">
                  <c:v>26.25708281993866</c:v>
                </c:pt>
                <c:pt idx="15">
                  <c:v>29.40325563152631</c:v>
                </c:pt>
                <c:pt idx="16">
                  <c:v>34.790933132171631</c:v>
                </c:pt>
                <c:pt idx="17">
                  <c:v>35.552844405174255</c:v>
                </c:pt>
                <c:pt idx="18">
                  <c:v>38.904133439064026</c:v>
                </c:pt>
                <c:pt idx="19">
                  <c:v>40.665420889854431</c:v>
                </c:pt>
                <c:pt idx="20">
                  <c:v>41.079607605934143</c:v>
                </c:pt>
                <c:pt idx="21">
                  <c:v>46.074053645133972</c:v>
                </c:pt>
                <c:pt idx="22">
                  <c:v>51.414722204208374</c:v>
                </c:pt>
                <c:pt idx="23">
                  <c:v>51.494908332824707</c:v>
                </c:pt>
                <c:pt idx="24">
                  <c:v>53.719675540924072</c:v>
                </c:pt>
                <c:pt idx="25">
                  <c:v>55.761265754699707</c:v>
                </c:pt>
              </c:numCache>
            </c:numRef>
          </c:val>
          <c:smooth val="0"/>
        </c:ser>
        <c:dLbls>
          <c:showLegendKey val="0"/>
          <c:showVal val="0"/>
          <c:showCatName val="0"/>
          <c:showSerName val="0"/>
          <c:showPercent val="0"/>
          <c:showBubbleSize val="0"/>
        </c:dLbls>
        <c:hiLowLines>
          <c:spPr>
            <a:ln w="6350">
              <a:solidFill>
                <a:srgbClr val="000000"/>
              </a:solidFill>
            </a:ln>
          </c:spPr>
        </c:hiLowLines>
        <c:marker val="1"/>
        <c:smooth val="0"/>
        <c:axId val="152735744"/>
        <c:axId val="152737280"/>
      </c:lineChart>
      <c:catAx>
        <c:axId val="152735744"/>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sz="1200" b="0" i="0" u="none" strike="noStrike" baseline="0">
                <a:solidFill>
                  <a:srgbClr val="000000"/>
                </a:solidFill>
                <a:latin typeface="Arial Narrow"/>
                <a:ea typeface="Arial Narrow"/>
                <a:cs typeface="Arial Narrow"/>
              </a:defRPr>
            </a:pPr>
            <a:endParaRPr lang="en-US"/>
          </a:p>
        </c:txPr>
        <c:crossAx val="152737280"/>
        <c:crosses val="autoZero"/>
        <c:auto val="1"/>
        <c:lblAlgn val="ctr"/>
        <c:lblOffset val="0"/>
        <c:tickLblSkip val="1"/>
        <c:noMultiLvlLbl val="0"/>
      </c:catAx>
      <c:valAx>
        <c:axId val="152737280"/>
        <c:scaling>
          <c:orientation val="minMax"/>
        </c:scaling>
        <c:delete val="0"/>
        <c:axPos val="l"/>
        <c:majorGridlines>
          <c:spPr>
            <a:ln w="9525" cmpd="sng">
              <a:solidFill>
                <a:srgbClr val="FFFFFF"/>
              </a:solidFill>
              <a:prstDash val="solid"/>
            </a:ln>
          </c:spPr>
        </c:majorGridlines>
        <c:title>
          <c:tx>
            <c:rich>
              <a:bodyPr rot="0" vert="horz"/>
              <a:lstStyle/>
              <a:p>
                <a:pPr>
                  <a:defRPr/>
                </a:pPr>
                <a:r>
                  <a:rPr lang="en-GB"/>
                  <a:t>%</a:t>
                </a:r>
              </a:p>
            </c:rich>
          </c:tx>
          <c:layout>
            <c:manualLayout>
              <c:xMode val="edge"/>
              <c:yMode val="edge"/>
              <c:x val="4.6791701215460491E-3"/>
              <c:y val="1.7022483057513881E-2"/>
            </c:manualLayout>
          </c:layout>
          <c:overlay val="0"/>
        </c:title>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200" b="0" i="0" u="none" strike="noStrike" baseline="0">
                <a:solidFill>
                  <a:srgbClr val="000000"/>
                </a:solidFill>
                <a:latin typeface="Arial Narrow"/>
                <a:ea typeface="Arial Narrow"/>
                <a:cs typeface="Arial Narrow"/>
              </a:defRPr>
            </a:pPr>
            <a:endParaRPr lang="en-US"/>
          </a:p>
        </c:txPr>
        <c:crossAx val="152735744"/>
        <c:crosses val="autoZero"/>
        <c:crossBetween val="between"/>
      </c:valAx>
      <c:spPr>
        <a:solidFill>
          <a:srgbClr val="F4FFFF"/>
        </a:solidFill>
        <a:ln w="9525">
          <a:solidFill>
            <a:srgbClr val="000000"/>
          </a:solidFill>
        </a:ln>
      </c:spPr>
    </c:plotArea>
    <c:legend>
      <c:legendPos val="r"/>
      <c:layout>
        <c:manualLayout>
          <c:xMode val="edge"/>
          <c:yMode val="edge"/>
          <c:x val="4.1301613461006491E-2"/>
          <c:y val="1.9920803043647736E-2"/>
          <c:w val="0.94928402033080328"/>
          <c:h val="7.4703011413679007E-2"/>
        </c:manualLayout>
      </c:layout>
      <c:overlay val="1"/>
      <c:spPr>
        <a:solidFill>
          <a:srgbClr val="EAEAEA"/>
        </a:solidFill>
        <a:ln>
          <a:noFill/>
          <a:round/>
        </a:ln>
        <a:effectLst/>
        <a:extLst>
          <a:ext uri="{91240B29-F687-4F45-9708-019B960494DF}">
            <a14:hiddenLine xmlns:a14="http://schemas.microsoft.com/office/drawing/2010/main">
              <a:noFill/>
              <a:round/>
            </a14:hiddenLine>
          </a:ext>
        </a:extLst>
      </c:spPr>
      <c:txPr>
        <a:bodyPr/>
        <a:lstStyle/>
        <a:p>
          <a:pPr>
            <a:defRPr sz="1600" b="0" i="0" u="none" strike="noStrike" baseline="0">
              <a:solidFill>
                <a:srgbClr val="000000"/>
              </a:solidFill>
              <a:latin typeface="Arial Narrow"/>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8.7445796086387494E-3"/>
          <c:y val="0.13285764016894772"/>
          <c:w val="0.98906927548920154"/>
          <c:h val="0.85718195830922839"/>
        </c:manualLayout>
      </c:layout>
      <c:barChart>
        <c:barDir val="col"/>
        <c:grouping val="clustered"/>
        <c:varyColors val="0"/>
        <c:ser>
          <c:idx val="0"/>
          <c:order val="0"/>
          <c:tx>
            <c:v>2015</c:v>
          </c:tx>
          <c:spPr>
            <a:solidFill>
              <a:srgbClr val="4F81BD"/>
            </a:solidFill>
            <a:ln w="6350" cmpd="sng">
              <a:solidFill>
                <a:srgbClr val="000000"/>
              </a:solidFill>
              <a:round/>
            </a:ln>
            <a:effectLst/>
          </c:spPr>
          <c:invertIfNegative val="0"/>
          <c:dPt>
            <c:idx val="16"/>
            <c:invertIfNegative val="0"/>
            <c:bubble3D val="0"/>
            <c:spPr>
              <a:solidFill>
                <a:sysClr val="windowText" lastClr="000000"/>
              </a:solidFill>
              <a:ln w="6350" cmpd="sng">
                <a:solidFill>
                  <a:srgbClr val="000000"/>
                </a:solidFill>
                <a:round/>
              </a:ln>
              <a:effectLst/>
            </c:spPr>
          </c:dPt>
          <c:cat>
            <c:strRef>
              <c:f>'Figure 1 (OECD)'!$A$3:$A$29</c:f>
              <c:strCache>
                <c:ptCount val="27"/>
                <c:pt idx="0">
                  <c:v>DNK</c:v>
                </c:pt>
                <c:pt idx="1">
                  <c:v>NOR</c:v>
                </c:pt>
                <c:pt idx="2">
                  <c:v>EST</c:v>
                </c:pt>
                <c:pt idx="3">
                  <c:v>FRA</c:v>
                </c:pt>
                <c:pt idx="4">
                  <c:v>LUX</c:v>
                </c:pt>
                <c:pt idx="5">
                  <c:v>POL</c:v>
                </c:pt>
                <c:pt idx="6">
                  <c:v>SWE</c:v>
                </c:pt>
                <c:pt idx="7">
                  <c:v>DEU</c:v>
                </c:pt>
                <c:pt idx="8">
                  <c:v>ESP</c:v>
                </c:pt>
                <c:pt idx="9">
                  <c:v>BEL</c:v>
                </c:pt>
                <c:pt idx="10">
                  <c:v>NLD</c:v>
                </c:pt>
                <c:pt idx="11">
                  <c:v>SVK</c:v>
                </c:pt>
                <c:pt idx="12">
                  <c:v>CHE</c:v>
                </c:pt>
                <c:pt idx="13">
                  <c:v>LVA</c:v>
                </c:pt>
                <c:pt idx="14">
                  <c:v>GBR</c:v>
                </c:pt>
                <c:pt idx="15">
                  <c:v>CZE</c:v>
                </c:pt>
                <c:pt idx="16">
                  <c:v>OECD</c:v>
                </c:pt>
                <c:pt idx="17">
                  <c:v>LTU</c:v>
                </c:pt>
                <c:pt idx="18">
                  <c:v>FIN</c:v>
                </c:pt>
                <c:pt idx="19">
                  <c:v>AUT</c:v>
                </c:pt>
                <c:pt idx="20">
                  <c:v>PRT</c:v>
                </c:pt>
                <c:pt idx="21">
                  <c:v>IRL</c:v>
                </c:pt>
                <c:pt idx="22">
                  <c:v>HUN</c:v>
                </c:pt>
                <c:pt idx="23">
                  <c:v>SVN</c:v>
                </c:pt>
                <c:pt idx="24">
                  <c:v>TUR</c:v>
                </c:pt>
                <c:pt idx="25">
                  <c:v>ITA</c:v>
                </c:pt>
                <c:pt idx="26">
                  <c:v>GRC</c:v>
                </c:pt>
              </c:strCache>
            </c:strRef>
          </c:cat>
          <c:val>
            <c:numRef>
              <c:f>'Figure 1 (OECD)'!$D$3:$D$29</c:f>
              <c:numCache>
                <c:formatCode>General</c:formatCode>
                <c:ptCount val="27"/>
                <c:pt idx="0">
                  <c:v>0.19183482229709625</c:v>
                </c:pt>
                <c:pt idx="1">
                  <c:v>0.54043495655059814</c:v>
                </c:pt>
                <c:pt idx="2">
                  <c:v>0.63346725702285767</c:v>
                </c:pt>
                <c:pt idx="3">
                  <c:v>0.69516497850418091</c:v>
                </c:pt>
                <c:pt idx="4">
                  <c:v>0.94013601541519165</c:v>
                </c:pt>
                <c:pt idx="5">
                  <c:v>1.0947129726409912</c:v>
                </c:pt>
                <c:pt idx="6">
                  <c:v>1.1563128232955933</c:v>
                </c:pt>
                <c:pt idx="7">
                  <c:v>1.1843585968017578</c:v>
                </c:pt>
                <c:pt idx="8">
                  <c:v>1.1927547454833984</c:v>
                </c:pt>
                <c:pt idx="9">
                  <c:v>1.2130848169326782</c:v>
                </c:pt>
                <c:pt idx="10">
                  <c:v>1.3052563667297363</c:v>
                </c:pt>
                <c:pt idx="11">
                  <c:v>1.3912370204925537</c:v>
                </c:pt>
                <c:pt idx="12">
                  <c:v>1.46736741065979</c:v>
                </c:pt>
                <c:pt idx="13">
                  <c:v>1.5092877149581909</c:v>
                </c:pt>
                <c:pt idx="14">
                  <c:v>1.624625563621521</c:v>
                </c:pt>
                <c:pt idx="15">
                  <c:v>1.7633249759674072</c:v>
                </c:pt>
                <c:pt idx="16">
                  <c:v>1.756878769993782</c:v>
                </c:pt>
                <c:pt idx="17">
                  <c:v>1.7932244539260864</c:v>
                </c:pt>
                <c:pt idx="18">
                  <c:v>1.8539007902145386</c:v>
                </c:pt>
                <c:pt idx="19">
                  <c:v>2.0252392292022705</c:v>
                </c:pt>
                <c:pt idx="20">
                  <c:v>2.0371217727661133</c:v>
                </c:pt>
                <c:pt idx="21">
                  <c:v>2.2475152015686035</c:v>
                </c:pt>
                <c:pt idx="22">
                  <c:v>2.2811024188995361</c:v>
                </c:pt>
                <c:pt idx="23">
                  <c:v>2.8522334098815918</c:v>
                </c:pt>
                <c:pt idx="24">
                  <c:v>3.3946664333343506</c:v>
                </c:pt>
                <c:pt idx="25">
                  <c:v>3.2814302444458008</c:v>
                </c:pt>
                <c:pt idx="26">
                  <c:v>6.0453987121582031</c:v>
                </c:pt>
              </c:numCache>
            </c:numRef>
          </c:val>
        </c:ser>
        <c:dLbls>
          <c:showLegendKey val="0"/>
          <c:showVal val="0"/>
          <c:showCatName val="0"/>
          <c:showSerName val="0"/>
          <c:showPercent val="0"/>
          <c:showBubbleSize val="0"/>
        </c:dLbls>
        <c:gapWidth val="150"/>
        <c:axId val="101233792"/>
        <c:axId val="101236096"/>
      </c:barChart>
      <c:lineChart>
        <c:grouping val="standard"/>
        <c:varyColors val="0"/>
        <c:ser>
          <c:idx val="7"/>
          <c:order val="1"/>
          <c:tx>
            <c:v>2010</c:v>
          </c:tx>
          <c:spPr>
            <a:ln w="28575" cap="rnd" cmpd="sng" algn="ctr">
              <a:noFill/>
              <a:prstDash val="solid"/>
              <a:round/>
            </a:ln>
            <a:effectLst/>
            <a:extLst>
              <a:ext uri="{91240B29-F687-4F45-9708-019B960494DF}">
                <a14:hiddenLine xmlns:a14="http://schemas.microsoft.com/office/drawing/2010/main" w="28575" cap="rnd" cmpd="sng" algn="ctr">
                  <a:solidFill>
                    <a:srgbClr val="C0504D">
                      <a:tint val="77000"/>
                      <a:shade val="95000"/>
                      <a:satMod val="105000"/>
                    </a:srgbClr>
                  </a:solidFill>
                  <a:prstDash val="solid"/>
                  <a:round/>
                </a14:hiddenLine>
              </a:ext>
            </a:extLst>
          </c:spPr>
          <c:marker>
            <c:symbol val="diamond"/>
            <c:size val="9"/>
            <c:spPr>
              <a:solidFill>
                <a:srgbClr val="FFFFFF"/>
              </a:solidFill>
              <a:ln w="3175">
                <a:solidFill>
                  <a:srgbClr val="000000"/>
                </a:solidFill>
                <a:prstDash val="solid"/>
              </a:ln>
              <a:effectLst/>
              <a:extLst/>
            </c:spPr>
          </c:marker>
          <c:val>
            <c:numRef>
              <c:f>'Figure 1 (OECD)'!$C$3:$C$29</c:f>
              <c:numCache>
                <c:formatCode>General</c:formatCode>
                <c:ptCount val="27"/>
                <c:pt idx="0">
                  <c:v>0.1891588419675827</c:v>
                </c:pt>
                <c:pt idx="1">
                  <c:v>0.14402243494987488</c:v>
                </c:pt>
                <c:pt idx="2">
                  <c:v>0.97556203603744507</c:v>
                </c:pt>
                <c:pt idx="3">
                  <c:v>0.69569259881973267</c:v>
                </c:pt>
                <c:pt idx="4">
                  <c:v>0.11255840212106705</c:v>
                </c:pt>
                <c:pt idx="5">
                  <c:v>0.52269512414932251</c:v>
                </c:pt>
                <c:pt idx="6">
                  <c:v>0.26472261548042297</c:v>
                </c:pt>
                <c:pt idx="7">
                  <c:v>0.92926287651062012</c:v>
                </c:pt>
                <c:pt idx="8">
                  <c:v>0.90568125247955322</c:v>
                </c:pt>
                <c:pt idx="9">
                  <c:v>0.74261289834976196</c:v>
                </c:pt>
                <c:pt idx="10">
                  <c:v>1.4479429721832275</c:v>
                </c:pt>
                <c:pt idx="11">
                  <c:v>3.780576229095459</c:v>
                </c:pt>
                <c:pt idx="12">
                  <c:v>0</c:v>
                </c:pt>
                <c:pt idx="13">
                  <c:v>1.6431493759155273</c:v>
                </c:pt>
                <c:pt idx="14">
                  <c:v>1.3762348890304565</c:v>
                </c:pt>
                <c:pt idx="15">
                  <c:v>3.0118958950042725</c:v>
                </c:pt>
                <c:pt idx="16">
                  <c:v>1.1845492884516715</c:v>
                </c:pt>
                <c:pt idx="17">
                  <c:v>0.73539614677429199</c:v>
                </c:pt>
                <c:pt idx="18">
                  <c:v>1.5178713798522949</c:v>
                </c:pt>
                <c:pt idx="19">
                  <c:v>0.34913983941078186</c:v>
                </c:pt>
                <c:pt idx="20">
                  <c:v>1.3945928812026978</c:v>
                </c:pt>
                <c:pt idx="21">
                  <c:v>1.6781424283981323</c:v>
                </c:pt>
                <c:pt idx="22">
                  <c:v>0.91845959424972534</c:v>
                </c:pt>
                <c:pt idx="23">
                  <c:v>0.46973341703414917</c:v>
                </c:pt>
                <c:pt idx="24">
                  <c:v>1.4464812278747559</c:v>
                </c:pt>
                <c:pt idx="25">
                  <c:v>2.3124487400054932</c:v>
                </c:pt>
                <c:pt idx="26">
                  <c:v>2.7850942611694336</c:v>
                </c:pt>
              </c:numCache>
            </c:numRef>
          </c:val>
          <c:smooth val="0"/>
        </c:ser>
        <c:dLbls>
          <c:showLegendKey val="0"/>
          <c:showVal val="0"/>
          <c:showCatName val="0"/>
          <c:showSerName val="0"/>
          <c:showPercent val="0"/>
          <c:showBubbleSize val="0"/>
        </c:dLbls>
        <c:marker val="1"/>
        <c:smooth val="0"/>
        <c:axId val="101233792"/>
        <c:axId val="101236096"/>
      </c:lineChart>
      <c:catAx>
        <c:axId val="101233792"/>
        <c:scaling>
          <c:orientation val="minMax"/>
        </c:scaling>
        <c:delete val="0"/>
        <c:axPos val="b"/>
        <c:majorGridlines>
          <c:spPr>
            <a:ln w="9525" cmpd="sng">
              <a:solidFill>
                <a:srgbClr val="FFFFFF"/>
              </a:solidFill>
              <a:prstDash val="solid"/>
            </a:ln>
          </c:spPr>
        </c:majorGridlines>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200" b="0" i="0">
                <a:solidFill>
                  <a:srgbClr val="000000"/>
                </a:solidFill>
                <a:latin typeface="Arial Narrow"/>
                <a:ea typeface="Arial Narrow"/>
                <a:cs typeface="Arial Narrow"/>
              </a:defRPr>
            </a:pPr>
            <a:endParaRPr lang="en-US"/>
          </a:p>
        </c:txPr>
        <c:crossAx val="101236096"/>
        <c:crosses val="autoZero"/>
        <c:auto val="1"/>
        <c:lblAlgn val="ctr"/>
        <c:lblOffset val="0"/>
        <c:tickLblSkip val="1"/>
        <c:noMultiLvlLbl val="0"/>
      </c:catAx>
      <c:valAx>
        <c:axId val="101236096"/>
        <c:scaling>
          <c:orientation val="minMax"/>
        </c:scaling>
        <c:delete val="0"/>
        <c:axPos val="l"/>
        <c:majorGridlines>
          <c:spPr>
            <a:ln w="9525" cmpd="sng">
              <a:solidFill>
                <a:srgbClr val="FFFFFF"/>
              </a:solidFill>
              <a:prstDash val="solid"/>
            </a:ln>
          </c:spPr>
        </c:majorGridlines>
        <c:title>
          <c:tx>
            <c:rich>
              <a:bodyPr rot="0" vert="horz"/>
              <a:lstStyle/>
              <a:p>
                <a:pPr>
                  <a:defRPr sz="1400" b="0" i="0">
                    <a:solidFill>
                      <a:srgbClr val="000000"/>
                    </a:solidFill>
                    <a:latin typeface="Arial Narrow"/>
                  </a:defRPr>
                </a:pPr>
                <a:r>
                  <a:rPr lang="en-GB" sz="1400" b="0" i="0">
                    <a:solidFill>
                      <a:srgbClr val="000000"/>
                    </a:solidFill>
                    <a:latin typeface="Arial Narrow"/>
                  </a:rPr>
                  <a:t>%</a:t>
                </a:r>
              </a:p>
            </c:rich>
          </c:tx>
          <c:layout>
            <c:manualLayout>
              <c:xMode val="edge"/>
              <c:yMode val="edge"/>
              <c:x val="0"/>
              <c:y val="4.6903687622985468E-2"/>
            </c:manualLayout>
          </c:layout>
          <c:overlay val="0"/>
        </c:title>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400" b="0" i="0">
                <a:solidFill>
                  <a:srgbClr val="000000"/>
                </a:solidFill>
                <a:latin typeface="Arial Narrow"/>
                <a:ea typeface="Arial Narrow"/>
                <a:cs typeface="Arial Narrow"/>
              </a:defRPr>
            </a:pPr>
            <a:endParaRPr lang="en-US"/>
          </a:p>
        </c:txPr>
        <c:crossAx val="101233792"/>
        <c:crosses val="autoZero"/>
        <c:crossBetween val="between"/>
      </c:valAx>
      <c:spPr>
        <a:solidFill>
          <a:srgbClr val="F4FFFF"/>
        </a:solidFill>
        <a:ln w="9525">
          <a:solidFill>
            <a:srgbClr val="000000"/>
          </a:solidFill>
        </a:ln>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8.7445796086387494E-3"/>
          <c:y val="0.13285764016894772"/>
          <c:w val="0.98906927548920154"/>
          <c:h val="0.85718195830922839"/>
        </c:manualLayout>
      </c:layout>
      <c:barChart>
        <c:barDir val="col"/>
        <c:grouping val="clustered"/>
        <c:varyColors val="0"/>
        <c:ser>
          <c:idx val="0"/>
          <c:order val="1"/>
          <c:tx>
            <c:v>mid-2010s</c:v>
          </c:tx>
          <c:spPr>
            <a:solidFill>
              <a:srgbClr val="4F81BD"/>
            </a:solidFill>
            <a:ln w="6350" cmpd="sng">
              <a:solidFill>
                <a:srgbClr val="000000"/>
              </a:solidFill>
              <a:round/>
            </a:ln>
            <a:effectLst/>
          </c:spPr>
          <c:invertIfNegative val="0"/>
          <c:dPt>
            <c:idx val="14"/>
            <c:invertIfNegative val="0"/>
            <c:bubble3D val="0"/>
            <c:spPr>
              <a:solidFill>
                <a:sysClr val="windowText" lastClr="000000"/>
              </a:solidFill>
              <a:ln w="6350" cmpd="sng">
                <a:solidFill>
                  <a:srgbClr val="000000"/>
                </a:solidFill>
                <a:round/>
              </a:ln>
              <a:effectLst/>
            </c:spPr>
          </c:dPt>
          <c:dPt>
            <c:idx val="15"/>
            <c:invertIfNegative val="0"/>
            <c:bubble3D val="0"/>
          </c:dPt>
          <c:dPt>
            <c:idx val="16"/>
            <c:invertIfNegative val="0"/>
            <c:bubble3D val="0"/>
          </c:dPt>
          <c:cat>
            <c:strRef>
              <c:f>'Figure Job to Job (PPT)'!$C$5:$C$31</c:f>
              <c:strCache>
                <c:ptCount val="27"/>
                <c:pt idx="0">
                  <c:v>SVK</c:v>
                </c:pt>
                <c:pt idx="1">
                  <c:v>ITA</c:v>
                </c:pt>
                <c:pt idx="2">
                  <c:v>JPN</c:v>
                </c:pt>
                <c:pt idx="3">
                  <c:v>USA</c:v>
                </c:pt>
                <c:pt idx="4">
                  <c:v>GRC</c:v>
                </c:pt>
                <c:pt idx="5">
                  <c:v>CZE</c:v>
                </c:pt>
                <c:pt idx="6">
                  <c:v>SWE</c:v>
                </c:pt>
                <c:pt idx="7">
                  <c:v>LVA</c:v>
                </c:pt>
                <c:pt idx="8">
                  <c:v>PRT</c:v>
                </c:pt>
                <c:pt idx="9">
                  <c:v>BEL</c:v>
                </c:pt>
                <c:pt idx="10">
                  <c:v>NLD</c:v>
                </c:pt>
                <c:pt idx="11">
                  <c:v>POL</c:v>
                </c:pt>
                <c:pt idx="12">
                  <c:v>FRA</c:v>
                </c:pt>
                <c:pt idx="13">
                  <c:v>LUX</c:v>
                </c:pt>
                <c:pt idx="14">
                  <c:v>OECD</c:v>
                </c:pt>
                <c:pt idx="15">
                  <c:v>ESP</c:v>
                </c:pt>
                <c:pt idx="16">
                  <c:v>FIN</c:v>
                </c:pt>
                <c:pt idx="17">
                  <c:v>DEU</c:v>
                </c:pt>
                <c:pt idx="18">
                  <c:v>NOR</c:v>
                </c:pt>
                <c:pt idx="19">
                  <c:v>AUT</c:v>
                </c:pt>
                <c:pt idx="20">
                  <c:v>EST</c:v>
                </c:pt>
                <c:pt idx="21">
                  <c:v>KOR</c:v>
                </c:pt>
                <c:pt idx="22">
                  <c:v>LTU</c:v>
                </c:pt>
                <c:pt idx="23">
                  <c:v>GBR</c:v>
                </c:pt>
                <c:pt idx="24">
                  <c:v>DNK</c:v>
                </c:pt>
                <c:pt idx="25">
                  <c:v>ISL</c:v>
                </c:pt>
                <c:pt idx="26">
                  <c:v>AUS</c:v>
                </c:pt>
              </c:strCache>
            </c:strRef>
          </c:cat>
          <c:val>
            <c:numRef>
              <c:f>'Figure Job to Job (PPT)'!$I$5:$I$31</c:f>
              <c:numCache>
                <c:formatCode>0.00</c:formatCode>
                <c:ptCount val="27"/>
                <c:pt idx="0">
                  <c:v>4.3913400173187256</c:v>
                </c:pt>
                <c:pt idx="1">
                  <c:v>4.5416161219278974</c:v>
                </c:pt>
                <c:pt idx="2">
                  <c:v>4.9077091217041016</c:v>
                </c:pt>
                <c:pt idx="3">
                  <c:v>4.931169668833415</c:v>
                </c:pt>
                <c:pt idx="4">
                  <c:v>5.0111258824666338</c:v>
                </c:pt>
                <c:pt idx="5">
                  <c:v>5.5257562001546221</c:v>
                </c:pt>
                <c:pt idx="6">
                  <c:v>5.7515274683634443</c:v>
                </c:pt>
                <c:pt idx="7">
                  <c:v>6.4202489852905273</c:v>
                </c:pt>
                <c:pt idx="8">
                  <c:v>6.6054388682047529</c:v>
                </c:pt>
                <c:pt idx="9">
                  <c:v>7.0053553581237793</c:v>
                </c:pt>
                <c:pt idx="10">
                  <c:v>7.0269851684570313</c:v>
                </c:pt>
                <c:pt idx="11">
                  <c:v>7.2660071055094404</c:v>
                </c:pt>
                <c:pt idx="12">
                  <c:v>7.2675995826721191</c:v>
                </c:pt>
                <c:pt idx="13">
                  <c:v>7.701741536458333</c:v>
                </c:pt>
                <c:pt idx="14">
                  <c:v>7.7825944105784091</c:v>
                </c:pt>
                <c:pt idx="15">
                  <c:v>7.9580265680948896</c:v>
                </c:pt>
                <c:pt idx="16">
                  <c:v>7.9928857485453291</c:v>
                </c:pt>
                <c:pt idx="17">
                  <c:v>8.3978687922159825</c:v>
                </c:pt>
                <c:pt idx="18">
                  <c:v>8.4817784627278652</c:v>
                </c:pt>
                <c:pt idx="19">
                  <c:v>9.1806624730428066</c:v>
                </c:pt>
                <c:pt idx="20">
                  <c:v>9.2693386077880859</c:v>
                </c:pt>
                <c:pt idx="21">
                  <c:v>9.4119377136230469</c:v>
                </c:pt>
                <c:pt idx="22">
                  <c:v>10.620942751566568</c:v>
                </c:pt>
                <c:pt idx="23">
                  <c:v>11.551312128702799</c:v>
                </c:pt>
                <c:pt idx="24">
                  <c:v>11.947301228841146</c:v>
                </c:pt>
                <c:pt idx="25">
                  <c:v>12.22343889872233</c:v>
                </c:pt>
                <c:pt idx="26">
                  <c:v>13.796688556671143</c:v>
                </c:pt>
              </c:numCache>
            </c:numRef>
          </c:val>
        </c:ser>
        <c:dLbls>
          <c:showLegendKey val="0"/>
          <c:showVal val="0"/>
          <c:showCatName val="0"/>
          <c:showSerName val="0"/>
          <c:showPercent val="0"/>
          <c:showBubbleSize val="0"/>
        </c:dLbls>
        <c:gapWidth val="75"/>
        <c:axId val="153388544"/>
        <c:axId val="153390080"/>
      </c:barChart>
      <c:lineChart>
        <c:grouping val="standard"/>
        <c:varyColors val="0"/>
        <c:ser>
          <c:idx val="7"/>
          <c:order val="0"/>
          <c:tx>
            <c:v>mid-2000s</c:v>
          </c:tx>
          <c:spPr>
            <a:ln w="28575" cap="rnd" cmpd="sng" algn="ctr">
              <a:noFill/>
              <a:prstDash val="solid"/>
              <a:round/>
            </a:ln>
            <a:effectLst/>
            <a:extLst>
              <a:ext uri="{91240B29-F687-4F45-9708-019B960494DF}">
                <a14:hiddenLine xmlns:a14="http://schemas.microsoft.com/office/drawing/2010/main" w="28575" cap="rnd" cmpd="sng" algn="ctr">
                  <a:solidFill>
                    <a:srgbClr val="C0504D">
                      <a:tint val="77000"/>
                      <a:shade val="95000"/>
                      <a:satMod val="105000"/>
                    </a:srgbClr>
                  </a:solidFill>
                  <a:prstDash val="solid"/>
                  <a:round/>
                </a14:hiddenLine>
              </a:ext>
            </a:extLst>
          </c:spPr>
          <c:marker>
            <c:symbol val="diamond"/>
            <c:size val="8"/>
            <c:spPr>
              <a:solidFill>
                <a:srgbClr val="FFFFFF"/>
              </a:solidFill>
              <a:ln w="6350">
                <a:solidFill>
                  <a:srgbClr val="000000"/>
                </a:solidFill>
                <a:prstDash val="solid"/>
              </a:ln>
              <a:effectLst/>
              <a:extLst/>
            </c:spPr>
          </c:marker>
          <c:dPt>
            <c:idx val="14"/>
            <c:marker>
              <c:spPr>
                <a:solidFill>
                  <a:sysClr val="window" lastClr="FFFFFF">
                    <a:lumMod val="85000"/>
                  </a:sysClr>
                </a:solidFill>
                <a:ln w="6350">
                  <a:solidFill>
                    <a:srgbClr val="000000"/>
                  </a:solidFill>
                  <a:prstDash val="solid"/>
                </a:ln>
                <a:effectLst/>
                <a:extLst/>
              </c:spPr>
            </c:marker>
            <c:bubble3D val="0"/>
          </c:dPt>
          <c:dPt>
            <c:idx val="15"/>
            <c:marker>
              <c:spPr>
                <a:solidFill>
                  <a:sysClr val="window" lastClr="FFFFFF"/>
                </a:solidFill>
                <a:ln w="6350">
                  <a:solidFill>
                    <a:srgbClr val="000000"/>
                  </a:solidFill>
                  <a:prstDash val="solid"/>
                </a:ln>
                <a:effectLst/>
                <a:extLst/>
              </c:spPr>
            </c:marker>
            <c:bubble3D val="0"/>
          </c:dPt>
          <c:dPt>
            <c:idx val="16"/>
            <c:marker>
              <c:spPr>
                <a:solidFill>
                  <a:sysClr val="window" lastClr="FFFFFF"/>
                </a:solidFill>
                <a:ln w="6350">
                  <a:solidFill>
                    <a:srgbClr val="000000"/>
                  </a:solidFill>
                  <a:prstDash val="solid"/>
                </a:ln>
                <a:effectLst/>
                <a:extLst/>
              </c:spPr>
            </c:marker>
            <c:bubble3D val="0"/>
          </c:dPt>
          <c:cat>
            <c:strRef>
              <c:f>'Figure Job to Job (PPT)'!$C$5:$C$31</c:f>
              <c:strCache>
                <c:ptCount val="27"/>
                <c:pt idx="0">
                  <c:v>SVK</c:v>
                </c:pt>
                <c:pt idx="1">
                  <c:v>ITA</c:v>
                </c:pt>
                <c:pt idx="2">
                  <c:v>JPN</c:v>
                </c:pt>
                <c:pt idx="3">
                  <c:v>USA</c:v>
                </c:pt>
                <c:pt idx="4">
                  <c:v>GRC</c:v>
                </c:pt>
                <c:pt idx="5">
                  <c:v>CZE</c:v>
                </c:pt>
                <c:pt idx="6">
                  <c:v>SWE</c:v>
                </c:pt>
                <c:pt idx="7">
                  <c:v>LVA</c:v>
                </c:pt>
                <c:pt idx="8">
                  <c:v>PRT</c:v>
                </c:pt>
                <c:pt idx="9">
                  <c:v>BEL</c:v>
                </c:pt>
                <c:pt idx="10">
                  <c:v>NLD</c:v>
                </c:pt>
                <c:pt idx="11">
                  <c:v>POL</c:v>
                </c:pt>
                <c:pt idx="12">
                  <c:v>FRA</c:v>
                </c:pt>
                <c:pt idx="13">
                  <c:v>LUX</c:v>
                </c:pt>
                <c:pt idx="14">
                  <c:v>OECD</c:v>
                </c:pt>
                <c:pt idx="15">
                  <c:v>ESP</c:v>
                </c:pt>
                <c:pt idx="16">
                  <c:v>FIN</c:v>
                </c:pt>
                <c:pt idx="17">
                  <c:v>DEU</c:v>
                </c:pt>
                <c:pt idx="18">
                  <c:v>NOR</c:v>
                </c:pt>
                <c:pt idx="19">
                  <c:v>AUT</c:v>
                </c:pt>
                <c:pt idx="20">
                  <c:v>EST</c:v>
                </c:pt>
                <c:pt idx="21">
                  <c:v>KOR</c:v>
                </c:pt>
                <c:pt idx="22">
                  <c:v>LTU</c:v>
                </c:pt>
                <c:pt idx="23">
                  <c:v>GBR</c:v>
                </c:pt>
                <c:pt idx="24">
                  <c:v>DNK</c:v>
                </c:pt>
                <c:pt idx="25">
                  <c:v>ISL</c:v>
                </c:pt>
                <c:pt idx="26">
                  <c:v>AUS</c:v>
                </c:pt>
              </c:strCache>
            </c:strRef>
          </c:cat>
          <c:val>
            <c:numRef>
              <c:f>'Figure Job to Job (PPT)'!$H$5:$H$31</c:f>
              <c:numCache>
                <c:formatCode>0.00</c:formatCode>
                <c:ptCount val="27"/>
                <c:pt idx="0">
                  <c:v>6.2685589790344238</c:v>
                </c:pt>
                <c:pt idx="1">
                  <c:v>6.3460548718770342</c:v>
                </c:pt>
                <c:pt idx="2">
                  <c:v>9.9175231456756592</c:v>
                </c:pt>
                <c:pt idx="3">
                  <c:v>5.9711694717407227</c:v>
                </c:pt>
                <c:pt idx="4">
                  <c:v>5.6548374493916826</c:v>
                </c:pt>
                <c:pt idx="5">
                  <c:v>6.2404697736104326</c:v>
                </c:pt>
                <c:pt idx="6">
                  <c:v>3.3012661933898926</c:v>
                </c:pt>
                <c:pt idx="7">
                  <c:v>11.216838200887045</c:v>
                </c:pt>
                <c:pt idx="8">
                  <c:v>6.1220582326253252</c:v>
                </c:pt>
                <c:pt idx="9">
                  <c:v>7.1548808415730791</c:v>
                </c:pt>
                <c:pt idx="10">
                  <c:v>4.3909337520599365</c:v>
                </c:pt>
                <c:pt idx="11">
                  <c:v>6.5360879898071289</c:v>
                </c:pt>
                <c:pt idx="12">
                  <c:v>2.9106480280558267</c:v>
                </c:pt>
                <c:pt idx="13">
                  <c:v>5.6166760126749677</c:v>
                </c:pt>
                <c:pt idx="14">
                  <c:v>8.5177539253234862</c:v>
                </c:pt>
                <c:pt idx="15">
                  <c:v>9.1187739372253418</c:v>
                </c:pt>
                <c:pt idx="16">
                  <c:v>11.304128964742025</c:v>
                </c:pt>
                <c:pt idx="17">
                  <c:v>5.9889769554138184</c:v>
                </c:pt>
                <c:pt idx="18">
                  <c:v>12.474631468454996</c:v>
                </c:pt>
                <c:pt idx="19">
                  <c:v>6.9520638783772783</c:v>
                </c:pt>
                <c:pt idx="20">
                  <c:v>10.72905413309733</c:v>
                </c:pt>
                <c:pt idx="21">
                  <c:v>10.548948923746744</c:v>
                </c:pt>
                <c:pt idx="22">
                  <c:v>8.8635066350301113</c:v>
                </c:pt>
                <c:pt idx="23">
                  <c:v>11.418637911478678</c:v>
                </c:pt>
                <c:pt idx="24">
                  <c:v>12.83563232421875</c:v>
                </c:pt>
                <c:pt idx="25">
                  <c:v>19.088459332784016</c:v>
                </c:pt>
                <c:pt idx="26">
                  <c:v>14.83653736114502</c:v>
                </c:pt>
              </c:numCache>
            </c:numRef>
          </c:val>
          <c:smooth val="0"/>
        </c:ser>
        <c:dLbls>
          <c:showLegendKey val="0"/>
          <c:showVal val="0"/>
          <c:showCatName val="0"/>
          <c:showSerName val="0"/>
          <c:showPercent val="0"/>
          <c:showBubbleSize val="0"/>
        </c:dLbls>
        <c:marker val="1"/>
        <c:smooth val="0"/>
        <c:axId val="153388544"/>
        <c:axId val="153390080"/>
      </c:lineChart>
      <c:catAx>
        <c:axId val="153388544"/>
        <c:scaling>
          <c:orientation val="minMax"/>
        </c:scaling>
        <c:delete val="0"/>
        <c:axPos val="b"/>
        <c:majorGridlines>
          <c:spPr>
            <a:ln w="9525" cmpd="sng">
              <a:solidFill>
                <a:srgbClr val="FFFFFF"/>
              </a:solidFill>
              <a:prstDash val="solid"/>
            </a:ln>
          </c:spPr>
        </c:majorGridlines>
        <c:majorTickMark val="none"/>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sz="1100" b="0" i="0">
                <a:solidFill>
                  <a:srgbClr val="000000"/>
                </a:solidFill>
                <a:latin typeface="Arial Narrow"/>
                <a:ea typeface="Arial Narrow"/>
                <a:cs typeface="Arial Narrow"/>
              </a:defRPr>
            </a:pPr>
            <a:endParaRPr lang="en-US"/>
          </a:p>
        </c:txPr>
        <c:crossAx val="153390080"/>
        <c:crosses val="autoZero"/>
        <c:auto val="1"/>
        <c:lblAlgn val="ctr"/>
        <c:lblOffset val="0"/>
        <c:tickLblSkip val="1"/>
        <c:noMultiLvlLbl val="0"/>
      </c:catAx>
      <c:valAx>
        <c:axId val="153390080"/>
        <c:scaling>
          <c:orientation val="minMax"/>
          <c:max val="20"/>
          <c:min val="0"/>
        </c:scaling>
        <c:delete val="0"/>
        <c:axPos val="l"/>
        <c:majorGridlines>
          <c:spPr>
            <a:ln w="9525" cmpd="sng">
              <a:solidFill>
                <a:srgbClr val="FFFFFF"/>
              </a:solidFill>
              <a:prstDash val="solid"/>
            </a:ln>
          </c:spPr>
        </c:majorGridlines>
        <c:title>
          <c:tx>
            <c:rich>
              <a:bodyPr rot="0" vert="horz"/>
              <a:lstStyle/>
              <a:p>
                <a:pPr>
                  <a:defRPr sz="1000" b="0" i="0">
                    <a:solidFill>
                      <a:srgbClr val="000000"/>
                    </a:solidFill>
                    <a:latin typeface="Arial Narrow"/>
                  </a:defRPr>
                </a:pPr>
                <a:r>
                  <a:rPr lang="en-GB" sz="1000" b="0" i="0">
                    <a:solidFill>
                      <a:srgbClr val="000000"/>
                    </a:solidFill>
                    <a:latin typeface="Arial Narrow"/>
                  </a:rPr>
                  <a:t>%</a:t>
                </a:r>
              </a:p>
            </c:rich>
          </c:tx>
          <c:layout>
            <c:manualLayout>
              <c:xMode val="edge"/>
              <c:yMode val="edge"/>
              <c:x val="4.7321844434094085E-3"/>
              <c:y val="3.2199307394261995E-2"/>
            </c:manualLayout>
          </c:layout>
          <c:overlay val="0"/>
        </c:title>
        <c:numFmt formatCode="General"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050" b="0" i="0">
                <a:solidFill>
                  <a:srgbClr val="000000"/>
                </a:solidFill>
                <a:latin typeface="Arial Narrow"/>
                <a:ea typeface="Arial Narrow"/>
                <a:cs typeface="Arial Narrow"/>
              </a:defRPr>
            </a:pPr>
            <a:endParaRPr lang="en-US"/>
          </a:p>
        </c:txPr>
        <c:crossAx val="153388544"/>
        <c:crosses val="autoZero"/>
        <c:crossBetween val="between"/>
      </c:valAx>
      <c:spPr>
        <a:solidFill>
          <a:srgbClr val="F4FFFF"/>
        </a:solidFill>
        <a:ln w="9525">
          <a:solidFill>
            <a:srgbClr val="000000"/>
          </a:solidFill>
        </a:ln>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8.7445796086387494E-3"/>
          <c:y val="0.1245442333890059"/>
          <c:w val="0.98906927548920154"/>
          <c:h val="0.86549536508917024"/>
        </c:manualLayout>
      </c:layout>
      <c:barChart>
        <c:barDir val="col"/>
        <c:grouping val="clustered"/>
        <c:varyColors val="0"/>
        <c:ser>
          <c:idx val="0"/>
          <c:order val="0"/>
          <c:tx>
            <c:strRef>
              <c:f>'Figure Sep Decomp (PrePost)'!$K$5</c:f>
              <c:strCache>
                <c:ptCount val="1"/>
                <c:pt idx="0">
                  <c:v>mid-2010s</c:v>
                </c:pt>
              </c:strCache>
            </c:strRef>
          </c:tx>
          <c:spPr>
            <a:solidFill>
              <a:srgbClr val="4F81BD"/>
            </a:solidFill>
            <a:ln w="6350" cmpd="sng">
              <a:solidFill>
                <a:srgbClr val="000000"/>
              </a:solidFill>
              <a:round/>
            </a:ln>
            <a:effectLst/>
          </c:spPr>
          <c:invertIfNegative val="0"/>
          <c:dPt>
            <c:idx val="8"/>
            <c:invertIfNegative val="0"/>
            <c:bubble3D val="0"/>
            <c:spPr>
              <a:solidFill>
                <a:sysClr val="windowText" lastClr="000000"/>
              </a:solidFill>
              <a:ln w="6350" cmpd="sng">
                <a:solidFill>
                  <a:srgbClr val="000000"/>
                </a:solidFill>
                <a:round/>
              </a:ln>
              <a:effectLst/>
            </c:spPr>
          </c:dPt>
          <c:dPt>
            <c:idx val="9"/>
            <c:invertIfNegative val="0"/>
            <c:bubble3D val="0"/>
          </c:dPt>
          <c:cat>
            <c:strRef>
              <c:f>'Figure Sep Decomp (PrePost)'!$J$6:$J$30</c:f>
              <c:strCache>
                <c:ptCount val="25"/>
                <c:pt idx="0">
                  <c:v>ITA</c:v>
                </c:pt>
                <c:pt idx="1">
                  <c:v>ESP</c:v>
                </c:pt>
                <c:pt idx="2">
                  <c:v>PRT</c:v>
                </c:pt>
                <c:pt idx="3">
                  <c:v>GRC</c:v>
                </c:pt>
                <c:pt idx="4">
                  <c:v>FRA</c:v>
                </c:pt>
                <c:pt idx="5">
                  <c:v>POL</c:v>
                </c:pt>
                <c:pt idx="6">
                  <c:v>DEU</c:v>
                </c:pt>
                <c:pt idx="7">
                  <c:v>FIN</c:v>
                </c:pt>
                <c:pt idx="8">
                  <c:v>OECD</c:v>
                </c:pt>
                <c:pt idx="9">
                  <c:v>SVK</c:v>
                </c:pt>
                <c:pt idx="10">
                  <c:v>SWE</c:v>
                </c:pt>
                <c:pt idx="11">
                  <c:v>BEL</c:v>
                </c:pt>
                <c:pt idx="12">
                  <c:v>NLD</c:v>
                </c:pt>
                <c:pt idx="13">
                  <c:v>LVA</c:v>
                </c:pt>
                <c:pt idx="14">
                  <c:v>DNK</c:v>
                </c:pt>
                <c:pt idx="15">
                  <c:v>LUX</c:v>
                </c:pt>
                <c:pt idx="16">
                  <c:v>EST</c:v>
                </c:pt>
                <c:pt idx="17">
                  <c:v>ISL</c:v>
                </c:pt>
                <c:pt idx="18">
                  <c:v>CZE</c:v>
                </c:pt>
                <c:pt idx="19">
                  <c:v>AUT</c:v>
                </c:pt>
                <c:pt idx="20">
                  <c:v>AUS</c:v>
                </c:pt>
                <c:pt idx="21">
                  <c:v>NOR</c:v>
                </c:pt>
                <c:pt idx="22">
                  <c:v>GBR</c:v>
                </c:pt>
                <c:pt idx="23">
                  <c:v>LTU</c:v>
                </c:pt>
                <c:pt idx="24">
                  <c:v>JPN</c:v>
                </c:pt>
              </c:strCache>
            </c:strRef>
          </c:cat>
          <c:val>
            <c:numRef>
              <c:f>'Figure Sep Decomp (PrePost)'!$K$6:$K$30</c:f>
              <c:numCache>
                <c:formatCode>0.0</c:formatCode>
                <c:ptCount val="25"/>
                <c:pt idx="0">
                  <c:v>76.451705305235834</c:v>
                </c:pt>
                <c:pt idx="1">
                  <c:v>71.265217615501186</c:v>
                </c:pt>
                <c:pt idx="2">
                  <c:v>62.4987520069308</c:v>
                </c:pt>
                <c:pt idx="3">
                  <c:v>59.753045797083061</c:v>
                </c:pt>
                <c:pt idx="4">
                  <c:v>57.938913283899588</c:v>
                </c:pt>
                <c:pt idx="5">
                  <c:v>53.175908954582674</c:v>
                </c:pt>
                <c:pt idx="6">
                  <c:v>51.530013805795875</c:v>
                </c:pt>
                <c:pt idx="7">
                  <c:v>49.118411315084053</c:v>
                </c:pt>
                <c:pt idx="8">
                  <c:v>45.865594735272666</c:v>
                </c:pt>
                <c:pt idx="9">
                  <c:v>45.969516815661422</c:v>
                </c:pt>
                <c:pt idx="10">
                  <c:v>44.094263185381202</c:v>
                </c:pt>
                <c:pt idx="11">
                  <c:v>43.427385327275779</c:v>
                </c:pt>
                <c:pt idx="12">
                  <c:v>42.227565755435222</c:v>
                </c:pt>
                <c:pt idx="13">
                  <c:v>41.039510567325294</c:v>
                </c:pt>
                <c:pt idx="14">
                  <c:v>40.230739622456007</c:v>
                </c:pt>
                <c:pt idx="15">
                  <c:v>39.960908423799019</c:v>
                </c:pt>
                <c:pt idx="16">
                  <c:v>38.343128711558883</c:v>
                </c:pt>
                <c:pt idx="17">
                  <c:v>36.60896153430317</c:v>
                </c:pt>
                <c:pt idx="18">
                  <c:v>35.888080054516664</c:v>
                </c:pt>
                <c:pt idx="19">
                  <c:v>32.439472972282353</c:v>
                </c:pt>
                <c:pt idx="20">
                  <c:v>31.895016485848494</c:v>
                </c:pt>
                <c:pt idx="21">
                  <c:v>31.685582830299317</c:v>
                </c:pt>
                <c:pt idx="22">
                  <c:v>29.778175577912453</c:v>
                </c:pt>
                <c:pt idx="23">
                  <c:v>24.276305120522476</c:v>
                </c:pt>
                <c:pt idx="24">
                  <c:v>13.461537903240897</c:v>
                </c:pt>
              </c:numCache>
            </c:numRef>
          </c:val>
        </c:ser>
        <c:dLbls>
          <c:showLegendKey val="0"/>
          <c:showVal val="0"/>
          <c:showCatName val="0"/>
          <c:showSerName val="0"/>
          <c:showPercent val="0"/>
          <c:showBubbleSize val="0"/>
        </c:dLbls>
        <c:gapWidth val="75"/>
        <c:axId val="153049728"/>
        <c:axId val="153055616"/>
      </c:barChart>
      <c:lineChart>
        <c:grouping val="standard"/>
        <c:varyColors val="0"/>
        <c:ser>
          <c:idx val="7"/>
          <c:order val="1"/>
          <c:tx>
            <c:strRef>
              <c:f>'Figure Sep Decomp (PrePost)'!$L$5</c:f>
              <c:strCache>
                <c:ptCount val="1"/>
                <c:pt idx="0">
                  <c:v>mid-2000s</c:v>
                </c:pt>
              </c:strCache>
            </c:strRef>
          </c:tx>
          <c:spPr>
            <a:ln w="28575" cap="rnd" cmpd="sng" algn="ctr">
              <a:noFill/>
              <a:prstDash val="solid"/>
              <a:round/>
            </a:ln>
            <a:effectLst/>
            <a:extLst>
              <a:ext uri="{91240B29-F687-4F45-9708-019B960494DF}">
                <a14:hiddenLine xmlns:a14="http://schemas.microsoft.com/office/drawing/2010/main" w="28575" cap="rnd" cmpd="sng" algn="ctr">
                  <a:solidFill>
                    <a:srgbClr val="C0504D">
                      <a:tint val="77000"/>
                      <a:shade val="95000"/>
                      <a:satMod val="105000"/>
                    </a:srgbClr>
                  </a:solidFill>
                  <a:prstDash val="solid"/>
                  <a:round/>
                </a14:hiddenLine>
              </a:ext>
            </a:extLst>
          </c:spPr>
          <c:marker>
            <c:symbol val="diamond"/>
            <c:size val="7"/>
            <c:spPr>
              <a:solidFill>
                <a:srgbClr val="FFFFFF"/>
              </a:solidFill>
              <a:ln w="3175">
                <a:solidFill>
                  <a:srgbClr val="000000"/>
                </a:solidFill>
                <a:prstDash val="solid"/>
              </a:ln>
              <a:effectLst/>
              <a:extLst/>
            </c:spPr>
          </c:marker>
          <c:dPt>
            <c:idx val="8"/>
            <c:marker>
              <c:spPr>
                <a:solidFill>
                  <a:sysClr val="window" lastClr="FFFFFF">
                    <a:lumMod val="85000"/>
                  </a:sysClr>
                </a:solidFill>
                <a:ln w="3175">
                  <a:solidFill>
                    <a:srgbClr val="000000"/>
                  </a:solidFill>
                  <a:prstDash val="solid"/>
                </a:ln>
                <a:effectLst/>
                <a:extLst/>
              </c:spPr>
            </c:marker>
            <c:bubble3D val="0"/>
          </c:dPt>
          <c:dPt>
            <c:idx val="9"/>
            <c:marker>
              <c:spPr>
                <a:solidFill>
                  <a:sysClr val="window" lastClr="FFFFFF"/>
                </a:solidFill>
                <a:ln w="3175">
                  <a:solidFill>
                    <a:srgbClr val="000000"/>
                  </a:solidFill>
                  <a:prstDash val="solid"/>
                </a:ln>
                <a:effectLst/>
                <a:extLst/>
              </c:spPr>
            </c:marker>
            <c:bubble3D val="0"/>
          </c:dPt>
          <c:cat>
            <c:strRef>
              <c:f>'Figure Sep Decomp (PrePost)'!$J$6:$J$27</c:f>
              <c:strCache>
                <c:ptCount val="22"/>
                <c:pt idx="0">
                  <c:v>ITA</c:v>
                </c:pt>
                <c:pt idx="1">
                  <c:v>ESP</c:v>
                </c:pt>
                <c:pt idx="2">
                  <c:v>PRT</c:v>
                </c:pt>
                <c:pt idx="3">
                  <c:v>GRC</c:v>
                </c:pt>
                <c:pt idx="4">
                  <c:v>FRA</c:v>
                </c:pt>
                <c:pt idx="5">
                  <c:v>POL</c:v>
                </c:pt>
                <c:pt idx="6">
                  <c:v>DEU</c:v>
                </c:pt>
                <c:pt idx="7">
                  <c:v>FIN</c:v>
                </c:pt>
                <c:pt idx="8">
                  <c:v>OECD</c:v>
                </c:pt>
                <c:pt idx="9">
                  <c:v>SVK</c:v>
                </c:pt>
                <c:pt idx="10">
                  <c:v>SWE</c:v>
                </c:pt>
                <c:pt idx="11">
                  <c:v>BEL</c:v>
                </c:pt>
                <c:pt idx="12">
                  <c:v>NLD</c:v>
                </c:pt>
                <c:pt idx="13">
                  <c:v>LVA</c:v>
                </c:pt>
                <c:pt idx="14">
                  <c:v>DNK</c:v>
                </c:pt>
                <c:pt idx="15">
                  <c:v>LUX</c:v>
                </c:pt>
                <c:pt idx="16">
                  <c:v>EST</c:v>
                </c:pt>
                <c:pt idx="17">
                  <c:v>ISL</c:v>
                </c:pt>
                <c:pt idx="18">
                  <c:v>CZE</c:v>
                </c:pt>
                <c:pt idx="19">
                  <c:v>AUT</c:v>
                </c:pt>
                <c:pt idx="20">
                  <c:v>AUS</c:v>
                </c:pt>
                <c:pt idx="21">
                  <c:v>NOR</c:v>
                </c:pt>
              </c:strCache>
            </c:strRef>
          </c:cat>
          <c:val>
            <c:numRef>
              <c:f>'Figure Sep Decomp (PrePost)'!$L$6:$L$30</c:f>
              <c:numCache>
                <c:formatCode>0.0</c:formatCode>
                <c:ptCount val="25"/>
                <c:pt idx="0">
                  <c:v>52.296155746132698</c:v>
                </c:pt>
                <c:pt idx="1">
                  <c:v>58.577829280525641</c:v>
                </c:pt>
                <c:pt idx="2">
                  <c:v>55.578565629130125</c:v>
                </c:pt>
                <c:pt idx="3">
                  <c:v>43.163442560000796</c:v>
                </c:pt>
                <c:pt idx="4">
                  <c:v>56.393807460854482</c:v>
                </c:pt>
                <c:pt idx="5">
                  <c:v>56.192310399160746</c:v>
                </c:pt>
                <c:pt idx="6">
                  <c:v>53.979262023808502</c:v>
                </c:pt>
                <c:pt idx="7">
                  <c:v>59.089165642175956</c:v>
                </c:pt>
                <c:pt idx="8">
                  <c:v>40.696013513339338</c:v>
                </c:pt>
                <c:pt idx="9">
                  <c:v>57.449180465069183</c:v>
                </c:pt>
                <c:pt idx="10">
                  <c:v>62.269937084008689</c:v>
                </c:pt>
                <c:pt idx="11">
                  <c:v>46.320126465118797</c:v>
                </c:pt>
                <c:pt idx="12">
                  <c:v>24.324336124991781</c:v>
                </c:pt>
                <c:pt idx="13">
                  <c:v>35.636168458693149</c:v>
                </c:pt>
                <c:pt idx="14">
                  <c:v>50.349752612132534</c:v>
                </c:pt>
                <c:pt idx="15">
                  <c:v>39.002005802970203</c:v>
                </c:pt>
                <c:pt idx="16">
                  <c:v>37.596634393192275</c:v>
                </c:pt>
                <c:pt idx="17">
                  <c:v>20.727047200710409</c:v>
                </c:pt>
                <c:pt idx="18">
                  <c:v>39.714969492598406</c:v>
                </c:pt>
                <c:pt idx="19">
                  <c:v>38.15285940260403</c:v>
                </c:pt>
                <c:pt idx="20">
                  <c:v>25.638759356434971</c:v>
                </c:pt>
                <c:pt idx="21">
                  <c:v>24.436107572044623</c:v>
                </c:pt>
                <c:pt idx="22">
                  <c:v>28.382023716393885</c:v>
                </c:pt>
                <c:pt idx="23">
                  <c:v>34.448721330657683</c:v>
                </c:pt>
                <c:pt idx="24">
                  <c:v>11.819720276192875</c:v>
                </c:pt>
              </c:numCache>
            </c:numRef>
          </c:val>
          <c:smooth val="0"/>
        </c:ser>
        <c:dLbls>
          <c:showLegendKey val="0"/>
          <c:showVal val="0"/>
          <c:showCatName val="0"/>
          <c:showSerName val="0"/>
          <c:showPercent val="0"/>
          <c:showBubbleSize val="0"/>
        </c:dLbls>
        <c:marker val="1"/>
        <c:smooth val="0"/>
        <c:axId val="153049728"/>
        <c:axId val="153055616"/>
      </c:lineChart>
      <c:catAx>
        <c:axId val="153049728"/>
        <c:scaling>
          <c:orientation val="minMax"/>
        </c:scaling>
        <c:delete val="0"/>
        <c:axPos val="b"/>
        <c:majorGridlines>
          <c:spPr>
            <a:ln w="9525" cmpd="sng">
              <a:solidFill>
                <a:srgbClr val="FFFFFF"/>
              </a:solidFill>
              <a:prstDash val="solid"/>
            </a:ln>
          </c:spPr>
        </c:majorGridlines>
        <c:numFmt formatCode="0.0" sourceLinked="1"/>
        <c:majorTickMark val="none"/>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sz="1100" b="0" i="0">
                <a:solidFill>
                  <a:srgbClr val="000000"/>
                </a:solidFill>
                <a:latin typeface="Arial Narrow"/>
                <a:ea typeface="Arial Narrow"/>
                <a:cs typeface="Arial Narrow"/>
              </a:defRPr>
            </a:pPr>
            <a:endParaRPr lang="en-US"/>
          </a:p>
        </c:txPr>
        <c:crossAx val="153055616"/>
        <c:crosses val="autoZero"/>
        <c:auto val="1"/>
        <c:lblAlgn val="ctr"/>
        <c:lblOffset val="0"/>
        <c:tickLblSkip val="1"/>
        <c:noMultiLvlLbl val="0"/>
      </c:catAx>
      <c:valAx>
        <c:axId val="153055616"/>
        <c:scaling>
          <c:orientation val="minMax"/>
        </c:scaling>
        <c:delete val="0"/>
        <c:axPos val="l"/>
        <c:majorGridlines>
          <c:spPr>
            <a:ln w="9525" cmpd="sng">
              <a:solidFill>
                <a:srgbClr val="FFFFFF"/>
              </a:solidFill>
              <a:prstDash val="solid"/>
            </a:ln>
          </c:spPr>
        </c:majorGridlines>
        <c:title>
          <c:tx>
            <c:rich>
              <a:bodyPr rot="0" vert="horz"/>
              <a:lstStyle/>
              <a:p>
                <a:pPr>
                  <a:defRPr sz="1100" b="0" i="0">
                    <a:solidFill>
                      <a:srgbClr val="000000"/>
                    </a:solidFill>
                    <a:latin typeface="Arial Narrow"/>
                  </a:defRPr>
                </a:pPr>
                <a:r>
                  <a:rPr lang="en-GB" sz="1100" b="0" i="0">
                    <a:solidFill>
                      <a:srgbClr val="000000"/>
                    </a:solidFill>
                    <a:latin typeface="Arial Narrow"/>
                  </a:rPr>
                  <a:t>%</a:t>
                </a:r>
              </a:p>
            </c:rich>
          </c:tx>
          <c:layout>
            <c:manualLayout>
              <c:xMode val="edge"/>
              <c:yMode val="edge"/>
              <c:x val="7.0187551823190737E-3"/>
              <c:y val="2.7806382342953059E-2"/>
            </c:manualLayout>
          </c:layout>
          <c:overlay val="0"/>
        </c:title>
        <c:numFmt formatCode="General"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100" b="0" i="0">
                <a:solidFill>
                  <a:srgbClr val="000000"/>
                </a:solidFill>
                <a:latin typeface="Arial Narrow"/>
                <a:ea typeface="Arial Narrow"/>
                <a:cs typeface="Arial Narrow"/>
              </a:defRPr>
            </a:pPr>
            <a:endParaRPr lang="en-US"/>
          </a:p>
        </c:txPr>
        <c:crossAx val="153049728"/>
        <c:crosses val="autoZero"/>
        <c:crossBetween val="between"/>
      </c:valAx>
      <c:spPr>
        <a:solidFill>
          <a:srgbClr val="F4FFFF"/>
        </a:solidFill>
        <a:ln w="9525">
          <a:solidFill>
            <a:srgbClr val="000000"/>
          </a:solidFill>
        </a:ln>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8.7445796086387494E-3"/>
          <c:y val="0.13285764016894772"/>
          <c:w val="0.98906927548920154"/>
          <c:h val="0.85718195830922839"/>
        </c:manualLayout>
      </c:layout>
      <c:barChart>
        <c:barDir val="col"/>
        <c:grouping val="clustered"/>
        <c:varyColors val="0"/>
        <c:ser>
          <c:idx val="0"/>
          <c:order val="0"/>
          <c:tx>
            <c:strRef>
              <c:f>'Figure Age_Grp (PrePost)'!$J$40</c:f>
              <c:strCache>
                <c:ptCount val="1"/>
                <c:pt idx="0">
                  <c:v>mid-2000s</c:v>
                </c:pt>
              </c:strCache>
            </c:strRef>
          </c:tx>
          <c:spPr>
            <a:solidFill>
              <a:srgbClr val="4F81BD"/>
            </a:solidFill>
            <a:ln w="6350" cmpd="sng">
              <a:solidFill>
                <a:srgbClr val="000000"/>
              </a:solidFill>
              <a:round/>
            </a:ln>
            <a:effectLst/>
          </c:spPr>
          <c:invertIfNegative val="0"/>
          <c:cat>
            <c:strRef>
              <c:f>'Figure Age_Grp (PrePost)'!$I$41:$I$43</c:f>
              <c:strCache>
                <c:ptCount val="3"/>
                <c:pt idx="0">
                  <c:v>Youth</c:v>
                </c:pt>
                <c:pt idx="1">
                  <c:v>Prime</c:v>
                </c:pt>
                <c:pt idx="2">
                  <c:v>Older</c:v>
                </c:pt>
              </c:strCache>
            </c:strRef>
          </c:cat>
          <c:val>
            <c:numRef>
              <c:f>'Figure Age_Grp (PrePost)'!$J$41:$J$43</c:f>
              <c:numCache>
                <c:formatCode>0.0</c:formatCode>
                <c:ptCount val="3"/>
                <c:pt idx="0">
                  <c:v>14.983249673843384</c:v>
                </c:pt>
                <c:pt idx="1">
                  <c:v>7.2287311148643489</c:v>
                </c:pt>
                <c:pt idx="2">
                  <c:v>3.5354817521572115</c:v>
                </c:pt>
              </c:numCache>
            </c:numRef>
          </c:val>
        </c:ser>
        <c:ser>
          <c:idx val="1"/>
          <c:order val="1"/>
          <c:tx>
            <c:strRef>
              <c:f>'Figure Age_Grp (PrePost)'!$K$40</c:f>
              <c:strCache>
                <c:ptCount val="1"/>
                <c:pt idx="0">
                  <c:v>mid-2010s</c:v>
                </c:pt>
              </c:strCache>
            </c:strRef>
          </c:tx>
          <c:spPr>
            <a:solidFill>
              <a:srgbClr val="CCCCCC"/>
            </a:solidFill>
            <a:ln w="6350" cmpd="sng">
              <a:solidFill>
                <a:srgbClr val="000000"/>
              </a:solidFill>
              <a:round/>
            </a:ln>
            <a:effectLst/>
          </c:spPr>
          <c:invertIfNegative val="0"/>
          <c:cat>
            <c:strRef>
              <c:f>'Figure Age_Grp (PrePost)'!$I$41:$I$43</c:f>
              <c:strCache>
                <c:ptCount val="3"/>
                <c:pt idx="0">
                  <c:v>Youth</c:v>
                </c:pt>
                <c:pt idx="1">
                  <c:v>Prime</c:v>
                </c:pt>
                <c:pt idx="2">
                  <c:v>Older</c:v>
                </c:pt>
              </c:strCache>
            </c:strRef>
          </c:cat>
          <c:val>
            <c:numRef>
              <c:f>'Figure Age_Grp (PrePost)'!$K$41:$K$43</c:f>
              <c:numCache>
                <c:formatCode>0.0</c:formatCode>
                <c:ptCount val="3"/>
                <c:pt idx="0">
                  <c:v>14.350325736999512</c:v>
                </c:pt>
                <c:pt idx="1">
                  <c:v>7.0968050956726074</c:v>
                </c:pt>
                <c:pt idx="2">
                  <c:v>3.3488297653198242</c:v>
                </c:pt>
              </c:numCache>
            </c:numRef>
          </c:val>
        </c:ser>
        <c:dLbls>
          <c:showLegendKey val="0"/>
          <c:showVal val="0"/>
          <c:showCatName val="0"/>
          <c:showSerName val="0"/>
          <c:showPercent val="0"/>
          <c:showBubbleSize val="0"/>
        </c:dLbls>
        <c:gapWidth val="150"/>
        <c:axId val="153122304"/>
        <c:axId val="153123840"/>
      </c:barChart>
      <c:catAx>
        <c:axId val="153122304"/>
        <c:scaling>
          <c:orientation val="minMax"/>
        </c:scaling>
        <c:delete val="0"/>
        <c:axPos val="b"/>
        <c:majorGridlines>
          <c:spPr>
            <a:ln w="9525" cmpd="sng">
              <a:solidFill>
                <a:srgbClr val="FFFFFF"/>
              </a:solidFill>
              <a:prstDash val="solid"/>
            </a:ln>
          </c:spPr>
        </c:majorGridlines>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200" b="0" i="0">
                <a:solidFill>
                  <a:srgbClr val="000000"/>
                </a:solidFill>
                <a:latin typeface="Arial Narrow"/>
                <a:ea typeface="Arial Narrow"/>
                <a:cs typeface="Arial Narrow"/>
              </a:defRPr>
            </a:pPr>
            <a:endParaRPr lang="en-US"/>
          </a:p>
        </c:txPr>
        <c:crossAx val="153123840"/>
        <c:crosses val="autoZero"/>
        <c:auto val="1"/>
        <c:lblAlgn val="ctr"/>
        <c:lblOffset val="0"/>
        <c:noMultiLvlLbl val="0"/>
      </c:catAx>
      <c:valAx>
        <c:axId val="153123840"/>
        <c:scaling>
          <c:orientation val="minMax"/>
        </c:scaling>
        <c:delete val="0"/>
        <c:axPos val="l"/>
        <c:majorGridlines>
          <c:spPr>
            <a:ln w="9525" cmpd="sng">
              <a:solidFill>
                <a:srgbClr val="FFFFFF"/>
              </a:solidFill>
              <a:prstDash val="solid"/>
            </a:ln>
          </c:spPr>
        </c:majorGridlines>
        <c:numFmt formatCode="General"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200" b="0" i="0">
                <a:solidFill>
                  <a:srgbClr val="000000"/>
                </a:solidFill>
                <a:latin typeface="Arial Narrow"/>
                <a:ea typeface="Arial Narrow"/>
                <a:cs typeface="Arial Narrow"/>
              </a:defRPr>
            </a:pPr>
            <a:endParaRPr lang="en-US"/>
          </a:p>
        </c:txPr>
        <c:crossAx val="153122304"/>
        <c:crosses val="autoZero"/>
        <c:crossBetween val="between"/>
      </c:valAx>
      <c:spPr>
        <a:solidFill>
          <a:srgbClr val="F4FFFF"/>
        </a:solidFill>
        <a:ln w="9525">
          <a:solidFill>
            <a:srgbClr val="000000"/>
          </a:solidFill>
        </a:ln>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0.04749</cdr:x>
      <cdr:y>0.01992</cdr:y>
    </cdr:from>
    <cdr:to>
      <cdr:x>0.9874</cdr:x>
      <cdr:y>0.09738</cdr:y>
    </cdr:to>
    <cdr:grpSp>
      <cdr:nvGrpSpPr>
        <cdr:cNvPr id="122" name="xlamLegendGroup1"/>
        <cdr:cNvGrpSpPr/>
      </cdr:nvGrpSpPr>
      <cdr:grpSpPr>
        <a:xfrm xmlns:a="http://schemas.openxmlformats.org/drawingml/2006/main">
          <a:off x="363428" y="69865"/>
          <a:ext cx="7192879" cy="271676"/>
          <a:chOff x="0" y="0"/>
          <a:chExt cx="5460259" cy="197538"/>
        </a:xfrm>
      </cdr:grpSpPr>
      <cdr:sp macro="" textlink="">
        <cdr:nvSpPr>
          <cdr:cNvPr id="123" name="xlamLegend1"/>
          <cdr:cNvSpPr/>
        </cdr:nvSpPr>
        <cdr:spPr>
          <a:xfrm xmlns:a="http://schemas.openxmlformats.org/drawingml/2006/main">
            <a:off x="0" y="0"/>
            <a:ext cx="5460259" cy="176800"/>
          </a:xfrm>
          <a:prstGeom xmlns:a="http://schemas.openxmlformats.org/drawingml/2006/main" prst="rect">
            <a:avLst/>
          </a:prstGeom>
          <a:solidFill xmlns:a="http://schemas.openxmlformats.org/drawingml/2006/main">
            <a:srgbClr val="EAEAEA"/>
          </a:solidFill>
          <a:ln xmlns:a="http://schemas.openxmlformats.org/drawingml/2006/main" w="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0"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grpSp>
        <cdr:nvGrpSpPr>
          <cdr:cNvPr id="124" name="xlamLegendEntry11"/>
          <cdr:cNvGrpSpPr/>
        </cdr:nvGrpSpPr>
        <cdr:grpSpPr>
          <a:xfrm xmlns:a="http://schemas.openxmlformats.org/drawingml/2006/main">
            <a:off x="1234100" y="20949"/>
            <a:ext cx="1208711" cy="176589"/>
            <a:chOff x="1234100" y="20949"/>
            <a:chExt cx="1208711" cy="176589"/>
          </a:xfrm>
        </cdr:grpSpPr>
        <cdr:sp macro="" textlink="">
          <cdr:nvSpPr>
            <cdr:cNvPr id="128" name="xlamLegendSymbol11"/>
            <cdr:cNvSpPr/>
          </cdr:nvSpPr>
          <cdr:spPr>
            <a:xfrm xmlns:a="http://schemas.openxmlformats.org/drawingml/2006/main">
              <a:off x="1234100" y="61400"/>
              <a:ext cx="144000" cy="72000"/>
            </a:xfrm>
            <a:prstGeom xmlns:a="http://schemas.openxmlformats.org/drawingml/2006/main" prst="rect">
              <a:avLst/>
            </a:prstGeom>
            <a:solidFill xmlns:a="http://schemas.openxmlformats.org/drawingml/2006/main">
              <a:srgbClr val="4F81BD"/>
            </a:solidFill>
            <a:ln xmlns:a="http://schemas.openxmlformats.org/drawingml/2006/main" w="6350">
              <a:solidFill>
                <a:srgbClr val="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sp macro="" textlink="">
          <cdr:nvSpPr>
            <cdr:cNvPr id="129" name="xlamLegendText11"/>
            <cdr:cNvSpPr txBox="1"/>
          </cdr:nvSpPr>
          <cdr:spPr>
            <a:xfrm xmlns:a="http://schemas.openxmlformats.org/drawingml/2006/main">
              <a:off x="1480868" y="20949"/>
              <a:ext cx="961943" cy="176589"/>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200" b="0" i="0" dirty="0">
                  <a:solidFill>
                    <a:srgbClr val="000000"/>
                  </a:solidFill>
                  <a:latin typeface="Arial Narrow"/>
                </a:rPr>
                <a:t>Average change</a:t>
              </a:r>
            </a:p>
          </cdr:txBody>
        </cdr:sp>
      </cdr:grpSp>
      <cdr:grpSp>
        <cdr:nvGrpSpPr>
          <cdr:cNvPr id="125" name="xlamLegendEntry21"/>
          <cdr:cNvGrpSpPr/>
        </cdr:nvGrpSpPr>
        <cdr:grpSpPr>
          <a:xfrm xmlns:a="http://schemas.openxmlformats.org/drawingml/2006/main">
            <a:off x="3446855" y="14825"/>
            <a:ext cx="1387182" cy="176588"/>
            <a:chOff x="3446855" y="14825"/>
            <a:chExt cx="1387182" cy="176588"/>
          </a:xfrm>
        </cdr:grpSpPr>
        <cdr:sp macro="" textlink="">
          <cdr:nvSpPr>
            <cdr:cNvPr id="126" name="xlamLegendSymbol21"/>
            <cdr:cNvSpPr/>
          </cdr:nvSpPr>
          <cdr:spPr>
            <a:xfrm xmlns:a="http://schemas.openxmlformats.org/drawingml/2006/main">
              <a:off x="3446855" y="61400"/>
              <a:ext cx="72000" cy="72000"/>
            </a:xfrm>
            <a:prstGeom xmlns:a="http://schemas.openxmlformats.org/drawingml/2006/main" prst="diamond">
              <a:avLst/>
            </a:prstGeom>
            <a:solidFill xmlns:a="http://schemas.openxmlformats.org/drawingml/2006/main">
              <a:srgbClr val="000000"/>
            </a:solidFill>
            <a:ln xmlns:a="http://schemas.openxmlformats.org/drawingml/2006/main" w="3175">
              <a:solidFill>
                <a:srgbClr val="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sp macro="" textlink="">
          <cdr:nvSpPr>
            <cdr:cNvPr id="127" name="xlamLegendText21"/>
            <cdr:cNvSpPr txBox="1"/>
          </cdr:nvSpPr>
          <cdr:spPr>
            <a:xfrm xmlns:a="http://schemas.openxmlformats.org/drawingml/2006/main">
              <a:off x="3570923" y="14825"/>
              <a:ext cx="1263114" cy="176588"/>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200" b="0" i="0">
                  <a:solidFill>
                    <a:srgbClr val="000000"/>
                  </a:solidFill>
                  <a:latin typeface="Arial Narrow"/>
                </a:rPr>
                <a:t>Change net of ageing</a:t>
              </a:r>
            </a:p>
          </cdr:txBody>
        </cdr:sp>
      </cdr:grpSp>
    </cdr:grpSp>
  </cdr:relSizeAnchor>
</c:userShapes>
</file>

<file path=ppt/drawings/drawing2.xml><?xml version="1.0" encoding="utf-8"?>
<c:userShapes xmlns:c="http://schemas.openxmlformats.org/drawingml/2006/chart">
  <cdr:relSizeAnchor xmlns:cdr="http://schemas.openxmlformats.org/drawingml/2006/chartDrawing">
    <cdr:from>
      <cdr:x>0.03383</cdr:x>
      <cdr:y>0.01992</cdr:y>
    </cdr:from>
    <cdr:to>
      <cdr:x>0.98988</cdr:x>
      <cdr:y>0.09489</cdr:y>
    </cdr:to>
    <cdr:grpSp>
      <cdr:nvGrpSpPr>
        <cdr:cNvPr id="30" name="xlamLegendGroup1"/>
        <cdr:cNvGrpSpPr/>
      </cdr:nvGrpSpPr>
      <cdr:grpSpPr>
        <a:xfrm xmlns:a="http://schemas.openxmlformats.org/drawingml/2006/main">
          <a:off x="281719" y="80133"/>
          <a:ext cx="7961524" cy="301600"/>
          <a:chOff x="0" y="0"/>
          <a:chExt cx="5554029" cy="191193"/>
        </a:xfrm>
      </cdr:grpSpPr>
      <cdr:sp macro="" textlink="">
        <cdr:nvSpPr>
          <cdr:cNvPr id="31" name="xlamLegend1"/>
          <cdr:cNvSpPr/>
        </cdr:nvSpPr>
        <cdr:spPr>
          <a:xfrm xmlns:a="http://schemas.openxmlformats.org/drawingml/2006/main">
            <a:off x="0" y="0"/>
            <a:ext cx="5554029" cy="176800"/>
          </a:xfrm>
          <a:prstGeom xmlns:a="http://schemas.openxmlformats.org/drawingml/2006/main" prst="rect">
            <a:avLst/>
          </a:prstGeom>
          <a:solidFill xmlns:a="http://schemas.openxmlformats.org/drawingml/2006/main">
            <a:srgbClr val="EAEAEA"/>
          </a:solidFill>
          <a:ln xmlns:a="http://schemas.openxmlformats.org/drawingml/2006/main" w="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0"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grpSp>
        <cdr:nvGrpSpPr>
          <cdr:cNvPr id="32" name="xlamLegendEntry11"/>
          <cdr:cNvGrpSpPr/>
        </cdr:nvGrpSpPr>
        <cdr:grpSpPr>
          <a:xfrm xmlns:a="http://schemas.openxmlformats.org/drawingml/2006/main">
            <a:off x="1589700" y="43399"/>
            <a:ext cx="476899" cy="147794"/>
            <a:chOff x="1589700" y="43400"/>
            <a:chExt cx="476898" cy="147793"/>
          </a:xfrm>
        </cdr:grpSpPr>
        <cdr:sp macro="" textlink="">
          <cdr:nvSpPr>
            <cdr:cNvPr id="36" name="xlamLegendSymbol11"/>
            <cdr:cNvSpPr/>
          </cdr:nvSpPr>
          <cdr:spPr>
            <a:xfrm xmlns:a="http://schemas.openxmlformats.org/drawingml/2006/main">
              <a:off x="1589700" y="61400"/>
              <a:ext cx="144000" cy="72000"/>
            </a:xfrm>
            <a:prstGeom xmlns:a="http://schemas.openxmlformats.org/drawingml/2006/main" prst="rect">
              <a:avLst/>
            </a:prstGeom>
            <a:solidFill xmlns:a="http://schemas.openxmlformats.org/drawingml/2006/main">
              <a:srgbClr val="4F81BD"/>
            </a:solidFill>
            <a:ln xmlns:a="http://schemas.openxmlformats.org/drawingml/2006/main" w="6350">
              <a:solidFill>
                <a:srgbClr val="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sp macro="" textlink="">
          <cdr:nvSpPr>
            <cdr:cNvPr id="37" name="xlamLegendText11"/>
            <cdr:cNvSpPr txBox="1"/>
          </cdr:nvSpPr>
          <cdr:spPr>
            <a:xfrm xmlns:a="http://schemas.openxmlformats.org/drawingml/2006/main">
              <a:off x="1805700" y="43400"/>
              <a:ext cx="260898" cy="147793"/>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600" b="0" i="0" dirty="0">
                  <a:solidFill>
                    <a:srgbClr val="000000"/>
                  </a:solidFill>
                  <a:latin typeface="Arial Narrow"/>
                </a:rPr>
                <a:t>2015</a:t>
              </a:r>
              <a:endParaRPr lang="en-GB" sz="750" b="0" i="0" dirty="0">
                <a:solidFill>
                  <a:srgbClr val="000000"/>
                </a:solidFill>
                <a:latin typeface="Arial Narrow"/>
              </a:endParaRPr>
            </a:p>
          </cdr:txBody>
        </cdr:sp>
      </cdr:grpSp>
      <cdr:grpSp>
        <cdr:nvGrpSpPr>
          <cdr:cNvPr id="33" name="xlamLegendEntry21"/>
          <cdr:cNvGrpSpPr/>
        </cdr:nvGrpSpPr>
        <cdr:grpSpPr>
          <a:xfrm xmlns:a="http://schemas.openxmlformats.org/drawingml/2006/main">
            <a:off x="3763995" y="43400"/>
            <a:ext cx="404899" cy="147793"/>
            <a:chOff x="3763998" y="43400"/>
            <a:chExt cx="404898" cy="147793"/>
          </a:xfrm>
        </cdr:grpSpPr>
        <cdr:sp macro="" textlink="">
          <cdr:nvSpPr>
            <cdr:cNvPr id="34" name="xlamLegendSymbol21"/>
            <cdr:cNvSpPr/>
          </cdr:nvSpPr>
          <cdr:spPr>
            <a:xfrm xmlns:a="http://schemas.openxmlformats.org/drawingml/2006/main">
              <a:off x="3763998" y="61400"/>
              <a:ext cx="72000" cy="72000"/>
            </a:xfrm>
            <a:prstGeom xmlns:a="http://schemas.openxmlformats.org/drawingml/2006/main" prst="diamond">
              <a:avLst/>
            </a:prstGeom>
            <a:solidFill xmlns:a="http://schemas.openxmlformats.org/drawingml/2006/main">
              <a:srgbClr val="FFFFFF"/>
            </a:solidFill>
            <a:ln xmlns:a="http://schemas.openxmlformats.org/drawingml/2006/main" w="3175">
              <a:solidFill>
                <a:srgbClr val="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sp macro="" textlink="">
          <cdr:nvSpPr>
            <cdr:cNvPr id="35" name="xlamLegendText21"/>
            <cdr:cNvSpPr txBox="1"/>
          </cdr:nvSpPr>
          <cdr:spPr>
            <a:xfrm xmlns:a="http://schemas.openxmlformats.org/drawingml/2006/main">
              <a:off x="3907998" y="43400"/>
              <a:ext cx="260898" cy="147793"/>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600" b="0" i="0" dirty="0">
                  <a:solidFill>
                    <a:srgbClr val="000000"/>
                  </a:solidFill>
                  <a:latin typeface="Arial Narrow"/>
                </a:rPr>
                <a:t>2010</a:t>
              </a:r>
              <a:endParaRPr lang="en-GB" sz="750" b="0" i="0" dirty="0">
                <a:solidFill>
                  <a:srgbClr val="000000"/>
                </a:solidFill>
                <a:latin typeface="Arial Narrow"/>
              </a:endParaRPr>
            </a:p>
          </cdr:txBody>
        </cdr:sp>
      </cdr:grpSp>
    </cdr:grpSp>
  </cdr:relSizeAnchor>
</c:userShapes>
</file>

<file path=ppt/drawings/drawing3.xml><?xml version="1.0" encoding="utf-8"?>
<c:userShapes xmlns:c="http://schemas.openxmlformats.org/drawingml/2006/chart">
  <cdr:relSizeAnchor xmlns:cdr="http://schemas.openxmlformats.org/drawingml/2006/chartDrawing">
    <cdr:from>
      <cdr:x>0.0413</cdr:x>
      <cdr:y>0.02014</cdr:y>
    </cdr:from>
    <cdr:to>
      <cdr:x>0.98988</cdr:x>
      <cdr:y>0.14073</cdr:y>
    </cdr:to>
    <cdr:grpSp>
      <cdr:nvGrpSpPr>
        <cdr:cNvPr id="42" name="xlamLegendGroup1"/>
        <cdr:cNvGrpSpPr/>
      </cdr:nvGrpSpPr>
      <cdr:grpSpPr>
        <a:xfrm xmlns:a="http://schemas.openxmlformats.org/drawingml/2006/main">
          <a:off x="353898" y="69198"/>
          <a:ext cx="8128336" cy="414330"/>
          <a:chOff x="0" y="0"/>
          <a:chExt cx="5510595" cy="197967"/>
        </a:xfrm>
      </cdr:grpSpPr>
      <cdr:sp macro="" textlink="">
        <cdr:nvSpPr>
          <cdr:cNvPr id="43" name="xlamLegend1"/>
          <cdr:cNvSpPr/>
        </cdr:nvSpPr>
        <cdr:spPr>
          <a:xfrm xmlns:a="http://schemas.openxmlformats.org/drawingml/2006/main">
            <a:off x="0" y="0"/>
            <a:ext cx="5510595" cy="176800"/>
          </a:xfrm>
          <a:prstGeom xmlns:a="http://schemas.openxmlformats.org/drawingml/2006/main" prst="rect">
            <a:avLst/>
          </a:prstGeom>
          <a:solidFill xmlns:a="http://schemas.openxmlformats.org/drawingml/2006/main">
            <a:srgbClr val="EAEAEA"/>
          </a:solidFill>
          <a:ln xmlns:a="http://schemas.openxmlformats.org/drawingml/2006/main" w="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0"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grpSp>
        <cdr:nvGrpSpPr>
          <cdr:cNvPr id="44" name="xlamLegendEntry11"/>
          <cdr:cNvGrpSpPr/>
        </cdr:nvGrpSpPr>
        <cdr:grpSpPr>
          <a:xfrm xmlns:a="http://schemas.openxmlformats.org/drawingml/2006/main">
            <a:off x="1437300" y="39847"/>
            <a:ext cx="692885" cy="158120"/>
            <a:chOff x="1437300" y="39846"/>
            <a:chExt cx="692885" cy="158120"/>
          </a:xfrm>
        </cdr:grpSpPr>
        <cdr:sp macro="" textlink="">
          <cdr:nvSpPr>
            <cdr:cNvPr id="48" name="xlamLegendSymbol11"/>
            <cdr:cNvSpPr/>
          </cdr:nvSpPr>
          <cdr:spPr>
            <a:xfrm xmlns:a="http://schemas.openxmlformats.org/drawingml/2006/main">
              <a:off x="1437300" y="61400"/>
              <a:ext cx="144000" cy="72000"/>
            </a:xfrm>
            <a:prstGeom xmlns:a="http://schemas.openxmlformats.org/drawingml/2006/main" prst="rect">
              <a:avLst/>
            </a:prstGeom>
            <a:solidFill xmlns:a="http://schemas.openxmlformats.org/drawingml/2006/main">
              <a:srgbClr val="4F81BD"/>
            </a:solidFill>
            <a:ln xmlns:a="http://schemas.openxmlformats.org/drawingml/2006/main" w="6350">
              <a:solidFill>
                <a:srgbClr val="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sp macro="" textlink="">
          <cdr:nvSpPr>
            <cdr:cNvPr id="49" name="xlamLegendText11"/>
            <cdr:cNvSpPr txBox="1"/>
          </cdr:nvSpPr>
          <cdr:spPr>
            <a:xfrm xmlns:a="http://schemas.openxmlformats.org/drawingml/2006/main">
              <a:off x="1663967" y="39846"/>
              <a:ext cx="466218" cy="158120"/>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400" b="0" i="0" dirty="0">
                  <a:solidFill>
                    <a:srgbClr val="000000"/>
                  </a:solidFill>
                  <a:latin typeface="Arial Narrow"/>
                </a:rPr>
                <a:t>mid-2010s</a:t>
              </a:r>
            </a:p>
          </cdr:txBody>
        </cdr:sp>
      </cdr:grpSp>
      <cdr:grpSp>
        <cdr:nvGrpSpPr>
          <cdr:cNvPr id="45" name="xlamLegendEntry21"/>
          <cdr:cNvGrpSpPr/>
        </cdr:nvGrpSpPr>
        <cdr:grpSpPr>
          <a:xfrm xmlns:a="http://schemas.openxmlformats.org/drawingml/2006/main">
            <a:off x="3680572" y="39846"/>
            <a:ext cx="572224" cy="158120"/>
            <a:chOff x="3680572" y="39846"/>
            <a:chExt cx="572224" cy="158120"/>
          </a:xfrm>
        </cdr:grpSpPr>
        <cdr:sp macro="" textlink="">
          <cdr:nvSpPr>
            <cdr:cNvPr id="46" name="xlamLegendSymbol21"/>
            <cdr:cNvSpPr/>
          </cdr:nvSpPr>
          <cdr:spPr>
            <a:xfrm xmlns:a="http://schemas.openxmlformats.org/drawingml/2006/main">
              <a:off x="3680572" y="61400"/>
              <a:ext cx="72000" cy="72000"/>
            </a:xfrm>
            <a:prstGeom xmlns:a="http://schemas.openxmlformats.org/drawingml/2006/main" prst="diamond">
              <a:avLst/>
            </a:prstGeom>
            <a:solidFill xmlns:a="http://schemas.openxmlformats.org/drawingml/2006/main">
              <a:srgbClr val="FFFFFF"/>
            </a:solidFill>
            <a:ln xmlns:a="http://schemas.openxmlformats.org/drawingml/2006/main" w="3175">
              <a:solidFill>
                <a:srgbClr val="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sp macro="" textlink="">
          <cdr:nvSpPr>
            <cdr:cNvPr id="47" name="xlamLegendText21"/>
            <cdr:cNvSpPr txBox="1"/>
          </cdr:nvSpPr>
          <cdr:spPr>
            <a:xfrm xmlns:a="http://schemas.openxmlformats.org/drawingml/2006/main">
              <a:off x="3786578" y="39846"/>
              <a:ext cx="466218" cy="158120"/>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400" b="0" i="0" dirty="0">
                  <a:solidFill>
                    <a:srgbClr val="000000"/>
                  </a:solidFill>
                  <a:latin typeface="Arial Narrow"/>
                </a:rPr>
                <a:t>mid-2000s</a:t>
              </a:r>
              <a:endParaRPr lang="en-GB" sz="800" b="0" i="0" dirty="0">
                <a:solidFill>
                  <a:srgbClr val="000000"/>
                </a:solidFill>
                <a:latin typeface="Arial Narrow"/>
              </a:endParaRPr>
            </a:p>
          </cdr:txBody>
        </cdr:sp>
      </cdr:grpSp>
    </cdr:grpSp>
  </cdr:relSizeAnchor>
</c:userShapes>
</file>

<file path=ppt/drawings/drawing4.xml><?xml version="1.0" encoding="utf-8"?>
<c:userShapes xmlns:c="http://schemas.openxmlformats.org/drawingml/2006/chart">
  <cdr:relSizeAnchor xmlns:cdr="http://schemas.openxmlformats.org/drawingml/2006/chartDrawing">
    <cdr:from>
      <cdr:x>0.0413</cdr:x>
      <cdr:y>0.01992</cdr:y>
    </cdr:from>
    <cdr:to>
      <cdr:x>0.99135</cdr:x>
      <cdr:y>0.10619</cdr:y>
    </cdr:to>
    <cdr:grpSp>
      <cdr:nvGrpSpPr>
        <cdr:cNvPr id="26" name="xlamLegendGroup1"/>
        <cdr:cNvGrpSpPr/>
      </cdr:nvGrpSpPr>
      <cdr:grpSpPr>
        <a:xfrm xmlns:a="http://schemas.openxmlformats.org/drawingml/2006/main">
          <a:off x="346900" y="72734"/>
          <a:ext cx="7979969" cy="314999"/>
          <a:chOff x="0" y="-1"/>
          <a:chExt cx="5519108" cy="219990"/>
        </a:xfrm>
      </cdr:grpSpPr>
      <cdr:sp macro="" textlink="">
        <cdr:nvSpPr>
          <cdr:cNvPr id="27" name="xlamLegend1"/>
          <cdr:cNvSpPr/>
        </cdr:nvSpPr>
        <cdr:spPr>
          <a:xfrm xmlns:a="http://schemas.openxmlformats.org/drawingml/2006/main">
            <a:off x="0" y="-1"/>
            <a:ext cx="5519108" cy="206379"/>
          </a:xfrm>
          <a:prstGeom xmlns:a="http://schemas.openxmlformats.org/drawingml/2006/main" prst="rect">
            <a:avLst/>
          </a:prstGeom>
          <a:solidFill xmlns:a="http://schemas.openxmlformats.org/drawingml/2006/main">
            <a:srgbClr val="EAEAEA"/>
          </a:solidFill>
          <a:ln xmlns:a="http://schemas.openxmlformats.org/drawingml/2006/main" w="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0"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grpSp>
        <cdr:nvGrpSpPr>
          <cdr:cNvPr id="28" name="xlamLegendEntry11"/>
          <cdr:cNvGrpSpPr/>
        </cdr:nvGrpSpPr>
        <cdr:grpSpPr>
          <a:xfrm xmlns:a="http://schemas.openxmlformats.org/drawingml/2006/main">
            <a:off x="1450000" y="25402"/>
            <a:ext cx="846620" cy="194587"/>
            <a:chOff x="1450000" y="25402"/>
            <a:chExt cx="846620" cy="194587"/>
          </a:xfrm>
        </cdr:grpSpPr>
        <cdr:sp macro="" textlink="">
          <cdr:nvSpPr>
            <cdr:cNvPr id="32" name="xlamLegendSymbol11"/>
            <cdr:cNvSpPr/>
          </cdr:nvSpPr>
          <cdr:spPr>
            <a:xfrm xmlns:a="http://schemas.openxmlformats.org/drawingml/2006/main">
              <a:off x="1450000" y="61400"/>
              <a:ext cx="144000" cy="72000"/>
            </a:xfrm>
            <a:prstGeom xmlns:a="http://schemas.openxmlformats.org/drawingml/2006/main" prst="rect">
              <a:avLst/>
            </a:prstGeom>
            <a:solidFill xmlns:a="http://schemas.openxmlformats.org/drawingml/2006/main">
              <a:srgbClr val="4F81BD"/>
            </a:solidFill>
            <a:ln xmlns:a="http://schemas.openxmlformats.org/drawingml/2006/main" w="6350">
              <a:solidFill>
                <a:srgbClr val="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sp macro="" textlink="">
          <cdr:nvSpPr>
            <cdr:cNvPr id="33" name="xlamLegendText11"/>
            <cdr:cNvSpPr txBox="1"/>
          </cdr:nvSpPr>
          <cdr:spPr>
            <a:xfrm xmlns:a="http://schemas.openxmlformats.org/drawingml/2006/main">
              <a:off x="1666001" y="25402"/>
              <a:ext cx="630619" cy="194587"/>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200" b="0" i="0">
                  <a:solidFill>
                    <a:srgbClr val="000000"/>
                  </a:solidFill>
                  <a:latin typeface="Arial Narrow"/>
                </a:rPr>
                <a:t>mid-2010s</a:t>
              </a:r>
              <a:endParaRPr lang="en-GB" sz="750" b="0" i="0">
                <a:solidFill>
                  <a:srgbClr val="000000"/>
                </a:solidFill>
                <a:latin typeface="Arial Narrow"/>
              </a:endParaRPr>
            </a:p>
          </cdr:txBody>
        </cdr:sp>
      </cdr:grpSp>
      <cdr:grpSp>
        <cdr:nvGrpSpPr>
          <cdr:cNvPr id="29" name="xlamLegendEntry21"/>
          <cdr:cNvGrpSpPr/>
        </cdr:nvGrpSpPr>
        <cdr:grpSpPr>
          <a:xfrm xmlns:a="http://schemas.openxmlformats.org/drawingml/2006/main">
            <a:off x="3675069" y="6351"/>
            <a:ext cx="774619" cy="213636"/>
            <a:chOff x="3675069" y="6352"/>
            <a:chExt cx="774619" cy="213636"/>
          </a:xfrm>
        </cdr:grpSpPr>
        <cdr:sp macro="" textlink="">
          <cdr:nvSpPr>
            <cdr:cNvPr id="30" name="xlamLegendSymbol21"/>
            <cdr:cNvSpPr/>
          </cdr:nvSpPr>
          <cdr:spPr>
            <a:xfrm xmlns:a="http://schemas.openxmlformats.org/drawingml/2006/main">
              <a:off x="3675069" y="61400"/>
              <a:ext cx="72000" cy="72000"/>
            </a:xfrm>
            <a:prstGeom xmlns:a="http://schemas.openxmlformats.org/drawingml/2006/main" prst="diamond">
              <a:avLst/>
            </a:prstGeom>
            <a:solidFill xmlns:a="http://schemas.openxmlformats.org/drawingml/2006/main">
              <a:srgbClr val="FFFFFF"/>
            </a:solidFill>
            <a:ln xmlns:a="http://schemas.openxmlformats.org/drawingml/2006/main" w="3175">
              <a:solidFill>
                <a:srgbClr val="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sp macro="" textlink="">
          <cdr:nvSpPr>
            <cdr:cNvPr id="31" name="xlamLegendText21"/>
            <cdr:cNvSpPr txBox="1"/>
          </cdr:nvSpPr>
          <cdr:spPr>
            <a:xfrm xmlns:a="http://schemas.openxmlformats.org/drawingml/2006/main">
              <a:off x="3819069" y="6352"/>
              <a:ext cx="630619" cy="21363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200" b="0" i="0">
                  <a:solidFill>
                    <a:srgbClr val="000000"/>
                  </a:solidFill>
                  <a:latin typeface="Arial Narrow"/>
                </a:rPr>
                <a:t>mid-2000s</a:t>
              </a:r>
              <a:endParaRPr lang="en-GB" sz="750" b="0" i="0">
                <a:solidFill>
                  <a:srgbClr val="000000"/>
                </a:solidFill>
                <a:latin typeface="Arial Narrow"/>
              </a:endParaRPr>
            </a:p>
          </cdr:txBody>
        </cdr:sp>
      </cdr:grpSp>
    </cdr:grpSp>
  </cdr:relSizeAnchor>
</c:userShapes>
</file>

<file path=ppt/drawings/drawing5.xml><?xml version="1.0" encoding="utf-8"?>
<c:userShapes xmlns:c="http://schemas.openxmlformats.org/drawingml/2006/chart">
  <cdr:relSizeAnchor xmlns:cdr="http://schemas.openxmlformats.org/drawingml/2006/chartDrawing">
    <cdr:from>
      <cdr:x>0.0413</cdr:x>
      <cdr:y>0.01992</cdr:y>
    </cdr:from>
    <cdr:to>
      <cdr:x>0.99781</cdr:x>
      <cdr:y>0.11579</cdr:y>
    </cdr:to>
    <cdr:grpSp>
      <cdr:nvGrpSpPr>
        <cdr:cNvPr id="18" name="xlamLegendGroup1"/>
        <cdr:cNvGrpSpPr/>
      </cdr:nvGrpSpPr>
      <cdr:grpSpPr>
        <a:xfrm xmlns:a="http://schemas.openxmlformats.org/drawingml/2006/main">
          <a:off x="356872" y="73461"/>
          <a:ext cx="8265164" cy="353549"/>
          <a:chOff x="0" y="-1"/>
          <a:chExt cx="5556679" cy="244475"/>
        </a:xfrm>
      </cdr:grpSpPr>
      <cdr:sp macro="" textlink="">
        <cdr:nvSpPr>
          <cdr:cNvPr id="19" name="xlamLegend1"/>
          <cdr:cNvSpPr/>
        </cdr:nvSpPr>
        <cdr:spPr>
          <a:xfrm xmlns:a="http://schemas.openxmlformats.org/drawingml/2006/main">
            <a:off x="0" y="-1"/>
            <a:ext cx="5556679" cy="244475"/>
          </a:xfrm>
          <a:prstGeom xmlns:a="http://schemas.openxmlformats.org/drawingml/2006/main" prst="rect">
            <a:avLst/>
          </a:prstGeom>
          <a:solidFill xmlns:a="http://schemas.openxmlformats.org/drawingml/2006/main">
            <a:srgbClr val="EAEAEA"/>
          </a:solidFill>
          <a:ln xmlns:a="http://schemas.openxmlformats.org/drawingml/2006/main" w="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0"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grpSp>
        <cdr:nvGrpSpPr>
          <cdr:cNvPr id="20" name="xlamLegendEntry11"/>
          <cdr:cNvGrpSpPr/>
        </cdr:nvGrpSpPr>
        <cdr:grpSpPr>
          <a:xfrm xmlns:a="http://schemas.openxmlformats.org/drawingml/2006/main">
            <a:off x="1462700" y="15876"/>
            <a:ext cx="793854" cy="189364"/>
            <a:chOff x="1462700" y="15876"/>
            <a:chExt cx="793854" cy="189364"/>
          </a:xfrm>
        </cdr:grpSpPr>
        <cdr:sp macro="" textlink="">
          <cdr:nvSpPr>
            <cdr:cNvPr id="24" name="xlamLegendSymbol11"/>
            <cdr:cNvSpPr/>
          </cdr:nvSpPr>
          <cdr:spPr>
            <a:xfrm xmlns:a="http://schemas.openxmlformats.org/drawingml/2006/main">
              <a:off x="1462700" y="61400"/>
              <a:ext cx="144000" cy="72000"/>
            </a:xfrm>
            <a:prstGeom xmlns:a="http://schemas.openxmlformats.org/drawingml/2006/main" prst="rect">
              <a:avLst/>
            </a:prstGeom>
            <a:solidFill xmlns:a="http://schemas.openxmlformats.org/drawingml/2006/main">
              <a:srgbClr val="4F81BD"/>
            </a:solidFill>
            <a:ln xmlns:a="http://schemas.openxmlformats.org/drawingml/2006/main" w="6350">
              <a:solidFill>
                <a:srgbClr val="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sp macro="" textlink="">
          <cdr:nvSpPr>
            <cdr:cNvPr id="25" name="xlamLegendText11"/>
            <cdr:cNvSpPr txBox="1"/>
          </cdr:nvSpPr>
          <cdr:spPr>
            <a:xfrm xmlns:a="http://schemas.openxmlformats.org/drawingml/2006/main">
              <a:off x="1678700" y="15876"/>
              <a:ext cx="577854" cy="189364"/>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200" b="0" i="0" dirty="0">
                  <a:solidFill>
                    <a:srgbClr val="000000"/>
                  </a:solidFill>
                  <a:latin typeface="Arial Narrow"/>
                </a:rPr>
                <a:t>mid-2000s</a:t>
              </a:r>
              <a:endParaRPr lang="en-GB" sz="750" b="0" i="0" dirty="0">
                <a:solidFill>
                  <a:srgbClr val="000000"/>
                </a:solidFill>
                <a:latin typeface="Arial Narrow"/>
              </a:endParaRPr>
            </a:p>
          </cdr:txBody>
        </cdr:sp>
      </cdr:grpSp>
      <cdr:grpSp>
        <cdr:nvGrpSpPr>
          <cdr:cNvPr id="21" name="xlamLegendEntry21"/>
          <cdr:cNvGrpSpPr/>
        </cdr:nvGrpSpPr>
        <cdr:grpSpPr>
          <a:xfrm xmlns:a="http://schemas.openxmlformats.org/drawingml/2006/main">
            <a:off x="3630554" y="15876"/>
            <a:ext cx="793854" cy="189364"/>
            <a:chOff x="3630554" y="15876"/>
            <a:chExt cx="793854" cy="189364"/>
          </a:xfrm>
        </cdr:grpSpPr>
        <cdr:sp macro="" textlink="">
          <cdr:nvSpPr>
            <cdr:cNvPr id="22" name="xlamLegendSymbol21"/>
            <cdr:cNvSpPr/>
          </cdr:nvSpPr>
          <cdr:spPr>
            <a:xfrm xmlns:a="http://schemas.openxmlformats.org/drawingml/2006/main">
              <a:off x="3630554" y="61400"/>
              <a:ext cx="144000" cy="72000"/>
            </a:xfrm>
            <a:prstGeom xmlns:a="http://schemas.openxmlformats.org/drawingml/2006/main" prst="rect">
              <a:avLst/>
            </a:prstGeom>
            <a:solidFill xmlns:a="http://schemas.openxmlformats.org/drawingml/2006/main">
              <a:srgbClr val="CCCCCC"/>
            </a:solidFill>
            <a:ln xmlns:a="http://schemas.openxmlformats.org/drawingml/2006/main" w="6350">
              <a:solidFill>
                <a:srgbClr val="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sp macro="" textlink="">
          <cdr:nvSpPr>
            <cdr:cNvPr id="23" name="xlamLegendText21"/>
            <cdr:cNvSpPr txBox="1"/>
          </cdr:nvSpPr>
          <cdr:spPr>
            <a:xfrm xmlns:a="http://schemas.openxmlformats.org/drawingml/2006/main">
              <a:off x="3846554" y="15876"/>
              <a:ext cx="577854" cy="189364"/>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200" b="0" i="0" dirty="0">
                  <a:solidFill>
                    <a:srgbClr val="000000"/>
                  </a:solidFill>
                  <a:latin typeface="Arial Narrow"/>
                </a:rPr>
                <a:t>mid-2010s</a:t>
              </a:r>
              <a:endParaRPr lang="en-GB" sz="750" b="0" i="0" dirty="0">
                <a:solidFill>
                  <a:srgbClr val="000000"/>
                </a:solidFill>
                <a:latin typeface="Arial Narrow"/>
              </a:endParaRPr>
            </a:p>
          </cdr:txBody>
        </cdr:sp>
      </cdr:grpSp>
    </cdr:grpSp>
  </cdr:relSizeAnchor>
</c:userShapes>
</file>

<file path=ppt/drawings/drawing6.xml><?xml version="1.0" encoding="utf-8"?>
<c:userShapes xmlns:c="http://schemas.openxmlformats.org/drawingml/2006/chart">
  <cdr:relSizeAnchor xmlns:cdr="http://schemas.openxmlformats.org/drawingml/2006/chartDrawing">
    <cdr:from>
      <cdr:x>0.0413</cdr:x>
      <cdr:y>0.01992</cdr:y>
    </cdr:from>
    <cdr:to>
      <cdr:x>0.99135</cdr:x>
      <cdr:y>0.10619</cdr:y>
    </cdr:to>
    <cdr:grpSp>
      <cdr:nvGrpSpPr>
        <cdr:cNvPr id="26" name="xlamLegendGroup1"/>
        <cdr:cNvGrpSpPr/>
      </cdr:nvGrpSpPr>
      <cdr:grpSpPr>
        <a:xfrm xmlns:a="http://schemas.openxmlformats.org/drawingml/2006/main">
          <a:off x="356872" y="72027"/>
          <a:ext cx="8209343" cy="311934"/>
          <a:chOff x="0" y="-1"/>
          <a:chExt cx="5519108" cy="219990"/>
        </a:xfrm>
      </cdr:grpSpPr>
      <cdr:sp macro="" textlink="">
        <cdr:nvSpPr>
          <cdr:cNvPr id="27" name="xlamLegend1"/>
          <cdr:cNvSpPr/>
        </cdr:nvSpPr>
        <cdr:spPr>
          <a:xfrm xmlns:a="http://schemas.openxmlformats.org/drawingml/2006/main">
            <a:off x="0" y="-1"/>
            <a:ext cx="5519108" cy="206379"/>
          </a:xfrm>
          <a:prstGeom xmlns:a="http://schemas.openxmlformats.org/drawingml/2006/main" prst="rect">
            <a:avLst/>
          </a:prstGeom>
          <a:solidFill xmlns:a="http://schemas.openxmlformats.org/drawingml/2006/main">
            <a:srgbClr val="EAEAEA"/>
          </a:solidFill>
          <a:ln xmlns:a="http://schemas.openxmlformats.org/drawingml/2006/main" w="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0"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grpSp>
        <cdr:nvGrpSpPr>
          <cdr:cNvPr id="28" name="xlamLegendEntry11"/>
          <cdr:cNvGrpSpPr/>
        </cdr:nvGrpSpPr>
        <cdr:grpSpPr>
          <a:xfrm xmlns:a="http://schemas.openxmlformats.org/drawingml/2006/main">
            <a:off x="1450000" y="25402"/>
            <a:ext cx="846620" cy="194587"/>
            <a:chOff x="1450000" y="25402"/>
            <a:chExt cx="846620" cy="194587"/>
          </a:xfrm>
        </cdr:grpSpPr>
        <cdr:sp macro="" textlink="">
          <cdr:nvSpPr>
            <cdr:cNvPr id="32" name="xlamLegendSymbol11"/>
            <cdr:cNvSpPr/>
          </cdr:nvSpPr>
          <cdr:spPr>
            <a:xfrm xmlns:a="http://schemas.openxmlformats.org/drawingml/2006/main">
              <a:off x="1450000" y="61400"/>
              <a:ext cx="144000" cy="72000"/>
            </a:xfrm>
            <a:prstGeom xmlns:a="http://schemas.openxmlformats.org/drawingml/2006/main" prst="rect">
              <a:avLst/>
            </a:prstGeom>
            <a:solidFill xmlns:a="http://schemas.openxmlformats.org/drawingml/2006/main">
              <a:srgbClr val="4F81BD"/>
            </a:solidFill>
            <a:ln xmlns:a="http://schemas.openxmlformats.org/drawingml/2006/main" w="6350">
              <a:solidFill>
                <a:srgbClr val="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sp macro="" textlink="">
          <cdr:nvSpPr>
            <cdr:cNvPr id="33" name="xlamLegendText11"/>
            <cdr:cNvSpPr txBox="1"/>
          </cdr:nvSpPr>
          <cdr:spPr>
            <a:xfrm xmlns:a="http://schemas.openxmlformats.org/drawingml/2006/main">
              <a:off x="1666001" y="25402"/>
              <a:ext cx="630619" cy="194587"/>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200" b="0" i="0">
                  <a:solidFill>
                    <a:srgbClr val="000000"/>
                  </a:solidFill>
                  <a:latin typeface="Arial Narrow"/>
                </a:rPr>
                <a:t>mid-2010s</a:t>
              </a:r>
              <a:endParaRPr lang="en-GB" sz="750" b="0" i="0">
                <a:solidFill>
                  <a:srgbClr val="000000"/>
                </a:solidFill>
                <a:latin typeface="Arial Narrow"/>
              </a:endParaRPr>
            </a:p>
          </cdr:txBody>
        </cdr:sp>
      </cdr:grpSp>
      <cdr:grpSp>
        <cdr:nvGrpSpPr>
          <cdr:cNvPr id="29" name="xlamLegendEntry21"/>
          <cdr:cNvGrpSpPr/>
        </cdr:nvGrpSpPr>
        <cdr:grpSpPr>
          <a:xfrm xmlns:a="http://schemas.openxmlformats.org/drawingml/2006/main">
            <a:off x="3675069" y="6351"/>
            <a:ext cx="774619" cy="213636"/>
            <a:chOff x="3675069" y="6352"/>
            <a:chExt cx="774619" cy="213636"/>
          </a:xfrm>
        </cdr:grpSpPr>
        <cdr:sp macro="" textlink="">
          <cdr:nvSpPr>
            <cdr:cNvPr id="30" name="xlamLegendSymbol21"/>
            <cdr:cNvSpPr/>
          </cdr:nvSpPr>
          <cdr:spPr>
            <a:xfrm xmlns:a="http://schemas.openxmlformats.org/drawingml/2006/main">
              <a:off x="3675069" y="61400"/>
              <a:ext cx="72000" cy="72000"/>
            </a:xfrm>
            <a:prstGeom xmlns:a="http://schemas.openxmlformats.org/drawingml/2006/main" prst="diamond">
              <a:avLst/>
            </a:prstGeom>
            <a:solidFill xmlns:a="http://schemas.openxmlformats.org/drawingml/2006/main">
              <a:srgbClr val="FFFFFF"/>
            </a:solidFill>
            <a:ln xmlns:a="http://schemas.openxmlformats.org/drawingml/2006/main" w="3175">
              <a:solidFill>
                <a:srgbClr val="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sp macro="" textlink="">
          <cdr:nvSpPr>
            <cdr:cNvPr id="31" name="xlamLegendText21"/>
            <cdr:cNvSpPr txBox="1"/>
          </cdr:nvSpPr>
          <cdr:spPr>
            <a:xfrm xmlns:a="http://schemas.openxmlformats.org/drawingml/2006/main">
              <a:off x="3819069" y="6352"/>
              <a:ext cx="630619" cy="21363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200" b="0" i="0">
                  <a:solidFill>
                    <a:srgbClr val="000000"/>
                  </a:solidFill>
                  <a:latin typeface="Arial Narrow"/>
                </a:rPr>
                <a:t>mid-2000s</a:t>
              </a:r>
              <a:endParaRPr lang="en-GB" sz="750" b="0" i="0">
                <a:solidFill>
                  <a:srgbClr val="000000"/>
                </a:solidFill>
                <a:latin typeface="Arial Narrow"/>
              </a:endParaRPr>
            </a:p>
          </cdr:txBody>
        </cdr:sp>
      </cdr:grp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575" cy="496888"/>
          </a:xfrm>
          <a:prstGeom prst="rect">
            <a:avLst/>
          </a:prstGeom>
        </p:spPr>
        <p:txBody>
          <a:bodyPr vert="horz" lIns="91420" tIns="45710" rIns="91420" bIns="45710" rtlCol="0"/>
          <a:lstStyle>
            <a:lvl1pPr algn="l">
              <a:defRPr sz="1200"/>
            </a:lvl1pPr>
          </a:lstStyle>
          <a:p>
            <a:endParaRPr lang="en-GB"/>
          </a:p>
        </p:txBody>
      </p:sp>
      <p:sp>
        <p:nvSpPr>
          <p:cNvPr id="3" name="Date Placeholder 2"/>
          <p:cNvSpPr>
            <a:spLocks noGrp="1"/>
          </p:cNvSpPr>
          <p:nvPr>
            <p:ph type="dt" sz="quarter" idx="1"/>
          </p:nvPr>
        </p:nvSpPr>
        <p:spPr>
          <a:xfrm>
            <a:off x="3854452" y="0"/>
            <a:ext cx="2949575" cy="496888"/>
          </a:xfrm>
          <a:prstGeom prst="rect">
            <a:avLst/>
          </a:prstGeom>
        </p:spPr>
        <p:txBody>
          <a:bodyPr vert="horz" lIns="91420" tIns="45710" rIns="91420" bIns="45710" rtlCol="0"/>
          <a:lstStyle>
            <a:lvl1pPr algn="r">
              <a:defRPr sz="1200"/>
            </a:lvl1pPr>
          </a:lstStyle>
          <a:p>
            <a:fld id="{34D123A9-BAB8-4F82-9BAC-2BD7ACEE7B24}" type="datetimeFigureOut">
              <a:rPr lang="en-GB" smtClean="0"/>
              <a:t>04/07/2018</a:t>
            </a:fld>
            <a:endParaRPr lang="en-GB"/>
          </a:p>
        </p:txBody>
      </p:sp>
      <p:sp>
        <p:nvSpPr>
          <p:cNvPr id="4" name="Footer Placeholder 3"/>
          <p:cNvSpPr>
            <a:spLocks noGrp="1"/>
          </p:cNvSpPr>
          <p:nvPr>
            <p:ph type="ftr" sz="quarter" idx="2"/>
          </p:nvPr>
        </p:nvSpPr>
        <p:spPr>
          <a:xfrm>
            <a:off x="2" y="9445625"/>
            <a:ext cx="2949575" cy="496888"/>
          </a:xfrm>
          <a:prstGeom prst="rect">
            <a:avLst/>
          </a:prstGeom>
        </p:spPr>
        <p:txBody>
          <a:bodyPr vert="horz" lIns="91420" tIns="45710" rIns="91420" bIns="45710" rtlCol="0" anchor="b"/>
          <a:lstStyle>
            <a:lvl1pPr algn="l">
              <a:defRPr sz="1200"/>
            </a:lvl1pPr>
          </a:lstStyle>
          <a:p>
            <a:endParaRPr lang="en-GB"/>
          </a:p>
        </p:txBody>
      </p:sp>
      <p:sp>
        <p:nvSpPr>
          <p:cNvPr id="5" name="Slide Number Placeholder 4"/>
          <p:cNvSpPr>
            <a:spLocks noGrp="1"/>
          </p:cNvSpPr>
          <p:nvPr>
            <p:ph type="sldNum" sz="quarter" idx="3"/>
          </p:nvPr>
        </p:nvSpPr>
        <p:spPr>
          <a:xfrm>
            <a:off x="3854452" y="9445625"/>
            <a:ext cx="2949575" cy="496888"/>
          </a:xfrm>
          <a:prstGeom prst="rect">
            <a:avLst/>
          </a:prstGeom>
        </p:spPr>
        <p:txBody>
          <a:bodyPr vert="horz" lIns="91420" tIns="45710" rIns="91420" bIns="45710" rtlCol="0" anchor="b"/>
          <a:lstStyle>
            <a:lvl1pPr algn="r">
              <a:defRPr sz="1200"/>
            </a:lvl1pPr>
          </a:lstStyle>
          <a:p>
            <a:fld id="{D6251DBE-95B6-4F08-A995-69771F47A95F}" type="slidenum">
              <a:rPr lang="en-GB" smtClean="0"/>
              <a:t>‹#›</a:t>
            </a:fld>
            <a:endParaRPr lang="en-GB"/>
          </a:p>
        </p:txBody>
      </p:sp>
    </p:spTree>
    <p:extLst>
      <p:ext uri="{BB962C8B-B14F-4D97-AF65-F5344CB8AC3E}">
        <p14:creationId xmlns:p14="http://schemas.microsoft.com/office/powerpoint/2010/main" val="1365132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9099" cy="497205"/>
          </a:xfrm>
          <a:prstGeom prst="rect">
            <a:avLst/>
          </a:prstGeom>
        </p:spPr>
        <p:txBody>
          <a:bodyPr vert="horz" lIns="91410" tIns="45705" rIns="91410" bIns="45705" rtlCol="0"/>
          <a:lstStyle>
            <a:lvl1pPr algn="l">
              <a:defRPr sz="1200"/>
            </a:lvl1pPr>
          </a:lstStyle>
          <a:p>
            <a:endParaRPr lang="en-GB"/>
          </a:p>
        </p:txBody>
      </p:sp>
      <p:sp>
        <p:nvSpPr>
          <p:cNvPr id="3" name="Date Placeholder 2"/>
          <p:cNvSpPr>
            <a:spLocks noGrp="1"/>
          </p:cNvSpPr>
          <p:nvPr>
            <p:ph type="dt" idx="1"/>
          </p:nvPr>
        </p:nvSpPr>
        <p:spPr>
          <a:xfrm>
            <a:off x="3854942" y="0"/>
            <a:ext cx="2949099" cy="497205"/>
          </a:xfrm>
          <a:prstGeom prst="rect">
            <a:avLst/>
          </a:prstGeom>
        </p:spPr>
        <p:txBody>
          <a:bodyPr vert="horz" lIns="91410" tIns="45705" rIns="91410" bIns="45705" rtlCol="0"/>
          <a:lstStyle>
            <a:lvl1pPr algn="r">
              <a:defRPr sz="1200"/>
            </a:lvl1pPr>
          </a:lstStyle>
          <a:p>
            <a:fld id="{26ED451D-E7C6-4DA4-8533-C3769DEA6DE7}" type="datetimeFigureOut">
              <a:rPr lang="en-GB" smtClean="0"/>
              <a:t>04/07/2018</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10" tIns="45705" rIns="91410" bIns="45705" rtlCol="0" anchor="ctr"/>
          <a:lstStyle/>
          <a:p>
            <a:endParaRPr lang="en-GB"/>
          </a:p>
        </p:txBody>
      </p:sp>
      <p:sp>
        <p:nvSpPr>
          <p:cNvPr id="5" name="Notes Placeholder 4"/>
          <p:cNvSpPr>
            <a:spLocks noGrp="1"/>
          </p:cNvSpPr>
          <p:nvPr>
            <p:ph type="body" sz="quarter" idx="3"/>
          </p:nvPr>
        </p:nvSpPr>
        <p:spPr>
          <a:xfrm>
            <a:off x="680562" y="4723451"/>
            <a:ext cx="5444490" cy="4474845"/>
          </a:xfrm>
          <a:prstGeom prst="rect">
            <a:avLst/>
          </a:prstGeom>
        </p:spPr>
        <p:txBody>
          <a:bodyPr vert="horz" lIns="91410" tIns="45705" rIns="91410" bIns="4570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3" y="9445169"/>
            <a:ext cx="2949099" cy="497205"/>
          </a:xfrm>
          <a:prstGeom prst="rect">
            <a:avLst/>
          </a:prstGeom>
        </p:spPr>
        <p:txBody>
          <a:bodyPr vert="horz" lIns="91410" tIns="45705" rIns="91410" bIns="45705" rtlCol="0" anchor="b"/>
          <a:lstStyle>
            <a:lvl1pPr algn="l">
              <a:defRPr sz="1200"/>
            </a:lvl1pPr>
          </a:lstStyle>
          <a:p>
            <a:endParaRPr lang="en-GB"/>
          </a:p>
        </p:txBody>
      </p:sp>
      <p:sp>
        <p:nvSpPr>
          <p:cNvPr id="7" name="Slide Number Placeholder 6"/>
          <p:cNvSpPr>
            <a:spLocks noGrp="1"/>
          </p:cNvSpPr>
          <p:nvPr>
            <p:ph type="sldNum" sz="quarter" idx="5"/>
          </p:nvPr>
        </p:nvSpPr>
        <p:spPr>
          <a:xfrm>
            <a:off x="3854942" y="9445169"/>
            <a:ext cx="2949099" cy="497205"/>
          </a:xfrm>
          <a:prstGeom prst="rect">
            <a:avLst/>
          </a:prstGeom>
        </p:spPr>
        <p:txBody>
          <a:bodyPr vert="horz" lIns="91410" tIns="45705" rIns="91410" bIns="45705" rtlCol="0" anchor="b"/>
          <a:lstStyle>
            <a:lvl1pPr algn="r">
              <a:defRPr sz="1200"/>
            </a:lvl1pPr>
          </a:lstStyle>
          <a:p>
            <a:fld id="{B26EEEE6-B896-493A-935A-C356B2C8C708}" type="slidenum">
              <a:rPr lang="en-GB" smtClean="0"/>
              <a:t>‹#›</a:t>
            </a:fld>
            <a:endParaRPr lang="en-GB"/>
          </a:p>
        </p:txBody>
      </p:sp>
    </p:spTree>
    <p:extLst>
      <p:ext uri="{BB962C8B-B14F-4D97-AF65-F5344CB8AC3E}">
        <p14:creationId xmlns:p14="http://schemas.microsoft.com/office/powerpoint/2010/main" val="1873877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jstor.org/stable/2118478?seq=1#page_scan_tab_contents"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2.census.gov/ces/wp/2017/CES-WP-17-63.pdf" TargetMode="External"/><Relationship Id="rId4" Type="http://schemas.openxmlformats.org/officeDocument/2006/relationships/hyperlink" Target="https://www.aeaweb.org/conference/2018/preliminary/paper/haStQN2A"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6EEEE6-B896-493A-935A-C356B2C8C708}"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484135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Note</a:t>
            </a:r>
            <a:r>
              <a:rPr lang="en-GB" dirty="0"/>
              <a:t>: The OECD average includes all listed counties excluding Lithuania. </a:t>
            </a:r>
          </a:p>
          <a:p>
            <a:endParaRPr lang="en-GB" dirty="0"/>
          </a:p>
          <a:p>
            <a:pPr lvl="0"/>
            <a:r>
              <a:rPr lang="en-GB" dirty="0"/>
              <a:t>	a) Due to data availability the data points for some countries differs from the stated year. For the year 2000 these countries are as listed, with the replacement year in brackets: Austria (2002), Germany (2006), 	Latvia (2001), Sweden (2001), and the Slovak Republic (2001). </a:t>
            </a:r>
          </a:p>
          <a:p>
            <a:pPr lvl="0"/>
            <a:r>
              <a:rPr lang="en-GB" dirty="0"/>
              <a:t>	b) For the year 2015 the replacement years are as follows: Germany (2013). </a:t>
            </a:r>
          </a:p>
        </p:txBody>
      </p:sp>
      <p:sp>
        <p:nvSpPr>
          <p:cNvPr id="4" name="Slide Number Placeholder 3"/>
          <p:cNvSpPr>
            <a:spLocks noGrp="1"/>
          </p:cNvSpPr>
          <p:nvPr>
            <p:ph type="sldNum" sz="quarter" idx="10"/>
          </p:nvPr>
        </p:nvSpPr>
        <p:spPr/>
        <p:txBody>
          <a:bodyPr/>
          <a:lstStyle/>
          <a:p>
            <a:fld id="{B26EEEE6-B896-493A-935A-C356B2C8C708}" type="slidenum">
              <a:rPr lang="en-GB" smtClean="0"/>
              <a:t>10</a:t>
            </a:fld>
            <a:endParaRPr lang="en-GB"/>
          </a:p>
        </p:txBody>
      </p:sp>
    </p:spTree>
    <p:extLst>
      <p:ext uri="{BB962C8B-B14F-4D97-AF65-F5344CB8AC3E}">
        <p14:creationId xmlns:p14="http://schemas.microsoft.com/office/powerpoint/2010/main" val="3847338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There</a:t>
            </a:r>
            <a:r>
              <a:rPr lang="fr-CA" baseline="0" dirty="0" smtClean="0"/>
              <a:t> has been a </a:t>
            </a:r>
            <a:r>
              <a:rPr lang="fr-CA" baseline="0" dirty="0" err="1" smtClean="0"/>
              <a:t>general</a:t>
            </a:r>
            <a:r>
              <a:rPr lang="fr-CA" baseline="0" dirty="0" smtClean="0"/>
              <a:t> </a:t>
            </a:r>
            <a:r>
              <a:rPr lang="fr-CA" baseline="0" dirty="0" err="1" smtClean="0"/>
              <a:t>increase</a:t>
            </a:r>
            <a:r>
              <a:rPr lang="fr-CA" baseline="0" dirty="0" smtClean="0"/>
              <a:t> in the </a:t>
            </a:r>
            <a:r>
              <a:rPr lang="fr-CA" baseline="0" dirty="0" err="1" smtClean="0"/>
              <a:t>working</a:t>
            </a:r>
            <a:r>
              <a:rPr lang="fr-CA" baseline="0" dirty="0" smtClean="0"/>
              <a:t> </a:t>
            </a:r>
            <a:r>
              <a:rPr lang="fr-CA" baseline="0" dirty="0" err="1" smtClean="0"/>
              <a:t>age</a:t>
            </a:r>
            <a:r>
              <a:rPr lang="fr-CA" baseline="0" dirty="0" smtClean="0"/>
              <a:t> of </a:t>
            </a:r>
            <a:r>
              <a:rPr lang="fr-CA" baseline="0" dirty="0" err="1" smtClean="0"/>
              <a:t>workers</a:t>
            </a:r>
            <a:r>
              <a:rPr lang="fr-CA" baseline="0" dirty="0" smtClean="0"/>
              <a:t>.</a:t>
            </a:r>
          </a:p>
          <a:p>
            <a:r>
              <a:rPr lang="fr-CA" baseline="0" dirty="0" smtClean="0"/>
              <a:t>Young = 15 to 29</a:t>
            </a:r>
          </a:p>
          <a:p>
            <a:r>
              <a:rPr lang="fr-CA" baseline="0" dirty="0" smtClean="0"/>
              <a:t>Prime =  30 to 54     </a:t>
            </a:r>
            <a:r>
              <a:rPr lang="en-CA" baseline="0" dirty="0" smtClean="0">
                <a:sym typeface="Wingdings" panose="05000000000000000000" pitchFamily="2" charset="2"/>
              </a:rPr>
              <a:t> Bigger bin</a:t>
            </a:r>
          </a:p>
          <a:p>
            <a:r>
              <a:rPr lang="en-CA" baseline="0" dirty="0" smtClean="0">
                <a:sym typeface="Wingdings" panose="05000000000000000000" pitchFamily="2" charset="2"/>
              </a:rPr>
              <a:t>Older =  55 to 69</a:t>
            </a:r>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11</a:t>
            </a:fld>
            <a:endParaRPr lang="en-GB"/>
          </a:p>
        </p:txBody>
      </p:sp>
    </p:spTree>
    <p:extLst>
      <p:ext uri="{BB962C8B-B14F-4D97-AF65-F5344CB8AC3E}">
        <p14:creationId xmlns:p14="http://schemas.microsoft.com/office/powerpoint/2010/main" val="3279522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incidence of short-term employment among new hires has increased from just under 41% in the mid-2000s to just over 44% in the mid-2010s across European OECD members with available data . The Slovak Republic experienced the largest increase (18.7 percentage points).  Furthermore, a number of countries experienced a rise in the incidence of very short contracts (less than one year). This phenomenon is particularly prominent in countries like Hungary, Spain and Lithuania (where over 90% of all contracts are less than a year), while it was less common in Norway, Switzerland and Austria (where the incidence averaged about 45%).</a:t>
            </a:r>
          </a:p>
          <a:p>
            <a:endParaRPr lang="en-GB" dirty="0"/>
          </a:p>
          <a:p>
            <a:r>
              <a:rPr lang="en-GB" dirty="0"/>
              <a:t>Younger workers are more likely to be employed on temporary contracts and, therefore, the growing incidence of short-term employment is more likely to explain falling tenure among them than among prime-aged and older workers. Among workers aged 15 to 29, the incidence of temporary contracts is 47.7%, compared with 43.5% among works between 30 to 54, and 8.8% those 55 to 69 years of age.</a:t>
            </a:r>
          </a:p>
          <a:p>
            <a:endParaRPr lang="en-GB" dirty="0"/>
          </a:p>
          <a:p>
            <a:r>
              <a:rPr lang="en-GB" dirty="0"/>
              <a:t>Another recent development is the rise of the “gig economy”, which is typically associated with less job stability. Current estimates of gig work vary considerably and suffer from severe data limitations, but they generally amount to a low (albeit increasing) share of total employment (e.g. Katz and Krueger, 2016; Bonin, 2017). In light of these estimates, it seems reasonable to conclude that platform work is unlikely to have been a major driver of the changes in job stability observed over the past decade. However, it may play a more important role going forward and further research will needed to investigate whether gig work is indeed associated with more unstable employment and lower job-tenure.</a:t>
            </a:r>
          </a:p>
          <a:p>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12</a:t>
            </a:fld>
            <a:endParaRPr lang="en-GB"/>
          </a:p>
        </p:txBody>
      </p:sp>
    </p:spTree>
    <p:extLst>
      <p:ext uri="{BB962C8B-B14F-4D97-AF65-F5344CB8AC3E}">
        <p14:creationId xmlns:p14="http://schemas.microsoft.com/office/powerpoint/2010/main" val="672954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a:p>
            <a:r>
              <a:rPr lang="en-GB" dirty="0"/>
              <a:t>Katz, L. and A. Krueger (2016), “The Rise and Nature of Alternative Work Arrangements in the United States, 1995-2015”, No. 22667, NBER, </a:t>
            </a:r>
            <a:r>
              <a:rPr lang="en-GB" u="sng" dirty="0"/>
              <a:t>http://dx.doi.org/10.3386/w22667</a:t>
            </a:r>
            <a:r>
              <a:rPr lang="en-GB" dirty="0"/>
              <a:t>.</a:t>
            </a:r>
          </a:p>
        </p:txBody>
      </p:sp>
      <p:sp>
        <p:nvSpPr>
          <p:cNvPr id="4" name="Slide Number Placeholder 3"/>
          <p:cNvSpPr>
            <a:spLocks noGrp="1"/>
          </p:cNvSpPr>
          <p:nvPr>
            <p:ph type="sldNum" sz="quarter" idx="10"/>
          </p:nvPr>
        </p:nvSpPr>
        <p:spPr/>
        <p:txBody>
          <a:bodyPr/>
          <a:lstStyle/>
          <a:p>
            <a:fld id="{B26EEEE6-B896-493A-935A-C356B2C8C708}" type="slidenum">
              <a:rPr lang="en-GB" smtClean="0"/>
              <a:t>13</a:t>
            </a:fld>
            <a:endParaRPr lang="en-GB"/>
          </a:p>
        </p:txBody>
      </p:sp>
    </p:spTree>
    <p:extLst>
      <p:ext uri="{BB962C8B-B14F-4D97-AF65-F5344CB8AC3E}">
        <p14:creationId xmlns:p14="http://schemas.microsoft.com/office/powerpoint/2010/main" val="672954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Gig</a:t>
            </a:r>
            <a:r>
              <a:rPr lang="en-US" baseline="0" dirty="0" smtClean="0"/>
              <a:t> work is hard to measure in surveys. One proxy is dependent self-employment. Those self-employed workers who have little control over the arrangement of their work and have generally only one client.</a:t>
            </a:r>
          </a:p>
          <a:p>
            <a:endParaRPr lang="en-US" baseline="0" dirty="0" smtClean="0"/>
          </a:p>
          <a:p>
            <a:r>
              <a:rPr lang="en-US" baseline="0" dirty="0" smtClean="0"/>
              <a:t>This share of workers is growing, but remains small. </a:t>
            </a:r>
            <a:endParaRPr lang="en-US" dirty="0" smtClean="0"/>
          </a:p>
          <a:p>
            <a:endParaRPr lang="en-US" dirty="0" smtClean="0"/>
          </a:p>
          <a:p>
            <a:r>
              <a:rPr lang="en-US" dirty="0" smtClean="0"/>
              <a:t>Note: Dependent self-employed workers are identified as own-account self-employed for whom at least two of the following conditions hold: </a:t>
            </a:r>
            <a:r>
              <a:rPr lang="en-US" dirty="0" err="1" smtClean="0"/>
              <a:t>i</a:t>
            </a:r>
            <a:r>
              <a:rPr lang="en-US" dirty="0" smtClean="0"/>
              <a:t>) do not have the authority to hire or dismiss workers; ii) generally do not have more than one client; and iii) cannot choose or change any 2 of the 3 following: their order of tasks, their methods of work, and their speed or rate of work. Dependent workers are the sum of employees and dependent self-employed. Excludes the agricultural and public sectors.</a:t>
            </a:r>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14</a:t>
            </a:fld>
            <a:endParaRPr lang="en-GB"/>
          </a:p>
        </p:txBody>
      </p:sp>
    </p:spTree>
    <p:extLst>
      <p:ext uri="{BB962C8B-B14F-4D97-AF65-F5344CB8AC3E}">
        <p14:creationId xmlns:p14="http://schemas.microsoft.com/office/powerpoint/2010/main" val="672954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3009"/>
              </a:spcAft>
            </a:pPr>
            <a:r>
              <a:rPr lang="en-US" dirty="0"/>
              <a:t>However, the rate of job loss and the duration between jobs have increased, most notably among younger workers and the least skilled, which could negatively affect career progression and productivity growth.</a:t>
            </a:r>
          </a:p>
          <a:p>
            <a:pPr>
              <a:spcAft>
                <a:spcPts val="3009"/>
              </a:spcAft>
            </a:pPr>
            <a:endParaRPr lang="en-US" dirty="0"/>
          </a:p>
          <a:p>
            <a:pPr defTabSz="917052">
              <a:spcAft>
                <a:spcPts val="3009"/>
              </a:spcAft>
            </a:pPr>
            <a:r>
              <a:rPr lang="en-GB" dirty="0"/>
              <a:t>However, the existing literature points to the existence of a link between job-mobility, career progression, and wage-increases (</a:t>
            </a:r>
            <a:r>
              <a:rPr lang="en-GB" u="sng" dirty="0" err="1">
                <a:hlinkClick r:id="rId3"/>
              </a:rPr>
              <a:t>Topel</a:t>
            </a:r>
            <a:r>
              <a:rPr lang="en-GB" u="sng" dirty="0">
                <a:hlinkClick r:id="rId3"/>
              </a:rPr>
              <a:t> &amp; Ward 1992</a:t>
            </a:r>
            <a:r>
              <a:rPr lang="en-GB" dirty="0"/>
              <a:t>; </a:t>
            </a:r>
            <a:r>
              <a:rPr lang="en-GB" u="sng" dirty="0">
                <a:hlinkClick r:id="rId4"/>
              </a:rPr>
              <a:t>Hahn et al 2017</a:t>
            </a:r>
            <a:r>
              <a:rPr lang="en-GB" dirty="0"/>
              <a:t>). In particular, job-to-job moves disproportionately help younger workers move up the job ladder from lower productivity to higher productivity firms (</a:t>
            </a:r>
            <a:r>
              <a:rPr lang="en-GB" u="sng" dirty="0" err="1">
                <a:hlinkClick r:id="rId5"/>
              </a:rPr>
              <a:t>Haltiwanger</a:t>
            </a:r>
            <a:r>
              <a:rPr lang="en-GB" u="sng" dirty="0">
                <a:hlinkClick r:id="rId5"/>
              </a:rPr>
              <a:t> et al, 2017</a:t>
            </a:r>
            <a:r>
              <a:rPr lang="en-GB" dirty="0"/>
              <a:t>).</a:t>
            </a:r>
          </a:p>
          <a:p>
            <a:pPr>
              <a:spcAft>
                <a:spcPts val="3009"/>
              </a:spcAft>
            </a:pPr>
            <a:endParaRPr lang="en-US" dirty="0"/>
          </a:p>
          <a:p>
            <a:pPr>
              <a:spcAft>
                <a:spcPts val="3009"/>
              </a:spcAft>
            </a:pPr>
            <a:r>
              <a:rPr lang="en-GB" dirty="0" err="1"/>
              <a:t>Topel</a:t>
            </a:r>
            <a:r>
              <a:rPr lang="en-GB" dirty="0"/>
              <a:t>, R. and M. Ward (1992), “Job Mobility and the Careers of Young Men”, </a:t>
            </a:r>
            <a:r>
              <a:rPr lang="en-GB" i="1" dirty="0"/>
              <a:t>The Quarterly Journal of Economics</a:t>
            </a:r>
            <a:r>
              <a:rPr lang="en-GB" dirty="0"/>
              <a:t>, Vol. 107/2, pp. 439-479, </a:t>
            </a:r>
            <a:r>
              <a:rPr lang="en-GB" u="sng" dirty="0"/>
              <a:t>http://dx.doi.org/10.2307/2118478</a:t>
            </a:r>
            <a:r>
              <a:rPr lang="en-GB" dirty="0"/>
              <a:t>.</a:t>
            </a:r>
            <a:endParaRPr lang="en-US" dirty="0"/>
          </a:p>
        </p:txBody>
      </p:sp>
      <p:sp>
        <p:nvSpPr>
          <p:cNvPr id="4" name="Slide Number Placeholder 3"/>
          <p:cNvSpPr>
            <a:spLocks noGrp="1"/>
          </p:cNvSpPr>
          <p:nvPr>
            <p:ph type="sldNum" sz="quarter" idx="10"/>
          </p:nvPr>
        </p:nvSpPr>
        <p:spPr/>
        <p:txBody>
          <a:bodyPr/>
          <a:lstStyle/>
          <a:p>
            <a:fld id="{B26EEEE6-B896-493A-935A-C356B2C8C708}" type="slidenum">
              <a:rPr lang="en-GB" smtClean="0"/>
              <a:t>15</a:t>
            </a:fld>
            <a:endParaRPr lang="en-GB"/>
          </a:p>
        </p:txBody>
      </p:sp>
    </p:spTree>
    <p:extLst>
      <p:ext uri="{BB962C8B-B14F-4D97-AF65-F5344CB8AC3E}">
        <p14:creationId xmlns:p14="http://schemas.microsoft.com/office/powerpoint/2010/main" val="672954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Note</a:t>
            </a:r>
            <a:r>
              <a:rPr lang="en-GB" dirty="0"/>
              <a:t>: The OECD average is the unweighted average of all displayed countries, excluding Lithuania. The job-to-job rate is the share of all workers who had a job one year ago and whose tenure with their current employer is 12 months or less. All shares are calculated as the share of average employment over the current and previous years.  Data for the United States is available on a biennial period and the average employment is the calculated using the current year and employment two years previous. Due to limitation in the data, the following countries are not depicted: Canada, Ireland, and Switzerland.</a:t>
            </a:r>
          </a:p>
          <a:p>
            <a:r>
              <a:rPr lang="en-GB" dirty="0"/>
              <a:t>a)	Mid-2000s years are 2004, 2005, and 2006, while mid-2010s years are 2014, 2015, and 2016. Due to data availability, post-crisis data 	for Australia include only the years 2014 and 2015, while post-crisis for Korea includes only the year 2014.</a:t>
            </a:r>
          </a:p>
        </p:txBody>
      </p:sp>
      <p:sp>
        <p:nvSpPr>
          <p:cNvPr id="4" name="Slide Number Placeholder 3"/>
          <p:cNvSpPr>
            <a:spLocks noGrp="1"/>
          </p:cNvSpPr>
          <p:nvPr>
            <p:ph type="sldNum" sz="quarter" idx="10"/>
          </p:nvPr>
        </p:nvSpPr>
        <p:spPr/>
        <p:txBody>
          <a:bodyPr/>
          <a:lstStyle/>
          <a:p>
            <a:fld id="{B26EEEE6-B896-493A-935A-C356B2C8C708}" type="slidenum">
              <a:rPr lang="en-GB" smtClean="0"/>
              <a:t>16</a:t>
            </a:fld>
            <a:endParaRPr lang="en-GB"/>
          </a:p>
        </p:txBody>
      </p:sp>
    </p:spTree>
    <p:extLst>
      <p:ext uri="{BB962C8B-B14F-4D97-AF65-F5344CB8AC3E}">
        <p14:creationId xmlns:p14="http://schemas.microsoft.com/office/powerpoint/2010/main" val="3847338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Note</a:t>
            </a:r>
            <a:r>
              <a:rPr lang="en-GB" dirty="0"/>
              <a:t>: The OECD average is the unweighted average of all displayed countries, excluding Lithuania. The job-to-job rate is the share of all workers who had a job one year ago and whose tenure with their current employer is 12 months or less. All shares are calculated as the share of average employment over the current and previous years.  Data for the United States is available on a biennial period and the average employment is the calculated using the current year and employment two years previous. Due to limitation in the data, the following countries are not depicted: Canada, Ireland, and Switzerland.</a:t>
            </a:r>
          </a:p>
          <a:p>
            <a:r>
              <a:rPr lang="en-GB" dirty="0"/>
              <a:t>a)	Mid-2000s years are 2004, 2005, and 2006, while mid-2010s years are 2014, 2015, and 2016. Due to data availability, post-crisis data 	for Australia include only the years 2014 and 2015, while post-crisis for Korea includes only the year 2014.</a:t>
            </a:r>
          </a:p>
        </p:txBody>
      </p:sp>
      <p:sp>
        <p:nvSpPr>
          <p:cNvPr id="4" name="Slide Number Placeholder 3"/>
          <p:cNvSpPr>
            <a:spLocks noGrp="1"/>
          </p:cNvSpPr>
          <p:nvPr>
            <p:ph type="sldNum" sz="quarter" idx="10"/>
          </p:nvPr>
        </p:nvSpPr>
        <p:spPr/>
        <p:txBody>
          <a:bodyPr/>
          <a:lstStyle/>
          <a:p>
            <a:fld id="{B26EEEE6-B896-493A-935A-C356B2C8C708}"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847338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past decade, job-to-job flows have declined in most OECD country (Figure 2). In the 2000s the average worker had an 8.5 percent chance of changing jobs between two consecutive years. The highest rates were recorded in Australia, Denmark and Iceland while the lowest flows were observed in France, Sweden and the Netherlands. By the mid-2010s the job–to-job transition rate had decreased to 7.8 percent on average. Seventeen of the 27 countries </a:t>
            </a:r>
            <a:r>
              <a:rPr lang="en-US" dirty="0" err="1"/>
              <a:t>analysed</a:t>
            </a:r>
            <a:r>
              <a:rPr lang="en-US" dirty="0"/>
              <a:t> experienced a decline with the steepest decreases occurring in Japan and Iceland.</a:t>
            </a:r>
          </a:p>
          <a:p>
            <a:endParaRPr lang="en-US" dirty="0"/>
          </a:p>
          <a:p>
            <a:r>
              <a:rPr lang="en-US" dirty="0"/>
              <a:t>Job-to-job flows fell the most for younger workers, who on average have much lower tenure. In the mid-2000s, 15.4 percent of workers aged between 16 and 29 moved from one job to another between two consecutive years. This fell to 14.5 percent in the mid-2010s. By contrast, prime age workers saw only a slight decline in their job-to-job transitions (0.2 percentage points), which was roughly the same drop experienced by older workers. Since job-to-job transitions are frequently associated with opportunities for career progression and wage gains, this trend poses an important challenge for youth. The fact that the decline was concentrated among workers without tertiary education makes this concern even more pressing. </a:t>
            </a:r>
          </a:p>
          <a:p>
            <a:endParaRPr lang="en-US" dirty="0"/>
          </a:p>
          <a:p>
            <a:r>
              <a:rPr lang="en-US" dirty="0"/>
              <a:t>Moreover, the share of workers reporting that they lost their employment because they were laid off has also increased over the period </a:t>
            </a:r>
            <a:r>
              <a:rPr lang="en-US" dirty="0" err="1"/>
              <a:t>analysed</a:t>
            </a:r>
            <a:r>
              <a:rPr lang="en-US" dirty="0"/>
              <a:t>.  The share of employment to non-employment flows that are involuntary increased from 31.7 percent in the mid-2000s to 35.1 percent in the mid-2010s across the OECD. Italy and Greece saw the largest increases in involuntarily transitions with changes of 25.9 and 21.0 percentage points, respectively. </a:t>
            </a:r>
          </a:p>
          <a:p>
            <a:endParaRPr lang="en-US" dirty="0"/>
          </a:p>
          <a:p>
            <a:r>
              <a:rPr lang="en-US" dirty="0"/>
              <a:t>A lower rate of job-to-job transitions may appear to be at odds with the decreasing tenure documented above. The apparent paradox could be explained by the fact that separation rates grew the most for high-tenure workers. This had a strong downward impact on mean tenure but only a negligible effect on aggregate flows (since those workers constitute a small fraction of the </a:t>
            </a:r>
            <a:r>
              <a:rPr lang="en-US" dirty="0" err="1"/>
              <a:t>labour</a:t>
            </a:r>
            <a:r>
              <a:rPr lang="en-US" dirty="0"/>
              <a:t> force). By contrast, slower transitions among low-tenured workers (who constitute a large share of the </a:t>
            </a:r>
            <a:r>
              <a:rPr lang="en-US" dirty="0" err="1"/>
              <a:t>labour</a:t>
            </a:r>
            <a:r>
              <a:rPr lang="en-US" dirty="0"/>
              <a:t> force) have a small impact on the tenure distribution but a large negative impact on aggregate flows. As a result, it is possible to register a simultaneous drop in average tenure and aggregate flows.</a:t>
            </a:r>
          </a:p>
          <a:p>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18</a:t>
            </a:fld>
            <a:endParaRPr lang="en-GB"/>
          </a:p>
        </p:txBody>
      </p:sp>
    </p:spTree>
    <p:extLst>
      <p:ext uri="{BB962C8B-B14F-4D97-AF65-F5344CB8AC3E}">
        <p14:creationId xmlns:p14="http://schemas.microsoft.com/office/powerpoint/2010/main" val="672954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mid-2000s</a:t>
            </a:r>
            <a:r>
              <a:rPr lang="en-US" dirty="0" smtClean="0"/>
              <a:t> 	</a:t>
            </a:r>
            <a:r>
              <a:rPr lang="en-US" dirty="0"/>
              <a:t>mid-2010s</a:t>
            </a:r>
            <a:r>
              <a:rPr lang="en-US" dirty="0" smtClean="0"/>
              <a:t> 	</a:t>
            </a:r>
            <a:r>
              <a:rPr lang="en-US" dirty="0"/>
              <a:t>% change</a:t>
            </a:r>
            <a:r>
              <a:rPr lang="en-US" dirty="0" smtClean="0"/>
              <a:t> </a:t>
            </a:r>
          </a:p>
          <a:p>
            <a:r>
              <a:rPr lang="en-US" dirty="0"/>
              <a:t>Youth</a:t>
            </a:r>
            <a:r>
              <a:rPr lang="en-US" dirty="0" smtClean="0"/>
              <a:t> 	</a:t>
            </a:r>
            <a:r>
              <a:rPr lang="en-US" dirty="0"/>
              <a:t>15.0</a:t>
            </a:r>
            <a:r>
              <a:rPr lang="en-US" dirty="0" smtClean="0"/>
              <a:t> 	</a:t>
            </a:r>
            <a:r>
              <a:rPr lang="en-US" dirty="0"/>
              <a:t>14.4</a:t>
            </a:r>
            <a:r>
              <a:rPr lang="en-US" dirty="0" smtClean="0"/>
              <a:t> 	</a:t>
            </a:r>
            <a:r>
              <a:rPr lang="en-US" dirty="0"/>
              <a:t>-4.22</a:t>
            </a:r>
            <a:r>
              <a:rPr lang="en-US" dirty="0" smtClean="0"/>
              <a:t> </a:t>
            </a:r>
          </a:p>
          <a:p>
            <a:r>
              <a:rPr lang="en-US" dirty="0"/>
              <a:t>Prime</a:t>
            </a:r>
            <a:r>
              <a:rPr lang="en-US" dirty="0" smtClean="0"/>
              <a:t> 	</a:t>
            </a:r>
            <a:r>
              <a:rPr lang="en-US" dirty="0"/>
              <a:t>7.2</a:t>
            </a:r>
            <a:r>
              <a:rPr lang="en-US" dirty="0" smtClean="0"/>
              <a:t> 	</a:t>
            </a:r>
            <a:r>
              <a:rPr lang="en-US" dirty="0"/>
              <a:t>7.1</a:t>
            </a:r>
            <a:r>
              <a:rPr lang="en-US" dirty="0" smtClean="0"/>
              <a:t> 	</a:t>
            </a:r>
            <a:r>
              <a:rPr lang="en-US" dirty="0"/>
              <a:t>-1.83</a:t>
            </a:r>
            <a:r>
              <a:rPr lang="en-US" dirty="0" smtClean="0"/>
              <a:t> </a:t>
            </a:r>
          </a:p>
          <a:p>
            <a:r>
              <a:rPr lang="en-US" dirty="0"/>
              <a:t>Older</a:t>
            </a:r>
            <a:r>
              <a:rPr lang="en-US" dirty="0" smtClean="0"/>
              <a:t> 	</a:t>
            </a:r>
            <a:r>
              <a:rPr lang="en-US" dirty="0"/>
              <a:t>3.5</a:t>
            </a:r>
            <a:r>
              <a:rPr lang="en-US" dirty="0" smtClean="0"/>
              <a:t> 	</a:t>
            </a:r>
            <a:r>
              <a:rPr lang="en-US" dirty="0"/>
              <a:t>3.3</a:t>
            </a:r>
            <a:r>
              <a:rPr lang="en-US" dirty="0" smtClean="0"/>
              <a:t> 	</a:t>
            </a:r>
            <a:r>
              <a:rPr lang="en-US" dirty="0"/>
              <a:t>-5.28</a:t>
            </a:r>
            <a:r>
              <a:rPr lang="en-US" dirty="0" smtClean="0"/>
              <a:t> </a:t>
            </a:r>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19</a:t>
            </a:fld>
            <a:endParaRPr lang="en-GB"/>
          </a:p>
        </p:txBody>
      </p:sp>
    </p:spTree>
    <p:extLst>
      <p:ext uri="{BB962C8B-B14F-4D97-AF65-F5344CB8AC3E}">
        <p14:creationId xmlns:p14="http://schemas.microsoft.com/office/powerpoint/2010/main" val="327952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number of</a:t>
            </a:r>
            <a:r>
              <a:rPr lang="en-GB" baseline="0" dirty="0" smtClean="0"/>
              <a:t> medium- and long-term forces are shaping the world of work. While m</a:t>
            </a:r>
            <a:r>
              <a:rPr lang="en-GB" dirty="0" smtClean="0"/>
              <a:t>edia</a:t>
            </a:r>
            <a:r>
              <a:rPr lang="en-GB" baseline="0" dirty="0" smtClean="0"/>
              <a:t> attention has focused strongly on technological change (digitalisation), other forces need to be considered when analysing the Future of Work: </a:t>
            </a:r>
          </a:p>
          <a:p>
            <a:endParaRPr lang="en-GB" baseline="0" dirty="0" smtClean="0"/>
          </a:p>
          <a:p>
            <a:pPr marL="171909" indent="-171909" defTabSz="916852">
              <a:buFont typeface="Arial" panose="020B0604020202020204" pitchFamily="34" charset="0"/>
              <a:buChar char="•"/>
              <a:defRPr/>
            </a:pPr>
            <a:r>
              <a:rPr lang="en-GB" b="1" dirty="0" smtClean="0"/>
              <a:t>Demographic change: </a:t>
            </a:r>
            <a:r>
              <a:rPr lang="en-GB" b="0" dirty="0" smtClean="0"/>
              <a:t>For advanced countries and some emerging</a:t>
            </a:r>
            <a:r>
              <a:rPr lang="en-GB" b="0" baseline="0" dirty="0" smtClean="0"/>
              <a:t> economies like China, </a:t>
            </a:r>
            <a:r>
              <a:rPr lang="en-GB" b="1" baseline="0" dirty="0" smtClean="0"/>
              <a:t>r</a:t>
            </a:r>
            <a:r>
              <a:rPr lang="en-GB" b="1" dirty="0" smtClean="0"/>
              <a:t>apid population ageing </a:t>
            </a:r>
            <a:r>
              <a:rPr lang="en-GB" dirty="0" smtClean="0"/>
              <a:t>means that more countries will have passed the demographic boom and its potential for development and growth. By 2050, more than one in four people will be aged over 65 in about two-thirds of OECD countries. These changes will increase pressures on labour productivity, shift the skills base, change the demand for goods and services and add pressure on social protection systems; all these impose changes on the world of work. </a:t>
            </a:r>
          </a:p>
          <a:p>
            <a:pPr marL="171909" indent="-171909" defTabSz="916852">
              <a:buFont typeface="Arial" panose="020B0604020202020204" pitchFamily="34" charset="0"/>
              <a:buChar char="•"/>
              <a:defRPr/>
            </a:pPr>
            <a:endParaRPr lang="en-GB" dirty="0" smtClean="0"/>
          </a:p>
          <a:p>
            <a:pPr marL="171909" indent="-171909" defTabSz="916852">
              <a:buFont typeface="Arial" panose="020B0604020202020204" pitchFamily="34" charset="0"/>
              <a:buChar char="•"/>
              <a:defRPr/>
            </a:pPr>
            <a:r>
              <a:rPr lang="en-GB" b="1" dirty="0" smtClean="0"/>
              <a:t>Globalisation 2.0, </a:t>
            </a:r>
            <a:r>
              <a:rPr lang="en-GB" dirty="0" smtClean="0"/>
              <a:t>the increasing integration of production lines across borders changes not only the types of jobs that remain in an economy (the occupational structure), but also the type of tasks that constitute each job. In Germany, globalisation has offshored jobs, but also converted existing jobs so that they specialise in non-</a:t>
            </a:r>
            <a:r>
              <a:rPr lang="en-GB" dirty="0" err="1" smtClean="0"/>
              <a:t>offshorable</a:t>
            </a:r>
            <a:r>
              <a:rPr lang="en-GB" dirty="0" smtClean="0"/>
              <a:t> tasks (Becker and </a:t>
            </a:r>
            <a:r>
              <a:rPr lang="en-GB" dirty="0" err="1" smtClean="0"/>
              <a:t>Muendler</a:t>
            </a:r>
            <a:r>
              <a:rPr lang="en-GB" dirty="0" smtClean="0"/>
              <a:t>, 2015). </a:t>
            </a:r>
          </a:p>
          <a:p>
            <a:pPr marL="171909" indent="-171909" defTabSz="916852">
              <a:buFont typeface="Arial" panose="020B0604020202020204" pitchFamily="34" charset="0"/>
              <a:buChar char="•"/>
              <a:defRPr/>
            </a:pPr>
            <a:endParaRPr lang="en-GB" dirty="0" smtClean="0"/>
          </a:p>
          <a:p>
            <a:pPr marL="171909" indent="-171909" defTabSz="916852">
              <a:buFont typeface="Arial" panose="020B0604020202020204" pitchFamily="34" charset="0"/>
              <a:buChar char="•"/>
              <a:defRPr/>
            </a:pPr>
            <a:r>
              <a:rPr lang="en-GB" b="1" dirty="0" smtClean="0"/>
              <a:t>Technological change</a:t>
            </a:r>
            <a:r>
              <a:rPr lang="en-GB" dirty="0" smtClean="0"/>
              <a:t>, or digitalisation encompasses advances in robotics, Big Data, the penetration of the Internet, the rise of Internet platforms, Artificial Intelligence, etc. It will impact the labour market through: (</a:t>
            </a:r>
            <a:r>
              <a:rPr lang="en-GB" dirty="0" err="1" smtClean="0"/>
              <a:t>i</a:t>
            </a:r>
            <a:r>
              <a:rPr lang="en-GB" dirty="0" smtClean="0"/>
              <a:t>) changes in the occupational structure (or, more unlikely, massive unemployment): </a:t>
            </a:r>
            <a:r>
              <a:rPr lang="en-GB" i="1" dirty="0" smtClean="0"/>
              <a:t>automation</a:t>
            </a:r>
            <a:r>
              <a:rPr lang="en-GB" dirty="0" smtClean="0"/>
              <a:t>, (ii) changes in how jobs are carried out (the types of tasks that constitute each job): </a:t>
            </a:r>
            <a:r>
              <a:rPr lang="en-GB" i="1" dirty="0" smtClean="0"/>
              <a:t>digitalisation of the workplace; </a:t>
            </a:r>
            <a:r>
              <a:rPr lang="en-GB" dirty="0" smtClean="0"/>
              <a:t>and (iii) changes in work arrangements (changes in employee-firm relationships): </a:t>
            </a:r>
            <a:r>
              <a:rPr lang="en-GB" i="1" dirty="0" smtClean="0"/>
              <a:t>the rise of the sharing/gig/on-demand/platform economy</a:t>
            </a:r>
            <a:r>
              <a:rPr lang="en-GB" dirty="0" smtClean="0"/>
              <a:t>. </a:t>
            </a:r>
            <a:endParaRPr lang="en-GB" b="1" dirty="0" smtClean="0"/>
          </a:p>
          <a:p>
            <a:endParaRPr lang="en-GB" dirty="0" smtClean="0"/>
          </a:p>
          <a:p>
            <a:r>
              <a:rPr lang="en-GB" dirty="0" smtClean="0"/>
              <a:t>They will change </a:t>
            </a:r>
            <a:r>
              <a:rPr lang="en-GB" b="1" dirty="0" smtClean="0"/>
              <a:t>what</a:t>
            </a:r>
            <a:r>
              <a:rPr lang="en-GB" dirty="0" smtClean="0"/>
              <a:t> work is needed, </a:t>
            </a:r>
            <a:r>
              <a:rPr lang="en-GB" b="1" dirty="0" smtClean="0"/>
              <a:t>how</a:t>
            </a:r>
            <a:r>
              <a:rPr lang="en-GB" dirty="0" smtClean="0"/>
              <a:t> it is carried out, </a:t>
            </a:r>
            <a:r>
              <a:rPr lang="en-GB" b="1" dirty="0" smtClean="0"/>
              <a:t>where</a:t>
            </a:r>
            <a:r>
              <a:rPr lang="en-GB" dirty="0" smtClean="0"/>
              <a:t> and by </a:t>
            </a:r>
            <a:r>
              <a:rPr lang="en-GB" b="1" dirty="0" smtClean="0"/>
              <a:t>whom.</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2</a:t>
            </a:fld>
            <a:endParaRPr lang="en-GB"/>
          </a:p>
        </p:txBody>
      </p:sp>
    </p:spTree>
    <p:extLst>
      <p:ext uri="{BB962C8B-B14F-4D97-AF65-F5344CB8AC3E}">
        <p14:creationId xmlns:p14="http://schemas.microsoft.com/office/powerpoint/2010/main" val="468260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change increased risk of separations is constant across age</a:t>
            </a:r>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20</a:t>
            </a:fld>
            <a:endParaRPr lang="en-GB"/>
          </a:p>
        </p:txBody>
      </p:sp>
    </p:spTree>
    <p:extLst>
      <p:ext uri="{BB962C8B-B14F-4D97-AF65-F5344CB8AC3E}">
        <p14:creationId xmlns:p14="http://schemas.microsoft.com/office/powerpoint/2010/main" val="3279522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the analysis points to the conclusion that increased job instability is more likely the result of increased risk than of enhanced opportunities for career progression in the majority of OECD countries. The lingering effects of the global financial crisis are a contributing factor. This is especially detrimental for young workers at the beginning of their career, who typically benefit from a more fluid </a:t>
            </a:r>
            <a:r>
              <a:rPr lang="en-US" dirty="0" err="1"/>
              <a:t>labour</a:t>
            </a:r>
            <a:r>
              <a:rPr lang="en-US" dirty="0"/>
              <a:t> market as they search for suitable employment opportunities. It may also have negative implications for productivity growth.</a:t>
            </a:r>
          </a:p>
          <a:p>
            <a:endParaRPr lang="en-US" dirty="0"/>
          </a:p>
          <a:p>
            <a:r>
              <a:rPr lang="en-US" dirty="0"/>
              <a:t>The evidence stands in contrast with the view that more instability is the consequence of enhanced opportunities for career progression. Rather they point to the need for careful policy interventions to ensure that workers who are affected by increased job insecurity can count on adequate safety nets, effective (and, where possible, pre-emptive) activation policies, and sufficient opportunities for training and re-skilling.</a:t>
            </a:r>
          </a:p>
          <a:p>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21</a:t>
            </a:fld>
            <a:endParaRPr lang="en-GB"/>
          </a:p>
        </p:txBody>
      </p:sp>
    </p:spTree>
    <p:extLst>
      <p:ext uri="{BB962C8B-B14F-4D97-AF65-F5344CB8AC3E}">
        <p14:creationId xmlns:p14="http://schemas.microsoft.com/office/powerpoint/2010/main" val="672954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22</a:t>
            </a:fld>
            <a:endParaRPr lang="en-GB"/>
          </a:p>
        </p:txBody>
      </p:sp>
    </p:spTree>
    <p:extLst>
      <p:ext uri="{BB962C8B-B14F-4D97-AF65-F5344CB8AC3E}">
        <p14:creationId xmlns:p14="http://schemas.microsoft.com/office/powerpoint/2010/main" val="3279522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23</a:t>
            </a:fld>
            <a:endParaRPr lang="en-GB"/>
          </a:p>
        </p:txBody>
      </p:sp>
    </p:spTree>
    <p:extLst>
      <p:ext uri="{BB962C8B-B14F-4D97-AF65-F5344CB8AC3E}">
        <p14:creationId xmlns:p14="http://schemas.microsoft.com/office/powerpoint/2010/main" val="672954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Note: the 1-year </a:t>
            </a:r>
            <a:r>
              <a:rPr lang="fr-CA" dirty="0" err="1"/>
              <a:t>frequency</a:t>
            </a:r>
            <a:r>
              <a:rPr lang="fr-CA" dirty="0"/>
              <a:t> of the data </a:t>
            </a:r>
            <a:r>
              <a:rPr lang="fr-CA" dirty="0" err="1"/>
              <a:t>means</a:t>
            </a:r>
            <a:r>
              <a:rPr lang="fr-CA" dirty="0"/>
              <a:t> </a:t>
            </a:r>
            <a:r>
              <a:rPr lang="fr-CA" dirty="0" err="1"/>
              <a:t>that</a:t>
            </a:r>
            <a:r>
              <a:rPr lang="fr-CA" dirty="0"/>
              <a:t> </a:t>
            </a:r>
            <a:r>
              <a:rPr lang="fr-CA" dirty="0" err="1"/>
              <a:t>there</a:t>
            </a:r>
            <a:r>
              <a:rPr lang="fr-CA" dirty="0"/>
              <a:t> </a:t>
            </a:r>
            <a:r>
              <a:rPr lang="fr-CA" dirty="0" err="1"/>
              <a:t>could</a:t>
            </a:r>
            <a:r>
              <a:rPr lang="fr-CA" dirty="0"/>
              <a:t> </a:t>
            </a:r>
            <a:r>
              <a:rPr lang="fr-CA" dirty="0" err="1"/>
              <a:t>be</a:t>
            </a:r>
            <a:r>
              <a:rPr lang="fr-CA" dirty="0"/>
              <a:t> </a:t>
            </a:r>
            <a:r>
              <a:rPr lang="fr-CA" dirty="0" err="1"/>
              <a:t>some</a:t>
            </a:r>
            <a:r>
              <a:rPr lang="fr-CA" dirty="0"/>
              <a:t> variation in the </a:t>
            </a:r>
            <a:r>
              <a:rPr lang="fr-CA" dirty="0" err="1"/>
              <a:t>actual</a:t>
            </a:r>
            <a:r>
              <a:rPr lang="fr-CA" dirty="0"/>
              <a:t> </a:t>
            </a:r>
            <a:r>
              <a:rPr lang="fr-CA" dirty="0" err="1"/>
              <a:t>movement</a:t>
            </a:r>
            <a:r>
              <a:rPr lang="fr-CA" dirty="0"/>
              <a:t> </a:t>
            </a:r>
            <a:r>
              <a:rPr lang="fr-CA" dirty="0" err="1"/>
              <a:t>from</a:t>
            </a:r>
            <a:r>
              <a:rPr lang="fr-CA" dirty="0"/>
              <a:t> </a:t>
            </a:r>
            <a:r>
              <a:rPr lang="fr-CA" dirty="0" err="1"/>
              <a:t>Emp</a:t>
            </a:r>
            <a:r>
              <a:rPr lang="fr-CA" dirty="0"/>
              <a:t> to Non-</a:t>
            </a:r>
            <a:r>
              <a:rPr lang="fr-CA" dirty="0" err="1"/>
              <a:t>emp</a:t>
            </a:r>
            <a:r>
              <a:rPr lang="fr-CA" dirty="0"/>
              <a:t> and the </a:t>
            </a:r>
            <a:r>
              <a:rPr lang="fr-CA" dirty="0" err="1"/>
              <a:t>movement</a:t>
            </a:r>
            <a:r>
              <a:rPr lang="fr-CA" dirty="0"/>
              <a:t> </a:t>
            </a:r>
            <a:r>
              <a:rPr lang="fr-CA" dirty="0" err="1"/>
              <a:t>from</a:t>
            </a:r>
            <a:r>
              <a:rPr lang="fr-CA" dirty="0"/>
              <a:t> Job-to-job. Future </a:t>
            </a:r>
            <a:r>
              <a:rPr lang="fr-CA" dirty="0" err="1"/>
              <a:t>work</a:t>
            </a:r>
            <a:r>
              <a:rPr lang="fr-CA" dirty="0"/>
              <a:t> </a:t>
            </a:r>
            <a:r>
              <a:rPr lang="fr-CA" dirty="0" err="1"/>
              <a:t>will</a:t>
            </a:r>
            <a:r>
              <a:rPr lang="fr-CA" dirty="0"/>
              <a:t> examine </a:t>
            </a:r>
            <a:r>
              <a:rPr lang="fr-CA" dirty="0" err="1"/>
              <a:t>some</a:t>
            </a:r>
            <a:r>
              <a:rPr lang="fr-CA" dirty="0"/>
              <a:t> of </a:t>
            </a:r>
            <a:r>
              <a:rPr lang="fr-CA" dirty="0" err="1"/>
              <a:t>these</a:t>
            </a:r>
            <a:r>
              <a:rPr lang="fr-CA" dirty="0"/>
              <a:t> transitions more </a:t>
            </a:r>
            <a:r>
              <a:rPr lang="fr-CA" dirty="0" err="1"/>
              <a:t>exactly</a:t>
            </a:r>
            <a:r>
              <a:rPr lang="fr-CA" dirty="0"/>
              <a:t> for </a:t>
            </a:r>
            <a:r>
              <a:rPr lang="fr-CA" dirty="0" err="1"/>
              <a:t>some</a:t>
            </a:r>
            <a:r>
              <a:rPr lang="fr-CA" dirty="0"/>
              <a:t> countries, </a:t>
            </a:r>
            <a:r>
              <a:rPr lang="fr-CA" dirty="0" err="1"/>
              <a:t>notably</a:t>
            </a:r>
            <a:r>
              <a:rPr lang="fr-CA" dirty="0"/>
              <a:t> Germany and Italy.</a:t>
            </a:r>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24</a:t>
            </a:fld>
            <a:endParaRPr lang="en-GB"/>
          </a:p>
        </p:txBody>
      </p:sp>
    </p:spTree>
    <p:extLst>
      <p:ext uri="{BB962C8B-B14F-4D97-AF65-F5344CB8AC3E}">
        <p14:creationId xmlns:p14="http://schemas.microsoft.com/office/powerpoint/2010/main" val="3847338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This </a:t>
            </a:r>
            <a:r>
              <a:rPr lang="fr-CA" dirty="0" err="1" smtClean="0"/>
              <a:t>is</a:t>
            </a:r>
            <a:r>
              <a:rPr lang="fr-CA" dirty="0" smtClean="0"/>
              <a:t> the </a:t>
            </a:r>
            <a:r>
              <a:rPr lang="fr-CA" dirty="0" err="1" smtClean="0"/>
              <a:t>difference</a:t>
            </a:r>
            <a:r>
              <a:rPr lang="fr-CA" baseline="0" dirty="0" smtClean="0"/>
              <a:t> in tenure </a:t>
            </a:r>
            <a:r>
              <a:rPr lang="fr-CA" baseline="0" dirty="0" err="1" smtClean="0"/>
              <a:t>metrics</a:t>
            </a:r>
            <a:r>
              <a:rPr lang="fr-CA" baseline="0" dirty="0" smtClean="0"/>
              <a:t> </a:t>
            </a:r>
            <a:r>
              <a:rPr lang="fr-CA" baseline="0" dirty="0" err="1" smtClean="0"/>
              <a:t>between</a:t>
            </a:r>
            <a:r>
              <a:rPr lang="fr-CA" baseline="0" dirty="0" smtClean="0"/>
              <a:t> the mid-2000s and the mid-2010s. Table </a:t>
            </a:r>
            <a:r>
              <a:rPr lang="fr-CA" baseline="0" dirty="0" err="1" smtClean="0"/>
              <a:t>indicates</a:t>
            </a:r>
            <a:r>
              <a:rPr lang="fr-CA" baseline="0" dirty="0" smtClean="0"/>
              <a:t> </a:t>
            </a:r>
            <a:r>
              <a:rPr lang="fr-CA" baseline="0" dirty="0" err="1" smtClean="0"/>
              <a:t>whether</a:t>
            </a:r>
            <a:r>
              <a:rPr lang="fr-CA" baseline="0" dirty="0" smtClean="0"/>
              <a:t> the </a:t>
            </a:r>
            <a:r>
              <a:rPr lang="fr-CA" baseline="0" dirty="0" err="1" smtClean="0"/>
              <a:t>difference</a:t>
            </a:r>
            <a:r>
              <a:rPr lang="fr-CA" baseline="0" dirty="0" smtClean="0"/>
              <a:t> </a:t>
            </a:r>
            <a:r>
              <a:rPr lang="fr-CA" baseline="0" dirty="0" err="1" smtClean="0"/>
              <a:t>is</a:t>
            </a:r>
            <a:r>
              <a:rPr lang="fr-CA" baseline="0" dirty="0" smtClean="0"/>
              <a:t> positive or </a:t>
            </a:r>
            <a:r>
              <a:rPr lang="fr-CA" baseline="0" dirty="0" err="1" smtClean="0"/>
              <a:t>negative</a:t>
            </a:r>
            <a:r>
              <a:rPr lang="fr-CA" baseline="0" dirty="0" smtClean="0"/>
              <a:t>.</a:t>
            </a:r>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25</a:t>
            </a:fld>
            <a:endParaRPr lang="en-GB"/>
          </a:p>
        </p:txBody>
      </p:sp>
    </p:spTree>
    <p:extLst>
      <p:ext uri="{BB962C8B-B14F-4D97-AF65-F5344CB8AC3E}">
        <p14:creationId xmlns:p14="http://schemas.microsoft.com/office/powerpoint/2010/main" val="3847338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Points above the 45 degree line show that the involuntary separation were higher for youth than for the entire working population</a:t>
            </a:r>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26</a:t>
            </a:fld>
            <a:endParaRPr lang="en-GB"/>
          </a:p>
        </p:txBody>
      </p:sp>
    </p:spTree>
    <p:extLst>
      <p:ext uri="{BB962C8B-B14F-4D97-AF65-F5344CB8AC3E}">
        <p14:creationId xmlns:p14="http://schemas.microsoft.com/office/powerpoint/2010/main" val="3279522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 Left:</a:t>
            </a:r>
            <a:r>
              <a:rPr lang="en-US" dirty="0" smtClean="0"/>
              <a:t> </a:t>
            </a:r>
            <a:r>
              <a:rPr lang="en-US" dirty="0"/>
              <a:t>Increasing overall tenure, decreasing job-to-job rate</a:t>
            </a:r>
            <a:r>
              <a:rPr lang="en-US" dirty="0" smtClean="0"/>
              <a:t> </a:t>
            </a:r>
          </a:p>
          <a:p>
            <a:r>
              <a:rPr lang="en-US" dirty="0"/>
              <a:t>Upper Right:</a:t>
            </a:r>
            <a:r>
              <a:rPr lang="en-US" dirty="0" smtClean="0"/>
              <a:t> </a:t>
            </a:r>
            <a:r>
              <a:rPr lang="en-US" dirty="0"/>
              <a:t>Increasing overall tenure, increasing job-to-job rate</a:t>
            </a:r>
            <a:r>
              <a:rPr lang="en-US" dirty="0" smtClean="0"/>
              <a:t> </a:t>
            </a:r>
          </a:p>
          <a:p>
            <a:r>
              <a:rPr lang="en-US" dirty="0"/>
              <a:t>Lower Left:</a:t>
            </a:r>
            <a:r>
              <a:rPr lang="en-US" dirty="0" smtClean="0"/>
              <a:t> </a:t>
            </a:r>
            <a:r>
              <a:rPr lang="en-US" dirty="0"/>
              <a:t>Decreasing overall tenure, decreasing job-to-job rate</a:t>
            </a:r>
            <a:r>
              <a:rPr lang="en-US" dirty="0" smtClean="0"/>
              <a:t> </a:t>
            </a:r>
          </a:p>
          <a:p>
            <a:r>
              <a:rPr lang="en-US" dirty="0"/>
              <a:t>Lower Right:</a:t>
            </a:r>
            <a:r>
              <a:rPr lang="en-US" dirty="0" smtClean="0"/>
              <a:t> </a:t>
            </a:r>
            <a:r>
              <a:rPr lang="en-US" dirty="0"/>
              <a:t>Decreasing overall tenure, increasing job-to-job rate</a:t>
            </a:r>
            <a:r>
              <a:rPr lang="en-US" dirty="0" smtClean="0"/>
              <a:t> </a:t>
            </a:r>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27</a:t>
            </a:fld>
            <a:endParaRPr lang="en-GB"/>
          </a:p>
        </p:txBody>
      </p:sp>
    </p:spTree>
    <p:extLst>
      <p:ext uri="{BB962C8B-B14F-4D97-AF65-F5344CB8AC3E}">
        <p14:creationId xmlns:p14="http://schemas.microsoft.com/office/powerpoint/2010/main" val="3279522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ISL is dropped for the sake of readability</a:t>
            </a:r>
            <a:r>
              <a:rPr lang="en-US" dirty="0" smtClean="0"/>
              <a:t> </a:t>
            </a:r>
          </a:p>
          <a:p>
            <a:r>
              <a:rPr lang="en-US" dirty="0"/>
              <a:t>Upper Left:</a:t>
            </a:r>
            <a:r>
              <a:rPr lang="en-US" dirty="0" smtClean="0"/>
              <a:t> </a:t>
            </a:r>
            <a:r>
              <a:rPr lang="en-US" dirty="0"/>
              <a:t>Increasing overall tenure, decreasing E-to-U rate</a:t>
            </a:r>
            <a:r>
              <a:rPr lang="en-US" dirty="0" smtClean="0"/>
              <a:t> </a:t>
            </a:r>
          </a:p>
          <a:p>
            <a:r>
              <a:rPr lang="en-US" dirty="0"/>
              <a:t>Upper Right:</a:t>
            </a:r>
            <a:r>
              <a:rPr lang="en-US" dirty="0" smtClean="0"/>
              <a:t> </a:t>
            </a:r>
            <a:r>
              <a:rPr lang="en-US" dirty="0"/>
              <a:t>Increasing overall tenure, increasing E-to-U rate</a:t>
            </a:r>
            <a:r>
              <a:rPr lang="en-US" dirty="0" smtClean="0"/>
              <a:t> </a:t>
            </a:r>
          </a:p>
          <a:p>
            <a:r>
              <a:rPr lang="en-US" dirty="0"/>
              <a:t>Lower Left:</a:t>
            </a:r>
            <a:r>
              <a:rPr lang="en-US" dirty="0" smtClean="0"/>
              <a:t> </a:t>
            </a:r>
            <a:r>
              <a:rPr lang="en-US" dirty="0"/>
              <a:t>Decreasing overall tenure, decreasing E-to-U rate</a:t>
            </a:r>
            <a:r>
              <a:rPr lang="en-US" dirty="0" smtClean="0"/>
              <a:t> </a:t>
            </a:r>
          </a:p>
          <a:p>
            <a:r>
              <a:rPr lang="en-US" dirty="0"/>
              <a:t>Lower Right:</a:t>
            </a:r>
            <a:r>
              <a:rPr lang="en-US" dirty="0" smtClean="0"/>
              <a:t> </a:t>
            </a:r>
            <a:r>
              <a:rPr lang="en-US" dirty="0"/>
              <a:t>Decreasing overall tenure, increasing E-to-U rate</a:t>
            </a:r>
            <a:r>
              <a:rPr lang="en-US" dirty="0" smtClean="0"/>
              <a:t> </a:t>
            </a:r>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28</a:t>
            </a:fld>
            <a:endParaRPr lang="en-GB"/>
          </a:p>
        </p:txBody>
      </p:sp>
    </p:spTree>
    <p:extLst>
      <p:ext uri="{BB962C8B-B14F-4D97-AF65-F5344CB8AC3E}">
        <p14:creationId xmlns:p14="http://schemas.microsoft.com/office/powerpoint/2010/main" val="3279522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 Left:</a:t>
            </a:r>
            <a:r>
              <a:rPr lang="en-US" dirty="0" smtClean="0"/>
              <a:t> </a:t>
            </a:r>
            <a:r>
              <a:rPr lang="en-US" dirty="0"/>
              <a:t>Increasing overall tenure, decreasing U-to-E rate</a:t>
            </a:r>
            <a:r>
              <a:rPr lang="en-US" dirty="0" smtClean="0"/>
              <a:t> </a:t>
            </a:r>
          </a:p>
          <a:p>
            <a:r>
              <a:rPr lang="en-US" dirty="0"/>
              <a:t>Upper Right:</a:t>
            </a:r>
            <a:r>
              <a:rPr lang="en-US" dirty="0" smtClean="0"/>
              <a:t> </a:t>
            </a:r>
            <a:r>
              <a:rPr lang="en-US" dirty="0"/>
              <a:t>Increasing overall tenure, increasing U-to-E rate</a:t>
            </a:r>
            <a:r>
              <a:rPr lang="en-US" dirty="0" smtClean="0"/>
              <a:t> </a:t>
            </a:r>
          </a:p>
          <a:p>
            <a:r>
              <a:rPr lang="en-US" dirty="0"/>
              <a:t>Lower Left:</a:t>
            </a:r>
            <a:r>
              <a:rPr lang="en-US" dirty="0" smtClean="0"/>
              <a:t> </a:t>
            </a:r>
            <a:r>
              <a:rPr lang="en-US" dirty="0"/>
              <a:t>Decreasing overall tenure, decreasing U-to-E rate</a:t>
            </a:r>
            <a:r>
              <a:rPr lang="en-US" dirty="0" smtClean="0"/>
              <a:t> </a:t>
            </a:r>
          </a:p>
          <a:p>
            <a:r>
              <a:rPr lang="en-US" dirty="0"/>
              <a:t>Lower Right:</a:t>
            </a:r>
            <a:r>
              <a:rPr lang="en-US" dirty="0" smtClean="0"/>
              <a:t> </a:t>
            </a:r>
            <a:r>
              <a:rPr lang="en-US" dirty="0"/>
              <a:t>Decreasing overall tenure, increasing U-to-E rate</a:t>
            </a:r>
            <a:r>
              <a:rPr lang="en-US" dirty="0" smtClean="0"/>
              <a:t> </a:t>
            </a:r>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29</a:t>
            </a:fld>
            <a:endParaRPr lang="en-GB"/>
          </a:p>
        </p:txBody>
      </p:sp>
    </p:spTree>
    <p:extLst>
      <p:ext uri="{BB962C8B-B14F-4D97-AF65-F5344CB8AC3E}">
        <p14:creationId xmlns:p14="http://schemas.microsoft.com/office/powerpoint/2010/main" val="3279522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debate on what the future of work may look like, a common prediction is that lifetime employment will gradually disappear. Instead, job mobility will increase and people will make more frequent transitions into and out of employment (both dependent and self-employment), between jobs, as well as inactivity. </a:t>
            </a:r>
          </a:p>
          <a:p>
            <a:endParaRPr lang="en-GB" dirty="0"/>
          </a:p>
          <a:p>
            <a:r>
              <a:rPr lang="en-GB" dirty="0"/>
              <a:t>A number of megatrends appear to be leading in that direction. Rapid advancements in ICT boost labour mobility by facilitating job search, by encouraging new business models that rely on outsourcing to a greater extent, and by fostering opportunities for independent work and weakening the traditional employer-employee relationship. The forces of globalisation play an equally important role. They increase the risk of job displacement by exposing workers to international competition, and they expand the set of available opportunities by granting workers access to the global labour market. Finally, workers’ preferences vis-à-vis employment, flexibility, and independent work are changing and constitute another fundamental driver of labour mobility (Prising, 2016). The rise of the platform economy and of “gig work” epitomises these transformations, and feeds the anxiety that an increasing number of jobs will be shorter-lived.</a:t>
            </a:r>
          </a:p>
          <a:p>
            <a:endParaRPr lang="en-GB" dirty="0"/>
          </a:p>
          <a:p>
            <a:r>
              <a:rPr lang="en-GB" dirty="0"/>
              <a:t>The anxiety around dwindling job stability is not new. Stoked by mass layoffs of relatively well-paid professionals, the 1990s produced a similar narrative surrounding the end of job stability (</a:t>
            </a:r>
            <a:r>
              <a:rPr lang="en-GB" dirty="0" err="1"/>
              <a:t>Neumark</a:t>
            </a:r>
            <a:r>
              <a:rPr lang="en-GB" dirty="0"/>
              <a:t>, 2000). The culprit then was “corporate restructuring” rather than “gigs”, and it produced a flurry of research which concluded that job stability had only slightly declined, if at all (e.g. OECD, 1993; </a:t>
            </a:r>
            <a:r>
              <a:rPr lang="en-GB" dirty="0" err="1"/>
              <a:t>Neumark</a:t>
            </a:r>
            <a:r>
              <a:rPr lang="en-GB" dirty="0"/>
              <a:t>, </a:t>
            </a:r>
            <a:r>
              <a:rPr lang="en-GB" dirty="0" err="1"/>
              <a:t>Polsky</a:t>
            </a:r>
            <a:r>
              <a:rPr lang="en-GB" dirty="0"/>
              <a:t> and Hansen, 1999; Jaeger and Stevens, 1999, Auer and </a:t>
            </a:r>
            <a:r>
              <a:rPr lang="en-GB" dirty="0" err="1"/>
              <a:t>Cazes</a:t>
            </a:r>
            <a:r>
              <a:rPr lang="en-GB" dirty="0"/>
              <a:t>, 2000).</a:t>
            </a:r>
          </a:p>
          <a:p>
            <a:endParaRPr lang="en-GB" dirty="0"/>
          </a:p>
          <a:p>
            <a:r>
              <a:rPr lang="en-GB" dirty="0"/>
              <a:t>Is this time different? Are jobs truly becoming less stable? To answer this question, recent OECD work analyses trends in job stability and labour market mobility across countries over the past decade.</a:t>
            </a:r>
            <a:endParaRPr lang="fr-CA" dirty="0"/>
          </a:p>
          <a:p>
            <a:endParaRPr lang="fr-CA" dirty="0"/>
          </a:p>
          <a:p>
            <a:pPr defTabSz="917052"/>
            <a:r>
              <a:rPr lang="en-GB" dirty="0"/>
              <a:t>Workers’ preferences vis-à-vis employment, flexibility, and independent work are changing and constitute another fundamental driver of labour mobility (Prising, 2016</a:t>
            </a:r>
            <a:r>
              <a:rPr lang="en-GB" baseline="-25000" dirty="0"/>
              <a:t>[1]</a:t>
            </a:r>
            <a:r>
              <a:rPr lang="en-GB" dirty="0"/>
              <a:t>). Some commentators have also pointed to decreased trust in employers as a driver of workers’ mobility (</a:t>
            </a:r>
            <a:r>
              <a:rPr lang="en-GB" dirty="0" err="1"/>
              <a:t>Buscaglia</a:t>
            </a:r>
            <a:r>
              <a:rPr lang="en-GB" dirty="0"/>
              <a:t>, 2017</a:t>
            </a:r>
            <a:r>
              <a:rPr lang="en-GB" baseline="-25000" dirty="0"/>
              <a:t>[2]</a:t>
            </a:r>
            <a:r>
              <a:rPr lang="en-GB" dirty="0"/>
              <a:t>). The rise of the platform economy and of “gig work” epitomises these transformations, and stokes anxiety that an increasing number of jobs will be shorter-lived (Griffiths, 2017</a:t>
            </a:r>
            <a:r>
              <a:rPr lang="en-GB" baseline="-25000" dirty="0"/>
              <a:t>[3]</a:t>
            </a:r>
            <a:r>
              <a:rPr lang="en-GB" dirty="0"/>
              <a:t>).</a:t>
            </a:r>
          </a:p>
          <a:p>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3</a:t>
            </a:fld>
            <a:endParaRPr lang="en-GB"/>
          </a:p>
        </p:txBody>
      </p:sp>
    </p:spTree>
    <p:extLst>
      <p:ext uri="{BB962C8B-B14F-4D97-AF65-F5344CB8AC3E}">
        <p14:creationId xmlns:p14="http://schemas.microsoft.com/office/powerpoint/2010/main" val="672954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the analysis points to the conclusion that increased job instability is more likely the result of increased risk than of enhanced opportunities for career progression in the majority of OECD countries. The lingering effects of the global financial crisis are a contributing factor. This is especially detrimental for young workers at the beginning of their career, who typically benefit from a more fluid </a:t>
            </a:r>
            <a:r>
              <a:rPr lang="en-US" dirty="0" err="1"/>
              <a:t>labour</a:t>
            </a:r>
            <a:r>
              <a:rPr lang="en-US" dirty="0"/>
              <a:t> market as they search for suitable employment opportunities. It may also have negative implications for productivity growth.</a:t>
            </a:r>
          </a:p>
          <a:p>
            <a:endParaRPr lang="en-US" dirty="0"/>
          </a:p>
          <a:p>
            <a:r>
              <a:rPr lang="en-US" dirty="0"/>
              <a:t>The evidence stands in contrast with the view that more instability is the consequence of enhanced opportunities for career progression. Rather they point to the need for careful policy interventions to ensure that workers who are affected by increased job insecurity can count on adequate safety nets, effective (and, where possible, pre-emptive) activation policies, and sufficient opportunities for training and re-skilling.</a:t>
            </a:r>
          </a:p>
          <a:p>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4</a:t>
            </a:fld>
            <a:endParaRPr lang="en-GB"/>
          </a:p>
        </p:txBody>
      </p:sp>
    </p:spTree>
    <p:extLst>
      <p:ext uri="{BB962C8B-B14F-4D97-AF65-F5344CB8AC3E}">
        <p14:creationId xmlns:p14="http://schemas.microsoft.com/office/powerpoint/2010/main" val="672954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labour markets have been polarising.</a:t>
            </a:r>
          </a:p>
          <a:p>
            <a:endParaRPr lang="fr-CA" dirty="0" smtClean="0"/>
          </a:p>
          <a:p>
            <a:r>
              <a:rPr lang="fr-CA" dirty="0" smtClean="0"/>
              <a:t>This </a:t>
            </a:r>
            <a:r>
              <a:rPr lang="fr-CA" dirty="0" err="1" smtClean="0"/>
              <a:t>is</a:t>
            </a:r>
            <a:r>
              <a:rPr lang="fr-CA" dirty="0" smtClean="0"/>
              <a:t> the </a:t>
            </a:r>
            <a:r>
              <a:rPr lang="fr-CA" dirty="0" err="1" smtClean="0"/>
              <a:t>starting</a:t>
            </a:r>
            <a:r>
              <a:rPr lang="fr-CA" dirty="0" smtClean="0"/>
              <a:t> point.</a:t>
            </a:r>
            <a:r>
              <a:rPr lang="fr-CA" baseline="0" dirty="0" smtClean="0"/>
              <a:t> If </a:t>
            </a:r>
            <a:r>
              <a:rPr lang="fr-CA" baseline="0" dirty="0" err="1" smtClean="0"/>
              <a:t>there</a:t>
            </a:r>
            <a:r>
              <a:rPr lang="fr-CA" baseline="0" dirty="0" smtClean="0"/>
              <a:t> </a:t>
            </a:r>
            <a:r>
              <a:rPr lang="fr-CA" baseline="0" dirty="0" err="1" smtClean="0"/>
              <a:t>is</a:t>
            </a:r>
            <a:r>
              <a:rPr lang="fr-CA" baseline="0" dirty="0" smtClean="0"/>
              <a:t> </a:t>
            </a:r>
            <a:r>
              <a:rPr lang="fr-CA" baseline="0" dirty="0" err="1" smtClean="0"/>
              <a:t>this</a:t>
            </a:r>
            <a:r>
              <a:rPr lang="fr-CA" baseline="0" dirty="0" smtClean="0"/>
              <a:t> </a:t>
            </a:r>
            <a:r>
              <a:rPr lang="fr-CA" baseline="0" dirty="0" err="1" smtClean="0"/>
              <a:t>movement</a:t>
            </a:r>
            <a:r>
              <a:rPr lang="fr-CA" baseline="0" dirty="0" smtClean="0"/>
              <a:t> in the labour </a:t>
            </a:r>
            <a:r>
              <a:rPr lang="fr-CA" baseline="0" dirty="0" err="1" smtClean="0"/>
              <a:t>market</a:t>
            </a:r>
            <a:r>
              <a:rPr lang="fr-CA" baseline="0" dirty="0" smtClean="0"/>
              <a:t>, </a:t>
            </a:r>
            <a:r>
              <a:rPr lang="fr-CA" baseline="0" dirty="0" err="1" smtClean="0"/>
              <a:t>surely</a:t>
            </a:r>
            <a:r>
              <a:rPr lang="fr-CA" baseline="0" dirty="0" smtClean="0"/>
              <a:t> </a:t>
            </a:r>
            <a:r>
              <a:rPr lang="fr-CA" baseline="0" dirty="0" err="1" smtClean="0"/>
              <a:t>we</a:t>
            </a:r>
            <a:r>
              <a:rPr lang="fr-CA" baseline="0" dirty="0" smtClean="0"/>
              <a:t> </a:t>
            </a:r>
            <a:r>
              <a:rPr lang="fr-CA" baseline="0" dirty="0" err="1" smtClean="0"/>
              <a:t>will</a:t>
            </a:r>
            <a:r>
              <a:rPr lang="fr-CA" baseline="0" dirty="0" smtClean="0"/>
              <a:t> </a:t>
            </a:r>
            <a:r>
              <a:rPr lang="fr-CA" baseline="0" dirty="0" err="1" smtClean="0"/>
              <a:t>see</a:t>
            </a:r>
            <a:r>
              <a:rPr lang="fr-CA" baseline="0" dirty="0" smtClean="0"/>
              <a:t> </a:t>
            </a:r>
            <a:r>
              <a:rPr lang="fr-CA" baseline="0" dirty="0" err="1" smtClean="0"/>
              <a:t>something</a:t>
            </a:r>
            <a:r>
              <a:rPr lang="fr-CA" baseline="0" dirty="0" smtClean="0"/>
              <a:t> happening in tenure. </a:t>
            </a:r>
            <a:r>
              <a:rPr lang="fr-CA" baseline="0" dirty="0" err="1" smtClean="0"/>
              <a:t>Either</a:t>
            </a:r>
            <a:r>
              <a:rPr lang="fr-CA" baseline="0" dirty="0" smtClean="0"/>
              <a:t> people </a:t>
            </a:r>
            <a:r>
              <a:rPr lang="fr-CA" baseline="0" dirty="0" err="1" smtClean="0"/>
              <a:t>moving</a:t>
            </a:r>
            <a:r>
              <a:rPr lang="fr-CA" baseline="0" dirty="0" smtClean="0"/>
              <a:t> </a:t>
            </a:r>
            <a:r>
              <a:rPr lang="fr-CA" baseline="0" dirty="0" err="1" smtClean="0"/>
              <a:t>from</a:t>
            </a:r>
            <a:r>
              <a:rPr lang="fr-CA" baseline="0" dirty="0" smtClean="0"/>
              <a:t> one </a:t>
            </a:r>
            <a:r>
              <a:rPr lang="fr-CA" baseline="0" dirty="0" err="1" smtClean="0"/>
              <a:t>skill</a:t>
            </a:r>
            <a:r>
              <a:rPr lang="fr-CA" baseline="0" dirty="0" smtClean="0"/>
              <a:t> group to </a:t>
            </a:r>
            <a:r>
              <a:rPr lang="fr-CA" baseline="0" dirty="0" err="1" smtClean="0"/>
              <a:t>another</a:t>
            </a:r>
            <a:r>
              <a:rPr lang="fr-CA" baseline="0" dirty="0" smtClean="0"/>
              <a:t>. Or people </a:t>
            </a:r>
            <a:r>
              <a:rPr lang="fr-CA" baseline="0" dirty="0" err="1" smtClean="0"/>
              <a:t>leaving</a:t>
            </a:r>
            <a:r>
              <a:rPr lang="fr-CA" baseline="0" dirty="0" smtClean="0"/>
              <a:t> the </a:t>
            </a:r>
            <a:r>
              <a:rPr lang="fr-CA" baseline="0" dirty="0" err="1" smtClean="0"/>
              <a:t>work</a:t>
            </a:r>
            <a:r>
              <a:rPr lang="fr-CA" baseline="0" dirty="0" smtClean="0"/>
              <a:t> force all </a:t>
            </a:r>
            <a:r>
              <a:rPr lang="fr-CA" baseline="0" dirty="0" err="1" smtClean="0"/>
              <a:t>together</a:t>
            </a:r>
            <a:r>
              <a:rPr lang="fr-CA" baseline="0" dirty="0" smtClean="0"/>
              <a:t>. </a:t>
            </a:r>
            <a:r>
              <a:rPr lang="fr-CA" baseline="0" dirty="0" err="1" smtClean="0"/>
              <a:t>We</a:t>
            </a:r>
            <a:r>
              <a:rPr lang="fr-CA" baseline="0" dirty="0" smtClean="0"/>
              <a:t> </a:t>
            </a:r>
            <a:r>
              <a:rPr lang="fr-CA" baseline="0" dirty="0" err="1" smtClean="0"/>
              <a:t>should</a:t>
            </a:r>
            <a:r>
              <a:rPr lang="fr-CA" baseline="0" dirty="0" smtClean="0"/>
              <a:t> </a:t>
            </a:r>
            <a:r>
              <a:rPr lang="fr-CA" baseline="0" dirty="0" err="1" smtClean="0"/>
              <a:t>be</a:t>
            </a:r>
            <a:r>
              <a:rPr lang="fr-CA" baseline="0" dirty="0" smtClean="0"/>
              <a:t> able to </a:t>
            </a:r>
            <a:r>
              <a:rPr lang="fr-CA" baseline="0" dirty="0" err="1" smtClean="0"/>
              <a:t>see</a:t>
            </a:r>
            <a:r>
              <a:rPr lang="fr-CA" baseline="0" dirty="0" smtClean="0"/>
              <a:t> </a:t>
            </a:r>
            <a:r>
              <a:rPr lang="fr-CA" baseline="0" dirty="0" err="1" smtClean="0"/>
              <a:t>this</a:t>
            </a:r>
            <a:r>
              <a:rPr lang="fr-CA" baseline="0" dirty="0" smtClean="0"/>
              <a:t> in </a:t>
            </a:r>
            <a:r>
              <a:rPr lang="fr-CA" baseline="0" dirty="0" err="1" smtClean="0"/>
              <a:t>hires</a:t>
            </a:r>
            <a:r>
              <a:rPr lang="fr-CA" baseline="0" dirty="0" smtClean="0"/>
              <a:t> and </a:t>
            </a:r>
            <a:r>
              <a:rPr lang="fr-CA" baseline="0" dirty="0" err="1" smtClean="0"/>
              <a:t>separations</a:t>
            </a:r>
            <a:r>
              <a:rPr lang="fr-CA" baseline="0" dirty="0" smtClean="0"/>
              <a:t>, and </a:t>
            </a:r>
            <a:r>
              <a:rPr lang="fr-CA" baseline="0" dirty="0" err="1" smtClean="0"/>
              <a:t>also</a:t>
            </a:r>
            <a:r>
              <a:rPr lang="fr-CA" baseline="0" dirty="0" smtClean="0"/>
              <a:t> in tenure data.</a:t>
            </a:r>
            <a:endParaRPr lang="en-GB" dirty="0"/>
          </a:p>
        </p:txBody>
      </p:sp>
      <p:sp>
        <p:nvSpPr>
          <p:cNvPr id="4" name="Slide Number Placeholder 3"/>
          <p:cNvSpPr>
            <a:spLocks noGrp="1"/>
          </p:cNvSpPr>
          <p:nvPr>
            <p:ph type="sldNum" sz="quarter" idx="10"/>
          </p:nvPr>
        </p:nvSpPr>
        <p:spPr/>
        <p:txBody>
          <a:bodyPr/>
          <a:lstStyle/>
          <a:p>
            <a:fld id="{0BD521C1-932B-4C1A-997F-56EB1DAFA681}" type="slidenum">
              <a:rPr lang="en-GB" smtClean="0"/>
              <a:t>5</a:t>
            </a:fld>
            <a:endParaRPr lang="en-GB"/>
          </a:p>
        </p:txBody>
      </p:sp>
    </p:spTree>
    <p:extLst>
      <p:ext uri="{BB962C8B-B14F-4D97-AF65-F5344CB8AC3E}">
        <p14:creationId xmlns:p14="http://schemas.microsoft.com/office/powerpoint/2010/main" val="716183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Note</a:t>
            </a:r>
            <a:r>
              <a:rPr lang="en-GB" dirty="0"/>
              <a:t>: The OECD (blue) is the unweighted average of all 28 countries excluding Lithuania. Canadian tenure data is top-coded at a maximum of 20 years. Australian tenure data is recorded as whole numbers after one year of tenure. As respondents can choose the periodicity of their responses, tenure data for the United States is mostly recorded in whole numbers after two and a half years of tenure. Median tenure data for the United States published by the U.S. Bureau of </a:t>
            </a:r>
            <a:r>
              <a:rPr lang="en-GB" dirty="0" err="1"/>
              <a:t>Labor</a:t>
            </a:r>
            <a:r>
              <a:rPr lang="en-GB" dirty="0"/>
              <a:t> Statistics (BLS) are calculated using an interpolated median, while the data in this figure are calculated using a simple median. As a result, the values for the United States displayed in this figure do not match official BLS estimates.</a:t>
            </a:r>
          </a:p>
          <a:p>
            <a:endParaRPr lang="en-GB" dirty="0"/>
          </a:p>
          <a:p>
            <a:pPr lvl="0"/>
            <a:r>
              <a:rPr lang="en-GB" dirty="0"/>
              <a:t>	a) Due to data availability the data points for some countries differ from the stated year. For the year 2000 these countries are as 	</a:t>
            </a:r>
          </a:p>
          <a:p>
            <a:pPr lvl="0"/>
            <a:r>
              <a:rPr lang="en-GB" dirty="0"/>
              <a:t>	listed, with the replacement year in brackets: Austria (2002), Australia (2001), Germany (2006), Latvia (2001), Sweden (2001), and  the Slovak Republic (2001). </a:t>
            </a:r>
          </a:p>
          <a:p>
            <a:pPr lvl="0"/>
            <a:r>
              <a:rPr lang="en-GB" dirty="0"/>
              <a:t>	b) For the year 2015 the replacement years are as follows: Germany (2013), Korea (2014), and the United States (2016).</a:t>
            </a:r>
          </a:p>
        </p:txBody>
      </p:sp>
      <p:sp>
        <p:nvSpPr>
          <p:cNvPr id="4" name="Slide Number Placeholder 3"/>
          <p:cNvSpPr>
            <a:spLocks noGrp="1"/>
          </p:cNvSpPr>
          <p:nvPr>
            <p:ph type="sldNum" sz="quarter" idx="10"/>
          </p:nvPr>
        </p:nvSpPr>
        <p:spPr/>
        <p:txBody>
          <a:bodyPr/>
          <a:lstStyle/>
          <a:p>
            <a:fld id="{B26EEEE6-B896-493A-935A-C356B2C8C708}" type="slidenum">
              <a:rPr lang="en-GB" smtClean="0"/>
              <a:t>6</a:t>
            </a:fld>
            <a:endParaRPr lang="en-GB"/>
          </a:p>
        </p:txBody>
      </p:sp>
    </p:spTree>
    <p:extLst>
      <p:ext uri="{BB962C8B-B14F-4D97-AF65-F5344CB8AC3E}">
        <p14:creationId xmlns:p14="http://schemas.microsoft.com/office/powerpoint/2010/main" val="3847338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There</a:t>
            </a:r>
            <a:r>
              <a:rPr lang="fr-CA" baseline="0" dirty="0" smtClean="0"/>
              <a:t> has been a </a:t>
            </a:r>
            <a:r>
              <a:rPr lang="fr-CA" baseline="0" dirty="0" err="1" smtClean="0"/>
              <a:t>general</a:t>
            </a:r>
            <a:r>
              <a:rPr lang="fr-CA" baseline="0" dirty="0" smtClean="0"/>
              <a:t> </a:t>
            </a:r>
            <a:r>
              <a:rPr lang="fr-CA" baseline="0" dirty="0" err="1" smtClean="0"/>
              <a:t>increase</a:t>
            </a:r>
            <a:r>
              <a:rPr lang="fr-CA" baseline="0" dirty="0" smtClean="0"/>
              <a:t> in the </a:t>
            </a:r>
            <a:r>
              <a:rPr lang="fr-CA" baseline="0" dirty="0" err="1" smtClean="0"/>
              <a:t>working</a:t>
            </a:r>
            <a:r>
              <a:rPr lang="fr-CA" baseline="0" dirty="0" smtClean="0"/>
              <a:t> </a:t>
            </a:r>
            <a:r>
              <a:rPr lang="fr-CA" baseline="0" dirty="0" err="1" smtClean="0"/>
              <a:t>age</a:t>
            </a:r>
            <a:r>
              <a:rPr lang="fr-CA" baseline="0" dirty="0" smtClean="0"/>
              <a:t> of </a:t>
            </a:r>
            <a:r>
              <a:rPr lang="fr-CA" baseline="0" dirty="0" err="1" smtClean="0"/>
              <a:t>workers</a:t>
            </a:r>
            <a:r>
              <a:rPr lang="fr-CA" baseline="0" dirty="0" smtClean="0"/>
              <a:t>.</a:t>
            </a:r>
          </a:p>
          <a:p>
            <a:r>
              <a:rPr lang="fr-CA" baseline="0" dirty="0" smtClean="0"/>
              <a:t>Young = 15 to 29</a:t>
            </a:r>
          </a:p>
          <a:p>
            <a:r>
              <a:rPr lang="fr-CA" baseline="0" dirty="0" smtClean="0"/>
              <a:t>Prime =  30 to 54     </a:t>
            </a:r>
            <a:r>
              <a:rPr lang="en-CA" baseline="0" dirty="0" smtClean="0">
                <a:sym typeface="Wingdings" panose="05000000000000000000" pitchFamily="2" charset="2"/>
              </a:rPr>
              <a:t> Bigger bin</a:t>
            </a:r>
          </a:p>
          <a:p>
            <a:r>
              <a:rPr lang="en-CA" baseline="0" dirty="0" smtClean="0">
                <a:sym typeface="Wingdings" panose="05000000000000000000" pitchFamily="2" charset="2"/>
              </a:rPr>
              <a:t>Older =  55 to 69</a:t>
            </a:r>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7</a:t>
            </a:fld>
            <a:endParaRPr lang="en-GB"/>
          </a:p>
        </p:txBody>
      </p:sp>
    </p:spTree>
    <p:extLst>
      <p:ext uri="{BB962C8B-B14F-4D97-AF65-F5344CB8AC3E}">
        <p14:creationId xmlns:p14="http://schemas.microsoft.com/office/powerpoint/2010/main" val="3279522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REDUCED MOBILITY IS PRIMARILY DUE TO REDUCED JOB-TO-JOB FLOWS (CONCENTRATED AMONG YOUNG WORKERS IN PARTICULAR)</a:t>
            </a:r>
          </a:p>
          <a:p>
            <a:pPr marL="171947" indent="-171947">
              <a:buFont typeface="Arial" panose="020B0604020202020204" pitchFamily="34" charset="0"/>
              <a:buChar char="•"/>
            </a:pPr>
            <a:endParaRPr lang="en-GB" dirty="0"/>
          </a:p>
          <a:p>
            <a:pPr marL="171947" indent="-171947">
              <a:buFont typeface="Arial" panose="020B0604020202020204" pitchFamily="34" charset="0"/>
              <a:buChar char="•"/>
            </a:pPr>
            <a:r>
              <a:rPr lang="en-GB" dirty="0"/>
              <a:t>We use job to job and employment to employment interchangeably. What we do is technically employment to employment as we are working from labour force surveys with a household sampling frame.</a:t>
            </a:r>
          </a:p>
          <a:p>
            <a:pPr marL="171947" indent="-171947">
              <a:buFont typeface="Arial" panose="020B0604020202020204" pitchFamily="34" charset="0"/>
              <a:buChar char="•"/>
            </a:pPr>
            <a:r>
              <a:rPr lang="en-GB" dirty="0"/>
              <a:t>The employment to employment rate is the share of workers who had a job one year previous and whose tenure with their current employers is 12 months or less.  </a:t>
            </a:r>
          </a:p>
          <a:p>
            <a:pPr marL="171947" indent="-171947">
              <a:buFont typeface="Arial" panose="020B0604020202020204" pitchFamily="34" charset="0"/>
              <a:buChar char="•"/>
            </a:pPr>
            <a:r>
              <a:rPr lang="en-GB" dirty="0"/>
              <a:t>All shares are calculated as the share of average employment over the current and previous years. </a:t>
            </a:r>
            <a:endParaRPr lang="en-GB" dirty="0" smtClean="0"/>
          </a:p>
          <a:p>
            <a:pPr marL="171947" indent="-171947">
              <a:buFont typeface="Arial" panose="020B0604020202020204" pitchFamily="34" charset="0"/>
              <a:buChar char="•"/>
            </a:pPr>
            <a:r>
              <a:rPr lang="en-GB" dirty="0" smtClean="0"/>
              <a:t>Job to job flows are a component</a:t>
            </a:r>
            <a:r>
              <a:rPr lang="en-GB" baseline="0" dirty="0" smtClean="0"/>
              <a:t> of both hires and separations.</a:t>
            </a:r>
          </a:p>
          <a:p>
            <a:pPr marL="171947" indent="-171947">
              <a:buFont typeface="Arial" panose="020B0604020202020204" pitchFamily="34" charset="0"/>
              <a:buChar char="•"/>
            </a:pPr>
            <a:r>
              <a:rPr lang="en-GB" baseline="0" dirty="0" smtClean="0"/>
              <a:t>Hopping from job to job is a major source of worker’s wage gains over their career.</a:t>
            </a:r>
          </a:p>
          <a:p>
            <a:pPr marL="171947" indent="-171947">
              <a:buFont typeface="Arial" panose="020B0604020202020204" pitchFamily="34" charset="0"/>
              <a:buChar char="•"/>
            </a:pPr>
            <a:r>
              <a:rPr lang="en-GB" baseline="0" dirty="0" smtClean="0"/>
              <a:t>Contrary to the usual rhetoric surrounding the “Future of Work”, these flows have slowed down: </a:t>
            </a:r>
            <a:r>
              <a:rPr lang="en-GB" b="1" baseline="0" dirty="0" smtClean="0"/>
              <a:t>workers change job less frequently</a:t>
            </a:r>
            <a:r>
              <a:rPr lang="en-GB" baseline="0" dirty="0" smtClean="0"/>
              <a:t>.</a:t>
            </a:r>
          </a:p>
          <a:p>
            <a:pPr marL="171947" indent="-171947">
              <a:buFont typeface="Arial" panose="020B0604020202020204" pitchFamily="34" charset="0"/>
              <a:buChar char="•"/>
            </a:pPr>
            <a:r>
              <a:rPr lang="en-GB" baseline="0" dirty="0" smtClean="0"/>
              <a:t>The decline in job to job flows is mostly concentrated among younger workers, hinting to potential scarring effects for their careers.</a:t>
            </a:r>
            <a:endParaRPr lang="en-GB" dirty="0" smtClean="0"/>
          </a:p>
          <a:p>
            <a:endParaRPr lang="en-GB" i="1" dirty="0"/>
          </a:p>
          <a:p>
            <a:endParaRPr lang="en-GB" i="1" dirty="0"/>
          </a:p>
          <a:p>
            <a:r>
              <a:rPr lang="en-GB" i="1" dirty="0"/>
              <a:t>Note</a:t>
            </a:r>
            <a:r>
              <a:rPr lang="en-GB" dirty="0"/>
              <a:t>: The </a:t>
            </a:r>
            <a:r>
              <a:rPr lang="en-GB" i="1" dirty="0"/>
              <a:t>Average change </a:t>
            </a:r>
            <a:r>
              <a:rPr lang="en-GB" dirty="0"/>
              <a:t>is the percentage change in average tenure between the mid-2000s and the mid-2010s. The </a:t>
            </a:r>
            <a:r>
              <a:rPr lang="en-GB" i="1" dirty="0"/>
              <a:t>Change net of ageing </a:t>
            </a:r>
            <a:r>
              <a:rPr lang="en-GB" dirty="0"/>
              <a:t>shows the changes that are estimated once the composition of the labour force is held constant by age, gender and education. The methodology is similar to the one used by Farber (2010). The OECD average is the unweighted average of the displayed countries.</a:t>
            </a:r>
          </a:p>
          <a:p>
            <a:pPr lvl="0"/>
            <a:r>
              <a:rPr lang="en-GB" dirty="0"/>
              <a:t>Depending on the country, mid-2000s years are 2004, 2005, and 2006, while mid-2010s years are 2014, 2015, and 2016. Due to data availability, post-crisis data for Australia and Canada include only the years 2014 and 2015, while post-crisis for Korea includes only the year 2014.   </a:t>
            </a:r>
          </a:p>
        </p:txBody>
      </p:sp>
      <p:sp>
        <p:nvSpPr>
          <p:cNvPr id="4" name="Slide Number Placeholder 3"/>
          <p:cNvSpPr>
            <a:spLocks noGrp="1"/>
          </p:cNvSpPr>
          <p:nvPr>
            <p:ph type="sldNum" sz="quarter" idx="10"/>
          </p:nvPr>
        </p:nvSpPr>
        <p:spPr/>
        <p:txBody>
          <a:bodyPr/>
          <a:lstStyle/>
          <a:p>
            <a:fld id="{B26EEEE6-B896-493A-935A-C356B2C8C708}" type="slidenum">
              <a:rPr lang="en-GB" smtClean="0"/>
              <a:t>8</a:t>
            </a:fld>
            <a:endParaRPr lang="en-GB"/>
          </a:p>
        </p:txBody>
      </p:sp>
    </p:spTree>
    <p:extLst>
      <p:ext uri="{BB962C8B-B14F-4D97-AF65-F5344CB8AC3E}">
        <p14:creationId xmlns:p14="http://schemas.microsoft.com/office/powerpoint/2010/main" val="3847338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stability can be measured by Average job tenure, i.e. the length of time spent in the current job with the same employer,  Contrary to what one might expect, it has remained stable or has even risen slightly over the past decade in most OECD countries (Figure 1). This is largely due, however, to population ageing, a common trend across the OECD, which increases the proportion of older workers (with longer average job tenure) relative to younger ones.  The effects of this trend are compounded by recent reforms that have increased the retirement age in several OECD countries and which have led to higher </a:t>
            </a:r>
            <a:r>
              <a:rPr lang="en-US" dirty="0" err="1"/>
              <a:t>labour</a:t>
            </a:r>
            <a:r>
              <a:rPr lang="en-US" dirty="0"/>
              <a:t> force participation at older ages.</a:t>
            </a:r>
          </a:p>
          <a:p>
            <a:r>
              <a:rPr lang="en-US" dirty="0"/>
              <a:t>Adjusting for the compositional effect of population ageing, it becomes clear that jobs have become less stable (Figure 1). The result is obtained by means of a regression analysis that identifies changes in job tenure between the mid-2000s and the mid-2010s, controlling for workers’ age as well as for their level of education and gender. On average across the countries included in the analysis,  job tenure decreased by  2.8%, equivalent to about 3 months.</a:t>
            </a:r>
          </a:p>
          <a:p>
            <a:endParaRPr lang="en-US" dirty="0"/>
          </a:p>
          <a:p>
            <a:r>
              <a:rPr lang="en-US" dirty="0"/>
              <a:t>Although the average change is modest, the results vary considerably across OECD countries. Tenure decreased by more than 15% in Sweden, Luxembourg and Lithuania, while it increased significantly in countries such as Spain and Latvia (partly as a result of the crisis, which disproportionately destroyed low-tenure jobs). Countries like Italy and Ireland saw similar increases in tenure, but these changes disappear once the ageing of the population is taken into account. </a:t>
            </a:r>
          </a:p>
          <a:p>
            <a:endParaRPr lang="en-US" dirty="0"/>
          </a:p>
          <a:p>
            <a:r>
              <a:rPr lang="en-US" b="1" dirty="0"/>
              <a:t>Younger workers are affected most by greater job instability. </a:t>
            </a:r>
            <a:r>
              <a:rPr lang="en-US" dirty="0"/>
              <a:t>Controlling for level of education, workers between 15 and 29 saw their average job tenure decline by about 3.5% on average, and in half of the countries by more than 5%. The largest drops in job stability among youth were recorded in Scandinavian and Eastern European countries. For workers between 30 and 54, tenure decreased by slightly less than 2% and for those aged 55 to 69, it remained largely unchanged.</a:t>
            </a:r>
            <a:endParaRPr lang="en-GB" dirty="0"/>
          </a:p>
          <a:p>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9</a:t>
            </a:fld>
            <a:endParaRPr lang="en-GB"/>
          </a:p>
        </p:txBody>
      </p:sp>
    </p:spTree>
    <p:extLst>
      <p:ext uri="{BB962C8B-B14F-4D97-AF65-F5344CB8AC3E}">
        <p14:creationId xmlns:p14="http://schemas.microsoft.com/office/powerpoint/2010/main" val="672954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31637165-1BC0-4C1F-AE75-92EBD5C8869A}" type="datetime1">
              <a:rPr lang="en-GB" smtClean="0"/>
              <a:t>04/07/2018</a:t>
            </a:fld>
            <a:endParaRPr lang="en-GB"/>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atin typeface="+mj-lt"/>
              </a:defRPr>
            </a:lvl1pPr>
            <a:lvl2pPr eaLnBrk="1" latinLnBrk="0" hangingPunct="1">
              <a:defRPr>
                <a:latin typeface="+mj-lt"/>
              </a:defRPr>
            </a:lvl2pPr>
            <a:lvl3pPr eaLnBrk="1" latinLnBrk="0" hangingPunct="1">
              <a:defRPr>
                <a:latin typeface="+mj-lt"/>
              </a:defRPr>
            </a:lvl3pPr>
            <a:lvl4pPr eaLnBrk="1" latinLnBrk="0" hangingPunct="1">
              <a:defRPr>
                <a:latin typeface="+mj-lt"/>
              </a:defRPr>
            </a:lvl4pPr>
            <a:lvl5pPr eaLnBrk="1" latinLnBrk="0" hangingPunct="1">
              <a:defRPr>
                <a:latin typeface="+mj-l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6DF3482B-C82A-453C-B7B5-9E46D0E6B5F1}" type="datetime1">
              <a:rPr lang="en-GB" smtClean="0"/>
              <a:t>04/07/2018</a:t>
            </a:fld>
            <a:endParaRPr lang="en-GB"/>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94061B17-37AB-41EC-9D85-C24A31FBDCC6}" type="slidenum">
              <a:rPr lang="en-GB" smtClean="0"/>
              <a:t>‹#›</a:t>
            </a:fld>
            <a:endParaRPr lang="en-GB"/>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BFCEF8E5-92DD-4CD1-BE5D-C0E9873007C7}" type="datetime1">
              <a:rPr lang="en-GB" smtClean="0"/>
              <a:t>04/07/2018</a:t>
            </a:fld>
            <a:endParaRPr lang="en-GB"/>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D999D0A0-CF45-4AEC-BA71-4AF7D868C894}"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atin typeface="+mj-lt"/>
              </a:defRPr>
            </a:lvl1pPr>
            <a:lvl2pPr eaLnBrk="1" latinLnBrk="0" hangingPunct="1">
              <a:defRPr>
                <a:latin typeface="+mj-lt"/>
              </a:defRPr>
            </a:lvl2pPr>
            <a:lvl3pPr eaLnBrk="1" latinLnBrk="0" hangingPunct="1">
              <a:defRPr>
                <a:latin typeface="+mj-lt"/>
              </a:defRPr>
            </a:lvl3pPr>
            <a:lvl4pPr eaLnBrk="1" latinLnBrk="0" hangingPunct="1">
              <a:defRPr>
                <a:latin typeface="+mj-lt"/>
              </a:defRPr>
            </a:lvl4pPr>
            <a:lvl5pPr eaLnBrk="1" latinLnBrk="0" hangingPunct="1">
              <a:defRPr>
                <a:latin typeface="+mj-lt"/>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785BC068-1D71-4A94-BEC2-74BA4300BFF0}" type="datetime1">
              <a:rPr lang="en-GB" smtClean="0"/>
              <a:t>04/07/2018</a:t>
            </a:fld>
            <a:endParaRPr lang="en-GB"/>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D999D0A0-CF45-4AEC-BA71-4AF7D868C894}" type="slidenum">
              <a:rPr lang="en-GB" smtClean="0"/>
              <a:t>‹#›</a:t>
            </a:fld>
            <a:endParaRPr lang="en-GB"/>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p>
            <a:r>
              <a:rPr lang="fr-FR" dirty="0" smtClean="0"/>
              <a:t>Cliquez pour modifier le titre</a:t>
            </a:r>
            <a:br>
              <a:rPr lang="fr-FR" dirty="0" smtClean="0"/>
            </a:br>
            <a:r>
              <a:rPr lang="fr-FR" dirty="0" smtClean="0"/>
              <a:t>Le titre peut-être étendu sur deux lignes</a:t>
            </a:r>
            <a:endParaRPr lang="en-US" dirty="0"/>
          </a:p>
        </p:txBody>
      </p:sp>
    </p:spTree>
    <p:extLst>
      <p:ext uri="{BB962C8B-B14F-4D97-AF65-F5344CB8AC3E}">
        <p14:creationId xmlns:p14="http://schemas.microsoft.com/office/powerpoint/2010/main" val="22201794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7"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C9749A2C-F20F-41DE-B4A8-5F979AC67AC5}" type="datetime1">
              <a:rPr lang="en-GB" smtClean="0"/>
              <a:t>04/07/2018</a:t>
            </a:fld>
            <a:endParaRPr lang="en-GB"/>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D999D0A0-CF45-4AEC-BA71-4AF7D868C89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hf hdr="0" ftr="0" dt="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www.oecd.org/els/BrochureELS-2013.pdf" TargetMode="External"/><Relationship Id="rId3" Type="http://schemas.openxmlformats.org/officeDocument/2006/relationships/hyperlink" Target="mailto:Duncan.MACDONALD@oecd.org" TargetMode="External"/><Relationship Id="rId7"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oecd.org/els/newsletter" TargetMode="External"/><Relationship Id="rId5" Type="http://schemas.openxmlformats.org/officeDocument/2006/relationships/hyperlink" Target="http://www.oecd.org/els/social" TargetMode="External"/><Relationship Id="rId4" Type="http://schemas.openxmlformats.org/officeDocument/2006/relationships/hyperlink" Target="https://twitter.com/OECD_Social" TargetMode="External"/><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758569"/>
            <a:ext cx="6300000" cy="1246495"/>
          </a:xfrm>
        </p:spPr>
        <p:txBody>
          <a:bodyPr/>
          <a:lstStyle/>
          <a:p>
            <a:r>
              <a:rPr lang="en-GB" sz="3600" dirty="0" smtClean="0"/>
              <a:t>Are jobs becoming less stable?</a:t>
            </a:r>
            <a:endParaRPr lang="en-GB" sz="3600" dirty="0"/>
          </a:p>
        </p:txBody>
      </p:sp>
      <p:pic>
        <p:nvPicPr>
          <p:cNvPr id="5" name="Picture 2" descr="\\FS-CH-1.main.oecd.org\Users3\Perry_I\Work\Ministirial\logo no text.png"/>
          <p:cNvPicPr>
            <a:picLocks noChangeAspect="1" noChangeArrowheads="1"/>
          </p:cNvPicPr>
          <p:nvPr/>
        </p:nvPicPr>
        <p:blipFill rotWithShape="1">
          <a:blip r:embed="rId3" cstate="screen">
            <a:duotone>
              <a:schemeClr val="accent5">
                <a:shade val="45000"/>
                <a:satMod val="135000"/>
              </a:schemeClr>
              <a:prstClr val="white"/>
            </a:duotone>
            <a:extLst>
              <a:ext uri="{BEBA8EAE-BF5A-486C-A8C5-ECC9F3942E4B}">
                <a14:imgProps xmlns:a14="http://schemas.microsoft.com/office/drawing/2010/main">
                  <a14:imgLayer r:embed="rId4">
                    <a14:imgEffect>
                      <a14:artisticPhotocopy/>
                    </a14:imgEffect>
                    <a14:imgEffect>
                      <a14:brightnessContrast bright="100000" contrast="-40000"/>
                    </a14:imgEffect>
                  </a14:imgLayer>
                </a14:imgProps>
              </a:ext>
              <a:ext uri="{28A0092B-C50C-407E-A947-70E740481C1C}">
                <a14:useLocalDpi xmlns:a14="http://schemas.microsoft.com/office/drawing/2010/main"/>
              </a:ext>
            </a:extLst>
          </a:blip>
          <a:srcRect/>
          <a:stretch/>
        </p:blipFill>
        <p:spPr bwMode="auto">
          <a:xfrm>
            <a:off x="5764606" y="310936"/>
            <a:ext cx="3440619" cy="5422320"/>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txBox="1">
            <a:spLocks/>
          </p:cNvSpPr>
          <p:nvPr/>
        </p:nvSpPr>
        <p:spPr>
          <a:xfrm>
            <a:off x="899592" y="4149080"/>
            <a:ext cx="6300000" cy="1374735"/>
          </a:xfrm>
          <a:prstGeom prst="rect">
            <a:avLst/>
          </a:prstGeom>
        </p:spPr>
        <p:txBody>
          <a:bodyPr vert="horz" lIns="90000" rIns="90000">
            <a:spAutoFit/>
          </a:bodyPr>
          <a:lstStyle>
            <a:lvl1pPr marL="0" indent="0" algn="l" rtl="0" eaLnBrk="1" latinLnBrk="0" hangingPunct="1">
              <a:lnSpc>
                <a:spcPts val="2000"/>
              </a:lnSpc>
              <a:spcBef>
                <a:spcPts val="0"/>
              </a:spcBef>
              <a:buClr>
                <a:schemeClr val="tx1"/>
              </a:buClr>
              <a:buFont typeface="Arial" pitchFamily="34" charset="0"/>
              <a:buNone/>
              <a:defRPr kumimoji="0" sz="1800" kern="1200" baseline="0">
                <a:solidFill>
                  <a:schemeClr val="bg1"/>
                </a:solidFill>
                <a:latin typeface="+mj-lt"/>
                <a:ea typeface="+mn-ea"/>
                <a:cs typeface="+mn-cs"/>
              </a:defRPr>
            </a:lvl1pPr>
            <a:lvl2pPr marL="457200" indent="0" algn="ctr" rtl="0" eaLnBrk="1" latinLnBrk="0" hangingPunct="1">
              <a:spcBef>
                <a:spcPts val="672"/>
              </a:spcBef>
              <a:buClr>
                <a:schemeClr val="tx1"/>
              </a:buClr>
              <a:buFont typeface="Arial" pitchFamily="34" charset="0"/>
              <a:buNone/>
              <a:defRPr kumimoji="0" sz="2800" kern="1200">
                <a:solidFill>
                  <a:schemeClr val="tx1"/>
                </a:solidFill>
                <a:latin typeface="+mn-lt"/>
                <a:ea typeface="+mn-ea"/>
                <a:cs typeface="+mn-cs"/>
              </a:defRPr>
            </a:lvl2pPr>
            <a:lvl3pPr marL="914400" indent="0" algn="ctr" rtl="0" eaLnBrk="1" latinLnBrk="0" hangingPunct="1">
              <a:spcBef>
                <a:spcPts val="576"/>
              </a:spcBef>
              <a:buClr>
                <a:schemeClr val="tx1"/>
              </a:buClr>
              <a:buFont typeface="Arial" pitchFamily="34" charset="0"/>
              <a:buNone/>
              <a:defRPr kumimoji="0" sz="2400" kern="1200">
                <a:solidFill>
                  <a:schemeClr val="tx1"/>
                </a:solidFill>
                <a:latin typeface="+mn-lt"/>
                <a:ea typeface="+mn-ea"/>
                <a:cs typeface="+mn-cs"/>
              </a:defRPr>
            </a:lvl3pPr>
            <a:lvl4pPr marL="1371600" indent="0" algn="ctr" rtl="0" eaLnBrk="1" latinLnBrk="0" hangingPunct="1">
              <a:spcBef>
                <a:spcPts val="480"/>
              </a:spcBef>
              <a:buClr>
                <a:schemeClr val="tx1"/>
              </a:buClr>
              <a:buFont typeface="Arial" pitchFamily="34" charset="0"/>
              <a:buNone/>
              <a:defRPr kumimoji="0" sz="2000" kern="1200">
                <a:solidFill>
                  <a:schemeClr val="tx1"/>
                </a:solidFill>
                <a:latin typeface="+mn-lt"/>
                <a:ea typeface="+mn-ea"/>
                <a:cs typeface="+mn-cs"/>
              </a:defRPr>
            </a:lvl4pPr>
            <a:lvl5pPr marL="1828800" indent="0" algn="ctr" rtl="0" eaLnBrk="1" latinLnBrk="0" hangingPunct="1">
              <a:spcBef>
                <a:spcPts val="480"/>
              </a:spcBef>
              <a:buClr>
                <a:schemeClr val="tx1"/>
              </a:buClr>
              <a:buFont typeface="Arial" pitchFamily="34" charset="0"/>
              <a:buNone/>
              <a:defRPr kumimoji="0" sz="2000" kern="1200">
                <a:solidFill>
                  <a:schemeClr val="tx1"/>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r>
              <a:rPr lang="fr-CA" dirty="0" smtClean="0"/>
              <a:t>Duncan </a:t>
            </a:r>
            <a:r>
              <a:rPr lang="fr-CA" dirty="0" err="1" smtClean="0"/>
              <a:t>MacDonald</a:t>
            </a:r>
            <a:endParaRPr lang="en-GB" dirty="0" smtClean="0"/>
          </a:p>
          <a:p>
            <a:r>
              <a:rPr lang="fr-CA" sz="1400" dirty="0" err="1" smtClean="0"/>
              <a:t>with</a:t>
            </a:r>
            <a:r>
              <a:rPr lang="fr-CA" sz="1400" dirty="0" smtClean="0"/>
              <a:t> Andrew Green and Paolo Falco </a:t>
            </a:r>
            <a:endParaRPr lang="en-GB" sz="1400" dirty="0" smtClean="0"/>
          </a:p>
          <a:p>
            <a:endParaRPr lang="en-GB" sz="1400" dirty="0" smtClean="0"/>
          </a:p>
          <a:p>
            <a:r>
              <a:rPr lang="en-GB" sz="1400" dirty="0" smtClean="0"/>
              <a:t>Skills and Employability Division</a:t>
            </a:r>
          </a:p>
          <a:p>
            <a:r>
              <a:rPr lang="en-GB" sz="1400" dirty="0" smtClean="0"/>
              <a:t>Directorate for Employment, Labour and Social Affairs</a:t>
            </a:r>
            <a:endParaRPr lang="en-GB" sz="1400" dirty="0"/>
          </a:p>
        </p:txBody>
      </p:sp>
    </p:spTree>
    <p:extLst>
      <p:ext uri="{BB962C8B-B14F-4D97-AF65-F5344CB8AC3E}">
        <p14:creationId xmlns:p14="http://schemas.microsoft.com/office/powerpoint/2010/main" val="4232152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632" y="237600"/>
            <a:ext cx="7236368" cy="1022400"/>
          </a:xfrm>
        </p:spPr>
        <p:txBody>
          <a:bodyPr/>
          <a:lstStyle/>
          <a:p>
            <a:r>
              <a:rPr lang="en-GB" sz="2800" dirty="0" smtClean="0"/>
              <a:t>Greater use of temporary contracts is an important piece of the puzzle</a:t>
            </a:r>
            <a:endParaRPr lang="en-GB" sz="2800" dirty="0"/>
          </a:p>
        </p:txBody>
      </p:sp>
      <p:sp>
        <p:nvSpPr>
          <p:cNvPr id="8" name="TextBox 7"/>
          <p:cNvSpPr txBox="1"/>
          <p:nvPr/>
        </p:nvSpPr>
        <p:spPr>
          <a:xfrm>
            <a:off x="642467" y="6381328"/>
            <a:ext cx="6624736" cy="246221"/>
          </a:xfrm>
          <a:prstGeom prst="rect">
            <a:avLst/>
          </a:prstGeom>
          <a:noFill/>
        </p:spPr>
        <p:txBody>
          <a:bodyPr wrap="square" rtlCol="0">
            <a:spAutoFit/>
          </a:bodyPr>
          <a:lstStyle/>
          <a:p>
            <a:r>
              <a:rPr lang="fr-FR" sz="1000" dirty="0">
                <a:solidFill>
                  <a:schemeClr val="tx1">
                    <a:lumMod val="50000"/>
                  </a:schemeClr>
                </a:solidFill>
                <a:latin typeface="+mj-lt"/>
              </a:rPr>
              <a:t>Source: </a:t>
            </a:r>
            <a:r>
              <a:rPr lang="fr-FR" sz="1000" dirty="0" err="1">
                <a:solidFill>
                  <a:schemeClr val="tx1">
                    <a:lumMod val="50000"/>
                  </a:schemeClr>
                </a:solidFill>
                <a:latin typeface="+mj-lt"/>
              </a:rPr>
              <a:t>European</a:t>
            </a:r>
            <a:r>
              <a:rPr lang="fr-FR" sz="1000" dirty="0">
                <a:solidFill>
                  <a:schemeClr val="tx1">
                    <a:lumMod val="50000"/>
                  </a:schemeClr>
                </a:solidFill>
                <a:latin typeface="+mj-lt"/>
              </a:rPr>
              <a:t> Labour Force Survey (EU-LFS).</a:t>
            </a:r>
            <a:r>
              <a:rPr lang="en-GB" sz="1000" dirty="0" smtClean="0">
                <a:solidFill>
                  <a:schemeClr val="tx1">
                    <a:lumMod val="50000"/>
                  </a:schemeClr>
                </a:solidFill>
                <a:latin typeface="+mj-lt"/>
              </a:rPr>
              <a:t>.</a:t>
            </a:r>
            <a:endParaRPr lang="en-GB" sz="1000" dirty="0">
              <a:solidFill>
                <a:schemeClr val="tx1">
                  <a:lumMod val="50000"/>
                </a:schemeClr>
              </a:solidFill>
              <a:latin typeface="+mj-lt"/>
            </a:endParaRPr>
          </a:p>
        </p:txBody>
      </p:sp>
      <p:sp>
        <p:nvSpPr>
          <p:cNvPr id="9" name="TextBox 8"/>
          <p:cNvSpPr txBox="1"/>
          <p:nvPr/>
        </p:nvSpPr>
        <p:spPr>
          <a:xfrm>
            <a:off x="1187624" y="1362834"/>
            <a:ext cx="6480720" cy="538609"/>
          </a:xfrm>
          <a:prstGeom prst="rect">
            <a:avLst/>
          </a:prstGeom>
          <a:noFill/>
        </p:spPr>
        <p:txBody>
          <a:bodyPr wrap="square" rtlCol="0">
            <a:spAutoFit/>
          </a:bodyPr>
          <a:lstStyle/>
          <a:p>
            <a:pPr algn="ctr"/>
            <a:r>
              <a:rPr lang="en-US" b="1" dirty="0">
                <a:solidFill>
                  <a:srgbClr val="0070C0"/>
                </a:solidFill>
                <a:latin typeface="Arial Narrow" panose="020B0606020202030204" pitchFamily="34" charset="0"/>
              </a:rPr>
              <a:t>Temporary contracts have become more </a:t>
            </a:r>
            <a:r>
              <a:rPr lang="en-US" b="1" dirty="0" smtClean="0">
                <a:solidFill>
                  <a:srgbClr val="0070C0"/>
                </a:solidFill>
                <a:latin typeface="Arial Narrow" panose="020B0606020202030204" pitchFamily="34" charset="0"/>
              </a:rPr>
              <a:t>common</a:t>
            </a:r>
          </a:p>
          <a:p>
            <a:pPr algn="ctr"/>
            <a:r>
              <a:rPr lang="en-US" sz="1100" i="1" dirty="0">
                <a:solidFill>
                  <a:schemeClr val="tx1">
                    <a:lumMod val="50000"/>
                  </a:schemeClr>
                </a:solidFill>
                <a:latin typeface="+mj-lt"/>
              </a:rPr>
              <a:t>Percent of hires (%) that are temporary, </a:t>
            </a:r>
            <a:r>
              <a:rPr lang="en-US" sz="1100" i="1" dirty="0" smtClean="0">
                <a:solidFill>
                  <a:schemeClr val="tx1">
                    <a:lumMod val="50000"/>
                  </a:schemeClr>
                </a:solidFill>
                <a:latin typeface="+mj-lt"/>
              </a:rPr>
              <a:t>2000 </a:t>
            </a:r>
            <a:r>
              <a:rPr lang="en-US" sz="1100" i="1" dirty="0">
                <a:solidFill>
                  <a:schemeClr val="tx1">
                    <a:lumMod val="50000"/>
                  </a:schemeClr>
                </a:solidFill>
                <a:latin typeface="+mj-lt"/>
              </a:rPr>
              <a:t>and </a:t>
            </a:r>
            <a:r>
              <a:rPr lang="en-US" sz="1100" i="1" dirty="0" smtClean="0">
                <a:solidFill>
                  <a:schemeClr val="tx1">
                    <a:lumMod val="50000"/>
                  </a:schemeClr>
                </a:solidFill>
                <a:latin typeface="+mj-lt"/>
              </a:rPr>
              <a:t>2015</a:t>
            </a:r>
            <a:endParaRPr lang="en-GB" sz="1100" i="1" dirty="0">
              <a:solidFill>
                <a:schemeClr val="tx1">
                  <a:lumMod val="50000"/>
                </a:schemeClr>
              </a:solidFill>
              <a:latin typeface="+mj-lt"/>
            </a:endParaRPr>
          </a:p>
        </p:txBody>
      </p:sp>
      <p:sp>
        <p:nvSpPr>
          <p:cNvPr id="6" name="TextBox 5"/>
          <p:cNvSpPr txBox="1"/>
          <p:nvPr/>
        </p:nvSpPr>
        <p:spPr>
          <a:xfrm>
            <a:off x="7308304" y="4787570"/>
            <a:ext cx="1512168" cy="523220"/>
          </a:xfrm>
          <a:prstGeom prst="rect">
            <a:avLst/>
          </a:prstGeom>
          <a:noFill/>
        </p:spPr>
        <p:txBody>
          <a:bodyPr wrap="square" rtlCol="0">
            <a:spAutoFit/>
          </a:bodyPr>
          <a:lstStyle/>
          <a:p>
            <a:r>
              <a:rPr lang="en-GB" sz="1400" dirty="0" smtClean="0">
                <a:solidFill>
                  <a:schemeClr val="bg1"/>
                </a:solidFill>
                <a:latin typeface="+mj-lt"/>
              </a:rPr>
              <a:t>Few high-skilled workers</a:t>
            </a:r>
            <a:endParaRPr lang="en-GB" sz="1400" dirty="0">
              <a:solidFill>
                <a:schemeClr val="bg1"/>
              </a:solidFill>
              <a:latin typeface="+mj-lt"/>
            </a:endParaRPr>
          </a:p>
        </p:txBody>
      </p:sp>
      <p:sp>
        <p:nvSpPr>
          <p:cNvPr id="13" name="TextBox 12"/>
          <p:cNvSpPr txBox="1"/>
          <p:nvPr/>
        </p:nvSpPr>
        <p:spPr>
          <a:xfrm>
            <a:off x="431540" y="4777988"/>
            <a:ext cx="1512168" cy="523220"/>
          </a:xfrm>
          <a:prstGeom prst="rect">
            <a:avLst/>
          </a:prstGeom>
          <a:noFill/>
        </p:spPr>
        <p:txBody>
          <a:bodyPr wrap="square" rtlCol="0">
            <a:spAutoFit/>
          </a:bodyPr>
          <a:lstStyle/>
          <a:p>
            <a:r>
              <a:rPr lang="en-GB" sz="1400" dirty="0" smtClean="0">
                <a:solidFill>
                  <a:schemeClr val="bg1"/>
                </a:solidFill>
                <a:latin typeface="+mj-lt"/>
              </a:rPr>
              <a:t>Many workers lacking ICT skills</a:t>
            </a:r>
            <a:endParaRPr lang="en-GB" sz="1400" dirty="0">
              <a:solidFill>
                <a:schemeClr val="bg1"/>
              </a:solidFill>
              <a:latin typeface="+mj-lt"/>
            </a:endParaRPr>
          </a:p>
        </p:txBody>
      </p:sp>
      <p:sp>
        <p:nvSpPr>
          <p:cNvPr id="14" name="Slide Number Placeholder 4"/>
          <p:cNvSpPr>
            <a:spLocks noGrp="1"/>
          </p:cNvSpPr>
          <p:nvPr>
            <p:ph type="sldNum" sz="quarter" idx="4"/>
          </p:nvPr>
        </p:nvSpPr>
        <p:spPr>
          <a:xfrm>
            <a:off x="8640000" y="6411600"/>
            <a:ext cx="342000" cy="244800"/>
          </a:xfrm>
        </p:spPr>
        <p:txBody>
          <a:bodyPr/>
          <a:lstStyle/>
          <a:p>
            <a:fld id="{B6F15528-21DE-4FAA-801E-634DDDAF4B2B}" type="slidenum">
              <a:rPr lang="en-US" smtClean="0"/>
              <a:pPr/>
              <a:t>10</a:t>
            </a:fld>
            <a:endParaRPr lang="en-US" dirty="0"/>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156460"/>
            <a:ext cx="8352928" cy="3936836"/>
          </a:xfrm>
          <a:prstGeom prst="rect">
            <a:avLst/>
          </a:prstGeom>
          <a:noFill/>
          <a:ln>
            <a:noFill/>
          </a:ln>
        </p:spPr>
      </p:pic>
    </p:spTree>
    <p:extLst>
      <p:ext uri="{BB962C8B-B14F-4D97-AF65-F5344CB8AC3E}">
        <p14:creationId xmlns:p14="http://schemas.microsoft.com/office/powerpoint/2010/main" val="80732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6"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800" dirty="0" err="1" smtClean="0"/>
              <a:t>Temporary</a:t>
            </a:r>
            <a:r>
              <a:rPr lang="fr-CA" sz="2800" dirty="0" smtClean="0"/>
              <a:t> </a:t>
            </a:r>
            <a:r>
              <a:rPr lang="fr-CA" sz="2800" dirty="0" err="1" smtClean="0"/>
              <a:t>workers</a:t>
            </a:r>
            <a:r>
              <a:rPr lang="fr-CA" sz="2800" dirty="0" smtClean="0"/>
              <a:t> by </a:t>
            </a:r>
            <a:r>
              <a:rPr lang="fr-CA" sz="2800" dirty="0" err="1" smtClean="0"/>
              <a:t>age</a:t>
            </a:r>
            <a:endParaRPr lang="en-GB" sz="2800" dirty="0"/>
          </a:p>
        </p:txBody>
      </p:sp>
      <p:sp>
        <p:nvSpPr>
          <p:cNvPr id="5" name="Slide Number Placeholder 4"/>
          <p:cNvSpPr>
            <a:spLocks noGrp="1"/>
          </p:cNvSpPr>
          <p:nvPr>
            <p:ph type="sldNum" sz="quarter" idx="4"/>
          </p:nvPr>
        </p:nvSpPr>
        <p:spPr/>
        <p:txBody>
          <a:bodyPr/>
          <a:lstStyle/>
          <a:p>
            <a:fld id="{B6F15528-21DE-4FAA-801E-634DDDAF4B2B}" type="slidenum">
              <a:rPr lang="en-US" smtClean="0"/>
              <a:pPr/>
              <a:t>11</a:t>
            </a:fld>
            <a:endParaRPr lang="en-US" dirty="0"/>
          </a:p>
        </p:txBody>
      </p:sp>
      <p:sp>
        <p:nvSpPr>
          <p:cNvPr id="6" name="TextBox 5"/>
          <p:cNvSpPr txBox="1"/>
          <p:nvPr/>
        </p:nvSpPr>
        <p:spPr>
          <a:xfrm>
            <a:off x="755576" y="1362834"/>
            <a:ext cx="7560840" cy="538609"/>
          </a:xfrm>
          <a:prstGeom prst="rect">
            <a:avLst/>
          </a:prstGeom>
          <a:noFill/>
        </p:spPr>
        <p:txBody>
          <a:bodyPr wrap="square" rtlCol="0">
            <a:spAutoFit/>
          </a:bodyPr>
          <a:lstStyle/>
          <a:p>
            <a:pPr algn="ctr"/>
            <a:r>
              <a:rPr lang="en-US" b="1" dirty="0" smtClean="0">
                <a:solidFill>
                  <a:srgbClr val="0070C0"/>
                </a:solidFill>
                <a:latin typeface="Arial Narrow" panose="020B0606020202030204" pitchFamily="34" charset="0"/>
              </a:rPr>
              <a:t>Temporary workers are more likely to be younger workers</a:t>
            </a:r>
            <a:endParaRPr lang="en-US" b="1" dirty="0">
              <a:solidFill>
                <a:srgbClr val="0070C0"/>
              </a:solidFill>
              <a:latin typeface="Arial Narrow" panose="020B0606020202030204" pitchFamily="34" charset="0"/>
            </a:endParaRPr>
          </a:p>
          <a:p>
            <a:pPr algn="ctr"/>
            <a:r>
              <a:rPr lang="en-US" sz="1100" i="1" dirty="0" smtClean="0">
                <a:solidFill>
                  <a:schemeClr val="tx1">
                    <a:lumMod val="50000"/>
                  </a:schemeClr>
                </a:solidFill>
              </a:rPr>
              <a:t>Percentage of workers who hold temporary contracts,  mid-2010s</a:t>
            </a:r>
            <a:endParaRPr lang="en-GB" sz="1100" i="1" dirty="0">
              <a:solidFill>
                <a:schemeClr val="tx1">
                  <a:lumMod val="50000"/>
                </a:schemeClr>
              </a:solidFill>
            </a:endParaRPr>
          </a:p>
        </p:txBody>
      </p:sp>
      <p:sp>
        <p:nvSpPr>
          <p:cNvPr id="9" name="TextBox 6"/>
          <p:cNvSpPr txBox="1"/>
          <p:nvPr/>
        </p:nvSpPr>
        <p:spPr>
          <a:xfrm>
            <a:off x="348939" y="5946969"/>
            <a:ext cx="8158090" cy="246221"/>
          </a:xfrm>
          <a:prstGeom prst="rect">
            <a:avLst/>
          </a:prstGeom>
          <a:noFill/>
        </p:spPr>
        <p:txBody>
          <a:bodyPr wrap="square" rtlCol="0">
            <a:spAutoFit/>
          </a:bodyPr>
          <a:lstStyle/>
          <a:p>
            <a:r>
              <a:rPr lang="en-GB" sz="1000" dirty="0" smtClean="0">
                <a:solidFill>
                  <a:schemeClr val="tx1">
                    <a:lumMod val="50000"/>
                  </a:schemeClr>
                </a:solidFill>
                <a:latin typeface="+mj-lt"/>
              </a:rPr>
              <a:t>Source: </a:t>
            </a:r>
            <a:r>
              <a:rPr lang="en-GB" sz="1000" dirty="0">
                <a:solidFill>
                  <a:schemeClr val="tx1">
                    <a:lumMod val="50000"/>
                  </a:schemeClr>
                </a:solidFill>
                <a:latin typeface="+mj-lt"/>
              </a:rPr>
              <a:t>European labour force survey (EU-LFS</a:t>
            </a:r>
            <a:r>
              <a:rPr lang="en-GB" sz="1000" dirty="0" smtClean="0">
                <a:solidFill>
                  <a:schemeClr val="tx1">
                    <a:lumMod val="50000"/>
                  </a:schemeClr>
                </a:solidFill>
                <a:latin typeface="+mj-lt"/>
              </a:rPr>
              <a:t>).</a:t>
            </a:r>
            <a:endParaRPr lang="en-GB" sz="1000" dirty="0">
              <a:solidFill>
                <a:schemeClr val="tx1">
                  <a:lumMod val="50000"/>
                </a:schemeClr>
              </a:solidFill>
              <a:latin typeface="+mj-lt"/>
            </a:endParaRPr>
          </a:p>
        </p:txBody>
      </p:sp>
      <p:graphicFrame>
        <p:nvGraphicFramePr>
          <p:cNvPr id="8" name="Chart 7"/>
          <p:cNvGraphicFramePr>
            <a:graphicFrameLocks/>
          </p:cNvGraphicFramePr>
          <p:nvPr>
            <p:extLst>
              <p:ext uri="{D42A27DB-BD31-4B8C-83A1-F6EECF244321}">
                <p14:modId xmlns:p14="http://schemas.microsoft.com/office/powerpoint/2010/main" val="1134065726"/>
              </p:ext>
            </p:extLst>
          </p:nvPr>
        </p:nvGraphicFramePr>
        <p:xfrm>
          <a:off x="348939" y="1988840"/>
          <a:ext cx="8543541" cy="36724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457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A" sz="2800" dirty="0" err="1" smtClean="0"/>
              <a:t>Temporary</a:t>
            </a:r>
            <a:r>
              <a:rPr lang="fr-CA" sz="2800" dirty="0" smtClean="0"/>
              <a:t> </a:t>
            </a:r>
            <a:r>
              <a:rPr lang="fr-CA" sz="2800" dirty="0" err="1"/>
              <a:t>c</a:t>
            </a:r>
            <a:r>
              <a:rPr lang="fr-CA" sz="2800" dirty="0" err="1" smtClean="0"/>
              <a:t>ontracts</a:t>
            </a:r>
            <a:endParaRPr lang="en-GB" sz="2800" dirty="0"/>
          </a:p>
        </p:txBody>
      </p:sp>
      <p:sp>
        <p:nvSpPr>
          <p:cNvPr id="7" name="Slide Number Placeholder 6"/>
          <p:cNvSpPr>
            <a:spLocks noGrp="1"/>
          </p:cNvSpPr>
          <p:nvPr>
            <p:ph type="sldNum" sz="quarter" idx="4"/>
          </p:nvPr>
        </p:nvSpPr>
        <p:spPr/>
        <p:txBody>
          <a:bodyPr/>
          <a:lstStyle/>
          <a:p>
            <a:fld id="{D999D0A0-CF45-4AEC-BA71-4AF7D868C894}" type="slidenum">
              <a:rPr lang="en-GB" smtClean="0"/>
              <a:t>12</a:t>
            </a:fld>
            <a:endParaRPr lang="en-GB"/>
          </a:p>
        </p:txBody>
      </p:sp>
      <p:sp>
        <p:nvSpPr>
          <p:cNvPr id="8" name="Content Placeholder 1"/>
          <p:cNvSpPr>
            <a:spLocks noGrp="1"/>
          </p:cNvSpPr>
          <p:nvPr>
            <p:ph idx="1"/>
          </p:nvPr>
        </p:nvSpPr>
        <p:spPr>
          <a:xfrm>
            <a:off x="467544" y="1628800"/>
            <a:ext cx="8208912" cy="3771216"/>
          </a:xfrm>
          <a:noFill/>
        </p:spPr>
        <p:txBody>
          <a:bodyPr>
            <a:noAutofit/>
          </a:bodyPr>
          <a:lstStyle/>
          <a:p>
            <a:r>
              <a:rPr lang="en-GB" sz="2000" b="1" dirty="0"/>
              <a:t>Greater use of temporary contracts is a key determinant of greater job </a:t>
            </a:r>
            <a:r>
              <a:rPr lang="en-GB" sz="2000" b="1" dirty="0" smtClean="0"/>
              <a:t>instability</a:t>
            </a:r>
          </a:p>
          <a:p>
            <a:endParaRPr lang="en-GB" sz="2000" b="1" dirty="0"/>
          </a:p>
          <a:p>
            <a:r>
              <a:rPr lang="en-GB" sz="2000" dirty="0" smtClean="0"/>
              <a:t>Younger </a:t>
            </a:r>
            <a:r>
              <a:rPr lang="en-GB" sz="2000" dirty="0"/>
              <a:t>workers are more likely to be employed on temporary </a:t>
            </a:r>
            <a:r>
              <a:rPr lang="en-GB" sz="2000" dirty="0" smtClean="0"/>
              <a:t>contracts</a:t>
            </a:r>
          </a:p>
          <a:p>
            <a:endParaRPr lang="en-GB" sz="2000" dirty="0" smtClean="0"/>
          </a:p>
          <a:p>
            <a:r>
              <a:rPr lang="en-GB" sz="2000" dirty="0" smtClean="0"/>
              <a:t>More likely to explain falling tenure of younger workers than older workers. </a:t>
            </a:r>
          </a:p>
          <a:p>
            <a:endParaRPr lang="en-GB" sz="2000" dirty="0" smtClean="0"/>
          </a:p>
          <a:p>
            <a:pPr marL="0" indent="0">
              <a:buNone/>
            </a:pPr>
            <a:endParaRPr lang="en-GB" sz="2000" dirty="0"/>
          </a:p>
        </p:txBody>
      </p:sp>
    </p:spTree>
    <p:extLst>
      <p:ext uri="{BB962C8B-B14F-4D97-AF65-F5344CB8AC3E}">
        <p14:creationId xmlns:p14="http://schemas.microsoft.com/office/powerpoint/2010/main" val="424220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A" sz="2800" dirty="0" smtClean="0"/>
              <a:t>Is </a:t>
            </a:r>
            <a:r>
              <a:rPr lang="fr-CA" sz="2800" i="1" dirty="0" err="1" smtClean="0"/>
              <a:t>gigging</a:t>
            </a:r>
            <a:r>
              <a:rPr lang="fr-CA" sz="2800" dirty="0" smtClean="0"/>
              <a:t> </a:t>
            </a:r>
            <a:r>
              <a:rPr lang="fr-CA" sz="2800" dirty="0" err="1" smtClean="0"/>
              <a:t>responsible</a:t>
            </a:r>
            <a:r>
              <a:rPr lang="fr-CA" sz="2800" dirty="0" smtClean="0"/>
              <a:t> for </a:t>
            </a:r>
            <a:r>
              <a:rPr lang="fr-CA" sz="2800" dirty="0" err="1" smtClean="0"/>
              <a:t>greater</a:t>
            </a:r>
            <a:r>
              <a:rPr lang="fr-CA" sz="2800" dirty="0" smtClean="0"/>
              <a:t> </a:t>
            </a:r>
            <a:r>
              <a:rPr lang="fr-CA" sz="2800" dirty="0" err="1" smtClean="0"/>
              <a:t>instability</a:t>
            </a:r>
            <a:r>
              <a:rPr lang="fr-CA" sz="2800" dirty="0" smtClean="0"/>
              <a:t>?</a:t>
            </a:r>
            <a:endParaRPr lang="en-GB" sz="2800" dirty="0"/>
          </a:p>
        </p:txBody>
      </p:sp>
      <p:sp>
        <p:nvSpPr>
          <p:cNvPr id="7" name="Slide Number Placeholder 6"/>
          <p:cNvSpPr>
            <a:spLocks noGrp="1"/>
          </p:cNvSpPr>
          <p:nvPr>
            <p:ph type="sldNum" sz="quarter" idx="4"/>
          </p:nvPr>
        </p:nvSpPr>
        <p:spPr/>
        <p:txBody>
          <a:bodyPr/>
          <a:lstStyle/>
          <a:p>
            <a:fld id="{D999D0A0-CF45-4AEC-BA71-4AF7D868C894}" type="slidenum">
              <a:rPr lang="en-GB" smtClean="0"/>
              <a:t>13</a:t>
            </a:fld>
            <a:endParaRPr lang="en-GB"/>
          </a:p>
        </p:txBody>
      </p:sp>
      <p:sp>
        <p:nvSpPr>
          <p:cNvPr id="8" name="Content Placeholder 1"/>
          <p:cNvSpPr>
            <a:spLocks noGrp="1"/>
          </p:cNvSpPr>
          <p:nvPr>
            <p:ph idx="1"/>
          </p:nvPr>
        </p:nvSpPr>
        <p:spPr>
          <a:xfrm>
            <a:off x="467544" y="1628800"/>
            <a:ext cx="8208912" cy="4680520"/>
          </a:xfrm>
          <a:noFill/>
        </p:spPr>
        <p:txBody>
          <a:bodyPr>
            <a:noAutofit/>
          </a:bodyPr>
          <a:lstStyle/>
          <a:p>
            <a:r>
              <a:rPr lang="en-GB" sz="2000" b="1" dirty="0" smtClean="0"/>
              <a:t>Gig-economy jobs</a:t>
            </a:r>
            <a:r>
              <a:rPr lang="en-GB" sz="2000" dirty="0" smtClean="0"/>
              <a:t> are </a:t>
            </a:r>
            <a:r>
              <a:rPr lang="en-GB" sz="2000" dirty="0"/>
              <a:t>typically associated with less job </a:t>
            </a:r>
            <a:r>
              <a:rPr lang="en-GB" sz="2000" dirty="0" smtClean="0"/>
              <a:t>stability</a:t>
            </a:r>
          </a:p>
          <a:p>
            <a:endParaRPr lang="en-GB" sz="2000" dirty="0" smtClean="0"/>
          </a:p>
          <a:p>
            <a:r>
              <a:rPr lang="en-GB" sz="2000" b="1" dirty="0" smtClean="0"/>
              <a:t>Platform work, however, only accounts for a small fraction of the economy (Katz &amp;</a:t>
            </a:r>
            <a:r>
              <a:rPr lang="en-GB" sz="2000" b="1" dirty="0"/>
              <a:t> </a:t>
            </a:r>
            <a:r>
              <a:rPr lang="en-GB" sz="2000" b="1" dirty="0" smtClean="0"/>
              <a:t>Krueger, 2016) </a:t>
            </a:r>
          </a:p>
          <a:p>
            <a:pPr marL="0" indent="0">
              <a:buNone/>
            </a:pPr>
            <a:endParaRPr lang="en-GB" sz="2000" b="1" dirty="0" smtClean="0"/>
          </a:p>
          <a:p>
            <a:r>
              <a:rPr lang="en-GB" sz="2000" b="1" dirty="0" smtClean="0"/>
              <a:t>… and are unlikely </a:t>
            </a:r>
            <a:r>
              <a:rPr lang="en-GB" sz="2000" b="1" dirty="0"/>
              <a:t>to have been a major driver </a:t>
            </a:r>
            <a:r>
              <a:rPr lang="en-GB" sz="2000" dirty="0"/>
              <a:t>of the changes in job stability observed over the past decade. </a:t>
            </a:r>
            <a:endParaRPr lang="en-GB" sz="2000" dirty="0" smtClean="0"/>
          </a:p>
          <a:p>
            <a:endParaRPr lang="en-GB" sz="2000" dirty="0" smtClean="0"/>
          </a:p>
          <a:p>
            <a:r>
              <a:rPr lang="en-GB" sz="2000" dirty="0" smtClean="0"/>
              <a:t>Still unclear whether the gig economy will </a:t>
            </a:r>
            <a:r>
              <a:rPr lang="en-GB" sz="2000" dirty="0"/>
              <a:t>play a more important role going </a:t>
            </a:r>
            <a:r>
              <a:rPr lang="en-GB" sz="2000" dirty="0" smtClean="0"/>
              <a:t>forward </a:t>
            </a:r>
          </a:p>
          <a:p>
            <a:endParaRPr lang="en-GB" sz="2000" dirty="0"/>
          </a:p>
          <a:p>
            <a:endParaRPr lang="en-GB" sz="2000" dirty="0"/>
          </a:p>
        </p:txBody>
      </p:sp>
    </p:spTree>
    <p:extLst>
      <p:ext uri="{BB962C8B-B14F-4D97-AF65-F5344CB8AC3E}">
        <p14:creationId xmlns:p14="http://schemas.microsoft.com/office/powerpoint/2010/main" val="273982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A" sz="2800" dirty="0" smtClean="0"/>
              <a:t>Is </a:t>
            </a:r>
            <a:r>
              <a:rPr lang="fr-CA" sz="2800" i="1" dirty="0" err="1" smtClean="0"/>
              <a:t>gigging</a:t>
            </a:r>
            <a:r>
              <a:rPr lang="fr-CA" sz="2800" dirty="0" smtClean="0"/>
              <a:t> </a:t>
            </a:r>
            <a:r>
              <a:rPr lang="fr-CA" sz="2800" dirty="0" err="1" smtClean="0"/>
              <a:t>responsible</a:t>
            </a:r>
            <a:r>
              <a:rPr lang="fr-CA" sz="2800" dirty="0" smtClean="0"/>
              <a:t> for </a:t>
            </a:r>
            <a:r>
              <a:rPr lang="fr-CA" sz="2800" dirty="0" err="1" smtClean="0"/>
              <a:t>greater</a:t>
            </a:r>
            <a:r>
              <a:rPr lang="fr-CA" sz="2800" dirty="0" smtClean="0"/>
              <a:t> </a:t>
            </a:r>
            <a:r>
              <a:rPr lang="fr-CA" sz="2800" dirty="0" err="1" smtClean="0"/>
              <a:t>instability</a:t>
            </a:r>
            <a:r>
              <a:rPr lang="fr-CA" sz="2800" dirty="0" smtClean="0"/>
              <a:t>?</a:t>
            </a:r>
            <a:endParaRPr lang="en-GB" sz="2800" dirty="0"/>
          </a:p>
        </p:txBody>
      </p:sp>
      <p:sp>
        <p:nvSpPr>
          <p:cNvPr id="7" name="Slide Number Placeholder 6"/>
          <p:cNvSpPr>
            <a:spLocks noGrp="1"/>
          </p:cNvSpPr>
          <p:nvPr>
            <p:ph type="sldNum" sz="quarter" idx="4"/>
          </p:nvPr>
        </p:nvSpPr>
        <p:spPr/>
        <p:txBody>
          <a:bodyPr/>
          <a:lstStyle/>
          <a:p>
            <a:fld id="{D999D0A0-CF45-4AEC-BA71-4AF7D868C894}" type="slidenum">
              <a:rPr lang="en-GB" smtClean="0"/>
              <a:t>14</a:t>
            </a:fld>
            <a:endParaRPr lang="en-GB"/>
          </a:p>
        </p:txBody>
      </p:sp>
      <p:graphicFrame>
        <p:nvGraphicFramePr>
          <p:cNvPr id="5" name="Chart 4"/>
          <p:cNvGraphicFramePr>
            <a:graphicFrameLocks/>
          </p:cNvGraphicFramePr>
          <p:nvPr>
            <p:extLst>
              <p:ext uri="{D42A27DB-BD31-4B8C-83A1-F6EECF244321}">
                <p14:modId xmlns:p14="http://schemas.microsoft.com/office/powerpoint/2010/main" val="1081078442"/>
              </p:ext>
            </p:extLst>
          </p:nvPr>
        </p:nvGraphicFramePr>
        <p:xfrm>
          <a:off x="348939" y="1926555"/>
          <a:ext cx="8327517"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6"/>
          <p:cNvSpPr txBox="1"/>
          <p:nvPr/>
        </p:nvSpPr>
        <p:spPr>
          <a:xfrm>
            <a:off x="348939" y="6070079"/>
            <a:ext cx="8158090" cy="246221"/>
          </a:xfrm>
          <a:prstGeom prst="rect">
            <a:avLst/>
          </a:prstGeom>
          <a:noFill/>
        </p:spPr>
        <p:txBody>
          <a:bodyPr wrap="square" rtlCol="0">
            <a:spAutoFit/>
          </a:bodyPr>
          <a:lstStyle/>
          <a:p>
            <a:r>
              <a:rPr lang="en-GB" sz="1000" dirty="0" smtClean="0">
                <a:solidFill>
                  <a:schemeClr val="tx1">
                    <a:lumMod val="50000"/>
                  </a:schemeClr>
                </a:solidFill>
                <a:latin typeface="+mj-lt"/>
              </a:rPr>
              <a:t>Source: </a:t>
            </a:r>
            <a:r>
              <a:rPr lang="en-GB" sz="1000" dirty="0" smtClean="0">
                <a:solidFill>
                  <a:schemeClr val="tx1">
                    <a:lumMod val="50000"/>
                  </a:schemeClr>
                </a:solidFill>
                <a:latin typeface="+mj-lt"/>
              </a:rPr>
              <a:t>European Working Conditions Survey</a:t>
            </a:r>
            <a:r>
              <a:rPr lang="en-GB" sz="1000" dirty="0" smtClean="0">
                <a:solidFill>
                  <a:schemeClr val="tx1">
                    <a:lumMod val="50000"/>
                  </a:schemeClr>
                </a:solidFill>
                <a:latin typeface="+mj-lt"/>
              </a:rPr>
              <a:t> </a:t>
            </a:r>
            <a:r>
              <a:rPr lang="en-GB" sz="1000" dirty="0">
                <a:solidFill>
                  <a:schemeClr val="tx1">
                    <a:lumMod val="50000"/>
                  </a:schemeClr>
                </a:solidFill>
                <a:latin typeface="+mj-lt"/>
              </a:rPr>
              <a:t>(</a:t>
            </a:r>
            <a:r>
              <a:rPr lang="en-GB" sz="1000" dirty="0" smtClean="0">
                <a:solidFill>
                  <a:schemeClr val="tx1">
                    <a:lumMod val="50000"/>
                  </a:schemeClr>
                </a:solidFill>
                <a:latin typeface="+mj-lt"/>
              </a:rPr>
              <a:t>EWCS).</a:t>
            </a:r>
            <a:endParaRPr lang="en-GB" sz="1000" dirty="0">
              <a:solidFill>
                <a:schemeClr val="tx1">
                  <a:lumMod val="50000"/>
                </a:schemeClr>
              </a:solidFill>
              <a:latin typeface="+mj-lt"/>
            </a:endParaRPr>
          </a:p>
        </p:txBody>
      </p:sp>
      <p:sp>
        <p:nvSpPr>
          <p:cNvPr id="9" name="TextBox 8"/>
          <p:cNvSpPr txBox="1"/>
          <p:nvPr/>
        </p:nvSpPr>
        <p:spPr>
          <a:xfrm>
            <a:off x="755576" y="1362834"/>
            <a:ext cx="7560840" cy="538609"/>
          </a:xfrm>
          <a:prstGeom prst="rect">
            <a:avLst/>
          </a:prstGeom>
          <a:noFill/>
        </p:spPr>
        <p:txBody>
          <a:bodyPr wrap="square" rtlCol="0">
            <a:spAutoFit/>
          </a:bodyPr>
          <a:lstStyle/>
          <a:p>
            <a:pPr algn="ctr"/>
            <a:r>
              <a:rPr lang="en-US" b="1" dirty="0" smtClean="0">
                <a:solidFill>
                  <a:srgbClr val="0070C0"/>
                </a:solidFill>
                <a:latin typeface="Arial Narrow" panose="020B0606020202030204" pitchFamily="34" charset="0"/>
              </a:rPr>
              <a:t>Dependent self-employment is growing, but remains small</a:t>
            </a:r>
            <a:endParaRPr lang="en-US" b="1" dirty="0">
              <a:solidFill>
                <a:srgbClr val="0070C0"/>
              </a:solidFill>
              <a:latin typeface="Arial Narrow" panose="020B0606020202030204" pitchFamily="34" charset="0"/>
            </a:endParaRPr>
          </a:p>
          <a:p>
            <a:pPr algn="ctr"/>
            <a:r>
              <a:rPr lang="en-US" sz="1100" i="1" dirty="0">
                <a:solidFill>
                  <a:schemeClr val="tx1">
                    <a:lumMod val="50000"/>
                  </a:schemeClr>
                </a:solidFill>
              </a:rPr>
              <a:t>Share of dependent self-employed as a percentage of dependent workers, 2010 and 2015</a:t>
            </a:r>
            <a:endParaRPr lang="en-GB" sz="1100" i="1" dirty="0">
              <a:solidFill>
                <a:schemeClr val="tx1">
                  <a:lumMod val="50000"/>
                </a:schemeClr>
              </a:solidFill>
            </a:endParaRPr>
          </a:p>
        </p:txBody>
      </p:sp>
    </p:spTree>
    <p:extLst>
      <p:ext uri="{BB962C8B-B14F-4D97-AF65-F5344CB8AC3E}">
        <p14:creationId xmlns:p14="http://schemas.microsoft.com/office/powerpoint/2010/main" val="48637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A" sz="2800" dirty="0" smtClean="0"/>
              <a:t>Is </a:t>
            </a:r>
            <a:r>
              <a:rPr lang="fr-CA" sz="2800" dirty="0" err="1" smtClean="0"/>
              <a:t>greater</a:t>
            </a:r>
            <a:r>
              <a:rPr lang="fr-CA" sz="2800" dirty="0" smtClean="0"/>
              <a:t> </a:t>
            </a:r>
            <a:r>
              <a:rPr lang="fr-CA" sz="2800" dirty="0" err="1" smtClean="0"/>
              <a:t>instability</a:t>
            </a:r>
            <a:r>
              <a:rPr lang="fr-CA" sz="2800" dirty="0" smtClean="0"/>
              <a:t> a </a:t>
            </a:r>
            <a:r>
              <a:rPr lang="fr-CA" sz="2800" dirty="0" err="1" smtClean="0"/>
              <a:t>sign</a:t>
            </a:r>
            <a:r>
              <a:rPr lang="fr-CA" sz="2800" dirty="0" smtClean="0"/>
              <a:t> of </a:t>
            </a:r>
            <a:r>
              <a:rPr lang="fr-CA" sz="2800" dirty="0" err="1" smtClean="0"/>
              <a:t>enhanced</a:t>
            </a:r>
            <a:r>
              <a:rPr lang="fr-CA" sz="2800" dirty="0" smtClean="0"/>
              <a:t> </a:t>
            </a:r>
            <a:r>
              <a:rPr lang="fr-CA" sz="2800" dirty="0" err="1" smtClean="0"/>
              <a:t>career</a:t>
            </a:r>
            <a:r>
              <a:rPr lang="fr-CA" sz="2800" dirty="0" smtClean="0"/>
              <a:t> </a:t>
            </a:r>
            <a:r>
              <a:rPr lang="fr-CA" sz="2800" dirty="0" err="1" smtClean="0"/>
              <a:t>opportunities</a:t>
            </a:r>
            <a:r>
              <a:rPr lang="fr-CA" sz="2800" dirty="0" smtClean="0"/>
              <a:t>?</a:t>
            </a:r>
            <a:endParaRPr lang="en-GB" sz="2800" dirty="0"/>
          </a:p>
        </p:txBody>
      </p:sp>
      <p:sp>
        <p:nvSpPr>
          <p:cNvPr id="7" name="Slide Number Placeholder 6"/>
          <p:cNvSpPr>
            <a:spLocks noGrp="1"/>
          </p:cNvSpPr>
          <p:nvPr>
            <p:ph type="sldNum" sz="quarter" idx="4"/>
          </p:nvPr>
        </p:nvSpPr>
        <p:spPr/>
        <p:txBody>
          <a:bodyPr/>
          <a:lstStyle/>
          <a:p>
            <a:fld id="{D999D0A0-CF45-4AEC-BA71-4AF7D868C894}" type="slidenum">
              <a:rPr lang="en-GB" smtClean="0"/>
              <a:t>15</a:t>
            </a:fld>
            <a:endParaRPr lang="en-GB"/>
          </a:p>
        </p:txBody>
      </p:sp>
      <p:sp>
        <p:nvSpPr>
          <p:cNvPr id="8" name="Content Placeholder 1"/>
          <p:cNvSpPr>
            <a:spLocks noGrp="1"/>
          </p:cNvSpPr>
          <p:nvPr>
            <p:ph idx="1"/>
          </p:nvPr>
        </p:nvSpPr>
        <p:spPr>
          <a:xfrm>
            <a:off x="467544" y="1484784"/>
            <a:ext cx="8208912" cy="4824536"/>
          </a:xfrm>
          <a:noFill/>
        </p:spPr>
        <p:txBody>
          <a:bodyPr>
            <a:noAutofit/>
          </a:bodyPr>
          <a:lstStyle/>
          <a:p>
            <a:r>
              <a:rPr lang="en-GB" sz="2000" dirty="0"/>
              <a:t>Is lower job stability a sign of greater </a:t>
            </a:r>
            <a:r>
              <a:rPr lang="en-GB" sz="2000" dirty="0" smtClean="0"/>
              <a:t>opportunities </a:t>
            </a:r>
            <a:r>
              <a:rPr lang="en-GB" sz="2000" dirty="0"/>
              <a:t>for mobility? </a:t>
            </a:r>
            <a:endParaRPr lang="en-GB" sz="2000" dirty="0" smtClean="0"/>
          </a:p>
          <a:p>
            <a:endParaRPr lang="en-US" sz="2000" dirty="0" smtClean="0">
              <a:solidFill>
                <a:schemeClr val="bg2">
                  <a:lumMod val="10000"/>
                </a:schemeClr>
              </a:solidFill>
            </a:endParaRPr>
          </a:p>
          <a:p>
            <a:pPr>
              <a:spcAft>
                <a:spcPts val="3000"/>
              </a:spcAft>
            </a:pPr>
            <a:r>
              <a:rPr lang="en-US" sz="2000" dirty="0" smtClean="0"/>
              <a:t>Job-to-job transitions are associated with career progression (</a:t>
            </a:r>
            <a:r>
              <a:rPr lang="en-US" sz="2000" dirty="0" err="1" smtClean="0"/>
              <a:t>Topel</a:t>
            </a:r>
            <a:r>
              <a:rPr lang="en-US" sz="2000" dirty="0" smtClean="0"/>
              <a:t> </a:t>
            </a:r>
            <a:r>
              <a:rPr lang="en-US" sz="2000" dirty="0"/>
              <a:t>and </a:t>
            </a:r>
            <a:r>
              <a:rPr lang="en-US" sz="2000" dirty="0" smtClean="0"/>
              <a:t>Ward, 1992</a:t>
            </a:r>
            <a:r>
              <a:rPr lang="en-US" sz="2000" dirty="0"/>
              <a:t>; Hahn et </a:t>
            </a:r>
            <a:r>
              <a:rPr lang="en-US" sz="2000" dirty="0" smtClean="0"/>
              <a:t>al., </a:t>
            </a:r>
            <a:r>
              <a:rPr lang="en-US" sz="2000" dirty="0"/>
              <a:t>2017)</a:t>
            </a:r>
            <a:endParaRPr lang="en-US" sz="2000" dirty="0" smtClean="0"/>
          </a:p>
          <a:p>
            <a:pPr>
              <a:spcAft>
                <a:spcPts val="3000"/>
              </a:spcAft>
            </a:pPr>
            <a:r>
              <a:rPr lang="en-US" sz="2000" dirty="0" smtClean="0"/>
              <a:t>If job-to-job transitions are rapid and involve little unemployment, shorter job durations may be a sign of “good mobility”</a:t>
            </a:r>
          </a:p>
          <a:p>
            <a:pPr>
              <a:spcAft>
                <a:spcPts val="3000"/>
              </a:spcAft>
            </a:pPr>
            <a:r>
              <a:rPr lang="en-US" sz="2000" dirty="0" smtClean="0"/>
              <a:t>This is especially important for young workers in the early stages of their career</a:t>
            </a:r>
          </a:p>
          <a:p>
            <a:pPr>
              <a:spcAft>
                <a:spcPts val="3000"/>
              </a:spcAft>
            </a:pPr>
            <a:r>
              <a:rPr lang="en-US" sz="2000" dirty="0" smtClean="0"/>
              <a:t>To test this hypothesis, one can investigate how </a:t>
            </a:r>
            <a:r>
              <a:rPr lang="en-US" sz="2000" b="1" dirty="0" smtClean="0"/>
              <a:t>job-to-job flows</a:t>
            </a:r>
            <a:r>
              <a:rPr lang="en-US" sz="2000" dirty="0" smtClean="0"/>
              <a:t> have moved while tenure was decreasing and the extent to which transitions are the result of </a:t>
            </a:r>
            <a:r>
              <a:rPr lang="en-US" sz="2000" b="1" dirty="0" smtClean="0"/>
              <a:t>layoffs</a:t>
            </a:r>
            <a:endParaRPr lang="en-US" sz="2000" dirty="0"/>
          </a:p>
          <a:p>
            <a:pPr marL="0" indent="0">
              <a:spcAft>
                <a:spcPts val="3000"/>
              </a:spcAft>
              <a:buNone/>
            </a:pPr>
            <a:r>
              <a:rPr lang="en-US" sz="2000" dirty="0" smtClean="0"/>
              <a:t> </a:t>
            </a:r>
            <a:endParaRPr lang="en-US" sz="2000" dirty="0"/>
          </a:p>
          <a:p>
            <a:pPr>
              <a:spcAft>
                <a:spcPts val="3000"/>
              </a:spcAft>
            </a:pPr>
            <a:endParaRPr lang="en-US" sz="2000" dirty="0" smtClean="0">
              <a:solidFill>
                <a:schemeClr val="bg2">
                  <a:lumMod val="10000"/>
                </a:schemeClr>
              </a:solidFill>
            </a:endParaRPr>
          </a:p>
        </p:txBody>
      </p:sp>
    </p:spTree>
    <p:extLst>
      <p:ext uri="{BB962C8B-B14F-4D97-AF65-F5344CB8AC3E}">
        <p14:creationId xmlns:p14="http://schemas.microsoft.com/office/powerpoint/2010/main" val="361299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632" y="237600"/>
            <a:ext cx="7236368" cy="1022400"/>
          </a:xfrm>
        </p:spPr>
        <p:txBody>
          <a:bodyPr/>
          <a:lstStyle/>
          <a:p>
            <a:r>
              <a:rPr lang="en-GB" sz="2800" dirty="0" smtClean="0"/>
              <a:t>Job-to-job flows have slowed down</a:t>
            </a:r>
            <a:endParaRPr lang="en-GB" sz="2800" dirty="0"/>
          </a:p>
        </p:txBody>
      </p:sp>
      <p:sp>
        <p:nvSpPr>
          <p:cNvPr id="8" name="TextBox 7"/>
          <p:cNvSpPr txBox="1"/>
          <p:nvPr/>
        </p:nvSpPr>
        <p:spPr>
          <a:xfrm>
            <a:off x="518366" y="5669970"/>
            <a:ext cx="8158090" cy="553998"/>
          </a:xfrm>
          <a:prstGeom prst="rect">
            <a:avLst/>
          </a:prstGeom>
          <a:noFill/>
        </p:spPr>
        <p:txBody>
          <a:bodyPr wrap="square" rtlCol="0">
            <a:spAutoFit/>
          </a:bodyPr>
          <a:lstStyle/>
          <a:p>
            <a:r>
              <a:rPr lang="en-GB" sz="1000" dirty="0" smtClean="0">
                <a:solidFill>
                  <a:schemeClr val="tx1">
                    <a:lumMod val="50000"/>
                  </a:schemeClr>
                </a:solidFill>
                <a:latin typeface="+mj-lt"/>
              </a:rPr>
              <a:t>Source: </a:t>
            </a:r>
            <a:r>
              <a:rPr lang="en-GB" sz="1000" dirty="0">
                <a:solidFill>
                  <a:schemeClr val="tx1">
                    <a:lumMod val="50000"/>
                  </a:schemeClr>
                </a:solidFill>
                <a:latin typeface="+mj-lt"/>
              </a:rPr>
              <a:t>European labour force survey (EU-LFS), German Socio-Economic Panel (GSOEP) survey for Germany, HILDA longitudinal survey for Australia, KLIPS longitudinal survey for Korea, KHPS longitudinal survey for Japan, and the CPS January Supplement for the United States.</a:t>
            </a:r>
          </a:p>
          <a:p>
            <a:r>
              <a:rPr lang="en-GB" sz="1000" dirty="0" smtClean="0">
                <a:solidFill>
                  <a:schemeClr val="tx1">
                    <a:lumMod val="50000"/>
                  </a:schemeClr>
                </a:solidFill>
                <a:latin typeface="+mj-lt"/>
              </a:rPr>
              <a:t>.</a:t>
            </a:r>
            <a:endParaRPr lang="en-GB" sz="1000" dirty="0">
              <a:solidFill>
                <a:schemeClr val="tx1">
                  <a:lumMod val="50000"/>
                </a:schemeClr>
              </a:solidFill>
              <a:latin typeface="+mj-lt"/>
            </a:endParaRPr>
          </a:p>
        </p:txBody>
      </p:sp>
      <p:sp>
        <p:nvSpPr>
          <p:cNvPr id="9" name="TextBox 8"/>
          <p:cNvSpPr txBox="1"/>
          <p:nvPr/>
        </p:nvSpPr>
        <p:spPr>
          <a:xfrm>
            <a:off x="1187624" y="1362834"/>
            <a:ext cx="6480720" cy="815608"/>
          </a:xfrm>
          <a:prstGeom prst="rect">
            <a:avLst/>
          </a:prstGeom>
          <a:noFill/>
        </p:spPr>
        <p:txBody>
          <a:bodyPr wrap="square" rtlCol="0">
            <a:spAutoFit/>
          </a:bodyPr>
          <a:lstStyle/>
          <a:p>
            <a:pPr algn="ctr"/>
            <a:r>
              <a:rPr lang="en-US" b="1" dirty="0">
                <a:solidFill>
                  <a:srgbClr val="0070C0"/>
                </a:solidFill>
                <a:latin typeface="Arial Narrow" panose="020B0606020202030204" pitchFamily="34" charset="0"/>
              </a:rPr>
              <a:t>Greater instability stems from a higher risk of job loss, rather than more rapid job-to-job </a:t>
            </a:r>
            <a:r>
              <a:rPr lang="en-US" b="1" dirty="0" smtClean="0">
                <a:solidFill>
                  <a:srgbClr val="0070C0"/>
                </a:solidFill>
                <a:latin typeface="Arial Narrow" panose="020B0606020202030204" pitchFamily="34" charset="0"/>
              </a:rPr>
              <a:t>transitions</a:t>
            </a:r>
          </a:p>
          <a:p>
            <a:pPr algn="ctr"/>
            <a:r>
              <a:rPr lang="en-US" sz="1100" i="1" dirty="0">
                <a:solidFill>
                  <a:schemeClr val="tx1">
                    <a:lumMod val="50000"/>
                  </a:schemeClr>
                </a:solidFill>
                <a:latin typeface="+mj-lt"/>
              </a:rPr>
              <a:t>Rate of movement from one job to another as a percent or employment mid-2000s and </a:t>
            </a:r>
            <a:r>
              <a:rPr lang="en-US" sz="1100" i="1" dirty="0" smtClean="0">
                <a:solidFill>
                  <a:schemeClr val="tx1">
                    <a:lumMod val="50000"/>
                  </a:schemeClr>
                </a:solidFill>
                <a:latin typeface="+mj-lt"/>
              </a:rPr>
              <a:t>mid-2010s</a:t>
            </a:r>
            <a:endParaRPr lang="en-GB" sz="1100" i="1" dirty="0">
              <a:solidFill>
                <a:schemeClr val="tx1">
                  <a:lumMod val="50000"/>
                </a:schemeClr>
              </a:solidFill>
              <a:latin typeface="+mj-lt"/>
            </a:endParaRPr>
          </a:p>
        </p:txBody>
      </p:sp>
      <p:sp>
        <p:nvSpPr>
          <p:cNvPr id="6" name="TextBox 5"/>
          <p:cNvSpPr txBox="1"/>
          <p:nvPr/>
        </p:nvSpPr>
        <p:spPr>
          <a:xfrm>
            <a:off x="7308304" y="4787570"/>
            <a:ext cx="1512168" cy="523220"/>
          </a:xfrm>
          <a:prstGeom prst="rect">
            <a:avLst/>
          </a:prstGeom>
          <a:noFill/>
        </p:spPr>
        <p:txBody>
          <a:bodyPr wrap="square" rtlCol="0">
            <a:spAutoFit/>
          </a:bodyPr>
          <a:lstStyle/>
          <a:p>
            <a:r>
              <a:rPr lang="en-GB" sz="1400" dirty="0" smtClean="0">
                <a:solidFill>
                  <a:schemeClr val="bg1"/>
                </a:solidFill>
                <a:latin typeface="+mj-lt"/>
              </a:rPr>
              <a:t>Few high-skilled workers</a:t>
            </a:r>
            <a:endParaRPr lang="en-GB" sz="1400" dirty="0">
              <a:solidFill>
                <a:schemeClr val="bg1"/>
              </a:solidFill>
              <a:latin typeface="+mj-lt"/>
            </a:endParaRPr>
          </a:p>
        </p:txBody>
      </p:sp>
      <p:sp>
        <p:nvSpPr>
          <p:cNvPr id="13" name="TextBox 12"/>
          <p:cNvSpPr txBox="1"/>
          <p:nvPr/>
        </p:nvSpPr>
        <p:spPr>
          <a:xfrm>
            <a:off x="431540" y="4777988"/>
            <a:ext cx="1512168" cy="523220"/>
          </a:xfrm>
          <a:prstGeom prst="rect">
            <a:avLst/>
          </a:prstGeom>
          <a:noFill/>
        </p:spPr>
        <p:txBody>
          <a:bodyPr wrap="square" rtlCol="0">
            <a:spAutoFit/>
          </a:bodyPr>
          <a:lstStyle/>
          <a:p>
            <a:r>
              <a:rPr lang="en-GB" sz="1400" dirty="0" smtClean="0">
                <a:solidFill>
                  <a:schemeClr val="bg1"/>
                </a:solidFill>
                <a:latin typeface="+mj-lt"/>
              </a:rPr>
              <a:t>Many workers lacking ICT skills</a:t>
            </a:r>
            <a:endParaRPr lang="en-GB" sz="1400" dirty="0">
              <a:solidFill>
                <a:schemeClr val="bg1"/>
              </a:solidFill>
              <a:latin typeface="+mj-lt"/>
            </a:endParaRPr>
          </a:p>
        </p:txBody>
      </p:sp>
      <p:sp>
        <p:nvSpPr>
          <p:cNvPr id="14" name="Slide Number Placeholder 4"/>
          <p:cNvSpPr>
            <a:spLocks noGrp="1"/>
          </p:cNvSpPr>
          <p:nvPr>
            <p:ph type="sldNum" sz="quarter" idx="4"/>
          </p:nvPr>
        </p:nvSpPr>
        <p:spPr>
          <a:xfrm>
            <a:off x="8640000" y="6411600"/>
            <a:ext cx="342000" cy="244800"/>
          </a:xfrm>
        </p:spPr>
        <p:txBody>
          <a:bodyPr/>
          <a:lstStyle/>
          <a:p>
            <a:fld id="{B6F15528-21DE-4FAA-801E-634DDDAF4B2B}" type="slidenum">
              <a:rPr lang="en-US" smtClean="0"/>
              <a:pPr/>
              <a:t>16</a:t>
            </a:fld>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3012901208"/>
              </p:ext>
            </p:extLst>
          </p:nvPr>
        </p:nvGraphicFramePr>
        <p:xfrm>
          <a:off x="251520" y="2153382"/>
          <a:ext cx="8568952" cy="34358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225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6" grpId="0"/>
      <p:bldP spid="13" grpId="0"/>
      <p:bldGraphic spid="10"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632" y="237600"/>
            <a:ext cx="7236368" cy="1022400"/>
          </a:xfrm>
        </p:spPr>
        <p:txBody>
          <a:bodyPr/>
          <a:lstStyle/>
          <a:p>
            <a:r>
              <a:rPr lang="en-GB" sz="2800" dirty="0" smtClean="0"/>
              <a:t>Involuntary separations have risen</a:t>
            </a:r>
            <a:endParaRPr lang="en-GB" sz="2800" dirty="0"/>
          </a:p>
        </p:txBody>
      </p:sp>
      <p:sp>
        <p:nvSpPr>
          <p:cNvPr id="5" name="TextBox 5"/>
          <p:cNvSpPr txBox="1"/>
          <p:nvPr/>
        </p:nvSpPr>
        <p:spPr>
          <a:xfrm>
            <a:off x="1187624" y="1362834"/>
            <a:ext cx="6480720" cy="538609"/>
          </a:xfrm>
          <a:prstGeom prst="rect">
            <a:avLst/>
          </a:prstGeom>
          <a:noFill/>
        </p:spPr>
        <p:txBody>
          <a:bodyPr wrap="square" rtlCol="0">
            <a:spAutoFit/>
          </a:bodyPr>
          <a:lstStyle/>
          <a:p>
            <a:pPr algn="ctr"/>
            <a:r>
              <a:rPr lang="en-US" b="1" dirty="0">
                <a:solidFill>
                  <a:srgbClr val="0070C0"/>
                </a:solidFill>
                <a:latin typeface="Arial Narrow" panose="020B0606020202030204" pitchFamily="34" charset="0"/>
              </a:rPr>
              <a:t>Involuntary exits from employment have increased slightly </a:t>
            </a:r>
            <a:endParaRPr lang="en-US" b="1" dirty="0" smtClean="0">
              <a:solidFill>
                <a:srgbClr val="0070C0"/>
              </a:solidFill>
              <a:latin typeface="Arial Narrow" panose="020B0606020202030204" pitchFamily="34" charset="0"/>
            </a:endParaRPr>
          </a:p>
          <a:p>
            <a:pPr algn="ctr"/>
            <a:r>
              <a:rPr lang="en-US" sz="1100" i="1" dirty="0" smtClean="0">
                <a:solidFill>
                  <a:schemeClr val="tx1">
                    <a:lumMod val="50000"/>
                  </a:schemeClr>
                </a:solidFill>
                <a:latin typeface="+mj-lt"/>
              </a:rPr>
              <a:t>Share </a:t>
            </a:r>
            <a:r>
              <a:rPr lang="en-US" sz="1100" i="1" dirty="0">
                <a:solidFill>
                  <a:schemeClr val="tx1">
                    <a:lumMod val="50000"/>
                  </a:schemeClr>
                </a:solidFill>
                <a:latin typeface="+mj-lt"/>
              </a:rPr>
              <a:t>of flows from employment to </a:t>
            </a:r>
            <a:r>
              <a:rPr lang="en-US" sz="1100" i="1" dirty="0" smtClean="0">
                <a:solidFill>
                  <a:schemeClr val="tx1">
                    <a:lumMod val="50000"/>
                  </a:schemeClr>
                </a:solidFill>
                <a:latin typeface="+mj-lt"/>
              </a:rPr>
              <a:t>non-employment </a:t>
            </a:r>
            <a:r>
              <a:rPr lang="en-US" sz="1100" i="1" dirty="0">
                <a:solidFill>
                  <a:schemeClr val="tx1">
                    <a:lumMod val="50000"/>
                  </a:schemeClr>
                </a:solidFill>
                <a:latin typeface="+mj-lt"/>
              </a:rPr>
              <a:t>that were </a:t>
            </a:r>
            <a:r>
              <a:rPr lang="en-US" sz="1100" i="1" dirty="0" smtClean="0">
                <a:solidFill>
                  <a:schemeClr val="tx1">
                    <a:lumMod val="50000"/>
                  </a:schemeClr>
                </a:solidFill>
                <a:latin typeface="+mj-lt"/>
              </a:rPr>
              <a:t>involuntary mid-2000s </a:t>
            </a:r>
            <a:r>
              <a:rPr lang="en-US" sz="1100" i="1" dirty="0">
                <a:solidFill>
                  <a:schemeClr val="tx1">
                    <a:lumMod val="50000"/>
                  </a:schemeClr>
                </a:solidFill>
                <a:latin typeface="+mj-lt"/>
              </a:rPr>
              <a:t>and </a:t>
            </a:r>
            <a:r>
              <a:rPr lang="en-US" sz="1100" i="1" dirty="0" smtClean="0">
                <a:solidFill>
                  <a:schemeClr val="tx1">
                    <a:lumMod val="50000"/>
                  </a:schemeClr>
                </a:solidFill>
                <a:latin typeface="+mj-lt"/>
              </a:rPr>
              <a:t>mid-2010s</a:t>
            </a:r>
            <a:endParaRPr lang="en-GB" sz="1100" i="1" dirty="0">
              <a:solidFill>
                <a:schemeClr val="tx1">
                  <a:lumMod val="50000"/>
                </a:schemeClr>
              </a:solidFill>
              <a:latin typeface="+mj-lt"/>
            </a:endParaRPr>
          </a:p>
        </p:txBody>
      </p:sp>
      <p:sp>
        <p:nvSpPr>
          <p:cNvPr id="9" name="TextBox 6"/>
          <p:cNvSpPr txBox="1"/>
          <p:nvPr/>
        </p:nvSpPr>
        <p:spPr>
          <a:xfrm>
            <a:off x="348939" y="5946969"/>
            <a:ext cx="8158090" cy="553998"/>
          </a:xfrm>
          <a:prstGeom prst="rect">
            <a:avLst/>
          </a:prstGeom>
          <a:noFill/>
        </p:spPr>
        <p:txBody>
          <a:bodyPr wrap="square" rtlCol="0">
            <a:spAutoFit/>
          </a:bodyPr>
          <a:lstStyle/>
          <a:p>
            <a:r>
              <a:rPr lang="en-GB" sz="1000" dirty="0" smtClean="0">
                <a:solidFill>
                  <a:schemeClr val="tx1">
                    <a:lumMod val="50000"/>
                  </a:schemeClr>
                </a:solidFill>
                <a:latin typeface="+mj-lt"/>
              </a:rPr>
              <a:t>Source: </a:t>
            </a:r>
            <a:r>
              <a:rPr lang="en-GB" sz="1000" dirty="0">
                <a:solidFill>
                  <a:schemeClr val="tx1">
                    <a:lumMod val="50000"/>
                  </a:schemeClr>
                </a:solidFill>
                <a:latin typeface="+mj-lt"/>
              </a:rPr>
              <a:t>European labour force survey (EU-LFS), German Socio-Economic Panel (GSOEP) survey for Germany, HILDA longitudinal survey for </a:t>
            </a:r>
            <a:r>
              <a:rPr lang="en-GB" sz="1000" dirty="0" smtClean="0">
                <a:solidFill>
                  <a:schemeClr val="tx1">
                    <a:lumMod val="50000"/>
                  </a:schemeClr>
                </a:solidFill>
                <a:latin typeface="+mj-lt"/>
              </a:rPr>
              <a:t>Australia, </a:t>
            </a:r>
            <a:r>
              <a:rPr lang="en-GB" sz="1000" dirty="0">
                <a:solidFill>
                  <a:schemeClr val="tx1">
                    <a:lumMod val="50000"/>
                  </a:schemeClr>
                </a:solidFill>
                <a:latin typeface="+mj-lt"/>
              </a:rPr>
              <a:t>KHPS longitudinal survey for </a:t>
            </a:r>
            <a:r>
              <a:rPr lang="en-GB" sz="1000" dirty="0" smtClean="0">
                <a:solidFill>
                  <a:schemeClr val="tx1">
                    <a:lumMod val="50000"/>
                  </a:schemeClr>
                </a:solidFill>
                <a:latin typeface="+mj-lt"/>
              </a:rPr>
              <a:t>Japan.</a:t>
            </a:r>
            <a:endParaRPr lang="en-GB" sz="1000" dirty="0">
              <a:solidFill>
                <a:schemeClr val="tx1">
                  <a:lumMod val="50000"/>
                </a:schemeClr>
              </a:solidFill>
              <a:latin typeface="+mj-lt"/>
            </a:endParaRPr>
          </a:p>
          <a:p>
            <a:r>
              <a:rPr lang="en-GB" sz="1000" dirty="0" smtClean="0">
                <a:solidFill>
                  <a:schemeClr val="tx1">
                    <a:lumMod val="50000"/>
                  </a:schemeClr>
                </a:solidFill>
                <a:latin typeface="+mj-lt"/>
              </a:rPr>
              <a:t>.</a:t>
            </a:r>
            <a:endParaRPr lang="en-GB" sz="1000" dirty="0">
              <a:solidFill>
                <a:schemeClr val="tx1">
                  <a:lumMod val="50000"/>
                </a:schemeClr>
              </a:solidFill>
              <a:latin typeface="+mj-lt"/>
            </a:endParaRPr>
          </a:p>
        </p:txBody>
      </p:sp>
      <p:graphicFrame>
        <p:nvGraphicFramePr>
          <p:cNvPr id="10" name="Chart 7"/>
          <p:cNvGraphicFramePr>
            <a:graphicFrameLocks/>
          </p:cNvGraphicFramePr>
          <p:nvPr>
            <p:extLst>
              <p:ext uri="{D42A27DB-BD31-4B8C-83A1-F6EECF244321}">
                <p14:modId xmlns:p14="http://schemas.microsoft.com/office/powerpoint/2010/main" val="3009905802"/>
              </p:ext>
            </p:extLst>
          </p:nvPr>
        </p:nvGraphicFramePr>
        <p:xfrm>
          <a:off x="348939" y="2153950"/>
          <a:ext cx="8399525" cy="3651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937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A" sz="2800" dirty="0" err="1" smtClean="0"/>
              <a:t>Youth</a:t>
            </a:r>
            <a:endParaRPr lang="en-GB" sz="2800" dirty="0"/>
          </a:p>
        </p:txBody>
      </p:sp>
      <p:sp>
        <p:nvSpPr>
          <p:cNvPr id="7" name="Slide Number Placeholder 6"/>
          <p:cNvSpPr>
            <a:spLocks noGrp="1"/>
          </p:cNvSpPr>
          <p:nvPr>
            <p:ph type="sldNum" sz="quarter" idx="4"/>
          </p:nvPr>
        </p:nvSpPr>
        <p:spPr/>
        <p:txBody>
          <a:bodyPr/>
          <a:lstStyle/>
          <a:p>
            <a:fld id="{D999D0A0-CF45-4AEC-BA71-4AF7D868C894}" type="slidenum">
              <a:rPr lang="en-GB" smtClean="0"/>
              <a:t>18</a:t>
            </a:fld>
            <a:endParaRPr lang="en-GB"/>
          </a:p>
        </p:txBody>
      </p:sp>
      <p:sp>
        <p:nvSpPr>
          <p:cNvPr id="8" name="Content Placeholder 1"/>
          <p:cNvSpPr>
            <a:spLocks noGrp="1"/>
          </p:cNvSpPr>
          <p:nvPr>
            <p:ph idx="1"/>
          </p:nvPr>
        </p:nvSpPr>
        <p:spPr>
          <a:xfrm>
            <a:off x="467544" y="1628800"/>
            <a:ext cx="8208912" cy="3771216"/>
          </a:xfrm>
          <a:noFill/>
        </p:spPr>
        <p:txBody>
          <a:bodyPr>
            <a:noAutofit/>
          </a:bodyPr>
          <a:lstStyle/>
          <a:p>
            <a:r>
              <a:rPr lang="en-GB" sz="2000" b="1" dirty="0"/>
              <a:t>Opportunities for job-to-job transitions have decreased, especially for youth, while the risk of layoff has </a:t>
            </a:r>
            <a:r>
              <a:rPr lang="en-GB" sz="2000" b="1" dirty="0" smtClean="0"/>
              <a:t>risen</a:t>
            </a:r>
          </a:p>
          <a:p>
            <a:endParaRPr lang="en-GB" sz="2000" b="1" dirty="0" smtClean="0"/>
          </a:p>
          <a:p>
            <a:r>
              <a:rPr lang="en-US" sz="2000" dirty="0" smtClean="0"/>
              <a:t>Job-to-job </a:t>
            </a:r>
            <a:r>
              <a:rPr lang="en-US" sz="2000" dirty="0"/>
              <a:t>flows fell the most for younger </a:t>
            </a:r>
            <a:r>
              <a:rPr lang="en-US" sz="2000" dirty="0" smtClean="0"/>
              <a:t>workers. </a:t>
            </a:r>
          </a:p>
          <a:p>
            <a:endParaRPr lang="en-US" sz="2000" dirty="0" smtClean="0"/>
          </a:p>
          <a:p>
            <a:r>
              <a:rPr lang="en-US" sz="2000" dirty="0" smtClean="0"/>
              <a:t>Prime-age and older workers </a:t>
            </a:r>
            <a:r>
              <a:rPr lang="en-US" sz="2000" dirty="0"/>
              <a:t>saw </a:t>
            </a:r>
            <a:r>
              <a:rPr lang="en-US" sz="2000" dirty="0" smtClean="0"/>
              <a:t>only a </a:t>
            </a:r>
            <a:r>
              <a:rPr lang="en-US" sz="2000" dirty="0"/>
              <a:t>slight </a:t>
            </a:r>
            <a:r>
              <a:rPr lang="en-US" sz="2000" dirty="0" smtClean="0"/>
              <a:t>decline.</a:t>
            </a:r>
          </a:p>
          <a:p>
            <a:endParaRPr lang="en-US" sz="2000" dirty="0" smtClean="0"/>
          </a:p>
          <a:p>
            <a:r>
              <a:rPr lang="en-US" sz="2000" dirty="0" smtClean="0"/>
              <a:t>This presents a challenge for the career progression of youth.</a:t>
            </a:r>
            <a:endParaRPr lang="en-US" sz="2000" dirty="0"/>
          </a:p>
        </p:txBody>
      </p:sp>
    </p:spTree>
    <p:extLst>
      <p:ext uri="{BB962C8B-B14F-4D97-AF65-F5344CB8AC3E}">
        <p14:creationId xmlns:p14="http://schemas.microsoft.com/office/powerpoint/2010/main" val="343727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800" dirty="0" smtClean="0"/>
              <a:t>Job-to-job transitions by </a:t>
            </a:r>
            <a:r>
              <a:rPr lang="fr-CA" sz="2800" dirty="0" err="1" smtClean="0"/>
              <a:t>age</a:t>
            </a:r>
            <a:endParaRPr lang="en-GB" sz="2800" dirty="0"/>
          </a:p>
        </p:txBody>
      </p:sp>
      <p:sp>
        <p:nvSpPr>
          <p:cNvPr id="5" name="Slide Number Placeholder 4"/>
          <p:cNvSpPr>
            <a:spLocks noGrp="1"/>
          </p:cNvSpPr>
          <p:nvPr>
            <p:ph type="sldNum" sz="quarter" idx="4"/>
          </p:nvPr>
        </p:nvSpPr>
        <p:spPr/>
        <p:txBody>
          <a:bodyPr/>
          <a:lstStyle/>
          <a:p>
            <a:fld id="{B6F15528-21DE-4FAA-801E-634DDDAF4B2B}" type="slidenum">
              <a:rPr lang="en-US" smtClean="0"/>
              <a:pPr/>
              <a:t>19</a:t>
            </a:fld>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625554484"/>
              </p:ext>
            </p:extLst>
          </p:nvPr>
        </p:nvGraphicFramePr>
        <p:xfrm>
          <a:off x="251520" y="1901443"/>
          <a:ext cx="8640960" cy="368779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187624" y="1362834"/>
            <a:ext cx="6480720" cy="538609"/>
          </a:xfrm>
          <a:prstGeom prst="rect">
            <a:avLst/>
          </a:prstGeom>
          <a:noFill/>
        </p:spPr>
        <p:txBody>
          <a:bodyPr wrap="square" rtlCol="0">
            <a:spAutoFit/>
          </a:bodyPr>
          <a:lstStyle/>
          <a:p>
            <a:pPr algn="ctr"/>
            <a:r>
              <a:rPr lang="en-US" b="1" dirty="0" smtClean="0">
                <a:solidFill>
                  <a:srgbClr val="0070C0"/>
                </a:solidFill>
                <a:latin typeface="Arial Narrow" panose="020B0606020202030204" pitchFamily="34" charset="0"/>
              </a:rPr>
              <a:t>Changes in job-to-job transitions are focused in young workers</a:t>
            </a:r>
          </a:p>
          <a:p>
            <a:pPr algn="ctr"/>
            <a:r>
              <a:rPr lang="en-US" sz="1100" i="1" dirty="0" smtClean="0">
                <a:solidFill>
                  <a:schemeClr val="tx1">
                    <a:lumMod val="50000"/>
                  </a:schemeClr>
                </a:solidFill>
                <a:latin typeface="+mj-lt"/>
              </a:rPr>
              <a:t>OECD average</a:t>
            </a:r>
            <a:endParaRPr lang="en-GB" sz="1100" i="1" dirty="0">
              <a:solidFill>
                <a:schemeClr val="tx1">
                  <a:lumMod val="50000"/>
                </a:schemeClr>
              </a:solidFill>
              <a:latin typeface="+mj-lt"/>
            </a:endParaRPr>
          </a:p>
        </p:txBody>
      </p:sp>
      <p:sp>
        <p:nvSpPr>
          <p:cNvPr id="7" name="TextBox 6"/>
          <p:cNvSpPr txBox="1"/>
          <p:nvPr/>
        </p:nvSpPr>
        <p:spPr>
          <a:xfrm>
            <a:off x="518366" y="5669970"/>
            <a:ext cx="8158090" cy="553998"/>
          </a:xfrm>
          <a:prstGeom prst="rect">
            <a:avLst/>
          </a:prstGeom>
          <a:noFill/>
        </p:spPr>
        <p:txBody>
          <a:bodyPr wrap="square" rtlCol="0">
            <a:spAutoFit/>
          </a:bodyPr>
          <a:lstStyle/>
          <a:p>
            <a:r>
              <a:rPr lang="en-GB" sz="1000" dirty="0" smtClean="0">
                <a:solidFill>
                  <a:schemeClr val="tx1">
                    <a:lumMod val="50000"/>
                  </a:schemeClr>
                </a:solidFill>
                <a:latin typeface="+mj-lt"/>
              </a:rPr>
              <a:t>Source: </a:t>
            </a:r>
            <a:r>
              <a:rPr lang="en-GB" sz="1000" dirty="0">
                <a:solidFill>
                  <a:schemeClr val="tx1">
                    <a:lumMod val="50000"/>
                  </a:schemeClr>
                </a:solidFill>
                <a:latin typeface="+mj-lt"/>
              </a:rPr>
              <a:t>European labour force survey (EU-LFS), German Socio-Economic Panel (GSOEP) survey for Germany, HILDA longitudinal survey for Australia, KLIPS longitudinal survey for Korea, KHPS longitudinal survey for Japan, and the CPS January Supplement for the United States.</a:t>
            </a:r>
          </a:p>
          <a:p>
            <a:r>
              <a:rPr lang="en-GB" sz="1000" dirty="0" smtClean="0">
                <a:solidFill>
                  <a:schemeClr val="tx1">
                    <a:lumMod val="50000"/>
                  </a:schemeClr>
                </a:solidFill>
                <a:latin typeface="+mj-lt"/>
              </a:rPr>
              <a:t>.</a:t>
            </a:r>
            <a:endParaRPr lang="en-GB" sz="1000" dirty="0">
              <a:solidFill>
                <a:schemeClr val="tx1">
                  <a:lumMod val="50000"/>
                </a:schemeClr>
              </a:solidFill>
              <a:latin typeface="+mj-lt"/>
            </a:endParaRPr>
          </a:p>
        </p:txBody>
      </p:sp>
    </p:spTree>
    <p:extLst>
      <p:ext uri="{BB962C8B-B14F-4D97-AF65-F5344CB8AC3E}">
        <p14:creationId xmlns:p14="http://schemas.microsoft.com/office/powerpoint/2010/main" val="17203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1640" y="260648"/>
            <a:ext cx="7416000" cy="1022400"/>
          </a:xfrm>
        </p:spPr>
        <p:txBody>
          <a:bodyPr/>
          <a:lstStyle/>
          <a:p>
            <a:r>
              <a:rPr lang="en-GB" dirty="0" smtClean="0"/>
              <a:t>Megatrends changing the world of work</a:t>
            </a:r>
            <a:endParaRPr lang="en-GB" dirty="0"/>
          </a:p>
        </p:txBody>
      </p:sp>
      <p:sp>
        <p:nvSpPr>
          <p:cNvPr id="12" name="Oval 11"/>
          <p:cNvSpPr/>
          <p:nvPr/>
        </p:nvSpPr>
        <p:spPr>
          <a:xfrm>
            <a:off x="6112514" y="1556792"/>
            <a:ext cx="2592288" cy="2664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p:cNvSpPr>
            <a:spLocks noGrp="1"/>
          </p:cNvSpPr>
          <p:nvPr>
            <p:ph idx="1"/>
          </p:nvPr>
        </p:nvSpPr>
        <p:spPr>
          <a:xfrm>
            <a:off x="6444208" y="1878196"/>
            <a:ext cx="2160241" cy="2664296"/>
          </a:xfrm>
        </p:spPr>
        <p:txBody>
          <a:bodyPr>
            <a:normAutofit/>
          </a:bodyPr>
          <a:lstStyle/>
          <a:p>
            <a:pPr marL="0" indent="0">
              <a:buNone/>
            </a:pPr>
            <a:r>
              <a:rPr lang="en-GB" sz="1800" dirty="0" smtClean="0">
                <a:solidFill>
                  <a:schemeClr val="bg1"/>
                </a:solidFill>
              </a:rPr>
              <a:t>Changing:</a:t>
            </a:r>
          </a:p>
          <a:p>
            <a:pPr marL="0" indent="0">
              <a:buNone/>
            </a:pPr>
            <a:r>
              <a:rPr lang="en-GB" sz="1800" b="1" dirty="0" smtClean="0">
                <a:solidFill>
                  <a:schemeClr val="bg1"/>
                </a:solidFill>
              </a:rPr>
              <a:t>What </a:t>
            </a:r>
            <a:r>
              <a:rPr lang="en-GB" sz="1800" dirty="0" smtClean="0">
                <a:solidFill>
                  <a:schemeClr val="bg1"/>
                </a:solidFill>
              </a:rPr>
              <a:t>jobs will be created</a:t>
            </a:r>
          </a:p>
          <a:p>
            <a:pPr marL="0" indent="0">
              <a:buNone/>
            </a:pPr>
            <a:r>
              <a:rPr lang="en-GB" sz="1800" b="1" dirty="0" smtClean="0">
                <a:solidFill>
                  <a:schemeClr val="bg1"/>
                </a:solidFill>
              </a:rPr>
              <a:t>How</a:t>
            </a:r>
            <a:r>
              <a:rPr lang="en-GB" sz="1800" dirty="0" smtClean="0">
                <a:solidFill>
                  <a:schemeClr val="bg1"/>
                </a:solidFill>
              </a:rPr>
              <a:t>, </a:t>
            </a:r>
            <a:r>
              <a:rPr lang="en-GB" sz="1800" b="1" dirty="0" smtClean="0">
                <a:solidFill>
                  <a:schemeClr val="bg1"/>
                </a:solidFill>
              </a:rPr>
              <a:t>where </a:t>
            </a:r>
            <a:r>
              <a:rPr lang="en-GB" sz="1800" dirty="0" smtClean="0">
                <a:solidFill>
                  <a:schemeClr val="bg1"/>
                </a:solidFill>
              </a:rPr>
              <a:t>and by </a:t>
            </a:r>
            <a:r>
              <a:rPr lang="en-GB" sz="1800" b="1" dirty="0" smtClean="0">
                <a:solidFill>
                  <a:schemeClr val="bg1"/>
                </a:solidFill>
              </a:rPr>
              <a:t>whom</a:t>
            </a:r>
            <a:r>
              <a:rPr lang="en-GB" sz="1800" dirty="0" smtClean="0">
                <a:solidFill>
                  <a:schemeClr val="bg1"/>
                </a:solidFill>
              </a:rPr>
              <a:t> they are carried out</a:t>
            </a:r>
            <a:endParaRPr lang="en-GB" sz="1800" dirty="0">
              <a:solidFill>
                <a:schemeClr val="bg1"/>
              </a:solidFill>
            </a:endParaRPr>
          </a:p>
        </p:txBody>
      </p:sp>
      <p:sp>
        <p:nvSpPr>
          <p:cNvPr id="7" name="Shape 6"/>
          <p:cNvSpPr/>
          <p:nvPr/>
        </p:nvSpPr>
        <p:spPr>
          <a:xfrm rot="254500">
            <a:off x="303675" y="1844823"/>
            <a:ext cx="5348445" cy="3889319"/>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Oval 7"/>
          <p:cNvSpPr/>
          <p:nvPr/>
        </p:nvSpPr>
        <p:spPr>
          <a:xfrm>
            <a:off x="827584" y="4464856"/>
            <a:ext cx="188280" cy="18828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9" name="Group 8"/>
          <p:cNvGrpSpPr/>
          <p:nvPr/>
        </p:nvGrpSpPr>
        <p:grpSpPr>
          <a:xfrm>
            <a:off x="650460" y="4869160"/>
            <a:ext cx="1761300" cy="767802"/>
            <a:chOff x="1507579" y="3032284"/>
            <a:chExt cx="2305013" cy="1493677"/>
          </a:xfrm>
        </p:grpSpPr>
        <p:sp>
          <p:nvSpPr>
            <p:cNvPr id="11" name="Rectangle 10"/>
            <p:cNvSpPr/>
            <p:nvPr/>
          </p:nvSpPr>
          <p:spPr>
            <a:xfrm>
              <a:off x="1507579" y="3217958"/>
              <a:ext cx="2116539" cy="130800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1696053" y="3032284"/>
              <a:ext cx="2116539" cy="130800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766" tIns="0" rIns="0" bIns="0" numCol="1" spcCol="1270" anchor="t" anchorCtr="0">
              <a:noAutofit/>
            </a:bodyPr>
            <a:lstStyle/>
            <a:p>
              <a:pPr lvl="0" algn="l" defTabSz="800100">
                <a:spcBef>
                  <a:spcPct val="0"/>
                </a:spcBef>
                <a:spcAft>
                  <a:spcPts val="600"/>
                </a:spcAft>
              </a:pPr>
              <a:r>
                <a:rPr lang="en-GB" sz="1800" kern="1200" dirty="0" smtClean="0">
                  <a:latin typeface="+mj-lt"/>
                </a:rPr>
                <a:t>Technology</a:t>
              </a:r>
            </a:p>
            <a:p>
              <a:pPr lvl="0" algn="l" defTabSz="800100">
                <a:lnSpc>
                  <a:spcPct val="130000"/>
                </a:lnSpc>
                <a:spcBef>
                  <a:spcPct val="0"/>
                </a:spcBef>
                <a:spcAft>
                  <a:spcPts val="1200"/>
                </a:spcAft>
              </a:pPr>
              <a:r>
                <a:rPr lang="en-GB" sz="1800" kern="1200" dirty="0" smtClean="0">
                  <a:latin typeface="+mj-lt"/>
                </a:rPr>
                <a:t>Digitalisation</a:t>
              </a:r>
              <a:endParaRPr lang="en-GB" sz="1800" kern="1200" dirty="0">
                <a:latin typeface="+mj-lt"/>
              </a:endParaRPr>
            </a:p>
          </p:txBody>
        </p:sp>
      </p:grpSp>
      <p:sp>
        <p:nvSpPr>
          <p:cNvPr id="16" name="Rectangle 15"/>
          <p:cNvSpPr/>
          <p:nvPr/>
        </p:nvSpPr>
        <p:spPr>
          <a:xfrm>
            <a:off x="2555775" y="3645024"/>
            <a:ext cx="2448273" cy="6910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Oval 17"/>
          <p:cNvSpPr/>
          <p:nvPr/>
        </p:nvSpPr>
        <p:spPr>
          <a:xfrm>
            <a:off x="2980237" y="2888940"/>
            <a:ext cx="614716" cy="60388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9" name="Group 18"/>
          <p:cNvGrpSpPr/>
          <p:nvPr/>
        </p:nvGrpSpPr>
        <p:grpSpPr>
          <a:xfrm>
            <a:off x="3630305" y="3313485"/>
            <a:ext cx="1272193" cy="525117"/>
            <a:chOff x="5471846" y="1971214"/>
            <a:chExt cx="1272193" cy="525117"/>
          </a:xfrm>
        </p:grpSpPr>
        <p:sp>
          <p:nvSpPr>
            <p:cNvPr id="20" name="Rectangle 19"/>
            <p:cNvSpPr/>
            <p:nvPr/>
          </p:nvSpPr>
          <p:spPr>
            <a:xfrm>
              <a:off x="5471846" y="1971214"/>
              <a:ext cx="1272193" cy="5251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20"/>
            <p:cNvSpPr/>
            <p:nvPr/>
          </p:nvSpPr>
          <p:spPr>
            <a:xfrm>
              <a:off x="5471846" y="1971214"/>
              <a:ext cx="1272193" cy="5251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9414" tIns="0" rIns="0" bIns="0" numCol="1" spcCol="1270" anchor="t" anchorCtr="0">
              <a:noAutofit/>
            </a:bodyPr>
            <a:lstStyle/>
            <a:p>
              <a:pPr lvl="0" algn="l" defTabSz="800100">
                <a:lnSpc>
                  <a:spcPct val="90000"/>
                </a:lnSpc>
                <a:spcBef>
                  <a:spcPct val="0"/>
                </a:spcBef>
                <a:spcAft>
                  <a:spcPct val="35000"/>
                </a:spcAft>
              </a:pPr>
              <a:r>
                <a:rPr lang="en-GB" sz="1800" kern="1200" dirty="0" smtClean="0">
                  <a:latin typeface="+mj-lt"/>
                </a:rPr>
                <a:t>Ageing Societies</a:t>
              </a:r>
              <a:endParaRPr lang="en-GB" sz="1800" kern="1200" dirty="0">
                <a:latin typeface="+mj-lt"/>
              </a:endParaRPr>
            </a:p>
          </p:txBody>
        </p:sp>
      </p:grpSp>
      <p:pic>
        <p:nvPicPr>
          <p:cNvPr id="22" name="Picture 3" descr="S:\Applic\LABOUR MINISTERIAL 2016\Policy_Forum\Photos\IMG_8095.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65800" y="4584700"/>
            <a:ext cx="3378200" cy="2271688"/>
          </a:xfrm>
          <a:prstGeom prst="rect">
            <a:avLst/>
          </a:prstGeom>
          <a:noFill/>
          <a:extLst>
            <a:ext uri="{909E8E84-426E-40DD-AFC4-6F175D3DCCD1}">
              <a14:hiddenFill xmlns:a14="http://schemas.microsoft.com/office/drawing/2010/main">
                <a:solidFill>
                  <a:srgbClr val="FFFFFF"/>
                </a:solidFill>
              </a14:hiddenFill>
            </a:ext>
          </a:extLst>
        </p:spPr>
      </p:pic>
      <p:sp>
        <p:nvSpPr>
          <p:cNvPr id="23" name="Slide Number Placeholder 4"/>
          <p:cNvSpPr>
            <a:spLocks noGrp="1"/>
          </p:cNvSpPr>
          <p:nvPr>
            <p:ph type="sldNum" sz="quarter" idx="4"/>
          </p:nvPr>
        </p:nvSpPr>
        <p:spPr>
          <a:xfrm>
            <a:off x="8640000" y="6411600"/>
            <a:ext cx="342000" cy="244800"/>
          </a:xfrm>
        </p:spPr>
        <p:txBody>
          <a:bodyPr/>
          <a:lstStyle/>
          <a:p>
            <a:fld id="{B6F15528-21DE-4FAA-801E-634DDDAF4B2B}" type="slidenum">
              <a:rPr lang="en-US" smtClean="0"/>
              <a:pPr/>
              <a:t>2</a:t>
            </a:fld>
            <a:endParaRPr lang="en-US" dirty="0"/>
          </a:p>
        </p:txBody>
      </p:sp>
      <p:sp>
        <p:nvSpPr>
          <p:cNvPr id="24" name="Oval 23"/>
          <p:cNvSpPr/>
          <p:nvPr/>
        </p:nvSpPr>
        <p:spPr>
          <a:xfrm>
            <a:off x="1547664" y="3743140"/>
            <a:ext cx="340352" cy="32751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ectangle 26"/>
          <p:cNvSpPr/>
          <p:nvPr/>
        </p:nvSpPr>
        <p:spPr>
          <a:xfrm>
            <a:off x="1619672" y="4185397"/>
            <a:ext cx="2295872" cy="3237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0346" tIns="0" rIns="0" bIns="0" numCol="1" spcCol="1270" anchor="t" anchorCtr="0">
            <a:noAutofit/>
          </a:bodyPr>
          <a:lstStyle/>
          <a:p>
            <a:pPr lvl="0" algn="l" defTabSz="800100">
              <a:spcBef>
                <a:spcPct val="0"/>
              </a:spcBef>
              <a:spcAft>
                <a:spcPts val="600"/>
              </a:spcAft>
            </a:pPr>
            <a:r>
              <a:rPr lang="en-GB" sz="1800" kern="1200" dirty="0" smtClean="0">
                <a:latin typeface="+mj-lt"/>
              </a:rPr>
              <a:t>Globalisation</a:t>
            </a:r>
          </a:p>
        </p:txBody>
      </p:sp>
    </p:spTree>
    <p:extLst>
      <p:ext uri="{BB962C8B-B14F-4D97-AF65-F5344CB8AC3E}">
        <p14:creationId xmlns:p14="http://schemas.microsoft.com/office/powerpoint/2010/main" val="291714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build="p"/>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800" dirty="0" err="1" smtClean="0"/>
              <a:t>Youth</a:t>
            </a:r>
            <a:endParaRPr lang="en-GB" sz="2800" dirty="0"/>
          </a:p>
        </p:txBody>
      </p:sp>
      <p:sp>
        <p:nvSpPr>
          <p:cNvPr id="5" name="Slide Number Placeholder 4"/>
          <p:cNvSpPr>
            <a:spLocks noGrp="1"/>
          </p:cNvSpPr>
          <p:nvPr>
            <p:ph type="sldNum" sz="quarter" idx="4"/>
          </p:nvPr>
        </p:nvSpPr>
        <p:spPr/>
        <p:txBody>
          <a:bodyPr/>
          <a:lstStyle/>
          <a:p>
            <a:fld id="{B6F15528-21DE-4FAA-801E-634DDDAF4B2B}" type="slidenum">
              <a:rPr lang="en-US" smtClean="0"/>
              <a:pPr/>
              <a:t>20</a:t>
            </a:fld>
            <a:endParaRPr lang="en-US" dirty="0"/>
          </a:p>
        </p:txBody>
      </p:sp>
      <p:sp>
        <p:nvSpPr>
          <p:cNvPr id="6" name="TextBox 5"/>
          <p:cNvSpPr txBox="1"/>
          <p:nvPr/>
        </p:nvSpPr>
        <p:spPr>
          <a:xfrm>
            <a:off x="755576" y="1362834"/>
            <a:ext cx="7560840" cy="538609"/>
          </a:xfrm>
          <a:prstGeom prst="rect">
            <a:avLst/>
          </a:prstGeom>
          <a:noFill/>
        </p:spPr>
        <p:txBody>
          <a:bodyPr wrap="square" rtlCol="0">
            <a:spAutoFit/>
          </a:bodyPr>
          <a:lstStyle/>
          <a:p>
            <a:pPr algn="ctr"/>
            <a:r>
              <a:rPr lang="en-US" b="1" dirty="0">
                <a:solidFill>
                  <a:srgbClr val="0070C0"/>
                </a:solidFill>
                <a:latin typeface="Arial Narrow" panose="020B0606020202030204" pitchFamily="34" charset="0"/>
              </a:rPr>
              <a:t>Involuntary exits from employment have increased </a:t>
            </a:r>
            <a:r>
              <a:rPr lang="en-US" b="1" dirty="0" smtClean="0">
                <a:solidFill>
                  <a:srgbClr val="0070C0"/>
                </a:solidFill>
                <a:latin typeface="Arial Narrow" panose="020B0606020202030204" pitchFamily="34" charset="0"/>
              </a:rPr>
              <a:t>for young workers</a:t>
            </a:r>
            <a:endParaRPr lang="en-US" b="1" dirty="0">
              <a:solidFill>
                <a:srgbClr val="0070C0"/>
              </a:solidFill>
              <a:latin typeface="Arial Narrow" panose="020B0606020202030204" pitchFamily="34" charset="0"/>
            </a:endParaRPr>
          </a:p>
          <a:p>
            <a:pPr algn="ctr"/>
            <a:r>
              <a:rPr lang="en-US" sz="1100" i="1" dirty="0">
                <a:solidFill>
                  <a:schemeClr val="tx1">
                    <a:lumMod val="50000"/>
                  </a:schemeClr>
                </a:solidFill>
              </a:rPr>
              <a:t>Share of flows from employment to non-employment that were involuntary mid-2000s and </a:t>
            </a:r>
            <a:r>
              <a:rPr lang="en-US" sz="1100" i="1" dirty="0" smtClean="0">
                <a:solidFill>
                  <a:schemeClr val="tx1">
                    <a:lumMod val="50000"/>
                  </a:schemeClr>
                </a:solidFill>
              </a:rPr>
              <a:t>mid-2010s, youth</a:t>
            </a:r>
            <a:endParaRPr lang="en-GB" sz="1100" i="1" dirty="0">
              <a:solidFill>
                <a:schemeClr val="tx1">
                  <a:lumMod val="50000"/>
                </a:schemeClr>
              </a:solidFill>
            </a:endParaRPr>
          </a:p>
        </p:txBody>
      </p:sp>
      <p:graphicFrame>
        <p:nvGraphicFramePr>
          <p:cNvPr id="8" name="Chart 7"/>
          <p:cNvGraphicFramePr>
            <a:graphicFrameLocks/>
          </p:cNvGraphicFramePr>
          <p:nvPr>
            <p:extLst>
              <p:ext uri="{D42A27DB-BD31-4B8C-83A1-F6EECF244321}">
                <p14:modId xmlns:p14="http://schemas.microsoft.com/office/powerpoint/2010/main" val="215028894"/>
              </p:ext>
            </p:extLst>
          </p:nvPr>
        </p:nvGraphicFramePr>
        <p:xfrm>
          <a:off x="251520" y="1901443"/>
          <a:ext cx="8640959" cy="361578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6"/>
          <p:cNvSpPr txBox="1"/>
          <p:nvPr/>
        </p:nvSpPr>
        <p:spPr>
          <a:xfrm>
            <a:off x="348939" y="5946969"/>
            <a:ext cx="8158090" cy="553998"/>
          </a:xfrm>
          <a:prstGeom prst="rect">
            <a:avLst/>
          </a:prstGeom>
          <a:noFill/>
        </p:spPr>
        <p:txBody>
          <a:bodyPr wrap="square" rtlCol="0">
            <a:spAutoFit/>
          </a:bodyPr>
          <a:lstStyle/>
          <a:p>
            <a:r>
              <a:rPr lang="en-GB" sz="1000" dirty="0" smtClean="0">
                <a:solidFill>
                  <a:schemeClr val="tx1">
                    <a:lumMod val="50000"/>
                  </a:schemeClr>
                </a:solidFill>
                <a:latin typeface="+mj-lt"/>
              </a:rPr>
              <a:t>Source: </a:t>
            </a:r>
            <a:r>
              <a:rPr lang="en-GB" sz="1000" dirty="0">
                <a:solidFill>
                  <a:schemeClr val="tx1">
                    <a:lumMod val="50000"/>
                  </a:schemeClr>
                </a:solidFill>
                <a:latin typeface="+mj-lt"/>
              </a:rPr>
              <a:t>European labour force survey (EU-LFS), German Socio-Economic Panel (GSOEP) survey for Germany, HILDA longitudinal survey for </a:t>
            </a:r>
            <a:r>
              <a:rPr lang="en-GB" sz="1000" dirty="0" smtClean="0">
                <a:solidFill>
                  <a:schemeClr val="tx1">
                    <a:lumMod val="50000"/>
                  </a:schemeClr>
                </a:solidFill>
                <a:latin typeface="+mj-lt"/>
              </a:rPr>
              <a:t>Australia, </a:t>
            </a:r>
            <a:r>
              <a:rPr lang="en-GB" sz="1000" dirty="0">
                <a:solidFill>
                  <a:schemeClr val="tx1">
                    <a:lumMod val="50000"/>
                  </a:schemeClr>
                </a:solidFill>
                <a:latin typeface="+mj-lt"/>
              </a:rPr>
              <a:t>KHPS longitudinal survey for </a:t>
            </a:r>
            <a:r>
              <a:rPr lang="en-GB" sz="1000" dirty="0" smtClean="0">
                <a:solidFill>
                  <a:schemeClr val="tx1">
                    <a:lumMod val="50000"/>
                  </a:schemeClr>
                </a:solidFill>
                <a:latin typeface="+mj-lt"/>
              </a:rPr>
              <a:t>Japan.</a:t>
            </a:r>
            <a:endParaRPr lang="en-GB" sz="1000" dirty="0">
              <a:solidFill>
                <a:schemeClr val="tx1">
                  <a:lumMod val="50000"/>
                </a:schemeClr>
              </a:solidFill>
              <a:latin typeface="+mj-lt"/>
            </a:endParaRPr>
          </a:p>
          <a:p>
            <a:r>
              <a:rPr lang="en-GB" sz="1000" dirty="0" smtClean="0">
                <a:solidFill>
                  <a:schemeClr val="tx1">
                    <a:lumMod val="50000"/>
                  </a:schemeClr>
                </a:solidFill>
                <a:latin typeface="+mj-lt"/>
              </a:rPr>
              <a:t>.</a:t>
            </a:r>
            <a:endParaRPr lang="en-GB" sz="1000" dirty="0">
              <a:solidFill>
                <a:schemeClr val="tx1">
                  <a:lumMod val="50000"/>
                </a:schemeClr>
              </a:solidFill>
              <a:latin typeface="+mj-lt"/>
            </a:endParaRPr>
          </a:p>
        </p:txBody>
      </p:sp>
    </p:spTree>
    <p:extLst>
      <p:ext uri="{BB962C8B-B14F-4D97-AF65-F5344CB8AC3E}">
        <p14:creationId xmlns:p14="http://schemas.microsoft.com/office/powerpoint/2010/main" val="33855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A" sz="2800" dirty="0" smtClean="0"/>
              <a:t>Conclusions</a:t>
            </a:r>
            <a:endParaRPr lang="en-GB" sz="2800" dirty="0"/>
          </a:p>
        </p:txBody>
      </p:sp>
      <p:sp>
        <p:nvSpPr>
          <p:cNvPr id="7" name="Slide Number Placeholder 6"/>
          <p:cNvSpPr>
            <a:spLocks noGrp="1"/>
          </p:cNvSpPr>
          <p:nvPr>
            <p:ph type="sldNum" sz="quarter" idx="4"/>
          </p:nvPr>
        </p:nvSpPr>
        <p:spPr/>
        <p:txBody>
          <a:bodyPr/>
          <a:lstStyle/>
          <a:p>
            <a:fld id="{D999D0A0-CF45-4AEC-BA71-4AF7D868C894}" type="slidenum">
              <a:rPr lang="en-GB" smtClean="0"/>
              <a:t>21</a:t>
            </a:fld>
            <a:endParaRPr lang="en-GB"/>
          </a:p>
        </p:txBody>
      </p:sp>
      <p:sp>
        <p:nvSpPr>
          <p:cNvPr id="8" name="Content Placeholder 1"/>
          <p:cNvSpPr>
            <a:spLocks noGrp="1"/>
          </p:cNvSpPr>
          <p:nvPr>
            <p:ph idx="1"/>
          </p:nvPr>
        </p:nvSpPr>
        <p:spPr>
          <a:xfrm>
            <a:off x="539552" y="1628800"/>
            <a:ext cx="7848872" cy="4896544"/>
          </a:xfrm>
          <a:noFill/>
        </p:spPr>
        <p:txBody>
          <a:bodyPr>
            <a:noAutofit/>
          </a:bodyPr>
          <a:lstStyle/>
          <a:p>
            <a:r>
              <a:rPr lang="en-GB" sz="2000" b="1" dirty="0" smtClean="0"/>
              <a:t>Job stability has been decreasing</a:t>
            </a:r>
            <a:r>
              <a:rPr lang="en-GB" sz="2000" dirty="0" smtClean="0"/>
              <a:t>, on average, across the OECD</a:t>
            </a:r>
          </a:p>
          <a:p>
            <a:r>
              <a:rPr lang="en-GB" sz="2000" dirty="0" smtClean="0"/>
              <a:t>The trend is concealed by an ageing population, which causes aggregate tenure to rise</a:t>
            </a:r>
          </a:p>
          <a:p>
            <a:r>
              <a:rPr lang="en-GB" sz="2000" dirty="0" smtClean="0"/>
              <a:t>Greater use of temporary contracts is a key piece of the puzzle</a:t>
            </a:r>
          </a:p>
          <a:p>
            <a:r>
              <a:rPr lang="en-GB" sz="2000" dirty="0" smtClean="0"/>
              <a:t>The rise of the gig economy is still too limited to account for a large fraction of the change</a:t>
            </a:r>
          </a:p>
          <a:p>
            <a:r>
              <a:rPr lang="en-GB" sz="2000" dirty="0" smtClean="0"/>
              <a:t>Greater job-instability has been accompanied by slowing job-to-job flows </a:t>
            </a:r>
          </a:p>
          <a:p>
            <a:r>
              <a:rPr lang="en-GB" sz="2000" dirty="0" smtClean="0"/>
              <a:t>Less stable jobs unlikely to be the result of more frequent voluntary transitions towards better opportunities</a:t>
            </a:r>
          </a:p>
          <a:p>
            <a:r>
              <a:rPr lang="en-GB" sz="2000" dirty="0" smtClean="0"/>
              <a:t>This is particularly worrisome for youth, who typically benefit from enhanced mobility to progress in their career</a:t>
            </a:r>
            <a:endParaRPr lang="en-GB" sz="2000" dirty="0"/>
          </a:p>
        </p:txBody>
      </p:sp>
    </p:spTree>
    <p:extLst>
      <p:ext uri="{BB962C8B-B14F-4D97-AF65-F5344CB8AC3E}">
        <p14:creationId xmlns:p14="http://schemas.microsoft.com/office/powerpoint/2010/main" val="389216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GB" dirty="0" smtClean="0">
                <a:latin typeface="+mj-lt"/>
              </a:rPr>
              <a:t>Contact: </a:t>
            </a:r>
            <a:r>
              <a:rPr lang="en-GB" dirty="0" smtClean="0">
                <a:latin typeface="+mj-lt"/>
                <a:hlinkClick r:id="rId3"/>
              </a:rPr>
              <a:t>Duncan.MACDONALD@oecd.org</a:t>
            </a:r>
            <a:endParaRPr lang="en-GB" dirty="0" smtClean="0">
              <a:latin typeface="+mj-lt"/>
            </a:endParaRPr>
          </a:p>
          <a:p>
            <a:pPr marL="0" indent="0">
              <a:buNone/>
            </a:pPr>
            <a:endParaRPr lang="en-GB" sz="1900" dirty="0" smtClean="0">
              <a:latin typeface="+mj-lt"/>
            </a:endParaRPr>
          </a:p>
          <a:p>
            <a:pPr marL="0" indent="0" algn="ctr">
              <a:buNone/>
            </a:pPr>
            <a:r>
              <a:rPr lang="en-GB" sz="2300" dirty="0" smtClean="0">
                <a:latin typeface="+mj-lt"/>
              </a:rPr>
              <a:t>Read more about our work                   Follow us on Twitter: </a:t>
            </a:r>
            <a:r>
              <a:rPr lang="en-GB" sz="2300" dirty="0" smtClean="0">
                <a:latin typeface="+mj-lt"/>
                <a:hlinkClick r:id="rId4"/>
              </a:rPr>
              <a:t>@</a:t>
            </a:r>
            <a:r>
              <a:rPr lang="en-GB" sz="2300" dirty="0" err="1" smtClean="0">
                <a:latin typeface="+mj-lt"/>
                <a:hlinkClick r:id="rId4"/>
              </a:rPr>
              <a:t>OECD_Social</a:t>
            </a:r>
            <a:r>
              <a:rPr lang="en-GB" sz="2300" dirty="0" smtClean="0">
                <a:latin typeface="+mj-lt"/>
              </a:rPr>
              <a:t> </a:t>
            </a:r>
          </a:p>
          <a:p>
            <a:pPr marL="0" indent="0">
              <a:buNone/>
            </a:pPr>
            <a:endParaRPr lang="en-GB" dirty="0" smtClean="0">
              <a:latin typeface="+mj-lt"/>
            </a:endParaRPr>
          </a:p>
          <a:p>
            <a:pPr marL="0" indent="0">
              <a:buNone/>
            </a:pPr>
            <a:endParaRPr lang="en-GB" dirty="0" smtClean="0">
              <a:latin typeface="+mj-lt"/>
            </a:endParaRPr>
          </a:p>
          <a:p>
            <a:pPr marL="0" indent="0">
              <a:buNone/>
            </a:pPr>
            <a:endParaRPr lang="en-GB" dirty="0" smtClean="0">
              <a:latin typeface="+mj-lt"/>
            </a:endParaRPr>
          </a:p>
          <a:p>
            <a:pPr marL="0" indent="0">
              <a:buNone/>
            </a:pPr>
            <a:endParaRPr lang="en-GB" sz="2800" dirty="0" smtClean="0">
              <a:latin typeface="+mj-lt"/>
            </a:endParaRPr>
          </a:p>
          <a:p>
            <a:pPr marL="0" indent="0">
              <a:buNone/>
            </a:pPr>
            <a:endParaRPr lang="en-GB" sz="2800" dirty="0" smtClean="0">
              <a:latin typeface="+mj-lt"/>
            </a:endParaRPr>
          </a:p>
          <a:p>
            <a:pPr marL="0" indent="0">
              <a:buNone/>
            </a:pPr>
            <a:endParaRPr lang="en-GB" sz="2800" dirty="0" smtClean="0">
              <a:latin typeface="+mj-lt"/>
            </a:endParaRPr>
          </a:p>
          <a:p>
            <a:pPr marL="0" indent="0">
              <a:buNone/>
            </a:pPr>
            <a:endParaRPr lang="en-GB" sz="2800" dirty="0" smtClean="0">
              <a:latin typeface="+mj-lt"/>
            </a:endParaRPr>
          </a:p>
          <a:p>
            <a:pPr marL="0" indent="0">
              <a:buNone/>
            </a:pPr>
            <a:r>
              <a:rPr lang="en-GB" sz="2800" dirty="0" smtClean="0">
                <a:latin typeface="+mj-lt"/>
              </a:rPr>
              <a:t>Website: </a:t>
            </a:r>
            <a:r>
              <a:rPr lang="en-GB" sz="2800" dirty="0" smtClean="0">
                <a:latin typeface="+mj-lt"/>
                <a:hlinkClick r:id="rId5"/>
              </a:rPr>
              <a:t>www.oecd.org/els/social</a:t>
            </a:r>
            <a:endParaRPr lang="en-GB" sz="2800" dirty="0" smtClean="0">
              <a:latin typeface="+mj-lt"/>
            </a:endParaRPr>
          </a:p>
          <a:p>
            <a:pPr marL="0" indent="0">
              <a:buNone/>
            </a:pPr>
            <a:r>
              <a:rPr lang="en-GB" sz="2800" dirty="0" smtClean="0">
                <a:latin typeface="+mj-lt"/>
              </a:rPr>
              <a:t>Newsletter: </a:t>
            </a:r>
            <a:r>
              <a:rPr lang="en-GB" sz="2800" dirty="0" smtClean="0">
                <a:latin typeface="+mj-lt"/>
                <a:hlinkClick r:id="rId6"/>
              </a:rPr>
              <a:t>www.oecd.org/els/newsletter</a:t>
            </a:r>
            <a:r>
              <a:rPr lang="en-GB" sz="2800" dirty="0" smtClean="0">
                <a:latin typeface="+mj-lt"/>
              </a:rPr>
              <a:t> </a:t>
            </a:r>
            <a:endParaRPr lang="en-GB" sz="2800" dirty="0">
              <a:latin typeface="+mj-lt"/>
            </a:endParaRPr>
          </a:p>
        </p:txBody>
      </p:sp>
      <p:sp>
        <p:nvSpPr>
          <p:cNvPr id="2" name="Title 1"/>
          <p:cNvSpPr>
            <a:spLocks noGrp="1"/>
          </p:cNvSpPr>
          <p:nvPr>
            <p:ph type="title"/>
          </p:nvPr>
        </p:nvSpPr>
        <p:spPr/>
        <p:txBody>
          <a:bodyPr/>
          <a:lstStyle/>
          <a:p>
            <a:pPr algn="ctr"/>
            <a:r>
              <a:rPr lang="en-GB" sz="4800" dirty="0" smtClean="0"/>
              <a:t>Thank you</a:t>
            </a:r>
            <a:endParaRPr lang="en-GB" sz="4800" dirty="0"/>
          </a:p>
        </p:txBody>
      </p:sp>
      <p:pic>
        <p:nvPicPr>
          <p:cNvPr id="4" name="Picture 3">
            <a:hlinkClick r:id="rId4"/>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2197" y="2784568"/>
            <a:ext cx="4145059" cy="2156600"/>
          </a:xfrm>
          <a:prstGeom prst="rect">
            <a:avLst/>
          </a:prstGeom>
        </p:spPr>
      </p:pic>
      <p:pic>
        <p:nvPicPr>
          <p:cNvPr id="6" name="Picture 5">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7890" y="2802023"/>
            <a:ext cx="2967965" cy="2121689"/>
          </a:xfrm>
          <a:prstGeom prst="rect">
            <a:avLst/>
          </a:prstGeom>
          <a:ln>
            <a:solidFill>
              <a:schemeClr val="tx1">
                <a:lumMod val="60000"/>
                <a:lumOff val="40000"/>
              </a:schemeClr>
            </a:solidFill>
          </a:ln>
        </p:spPr>
      </p:pic>
      <p:sp>
        <p:nvSpPr>
          <p:cNvPr id="5" name="Slide Number Placeholder 4"/>
          <p:cNvSpPr>
            <a:spLocks noGrp="1"/>
          </p:cNvSpPr>
          <p:nvPr>
            <p:ph type="sldNum" sz="quarter" idx="4"/>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50145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A" sz="2800" dirty="0" smtClean="0"/>
              <a:t>Future </a:t>
            </a:r>
            <a:r>
              <a:rPr lang="fr-CA" sz="2800" dirty="0" err="1" smtClean="0"/>
              <a:t>work</a:t>
            </a:r>
            <a:endParaRPr lang="en-GB" sz="2800" dirty="0"/>
          </a:p>
        </p:txBody>
      </p:sp>
      <p:sp>
        <p:nvSpPr>
          <p:cNvPr id="7" name="Slide Number Placeholder 6"/>
          <p:cNvSpPr>
            <a:spLocks noGrp="1"/>
          </p:cNvSpPr>
          <p:nvPr>
            <p:ph type="sldNum" sz="quarter" idx="4"/>
          </p:nvPr>
        </p:nvSpPr>
        <p:spPr/>
        <p:txBody>
          <a:bodyPr/>
          <a:lstStyle/>
          <a:p>
            <a:fld id="{D999D0A0-CF45-4AEC-BA71-4AF7D868C894}" type="slidenum">
              <a:rPr lang="en-GB" smtClean="0"/>
              <a:t>23</a:t>
            </a:fld>
            <a:endParaRPr lang="en-GB"/>
          </a:p>
        </p:txBody>
      </p:sp>
      <p:sp>
        <p:nvSpPr>
          <p:cNvPr id="8" name="Content Placeholder 1"/>
          <p:cNvSpPr>
            <a:spLocks noGrp="1"/>
          </p:cNvSpPr>
          <p:nvPr>
            <p:ph idx="1"/>
          </p:nvPr>
        </p:nvSpPr>
        <p:spPr>
          <a:xfrm>
            <a:off x="467544" y="1628800"/>
            <a:ext cx="8208912" cy="3771216"/>
          </a:xfrm>
          <a:noFill/>
        </p:spPr>
        <p:txBody>
          <a:bodyPr>
            <a:noAutofit/>
          </a:bodyPr>
          <a:lstStyle/>
          <a:p>
            <a:pPr>
              <a:spcAft>
                <a:spcPts val="3000"/>
              </a:spcAft>
            </a:pPr>
            <a:r>
              <a:rPr lang="en-US" sz="2000" dirty="0" smtClean="0"/>
              <a:t>Examine </a:t>
            </a:r>
            <a:r>
              <a:rPr lang="en-US" sz="2000" dirty="0"/>
              <a:t>a few countries in greater detail. For example, Germany, Italy, United States.</a:t>
            </a:r>
          </a:p>
          <a:p>
            <a:pPr>
              <a:spcAft>
                <a:spcPts val="3000"/>
              </a:spcAft>
            </a:pPr>
            <a:r>
              <a:rPr lang="en-US" sz="2000" dirty="0"/>
              <a:t>Examination of underemployment and job-to-job </a:t>
            </a:r>
            <a:r>
              <a:rPr lang="en-US" sz="2000" dirty="0" smtClean="0"/>
              <a:t>transitions</a:t>
            </a:r>
            <a:endParaRPr lang="en-US" sz="2000" dirty="0"/>
          </a:p>
        </p:txBody>
      </p:sp>
    </p:spTree>
    <p:extLst>
      <p:ext uri="{BB962C8B-B14F-4D97-AF65-F5344CB8AC3E}">
        <p14:creationId xmlns:p14="http://schemas.microsoft.com/office/powerpoint/2010/main" val="23479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632" y="237600"/>
            <a:ext cx="7236368" cy="1022400"/>
          </a:xfrm>
        </p:spPr>
        <p:txBody>
          <a:bodyPr/>
          <a:lstStyle/>
          <a:p>
            <a:r>
              <a:rPr lang="en-US" sz="2800" dirty="0"/>
              <a:t>Mapping flows to </a:t>
            </a:r>
            <a:r>
              <a:rPr lang="en-US" sz="2800" dirty="0" err="1" smtClean="0"/>
              <a:t>polarisation</a:t>
            </a:r>
            <a:r>
              <a:rPr lang="en-US" sz="2800" dirty="0" smtClean="0"/>
              <a:t>: Germany</a:t>
            </a:r>
            <a:r>
              <a:rPr lang="en-US" sz="2800" dirty="0"/>
              <a:t/>
            </a:r>
            <a:br>
              <a:rPr lang="en-US" sz="2800" dirty="0"/>
            </a:br>
            <a:endParaRPr lang="en-US" sz="2800" dirty="0"/>
          </a:p>
        </p:txBody>
      </p:sp>
      <p:sp>
        <p:nvSpPr>
          <p:cNvPr id="8" name="TextBox 7"/>
          <p:cNvSpPr txBox="1"/>
          <p:nvPr/>
        </p:nvSpPr>
        <p:spPr>
          <a:xfrm>
            <a:off x="529308" y="6381328"/>
            <a:ext cx="6624736" cy="246221"/>
          </a:xfrm>
          <a:prstGeom prst="rect">
            <a:avLst/>
          </a:prstGeom>
          <a:noFill/>
        </p:spPr>
        <p:txBody>
          <a:bodyPr wrap="square" rtlCol="0">
            <a:spAutoFit/>
          </a:bodyPr>
          <a:lstStyle/>
          <a:p>
            <a:r>
              <a:rPr lang="en-US" sz="1000" dirty="0">
                <a:solidFill>
                  <a:schemeClr val="tx1">
                    <a:lumMod val="50000"/>
                  </a:schemeClr>
                </a:solidFill>
                <a:latin typeface="+mj-lt"/>
              </a:rPr>
              <a:t>Source: German Socio-economic Panel (GSOEP).</a:t>
            </a:r>
            <a:r>
              <a:rPr lang="en-GB" sz="1000" dirty="0" smtClean="0">
                <a:solidFill>
                  <a:schemeClr val="tx1">
                    <a:lumMod val="50000"/>
                  </a:schemeClr>
                </a:solidFill>
                <a:latin typeface="+mj-lt"/>
              </a:rPr>
              <a:t>.</a:t>
            </a:r>
            <a:endParaRPr lang="en-GB" sz="1000" dirty="0">
              <a:solidFill>
                <a:schemeClr val="tx1">
                  <a:lumMod val="50000"/>
                </a:schemeClr>
              </a:solidFill>
              <a:latin typeface="+mj-lt"/>
            </a:endParaRPr>
          </a:p>
        </p:txBody>
      </p:sp>
      <p:sp>
        <p:nvSpPr>
          <p:cNvPr id="9" name="TextBox 8"/>
          <p:cNvSpPr txBox="1"/>
          <p:nvPr/>
        </p:nvSpPr>
        <p:spPr>
          <a:xfrm>
            <a:off x="1187624" y="1362834"/>
            <a:ext cx="6480720" cy="261610"/>
          </a:xfrm>
          <a:prstGeom prst="rect">
            <a:avLst/>
          </a:prstGeom>
          <a:noFill/>
        </p:spPr>
        <p:txBody>
          <a:bodyPr wrap="square" rtlCol="0">
            <a:spAutoFit/>
          </a:bodyPr>
          <a:lstStyle/>
          <a:p>
            <a:pPr algn="ctr"/>
            <a:r>
              <a:rPr lang="en-US" sz="1100" i="1" dirty="0" smtClean="0">
                <a:solidFill>
                  <a:schemeClr val="tx1">
                    <a:lumMod val="50000"/>
                  </a:schemeClr>
                </a:solidFill>
                <a:latin typeface="+mj-lt"/>
              </a:rPr>
              <a:t>Flows </a:t>
            </a:r>
            <a:r>
              <a:rPr lang="en-US" sz="1100" i="1" dirty="0">
                <a:solidFill>
                  <a:schemeClr val="tx1">
                    <a:lumMod val="50000"/>
                  </a:schemeClr>
                </a:solidFill>
                <a:latin typeface="+mj-lt"/>
              </a:rPr>
              <a:t>of workers between 2000 and 2015 for Germany.</a:t>
            </a:r>
            <a:endParaRPr lang="en-GB" sz="1100" i="1" dirty="0">
              <a:solidFill>
                <a:schemeClr val="tx1">
                  <a:lumMod val="50000"/>
                </a:schemeClr>
              </a:solidFill>
              <a:latin typeface="+mj-lt"/>
            </a:endParaRPr>
          </a:p>
        </p:txBody>
      </p:sp>
      <p:sp>
        <p:nvSpPr>
          <p:cNvPr id="6" name="TextBox 5"/>
          <p:cNvSpPr txBox="1"/>
          <p:nvPr/>
        </p:nvSpPr>
        <p:spPr>
          <a:xfrm>
            <a:off x="7308304" y="4787570"/>
            <a:ext cx="1512168" cy="523220"/>
          </a:xfrm>
          <a:prstGeom prst="rect">
            <a:avLst/>
          </a:prstGeom>
          <a:noFill/>
        </p:spPr>
        <p:txBody>
          <a:bodyPr wrap="square" rtlCol="0">
            <a:spAutoFit/>
          </a:bodyPr>
          <a:lstStyle/>
          <a:p>
            <a:r>
              <a:rPr lang="en-GB" sz="1400" dirty="0" smtClean="0">
                <a:solidFill>
                  <a:schemeClr val="bg1"/>
                </a:solidFill>
                <a:latin typeface="+mj-lt"/>
              </a:rPr>
              <a:t>Few high-skilled workers</a:t>
            </a:r>
            <a:endParaRPr lang="en-GB" sz="1400" dirty="0">
              <a:solidFill>
                <a:schemeClr val="bg1"/>
              </a:solidFill>
              <a:latin typeface="+mj-lt"/>
            </a:endParaRPr>
          </a:p>
        </p:txBody>
      </p:sp>
      <p:sp>
        <p:nvSpPr>
          <p:cNvPr id="13" name="TextBox 12"/>
          <p:cNvSpPr txBox="1"/>
          <p:nvPr/>
        </p:nvSpPr>
        <p:spPr>
          <a:xfrm>
            <a:off x="431540" y="4777988"/>
            <a:ext cx="1512168" cy="523220"/>
          </a:xfrm>
          <a:prstGeom prst="rect">
            <a:avLst/>
          </a:prstGeom>
          <a:noFill/>
        </p:spPr>
        <p:txBody>
          <a:bodyPr wrap="square" rtlCol="0">
            <a:spAutoFit/>
          </a:bodyPr>
          <a:lstStyle/>
          <a:p>
            <a:r>
              <a:rPr lang="en-GB" sz="1400" dirty="0" smtClean="0">
                <a:solidFill>
                  <a:schemeClr val="bg1"/>
                </a:solidFill>
                <a:latin typeface="+mj-lt"/>
              </a:rPr>
              <a:t>Many workers lacking ICT skills</a:t>
            </a:r>
            <a:endParaRPr lang="en-GB" sz="1400" dirty="0">
              <a:solidFill>
                <a:schemeClr val="bg1"/>
              </a:solidFill>
              <a:latin typeface="+mj-lt"/>
            </a:endParaRPr>
          </a:p>
        </p:txBody>
      </p:sp>
      <p:sp>
        <p:nvSpPr>
          <p:cNvPr id="14" name="Slide Number Placeholder 4"/>
          <p:cNvSpPr>
            <a:spLocks noGrp="1"/>
          </p:cNvSpPr>
          <p:nvPr>
            <p:ph type="sldNum" sz="quarter" idx="4"/>
          </p:nvPr>
        </p:nvSpPr>
        <p:spPr>
          <a:xfrm>
            <a:off x="8640000" y="6411600"/>
            <a:ext cx="342000" cy="244800"/>
          </a:xfrm>
        </p:spPr>
        <p:txBody>
          <a:bodyPr/>
          <a:lstStyle/>
          <a:p>
            <a:fld id="{B6F15528-21DE-4FAA-801E-634DDDAF4B2B}" type="slidenum">
              <a:rPr lang="en-US" smtClean="0"/>
              <a:pPr/>
              <a:t>24</a:t>
            </a:fld>
            <a:endParaRPr lang="en-US" dirty="0"/>
          </a:p>
        </p:txBody>
      </p:sp>
      <p:pic>
        <p:nvPicPr>
          <p:cNvPr id="11" name="Picture 10"/>
          <p:cNvPicPr/>
          <p:nvPr/>
        </p:nvPicPr>
        <p:blipFill>
          <a:blip r:embed="rId3"/>
          <a:stretch>
            <a:fillRect/>
          </a:stretch>
        </p:blipFill>
        <p:spPr>
          <a:xfrm>
            <a:off x="2150905" y="1624444"/>
            <a:ext cx="4842191" cy="4756883"/>
          </a:xfrm>
          <a:prstGeom prst="rect">
            <a:avLst/>
          </a:prstGeom>
        </p:spPr>
      </p:pic>
    </p:spTree>
    <p:extLst>
      <p:ext uri="{BB962C8B-B14F-4D97-AF65-F5344CB8AC3E}">
        <p14:creationId xmlns:p14="http://schemas.microsoft.com/office/powerpoint/2010/main" val="365744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6"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632" y="237600"/>
            <a:ext cx="7236368" cy="1022400"/>
          </a:xfrm>
        </p:spPr>
        <p:txBody>
          <a:bodyPr/>
          <a:lstStyle/>
          <a:p>
            <a:r>
              <a:rPr lang="en-US" sz="2800" dirty="0" smtClean="0"/>
              <a:t>Country breakdown </a:t>
            </a:r>
            <a:r>
              <a:rPr lang="en-US" sz="2800" dirty="0"/>
              <a:t/>
            </a:r>
            <a:br>
              <a:rPr lang="en-US" sz="2800" dirty="0"/>
            </a:br>
            <a:endParaRPr lang="en-US" sz="2800" dirty="0"/>
          </a:p>
        </p:txBody>
      </p:sp>
      <p:sp>
        <p:nvSpPr>
          <p:cNvPr id="6" name="TextBox 5"/>
          <p:cNvSpPr txBox="1"/>
          <p:nvPr/>
        </p:nvSpPr>
        <p:spPr>
          <a:xfrm>
            <a:off x="7308304" y="4787570"/>
            <a:ext cx="1512168" cy="523220"/>
          </a:xfrm>
          <a:prstGeom prst="rect">
            <a:avLst/>
          </a:prstGeom>
          <a:noFill/>
        </p:spPr>
        <p:txBody>
          <a:bodyPr wrap="square" rtlCol="0">
            <a:spAutoFit/>
          </a:bodyPr>
          <a:lstStyle/>
          <a:p>
            <a:r>
              <a:rPr lang="en-GB" sz="1400" dirty="0" smtClean="0">
                <a:solidFill>
                  <a:schemeClr val="bg1"/>
                </a:solidFill>
                <a:latin typeface="+mj-lt"/>
              </a:rPr>
              <a:t>Few high-skilled workers</a:t>
            </a:r>
            <a:endParaRPr lang="en-GB" sz="1400" dirty="0">
              <a:solidFill>
                <a:schemeClr val="bg1"/>
              </a:solidFill>
              <a:latin typeface="+mj-lt"/>
            </a:endParaRPr>
          </a:p>
        </p:txBody>
      </p:sp>
      <p:sp>
        <p:nvSpPr>
          <p:cNvPr id="13" name="TextBox 12"/>
          <p:cNvSpPr txBox="1"/>
          <p:nvPr/>
        </p:nvSpPr>
        <p:spPr>
          <a:xfrm>
            <a:off x="431540" y="4777988"/>
            <a:ext cx="1512168" cy="523220"/>
          </a:xfrm>
          <a:prstGeom prst="rect">
            <a:avLst/>
          </a:prstGeom>
          <a:noFill/>
        </p:spPr>
        <p:txBody>
          <a:bodyPr wrap="square" rtlCol="0">
            <a:spAutoFit/>
          </a:bodyPr>
          <a:lstStyle/>
          <a:p>
            <a:r>
              <a:rPr lang="en-GB" sz="1400" dirty="0" smtClean="0">
                <a:solidFill>
                  <a:schemeClr val="bg1"/>
                </a:solidFill>
                <a:latin typeface="+mj-lt"/>
              </a:rPr>
              <a:t>Many workers lacking ICT skills</a:t>
            </a:r>
            <a:endParaRPr lang="en-GB" sz="1400" dirty="0">
              <a:solidFill>
                <a:schemeClr val="bg1"/>
              </a:solidFill>
              <a:latin typeface="+mj-lt"/>
            </a:endParaRPr>
          </a:p>
        </p:txBody>
      </p:sp>
      <p:sp>
        <p:nvSpPr>
          <p:cNvPr id="14" name="Slide Number Placeholder 4"/>
          <p:cNvSpPr>
            <a:spLocks noGrp="1"/>
          </p:cNvSpPr>
          <p:nvPr>
            <p:ph type="sldNum" sz="quarter" idx="4"/>
          </p:nvPr>
        </p:nvSpPr>
        <p:spPr>
          <a:xfrm>
            <a:off x="8640000" y="6411600"/>
            <a:ext cx="342000" cy="244800"/>
          </a:xfrm>
        </p:spPr>
        <p:txBody>
          <a:bodyPr/>
          <a:lstStyle/>
          <a:p>
            <a:fld id="{B6F15528-21DE-4FAA-801E-634DDDAF4B2B}" type="slidenum">
              <a:rPr lang="en-US" smtClean="0"/>
              <a:pPr/>
              <a:t>25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40002530"/>
              </p:ext>
            </p:extLst>
          </p:nvPr>
        </p:nvGraphicFramePr>
        <p:xfrm>
          <a:off x="792178" y="1366228"/>
          <a:ext cx="7094412" cy="5159128"/>
        </p:xfrm>
        <a:graphic>
          <a:graphicData uri="http://schemas.openxmlformats.org/drawingml/2006/table">
            <a:tbl>
              <a:tblPr/>
              <a:tblGrid>
                <a:gridCol w="967902"/>
                <a:gridCol w="1086747"/>
                <a:gridCol w="789069"/>
                <a:gridCol w="863039"/>
                <a:gridCol w="1068029"/>
                <a:gridCol w="2319626"/>
              </a:tblGrid>
              <a:tr h="425126">
                <a:tc>
                  <a:txBody>
                    <a:bodyPr/>
                    <a:lstStyle/>
                    <a:p>
                      <a:pPr algn="l" fontAlgn="ctr"/>
                      <a:r>
                        <a:rPr lang="en-GB" sz="1100" b="1" i="0" u="none" strike="noStrike" dirty="0">
                          <a:solidFill>
                            <a:srgbClr val="000000"/>
                          </a:solidFill>
                          <a:effectLst/>
                          <a:latin typeface="Arial"/>
                        </a:rPr>
                        <a:t>Country</a:t>
                      </a:r>
                    </a:p>
                  </a:txBody>
                  <a:tcPr marL="9180" marR="9180" marT="918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dirty="0">
                          <a:solidFill>
                            <a:srgbClr val="000000"/>
                          </a:solidFill>
                          <a:effectLst/>
                          <a:latin typeface="Arial"/>
                        </a:rPr>
                        <a:t>Tenure</a:t>
                      </a:r>
                      <a:br>
                        <a:rPr lang="en-GB" sz="1100" b="1" i="0" u="none" strike="noStrike" dirty="0">
                          <a:solidFill>
                            <a:srgbClr val="000000"/>
                          </a:solidFill>
                          <a:effectLst/>
                          <a:latin typeface="Arial"/>
                        </a:rPr>
                      </a:br>
                      <a:r>
                        <a:rPr lang="en-GB" sz="1100" b="1" i="0" u="none" strike="noStrike" dirty="0">
                          <a:solidFill>
                            <a:srgbClr val="000000"/>
                          </a:solidFill>
                          <a:effectLst/>
                          <a:latin typeface="Arial"/>
                        </a:rPr>
                        <a:t>(</a:t>
                      </a:r>
                      <a:r>
                        <a:rPr lang="en-GB" sz="1100" b="1" i="0" u="none" strike="noStrike" dirty="0" err="1">
                          <a:solidFill>
                            <a:srgbClr val="000000"/>
                          </a:solidFill>
                          <a:effectLst/>
                          <a:latin typeface="Arial"/>
                        </a:rPr>
                        <a:t>adj</a:t>
                      </a:r>
                      <a:r>
                        <a:rPr lang="en-GB" sz="1100" b="1" i="0" u="none" strike="noStrike" dirty="0">
                          <a:solidFill>
                            <a:srgbClr val="000000"/>
                          </a:solidFill>
                          <a:effectLst/>
                          <a:latin typeface="Arial"/>
                        </a:rPr>
                        <a:t> for Ageing)</a:t>
                      </a:r>
                    </a:p>
                  </a:txBody>
                  <a:tcPr marL="9180" marR="9180" marT="918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a:rPr>
                        <a:t>Hires</a:t>
                      </a:r>
                    </a:p>
                  </a:txBody>
                  <a:tcPr marL="9180" marR="9180" marT="918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a:rPr>
                        <a:t>Fires</a:t>
                      </a:r>
                    </a:p>
                  </a:txBody>
                  <a:tcPr marL="9180" marR="9180" marT="918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a:rPr>
                        <a:t>Job-to-job</a:t>
                      </a:r>
                    </a:p>
                  </a:txBody>
                  <a:tcPr marL="9180" marR="9180" marT="918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dirty="0">
                          <a:solidFill>
                            <a:srgbClr val="000000"/>
                          </a:solidFill>
                          <a:effectLst/>
                          <a:latin typeface="Arial"/>
                        </a:rPr>
                        <a:t>Interpretation</a:t>
                      </a:r>
                    </a:p>
                  </a:txBody>
                  <a:tcPr marL="9180" marR="9180" marT="9180" marB="0" anchor="ctr">
                    <a:lnL>
                      <a:noFill/>
                    </a:lnL>
                    <a:lnR>
                      <a:noFill/>
                    </a:lnR>
                    <a:lnT>
                      <a:noFill/>
                    </a:lnT>
                    <a:lnB w="6350" cap="flat" cmpd="sng" algn="ctr">
                      <a:solidFill>
                        <a:srgbClr val="000000"/>
                      </a:solidFill>
                      <a:prstDash val="solid"/>
                      <a:round/>
                      <a:headEnd type="none" w="med" len="med"/>
                      <a:tailEnd type="none" w="med" len="med"/>
                    </a:lnB>
                  </a:tcPr>
                </a:tc>
              </a:tr>
              <a:tr h="182077">
                <a:tc>
                  <a:txBody>
                    <a:bodyPr/>
                    <a:lstStyle/>
                    <a:p>
                      <a:pPr algn="l" fontAlgn="b"/>
                      <a:r>
                        <a:rPr lang="en-GB" sz="1100" b="0" i="0" u="none" strike="noStrike" dirty="0">
                          <a:solidFill>
                            <a:srgbClr val="000000"/>
                          </a:solidFill>
                          <a:effectLst/>
                          <a:latin typeface="Arial"/>
                        </a:rPr>
                        <a:t>POL</a:t>
                      </a:r>
                    </a:p>
                  </a:txBody>
                  <a:tcPr marL="9180" marR="9180" marT="918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0" i="0" u="none" strike="noStrike" dirty="0">
                          <a:solidFill>
                            <a:srgbClr val="000000"/>
                          </a:solidFill>
                          <a:effectLst/>
                          <a:latin typeface="Arial"/>
                        </a:rPr>
                        <a:t>Down</a:t>
                      </a:r>
                    </a:p>
                  </a:txBody>
                  <a:tcPr marL="9180" marR="9180" marT="9180" marB="0" anchor="b">
                    <a:lnL>
                      <a:noFill/>
                    </a:lnL>
                    <a:lnR>
                      <a:noFill/>
                    </a:lnR>
                    <a:lnT w="6350" cap="flat" cmpd="sng" algn="ctr">
                      <a:solidFill>
                        <a:srgbClr val="000000"/>
                      </a:solidFill>
                      <a:prstDash val="solid"/>
                      <a:round/>
                      <a:headEnd type="none" w="med" len="med"/>
                      <a:tailEnd type="none" w="med" len="med"/>
                    </a:lnT>
                    <a:lnB>
                      <a:noFill/>
                    </a:lnB>
                    <a:solidFill>
                      <a:srgbClr val="E6B8B7"/>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w="6350" cap="flat" cmpd="sng" algn="ctr">
                      <a:solidFill>
                        <a:srgbClr val="000000"/>
                      </a:solidFill>
                      <a:prstDash val="solid"/>
                      <a:round/>
                      <a:headEnd type="none" w="med" len="med"/>
                      <a:tailEnd type="none" w="med" len="med"/>
                    </a:lnT>
                    <a:lnB>
                      <a:noFill/>
                    </a:lnB>
                    <a:solidFill>
                      <a:srgbClr val="E6B8B7"/>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w="6350" cap="flat" cmpd="sng" algn="ctr">
                      <a:solidFill>
                        <a:srgbClr val="000000"/>
                      </a:solidFill>
                      <a:prstDash val="solid"/>
                      <a:round/>
                      <a:headEnd type="none" w="med" len="med"/>
                      <a:tailEnd type="none" w="med" len="med"/>
                    </a:lnT>
                    <a:lnB>
                      <a:noFill/>
                    </a:lnB>
                    <a:solidFill>
                      <a:srgbClr val="E6B8B7"/>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w="6350" cap="flat" cmpd="sng" algn="ctr">
                      <a:solidFill>
                        <a:srgbClr val="000000"/>
                      </a:solidFill>
                      <a:prstDash val="solid"/>
                      <a:round/>
                      <a:headEnd type="none" w="med" len="med"/>
                      <a:tailEnd type="none" w="med" len="med"/>
                    </a:lnT>
                    <a:lnB>
                      <a:noFill/>
                    </a:lnB>
                    <a:solidFill>
                      <a:srgbClr val="C4D79B"/>
                    </a:solidFill>
                  </a:tcPr>
                </a:tc>
                <a:tc>
                  <a:txBody>
                    <a:bodyPr/>
                    <a:lstStyle/>
                    <a:p>
                      <a:pPr algn="ctr" fontAlgn="b"/>
                      <a:r>
                        <a:rPr lang="en-GB" sz="1100" b="0" i="0" u="none" strike="noStrike">
                          <a:solidFill>
                            <a:srgbClr val="000000"/>
                          </a:solidFill>
                          <a:effectLst/>
                          <a:latin typeface="Arial"/>
                        </a:rPr>
                        <a:t>Increased opportunity</a:t>
                      </a:r>
                    </a:p>
                  </a:txBody>
                  <a:tcPr marL="9180" marR="9180" marT="9180" marB="0" anchor="b">
                    <a:lnL>
                      <a:noFill/>
                    </a:lnL>
                    <a:lnR>
                      <a:noFill/>
                    </a:lnR>
                    <a:lnT w="6350" cap="flat" cmpd="sng" algn="ctr">
                      <a:solidFill>
                        <a:srgbClr val="000000"/>
                      </a:solidFill>
                      <a:prstDash val="solid"/>
                      <a:round/>
                      <a:headEnd type="none" w="med" len="med"/>
                      <a:tailEnd type="none" w="med" len="med"/>
                    </a:lnT>
                    <a:lnB>
                      <a:noFill/>
                    </a:lnB>
                    <a:solidFill>
                      <a:srgbClr val="B7DEE8"/>
                    </a:solidFill>
                  </a:tcPr>
                </a:tc>
              </a:tr>
              <a:tr h="182077">
                <a:tc>
                  <a:txBody>
                    <a:bodyPr/>
                    <a:lstStyle/>
                    <a:p>
                      <a:pPr algn="l" fontAlgn="b"/>
                      <a:r>
                        <a:rPr lang="en-GB" sz="1100" b="0" i="0" u="none" strike="noStrike" dirty="0">
                          <a:solidFill>
                            <a:srgbClr val="000000"/>
                          </a:solidFill>
                          <a:effectLst/>
                          <a:latin typeface="Arial"/>
                        </a:rPr>
                        <a:t>DEU</a:t>
                      </a:r>
                    </a:p>
                  </a:txBody>
                  <a:tcPr marL="9180" marR="9180" marT="9180" marB="0" anchor="b">
                    <a:lnL>
                      <a:noFill/>
                    </a:lnL>
                    <a:lnR>
                      <a:noFill/>
                    </a:lnR>
                    <a:lnT>
                      <a:noFill/>
                    </a:lnT>
                    <a:lnB>
                      <a:noFill/>
                    </a:lnB>
                    <a:solidFill>
                      <a:srgbClr val="FFFFFF"/>
                    </a:solidFill>
                  </a:tcPr>
                </a:tc>
                <a:tc>
                  <a:txBody>
                    <a:bodyPr/>
                    <a:lstStyle/>
                    <a:p>
                      <a:pPr algn="ctr" fontAlgn="b"/>
                      <a:r>
                        <a:rPr lang="en-GB" sz="1100" b="0" i="0" u="none" strike="noStrike" dirty="0">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dirty="0">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Increased opportunity</a:t>
                      </a:r>
                    </a:p>
                  </a:txBody>
                  <a:tcPr marL="9180" marR="9180" marT="9180" marB="0" anchor="b">
                    <a:lnL>
                      <a:noFill/>
                    </a:lnL>
                    <a:lnR>
                      <a:noFill/>
                    </a:lnR>
                    <a:lnT>
                      <a:noFill/>
                    </a:lnT>
                    <a:lnB>
                      <a:noFill/>
                    </a:lnB>
                    <a:solidFill>
                      <a:srgbClr val="B7DEE8"/>
                    </a:solidFill>
                  </a:tcPr>
                </a:tc>
              </a:tr>
              <a:tr h="182077">
                <a:tc>
                  <a:txBody>
                    <a:bodyPr/>
                    <a:lstStyle/>
                    <a:p>
                      <a:pPr algn="l" fontAlgn="b"/>
                      <a:r>
                        <a:rPr lang="en-GB" sz="1100" b="0" i="0" u="none" strike="noStrike">
                          <a:solidFill>
                            <a:srgbClr val="000000"/>
                          </a:solidFill>
                          <a:effectLst/>
                          <a:latin typeface="Arial"/>
                        </a:rPr>
                        <a:t>FRA</a:t>
                      </a:r>
                    </a:p>
                  </a:txBody>
                  <a:tcPr marL="9180" marR="9180" marT="9180" marB="0" anchor="b">
                    <a:lnL>
                      <a:noFill/>
                    </a:lnL>
                    <a:lnR>
                      <a:noFill/>
                    </a:lnR>
                    <a:lnT>
                      <a:noFill/>
                    </a:lnT>
                    <a:lnB>
                      <a:noFill/>
                    </a:lnB>
                    <a:solidFill>
                      <a:srgbClr val="FFFFFF"/>
                    </a:solidFill>
                  </a:tcPr>
                </a:tc>
                <a:tc>
                  <a:txBody>
                    <a:bodyPr/>
                    <a:lstStyle/>
                    <a:p>
                      <a:pPr algn="ctr" fontAlgn="b"/>
                      <a:r>
                        <a:rPr lang="en-GB" sz="1100" b="0" i="0" u="none" strike="noStrike" dirty="0">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dirty="0">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Increased opportunity</a:t>
                      </a:r>
                    </a:p>
                  </a:txBody>
                  <a:tcPr marL="9180" marR="9180" marT="9180" marB="0" anchor="b">
                    <a:lnL>
                      <a:noFill/>
                    </a:lnL>
                    <a:lnR>
                      <a:noFill/>
                    </a:lnR>
                    <a:lnT>
                      <a:noFill/>
                    </a:lnT>
                    <a:lnB>
                      <a:noFill/>
                    </a:lnB>
                    <a:solidFill>
                      <a:srgbClr val="B7DEE8"/>
                    </a:solidFill>
                  </a:tcPr>
                </a:tc>
              </a:tr>
              <a:tr h="182077">
                <a:tc>
                  <a:txBody>
                    <a:bodyPr/>
                    <a:lstStyle/>
                    <a:p>
                      <a:pPr algn="l" fontAlgn="b"/>
                      <a:r>
                        <a:rPr lang="en-GB" sz="1100" b="0" i="0" u="none" strike="noStrike">
                          <a:solidFill>
                            <a:srgbClr val="000000"/>
                          </a:solidFill>
                          <a:effectLst/>
                          <a:latin typeface="Arial"/>
                        </a:rPr>
                        <a:t>AUT</a:t>
                      </a:r>
                    </a:p>
                  </a:txBody>
                  <a:tcPr marL="9180" marR="9180" marT="9180" marB="0" anchor="b">
                    <a:lnL>
                      <a:noFill/>
                    </a:lnL>
                    <a:lnR>
                      <a:noFill/>
                    </a:lnR>
                    <a:lnT>
                      <a:noFill/>
                    </a:lnT>
                    <a:lnB>
                      <a:noFill/>
                    </a:lnB>
                    <a:solidFill>
                      <a:srgbClr val="FFFFFF"/>
                    </a:solidFill>
                  </a:tcPr>
                </a:tc>
                <a:tc>
                  <a:txBody>
                    <a:bodyPr/>
                    <a:lstStyle/>
                    <a:p>
                      <a:pPr algn="ctr" fontAlgn="b"/>
                      <a:r>
                        <a:rPr lang="en-GB" sz="1100" b="0" i="0" u="none" strike="noStrike" dirty="0">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dirty="0">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Increased opportunity</a:t>
                      </a:r>
                    </a:p>
                  </a:txBody>
                  <a:tcPr marL="9180" marR="9180" marT="9180" marB="0" anchor="b">
                    <a:lnL>
                      <a:noFill/>
                    </a:lnL>
                    <a:lnR>
                      <a:noFill/>
                    </a:lnR>
                    <a:lnT>
                      <a:noFill/>
                    </a:lnT>
                    <a:lnB>
                      <a:noFill/>
                    </a:lnB>
                    <a:solidFill>
                      <a:srgbClr val="B7DEE8"/>
                    </a:solidFill>
                  </a:tcPr>
                </a:tc>
              </a:tr>
              <a:tr h="182077">
                <a:tc>
                  <a:txBody>
                    <a:bodyPr/>
                    <a:lstStyle/>
                    <a:p>
                      <a:pPr algn="l" fontAlgn="b"/>
                      <a:r>
                        <a:rPr lang="en-GB" sz="1100" b="0" i="0" u="none" strike="noStrike">
                          <a:solidFill>
                            <a:srgbClr val="000000"/>
                          </a:solidFill>
                          <a:effectLst/>
                          <a:latin typeface="Arial"/>
                        </a:rPr>
                        <a:t>SVK</a:t>
                      </a:r>
                    </a:p>
                  </a:txBody>
                  <a:tcPr marL="9180" marR="9180" marT="9180" marB="0" anchor="b">
                    <a:lnL>
                      <a:noFill/>
                    </a:lnL>
                    <a:lnR>
                      <a:noFill/>
                    </a:lnR>
                    <a:lnT>
                      <a:noFill/>
                    </a:lnT>
                    <a:lnB>
                      <a:noFill/>
                    </a:lnB>
                    <a:solidFill>
                      <a:srgbClr val="FFFFFF"/>
                    </a:solidFill>
                  </a:tcPr>
                </a:tc>
                <a:tc>
                  <a:txBody>
                    <a:bodyPr/>
                    <a:lstStyle/>
                    <a:p>
                      <a:pPr algn="ctr" fontAlgn="b"/>
                      <a:r>
                        <a:rPr lang="en-GB" sz="1100" b="0" i="0" u="none" strike="noStrike" dirty="0">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dirty="0">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a:solidFill>
                            <a:srgbClr val="000000"/>
                          </a:solidFill>
                          <a:effectLst/>
                          <a:latin typeface="Arial"/>
                        </a:rPr>
                        <a:t>Increased opportunity</a:t>
                      </a:r>
                    </a:p>
                  </a:txBody>
                  <a:tcPr marL="9180" marR="9180" marT="9180" marB="0" anchor="b">
                    <a:lnL>
                      <a:noFill/>
                    </a:lnL>
                    <a:lnR>
                      <a:noFill/>
                    </a:lnR>
                    <a:lnT>
                      <a:noFill/>
                    </a:lnT>
                    <a:lnB>
                      <a:noFill/>
                    </a:lnB>
                    <a:solidFill>
                      <a:srgbClr val="B7DEE8"/>
                    </a:solidFill>
                  </a:tcPr>
                </a:tc>
              </a:tr>
              <a:tr h="182077">
                <a:tc>
                  <a:txBody>
                    <a:bodyPr/>
                    <a:lstStyle/>
                    <a:p>
                      <a:pPr algn="l" fontAlgn="b"/>
                      <a:r>
                        <a:rPr lang="en-GB" sz="1100" b="0" i="0" u="none" strike="noStrike">
                          <a:solidFill>
                            <a:srgbClr val="000000"/>
                          </a:solidFill>
                          <a:effectLst/>
                          <a:latin typeface="Arial"/>
                        </a:rPr>
                        <a:t>SWE</a:t>
                      </a:r>
                    </a:p>
                  </a:txBody>
                  <a:tcPr marL="9180" marR="9180" marT="918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dirty="0">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Increased opportunity</a:t>
                      </a:r>
                    </a:p>
                  </a:txBody>
                  <a:tcPr marL="9180" marR="9180" marT="9180" marB="0" anchor="b">
                    <a:lnL>
                      <a:noFill/>
                    </a:lnL>
                    <a:lnR>
                      <a:noFill/>
                    </a:lnR>
                    <a:lnT>
                      <a:noFill/>
                    </a:lnT>
                    <a:lnB>
                      <a:noFill/>
                    </a:lnB>
                    <a:solidFill>
                      <a:srgbClr val="B7DEE8"/>
                    </a:solidFill>
                  </a:tcPr>
                </a:tc>
              </a:tr>
              <a:tr h="182077">
                <a:tc>
                  <a:txBody>
                    <a:bodyPr/>
                    <a:lstStyle/>
                    <a:p>
                      <a:pPr algn="l" fontAlgn="b"/>
                      <a:r>
                        <a:rPr lang="en-GB" sz="1100" b="0" i="0" u="none" strike="noStrike">
                          <a:solidFill>
                            <a:srgbClr val="000000"/>
                          </a:solidFill>
                          <a:effectLst/>
                          <a:latin typeface="Arial"/>
                        </a:rPr>
                        <a:t>LUX</a:t>
                      </a:r>
                    </a:p>
                  </a:txBody>
                  <a:tcPr marL="9180" marR="9180" marT="918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dirty="0">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Increased opportunity</a:t>
                      </a:r>
                    </a:p>
                  </a:txBody>
                  <a:tcPr marL="9180" marR="9180" marT="9180" marB="0" anchor="b">
                    <a:lnL>
                      <a:noFill/>
                    </a:lnL>
                    <a:lnR>
                      <a:noFill/>
                    </a:lnR>
                    <a:lnT>
                      <a:noFill/>
                    </a:lnT>
                    <a:lnB>
                      <a:noFill/>
                    </a:lnB>
                    <a:solidFill>
                      <a:srgbClr val="B7DEE8"/>
                    </a:solidFill>
                  </a:tcPr>
                </a:tc>
              </a:tr>
              <a:tr h="182077">
                <a:tc>
                  <a:txBody>
                    <a:bodyPr/>
                    <a:lstStyle/>
                    <a:p>
                      <a:pPr algn="l" fontAlgn="b"/>
                      <a:r>
                        <a:rPr lang="en-GB" sz="1100" b="0" i="0" u="none" strike="noStrike">
                          <a:solidFill>
                            <a:srgbClr val="000000"/>
                          </a:solidFill>
                          <a:effectLst/>
                          <a:latin typeface="Arial"/>
                        </a:rPr>
                        <a:t>PRT</a:t>
                      </a:r>
                    </a:p>
                  </a:txBody>
                  <a:tcPr marL="9180" marR="9180" marT="918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dirty="0">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dirty="0">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Increased opportunity</a:t>
                      </a:r>
                    </a:p>
                  </a:txBody>
                  <a:tcPr marL="9180" marR="9180" marT="9180" marB="0" anchor="b">
                    <a:lnL>
                      <a:noFill/>
                    </a:lnL>
                    <a:lnR>
                      <a:noFill/>
                    </a:lnR>
                    <a:lnT>
                      <a:noFill/>
                    </a:lnT>
                    <a:lnB>
                      <a:noFill/>
                    </a:lnB>
                    <a:solidFill>
                      <a:srgbClr val="B7DEE8"/>
                    </a:solidFill>
                  </a:tcPr>
                </a:tc>
              </a:tr>
              <a:tr h="182077">
                <a:tc>
                  <a:txBody>
                    <a:bodyPr/>
                    <a:lstStyle/>
                    <a:p>
                      <a:pPr algn="l" fontAlgn="b"/>
                      <a:r>
                        <a:rPr lang="en-GB" sz="1100" b="0" i="0" u="none" strike="noStrike">
                          <a:solidFill>
                            <a:srgbClr val="000000"/>
                          </a:solidFill>
                          <a:effectLst/>
                          <a:latin typeface="Arial"/>
                        </a:rPr>
                        <a:t>LTU</a:t>
                      </a:r>
                    </a:p>
                  </a:txBody>
                  <a:tcPr marL="9180" marR="9180" marT="918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dirty="0">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Increased opportunity</a:t>
                      </a:r>
                    </a:p>
                  </a:txBody>
                  <a:tcPr marL="9180" marR="9180" marT="9180" marB="0" anchor="b">
                    <a:lnL>
                      <a:noFill/>
                    </a:lnL>
                    <a:lnR>
                      <a:noFill/>
                    </a:lnR>
                    <a:lnT>
                      <a:noFill/>
                    </a:lnT>
                    <a:lnB>
                      <a:noFill/>
                    </a:lnB>
                    <a:solidFill>
                      <a:srgbClr val="B7DEE8"/>
                    </a:solidFill>
                  </a:tcPr>
                </a:tc>
              </a:tr>
              <a:tr h="182077">
                <a:tc>
                  <a:txBody>
                    <a:bodyPr/>
                    <a:lstStyle/>
                    <a:p>
                      <a:pPr algn="l" fontAlgn="b"/>
                      <a:r>
                        <a:rPr lang="en-GB" sz="1100" b="0" i="0" u="none" strike="noStrike">
                          <a:solidFill>
                            <a:srgbClr val="000000"/>
                          </a:solidFill>
                          <a:effectLst/>
                          <a:latin typeface="Arial"/>
                        </a:rPr>
                        <a:t>NLD</a:t>
                      </a:r>
                    </a:p>
                  </a:txBody>
                  <a:tcPr marL="9180" marR="9180" marT="918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n-GB" sz="1100" b="0" i="0" u="none" strike="noStrike" dirty="0">
                          <a:solidFill>
                            <a:srgbClr val="000000"/>
                          </a:solidFill>
                          <a:effectLst/>
                          <a:latin typeface="Arial"/>
                        </a:rPr>
                        <a:t>Up</a:t>
                      </a:r>
                    </a:p>
                  </a:txBody>
                  <a:tcPr marL="9180" marR="9180" marT="9180" marB="0" anchor="b">
                    <a:lnL>
                      <a:noFill/>
                    </a:lnL>
                    <a:lnR>
                      <a:noFill/>
                    </a:lnR>
                    <a:lnT>
                      <a:noFill/>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n-GB" sz="1100" b="0" i="0" u="none" strike="noStrike">
                          <a:solidFill>
                            <a:srgbClr val="000000"/>
                          </a:solidFill>
                          <a:effectLst/>
                          <a:latin typeface="Arial"/>
                        </a:rPr>
                        <a:t>Increased opportunity</a:t>
                      </a:r>
                    </a:p>
                  </a:txBody>
                  <a:tcPr marL="9180" marR="9180" marT="9180" marB="0" anchor="b">
                    <a:lnL>
                      <a:noFill/>
                    </a:lnL>
                    <a:lnR>
                      <a:noFill/>
                    </a:lnR>
                    <a:lnT>
                      <a:noFill/>
                    </a:lnT>
                    <a:lnB w="6350" cap="flat" cmpd="sng" algn="ctr">
                      <a:solidFill>
                        <a:srgbClr val="000000"/>
                      </a:solidFill>
                      <a:prstDash val="solid"/>
                      <a:round/>
                      <a:headEnd type="none" w="med" len="med"/>
                      <a:tailEnd type="none" w="med" len="med"/>
                    </a:lnB>
                    <a:solidFill>
                      <a:srgbClr val="B7DEE8"/>
                    </a:solidFill>
                  </a:tcPr>
                </a:tc>
              </a:tr>
              <a:tr h="182077">
                <a:tc>
                  <a:txBody>
                    <a:bodyPr/>
                    <a:lstStyle/>
                    <a:p>
                      <a:pPr algn="l" fontAlgn="b"/>
                      <a:r>
                        <a:rPr lang="en-GB" sz="1100" b="0" i="0" u="none" strike="noStrike">
                          <a:solidFill>
                            <a:srgbClr val="000000"/>
                          </a:solidFill>
                          <a:effectLst/>
                          <a:latin typeface="Arial"/>
                        </a:rPr>
                        <a:t>GRC</a:t>
                      </a:r>
                    </a:p>
                  </a:txBody>
                  <a:tcPr marL="9180" marR="9180" marT="918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w="6350" cap="flat" cmpd="sng" algn="ctr">
                      <a:solidFill>
                        <a:srgbClr val="000000"/>
                      </a:solidFill>
                      <a:prstDash val="solid"/>
                      <a:round/>
                      <a:headEnd type="none" w="med" len="med"/>
                      <a:tailEnd type="none" w="med" len="med"/>
                    </a:lnT>
                    <a:lnB>
                      <a:noFill/>
                    </a:lnB>
                    <a:solidFill>
                      <a:srgbClr val="E6B8B7"/>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w="6350" cap="flat" cmpd="sng" algn="ctr">
                      <a:solidFill>
                        <a:srgbClr val="000000"/>
                      </a:solidFill>
                      <a:prstDash val="solid"/>
                      <a:round/>
                      <a:headEnd type="none" w="med" len="med"/>
                      <a:tailEnd type="none" w="med" len="med"/>
                    </a:lnT>
                    <a:lnB>
                      <a:noFill/>
                    </a:lnB>
                    <a:solidFill>
                      <a:srgbClr val="C4D79B"/>
                    </a:solidFill>
                  </a:tcPr>
                </a:tc>
                <a:tc>
                  <a:txBody>
                    <a:bodyPr/>
                    <a:lstStyle/>
                    <a:p>
                      <a:pPr algn="ctr" fontAlgn="b"/>
                      <a:r>
                        <a:rPr lang="en-GB" sz="1100" b="0" i="0" u="none" strike="noStrike" dirty="0">
                          <a:solidFill>
                            <a:srgbClr val="000000"/>
                          </a:solidFill>
                          <a:effectLst/>
                          <a:latin typeface="Arial"/>
                        </a:rPr>
                        <a:t>Up</a:t>
                      </a:r>
                    </a:p>
                  </a:txBody>
                  <a:tcPr marL="9180" marR="9180" marT="9180" marB="0" anchor="b">
                    <a:lnL>
                      <a:noFill/>
                    </a:lnL>
                    <a:lnR>
                      <a:noFill/>
                    </a:lnR>
                    <a:lnT w="6350" cap="flat" cmpd="sng" algn="ctr">
                      <a:solidFill>
                        <a:srgbClr val="000000"/>
                      </a:solidFill>
                      <a:prstDash val="solid"/>
                      <a:round/>
                      <a:headEnd type="none" w="med" len="med"/>
                      <a:tailEnd type="none" w="med" len="med"/>
                    </a:lnT>
                    <a:lnB>
                      <a:noFill/>
                    </a:lnB>
                    <a:solidFill>
                      <a:srgbClr val="C4D79B"/>
                    </a:solidFill>
                  </a:tcPr>
                </a:tc>
                <a:tc>
                  <a:txBody>
                    <a:bodyPr/>
                    <a:lstStyle/>
                    <a:p>
                      <a:pPr algn="ctr" fontAlgn="b"/>
                      <a:r>
                        <a:rPr lang="en-GB" sz="1100" b="0" i="0" u="none" strike="noStrike" dirty="0">
                          <a:solidFill>
                            <a:srgbClr val="000000"/>
                          </a:solidFill>
                          <a:effectLst/>
                          <a:latin typeface="Arial"/>
                        </a:rPr>
                        <a:t>Down</a:t>
                      </a:r>
                    </a:p>
                  </a:txBody>
                  <a:tcPr marL="9180" marR="9180" marT="9180" marB="0" anchor="b">
                    <a:lnL>
                      <a:noFill/>
                    </a:lnL>
                    <a:lnR>
                      <a:noFill/>
                    </a:lnR>
                    <a:lnT w="6350" cap="flat" cmpd="sng" algn="ctr">
                      <a:solidFill>
                        <a:srgbClr val="000000"/>
                      </a:solidFill>
                      <a:prstDash val="solid"/>
                      <a:round/>
                      <a:headEnd type="none" w="med" len="med"/>
                      <a:tailEnd type="none" w="med" len="med"/>
                    </a:lnT>
                    <a:lnB>
                      <a:noFill/>
                    </a:lnB>
                    <a:solidFill>
                      <a:srgbClr val="E6B8B7"/>
                    </a:solidFill>
                  </a:tcPr>
                </a:tc>
                <a:tc>
                  <a:txBody>
                    <a:bodyPr/>
                    <a:lstStyle/>
                    <a:p>
                      <a:pPr algn="ctr" fontAlgn="b"/>
                      <a:r>
                        <a:rPr lang="en-GB" sz="1100" b="0" i="0" u="none" strike="noStrike">
                          <a:solidFill>
                            <a:srgbClr val="000000"/>
                          </a:solidFill>
                          <a:effectLst/>
                          <a:latin typeface="Arial"/>
                        </a:rPr>
                        <a:t>Increased opportunity?</a:t>
                      </a:r>
                    </a:p>
                  </a:txBody>
                  <a:tcPr marL="9180" marR="9180" marT="9180" marB="0" anchor="b">
                    <a:lnL>
                      <a:noFill/>
                    </a:lnL>
                    <a:lnR>
                      <a:noFill/>
                    </a:lnR>
                    <a:lnT w="6350" cap="flat" cmpd="sng" algn="ctr">
                      <a:solidFill>
                        <a:srgbClr val="000000"/>
                      </a:solidFill>
                      <a:prstDash val="solid"/>
                      <a:round/>
                      <a:headEnd type="none" w="med" len="med"/>
                      <a:tailEnd type="none" w="med" len="med"/>
                    </a:lnT>
                    <a:lnB>
                      <a:noFill/>
                    </a:lnB>
                    <a:solidFill>
                      <a:srgbClr val="DAEEF3"/>
                    </a:solidFill>
                  </a:tcPr>
                </a:tc>
              </a:tr>
              <a:tr h="182077">
                <a:tc>
                  <a:txBody>
                    <a:bodyPr/>
                    <a:lstStyle/>
                    <a:p>
                      <a:pPr algn="l" fontAlgn="b"/>
                      <a:r>
                        <a:rPr lang="en-GB" sz="1100" b="0" i="0" u="none" strike="noStrike">
                          <a:solidFill>
                            <a:srgbClr val="000000"/>
                          </a:solidFill>
                          <a:effectLst/>
                          <a:latin typeface="Arial"/>
                        </a:rPr>
                        <a:t>DNK</a:t>
                      </a:r>
                    </a:p>
                  </a:txBody>
                  <a:tcPr marL="9180" marR="9180" marT="918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dirty="0">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dirty="0">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a:solidFill>
                            <a:srgbClr val="000000"/>
                          </a:solidFill>
                          <a:effectLst/>
                          <a:latin typeface="Arial"/>
                        </a:rPr>
                        <a:t>Increased opportunity?</a:t>
                      </a:r>
                    </a:p>
                  </a:txBody>
                  <a:tcPr marL="9180" marR="9180" marT="9180" marB="0" anchor="b">
                    <a:lnL>
                      <a:noFill/>
                    </a:lnL>
                    <a:lnR>
                      <a:noFill/>
                    </a:lnR>
                    <a:lnT>
                      <a:noFill/>
                    </a:lnT>
                    <a:lnB>
                      <a:noFill/>
                    </a:lnB>
                    <a:solidFill>
                      <a:srgbClr val="DAEEF3"/>
                    </a:solidFill>
                  </a:tcPr>
                </a:tc>
              </a:tr>
              <a:tr h="182077">
                <a:tc>
                  <a:txBody>
                    <a:bodyPr/>
                    <a:lstStyle/>
                    <a:p>
                      <a:pPr algn="l" fontAlgn="b"/>
                      <a:r>
                        <a:rPr lang="en-GB" sz="1100" b="0" i="0" u="none" strike="noStrike">
                          <a:solidFill>
                            <a:srgbClr val="000000"/>
                          </a:solidFill>
                          <a:effectLst/>
                          <a:latin typeface="Arial"/>
                        </a:rPr>
                        <a:t>FIN</a:t>
                      </a:r>
                    </a:p>
                  </a:txBody>
                  <a:tcPr marL="9180" marR="9180" marT="918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dirty="0">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dirty="0">
                          <a:solidFill>
                            <a:srgbClr val="000000"/>
                          </a:solidFill>
                          <a:effectLst/>
                          <a:latin typeface="Arial"/>
                        </a:rPr>
                        <a:t>Reduced opportunity?</a:t>
                      </a:r>
                    </a:p>
                  </a:txBody>
                  <a:tcPr marL="9180" marR="9180" marT="9180" marB="0" anchor="b">
                    <a:lnL>
                      <a:noFill/>
                    </a:lnL>
                    <a:lnR>
                      <a:noFill/>
                    </a:lnR>
                    <a:lnT>
                      <a:noFill/>
                    </a:lnT>
                    <a:lnB>
                      <a:noFill/>
                    </a:lnB>
                    <a:solidFill>
                      <a:srgbClr val="FDE9D9"/>
                    </a:solidFill>
                  </a:tcPr>
                </a:tc>
              </a:tr>
              <a:tr h="182077">
                <a:tc>
                  <a:txBody>
                    <a:bodyPr/>
                    <a:lstStyle/>
                    <a:p>
                      <a:pPr algn="l" fontAlgn="b"/>
                      <a:r>
                        <a:rPr lang="en-GB" sz="1100" b="0" i="0" u="none" strike="noStrike">
                          <a:solidFill>
                            <a:srgbClr val="000000"/>
                          </a:solidFill>
                          <a:effectLst/>
                          <a:latin typeface="Arial"/>
                        </a:rPr>
                        <a:t>SVN</a:t>
                      </a:r>
                    </a:p>
                  </a:txBody>
                  <a:tcPr marL="9180" marR="9180" marT="918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dirty="0">
                          <a:solidFill>
                            <a:srgbClr val="000000"/>
                          </a:solidFill>
                          <a:effectLst/>
                          <a:latin typeface="Arial"/>
                        </a:rPr>
                        <a:t>Reduced opportunity?</a:t>
                      </a:r>
                    </a:p>
                  </a:txBody>
                  <a:tcPr marL="9180" marR="9180" marT="9180" marB="0" anchor="b">
                    <a:lnL>
                      <a:noFill/>
                    </a:lnL>
                    <a:lnR>
                      <a:noFill/>
                    </a:lnR>
                    <a:lnT>
                      <a:noFill/>
                    </a:lnT>
                    <a:lnB>
                      <a:noFill/>
                    </a:lnB>
                    <a:solidFill>
                      <a:srgbClr val="FDE9D9"/>
                    </a:solidFill>
                  </a:tcPr>
                </a:tc>
              </a:tr>
              <a:tr h="182077">
                <a:tc>
                  <a:txBody>
                    <a:bodyPr/>
                    <a:lstStyle/>
                    <a:p>
                      <a:pPr algn="l" fontAlgn="b"/>
                      <a:r>
                        <a:rPr lang="en-GB" sz="1100" b="0" i="0" u="none" strike="noStrike">
                          <a:solidFill>
                            <a:srgbClr val="000000"/>
                          </a:solidFill>
                          <a:effectLst/>
                          <a:latin typeface="Arial"/>
                        </a:rPr>
                        <a:t>BEL</a:t>
                      </a:r>
                    </a:p>
                  </a:txBody>
                  <a:tcPr marL="9180" marR="9180" marT="918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dirty="0">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dirty="0">
                          <a:solidFill>
                            <a:srgbClr val="000000"/>
                          </a:solidFill>
                          <a:effectLst/>
                          <a:latin typeface="Arial"/>
                        </a:rPr>
                        <a:t>Reduced opportunity?</a:t>
                      </a:r>
                    </a:p>
                  </a:txBody>
                  <a:tcPr marL="9180" marR="9180" marT="9180" marB="0" anchor="b">
                    <a:lnL>
                      <a:noFill/>
                    </a:lnL>
                    <a:lnR>
                      <a:noFill/>
                    </a:lnR>
                    <a:lnT>
                      <a:noFill/>
                    </a:lnT>
                    <a:lnB>
                      <a:noFill/>
                    </a:lnB>
                    <a:solidFill>
                      <a:srgbClr val="FDE9D9"/>
                    </a:solidFill>
                  </a:tcPr>
                </a:tc>
              </a:tr>
              <a:tr h="182077">
                <a:tc>
                  <a:txBody>
                    <a:bodyPr/>
                    <a:lstStyle/>
                    <a:p>
                      <a:pPr algn="l" fontAlgn="b"/>
                      <a:r>
                        <a:rPr lang="en-GB" sz="1100" b="0" i="0" u="none" strike="noStrike">
                          <a:solidFill>
                            <a:srgbClr val="000000"/>
                          </a:solidFill>
                          <a:effectLst/>
                          <a:latin typeface="Arial"/>
                        </a:rPr>
                        <a:t>ITA</a:t>
                      </a:r>
                    </a:p>
                  </a:txBody>
                  <a:tcPr marL="9180" marR="9180" marT="918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n-GB" sz="1100" b="0" i="0" u="none" strike="noStrike" dirty="0">
                          <a:solidFill>
                            <a:srgbClr val="000000"/>
                          </a:solidFill>
                          <a:effectLst/>
                          <a:latin typeface="Arial"/>
                        </a:rPr>
                        <a:t>Down</a:t>
                      </a:r>
                    </a:p>
                  </a:txBody>
                  <a:tcPr marL="9180" marR="9180" marT="9180" marB="0" anchor="b">
                    <a:lnL>
                      <a:noFill/>
                    </a:lnL>
                    <a:lnR>
                      <a:noFill/>
                    </a:lnR>
                    <a:lnT>
                      <a:noFill/>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GB" sz="1100" b="0" i="0" u="none" strike="noStrike" dirty="0">
                          <a:solidFill>
                            <a:srgbClr val="000000"/>
                          </a:solidFill>
                          <a:effectLst/>
                          <a:latin typeface="Arial"/>
                        </a:rPr>
                        <a:t>Reduced opportunity?</a:t>
                      </a:r>
                    </a:p>
                  </a:txBody>
                  <a:tcPr marL="9180" marR="9180" marT="9180" marB="0" anchor="b">
                    <a:lnL>
                      <a:noFill/>
                    </a:lnL>
                    <a:lnR>
                      <a:noFill/>
                    </a:lnR>
                    <a:lnT>
                      <a:noFill/>
                    </a:lnT>
                    <a:lnB w="6350" cap="flat" cmpd="sng" algn="ctr">
                      <a:solidFill>
                        <a:srgbClr val="000000"/>
                      </a:solidFill>
                      <a:prstDash val="solid"/>
                      <a:round/>
                      <a:headEnd type="none" w="med" len="med"/>
                      <a:tailEnd type="none" w="med" len="med"/>
                    </a:lnB>
                    <a:solidFill>
                      <a:srgbClr val="FDE9D9"/>
                    </a:solidFill>
                  </a:tcPr>
                </a:tc>
              </a:tr>
              <a:tr h="182077">
                <a:tc>
                  <a:txBody>
                    <a:bodyPr/>
                    <a:lstStyle/>
                    <a:p>
                      <a:pPr algn="l" fontAlgn="b"/>
                      <a:r>
                        <a:rPr lang="en-GB" sz="1100" b="0" i="0" u="none" strike="noStrike">
                          <a:solidFill>
                            <a:srgbClr val="000000"/>
                          </a:solidFill>
                          <a:effectLst/>
                          <a:latin typeface="Arial"/>
                        </a:rPr>
                        <a:t>ISL</a:t>
                      </a:r>
                    </a:p>
                  </a:txBody>
                  <a:tcPr marL="9180" marR="9180" marT="918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w="6350" cap="flat" cmpd="sng" algn="ctr">
                      <a:solidFill>
                        <a:srgbClr val="000000"/>
                      </a:solidFill>
                      <a:prstDash val="solid"/>
                      <a:round/>
                      <a:headEnd type="none" w="med" len="med"/>
                      <a:tailEnd type="none" w="med" len="med"/>
                    </a:lnT>
                    <a:lnB>
                      <a:noFill/>
                    </a:lnB>
                    <a:solidFill>
                      <a:srgbClr val="C4D79B"/>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w="6350" cap="flat" cmpd="sng" algn="ctr">
                      <a:solidFill>
                        <a:srgbClr val="000000"/>
                      </a:solidFill>
                      <a:prstDash val="solid"/>
                      <a:round/>
                      <a:headEnd type="none" w="med" len="med"/>
                      <a:tailEnd type="none" w="med" len="med"/>
                    </a:lnT>
                    <a:lnB>
                      <a:noFill/>
                    </a:lnB>
                    <a:solidFill>
                      <a:srgbClr val="E6B8B7"/>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w="6350" cap="flat" cmpd="sng" algn="ctr">
                      <a:solidFill>
                        <a:srgbClr val="000000"/>
                      </a:solidFill>
                      <a:prstDash val="solid"/>
                      <a:round/>
                      <a:headEnd type="none" w="med" len="med"/>
                      <a:tailEnd type="none" w="med" len="med"/>
                    </a:lnT>
                    <a:lnB>
                      <a:noFill/>
                    </a:lnB>
                    <a:solidFill>
                      <a:srgbClr val="E6B8B7"/>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w="6350" cap="flat" cmpd="sng" algn="ctr">
                      <a:solidFill>
                        <a:srgbClr val="000000"/>
                      </a:solidFill>
                      <a:prstDash val="solid"/>
                      <a:round/>
                      <a:headEnd type="none" w="med" len="med"/>
                      <a:tailEnd type="none" w="med" len="med"/>
                    </a:lnT>
                    <a:lnB>
                      <a:noFill/>
                    </a:lnB>
                    <a:solidFill>
                      <a:srgbClr val="E6B8B7"/>
                    </a:solidFill>
                  </a:tcPr>
                </a:tc>
                <a:tc>
                  <a:txBody>
                    <a:bodyPr/>
                    <a:lstStyle/>
                    <a:p>
                      <a:pPr algn="ctr" fontAlgn="b"/>
                      <a:r>
                        <a:rPr lang="en-GB" sz="1100" b="0" i="0" u="none" strike="noStrike" dirty="0">
                          <a:solidFill>
                            <a:srgbClr val="000000"/>
                          </a:solidFill>
                          <a:effectLst/>
                          <a:latin typeface="Arial"/>
                        </a:rPr>
                        <a:t>Reduced opportunity</a:t>
                      </a:r>
                    </a:p>
                  </a:txBody>
                  <a:tcPr marL="9180" marR="9180" marT="9180" marB="0" anchor="b">
                    <a:lnL>
                      <a:noFill/>
                    </a:lnL>
                    <a:lnR>
                      <a:noFill/>
                    </a:lnR>
                    <a:lnT w="6350" cap="flat" cmpd="sng" algn="ctr">
                      <a:solidFill>
                        <a:srgbClr val="000000"/>
                      </a:solidFill>
                      <a:prstDash val="solid"/>
                      <a:round/>
                      <a:headEnd type="none" w="med" len="med"/>
                      <a:tailEnd type="none" w="med" len="med"/>
                    </a:lnT>
                    <a:lnB>
                      <a:noFill/>
                    </a:lnB>
                    <a:solidFill>
                      <a:srgbClr val="FCD5B4"/>
                    </a:solidFill>
                  </a:tcPr>
                </a:tc>
              </a:tr>
              <a:tr h="182077">
                <a:tc>
                  <a:txBody>
                    <a:bodyPr/>
                    <a:lstStyle/>
                    <a:p>
                      <a:pPr algn="l" fontAlgn="b"/>
                      <a:r>
                        <a:rPr lang="en-GB" sz="1100" b="0" i="0" u="none" strike="noStrike">
                          <a:solidFill>
                            <a:srgbClr val="000000"/>
                          </a:solidFill>
                          <a:effectLst/>
                          <a:latin typeface="Arial"/>
                        </a:rPr>
                        <a:t>NOR</a:t>
                      </a:r>
                    </a:p>
                  </a:txBody>
                  <a:tcPr marL="9180" marR="9180" marT="918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dirty="0">
                          <a:solidFill>
                            <a:srgbClr val="000000"/>
                          </a:solidFill>
                          <a:effectLst/>
                          <a:latin typeface="Arial"/>
                        </a:rPr>
                        <a:t>Reduced opportunity</a:t>
                      </a:r>
                    </a:p>
                  </a:txBody>
                  <a:tcPr marL="9180" marR="9180" marT="9180" marB="0" anchor="b">
                    <a:lnL>
                      <a:noFill/>
                    </a:lnL>
                    <a:lnR>
                      <a:noFill/>
                    </a:lnR>
                    <a:lnT>
                      <a:noFill/>
                    </a:lnT>
                    <a:lnB>
                      <a:noFill/>
                    </a:lnB>
                    <a:solidFill>
                      <a:srgbClr val="FCD5B4"/>
                    </a:solidFill>
                  </a:tcPr>
                </a:tc>
              </a:tr>
              <a:tr h="182077">
                <a:tc>
                  <a:txBody>
                    <a:bodyPr/>
                    <a:lstStyle/>
                    <a:p>
                      <a:pPr algn="l" fontAlgn="b"/>
                      <a:r>
                        <a:rPr lang="en-GB" sz="1100" b="0" i="0" u="none" strike="noStrike">
                          <a:solidFill>
                            <a:srgbClr val="000000"/>
                          </a:solidFill>
                          <a:effectLst/>
                          <a:latin typeface="Arial"/>
                        </a:rPr>
                        <a:t>KOR</a:t>
                      </a:r>
                    </a:p>
                  </a:txBody>
                  <a:tcPr marL="9180" marR="9180" marT="918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dirty="0">
                          <a:solidFill>
                            <a:srgbClr val="000000"/>
                          </a:solidFill>
                          <a:effectLst/>
                          <a:latin typeface="Arial"/>
                        </a:rPr>
                        <a:t>Reduced opportunity</a:t>
                      </a:r>
                    </a:p>
                  </a:txBody>
                  <a:tcPr marL="9180" marR="9180" marT="9180" marB="0" anchor="b">
                    <a:lnL>
                      <a:noFill/>
                    </a:lnL>
                    <a:lnR>
                      <a:noFill/>
                    </a:lnR>
                    <a:lnT>
                      <a:noFill/>
                    </a:lnT>
                    <a:lnB>
                      <a:noFill/>
                    </a:lnB>
                    <a:solidFill>
                      <a:srgbClr val="FCD5B4"/>
                    </a:solidFill>
                  </a:tcPr>
                </a:tc>
              </a:tr>
              <a:tr h="182077">
                <a:tc>
                  <a:txBody>
                    <a:bodyPr/>
                    <a:lstStyle/>
                    <a:p>
                      <a:pPr algn="l" fontAlgn="b"/>
                      <a:r>
                        <a:rPr lang="en-GB" sz="1100" b="0" i="0" u="none" strike="noStrike">
                          <a:solidFill>
                            <a:srgbClr val="000000"/>
                          </a:solidFill>
                          <a:effectLst/>
                          <a:latin typeface="Arial"/>
                        </a:rPr>
                        <a:t>ESP</a:t>
                      </a:r>
                    </a:p>
                  </a:txBody>
                  <a:tcPr marL="9180" marR="9180" marT="918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dirty="0">
                          <a:solidFill>
                            <a:srgbClr val="000000"/>
                          </a:solidFill>
                          <a:effectLst/>
                          <a:latin typeface="Arial"/>
                        </a:rPr>
                        <a:t>Reduced opportunity</a:t>
                      </a:r>
                    </a:p>
                  </a:txBody>
                  <a:tcPr marL="9180" marR="9180" marT="9180" marB="0" anchor="b">
                    <a:lnL>
                      <a:noFill/>
                    </a:lnL>
                    <a:lnR>
                      <a:noFill/>
                    </a:lnR>
                    <a:lnT>
                      <a:noFill/>
                    </a:lnT>
                    <a:lnB>
                      <a:noFill/>
                    </a:lnB>
                    <a:solidFill>
                      <a:srgbClr val="FCD5B4"/>
                    </a:solidFill>
                  </a:tcPr>
                </a:tc>
              </a:tr>
              <a:tr h="182077">
                <a:tc>
                  <a:txBody>
                    <a:bodyPr/>
                    <a:lstStyle/>
                    <a:p>
                      <a:pPr algn="l" fontAlgn="b"/>
                      <a:r>
                        <a:rPr lang="en-GB" sz="1100" b="0" i="0" u="none" strike="noStrike">
                          <a:solidFill>
                            <a:srgbClr val="000000"/>
                          </a:solidFill>
                          <a:effectLst/>
                          <a:latin typeface="Arial"/>
                        </a:rPr>
                        <a:t>GBR</a:t>
                      </a:r>
                    </a:p>
                  </a:txBody>
                  <a:tcPr marL="9180" marR="9180" marT="918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dirty="0">
                          <a:solidFill>
                            <a:srgbClr val="000000"/>
                          </a:solidFill>
                          <a:effectLst/>
                          <a:latin typeface="Arial"/>
                        </a:rPr>
                        <a:t>Reduced opportunity</a:t>
                      </a:r>
                    </a:p>
                  </a:txBody>
                  <a:tcPr marL="9180" marR="9180" marT="9180" marB="0" anchor="b">
                    <a:lnL>
                      <a:noFill/>
                    </a:lnL>
                    <a:lnR>
                      <a:noFill/>
                    </a:lnR>
                    <a:lnT>
                      <a:noFill/>
                    </a:lnT>
                    <a:lnB>
                      <a:noFill/>
                    </a:lnB>
                    <a:solidFill>
                      <a:srgbClr val="FCD5B4"/>
                    </a:solidFill>
                  </a:tcPr>
                </a:tc>
              </a:tr>
              <a:tr h="182077">
                <a:tc>
                  <a:txBody>
                    <a:bodyPr/>
                    <a:lstStyle/>
                    <a:p>
                      <a:pPr algn="l" fontAlgn="b"/>
                      <a:r>
                        <a:rPr lang="en-GB" sz="1100" b="0" i="0" u="none" strike="noStrike">
                          <a:solidFill>
                            <a:srgbClr val="000000"/>
                          </a:solidFill>
                          <a:effectLst/>
                          <a:latin typeface="Arial"/>
                        </a:rPr>
                        <a:t>CZE</a:t>
                      </a:r>
                    </a:p>
                  </a:txBody>
                  <a:tcPr marL="9180" marR="9180" marT="918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dirty="0">
                          <a:solidFill>
                            <a:srgbClr val="000000"/>
                          </a:solidFill>
                          <a:effectLst/>
                          <a:latin typeface="Arial"/>
                        </a:rPr>
                        <a:t>Reduced opportunity</a:t>
                      </a:r>
                    </a:p>
                  </a:txBody>
                  <a:tcPr marL="9180" marR="9180" marT="9180" marB="0" anchor="b">
                    <a:lnL>
                      <a:noFill/>
                    </a:lnL>
                    <a:lnR>
                      <a:noFill/>
                    </a:lnR>
                    <a:lnT>
                      <a:noFill/>
                    </a:lnT>
                    <a:lnB>
                      <a:noFill/>
                    </a:lnB>
                    <a:solidFill>
                      <a:srgbClr val="FCD5B4"/>
                    </a:solidFill>
                  </a:tcPr>
                </a:tc>
              </a:tr>
              <a:tr h="182077">
                <a:tc>
                  <a:txBody>
                    <a:bodyPr/>
                    <a:lstStyle/>
                    <a:p>
                      <a:pPr algn="l" fontAlgn="b"/>
                      <a:r>
                        <a:rPr lang="en-GB" sz="1100" b="0" i="0" u="none" strike="noStrike">
                          <a:solidFill>
                            <a:srgbClr val="000000"/>
                          </a:solidFill>
                          <a:effectLst/>
                          <a:latin typeface="Arial"/>
                        </a:rPr>
                        <a:t>EST</a:t>
                      </a:r>
                    </a:p>
                  </a:txBody>
                  <a:tcPr marL="9180" marR="9180" marT="918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dirty="0">
                          <a:solidFill>
                            <a:srgbClr val="000000"/>
                          </a:solidFill>
                          <a:effectLst/>
                          <a:latin typeface="Arial"/>
                        </a:rPr>
                        <a:t>Reduced opportunity</a:t>
                      </a:r>
                    </a:p>
                  </a:txBody>
                  <a:tcPr marL="9180" marR="9180" marT="9180" marB="0" anchor="b">
                    <a:lnL>
                      <a:noFill/>
                    </a:lnL>
                    <a:lnR>
                      <a:noFill/>
                    </a:lnR>
                    <a:lnT>
                      <a:noFill/>
                    </a:lnT>
                    <a:lnB>
                      <a:noFill/>
                    </a:lnB>
                    <a:solidFill>
                      <a:srgbClr val="FCD5B4"/>
                    </a:solidFill>
                  </a:tcPr>
                </a:tc>
              </a:tr>
              <a:tr h="182077">
                <a:tc>
                  <a:txBody>
                    <a:bodyPr/>
                    <a:lstStyle/>
                    <a:p>
                      <a:pPr algn="l" fontAlgn="b"/>
                      <a:r>
                        <a:rPr lang="en-GB" sz="1100" b="0" i="0" u="none" strike="noStrike">
                          <a:solidFill>
                            <a:srgbClr val="000000"/>
                          </a:solidFill>
                          <a:effectLst/>
                          <a:latin typeface="Arial"/>
                        </a:rPr>
                        <a:t>USA</a:t>
                      </a:r>
                    </a:p>
                  </a:txBody>
                  <a:tcPr marL="9180" marR="9180" marT="918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dirty="0">
                          <a:solidFill>
                            <a:srgbClr val="000000"/>
                          </a:solidFill>
                          <a:effectLst/>
                          <a:latin typeface="Arial"/>
                        </a:rPr>
                        <a:t>Reduced opportunity</a:t>
                      </a:r>
                    </a:p>
                  </a:txBody>
                  <a:tcPr marL="9180" marR="9180" marT="9180" marB="0" anchor="b">
                    <a:lnL>
                      <a:noFill/>
                    </a:lnL>
                    <a:lnR>
                      <a:noFill/>
                    </a:lnR>
                    <a:lnT>
                      <a:noFill/>
                    </a:lnT>
                    <a:lnB>
                      <a:noFill/>
                    </a:lnB>
                    <a:solidFill>
                      <a:srgbClr val="FCD5B4"/>
                    </a:solidFill>
                  </a:tcPr>
                </a:tc>
              </a:tr>
              <a:tr h="182077">
                <a:tc>
                  <a:txBody>
                    <a:bodyPr/>
                    <a:lstStyle/>
                    <a:p>
                      <a:pPr algn="l" fontAlgn="b"/>
                      <a:r>
                        <a:rPr lang="en-GB" sz="1100" b="0" i="0" u="none" strike="noStrike">
                          <a:solidFill>
                            <a:srgbClr val="000000"/>
                          </a:solidFill>
                          <a:effectLst/>
                          <a:latin typeface="Arial"/>
                        </a:rPr>
                        <a:t>LVA</a:t>
                      </a:r>
                    </a:p>
                  </a:txBody>
                  <a:tcPr marL="9180" marR="9180" marT="918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dirty="0">
                          <a:solidFill>
                            <a:srgbClr val="000000"/>
                          </a:solidFill>
                          <a:effectLst/>
                          <a:latin typeface="Arial"/>
                        </a:rPr>
                        <a:t>Reduced opportunity</a:t>
                      </a:r>
                    </a:p>
                  </a:txBody>
                  <a:tcPr marL="9180" marR="9180" marT="9180" marB="0" anchor="b">
                    <a:lnL>
                      <a:noFill/>
                    </a:lnL>
                    <a:lnR>
                      <a:noFill/>
                    </a:lnR>
                    <a:lnT>
                      <a:noFill/>
                    </a:lnT>
                    <a:lnB>
                      <a:noFill/>
                    </a:lnB>
                    <a:solidFill>
                      <a:srgbClr val="FCD5B4"/>
                    </a:solidFill>
                  </a:tcPr>
                </a:tc>
              </a:tr>
              <a:tr h="182077">
                <a:tc>
                  <a:txBody>
                    <a:bodyPr/>
                    <a:lstStyle/>
                    <a:p>
                      <a:pPr algn="l" fontAlgn="b"/>
                      <a:r>
                        <a:rPr lang="en-GB" sz="1100" b="0" i="0" u="none" strike="noStrike">
                          <a:solidFill>
                            <a:srgbClr val="000000"/>
                          </a:solidFill>
                          <a:effectLst/>
                          <a:latin typeface="Arial"/>
                        </a:rPr>
                        <a:t>AUS</a:t>
                      </a:r>
                    </a:p>
                  </a:txBody>
                  <a:tcPr marL="9180" marR="9180" marT="918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dirty="0">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Up</a:t>
                      </a:r>
                    </a:p>
                  </a:txBody>
                  <a:tcPr marL="9180" marR="9180" marT="9180" marB="0" anchor="b">
                    <a:lnL>
                      <a:noFill/>
                    </a:lnL>
                    <a:lnR>
                      <a:noFill/>
                    </a:lnR>
                    <a:lnT>
                      <a:noFill/>
                    </a:lnT>
                    <a:lnB>
                      <a:noFill/>
                    </a:lnB>
                    <a:solidFill>
                      <a:srgbClr val="C4D79B"/>
                    </a:solidFill>
                  </a:tcPr>
                </a:tc>
                <a:tc>
                  <a:txBody>
                    <a:bodyPr/>
                    <a:lstStyle/>
                    <a:p>
                      <a:pPr algn="ctr" fontAlgn="b"/>
                      <a:r>
                        <a:rPr lang="en-GB" sz="1100" b="0" i="0" u="none" strike="noStrike">
                          <a:solidFill>
                            <a:srgbClr val="000000"/>
                          </a:solidFill>
                          <a:effectLst/>
                          <a:latin typeface="Arial"/>
                        </a:rPr>
                        <a:t>Down</a:t>
                      </a:r>
                    </a:p>
                  </a:txBody>
                  <a:tcPr marL="9180" marR="9180" marT="9180" marB="0" anchor="b">
                    <a:lnL>
                      <a:noFill/>
                    </a:lnL>
                    <a:lnR>
                      <a:noFill/>
                    </a:lnR>
                    <a:lnT>
                      <a:noFill/>
                    </a:lnT>
                    <a:lnB>
                      <a:noFill/>
                    </a:lnB>
                    <a:solidFill>
                      <a:srgbClr val="E6B8B7"/>
                    </a:solidFill>
                  </a:tcPr>
                </a:tc>
                <a:tc>
                  <a:txBody>
                    <a:bodyPr/>
                    <a:lstStyle/>
                    <a:p>
                      <a:pPr algn="ctr" fontAlgn="b"/>
                      <a:r>
                        <a:rPr lang="en-GB" sz="1100" b="0" i="0" u="none" strike="noStrike" dirty="0">
                          <a:solidFill>
                            <a:srgbClr val="000000"/>
                          </a:solidFill>
                          <a:effectLst/>
                          <a:latin typeface="Arial"/>
                        </a:rPr>
                        <a:t>Reduced opportunity</a:t>
                      </a:r>
                    </a:p>
                  </a:txBody>
                  <a:tcPr marL="9180" marR="9180" marT="9180" marB="0" anchor="b">
                    <a:lnL>
                      <a:noFill/>
                    </a:lnL>
                    <a:lnR>
                      <a:noFill/>
                    </a:lnR>
                    <a:lnT>
                      <a:noFill/>
                    </a:lnT>
                    <a:lnB>
                      <a:noFill/>
                    </a:lnB>
                    <a:solidFill>
                      <a:srgbClr val="FCD5B4"/>
                    </a:solidFill>
                  </a:tcPr>
                </a:tc>
              </a:tr>
            </a:tbl>
          </a:graphicData>
        </a:graphic>
      </p:graphicFrame>
    </p:spTree>
    <p:extLst>
      <p:ext uri="{BB962C8B-B14F-4D97-AF65-F5344CB8AC3E}">
        <p14:creationId xmlns:p14="http://schemas.microsoft.com/office/powerpoint/2010/main" val="170861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800" dirty="0" err="1" smtClean="0"/>
              <a:t>Spare</a:t>
            </a:r>
            <a:r>
              <a:rPr lang="fr-CA" sz="2800" dirty="0" smtClean="0"/>
              <a:t> slides</a:t>
            </a:r>
            <a:endParaRPr lang="en-GB" sz="2800" dirty="0"/>
          </a:p>
        </p:txBody>
      </p:sp>
      <p:sp>
        <p:nvSpPr>
          <p:cNvPr id="5" name="Slide Number Placeholder 4"/>
          <p:cNvSpPr>
            <a:spLocks noGrp="1"/>
          </p:cNvSpPr>
          <p:nvPr>
            <p:ph type="sldNum" sz="quarter" idx="4"/>
          </p:nvPr>
        </p:nvSpPr>
        <p:spPr/>
        <p:txBody>
          <a:bodyPr/>
          <a:lstStyle/>
          <a:p>
            <a:fld id="{B6F15528-21DE-4FAA-801E-634DDDAF4B2B}" type="slidenum">
              <a:rPr lang="en-US" smtClean="0"/>
              <a:pPr/>
              <a:t>26</a:t>
            </a:fld>
            <a:endParaRPr lang="en-US" dirty="0"/>
          </a:p>
        </p:txBody>
      </p:sp>
      <p:sp>
        <p:nvSpPr>
          <p:cNvPr id="6" name="TextBox 5"/>
          <p:cNvSpPr txBox="1"/>
          <p:nvPr/>
        </p:nvSpPr>
        <p:spPr>
          <a:xfrm>
            <a:off x="755576" y="1362834"/>
            <a:ext cx="7560840" cy="538609"/>
          </a:xfrm>
          <a:prstGeom prst="rect">
            <a:avLst/>
          </a:prstGeom>
          <a:noFill/>
        </p:spPr>
        <p:txBody>
          <a:bodyPr wrap="square" rtlCol="0">
            <a:spAutoFit/>
          </a:bodyPr>
          <a:lstStyle/>
          <a:p>
            <a:pPr algn="ctr"/>
            <a:r>
              <a:rPr lang="en-US" b="1" dirty="0" smtClean="0">
                <a:solidFill>
                  <a:srgbClr val="0070C0"/>
                </a:solidFill>
                <a:latin typeface="Arial Narrow" panose="020B0606020202030204" pitchFamily="34" charset="0"/>
              </a:rPr>
              <a:t>The increase in involuntary separations is greater for younger workers</a:t>
            </a:r>
            <a:endParaRPr lang="en-US" b="1" dirty="0">
              <a:solidFill>
                <a:srgbClr val="0070C0"/>
              </a:solidFill>
              <a:latin typeface="Arial Narrow" panose="020B0606020202030204" pitchFamily="34" charset="0"/>
            </a:endParaRPr>
          </a:p>
          <a:p>
            <a:pPr algn="ctr"/>
            <a:r>
              <a:rPr lang="en-US" sz="1100" i="1" dirty="0" smtClean="0">
                <a:solidFill>
                  <a:schemeClr val="tx1">
                    <a:lumMod val="50000"/>
                  </a:schemeClr>
                </a:solidFill>
              </a:rPr>
              <a:t>Change in the share of separations that were involuntary, mid-2000s to mid-2010s</a:t>
            </a:r>
            <a:endParaRPr lang="en-GB" sz="1100" i="1" dirty="0">
              <a:solidFill>
                <a:schemeClr val="tx1">
                  <a:lumMod val="50000"/>
                </a:schemeClr>
              </a:solidFill>
            </a:endParaRPr>
          </a:p>
        </p:txBody>
      </p:sp>
      <p:graphicFrame>
        <p:nvGraphicFramePr>
          <p:cNvPr id="7" name="Chart 6"/>
          <p:cNvGraphicFramePr>
            <a:graphicFrameLocks/>
          </p:cNvGraphicFramePr>
          <p:nvPr>
            <p:extLst>
              <p:ext uri="{D42A27DB-BD31-4B8C-83A1-F6EECF244321}">
                <p14:modId xmlns:p14="http://schemas.microsoft.com/office/powerpoint/2010/main" val="974748378"/>
              </p:ext>
            </p:extLst>
          </p:nvPr>
        </p:nvGraphicFramePr>
        <p:xfrm>
          <a:off x="348939" y="1901443"/>
          <a:ext cx="8795061" cy="361578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18366" y="5669970"/>
            <a:ext cx="8158090" cy="553998"/>
          </a:xfrm>
          <a:prstGeom prst="rect">
            <a:avLst/>
          </a:prstGeom>
          <a:noFill/>
        </p:spPr>
        <p:txBody>
          <a:bodyPr wrap="square" rtlCol="0">
            <a:spAutoFit/>
          </a:bodyPr>
          <a:lstStyle/>
          <a:p>
            <a:r>
              <a:rPr lang="en-GB" sz="1000" dirty="0" smtClean="0">
                <a:solidFill>
                  <a:schemeClr val="tx1">
                    <a:lumMod val="50000"/>
                  </a:schemeClr>
                </a:solidFill>
                <a:latin typeface="+mj-lt"/>
              </a:rPr>
              <a:t>Source: </a:t>
            </a:r>
            <a:r>
              <a:rPr lang="en-GB" sz="1000" dirty="0">
                <a:solidFill>
                  <a:schemeClr val="tx1">
                    <a:lumMod val="50000"/>
                  </a:schemeClr>
                </a:solidFill>
                <a:latin typeface="+mj-lt"/>
              </a:rPr>
              <a:t>European labour force survey (EU-LFS), German Socio-Economic Panel (GSOEP) survey for Germany, HILDA longitudinal survey for </a:t>
            </a:r>
            <a:r>
              <a:rPr lang="en-GB" sz="1000" dirty="0" smtClean="0">
                <a:solidFill>
                  <a:schemeClr val="tx1">
                    <a:lumMod val="50000"/>
                  </a:schemeClr>
                </a:solidFill>
                <a:latin typeface="+mj-lt"/>
              </a:rPr>
              <a:t>Australia, </a:t>
            </a:r>
            <a:r>
              <a:rPr lang="en-GB" sz="1000" dirty="0">
                <a:solidFill>
                  <a:schemeClr val="tx1">
                    <a:lumMod val="50000"/>
                  </a:schemeClr>
                </a:solidFill>
                <a:latin typeface="+mj-lt"/>
              </a:rPr>
              <a:t>KHPS longitudinal survey for </a:t>
            </a:r>
            <a:r>
              <a:rPr lang="en-GB" sz="1000" dirty="0" smtClean="0">
                <a:solidFill>
                  <a:schemeClr val="tx1">
                    <a:lumMod val="50000"/>
                  </a:schemeClr>
                </a:solidFill>
                <a:latin typeface="+mj-lt"/>
              </a:rPr>
              <a:t>Japan.</a:t>
            </a:r>
            <a:endParaRPr lang="en-GB" sz="1000" dirty="0">
              <a:solidFill>
                <a:schemeClr val="tx1">
                  <a:lumMod val="50000"/>
                </a:schemeClr>
              </a:solidFill>
              <a:latin typeface="+mj-lt"/>
            </a:endParaRPr>
          </a:p>
          <a:p>
            <a:r>
              <a:rPr lang="en-GB" sz="1000" dirty="0" smtClean="0">
                <a:solidFill>
                  <a:schemeClr val="tx1">
                    <a:lumMod val="50000"/>
                  </a:schemeClr>
                </a:solidFill>
                <a:latin typeface="+mj-lt"/>
              </a:rPr>
              <a:t>.</a:t>
            </a:r>
            <a:endParaRPr lang="en-GB" sz="1000" dirty="0">
              <a:solidFill>
                <a:schemeClr val="tx1">
                  <a:lumMod val="50000"/>
                </a:schemeClr>
              </a:solidFill>
              <a:latin typeface="+mj-lt"/>
            </a:endParaRPr>
          </a:p>
        </p:txBody>
      </p:sp>
    </p:spTree>
    <p:extLst>
      <p:ext uri="{BB962C8B-B14F-4D97-AF65-F5344CB8AC3E}">
        <p14:creationId xmlns:p14="http://schemas.microsoft.com/office/powerpoint/2010/main" val="24129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800" dirty="0" err="1" smtClean="0"/>
              <a:t>Spare</a:t>
            </a:r>
            <a:r>
              <a:rPr lang="fr-CA" sz="2800" dirty="0" smtClean="0"/>
              <a:t> slides</a:t>
            </a:r>
            <a:endParaRPr lang="en-GB" sz="2800" dirty="0"/>
          </a:p>
        </p:txBody>
      </p:sp>
      <p:sp>
        <p:nvSpPr>
          <p:cNvPr id="5" name="Slide Number Placeholder 4"/>
          <p:cNvSpPr>
            <a:spLocks noGrp="1"/>
          </p:cNvSpPr>
          <p:nvPr>
            <p:ph type="sldNum" sz="quarter" idx="4"/>
          </p:nvPr>
        </p:nvSpPr>
        <p:spPr/>
        <p:txBody>
          <a:bodyPr/>
          <a:lstStyle/>
          <a:p>
            <a:fld id="{B6F15528-21DE-4FAA-801E-634DDDAF4B2B}" type="slidenum">
              <a:rPr lang="en-US" smtClean="0"/>
              <a:pPr/>
              <a:t>27</a:t>
            </a:fld>
            <a:endParaRPr lang="en-US" dirty="0"/>
          </a:p>
        </p:txBody>
      </p:sp>
      <p:sp>
        <p:nvSpPr>
          <p:cNvPr id="6" name="TextBox 5"/>
          <p:cNvSpPr txBox="1"/>
          <p:nvPr/>
        </p:nvSpPr>
        <p:spPr>
          <a:xfrm>
            <a:off x="755576" y="1362834"/>
            <a:ext cx="7560840" cy="707886"/>
          </a:xfrm>
          <a:prstGeom prst="rect">
            <a:avLst/>
          </a:prstGeom>
          <a:noFill/>
        </p:spPr>
        <p:txBody>
          <a:bodyPr wrap="square" rtlCol="0">
            <a:spAutoFit/>
          </a:bodyPr>
          <a:lstStyle/>
          <a:p>
            <a:pPr algn="ctr"/>
            <a:r>
              <a:rPr lang="en-US" b="1" dirty="0" smtClean="0">
                <a:solidFill>
                  <a:srgbClr val="0070C0"/>
                </a:solidFill>
                <a:latin typeface="Arial Narrow" panose="020B0606020202030204" pitchFamily="34" charset="0"/>
              </a:rPr>
              <a:t>Job-to-job transitions drive tenure changes in most countries</a:t>
            </a:r>
            <a:endParaRPr lang="en-US" b="1" dirty="0">
              <a:solidFill>
                <a:srgbClr val="0070C0"/>
              </a:solidFill>
              <a:latin typeface="Arial Narrow" panose="020B0606020202030204" pitchFamily="34" charset="0"/>
            </a:endParaRPr>
          </a:p>
          <a:p>
            <a:pPr algn="ctr"/>
            <a:r>
              <a:rPr lang="en-US" sz="1100" i="1" dirty="0" smtClean="0">
                <a:solidFill>
                  <a:schemeClr val="tx1">
                    <a:lumMod val="50000"/>
                  </a:schemeClr>
                </a:solidFill>
              </a:rPr>
              <a:t>Change in job-to-job rate vs average change in tenure, mid-2000s to mid-2010s</a:t>
            </a:r>
          </a:p>
          <a:p>
            <a:pPr algn="ctr"/>
            <a:r>
              <a:rPr lang="en-US" sz="1100" i="1" dirty="0" smtClean="0">
                <a:solidFill>
                  <a:schemeClr val="tx1">
                    <a:lumMod val="50000"/>
                  </a:schemeClr>
                </a:solidFill>
              </a:rPr>
              <a:t>Difference </a:t>
            </a:r>
            <a:r>
              <a:rPr lang="en-US" sz="1100" i="1" dirty="0">
                <a:solidFill>
                  <a:schemeClr val="tx1">
                    <a:lumMod val="50000"/>
                  </a:schemeClr>
                </a:solidFill>
              </a:rPr>
              <a:t>from OECD average (0,0</a:t>
            </a:r>
            <a:r>
              <a:rPr lang="en-US" sz="1100" i="1" dirty="0" smtClean="0">
                <a:solidFill>
                  <a:schemeClr val="tx1">
                    <a:lumMod val="50000"/>
                  </a:schemeClr>
                </a:solidFill>
              </a:rPr>
              <a:t>)</a:t>
            </a:r>
            <a:endParaRPr lang="en-GB" sz="1100" i="1" dirty="0">
              <a:solidFill>
                <a:schemeClr val="tx1">
                  <a:lumMod val="50000"/>
                </a:schemeClr>
              </a:solidFill>
            </a:endParaRPr>
          </a:p>
        </p:txBody>
      </p:sp>
      <p:graphicFrame>
        <p:nvGraphicFramePr>
          <p:cNvPr id="8" name="Chart 7"/>
          <p:cNvGraphicFramePr>
            <a:graphicFrameLocks/>
          </p:cNvGraphicFramePr>
          <p:nvPr>
            <p:extLst>
              <p:ext uri="{D42A27DB-BD31-4B8C-83A1-F6EECF244321}">
                <p14:modId xmlns:p14="http://schemas.microsoft.com/office/powerpoint/2010/main" val="3181701338"/>
              </p:ext>
            </p:extLst>
          </p:nvPr>
        </p:nvGraphicFramePr>
        <p:xfrm>
          <a:off x="323528" y="1901444"/>
          <a:ext cx="8640960" cy="361578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18366" y="5669970"/>
            <a:ext cx="8158090" cy="553998"/>
          </a:xfrm>
          <a:prstGeom prst="rect">
            <a:avLst/>
          </a:prstGeom>
          <a:noFill/>
        </p:spPr>
        <p:txBody>
          <a:bodyPr wrap="square" rtlCol="0">
            <a:spAutoFit/>
          </a:bodyPr>
          <a:lstStyle/>
          <a:p>
            <a:r>
              <a:rPr lang="en-GB" sz="1000" dirty="0" smtClean="0">
                <a:solidFill>
                  <a:schemeClr val="tx1">
                    <a:lumMod val="50000"/>
                  </a:schemeClr>
                </a:solidFill>
                <a:latin typeface="+mj-lt"/>
              </a:rPr>
              <a:t>Source: </a:t>
            </a:r>
            <a:r>
              <a:rPr lang="en-GB" sz="1000" dirty="0">
                <a:solidFill>
                  <a:schemeClr val="tx1">
                    <a:lumMod val="50000"/>
                  </a:schemeClr>
                </a:solidFill>
                <a:latin typeface="+mj-lt"/>
              </a:rPr>
              <a:t>European labour force survey (EU-LFS), German Socio-Economic Panel (GSOEP) survey for Germany, HILDA longitudinal survey for Australia, KLIPS longitudinal survey for Korea, KHPS longitudinal survey for Japan, and the CPS January Supplement for the United States.</a:t>
            </a:r>
          </a:p>
          <a:p>
            <a:r>
              <a:rPr lang="en-GB" sz="1000" dirty="0" smtClean="0">
                <a:solidFill>
                  <a:schemeClr val="tx1">
                    <a:lumMod val="50000"/>
                  </a:schemeClr>
                </a:solidFill>
                <a:latin typeface="+mj-lt"/>
              </a:rPr>
              <a:t>.</a:t>
            </a:r>
            <a:endParaRPr lang="en-GB" sz="1000" dirty="0">
              <a:solidFill>
                <a:schemeClr val="tx1">
                  <a:lumMod val="50000"/>
                </a:schemeClr>
              </a:solidFill>
              <a:latin typeface="+mj-lt"/>
            </a:endParaRPr>
          </a:p>
        </p:txBody>
      </p:sp>
    </p:spTree>
    <p:extLst>
      <p:ext uri="{BB962C8B-B14F-4D97-AF65-F5344CB8AC3E}">
        <p14:creationId xmlns:p14="http://schemas.microsoft.com/office/powerpoint/2010/main" val="35073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800" dirty="0" err="1" smtClean="0"/>
              <a:t>Spare</a:t>
            </a:r>
            <a:r>
              <a:rPr lang="fr-CA" sz="2800" dirty="0" smtClean="0"/>
              <a:t> slides</a:t>
            </a:r>
            <a:endParaRPr lang="en-GB" sz="2800" dirty="0"/>
          </a:p>
        </p:txBody>
      </p:sp>
      <p:sp>
        <p:nvSpPr>
          <p:cNvPr id="5" name="Slide Number Placeholder 4"/>
          <p:cNvSpPr>
            <a:spLocks noGrp="1"/>
          </p:cNvSpPr>
          <p:nvPr>
            <p:ph type="sldNum" sz="quarter" idx="4"/>
          </p:nvPr>
        </p:nvSpPr>
        <p:spPr/>
        <p:txBody>
          <a:bodyPr/>
          <a:lstStyle/>
          <a:p>
            <a:fld id="{B6F15528-21DE-4FAA-801E-634DDDAF4B2B}" type="slidenum">
              <a:rPr lang="en-US" smtClean="0"/>
              <a:pPr/>
              <a:t>28</a:t>
            </a:fld>
            <a:endParaRPr lang="en-US" dirty="0"/>
          </a:p>
        </p:txBody>
      </p:sp>
      <p:sp>
        <p:nvSpPr>
          <p:cNvPr id="6" name="TextBox 5"/>
          <p:cNvSpPr txBox="1"/>
          <p:nvPr/>
        </p:nvSpPr>
        <p:spPr>
          <a:xfrm>
            <a:off x="755576" y="1362834"/>
            <a:ext cx="7560840" cy="877163"/>
          </a:xfrm>
          <a:prstGeom prst="rect">
            <a:avLst/>
          </a:prstGeom>
          <a:noFill/>
        </p:spPr>
        <p:txBody>
          <a:bodyPr wrap="square" rtlCol="0">
            <a:spAutoFit/>
          </a:bodyPr>
          <a:lstStyle/>
          <a:p>
            <a:pPr algn="ctr"/>
            <a:r>
              <a:rPr lang="en-US" b="1" dirty="0" smtClean="0">
                <a:solidFill>
                  <a:srgbClr val="0070C0"/>
                </a:solidFill>
                <a:latin typeface="Arial Narrow" panose="020B0606020202030204" pitchFamily="34" charset="0"/>
              </a:rPr>
              <a:t>There are regional trends in increased separations</a:t>
            </a:r>
            <a:endParaRPr lang="en-US" b="1" dirty="0">
              <a:solidFill>
                <a:srgbClr val="0070C0"/>
              </a:solidFill>
              <a:latin typeface="Arial Narrow" panose="020B0606020202030204" pitchFamily="34" charset="0"/>
            </a:endParaRPr>
          </a:p>
          <a:p>
            <a:pPr algn="ctr"/>
            <a:r>
              <a:rPr lang="en-US" sz="1100" i="1" dirty="0">
                <a:solidFill>
                  <a:schemeClr val="tx1">
                    <a:lumMod val="50000"/>
                  </a:schemeClr>
                </a:solidFill>
              </a:rPr>
              <a:t>Change in </a:t>
            </a:r>
            <a:r>
              <a:rPr lang="en-US" sz="1100" i="1" dirty="0" smtClean="0">
                <a:solidFill>
                  <a:schemeClr val="tx1">
                    <a:lumMod val="50000"/>
                  </a:schemeClr>
                </a:solidFill>
              </a:rPr>
              <a:t>employment-to-</a:t>
            </a:r>
            <a:r>
              <a:rPr lang="en-US" sz="1100" i="1" dirty="0" err="1" smtClean="0">
                <a:solidFill>
                  <a:schemeClr val="tx1">
                    <a:lumMod val="50000"/>
                  </a:schemeClr>
                </a:solidFill>
              </a:rPr>
              <a:t>nonemployment</a:t>
            </a:r>
            <a:r>
              <a:rPr lang="en-US" sz="1100" i="1" dirty="0" smtClean="0">
                <a:solidFill>
                  <a:schemeClr val="tx1">
                    <a:lumMod val="50000"/>
                  </a:schemeClr>
                </a:solidFill>
              </a:rPr>
              <a:t> </a:t>
            </a:r>
            <a:r>
              <a:rPr lang="en-US" sz="1100" i="1" dirty="0">
                <a:solidFill>
                  <a:schemeClr val="tx1">
                    <a:lumMod val="50000"/>
                  </a:schemeClr>
                </a:solidFill>
              </a:rPr>
              <a:t>vs average change in tenure, mid-2000s to </a:t>
            </a:r>
            <a:r>
              <a:rPr lang="en-US" sz="1100" i="1" dirty="0" smtClean="0">
                <a:solidFill>
                  <a:schemeClr val="tx1">
                    <a:lumMod val="50000"/>
                  </a:schemeClr>
                </a:solidFill>
              </a:rPr>
              <a:t>mid-2010s</a:t>
            </a:r>
          </a:p>
          <a:p>
            <a:pPr algn="ctr"/>
            <a:r>
              <a:rPr lang="en-US" sz="1100" i="1" dirty="0">
                <a:solidFill>
                  <a:schemeClr val="tx1">
                    <a:lumMod val="50000"/>
                  </a:schemeClr>
                </a:solidFill>
              </a:rPr>
              <a:t>D</a:t>
            </a:r>
            <a:r>
              <a:rPr lang="en-US" sz="1100" i="1" dirty="0" smtClean="0">
                <a:solidFill>
                  <a:schemeClr val="tx1">
                    <a:lumMod val="50000"/>
                  </a:schemeClr>
                </a:solidFill>
              </a:rPr>
              <a:t>ifference </a:t>
            </a:r>
            <a:r>
              <a:rPr lang="en-US" sz="1100" i="1" dirty="0">
                <a:solidFill>
                  <a:schemeClr val="tx1">
                    <a:lumMod val="50000"/>
                  </a:schemeClr>
                </a:solidFill>
              </a:rPr>
              <a:t>from OECD average (0,0)</a:t>
            </a:r>
            <a:endParaRPr lang="en-GB" sz="1100" i="1" dirty="0">
              <a:solidFill>
                <a:schemeClr val="tx1">
                  <a:lumMod val="50000"/>
                </a:schemeClr>
              </a:solidFill>
            </a:endParaRPr>
          </a:p>
          <a:p>
            <a:pPr algn="ctr"/>
            <a:endParaRPr lang="en-GB" sz="1100" i="1" dirty="0">
              <a:solidFill>
                <a:schemeClr val="tx1">
                  <a:lumMod val="50000"/>
                </a:schemeClr>
              </a:solidFill>
            </a:endParaRPr>
          </a:p>
        </p:txBody>
      </p:sp>
      <p:graphicFrame>
        <p:nvGraphicFramePr>
          <p:cNvPr id="8" name="Chart 7"/>
          <p:cNvGraphicFramePr>
            <a:graphicFrameLocks/>
          </p:cNvGraphicFramePr>
          <p:nvPr>
            <p:extLst>
              <p:ext uri="{D42A27DB-BD31-4B8C-83A1-F6EECF244321}">
                <p14:modId xmlns:p14="http://schemas.microsoft.com/office/powerpoint/2010/main" val="3067121135"/>
              </p:ext>
            </p:extLst>
          </p:nvPr>
        </p:nvGraphicFramePr>
        <p:xfrm>
          <a:off x="251520" y="1901442"/>
          <a:ext cx="8712968" cy="354378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18366" y="5669970"/>
            <a:ext cx="8158090" cy="553998"/>
          </a:xfrm>
          <a:prstGeom prst="rect">
            <a:avLst/>
          </a:prstGeom>
          <a:noFill/>
        </p:spPr>
        <p:txBody>
          <a:bodyPr wrap="square" rtlCol="0">
            <a:spAutoFit/>
          </a:bodyPr>
          <a:lstStyle/>
          <a:p>
            <a:r>
              <a:rPr lang="en-GB" sz="1000" dirty="0" smtClean="0">
                <a:solidFill>
                  <a:schemeClr val="tx1">
                    <a:lumMod val="50000"/>
                  </a:schemeClr>
                </a:solidFill>
                <a:latin typeface="+mj-lt"/>
              </a:rPr>
              <a:t>Source: </a:t>
            </a:r>
            <a:r>
              <a:rPr lang="en-GB" sz="1000" dirty="0">
                <a:solidFill>
                  <a:schemeClr val="tx1">
                    <a:lumMod val="50000"/>
                  </a:schemeClr>
                </a:solidFill>
                <a:latin typeface="+mj-lt"/>
              </a:rPr>
              <a:t>European labour force survey (EU-LFS), German Socio-Economic Panel (GSOEP) survey for Germany, HILDA longitudinal survey for Australia, KLIPS longitudinal survey for Korea, KHPS longitudinal survey for Japan, and the CPS January Supplement for the United States.</a:t>
            </a:r>
          </a:p>
          <a:p>
            <a:r>
              <a:rPr lang="en-GB" sz="1000" dirty="0" smtClean="0">
                <a:solidFill>
                  <a:schemeClr val="tx1">
                    <a:lumMod val="50000"/>
                  </a:schemeClr>
                </a:solidFill>
                <a:latin typeface="+mj-lt"/>
              </a:rPr>
              <a:t>.</a:t>
            </a:r>
            <a:endParaRPr lang="en-GB" sz="1000" dirty="0">
              <a:solidFill>
                <a:schemeClr val="tx1">
                  <a:lumMod val="50000"/>
                </a:schemeClr>
              </a:solidFill>
              <a:latin typeface="+mj-lt"/>
            </a:endParaRPr>
          </a:p>
        </p:txBody>
      </p:sp>
    </p:spTree>
    <p:extLst>
      <p:ext uri="{BB962C8B-B14F-4D97-AF65-F5344CB8AC3E}">
        <p14:creationId xmlns:p14="http://schemas.microsoft.com/office/powerpoint/2010/main" val="376891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800" dirty="0" err="1" smtClean="0"/>
              <a:t>Spare</a:t>
            </a:r>
            <a:r>
              <a:rPr lang="fr-CA" sz="2800" dirty="0" smtClean="0"/>
              <a:t> slides</a:t>
            </a:r>
            <a:endParaRPr lang="en-GB" sz="2800" dirty="0"/>
          </a:p>
        </p:txBody>
      </p:sp>
      <p:sp>
        <p:nvSpPr>
          <p:cNvPr id="5" name="Slide Number Placeholder 4"/>
          <p:cNvSpPr>
            <a:spLocks noGrp="1"/>
          </p:cNvSpPr>
          <p:nvPr>
            <p:ph type="sldNum" sz="quarter" idx="4"/>
          </p:nvPr>
        </p:nvSpPr>
        <p:spPr/>
        <p:txBody>
          <a:bodyPr/>
          <a:lstStyle/>
          <a:p>
            <a:fld id="{B6F15528-21DE-4FAA-801E-634DDDAF4B2B}" type="slidenum">
              <a:rPr lang="en-US" smtClean="0"/>
              <a:pPr/>
              <a:t>29</a:t>
            </a:fld>
            <a:endParaRPr lang="en-US" dirty="0"/>
          </a:p>
        </p:txBody>
      </p:sp>
      <p:sp>
        <p:nvSpPr>
          <p:cNvPr id="6" name="TextBox 5"/>
          <p:cNvSpPr txBox="1"/>
          <p:nvPr/>
        </p:nvSpPr>
        <p:spPr>
          <a:xfrm>
            <a:off x="755576" y="1362834"/>
            <a:ext cx="7560840" cy="707886"/>
          </a:xfrm>
          <a:prstGeom prst="rect">
            <a:avLst/>
          </a:prstGeom>
          <a:noFill/>
        </p:spPr>
        <p:txBody>
          <a:bodyPr wrap="square" rtlCol="0">
            <a:spAutoFit/>
          </a:bodyPr>
          <a:lstStyle/>
          <a:p>
            <a:pPr algn="ctr"/>
            <a:r>
              <a:rPr lang="en-US" b="1" dirty="0" smtClean="0">
                <a:solidFill>
                  <a:srgbClr val="0070C0"/>
                </a:solidFill>
                <a:latin typeface="Arial Narrow" panose="020B0606020202030204" pitchFamily="34" charset="0"/>
              </a:rPr>
              <a:t>Changes in hiring rates </a:t>
            </a:r>
            <a:endParaRPr lang="en-US" b="1" dirty="0">
              <a:solidFill>
                <a:srgbClr val="0070C0"/>
              </a:solidFill>
              <a:latin typeface="Arial Narrow" panose="020B0606020202030204" pitchFamily="34" charset="0"/>
            </a:endParaRPr>
          </a:p>
          <a:p>
            <a:pPr algn="ctr"/>
            <a:r>
              <a:rPr lang="en-US" sz="1100" i="1" dirty="0">
                <a:solidFill>
                  <a:schemeClr val="tx1">
                    <a:lumMod val="50000"/>
                  </a:schemeClr>
                </a:solidFill>
              </a:rPr>
              <a:t>Change in </a:t>
            </a:r>
            <a:r>
              <a:rPr lang="en-US" sz="1100" i="1" dirty="0" err="1" smtClean="0">
                <a:solidFill>
                  <a:schemeClr val="tx1">
                    <a:lumMod val="50000"/>
                  </a:schemeClr>
                </a:solidFill>
              </a:rPr>
              <a:t>nonemployment</a:t>
            </a:r>
            <a:r>
              <a:rPr lang="en-US" sz="1100" i="1" dirty="0" smtClean="0">
                <a:solidFill>
                  <a:schemeClr val="tx1">
                    <a:lumMod val="50000"/>
                  </a:schemeClr>
                </a:solidFill>
              </a:rPr>
              <a:t>-to-employment </a:t>
            </a:r>
            <a:r>
              <a:rPr lang="en-US" sz="1100" i="1" dirty="0">
                <a:solidFill>
                  <a:schemeClr val="tx1">
                    <a:lumMod val="50000"/>
                  </a:schemeClr>
                </a:solidFill>
              </a:rPr>
              <a:t>rate vs average change in tenure, mid-2000s to </a:t>
            </a:r>
            <a:r>
              <a:rPr lang="en-US" sz="1100" i="1" dirty="0" smtClean="0">
                <a:solidFill>
                  <a:schemeClr val="tx1">
                    <a:lumMod val="50000"/>
                  </a:schemeClr>
                </a:solidFill>
              </a:rPr>
              <a:t>mid-2010s</a:t>
            </a:r>
          </a:p>
          <a:p>
            <a:pPr algn="ctr"/>
            <a:r>
              <a:rPr lang="en-US" sz="1100" i="1" dirty="0" smtClean="0">
                <a:solidFill>
                  <a:schemeClr val="tx1">
                    <a:lumMod val="50000"/>
                  </a:schemeClr>
                </a:solidFill>
              </a:rPr>
              <a:t>Difference from OECD average (0,0)</a:t>
            </a:r>
            <a:endParaRPr lang="en-GB" sz="1100" i="1" dirty="0">
              <a:solidFill>
                <a:schemeClr val="tx1">
                  <a:lumMod val="50000"/>
                </a:schemeClr>
              </a:solidFill>
            </a:endParaRPr>
          </a:p>
        </p:txBody>
      </p:sp>
      <p:graphicFrame>
        <p:nvGraphicFramePr>
          <p:cNvPr id="8" name="Chart 7"/>
          <p:cNvGraphicFramePr>
            <a:graphicFrameLocks/>
          </p:cNvGraphicFramePr>
          <p:nvPr>
            <p:extLst>
              <p:ext uri="{D42A27DB-BD31-4B8C-83A1-F6EECF244321}">
                <p14:modId xmlns:p14="http://schemas.microsoft.com/office/powerpoint/2010/main" val="4239856407"/>
              </p:ext>
            </p:extLst>
          </p:nvPr>
        </p:nvGraphicFramePr>
        <p:xfrm>
          <a:off x="107504" y="1901444"/>
          <a:ext cx="8856984" cy="361578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18366" y="5669970"/>
            <a:ext cx="8158090" cy="553998"/>
          </a:xfrm>
          <a:prstGeom prst="rect">
            <a:avLst/>
          </a:prstGeom>
          <a:noFill/>
        </p:spPr>
        <p:txBody>
          <a:bodyPr wrap="square" rtlCol="0">
            <a:spAutoFit/>
          </a:bodyPr>
          <a:lstStyle/>
          <a:p>
            <a:r>
              <a:rPr lang="en-GB" sz="1000" dirty="0" smtClean="0">
                <a:solidFill>
                  <a:schemeClr val="tx1">
                    <a:lumMod val="50000"/>
                  </a:schemeClr>
                </a:solidFill>
                <a:latin typeface="+mj-lt"/>
              </a:rPr>
              <a:t>Source: </a:t>
            </a:r>
            <a:r>
              <a:rPr lang="en-GB" sz="1000" dirty="0">
                <a:solidFill>
                  <a:schemeClr val="tx1">
                    <a:lumMod val="50000"/>
                  </a:schemeClr>
                </a:solidFill>
                <a:latin typeface="+mj-lt"/>
              </a:rPr>
              <a:t>European labour force survey (EU-LFS), German Socio-Economic Panel (GSOEP) survey for Germany, HILDA longitudinal survey for Australia, KLIPS longitudinal survey for Korea, KHPS longitudinal survey for Japan, and the CPS January Supplement for the United States.</a:t>
            </a:r>
          </a:p>
          <a:p>
            <a:r>
              <a:rPr lang="en-GB" sz="1000" dirty="0" smtClean="0">
                <a:solidFill>
                  <a:schemeClr val="tx1">
                    <a:lumMod val="50000"/>
                  </a:schemeClr>
                </a:solidFill>
                <a:latin typeface="+mj-lt"/>
              </a:rPr>
              <a:t>.</a:t>
            </a:r>
            <a:endParaRPr lang="en-GB" sz="1000" dirty="0">
              <a:solidFill>
                <a:schemeClr val="tx1">
                  <a:lumMod val="50000"/>
                </a:schemeClr>
              </a:solidFill>
              <a:latin typeface="+mj-lt"/>
            </a:endParaRPr>
          </a:p>
        </p:txBody>
      </p:sp>
    </p:spTree>
    <p:extLst>
      <p:ext uri="{BB962C8B-B14F-4D97-AF65-F5344CB8AC3E}">
        <p14:creationId xmlns:p14="http://schemas.microsoft.com/office/powerpoint/2010/main" val="400088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smtClean="0"/>
              <a:t>A future of greater job mobility?</a:t>
            </a:r>
            <a:endParaRPr lang="en-GB" sz="2800" dirty="0"/>
          </a:p>
        </p:txBody>
      </p:sp>
      <p:sp>
        <p:nvSpPr>
          <p:cNvPr id="7" name="Slide Number Placeholder 6"/>
          <p:cNvSpPr>
            <a:spLocks noGrp="1"/>
          </p:cNvSpPr>
          <p:nvPr>
            <p:ph type="sldNum" sz="quarter" idx="4"/>
          </p:nvPr>
        </p:nvSpPr>
        <p:spPr/>
        <p:txBody>
          <a:bodyPr/>
          <a:lstStyle/>
          <a:p>
            <a:fld id="{D999D0A0-CF45-4AEC-BA71-4AF7D868C894}" type="slidenum">
              <a:rPr lang="en-GB" smtClean="0"/>
              <a:t>3</a:t>
            </a:fld>
            <a:endParaRPr lang="en-GB"/>
          </a:p>
        </p:txBody>
      </p:sp>
      <p:sp>
        <p:nvSpPr>
          <p:cNvPr id="8" name="Content Placeholder 1"/>
          <p:cNvSpPr>
            <a:spLocks noGrp="1"/>
          </p:cNvSpPr>
          <p:nvPr>
            <p:ph idx="1"/>
          </p:nvPr>
        </p:nvSpPr>
        <p:spPr>
          <a:xfrm>
            <a:off x="179512" y="1772816"/>
            <a:ext cx="8676456" cy="5040560"/>
          </a:xfrm>
          <a:noFill/>
        </p:spPr>
        <p:txBody>
          <a:bodyPr>
            <a:noAutofit/>
          </a:bodyPr>
          <a:lstStyle/>
          <a:p>
            <a:pPr>
              <a:spcAft>
                <a:spcPts val="3000"/>
              </a:spcAft>
            </a:pPr>
            <a:r>
              <a:rPr lang="en-US" sz="2000" dirty="0" smtClean="0"/>
              <a:t>A common prediction in the debate on the Future of Work: </a:t>
            </a:r>
            <a:r>
              <a:rPr lang="en-US" sz="2000" b="1" dirty="0" smtClean="0"/>
              <a:t>Job </a:t>
            </a:r>
            <a:r>
              <a:rPr lang="en-US" sz="2000" b="1" dirty="0"/>
              <a:t>changes </a:t>
            </a:r>
            <a:r>
              <a:rPr lang="en-US" sz="2000" b="1" dirty="0" smtClean="0"/>
              <a:t>will </a:t>
            </a:r>
            <a:r>
              <a:rPr lang="en-US" sz="2000" b="1" dirty="0"/>
              <a:t>become </a:t>
            </a:r>
            <a:r>
              <a:rPr lang="en-US" sz="2000" b="1" dirty="0" smtClean="0"/>
              <a:t>more frequent and lifetime employment will disappear</a:t>
            </a:r>
            <a:endParaRPr lang="en-US" sz="2000" b="1" dirty="0"/>
          </a:p>
          <a:p>
            <a:pPr>
              <a:spcAft>
                <a:spcPts val="3000"/>
              </a:spcAft>
            </a:pPr>
            <a:r>
              <a:rPr lang="en-US" sz="2000" dirty="0" err="1" smtClean="0"/>
              <a:t>Digitalisation</a:t>
            </a:r>
            <a:r>
              <a:rPr lang="en-US" sz="2000" dirty="0" smtClean="0"/>
              <a:t> </a:t>
            </a:r>
            <a:r>
              <a:rPr lang="en-US" sz="2000" dirty="0"/>
              <a:t>expected to lead </a:t>
            </a:r>
            <a:r>
              <a:rPr lang="en-US" sz="2000" dirty="0" smtClean="0"/>
              <a:t>to greater </a:t>
            </a:r>
            <a:r>
              <a:rPr lang="en-US" sz="2000" dirty="0"/>
              <a:t>turnover as more routine jobs are automated while </a:t>
            </a:r>
            <a:r>
              <a:rPr lang="en-US" sz="2000" dirty="0" smtClean="0"/>
              <a:t>new </a:t>
            </a:r>
            <a:r>
              <a:rPr lang="en-US" sz="2000" dirty="0"/>
              <a:t>jobs requiring skills that are complementary to </a:t>
            </a:r>
            <a:r>
              <a:rPr lang="en-US" sz="2000" dirty="0" smtClean="0"/>
              <a:t>novel </a:t>
            </a:r>
            <a:r>
              <a:rPr lang="en-US" sz="2000" dirty="0"/>
              <a:t>technologies are </a:t>
            </a:r>
            <a:r>
              <a:rPr lang="en-US" sz="2000" dirty="0" smtClean="0"/>
              <a:t>created </a:t>
            </a:r>
          </a:p>
          <a:p>
            <a:pPr>
              <a:spcAft>
                <a:spcPts val="3000"/>
              </a:spcAft>
            </a:pPr>
            <a:r>
              <a:rPr lang="en-US" sz="2000" dirty="0" smtClean="0"/>
              <a:t>Important structural changes </a:t>
            </a:r>
            <a:r>
              <a:rPr lang="en-US" sz="2000" dirty="0"/>
              <a:t>have already been </a:t>
            </a:r>
            <a:r>
              <a:rPr lang="en-US" sz="2000" dirty="0" smtClean="0"/>
              <a:t>occurring (e.g. job </a:t>
            </a:r>
            <a:r>
              <a:rPr lang="en-US" sz="2000" dirty="0" err="1" smtClean="0"/>
              <a:t>polarisation</a:t>
            </a:r>
            <a:r>
              <a:rPr lang="en-US" sz="2000" dirty="0" smtClean="0"/>
              <a:t>)</a:t>
            </a:r>
          </a:p>
          <a:p>
            <a:pPr>
              <a:spcAft>
                <a:spcPts val="3000"/>
              </a:spcAft>
            </a:pPr>
            <a:r>
              <a:rPr lang="en-US" sz="2000" b="1" dirty="0" smtClean="0"/>
              <a:t>If </a:t>
            </a:r>
            <a:r>
              <a:rPr lang="en-US" sz="2000" b="1" dirty="0"/>
              <a:t>job changes are expected to become more frequent in the future this should have already been happening </a:t>
            </a:r>
            <a:r>
              <a:rPr lang="en-US" sz="2000" b="1" dirty="0" smtClean="0"/>
              <a:t>in </a:t>
            </a:r>
            <a:r>
              <a:rPr lang="en-US" sz="2000" b="1" dirty="0"/>
              <a:t>the recent </a:t>
            </a:r>
            <a:r>
              <a:rPr lang="en-US" sz="2000" b="1" dirty="0" smtClean="0"/>
              <a:t>past</a:t>
            </a:r>
            <a:r>
              <a:rPr lang="en-US" sz="2000" dirty="0" smtClean="0"/>
              <a:t> </a:t>
            </a:r>
            <a:endParaRPr lang="en-GB" sz="2000" dirty="0">
              <a:solidFill>
                <a:schemeClr val="bg2">
                  <a:lumMod val="10000"/>
                </a:schemeClr>
              </a:solidFill>
            </a:endParaRPr>
          </a:p>
        </p:txBody>
      </p:sp>
    </p:spTree>
    <p:extLst>
      <p:ext uri="{BB962C8B-B14F-4D97-AF65-F5344CB8AC3E}">
        <p14:creationId xmlns:p14="http://schemas.microsoft.com/office/powerpoint/2010/main" val="18733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A" sz="2800" dirty="0" smtClean="0"/>
              <a:t>Conclusions </a:t>
            </a:r>
            <a:r>
              <a:rPr lang="fr-CA" sz="2800" dirty="0" err="1" smtClean="0"/>
              <a:t>Preview</a:t>
            </a:r>
            <a:endParaRPr lang="en-GB" sz="2800" dirty="0"/>
          </a:p>
        </p:txBody>
      </p:sp>
      <p:sp>
        <p:nvSpPr>
          <p:cNvPr id="7" name="Slide Number Placeholder 6"/>
          <p:cNvSpPr>
            <a:spLocks noGrp="1"/>
          </p:cNvSpPr>
          <p:nvPr>
            <p:ph type="sldNum" sz="quarter" idx="4"/>
          </p:nvPr>
        </p:nvSpPr>
        <p:spPr/>
        <p:txBody>
          <a:bodyPr/>
          <a:lstStyle/>
          <a:p>
            <a:fld id="{D999D0A0-CF45-4AEC-BA71-4AF7D868C894}" type="slidenum">
              <a:rPr lang="en-GB" smtClean="0"/>
              <a:t>4</a:t>
            </a:fld>
            <a:endParaRPr lang="en-GB"/>
          </a:p>
        </p:txBody>
      </p:sp>
      <p:sp>
        <p:nvSpPr>
          <p:cNvPr id="8" name="Content Placeholder 1"/>
          <p:cNvSpPr>
            <a:spLocks noGrp="1"/>
          </p:cNvSpPr>
          <p:nvPr>
            <p:ph idx="1"/>
          </p:nvPr>
        </p:nvSpPr>
        <p:spPr>
          <a:xfrm>
            <a:off x="539552" y="1628800"/>
            <a:ext cx="7848872" cy="4896544"/>
          </a:xfrm>
          <a:noFill/>
        </p:spPr>
        <p:txBody>
          <a:bodyPr>
            <a:noAutofit/>
          </a:bodyPr>
          <a:lstStyle/>
          <a:p>
            <a:r>
              <a:rPr lang="en-GB" sz="2000" b="1" dirty="0" smtClean="0"/>
              <a:t>Job stability has been decreasing</a:t>
            </a:r>
            <a:r>
              <a:rPr lang="en-GB" sz="2000" dirty="0" smtClean="0"/>
              <a:t>, on average, across the OECD</a:t>
            </a:r>
          </a:p>
          <a:p>
            <a:endParaRPr lang="en-GB" sz="2000" dirty="0" smtClean="0"/>
          </a:p>
          <a:p>
            <a:r>
              <a:rPr lang="en-CA" sz="2000" dirty="0" smtClean="0"/>
              <a:t>The story is not the same for all countries</a:t>
            </a:r>
            <a:endParaRPr lang="en-GB" sz="2000" dirty="0" smtClean="0"/>
          </a:p>
          <a:p>
            <a:endParaRPr lang="en-GB" sz="2000" dirty="0" smtClean="0"/>
          </a:p>
          <a:p>
            <a:r>
              <a:rPr lang="en-GB" sz="2000" dirty="0" smtClean="0"/>
              <a:t>Ageing is a factor, as is greater use of temporary contracts</a:t>
            </a:r>
          </a:p>
          <a:p>
            <a:endParaRPr lang="en-GB" sz="2000" dirty="0" smtClean="0"/>
          </a:p>
          <a:p>
            <a:r>
              <a:rPr lang="en-GB" sz="2000" dirty="0" smtClean="0"/>
              <a:t>Gig economy is too small to account for the changes</a:t>
            </a:r>
          </a:p>
          <a:p>
            <a:endParaRPr lang="en-GB" sz="2000" dirty="0" smtClean="0"/>
          </a:p>
          <a:p>
            <a:r>
              <a:rPr lang="en-GB" sz="2000" dirty="0" smtClean="0"/>
              <a:t>Decline in stability is particularly worrisome for youth</a:t>
            </a:r>
            <a:r>
              <a:rPr lang="en-GB" sz="2000" dirty="0"/>
              <a:t>.</a:t>
            </a:r>
          </a:p>
        </p:txBody>
      </p:sp>
    </p:spTree>
    <p:extLst>
      <p:ext uri="{BB962C8B-B14F-4D97-AF65-F5344CB8AC3E}">
        <p14:creationId xmlns:p14="http://schemas.microsoft.com/office/powerpoint/2010/main" val="196755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8064000" cy="1022400"/>
          </a:xfrm>
        </p:spPr>
        <p:txBody>
          <a:bodyPr vert="horz" lIns="91440" tIns="45720" rIns="91440" bIns="45720" rtlCol="0" anchor="ctr">
            <a:noAutofit/>
          </a:bodyPr>
          <a:lstStyle/>
          <a:p>
            <a:r>
              <a:rPr lang="en-GB" sz="2800" dirty="0" smtClean="0"/>
              <a:t>Starting point: A polarising labour market</a:t>
            </a:r>
            <a:r>
              <a:rPr lang="en-US" sz="2800" b="1" dirty="0" smtClean="0">
                <a:solidFill>
                  <a:schemeClr val="tx2"/>
                </a:solidFill>
              </a:rPr>
              <a:t> </a:t>
            </a:r>
            <a:endParaRPr lang="en-GB" sz="2800" b="1" dirty="0">
              <a:solidFill>
                <a:schemeClr val="tx2"/>
              </a:solidFill>
            </a:endParaRPr>
          </a:p>
        </p:txBody>
      </p:sp>
      <p:graphicFrame>
        <p:nvGraphicFramePr>
          <p:cNvPr id="4" name="Chart 3"/>
          <p:cNvGraphicFramePr>
            <a:graphicFrameLocks/>
          </p:cNvGraphicFramePr>
          <p:nvPr>
            <p:extLst>
              <p:ext uri="{D42A27DB-BD31-4B8C-83A1-F6EECF244321}">
                <p14:modId xmlns:p14="http://schemas.microsoft.com/office/powerpoint/2010/main" val="2703112781"/>
              </p:ext>
            </p:extLst>
          </p:nvPr>
        </p:nvGraphicFramePr>
        <p:xfrm>
          <a:off x="470345" y="2348880"/>
          <a:ext cx="8229600" cy="375511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04800" y="1496732"/>
            <a:ext cx="8560690" cy="369332"/>
          </a:xfrm>
          <a:prstGeom prst="rect">
            <a:avLst/>
          </a:prstGeom>
        </p:spPr>
        <p:txBody>
          <a:bodyPr wrap="square">
            <a:spAutoFit/>
          </a:bodyPr>
          <a:lstStyle>
            <a:defPPr>
              <a:defRPr lang="en-US"/>
            </a:defPPr>
            <a:lvl1pPr algn="ctr">
              <a:defRPr sz="2000" b="1">
                <a:latin typeface="+mj-lt"/>
              </a:defRPr>
            </a:lvl1pPr>
          </a:lstStyle>
          <a:p>
            <a:r>
              <a:rPr lang="en-US" sz="1800" dirty="0" err="1" smtClean="0">
                <a:solidFill>
                  <a:srgbClr val="0070C0"/>
                </a:solidFill>
                <a:latin typeface="Arial Narrow" panose="020B0606020202030204" pitchFamily="34" charset="0"/>
              </a:rPr>
              <a:t>Labour</a:t>
            </a:r>
            <a:r>
              <a:rPr lang="en-US" sz="1800" dirty="0" smtClean="0">
                <a:solidFill>
                  <a:srgbClr val="0070C0"/>
                </a:solidFill>
                <a:latin typeface="Arial Narrow" panose="020B0606020202030204" pitchFamily="34" charset="0"/>
              </a:rPr>
              <a:t> market </a:t>
            </a:r>
            <a:r>
              <a:rPr lang="en-US" sz="1800" dirty="0" err="1" smtClean="0">
                <a:solidFill>
                  <a:srgbClr val="0070C0"/>
                </a:solidFill>
                <a:latin typeface="Arial Narrow" panose="020B0606020202030204" pitchFamily="34" charset="0"/>
              </a:rPr>
              <a:t>polarisation</a:t>
            </a:r>
            <a:r>
              <a:rPr lang="en-US" sz="1800" dirty="0" smtClean="0">
                <a:solidFill>
                  <a:srgbClr val="0070C0"/>
                </a:solidFill>
                <a:latin typeface="Arial Narrow" panose="020B0606020202030204" pitchFamily="34" charset="0"/>
              </a:rPr>
              <a:t>, selected OECD countries, 1995 to 2015</a:t>
            </a:r>
            <a:endParaRPr lang="en-US" sz="1800" dirty="0"/>
          </a:p>
        </p:txBody>
      </p:sp>
      <p:sp>
        <p:nvSpPr>
          <p:cNvPr id="6" name="Rectangle 5"/>
          <p:cNvSpPr/>
          <p:nvPr/>
        </p:nvSpPr>
        <p:spPr>
          <a:xfrm>
            <a:off x="990600" y="1896842"/>
            <a:ext cx="7391400" cy="276999"/>
          </a:xfrm>
          <a:prstGeom prst="rect">
            <a:avLst/>
          </a:prstGeom>
        </p:spPr>
        <p:txBody>
          <a:bodyPr wrap="square">
            <a:spAutoFit/>
          </a:bodyPr>
          <a:lstStyle/>
          <a:p>
            <a:pPr algn="ctr" fontAlgn="base"/>
            <a:r>
              <a:rPr lang="en-US" sz="1200" i="1" dirty="0" smtClean="0">
                <a:solidFill>
                  <a:schemeClr val="tx1">
                    <a:lumMod val="50000"/>
                  </a:schemeClr>
                </a:solidFill>
              </a:rPr>
              <a:t>Percentage </a:t>
            </a:r>
            <a:r>
              <a:rPr lang="en-US" sz="1200" i="1" dirty="0">
                <a:solidFill>
                  <a:schemeClr val="tx1">
                    <a:lumMod val="50000"/>
                  </a:schemeClr>
                </a:solidFill>
              </a:rPr>
              <a:t>point change in share of total </a:t>
            </a:r>
            <a:r>
              <a:rPr lang="en-US" sz="1200" i="1" dirty="0" smtClean="0">
                <a:solidFill>
                  <a:schemeClr val="tx1">
                    <a:lumMod val="50000"/>
                  </a:schemeClr>
                </a:solidFill>
              </a:rPr>
              <a:t>employment</a:t>
            </a:r>
            <a:endParaRPr lang="en-GB" sz="1200" i="1" dirty="0">
              <a:latin typeface="+mj-lt"/>
            </a:endParaRPr>
          </a:p>
        </p:txBody>
      </p:sp>
      <p:sp>
        <p:nvSpPr>
          <p:cNvPr id="7" name="TextBox 6"/>
          <p:cNvSpPr txBox="1"/>
          <p:nvPr/>
        </p:nvSpPr>
        <p:spPr>
          <a:xfrm>
            <a:off x="755576" y="6326260"/>
            <a:ext cx="7632848" cy="246221"/>
          </a:xfrm>
          <a:prstGeom prst="rect">
            <a:avLst/>
          </a:prstGeom>
          <a:noFill/>
        </p:spPr>
        <p:txBody>
          <a:bodyPr wrap="square" rtlCol="0">
            <a:spAutoFit/>
          </a:bodyPr>
          <a:lstStyle/>
          <a:p>
            <a:r>
              <a:rPr lang="en-US" sz="1000" dirty="0" smtClean="0">
                <a:solidFill>
                  <a:schemeClr val="tx1">
                    <a:lumMod val="50000"/>
                  </a:schemeClr>
                </a:solidFill>
                <a:latin typeface="+mj-lt"/>
              </a:rPr>
              <a:t>Source: OECD (2017) Employment Outlook 2017. </a:t>
            </a:r>
            <a:r>
              <a:rPr lang="en-US" sz="1000" dirty="0">
                <a:solidFill>
                  <a:schemeClr val="tx1">
                    <a:lumMod val="50000"/>
                  </a:schemeClr>
                </a:solidFill>
                <a:latin typeface="+mj-lt"/>
              </a:rPr>
              <a:t>Chapter 4:How technology and </a:t>
            </a:r>
            <a:r>
              <a:rPr lang="en-US" sz="1000" dirty="0" err="1">
                <a:solidFill>
                  <a:schemeClr val="tx1">
                    <a:lumMod val="50000"/>
                  </a:schemeClr>
                </a:solidFill>
                <a:latin typeface="+mj-lt"/>
              </a:rPr>
              <a:t>globalisation</a:t>
            </a:r>
            <a:r>
              <a:rPr lang="en-US" sz="1000" dirty="0">
                <a:solidFill>
                  <a:schemeClr val="tx1">
                    <a:lumMod val="50000"/>
                  </a:schemeClr>
                </a:solidFill>
                <a:latin typeface="+mj-lt"/>
              </a:rPr>
              <a:t> are transforming the </a:t>
            </a:r>
            <a:r>
              <a:rPr lang="en-US" sz="1000" dirty="0" err="1">
                <a:solidFill>
                  <a:schemeClr val="tx1">
                    <a:lumMod val="50000"/>
                  </a:schemeClr>
                </a:solidFill>
                <a:latin typeface="+mj-lt"/>
              </a:rPr>
              <a:t>labour</a:t>
            </a:r>
            <a:r>
              <a:rPr lang="en-US" sz="1000" dirty="0">
                <a:solidFill>
                  <a:schemeClr val="tx1">
                    <a:lumMod val="50000"/>
                  </a:schemeClr>
                </a:solidFill>
                <a:latin typeface="+mj-lt"/>
              </a:rPr>
              <a:t> market </a:t>
            </a:r>
          </a:p>
        </p:txBody>
      </p:sp>
    </p:spTree>
    <p:extLst>
      <p:ext uri="{BB962C8B-B14F-4D97-AF65-F5344CB8AC3E}">
        <p14:creationId xmlns:p14="http://schemas.microsoft.com/office/powerpoint/2010/main" val="348704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22" presetClass="entr" presetSubtype="4" fill="hold" grpId="0" nodeType="withEffect">
                                  <p:stCondLst>
                                    <p:cond delay="0"/>
                                  </p:stCondLst>
                                  <p:childTnLst>
                                    <p:set>
                                      <p:cBhvr>
                                        <p:cTn id="14"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15" dur="500"/>
                                        <p:tgtEl>
                                          <p:spTgt spid="4">
                                            <p:graphicEl>
                                              <a:chart seriesIdx="-3" categoryIdx="-3" bldStep="gridLegen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20" dur="500"/>
                                        <p:tgtEl>
                                          <p:spTgt spid="4">
                                            <p:graphicEl>
                                              <a:chart seriesIdx="0" categoryIdx="-4" bldStep="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up)">
                                      <p:cBhvr>
                                        <p:cTn id="25" dur="500"/>
                                        <p:tgtEl>
                                          <p:spTgt spid="4">
                                            <p:graphicEl>
                                              <a:chart seriesIdx="1" categoryIdx="-4" bldStep="series"/>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down)">
                                      <p:cBhvr>
                                        <p:cTn id="30" dur="500"/>
                                        <p:tgtEl>
                                          <p:spTgt spid="4">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632" y="237600"/>
            <a:ext cx="7236368" cy="1022400"/>
          </a:xfrm>
        </p:spPr>
        <p:txBody>
          <a:bodyPr/>
          <a:lstStyle/>
          <a:p>
            <a:r>
              <a:rPr lang="en-GB" sz="2800" dirty="0" smtClean="0"/>
              <a:t>How has aggregate job tenure changed?</a:t>
            </a:r>
            <a:endParaRPr lang="en-GB" sz="2800" dirty="0"/>
          </a:p>
        </p:txBody>
      </p:sp>
      <p:sp>
        <p:nvSpPr>
          <p:cNvPr id="9" name="TextBox 8"/>
          <p:cNvSpPr txBox="1"/>
          <p:nvPr/>
        </p:nvSpPr>
        <p:spPr>
          <a:xfrm>
            <a:off x="899592" y="1484784"/>
            <a:ext cx="7632848" cy="553998"/>
          </a:xfrm>
          <a:prstGeom prst="rect">
            <a:avLst/>
          </a:prstGeom>
          <a:noFill/>
        </p:spPr>
        <p:txBody>
          <a:bodyPr wrap="square" rtlCol="0">
            <a:spAutoFit/>
          </a:bodyPr>
          <a:lstStyle/>
          <a:p>
            <a:pPr algn="ctr"/>
            <a:r>
              <a:rPr lang="en-US" b="1" dirty="0">
                <a:solidFill>
                  <a:srgbClr val="0070C0"/>
                </a:solidFill>
                <a:latin typeface="Arial Narrow" panose="020B0606020202030204" pitchFamily="34" charset="0"/>
              </a:rPr>
              <a:t>By shedding the least stable jobs, the crisis has increased median job </a:t>
            </a:r>
            <a:r>
              <a:rPr lang="en-US" b="1" dirty="0" smtClean="0">
                <a:solidFill>
                  <a:srgbClr val="0070C0"/>
                </a:solidFill>
                <a:latin typeface="Arial Narrow" panose="020B0606020202030204" pitchFamily="34" charset="0"/>
              </a:rPr>
              <a:t>tenure</a:t>
            </a:r>
          </a:p>
          <a:p>
            <a:pPr algn="ctr"/>
            <a:r>
              <a:rPr lang="en-US" sz="1200" i="1" dirty="0" smtClean="0">
                <a:solidFill>
                  <a:schemeClr val="tx1">
                    <a:lumMod val="50000"/>
                  </a:schemeClr>
                </a:solidFill>
                <a:latin typeface="+mj-lt"/>
              </a:rPr>
              <a:t>Median </a:t>
            </a:r>
            <a:r>
              <a:rPr lang="en-US" sz="1200" i="1" dirty="0">
                <a:solidFill>
                  <a:schemeClr val="tx1">
                    <a:lumMod val="50000"/>
                  </a:schemeClr>
                </a:solidFill>
                <a:latin typeface="+mj-lt"/>
              </a:rPr>
              <a:t>tenure in years for workers aged 16 to 69, years </a:t>
            </a:r>
            <a:r>
              <a:rPr lang="en-US" sz="1200" i="1" dirty="0" smtClean="0">
                <a:solidFill>
                  <a:schemeClr val="tx1">
                    <a:lumMod val="50000"/>
                  </a:schemeClr>
                </a:solidFill>
                <a:latin typeface="+mj-lt"/>
              </a:rPr>
              <a:t>2000 </a:t>
            </a:r>
            <a:r>
              <a:rPr lang="en-US" sz="1200" i="1" dirty="0">
                <a:solidFill>
                  <a:schemeClr val="tx1">
                    <a:lumMod val="50000"/>
                  </a:schemeClr>
                </a:solidFill>
                <a:latin typeface="+mj-lt"/>
              </a:rPr>
              <a:t>and </a:t>
            </a:r>
            <a:r>
              <a:rPr lang="en-US" sz="1200" i="1" dirty="0" smtClean="0">
                <a:solidFill>
                  <a:schemeClr val="tx1">
                    <a:lumMod val="50000"/>
                  </a:schemeClr>
                </a:solidFill>
                <a:latin typeface="+mj-lt"/>
              </a:rPr>
              <a:t>2015</a:t>
            </a:r>
            <a:endParaRPr lang="en-GB" sz="1200" i="1" dirty="0">
              <a:solidFill>
                <a:schemeClr val="tx1">
                  <a:lumMod val="50000"/>
                </a:schemeClr>
              </a:solidFill>
              <a:latin typeface="+mj-lt"/>
            </a:endParaRPr>
          </a:p>
        </p:txBody>
      </p:sp>
      <p:sp>
        <p:nvSpPr>
          <p:cNvPr id="6" name="TextBox 5"/>
          <p:cNvSpPr txBox="1"/>
          <p:nvPr/>
        </p:nvSpPr>
        <p:spPr>
          <a:xfrm>
            <a:off x="7308304" y="4787570"/>
            <a:ext cx="1512168" cy="523220"/>
          </a:xfrm>
          <a:prstGeom prst="rect">
            <a:avLst/>
          </a:prstGeom>
          <a:noFill/>
        </p:spPr>
        <p:txBody>
          <a:bodyPr wrap="square" rtlCol="0">
            <a:spAutoFit/>
          </a:bodyPr>
          <a:lstStyle/>
          <a:p>
            <a:r>
              <a:rPr lang="en-GB" sz="1400" dirty="0" smtClean="0">
                <a:solidFill>
                  <a:schemeClr val="bg1"/>
                </a:solidFill>
                <a:latin typeface="+mj-lt"/>
              </a:rPr>
              <a:t>Few high-skilled workers</a:t>
            </a:r>
            <a:endParaRPr lang="en-GB" sz="1400" dirty="0">
              <a:solidFill>
                <a:schemeClr val="bg1"/>
              </a:solidFill>
              <a:latin typeface="+mj-lt"/>
            </a:endParaRPr>
          </a:p>
        </p:txBody>
      </p:sp>
      <p:sp>
        <p:nvSpPr>
          <p:cNvPr id="13" name="TextBox 12"/>
          <p:cNvSpPr txBox="1"/>
          <p:nvPr/>
        </p:nvSpPr>
        <p:spPr>
          <a:xfrm>
            <a:off x="431540" y="4777988"/>
            <a:ext cx="1512168" cy="523220"/>
          </a:xfrm>
          <a:prstGeom prst="rect">
            <a:avLst/>
          </a:prstGeom>
          <a:noFill/>
        </p:spPr>
        <p:txBody>
          <a:bodyPr wrap="square" rtlCol="0">
            <a:spAutoFit/>
          </a:bodyPr>
          <a:lstStyle/>
          <a:p>
            <a:r>
              <a:rPr lang="en-GB" sz="1400" dirty="0" smtClean="0">
                <a:solidFill>
                  <a:schemeClr val="bg1"/>
                </a:solidFill>
                <a:latin typeface="+mj-lt"/>
              </a:rPr>
              <a:t>Many workers lacking ICT skills</a:t>
            </a:r>
            <a:endParaRPr lang="en-GB" sz="1400" dirty="0">
              <a:solidFill>
                <a:schemeClr val="bg1"/>
              </a:solidFill>
              <a:latin typeface="+mj-lt"/>
            </a:endParaRPr>
          </a:p>
        </p:txBody>
      </p:sp>
      <p:sp>
        <p:nvSpPr>
          <p:cNvPr id="14" name="Slide Number Placeholder 4"/>
          <p:cNvSpPr>
            <a:spLocks noGrp="1"/>
          </p:cNvSpPr>
          <p:nvPr>
            <p:ph type="sldNum" sz="quarter" idx="4"/>
          </p:nvPr>
        </p:nvSpPr>
        <p:spPr>
          <a:xfrm>
            <a:off x="8640000" y="6411600"/>
            <a:ext cx="342000" cy="244800"/>
          </a:xfrm>
        </p:spPr>
        <p:txBody>
          <a:bodyPr/>
          <a:lstStyle/>
          <a:p>
            <a:fld id="{B6F15528-21DE-4FAA-801E-634DDDAF4B2B}" type="slidenum">
              <a:rPr lang="en-US" smtClean="0"/>
              <a:pPr/>
              <a:t>6</a:t>
            </a:fld>
            <a:endParaRPr lang="en-US" dirty="0"/>
          </a:p>
        </p:txBody>
      </p:sp>
      <p:graphicFrame>
        <p:nvGraphicFramePr>
          <p:cNvPr id="12" name="Chart 11"/>
          <p:cNvGraphicFramePr>
            <a:graphicFrameLocks/>
          </p:cNvGraphicFramePr>
          <p:nvPr>
            <p:extLst>
              <p:ext uri="{D42A27DB-BD31-4B8C-83A1-F6EECF244321}">
                <p14:modId xmlns:p14="http://schemas.microsoft.com/office/powerpoint/2010/main" val="746922103"/>
              </p:ext>
            </p:extLst>
          </p:nvPr>
        </p:nvGraphicFramePr>
        <p:xfrm>
          <a:off x="539552" y="2199560"/>
          <a:ext cx="8064896" cy="382172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856040" y="6021288"/>
            <a:ext cx="7676400" cy="553998"/>
          </a:xfrm>
          <a:prstGeom prst="rect">
            <a:avLst/>
          </a:prstGeom>
          <a:noFill/>
        </p:spPr>
        <p:txBody>
          <a:bodyPr wrap="square" rtlCol="0">
            <a:spAutoFit/>
          </a:bodyPr>
          <a:lstStyle/>
          <a:p>
            <a:r>
              <a:rPr lang="en-US" sz="1000" dirty="0">
                <a:solidFill>
                  <a:schemeClr val="tx1">
                    <a:lumMod val="50000"/>
                  </a:schemeClr>
                </a:solidFill>
                <a:latin typeface="+mj-lt"/>
              </a:rPr>
              <a:t>Source: European </a:t>
            </a:r>
            <a:r>
              <a:rPr lang="en-US" sz="1000" dirty="0" err="1">
                <a:solidFill>
                  <a:schemeClr val="tx1">
                    <a:lumMod val="50000"/>
                  </a:schemeClr>
                </a:solidFill>
                <a:latin typeface="+mj-lt"/>
              </a:rPr>
              <a:t>labour</a:t>
            </a:r>
            <a:r>
              <a:rPr lang="en-US" sz="1000" dirty="0">
                <a:solidFill>
                  <a:schemeClr val="tx1">
                    <a:lumMod val="50000"/>
                  </a:schemeClr>
                </a:solidFill>
                <a:latin typeface="+mj-lt"/>
              </a:rPr>
              <a:t> force survey (EU-LFS), The German Socio-Economic Panel (SOEP) for Germany, HILDA longitudinal survey for Australia, KLIPS longitudinal survey for Korea, </a:t>
            </a:r>
            <a:r>
              <a:rPr lang="en-US" sz="1000" dirty="0" err="1">
                <a:solidFill>
                  <a:schemeClr val="tx1">
                    <a:lumMod val="50000"/>
                  </a:schemeClr>
                </a:solidFill>
                <a:latin typeface="+mj-lt"/>
              </a:rPr>
              <a:t>labour</a:t>
            </a:r>
            <a:r>
              <a:rPr lang="en-US" sz="1000" dirty="0">
                <a:solidFill>
                  <a:schemeClr val="tx1">
                    <a:lumMod val="50000"/>
                  </a:schemeClr>
                </a:solidFill>
                <a:latin typeface="+mj-lt"/>
              </a:rPr>
              <a:t> force survey for Canada, and the CPS January Supplement for the United States. </a:t>
            </a:r>
          </a:p>
        </p:txBody>
      </p:sp>
    </p:spTree>
    <p:extLst>
      <p:ext uri="{BB962C8B-B14F-4D97-AF65-F5344CB8AC3E}">
        <p14:creationId xmlns:p14="http://schemas.microsoft.com/office/powerpoint/2010/main" val="365314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13" grpId="0"/>
      <p:bldGraphic spid="12" grpId="0">
        <p:bldAsOne/>
      </p:bldGraphic>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800" dirty="0" err="1" smtClean="0"/>
              <a:t>Ageing</a:t>
            </a:r>
            <a:endParaRPr lang="en-GB" sz="4800" dirty="0"/>
          </a:p>
        </p:txBody>
      </p:sp>
      <p:sp>
        <p:nvSpPr>
          <p:cNvPr id="5" name="Slide Number Placeholder 4"/>
          <p:cNvSpPr>
            <a:spLocks noGrp="1"/>
          </p:cNvSpPr>
          <p:nvPr>
            <p:ph type="sldNum" sz="quarter" idx="4"/>
          </p:nvPr>
        </p:nvSpPr>
        <p:spPr/>
        <p:txBody>
          <a:bodyPr/>
          <a:lstStyle/>
          <a:p>
            <a:fld id="{B6F15528-21DE-4FAA-801E-634DDDAF4B2B}" type="slidenum">
              <a:rPr lang="en-US" smtClean="0"/>
              <a:pPr/>
              <a:t>7</a:t>
            </a:fld>
            <a:endParaRPr lang="en-US" dirty="0"/>
          </a:p>
        </p:txBody>
      </p:sp>
      <p:sp>
        <p:nvSpPr>
          <p:cNvPr id="6" name="TextBox 5"/>
          <p:cNvSpPr txBox="1"/>
          <p:nvPr/>
        </p:nvSpPr>
        <p:spPr>
          <a:xfrm>
            <a:off x="755576" y="1362834"/>
            <a:ext cx="7560840" cy="538609"/>
          </a:xfrm>
          <a:prstGeom prst="rect">
            <a:avLst/>
          </a:prstGeom>
          <a:noFill/>
        </p:spPr>
        <p:txBody>
          <a:bodyPr wrap="square" rtlCol="0">
            <a:spAutoFit/>
          </a:bodyPr>
          <a:lstStyle/>
          <a:p>
            <a:pPr algn="ctr"/>
            <a:r>
              <a:rPr lang="en-US" b="1" dirty="0" smtClean="0">
                <a:solidFill>
                  <a:srgbClr val="0070C0"/>
                </a:solidFill>
                <a:latin typeface="Arial Narrow" panose="020B0606020202030204" pitchFamily="34" charset="0"/>
              </a:rPr>
              <a:t>Workers have been getting older, across the spectrum of working ages</a:t>
            </a:r>
            <a:endParaRPr lang="en-US" b="1" dirty="0">
              <a:solidFill>
                <a:srgbClr val="0070C0"/>
              </a:solidFill>
              <a:latin typeface="Arial Narrow" panose="020B0606020202030204" pitchFamily="34" charset="0"/>
            </a:endParaRPr>
          </a:p>
          <a:p>
            <a:pPr algn="ctr"/>
            <a:r>
              <a:rPr lang="en-US" sz="1100" i="1" dirty="0" smtClean="0">
                <a:solidFill>
                  <a:schemeClr val="tx1">
                    <a:lumMod val="50000"/>
                  </a:schemeClr>
                </a:solidFill>
              </a:rPr>
              <a:t>Percentage change in the mean age by broad age group  </a:t>
            </a:r>
            <a:r>
              <a:rPr lang="en-US" sz="1100" i="1" dirty="0">
                <a:solidFill>
                  <a:schemeClr val="tx1">
                    <a:lumMod val="50000"/>
                  </a:schemeClr>
                </a:solidFill>
              </a:rPr>
              <a:t>mid-2000s and </a:t>
            </a:r>
            <a:r>
              <a:rPr lang="en-US" sz="1100" i="1" dirty="0" smtClean="0">
                <a:solidFill>
                  <a:schemeClr val="tx1">
                    <a:lumMod val="50000"/>
                  </a:schemeClr>
                </a:solidFill>
              </a:rPr>
              <a:t>mid-2010s</a:t>
            </a:r>
            <a:endParaRPr lang="en-GB" sz="1100" i="1" dirty="0">
              <a:solidFill>
                <a:schemeClr val="tx1">
                  <a:lumMod val="50000"/>
                </a:schemeClr>
              </a:solidFill>
            </a:endParaRPr>
          </a:p>
        </p:txBody>
      </p:sp>
      <p:sp>
        <p:nvSpPr>
          <p:cNvPr id="9" name="TextBox 6"/>
          <p:cNvSpPr txBox="1"/>
          <p:nvPr/>
        </p:nvSpPr>
        <p:spPr>
          <a:xfrm>
            <a:off x="348939" y="5946969"/>
            <a:ext cx="8158090" cy="553998"/>
          </a:xfrm>
          <a:prstGeom prst="rect">
            <a:avLst/>
          </a:prstGeom>
          <a:noFill/>
        </p:spPr>
        <p:txBody>
          <a:bodyPr wrap="square" rtlCol="0">
            <a:spAutoFit/>
          </a:bodyPr>
          <a:lstStyle/>
          <a:p>
            <a:r>
              <a:rPr lang="en-GB" sz="1000" dirty="0" smtClean="0">
                <a:solidFill>
                  <a:schemeClr val="tx1">
                    <a:lumMod val="50000"/>
                  </a:schemeClr>
                </a:solidFill>
                <a:latin typeface="+mj-lt"/>
              </a:rPr>
              <a:t>Source: </a:t>
            </a:r>
            <a:r>
              <a:rPr lang="en-GB" sz="1000" dirty="0">
                <a:solidFill>
                  <a:schemeClr val="tx1">
                    <a:lumMod val="50000"/>
                  </a:schemeClr>
                </a:solidFill>
                <a:latin typeface="+mj-lt"/>
              </a:rPr>
              <a:t>European labour force survey (EU-LFS), German Socio-Economic Panel (GSOEP) survey for Germany, HILDA longitudinal survey for </a:t>
            </a:r>
            <a:r>
              <a:rPr lang="en-GB" sz="1000" dirty="0" smtClean="0">
                <a:solidFill>
                  <a:schemeClr val="tx1">
                    <a:lumMod val="50000"/>
                  </a:schemeClr>
                </a:solidFill>
                <a:latin typeface="+mj-lt"/>
              </a:rPr>
              <a:t>Australia, </a:t>
            </a:r>
            <a:r>
              <a:rPr lang="en-GB" sz="1000" dirty="0">
                <a:solidFill>
                  <a:schemeClr val="tx1">
                    <a:lumMod val="50000"/>
                  </a:schemeClr>
                </a:solidFill>
                <a:latin typeface="+mj-lt"/>
              </a:rPr>
              <a:t>KHPS longitudinal survey for </a:t>
            </a:r>
            <a:r>
              <a:rPr lang="en-GB" sz="1000" dirty="0" smtClean="0">
                <a:solidFill>
                  <a:schemeClr val="tx1">
                    <a:lumMod val="50000"/>
                  </a:schemeClr>
                </a:solidFill>
                <a:latin typeface="+mj-lt"/>
              </a:rPr>
              <a:t>Japan.</a:t>
            </a:r>
            <a:endParaRPr lang="en-GB" sz="1000" dirty="0">
              <a:solidFill>
                <a:schemeClr val="tx1">
                  <a:lumMod val="50000"/>
                </a:schemeClr>
              </a:solidFill>
              <a:latin typeface="+mj-lt"/>
            </a:endParaRPr>
          </a:p>
          <a:p>
            <a:r>
              <a:rPr lang="en-GB" sz="1000" dirty="0" smtClean="0">
                <a:solidFill>
                  <a:schemeClr val="tx1">
                    <a:lumMod val="50000"/>
                  </a:schemeClr>
                </a:solidFill>
                <a:latin typeface="+mj-lt"/>
              </a:rPr>
              <a:t>.</a:t>
            </a:r>
            <a:endParaRPr lang="en-GB" sz="1000" dirty="0">
              <a:solidFill>
                <a:schemeClr val="tx1">
                  <a:lumMod val="50000"/>
                </a:schemeClr>
              </a:solidFill>
              <a:latin typeface="+mj-lt"/>
            </a:endParaRPr>
          </a:p>
        </p:txBody>
      </p:sp>
      <p:graphicFrame>
        <p:nvGraphicFramePr>
          <p:cNvPr id="7" name="Chart 6"/>
          <p:cNvGraphicFramePr>
            <a:graphicFrameLocks/>
          </p:cNvGraphicFramePr>
          <p:nvPr>
            <p:extLst>
              <p:ext uri="{D42A27DB-BD31-4B8C-83A1-F6EECF244321}">
                <p14:modId xmlns:p14="http://schemas.microsoft.com/office/powerpoint/2010/main" val="1230469915"/>
              </p:ext>
            </p:extLst>
          </p:nvPr>
        </p:nvGraphicFramePr>
        <p:xfrm>
          <a:off x="348939" y="2060848"/>
          <a:ext cx="8399525" cy="3528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883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632" y="237600"/>
            <a:ext cx="7236368" cy="1022400"/>
          </a:xfrm>
        </p:spPr>
        <p:txBody>
          <a:bodyPr/>
          <a:lstStyle/>
          <a:p>
            <a:r>
              <a:rPr lang="en-GB" sz="2800" dirty="0" smtClean="0"/>
              <a:t>Ageing conceals a drop in job stability</a:t>
            </a:r>
            <a:endParaRPr lang="en-GB" sz="2800" dirty="0"/>
          </a:p>
        </p:txBody>
      </p:sp>
      <p:sp>
        <p:nvSpPr>
          <p:cNvPr id="8" name="TextBox 7"/>
          <p:cNvSpPr txBox="1"/>
          <p:nvPr/>
        </p:nvSpPr>
        <p:spPr>
          <a:xfrm>
            <a:off x="906344" y="5733256"/>
            <a:ext cx="7344816" cy="553998"/>
          </a:xfrm>
          <a:prstGeom prst="rect">
            <a:avLst/>
          </a:prstGeom>
          <a:noFill/>
        </p:spPr>
        <p:txBody>
          <a:bodyPr wrap="square" rtlCol="0">
            <a:spAutoFit/>
          </a:bodyPr>
          <a:lstStyle/>
          <a:p>
            <a:r>
              <a:rPr lang="en-GB" sz="1000" dirty="0">
                <a:solidFill>
                  <a:schemeClr val="tx1">
                    <a:lumMod val="50000"/>
                  </a:schemeClr>
                </a:solidFill>
                <a:latin typeface="+mj-lt"/>
              </a:rPr>
              <a:t>Source: European labour force survey (EU-LFS), The German Socio-Economic Panel (SOEP) for Germany, HILDA longitudinal survey for Australia, KLIPS longitudinal survey for Korea, labour force survey for Canada, and the CPS January Supplement for the United States. </a:t>
            </a:r>
          </a:p>
        </p:txBody>
      </p:sp>
      <p:sp>
        <p:nvSpPr>
          <p:cNvPr id="9" name="TextBox 8"/>
          <p:cNvSpPr txBox="1"/>
          <p:nvPr/>
        </p:nvSpPr>
        <p:spPr>
          <a:xfrm>
            <a:off x="1187624" y="1362834"/>
            <a:ext cx="6480720" cy="830997"/>
          </a:xfrm>
          <a:prstGeom prst="rect">
            <a:avLst/>
          </a:prstGeom>
          <a:noFill/>
        </p:spPr>
        <p:txBody>
          <a:bodyPr wrap="square" rtlCol="0">
            <a:spAutoFit/>
          </a:bodyPr>
          <a:lstStyle/>
          <a:p>
            <a:pPr algn="ctr"/>
            <a:r>
              <a:rPr lang="en-GB" b="1" dirty="0" smtClean="0">
                <a:solidFill>
                  <a:srgbClr val="0070C0"/>
                </a:solidFill>
                <a:latin typeface="Arial Narrow" panose="020B0606020202030204" pitchFamily="34" charset="0"/>
              </a:rPr>
              <a:t>Job stability has decreased in the majority of countries after accounting for ageing </a:t>
            </a:r>
          </a:p>
          <a:p>
            <a:pPr algn="ctr"/>
            <a:r>
              <a:rPr lang="en-US" sz="1200" i="1" dirty="0">
                <a:solidFill>
                  <a:schemeClr val="tx1">
                    <a:lumMod val="50000"/>
                  </a:schemeClr>
                </a:solidFill>
                <a:latin typeface="+mj-lt"/>
              </a:rPr>
              <a:t>Average change in mean tenure and </a:t>
            </a:r>
            <a:r>
              <a:rPr lang="en-US" sz="1200" i="1" dirty="0" smtClean="0">
                <a:solidFill>
                  <a:schemeClr val="tx1">
                    <a:lumMod val="50000"/>
                  </a:schemeClr>
                </a:solidFill>
                <a:latin typeface="+mj-lt"/>
              </a:rPr>
              <a:t>change </a:t>
            </a:r>
            <a:r>
              <a:rPr lang="en-US" sz="1200" i="1" dirty="0">
                <a:solidFill>
                  <a:schemeClr val="tx1">
                    <a:lumMod val="50000"/>
                  </a:schemeClr>
                </a:solidFill>
                <a:latin typeface="+mj-lt"/>
              </a:rPr>
              <a:t>net of ageing, mid-2000s and </a:t>
            </a:r>
            <a:r>
              <a:rPr lang="en-US" sz="1200" i="1" dirty="0" smtClean="0">
                <a:solidFill>
                  <a:schemeClr val="tx1">
                    <a:lumMod val="50000"/>
                  </a:schemeClr>
                </a:solidFill>
                <a:latin typeface="+mj-lt"/>
              </a:rPr>
              <a:t>mid-2010s</a:t>
            </a:r>
            <a:endParaRPr lang="en-GB" sz="1200" i="1" dirty="0">
              <a:solidFill>
                <a:schemeClr val="tx1">
                  <a:lumMod val="50000"/>
                </a:schemeClr>
              </a:solidFill>
              <a:latin typeface="+mj-lt"/>
            </a:endParaRPr>
          </a:p>
        </p:txBody>
      </p:sp>
      <p:sp>
        <p:nvSpPr>
          <p:cNvPr id="6" name="TextBox 5"/>
          <p:cNvSpPr txBox="1"/>
          <p:nvPr/>
        </p:nvSpPr>
        <p:spPr>
          <a:xfrm>
            <a:off x="7308304" y="4787570"/>
            <a:ext cx="1512168" cy="523220"/>
          </a:xfrm>
          <a:prstGeom prst="rect">
            <a:avLst/>
          </a:prstGeom>
          <a:noFill/>
        </p:spPr>
        <p:txBody>
          <a:bodyPr wrap="square" rtlCol="0">
            <a:spAutoFit/>
          </a:bodyPr>
          <a:lstStyle/>
          <a:p>
            <a:r>
              <a:rPr lang="en-GB" sz="1400" dirty="0" smtClean="0">
                <a:solidFill>
                  <a:schemeClr val="bg1"/>
                </a:solidFill>
                <a:latin typeface="+mj-lt"/>
              </a:rPr>
              <a:t>Few high-skilled workers</a:t>
            </a:r>
            <a:endParaRPr lang="en-GB" sz="1400" dirty="0">
              <a:solidFill>
                <a:schemeClr val="bg1"/>
              </a:solidFill>
              <a:latin typeface="+mj-lt"/>
            </a:endParaRPr>
          </a:p>
        </p:txBody>
      </p:sp>
      <p:sp>
        <p:nvSpPr>
          <p:cNvPr id="13" name="TextBox 12"/>
          <p:cNvSpPr txBox="1"/>
          <p:nvPr/>
        </p:nvSpPr>
        <p:spPr>
          <a:xfrm>
            <a:off x="431540" y="4777988"/>
            <a:ext cx="1512168" cy="523220"/>
          </a:xfrm>
          <a:prstGeom prst="rect">
            <a:avLst/>
          </a:prstGeom>
          <a:noFill/>
        </p:spPr>
        <p:txBody>
          <a:bodyPr wrap="square" rtlCol="0">
            <a:spAutoFit/>
          </a:bodyPr>
          <a:lstStyle/>
          <a:p>
            <a:r>
              <a:rPr lang="en-GB" sz="1400" dirty="0" smtClean="0">
                <a:solidFill>
                  <a:schemeClr val="bg1"/>
                </a:solidFill>
                <a:latin typeface="+mj-lt"/>
              </a:rPr>
              <a:t>Many workers lacking ICT skills</a:t>
            </a:r>
            <a:endParaRPr lang="en-GB" sz="1400" dirty="0">
              <a:solidFill>
                <a:schemeClr val="bg1"/>
              </a:solidFill>
              <a:latin typeface="+mj-lt"/>
            </a:endParaRPr>
          </a:p>
        </p:txBody>
      </p:sp>
      <p:sp>
        <p:nvSpPr>
          <p:cNvPr id="14" name="Slide Number Placeholder 4"/>
          <p:cNvSpPr>
            <a:spLocks noGrp="1"/>
          </p:cNvSpPr>
          <p:nvPr>
            <p:ph type="sldNum" sz="quarter" idx="4"/>
          </p:nvPr>
        </p:nvSpPr>
        <p:spPr>
          <a:xfrm>
            <a:off x="8640000" y="6411600"/>
            <a:ext cx="342000" cy="244800"/>
          </a:xfrm>
        </p:spPr>
        <p:txBody>
          <a:bodyPr/>
          <a:lstStyle/>
          <a:p>
            <a:fld id="{B6F15528-21DE-4FAA-801E-634DDDAF4B2B}" type="slidenum">
              <a:rPr lang="en-US" smtClean="0"/>
              <a:pPr/>
              <a:t>8</a:t>
            </a:fld>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2609934005"/>
              </p:ext>
            </p:extLst>
          </p:nvPr>
        </p:nvGraphicFramePr>
        <p:xfrm>
          <a:off x="745635" y="2178204"/>
          <a:ext cx="7652731" cy="35072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52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6" grpId="0"/>
      <p:bldP spid="13" grpId="0"/>
      <p:bldGraphic spid="11"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7812480" cy="1022400"/>
          </a:xfrm>
        </p:spPr>
        <p:txBody>
          <a:bodyPr/>
          <a:lstStyle/>
          <a:p>
            <a:r>
              <a:rPr lang="en-US" sz="2800" dirty="0"/>
              <a:t>Job stability has decreased, but an ageing population conceals this trend </a:t>
            </a:r>
          </a:p>
        </p:txBody>
      </p:sp>
      <p:sp>
        <p:nvSpPr>
          <p:cNvPr id="7" name="Slide Number Placeholder 6"/>
          <p:cNvSpPr>
            <a:spLocks noGrp="1"/>
          </p:cNvSpPr>
          <p:nvPr>
            <p:ph type="sldNum" sz="quarter" idx="4"/>
          </p:nvPr>
        </p:nvSpPr>
        <p:spPr/>
        <p:txBody>
          <a:bodyPr/>
          <a:lstStyle/>
          <a:p>
            <a:fld id="{D999D0A0-CF45-4AEC-BA71-4AF7D868C894}" type="slidenum">
              <a:rPr lang="en-GB" smtClean="0"/>
              <a:t>9</a:t>
            </a:fld>
            <a:endParaRPr lang="en-GB"/>
          </a:p>
        </p:txBody>
      </p:sp>
      <p:sp>
        <p:nvSpPr>
          <p:cNvPr id="8" name="Content Placeholder 1"/>
          <p:cNvSpPr>
            <a:spLocks noGrp="1"/>
          </p:cNvSpPr>
          <p:nvPr>
            <p:ph idx="1"/>
          </p:nvPr>
        </p:nvSpPr>
        <p:spPr>
          <a:xfrm>
            <a:off x="467544" y="1628800"/>
            <a:ext cx="8208912" cy="3771216"/>
          </a:xfrm>
          <a:noFill/>
        </p:spPr>
        <p:txBody>
          <a:bodyPr>
            <a:noAutofit/>
          </a:bodyPr>
          <a:lstStyle/>
          <a:p>
            <a:r>
              <a:rPr lang="en-US" sz="2000" dirty="0" smtClean="0"/>
              <a:t>Raw measures of job tenure</a:t>
            </a:r>
            <a:r>
              <a:rPr lang="en-US" sz="2000" dirty="0" smtClean="0"/>
              <a:t> have risen </a:t>
            </a:r>
            <a:r>
              <a:rPr lang="en-US" sz="2000" dirty="0" smtClean="0"/>
              <a:t>slightly.</a:t>
            </a:r>
          </a:p>
          <a:p>
            <a:endParaRPr lang="en-US" sz="2000" dirty="0" smtClean="0"/>
          </a:p>
          <a:p>
            <a:r>
              <a:rPr lang="en-US" sz="2000" dirty="0" smtClean="0"/>
              <a:t>This is largely due to population ageing.</a:t>
            </a:r>
          </a:p>
          <a:p>
            <a:endParaRPr lang="en-US" sz="2000" dirty="0" smtClean="0"/>
          </a:p>
          <a:p>
            <a:r>
              <a:rPr lang="en-US" sz="2000" dirty="0" smtClean="0"/>
              <a:t>Adjusting </a:t>
            </a:r>
            <a:r>
              <a:rPr lang="en-US" sz="2000" dirty="0"/>
              <a:t>for the compositional effect of population ageing, it becomes clear that jobs have become less </a:t>
            </a:r>
            <a:r>
              <a:rPr lang="en-US" sz="2000" dirty="0" smtClean="0"/>
              <a:t>stable. </a:t>
            </a:r>
          </a:p>
          <a:p>
            <a:endParaRPr lang="en-US" sz="2000" dirty="0" smtClean="0"/>
          </a:p>
          <a:p>
            <a:r>
              <a:rPr lang="en-US" sz="2000" dirty="0" smtClean="0"/>
              <a:t>Could forms of non-standard work explain this?</a:t>
            </a:r>
            <a:endParaRPr lang="en-GB" sz="2000" dirty="0"/>
          </a:p>
        </p:txBody>
      </p:sp>
    </p:spTree>
    <p:extLst>
      <p:ext uri="{BB962C8B-B14F-4D97-AF65-F5344CB8AC3E}">
        <p14:creationId xmlns:p14="http://schemas.microsoft.com/office/powerpoint/2010/main" val="150945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_AMO_UNIQUEIDENTIFIER" val="Empty"/>
  <p:tag name="_AMO_REPORTCONTROLSVISIBLE" val="Empty"/>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OECDListFormCollapsible</Display>
  <Edit>OECDListFormCollapsible</Edit>
  <New>OECDListFormCollapsible</New>
</FormTemplates>
</file>

<file path=customXml/item2.xml><?xml version="1.0" encoding="utf-8"?>
<ct:contentTypeSchema xmlns:ct="http://schemas.microsoft.com/office/2006/metadata/contentType" xmlns:ma="http://schemas.microsoft.com/office/2006/metadata/properties/metaAttributes" ct:_="" ma:_="" ma:contentTypeName="Working Document" ma:contentTypeID="0x0101008B4DD370EC31429186F3AD49F0D3098F00D44DBCB9EB4F45278CB5C9765BE5299500A4858B360C6A491AA753F8BCA47AA9100033AB0B45A31F2B489F9B80276A6B0922" ma:contentTypeVersion="70" ma:contentTypeDescription="" ma:contentTypeScope="" ma:versionID="d5d78593aaa09c188e19b92e9fb57eb0">
  <xsd:schema xmlns:xsd="http://www.w3.org/2001/XMLSchema" xmlns:xs="http://www.w3.org/2001/XMLSchema" xmlns:p="http://schemas.microsoft.com/office/2006/metadata/properties" xmlns:ns2="54c4cd27-f286-408f-9ce0-33c1e0f3ab39" xmlns:ns3="c5805097-db0a-42f9-a837-be9035f1f571" xmlns:ns4="ca82dde9-3436-4d3d-bddd-d31447390034" xmlns:ns5="22a5b7d0-1699-458f-b8e2-4d8247229549" xmlns:ns6="c9f238dd-bb73-4aef-a7a5-d644ad823e52" xmlns:ns7="http://schemas.microsoft.com/sharepoint/v4" targetNamespace="http://schemas.microsoft.com/office/2006/metadata/properties" ma:root="true" ma:fieldsID="e63d84065b627076c456af879a2eda7c" ns2:_="" ns3:_="" ns4:_="" ns5:_="" ns6:_="" ns7:_="">
    <xsd:import namespace="54c4cd27-f286-408f-9ce0-33c1e0f3ab39"/>
    <xsd:import namespace="c5805097-db0a-42f9-a837-be9035f1f571"/>
    <xsd:import namespace="ca82dde9-3436-4d3d-bddd-d31447390034"/>
    <xsd:import namespace="22a5b7d0-1699-458f-b8e2-4d8247229549"/>
    <xsd:import namespace="c9f238dd-bb73-4aef-a7a5-d644ad823e52"/>
    <xsd:import namespace="http://schemas.microsoft.com/sharepoint/v4"/>
    <xsd:element name="properties">
      <xsd:complexType>
        <xsd:sequence>
          <xsd:element name="documentManagement">
            <xsd:complexType>
              <xsd:all>
                <xsd:element ref="ns2:OECDMeetingDate" minOccurs="0"/>
                <xsd:element ref="ns4:OECDlanguage" minOccurs="0"/>
                <xsd:element ref="ns3:OECDExpirationDate" minOccurs="0"/>
                <xsd:element ref="ns5:OECDProjectLookup" minOccurs="0"/>
                <xsd:element ref="ns5:OECDProjectManager" minOccurs="0"/>
                <xsd:element ref="ns5:OECDProjectMembers" minOccurs="0"/>
                <xsd:element ref="ns5:OECDMainProject" minOccurs="0"/>
                <xsd:element ref="ns5:OECDPinnedBy" minOccurs="0"/>
                <xsd:element ref="ns2:OECDKimStatus" minOccurs="0"/>
                <xsd:element ref="ns6:eShareCountryTaxHTField0" minOccurs="0"/>
                <xsd:element ref="ns6:eShareTopicTaxHTField0" minOccurs="0"/>
                <xsd:element ref="ns6:eShareKeywordsTaxHTField0" minOccurs="0"/>
                <xsd:element ref="ns6:eShareCommitteeTaxHTField0" minOccurs="0"/>
                <xsd:element ref="ns6:eSharePWBTaxHTField0" minOccurs="0"/>
                <xsd:element ref="ns4:TaxCatchAllLabel" minOccurs="0"/>
                <xsd:element ref="ns2:OECDKimBussinessContext" minOccurs="0"/>
                <xsd:element ref="ns2:OECDKimProvenance" minOccurs="0"/>
                <xsd:element ref="ns4:TaxCatchAll" minOccurs="0"/>
                <xsd:element ref="ns3:cc3d610261fc4fa09f62df6074327105" minOccurs="0"/>
                <xsd:element ref="ns5:k87588ac03a94edb9fcc4f2494cfdd51" minOccurs="0"/>
                <xsd:element ref="ns5:b8c3c820c0584e889da065b0a99e2c1a" minOccurs="0"/>
                <xsd:element ref="ns7:IconOverlay" minOccurs="0"/>
                <xsd:element ref="ns5:OECDSharingStatus" minOccurs="0"/>
                <xsd:element ref="ns5:OECDCommunityDocumentURL" minOccurs="0"/>
                <xsd:element ref="ns5:OECDCommunityDocumentID" minOccurs="0"/>
                <xsd:element ref="ns3:eShareHorizProjTaxHTField0" minOccurs="0"/>
                <xsd:element ref="ns5:OECDTagsCache" minOccurs="0"/>
                <xsd:element ref="ns3:OECDAllRelatedUsers"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MeetingDate" ma:index="4" nillable="true" ma:displayName="Meeting Date" ma:default="" ma:format="DateOnly" ma:hidden="true" ma:internalName="OECDMeetingDate" ma:readOnly="false">
      <xsd:simpleType>
        <xsd:restriction base="dms:DateTime"/>
      </xsd:simpleType>
    </xsd:element>
    <xsd:element name="OECDKimStatus" ma:index="16" nillable="true" ma:displayName="Kim status" ma:default="Draft" ma:description="" ma:format="Dropdown" ma:hidden="true" ma:internalName="OECDKimStatus">
      <xsd:simpleType>
        <xsd:restriction base="dms:Choice">
          <xsd:enumeration value="Draft"/>
          <xsd:enumeration value="Final"/>
        </xsd:restriction>
      </xsd:simpleType>
    </xsd:element>
    <xsd:element name="OECDKimBussinessContext" ma:index="24" nillable="true" ma:displayName="Kim business context" ma:description="" ma:hidden="true" ma:internalName="OECDKimBussinessContext" ma:readOnly="false">
      <xsd:simpleType>
        <xsd:restriction base="dms:Text"/>
      </xsd:simpleType>
    </xsd:element>
    <xsd:element name="OECDKimProvenance" ma:index="27" nillable="true" ma:displayName="Kim provenance" ma:description="" ma:hidden="true" ma:internalName="OECDKimProvenanc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805097-db0a-42f9-a837-be9035f1f571" elementFormDefault="qualified">
    <xsd:import namespace="http://schemas.microsoft.com/office/2006/documentManagement/types"/>
    <xsd:import namespace="http://schemas.microsoft.com/office/infopath/2007/PartnerControls"/>
    <xsd:element name="OECDExpirationDate" ma:index="8" nillable="true" ma:displayName="Highlights" ma:default="" ma:description="" ma:format="DateOnly" ma:hidden="true" ma:indexed="true" ma:internalName="OECDExpirationDate" ma:readOnly="false">
      <xsd:simpleType>
        <xsd:restriction base="dms:DateTime"/>
      </xsd:simpleType>
    </xsd:element>
    <xsd:element name="cc3d610261fc4fa09f62df6074327105" ma:index="30" nillable="true" ma:taxonomy="true" ma:internalName="cc3d610261fc4fa09f62df6074327105" ma:taxonomyFieldName="OECDHorizontalProjects" ma:displayName="Horizontal project" ma:readOnly="false" ma:default="" ma:fieldId="cc3d6102-61fc-4fa0-9f62-df6074327105"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element name="eShareHorizProjTaxHTField0" ma:index="39" nillable="true" ma:displayName="OECDHorizontalProjects_0" ma:description="" ma:hidden="true" ma:internalName="eShareHorizProjTaxHTField0">
      <xsd:simpleType>
        <xsd:restriction base="dms:Note"/>
      </xsd:simpleType>
    </xsd:element>
    <xsd:element name="OECDAllRelatedUsers" ma:index="42" nillable="true" ma:displayName="All related users" ma:description="" ma:hidden="true" ma:internalName="OECDAllRelatedUs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OECDlanguage" ma:index="5" nillable="true" ma:displayName="Document language" ma:default="English" ma:description="" ma:format="Dropdown" ma:hidden="true" ma:internalName="OECDlanguage" ma:readOnly="false">
      <xsd:simpleType>
        <xsd:restriction base="dms:Choice">
          <xsd:enumeration value="English"/>
          <xsd:enumeration value="French"/>
        </xsd:restriction>
      </xsd:simpleType>
    </xsd:element>
    <xsd:element name="TaxCatchAllLabel" ma:index="23" nillable="true" ma:displayName="Taxonomy Catch All Column1" ma:hidden="true" ma:list="{065777cc-c5a0-47b6-ab6d-968be733c10c}" ma:internalName="TaxCatchAllLabel" ma:readOnly="true" ma:showField="CatchAllDataLabel" ma:web="c5805097-db0a-42f9-a837-be9035f1f571">
      <xsd:complexType>
        <xsd:complexContent>
          <xsd:extension base="dms:MultiChoiceLookup">
            <xsd:sequence>
              <xsd:element name="Value" type="dms:Lookup" maxOccurs="unbounded" minOccurs="0" nillable="true"/>
            </xsd:sequence>
          </xsd:extension>
        </xsd:complexContent>
      </xsd:complexType>
    </xsd:element>
    <xsd:element name="TaxCatchAll" ma:index="29" nillable="true" ma:displayName="Taxonomy Catch All Column" ma:hidden="true" ma:list="{065777cc-c5a0-47b6-ab6d-968be733c10c}" ma:internalName="TaxCatchAll" ma:showField="CatchAllData" ma:web="c5805097-db0a-42f9-a837-be9035f1f57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2a5b7d0-1699-458f-b8e2-4d8247229549" elementFormDefault="qualified">
    <xsd:import namespace="http://schemas.microsoft.com/office/2006/documentManagement/types"/>
    <xsd:import namespace="http://schemas.microsoft.com/office/infopath/2007/PartnerControls"/>
    <xsd:element name="OECDProjectLookup" ma:index="9" nillable="true" ma:displayName="Project" ma:description="" ma:hidden="true" ma:indexed="true" ma:list="e4a9a165-02d8-4f21-bcc3-1bc2950ca1ad" ma:internalName="OECDProjectLookup" ma:readOnly="false" ma:showField="OECDShortProjectName" ma:web="22a5b7d0-1699-458f-b8e2-4d8247229549">
      <xsd:simpleType>
        <xsd:restriction base="dms:Lookup"/>
      </xsd:simpleType>
    </xsd:element>
    <xsd:element name="OECDProjectManager" ma:index="1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14" nillable="true" ma:displayName="Main project" ma:description="" ma:hidden="true" ma:indexed="true" ma:list="e4a9a165-02d8-4f21-bcc3-1bc2950ca1ad" ma:internalName="OECDMainProject" ma:readOnly="false" ma:showField="OECDShortProjectName">
      <xsd:simpleType>
        <xsd:restriction base="dms:Lookup"/>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87588ac03a94edb9fcc4f2494cfdd51" ma:index="31" nillable="true" ma:taxonomy="true" ma:internalName="k87588ac03a94edb9fcc4f2494cfdd51" ma:taxonomyFieldName="OECDProjectOwnerStructure" ma:displayName="Project owner" ma:readOnly="false" ma:default="" ma:fieldId="487588ac-03a9-4edb-9fcc-4f2494cfdd51"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b8c3c820c0584e889da065b0a99e2c1a" ma:index="32" nillable="true" ma:displayName="Deliverable owner_0" ma:hidden="true" ma:internalName="b8c3c820c0584e889da065b0a99e2c1a">
      <xsd:simpleType>
        <xsd:restriction base="dms:Note"/>
      </xsd:simpleType>
    </xsd:element>
    <xsd:element name="OECDSharingStatus" ma:index="36" nillable="true" ma:displayName="O.N.E Document Sharing Status" ma:description="" ma:hidden="true" ma:internalName="OECDSharingStatus">
      <xsd:simpleType>
        <xsd:restriction base="dms:Text"/>
      </xsd:simpleType>
    </xsd:element>
    <xsd:element name="OECDCommunityDocumentURL" ma:index="37" nillable="true" ma:displayName="O.N.E Community Document URL" ma:description="" ma:hidden="true" ma:internalName="OECDCommunityDocumentURL">
      <xsd:simpleType>
        <xsd:restriction base="dms:Text"/>
      </xsd:simpleType>
    </xsd:element>
    <xsd:element name="OECDCommunityDocumentID" ma:index="38" nillable="true" ma:displayName="O.N.E Community Document ID" ma:decimals="0" ma:description="" ma:hidden="true" ma:internalName="OECDCommunityDocumentID">
      <xsd:simpleType>
        <xsd:restriction base="dms:Number"/>
      </xsd:simpleType>
    </xsd:element>
    <xsd:element name="OECDTagsCache" ma:index="41" nillable="true" ma:displayName="Tags cache" ma:description="" ma:hidden="true" ma:internalName="OECDTagsCache">
      <xsd:simpleType>
        <xsd:restriction base="dms:Note"/>
      </xsd:simpleType>
    </xsd:element>
    <xsd:element name="SharedWithUsers" ma:index="4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18" nillable="true" ma:taxonomy="true" ma:internalName="eShareCountryTaxHTField0" ma:taxonomyFieldName="OECDCountry" ma:displayName="Country" ma:readOnly="false"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TopicTaxHTField0" ma:index="19" nillable="true" ma:taxonomy="true" ma:internalName="eShareTopicTaxHTField0" ma:taxonomyFieldName="OECDTopic" ma:displayName="Topic" ma:readOnly="false"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KeywordsTaxHTField0" ma:index="20"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element name="eShareCommitteeTaxHTField0" ma:index="21" nillable="true" ma:taxonomy="true" ma:internalName="eShareCommitteeTaxHTField0" ma:taxonomyFieldName="OECDCommittee" ma:displayName="Committee" ma:readOnly="false" ma:fieldId="{29494d90-e667-47b5-adc1-d09dfb5832ab}" ma:sspId="27ec883c-a62c-444f-a935-fcddb579e39d" ma:termSetId="87919aae-be42-4481-84cf-2389a5c84ac4" ma:anchorId="00000000-0000-0000-0000-000000000000" ma:open="false" ma:isKeyword="false">
      <xsd:complexType>
        <xsd:sequence>
          <xsd:element ref="pc:Terms" minOccurs="0" maxOccurs="1"/>
        </xsd:sequence>
      </xsd:complexType>
    </xsd:element>
    <xsd:element name="eSharePWBTaxHTField0" ma:index="22" nillable="true" ma:taxonomy="true" ma:internalName="eSharePWBTaxHTField0" ma:taxonomyFieldName="OECDPWB" ma:displayName="PWB" ma:readOnly="false" ma:fieldId="{fe327ce1-b783-48aa-9b0b-52ad26d1c9f6}" ma:taxonomyMulti="true" ma:sspId="27ec883c-a62c-444f-a935-fcddb579e39d" ma:termSetId="7bc7477d-4ef0-4820-a158-bb7b3cda138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27ec883c-a62c-444f-a935-fcddb579e39d" ContentTypeId="0x0101008B4DD370EC31429186F3AD49F0D3098F00D44DBCB9EB4F45278CB5C9765BE52995" PreviousValue="false"/>
</file>

<file path=customXml/item4.xml><?xml version="1.0" encoding="utf-8"?>
<?mso-contentType ?>
<CtFieldPriority xmlns="http://www.oecd.org/eshare/projectsentre/CtFieldPriority/" xmlns:i="http://www.w3.org/2001/XMLSchema-instance">
  <PriorityFields xmlns:a="http://schemas.microsoft.com/2003/10/Serialization/Arrays">
    <a:string>Title</a:string>
    <a:string>OECDCountry</a:string>
    <a:string>OECDTopic</a:string>
    <a:string>OECDKeywords</a:string>
  </PriorityFields>
</CtFieldPriority>
</file>

<file path=customXml/item5.xml><?xml version="1.0" encoding="utf-8"?>
<p:properties xmlns:p="http://schemas.microsoft.com/office/2006/metadata/properties" xmlns:xsi="http://www.w3.org/2001/XMLSchema-instance">
  <documentManagement>
    <eShareHorizProjTaxHTField0 xmlns="c5805097-db0a-42f9-a837-be9035f1f571" xsi:nil="true"/>
    <OECDProjectMembers xmlns="22a5b7d0-1699-458f-b8e2-4d8247229549">
      <UserInfo>
        <DisplayName>FALCO Paolo, ELS/SAE</DisplayName>
        <AccountId>155</AccountId>
        <AccountType/>
      </UserInfo>
      <UserInfo>
        <DisplayName>SALVATORI Andrea, ELS/SAE</DisplayName>
        <AccountId>879</AccountId>
        <AccountType/>
      </UserInfo>
      <UserInfo>
        <DisplayName>BROECKE Stijn, ELS/SAE</DisplayName>
        <AccountId>110</AccountId>
        <AccountType/>
      </UserInfo>
      <UserInfo>
        <DisplayName>MACDONALD Duncan, ELS/SAE</DisplayName>
        <AccountId>741</AccountId>
        <AccountType/>
      </UserInfo>
      <UserInfo>
        <DisplayName>QUEISSER Monika, ELS</DisplayName>
        <AccountId>90</AccountId>
        <AccountType/>
      </UserInfo>
      <UserInfo>
        <DisplayName>GREEN Andrew, ELS/SAE</DisplayName>
        <AccountId>1105</AccountId>
        <AccountType/>
      </UserInfo>
      <UserInfo>
        <DisplayName>MANFREDI Thomas, ELS/JAI</DisplayName>
        <AccountId>164</AccountId>
        <AccountType/>
      </UserInfo>
      <UserInfo>
        <DisplayName>GARNERO Andrea, ELS/JAI</DisplayName>
        <AccountId>132</AccountId>
        <AccountType/>
      </UserInfo>
      <UserInfo>
        <DisplayName>KODLOVA Katerina, ELS/SAE</DisplayName>
        <AccountId>1086</AccountId>
        <AccountType/>
      </UserInfo>
      <UserInfo>
        <DisplayName>VOURC'H Ann, ELS/SAE</DisplayName>
        <AccountId>112</AccountId>
        <AccountType/>
      </UserInfo>
      <UserInfo>
        <DisplayName>IRVIN SIGAL Anna, ELS</DisplayName>
        <AccountId>50</AccountId>
        <AccountType/>
      </UserInfo>
      <UserInfo>
        <DisplayName>GOGLIO Alessandro, ELS</DisplayName>
        <AccountId>130</AccountId>
        <AccountType/>
      </UserInfo>
      <UserInfo>
        <DisplayName>LANE Marguerita, ELS/SAE</DisplayName>
        <AccountId>1365</AccountId>
        <AccountType/>
      </UserInfo>
      <UserInfo>
        <DisplayName>SALLES Marguerite, ELS</DisplayName>
        <AccountId>723</AccountId>
        <AccountType/>
      </UserInfo>
      <UserInfo>
        <DisplayName>LIS Maciej, ELS/SPD</DisplayName>
        <AccountId>825</AccountId>
        <AccountType/>
      </UserInfo>
    </OECDProjectMembers>
    <OECDKimBussinessContext xmlns="54c4cd27-f286-408f-9ce0-33c1e0f3ab39" xsi:nil="true"/>
    <OECDlanguage xmlns="ca82dde9-3436-4d3d-bddd-d31447390034">English</OECDlanguage>
    <OECDMainProject xmlns="22a5b7d0-1699-458f-b8e2-4d8247229549">32</OECDMainProject>
    <eSharePWBTaxHTField0 xmlns="c9f238dd-bb73-4aef-a7a5-d644ad823e52">
      <Terms xmlns="http://schemas.microsoft.com/office/infopath/2007/PartnerControls">
        <TermInfo xmlns="http://schemas.microsoft.com/office/infopath/2007/PartnerControls">
          <TermName xmlns="http://schemas.microsoft.com/office/infopath/2007/PartnerControls">2.2.1 Employment Outlook, Reviews and Labour Market Policies</TermName>
          <TermId xmlns="http://schemas.microsoft.com/office/infopath/2007/PartnerControls">1a54e589-635d-4952-aea7-46764f352023</TermId>
        </TermInfo>
      </Terms>
    </eSharePWBTaxHTField0>
    <OECDAllRelatedUsers xmlns="c5805097-db0a-42f9-a837-be9035f1f571">
      <UserInfo>
        <DisplayName/>
        <AccountId xsi:nil="true"/>
        <AccountType/>
      </UserInfo>
    </OECDAllRelatedUsers>
    <IconOverlay xmlns="http://schemas.microsoft.com/sharepoint/v4" xsi:nil="true"/>
    <OECDCommunityDocumentID xmlns="22a5b7d0-1699-458f-b8e2-4d8247229549" xsi:nil="true"/>
    <OECDProjectManager xmlns="22a5b7d0-1699-458f-b8e2-4d8247229549">
      <UserInfo>
        <DisplayName/>
        <AccountId>110</AccountId>
        <AccountType/>
      </UserInfo>
    </OECDProjectManager>
    <OECDTagsCache xmlns="22a5b7d0-1699-458f-b8e2-4d8247229549" xsi:nil="true"/>
    <b8c3c820c0584e889da065b0a99e2c1a xmlns="22a5b7d0-1699-458f-b8e2-4d8247229549" xsi:nil="true"/>
    <OECDMeetingDate xmlns="54c4cd27-f286-408f-9ce0-33c1e0f3ab39" xsi:nil="true"/>
    <OECDSharingStatus xmlns="22a5b7d0-1699-458f-b8e2-4d8247229549" xsi:nil="true"/>
    <eShareCommitteeTaxHTField0 xmlns="c9f238dd-bb73-4aef-a7a5-d644ad823e52">
      <Terms xmlns="http://schemas.microsoft.com/office/infopath/2007/PartnerControls">
        <TermInfo xmlns="http://schemas.microsoft.com/office/infopath/2007/PartnerControls">
          <TermName xmlns="http://schemas.microsoft.com/office/infopath/2007/PartnerControls">Employment, Labour and Social Affairs Committee</TermName>
          <TermId xmlns="http://schemas.microsoft.com/office/infopath/2007/PartnerControls">042c2d58-0ad6-4bf4-853d-cad057c581bf</TermId>
        </TermInfo>
      </Terms>
    </eShareCommitteeTaxHTField0>
    <OECDCommunityDocumentURL xmlns="22a5b7d0-1699-458f-b8e2-4d8247229549" xsi:nil="true"/>
    <OECDPinnedBy xmlns="22a5b7d0-1699-458f-b8e2-4d8247229549">
      <UserInfo>
        <DisplayName/>
        <AccountId xsi:nil="true"/>
        <AccountType/>
      </UserInfo>
    </OECDPinnedBy>
    <OECDKimProvenance xmlns="54c4cd27-f286-408f-9ce0-33c1e0f3ab39" xsi:nil="true"/>
    <cc3d610261fc4fa09f62df6074327105 xmlns="c5805097-db0a-42f9-a837-be9035f1f571">
      <Terms xmlns="http://schemas.microsoft.com/office/infopath/2007/PartnerControls"/>
    </cc3d610261fc4fa09f62df6074327105>
    <OECDKimStatus xmlns="54c4cd27-f286-408f-9ce0-33c1e0f3ab39">Draft</OECDKimStatus>
    <eShareCountryTaxHTField0 xmlns="c9f238dd-bb73-4aef-a7a5-d644ad823e52">
      <Terms xmlns="http://schemas.microsoft.com/office/infopath/2007/PartnerControls"/>
    </eShareCountryTaxHTField0>
    <eShareTopicTaxHTField0 xmlns="c9f238dd-bb73-4aef-a7a5-d644ad823e52">
      <Terms xmlns="http://schemas.microsoft.com/office/infopath/2007/PartnerControls">
        <TermInfo xmlns="http://schemas.microsoft.com/office/infopath/2007/PartnerControls">
          <TermName xmlns="http://schemas.microsoft.com/office/infopath/2007/PartnerControls">Labour</TermName>
          <TermId xmlns="http://schemas.microsoft.com/office/infopath/2007/PartnerControls">9c96754d-5db2-4682-a431-266ac481e73b</TermId>
        </TermInfo>
        <TermInfo xmlns="http://schemas.microsoft.com/office/infopath/2007/PartnerControls">
          <TermName xmlns="http://schemas.microsoft.com/office/infopath/2007/PartnerControls">Employment</TermName>
          <TermId xmlns="http://schemas.microsoft.com/office/infopath/2007/PartnerControls">9736cb43-7793-491d-8dac-90f3d1afdbcc</TermId>
        </TermInfo>
      </Terms>
    </eShareTopicTaxHTField0>
    <k87588ac03a94edb9fcc4f2494cfdd51 xmlns="22a5b7d0-1699-458f-b8e2-4d8247229549">
      <Terms xmlns="http://schemas.microsoft.com/office/infopath/2007/PartnerControls">
        <TermInfo xmlns="http://schemas.microsoft.com/office/infopath/2007/PartnerControls">
          <TermName xmlns="http://schemas.microsoft.com/office/infopath/2007/PartnerControls">ELS/SAE</TermName>
          <TermId xmlns="http://schemas.microsoft.com/office/infopath/2007/PartnerControls">381e32e1-e5bd-4327-9c64-8476cec74d5c</TermId>
        </TermInfo>
      </Terms>
    </k87588ac03a94edb9fcc4f2494cfdd51>
    <OECDProjectLookup xmlns="22a5b7d0-1699-458f-b8e2-4d8247229549">65</OECDProjectLookup>
    <eShareKeywordsTaxHTField0 xmlns="c9f238dd-bb73-4aef-a7a5-d644ad823e52">
      <Terms xmlns="http://schemas.microsoft.com/office/infopath/2007/PartnerControls">
        <TermInfo xmlns="http://schemas.microsoft.com/office/infopath/2007/PartnerControls">
          <TermName xmlns="http://schemas.microsoft.com/office/infopath/2007/PartnerControls">Future of Work FoW</TermName>
          <TermId xmlns="http://schemas.microsoft.com/office/infopath/2007/PartnerControls">d9a69bab-73f0-4006-8b29-3112d7fb27e2</TermId>
        </TermInfo>
      </Terms>
    </eShareKeywordsTaxHTField0>
    <OECDExpirationDate xmlns="c5805097-db0a-42f9-a837-be9035f1f571" xsi:nil="true"/>
    <TaxCatchAll xmlns="ca82dde9-3436-4d3d-bddd-d31447390034">
      <Value>304</Value>
      <Value>195</Value>
      <Value>294</Value>
      <Value>768</Value>
      <Value>22</Value>
      <Value>816</Value>
    </TaxCatchAll>
  </documentManagement>
</p:properties>
</file>

<file path=customXml/itemProps1.xml><?xml version="1.0" encoding="utf-8"?>
<ds:datastoreItem xmlns:ds="http://schemas.openxmlformats.org/officeDocument/2006/customXml" ds:itemID="{F6C56BF1-14D3-4832-928C-C089B08EDA12}">
  <ds:schemaRefs>
    <ds:schemaRef ds:uri="http://schemas.microsoft.com/sharepoint/v3/contenttype/forms"/>
  </ds:schemaRefs>
</ds:datastoreItem>
</file>

<file path=customXml/itemProps2.xml><?xml version="1.0" encoding="utf-8"?>
<ds:datastoreItem xmlns:ds="http://schemas.openxmlformats.org/officeDocument/2006/customXml" ds:itemID="{39351859-645D-4676-9C1F-E0539EC926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c4cd27-f286-408f-9ce0-33c1e0f3ab39"/>
    <ds:schemaRef ds:uri="c5805097-db0a-42f9-a837-be9035f1f571"/>
    <ds:schemaRef ds:uri="ca82dde9-3436-4d3d-bddd-d31447390034"/>
    <ds:schemaRef ds:uri="22a5b7d0-1699-458f-b8e2-4d8247229549"/>
    <ds:schemaRef ds:uri="c9f238dd-bb73-4aef-a7a5-d644ad823e5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9B7BB8-CA30-4A88-9798-CEB4F760C8C9}">
  <ds:schemaRefs>
    <ds:schemaRef ds:uri="Microsoft.SharePoint.Taxonomy.ContentTypeSync"/>
  </ds:schemaRefs>
</ds:datastoreItem>
</file>

<file path=customXml/itemProps4.xml><?xml version="1.0" encoding="utf-8"?>
<ds:datastoreItem xmlns:ds="http://schemas.openxmlformats.org/officeDocument/2006/customXml" ds:itemID="{34DD6165-5667-4ED2-B20F-2292CA5B7C2B}">
  <ds:schemaRefs>
    <ds:schemaRef ds:uri="http://www.oecd.org/eshare/projectsentre/CtFieldPriority/"/>
    <ds:schemaRef ds:uri="http://schemas.microsoft.com/2003/10/Serialization/Arrays"/>
  </ds:schemaRefs>
</ds:datastoreItem>
</file>

<file path=customXml/itemProps5.xml><?xml version="1.0" encoding="utf-8"?>
<ds:datastoreItem xmlns:ds="http://schemas.openxmlformats.org/officeDocument/2006/customXml" ds:itemID="{8F239716-86A8-48C7-835D-7BD4ABDFF2ED}">
  <ds:schemaRefs>
    <ds:schemaRef ds:uri="c5805097-db0a-42f9-a837-be9035f1f571"/>
    <ds:schemaRef ds:uri="http://purl.org/dc/terms/"/>
    <ds:schemaRef ds:uri="http://purl.org/dc/dcmitype/"/>
    <ds:schemaRef ds:uri="http://schemas.microsoft.com/office/infopath/2007/PartnerControls"/>
    <ds:schemaRef ds:uri="http://schemas.microsoft.com/office/2006/metadata/properties"/>
    <ds:schemaRef ds:uri="ca82dde9-3436-4d3d-bddd-d31447390034"/>
    <ds:schemaRef ds:uri="http://schemas.microsoft.com/office/2006/documentManagement/types"/>
    <ds:schemaRef ds:uri="54c4cd27-f286-408f-9ce0-33c1e0f3ab39"/>
    <ds:schemaRef ds:uri="http://purl.org/dc/elements/1.1/"/>
    <ds:schemaRef ds:uri="http://schemas.openxmlformats.org/package/2006/metadata/core-properties"/>
    <ds:schemaRef ds:uri="http://www.w3.org/XML/1998/namespace"/>
    <ds:schemaRef ds:uri="http://schemas.microsoft.com/sharepoint/v4"/>
    <ds:schemaRef ds:uri="c9f238dd-bb73-4aef-a7a5-d644ad823e52"/>
    <ds:schemaRef ds:uri="22a5b7d0-1699-458f-b8e2-4d8247229549"/>
  </ds:schemaRefs>
</ds:datastoreItem>
</file>

<file path=docProps/app.xml><?xml version="1.0" encoding="utf-8"?>
<Properties xmlns="http://schemas.openxmlformats.org/officeDocument/2006/extended-properties" xmlns:vt="http://schemas.openxmlformats.org/officeDocument/2006/docPropsVTypes">
  <Template>OECD_English_white</Template>
  <TotalTime>14328</TotalTime>
  <Words>4929</Words>
  <Application>Microsoft Office PowerPoint</Application>
  <PresentationFormat>On-screen Show (4:3)</PresentationFormat>
  <Paragraphs>535</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OECD_English_white</vt:lpstr>
      <vt:lpstr>Are jobs becoming less stable?</vt:lpstr>
      <vt:lpstr>Megatrends changing the world of work</vt:lpstr>
      <vt:lpstr>A future of greater job mobility?</vt:lpstr>
      <vt:lpstr>Conclusions Preview</vt:lpstr>
      <vt:lpstr>Starting point: A polarising labour market </vt:lpstr>
      <vt:lpstr>How has aggregate job tenure changed?</vt:lpstr>
      <vt:lpstr>Ageing</vt:lpstr>
      <vt:lpstr>Ageing conceals a drop in job stability</vt:lpstr>
      <vt:lpstr>Job stability has decreased, but an ageing population conceals this trend </vt:lpstr>
      <vt:lpstr>Greater use of temporary contracts is an important piece of the puzzle</vt:lpstr>
      <vt:lpstr>Temporary workers by age</vt:lpstr>
      <vt:lpstr>Temporary contracts</vt:lpstr>
      <vt:lpstr>Is gigging responsible for greater instability?</vt:lpstr>
      <vt:lpstr>Is gigging responsible for greater instability?</vt:lpstr>
      <vt:lpstr>Is greater instability a sign of enhanced career opportunities?</vt:lpstr>
      <vt:lpstr>Job-to-job flows have slowed down</vt:lpstr>
      <vt:lpstr>Involuntary separations have risen</vt:lpstr>
      <vt:lpstr>Youth</vt:lpstr>
      <vt:lpstr>Job-to-job transitions by age</vt:lpstr>
      <vt:lpstr>Youth</vt:lpstr>
      <vt:lpstr>Conclusions</vt:lpstr>
      <vt:lpstr>Thank you</vt:lpstr>
      <vt:lpstr>Future work</vt:lpstr>
      <vt:lpstr>Mapping flows to polarisation: Germany </vt:lpstr>
      <vt:lpstr>Country breakdown  </vt:lpstr>
      <vt:lpstr>Spare slides</vt:lpstr>
      <vt:lpstr>Spare slides</vt:lpstr>
      <vt:lpstr>Spare slides</vt:lpstr>
      <vt:lpstr>Spare slides</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Technological Change on Employment</dc:title>
  <dc:creator>MONTT Guillermo</dc:creator>
  <cp:lastModifiedBy>MACDONALD Duncan</cp:lastModifiedBy>
  <cp:revision>326</cp:revision>
  <cp:lastPrinted>2018-06-22T08:51:40Z</cp:lastPrinted>
  <dcterms:created xsi:type="dcterms:W3CDTF">2015-08-27T08:07:01Z</dcterms:created>
  <dcterms:modified xsi:type="dcterms:W3CDTF">2018-07-04T13:50:52Z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0x0101008B4DD370EC31429186F3AD49F0D3098F00D44DBCB9EB4F45278CB5C9765BE5299500A4858B360C6A491AA753F8BCA47AA9100033AB0B45A31F2B489F9B80276A6B0922</vt:lpwstr>
  </property>
  <property fmtid="{D5CDD505-2E9C-101B-9397-08002B2CF9AE}" pid="3" name="OECDHorizontalProjects">
    <vt:lpwstr/>
  </property>
  <property fmtid="{D5CDD505-2E9C-101B-9397-08002B2CF9AE}" pid="4" name="OECDProjectOwnerStructure">
    <vt:lpwstr>768;#ELS/SAE|381e32e1-e5bd-4327-9c64-8476cec74d5c</vt:lpwstr>
  </property>
  <property fmtid="{D5CDD505-2E9C-101B-9397-08002B2CF9AE}" pid="5" name="OECDCountry">
    <vt:lpwstr/>
  </property>
  <property fmtid="{D5CDD505-2E9C-101B-9397-08002B2CF9AE}" pid="6" name="OECDTopic">
    <vt:lpwstr>304;#Labour|9c96754d-5db2-4682-a431-266ac481e73b;#195;#Employment|9736cb43-7793-491d-8dac-90f3d1afdbcc</vt:lpwstr>
  </property>
  <property fmtid="{D5CDD505-2E9C-101B-9397-08002B2CF9AE}" pid="7" name="OECDCommittee">
    <vt:lpwstr>22;#Employment, Labour and Social Affairs Committee|042c2d58-0ad6-4bf4-853d-cad057c581bf</vt:lpwstr>
  </property>
  <property fmtid="{D5CDD505-2E9C-101B-9397-08002B2CF9AE}" pid="8" name="OECDPWB">
    <vt:lpwstr>816;#2.2.1 Employment Outlook, Reviews and Labour Market Policies|1a54e589-635d-4952-aea7-46764f352023</vt:lpwstr>
  </property>
  <property fmtid="{D5CDD505-2E9C-101B-9397-08002B2CF9AE}" pid="9" name="OECDKeywords">
    <vt:lpwstr>294;#Future of Work FoW|d9a69bab-73f0-4006-8b29-3112d7fb27e2</vt:lpwstr>
  </property>
  <property fmtid="{D5CDD505-2E9C-101B-9397-08002B2CF9AE}" pid="10" name="eShareOrganisationTaxHTField0">
    <vt:lpwstr/>
  </property>
  <property fmtid="{D5CDD505-2E9C-101B-9397-08002B2CF9AE}" pid="11" name="OECDOrganisation">
    <vt:lpwstr/>
  </property>
</Properties>
</file>