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6" r:id="rId9"/>
    <p:sldId id="265" r:id="rId10"/>
    <p:sldId id="275" r:id="rId11"/>
    <p:sldId id="276" r:id="rId12"/>
    <p:sldId id="267" r:id="rId13"/>
    <p:sldId id="268" r:id="rId14"/>
    <p:sldId id="280" r:id="rId15"/>
    <p:sldId id="278" r:id="rId16"/>
    <p:sldId id="279" r:id="rId17"/>
    <p:sldId id="277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\Desktop\Research\Questionnaires\Results\combined%20non%20utc%20confide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\Desktop\Research\Questionnaires\Results\combined%20non%20utc%20confide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\Desktop\Research\Questionnaires\Results\combined%20non%20utc%20confide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\Desktop\Research\Questionnaires\Results\SEE%20Schools%20Survey%201_January%2019,%202018_02.17%20clean%20up%20with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Motivation to Pursue</a:t>
            </a:r>
            <a:r>
              <a:rPr lang="en-US" sz="3200" b="1" baseline="0"/>
              <a:t> Engineering Career</a:t>
            </a:r>
            <a:endParaRPr lang="en-US" sz="32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403106305423794"/>
          <c:y val="0.21771762277325277"/>
          <c:w val="0.39193787389152424"/>
          <c:h val="0.738911555749603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2404778003155288E-2"/>
                  <c:y val="7.22328446993839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135902636916835E-2"/>
                  <c:y val="-7.43573401317188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009015100292985E-2"/>
                  <c:y val="-0.112598257913745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374577417173765E-2"/>
                  <c:y val="1.91204588910133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090601757944556E-2"/>
                  <c:y val="0.118971744210749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903313049357674"/>
                  <c:y val="5.7361376673040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679738562091505E-2"/>
                  <c:y val="2.12449543233482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3105702050935228E-2"/>
                  <c:y val="4.24899086466966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bri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Sheet4!$H$4:$H$11</c:f>
              <c:strCache>
                <c:ptCount val="8"/>
                <c:pt idx="0">
                  <c:v>Passion</c:v>
                </c:pt>
                <c:pt idx="1">
                  <c:v>High Salary </c:v>
                </c:pt>
                <c:pt idx="2">
                  <c:v>Family / Friends Advice</c:v>
                </c:pt>
                <c:pt idx="3">
                  <c:v>Enjoyment</c:v>
                </c:pt>
                <c:pt idx="4">
                  <c:v>Improve the World</c:v>
                </c:pt>
                <c:pt idx="5">
                  <c:v>High Employment</c:v>
                </c:pt>
                <c:pt idx="6">
                  <c:v>Careers Advice</c:v>
                </c:pt>
                <c:pt idx="7">
                  <c:v>Other</c:v>
                </c:pt>
              </c:strCache>
            </c:strRef>
          </c:cat>
          <c:val>
            <c:numRef>
              <c:f>Sheet4!$N$4:$N$11</c:f>
              <c:numCache>
                <c:formatCode>0.0</c:formatCode>
                <c:ptCount val="8"/>
                <c:pt idx="0">
                  <c:v>33.774834437086092</c:v>
                </c:pt>
                <c:pt idx="1">
                  <c:v>18.543046357615893</c:v>
                </c:pt>
                <c:pt idx="2">
                  <c:v>17.218543046357617</c:v>
                </c:pt>
                <c:pt idx="3">
                  <c:v>13.90728476821192</c:v>
                </c:pt>
                <c:pt idx="4">
                  <c:v>7.2847682119205297</c:v>
                </c:pt>
                <c:pt idx="5">
                  <c:v>3.3112582781456954</c:v>
                </c:pt>
                <c:pt idx="6">
                  <c:v>3.3112582781456954</c:v>
                </c:pt>
                <c:pt idx="7">
                  <c:v>2.6490066225165565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Confidence of Securing an Engineering Career</a:t>
            </a:r>
          </a:p>
          <a:p>
            <a:pPr>
              <a:defRPr/>
            </a:pPr>
            <a:r>
              <a:rPr lang="en-US" sz="3200" dirty="0"/>
              <a:t>(Year 11 Students, UTC vs Non-UTC)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UTC Students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'Year 11 UTC vs NON Comp'!$A$3:$A$12</c:f>
              <c:strCache>
                <c:ptCount val="10"/>
                <c:pt idx="0">
                  <c:v>0-10</c:v>
                </c:pt>
                <c:pt idx="1">
                  <c:v>11-19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90-100</c:v>
                </c:pt>
              </c:strCache>
            </c:strRef>
          </c:cat>
          <c:val>
            <c:numRef>
              <c:f>'Year 11 UTC vs NON Comp'!$D$3:$D$12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3.5714285714285712</c:v>
                </c:pt>
                <c:pt idx="4">
                  <c:v>7.1428571428571423</c:v>
                </c:pt>
                <c:pt idx="5">
                  <c:v>17.857142857142858</c:v>
                </c:pt>
                <c:pt idx="6">
                  <c:v>21.428571428571427</c:v>
                </c:pt>
                <c:pt idx="7">
                  <c:v>21.428571428571427</c:v>
                </c:pt>
                <c:pt idx="8">
                  <c:v>7.1428571428571423</c:v>
                </c:pt>
                <c:pt idx="9">
                  <c:v>21.428571428571427</c:v>
                </c:pt>
              </c:numCache>
            </c:numRef>
          </c:val>
        </c:ser>
        <c:ser>
          <c:idx val="1"/>
          <c:order val="1"/>
          <c:tx>
            <c:v>Non-UTC Students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'Year 11 UTC vs NON Comp'!$A$3:$A$12</c:f>
              <c:strCache>
                <c:ptCount val="10"/>
                <c:pt idx="0">
                  <c:v>0-10</c:v>
                </c:pt>
                <c:pt idx="1">
                  <c:v>11-19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90-100</c:v>
                </c:pt>
              </c:strCache>
            </c:strRef>
          </c:cat>
          <c:val>
            <c:numRef>
              <c:f>'Year 11 UTC vs NON Comp'!$I$3:$I$12</c:f>
              <c:numCache>
                <c:formatCode>0.0</c:formatCode>
                <c:ptCount val="10"/>
                <c:pt idx="0">
                  <c:v>0</c:v>
                </c:pt>
                <c:pt idx="1">
                  <c:v>9.0909090909090917</c:v>
                </c:pt>
                <c:pt idx="2">
                  <c:v>0</c:v>
                </c:pt>
                <c:pt idx="3">
                  <c:v>0</c:v>
                </c:pt>
                <c:pt idx="4">
                  <c:v>18.181818181818183</c:v>
                </c:pt>
                <c:pt idx="5">
                  <c:v>9.0909090909090917</c:v>
                </c:pt>
                <c:pt idx="6">
                  <c:v>9.0909090909090917</c:v>
                </c:pt>
                <c:pt idx="7">
                  <c:v>18.181818181818183</c:v>
                </c:pt>
                <c:pt idx="8">
                  <c:v>9.0909090909090917</c:v>
                </c:pt>
                <c:pt idx="9">
                  <c:v>27.27272727272727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9694304"/>
        <c:axId val="319694696"/>
      </c:barChart>
      <c:catAx>
        <c:axId val="31969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694696"/>
        <c:crosses val="autoZero"/>
        <c:auto val="1"/>
        <c:lblAlgn val="ctr"/>
        <c:lblOffset val="100"/>
        <c:noMultiLvlLbl val="0"/>
      </c:catAx>
      <c:valAx>
        <c:axId val="31969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Percentage of </a:t>
                </a:r>
                <a:r>
                  <a:rPr lang="en-US" sz="2000" b="0" dirty="0" smtClean="0"/>
                  <a:t>Respondents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"/>
              <c:y val="0.29734746658761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69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Confidence of Securing an Engineering Career</a:t>
            </a:r>
          </a:p>
          <a:p>
            <a:pPr>
              <a:defRPr/>
            </a:pPr>
            <a:r>
              <a:rPr lang="en-US" sz="3200" dirty="0"/>
              <a:t>(Year 12 Students, UTC vs Non-UTC)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UTC Students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'Year 12 UTC vs NON Comp'!$A$3:$A$12</c:f>
              <c:strCache>
                <c:ptCount val="10"/>
                <c:pt idx="0">
                  <c:v>0-10</c:v>
                </c:pt>
                <c:pt idx="1">
                  <c:v>11-19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90-100</c:v>
                </c:pt>
              </c:strCache>
            </c:strRef>
          </c:cat>
          <c:val>
            <c:numRef>
              <c:f>'Year 12 UTC vs NON Comp'!$D$3:$D$12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</c:v>
                </c:pt>
                <c:pt idx="5">
                  <c:v>6.666666666666667</c:v>
                </c:pt>
                <c:pt idx="6">
                  <c:v>20</c:v>
                </c:pt>
                <c:pt idx="7">
                  <c:v>6.666666666666667</c:v>
                </c:pt>
                <c:pt idx="8">
                  <c:v>13.333333333333334</c:v>
                </c:pt>
                <c:pt idx="9">
                  <c:v>33.333333333333329</c:v>
                </c:pt>
              </c:numCache>
            </c:numRef>
          </c:val>
        </c:ser>
        <c:ser>
          <c:idx val="1"/>
          <c:order val="1"/>
          <c:tx>
            <c:v>Non-UTC Students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'Year 12 UTC vs NON Comp'!$A$3:$A$12</c:f>
              <c:strCache>
                <c:ptCount val="10"/>
                <c:pt idx="0">
                  <c:v>0-10</c:v>
                </c:pt>
                <c:pt idx="1">
                  <c:v>11-19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90-100</c:v>
                </c:pt>
              </c:strCache>
            </c:strRef>
          </c:cat>
          <c:val>
            <c:numRef>
              <c:f>'Year 12 UTC vs NON Comp'!$I$3:$I$12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3.7037037037037033</c:v>
                </c:pt>
                <c:pt idx="3">
                  <c:v>7.4074074074074066</c:v>
                </c:pt>
                <c:pt idx="4">
                  <c:v>14.814814814814813</c:v>
                </c:pt>
                <c:pt idx="5">
                  <c:v>7.4074074074074066</c:v>
                </c:pt>
                <c:pt idx="6">
                  <c:v>25.925925925925924</c:v>
                </c:pt>
                <c:pt idx="7">
                  <c:v>22.222222222222221</c:v>
                </c:pt>
                <c:pt idx="8">
                  <c:v>14.814814814814813</c:v>
                </c:pt>
                <c:pt idx="9">
                  <c:v>3.7037037037037033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7299336"/>
        <c:axId val="317300120"/>
      </c:barChart>
      <c:catAx>
        <c:axId val="31729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00120"/>
        <c:crosses val="autoZero"/>
        <c:auto val="1"/>
        <c:lblAlgn val="ctr"/>
        <c:lblOffset val="100"/>
        <c:noMultiLvlLbl val="0"/>
      </c:catAx>
      <c:valAx>
        <c:axId val="31730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Percentage of </a:t>
                </a:r>
                <a:r>
                  <a:rPr lang="en-US" sz="2000" b="0" dirty="0" smtClean="0"/>
                  <a:t>Respondents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"/>
              <c:y val="0.29734746658761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9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Confidence</a:t>
            </a:r>
            <a:r>
              <a:rPr lang="en-US" sz="3200" baseline="0" dirty="0"/>
              <a:t> of Securing an Engineering </a:t>
            </a:r>
            <a:r>
              <a:rPr lang="en-US" sz="3200" baseline="0" dirty="0" smtClean="0"/>
              <a:t>Career</a:t>
            </a:r>
          </a:p>
          <a:p>
            <a:pPr>
              <a:defRPr/>
            </a:pPr>
            <a:r>
              <a:rPr lang="en-US" sz="3200" baseline="0" dirty="0" smtClean="0"/>
              <a:t>(UTC </a:t>
            </a:r>
            <a:r>
              <a:rPr lang="en-US" sz="3200" baseline="0" dirty="0"/>
              <a:t>- Years 10+12 vs Years </a:t>
            </a:r>
            <a:r>
              <a:rPr lang="en-US" sz="3200" baseline="0" dirty="0" smtClean="0"/>
              <a:t>11+13)</a:t>
            </a:r>
            <a:endParaRPr lang="en-US" sz="3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Years 10 &amp; 12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'confidence 1st yr vs 2nd year'!$E$37:$E$46</c:f>
              <c:strCache>
                <c:ptCount val="10"/>
                <c:pt idx="0">
                  <c:v>0-10</c:v>
                </c:pt>
                <c:pt idx="1">
                  <c:v>11-19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90-100</c:v>
                </c:pt>
              </c:strCache>
            </c:strRef>
          </c:cat>
          <c:val>
            <c:numRef>
              <c:f>'confidence 1st yr vs 2nd year'!$H$37:$H$46</c:f>
              <c:numCache>
                <c:formatCode>0.0</c:formatCode>
                <c:ptCount val="10"/>
                <c:pt idx="0">
                  <c:v>0</c:v>
                </c:pt>
                <c:pt idx="1">
                  <c:v>1.2195121951219512</c:v>
                </c:pt>
                <c:pt idx="2">
                  <c:v>1.2195121951219512</c:v>
                </c:pt>
                <c:pt idx="3">
                  <c:v>3.6585365853658534</c:v>
                </c:pt>
                <c:pt idx="4">
                  <c:v>8.536585365853659</c:v>
                </c:pt>
                <c:pt idx="5">
                  <c:v>10.975609756097562</c:v>
                </c:pt>
                <c:pt idx="6">
                  <c:v>23.170731707317074</c:v>
                </c:pt>
                <c:pt idx="7">
                  <c:v>20.73170731707317</c:v>
                </c:pt>
                <c:pt idx="8">
                  <c:v>10.975609756097562</c:v>
                </c:pt>
                <c:pt idx="9">
                  <c:v>19.512195121951219</c:v>
                </c:pt>
              </c:numCache>
            </c:numRef>
          </c:val>
        </c:ser>
        <c:ser>
          <c:idx val="1"/>
          <c:order val="1"/>
          <c:tx>
            <c:v>Years 11 &amp; 13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'confidence 1st yr vs 2nd year'!$E$37:$E$46</c:f>
              <c:strCache>
                <c:ptCount val="10"/>
                <c:pt idx="0">
                  <c:v>0-10</c:v>
                </c:pt>
                <c:pt idx="1">
                  <c:v>11-19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90-100</c:v>
                </c:pt>
              </c:strCache>
            </c:strRef>
          </c:cat>
          <c:val>
            <c:numRef>
              <c:f>'confidence 1st yr vs 2nd year'!$M$37:$M$46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10.714285714285714</c:v>
                </c:pt>
                <c:pt idx="5">
                  <c:v>14.285714285714285</c:v>
                </c:pt>
                <c:pt idx="6">
                  <c:v>17.857142857142858</c:v>
                </c:pt>
                <c:pt idx="7">
                  <c:v>17.857142857142858</c:v>
                </c:pt>
                <c:pt idx="8">
                  <c:v>14.285714285714285</c:v>
                </c:pt>
                <c:pt idx="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9700968"/>
        <c:axId val="319701360"/>
      </c:barChart>
      <c:catAx>
        <c:axId val="31970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701360"/>
        <c:crosses val="autoZero"/>
        <c:auto val="1"/>
        <c:lblAlgn val="ctr"/>
        <c:lblOffset val="100"/>
        <c:noMultiLvlLbl val="0"/>
      </c:catAx>
      <c:valAx>
        <c:axId val="31970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Percentage of </a:t>
                </a:r>
                <a:r>
                  <a:rPr lang="en-US" sz="2000" b="0" dirty="0" smtClean="0"/>
                  <a:t>Respondents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"/>
              <c:y val="0.29734746658761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70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6D6B8-C539-4759-AFED-5FC594249F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351114-D3A2-4EAB-BDFA-6AF560D057A1}">
      <dgm:prSet phldrT="[Text]"/>
      <dgm:spPr/>
      <dgm:t>
        <a:bodyPr/>
        <a:lstStyle/>
        <a:p>
          <a:r>
            <a:rPr lang="en-GB" dirty="0" smtClean="0"/>
            <a:t>Traditional</a:t>
          </a:r>
          <a:br>
            <a:rPr lang="en-GB" dirty="0" smtClean="0"/>
          </a:br>
          <a:r>
            <a:rPr lang="en-GB" dirty="0" smtClean="0"/>
            <a:t>A-level </a:t>
          </a:r>
          <a:r>
            <a:rPr lang="en-GB" dirty="0" smtClean="0"/>
            <a:t>Education</a:t>
          </a:r>
          <a:endParaRPr lang="en-US" dirty="0"/>
        </a:p>
      </dgm:t>
    </dgm:pt>
    <dgm:pt modelId="{2767C503-867C-4D93-A6AC-67E084C3C102}" type="parTrans" cxnId="{9F414803-5F07-4A08-9B2A-62E6A188AF3A}">
      <dgm:prSet/>
      <dgm:spPr/>
      <dgm:t>
        <a:bodyPr/>
        <a:lstStyle/>
        <a:p>
          <a:endParaRPr lang="en-US"/>
        </a:p>
      </dgm:t>
    </dgm:pt>
    <dgm:pt modelId="{B3B75FF1-5DB2-4565-90D9-7E75C58605D7}" type="sibTrans" cxnId="{9F414803-5F07-4A08-9B2A-62E6A188AF3A}">
      <dgm:prSet/>
      <dgm:spPr/>
      <dgm:t>
        <a:bodyPr/>
        <a:lstStyle/>
        <a:p>
          <a:endParaRPr lang="en-US"/>
        </a:p>
      </dgm:t>
    </dgm:pt>
    <dgm:pt modelId="{BC8C6E4A-AD13-4473-8865-01098195CF26}">
      <dgm:prSet phldrT="[Text]"/>
      <dgm:spPr/>
      <dgm:t>
        <a:bodyPr/>
        <a:lstStyle/>
        <a:p>
          <a:r>
            <a:rPr lang="en-GB" dirty="0" smtClean="0"/>
            <a:t>BSc Product Design with Management</a:t>
          </a:r>
          <a:endParaRPr lang="en-US" dirty="0"/>
        </a:p>
      </dgm:t>
    </dgm:pt>
    <dgm:pt modelId="{729E4211-0188-495E-833B-115B56DBAAFF}" type="parTrans" cxnId="{1C760C0C-455A-462B-9569-7695DFDFA865}">
      <dgm:prSet/>
      <dgm:spPr/>
      <dgm:t>
        <a:bodyPr/>
        <a:lstStyle/>
        <a:p>
          <a:endParaRPr lang="en-US"/>
        </a:p>
      </dgm:t>
    </dgm:pt>
    <dgm:pt modelId="{43E83C1C-463B-48FC-93B4-A6BBF96869FE}" type="sibTrans" cxnId="{1C760C0C-455A-462B-9569-7695DFDFA865}">
      <dgm:prSet/>
      <dgm:spPr/>
      <dgm:t>
        <a:bodyPr/>
        <a:lstStyle/>
        <a:p>
          <a:endParaRPr lang="en-US"/>
        </a:p>
      </dgm:t>
    </dgm:pt>
    <dgm:pt modelId="{F8F687A0-8767-4214-9E34-57C4E0081979}">
      <dgm:prSet phldrT="[Text]"/>
      <dgm:spPr/>
      <dgm:t>
        <a:bodyPr/>
        <a:lstStyle/>
        <a:p>
          <a:r>
            <a:rPr lang="en-GB" dirty="0" smtClean="0"/>
            <a:t>Industrial Automotive Design Experience </a:t>
          </a:r>
          <a:endParaRPr lang="en-US" dirty="0"/>
        </a:p>
      </dgm:t>
    </dgm:pt>
    <dgm:pt modelId="{F9E3FCC6-E2BF-4550-894C-A72A0BB90020}" type="parTrans" cxnId="{DB6EB214-39FC-4E30-8606-78CF8CE6EC95}">
      <dgm:prSet/>
      <dgm:spPr/>
      <dgm:t>
        <a:bodyPr/>
        <a:lstStyle/>
        <a:p>
          <a:endParaRPr lang="en-US"/>
        </a:p>
      </dgm:t>
    </dgm:pt>
    <dgm:pt modelId="{D18D358D-E63C-428C-86EA-278B00487B08}" type="sibTrans" cxnId="{DB6EB214-39FC-4E30-8606-78CF8CE6EC95}">
      <dgm:prSet/>
      <dgm:spPr/>
      <dgm:t>
        <a:bodyPr/>
        <a:lstStyle/>
        <a:p>
          <a:endParaRPr lang="en-US"/>
        </a:p>
      </dgm:t>
    </dgm:pt>
    <dgm:pt modelId="{984B09F4-60A5-4C74-8816-B57B1289C430}">
      <dgm:prSet/>
      <dgm:spPr/>
      <dgm:t>
        <a:bodyPr/>
        <a:lstStyle/>
        <a:p>
          <a:r>
            <a:rPr lang="en-GB" dirty="0" smtClean="0"/>
            <a:t>Consultancy Role – Digital Tools</a:t>
          </a:r>
          <a:endParaRPr lang="en-US" dirty="0"/>
        </a:p>
      </dgm:t>
    </dgm:pt>
    <dgm:pt modelId="{FB12B8C1-5DAC-44B3-B018-D629B44C1D53}" type="parTrans" cxnId="{52982DCB-833F-44AD-87DB-2CE0E37E5F94}">
      <dgm:prSet/>
      <dgm:spPr/>
      <dgm:t>
        <a:bodyPr/>
        <a:lstStyle/>
        <a:p>
          <a:endParaRPr lang="en-US"/>
        </a:p>
      </dgm:t>
    </dgm:pt>
    <dgm:pt modelId="{029BA1E5-D51A-4EFE-8221-7E91FD9E95E6}" type="sibTrans" cxnId="{52982DCB-833F-44AD-87DB-2CE0E37E5F94}">
      <dgm:prSet/>
      <dgm:spPr/>
      <dgm:t>
        <a:bodyPr/>
        <a:lstStyle/>
        <a:p>
          <a:endParaRPr lang="en-US"/>
        </a:p>
      </dgm:t>
    </dgm:pt>
    <dgm:pt modelId="{96F639B8-57F4-490C-8A30-0D8884E9A57B}">
      <dgm:prSet/>
      <dgm:spPr/>
      <dgm:t>
        <a:bodyPr/>
        <a:lstStyle/>
        <a:p>
          <a:r>
            <a:rPr lang="en-GB" dirty="0" smtClean="0"/>
            <a:t>HE Academic Delivery &amp; Leadership</a:t>
          </a:r>
          <a:endParaRPr lang="en-US" dirty="0"/>
        </a:p>
      </dgm:t>
    </dgm:pt>
    <dgm:pt modelId="{A5FC332E-46B8-4F1D-BEB0-CAC4400FB836}" type="parTrans" cxnId="{B4687D79-D81F-4862-96E9-6CA0D9DD053F}">
      <dgm:prSet/>
      <dgm:spPr/>
      <dgm:t>
        <a:bodyPr/>
        <a:lstStyle/>
        <a:p>
          <a:endParaRPr lang="en-US"/>
        </a:p>
      </dgm:t>
    </dgm:pt>
    <dgm:pt modelId="{2EB7075E-2BDA-4FBC-BE67-B22ACD68D359}" type="sibTrans" cxnId="{B4687D79-D81F-4862-96E9-6CA0D9DD053F}">
      <dgm:prSet/>
      <dgm:spPr/>
      <dgm:t>
        <a:bodyPr/>
        <a:lstStyle/>
        <a:p>
          <a:endParaRPr lang="en-US"/>
        </a:p>
      </dgm:t>
    </dgm:pt>
    <dgm:pt modelId="{5AF1DD3D-7829-4D81-9D4C-38D1F7DD13F0}" type="pres">
      <dgm:prSet presAssocID="{C2B6D6B8-C539-4759-AFED-5FC594249F42}" presName="CompostProcess" presStyleCnt="0">
        <dgm:presLayoutVars>
          <dgm:dir/>
          <dgm:resizeHandles val="exact"/>
        </dgm:presLayoutVars>
      </dgm:prSet>
      <dgm:spPr/>
    </dgm:pt>
    <dgm:pt modelId="{4D104EB5-66C4-433B-AB4B-3525D6E5080D}" type="pres">
      <dgm:prSet presAssocID="{C2B6D6B8-C539-4759-AFED-5FC594249F42}" presName="arrow" presStyleLbl="bgShp" presStyleIdx="0" presStyleCnt="1"/>
      <dgm:spPr/>
    </dgm:pt>
    <dgm:pt modelId="{DE721F1B-245B-483C-9B77-94BBD093847A}" type="pres">
      <dgm:prSet presAssocID="{C2B6D6B8-C539-4759-AFED-5FC594249F42}" presName="linearProcess" presStyleCnt="0"/>
      <dgm:spPr/>
    </dgm:pt>
    <dgm:pt modelId="{25C05B99-A998-4643-906B-F07C5919AB65}" type="pres">
      <dgm:prSet presAssocID="{4B351114-D3A2-4EAB-BDFA-6AF560D057A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AC46E-E810-4966-B3EF-7C7A06995D8B}" type="pres">
      <dgm:prSet presAssocID="{B3B75FF1-5DB2-4565-90D9-7E75C58605D7}" presName="sibTrans" presStyleCnt="0"/>
      <dgm:spPr/>
    </dgm:pt>
    <dgm:pt modelId="{AE6CFCF4-9E57-4F4C-88C4-C27359FA5220}" type="pres">
      <dgm:prSet presAssocID="{BC8C6E4A-AD13-4473-8865-01098195CF2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C2DBC-2015-4FFB-8B42-9798AC6B296E}" type="pres">
      <dgm:prSet presAssocID="{43E83C1C-463B-48FC-93B4-A6BBF96869FE}" presName="sibTrans" presStyleCnt="0"/>
      <dgm:spPr/>
    </dgm:pt>
    <dgm:pt modelId="{4E2522B2-4463-4AE8-BC7B-2BF9E67634FD}" type="pres">
      <dgm:prSet presAssocID="{F8F687A0-8767-4214-9E34-57C4E008197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1EB28-4DA8-4F49-AED9-E558FFCE3890}" type="pres">
      <dgm:prSet presAssocID="{D18D358D-E63C-428C-86EA-278B00487B08}" presName="sibTrans" presStyleCnt="0"/>
      <dgm:spPr/>
    </dgm:pt>
    <dgm:pt modelId="{61AC4E07-0AF0-462A-8B95-FD690E3DDADB}" type="pres">
      <dgm:prSet presAssocID="{984B09F4-60A5-4C74-8816-B57B1289C43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F7BC1-863A-46E4-85D8-DA839151A59B}" type="pres">
      <dgm:prSet presAssocID="{029BA1E5-D51A-4EFE-8221-7E91FD9E95E6}" presName="sibTrans" presStyleCnt="0"/>
      <dgm:spPr/>
    </dgm:pt>
    <dgm:pt modelId="{77D0B954-D047-405B-A7C7-BA75840B6E39}" type="pres">
      <dgm:prSet presAssocID="{96F639B8-57F4-490C-8A30-0D8884E9A57B}" presName="textNode" presStyleLbl="node1" presStyleIdx="4" presStyleCnt="5" custLinFactNeighborX="28781" custLinFactNeighborY="-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7E69B-399D-4893-B0CD-62690584975E}" type="presOf" srcId="{BC8C6E4A-AD13-4473-8865-01098195CF26}" destId="{AE6CFCF4-9E57-4F4C-88C4-C27359FA5220}" srcOrd="0" destOrd="0" presId="urn:microsoft.com/office/officeart/2005/8/layout/hProcess9"/>
    <dgm:cxn modelId="{DD223821-D602-4D42-ACBC-A0F8352056DE}" type="presOf" srcId="{F8F687A0-8767-4214-9E34-57C4E0081979}" destId="{4E2522B2-4463-4AE8-BC7B-2BF9E67634FD}" srcOrd="0" destOrd="0" presId="urn:microsoft.com/office/officeart/2005/8/layout/hProcess9"/>
    <dgm:cxn modelId="{1C760C0C-455A-462B-9569-7695DFDFA865}" srcId="{C2B6D6B8-C539-4759-AFED-5FC594249F42}" destId="{BC8C6E4A-AD13-4473-8865-01098195CF26}" srcOrd="1" destOrd="0" parTransId="{729E4211-0188-495E-833B-115B56DBAAFF}" sibTransId="{43E83C1C-463B-48FC-93B4-A6BBF96869FE}"/>
    <dgm:cxn modelId="{9F414803-5F07-4A08-9B2A-62E6A188AF3A}" srcId="{C2B6D6B8-C539-4759-AFED-5FC594249F42}" destId="{4B351114-D3A2-4EAB-BDFA-6AF560D057A1}" srcOrd="0" destOrd="0" parTransId="{2767C503-867C-4D93-A6AC-67E084C3C102}" sibTransId="{B3B75FF1-5DB2-4565-90D9-7E75C58605D7}"/>
    <dgm:cxn modelId="{B4687D79-D81F-4862-96E9-6CA0D9DD053F}" srcId="{C2B6D6B8-C539-4759-AFED-5FC594249F42}" destId="{96F639B8-57F4-490C-8A30-0D8884E9A57B}" srcOrd="4" destOrd="0" parTransId="{A5FC332E-46B8-4F1D-BEB0-CAC4400FB836}" sibTransId="{2EB7075E-2BDA-4FBC-BE67-B22ACD68D359}"/>
    <dgm:cxn modelId="{6A6A772E-4841-4880-B307-5DB9A89B6F1C}" type="presOf" srcId="{C2B6D6B8-C539-4759-AFED-5FC594249F42}" destId="{5AF1DD3D-7829-4D81-9D4C-38D1F7DD13F0}" srcOrd="0" destOrd="0" presId="urn:microsoft.com/office/officeart/2005/8/layout/hProcess9"/>
    <dgm:cxn modelId="{30F4EFBD-3AA3-46CD-B0E7-73712B281BD1}" type="presOf" srcId="{984B09F4-60A5-4C74-8816-B57B1289C430}" destId="{61AC4E07-0AF0-462A-8B95-FD690E3DDADB}" srcOrd="0" destOrd="0" presId="urn:microsoft.com/office/officeart/2005/8/layout/hProcess9"/>
    <dgm:cxn modelId="{859F5279-69F4-4973-AEAB-4A8949AC2D1D}" type="presOf" srcId="{96F639B8-57F4-490C-8A30-0D8884E9A57B}" destId="{77D0B954-D047-405B-A7C7-BA75840B6E39}" srcOrd="0" destOrd="0" presId="urn:microsoft.com/office/officeart/2005/8/layout/hProcess9"/>
    <dgm:cxn modelId="{52982DCB-833F-44AD-87DB-2CE0E37E5F94}" srcId="{C2B6D6B8-C539-4759-AFED-5FC594249F42}" destId="{984B09F4-60A5-4C74-8816-B57B1289C430}" srcOrd="3" destOrd="0" parTransId="{FB12B8C1-5DAC-44B3-B018-D629B44C1D53}" sibTransId="{029BA1E5-D51A-4EFE-8221-7E91FD9E95E6}"/>
    <dgm:cxn modelId="{DB6EB214-39FC-4E30-8606-78CF8CE6EC95}" srcId="{C2B6D6B8-C539-4759-AFED-5FC594249F42}" destId="{F8F687A0-8767-4214-9E34-57C4E0081979}" srcOrd="2" destOrd="0" parTransId="{F9E3FCC6-E2BF-4550-894C-A72A0BB90020}" sibTransId="{D18D358D-E63C-428C-86EA-278B00487B08}"/>
    <dgm:cxn modelId="{C340C888-0CBB-40F5-8D27-5024363C1FFF}" type="presOf" srcId="{4B351114-D3A2-4EAB-BDFA-6AF560D057A1}" destId="{25C05B99-A998-4643-906B-F07C5919AB65}" srcOrd="0" destOrd="0" presId="urn:microsoft.com/office/officeart/2005/8/layout/hProcess9"/>
    <dgm:cxn modelId="{67AA9A45-F590-4911-B14E-22C6BA7B7FAD}" type="presParOf" srcId="{5AF1DD3D-7829-4D81-9D4C-38D1F7DD13F0}" destId="{4D104EB5-66C4-433B-AB4B-3525D6E5080D}" srcOrd="0" destOrd="0" presId="urn:microsoft.com/office/officeart/2005/8/layout/hProcess9"/>
    <dgm:cxn modelId="{AAC19AC7-4A8C-40E6-AEB2-3DA5DF851DD4}" type="presParOf" srcId="{5AF1DD3D-7829-4D81-9D4C-38D1F7DD13F0}" destId="{DE721F1B-245B-483C-9B77-94BBD093847A}" srcOrd="1" destOrd="0" presId="urn:microsoft.com/office/officeart/2005/8/layout/hProcess9"/>
    <dgm:cxn modelId="{2A9DAB09-0E6F-4DDD-8B28-BDC3577496B8}" type="presParOf" srcId="{DE721F1B-245B-483C-9B77-94BBD093847A}" destId="{25C05B99-A998-4643-906B-F07C5919AB65}" srcOrd="0" destOrd="0" presId="urn:microsoft.com/office/officeart/2005/8/layout/hProcess9"/>
    <dgm:cxn modelId="{7E513A1E-B193-449F-B852-17A99509709F}" type="presParOf" srcId="{DE721F1B-245B-483C-9B77-94BBD093847A}" destId="{90BAC46E-E810-4966-B3EF-7C7A06995D8B}" srcOrd="1" destOrd="0" presId="urn:microsoft.com/office/officeart/2005/8/layout/hProcess9"/>
    <dgm:cxn modelId="{9DDA07CB-E0B7-4EB4-B0E7-5D50C5126824}" type="presParOf" srcId="{DE721F1B-245B-483C-9B77-94BBD093847A}" destId="{AE6CFCF4-9E57-4F4C-88C4-C27359FA5220}" srcOrd="2" destOrd="0" presId="urn:microsoft.com/office/officeart/2005/8/layout/hProcess9"/>
    <dgm:cxn modelId="{FEF2C3A0-403A-438F-AE6E-58D9ABE6C033}" type="presParOf" srcId="{DE721F1B-245B-483C-9B77-94BBD093847A}" destId="{95FC2DBC-2015-4FFB-8B42-9798AC6B296E}" srcOrd="3" destOrd="0" presId="urn:microsoft.com/office/officeart/2005/8/layout/hProcess9"/>
    <dgm:cxn modelId="{54DA3259-9544-4E8D-9C83-A91AEAFA8DEB}" type="presParOf" srcId="{DE721F1B-245B-483C-9B77-94BBD093847A}" destId="{4E2522B2-4463-4AE8-BC7B-2BF9E67634FD}" srcOrd="4" destOrd="0" presId="urn:microsoft.com/office/officeart/2005/8/layout/hProcess9"/>
    <dgm:cxn modelId="{C40863D3-C152-42F8-A547-0C02E53088FB}" type="presParOf" srcId="{DE721F1B-245B-483C-9B77-94BBD093847A}" destId="{B961EB28-4DA8-4F49-AED9-E558FFCE3890}" srcOrd="5" destOrd="0" presId="urn:microsoft.com/office/officeart/2005/8/layout/hProcess9"/>
    <dgm:cxn modelId="{C2FD93A1-F383-480B-8427-AF19F267273F}" type="presParOf" srcId="{DE721F1B-245B-483C-9B77-94BBD093847A}" destId="{61AC4E07-0AF0-462A-8B95-FD690E3DDADB}" srcOrd="6" destOrd="0" presId="urn:microsoft.com/office/officeart/2005/8/layout/hProcess9"/>
    <dgm:cxn modelId="{B5F7C9A7-69FF-43C5-ABAE-C608799AB3CE}" type="presParOf" srcId="{DE721F1B-245B-483C-9B77-94BBD093847A}" destId="{44FF7BC1-863A-46E4-85D8-DA839151A59B}" srcOrd="7" destOrd="0" presId="urn:microsoft.com/office/officeart/2005/8/layout/hProcess9"/>
    <dgm:cxn modelId="{F3968C33-B017-4D9A-89E4-CE7633BD46E3}" type="presParOf" srcId="{DE721F1B-245B-483C-9B77-94BBD093847A}" destId="{77D0B954-D047-405B-A7C7-BA75840B6E3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6D6B8-C539-4759-AFED-5FC594249F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351114-D3A2-4EAB-BDFA-6AF560D057A1}">
      <dgm:prSet phldrT="[Text]"/>
      <dgm:spPr/>
      <dgm:t>
        <a:bodyPr/>
        <a:lstStyle/>
        <a:p>
          <a:r>
            <a:rPr lang="en-GB" dirty="0" smtClean="0"/>
            <a:t>GCSE</a:t>
          </a:r>
        </a:p>
        <a:p>
          <a:r>
            <a:rPr lang="en-GB" dirty="0" smtClean="0"/>
            <a:t>[Levels 1-2]</a:t>
          </a:r>
          <a:endParaRPr lang="en-US" dirty="0"/>
        </a:p>
      </dgm:t>
    </dgm:pt>
    <dgm:pt modelId="{2767C503-867C-4D93-A6AC-67E084C3C102}" type="parTrans" cxnId="{9F414803-5F07-4A08-9B2A-62E6A188AF3A}">
      <dgm:prSet/>
      <dgm:spPr/>
      <dgm:t>
        <a:bodyPr/>
        <a:lstStyle/>
        <a:p>
          <a:endParaRPr lang="en-US"/>
        </a:p>
      </dgm:t>
    </dgm:pt>
    <dgm:pt modelId="{B3B75FF1-5DB2-4565-90D9-7E75C58605D7}" type="sibTrans" cxnId="{9F414803-5F07-4A08-9B2A-62E6A188AF3A}">
      <dgm:prSet/>
      <dgm:spPr/>
      <dgm:t>
        <a:bodyPr/>
        <a:lstStyle/>
        <a:p>
          <a:endParaRPr lang="en-US"/>
        </a:p>
      </dgm:t>
    </dgm:pt>
    <dgm:pt modelId="{BC8C6E4A-AD13-4473-8865-01098195CF26}">
      <dgm:prSet phldrT="[Text]"/>
      <dgm:spPr/>
      <dgm:t>
        <a:bodyPr/>
        <a:lstStyle/>
        <a:p>
          <a:r>
            <a:rPr lang="en-GB" dirty="0" smtClean="0"/>
            <a:t>A-levels</a:t>
          </a:r>
          <a:br>
            <a:rPr lang="en-GB" dirty="0" smtClean="0"/>
          </a:br>
          <a:r>
            <a:rPr lang="en-GB" dirty="0" smtClean="0"/>
            <a:t>B-Tech</a:t>
          </a:r>
          <a:br>
            <a:rPr lang="en-GB" dirty="0" smtClean="0"/>
          </a:br>
          <a:r>
            <a:rPr lang="en-GB" dirty="0" smtClean="0"/>
            <a:t>Further Education</a:t>
          </a:r>
        </a:p>
        <a:p>
          <a:r>
            <a:rPr lang="en-GB" dirty="0" smtClean="0"/>
            <a:t>[Level 3]</a:t>
          </a:r>
          <a:endParaRPr lang="en-US" dirty="0"/>
        </a:p>
      </dgm:t>
    </dgm:pt>
    <dgm:pt modelId="{729E4211-0188-495E-833B-115B56DBAAFF}" type="parTrans" cxnId="{1C760C0C-455A-462B-9569-7695DFDFA865}">
      <dgm:prSet/>
      <dgm:spPr/>
      <dgm:t>
        <a:bodyPr/>
        <a:lstStyle/>
        <a:p>
          <a:endParaRPr lang="en-US"/>
        </a:p>
      </dgm:t>
    </dgm:pt>
    <dgm:pt modelId="{43E83C1C-463B-48FC-93B4-A6BBF96869FE}" type="sibTrans" cxnId="{1C760C0C-455A-462B-9569-7695DFDFA865}">
      <dgm:prSet/>
      <dgm:spPr/>
      <dgm:t>
        <a:bodyPr/>
        <a:lstStyle/>
        <a:p>
          <a:endParaRPr lang="en-US"/>
        </a:p>
      </dgm:t>
    </dgm:pt>
    <dgm:pt modelId="{F8F687A0-8767-4214-9E34-57C4E0081979}">
      <dgm:prSet phldrT="[Text]"/>
      <dgm:spPr/>
      <dgm:t>
        <a:bodyPr/>
        <a:lstStyle/>
        <a:p>
          <a:r>
            <a:rPr lang="en-GB" dirty="0" smtClean="0"/>
            <a:t>Higher Education</a:t>
          </a:r>
        </a:p>
        <a:p>
          <a:r>
            <a:rPr lang="en-GB" dirty="0" smtClean="0"/>
            <a:t>[levels 4-6(7)]</a:t>
          </a:r>
          <a:endParaRPr lang="en-US" dirty="0"/>
        </a:p>
      </dgm:t>
    </dgm:pt>
    <dgm:pt modelId="{F9E3FCC6-E2BF-4550-894C-A72A0BB90020}" type="parTrans" cxnId="{DB6EB214-39FC-4E30-8606-78CF8CE6EC95}">
      <dgm:prSet/>
      <dgm:spPr/>
      <dgm:t>
        <a:bodyPr/>
        <a:lstStyle/>
        <a:p>
          <a:endParaRPr lang="en-US"/>
        </a:p>
      </dgm:t>
    </dgm:pt>
    <dgm:pt modelId="{D18D358D-E63C-428C-86EA-278B00487B08}" type="sibTrans" cxnId="{DB6EB214-39FC-4E30-8606-78CF8CE6EC95}">
      <dgm:prSet/>
      <dgm:spPr/>
      <dgm:t>
        <a:bodyPr/>
        <a:lstStyle/>
        <a:p>
          <a:endParaRPr lang="en-US"/>
        </a:p>
      </dgm:t>
    </dgm:pt>
    <dgm:pt modelId="{984B09F4-60A5-4C74-8816-B57B1289C430}">
      <dgm:prSet/>
      <dgm:spPr/>
      <dgm:t>
        <a:bodyPr/>
        <a:lstStyle/>
        <a:p>
          <a:r>
            <a:rPr lang="en-GB" dirty="0" smtClean="0"/>
            <a:t>Early Career Graduates</a:t>
          </a:r>
          <a:endParaRPr lang="en-US" dirty="0"/>
        </a:p>
      </dgm:t>
    </dgm:pt>
    <dgm:pt modelId="{FB12B8C1-5DAC-44B3-B018-D629B44C1D53}" type="parTrans" cxnId="{52982DCB-833F-44AD-87DB-2CE0E37E5F94}">
      <dgm:prSet/>
      <dgm:spPr/>
      <dgm:t>
        <a:bodyPr/>
        <a:lstStyle/>
        <a:p>
          <a:endParaRPr lang="en-US"/>
        </a:p>
      </dgm:t>
    </dgm:pt>
    <dgm:pt modelId="{029BA1E5-D51A-4EFE-8221-7E91FD9E95E6}" type="sibTrans" cxnId="{52982DCB-833F-44AD-87DB-2CE0E37E5F94}">
      <dgm:prSet/>
      <dgm:spPr/>
      <dgm:t>
        <a:bodyPr/>
        <a:lstStyle/>
        <a:p>
          <a:endParaRPr lang="en-US"/>
        </a:p>
      </dgm:t>
    </dgm:pt>
    <dgm:pt modelId="{96F639B8-57F4-490C-8A30-0D8884E9A57B}">
      <dgm:prSet/>
      <dgm:spPr/>
      <dgm:t>
        <a:bodyPr/>
        <a:lstStyle/>
        <a:p>
          <a:r>
            <a:rPr lang="en-GB" dirty="0" smtClean="0"/>
            <a:t>Professional Registration</a:t>
          </a:r>
          <a:endParaRPr lang="en-US" dirty="0"/>
        </a:p>
      </dgm:t>
    </dgm:pt>
    <dgm:pt modelId="{A5FC332E-46B8-4F1D-BEB0-CAC4400FB836}" type="parTrans" cxnId="{B4687D79-D81F-4862-96E9-6CA0D9DD053F}">
      <dgm:prSet/>
      <dgm:spPr/>
      <dgm:t>
        <a:bodyPr/>
        <a:lstStyle/>
        <a:p>
          <a:endParaRPr lang="en-US"/>
        </a:p>
      </dgm:t>
    </dgm:pt>
    <dgm:pt modelId="{2EB7075E-2BDA-4FBC-BE67-B22ACD68D359}" type="sibTrans" cxnId="{B4687D79-D81F-4862-96E9-6CA0D9DD053F}">
      <dgm:prSet/>
      <dgm:spPr/>
      <dgm:t>
        <a:bodyPr/>
        <a:lstStyle/>
        <a:p>
          <a:endParaRPr lang="en-US"/>
        </a:p>
      </dgm:t>
    </dgm:pt>
    <dgm:pt modelId="{FDDD219A-16ED-4E74-887C-916A2A0D46BF}">
      <dgm:prSet/>
      <dgm:spPr/>
      <dgm:t>
        <a:bodyPr/>
        <a:lstStyle/>
        <a:p>
          <a:r>
            <a:rPr lang="en-GB" dirty="0" smtClean="0"/>
            <a:t>Earlier Schooling</a:t>
          </a:r>
          <a:endParaRPr lang="en-US" dirty="0"/>
        </a:p>
      </dgm:t>
    </dgm:pt>
    <dgm:pt modelId="{C4E8C8C8-160C-4D1D-8D36-EBF8BD775938}" type="parTrans" cxnId="{06187DEB-71B7-4483-8415-8EA4CA9C249D}">
      <dgm:prSet/>
      <dgm:spPr/>
      <dgm:t>
        <a:bodyPr/>
        <a:lstStyle/>
        <a:p>
          <a:endParaRPr lang="en-US"/>
        </a:p>
      </dgm:t>
    </dgm:pt>
    <dgm:pt modelId="{0F410F02-16F9-4F46-A430-B3740EC1D055}" type="sibTrans" cxnId="{06187DEB-71B7-4483-8415-8EA4CA9C249D}">
      <dgm:prSet/>
      <dgm:spPr/>
      <dgm:t>
        <a:bodyPr/>
        <a:lstStyle/>
        <a:p>
          <a:endParaRPr lang="en-US"/>
        </a:p>
      </dgm:t>
    </dgm:pt>
    <dgm:pt modelId="{5AF1DD3D-7829-4D81-9D4C-38D1F7DD13F0}" type="pres">
      <dgm:prSet presAssocID="{C2B6D6B8-C539-4759-AFED-5FC594249F42}" presName="CompostProcess" presStyleCnt="0">
        <dgm:presLayoutVars>
          <dgm:dir/>
          <dgm:resizeHandles val="exact"/>
        </dgm:presLayoutVars>
      </dgm:prSet>
      <dgm:spPr/>
    </dgm:pt>
    <dgm:pt modelId="{4D104EB5-66C4-433B-AB4B-3525D6E5080D}" type="pres">
      <dgm:prSet presAssocID="{C2B6D6B8-C539-4759-AFED-5FC594249F42}" presName="arrow" presStyleLbl="bgShp" presStyleIdx="0" presStyleCnt="1"/>
      <dgm:spPr/>
    </dgm:pt>
    <dgm:pt modelId="{DE721F1B-245B-483C-9B77-94BBD093847A}" type="pres">
      <dgm:prSet presAssocID="{C2B6D6B8-C539-4759-AFED-5FC594249F42}" presName="linearProcess" presStyleCnt="0"/>
      <dgm:spPr/>
    </dgm:pt>
    <dgm:pt modelId="{3EA7A0FD-A5FF-4B17-8688-14E40275D0EC}" type="pres">
      <dgm:prSet presAssocID="{FDDD219A-16ED-4E74-887C-916A2A0D46BF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BCF43-2D8E-40F4-808D-F20BEE9742E9}" type="pres">
      <dgm:prSet presAssocID="{0F410F02-16F9-4F46-A430-B3740EC1D055}" presName="sibTrans" presStyleCnt="0"/>
      <dgm:spPr/>
    </dgm:pt>
    <dgm:pt modelId="{25C05B99-A998-4643-906B-F07C5919AB65}" type="pres">
      <dgm:prSet presAssocID="{4B351114-D3A2-4EAB-BDFA-6AF560D057A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AC46E-E810-4966-B3EF-7C7A06995D8B}" type="pres">
      <dgm:prSet presAssocID="{B3B75FF1-5DB2-4565-90D9-7E75C58605D7}" presName="sibTrans" presStyleCnt="0"/>
      <dgm:spPr/>
    </dgm:pt>
    <dgm:pt modelId="{AE6CFCF4-9E57-4F4C-88C4-C27359FA5220}" type="pres">
      <dgm:prSet presAssocID="{BC8C6E4A-AD13-4473-8865-01098195CF26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C2DBC-2015-4FFB-8B42-9798AC6B296E}" type="pres">
      <dgm:prSet presAssocID="{43E83C1C-463B-48FC-93B4-A6BBF96869FE}" presName="sibTrans" presStyleCnt="0"/>
      <dgm:spPr/>
    </dgm:pt>
    <dgm:pt modelId="{4E2522B2-4463-4AE8-BC7B-2BF9E67634FD}" type="pres">
      <dgm:prSet presAssocID="{F8F687A0-8767-4214-9E34-57C4E0081979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1EB28-4DA8-4F49-AED9-E558FFCE3890}" type="pres">
      <dgm:prSet presAssocID="{D18D358D-E63C-428C-86EA-278B00487B08}" presName="sibTrans" presStyleCnt="0"/>
      <dgm:spPr/>
    </dgm:pt>
    <dgm:pt modelId="{61AC4E07-0AF0-462A-8B95-FD690E3DDADB}" type="pres">
      <dgm:prSet presAssocID="{984B09F4-60A5-4C74-8816-B57B1289C43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F7BC1-863A-46E4-85D8-DA839151A59B}" type="pres">
      <dgm:prSet presAssocID="{029BA1E5-D51A-4EFE-8221-7E91FD9E95E6}" presName="sibTrans" presStyleCnt="0"/>
      <dgm:spPr/>
    </dgm:pt>
    <dgm:pt modelId="{77D0B954-D047-405B-A7C7-BA75840B6E39}" type="pres">
      <dgm:prSet presAssocID="{96F639B8-57F4-490C-8A30-0D8884E9A57B}" presName="textNode" presStyleLbl="node1" presStyleIdx="5" presStyleCnt="6" custLinFactNeighborX="28781" custLinFactNeighborY="-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3A4B2-AC0A-4808-B9ED-FFA48084536D}" type="presOf" srcId="{96F639B8-57F4-490C-8A30-0D8884E9A57B}" destId="{77D0B954-D047-405B-A7C7-BA75840B6E39}" srcOrd="0" destOrd="0" presId="urn:microsoft.com/office/officeart/2005/8/layout/hProcess9"/>
    <dgm:cxn modelId="{F8DDBE97-7F16-4222-839E-180DA4F172A9}" type="presOf" srcId="{984B09F4-60A5-4C74-8816-B57B1289C430}" destId="{61AC4E07-0AF0-462A-8B95-FD690E3DDADB}" srcOrd="0" destOrd="0" presId="urn:microsoft.com/office/officeart/2005/8/layout/hProcess9"/>
    <dgm:cxn modelId="{2EDF9A87-BC1C-4142-9EFB-6D70C3592955}" type="presOf" srcId="{BC8C6E4A-AD13-4473-8865-01098195CF26}" destId="{AE6CFCF4-9E57-4F4C-88C4-C27359FA5220}" srcOrd="0" destOrd="0" presId="urn:microsoft.com/office/officeart/2005/8/layout/hProcess9"/>
    <dgm:cxn modelId="{9F414803-5F07-4A08-9B2A-62E6A188AF3A}" srcId="{C2B6D6B8-C539-4759-AFED-5FC594249F42}" destId="{4B351114-D3A2-4EAB-BDFA-6AF560D057A1}" srcOrd="1" destOrd="0" parTransId="{2767C503-867C-4D93-A6AC-67E084C3C102}" sibTransId="{B3B75FF1-5DB2-4565-90D9-7E75C58605D7}"/>
    <dgm:cxn modelId="{B4687D79-D81F-4862-96E9-6CA0D9DD053F}" srcId="{C2B6D6B8-C539-4759-AFED-5FC594249F42}" destId="{96F639B8-57F4-490C-8A30-0D8884E9A57B}" srcOrd="5" destOrd="0" parTransId="{A5FC332E-46B8-4F1D-BEB0-CAC4400FB836}" sibTransId="{2EB7075E-2BDA-4FBC-BE67-B22ACD68D359}"/>
    <dgm:cxn modelId="{1C760C0C-455A-462B-9569-7695DFDFA865}" srcId="{C2B6D6B8-C539-4759-AFED-5FC594249F42}" destId="{BC8C6E4A-AD13-4473-8865-01098195CF26}" srcOrd="2" destOrd="0" parTransId="{729E4211-0188-495E-833B-115B56DBAAFF}" sibTransId="{43E83C1C-463B-48FC-93B4-A6BBF96869FE}"/>
    <dgm:cxn modelId="{52982DCB-833F-44AD-87DB-2CE0E37E5F94}" srcId="{C2B6D6B8-C539-4759-AFED-5FC594249F42}" destId="{984B09F4-60A5-4C74-8816-B57B1289C430}" srcOrd="4" destOrd="0" parTransId="{FB12B8C1-5DAC-44B3-B018-D629B44C1D53}" sibTransId="{029BA1E5-D51A-4EFE-8221-7E91FD9E95E6}"/>
    <dgm:cxn modelId="{CC1EBABE-07DC-41D5-96DF-62ABDDCCC421}" type="presOf" srcId="{F8F687A0-8767-4214-9E34-57C4E0081979}" destId="{4E2522B2-4463-4AE8-BC7B-2BF9E67634FD}" srcOrd="0" destOrd="0" presId="urn:microsoft.com/office/officeart/2005/8/layout/hProcess9"/>
    <dgm:cxn modelId="{84EA80E6-4DCA-44FF-9AF4-9F2276A892E6}" type="presOf" srcId="{C2B6D6B8-C539-4759-AFED-5FC594249F42}" destId="{5AF1DD3D-7829-4D81-9D4C-38D1F7DD13F0}" srcOrd="0" destOrd="0" presId="urn:microsoft.com/office/officeart/2005/8/layout/hProcess9"/>
    <dgm:cxn modelId="{DB6EB214-39FC-4E30-8606-78CF8CE6EC95}" srcId="{C2B6D6B8-C539-4759-AFED-5FC594249F42}" destId="{F8F687A0-8767-4214-9E34-57C4E0081979}" srcOrd="3" destOrd="0" parTransId="{F9E3FCC6-E2BF-4550-894C-A72A0BB90020}" sibTransId="{D18D358D-E63C-428C-86EA-278B00487B08}"/>
    <dgm:cxn modelId="{06187DEB-71B7-4483-8415-8EA4CA9C249D}" srcId="{C2B6D6B8-C539-4759-AFED-5FC594249F42}" destId="{FDDD219A-16ED-4E74-887C-916A2A0D46BF}" srcOrd="0" destOrd="0" parTransId="{C4E8C8C8-160C-4D1D-8D36-EBF8BD775938}" sibTransId="{0F410F02-16F9-4F46-A430-B3740EC1D055}"/>
    <dgm:cxn modelId="{CDE8F64C-E51F-46E3-9379-D7BFD6D28E00}" type="presOf" srcId="{4B351114-D3A2-4EAB-BDFA-6AF560D057A1}" destId="{25C05B99-A998-4643-906B-F07C5919AB65}" srcOrd="0" destOrd="0" presId="urn:microsoft.com/office/officeart/2005/8/layout/hProcess9"/>
    <dgm:cxn modelId="{2C989954-E563-4B94-B102-432A4290B137}" type="presOf" srcId="{FDDD219A-16ED-4E74-887C-916A2A0D46BF}" destId="{3EA7A0FD-A5FF-4B17-8688-14E40275D0EC}" srcOrd="0" destOrd="0" presId="urn:microsoft.com/office/officeart/2005/8/layout/hProcess9"/>
    <dgm:cxn modelId="{199B2C5F-FC3E-4DD2-925E-2134F8B785A8}" type="presParOf" srcId="{5AF1DD3D-7829-4D81-9D4C-38D1F7DD13F0}" destId="{4D104EB5-66C4-433B-AB4B-3525D6E5080D}" srcOrd="0" destOrd="0" presId="urn:microsoft.com/office/officeart/2005/8/layout/hProcess9"/>
    <dgm:cxn modelId="{DBC10759-404B-46AC-9E5E-C4F72B67142E}" type="presParOf" srcId="{5AF1DD3D-7829-4D81-9D4C-38D1F7DD13F0}" destId="{DE721F1B-245B-483C-9B77-94BBD093847A}" srcOrd="1" destOrd="0" presId="urn:microsoft.com/office/officeart/2005/8/layout/hProcess9"/>
    <dgm:cxn modelId="{EC96CB9B-77EF-4AD8-A50C-5EF489393601}" type="presParOf" srcId="{DE721F1B-245B-483C-9B77-94BBD093847A}" destId="{3EA7A0FD-A5FF-4B17-8688-14E40275D0EC}" srcOrd="0" destOrd="0" presId="urn:microsoft.com/office/officeart/2005/8/layout/hProcess9"/>
    <dgm:cxn modelId="{9B42BC4B-DFA1-4BE8-9E18-7579323CF375}" type="presParOf" srcId="{DE721F1B-245B-483C-9B77-94BBD093847A}" destId="{08FBCF43-2D8E-40F4-808D-F20BEE9742E9}" srcOrd="1" destOrd="0" presId="urn:microsoft.com/office/officeart/2005/8/layout/hProcess9"/>
    <dgm:cxn modelId="{5DB70FB0-6D24-4D13-9BE3-5157B5C4EF8C}" type="presParOf" srcId="{DE721F1B-245B-483C-9B77-94BBD093847A}" destId="{25C05B99-A998-4643-906B-F07C5919AB65}" srcOrd="2" destOrd="0" presId="urn:microsoft.com/office/officeart/2005/8/layout/hProcess9"/>
    <dgm:cxn modelId="{7E56D46C-6437-467B-8F74-030961E0307A}" type="presParOf" srcId="{DE721F1B-245B-483C-9B77-94BBD093847A}" destId="{90BAC46E-E810-4966-B3EF-7C7A06995D8B}" srcOrd="3" destOrd="0" presId="urn:microsoft.com/office/officeart/2005/8/layout/hProcess9"/>
    <dgm:cxn modelId="{2C3A0219-857E-46E7-B655-9DD5153070B6}" type="presParOf" srcId="{DE721F1B-245B-483C-9B77-94BBD093847A}" destId="{AE6CFCF4-9E57-4F4C-88C4-C27359FA5220}" srcOrd="4" destOrd="0" presId="urn:microsoft.com/office/officeart/2005/8/layout/hProcess9"/>
    <dgm:cxn modelId="{1885B6B3-6985-4CBF-A854-F44E7D381064}" type="presParOf" srcId="{DE721F1B-245B-483C-9B77-94BBD093847A}" destId="{95FC2DBC-2015-4FFB-8B42-9798AC6B296E}" srcOrd="5" destOrd="0" presId="urn:microsoft.com/office/officeart/2005/8/layout/hProcess9"/>
    <dgm:cxn modelId="{7F148DD7-D85F-4F59-BF52-807520BB68D8}" type="presParOf" srcId="{DE721F1B-245B-483C-9B77-94BBD093847A}" destId="{4E2522B2-4463-4AE8-BC7B-2BF9E67634FD}" srcOrd="6" destOrd="0" presId="urn:microsoft.com/office/officeart/2005/8/layout/hProcess9"/>
    <dgm:cxn modelId="{63209D24-0600-482A-B174-B340C6CF1A15}" type="presParOf" srcId="{DE721F1B-245B-483C-9B77-94BBD093847A}" destId="{B961EB28-4DA8-4F49-AED9-E558FFCE3890}" srcOrd="7" destOrd="0" presId="urn:microsoft.com/office/officeart/2005/8/layout/hProcess9"/>
    <dgm:cxn modelId="{A92F173D-41FB-4D3B-B16C-85F6E48BE419}" type="presParOf" srcId="{DE721F1B-245B-483C-9B77-94BBD093847A}" destId="{61AC4E07-0AF0-462A-8B95-FD690E3DDADB}" srcOrd="8" destOrd="0" presId="urn:microsoft.com/office/officeart/2005/8/layout/hProcess9"/>
    <dgm:cxn modelId="{9B9FFA1E-D96E-46ED-93E8-B400FA1EE688}" type="presParOf" srcId="{DE721F1B-245B-483C-9B77-94BBD093847A}" destId="{44FF7BC1-863A-46E4-85D8-DA839151A59B}" srcOrd="9" destOrd="0" presId="urn:microsoft.com/office/officeart/2005/8/layout/hProcess9"/>
    <dgm:cxn modelId="{5567A999-01F6-47D7-A9E5-ED5450D7DB4F}" type="presParOf" srcId="{DE721F1B-245B-483C-9B77-94BBD093847A}" destId="{77D0B954-D047-405B-A7C7-BA75840B6E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6D6B8-C539-4759-AFED-5FC594249F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351114-D3A2-4EAB-BDFA-6AF560D057A1}">
      <dgm:prSet phldrT="[Text]"/>
      <dgm:spPr/>
      <dgm:t>
        <a:bodyPr/>
        <a:lstStyle/>
        <a:p>
          <a:r>
            <a:rPr lang="en-GB" dirty="0" smtClean="0"/>
            <a:t>GCSE</a:t>
          </a:r>
        </a:p>
        <a:p>
          <a:r>
            <a:rPr lang="en-GB" dirty="0" smtClean="0"/>
            <a:t>[Levels 1-2]</a:t>
          </a:r>
          <a:endParaRPr lang="en-US" dirty="0"/>
        </a:p>
      </dgm:t>
    </dgm:pt>
    <dgm:pt modelId="{2767C503-867C-4D93-A6AC-67E084C3C102}" type="parTrans" cxnId="{9F414803-5F07-4A08-9B2A-62E6A188AF3A}">
      <dgm:prSet/>
      <dgm:spPr/>
      <dgm:t>
        <a:bodyPr/>
        <a:lstStyle/>
        <a:p>
          <a:endParaRPr lang="en-US"/>
        </a:p>
      </dgm:t>
    </dgm:pt>
    <dgm:pt modelId="{B3B75FF1-5DB2-4565-90D9-7E75C58605D7}" type="sibTrans" cxnId="{9F414803-5F07-4A08-9B2A-62E6A188AF3A}">
      <dgm:prSet/>
      <dgm:spPr/>
      <dgm:t>
        <a:bodyPr/>
        <a:lstStyle/>
        <a:p>
          <a:endParaRPr lang="en-US"/>
        </a:p>
      </dgm:t>
    </dgm:pt>
    <dgm:pt modelId="{BC8C6E4A-AD13-4473-8865-01098195CF26}">
      <dgm:prSet phldrT="[Text]"/>
      <dgm:spPr/>
      <dgm:t>
        <a:bodyPr/>
        <a:lstStyle/>
        <a:p>
          <a:r>
            <a:rPr lang="en-GB" dirty="0" smtClean="0"/>
            <a:t>A-levels</a:t>
          </a:r>
          <a:br>
            <a:rPr lang="en-GB" dirty="0" smtClean="0"/>
          </a:br>
          <a:r>
            <a:rPr lang="en-GB" dirty="0" smtClean="0"/>
            <a:t>B-Tech</a:t>
          </a:r>
          <a:br>
            <a:rPr lang="en-GB" dirty="0" smtClean="0"/>
          </a:br>
          <a:r>
            <a:rPr lang="en-GB" dirty="0" smtClean="0"/>
            <a:t>Further Education</a:t>
          </a:r>
        </a:p>
        <a:p>
          <a:r>
            <a:rPr lang="en-GB" dirty="0" smtClean="0"/>
            <a:t>[Level 3]</a:t>
          </a:r>
          <a:endParaRPr lang="en-US" dirty="0"/>
        </a:p>
      </dgm:t>
    </dgm:pt>
    <dgm:pt modelId="{729E4211-0188-495E-833B-115B56DBAAFF}" type="parTrans" cxnId="{1C760C0C-455A-462B-9569-7695DFDFA865}">
      <dgm:prSet/>
      <dgm:spPr/>
      <dgm:t>
        <a:bodyPr/>
        <a:lstStyle/>
        <a:p>
          <a:endParaRPr lang="en-US"/>
        </a:p>
      </dgm:t>
    </dgm:pt>
    <dgm:pt modelId="{43E83C1C-463B-48FC-93B4-A6BBF96869FE}" type="sibTrans" cxnId="{1C760C0C-455A-462B-9569-7695DFDFA865}">
      <dgm:prSet/>
      <dgm:spPr/>
      <dgm:t>
        <a:bodyPr/>
        <a:lstStyle/>
        <a:p>
          <a:endParaRPr lang="en-US"/>
        </a:p>
      </dgm:t>
    </dgm:pt>
    <dgm:pt modelId="{F8F687A0-8767-4214-9E34-57C4E0081979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GB" dirty="0" smtClean="0"/>
            <a:t>Higher Education</a:t>
          </a:r>
        </a:p>
        <a:p>
          <a:r>
            <a:rPr lang="en-GB" dirty="0" smtClean="0"/>
            <a:t>[levels 4-6(7)]</a:t>
          </a:r>
          <a:endParaRPr lang="en-US" dirty="0"/>
        </a:p>
      </dgm:t>
    </dgm:pt>
    <dgm:pt modelId="{F9E3FCC6-E2BF-4550-894C-A72A0BB90020}" type="parTrans" cxnId="{DB6EB214-39FC-4E30-8606-78CF8CE6EC95}">
      <dgm:prSet/>
      <dgm:spPr/>
      <dgm:t>
        <a:bodyPr/>
        <a:lstStyle/>
        <a:p>
          <a:endParaRPr lang="en-US"/>
        </a:p>
      </dgm:t>
    </dgm:pt>
    <dgm:pt modelId="{D18D358D-E63C-428C-86EA-278B00487B08}" type="sibTrans" cxnId="{DB6EB214-39FC-4E30-8606-78CF8CE6EC95}">
      <dgm:prSet/>
      <dgm:spPr/>
      <dgm:t>
        <a:bodyPr/>
        <a:lstStyle/>
        <a:p>
          <a:endParaRPr lang="en-US"/>
        </a:p>
      </dgm:t>
    </dgm:pt>
    <dgm:pt modelId="{984B09F4-60A5-4C74-8816-B57B1289C430}">
      <dgm:prSet/>
      <dgm:spPr/>
      <dgm:t>
        <a:bodyPr/>
        <a:lstStyle/>
        <a:p>
          <a:r>
            <a:rPr lang="en-GB" dirty="0" smtClean="0"/>
            <a:t>Early Career Graduates</a:t>
          </a:r>
          <a:endParaRPr lang="en-US" dirty="0"/>
        </a:p>
      </dgm:t>
    </dgm:pt>
    <dgm:pt modelId="{FB12B8C1-5DAC-44B3-B018-D629B44C1D53}" type="parTrans" cxnId="{52982DCB-833F-44AD-87DB-2CE0E37E5F94}">
      <dgm:prSet/>
      <dgm:spPr/>
      <dgm:t>
        <a:bodyPr/>
        <a:lstStyle/>
        <a:p>
          <a:endParaRPr lang="en-US"/>
        </a:p>
      </dgm:t>
    </dgm:pt>
    <dgm:pt modelId="{029BA1E5-D51A-4EFE-8221-7E91FD9E95E6}" type="sibTrans" cxnId="{52982DCB-833F-44AD-87DB-2CE0E37E5F94}">
      <dgm:prSet/>
      <dgm:spPr/>
      <dgm:t>
        <a:bodyPr/>
        <a:lstStyle/>
        <a:p>
          <a:endParaRPr lang="en-US"/>
        </a:p>
      </dgm:t>
    </dgm:pt>
    <dgm:pt modelId="{96F639B8-57F4-490C-8A30-0D8884E9A57B}">
      <dgm:prSet/>
      <dgm:spPr/>
      <dgm:t>
        <a:bodyPr/>
        <a:lstStyle/>
        <a:p>
          <a:r>
            <a:rPr lang="en-GB" dirty="0" smtClean="0"/>
            <a:t>Professional Registration</a:t>
          </a:r>
          <a:endParaRPr lang="en-US" dirty="0"/>
        </a:p>
      </dgm:t>
    </dgm:pt>
    <dgm:pt modelId="{A5FC332E-46B8-4F1D-BEB0-CAC4400FB836}" type="parTrans" cxnId="{B4687D79-D81F-4862-96E9-6CA0D9DD053F}">
      <dgm:prSet/>
      <dgm:spPr/>
      <dgm:t>
        <a:bodyPr/>
        <a:lstStyle/>
        <a:p>
          <a:endParaRPr lang="en-US"/>
        </a:p>
      </dgm:t>
    </dgm:pt>
    <dgm:pt modelId="{2EB7075E-2BDA-4FBC-BE67-B22ACD68D359}" type="sibTrans" cxnId="{B4687D79-D81F-4862-96E9-6CA0D9DD053F}">
      <dgm:prSet/>
      <dgm:spPr/>
      <dgm:t>
        <a:bodyPr/>
        <a:lstStyle/>
        <a:p>
          <a:endParaRPr lang="en-US"/>
        </a:p>
      </dgm:t>
    </dgm:pt>
    <dgm:pt modelId="{FDDD219A-16ED-4E74-887C-916A2A0D46BF}">
      <dgm:prSet/>
      <dgm:spPr/>
      <dgm:t>
        <a:bodyPr/>
        <a:lstStyle/>
        <a:p>
          <a:r>
            <a:rPr lang="en-GB" dirty="0" smtClean="0"/>
            <a:t>Earlier Schooling</a:t>
          </a:r>
          <a:endParaRPr lang="en-US" dirty="0"/>
        </a:p>
      </dgm:t>
    </dgm:pt>
    <dgm:pt modelId="{C4E8C8C8-160C-4D1D-8D36-EBF8BD775938}" type="parTrans" cxnId="{06187DEB-71B7-4483-8415-8EA4CA9C249D}">
      <dgm:prSet/>
      <dgm:spPr/>
      <dgm:t>
        <a:bodyPr/>
        <a:lstStyle/>
        <a:p>
          <a:endParaRPr lang="en-US"/>
        </a:p>
      </dgm:t>
    </dgm:pt>
    <dgm:pt modelId="{0F410F02-16F9-4F46-A430-B3740EC1D055}" type="sibTrans" cxnId="{06187DEB-71B7-4483-8415-8EA4CA9C249D}">
      <dgm:prSet/>
      <dgm:spPr/>
      <dgm:t>
        <a:bodyPr/>
        <a:lstStyle/>
        <a:p>
          <a:endParaRPr lang="en-US"/>
        </a:p>
      </dgm:t>
    </dgm:pt>
    <dgm:pt modelId="{5AF1DD3D-7829-4D81-9D4C-38D1F7DD13F0}" type="pres">
      <dgm:prSet presAssocID="{C2B6D6B8-C539-4759-AFED-5FC594249F42}" presName="CompostProcess" presStyleCnt="0">
        <dgm:presLayoutVars>
          <dgm:dir/>
          <dgm:resizeHandles val="exact"/>
        </dgm:presLayoutVars>
      </dgm:prSet>
      <dgm:spPr/>
    </dgm:pt>
    <dgm:pt modelId="{4D104EB5-66C4-433B-AB4B-3525D6E5080D}" type="pres">
      <dgm:prSet presAssocID="{C2B6D6B8-C539-4759-AFED-5FC594249F42}" presName="arrow" presStyleLbl="bgShp" presStyleIdx="0" presStyleCnt="1"/>
      <dgm:spPr/>
    </dgm:pt>
    <dgm:pt modelId="{DE721F1B-245B-483C-9B77-94BBD093847A}" type="pres">
      <dgm:prSet presAssocID="{C2B6D6B8-C539-4759-AFED-5FC594249F42}" presName="linearProcess" presStyleCnt="0"/>
      <dgm:spPr/>
    </dgm:pt>
    <dgm:pt modelId="{3EA7A0FD-A5FF-4B17-8688-14E40275D0EC}" type="pres">
      <dgm:prSet presAssocID="{FDDD219A-16ED-4E74-887C-916A2A0D46BF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BCF43-2D8E-40F4-808D-F20BEE9742E9}" type="pres">
      <dgm:prSet presAssocID="{0F410F02-16F9-4F46-A430-B3740EC1D055}" presName="sibTrans" presStyleCnt="0"/>
      <dgm:spPr/>
    </dgm:pt>
    <dgm:pt modelId="{25C05B99-A998-4643-906B-F07C5919AB65}" type="pres">
      <dgm:prSet presAssocID="{4B351114-D3A2-4EAB-BDFA-6AF560D057A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AC46E-E810-4966-B3EF-7C7A06995D8B}" type="pres">
      <dgm:prSet presAssocID="{B3B75FF1-5DB2-4565-90D9-7E75C58605D7}" presName="sibTrans" presStyleCnt="0"/>
      <dgm:spPr/>
    </dgm:pt>
    <dgm:pt modelId="{AE6CFCF4-9E57-4F4C-88C4-C27359FA5220}" type="pres">
      <dgm:prSet presAssocID="{BC8C6E4A-AD13-4473-8865-01098195CF26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C2DBC-2015-4FFB-8B42-9798AC6B296E}" type="pres">
      <dgm:prSet presAssocID="{43E83C1C-463B-48FC-93B4-A6BBF96869FE}" presName="sibTrans" presStyleCnt="0"/>
      <dgm:spPr/>
    </dgm:pt>
    <dgm:pt modelId="{4E2522B2-4463-4AE8-BC7B-2BF9E67634FD}" type="pres">
      <dgm:prSet presAssocID="{F8F687A0-8767-4214-9E34-57C4E0081979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1EB28-4DA8-4F49-AED9-E558FFCE3890}" type="pres">
      <dgm:prSet presAssocID="{D18D358D-E63C-428C-86EA-278B00487B08}" presName="sibTrans" presStyleCnt="0"/>
      <dgm:spPr/>
    </dgm:pt>
    <dgm:pt modelId="{61AC4E07-0AF0-462A-8B95-FD690E3DDADB}" type="pres">
      <dgm:prSet presAssocID="{984B09F4-60A5-4C74-8816-B57B1289C43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F7BC1-863A-46E4-85D8-DA839151A59B}" type="pres">
      <dgm:prSet presAssocID="{029BA1E5-D51A-4EFE-8221-7E91FD9E95E6}" presName="sibTrans" presStyleCnt="0"/>
      <dgm:spPr/>
    </dgm:pt>
    <dgm:pt modelId="{77D0B954-D047-405B-A7C7-BA75840B6E39}" type="pres">
      <dgm:prSet presAssocID="{96F639B8-57F4-490C-8A30-0D8884E9A57B}" presName="textNode" presStyleLbl="node1" presStyleIdx="5" presStyleCnt="6" custLinFactNeighborX="28781" custLinFactNeighborY="-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87D79-D81F-4862-96E9-6CA0D9DD053F}" srcId="{C2B6D6B8-C539-4759-AFED-5FC594249F42}" destId="{96F639B8-57F4-490C-8A30-0D8884E9A57B}" srcOrd="5" destOrd="0" parTransId="{A5FC332E-46B8-4F1D-BEB0-CAC4400FB836}" sibTransId="{2EB7075E-2BDA-4FBC-BE67-B22ACD68D359}"/>
    <dgm:cxn modelId="{9F414803-5F07-4A08-9B2A-62E6A188AF3A}" srcId="{C2B6D6B8-C539-4759-AFED-5FC594249F42}" destId="{4B351114-D3A2-4EAB-BDFA-6AF560D057A1}" srcOrd="1" destOrd="0" parTransId="{2767C503-867C-4D93-A6AC-67E084C3C102}" sibTransId="{B3B75FF1-5DB2-4565-90D9-7E75C58605D7}"/>
    <dgm:cxn modelId="{45E00458-7CCA-400A-9406-E48F12CE5DA9}" type="presOf" srcId="{BC8C6E4A-AD13-4473-8865-01098195CF26}" destId="{AE6CFCF4-9E57-4F4C-88C4-C27359FA5220}" srcOrd="0" destOrd="0" presId="urn:microsoft.com/office/officeart/2005/8/layout/hProcess9"/>
    <dgm:cxn modelId="{C96536FC-A716-4D10-8360-92791E07235D}" type="presOf" srcId="{C2B6D6B8-C539-4759-AFED-5FC594249F42}" destId="{5AF1DD3D-7829-4D81-9D4C-38D1F7DD13F0}" srcOrd="0" destOrd="0" presId="urn:microsoft.com/office/officeart/2005/8/layout/hProcess9"/>
    <dgm:cxn modelId="{06187DEB-71B7-4483-8415-8EA4CA9C249D}" srcId="{C2B6D6B8-C539-4759-AFED-5FC594249F42}" destId="{FDDD219A-16ED-4E74-887C-916A2A0D46BF}" srcOrd="0" destOrd="0" parTransId="{C4E8C8C8-160C-4D1D-8D36-EBF8BD775938}" sibTransId="{0F410F02-16F9-4F46-A430-B3740EC1D055}"/>
    <dgm:cxn modelId="{1C760C0C-455A-462B-9569-7695DFDFA865}" srcId="{C2B6D6B8-C539-4759-AFED-5FC594249F42}" destId="{BC8C6E4A-AD13-4473-8865-01098195CF26}" srcOrd="2" destOrd="0" parTransId="{729E4211-0188-495E-833B-115B56DBAAFF}" sibTransId="{43E83C1C-463B-48FC-93B4-A6BBF96869FE}"/>
    <dgm:cxn modelId="{846E5051-A1D6-4F7F-AAB4-544CC384B74C}" type="presOf" srcId="{F8F687A0-8767-4214-9E34-57C4E0081979}" destId="{4E2522B2-4463-4AE8-BC7B-2BF9E67634FD}" srcOrd="0" destOrd="0" presId="urn:microsoft.com/office/officeart/2005/8/layout/hProcess9"/>
    <dgm:cxn modelId="{52982DCB-833F-44AD-87DB-2CE0E37E5F94}" srcId="{C2B6D6B8-C539-4759-AFED-5FC594249F42}" destId="{984B09F4-60A5-4C74-8816-B57B1289C430}" srcOrd="4" destOrd="0" parTransId="{FB12B8C1-5DAC-44B3-B018-D629B44C1D53}" sibTransId="{029BA1E5-D51A-4EFE-8221-7E91FD9E95E6}"/>
    <dgm:cxn modelId="{E62D2FB4-9021-4F1A-892C-3EC4BF74F824}" type="presOf" srcId="{4B351114-D3A2-4EAB-BDFA-6AF560D057A1}" destId="{25C05B99-A998-4643-906B-F07C5919AB65}" srcOrd="0" destOrd="0" presId="urn:microsoft.com/office/officeart/2005/8/layout/hProcess9"/>
    <dgm:cxn modelId="{BB7A9FF1-55BF-4C72-9218-D7FEDB746FFE}" type="presOf" srcId="{96F639B8-57F4-490C-8A30-0D8884E9A57B}" destId="{77D0B954-D047-405B-A7C7-BA75840B6E39}" srcOrd="0" destOrd="0" presId="urn:microsoft.com/office/officeart/2005/8/layout/hProcess9"/>
    <dgm:cxn modelId="{CC7FD9F4-330E-4F36-A9FA-ED7CEDB0AC34}" type="presOf" srcId="{984B09F4-60A5-4C74-8816-B57B1289C430}" destId="{61AC4E07-0AF0-462A-8B95-FD690E3DDADB}" srcOrd="0" destOrd="0" presId="urn:microsoft.com/office/officeart/2005/8/layout/hProcess9"/>
    <dgm:cxn modelId="{6297201B-954E-4864-846A-AACA210060CE}" type="presOf" srcId="{FDDD219A-16ED-4E74-887C-916A2A0D46BF}" destId="{3EA7A0FD-A5FF-4B17-8688-14E40275D0EC}" srcOrd="0" destOrd="0" presId="urn:microsoft.com/office/officeart/2005/8/layout/hProcess9"/>
    <dgm:cxn modelId="{DB6EB214-39FC-4E30-8606-78CF8CE6EC95}" srcId="{C2B6D6B8-C539-4759-AFED-5FC594249F42}" destId="{F8F687A0-8767-4214-9E34-57C4E0081979}" srcOrd="3" destOrd="0" parTransId="{F9E3FCC6-E2BF-4550-894C-A72A0BB90020}" sibTransId="{D18D358D-E63C-428C-86EA-278B00487B08}"/>
    <dgm:cxn modelId="{C6769733-09B4-4D3D-948B-D6F641B301E8}" type="presParOf" srcId="{5AF1DD3D-7829-4D81-9D4C-38D1F7DD13F0}" destId="{4D104EB5-66C4-433B-AB4B-3525D6E5080D}" srcOrd="0" destOrd="0" presId="urn:microsoft.com/office/officeart/2005/8/layout/hProcess9"/>
    <dgm:cxn modelId="{B931313E-29CC-421E-997B-FF085B9F7271}" type="presParOf" srcId="{5AF1DD3D-7829-4D81-9D4C-38D1F7DD13F0}" destId="{DE721F1B-245B-483C-9B77-94BBD093847A}" srcOrd="1" destOrd="0" presId="urn:microsoft.com/office/officeart/2005/8/layout/hProcess9"/>
    <dgm:cxn modelId="{DD39A039-263B-4A8D-81C8-7B64813BADB4}" type="presParOf" srcId="{DE721F1B-245B-483C-9B77-94BBD093847A}" destId="{3EA7A0FD-A5FF-4B17-8688-14E40275D0EC}" srcOrd="0" destOrd="0" presId="urn:microsoft.com/office/officeart/2005/8/layout/hProcess9"/>
    <dgm:cxn modelId="{D7675F90-9186-447D-8FF5-F7D0AD3F803D}" type="presParOf" srcId="{DE721F1B-245B-483C-9B77-94BBD093847A}" destId="{08FBCF43-2D8E-40F4-808D-F20BEE9742E9}" srcOrd="1" destOrd="0" presId="urn:microsoft.com/office/officeart/2005/8/layout/hProcess9"/>
    <dgm:cxn modelId="{A0EE9B65-2830-4410-8DF2-CFBC2FE9A497}" type="presParOf" srcId="{DE721F1B-245B-483C-9B77-94BBD093847A}" destId="{25C05B99-A998-4643-906B-F07C5919AB65}" srcOrd="2" destOrd="0" presId="urn:microsoft.com/office/officeart/2005/8/layout/hProcess9"/>
    <dgm:cxn modelId="{96F4E845-99EE-40CC-B0A0-4D46939A7CC7}" type="presParOf" srcId="{DE721F1B-245B-483C-9B77-94BBD093847A}" destId="{90BAC46E-E810-4966-B3EF-7C7A06995D8B}" srcOrd="3" destOrd="0" presId="urn:microsoft.com/office/officeart/2005/8/layout/hProcess9"/>
    <dgm:cxn modelId="{04A62FC1-0FD9-414E-8A17-FAE9C195154F}" type="presParOf" srcId="{DE721F1B-245B-483C-9B77-94BBD093847A}" destId="{AE6CFCF4-9E57-4F4C-88C4-C27359FA5220}" srcOrd="4" destOrd="0" presId="urn:microsoft.com/office/officeart/2005/8/layout/hProcess9"/>
    <dgm:cxn modelId="{B7259AD7-AEAF-416D-96D2-234066D049F3}" type="presParOf" srcId="{DE721F1B-245B-483C-9B77-94BBD093847A}" destId="{95FC2DBC-2015-4FFB-8B42-9798AC6B296E}" srcOrd="5" destOrd="0" presId="urn:microsoft.com/office/officeart/2005/8/layout/hProcess9"/>
    <dgm:cxn modelId="{CD78C03B-A76B-47F2-B840-3E568568C043}" type="presParOf" srcId="{DE721F1B-245B-483C-9B77-94BBD093847A}" destId="{4E2522B2-4463-4AE8-BC7B-2BF9E67634FD}" srcOrd="6" destOrd="0" presId="urn:microsoft.com/office/officeart/2005/8/layout/hProcess9"/>
    <dgm:cxn modelId="{EE7E12A4-DA1E-43CD-B622-97A750868379}" type="presParOf" srcId="{DE721F1B-245B-483C-9B77-94BBD093847A}" destId="{B961EB28-4DA8-4F49-AED9-E558FFCE3890}" srcOrd="7" destOrd="0" presId="urn:microsoft.com/office/officeart/2005/8/layout/hProcess9"/>
    <dgm:cxn modelId="{83108A00-E3C5-4E96-A68C-1234B15D5845}" type="presParOf" srcId="{DE721F1B-245B-483C-9B77-94BBD093847A}" destId="{61AC4E07-0AF0-462A-8B95-FD690E3DDADB}" srcOrd="8" destOrd="0" presId="urn:microsoft.com/office/officeart/2005/8/layout/hProcess9"/>
    <dgm:cxn modelId="{2A80B7EB-9394-46CD-8B62-FE15CE321910}" type="presParOf" srcId="{DE721F1B-245B-483C-9B77-94BBD093847A}" destId="{44FF7BC1-863A-46E4-85D8-DA839151A59B}" srcOrd="9" destOrd="0" presId="urn:microsoft.com/office/officeart/2005/8/layout/hProcess9"/>
    <dgm:cxn modelId="{66EF58DA-7E89-48C5-A9CF-6736852F390F}" type="presParOf" srcId="{DE721F1B-245B-483C-9B77-94BBD093847A}" destId="{77D0B954-D047-405B-A7C7-BA75840B6E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04EB5-66C4-433B-AB4B-3525D6E5080D}">
      <dsp:nvSpPr>
        <dsp:cNvPr id="0" name=""/>
        <dsp:cNvSpPr/>
      </dsp:nvSpPr>
      <dsp:spPr>
        <a:xfrm>
          <a:off x="826769" y="0"/>
          <a:ext cx="9370060" cy="44399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05B99-A998-4643-906B-F07C5919AB65}">
      <dsp:nvSpPr>
        <dsp:cNvPr id="0" name=""/>
        <dsp:cNvSpPr/>
      </dsp:nvSpPr>
      <dsp:spPr>
        <a:xfrm>
          <a:off x="7047" y="1331976"/>
          <a:ext cx="2065612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Traditional</a:t>
          </a:r>
          <a:br>
            <a:rPr lang="en-GB" sz="2400" kern="1200" dirty="0" smtClean="0"/>
          </a:br>
          <a:r>
            <a:rPr lang="en-GB" sz="2400" kern="1200" dirty="0" smtClean="0"/>
            <a:t>A-level </a:t>
          </a:r>
          <a:r>
            <a:rPr lang="en-GB" sz="2400" kern="1200" dirty="0" smtClean="0"/>
            <a:t>Education</a:t>
          </a:r>
          <a:endParaRPr lang="en-US" sz="2400" kern="1200" dirty="0"/>
        </a:p>
      </dsp:txBody>
      <dsp:txXfrm>
        <a:off x="93743" y="1418672"/>
        <a:ext cx="1892220" cy="1602576"/>
      </dsp:txXfrm>
    </dsp:sp>
    <dsp:sp modelId="{AE6CFCF4-9E57-4F4C-88C4-C27359FA5220}">
      <dsp:nvSpPr>
        <dsp:cNvPr id="0" name=""/>
        <dsp:cNvSpPr/>
      </dsp:nvSpPr>
      <dsp:spPr>
        <a:xfrm>
          <a:off x="2243020" y="1331976"/>
          <a:ext cx="2065612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BSc Product Design with Management</a:t>
          </a:r>
          <a:endParaRPr lang="en-US" sz="2400" kern="1200" dirty="0"/>
        </a:p>
      </dsp:txBody>
      <dsp:txXfrm>
        <a:off x="2329716" y="1418672"/>
        <a:ext cx="1892220" cy="1602576"/>
      </dsp:txXfrm>
    </dsp:sp>
    <dsp:sp modelId="{4E2522B2-4463-4AE8-BC7B-2BF9E67634FD}">
      <dsp:nvSpPr>
        <dsp:cNvPr id="0" name=""/>
        <dsp:cNvSpPr/>
      </dsp:nvSpPr>
      <dsp:spPr>
        <a:xfrm>
          <a:off x="4478993" y="1331976"/>
          <a:ext cx="2065612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Industrial Automotive Design Experience </a:t>
          </a:r>
          <a:endParaRPr lang="en-US" sz="2400" kern="1200" dirty="0"/>
        </a:p>
      </dsp:txBody>
      <dsp:txXfrm>
        <a:off x="4565689" y="1418672"/>
        <a:ext cx="1892220" cy="1602576"/>
      </dsp:txXfrm>
    </dsp:sp>
    <dsp:sp modelId="{61AC4E07-0AF0-462A-8B95-FD690E3DDADB}">
      <dsp:nvSpPr>
        <dsp:cNvPr id="0" name=""/>
        <dsp:cNvSpPr/>
      </dsp:nvSpPr>
      <dsp:spPr>
        <a:xfrm>
          <a:off x="6714966" y="1331976"/>
          <a:ext cx="2065612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Consultancy Role – Digital Tools</a:t>
          </a:r>
          <a:endParaRPr lang="en-US" sz="2400" kern="1200" dirty="0"/>
        </a:p>
      </dsp:txBody>
      <dsp:txXfrm>
        <a:off x="6801662" y="1418672"/>
        <a:ext cx="1892220" cy="1602576"/>
      </dsp:txXfrm>
    </dsp:sp>
    <dsp:sp modelId="{77D0B954-D047-405B-A7C7-BA75840B6E39}">
      <dsp:nvSpPr>
        <dsp:cNvPr id="0" name=""/>
        <dsp:cNvSpPr/>
      </dsp:nvSpPr>
      <dsp:spPr>
        <a:xfrm>
          <a:off x="8957987" y="1307006"/>
          <a:ext cx="2065612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HE Academic Delivery &amp; Leadership</a:t>
          </a:r>
          <a:endParaRPr lang="en-US" sz="2400" kern="1200" dirty="0"/>
        </a:p>
      </dsp:txBody>
      <dsp:txXfrm>
        <a:off x="9044683" y="1393702"/>
        <a:ext cx="1892220" cy="160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04EB5-66C4-433B-AB4B-3525D6E5080D}">
      <dsp:nvSpPr>
        <dsp:cNvPr id="0" name=""/>
        <dsp:cNvSpPr/>
      </dsp:nvSpPr>
      <dsp:spPr>
        <a:xfrm>
          <a:off x="826769" y="0"/>
          <a:ext cx="9370060" cy="44399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7A0FD-A5FF-4B17-8688-14E40275D0EC}">
      <dsp:nvSpPr>
        <dsp:cNvPr id="0" name=""/>
        <dsp:cNvSpPr/>
      </dsp:nvSpPr>
      <dsp:spPr>
        <a:xfrm>
          <a:off x="2270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Earlier Schooling</a:t>
          </a:r>
          <a:endParaRPr lang="en-US" sz="1900" kern="1200" dirty="0"/>
        </a:p>
      </dsp:txBody>
      <dsp:txXfrm>
        <a:off x="85954" y="1415660"/>
        <a:ext cx="1546911" cy="1608600"/>
      </dsp:txXfrm>
    </dsp:sp>
    <dsp:sp modelId="{25C05B99-A998-4643-906B-F07C5919AB65}">
      <dsp:nvSpPr>
        <dsp:cNvPr id="0" name=""/>
        <dsp:cNvSpPr/>
      </dsp:nvSpPr>
      <dsp:spPr>
        <a:xfrm>
          <a:off x="1863226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GCSE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[Levels 1-2]</a:t>
          </a:r>
          <a:endParaRPr lang="en-US" sz="1900" kern="1200" dirty="0"/>
        </a:p>
      </dsp:txBody>
      <dsp:txXfrm>
        <a:off x="1946910" y="1415660"/>
        <a:ext cx="1546911" cy="1608600"/>
      </dsp:txXfrm>
    </dsp:sp>
    <dsp:sp modelId="{AE6CFCF4-9E57-4F4C-88C4-C27359FA5220}">
      <dsp:nvSpPr>
        <dsp:cNvPr id="0" name=""/>
        <dsp:cNvSpPr/>
      </dsp:nvSpPr>
      <dsp:spPr>
        <a:xfrm>
          <a:off x="3724182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A-levels</a:t>
          </a:r>
          <a:br>
            <a:rPr lang="en-GB" sz="1900" kern="1200" dirty="0" smtClean="0"/>
          </a:br>
          <a:r>
            <a:rPr lang="en-GB" sz="1900" kern="1200" dirty="0" smtClean="0"/>
            <a:t>B-Tech</a:t>
          </a:r>
          <a:br>
            <a:rPr lang="en-GB" sz="1900" kern="1200" dirty="0" smtClean="0"/>
          </a:br>
          <a:r>
            <a:rPr lang="en-GB" sz="1900" kern="1200" dirty="0" smtClean="0"/>
            <a:t>Further Education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[Level 3]</a:t>
          </a:r>
          <a:endParaRPr lang="en-US" sz="1900" kern="1200" dirty="0"/>
        </a:p>
      </dsp:txBody>
      <dsp:txXfrm>
        <a:off x="3807866" y="1415660"/>
        <a:ext cx="1546911" cy="1608600"/>
      </dsp:txXfrm>
    </dsp:sp>
    <dsp:sp modelId="{4E2522B2-4463-4AE8-BC7B-2BF9E67634FD}">
      <dsp:nvSpPr>
        <dsp:cNvPr id="0" name=""/>
        <dsp:cNvSpPr/>
      </dsp:nvSpPr>
      <dsp:spPr>
        <a:xfrm>
          <a:off x="5585138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Higher Education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[levels 4-6(7)]</a:t>
          </a:r>
          <a:endParaRPr lang="en-US" sz="1900" kern="1200" dirty="0"/>
        </a:p>
      </dsp:txBody>
      <dsp:txXfrm>
        <a:off x="5668822" y="1415660"/>
        <a:ext cx="1546911" cy="1608600"/>
      </dsp:txXfrm>
    </dsp:sp>
    <dsp:sp modelId="{61AC4E07-0AF0-462A-8B95-FD690E3DDADB}">
      <dsp:nvSpPr>
        <dsp:cNvPr id="0" name=""/>
        <dsp:cNvSpPr/>
      </dsp:nvSpPr>
      <dsp:spPr>
        <a:xfrm>
          <a:off x="7446093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Early Career Graduates</a:t>
          </a:r>
          <a:endParaRPr lang="en-US" sz="1900" kern="1200" dirty="0"/>
        </a:p>
      </dsp:txBody>
      <dsp:txXfrm>
        <a:off x="7529777" y="1415660"/>
        <a:ext cx="1546911" cy="1608600"/>
      </dsp:txXfrm>
    </dsp:sp>
    <dsp:sp modelId="{77D0B954-D047-405B-A7C7-BA75840B6E39}">
      <dsp:nvSpPr>
        <dsp:cNvPr id="0" name=""/>
        <dsp:cNvSpPr/>
      </dsp:nvSpPr>
      <dsp:spPr>
        <a:xfrm>
          <a:off x="9309320" y="130700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Professional Registration</a:t>
          </a:r>
          <a:endParaRPr lang="en-US" sz="1900" kern="1200" dirty="0"/>
        </a:p>
      </dsp:txBody>
      <dsp:txXfrm>
        <a:off x="9393004" y="1390690"/>
        <a:ext cx="1546911" cy="1608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04EB5-66C4-433B-AB4B-3525D6E5080D}">
      <dsp:nvSpPr>
        <dsp:cNvPr id="0" name=""/>
        <dsp:cNvSpPr/>
      </dsp:nvSpPr>
      <dsp:spPr>
        <a:xfrm>
          <a:off x="826769" y="0"/>
          <a:ext cx="9370060" cy="44399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7A0FD-A5FF-4B17-8688-14E40275D0EC}">
      <dsp:nvSpPr>
        <dsp:cNvPr id="0" name=""/>
        <dsp:cNvSpPr/>
      </dsp:nvSpPr>
      <dsp:spPr>
        <a:xfrm>
          <a:off x="2270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Earlier Schooling</a:t>
          </a:r>
          <a:endParaRPr lang="en-US" sz="1900" kern="1200" dirty="0"/>
        </a:p>
      </dsp:txBody>
      <dsp:txXfrm>
        <a:off x="85954" y="1415660"/>
        <a:ext cx="1546911" cy="1608600"/>
      </dsp:txXfrm>
    </dsp:sp>
    <dsp:sp modelId="{25C05B99-A998-4643-906B-F07C5919AB65}">
      <dsp:nvSpPr>
        <dsp:cNvPr id="0" name=""/>
        <dsp:cNvSpPr/>
      </dsp:nvSpPr>
      <dsp:spPr>
        <a:xfrm>
          <a:off x="1863226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GCSE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[Levels 1-2]</a:t>
          </a:r>
          <a:endParaRPr lang="en-US" sz="1900" kern="1200" dirty="0"/>
        </a:p>
      </dsp:txBody>
      <dsp:txXfrm>
        <a:off x="1946910" y="1415660"/>
        <a:ext cx="1546911" cy="1608600"/>
      </dsp:txXfrm>
    </dsp:sp>
    <dsp:sp modelId="{AE6CFCF4-9E57-4F4C-88C4-C27359FA5220}">
      <dsp:nvSpPr>
        <dsp:cNvPr id="0" name=""/>
        <dsp:cNvSpPr/>
      </dsp:nvSpPr>
      <dsp:spPr>
        <a:xfrm>
          <a:off x="3724182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A-levels</a:t>
          </a:r>
          <a:br>
            <a:rPr lang="en-GB" sz="1900" kern="1200" dirty="0" smtClean="0"/>
          </a:br>
          <a:r>
            <a:rPr lang="en-GB" sz="1900" kern="1200" dirty="0" smtClean="0"/>
            <a:t>B-Tech</a:t>
          </a:r>
          <a:br>
            <a:rPr lang="en-GB" sz="1900" kern="1200" dirty="0" smtClean="0"/>
          </a:br>
          <a:r>
            <a:rPr lang="en-GB" sz="1900" kern="1200" dirty="0" smtClean="0"/>
            <a:t>Further Education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[Level 3]</a:t>
          </a:r>
          <a:endParaRPr lang="en-US" sz="1900" kern="1200" dirty="0"/>
        </a:p>
      </dsp:txBody>
      <dsp:txXfrm>
        <a:off x="3807866" y="1415660"/>
        <a:ext cx="1546911" cy="1608600"/>
      </dsp:txXfrm>
    </dsp:sp>
    <dsp:sp modelId="{4E2522B2-4463-4AE8-BC7B-2BF9E67634FD}">
      <dsp:nvSpPr>
        <dsp:cNvPr id="0" name=""/>
        <dsp:cNvSpPr/>
      </dsp:nvSpPr>
      <dsp:spPr>
        <a:xfrm>
          <a:off x="5585138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Higher Education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[levels 4-6(7)]</a:t>
          </a:r>
          <a:endParaRPr lang="en-US" sz="1900" kern="1200" dirty="0"/>
        </a:p>
      </dsp:txBody>
      <dsp:txXfrm>
        <a:off x="5668822" y="1415660"/>
        <a:ext cx="1546911" cy="1608600"/>
      </dsp:txXfrm>
    </dsp:sp>
    <dsp:sp modelId="{61AC4E07-0AF0-462A-8B95-FD690E3DDADB}">
      <dsp:nvSpPr>
        <dsp:cNvPr id="0" name=""/>
        <dsp:cNvSpPr/>
      </dsp:nvSpPr>
      <dsp:spPr>
        <a:xfrm>
          <a:off x="7446093" y="133197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Early Career Graduates</a:t>
          </a:r>
          <a:endParaRPr lang="en-US" sz="1900" kern="1200" dirty="0"/>
        </a:p>
      </dsp:txBody>
      <dsp:txXfrm>
        <a:off x="7529777" y="1415660"/>
        <a:ext cx="1546911" cy="1608600"/>
      </dsp:txXfrm>
    </dsp:sp>
    <dsp:sp modelId="{77D0B954-D047-405B-A7C7-BA75840B6E39}">
      <dsp:nvSpPr>
        <dsp:cNvPr id="0" name=""/>
        <dsp:cNvSpPr/>
      </dsp:nvSpPr>
      <dsp:spPr>
        <a:xfrm>
          <a:off x="9309320" y="1307006"/>
          <a:ext cx="1714279" cy="1775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Professional Registration</a:t>
          </a:r>
          <a:endParaRPr lang="en-US" sz="1900" kern="1200" dirty="0"/>
        </a:p>
      </dsp:txBody>
      <dsp:txXfrm>
        <a:off x="9393004" y="1390690"/>
        <a:ext cx="1546911" cy="160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1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0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0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7D6F-B173-4B75-B914-09F4BFA8D02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7359-FC20-46F5-8142-F6CF66E4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1090867"/>
            <a:ext cx="1115568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Ensuring an effective engineering HE provision for STEM engaged applicants from UTC Education 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7910"/>
            <a:ext cx="9144000" cy="1655762"/>
          </a:xfrm>
        </p:spPr>
        <p:txBody>
          <a:bodyPr/>
          <a:lstStyle/>
          <a:p>
            <a:r>
              <a:rPr lang="en-GB" sz="3200" b="1" dirty="0" smtClean="0"/>
              <a:t>Dave Knapton </a:t>
            </a:r>
          </a:p>
          <a:p>
            <a:r>
              <a:rPr lang="en-GB" sz="2000" b="1" dirty="0" smtClean="0"/>
              <a:t>BSc(Hons), MIET, PGCHE, FHEA</a:t>
            </a:r>
          </a:p>
          <a:p>
            <a:r>
              <a:rPr lang="en-GB" b="1" dirty="0" smtClean="0"/>
              <a:t>Principal Lecturer - University of Sunderland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86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Pipeline Approach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1485535"/>
              </p:ext>
            </p:extLst>
          </p:nvPr>
        </p:nvGraphicFramePr>
        <p:xfrm>
          <a:off x="558800" y="1209039"/>
          <a:ext cx="11023600" cy="443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3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/>
          <a:lstStyle/>
          <a:p>
            <a:r>
              <a:rPr lang="en-GB" b="1" dirty="0" smtClean="0"/>
              <a:t>Pipeline Approach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9614505"/>
              </p:ext>
            </p:extLst>
          </p:nvPr>
        </p:nvGraphicFramePr>
        <p:xfrm>
          <a:off x="558800" y="1209039"/>
          <a:ext cx="11023600" cy="443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31720" y="1690688"/>
            <a:ext cx="9390888" cy="31556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6352" y="1770182"/>
            <a:ext cx="334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Focus of Research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University Technical Colleges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r="402" b="605"/>
          <a:stretch/>
        </p:blipFill>
        <p:spPr>
          <a:xfrm>
            <a:off x="7773113" y="2139696"/>
            <a:ext cx="3476927" cy="1686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706012"/>
            <a:ext cx="58120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Immersed in technical </a:t>
            </a:r>
            <a:r>
              <a:rPr lang="en-GB" sz="2800" dirty="0"/>
              <a:t>s</a:t>
            </a:r>
            <a:r>
              <a:rPr lang="en-GB" sz="2800" dirty="0" smtClean="0"/>
              <a:t>pecialism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Culture of applied learning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Almost half of 2017 leavers progressed to University [5]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UTCs have a varying focus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Changing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" y="5532185"/>
            <a:ext cx="564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[5] UTC Students – 2017 Destinations, UTC (2017)</a:t>
            </a:r>
          </a:p>
        </p:txBody>
      </p:sp>
    </p:spTree>
    <p:extLst>
      <p:ext uri="{BB962C8B-B14F-4D97-AF65-F5344CB8AC3E}">
        <p14:creationId xmlns:p14="http://schemas.microsoft.com/office/powerpoint/2010/main" val="13572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Research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05528"/>
            <a:ext cx="58120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Understand differences in: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GB" sz="2800" dirty="0" smtClean="0"/>
              <a:t>Culture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GB" sz="2800" dirty="0" smtClean="0"/>
              <a:t>Experience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GB" sz="2800" dirty="0" smtClean="0"/>
              <a:t>Expectations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GB" sz="2800" dirty="0" smtClean="0"/>
              <a:t>Aspirations</a:t>
            </a:r>
          </a:p>
          <a:p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20 Question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Participants from UTC and other schools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67" t="26815" r="43000" b="5482"/>
          <a:stretch/>
        </p:blipFill>
        <p:spPr>
          <a:xfrm rot="21207337">
            <a:off x="7165481" y="577852"/>
            <a:ext cx="3967480" cy="410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7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234040"/>
              </p:ext>
            </p:extLst>
          </p:nvPr>
        </p:nvGraphicFramePr>
        <p:xfrm>
          <a:off x="434340" y="0"/>
          <a:ext cx="11269980" cy="597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30590" y="1533971"/>
            <a:ext cx="35394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Combined between all schools surveyed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Very little difference between UTC and NON-UTC schools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22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050317"/>
              </p:ext>
            </p:extLst>
          </p:nvPr>
        </p:nvGraphicFramePr>
        <p:xfrm>
          <a:off x="502920" y="0"/>
          <a:ext cx="1124712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1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206317"/>
              </p:ext>
            </p:extLst>
          </p:nvPr>
        </p:nvGraphicFramePr>
        <p:xfrm>
          <a:off x="434340" y="0"/>
          <a:ext cx="11327130" cy="596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1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63457"/>
              </p:ext>
            </p:extLst>
          </p:nvPr>
        </p:nvGraphicFramePr>
        <p:xfrm>
          <a:off x="411480" y="114300"/>
          <a:ext cx="11349990" cy="583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1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Findings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660" y="2019878"/>
            <a:ext cx="58120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Passion for the subject is </a:t>
            </a:r>
            <a:r>
              <a:rPr lang="en-US" sz="2800" dirty="0" smtClean="0"/>
              <a:t>the most </a:t>
            </a:r>
            <a:r>
              <a:rPr lang="en-US" sz="2800" dirty="0"/>
              <a:t>stated reason for </a:t>
            </a:r>
            <a:r>
              <a:rPr lang="en-US" sz="2800" dirty="0" smtClean="0"/>
              <a:t>14-19 year </a:t>
            </a:r>
            <a:r>
              <a:rPr lang="en-US" sz="2800" dirty="0"/>
              <a:t>old participants </a:t>
            </a:r>
            <a:r>
              <a:rPr lang="en-US" sz="2800" dirty="0" smtClean="0"/>
              <a:t>pursuing an </a:t>
            </a:r>
            <a:r>
              <a:rPr lang="en-US" sz="2800" dirty="0"/>
              <a:t>engineering career.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is common between UTC and Non-UTC students.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3068" y="2019878"/>
            <a:ext cx="5812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Confidence Varies between UTC and Non-UTC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Confidence appears </a:t>
            </a:r>
            <a:r>
              <a:rPr lang="en-US" sz="2800" dirty="0"/>
              <a:t>to </a:t>
            </a:r>
            <a:r>
              <a:rPr lang="en-US" sz="2800" dirty="0" smtClean="0"/>
              <a:t>increase after </a:t>
            </a:r>
            <a:r>
              <a:rPr lang="en-US" sz="2800" dirty="0"/>
              <a:t>a year of study within </a:t>
            </a:r>
            <a:r>
              <a:rPr lang="en-US" sz="2800" dirty="0" smtClean="0"/>
              <a:t>a UTC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9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Further Work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93294" y="2115552"/>
            <a:ext cx="6096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Conduct </a:t>
            </a:r>
            <a:r>
              <a:rPr lang="en-US" sz="2800" dirty="0"/>
              <a:t>Semi-Structured interviews </a:t>
            </a:r>
            <a:r>
              <a:rPr lang="en-US" sz="2800" dirty="0" smtClean="0"/>
              <a:t>to understand </a:t>
            </a:r>
            <a:r>
              <a:rPr lang="en-US" sz="2800" dirty="0"/>
              <a:t>where passion is </a:t>
            </a:r>
            <a:r>
              <a:rPr lang="en-US" sz="2800" dirty="0" smtClean="0"/>
              <a:t>ignited; can </a:t>
            </a:r>
            <a:r>
              <a:rPr lang="en-US" sz="2800" dirty="0"/>
              <a:t>this be extrapolated into </a:t>
            </a:r>
            <a:r>
              <a:rPr lang="en-US" sz="2800" dirty="0" smtClean="0"/>
              <a:t>HE pedagogic </a:t>
            </a:r>
            <a:r>
              <a:rPr lang="en-US" sz="2800" dirty="0"/>
              <a:t>style</a:t>
            </a:r>
            <a:r>
              <a:rPr lang="en-US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will be gathered from a wider range of participants to understand if these trend can be </a:t>
            </a:r>
            <a:r>
              <a:rPr lang="en-US" sz="2800" dirty="0" err="1"/>
              <a:t>generalised</a:t>
            </a:r>
            <a:r>
              <a:rPr lang="en-US" sz="28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4318" y="365125"/>
            <a:ext cx="56443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shown is only a cross section of a single academic year. Data from subsequent years will be added to validate longitudinal observations by a comparison of the assessment of confidence from the same cohorts.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Assess the suitability of HE provision by interviews with employers and early career professionals.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83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Context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9440" y="3291840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Me, introduction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2529629"/>
              </p:ext>
            </p:extLst>
          </p:nvPr>
        </p:nvGraphicFramePr>
        <p:xfrm>
          <a:off x="558800" y="1209039"/>
          <a:ext cx="11023600" cy="443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0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Thank You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365125"/>
            <a:ext cx="2653665" cy="265366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87145" y="2849404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 smtClean="0"/>
              <a:t>Dave Knapton </a:t>
            </a:r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3200" dirty="0" smtClean="0"/>
              <a:t>Principal Lecturer - University of Sunderland</a:t>
            </a:r>
          </a:p>
          <a:p>
            <a:pPr marL="0" indent="0">
              <a:buNone/>
            </a:pPr>
            <a:r>
              <a:rPr lang="en-GB" sz="3200" dirty="0" smtClean="0"/>
              <a:t>d</a:t>
            </a:r>
            <a:r>
              <a:rPr lang="en-GB" sz="3200" dirty="0" smtClean="0"/>
              <a:t>ave.knapton@sunderland.ac.uk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52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Industrial Landscape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6840" y="5294441"/>
            <a:ext cx="550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[1] The State of Engineering, Engineering UK (2018)</a:t>
            </a:r>
          </a:p>
          <a:p>
            <a:r>
              <a:rPr lang="en-GB" dirty="0" smtClean="0"/>
              <a:t>[2] Skills and Demand in Industry Survey, IET (2017)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264" y="1874520"/>
            <a:ext cx="2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22k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264" y="3302232"/>
            <a:ext cx="2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1608" y="3302232"/>
            <a:ext cx="7013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Percentage  of companies in latest IET survey reporting recruitment difficulties due to skill shortage[2].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21608" y="1936076"/>
            <a:ext cx="7013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Annual shortfall of graduate level engineering skills until 2024[1].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32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Motivation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083" t="17185" r="33333" b="5777"/>
          <a:stretch/>
        </p:blipFill>
        <p:spPr>
          <a:xfrm rot="21138183">
            <a:off x="863175" y="1664936"/>
            <a:ext cx="2479404" cy="351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96080" y="650240"/>
            <a:ext cx="78448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Perkins Review of Engineering Skills</a:t>
            </a:r>
            <a:r>
              <a:rPr lang="en-US" sz="2800" dirty="0" smtClean="0"/>
              <a:t> (2013)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Observation of ‘</a:t>
            </a:r>
            <a:r>
              <a:rPr lang="en-GB" sz="2800" dirty="0" err="1" smtClean="0"/>
              <a:t>Freshers</a:t>
            </a:r>
            <a:r>
              <a:rPr lang="en-GB" sz="2800" dirty="0" smtClean="0"/>
              <a:t>’ and changing mind-set.</a:t>
            </a:r>
          </a:p>
        </p:txBody>
      </p:sp>
      <p:pic>
        <p:nvPicPr>
          <p:cNvPr id="7" name="Picture 6" descr="U:\Admin\Marketing team\Helen E\8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6253">
            <a:off x="7787159" y="2491951"/>
            <a:ext cx="2976682" cy="223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4196080" y="3046558"/>
            <a:ext cx="2715768" cy="7498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374964"/>
            <a:ext cx="4038600" cy="1514796"/>
          </a:xfrm>
        </p:spPr>
        <p:txBody>
          <a:bodyPr/>
          <a:lstStyle/>
          <a:p>
            <a:r>
              <a:rPr lang="en-GB" b="1" dirty="0" smtClean="0"/>
              <a:t>Educational Routes </a:t>
            </a:r>
            <a:r>
              <a:rPr lang="en-GB" sz="2800" b="1" dirty="0" smtClean="0"/>
              <a:t>[3]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4612" y="1674516"/>
            <a:ext cx="38917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Many routes to professional 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High </a:t>
            </a:r>
            <a:r>
              <a:rPr lang="en-GB" sz="2800" dirty="0" smtClean="0"/>
              <a:t>attrition </a:t>
            </a:r>
            <a:r>
              <a:rPr lang="en-GB" sz="2800" dirty="0"/>
              <a:t>r</a:t>
            </a:r>
            <a:r>
              <a:rPr lang="en-GB" sz="2800" dirty="0" smtClean="0"/>
              <a:t>ate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Great importance placed on professional registration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00" t="23259" r="39334" b="8741"/>
          <a:stretch/>
        </p:blipFill>
        <p:spPr>
          <a:xfrm>
            <a:off x="4318254" y="172720"/>
            <a:ext cx="3555492" cy="574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256" y="5532185"/>
            <a:ext cx="468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[3] Perkins Review of Engineering Skills, 2013</a:t>
            </a:r>
          </a:p>
        </p:txBody>
      </p:sp>
    </p:spTree>
    <p:extLst>
      <p:ext uri="{BB962C8B-B14F-4D97-AF65-F5344CB8AC3E}">
        <p14:creationId xmlns:p14="http://schemas.microsoft.com/office/powerpoint/2010/main" val="38748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00" t="23259" r="39334" b="8741"/>
          <a:stretch/>
        </p:blipFill>
        <p:spPr>
          <a:xfrm>
            <a:off x="4318254" y="172720"/>
            <a:ext cx="3555492" cy="574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88452" y="597556"/>
            <a:ext cx="38917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Routes remain 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Degree Level Apprenticeships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University Technical Colleges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STEM Enrichment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612" y="1674516"/>
            <a:ext cx="38917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Many routes to professional 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High Attrition Rate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Great importance placed on professional registration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7720" y="374964"/>
            <a:ext cx="4038600" cy="1514796"/>
          </a:xfrm>
        </p:spPr>
        <p:txBody>
          <a:bodyPr/>
          <a:lstStyle/>
          <a:p>
            <a:r>
              <a:rPr lang="en-GB" b="1" dirty="0" smtClean="0"/>
              <a:t>Educational Routes </a:t>
            </a:r>
            <a:r>
              <a:rPr lang="en-GB" sz="2800" b="1" dirty="0" smtClean="0"/>
              <a:t>[3]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256" y="5532185"/>
            <a:ext cx="468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[3] Perkins Review of Engineering Skills, 2013</a:t>
            </a:r>
          </a:p>
        </p:txBody>
      </p:sp>
    </p:spTree>
    <p:extLst>
      <p:ext uri="{BB962C8B-B14F-4D97-AF65-F5344CB8AC3E}">
        <p14:creationId xmlns:p14="http://schemas.microsoft.com/office/powerpoint/2010/main" val="39636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115"/>
            <a:ext cx="10515600" cy="1325563"/>
          </a:xfrm>
        </p:spPr>
        <p:txBody>
          <a:bodyPr/>
          <a:lstStyle/>
          <a:p>
            <a:r>
              <a:rPr lang="en-GB" b="1" dirty="0" smtClean="0"/>
              <a:t>Millennial Expectations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070"/>
            <a:ext cx="12215882" cy="47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STEM Enrichment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36" y="3159952"/>
            <a:ext cx="4113648" cy="137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32" y="3413760"/>
            <a:ext cx="3624482" cy="126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72" y="1584392"/>
            <a:ext cx="3480365" cy="1453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4977698"/>
            <a:ext cx="3952240" cy="780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/>
          <a:stretch/>
        </p:blipFill>
        <p:spPr>
          <a:xfrm>
            <a:off x="525463" y="3575110"/>
            <a:ext cx="1723403" cy="2064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40" y="442345"/>
            <a:ext cx="3039060" cy="19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STEM Enrichment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34" t="19556" r="57334" b="58074"/>
          <a:stretch/>
        </p:blipFill>
        <p:spPr>
          <a:xfrm>
            <a:off x="6238240" y="518160"/>
            <a:ext cx="4978400" cy="1534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560" y="5532185"/>
            <a:ext cx="57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[4] The State of Engineering, Engineering UK (2017)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264" y="2735304"/>
            <a:ext cx="2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608" y="2735304"/>
            <a:ext cx="7013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Percentage  of 11-19 year olds who would consider a career in engineering [4]. Increased from 40% since 2013.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2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580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Calbri</vt:lpstr>
      <vt:lpstr>Calibri</vt:lpstr>
      <vt:lpstr>Calibri Light</vt:lpstr>
      <vt:lpstr>Office Theme</vt:lpstr>
      <vt:lpstr>Ensuring an effective engineering HE provision for STEM engaged applicants from UTC Education  </vt:lpstr>
      <vt:lpstr>Context</vt:lpstr>
      <vt:lpstr>Industrial Landscape</vt:lpstr>
      <vt:lpstr>Motivation</vt:lpstr>
      <vt:lpstr>Educational Routes [3]</vt:lpstr>
      <vt:lpstr>Educational Routes [3]</vt:lpstr>
      <vt:lpstr>Millennial Expectations</vt:lpstr>
      <vt:lpstr>STEM Enrichment</vt:lpstr>
      <vt:lpstr>STEM Enrichment</vt:lpstr>
      <vt:lpstr>Pipeline Approach</vt:lpstr>
      <vt:lpstr>Pipeline Approach</vt:lpstr>
      <vt:lpstr>University Technical Colleges</vt:lpstr>
      <vt:lpstr>Research </vt:lpstr>
      <vt:lpstr>PowerPoint Presentation</vt:lpstr>
      <vt:lpstr>PowerPoint Presentation</vt:lpstr>
      <vt:lpstr>PowerPoint Presentation</vt:lpstr>
      <vt:lpstr>PowerPoint Presentation</vt:lpstr>
      <vt:lpstr>Findings</vt:lpstr>
      <vt:lpstr>Further Work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an effective engineering HE provision for STEM engaged applicants from UTC Education</dc:title>
  <dc:creator>Dave Knapton</dc:creator>
  <cp:lastModifiedBy>Dave Knapton</cp:lastModifiedBy>
  <cp:revision>32</cp:revision>
  <dcterms:created xsi:type="dcterms:W3CDTF">2018-06-12T20:57:56Z</dcterms:created>
  <dcterms:modified xsi:type="dcterms:W3CDTF">2018-06-15T13:06:57Z</dcterms:modified>
</cp:coreProperties>
</file>