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315" r:id="rId2"/>
    <p:sldId id="345" r:id="rId3"/>
    <p:sldId id="276" r:id="rId4"/>
    <p:sldId id="357" r:id="rId5"/>
    <p:sldId id="346" r:id="rId6"/>
    <p:sldId id="307" r:id="rId7"/>
    <p:sldId id="358" r:id="rId8"/>
    <p:sldId id="296" r:id="rId9"/>
    <p:sldId id="310" r:id="rId10"/>
    <p:sldId id="283" r:id="rId11"/>
    <p:sldId id="341" r:id="rId12"/>
    <p:sldId id="275" r:id="rId13"/>
    <p:sldId id="340" r:id="rId14"/>
    <p:sldId id="338" r:id="rId15"/>
    <p:sldId id="344" r:id="rId16"/>
    <p:sldId id="342" r:id="rId17"/>
    <p:sldId id="339" r:id="rId18"/>
    <p:sldId id="337" r:id="rId19"/>
    <p:sldId id="343" r:id="rId20"/>
    <p:sldId id="356" r:id="rId21"/>
    <p:sldId id="347" r:id="rId22"/>
    <p:sldId id="352" r:id="rId23"/>
    <p:sldId id="351" r:id="rId24"/>
    <p:sldId id="354" r:id="rId25"/>
    <p:sldId id="35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19819"/>
    <a:srgbClr val="F17732"/>
    <a:srgbClr val="F1763B"/>
    <a:srgbClr val="F16100"/>
    <a:srgbClr val="595959"/>
    <a:srgbClr val="D9911F"/>
    <a:srgbClr val="FFBF28"/>
    <a:srgbClr val="D9B3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9871" autoAdjust="0"/>
  </p:normalViewPr>
  <p:slideViewPr>
    <p:cSldViewPr snapToGrid="0" snapToObjects="1">
      <p:cViewPr>
        <p:scale>
          <a:sx n="100" d="100"/>
          <a:sy n="100" d="100"/>
        </p:scale>
        <p:origin x="-3384" y="-1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100" d="100"/>
          <a:sy n="100" d="100"/>
        </p:scale>
        <p:origin x="-5320" y="-5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21DC59-E554-F948-A0DE-583FB20636F9}" type="datetime1">
              <a:rPr lang="en-GB" smtClean="0"/>
              <a:t>03/07/18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BF48AA-C154-8C40-BF62-267F1B1763C2}" type="slidenum">
              <a:rPr lang="en-US" smtClean="0"/>
              <a:t>‹#›</a:t>
            </a:fld>
            <a:endParaRPr lang="en-US" dirty="0"/>
          </a:p>
        </p:txBody>
      </p:sp>
    </p:spTree>
    <p:extLst>
      <p:ext uri="{BB962C8B-B14F-4D97-AF65-F5344CB8AC3E}">
        <p14:creationId xmlns:p14="http://schemas.microsoft.com/office/powerpoint/2010/main" val="4886198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34E6E-8E24-9546-B7B4-1FD6DA9B97AA}" type="datetime1">
              <a:rPr lang="en-GB" smtClean="0"/>
              <a:t>03/07/18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105AD-C2EA-D944-824C-96A4835F034B}" type="slidenum">
              <a:rPr lang="en-US" smtClean="0"/>
              <a:t>‹#›</a:t>
            </a:fld>
            <a:endParaRPr lang="en-US" dirty="0"/>
          </a:p>
        </p:txBody>
      </p:sp>
    </p:spTree>
    <p:extLst>
      <p:ext uri="{BB962C8B-B14F-4D97-AF65-F5344CB8AC3E}">
        <p14:creationId xmlns:p14="http://schemas.microsoft.com/office/powerpoint/2010/main" val="3996181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a:t>
            </a:fld>
            <a:endParaRPr lang="en-US" dirty="0"/>
          </a:p>
        </p:txBody>
      </p:sp>
    </p:spTree>
    <p:extLst>
      <p:ext uri="{BB962C8B-B14F-4D97-AF65-F5344CB8AC3E}">
        <p14:creationId xmlns:p14="http://schemas.microsoft.com/office/powerpoint/2010/main" val="51079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smtClean="0">
              <a:solidFill>
                <a:srgbClr val="FF0000"/>
              </a:solidFill>
            </a:endParaRPr>
          </a:p>
          <a:p>
            <a:pPr>
              <a:lnSpc>
                <a:spcPct val="150000"/>
              </a:lnSpc>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8BD105AD-C2EA-D944-824C-96A4835F034B}" type="slidenum">
              <a:rPr lang="en-US" smtClean="0"/>
              <a:t>10</a:t>
            </a:fld>
            <a:endParaRPr lang="en-US" dirty="0"/>
          </a:p>
        </p:txBody>
      </p:sp>
      <p:sp>
        <p:nvSpPr>
          <p:cNvPr id="5" name="TextBox 4"/>
          <p:cNvSpPr txBox="1"/>
          <p:nvPr/>
        </p:nvSpPr>
        <p:spPr>
          <a:xfrm>
            <a:off x="1689100" y="4953000"/>
            <a:ext cx="184666" cy="276999"/>
          </a:xfrm>
          <a:prstGeom prst="rect">
            <a:avLst/>
          </a:prstGeom>
          <a:noFill/>
        </p:spPr>
        <p:txBody>
          <a:bodyPr wrap="none" rtlCol="0">
            <a:spAutoFit/>
          </a:bodyPr>
          <a:lstStyle/>
          <a:p>
            <a:endParaRPr lang="en-US" sz="1200" dirty="0"/>
          </a:p>
        </p:txBody>
      </p:sp>
      <p:sp>
        <p:nvSpPr>
          <p:cNvPr id="6" name="TextBox 5"/>
          <p:cNvSpPr txBox="1"/>
          <p:nvPr/>
        </p:nvSpPr>
        <p:spPr>
          <a:xfrm>
            <a:off x="2311400" y="5384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135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D105AD-C2EA-D944-824C-96A4835F034B}" type="slidenum">
              <a:rPr lang="en-US" smtClean="0"/>
              <a:t>11</a:t>
            </a:fld>
            <a:endParaRPr lang="en-US" dirty="0"/>
          </a:p>
        </p:txBody>
      </p:sp>
    </p:spTree>
    <p:extLst>
      <p:ext uri="{BB962C8B-B14F-4D97-AF65-F5344CB8AC3E}">
        <p14:creationId xmlns:p14="http://schemas.microsoft.com/office/powerpoint/2010/main" val="229429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12</a:t>
            </a:fld>
            <a:endParaRPr lang="en-US" dirty="0"/>
          </a:p>
        </p:txBody>
      </p:sp>
    </p:spTree>
    <p:extLst>
      <p:ext uri="{BB962C8B-B14F-4D97-AF65-F5344CB8AC3E}">
        <p14:creationId xmlns:p14="http://schemas.microsoft.com/office/powerpoint/2010/main" val="57617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13</a:t>
            </a:fld>
            <a:endParaRPr lang="en-US" dirty="0"/>
          </a:p>
        </p:txBody>
      </p:sp>
    </p:spTree>
    <p:extLst>
      <p:ext uri="{BB962C8B-B14F-4D97-AF65-F5344CB8AC3E}">
        <p14:creationId xmlns:p14="http://schemas.microsoft.com/office/powerpoint/2010/main" val="112333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14</a:t>
            </a:fld>
            <a:endParaRPr lang="en-US" dirty="0"/>
          </a:p>
        </p:txBody>
      </p:sp>
    </p:spTree>
    <p:extLst>
      <p:ext uri="{BB962C8B-B14F-4D97-AF65-F5344CB8AC3E}">
        <p14:creationId xmlns:p14="http://schemas.microsoft.com/office/powerpoint/2010/main" val="10111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15</a:t>
            </a:fld>
            <a:endParaRPr lang="en-US" dirty="0"/>
          </a:p>
        </p:txBody>
      </p:sp>
    </p:spTree>
    <p:extLst>
      <p:ext uri="{BB962C8B-B14F-4D97-AF65-F5344CB8AC3E}">
        <p14:creationId xmlns:p14="http://schemas.microsoft.com/office/powerpoint/2010/main" val="101114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16</a:t>
            </a:fld>
            <a:endParaRPr lang="en-US" dirty="0"/>
          </a:p>
        </p:txBody>
      </p:sp>
    </p:spTree>
    <p:extLst>
      <p:ext uri="{BB962C8B-B14F-4D97-AF65-F5344CB8AC3E}">
        <p14:creationId xmlns:p14="http://schemas.microsoft.com/office/powerpoint/2010/main" val="142904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17</a:t>
            </a:fld>
            <a:endParaRPr lang="en-US" dirty="0"/>
          </a:p>
        </p:txBody>
      </p:sp>
    </p:spTree>
    <p:extLst>
      <p:ext uri="{BB962C8B-B14F-4D97-AF65-F5344CB8AC3E}">
        <p14:creationId xmlns:p14="http://schemas.microsoft.com/office/powerpoint/2010/main" val="102760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18</a:t>
            </a:fld>
            <a:endParaRPr lang="en-US" dirty="0"/>
          </a:p>
        </p:txBody>
      </p:sp>
    </p:spTree>
    <p:extLst>
      <p:ext uri="{BB962C8B-B14F-4D97-AF65-F5344CB8AC3E}">
        <p14:creationId xmlns:p14="http://schemas.microsoft.com/office/powerpoint/2010/main" val="142904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19</a:t>
            </a:fld>
            <a:endParaRPr lang="en-US" dirty="0"/>
          </a:p>
        </p:txBody>
      </p:sp>
    </p:spTree>
    <p:extLst>
      <p:ext uri="{BB962C8B-B14F-4D97-AF65-F5344CB8AC3E}">
        <p14:creationId xmlns:p14="http://schemas.microsoft.com/office/powerpoint/2010/main" val="142904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2</a:t>
            </a:fld>
            <a:endParaRPr lang="en-US" dirty="0"/>
          </a:p>
        </p:txBody>
      </p:sp>
    </p:spTree>
    <p:extLst>
      <p:ext uri="{BB962C8B-B14F-4D97-AF65-F5344CB8AC3E}">
        <p14:creationId xmlns:p14="http://schemas.microsoft.com/office/powerpoint/2010/main" val="395455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latin typeface="+mj-lt"/>
            </a:endParaRPr>
          </a:p>
        </p:txBody>
      </p:sp>
      <p:sp>
        <p:nvSpPr>
          <p:cNvPr id="4" name="Slide Number Placeholder 3"/>
          <p:cNvSpPr>
            <a:spLocks noGrp="1"/>
          </p:cNvSpPr>
          <p:nvPr>
            <p:ph type="sldNum" sz="quarter" idx="10"/>
          </p:nvPr>
        </p:nvSpPr>
        <p:spPr/>
        <p:txBody>
          <a:bodyPr/>
          <a:lstStyle/>
          <a:p>
            <a:fld id="{8BD105AD-C2EA-D944-824C-96A4835F034B}" type="slidenum">
              <a:rPr lang="en-US" smtClean="0"/>
              <a:t>20</a:t>
            </a:fld>
            <a:endParaRPr lang="en-US" dirty="0"/>
          </a:p>
        </p:txBody>
      </p:sp>
    </p:spTree>
    <p:extLst>
      <p:ext uri="{BB962C8B-B14F-4D97-AF65-F5344CB8AC3E}">
        <p14:creationId xmlns:p14="http://schemas.microsoft.com/office/powerpoint/2010/main" val="3096570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595959"/>
              </a:solidFill>
            </a:endParaRPr>
          </a:p>
        </p:txBody>
      </p:sp>
      <p:sp>
        <p:nvSpPr>
          <p:cNvPr id="4" name="Slide Number Placeholder 3"/>
          <p:cNvSpPr>
            <a:spLocks noGrp="1"/>
          </p:cNvSpPr>
          <p:nvPr>
            <p:ph type="sldNum" sz="quarter" idx="10"/>
          </p:nvPr>
        </p:nvSpPr>
        <p:spPr/>
        <p:txBody>
          <a:bodyPr/>
          <a:lstStyle/>
          <a:p>
            <a:fld id="{8BD105AD-C2EA-D944-824C-96A4835F034B}" type="slidenum">
              <a:rPr lang="en-US" smtClean="0"/>
              <a:t>21</a:t>
            </a:fld>
            <a:endParaRPr lang="en-US" dirty="0"/>
          </a:p>
        </p:txBody>
      </p:sp>
    </p:spTree>
    <p:extLst>
      <p:ext uri="{BB962C8B-B14F-4D97-AF65-F5344CB8AC3E}">
        <p14:creationId xmlns:p14="http://schemas.microsoft.com/office/powerpoint/2010/main" val="93481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22</a:t>
            </a:fld>
            <a:endParaRPr lang="en-US" dirty="0"/>
          </a:p>
        </p:txBody>
      </p:sp>
    </p:spTree>
    <p:extLst>
      <p:ext uri="{BB962C8B-B14F-4D97-AF65-F5344CB8AC3E}">
        <p14:creationId xmlns:p14="http://schemas.microsoft.com/office/powerpoint/2010/main" val="58547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D105AD-C2EA-D944-824C-96A4835F034B}" type="slidenum">
              <a:rPr lang="en-US" smtClean="0"/>
              <a:t>23</a:t>
            </a:fld>
            <a:endParaRPr lang="en-US" dirty="0"/>
          </a:p>
        </p:txBody>
      </p:sp>
    </p:spTree>
    <p:extLst>
      <p:ext uri="{BB962C8B-B14F-4D97-AF65-F5344CB8AC3E}">
        <p14:creationId xmlns:p14="http://schemas.microsoft.com/office/powerpoint/2010/main" val="265376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24</a:t>
            </a:fld>
            <a:endParaRPr lang="en-US" dirty="0"/>
          </a:p>
        </p:txBody>
      </p:sp>
    </p:spTree>
    <p:extLst>
      <p:ext uri="{BB962C8B-B14F-4D97-AF65-F5344CB8AC3E}">
        <p14:creationId xmlns:p14="http://schemas.microsoft.com/office/powerpoint/2010/main" val="401543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25</a:t>
            </a:fld>
            <a:endParaRPr lang="en-US" dirty="0"/>
          </a:p>
        </p:txBody>
      </p:sp>
    </p:spTree>
    <p:extLst>
      <p:ext uri="{BB962C8B-B14F-4D97-AF65-F5344CB8AC3E}">
        <p14:creationId xmlns:p14="http://schemas.microsoft.com/office/powerpoint/2010/main" val="3724515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46113"/>
            <a:ext cx="4572000" cy="3429000"/>
          </a:xfrm>
        </p:spPr>
      </p:sp>
      <p:sp>
        <p:nvSpPr>
          <p:cNvPr id="3" name="Notes Placeholder 2"/>
          <p:cNvSpPr>
            <a:spLocks noGrp="1"/>
          </p:cNvSpPr>
          <p:nvPr>
            <p:ph type="body" idx="1"/>
          </p:nvPr>
        </p:nvSpPr>
        <p:spPr>
          <a:xfrm>
            <a:off x="687387" y="4303713"/>
            <a:ext cx="5486400" cy="4114800"/>
          </a:xfrm>
        </p:spPr>
        <p:txBody>
          <a:bodyPr/>
          <a:lstStyle/>
          <a:p>
            <a:endParaRPr lang="en-GB" dirty="0">
              <a:solidFill>
                <a:srgbClr val="000000"/>
              </a:solidFill>
              <a:latin typeface="+mj-lt"/>
              <a:cs typeface="Menlo Regular"/>
            </a:endParaRPr>
          </a:p>
          <a:p>
            <a:endParaRPr lang="en-GB" dirty="0" smtClean="0">
              <a:latin typeface="Menlo Regular"/>
              <a:cs typeface="Menlo Regular"/>
            </a:endParaRPr>
          </a:p>
          <a:p>
            <a:endParaRPr lang="en-US" dirty="0"/>
          </a:p>
        </p:txBody>
      </p:sp>
      <p:sp>
        <p:nvSpPr>
          <p:cNvPr id="4" name="Slide Number Placeholder 3"/>
          <p:cNvSpPr>
            <a:spLocks noGrp="1"/>
          </p:cNvSpPr>
          <p:nvPr>
            <p:ph type="sldNum" sz="quarter" idx="10"/>
          </p:nvPr>
        </p:nvSpPr>
        <p:spPr>
          <a:xfrm>
            <a:off x="3886200" y="8645526"/>
            <a:ext cx="2971800" cy="457200"/>
          </a:xfrm>
        </p:spPr>
        <p:txBody>
          <a:bodyPr/>
          <a:lstStyle/>
          <a:p>
            <a:fld id="{8BD105AD-C2EA-D944-824C-96A4835F034B}" type="slidenum">
              <a:rPr lang="en-US" smtClean="0"/>
              <a:t>26</a:t>
            </a:fld>
            <a:endParaRPr lang="en-US" dirty="0"/>
          </a:p>
        </p:txBody>
      </p:sp>
    </p:spTree>
    <p:extLst>
      <p:ext uri="{BB962C8B-B14F-4D97-AF65-F5344CB8AC3E}">
        <p14:creationId xmlns:p14="http://schemas.microsoft.com/office/powerpoint/2010/main" val="58547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smtClean="0"/>
          </a:p>
        </p:txBody>
      </p:sp>
      <p:sp>
        <p:nvSpPr>
          <p:cNvPr id="4" name="Slide Number Placeholder 3"/>
          <p:cNvSpPr>
            <a:spLocks noGrp="1"/>
          </p:cNvSpPr>
          <p:nvPr>
            <p:ph type="sldNum" sz="quarter" idx="10"/>
          </p:nvPr>
        </p:nvSpPr>
        <p:spPr/>
        <p:txBody>
          <a:bodyPr/>
          <a:lstStyle/>
          <a:p>
            <a:fld id="{8BD105AD-C2EA-D944-824C-96A4835F034B}" type="slidenum">
              <a:rPr lang="en-US" smtClean="0"/>
              <a:t>3</a:t>
            </a:fld>
            <a:endParaRPr lang="en-US" dirty="0"/>
          </a:p>
        </p:txBody>
      </p:sp>
    </p:spTree>
    <p:extLst>
      <p:ext uri="{BB962C8B-B14F-4D97-AF65-F5344CB8AC3E}">
        <p14:creationId xmlns:p14="http://schemas.microsoft.com/office/powerpoint/2010/main" val="391741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b="1" dirty="0" smtClean="0">
              <a:solidFill>
                <a:srgbClr val="000000"/>
              </a:solidFill>
              <a:cs typeface="Menlo Regular"/>
            </a:endParaRPr>
          </a:p>
          <a:p>
            <a:endParaRPr lang="en-US" dirty="0"/>
          </a:p>
          <a:p>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4</a:t>
            </a:fld>
            <a:endParaRPr lang="en-US" dirty="0"/>
          </a:p>
        </p:txBody>
      </p:sp>
    </p:spTree>
    <p:extLst>
      <p:ext uri="{BB962C8B-B14F-4D97-AF65-F5344CB8AC3E}">
        <p14:creationId xmlns:p14="http://schemas.microsoft.com/office/powerpoint/2010/main" val="395455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smtClean="0"/>
          </a:p>
          <a:p>
            <a:r>
              <a:rPr lang="en-US" dirty="0"/>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D105AD-C2EA-D944-824C-96A4835F034B}" type="slidenum">
              <a:rPr lang="en-US" smtClean="0"/>
              <a:t>5</a:t>
            </a:fld>
            <a:endParaRPr lang="en-US" dirty="0"/>
          </a:p>
        </p:txBody>
      </p:sp>
    </p:spTree>
    <p:extLst>
      <p:ext uri="{BB962C8B-B14F-4D97-AF65-F5344CB8AC3E}">
        <p14:creationId xmlns:p14="http://schemas.microsoft.com/office/powerpoint/2010/main" val="6246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6</a:t>
            </a:fld>
            <a:endParaRPr lang="en-US" dirty="0"/>
          </a:p>
        </p:txBody>
      </p:sp>
    </p:spTree>
    <p:extLst>
      <p:ext uri="{BB962C8B-B14F-4D97-AF65-F5344CB8AC3E}">
        <p14:creationId xmlns:p14="http://schemas.microsoft.com/office/powerpoint/2010/main" val="306510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5149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BD105AD-C2EA-D944-824C-96A4835F034B}" type="slidenum">
              <a:rPr lang="en-US" smtClean="0"/>
              <a:t>8</a:t>
            </a:fld>
            <a:endParaRPr lang="en-US" dirty="0"/>
          </a:p>
        </p:txBody>
      </p:sp>
    </p:spTree>
    <p:extLst>
      <p:ext uri="{BB962C8B-B14F-4D97-AF65-F5344CB8AC3E}">
        <p14:creationId xmlns:p14="http://schemas.microsoft.com/office/powerpoint/2010/main" val="81317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latin typeface="+mj-lt"/>
            </a:endParaRPr>
          </a:p>
        </p:txBody>
      </p:sp>
      <p:sp>
        <p:nvSpPr>
          <p:cNvPr id="4" name="Slide Number Placeholder 3"/>
          <p:cNvSpPr>
            <a:spLocks noGrp="1"/>
          </p:cNvSpPr>
          <p:nvPr>
            <p:ph type="sldNum" sz="quarter" idx="10"/>
          </p:nvPr>
        </p:nvSpPr>
        <p:spPr/>
        <p:txBody>
          <a:bodyPr/>
          <a:lstStyle/>
          <a:p>
            <a:fld id="{8BD105AD-C2EA-D944-824C-96A4835F034B}" type="slidenum">
              <a:rPr lang="en-US" smtClean="0"/>
              <a:t>9</a:t>
            </a:fld>
            <a:endParaRPr lang="en-US" dirty="0"/>
          </a:p>
        </p:txBody>
      </p:sp>
    </p:spTree>
    <p:extLst>
      <p:ext uri="{BB962C8B-B14F-4D97-AF65-F5344CB8AC3E}">
        <p14:creationId xmlns:p14="http://schemas.microsoft.com/office/powerpoint/2010/main" val="133019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9B5E9-B7E6-314C-B14D-2B35162BFDED}" type="datetime1">
              <a:rPr lang="en-GB" smtClean="0"/>
              <a:t>03/07/18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12898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51004-8B64-8A49-9E53-BC6581D5A7D0}" type="datetime1">
              <a:rPr lang="en-GB" smtClean="0"/>
              <a:t>03/07/18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324987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0812A-1464-B34E-8C05-3BC36CC644C1}" type="datetime1">
              <a:rPr lang="en-GB" smtClean="0"/>
              <a:t>03/07/18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340178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AB0A3-7D24-8D43-949D-CBC5533DB19D}" type="datetime1">
              <a:rPr lang="en-GB" smtClean="0"/>
              <a:t>03/07/18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192424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291AC-D3FA-F24E-9C64-1E323F2DC074}" type="datetime1">
              <a:rPr lang="en-GB" smtClean="0"/>
              <a:t>03/07/18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280758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33A47B-322E-C147-85B0-A82FBFDCCA06}" type="datetime1">
              <a:rPr lang="en-GB" smtClean="0"/>
              <a:t>03/07/18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102791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B7D3A-51AB-8848-AAF2-38476AF7B5BF}" type="datetime1">
              <a:rPr lang="en-GB" smtClean="0"/>
              <a:t>03/07/18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151486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50314-72F5-BD4D-BFC0-7F60EBB0D8BF}" type="datetime1">
              <a:rPr lang="en-GB" smtClean="0"/>
              <a:t>03/07/18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175884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1D731-6CA6-4040-B305-BA3AAE7C38C5}" type="datetime1">
              <a:rPr lang="en-GB" smtClean="0"/>
              <a:t>03/07/18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10508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AF5D2-B260-C84A-BD3A-D6A60AB67AEF}" type="datetime1">
              <a:rPr lang="en-GB" smtClean="0"/>
              <a:t>03/07/18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376383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FFBC9-DB0D-364D-96C5-44DA54FB516A}" type="datetime1">
              <a:rPr lang="en-GB" smtClean="0"/>
              <a:t>03/07/18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E335E-DFDF-B448-A2AF-0C7911327533}" type="slidenum">
              <a:rPr lang="en-US" smtClean="0"/>
              <a:t>‹#›</a:t>
            </a:fld>
            <a:endParaRPr lang="en-US" dirty="0"/>
          </a:p>
        </p:txBody>
      </p:sp>
    </p:spTree>
    <p:extLst>
      <p:ext uri="{BB962C8B-B14F-4D97-AF65-F5344CB8AC3E}">
        <p14:creationId xmlns:p14="http://schemas.microsoft.com/office/powerpoint/2010/main" val="2827633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F166D-724A-8A40-926C-C22D3347108B}" type="datetime1">
              <a:rPr lang="en-GB" smtClean="0"/>
              <a:t>03/07/18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E335E-DFDF-B448-A2AF-0C7911327533}" type="slidenum">
              <a:rPr lang="en-US" smtClean="0"/>
              <a:t>‹#›</a:t>
            </a:fld>
            <a:endParaRPr lang="en-US" dirty="0"/>
          </a:p>
        </p:txBody>
      </p:sp>
    </p:spTree>
    <p:extLst>
      <p:ext uri="{BB962C8B-B14F-4D97-AF65-F5344CB8AC3E}">
        <p14:creationId xmlns:p14="http://schemas.microsoft.com/office/powerpoint/2010/main" val="147182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69" cy="909840"/>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a:t>
            </a:r>
            <a:r>
              <a:rPr lang="en-US" sz="1200" dirty="0" smtClean="0">
                <a:solidFill>
                  <a:srgbClr val="7F7F7F"/>
                </a:solidFill>
                <a:latin typeface="Menlo Regular"/>
                <a:cs typeface="Menlo Regular"/>
              </a:rPr>
              <a:t>Training</a:t>
            </a:r>
            <a:endParaRPr lang="en-US" sz="1200" dirty="0">
              <a:solidFill>
                <a:srgbClr val="7F7F7F"/>
              </a:solidFill>
              <a:latin typeface="Menlo Regular"/>
              <a:cs typeface="Menlo Regular"/>
            </a:endParaRPr>
          </a:p>
        </p:txBody>
      </p:sp>
      <p:sp>
        <p:nvSpPr>
          <p:cNvPr id="13" name="TextBox 12"/>
          <p:cNvSpPr txBox="1"/>
          <p:nvPr/>
        </p:nvSpPr>
        <p:spPr>
          <a:xfrm>
            <a:off x="2" y="1578522"/>
            <a:ext cx="9144000" cy="2831545"/>
          </a:xfrm>
          <a:prstGeom prst="rect">
            <a:avLst/>
          </a:prstGeom>
          <a:solidFill>
            <a:srgbClr val="FFFFFF"/>
          </a:solidFill>
        </p:spPr>
        <p:txBody>
          <a:bodyPr wrap="square" rtlCol="0">
            <a:spAutoFit/>
          </a:bodyPr>
          <a:lstStyle/>
          <a:p>
            <a:pPr algn="ctr"/>
            <a:endParaRPr lang="en-GB" sz="3200" b="1" dirty="0" smtClean="0">
              <a:solidFill>
                <a:srgbClr val="595959"/>
              </a:solidFill>
              <a:latin typeface="Menlo Regular"/>
              <a:cs typeface="Menlo Regular"/>
            </a:endParaRPr>
          </a:p>
          <a:p>
            <a:pPr algn="ctr"/>
            <a:r>
              <a:rPr lang="en-GB" sz="3600" b="1" dirty="0" smtClean="0">
                <a:solidFill>
                  <a:srgbClr val="595959"/>
                </a:solidFill>
                <a:latin typeface="Menlo Regular"/>
                <a:cs typeface="Menlo Regular"/>
              </a:rPr>
              <a:t>UNIVERSITY TECHNICAL COLLEGES</a:t>
            </a:r>
          </a:p>
          <a:p>
            <a:pPr algn="ctr"/>
            <a:endParaRPr lang="en-GB" sz="2000" b="1" dirty="0" smtClean="0">
              <a:solidFill>
                <a:srgbClr val="595959"/>
              </a:solidFill>
              <a:latin typeface="Menlo Regular"/>
              <a:cs typeface="Menlo Regular"/>
            </a:endParaRPr>
          </a:p>
          <a:p>
            <a:pPr algn="ctr"/>
            <a:r>
              <a:rPr lang="en-GB" b="1" dirty="0" smtClean="0">
                <a:solidFill>
                  <a:srgbClr val="595959"/>
                </a:solidFill>
                <a:latin typeface="Menlo Regular"/>
                <a:cs typeface="Menlo Regular"/>
              </a:rPr>
              <a:t>Leadership’s perceptions of the </a:t>
            </a:r>
            <a:r>
              <a:rPr lang="en-GB" b="1" dirty="0">
                <a:solidFill>
                  <a:srgbClr val="595959"/>
                </a:solidFill>
                <a:latin typeface="Menlo Regular"/>
                <a:cs typeface="Menlo Regular"/>
              </a:rPr>
              <a:t>t</a:t>
            </a:r>
            <a:r>
              <a:rPr lang="en-GB" b="1" dirty="0" smtClean="0">
                <a:solidFill>
                  <a:srgbClr val="595959"/>
                </a:solidFill>
                <a:latin typeface="Menlo Regular"/>
                <a:cs typeface="Menlo Regular"/>
              </a:rPr>
              <a:t>echnical education on offer </a:t>
            </a:r>
          </a:p>
          <a:p>
            <a:pPr algn="ctr"/>
            <a:r>
              <a:rPr lang="en-GB" b="1" dirty="0" smtClean="0">
                <a:solidFill>
                  <a:srgbClr val="595959"/>
                </a:solidFill>
                <a:latin typeface="Menlo Regular"/>
                <a:cs typeface="Menlo Regular"/>
              </a:rPr>
              <a:t>and the value of </a:t>
            </a:r>
            <a:r>
              <a:rPr lang="en-GB" b="1" dirty="0">
                <a:solidFill>
                  <a:srgbClr val="595959"/>
                </a:solidFill>
                <a:latin typeface="Menlo Regular"/>
                <a:cs typeface="Menlo Regular"/>
              </a:rPr>
              <a:t>e</a:t>
            </a:r>
            <a:r>
              <a:rPr lang="en-GB" b="1" dirty="0" smtClean="0">
                <a:solidFill>
                  <a:srgbClr val="595959"/>
                </a:solidFill>
                <a:latin typeface="Menlo Regular"/>
                <a:cs typeface="Menlo Regular"/>
              </a:rPr>
              <a:t>mployer engagement</a:t>
            </a:r>
          </a:p>
          <a:p>
            <a:pPr algn="ctr"/>
            <a:endParaRPr lang="en-GB" b="1" dirty="0">
              <a:solidFill>
                <a:srgbClr val="595959"/>
              </a:solidFill>
              <a:latin typeface="Menlo Regular"/>
              <a:cs typeface="Menlo Regular"/>
            </a:endParaRPr>
          </a:p>
          <a:p>
            <a:pPr algn="ctr"/>
            <a:endParaRPr lang="en-GB" b="1" dirty="0" smtClean="0">
              <a:solidFill>
                <a:srgbClr val="595959"/>
              </a:solidFill>
              <a:latin typeface="Menlo Regular"/>
              <a:cs typeface="Menlo Regular"/>
            </a:endParaRPr>
          </a:p>
          <a:p>
            <a:pPr algn="ctr"/>
            <a:endParaRPr lang="en-GB" b="1" dirty="0">
              <a:solidFill>
                <a:srgbClr val="595959"/>
              </a:solidFill>
              <a:latin typeface="Menlo Regular"/>
              <a:cs typeface="Menlo Regular"/>
            </a:endParaRPr>
          </a:p>
        </p:txBody>
      </p:sp>
      <p:sp>
        <p:nvSpPr>
          <p:cNvPr id="4" name="TextBox 3"/>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8139526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65431"/>
            <a:ext cx="7342658" cy="4873130"/>
          </a:xfrm>
          <a:prstGeom prst="rect">
            <a:avLst/>
          </a:prstGeom>
          <a:noFill/>
        </p:spPr>
        <p:txBody>
          <a:bodyPr wrap="square" rtlCol="0">
            <a:spAutoFit/>
          </a:bodyPr>
          <a:lstStyle/>
          <a:p>
            <a:pPr>
              <a:lnSpc>
                <a:spcPct val="150000"/>
              </a:lnSpc>
            </a:pPr>
            <a:r>
              <a:rPr lang="en-US" b="1" dirty="0" smtClean="0">
                <a:solidFill>
                  <a:srgbClr val="595959"/>
                </a:solidFill>
                <a:latin typeface="Menlo Regular"/>
                <a:cs typeface="Menlo Regular"/>
              </a:rPr>
              <a:t>ACHIEVED RESEARCH SAMPLE</a:t>
            </a:r>
          </a:p>
          <a:p>
            <a:pPr>
              <a:lnSpc>
                <a:spcPct val="150000"/>
              </a:lnSpc>
            </a:pPr>
            <a:endParaRPr lang="en-US" b="1" dirty="0" smtClean="0">
              <a:solidFill>
                <a:srgbClr val="595959"/>
              </a:solidFill>
              <a:latin typeface="Menlo Regular"/>
              <a:cs typeface="Menlo Regular"/>
            </a:endParaRPr>
          </a:p>
          <a:p>
            <a:pPr>
              <a:lnSpc>
                <a:spcPct val="150000"/>
              </a:lnSpc>
            </a:pPr>
            <a:r>
              <a:rPr lang="en-GB" sz="1600" b="1" dirty="0" smtClean="0">
                <a:solidFill>
                  <a:srgbClr val="595959"/>
                </a:solidFill>
                <a:latin typeface="Menlo Regular"/>
                <a:cs typeface="Menlo Regular"/>
              </a:rPr>
              <a:t>10 Participants (identified as P1 to P10</a:t>
            </a:r>
            <a:r>
              <a:rPr lang="en-GB" sz="1600" b="1" dirty="0">
                <a:solidFill>
                  <a:srgbClr val="595959"/>
                </a:solidFill>
                <a:latin typeface="Menlo Regular"/>
                <a:cs typeface="Menlo Regular"/>
              </a:rPr>
              <a:t>] across 9 </a:t>
            </a:r>
            <a:r>
              <a:rPr lang="en-GB" sz="1600" b="1" dirty="0" smtClean="0">
                <a:solidFill>
                  <a:srgbClr val="595959"/>
                </a:solidFill>
                <a:latin typeface="Menlo Regular"/>
                <a:cs typeface="Menlo Regular"/>
              </a:rPr>
              <a:t>UTCs</a:t>
            </a:r>
            <a:endParaRPr lang="en-US" sz="1200" b="1" dirty="0" smtClean="0">
              <a:solidFill>
                <a:srgbClr val="595959"/>
              </a:solidFill>
              <a:latin typeface="Menlo Regular"/>
              <a:cs typeface="Menlo Regular"/>
            </a:endParaRPr>
          </a:p>
          <a:p>
            <a:pPr>
              <a:lnSpc>
                <a:spcPct val="150000"/>
              </a:lnSpc>
            </a:pPr>
            <a:endParaRPr lang="en-US" sz="1200" b="1" dirty="0" smtClean="0">
              <a:solidFill>
                <a:srgbClr val="595959"/>
              </a:solidFill>
              <a:latin typeface="Menlo Regular"/>
              <a:cs typeface="Menlo Regular"/>
            </a:endParaRPr>
          </a:p>
          <a:p>
            <a:pPr marL="742950" lvl="1" indent="-285750">
              <a:lnSpc>
                <a:spcPct val="150000"/>
              </a:lnSpc>
              <a:buFont typeface="Arial"/>
              <a:buChar char="•"/>
            </a:pPr>
            <a:r>
              <a:rPr lang="en-US" sz="1600" dirty="0" smtClean="0">
                <a:solidFill>
                  <a:srgbClr val="595959"/>
                </a:solidFill>
                <a:latin typeface="Menlo Regular"/>
                <a:cs typeface="Menlo Regular"/>
              </a:rPr>
              <a:t>Research undertaken </a:t>
            </a:r>
            <a:r>
              <a:rPr lang="en-US" sz="1600" dirty="0">
                <a:solidFill>
                  <a:srgbClr val="595959"/>
                </a:solidFill>
                <a:latin typeface="Menlo Regular"/>
                <a:cs typeface="Menlo Regular"/>
              </a:rPr>
              <a:t>spring/summer 2017</a:t>
            </a:r>
          </a:p>
          <a:p>
            <a:pPr marL="742950" lvl="1" indent="-285750">
              <a:lnSpc>
                <a:spcPct val="150000"/>
              </a:lnSpc>
              <a:buFont typeface="Arial"/>
              <a:buChar char="•"/>
            </a:pPr>
            <a:r>
              <a:rPr lang="en-US" sz="1600" dirty="0" smtClean="0">
                <a:solidFill>
                  <a:srgbClr val="595959"/>
                </a:solidFill>
                <a:latin typeface="Menlo Regular"/>
                <a:cs typeface="Menlo Regular"/>
              </a:rPr>
              <a:t>Purposive sampling of 9 UTCs regionally spread across England</a:t>
            </a:r>
          </a:p>
          <a:p>
            <a:pPr marL="742950" lvl="1" indent="-285750">
              <a:lnSpc>
                <a:spcPct val="150000"/>
              </a:lnSpc>
              <a:buFont typeface="Arial"/>
              <a:buChar char="•"/>
            </a:pPr>
            <a:r>
              <a:rPr lang="en-US" sz="1600" dirty="0" smtClean="0">
                <a:solidFill>
                  <a:srgbClr val="595959"/>
                </a:solidFill>
                <a:latin typeface="Menlo Regular"/>
                <a:cs typeface="Menlo Regular"/>
              </a:rPr>
              <a:t>10 Purposively sampled UTC Leaders </a:t>
            </a:r>
            <a:r>
              <a:rPr lang="en-US" sz="1600" dirty="0">
                <a:solidFill>
                  <a:srgbClr val="595959"/>
                </a:solidFill>
                <a:latin typeface="Menlo Regular"/>
                <a:cs typeface="Menlo Regular"/>
              </a:rPr>
              <a:t>(approximately 20% of total cohort)</a:t>
            </a:r>
          </a:p>
          <a:p>
            <a:pPr marL="742950" lvl="1" indent="-285750">
              <a:lnSpc>
                <a:spcPct val="150000"/>
              </a:lnSpc>
              <a:buFont typeface="Arial"/>
              <a:buChar char="•"/>
            </a:pPr>
            <a:r>
              <a:rPr lang="en-US" sz="1600" dirty="0" smtClean="0">
                <a:solidFill>
                  <a:srgbClr val="595959"/>
                </a:solidFill>
                <a:latin typeface="Menlo Regular"/>
                <a:cs typeface="Menlo Regular"/>
              </a:rPr>
              <a:t>9 Principals and one Deputy Principal</a:t>
            </a:r>
          </a:p>
          <a:p>
            <a:pPr marL="742950" lvl="1" indent="-285750">
              <a:lnSpc>
                <a:spcPct val="150000"/>
              </a:lnSpc>
              <a:buFont typeface="Arial"/>
              <a:buChar char="•"/>
            </a:pPr>
            <a:r>
              <a:rPr lang="en-US" sz="1600" dirty="0" smtClean="0">
                <a:solidFill>
                  <a:srgbClr val="595959"/>
                </a:solidFill>
                <a:latin typeface="Menlo Regular"/>
                <a:cs typeface="Menlo Regular"/>
              </a:rPr>
              <a:t>6 leaders in post (5 Principals and one Deputy Principal)</a:t>
            </a:r>
          </a:p>
          <a:p>
            <a:pPr marL="742950" lvl="1" indent="-285750">
              <a:lnSpc>
                <a:spcPct val="150000"/>
              </a:lnSpc>
              <a:buFont typeface="Arial"/>
              <a:buChar char="•"/>
            </a:pPr>
            <a:r>
              <a:rPr lang="en-US" sz="1600" dirty="0" smtClean="0">
                <a:solidFill>
                  <a:srgbClr val="595959"/>
                </a:solidFill>
                <a:latin typeface="Menlo Regular"/>
                <a:cs typeface="Menlo Regular"/>
              </a:rPr>
              <a:t>4 former Principals </a:t>
            </a: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4690177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1477270"/>
            <a:ext cx="7325045" cy="369332"/>
          </a:xfrm>
          <a:prstGeom prst="rect">
            <a:avLst/>
          </a:prstGeom>
          <a:noFill/>
        </p:spPr>
        <p:txBody>
          <a:bodyPr wrap="square" rtlCol="0">
            <a:spAutoFit/>
          </a:bodyPr>
          <a:lstStyle/>
          <a:p>
            <a:r>
              <a:rPr lang="en-US" dirty="0" smtClean="0">
                <a:latin typeface="Menlo Regular"/>
                <a:cs typeface="Menlo Regular"/>
              </a:rPr>
              <a:t> </a:t>
            </a:r>
            <a:endParaRPr lang="en-US" dirty="0">
              <a:latin typeface="Menlo Regular"/>
              <a:cs typeface="Menlo Regular"/>
            </a:endParaRPr>
          </a:p>
        </p:txBody>
      </p:sp>
      <p:sp>
        <p:nvSpPr>
          <p:cNvPr id="11" name="TextBox 10"/>
          <p:cNvSpPr txBox="1"/>
          <p:nvPr/>
        </p:nvSpPr>
        <p:spPr>
          <a:xfrm>
            <a:off x="958464" y="1127696"/>
            <a:ext cx="7325045" cy="2893100"/>
          </a:xfrm>
          <a:prstGeom prst="rect">
            <a:avLst/>
          </a:prstGeom>
          <a:noFill/>
        </p:spPr>
        <p:txBody>
          <a:bodyPr wrap="square" rtlCol="0">
            <a:spAutoFit/>
          </a:bodyPr>
          <a:lstStyle/>
          <a:p>
            <a:endParaRPr lang="en-US" b="1" dirty="0" smtClean="0">
              <a:solidFill>
                <a:srgbClr val="595959"/>
              </a:solidFill>
              <a:latin typeface="Menlo Regular"/>
              <a:cs typeface="Menlo Regular"/>
            </a:endParaRPr>
          </a:p>
          <a:p>
            <a:r>
              <a:rPr lang="en-US" b="1" dirty="0" smtClean="0">
                <a:solidFill>
                  <a:srgbClr val="595959"/>
                </a:solidFill>
                <a:latin typeface="Menlo Regular"/>
                <a:cs typeface="Menlo Regular"/>
              </a:rPr>
              <a:t>UTCs – BECOMING PART OF THE EDUCATIONAL LANDSCAPE </a:t>
            </a:r>
            <a:endParaRPr lang="en-US" dirty="0" smtClean="0">
              <a:solidFill>
                <a:srgbClr val="595959"/>
              </a:solidFill>
              <a:latin typeface="Menlo Regular"/>
              <a:cs typeface="Menlo Regular"/>
            </a:endParaRPr>
          </a:p>
          <a:p>
            <a:endParaRPr lang="en-US" dirty="0">
              <a:solidFill>
                <a:srgbClr val="595959"/>
              </a:solidFill>
              <a:latin typeface="Menlo Regular"/>
              <a:cs typeface="Menlo Regular"/>
            </a:endParaRPr>
          </a:p>
          <a:p>
            <a:endParaRPr lang="en-US" dirty="0" smtClean="0">
              <a:solidFill>
                <a:srgbClr val="595959"/>
              </a:solidFill>
              <a:latin typeface="Menlo Regular"/>
              <a:cs typeface="Menlo Regular"/>
            </a:endParaRPr>
          </a:p>
          <a:p>
            <a:r>
              <a:rPr lang="en-US" sz="2000" dirty="0" smtClean="0">
                <a:solidFill>
                  <a:srgbClr val="595959"/>
                </a:solidFill>
                <a:latin typeface="Menlo Regular"/>
                <a:cs typeface="Menlo Regular"/>
              </a:rPr>
              <a:t>“</a:t>
            </a:r>
            <a:r>
              <a:rPr lang="en-US" sz="2000" dirty="0">
                <a:solidFill>
                  <a:srgbClr val="595959"/>
                </a:solidFill>
                <a:latin typeface="Menlo Regular"/>
                <a:cs typeface="Menlo Regular"/>
              </a:rPr>
              <a:t>Initially, the thinking was it would be a big push for maybe the first couple of years, but then it </a:t>
            </a:r>
            <a:r>
              <a:rPr lang="en-US" sz="2000" dirty="0" smtClean="0">
                <a:solidFill>
                  <a:srgbClr val="595959"/>
                </a:solidFill>
                <a:latin typeface="Menlo Regular"/>
                <a:cs typeface="Menlo Regular"/>
              </a:rPr>
              <a:t>[UTCs] would </a:t>
            </a:r>
            <a:r>
              <a:rPr lang="en-US" sz="2000" dirty="0">
                <a:solidFill>
                  <a:srgbClr val="595959"/>
                </a:solidFill>
                <a:latin typeface="Menlo Regular"/>
                <a:cs typeface="Menlo Regular"/>
              </a:rPr>
              <a:t>become part of the educational landscape</a:t>
            </a:r>
            <a:r>
              <a:rPr lang="en-US" sz="2000" dirty="0" smtClean="0">
                <a:solidFill>
                  <a:srgbClr val="595959"/>
                </a:solidFill>
                <a:latin typeface="Menlo Regular"/>
                <a:cs typeface="Menlo Regular"/>
              </a:rPr>
              <a:t>” (P5)</a:t>
            </a:r>
            <a:endParaRPr lang="en-US" sz="2000" dirty="0">
              <a:solidFill>
                <a:srgbClr val="595959"/>
              </a:solidFill>
              <a:latin typeface="Menlo Regular"/>
              <a:cs typeface="Menlo Regular"/>
            </a:endParaRPr>
          </a:p>
          <a:p>
            <a:endParaRPr lang="en-US" b="1" dirty="0" smtClean="0">
              <a:solidFill>
                <a:srgbClr val="595959"/>
              </a:solidFill>
              <a:latin typeface="Menlo Regular"/>
              <a:cs typeface="Menlo Regular"/>
            </a:endParaRPr>
          </a:p>
          <a:p>
            <a:endParaRPr lang="en-US" sz="1200" b="1" dirty="0">
              <a:solidFill>
                <a:srgbClr val="595959"/>
              </a:solidFill>
              <a:latin typeface="Menlo Regular"/>
              <a:cs typeface="Menlo Regular"/>
            </a:endParaRPr>
          </a:p>
        </p:txBody>
      </p:sp>
      <p:sp>
        <p:nvSpPr>
          <p:cNvPr id="13" name="TextBox 12"/>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7129215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69"/>
            <a:ext cx="986557" cy="919283"/>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68234" y="720543"/>
            <a:ext cx="7342658" cy="4862871"/>
          </a:xfrm>
          <a:prstGeom prst="rect">
            <a:avLst/>
          </a:prstGeom>
          <a:noFill/>
        </p:spPr>
        <p:txBody>
          <a:bodyPr wrap="square" rtlCol="0">
            <a:spAutoFit/>
          </a:bodyPr>
          <a:lstStyle/>
          <a:p>
            <a:r>
              <a:rPr lang="en-US" b="1" dirty="0" smtClean="0">
                <a:solidFill>
                  <a:srgbClr val="595959"/>
                </a:solidFill>
                <a:latin typeface="Menlo Regular"/>
                <a:cs typeface="Menlo Regular"/>
              </a:rPr>
              <a:t>LEADERS PERCEPTIONS – UTC MODEL</a:t>
            </a:r>
            <a:endParaRPr lang="en-GB" dirty="0" smtClean="0">
              <a:solidFill>
                <a:srgbClr val="595959"/>
              </a:solidFill>
              <a:latin typeface="Menlo Regular"/>
              <a:cs typeface="Menlo Regular"/>
            </a:endParaRPr>
          </a:p>
          <a:p>
            <a:endParaRPr lang="en-GB" dirty="0" smtClean="0">
              <a:solidFill>
                <a:srgbClr val="595959"/>
              </a:solidFill>
              <a:latin typeface="Menlo Regular"/>
              <a:cs typeface="Menlo Regular"/>
            </a:endParaRPr>
          </a:p>
          <a:p>
            <a:r>
              <a:rPr lang="en-GB" sz="1600" dirty="0">
                <a:solidFill>
                  <a:srgbClr val="595959"/>
                </a:solidFill>
                <a:latin typeface="Menlo Regular"/>
                <a:cs typeface="Menlo Regular"/>
              </a:rPr>
              <a:t>“This idea that you could have a very </a:t>
            </a:r>
            <a:r>
              <a:rPr lang="en-GB" sz="1600" b="1" dirty="0">
                <a:solidFill>
                  <a:srgbClr val="595959"/>
                </a:solidFill>
                <a:latin typeface="Menlo Regular"/>
                <a:cs typeface="Menlo Regular"/>
              </a:rPr>
              <a:t>strong vocational pathway</a:t>
            </a:r>
            <a:r>
              <a:rPr lang="en-GB" sz="1600" dirty="0">
                <a:solidFill>
                  <a:srgbClr val="595959"/>
                </a:solidFill>
                <a:latin typeface="Menlo Regular"/>
                <a:cs typeface="Menlo Regular"/>
              </a:rPr>
              <a:t>, which wasn’t second class, which could lead on to university, and would have as much value as any other pathway. That was the strength”(P5</a:t>
            </a:r>
            <a:r>
              <a:rPr lang="en-GB" sz="1600" dirty="0" smtClean="0">
                <a:solidFill>
                  <a:srgbClr val="595959"/>
                </a:solidFill>
                <a:latin typeface="Menlo Regular"/>
                <a:cs typeface="Menlo Regular"/>
              </a:rPr>
              <a:t>)</a:t>
            </a:r>
            <a:endParaRPr lang="en-US" sz="1600" b="1" dirty="0">
              <a:solidFill>
                <a:srgbClr val="595959"/>
              </a:solidFill>
              <a:latin typeface="Menlo Regular"/>
              <a:cs typeface="Menlo Regular"/>
            </a:endParaRPr>
          </a:p>
          <a:p>
            <a:endParaRPr lang="en-GB" dirty="0" smtClean="0">
              <a:solidFill>
                <a:srgbClr val="595959"/>
              </a:solidFill>
              <a:latin typeface="Menlo Regular"/>
              <a:cs typeface="Menlo Regular"/>
            </a:endParaRPr>
          </a:p>
          <a:p>
            <a:r>
              <a:rPr lang="en-GB" sz="1600" dirty="0">
                <a:solidFill>
                  <a:srgbClr val="595959"/>
                </a:solidFill>
                <a:latin typeface="Menlo Regular"/>
                <a:cs typeface="Menlo Regular"/>
              </a:rPr>
              <a:t>“I think that at the time it did feel like there was a </a:t>
            </a:r>
            <a:r>
              <a:rPr lang="en-GB" sz="1600" b="1" dirty="0">
                <a:solidFill>
                  <a:srgbClr val="595959"/>
                </a:solidFill>
                <a:latin typeface="Menlo Regular"/>
                <a:cs typeface="Menlo Regular"/>
              </a:rPr>
              <a:t>policy impetus</a:t>
            </a:r>
            <a:r>
              <a:rPr lang="en-GB" sz="1600" dirty="0">
                <a:solidFill>
                  <a:srgbClr val="595959"/>
                </a:solidFill>
                <a:latin typeface="Menlo Regular"/>
                <a:cs typeface="Menlo Regular"/>
              </a:rPr>
              <a:t> </a:t>
            </a:r>
            <a:r>
              <a:rPr lang="en-GB" sz="1600" b="1" dirty="0">
                <a:solidFill>
                  <a:srgbClr val="595959"/>
                </a:solidFill>
                <a:latin typeface="Menlo Regular"/>
                <a:cs typeface="Menlo Regular"/>
              </a:rPr>
              <a:t>to provide greater value to vocational and technical education</a:t>
            </a:r>
            <a:r>
              <a:rPr lang="en-GB" sz="1600" dirty="0">
                <a:solidFill>
                  <a:srgbClr val="595959"/>
                </a:solidFill>
                <a:latin typeface="Menlo Regular"/>
                <a:cs typeface="Menlo Regular"/>
              </a:rPr>
              <a:t>, which has been missing in our education system for a long time, which was what attracted me to the idea of UTCs</a:t>
            </a:r>
            <a:r>
              <a:rPr lang="en-GB" sz="1600" dirty="0" smtClean="0">
                <a:solidFill>
                  <a:srgbClr val="595959"/>
                </a:solidFill>
                <a:latin typeface="Menlo Regular"/>
                <a:cs typeface="Menlo Regular"/>
              </a:rPr>
              <a:t>” (P8)</a:t>
            </a: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“Well, it’s about being something different, and I think it’s about being another pathway. We’re </a:t>
            </a:r>
            <a:r>
              <a:rPr lang="en-GB" sz="1600" b="1" dirty="0">
                <a:solidFill>
                  <a:srgbClr val="595959"/>
                </a:solidFill>
                <a:latin typeface="Menlo Regular"/>
                <a:cs typeface="Menlo Regular"/>
              </a:rPr>
              <a:t>not another school</a:t>
            </a:r>
            <a:r>
              <a:rPr lang="en-GB" sz="1600" dirty="0">
                <a:solidFill>
                  <a:srgbClr val="595959"/>
                </a:solidFill>
                <a:latin typeface="Menlo Regular"/>
                <a:cs typeface="Menlo Regular"/>
              </a:rPr>
              <a:t>, and I’ve always said to people when they come to this building to look around it, ‘When you come here, we’re like marmite. You either love us or you hate us</a:t>
            </a:r>
            <a:r>
              <a:rPr lang="en-GB" sz="1600" dirty="0" smtClean="0">
                <a:solidFill>
                  <a:srgbClr val="595959"/>
                </a:solidFill>
                <a:latin typeface="Menlo Regular"/>
                <a:cs typeface="Menlo Regular"/>
              </a:rPr>
              <a:t>” (P9)</a:t>
            </a:r>
            <a:endParaRPr lang="en-GB" sz="1600"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521802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1"/>
            <a:ext cx="1029069"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58464" y="775839"/>
            <a:ext cx="7342658" cy="4370428"/>
          </a:xfrm>
          <a:prstGeom prst="rect">
            <a:avLst/>
          </a:prstGeom>
          <a:noFill/>
        </p:spPr>
        <p:txBody>
          <a:bodyPr wrap="square" rtlCol="0">
            <a:spAutoFit/>
          </a:bodyPr>
          <a:lstStyle/>
          <a:p>
            <a:r>
              <a:rPr lang="en-GB" b="1" dirty="0" smtClean="0">
                <a:solidFill>
                  <a:srgbClr val="595959"/>
                </a:solidFill>
                <a:latin typeface="Menlo Regular"/>
                <a:cs typeface="Menlo Regular"/>
              </a:rPr>
              <a:t>WHAT DRIVES LEADERS? </a:t>
            </a:r>
          </a:p>
          <a:p>
            <a:endParaRPr lang="en-GB" sz="1200" dirty="0" smtClean="0">
              <a:solidFill>
                <a:srgbClr val="595959"/>
              </a:solidFill>
              <a:latin typeface="Menlo Regular"/>
              <a:cs typeface="Menlo Regular"/>
            </a:endParaRPr>
          </a:p>
          <a:p>
            <a:endParaRPr lang="en-GB" sz="1200" dirty="0">
              <a:solidFill>
                <a:srgbClr val="595959"/>
              </a:solidFill>
              <a:latin typeface="Menlo Regular"/>
              <a:cs typeface="Menlo Regular"/>
            </a:endParaRPr>
          </a:p>
          <a:p>
            <a:endParaRPr lang="en-GB" sz="1200" dirty="0" smtClean="0">
              <a:solidFill>
                <a:srgbClr val="595959"/>
              </a:solidFill>
              <a:latin typeface="Menlo Regular"/>
              <a:cs typeface="Menlo Regular"/>
            </a:endParaRPr>
          </a:p>
          <a:p>
            <a:r>
              <a:rPr lang="en-GB" sz="1600" dirty="0">
                <a:solidFill>
                  <a:srgbClr val="595959"/>
                </a:solidFill>
                <a:latin typeface="Menlo Regular"/>
                <a:cs typeface="Menlo Regular"/>
              </a:rPr>
              <a:t>“So all of those elements, writing the bid, which, if you’re passionate about it, </a:t>
            </a:r>
            <a:r>
              <a:rPr lang="en-GB" sz="1600" b="1" dirty="0" smtClean="0">
                <a:solidFill>
                  <a:srgbClr val="595959"/>
                </a:solidFill>
                <a:latin typeface="Menlo Regular"/>
                <a:cs typeface="Menlo Regular"/>
              </a:rPr>
              <a:t>it comes </a:t>
            </a:r>
            <a:r>
              <a:rPr lang="en-GB" sz="1600" b="1" dirty="0">
                <a:solidFill>
                  <a:srgbClr val="595959"/>
                </a:solidFill>
                <a:latin typeface="Menlo Regular"/>
                <a:cs typeface="Menlo Regular"/>
              </a:rPr>
              <a:t>from the heart</a:t>
            </a:r>
            <a:r>
              <a:rPr lang="en-GB" sz="1600" dirty="0" smtClean="0">
                <a:solidFill>
                  <a:srgbClr val="595959"/>
                </a:solidFill>
                <a:latin typeface="Menlo Regular"/>
                <a:cs typeface="Menlo Regular"/>
              </a:rPr>
              <a:t>” (P7)</a:t>
            </a:r>
            <a:endParaRPr lang="en-GB"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“At the end of the day, I came into this because </a:t>
            </a:r>
            <a:r>
              <a:rPr lang="en-GB" sz="1600" b="1" dirty="0">
                <a:solidFill>
                  <a:srgbClr val="595959"/>
                </a:solidFill>
                <a:latin typeface="Menlo Regular"/>
                <a:cs typeface="Menlo Regular"/>
              </a:rPr>
              <a:t>I passionately believe in UTCs</a:t>
            </a:r>
            <a:r>
              <a:rPr lang="en-GB" sz="1600" dirty="0">
                <a:solidFill>
                  <a:srgbClr val="595959"/>
                </a:solidFill>
                <a:latin typeface="Menlo Regular"/>
                <a:cs typeface="Menlo Regular"/>
              </a:rPr>
              <a:t>, and I passionately believe what they’re about. I passionately believe in the UTC model, so yes, that’s what we do</a:t>
            </a:r>
            <a:r>
              <a:rPr lang="en-GB" sz="1600" dirty="0" smtClean="0">
                <a:solidFill>
                  <a:srgbClr val="595959"/>
                </a:solidFill>
                <a:latin typeface="Menlo Regular"/>
                <a:cs typeface="Menlo Regular"/>
              </a:rPr>
              <a:t>” (P8)</a:t>
            </a:r>
            <a:endParaRPr lang="en-GB" sz="1600" dirty="0">
              <a:solidFill>
                <a:srgbClr val="595959"/>
              </a:solidFill>
              <a:latin typeface="Menlo Regular"/>
              <a:cs typeface="Menlo Regular"/>
            </a:endParaRPr>
          </a:p>
          <a:p>
            <a:endParaRPr lang="en-GB" sz="1600" dirty="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“When you look at the value </a:t>
            </a:r>
            <a:r>
              <a:rPr lang="en-GB" sz="1600" b="1" dirty="0">
                <a:solidFill>
                  <a:srgbClr val="595959"/>
                </a:solidFill>
                <a:latin typeface="Menlo Regular"/>
                <a:cs typeface="Menlo Regular"/>
              </a:rPr>
              <a:t>we added in their live</a:t>
            </a:r>
            <a:r>
              <a:rPr lang="en-GB" sz="1600" dirty="0">
                <a:solidFill>
                  <a:srgbClr val="595959"/>
                </a:solidFill>
                <a:latin typeface="Menlo Regular"/>
                <a:cs typeface="Menlo Regular"/>
              </a:rPr>
              <a:t>s, it was brilliant, and the happiness that they got out of their time with us, and how much they grew as people, it’s a great model</a:t>
            </a:r>
            <a:r>
              <a:rPr lang="en-GB" sz="1600" dirty="0" smtClean="0">
                <a:solidFill>
                  <a:srgbClr val="595959"/>
                </a:solidFill>
                <a:latin typeface="Menlo Regular"/>
                <a:cs typeface="Menlo Regular"/>
              </a:rPr>
              <a:t>” (P5)</a:t>
            </a:r>
            <a:endParaRPr lang="en-US" sz="1600" dirty="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1681999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68234" y="771905"/>
            <a:ext cx="7342658" cy="4462760"/>
          </a:xfrm>
          <a:prstGeom prst="rect">
            <a:avLst/>
          </a:prstGeom>
          <a:noFill/>
        </p:spPr>
        <p:txBody>
          <a:bodyPr wrap="square" rtlCol="0">
            <a:spAutoFit/>
          </a:bodyPr>
          <a:lstStyle/>
          <a:p>
            <a:r>
              <a:rPr lang="en-US" b="1" dirty="0" smtClean="0">
                <a:solidFill>
                  <a:srgbClr val="595959"/>
                </a:solidFill>
                <a:latin typeface="Menlo Regular"/>
                <a:cs typeface="Menlo Regular"/>
              </a:rPr>
              <a:t>EMPLOYER ENGAGEMENT – unique </a:t>
            </a:r>
            <a:r>
              <a:rPr lang="en-US" b="1" dirty="0">
                <a:solidFill>
                  <a:srgbClr val="595959"/>
                </a:solidFill>
                <a:latin typeface="Menlo Regular"/>
                <a:cs typeface="Menlo Regular"/>
              </a:rPr>
              <a:t>s</a:t>
            </a:r>
            <a:r>
              <a:rPr lang="en-US" b="1" dirty="0" smtClean="0">
                <a:solidFill>
                  <a:srgbClr val="595959"/>
                </a:solidFill>
                <a:latin typeface="Menlo Regular"/>
                <a:cs typeface="Menlo Regular"/>
              </a:rPr>
              <a:t>elling </a:t>
            </a:r>
            <a:r>
              <a:rPr lang="en-US" b="1" dirty="0">
                <a:solidFill>
                  <a:srgbClr val="595959"/>
                </a:solidFill>
                <a:latin typeface="Menlo Regular"/>
                <a:cs typeface="Menlo Regular"/>
              </a:rPr>
              <a:t>p</a:t>
            </a:r>
            <a:r>
              <a:rPr lang="en-US" b="1" dirty="0" smtClean="0">
                <a:solidFill>
                  <a:srgbClr val="595959"/>
                </a:solidFill>
                <a:latin typeface="Menlo Regular"/>
                <a:cs typeface="Menlo Regular"/>
              </a:rPr>
              <a:t>roposition</a:t>
            </a:r>
          </a:p>
          <a:p>
            <a:endParaRPr lang="en-GB" dirty="0">
              <a:solidFill>
                <a:srgbClr val="595959"/>
              </a:solidFill>
              <a:latin typeface="Menlo Regular"/>
              <a:cs typeface="Menlo Regular"/>
            </a:endParaRPr>
          </a:p>
          <a:p>
            <a:endParaRPr lang="en-GB" sz="1200" dirty="0" smtClean="0">
              <a:solidFill>
                <a:srgbClr val="595959"/>
              </a:solidFill>
              <a:latin typeface="Menlo Regular"/>
              <a:cs typeface="Menlo Regular"/>
            </a:endParaRPr>
          </a:p>
          <a:p>
            <a:r>
              <a:rPr lang="en-GB" sz="1600" dirty="0" smtClean="0">
                <a:solidFill>
                  <a:srgbClr val="595959"/>
                </a:solidFill>
                <a:latin typeface="Menlo Regular"/>
                <a:cs typeface="Menlo Regular"/>
              </a:rPr>
              <a:t>“</a:t>
            </a:r>
            <a:r>
              <a:rPr lang="en-GB" sz="1600" b="1" dirty="0" smtClean="0">
                <a:solidFill>
                  <a:srgbClr val="595959"/>
                </a:solidFill>
                <a:latin typeface="Menlo Regular"/>
                <a:cs typeface="Menlo Regular"/>
              </a:rPr>
              <a:t>Our USP </a:t>
            </a:r>
            <a:r>
              <a:rPr lang="en-GB" sz="1600" b="1" dirty="0">
                <a:solidFill>
                  <a:srgbClr val="595959"/>
                </a:solidFill>
                <a:latin typeface="Menlo Regular"/>
                <a:cs typeface="Menlo Regular"/>
              </a:rPr>
              <a:t>now is with employer engagement</a:t>
            </a:r>
            <a:r>
              <a:rPr lang="en-GB" sz="1600" dirty="0">
                <a:solidFill>
                  <a:srgbClr val="595959"/>
                </a:solidFill>
                <a:latin typeface="Menlo Regular"/>
                <a:cs typeface="Menlo Regular"/>
              </a:rPr>
              <a:t>, and that’s our real USP, the employers we work with, the destinations the students go to, how successful </a:t>
            </a:r>
            <a:r>
              <a:rPr lang="en-GB" sz="1600" dirty="0" smtClean="0">
                <a:solidFill>
                  <a:srgbClr val="595959"/>
                </a:solidFill>
                <a:latin typeface="Menlo Regular"/>
                <a:cs typeface="Menlo Regular"/>
              </a:rPr>
              <a:t>our </a:t>
            </a:r>
            <a:r>
              <a:rPr lang="en-GB" sz="1600" dirty="0">
                <a:solidFill>
                  <a:srgbClr val="595959"/>
                </a:solidFill>
                <a:latin typeface="Menlo Regular"/>
                <a:cs typeface="Menlo Regular"/>
              </a:rPr>
              <a:t>students have been, where they go and work, and what they do. That really is the bit that sings out, and the parents, we’ve found, that have come here have looked for that, </a:t>
            </a:r>
            <a:r>
              <a:rPr lang="en-GB" sz="1600" dirty="0" smtClean="0">
                <a:solidFill>
                  <a:srgbClr val="595959"/>
                </a:solidFill>
                <a:latin typeface="Menlo Regular"/>
                <a:cs typeface="Menlo Regular"/>
              </a:rPr>
              <a:t>actively” (P8)</a:t>
            </a:r>
            <a:endParaRPr lang="en-GB"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“Our employers are now guaranteeing that if someone applies for a job with them having completed the course here, they will guarantee them an interview, because again it shows those links, and the fact that we’re turning out those </a:t>
            </a:r>
            <a:r>
              <a:rPr lang="en-GB" sz="1600" b="1" dirty="0">
                <a:solidFill>
                  <a:srgbClr val="595959"/>
                </a:solidFill>
                <a:latin typeface="Menlo Regular"/>
                <a:cs typeface="Menlo Regular"/>
              </a:rPr>
              <a:t>rounded people with the employability skills</a:t>
            </a:r>
            <a:r>
              <a:rPr lang="en-GB" sz="1600" dirty="0">
                <a:solidFill>
                  <a:srgbClr val="595959"/>
                </a:solidFill>
                <a:latin typeface="Menlo Regular"/>
                <a:cs typeface="Menlo Regular"/>
              </a:rPr>
              <a:t> they’re looking for</a:t>
            </a:r>
            <a:r>
              <a:rPr lang="en-GB" sz="1600" dirty="0" smtClean="0">
                <a:solidFill>
                  <a:srgbClr val="595959"/>
                </a:solidFill>
                <a:latin typeface="Menlo Regular"/>
                <a:cs typeface="Menlo Regular"/>
              </a:rPr>
              <a:t>” (P1)</a:t>
            </a:r>
          </a:p>
          <a:p>
            <a:endParaRPr lang="en-US" sz="1200" dirty="0" smtClean="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1133363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68234" y="771905"/>
            <a:ext cx="7342658" cy="5078314"/>
          </a:xfrm>
          <a:prstGeom prst="rect">
            <a:avLst/>
          </a:prstGeom>
          <a:noFill/>
        </p:spPr>
        <p:txBody>
          <a:bodyPr wrap="square" rtlCol="0">
            <a:spAutoFit/>
          </a:bodyPr>
          <a:lstStyle/>
          <a:p>
            <a:r>
              <a:rPr lang="en-US" b="1" dirty="0" smtClean="0">
                <a:solidFill>
                  <a:srgbClr val="595959"/>
                </a:solidFill>
                <a:latin typeface="Menlo Regular"/>
                <a:cs typeface="Menlo Regular"/>
              </a:rPr>
              <a:t>EMPLOYER ENGAGEMENT – establishing relationships </a:t>
            </a:r>
            <a:endParaRPr lang="en-US" dirty="0">
              <a:solidFill>
                <a:srgbClr val="595959"/>
              </a:solidFill>
              <a:latin typeface="Menlo Regular"/>
              <a:cs typeface="Menlo Regular"/>
            </a:endParaRPr>
          </a:p>
          <a:p>
            <a:endParaRPr lang="en-GB" dirty="0" smtClean="0"/>
          </a:p>
          <a:p>
            <a:r>
              <a:rPr lang="en-GB" sz="1600" dirty="0" smtClean="0">
                <a:solidFill>
                  <a:srgbClr val="595959"/>
                </a:solidFill>
                <a:latin typeface="Menlo Regular"/>
                <a:cs typeface="Menlo Regular"/>
              </a:rPr>
              <a:t>“The </a:t>
            </a:r>
            <a:r>
              <a:rPr lang="en-GB" sz="1600" dirty="0">
                <a:solidFill>
                  <a:srgbClr val="595959"/>
                </a:solidFill>
                <a:latin typeface="Menlo Regular"/>
                <a:cs typeface="Menlo Regular"/>
              </a:rPr>
              <a:t>first thing is </a:t>
            </a:r>
            <a:r>
              <a:rPr lang="en-GB" sz="1600" b="1" dirty="0">
                <a:solidFill>
                  <a:srgbClr val="595959"/>
                </a:solidFill>
                <a:latin typeface="Menlo Regular"/>
                <a:cs typeface="Menlo Regular"/>
              </a:rPr>
              <a:t>talk to employers </a:t>
            </a:r>
            <a:r>
              <a:rPr lang="en-GB" sz="1600" dirty="0">
                <a:solidFill>
                  <a:srgbClr val="595959"/>
                </a:solidFill>
                <a:latin typeface="Menlo Regular"/>
                <a:cs typeface="Menlo Regular"/>
              </a:rPr>
              <a:t>who are the sponsors for the UTC, and find out what they wanted from it, and then try and marry that to the requirements of Progress 8, national </a:t>
            </a:r>
            <a:r>
              <a:rPr lang="en-GB" sz="1600" dirty="0" smtClean="0">
                <a:solidFill>
                  <a:srgbClr val="595959"/>
                </a:solidFill>
                <a:latin typeface="Menlo Regular"/>
                <a:cs typeface="Menlo Regular"/>
              </a:rPr>
              <a:t>curriculum” (P1)</a:t>
            </a: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a:t>
            </a:r>
            <a:r>
              <a:rPr lang="en-GB" sz="1600" b="1" dirty="0" smtClean="0">
                <a:solidFill>
                  <a:srgbClr val="595959"/>
                </a:solidFill>
                <a:latin typeface="Menlo Regular"/>
                <a:cs typeface="Menlo Regular"/>
              </a:rPr>
              <a:t>Employers</a:t>
            </a:r>
            <a:r>
              <a:rPr lang="en-GB" sz="1600" b="1" dirty="0">
                <a:solidFill>
                  <a:srgbClr val="595959"/>
                </a:solidFill>
                <a:latin typeface="Menlo Regular"/>
                <a:cs typeface="Menlo Regular"/>
              </a:rPr>
              <a:t>, they </a:t>
            </a:r>
            <a:r>
              <a:rPr lang="en-GB" sz="1600" b="1" dirty="0" smtClean="0">
                <a:solidFill>
                  <a:srgbClr val="595959"/>
                </a:solidFill>
                <a:latin typeface="Menlo Regular"/>
                <a:cs typeface="Menlo Regular"/>
              </a:rPr>
              <a:t>[students] like </a:t>
            </a:r>
            <a:r>
              <a:rPr lang="en-GB" sz="1600" b="1" dirty="0">
                <a:solidFill>
                  <a:srgbClr val="595959"/>
                </a:solidFill>
                <a:latin typeface="Menlo Regular"/>
                <a:cs typeface="Menlo Regular"/>
              </a:rPr>
              <a:t>to see them</a:t>
            </a:r>
            <a:r>
              <a:rPr lang="en-GB" sz="1600" dirty="0">
                <a:solidFill>
                  <a:srgbClr val="595959"/>
                </a:solidFill>
                <a:latin typeface="Menlo Regular"/>
                <a:cs typeface="Menlo Regular"/>
              </a:rPr>
              <a:t>, and they like the work experience, that added value, and they got to do that every year for </a:t>
            </a:r>
            <a:r>
              <a:rPr lang="en-GB" sz="1600" dirty="0" smtClean="0">
                <a:solidFill>
                  <a:srgbClr val="595959"/>
                </a:solidFill>
                <a:latin typeface="Menlo Regular"/>
                <a:cs typeface="Menlo Regular"/>
              </a:rPr>
              <a:t>four </a:t>
            </a:r>
            <a:r>
              <a:rPr lang="en-GB" sz="1600" dirty="0">
                <a:solidFill>
                  <a:srgbClr val="595959"/>
                </a:solidFill>
                <a:latin typeface="Menlo Regular"/>
                <a:cs typeface="Menlo Regular"/>
              </a:rPr>
              <a:t>years, so that was very different to their schools. Their parents appreciated </a:t>
            </a:r>
            <a:r>
              <a:rPr lang="en-GB" sz="1600" dirty="0" smtClean="0">
                <a:solidFill>
                  <a:srgbClr val="595959"/>
                </a:solidFill>
                <a:latin typeface="Menlo Regular"/>
                <a:cs typeface="Menlo Regular"/>
              </a:rPr>
              <a:t>that” (P3) </a:t>
            </a:r>
            <a:endParaRPr lang="en-GB"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r>
              <a:rPr lang="en-GB" sz="1600" dirty="0" smtClean="0">
                <a:solidFill>
                  <a:srgbClr val="595959"/>
                </a:solidFill>
                <a:latin typeface="Menlo Regular"/>
                <a:cs typeface="Menlo Regular"/>
              </a:rPr>
              <a:t>“</a:t>
            </a:r>
            <a:r>
              <a:rPr lang="en-GB" sz="1600" dirty="0">
                <a:solidFill>
                  <a:srgbClr val="595959"/>
                </a:solidFill>
                <a:latin typeface="Menlo Regular"/>
                <a:cs typeface="Menlo Regular"/>
              </a:rPr>
              <a:t>So we’ve got to work with them to </a:t>
            </a:r>
            <a:r>
              <a:rPr lang="en-GB" sz="1600" b="1" dirty="0">
                <a:solidFill>
                  <a:srgbClr val="595959"/>
                </a:solidFill>
                <a:latin typeface="Menlo Regular"/>
                <a:cs typeface="Menlo Regular"/>
              </a:rPr>
              <a:t>collaborate on how we can deliver what they want as employers, but to the level of students</a:t>
            </a:r>
            <a:r>
              <a:rPr lang="en-GB" sz="1600" dirty="0">
                <a:solidFill>
                  <a:srgbClr val="595959"/>
                </a:solidFill>
                <a:latin typeface="Menlo Regular"/>
                <a:cs typeface="Menlo Regular"/>
              </a:rPr>
              <a:t>, the abilities we’ve got, and our capacity to deliver that. That’s an going piece of </a:t>
            </a:r>
            <a:r>
              <a:rPr lang="en-GB" sz="1600" dirty="0" smtClean="0">
                <a:solidFill>
                  <a:srgbClr val="595959"/>
                </a:solidFill>
                <a:latin typeface="Menlo Regular"/>
                <a:cs typeface="Menlo Regular"/>
              </a:rPr>
              <a:t>work” (P4)</a:t>
            </a:r>
            <a:endParaRPr lang="en-GB" sz="1600" dirty="0">
              <a:solidFill>
                <a:srgbClr val="595959"/>
              </a:solidFill>
              <a:latin typeface="Menlo Regular"/>
              <a:cs typeface="Menlo Regular"/>
            </a:endParaRPr>
          </a:p>
          <a:p>
            <a:endParaRPr lang="en-GB" sz="1600" dirty="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7342835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69"/>
            <a:ext cx="1029071" cy="909841"/>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68234" y="629841"/>
            <a:ext cx="7342658" cy="4985981"/>
          </a:xfrm>
          <a:prstGeom prst="rect">
            <a:avLst/>
          </a:prstGeom>
          <a:noFill/>
        </p:spPr>
        <p:txBody>
          <a:bodyPr wrap="square" rtlCol="0">
            <a:spAutoFit/>
          </a:bodyPr>
          <a:lstStyle/>
          <a:p>
            <a:r>
              <a:rPr lang="en-GB" b="1" dirty="0" smtClean="0">
                <a:solidFill>
                  <a:srgbClr val="595959"/>
                </a:solidFill>
                <a:latin typeface="Menlo Regular"/>
                <a:cs typeface="Menlo Regular"/>
              </a:rPr>
              <a:t>EMPLOYER ENGAGEMENT – in practice</a:t>
            </a: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“We use a lot of </a:t>
            </a:r>
            <a:r>
              <a:rPr lang="en-GB" sz="1600" b="1" dirty="0">
                <a:solidFill>
                  <a:srgbClr val="595959"/>
                </a:solidFill>
                <a:latin typeface="Menlo Regular"/>
                <a:cs typeface="Menlo Regular"/>
              </a:rPr>
              <a:t>business mentors</a:t>
            </a:r>
            <a:r>
              <a:rPr lang="en-GB" sz="1600" dirty="0">
                <a:solidFill>
                  <a:srgbClr val="595959"/>
                </a:solidFill>
                <a:latin typeface="Menlo Regular"/>
                <a:cs typeface="Menlo Regular"/>
              </a:rPr>
              <a:t>. We spend an awful lot of time, whether it’s through assemblies, through </a:t>
            </a:r>
            <a:r>
              <a:rPr lang="en-GB" sz="1600" b="1" dirty="0">
                <a:solidFill>
                  <a:srgbClr val="595959"/>
                </a:solidFill>
                <a:latin typeface="Menlo Regular"/>
                <a:cs typeface="Menlo Regular"/>
              </a:rPr>
              <a:t>visits, through work experience programmes</a:t>
            </a:r>
            <a:r>
              <a:rPr lang="en-GB" sz="1600" dirty="0">
                <a:solidFill>
                  <a:srgbClr val="595959"/>
                </a:solidFill>
                <a:latin typeface="Menlo Regular"/>
                <a:cs typeface="Menlo Regular"/>
              </a:rPr>
              <a:t>, through exposure to companies-, it’s all about, for us, </a:t>
            </a:r>
            <a:r>
              <a:rPr lang="en-GB" sz="1600" b="1" dirty="0">
                <a:solidFill>
                  <a:srgbClr val="595959"/>
                </a:solidFill>
                <a:latin typeface="Menlo Regular"/>
                <a:cs typeface="Menlo Regular"/>
              </a:rPr>
              <a:t>letting students think for themselves about destinations</a:t>
            </a:r>
            <a:r>
              <a:rPr lang="en-GB" sz="1600" b="1" dirty="0" smtClean="0">
                <a:solidFill>
                  <a:srgbClr val="595959"/>
                </a:solidFill>
                <a:latin typeface="Menlo Regular"/>
                <a:cs typeface="Menlo Regular"/>
              </a:rPr>
              <a:t>”</a:t>
            </a:r>
            <a:r>
              <a:rPr lang="en-GB" sz="1600" dirty="0" smtClean="0">
                <a:solidFill>
                  <a:srgbClr val="595959"/>
                </a:solidFill>
                <a:latin typeface="Menlo Regular"/>
                <a:cs typeface="Menlo Regular"/>
              </a:rPr>
              <a:t> (P9)</a:t>
            </a:r>
            <a:endParaRPr lang="en-GB" sz="1600" dirty="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“We did </a:t>
            </a:r>
            <a:r>
              <a:rPr lang="en-GB" sz="1600" b="1" dirty="0">
                <a:solidFill>
                  <a:srgbClr val="595959"/>
                </a:solidFill>
                <a:latin typeface="Menlo Regular"/>
                <a:cs typeface="Menlo Regular"/>
              </a:rPr>
              <a:t>absolutely fantastic things with the employers</a:t>
            </a:r>
            <a:r>
              <a:rPr lang="en-GB" sz="1600" dirty="0">
                <a:solidFill>
                  <a:srgbClr val="595959"/>
                </a:solidFill>
                <a:latin typeface="Menlo Regular"/>
                <a:cs typeface="Menlo Regular"/>
              </a:rPr>
              <a:t>, and I stand by that” (P6) </a:t>
            </a:r>
          </a:p>
          <a:p>
            <a:endParaRPr lang="en-GB" sz="1600" dirty="0" smtClean="0">
              <a:solidFill>
                <a:srgbClr val="595959"/>
              </a:solidFill>
              <a:latin typeface="Menlo Regular"/>
              <a:cs typeface="Menlo Regular"/>
            </a:endParaRPr>
          </a:p>
          <a:p>
            <a:r>
              <a:rPr lang="en-GB" sz="1600" dirty="0" smtClean="0">
                <a:solidFill>
                  <a:srgbClr val="595959"/>
                </a:solidFill>
                <a:latin typeface="Menlo Regular"/>
                <a:cs typeface="Menlo Regular"/>
              </a:rPr>
              <a:t>“We’ve </a:t>
            </a:r>
            <a:r>
              <a:rPr lang="en-GB" sz="1600" dirty="0">
                <a:solidFill>
                  <a:srgbClr val="595959"/>
                </a:solidFill>
                <a:latin typeface="Menlo Regular"/>
                <a:cs typeface="Menlo Regular"/>
              </a:rPr>
              <a:t>got </a:t>
            </a:r>
            <a:r>
              <a:rPr lang="en-GB" sz="1600" b="1" dirty="0">
                <a:solidFill>
                  <a:srgbClr val="595959"/>
                </a:solidFill>
                <a:latin typeface="Menlo Regular"/>
                <a:cs typeface="Menlo Regular"/>
              </a:rPr>
              <a:t>state of the art workshops</a:t>
            </a:r>
            <a:r>
              <a:rPr lang="en-GB" sz="1600" dirty="0">
                <a:solidFill>
                  <a:srgbClr val="595959"/>
                </a:solidFill>
                <a:latin typeface="Menlo Regular"/>
                <a:cs typeface="Menlo Regular"/>
              </a:rPr>
              <a:t>. They see great things, and they come, and </a:t>
            </a:r>
            <a:r>
              <a:rPr lang="en-GB" sz="1600" b="1" dirty="0">
                <a:solidFill>
                  <a:srgbClr val="595959"/>
                </a:solidFill>
                <a:latin typeface="Menlo Regular"/>
                <a:cs typeface="Menlo Regular"/>
              </a:rPr>
              <a:t>employers are here doing lots of activities with them</a:t>
            </a:r>
            <a:r>
              <a:rPr lang="en-GB" sz="1600" dirty="0">
                <a:solidFill>
                  <a:srgbClr val="595959"/>
                </a:solidFill>
                <a:latin typeface="Menlo Regular"/>
                <a:cs typeface="Menlo Regular"/>
              </a:rPr>
              <a:t>, so yes, they come and see something very different to what they see in school. I think partly the facility is the attraction. I think though for parents it’s the destinations that are the attractions, and actually for the students as </a:t>
            </a:r>
            <a:r>
              <a:rPr lang="en-GB" sz="1600" dirty="0" smtClean="0">
                <a:solidFill>
                  <a:srgbClr val="595959"/>
                </a:solidFill>
                <a:latin typeface="Menlo Regular"/>
                <a:cs typeface="Menlo Regular"/>
              </a:rPr>
              <a:t>well (P8)</a:t>
            </a:r>
            <a:endParaRPr lang="en-GB" sz="1600" dirty="0">
              <a:solidFill>
                <a:srgbClr val="595959"/>
              </a:solidFill>
              <a:latin typeface="Menlo Regular"/>
              <a:cs typeface="Menlo Regular"/>
            </a:endParaRPr>
          </a:p>
          <a:p>
            <a:endParaRPr lang="en-GB" sz="1200" dirty="0" smtClean="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8668524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44327" cy="92333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58464" y="705501"/>
            <a:ext cx="7342658" cy="5047536"/>
          </a:xfrm>
          <a:prstGeom prst="rect">
            <a:avLst/>
          </a:prstGeom>
          <a:noFill/>
        </p:spPr>
        <p:txBody>
          <a:bodyPr wrap="square" rtlCol="0">
            <a:spAutoFit/>
          </a:bodyPr>
          <a:lstStyle/>
          <a:p>
            <a:r>
              <a:rPr lang="en-GB" b="1" dirty="0" smtClean="0">
                <a:solidFill>
                  <a:srgbClr val="595959"/>
                </a:solidFill>
                <a:latin typeface="Menlo Regular"/>
                <a:cs typeface="Menlo Regular"/>
              </a:rPr>
              <a:t>EMPLOYER ENGAGEMENT – in practice</a:t>
            </a:r>
          </a:p>
          <a:p>
            <a:endParaRPr lang="en-GB" sz="16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r>
              <a:rPr lang="en-GB" sz="1600" dirty="0" smtClean="0">
                <a:solidFill>
                  <a:srgbClr val="595959"/>
                </a:solidFill>
                <a:latin typeface="Menlo Regular"/>
                <a:cs typeface="Menlo Regular"/>
              </a:rPr>
              <a:t>“</a:t>
            </a:r>
            <a:r>
              <a:rPr lang="en-GB" sz="1600" b="1" dirty="0" smtClean="0">
                <a:solidFill>
                  <a:srgbClr val="595959"/>
                </a:solidFill>
                <a:latin typeface="Menlo Regular"/>
                <a:cs typeface="Menlo Regular"/>
              </a:rPr>
              <a:t>What </a:t>
            </a:r>
            <a:r>
              <a:rPr lang="en-GB" sz="1600" b="1" dirty="0">
                <a:solidFill>
                  <a:srgbClr val="595959"/>
                </a:solidFill>
                <a:latin typeface="Menlo Regular"/>
                <a:cs typeface="Menlo Regular"/>
              </a:rPr>
              <a:t>we were about was engaging employers</a:t>
            </a:r>
            <a:r>
              <a:rPr lang="en-GB" sz="1600" dirty="0">
                <a:solidFill>
                  <a:srgbClr val="595959"/>
                </a:solidFill>
                <a:latin typeface="Menlo Regular"/>
                <a:cs typeface="Menlo Regular"/>
              </a:rPr>
              <a:t>. Great, do it, but then if you fail your GCSEs, you’re going to get shut down. </a:t>
            </a:r>
            <a:r>
              <a:rPr lang="en-GB" sz="1600" b="1" dirty="0">
                <a:solidFill>
                  <a:srgbClr val="595959"/>
                </a:solidFill>
                <a:latin typeface="Menlo Regular"/>
                <a:cs typeface="Menlo Regular"/>
              </a:rPr>
              <a:t>So you’ve got to have that balance</a:t>
            </a:r>
            <a:r>
              <a:rPr lang="en-GB" sz="1600" dirty="0">
                <a:solidFill>
                  <a:srgbClr val="595959"/>
                </a:solidFill>
                <a:latin typeface="Menlo Regular"/>
                <a:cs typeface="Menlo Regular"/>
              </a:rPr>
              <a:t>, and that took away from some of the exciting things that we could’ve </a:t>
            </a:r>
            <a:r>
              <a:rPr lang="en-GB" sz="1600" dirty="0" smtClean="0">
                <a:solidFill>
                  <a:srgbClr val="595959"/>
                </a:solidFill>
                <a:latin typeface="Menlo Regular"/>
                <a:cs typeface="Menlo Regular"/>
              </a:rPr>
              <a:t>done” (P3)</a:t>
            </a:r>
            <a:endParaRPr lang="en-GB"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r>
              <a:rPr lang="en-GB" sz="1600" dirty="0" smtClean="0">
                <a:solidFill>
                  <a:srgbClr val="595959"/>
                </a:solidFill>
                <a:latin typeface="Menlo Regular"/>
                <a:cs typeface="Menlo Regular"/>
              </a:rPr>
              <a:t>“</a:t>
            </a:r>
            <a:r>
              <a:rPr lang="en-GB" sz="1600" dirty="0">
                <a:solidFill>
                  <a:srgbClr val="595959"/>
                </a:solidFill>
                <a:latin typeface="Menlo Regular"/>
                <a:cs typeface="Menlo Regular"/>
              </a:rPr>
              <a:t>The opportunities to work with employers and get employers in, and the projects we did with employers, like XXXX, </a:t>
            </a:r>
            <a:r>
              <a:rPr lang="en-GB" sz="1600" b="1" dirty="0">
                <a:solidFill>
                  <a:srgbClr val="595959"/>
                </a:solidFill>
                <a:latin typeface="Menlo Regular"/>
                <a:cs typeface="Menlo Regular"/>
              </a:rPr>
              <a:t>big companies who are giving up huge swathes of time really to work with the learners on doing </a:t>
            </a:r>
            <a:r>
              <a:rPr lang="en-GB" sz="1600" b="1" dirty="0" smtClean="0">
                <a:solidFill>
                  <a:srgbClr val="595959"/>
                </a:solidFill>
                <a:latin typeface="Menlo Regular"/>
                <a:cs typeface="Menlo Regular"/>
              </a:rPr>
              <a:t>projects</a:t>
            </a:r>
            <a:r>
              <a:rPr lang="en-GB" sz="1600" dirty="0" smtClean="0">
                <a:solidFill>
                  <a:srgbClr val="595959"/>
                </a:solidFill>
                <a:latin typeface="Menlo Regular"/>
                <a:cs typeface="Menlo Regular"/>
              </a:rPr>
              <a:t>” (P8)</a:t>
            </a:r>
            <a:endParaRPr lang="en-US"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“That </a:t>
            </a:r>
            <a:r>
              <a:rPr lang="en-GB" sz="1600" dirty="0">
                <a:solidFill>
                  <a:srgbClr val="595959"/>
                </a:solidFill>
                <a:latin typeface="Menlo Regular"/>
                <a:cs typeface="Menlo Regular"/>
              </a:rPr>
              <a:t>profiling is through </a:t>
            </a:r>
            <a:r>
              <a:rPr lang="en-GB" sz="1600" b="1" dirty="0">
                <a:solidFill>
                  <a:srgbClr val="595959"/>
                </a:solidFill>
                <a:latin typeface="Menlo Regular"/>
                <a:cs typeface="Menlo Regular"/>
              </a:rPr>
              <a:t>our unique education, working with employers and businesses, and hosting events</a:t>
            </a:r>
            <a:r>
              <a:rPr lang="en-GB" sz="1600" dirty="0">
                <a:solidFill>
                  <a:srgbClr val="595959"/>
                </a:solidFill>
                <a:latin typeface="Menlo Regular"/>
                <a:cs typeface="Menlo Regular"/>
              </a:rPr>
              <a:t> to which people get invited and wish to come that aren’t necessarily related to recruitment but are related to the profile of the UTC, and what it </a:t>
            </a:r>
            <a:r>
              <a:rPr lang="en-GB" sz="1600" dirty="0" smtClean="0">
                <a:solidFill>
                  <a:srgbClr val="595959"/>
                </a:solidFill>
                <a:latin typeface="Menlo Regular"/>
                <a:cs typeface="Menlo Regular"/>
              </a:rPr>
              <a:t>delivers” (P9)</a:t>
            </a: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18465558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69"/>
            <a:ext cx="1029071" cy="909841"/>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68234" y="794941"/>
            <a:ext cx="7342658" cy="5262980"/>
          </a:xfrm>
          <a:prstGeom prst="rect">
            <a:avLst/>
          </a:prstGeom>
          <a:noFill/>
        </p:spPr>
        <p:txBody>
          <a:bodyPr wrap="square" rtlCol="0">
            <a:spAutoFit/>
          </a:bodyPr>
          <a:lstStyle/>
          <a:p>
            <a:r>
              <a:rPr lang="en-GB" b="1" dirty="0" smtClean="0">
                <a:solidFill>
                  <a:srgbClr val="595959"/>
                </a:solidFill>
                <a:latin typeface="Menlo Regular"/>
                <a:cs typeface="Menlo Regular"/>
              </a:rPr>
              <a:t>EMPLOYER ENGAGEMENT – balance and changing perceptions</a:t>
            </a:r>
          </a:p>
          <a:p>
            <a:endParaRPr lang="en-GB" sz="16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r>
              <a:rPr lang="en-GB" sz="1600" dirty="0">
                <a:solidFill>
                  <a:srgbClr val="595959"/>
                </a:solidFill>
                <a:latin typeface="Menlo Regular"/>
                <a:cs typeface="Menlo Regular"/>
              </a:rPr>
              <a:t>“It’s trying to get the balance, </a:t>
            </a:r>
            <a:r>
              <a:rPr lang="en-GB" sz="1600" b="1" dirty="0">
                <a:solidFill>
                  <a:srgbClr val="595959"/>
                </a:solidFill>
                <a:latin typeface="Menlo Regular"/>
                <a:cs typeface="Menlo Regular"/>
              </a:rPr>
              <a:t>that </a:t>
            </a:r>
            <a:r>
              <a:rPr lang="en-GB" sz="1600" b="1" dirty="0" smtClean="0">
                <a:solidFill>
                  <a:srgbClr val="595959"/>
                </a:solidFill>
                <a:latin typeface="Menlo Regular"/>
                <a:cs typeface="Menlo Regular"/>
              </a:rPr>
              <a:t>you’re meeting </a:t>
            </a:r>
            <a:r>
              <a:rPr lang="en-GB" sz="1600" b="1" dirty="0">
                <a:solidFill>
                  <a:srgbClr val="595959"/>
                </a:solidFill>
                <a:latin typeface="Menlo Regular"/>
                <a:cs typeface="Menlo Regular"/>
              </a:rPr>
              <a:t>the ethos of what the trustees wanted, but also doing right by their learners</a:t>
            </a:r>
            <a:r>
              <a:rPr lang="en-GB" sz="1600" dirty="0">
                <a:solidFill>
                  <a:srgbClr val="595959"/>
                </a:solidFill>
                <a:latin typeface="Menlo Regular"/>
                <a:cs typeface="Menlo Regular"/>
              </a:rPr>
              <a:t>, so you’re not disadvantaging the learners by putting them on to too narrow a curriculum” (P1) </a:t>
            </a: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“My generation twenty years ago had a perception of what an </a:t>
            </a:r>
            <a:r>
              <a:rPr lang="en-GB" sz="1600" b="1" dirty="0">
                <a:solidFill>
                  <a:srgbClr val="595959"/>
                </a:solidFill>
                <a:latin typeface="Menlo Regular"/>
                <a:cs typeface="Menlo Regular"/>
              </a:rPr>
              <a:t>apprenticeship </a:t>
            </a:r>
            <a:r>
              <a:rPr lang="en-GB" sz="1600" dirty="0">
                <a:solidFill>
                  <a:srgbClr val="595959"/>
                </a:solidFill>
                <a:latin typeface="Menlo Regular"/>
                <a:cs typeface="Menlo Regular"/>
              </a:rPr>
              <a:t>was, and that’s what you did if didn’t go off to university, didn’t do something academic. You went and did an apprenticeship, and it was </a:t>
            </a:r>
            <a:r>
              <a:rPr lang="en-GB" sz="1600" dirty="0" smtClean="0">
                <a:solidFill>
                  <a:srgbClr val="595959"/>
                </a:solidFill>
                <a:latin typeface="Menlo Regular"/>
                <a:cs typeface="Menlo Regular"/>
              </a:rPr>
              <a:t>something, </a:t>
            </a:r>
            <a:r>
              <a:rPr lang="en-GB" sz="1600" dirty="0">
                <a:solidFill>
                  <a:srgbClr val="595959"/>
                </a:solidFill>
                <a:latin typeface="Menlo Regular"/>
                <a:cs typeface="Menlo Regular"/>
              </a:rPr>
              <a:t>and something practical. We just need to break that perception a little, and certainly some of the university and degree-level apprenticeships that we’re working with the University on now may, </a:t>
            </a:r>
            <a:r>
              <a:rPr lang="en-GB" sz="1600" b="1" dirty="0">
                <a:solidFill>
                  <a:srgbClr val="595959"/>
                </a:solidFill>
                <a:latin typeface="Menlo Regular"/>
                <a:cs typeface="Menlo Regular"/>
              </a:rPr>
              <a:t>in the long-term, change people’s understanding and perception of what apprenticeships </a:t>
            </a:r>
            <a:r>
              <a:rPr lang="en-GB" sz="1600" b="1" dirty="0" smtClean="0">
                <a:solidFill>
                  <a:srgbClr val="595959"/>
                </a:solidFill>
                <a:latin typeface="Menlo Regular"/>
                <a:cs typeface="Menlo Regular"/>
              </a:rPr>
              <a:t>are” </a:t>
            </a:r>
            <a:r>
              <a:rPr lang="en-GB" sz="1600" dirty="0" smtClean="0">
                <a:solidFill>
                  <a:srgbClr val="595959"/>
                </a:solidFill>
                <a:latin typeface="Menlo Regular"/>
                <a:cs typeface="Menlo Regular"/>
              </a:rPr>
              <a:t>(P2) </a:t>
            </a:r>
            <a:endParaRPr lang="en-GB" sz="1600" dirty="0">
              <a:solidFill>
                <a:srgbClr val="595959"/>
              </a:solidFill>
              <a:latin typeface="Menlo Regular"/>
              <a:cs typeface="Menlo Regular"/>
            </a:endParaRPr>
          </a:p>
        </p:txBody>
      </p:sp>
      <p:sp>
        <p:nvSpPr>
          <p:cNvPr id="6" name="TextBox 5"/>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2609901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69"/>
            <a:ext cx="1029071" cy="909841"/>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1" name="TextBox 10"/>
          <p:cNvSpPr txBox="1"/>
          <p:nvPr/>
        </p:nvSpPr>
        <p:spPr>
          <a:xfrm>
            <a:off x="968234" y="693341"/>
            <a:ext cx="7342658" cy="4555094"/>
          </a:xfrm>
          <a:prstGeom prst="rect">
            <a:avLst/>
          </a:prstGeom>
          <a:noFill/>
        </p:spPr>
        <p:txBody>
          <a:bodyPr wrap="square" rtlCol="0">
            <a:spAutoFit/>
          </a:bodyPr>
          <a:lstStyle/>
          <a:p>
            <a:r>
              <a:rPr lang="en-GB" b="1" dirty="0" smtClean="0">
                <a:solidFill>
                  <a:srgbClr val="595959"/>
                </a:solidFill>
                <a:latin typeface="Menlo Regular"/>
                <a:cs typeface="Menlo Regular"/>
              </a:rPr>
              <a:t>EMPLOYER ENGAGEMENT – skills development</a:t>
            </a:r>
          </a:p>
          <a:p>
            <a:endParaRPr lang="en-GB" sz="16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“We’ve </a:t>
            </a:r>
            <a:r>
              <a:rPr lang="en-GB" sz="1600" dirty="0">
                <a:solidFill>
                  <a:srgbClr val="595959"/>
                </a:solidFill>
                <a:latin typeface="Menlo Regular"/>
                <a:cs typeface="Menlo Regular"/>
              </a:rPr>
              <a:t>got </a:t>
            </a:r>
            <a:r>
              <a:rPr lang="en-GB" sz="1600" b="1" dirty="0" smtClean="0">
                <a:solidFill>
                  <a:srgbClr val="595959"/>
                </a:solidFill>
                <a:latin typeface="Menlo Regular"/>
                <a:cs typeface="Menlo Regular"/>
              </a:rPr>
              <a:t>X number of </a:t>
            </a:r>
            <a:r>
              <a:rPr lang="en-GB" sz="1600" b="1" dirty="0">
                <a:solidFill>
                  <a:srgbClr val="595959"/>
                </a:solidFill>
                <a:latin typeface="Menlo Regular"/>
                <a:cs typeface="Menlo Regular"/>
              </a:rPr>
              <a:t>skills that the employers have told us we need to deliver</a:t>
            </a:r>
            <a:r>
              <a:rPr lang="en-GB" sz="1600" dirty="0">
                <a:solidFill>
                  <a:srgbClr val="595959"/>
                </a:solidFill>
                <a:latin typeface="Menlo Regular"/>
                <a:cs typeface="Menlo Regular"/>
              </a:rPr>
              <a:t>. I’m sure they are fairly generic – and it’s the way we deliver those projects – through project work, work experience and employers coming in to give master class – whatever that is – that’s what they are most interested </a:t>
            </a:r>
            <a:r>
              <a:rPr lang="en-GB" sz="1600" dirty="0" smtClean="0">
                <a:solidFill>
                  <a:srgbClr val="595959"/>
                </a:solidFill>
                <a:latin typeface="Menlo Regular"/>
                <a:cs typeface="Menlo Regular"/>
              </a:rPr>
              <a:t>in” (P2)</a:t>
            </a:r>
            <a:endParaRPr lang="en-GB"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a:solidFill>
                  <a:srgbClr val="595959"/>
                </a:solidFill>
                <a:latin typeface="Menlo Regular"/>
                <a:cs typeface="Menlo Regular"/>
              </a:rPr>
              <a:t>“The employers</a:t>
            </a:r>
            <a:r>
              <a:rPr lang="is-IS" sz="1600" dirty="0">
                <a:solidFill>
                  <a:srgbClr val="595959"/>
                </a:solidFill>
                <a:latin typeface="Menlo Regular"/>
                <a:cs typeface="Menlo Regular"/>
              </a:rPr>
              <a:t>…</a:t>
            </a:r>
            <a:r>
              <a:rPr lang="en-GB" sz="1600" dirty="0">
                <a:solidFill>
                  <a:srgbClr val="595959"/>
                </a:solidFill>
                <a:latin typeface="Menlo Regular"/>
                <a:cs typeface="Menlo Regular"/>
              </a:rPr>
              <a:t> actually were better than the University. The University plugged gaps, but </a:t>
            </a:r>
            <a:r>
              <a:rPr lang="en-GB" sz="1600" b="1" dirty="0">
                <a:solidFill>
                  <a:srgbClr val="595959"/>
                </a:solidFill>
                <a:latin typeface="Menlo Regular"/>
                <a:cs typeface="Menlo Regular"/>
              </a:rPr>
              <a:t>the employers were the main thing. The employers actually designed the projects</a:t>
            </a:r>
            <a:r>
              <a:rPr lang="is-IS" sz="1600" dirty="0">
                <a:solidFill>
                  <a:srgbClr val="595959"/>
                </a:solidFill>
                <a:latin typeface="Menlo Regular"/>
                <a:cs typeface="Menlo Regular"/>
              </a:rPr>
              <a:t>…</a:t>
            </a:r>
            <a:r>
              <a:rPr lang="en-GB" sz="1600" dirty="0">
                <a:solidFill>
                  <a:srgbClr val="595959"/>
                </a:solidFill>
                <a:latin typeface="Menlo Regular"/>
                <a:cs typeface="Menlo Regular"/>
              </a:rPr>
              <a:t>so they were very significant, and a lot of practical work” (</a:t>
            </a:r>
            <a:r>
              <a:rPr lang="en-GB" sz="1600" dirty="0" smtClean="0">
                <a:solidFill>
                  <a:srgbClr val="595959"/>
                </a:solidFill>
                <a:latin typeface="Menlo Regular"/>
                <a:cs typeface="Menlo Regular"/>
              </a:rPr>
              <a:t>P6)</a:t>
            </a:r>
          </a:p>
          <a:p>
            <a:endParaRPr lang="en-GB" sz="1600" dirty="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42013772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450464" y="779672"/>
            <a:ext cx="7342658" cy="553998"/>
          </a:xfrm>
          <a:prstGeom prst="rect">
            <a:avLst/>
          </a:prstGeom>
          <a:noFill/>
        </p:spPr>
        <p:txBody>
          <a:bodyPr wrap="square" rtlCol="0">
            <a:spAutoFit/>
          </a:bodyPr>
          <a:lstStyle/>
          <a:p>
            <a:r>
              <a:rPr lang="en-US" b="1" dirty="0" smtClean="0">
                <a:solidFill>
                  <a:srgbClr val="595959"/>
                </a:solidFill>
                <a:latin typeface="Menlo Regular"/>
                <a:cs typeface="Menlo Regular"/>
              </a:rPr>
              <a:t>SILVERSTONE UTC </a:t>
            </a:r>
          </a:p>
          <a:p>
            <a:endParaRPr lang="en-US" sz="1200"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pic>
        <p:nvPicPr>
          <p:cNvPr id="2" name="Picture 1" descr="car-and-silv-tech-cluste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1534484"/>
            <a:ext cx="8953500" cy="4066215"/>
          </a:xfrm>
          <a:prstGeom prst="rect">
            <a:avLst/>
          </a:prstGeom>
        </p:spPr>
      </p:pic>
    </p:spTree>
    <p:extLst>
      <p:ext uri="{BB962C8B-B14F-4D97-AF65-F5344CB8AC3E}">
        <p14:creationId xmlns:p14="http://schemas.microsoft.com/office/powerpoint/2010/main" val="2193390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chemeClr val="accent6">
              <a:lumMod val="75000"/>
            </a:schemeClr>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1477270"/>
            <a:ext cx="7325045" cy="369332"/>
          </a:xfrm>
          <a:prstGeom prst="rect">
            <a:avLst/>
          </a:prstGeom>
          <a:noFill/>
        </p:spPr>
        <p:txBody>
          <a:bodyPr wrap="square" rtlCol="0">
            <a:spAutoFit/>
          </a:bodyPr>
          <a:lstStyle/>
          <a:p>
            <a:r>
              <a:rPr lang="en-US" dirty="0" smtClean="0">
                <a:latin typeface="Menlo Regular"/>
                <a:cs typeface="Menlo Regular"/>
              </a:rPr>
              <a:t> </a:t>
            </a:r>
            <a:endParaRPr lang="en-US" dirty="0">
              <a:latin typeface="Menlo Regular"/>
              <a:cs typeface="Menlo Regular"/>
            </a:endParaRPr>
          </a:p>
        </p:txBody>
      </p:sp>
      <p:sp>
        <p:nvSpPr>
          <p:cNvPr id="11" name="TextBox 10"/>
          <p:cNvSpPr txBox="1"/>
          <p:nvPr/>
        </p:nvSpPr>
        <p:spPr>
          <a:xfrm>
            <a:off x="958464" y="793424"/>
            <a:ext cx="7325045" cy="4585871"/>
          </a:xfrm>
          <a:prstGeom prst="rect">
            <a:avLst/>
          </a:prstGeom>
          <a:noFill/>
        </p:spPr>
        <p:txBody>
          <a:bodyPr wrap="square" rtlCol="0">
            <a:spAutoFit/>
          </a:bodyPr>
          <a:lstStyle/>
          <a:p>
            <a:r>
              <a:rPr lang="en-US" b="1" dirty="0" smtClean="0">
                <a:solidFill>
                  <a:srgbClr val="595959"/>
                </a:solidFill>
                <a:latin typeface="Menlo Regular"/>
                <a:cs typeface="Menlo Regular"/>
              </a:rPr>
              <a:t>RESEARCH FINDINGS</a:t>
            </a:r>
          </a:p>
          <a:p>
            <a:endParaRPr lang="en-US" b="1" dirty="0">
              <a:solidFill>
                <a:srgbClr val="595959"/>
              </a:solidFill>
              <a:latin typeface="Menlo Regular"/>
              <a:cs typeface="Menlo Regular"/>
            </a:endParaRPr>
          </a:p>
          <a:p>
            <a:r>
              <a:rPr lang="en-US" sz="1600" b="1" dirty="0" smtClean="0">
                <a:solidFill>
                  <a:srgbClr val="595959"/>
                </a:solidFill>
                <a:latin typeface="Menlo Regular"/>
                <a:cs typeface="Menlo Regular"/>
              </a:rPr>
              <a:t>Competition </a:t>
            </a:r>
            <a:r>
              <a:rPr lang="en-US" sz="1600" b="1" dirty="0">
                <a:solidFill>
                  <a:srgbClr val="595959"/>
                </a:solidFill>
                <a:latin typeface="Menlo Regular"/>
                <a:cs typeface="Menlo Regular"/>
              </a:rPr>
              <a:t>and competitive </a:t>
            </a:r>
            <a:r>
              <a:rPr lang="en-US" sz="1600" b="1" dirty="0" smtClean="0">
                <a:solidFill>
                  <a:srgbClr val="595959"/>
                </a:solidFill>
                <a:latin typeface="Menlo Regular"/>
                <a:cs typeface="Menlo Regular"/>
              </a:rPr>
              <a:t>practices</a:t>
            </a:r>
          </a:p>
          <a:p>
            <a:endParaRPr lang="en-US" sz="1600" b="1" dirty="0">
              <a:solidFill>
                <a:srgbClr val="595959"/>
              </a:solidFill>
              <a:latin typeface="Menlo Regular"/>
              <a:cs typeface="Menlo Regular"/>
            </a:endParaRPr>
          </a:p>
          <a:p>
            <a:pPr marL="1085850" lvl="2" indent="-171450">
              <a:buFont typeface="Arial"/>
              <a:buChar char="•"/>
            </a:pPr>
            <a:r>
              <a:rPr lang="en-US" sz="1600" dirty="0" smtClean="0">
                <a:solidFill>
                  <a:srgbClr val="595959"/>
                </a:solidFill>
                <a:latin typeface="Menlo Regular"/>
                <a:cs typeface="Menlo Regular"/>
              </a:rPr>
              <a:t>Difficulty building relationships - between UTC Principals and local education providers</a:t>
            </a:r>
          </a:p>
          <a:p>
            <a:pPr marL="1085850" lvl="2" indent="-171450">
              <a:buFont typeface="Arial"/>
              <a:buChar char="•"/>
            </a:pPr>
            <a:r>
              <a:rPr lang="en-US" sz="1600" dirty="0" smtClean="0">
                <a:solidFill>
                  <a:srgbClr val="595959"/>
                </a:solidFill>
                <a:latin typeface="Menlo Regular"/>
                <a:cs typeface="Menlo Regular"/>
              </a:rPr>
              <a:t>High levels of competition - to either gain, retain, or lose students </a:t>
            </a:r>
          </a:p>
          <a:p>
            <a:pPr marL="1085850" lvl="2" indent="-171450">
              <a:buFont typeface="Arial"/>
              <a:buChar char="•"/>
            </a:pPr>
            <a:r>
              <a:rPr lang="en-US" sz="1600" dirty="0" smtClean="0">
                <a:solidFill>
                  <a:srgbClr val="595959"/>
                </a:solidFill>
                <a:latin typeface="Menlo Regular"/>
                <a:cs typeface="Menlo Regular"/>
              </a:rPr>
              <a:t>Restricted access to students</a:t>
            </a:r>
          </a:p>
          <a:p>
            <a:pPr marL="1085850" lvl="2" indent="-171450">
              <a:buFont typeface="Arial"/>
              <a:buChar char="•"/>
            </a:pPr>
            <a:r>
              <a:rPr lang="en-US" sz="1600" dirty="0" smtClean="0">
                <a:solidFill>
                  <a:srgbClr val="595959"/>
                </a:solidFill>
                <a:latin typeface="Menlo Regular"/>
                <a:cs typeface="Menlo Regular"/>
              </a:rPr>
              <a:t>Low status in the local hierarchy of schools</a:t>
            </a:r>
          </a:p>
          <a:p>
            <a:pPr marL="1085850" lvl="2" indent="-171450">
              <a:buFont typeface="Arial"/>
              <a:buChar char="•"/>
            </a:pPr>
            <a:r>
              <a:rPr lang="en-US" sz="1600" dirty="0" smtClean="0">
                <a:solidFill>
                  <a:srgbClr val="595959"/>
                </a:solidFill>
                <a:latin typeface="Menlo Regular"/>
                <a:cs typeface="Menlo Regular"/>
              </a:rPr>
              <a:t>Academic performance of students</a:t>
            </a:r>
          </a:p>
          <a:p>
            <a:pPr marL="1085850" lvl="2" indent="-171450">
              <a:buFont typeface="Arial"/>
              <a:buChar char="•"/>
            </a:pPr>
            <a:r>
              <a:rPr lang="en-US" sz="1600" dirty="0" smtClean="0">
                <a:solidFill>
                  <a:srgbClr val="595959"/>
                </a:solidFill>
                <a:latin typeface="Menlo Regular"/>
                <a:cs typeface="Menlo Regular"/>
              </a:rPr>
              <a:t>National inspection grade</a:t>
            </a:r>
          </a:p>
          <a:p>
            <a:pPr marL="1085850" lvl="2" indent="-171450">
              <a:buFont typeface="Arial"/>
              <a:buChar char="•"/>
            </a:pPr>
            <a:endParaRPr lang="en-US" sz="1600" b="1" dirty="0" smtClean="0">
              <a:solidFill>
                <a:srgbClr val="595959"/>
              </a:solidFill>
              <a:latin typeface="Menlo Regular"/>
              <a:cs typeface="Menlo Regular"/>
            </a:endParaRPr>
          </a:p>
          <a:p>
            <a:r>
              <a:rPr lang="en-US" sz="1600" b="1" dirty="0" smtClean="0">
                <a:solidFill>
                  <a:srgbClr val="595959"/>
                </a:solidFill>
                <a:latin typeface="Menlo Regular"/>
                <a:cs typeface="Menlo Regular"/>
              </a:rPr>
              <a:t>Pressures</a:t>
            </a:r>
          </a:p>
          <a:p>
            <a:endParaRPr lang="en-US" sz="1600" b="1" dirty="0" smtClean="0">
              <a:solidFill>
                <a:srgbClr val="595959"/>
              </a:solidFill>
              <a:latin typeface="Menlo Regular"/>
              <a:cs typeface="Menlo Regular"/>
            </a:endParaRPr>
          </a:p>
          <a:p>
            <a:pPr marL="1085850" lvl="2" indent="-171450">
              <a:buFont typeface="Arial"/>
              <a:buChar char="•"/>
            </a:pPr>
            <a:r>
              <a:rPr lang="en-US" sz="1600" dirty="0" smtClean="0">
                <a:solidFill>
                  <a:srgbClr val="595959"/>
                </a:solidFill>
                <a:latin typeface="Menlo Regular"/>
                <a:cs typeface="Menlo Regular"/>
              </a:rPr>
              <a:t>Recruitment – students </a:t>
            </a:r>
          </a:p>
          <a:p>
            <a:pPr marL="1085850" lvl="2" indent="-171450">
              <a:buFont typeface="Arial"/>
              <a:buChar char="•"/>
            </a:pPr>
            <a:r>
              <a:rPr lang="en-US" sz="1600" dirty="0" smtClean="0">
                <a:solidFill>
                  <a:srgbClr val="595959"/>
                </a:solidFill>
                <a:latin typeface="Menlo Regular"/>
                <a:cs typeface="Menlo Regular"/>
              </a:rPr>
              <a:t>Financial – funding and constraints</a:t>
            </a:r>
            <a:endParaRPr lang="en-US" sz="1600" b="1" dirty="0">
              <a:solidFill>
                <a:srgbClr val="595959"/>
              </a:solidFill>
              <a:latin typeface="Menlo Regular"/>
              <a:cs typeface="Menlo Regular"/>
            </a:endParaRPr>
          </a:p>
          <a:p>
            <a:pPr marL="1085850" lvl="2" indent="-171450">
              <a:buFont typeface="Arial"/>
              <a:buChar char="•"/>
            </a:pPr>
            <a:r>
              <a:rPr lang="en-US" sz="1600" dirty="0" smtClean="0">
                <a:solidFill>
                  <a:srgbClr val="595959"/>
                </a:solidFill>
                <a:latin typeface="Menlo Regular"/>
                <a:cs typeface="Menlo Regular"/>
              </a:rPr>
              <a:t>Marketing – considerable input and cost</a:t>
            </a: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16167021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04552"/>
            <a:ext cx="7342658" cy="4903908"/>
          </a:xfrm>
          <a:prstGeom prst="rect">
            <a:avLst/>
          </a:prstGeom>
          <a:noFill/>
        </p:spPr>
        <p:txBody>
          <a:bodyPr wrap="square" rtlCol="0">
            <a:spAutoFit/>
          </a:bodyPr>
          <a:lstStyle/>
          <a:p>
            <a:r>
              <a:rPr lang="en-GB" b="1" dirty="0" smtClean="0">
                <a:solidFill>
                  <a:srgbClr val="595959"/>
                </a:solidFill>
                <a:latin typeface="Menlo Regular"/>
                <a:cs typeface="Menlo Regular"/>
              </a:rPr>
              <a:t>RESEARCH </a:t>
            </a:r>
            <a:r>
              <a:rPr lang="en-GB" b="1" dirty="0" smtClean="0">
                <a:solidFill>
                  <a:srgbClr val="595959"/>
                </a:solidFill>
                <a:latin typeface="Menlo Regular"/>
                <a:cs typeface="Menlo Regular"/>
              </a:rPr>
              <a:t>FINDINGS: MEDIATING </a:t>
            </a:r>
            <a:r>
              <a:rPr lang="en-GB" b="1" dirty="0" smtClean="0">
                <a:solidFill>
                  <a:srgbClr val="595959"/>
                </a:solidFill>
                <a:latin typeface="Menlo Regular"/>
                <a:cs typeface="Menlo Regular"/>
              </a:rPr>
              <a:t>FACTORS</a:t>
            </a:r>
            <a:endParaRPr lang="en-GB" sz="14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endParaRPr lang="en-GB" sz="1600" b="1" dirty="0" smtClean="0">
              <a:solidFill>
                <a:srgbClr val="595959"/>
              </a:solidFill>
              <a:latin typeface="Menlo Regular"/>
              <a:cs typeface="Menlo Regular"/>
            </a:endParaRPr>
          </a:p>
          <a:p>
            <a:pPr>
              <a:lnSpc>
                <a:spcPct val="150000"/>
              </a:lnSpc>
            </a:pPr>
            <a:r>
              <a:rPr lang="en-GB" sz="1600" b="1" dirty="0" smtClean="0">
                <a:solidFill>
                  <a:srgbClr val="595959"/>
                </a:solidFill>
                <a:latin typeface="Menlo Regular"/>
                <a:cs typeface="Menlo Regular"/>
              </a:rPr>
              <a:t>SCHOOL HIERARCHIES </a:t>
            </a:r>
          </a:p>
          <a:p>
            <a:pPr>
              <a:lnSpc>
                <a:spcPct val="150000"/>
              </a:lnSpc>
            </a:pPr>
            <a:r>
              <a:rPr lang="en-GB" sz="1600" dirty="0" smtClean="0">
                <a:solidFill>
                  <a:srgbClr val="595959"/>
                </a:solidFill>
                <a:latin typeface="Menlo Regular"/>
                <a:cs typeface="Menlo Regular"/>
              </a:rPr>
              <a:t>Leaders </a:t>
            </a:r>
            <a:r>
              <a:rPr lang="en-GB" sz="1600" dirty="0">
                <a:solidFill>
                  <a:srgbClr val="595959"/>
                </a:solidFill>
                <a:latin typeface="Menlo Regular"/>
                <a:cs typeface="Menlo Regular"/>
              </a:rPr>
              <a:t>were cognisant of their ‘place’ within the local hierarchy of schools and of local schools’ perceptions of the UTC and </a:t>
            </a:r>
            <a:r>
              <a:rPr lang="en-GB" sz="1600" dirty="0" smtClean="0">
                <a:solidFill>
                  <a:srgbClr val="595959"/>
                </a:solidFill>
                <a:latin typeface="Menlo Regular"/>
                <a:cs typeface="Menlo Regular"/>
              </a:rPr>
              <a:t>found it difficult or impossible to mediate </a:t>
            </a:r>
            <a:r>
              <a:rPr lang="en-GB" sz="1600" dirty="0">
                <a:solidFill>
                  <a:srgbClr val="595959"/>
                </a:solidFill>
                <a:latin typeface="Menlo Regular"/>
                <a:cs typeface="Menlo Regular"/>
              </a:rPr>
              <a:t>those </a:t>
            </a:r>
            <a:r>
              <a:rPr lang="en-GB" sz="1600" dirty="0" smtClean="0">
                <a:solidFill>
                  <a:srgbClr val="595959"/>
                </a:solidFill>
                <a:latin typeface="Menlo Regular"/>
                <a:cs typeface="Menlo Regular"/>
              </a:rPr>
              <a:t>perceptions</a:t>
            </a:r>
          </a:p>
          <a:p>
            <a:pPr>
              <a:lnSpc>
                <a:spcPct val="150000"/>
              </a:lnSpc>
            </a:pPr>
            <a:endParaRPr lang="en-GB" sz="1600" dirty="0">
              <a:solidFill>
                <a:srgbClr val="595959"/>
              </a:solidFill>
              <a:latin typeface="Menlo Regular"/>
              <a:cs typeface="Menlo Regular"/>
            </a:endParaRPr>
          </a:p>
          <a:p>
            <a:pPr>
              <a:lnSpc>
                <a:spcPct val="150000"/>
              </a:lnSpc>
            </a:pPr>
            <a:r>
              <a:rPr lang="en-GB" sz="1600" b="1" dirty="0" smtClean="0">
                <a:solidFill>
                  <a:srgbClr val="595959"/>
                </a:solidFill>
                <a:latin typeface="Menlo Regular"/>
                <a:cs typeface="Menlo Regular"/>
              </a:rPr>
              <a:t>NATIONAL ACCOUNTABILITY MEASURES</a:t>
            </a:r>
            <a:endParaRPr lang="en-GB" sz="1600" dirty="0">
              <a:solidFill>
                <a:srgbClr val="595959"/>
              </a:solidFill>
              <a:latin typeface="Menlo Regular"/>
              <a:cs typeface="Menlo Regular"/>
            </a:endParaRPr>
          </a:p>
          <a:p>
            <a:pPr>
              <a:lnSpc>
                <a:spcPct val="150000"/>
              </a:lnSpc>
            </a:pPr>
            <a:r>
              <a:rPr lang="en-GB" sz="1600" dirty="0">
                <a:solidFill>
                  <a:srgbClr val="595959"/>
                </a:solidFill>
                <a:latin typeface="Menlo Regular"/>
                <a:cs typeface="Menlo Regular"/>
              </a:rPr>
              <a:t>Leaders </a:t>
            </a:r>
            <a:r>
              <a:rPr lang="en-GB" sz="1600" dirty="0" smtClean="0">
                <a:solidFill>
                  <a:srgbClr val="595959"/>
                </a:solidFill>
                <a:latin typeface="Menlo Regular"/>
                <a:cs typeface="Menlo Regular"/>
              </a:rPr>
              <a:t>aware </a:t>
            </a:r>
            <a:r>
              <a:rPr lang="en-GB" sz="1600" dirty="0">
                <a:solidFill>
                  <a:srgbClr val="595959"/>
                </a:solidFill>
                <a:latin typeface="Menlo Regular"/>
                <a:cs typeface="Menlo Regular"/>
              </a:rPr>
              <a:t>of the importance of </a:t>
            </a:r>
            <a:r>
              <a:rPr lang="en-GB" sz="1600" dirty="0" smtClean="0">
                <a:solidFill>
                  <a:srgbClr val="595959"/>
                </a:solidFill>
                <a:latin typeface="Menlo Regular"/>
                <a:cs typeface="Menlo Regular"/>
              </a:rPr>
              <a:t>students’ academic </a:t>
            </a:r>
            <a:r>
              <a:rPr lang="en-GB" sz="1600" dirty="0">
                <a:solidFill>
                  <a:srgbClr val="595959"/>
                </a:solidFill>
                <a:latin typeface="Menlo Regular"/>
                <a:cs typeface="Menlo Regular"/>
              </a:rPr>
              <a:t>performance as </a:t>
            </a:r>
            <a:r>
              <a:rPr lang="en-GB" sz="1600" dirty="0" smtClean="0">
                <a:solidFill>
                  <a:srgbClr val="595959"/>
                </a:solidFill>
                <a:latin typeface="Menlo Regular"/>
                <a:cs typeface="Menlo Regular"/>
              </a:rPr>
              <a:t>a ‘non</a:t>
            </a:r>
            <a:r>
              <a:rPr lang="en-GB" sz="1600" dirty="0">
                <a:solidFill>
                  <a:srgbClr val="595959"/>
                </a:solidFill>
                <a:latin typeface="Menlo Regular"/>
                <a:cs typeface="Menlo Regular"/>
              </a:rPr>
              <a:t>-</a:t>
            </a:r>
            <a:r>
              <a:rPr lang="en-GB" sz="1600" dirty="0" smtClean="0">
                <a:solidFill>
                  <a:srgbClr val="595959"/>
                </a:solidFill>
                <a:latin typeface="Menlo Regular"/>
                <a:cs typeface="Menlo Regular"/>
              </a:rPr>
              <a:t>negotiable’ </a:t>
            </a:r>
            <a:r>
              <a:rPr lang="en-GB" sz="1600" dirty="0">
                <a:solidFill>
                  <a:srgbClr val="595959"/>
                </a:solidFill>
                <a:latin typeface="Menlo Regular"/>
                <a:cs typeface="Menlo Regular"/>
              </a:rPr>
              <a:t>mediating </a:t>
            </a:r>
            <a:r>
              <a:rPr lang="en-GB" sz="1600" dirty="0" smtClean="0">
                <a:solidFill>
                  <a:srgbClr val="595959"/>
                </a:solidFill>
                <a:latin typeface="Menlo Regular"/>
                <a:cs typeface="Menlo Regular"/>
              </a:rPr>
              <a:t>factor</a:t>
            </a:r>
          </a:p>
          <a:p>
            <a:pPr>
              <a:lnSpc>
                <a:spcPct val="150000"/>
              </a:lnSpc>
            </a:pPr>
            <a:r>
              <a:rPr lang="en-GB" sz="1600" dirty="0">
                <a:solidFill>
                  <a:srgbClr val="595959"/>
                </a:solidFill>
                <a:latin typeface="Menlo Regular"/>
                <a:cs typeface="Menlo Regular"/>
              </a:rPr>
              <a:t>t</a:t>
            </a:r>
            <a:r>
              <a:rPr lang="en-GB" sz="1600" dirty="0" smtClean="0">
                <a:solidFill>
                  <a:srgbClr val="595959"/>
                </a:solidFill>
                <a:latin typeface="Menlo Regular"/>
                <a:cs typeface="Menlo Regular"/>
              </a:rPr>
              <a:t>hat informed their strategic </a:t>
            </a:r>
            <a:r>
              <a:rPr lang="en-GB" sz="1600" dirty="0">
                <a:solidFill>
                  <a:srgbClr val="595959"/>
                </a:solidFill>
                <a:latin typeface="Menlo Regular"/>
                <a:cs typeface="Menlo Regular"/>
              </a:rPr>
              <a:t>responses </a:t>
            </a:r>
            <a:r>
              <a:rPr lang="en-GB" sz="1600" dirty="0" smtClean="0">
                <a:solidFill>
                  <a:srgbClr val="595959"/>
                </a:solidFill>
                <a:latin typeface="Menlo Regular"/>
                <a:cs typeface="Menlo Regular"/>
              </a:rPr>
              <a:t>to competition and competitive practices</a:t>
            </a:r>
            <a:endParaRPr lang="en-GB" sz="1600"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7970247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chemeClr val="accent6">
              <a:lumMod val="75000"/>
            </a:schemeClr>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1477270"/>
            <a:ext cx="7325045" cy="369332"/>
          </a:xfrm>
          <a:prstGeom prst="rect">
            <a:avLst/>
          </a:prstGeom>
          <a:noFill/>
        </p:spPr>
        <p:txBody>
          <a:bodyPr wrap="square" rtlCol="0">
            <a:spAutoFit/>
          </a:bodyPr>
          <a:lstStyle/>
          <a:p>
            <a:r>
              <a:rPr lang="en-US" dirty="0" smtClean="0">
                <a:latin typeface="Menlo Regular"/>
                <a:cs typeface="Menlo Regular"/>
              </a:rPr>
              <a:t> </a:t>
            </a:r>
            <a:endParaRPr lang="en-US" dirty="0">
              <a:latin typeface="Menlo Regular"/>
              <a:cs typeface="Menlo Regular"/>
            </a:endParaRPr>
          </a:p>
        </p:txBody>
      </p:sp>
      <p:sp>
        <p:nvSpPr>
          <p:cNvPr id="11" name="TextBox 10"/>
          <p:cNvSpPr txBox="1"/>
          <p:nvPr/>
        </p:nvSpPr>
        <p:spPr>
          <a:xfrm>
            <a:off x="958464" y="756464"/>
            <a:ext cx="7325045" cy="4801315"/>
          </a:xfrm>
          <a:prstGeom prst="rect">
            <a:avLst/>
          </a:prstGeom>
          <a:noFill/>
        </p:spPr>
        <p:txBody>
          <a:bodyPr wrap="square" rtlCol="0">
            <a:spAutoFit/>
          </a:bodyPr>
          <a:lstStyle/>
          <a:p>
            <a:r>
              <a:rPr lang="en-GB" b="1" dirty="0" smtClean="0">
                <a:solidFill>
                  <a:srgbClr val="595959"/>
                </a:solidFill>
                <a:latin typeface="Menlo Regular"/>
                <a:cs typeface="Menlo Regular"/>
              </a:rPr>
              <a:t>LEADERS’ PERCEPTIONS</a:t>
            </a:r>
          </a:p>
          <a:p>
            <a:endParaRPr lang="en-GB" sz="1600" dirty="0" smtClean="0">
              <a:solidFill>
                <a:srgbClr val="595959"/>
              </a:solidFill>
              <a:latin typeface="Menlo Regular"/>
              <a:cs typeface="Menlo Regular"/>
            </a:endParaRP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UTC leaders believe that their peers (leaders of local provision) do not perceive them as ‘legitimate’ partners (Habermas,2015)</a:t>
            </a: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UTC leaders may not be perceived as partners because they do not share all of their peers’ values, beliefs, practices and procedures </a:t>
            </a:r>
            <a:r>
              <a:rPr lang="en-GB" sz="1600" dirty="0">
                <a:solidFill>
                  <a:srgbClr val="595959"/>
                </a:solidFill>
                <a:latin typeface="Menlo Regular"/>
                <a:cs typeface="Menlo Regular"/>
              </a:rPr>
              <a:t>(Thornhill, 2011</a:t>
            </a:r>
            <a:r>
              <a:rPr lang="en-GB" sz="1600" dirty="0" smtClean="0">
                <a:solidFill>
                  <a:srgbClr val="595959"/>
                </a:solidFill>
                <a:latin typeface="Menlo Regular"/>
                <a:cs typeface="Menlo Regular"/>
              </a:rPr>
              <a:t>) and/or may be perceived as competitors</a:t>
            </a: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Perceived as being not an equal partner and competitor – leaders found it difficult to negotiate ways of working that were acceptable to their peers’ ‘spheres of influence’</a:t>
            </a:r>
          </a:p>
          <a:p>
            <a:endParaRPr lang="en-GB" sz="1600" dirty="0">
              <a:solidFill>
                <a:srgbClr val="595959"/>
              </a:solidFill>
              <a:latin typeface="Menlo Regular"/>
              <a:cs typeface="Menlo Regular"/>
            </a:endParaRPr>
          </a:p>
          <a:p>
            <a:r>
              <a:rPr lang="en-GB" sz="1600" dirty="0" smtClean="0">
                <a:solidFill>
                  <a:srgbClr val="595959"/>
                </a:solidFill>
                <a:latin typeface="Menlo Regular"/>
                <a:cs typeface="Menlo Regular"/>
              </a:rPr>
              <a:t>Leaders’ lack of status impacted on their self-image and self-worth as education professionals</a:t>
            </a:r>
            <a:endParaRPr lang="en-GB" sz="1400" dirty="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8584311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43629"/>
            <a:ext cx="7342658" cy="5047537"/>
          </a:xfrm>
          <a:prstGeom prst="rect">
            <a:avLst/>
          </a:prstGeom>
          <a:noFill/>
        </p:spPr>
        <p:txBody>
          <a:bodyPr wrap="square" rtlCol="0">
            <a:spAutoFit/>
          </a:bodyPr>
          <a:lstStyle/>
          <a:p>
            <a:r>
              <a:rPr lang="en-US" b="1" dirty="0" smtClean="0">
                <a:solidFill>
                  <a:srgbClr val="595959"/>
                </a:solidFill>
                <a:latin typeface="Menlo Regular"/>
                <a:cs typeface="Menlo Regular"/>
              </a:rPr>
              <a:t>SIGNIFICANCE OF FINDINGS</a:t>
            </a:r>
          </a:p>
          <a:p>
            <a:pPr>
              <a:lnSpc>
                <a:spcPct val="150000"/>
              </a:lnSpc>
            </a:pPr>
            <a:endParaRPr lang="en-US" sz="1600" dirty="0" smtClean="0">
              <a:solidFill>
                <a:srgbClr val="595959"/>
              </a:solidFill>
              <a:latin typeface="Menlo Regular"/>
              <a:cs typeface="Menlo Regular"/>
            </a:endParaRPr>
          </a:p>
          <a:p>
            <a:pPr marL="285750" indent="-285750">
              <a:lnSpc>
                <a:spcPct val="150000"/>
              </a:lnSpc>
              <a:buFont typeface="Arial"/>
              <a:buChar char="•"/>
            </a:pPr>
            <a:r>
              <a:rPr lang="en-US" sz="1600" b="1" dirty="0" smtClean="0">
                <a:solidFill>
                  <a:srgbClr val="595959"/>
                </a:solidFill>
                <a:latin typeface="Menlo Regular"/>
                <a:cs typeface="Menlo Regular"/>
              </a:rPr>
              <a:t>Leaders’ belief </a:t>
            </a:r>
            <a:r>
              <a:rPr lang="en-US" sz="1600" dirty="0" smtClean="0">
                <a:solidFill>
                  <a:srgbClr val="595959"/>
                </a:solidFill>
                <a:latin typeface="Menlo Regular"/>
                <a:cs typeface="Menlo Regular"/>
              </a:rPr>
              <a:t>in the UTC provision </a:t>
            </a:r>
          </a:p>
          <a:p>
            <a:pPr marL="285750" indent="-285750">
              <a:lnSpc>
                <a:spcPct val="150000"/>
              </a:lnSpc>
              <a:buFont typeface="Arial"/>
              <a:buChar char="•"/>
            </a:pPr>
            <a:endParaRPr lang="en-US" sz="1600" b="1" dirty="0" smtClean="0">
              <a:solidFill>
                <a:srgbClr val="595959"/>
              </a:solidFill>
              <a:latin typeface="Menlo Regular"/>
              <a:cs typeface="Menlo Regular"/>
            </a:endParaRPr>
          </a:p>
          <a:p>
            <a:pPr marL="285750" indent="-285750">
              <a:lnSpc>
                <a:spcPct val="150000"/>
              </a:lnSpc>
              <a:buFont typeface="Arial"/>
              <a:buChar char="•"/>
            </a:pPr>
            <a:r>
              <a:rPr lang="en-US" sz="1600" b="1" dirty="0" smtClean="0">
                <a:solidFill>
                  <a:srgbClr val="595959"/>
                </a:solidFill>
                <a:latin typeface="Menlo Regular"/>
                <a:cs typeface="Menlo Regular"/>
              </a:rPr>
              <a:t>Perceptions of UTCs and technical education </a:t>
            </a:r>
            <a:r>
              <a:rPr lang="en-US" sz="1600" dirty="0" smtClean="0">
                <a:solidFill>
                  <a:srgbClr val="595959"/>
                </a:solidFill>
                <a:latin typeface="Menlo Regular"/>
                <a:cs typeface="Menlo Regular"/>
              </a:rPr>
              <a:t>at </a:t>
            </a:r>
            <a:r>
              <a:rPr lang="en-US" sz="1600" dirty="0">
                <a:solidFill>
                  <a:srgbClr val="595959"/>
                </a:solidFill>
                <a:latin typeface="Menlo Regular"/>
                <a:cs typeface="Menlo Regular"/>
              </a:rPr>
              <a:t>l</a:t>
            </a:r>
            <a:r>
              <a:rPr lang="en-US" sz="1600" dirty="0" smtClean="0">
                <a:solidFill>
                  <a:srgbClr val="595959"/>
                </a:solidFill>
                <a:latin typeface="Menlo Regular"/>
                <a:cs typeface="Menlo Regular"/>
              </a:rPr>
              <a:t>ocal and national levels</a:t>
            </a:r>
          </a:p>
          <a:p>
            <a:pPr marL="285750" indent="-285750">
              <a:lnSpc>
                <a:spcPct val="150000"/>
              </a:lnSpc>
              <a:buFont typeface="Arial"/>
              <a:buChar char="•"/>
            </a:pPr>
            <a:endParaRPr lang="en-US" sz="1600" dirty="0">
              <a:solidFill>
                <a:srgbClr val="595959"/>
              </a:solidFill>
              <a:latin typeface="Menlo Regular"/>
              <a:cs typeface="Menlo Regular"/>
            </a:endParaRPr>
          </a:p>
          <a:p>
            <a:pPr marL="285750" indent="-285750">
              <a:lnSpc>
                <a:spcPct val="150000"/>
              </a:lnSpc>
              <a:buFont typeface="Arial"/>
              <a:buChar char="•"/>
            </a:pPr>
            <a:r>
              <a:rPr lang="en-US" sz="1600" b="1" dirty="0" smtClean="0">
                <a:solidFill>
                  <a:srgbClr val="595959"/>
                </a:solidFill>
                <a:latin typeface="Menlo Regular"/>
                <a:cs typeface="Menlo Regular"/>
              </a:rPr>
              <a:t>Type and range of relationships</a:t>
            </a:r>
            <a:r>
              <a:rPr lang="en-US" sz="1600" dirty="0" smtClean="0">
                <a:solidFill>
                  <a:srgbClr val="595959"/>
                </a:solidFill>
                <a:latin typeface="Menlo Regular"/>
                <a:cs typeface="Menlo Regular"/>
              </a:rPr>
              <a:t> </a:t>
            </a:r>
            <a:r>
              <a:rPr lang="en-US" sz="1600" dirty="0">
                <a:solidFill>
                  <a:srgbClr val="595959"/>
                </a:solidFill>
                <a:latin typeface="Menlo Regular"/>
                <a:cs typeface="Menlo Regular"/>
              </a:rPr>
              <a:t>developed with </a:t>
            </a:r>
            <a:r>
              <a:rPr lang="en-US" sz="1600" dirty="0" smtClean="0">
                <a:solidFill>
                  <a:srgbClr val="595959"/>
                </a:solidFill>
                <a:latin typeface="Menlo Regular"/>
                <a:cs typeface="Menlo Regular"/>
              </a:rPr>
              <a:t>all stakeholders </a:t>
            </a:r>
          </a:p>
          <a:p>
            <a:pPr marL="285750" indent="-285750">
              <a:lnSpc>
                <a:spcPct val="150000"/>
              </a:lnSpc>
              <a:buFont typeface="Arial"/>
              <a:buChar char="•"/>
            </a:pPr>
            <a:endParaRPr lang="en-US" sz="1600" dirty="0">
              <a:solidFill>
                <a:srgbClr val="595959"/>
              </a:solidFill>
              <a:latin typeface="Menlo Regular"/>
              <a:cs typeface="Menlo Regular"/>
            </a:endParaRPr>
          </a:p>
          <a:p>
            <a:pPr marL="285750" indent="-285750">
              <a:lnSpc>
                <a:spcPct val="150000"/>
              </a:lnSpc>
              <a:buFont typeface="Arial"/>
              <a:buChar char="•"/>
            </a:pPr>
            <a:r>
              <a:rPr lang="en-US" sz="1600" b="1" dirty="0" smtClean="0">
                <a:solidFill>
                  <a:srgbClr val="595959"/>
                </a:solidFill>
                <a:latin typeface="Menlo Regular"/>
                <a:cs typeface="Menlo Regular"/>
              </a:rPr>
              <a:t>Hierarchical </a:t>
            </a:r>
            <a:r>
              <a:rPr lang="en-US" sz="1600" b="1" dirty="0">
                <a:solidFill>
                  <a:srgbClr val="595959"/>
                </a:solidFill>
                <a:latin typeface="Menlo Regular"/>
                <a:cs typeface="Menlo Regular"/>
              </a:rPr>
              <a:t>structure</a:t>
            </a:r>
            <a:r>
              <a:rPr lang="en-US" sz="1600" dirty="0">
                <a:solidFill>
                  <a:srgbClr val="595959"/>
                </a:solidFill>
                <a:latin typeface="Menlo Regular"/>
                <a:cs typeface="Menlo Regular"/>
              </a:rPr>
              <a:t> and aspirations for the </a:t>
            </a:r>
            <a:r>
              <a:rPr lang="en-US" sz="1600" dirty="0" smtClean="0">
                <a:solidFill>
                  <a:srgbClr val="595959"/>
                </a:solidFill>
                <a:latin typeface="Menlo Regular"/>
                <a:cs typeface="Menlo Regular"/>
              </a:rPr>
              <a:t>area</a:t>
            </a:r>
          </a:p>
          <a:p>
            <a:pPr marL="285750" indent="-285750">
              <a:lnSpc>
                <a:spcPct val="150000"/>
              </a:lnSpc>
              <a:buFont typeface="Arial"/>
              <a:buChar char="•"/>
            </a:pPr>
            <a:endParaRPr lang="en-US" sz="1600" dirty="0">
              <a:solidFill>
                <a:srgbClr val="595959"/>
              </a:solidFill>
              <a:latin typeface="Menlo Regular"/>
              <a:cs typeface="Menlo Regular"/>
            </a:endParaRPr>
          </a:p>
          <a:p>
            <a:pPr marL="285750" indent="-285750">
              <a:lnSpc>
                <a:spcPct val="150000"/>
              </a:lnSpc>
              <a:buFont typeface="Arial"/>
              <a:buChar char="•"/>
            </a:pPr>
            <a:r>
              <a:rPr lang="en-US" sz="1600" dirty="0" smtClean="0">
                <a:solidFill>
                  <a:srgbClr val="595959"/>
                </a:solidFill>
                <a:latin typeface="Menlo Regular"/>
                <a:cs typeface="Menlo Regular"/>
              </a:rPr>
              <a:t>Geographical </a:t>
            </a:r>
            <a:r>
              <a:rPr lang="en-US" sz="1600" dirty="0">
                <a:solidFill>
                  <a:srgbClr val="595959"/>
                </a:solidFill>
                <a:latin typeface="Menlo Regular"/>
                <a:cs typeface="Menlo Regular"/>
              </a:rPr>
              <a:t>placement and </a:t>
            </a:r>
            <a:r>
              <a:rPr lang="en-US" sz="1600" b="1" dirty="0">
                <a:solidFill>
                  <a:srgbClr val="595959"/>
                </a:solidFill>
                <a:latin typeface="Menlo Regular"/>
                <a:cs typeface="Menlo Regular"/>
              </a:rPr>
              <a:t>local hierarchy of </a:t>
            </a:r>
            <a:r>
              <a:rPr lang="en-US" sz="1600" b="1" dirty="0" smtClean="0">
                <a:solidFill>
                  <a:srgbClr val="595959"/>
                </a:solidFill>
                <a:latin typeface="Menlo Regular"/>
                <a:cs typeface="Menlo Regular"/>
              </a:rPr>
              <a:t>schools</a:t>
            </a:r>
            <a:endParaRPr lang="en-US" sz="1600" dirty="0">
              <a:solidFill>
                <a:srgbClr val="595959"/>
              </a:solidFill>
              <a:latin typeface="Menlo Regular"/>
              <a:cs typeface="Menlo Regular"/>
            </a:endParaRPr>
          </a:p>
          <a:p>
            <a:pPr marL="285750" indent="-285750">
              <a:buFont typeface="Arial"/>
              <a:buChar char="•"/>
            </a:pPr>
            <a:endParaRPr lang="en-US" sz="1600"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4176252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chemeClr val="accent6">
              <a:lumMod val="75000"/>
            </a:schemeClr>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14321"/>
            <a:ext cx="7342658" cy="4401205"/>
          </a:xfrm>
          <a:prstGeom prst="rect">
            <a:avLst/>
          </a:prstGeom>
          <a:noFill/>
        </p:spPr>
        <p:txBody>
          <a:bodyPr wrap="square" rtlCol="0">
            <a:spAutoFit/>
          </a:bodyPr>
          <a:lstStyle/>
          <a:p>
            <a:r>
              <a:rPr lang="en-US" b="1" dirty="0" smtClean="0">
                <a:solidFill>
                  <a:srgbClr val="595959"/>
                </a:solidFill>
                <a:latin typeface="Menlo Regular"/>
                <a:cs typeface="Menlo Regular"/>
              </a:rPr>
              <a:t>LIMITATIONS OF THE RESEARCH</a:t>
            </a:r>
          </a:p>
          <a:p>
            <a:endParaRPr lang="en-US" b="1" dirty="0" smtClean="0">
              <a:solidFill>
                <a:srgbClr val="595959"/>
              </a:solidFill>
              <a:latin typeface="Menlo Regular"/>
              <a:cs typeface="Menlo Regular"/>
            </a:endParaRPr>
          </a:p>
          <a:p>
            <a:endParaRPr lang="en-US" b="1" dirty="0" smtClean="0">
              <a:solidFill>
                <a:srgbClr val="595959"/>
              </a:solidFill>
              <a:latin typeface="Menlo Regular"/>
              <a:cs typeface="Menlo Regular"/>
            </a:endParaRPr>
          </a:p>
          <a:p>
            <a:pPr marL="285750" indent="-285750">
              <a:buFont typeface="Arial"/>
              <a:buChar char="•"/>
            </a:pPr>
            <a:r>
              <a:rPr lang="en-US" sz="1600" dirty="0" smtClean="0">
                <a:solidFill>
                  <a:srgbClr val="595959"/>
                </a:solidFill>
                <a:latin typeface="Menlo Regular"/>
                <a:cs typeface="Menlo Regular"/>
              </a:rPr>
              <a:t>Achieved sample was small and purposively sampled and may therefore not represent those of a different group chosen from across the total number UTCs</a:t>
            </a:r>
          </a:p>
          <a:p>
            <a:endParaRPr lang="en-US" sz="1600" dirty="0" smtClean="0">
              <a:solidFill>
                <a:srgbClr val="595959"/>
              </a:solidFill>
              <a:latin typeface="Menlo Regular"/>
              <a:cs typeface="Menlo Regular"/>
            </a:endParaRPr>
          </a:p>
          <a:p>
            <a:endParaRPr lang="en-US" sz="1600" dirty="0" smtClean="0">
              <a:solidFill>
                <a:srgbClr val="595959"/>
              </a:solidFill>
              <a:latin typeface="Menlo Regular"/>
              <a:cs typeface="Menlo Regular"/>
            </a:endParaRPr>
          </a:p>
          <a:p>
            <a:pPr marL="285750" indent="-285750">
              <a:buFont typeface="Arial"/>
              <a:buChar char="•"/>
            </a:pPr>
            <a:r>
              <a:rPr lang="en-US" sz="1600" dirty="0" smtClean="0">
                <a:solidFill>
                  <a:srgbClr val="595959"/>
                </a:solidFill>
                <a:latin typeface="Menlo Regular"/>
                <a:cs typeface="Menlo Regular"/>
              </a:rPr>
              <a:t>Leaders perceived their lived market at different times during their tenure and possibly during a period of considerable qualification reform</a:t>
            </a:r>
          </a:p>
          <a:p>
            <a:endParaRPr lang="en-US" sz="1600" dirty="0" smtClean="0">
              <a:solidFill>
                <a:srgbClr val="595959"/>
              </a:solidFill>
              <a:latin typeface="Menlo Regular"/>
              <a:cs typeface="Menlo Regular"/>
            </a:endParaRPr>
          </a:p>
          <a:p>
            <a:endParaRPr lang="en-US" sz="1600" dirty="0" smtClean="0">
              <a:solidFill>
                <a:srgbClr val="595959"/>
              </a:solidFill>
              <a:latin typeface="Menlo Regular"/>
              <a:cs typeface="Menlo Regular"/>
            </a:endParaRPr>
          </a:p>
          <a:p>
            <a:pPr marL="285750" indent="-285750">
              <a:buFont typeface="Arial"/>
              <a:buChar char="•"/>
            </a:pPr>
            <a:r>
              <a:rPr lang="en-US" sz="1600" dirty="0" smtClean="0">
                <a:solidFill>
                  <a:srgbClr val="595959"/>
                </a:solidFill>
                <a:latin typeface="Menlo Regular"/>
                <a:cs typeface="Menlo Regular"/>
              </a:rPr>
              <a:t>Leaders had varied prior experience within secondary education and therefore their perceptions could be influenced by the range of that prior experience</a:t>
            </a:r>
          </a:p>
          <a:p>
            <a:endParaRPr lang="en-US" b="1"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909192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chemeClr val="accent6">
              <a:lumMod val="75000"/>
            </a:schemeClr>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1477270"/>
            <a:ext cx="7325045" cy="369332"/>
          </a:xfrm>
          <a:prstGeom prst="rect">
            <a:avLst/>
          </a:prstGeom>
          <a:noFill/>
        </p:spPr>
        <p:txBody>
          <a:bodyPr wrap="square" rtlCol="0">
            <a:spAutoFit/>
          </a:bodyPr>
          <a:lstStyle/>
          <a:p>
            <a:r>
              <a:rPr lang="en-US" dirty="0" smtClean="0">
                <a:latin typeface="Menlo Regular"/>
                <a:cs typeface="Menlo Regular"/>
              </a:rPr>
              <a:t> </a:t>
            </a:r>
            <a:endParaRPr lang="en-US" dirty="0">
              <a:latin typeface="Menlo Regular"/>
              <a:cs typeface="Menlo Regular"/>
            </a:endParaRPr>
          </a:p>
        </p:txBody>
      </p:sp>
      <p:sp>
        <p:nvSpPr>
          <p:cNvPr id="11" name="TextBox 10"/>
          <p:cNvSpPr txBox="1"/>
          <p:nvPr/>
        </p:nvSpPr>
        <p:spPr>
          <a:xfrm>
            <a:off x="958464" y="793424"/>
            <a:ext cx="7325045" cy="4339650"/>
          </a:xfrm>
          <a:prstGeom prst="rect">
            <a:avLst/>
          </a:prstGeom>
          <a:noFill/>
        </p:spPr>
        <p:txBody>
          <a:bodyPr wrap="square" rtlCol="0">
            <a:spAutoFit/>
          </a:bodyPr>
          <a:lstStyle/>
          <a:p>
            <a:r>
              <a:rPr lang="en-US" b="1" dirty="0" smtClean="0">
                <a:solidFill>
                  <a:srgbClr val="595959"/>
                </a:solidFill>
                <a:latin typeface="Menlo Regular"/>
                <a:cs typeface="Menlo Regular"/>
              </a:rPr>
              <a:t>ISSUES </a:t>
            </a:r>
          </a:p>
          <a:p>
            <a:endParaRPr lang="en-US" sz="1600" b="1" dirty="0" smtClean="0">
              <a:solidFill>
                <a:srgbClr val="595959"/>
              </a:solidFill>
              <a:latin typeface="Menlo Regular"/>
              <a:cs typeface="Menlo Regular"/>
            </a:endParaRPr>
          </a:p>
          <a:p>
            <a:endParaRPr lang="en-US" sz="1600" b="1" dirty="0">
              <a:solidFill>
                <a:srgbClr val="595959"/>
              </a:solidFill>
              <a:latin typeface="Menlo Regular"/>
              <a:cs typeface="Menlo Regular"/>
            </a:endParaRPr>
          </a:p>
          <a:p>
            <a:pPr marL="285750" indent="-285750">
              <a:buFont typeface="Arial"/>
              <a:buChar char="•"/>
            </a:pPr>
            <a:r>
              <a:rPr lang="en-US" sz="1600" dirty="0">
                <a:solidFill>
                  <a:srgbClr val="595959"/>
                </a:solidFill>
                <a:latin typeface="Menlo Regular"/>
                <a:cs typeface="Menlo Regular"/>
              </a:rPr>
              <a:t>How do we evaluate this changing dynamic of new provision</a:t>
            </a:r>
            <a:r>
              <a:rPr lang="en-US" sz="1600" dirty="0" smtClean="0">
                <a:solidFill>
                  <a:srgbClr val="595959"/>
                </a:solidFill>
                <a:latin typeface="Menlo Regular"/>
                <a:cs typeface="Menlo Regular"/>
              </a:rPr>
              <a:t>?</a:t>
            </a:r>
          </a:p>
          <a:p>
            <a:pPr marL="285750" indent="-285750">
              <a:buFont typeface="Arial"/>
              <a:buChar char="•"/>
            </a:pPr>
            <a:endParaRPr lang="en-US" sz="1600" dirty="0" smtClean="0">
              <a:solidFill>
                <a:srgbClr val="595959"/>
              </a:solidFill>
              <a:latin typeface="Menlo Regular"/>
              <a:cs typeface="Menlo Regular"/>
            </a:endParaRPr>
          </a:p>
          <a:p>
            <a:endParaRPr lang="en-US" sz="1600" dirty="0">
              <a:solidFill>
                <a:srgbClr val="595959"/>
              </a:solidFill>
              <a:latin typeface="Menlo Regular"/>
              <a:cs typeface="Menlo Regular"/>
            </a:endParaRPr>
          </a:p>
          <a:p>
            <a:pPr marL="285750" indent="-285750">
              <a:buFont typeface="Arial"/>
              <a:buChar char="•"/>
            </a:pPr>
            <a:r>
              <a:rPr lang="en-US" sz="1600" dirty="0">
                <a:solidFill>
                  <a:srgbClr val="595959"/>
                </a:solidFill>
                <a:latin typeface="Menlo Regular"/>
                <a:cs typeface="Menlo Regular"/>
              </a:rPr>
              <a:t>How can connections between new provision and existing provision be mediated and by whom</a:t>
            </a:r>
            <a:r>
              <a:rPr lang="en-US" sz="1600" dirty="0" smtClean="0">
                <a:solidFill>
                  <a:srgbClr val="595959"/>
                </a:solidFill>
                <a:latin typeface="Menlo Regular"/>
                <a:cs typeface="Menlo Regular"/>
              </a:rPr>
              <a:t>?</a:t>
            </a:r>
          </a:p>
          <a:p>
            <a:pPr marL="285750" indent="-285750">
              <a:buFont typeface="Arial"/>
              <a:buChar char="•"/>
            </a:pPr>
            <a:endParaRPr lang="en-US" sz="1600" dirty="0">
              <a:solidFill>
                <a:srgbClr val="595959"/>
              </a:solidFill>
              <a:latin typeface="Menlo Regular"/>
              <a:cs typeface="Menlo Regular"/>
            </a:endParaRPr>
          </a:p>
          <a:p>
            <a:pPr marL="285750" indent="-285750">
              <a:buFont typeface="Arial"/>
              <a:buChar char="•"/>
            </a:pPr>
            <a:endParaRPr lang="en-US" sz="1600" dirty="0">
              <a:solidFill>
                <a:srgbClr val="595959"/>
              </a:solidFill>
              <a:latin typeface="Menlo Regular"/>
              <a:cs typeface="Menlo Regular"/>
            </a:endParaRPr>
          </a:p>
          <a:p>
            <a:pPr marL="285750" indent="-285750">
              <a:buFont typeface="Arial"/>
              <a:buChar char="•"/>
            </a:pPr>
            <a:r>
              <a:rPr lang="en-US" sz="1600" dirty="0" smtClean="0">
                <a:solidFill>
                  <a:srgbClr val="595959"/>
                </a:solidFill>
                <a:latin typeface="Menlo Regular"/>
                <a:cs typeface="Menlo Regular"/>
              </a:rPr>
              <a:t>School hierarchies, academic performance, and the </a:t>
            </a:r>
            <a:r>
              <a:rPr lang="en-US" sz="1600" dirty="0">
                <a:solidFill>
                  <a:srgbClr val="595959"/>
                </a:solidFill>
                <a:latin typeface="Menlo Regular"/>
                <a:cs typeface="Menlo Regular"/>
              </a:rPr>
              <a:t>role of trust </a:t>
            </a:r>
            <a:r>
              <a:rPr lang="en-US" sz="1600" dirty="0" smtClean="0">
                <a:solidFill>
                  <a:srgbClr val="595959"/>
                </a:solidFill>
                <a:latin typeface="Menlo Regular"/>
                <a:cs typeface="Menlo Regular"/>
              </a:rPr>
              <a:t>– how these are </a:t>
            </a:r>
            <a:r>
              <a:rPr lang="en-US" sz="1600" dirty="0">
                <a:solidFill>
                  <a:srgbClr val="595959"/>
                </a:solidFill>
                <a:latin typeface="Menlo Regular"/>
                <a:cs typeface="Menlo Regular"/>
              </a:rPr>
              <a:t>built within a system </a:t>
            </a:r>
            <a:r>
              <a:rPr lang="en-US" sz="1600" dirty="0" smtClean="0">
                <a:solidFill>
                  <a:srgbClr val="595959"/>
                </a:solidFill>
                <a:latin typeface="Menlo Regular"/>
                <a:cs typeface="Menlo Regular"/>
              </a:rPr>
              <a:t>that </a:t>
            </a:r>
            <a:r>
              <a:rPr lang="en-US" sz="1600" dirty="0">
                <a:solidFill>
                  <a:srgbClr val="595959"/>
                </a:solidFill>
                <a:latin typeface="Menlo Regular"/>
                <a:cs typeface="Menlo Regular"/>
              </a:rPr>
              <a:t>has ‘multiple voices</a:t>
            </a:r>
            <a:r>
              <a:rPr lang="en-US" sz="1600" dirty="0" smtClean="0">
                <a:solidFill>
                  <a:srgbClr val="595959"/>
                </a:solidFill>
                <a:latin typeface="Menlo Regular"/>
                <a:cs typeface="Menlo Regular"/>
              </a:rPr>
              <a:t>’ </a:t>
            </a:r>
            <a:r>
              <a:rPr lang="en-US" sz="1600" dirty="0">
                <a:solidFill>
                  <a:srgbClr val="595959"/>
                </a:solidFill>
                <a:latin typeface="Menlo Regular"/>
                <a:cs typeface="Menlo Regular"/>
              </a:rPr>
              <a:t>and degrees of historical and present power within the lived </a:t>
            </a:r>
            <a:r>
              <a:rPr lang="en-US" sz="1600" dirty="0" smtClean="0">
                <a:solidFill>
                  <a:srgbClr val="595959"/>
                </a:solidFill>
                <a:latin typeface="Menlo Regular"/>
                <a:cs typeface="Menlo Regular"/>
              </a:rPr>
              <a:t>market?</a:t>
            </a:r>
          </a:p>
          <a:p>
            <a:endParaRPr lang="en-US" sz="1600" dirty="0">
              <a:solidFill>
                <a:srgbClr val="595959"/>
              </a:solidFill>
              <a:latin typeface="Menlo Regular"/>
              <a:cs typeface="Menlo Regular"/>
            </a:endParaRPr>
          </a:p>
          <a:p>
            <a:pPr marL="285750" indent="-285750">
              <a:buFont typeface="Arial"/>
              <a:buChar char="•"/>
            </a:pPr>
            <a:endParaRPr lang="en-US" dirty="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3033548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85070"/>
            <a:ext cx="1029070" cy="909840"/>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1477270"/>
            <a:ext cx="7325045" cy="369332"/>
          </a:xfrm>
          <a:prstGeom prst="rect">
            <a:avLst/>
          </a:prstGeom>
          <a:noFill/>
        </p:spPr>
        <p:txBody>
          <a:bodyPr wrap="square" rtlCol="0">
            <a:spAutoFit/>
          </a:bodyPr>
          <a:lstStyle/>
          <a:p>
            <a:r>
              <a:rPr lang="en-US" dirty="0" smtClean="0">
                <a:latin typeface="Menlo Regular"/>
                <a:cs typeface="Menlo Regular"/>
              </a:rPr>
              <a:t> </a:t>
            </a:r>
            <a:endParaRPr lang="en-US" dirty="0">
              <a:latin typeface="Menlo Regular"/>
              <a:cs typeface="Menlo Regular"/>
            </a:endParaRPr>
          </a:p>
        </p:txBody>
      </p:sp>
      <p:sp>
        <p:nvSpPr>
          <p:cNvPr id="11" name="TextBox 10"/>
          <p:cNvSpPr txBox="1"/>
          <p:nvPr/>
        </p:nvSpPr>
        <p:spPr>
          <a:xfrm>
            <a:off x="958464" y="796980"/>
            <a:ext cx="7325045" cy="4801315"/>
          </a:xfrm>
          <a:prstGeom prst="rect">
            <a:avLst/>
          </a:prstGeom>
          <a:noFill/>
        </p:spPr>
        <p:txBody>
          <a:bodyPr wrap="square" rtlCol="0">
            <a:spAutoFit/>
          </a:bodyPr>
          <a:lstStyle/>
          <a:p>
            <a:r>
              <a:rPr lang="en-US" b="1" dirty="0" smtClean="0">
                <a:solidFill>
                  <a:srgbClr val="595959"/>
                </a:solidFill>
                <a:latin typeface="Menlo Regular"/>
                <a:cs typeface="Menlo Regular"/>
              </a:rPr>
              <a:t>THE FUTURE</a:t>
            </a:r>
          </a:p>
          <a:p>
            <a:endParaRPr lang="en-US" sz="1600" b="1" dirty="0">
              <a:solidFill>
                <a:srgbClr val="595959"/>
              </a:solidFill>
              <a:latin typeface="Menlo Regular"/>
              <a:cs typeface="Menlo Regular"/>
            </a:endParaRPr>
          </a:p>
          <a:p>
            <a:r>
              <a:rPr lang="en-US" sz="1600" dirty="0">
                <a:solidFill>
                  <a:srgbClr val="595959"/>
                </a:solidFill>
                <a:latin typeface="Menlo Regular"/>
                <a:cs typeface="Menlo Regular"/>
              </a:rPr>
              <a:t>“What we need really are our industry leaders standing up and saying, ‘You know what? UTCs seem to have the model that we want. If we could develop more of those, then we could have more of an input. We understand you need your core academic subjects, but actually this is the right direction to </a:t>
            </a:r>
            <a:r>
              <a:rPr lang="en-US" sz="1600" dirty="0" smtClean="0">
                <a:solidFill>
                  <a:srgbClr val="595959"/>
                </a:solidFill>
                <a:latin typeface="Menlo Regular"/>
                <a:cs typeface="Menlo Regular"/>
              </a:rPr>
              <a:t>go’” </a:t>
            </a:r>
            <a:r>
              <a:rPr lang="en-US" sz="1600" dirty="0">
                <a:solidFill>
                  <a:srgbClr val="595959"/>
                </a:solidFill>
                <a:latin typeface="Menlo Regular"/>
                <a:cs typeface="Menlo Regular"/>
              </a:rPr>
              <a:t>(P9)</a:t>
            </a:r>
            <a:endParaRPr lang="en-GB" sz="1600" b="1" dirty="0">
              <a:solidFill>
                <a:srgbClr val="595959"/>
              </a:solidFill>
              <a:latin typeface="Menlo Regular"/>
              <a:cs typeface="Menlo Regular"/>
            </a:endParaRPr>
          </a:p>
          <a:p>
            <a:endParaRPr lang="en-US" sz="1600" b="1" dirty="0">
              <a:solidFill>
                <a:srgbClr val="595959"/>
              </a:solidFill>
              <a:latin typeface="Menlo Regular"/>
              <a:cs typeface="Menlo Regular"/>
            </a:endParaRPr>
          </a:p>
          <a:p>
            <a:endParaRPr lang="en-US" sz="1600" b="1" dirty="0" smtClean="0">
              <a:solidFill>
                <a:srgbClr val="595959"/>
              </a:solidFill>
              <a:latin typeface="Menlo Regular"/>
              <a:cs typeface="Menlo Regular"/>
            </a:endParaRPr>
          </a:p>
          <a:p>
            <a:r>
              <a:rPr lang="en-GB" sz="1600" dirty="0">
                <a:solidFill>
                  <a:srgbClr val="595959"/>
                </a:solidFill>
                <a:latin typeface="Menlo Regular"/>
                <a:cs typeface="Menlo Regular"/>
              </a:rPr>
              <a:t>I</a:t>
            </a:r>
            <a:r>
              <a:rPr lang="en-GB" sz="1600" dirty="0" smtClean="0">
                <a:solidFill>
                  <a:srgbClr val="595959"/>
                </a:solidFill>
                <a:latin typeface="Menlo Regular"/>
                <a:cs typeface="Menlo Regular"/>
              </a:rPr>
              <a:t>f England is to have “a </a:t>
            </a:r>
            <a:r>
              <a:rPr lang="en-GB" sz="1600" dirty="0">
                <a:solidFill>
                  <a:srgbClr val="595959"/>
                </a:solidFill>
                <a:latin typeface="Menlo Regular"/>
                <a:cs typeface="Menlo Regular"/>
              </a:rPr>
              <a:t>world-class system” (Queen’s Speech, 2017</a:t>
            </a:r>
            <a:r>
              <a:rPr lang="en-GB" sz="1600" dirty="0" smtClean="0">
                <a:solidFill>
                  <a:srgbClr val="595959"/>
                </a:solidFill>
                <a:latin typeface="Menlo Regular"/>
                <a:cs typeface="Menlo Regular"/>
              </a:rPr>
              <a:t>) these </a:t>
            </a:r>
            <a:r>
              <a:rPr lang="en-GB" sz="1600" dirty="0">
                <a:solidFill>
                  <a:srgbClr val="595959"/>
                </a:solidFill>
                <a:latin typeface="Menlo Regular"/>
                <a:cs typeface="Menlo Regular"/>
              </a:rPr>
              <a:t>findings </a:t>
            </a:r>
            <a:r>
              <a:rPr lang="en-GB" sz="1600" dirty="0" smtClean="0">
                <a:solidFill>
                  <a:srgbClr val="595959"/>
                </a:solidFill>
                <a:latin typeface="Menlo Regular"/>
                <a:cs typeface="Menlo Regular"/>
              </a:rPr>
              <a:t>suggest:</a:t>
            </a:r>
          </a:p>
          <a:p>
            <a:endParaRPr lang="en-GB" sz="1600" dirty="0">
              <a:solidFill>
                <a:srgbClr val="595959"/>
              </a:solidFill>
              <a:latin typeface="Menlo Regular"/>
              <a:cs typeface="Menlo Regular"/>
            </a:endParaRPr>
          </a:p>
          <a:p>
            <a:pPr marL="742950" lvl="1" indent="-285750">
              <a:buFont typeface="Arial"/>
              <a:buChar char="•"/>
            </a:pPr>
            <a:r>
              <a:rPr lang="en-GB" sz="1600" dirty="0">
                <a:solidFill>
                  <a:srgbClr val="595959"/>
                </a:solidFill>
                <a:latin typeface="Menlo Regular"/>
                <a:cs typeface="Menlo Regular"/>
              </a:rPr>
              <a:t>Technical education is celebrated as being different </a:t>
            </a:r>
            <a:r>
              <a:rPr lang="en-GB" sz="1600" dirty="0" smtClean="0">
                <a:solidFill>
                  <a:srgbClr val="595959"/>
                </a:solidFill>
                <a:latin typeface="Menlo Regular"/>
                <a:cs typeface="Menlo Regular"/>
              </a:rPr>
              <a:t>from </a:t>
            </a:r>
            <a:r>
              <a:rPr lang="en-GB" sz="1600" dirty="0">
                <a:solidFill>
                  <a:srgbClr val="595959"/>
                </a:solidFill>
                <a:latin typeface="Menlo Regular"/>
                <a:cs typeface="Menlo Regular"/>
              </a:rPr>
              <a:t>and of equal value </a:t>
            </a:r>
            <a:r>
              <a:rPr lang="en-GB" sz="1600" dirty="0" smtClean="0">
                <a:solidFill>
                  <a:srgbClr val="595959"/>
                </a:solidFill>
                <a:latin typeface="Menlo Regular"/>
                <a:cs typeface="Menlo Regular"/>
              </a:rPr>
              <a:t>to </a:t>
            </a:r>
            <a:r>
              <a:rPr lang="en-GB" sz="1600" dirty="0">
                <a:solidFill>
                  <a:srgbClr val="595959"/>
                </a:solidFill>
                <a:latin typeface="Menlo Regular"/>
                <a:cs typeface="Menlo Regular"/>
              </a:rPr>
              <a:t>academic </a:t>
            </a:r>
            <a:r>
              <a:rPr lang="en-GB" sz="1600" dirty="0" smtClean="0">
                <a:solidFill>
                  <a:srgbClr val="595959"/>
                </a:solidFill>
                <a:latin typeface="Menlo Regular"/>
                <a:cs typeface="Menlo Regular"/>
              </a:rPr>
              <a:t>study</a:t>
            </a:r>
          </a:p>
          <a:p>
            <a:pPr lvl="1"/>
            <a:endParaRPr lang="en-GB" sz="1600" dirty="0">
              <a:solidFill>
                <a:srgbClr val="595959"/>
              </a:solidFill>
              <a:latin typeface="Menlo Regular"/>
              <a:cs typeface="Menlo Regular"/>
            </a:endParaRPr>
          </a:p>
          <a:p>
            <a:pPr marL="742950" lvl="1" indent="-285750">
              <a:buFont typeface="Arial"/>
              <a:buChar char="•"/>
            </a:pPr>
            <a:r>
              <a:rPr lang="en-GB" sz="1600" dirty="0" smtClean="0">
                <a:solidFill>
                  <a:srgbClr val="595959"/>
                </a:solidFill>
                <a:latin typeface="Menlo Regular"/>
                <a:cs typeface="Menlo Regular"/>
              </a:rPr>
              <a:t>Technical education is a pathway embedded </a:t>
            </a:r>
            <a:r>
              <a:rPr lang="en-GB" sz="1600" dirty="0">
                <a:solidFill>
                  <a:srgbClr val="595959"/>
                </a:solidFill>
                <a:latin typeface="Menlo Regular"/>
                <a:cs typeface="Menlo Regular"/>
              </a:rPr>
              <a:t>within the educational </a:t>
            </a:r>
            <a:r>
              <a:rPr lang="en-GB" sz="1600" dirty="0" smtClean="0">
                <a:solidFill>
                  <a:srgbClr val="595959"/>
                </a:solidFill>
                <a:latin typeface="Menlo Regular"/>
                <a:cs typeface="Menlo Regular"/>
              </a:rPr>
              <a:t>system </a:t>
            </a:r>
          </a:p>
          <a:p>
            <a:pPr marL="742950" lvl="1" indent="-285750">
              <a:buFont typeface="Arial"/>
              <a:buChar char="•"/>
            </a:pPr>
            <a:endParaRPr lang="en-GB" sz="1600" dirty="0" smtClean="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168411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91119"/>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884442"/>
            <a:ext cx="7342658" cy="4555094"/>
          </a:xfrm>
          <a:prstGeom prst="rect">
            <a:avLst/>
          </a:prstGeom>
          <a:noFill/>
        </p:spPr>
        <p:txBody>
          <a:bodyPr wrap="square" rtlCol="0">
            <a:spAutoFit/>
          </a:bodyPr>
          <a:lstStyle/>
          <a:p>
            <a:r>
              <a:rPr lang="en-GB" b="1" dirty="0" smtClean="0">
                <a:solidFill>
                  <a:srgbClr val="595959"/>
                </a:solidFill>
                <a:latin typeface="Menlo Regular"/>
                <a:cs typeface="Menlo Regular"/>
              </a:rPr>
              <a:t>EDUCATION REFORM IN ENGLAND</a:t>
            </a:r>
          </a:p>
          <a:p>
            <a:endParaRPr lang="en-GB" sz="16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r>
              <a:rPr lang="en-GB" sz="1600" dirty="0">
                <a:solidFill>
                  <a:srgbClr val="595959"/>
                </a:solidFill>
                <a:latin typeface="Menlo Regular"/>
                <a:cs typeface="Menlo Regular"/>
              </a:rPr>
              <a:t>S</a:t>
            </a:r>
            <a:r>
              <a:rPr lang="en-GB" sz="1600" dirty="0" smtClean="0">
                <a:solidFill>
                  <a:srgbClr val="595959"/>
                </a:solidFill>
                <a:latin typeface="Menlo Regular"/>
                <a:cs typeface="Menlo Regular"/>
              </a:rPr>
              <a:t>uccessive governments’ </a:t>
            </a:r>
            <a:r>
              <a:rPr lang="en-GB" sz="1600" dirty="0">
                <a:solidFill>
                  <a:srgbClr val="595959"/>
                </a:solidFill>
                <a:latin typeface="Menlo Regular"/>
                <a:cs typeface="Menlo Regular"/>
              </a:rPr>
              <a:t>education </a:t>
            </a:r>
            <a:r>
              <a:rPr lang="en-GB" sz="1600" dirty="0" smtClean="0">
                <a:solidFill>
                  <a:srgbClr val="595959"/>
                </a:solidFill>
                <a:latin typeface="Menlo Regular"/>
                <a:cs typeface="Menlo Regular"/>
              </a:rPr>
              <a:t>agendas, reforms and </a:t>
            </a:r>
            <a:r>
              <a:rPr lang="en-GB" sz="1600" dirty="0">
                <a:solidFill>
                  <a:srgbClr val="595959"/>
                </a:solidFill>
                <a:latin typeface="Menlo Regular"/>
                <a:cs typeface="Menlo Regular"/>
              </a:rPr>
              <a:t>policies </a:t>
            </a:r>
            <a:r>
              <a:rPr lang="en-GB" sz="1600" dirty="0" smtClean="0">
                <a:solidFill>
                  <a:srgbClr val="595959"/>
                </a:solidFill>
                <a:latin typeface="Menlo Regular"/>
                <a:cs typeface="Menlo Regular"/>
              </a:rPr>
              <a:t>in England since 2010 have:</a:t>
            </a:r>
          </a:p>
          <a:p>
            <a:endParaRPr lang="en-GB" sz="1600" dirty="0">
              <a:solidFill>
                <a:srgbClr val="595959"/>
              </a:solidFill>
              <a:latin typeface="Menlo Regular"/>
              <a:cs typeface="Menlo Regular"/>
            </a:endParaRPr>
          </a:p>
          <a:p>
            <a:endParaRPr lang="en-GB" sz="1600" dirty="0" smtClean="0">
              <a:solidFill>
                <a:srgbClr val="595959"/>
              </a:solidFill>
              <a:latin typeface="Menlo Regular"/>
              <a:cs typeface="Menlo Regular"/>
            </a:endParaRPr>
          </a:p>
          <a:p>
            <a:pPr marL="285750" indent="-285750">
              <a:buFont typeface="Arial"/>
              <a:buChar char="•"/>
            </a:pPr>
            <a:r>
              <a:rPr lang="en-GB" sz="1600" dirty="0" smtClean="0">
                <a:solidFill>
                  <a:srgbClr val="595959"/>
                </a:solidFill>
                <a:latin typeface="Menlo Regular"/>
                <a:cs typeface="Menlo Regular"/>
              </a:rPr>
              <a:t>Encouraged </a:t>
            </a:r>
            <a:r>
              <a:rPr lang="en-GB" sz="1600" dirty="0">
                <a:solidFill>
                  <a:srgbClr val="595959"/>
                </a:solidFill>
                <a:latin typeface="Menlo Regular"/>
                <a:cs typeface="Menlo Regular"/>
              </a:rPr>
              <a:t>greater diversity in the market with the intention of increasing parental school choice </a:t>
            </a:r>
            <a:r>
              <a:rPr lang="en-GB" sz="1600" dirty="0" smtClean="0">
                <a:solidFill>
                  <a:srgbClr val="595959"/>
                </a:solidFill>
                <a:latin typeface="Menlo Regular"/>
                <a:cs typeface="Menlo Regular"/>
              </a:rPr>
              <a:t>options</a:t>
            </a:r>
          </a:p>
          <a:p>
            <a:r>
              <a:rPr lang="en-GB" sz="1600" dirty="0" smtClean="0">
                <a:solidFill>
                  <a:srgbClr val="595959"/>
                </a:solidFill>
                <a:latin typeface="Menlo Regular"/>
                <a:cs typeface="Menlo Regular"/>
              </a:rPr>
              <a:t> </a:t>
            </a:r>
            <a:endParaRPr lang="en-GB" sz="1600" dirty="0">
              <a:solidFill>
                <a:srgbClr val="595959"/>
              </a:solidFill>
              <a:latin typeface="Menlo Regular"/>
              <a:cs typeface="Menlo Regular"/>
            </a:endParaRPr>
          </a:p>
          <a:p>
            <a:pPr marL="285750" indent="-285750">
              <a:buFont typeface="Arial"/>
              <a:buChar char="•"/>
            </a:pPr>
            <a:r>
              <a:rPr lang="en-GB" sz="1600" dirty="0" smtClean="0">
                <a:solidFill>
                  <a:srgbClr val="595959"/>
                </a:solidFill>
                <a:latin typeface="Menlo Regular"/>
                <a:cs typeface="Menlo Regular"/>
              </a:rPr>
              <a:t>Stimulated the education market in </a:t>
            </a:r>
            <a:r>
              <a:rPr lang="en-GB" sz="1600" dirty="0">
                <a:solidFill>
                  <a:srgbClr val="595959"/>
                </a:solidFill>
                <a:latin typeface="Menlo Regular"/>
                <a:cs typeface="Menlo Regular"/>
              </a:rPr>
              <a:t>terms of competition between providers </a:t>
            </a:r>
            <a:r>
              <a:rPr lang="en-GB" sz="1600" dirty="0" smtClean="0">
                <a:solidFill>
                  <a:srgbClr val="595959"/>
                </a:solidFill>
                <a:latin typeface="Menlo Regular"/>
                <a:cs typeface="Menlo Regular"/>
              </a:rPr>
              <a:t>that leads, ostensibly, </a:t>
            </a:r>
            <a:r>
              <a:rPr lang="en-GB" sz="1600" dirty="0">
                <a:solidFill>
                  <a:srgbClr val="595959"/>
                </a:solidFill>
                <a:latin typeface="Menlo Regular"/>
                <a:cs typeface="Menlo Regular"/>
              </a:rPr>
              <a:t>to improved educational outcomes </a:t>
            </a:r>
            <a:endParaRPr lang="en-GB" sz="1600" dirty="0" smtClean="0">
              <a:solidFill>
                <a:srgbClr val="595959"/>
              </a:solidFill>
              <a:latin typeface="Menlo Regular"/>
              <a:cs typeface="Menlo Regular"/>
            </a:endParaRPr>
          </a:p>
          <a:p>
            <a:pPr marL="285750" indent="-285750">
              <a:buFont typeface="Arial"/>
              <a:buChar char="•"/>
            </a:pPr>
            <a:endParaRPr lang="en-GB" sz="1600" dirty="0">
              <a:solidFill>
                <a:srgbClr val="595959"/>
              </a:solidFill>
              <a:latin typeface="Menlo Regular"/>
              <a:cs typeface="Menlo Regular"/>
            </a:endParaRPr>
          </a:p>
          <a:p>
            <a:pPr marL="285750" indent="-285750">
              <a:buFont typeface="Arial"/>
              <a:buChar char="•"/>
            </a:pPr>
            <a:r>
              <a:rPr lang="en-GB" sz="1600" dirty="0" smtClean="0">
                <a:solidFill>
                  <a:srgbClr val="595959"/>
                </a:solidFill>
                <a:latin typeface="Menlo Regular"/>
                <a:cs typeface="Menlo Regular"/>
              </a:rPr>
              <a:t>Championed collaboration and partnerships (to deliver school improvement)</a:t>
            </a:r>
          </a:p>
          <a:p>
            <a:pPr marL="285750" indent="-285750">
              <a:buFont typeface="Arial"/>
              <a:buChar char="•"/>
            </a:pPr>
            <a:endParaRPr lang="en-GB" sz="1600" dirty="0">
              <a:solidFill>
                <a:srgbClr val="595959"/>
              </a:solidFill>
              <a:latin typeface="Menlo Regular"/>
              <a:cs typeface="Menlo Regular"/>
            </a:endParaRPr>
          </a:p>
          <a:p>
            <a:pPr marL="285750" indent="-285750">
              <a:buFont typeface="Arial"/>
              <a:buChar char="•"/>
            </a:pPr>
            <a:endParaRPr lang="en-GB" sz="1600"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4248387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1217925" y="635394"/>
            <a:ext cx="7342658" cy="5232203"/>
          </a:xfrm>
          <a:prstGeom prst="rect">
            <a:avLst/>
          </a:prstGeom>
          <a:noFill/>
        </p:spPr>
        <p:txBody>
          <a:bodyPr wrap="square" rtlCol="0">
            <a:spAutoFit/>
          </a:bodyPr>
          <a:lstStyle/>
          <a:p>
            <a:r>
              <a:rPr lang="en-US" b="1" dirty="0" smtClean="0">
                <a:solidFill>
                  <a:srgbClr val="595959"/>
                </a:solidFill>
                <a:latin typeface="Menlo Regular"/>
                <a:cs typeface="Menlo Regular"/>
              </a:rPr>
              <a:t>SETTING THE SCENE</a:t>
            </a:r>
          </a:p>
          <a:p>
            <a:endParaRPr lang="en-US" sz="1200" dirty="0" smtClean="0">
              <a:solidFill>
                <a:srgbClr val="595959"/>
              </a:solidFill>
              <a:latin typeface="Menlo Regular"/>
              <a:cs typeface="Menlo Regular"/>
            </a:endParaRPr>
          </a:p>
          <a:p>
            <a:pPr marL="285750" indent="-285750">
              <a:buClr>
                <a:srgbClr val="595959"/>
              </a:buClr>
              <a:buFont typeface="Arial"/>
              <a:buChar char="•"/>
            </a:pPr>
            <a:r>
              <a:rPr lang="en-US" sz="1600" dirty="0" smtClean="0">
                <a:solidFill>
                  <a:srgbClr val="595959"/>
                </a:solidFill>
                <a:latin typeface="Menlo Regular"/>
                <a:cs typeface="Menlo Regular"/>
              </a:rPr>
              <a:t>49 UTCs open in England (since 2010)</a:t>
            </a:r>
          </a:p>
          <a:p>
            <a:pPr marL="285750" indent="-285750">
              <a:buClr>
                <a:srgbClr val="595959"/>
              </a:buClr>
              <a:buFont typeface="Arial"/>
              <a:buChar char="•"/>
            </a:pPr>
            <a:endParaRPr lang="en-US" sz="1600" dirty="0">
              <a:solidFill>
                <a:srgbClr val="595959"/>
              </a:solidFill>
              <a:latin typeface="Menlo Regular"/>
              <a:cs typeface="Menlo Regular"/>
            </a:endParaRPr>
          </a:p>
          <a:p>
            <a:pPr marL="285750" indent="-285750">
              <a:buClr>
                <a:srgbClr val="595959"/>
              </a:buClr>
              <a:buFont typeface="Arial"/>
              <a:buChar char="•"/>
            </a:pPr>
            <a:r>
              <a:rPr lang="en-US" sz="1600" dirty="0" smtClean="0">
                <a:solidFill>
                  <a:srgbClr val="595959"/>
                </a:solidFill>
                <a:latin typeface="Menlo Regular"/>
                <a:cs typeface="Menlo Regular"/>
              </a:rPr>
              <a:t>7 UTCs closed (since 2015)</a:t>
            </a:r>
          </a:p>
          <a:p>
            <a:pPr>
              <a:buClr>
                <a:srgbClr val="595959"/>
              </a:buClr>
            </a:pPr>
            <a:endParaRPr lang="en-US" sz="1600" dirty="0" smtClean="0">
              <a:solidFill>
                <a:srgbClr val="595959"/>
              </a:solidFill>
              <a:latin typeface="Menlo Regular"/>
              <a:cs typeface="Menlo Regular"/>
            </a:endParaRPr>
          </a:p>
          <a:p>
            <a:pPr marL="285750" indent="-285750">
              <a:buClr>
                <a:srgbClr val="595959"/>
              </a:buClr>
              <a:buFont typeface="Arial"/>
              <a:buChar char="•"/>
            </a:pPr>
            <a:r>
              <a:rPr lang="en-US" sz="1600" dirty="0" smtClean="0">
                <a:solidFill>
                  <a:srgbClr val="595959"/>
                </a:solidFill>
                <a:latin typeface="Menlo Regular"/>
                <a:cs typeface="Menlo Regular"/>
              </a:rPr>
              <a:t>500 average capacity per UTC</a:t>
            </a:r>
          </a:p>
          <a:p>
            <a:pPr>
              <a:buClr>
                <a:srgbClr val="595959"/>
              </a:buClr>
            </a:pPr>
            <a:r>
              <a:rPr lang="en-US" sz="1600" dirty="0" smtClean="0">
                <a:solidFill>
                  <a:srgbClr val="595959"/>
                </a:solidFill>
                <a:latin typeface="Menlo Regular"/>
                <a:cs typeface="Menlo Regular"/>
              </a:rPr>
              <a:t> </a:t>
            </a:r>
          </a:p>
          <a:p>
            <a:pPr marL="285750" indent="-285750">
              <a:buClr>
                <a:srgbClr val="595959"/>
              </a:buClr>
              <a:buFont typeface="Arial"/>
              <a:buChar char="•"/>
            </a:pPr>
            <a:r>
              <a:rPr lang="en-US" sz="1600" dirty="0" smtClean="0">
                <a:solidFill>
                  <a:srgbClr val="595959"/>
                </a:solidFill>
                <a:latin typeface="Menlo Regular"/>
                <a:cs typeface="Menlo Regular"/>
              </a:rPr>
              <a:t>Students aged 14 to 18 (entry points at age 14 and 16 years)</a:t>
            </a:r>
          </a:p>
          <a:p>
            <a:pPr marL="285750" indent="-285750">
              <a:buClr>
                <a:srgbClr val="595959"/>
              </a:buClr>
              <a:buFont typeface="Arial"/>
              <a:buChar char="•"/>
            </a:pPr>
            <a:endParaRPr lang="en-US" sz="1600" dirty="0" smtClean="0">
              <a:solidFill>
                <a:srgbClr val="595959"/>
              </a:solidFill>
              <a:latin typeface="Menlo Regular"/>
              <a:cs typeface="Menlo Regular"/>
            </a:endParaRPr>
          </a:p>
          <a:p>
            <a:pPr marL="285750" indent="-285750">
              <a:buClr>
                <a:srgbClr val="595959"/>
              </a:buClr>
              <a:buFontTx/>
              <a:buChar char="•"/>
            </a:pPr>
            <a:r>
              <a:rPr lang="en-US" sz="1600" dirty="0">
                <a:solidFill>
                  <a:srgbClr val="595959"/>
                </a:solidFill>
                <a:latin typeface="Menlo Regular"/>
                <a:cs typeface="Menlo Regular"/>
              </a:rPr>
              <a:t>Students entering </a:t>
            </a:r>
            <a:r>
              <a:rPr lang="en-US" sz="1600" dirty="0" smtClean="0">
                <a:solidFill>
                  <a:srgbClr val="595959"/>
                </a:solidFill>
                <a:latin typeface="Menlo Regular"/>
                <a:cs typeface="Menlo Regular"/>
              </a:rPr>
              <a:t>the UTC </a:t>
            </a:r>
            <a:r>
              <a:rPr lang="en-US" sz="1600" dirty="0">
                <a:solidFill>
                  <a:srgbClr val="595959"/>
                </a:solidFill>
                <a:latin typeface="Menlo Regular"/>
                <a:cs typeface="Menlo Regular"/>
              </a:rPr>
              <a:t>at 14 have </a:t>
            </a:r>
            <a:r>
              <a:rPr lang="en-US" sz="1600" dirty="0" smtClean="0">
                <a:solidFill>
                  <a:srgbClr val="595959"/>
                </a:solidFill>
                <a:latin typeface="Menlo Regular"/>
                <a:cs typeface="Menlo Regular"/>
              </a:rPr>
              <a:t>attended </a:t>
            </a:r>
            <a:r>
              <a:rPr lang="en-US" sz="1600" dirty="0">
                <a:solidFill>
                  <a:srgbClr val="595959"/>
                </a:solidFill>
                <a:latin typeface="Menlo Regular"/>
                <a:cs typeface="Menlo Regular"/>
              </a:rPr>
              <a:t>other provision for 3 years from the age of </a:t>
            </a:r>
            <a:r>
              <a:rPr lang="en-US" sz="1600" dirty="0" smtClean="0">
                <a:solidFill>
                  <a:srgbClr val="595959"/>
                </a:solidFill>
                <a:latin typeface="Menlo Regular"/>
                <a:cs typeface="Menlo Regular"/>
              </a:rPr>
              <a:t>11</a:t>
            </a:r>
            <a:endParaRPr lang="en-US" sz="1600" dirty="0">
              <a:solidFill>
                <a:srgbClr val="595959"/>
              </a:solidFill>
              <a:latin typeface="Menlo Regular"/>
              <a:cs typeface="Menlo Regular"/>
            </a:endParaRPr>
          </a:p>
          <a:p>
            <a:pPr>
              <a:buClr>
                <a:srgbClr val="595959"/>
              </a:buClr>
            </a:pPr>
            <a:endParaRPr lang="en-US" sz="1600" dirty="0">
              <a:solidFill>
                <a:srgbClr val="595959"/>
              </a:solidFill>
              <a:latin typeface="Menlo Regular"/>
              <a:cs typeface="Menlo Regular"/>
            </a:endParaRPr>
          </a:p>
          <a:p>
            <a:pPr marL="285750" indent="-285750">
              <a:buClr>
                <a:srgbClr val="595959"/>
              </a:buClr>
              <a:buFont typeface="Arial"/>
              <a:buChar char="•"/>
            </a:pPr>
            <a:r>
              <a:rPr lang="en-US" sz="1600" dirty="0" smtClean="0">
                <a:solidFill>
                  <a:srgbClr val="595959"/>
                </a:solidFill>
                <a:latin typeface="Menlo Regular"/>
                <a:cs typeface="Menlo Regular"/>
              </a:rPr>
              <a:t>Technical specialists in one or more subjects</a:t>
            </a:r>
          </a:p>
          <a:p>
            <a:pPr marL="285750" indent="-285750">
              <a:buClr>
                <a:srgbClr val="595959"/>
              </a:buClr>
              <a:buFont typeface="Arial"/>
              <a:buChar char="•"/>
            </a:pPr>
            <a:endParaRPr lang="en-US" sz="1600" dirty="0" smtClean="0">
              <a:solidFill>
                <a:srgbClr val="595959"/>
              </a:solidFill>
              <a:latin typeface="Menlo Regular"/>
              <a:cs typeface="Menlo Regular"/>
            </a:endParaRPr>
          </a:p>
          <a:p>
            <a:pPr marL="285750" indent="-285750">
              <a:buClr>
                <a:srgbClr val="595959"/>
              </a:buClr>
              <a:buFont typeface="Arial"/>
              <a:buChar char="•"/>
            </a:pPr>
            <a:r>
              <a:rPr lang="en-US" sz="1600" dirty="0" smtClean="0">
                <a:solidFill>
                  <a:srgbClr val="595959"/>
                </a:solidFill>
                <a:latin typeface="Menlo Regular"/>
                <a:cs typeface="Menlo Regular"/>
              </a:rPr>
              <a:t>Industry standard ‘state of the art’ equipment</a:t>
            </a:r>
          </a:p>
          <a:p>
            <a:pPr marL="285750" indent="-285750">
              <a:buClr>
                <a:srgbClr val="595959"/>
              </a:buClr>
              <a:buFont typeface="Wingdings" charset="2"/>
              <a:buChar char="u"/>
            </a:pPr>
            <a:endParaRPr lang="en-US" sz="1600" dirty="0" smtClean="0">
              <a:solidFill>
                <a:srgbClr val="595959"/>
              </a:solidFill>
              <a:latin typeface="Menlo Regular"/>
              <a:cs typeface="Menlo Regular"/>
            </a:endParaRPr>
          </a:p>
          <a:p>
            <a:pPr marL="285750" indent="-285750">
              <a:buClr>
                <a:srgbClr val="595959"/>
              </a:buClr>
              <a:buFont typeface="Arial"/>
              <a:buChar char="•"/>
            </a:pPr>
            <a:r>
              <a:rPr lang="en-US" sz="1600" dirty="0" smtClean="0">
                <a:solidFill>
                  <a:srgbClr val="595959"/>
                </a:solidFill>
                <a:latin typeface="Menlo Regular"/>
                <a:cs typeface="Menlo Regular"/>
              </a:rPr>
              <a:t>University and Employer Sponsors </a:t>
            </a:r>
          </a:p>
          <a:p>
            <a:pPr marL="285750" indent="-285750">
              <a:buClr>
                <a:srgbClr val="595959"/>
              </a:buClr>
              <a:buFont typeface="Arial"/>
              <a:buChar char="•"/>
            </a:pPr>
            <a:endParaRPr lang="en-US" sz="1600" dirty="0">
              <a:solidFill>
                <a:srgbClr val="595959"/>
              </a:solidFill>
              <a:latin typeface="Menlo Regular"/>
              <a:cs typeface="Menlo Regular"/>
            </a:endParaRPr>
          </a:p>
          <a:p>
            <a:pPr marL="285750" indent="-285750">
              <a:buClr>
                <a:srgbClr val="595959"/>
              </a:buClr>
              <a:buFont typeface="Arial"/>
              <a:buChar char="•"/>
            </a:pPr>
            <a:r>
              <a:rPr lang="en-US" sz="1600" dirty="0">
                <a:solidFill>
                  <a:srgbClr val="595959"/>
                </a:solidFill>
                <a:latin typeface="Menlo Regular"/>
                <a:cs typeface="Menlo Regular"/>
              </a:rPr>
              <a:t>Supported by the Baker Dearing Educational </a:t>
            </a:r>
            <a:r>
              <a:rPr lang="en-US" sz="1600" dirty="0" smtClean="0">
                <a:solidFill>
                  <a:srgbClr val="595959"/>
                </a:solidFill>
                <a:latin typeface="Menlo Regular"/>
                <a:cs typeface="Menlo Regular"/>
              </a:rPr>
              <a:t>Trust</a:t>
            </a: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pic>
        <p:nvPicPr>
          <p:cNvPr id="8" name="Picture 7" descr="UTC_Nat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6" y="5198022"/>
            <a:ext cx="1446521" cy="618578"/>
          </a:xfrm>
          <a:prstGeom prst="rect">
            <a:avLst/>
          </a:prstGeom>
          <a:ln>
            <a:noFill/>
          </a:ln>
        </p:spPr>
      </p:pic>
    </p:spTree>
    <p:extLst>
      <p:ext uri="{BB962C8B-B14F-4D97-AF65-F5344CB8AC3E}">
        <p14:creationId xmlns:p14="http://schemas.microsoft.com/office/powerpoint/2010/main" val="722907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020426"/>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6039964"/>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82840"/>
            <a:ext cx="7342658" cy="369332"/>
          </a:xfrm>
          <a:prstGeom prst="rect">
            <a:avLst/>
          </a:prstGeom>
          <a:noFill/>
        </p:spPr>
        <p:txBody>
          <a:bodyPr wrap="square" rtlCol="0">
            <a:spAutoFit/>
          </a:bodyPr>
          <a:lstStyle/>
          <a:p>
            <a:r>
              <a:rPr lang="en-GB" b="1" dirty="0" smtClean="0">
                <a:solidFill>
                  <a:srgbClr val="595959"/>
                </a:solidFill>
                <a:latin typeface="Menlo Regular"/>
                <a:cs typeface="Menlo Regular"/>
              </a:rPr>
              <a:t>READING UTC</a:t>
            </a:r>
            <a:endParaRPr lang="en-GB" sz="1600" b="1" dirty="0" smtClean="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pic>
        <p:nvPicPr>
          <p:cNvPr id="8" name="Picture 7" descr="https://scontent-arn2-1.xx.fbcdn.net/v/t1.0-9/11919542_893257634094503_2344330358798159705_n.jpg?_nc_cat=0&amp;oh=2d2f8c2f9ec2d9eef203a8043be83f49&amp;oe=5BB66380"/>
          <p:cNvPicPr/>
          <p:nvPr/>
        </p:nvPicPr>
        <p:blipFill>
          <a:blip r:embed="rId4">
            <a:extLst>
              <a:ext uri="{28A0092B-C50C-407E-A947-70E740481C1C}">
                <a14:useLocalDpi xmlns:a14="http://schemas.microsoft.com/office/drawing/2010/main" val="0"/>
              </a:ext>
            </a:extLst>
          </a:blip>
          <a:srcRect/>
          <a:stretch>
            <a:fillRect/>
          </a:stretch>
        </p:blipFill>
        <p:spPr bwMode="auto">
          <a:xfrm>
            <a:off x="1203007" y="1473200"/>
            <a:ext cx="6818715" cy="3162300"/>
          </a:xfrm>
          <a:prstGeom prst="rect">
            <a:avLst/>
          </a:prstGeom>
          <a:noFill/>
          <a:ln w="3175" cmpd="sng">
            <a:solidFill>
              <a:schemeClr val="tx1"/>
            </a:solidFill>
          </a:ln>
        </p:spPr>
      </p:pic>
    </p:spTree>
    <p:extLst>
      <p:ext uri="{BB962C8B-B14F-4D97-AF65-F5344CB8AC3E}">
        <p14:creationId xmlns:p14="http://schemas.microsoft.com/office/powerpoint/2010/main" val="42506896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93424"/>
            <a:ext cx="7342658" cy="4431984"/>
          </a:xfrm>
          <a:prstGeom prst="rect">
            <a:avLst/>
          </a:prstGeom>
          <a:noFill/>
        </p:spPr>
        <p:txBody>
          <a:bodyPr wrap="square" rtlCol="0">
            <a:spAutoFit/>
          </a:bodyPr>
          <a:lstStyle/>
          <a:p>
            <a:r>
              <a:rPr lang="en-US" b="1" dirty="0" smtClean="0">
                <a:solidFill>
                  <a:srgbClr val="595959"/>
                </a:solidFill>
                <a:latin typeface="Menlo Regular"/>
                <a:cs typeface="Menlo Regular"/>
              </a:rPr>
              <a:t>EMERGENCE OF RESEARCH PROBLEM</a:t>
            </a:r>
          </a:p>
          <a:p>
            <a:endParaRPr lang="en-GB" sz="1600" dirty="0" smtClean="0">
              <a:latin typeface="Menlo Regular"/>
              <a:cs typeface="Menlo Regular"/>
            </a:endParaRPr>
          </a:p>
          <a:p>
            <a:r>
              <a:rPr lang="en-GB" sz="1600" dirty="0" smtClean="0">
                <a:solidFill>
                  <a:srgbClr val="595959"/>
                </a:solidFill>
                <a:latin typeface="Menlo Regular"/>
                <a:cs typeface="Menlo Regular"/>
              </a:rPr>
              <a:t>In earlier research participants raised concerns:</a:t>
            </a:r>
          </a:p>
          <a:p>
            <a:endParaRPr lang="en-GB" sz="1600" dirty="0" smtClean="0">
              <a:solidFill>
                <a:srgbClr val="595959"/>
              </a:solidFill>
              <a:latin typeface="Menlo Regular"/>
              <a:cs typeface="Menlo Regular"/>
            </a:endParaRPr>
          </a:p>
          <a:p>
            <a:endParaRPr lang="en-GB" sz="1600" dirty="0" smtClean="0">
              <a:solidFill>
                <a:srgbClr val="595959"/>
              </a:solidFill>
              <a:latin typeface="Menlo Regular"/>
              <a:cs typeface="Menlo Regular"/>
            </a:endParaRPr>
          </a:p>
          <a:p>
            <a:pPr marL="285750" indent="-285750">
              <a:lnSpc>
                <a:spcPct val="150000"/>
              </a:lnSpc>
              <a:buFont typeface="Arial"/>
              <a:buChar char="•"/>
            </a:pPr>
            <a:r>
              <a:rPr lang="en-GB" sz="1600" dirty="0" smtClean="0">
                <a:solidFill>
                  <a:srgbClr val="595959"/>
                </a:solidFill>
                <a:latin typeface="Menlo Regular"/>
                <a:cs typeface="Menlo Regular"/>
              </a:rPr>
              <a:t>Low </a:t>
            </a:r>
            <a:r>
              <a:rPr lang="en-GB" sz="1600" dirty="0">
                <a:solidFill>
                  <a:srgbClr val="595959"/>
                </a:solidFill>
                <a:latin typeface="Menlo Regular"/>
                <a:cs typeface="Menlo Regular"/>
              </a:rPr>
              <a:t>student </a:t>
            </a:r>
            <a:r>
              <a:rPr lang="en-GB" sz="1600" dirty="0" smtClean="0">
                <a:solidFill>
                  <a:srgbClr val="595959"/>
                </a:solidFill>
                <a:latin typeface="Menlo Regular"/>
                <a:cs typeface="Menlo Regular"/>
              </a:rPr>
              <a:t>recruitment</a:t>
            </a:r>
          </a:p>
          <a:p>
            <a:pPr marL="285750" indent="-285750">
              <a:lnSpc>
                <a:spcPct val="150000"/>
              </a:lnSpc>
              <a:buFont typeface="Arial"/>
              <a:buChar char="•"/>
            </a:pPr>
            <a:r>
              <a:rPr lang="en-GB" sz="1600" dirty="0" smtClean="0">
                <a:solidFill>
                  <a:srgbClr val="595959"/>
                </a:solidFill>
                <a:latin typeface="Menlo Regular"/>
                <a:cs typeface="Menlo Regular"/>
              </a:rPr>
              <a:t>Overall </a:t>
            </a:r>
            <a:r>
              <a:rPr lang="en-GB" sz="1600" dirty="0">
                <a:solidFill>
                  <a:srgbClr val="595959"/>
                </a:solidFill>
                <a:latin typeface="Menlo Regular"/>
                <a:cs typeface="Menlo Regular"/>
              </a:rPr>
              <a:t>school intake (</a:t>
            </a:r>
            <a:r>
              <a:rPr lang="en-GB" sz="1600" dirty="0" smtClean="0">
                <a:solidFill>
                  <a:srgbClr val="595959"/>
                </a:solidFill>
                <a:latin typeface="Menlo Regular"/>
                <a:cs typeface="Menlo Regular"/>
              </a:rPr>
              <a:t>gender balance, and prior academic attainment)</a:t>
            </a:r>
          </a:p>
          <a:p>
            <a:pPr marL="285750" indent="-285750">
              <a:lnSpc>
                <a:spcPct val="150000"/>
              </a:lnSpc>
              <a:buFont typeface="Arial"/>
              <a:buChar char="•"/>
            </a:pPr>
            <a:r>
              <a:rPr lang="en-GB" sz="1600" dirty="0" smtClean="0">
                <a:solidFill>
                  <a:srgbClr val="595959"/>
                </a:solidFill>
                <a:latin typeface="Menlo Regular"/>
                <a:cs typeface="Menlo Regular"/>
              </a:rPr>
              <a:t>Perceived dissonance </a:t>
            </a:r>
            <a:r>
              <a:rPr lang="en-GB" sz="1600" dirty="0">
                <a:solidFill>
                  <a:srgbClr val="595959"/>
                </a:solidFill>
                <a:latin typeface="Menlo Regular"/>
                <a:cs typeface="Menlo Regular"/>
              </a:rPr>
              <a:t>between staff expectations versus </a:t>
            </a:r>
            <a:r>
              <a:rPr lang="en-GB" sz="1600" dirty="0" smtClean="0">
                <a:solidFill>
                  <a:srgbClr val="595959"/>
                </a:solidFill>
                <a:latin typeface="Menlo Regular"/>
                <a:cs typeface="Menlo Regular"/>
              </a:rPr>
              <a:t>practice </a:t>
            </a:r>
          </a:p>
          <a:p>
            <a:pPr marL="285750" indent="-285750">
              <a:lnSpc>
                <a:spcPct val="150000"/>
              </a:lnSpc>
              <a:buFont typeface="Arial"/>
              <a:buChar char="•"/>
            </a:pPr>
            <a:r>
              <a:rPr lang="en-GB" sz="1600" dirty="0" smtClean="0">
                <a:solidFill>
                  <a:srgbClr val="595959"/>
                </a:solidFill>
                <a:latin typeface="Menlo Regular"/>
                <a:cs typeface="Menlo Regular"/>
              </a:rPr>
              <a:t>Staff perception that the UTC was operating in a highly competitive environment</a:t>
            </a:r>
          </a:p>
          <a:p>
            <a:pPr marL="285750" indent="-285750">
              <a:buFont typeface="Arial"/>
              <a:buChar char="•"/>
            </a:pPr>
            <a:endParaRPr lang="en-GB" sz="1600" dirty="0" smtClean="0">
              <a:solidFill>
                <a:srgbClr val="595959"/>
              </a:solidFill>
              <a:latin typeface="Menlo Regular"/>
              <a:cs typeface="Menlo Regular"/>
            </a:endParaRPr>
          </a:p>
          <a:p>
            <a:pPr marL="285750" indent="-285750">
              <a:buFont typeface="Arial"/>
              <a:buChar char="•"/>
            </a:pPr>
            <a:endParaRPr lang="en-GB" sz="1600" dirty="0" smtClean="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8998810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smtClean="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7732"/>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pic>
        <p:nvPicPr>
          <p:cNvPr id="2" name="Picture 1"/>
          <p:cNvPicPr>
            <a:picLocks noChangeAspect="1"/>
          </p:cNvPicPr>
          <p:nvPr/>
        </p:nvPicPr>
        <p:blipFill>
          <a:blip r:embed="rId4"/>
          <a:stretch>
            <a:fillRect/>
          </a:stretch>
        </p:blipFill>
        <p:spPr>
          <a:xfrm>
            <a:off x="863600" y="1187894"/>
            <a:ext cx="7327900" cy="4396741"/>
          </a:xfrm>
          <a:prstGeom prst="rect">
            <a:avLst/>
          </a:prstGeom>
        </p:spPr>
      </p:pic>
      <p:sp>
        <p:nvSpPr>
          <p:cNvPr id="8" name="TextBox 7"/>
          <p:cNvSpPr txBox="1"/>
          <p:nvPr/>
        </p:nvSpPr>
        <p:spPr>
          <a:xfrm>
            <a:off x="508000" y="622694"/>
            <a:ext cx="7411254" cy="369332"/>
          </a:xfrm>
          <a:prstGeom prst="rect">
            <a:avLst/>
          </a:prstGeom>
          <a:noFill/>
        </p:spPr>
        <p:txBody>
          <a:bodyPr wrap="none" rtlCol="0">
            <a:spAutoFit/>
          </a:bodyPr>
          <a:lstStyle/>
          <a:p>
            <a:r>
              <a:rPr lang="en-US" b="1" dirty="0" smtClean="0">
                <a:solidFill>
                  <a:srgbClr val="595959"/>
                </a:solidFill>
                <a:latin typeface="Menlo Regular"/>
                <a:cs typeface="Menlo Regular"/>
              </a:rPr>
              <a:t>GREATER MANCHESTER UTC - seventh UTC to close (2017) </a:t>
            </a:r>
            <a:endParaRPr lang="en-US" b="1" dirty="0">
              <a:solidFill>
                <a:srgbClr val="595959"/>
              </a:solidFill>
              <a:latin typeface="Menlo Regular"/>
              <a:cs typeface="Menlo Regular"/>
            </a:endParaRPr>
          </a:p>
        </p:txBody>
      </p:sp>
    </p:spTree>
    <p:extLst>
      <p:ext uri="{BB962C8B-B14F-4D97-AF65-F5344CB8AC3E}">
        <p14:creationId xmlns:p14="http://schemas.microsoft.com/office/powerpoint/2010/main" val="190016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solidFill>
                <a:srgbClr val="F17732"/>
              </a:solidFill>
            </a:endParaRPr>
          </a:p>
          <a:p>
            <a:endParaRPr lang="en-US" dirty="0">
              <a:solidFill>
                <a:srgbClr val="F17732"/>
              </a:solidFill>
            </a:endParaRPr>
          </a:p>
          <a:p>
            <a:endParaRPr lang="en-US" dirty="0">
              <a:solidFill>
                <a:srgbClr val="F17732"/>
              </a:solidFill>
            </a:endParaRPr>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sp>
        <p:nvSpPr>
          <p:cNvPr id="18" name="TextBox 17"/>
          <p:cNvSpPr txBox="1"/>
          <p:nvPr/>
        </p:nvSpPr>
        <p:spPr>
          <a:xfrm>
            <a:off x="958464" y="734809"/>
            <a:ext cx="7342658" cy="4934685"/>
          </a:xfrm>
          <a:prstGeom prst="rect">
            <a:avLst/>
          </a:prstGeom>
          <a:noFill/>
        </p:spPr>
        <p:txBody>
          <a:bodyPr wrap="square" rtlCol="0">
            <a:spAutoFit/>
          </a:bodyPr>
          <a:lstStyle/>
          <a:p>
            <a:r>
              <a:rPr lang="en-GB" b="1" dirty="0" smtClean="0">
                <a:solidFill>
                  <a:srgbClr val="595959"/>
                </a:solidFill>
                <a:latin typeface="Menlo Regular"/>
                <a:cs typeface="Menlo Regular"/>
              </a:rPr>
              <a:t>RESEARCH QUESTION </a:t>
            </a:r>
          </a:p>
          <a:p>
            <a:endParaRPr lang="en-GB" b="1" dirty="0">
              <a:solidFill>
                <a:srgbClr val="595959"/>
              </a:solidFill>
              <a:latin typeface="Menlo Regular"/>
              <a:cs typeface="Menlo Regular"/>
            </a:endParaRPr>
          </a:p>
          <a:p>
            <a:pPr>
              <a:lnSpc>
                <a:spcPct val="150000"/>
              </a:lnSpc>
            </a:pPr>
            <a:r>
              <a:rPr lang="en-GB" sz="1600" b="1" dirty="0" smtClean="0">
                <a:solidFill>
                  <a:srgbClr val="595959"/>
                </a:solidFill>
                <a:latin typeface="Menlo Regular"/>
                <a:cs typeface="Menlo Regular"/>
              </a:rPr>
              <a:t>“How </a:t>
            </a:r>
            <a:r>
              <a:rPr lang="en-GB" sz="1600" b="1" dirty="0">
                <a:solidFill>
                  <a:srgbClr val="595959"/>
                </a:solidFill>
                <a:latin typeface="Menlo Regular"/>
                <a:cs typeface="Menlo Regular"/>
              </a:rPr>
              <a:t>do UTC leaders perceive of and respond to competitive practices?” </a:t>
            </a:r>
            <a:endParaRPr lang="en-GB" sz="1600" dirty="0">
              <a:solidFill>
                <a:srgbClr val="595959"/>
              </a:solidFill>
              <a:latin typeface="Menlo Regular"/>
              <a:cs typeface="Menlo Regular"/>
            </a:endParaRPr>
          </a:p>
          <a:p>
            <a:r>
              <a:rPr lang="en-GB" sz="1600" b="1" dirty="0">
                <a:solidFill>
                  <a:srgbClr val="595959"/>
                </a:solidFill>
                <a:latin typeface="Menlo Regular"/>
                <a:cs typeface="Menlo Regular"/>
              </a:rPr>
              <a:t> </a:t>
            </a:r>
            <a:endParaRPr lang="en-GB" sz="1600" dirty="0">
              <a:solidFill>
                <a:srgbClr val="595959"/>
              </a:solidFill>
              <a:latin typeface="Menlo Regular"/>
              <a:cs typeface="Menlo Regular"/>
            </a:endParaRPr>
          </a:p>
          <a:p>
            <a:pPr marL="285750" lvl="0" indent="-285750">
              <a:lnSpc>
                <a:spcPct val="150000"/>
              </a:lnSpc>
              <a:buFont typeface="Arial"/>
              <a:buChar char="•"/>
            </a:pPr>
            <a:r>
              <a:rPr lang="en-GB" sz="1600" dirty="0" smtClean="0">
                <a:solidFill>
                  <a:srgbClr val="595959"/>
                </a:solidFill>
                <a:latin typeface="Menlo Regular"/>
                <a:cs typeface="Menlo Regular"/>
              </a:rPr>
              <a:t>What </a:t>
            </a:r>
            <a:r>
              <a:rPr lang="en-GB" sz="1600" dirty="0">
                <a:solidFill>
                  <a:srgbClr val="595959"/>
                </a:solidFill>
                <a:latin typeface="Menlo Regular"/>
                <a:cs typeface="Menlo Regular"/>
              </a:rPr>
              <a:t>competitive pressure </a:t>
            </a:r>
            <a:r>
              <a:rPr lang="en-GB" sz="1600" dirty="0" smtClean="0">
                <a:solidFill>
                  <a:srgbClr val="595959"/>
                </a:solidFill>
                <a:latin typeface="Menlo Regular"/>
                <a:cs typeface="Menlo Regular"/>
              </a:rPr>
              <a:t>and </a:t>
            </a:r>
            <a:r>
              <a:rPr lang="en-GB" sz="1600" dirty="0">
                <a:solidFill>
                  <a:srgbClr val="595959"/>
                </a:solidFill>
                <a:latin typeface="Menlo Regular"/>
                <a:cs typeface="Menlo Regular"/>
              </a:rPr>
              <a:t>practices </a:t>
            </a:r>
            <a:r>
              <a:rPr lang="en-GB" sz="1600" dirty="0" smtClean="0">
                <a:solidFill>
                  <a:srgbClr val="595959"/>
                </a:solidFill>
                <a:latin typeface="Menlo Regular"/>
                <a:cs typeface="Menlo Regular"/>
              </a:rPr>
              <a:t>have leaders’ perceived </a:t>
            </a:r>
            <a:r>
              <a:rPr lang="en-GB" sz="1600" dirty="0">
                <a:solidFill>
                  <a:srgbClr val="595959"/>
                </a:solidFill>
                <a:latin typeface="Menlo Regular"/>
                <a:cs typeface="Menlo Regular"/>
              </a:rPr>
              <a:t>when leading UTC technical education in </a:t>
            </a:r>
            <a:r>
              <a:rPr lang="en-GB" sz="1600" dirty="0" smtClean="0">
                <a:solidFill>
                  <a:srgbClr val="595959"/>
                </a:solidFill>
                <a:latin typeface="Menlo Regular"/>
                <a:cs typeface="Menlo Regular"/>
              </a:rPr>
              <a:t>their </a:t>
            </a:r>
            <a:r>
              <a:rPr lang="en-GB" sz="1600" dirty="0">
                <a:solidFill>
                  <a:srgbClr val="595959"/>
                </a:solidFill>
                <a:latin typeface="Menlo Regular"/>
                <a:cs typeface="Menlo Regular"/>
              </a:rPr>
              <a:t>lived market</a:t>
            </a:r>
            <a:r>
              <a:rPr lang="en-GB" sz="1600" dirty="0" smtClean="0">
                <a:solidFill>
                  <a:srgbClr val="595959"/>
                </a:solidFill>
                <a:latin typeface="Menlo Regular"/>
                <a:cs typeface="Menlo Regular"/>
              </a:rPr>
              <a:t>?</a:t>
            </a:r>
          </a:p>
          <a:p>
            <a:pPr marL="285750" lvl="0" indent="-285750">
              <a:lnSpc>
                <a:spcPct val="150000"/>
              </a:lnSpc>
              <a:buFont typeface="Arial"/>
              <a:buChar char="•"/>
            </a:pPr>
            <a:endParaRPr lang="en-GB" sz="1600" dirty="0">
              <a:solidFill>
                <a:srgbClr val="595959"/>
              </a:solidFill>
              <a:latin typeface="Menlo Regular"/>
              <a:cs typeface="Menlo Regular"/>
            </a:endParaRPr>
          </a:p>
          <a:p>
            <a:pPr marL="285750" lvl="0" indent="-285750">
              <a:lnSpc>
                <a:spcPct val="150000"/>
              </a:lnSpc>
              <a:buFont typeface="Arial"/>
              <a:buChar char="•"/>
            </a:pPr>
            <a:r>
              <a:rPr lang="en-GB" sz="1600" dirty="0">
                <a:solidFill>
                  <a:srgbClr val="595959"/>
                </a:solidFill>
                <a:latin typeface="Menlo Regular"/>
                <a:cs typeface="Menlo Regular"/>
              </a:rPr>
              <a:t>What are the mediating factors leaders </a:t>
            </a:r>
            <a:r>
              <a:rPr lang="en-GB" sz="1600" dirty="0" smtClean="0">
                <a:solidFill>
                  <a:srgbClr val="595959"/>
                </a:solidFill>
                <a:latin typeface="Menlo Regular"/>
                <a:cs typeface="Menlo Regular"/>
              </a:rPr>
              <a:t>considered?</a:t>
            </a:r>
          </a:p>
          <a:p>
            <a:pPr marL="285750" lvl="0" indent="-285750">
              <a:lnSpc>
                <a:spcPct val="150000"/>
              </a:lnSpc>
              <a:buFont typeface="Arial"/>
              <a:buChar char="•"/>
            </a:pPr>
            <a:endParaRPr lang="en-GB" sz="1600" dirty="0">
              <a:solidFill>
                <a:srgbClr val="595959"/>
              </a:solidFill>
              <a:latin typeface="Menlo Regular"/>
              <a:cs typeface="Menlo Regular"/>
            </a:endParaRPr>
          </a:p>
          <a:p>
            <a:pPr marL="285750" lvl="0" indent="-285750">
              <a:lnSpc>
                <a:spcPct val="150000"/>
              </a:lnSpc>
              <a:buFont typeface="Arial"/>
              <a:buChar char="•"/>
            </a:pPr>
            <a:r>
              <a:rPr lang="en-GB" sz="1600" dirty="0">
                <a:solidFill>
                  <a:srgbClr val="595959"/>
                </a:solidFill>
                <a:latin typeface="Menlo Regular"/>
                <a:cs typeface="Menlo Regular"/>
              </a:rPr>
              <a:t>What range of strategies </a:t>
            </a:r>
            <a:r>
              <a:rPr lang="en-GB" sz="1600" dirty="0" smtClean="0">
                <a:solidFill>
                  <a:srgbClr val="595959"/>
                </a:solidFill>
                <a:latin typeface="Menlo Regular"/>
                <a:cs typeface="Menlo Regular"/>
              </a:rPr>
              <a:t>did </a:t>
            </a:r>
            <a:r>
              <a:rPr lang="en-GB" sz="1600" dirty="0">
                <a:solidFill>
                  <a:srgbClr val="595959"/>
                </a:solidFill>
                <a:latin typeface="Menlo Regular"/>
                <a:cs typeface="Menlo Regular"/>
              </a:rPr>
              <a:t>leaders </a:t>
            </a:r>
            <a:r>
              <a:rPr lang="en-GB" sz="1600" dirty="0" smtClean="0">
                <a:solidFill>
                  <a:srgbClr val="595959"/>
                </a:solidFill>
                <a:latin typeface="Menlo Regular"/>
                <a:cs typeface="Menlo Regular"/>
              </a:rPr>
              <a:t>adopt </a:t>
            </a:r>
            <a:r>
              <a:rPr lang="en-GB" sz="1600" dirty="0">
                <a:solidFill>
                  <a:srgbClr val="595959"/>
                </a:solidFill>
                <a:latin typeface="Menlo Regular"/>
                <a:cs typeface="Menlo Regular"/>
              </a:rPr>
              <a:t>in </a:t>
            </a:r>
            <a:r>
              <a:rPr lang="en-GB" sz="1600" dirty="0" smtClean="0">
                <a:solidFill>
                  <a:srgbClr val="595959"/>
                </a:solidFill>
                <a:latin typeface="Menlo Regular"/>
                <a:cs typeface="Menlo Regular"/>
              </a:rPr>
              <a:t>response, and what were the outcomes for those leaders</a:t>
            </a:r>
            <a:r>
              <a:rPr lang="en-GB" sz="1600" dirty="0">
                <a:solidFill>
                  <a:srgbClr val="595959"/>
                </a:solidFill>
                <a:latin typeface="Menlo Regular"/>
                <a:cs typeface="Menlo Regular"/>
              </a:rPr>
              <a:t>, their </a:t>
            </a:r>
            <a:r>
              <a:rPr lang="en-GB" sz="1600" dirty="0" smtClean="0">
                <a:solidFill>
                  <a:srgbClr val="595959"/>
                </a:solidFill>
                <a:latin typeface="Menlo Regular"/>
                <a:cs typeface="Menlo Regular"/>
              </a:rPr>
              <a:t>UTC and its students?</a:t>
            </a:r>
            <a:endParaRPr lang="en-GB" sz="1600" dirty="0">
              <a:solidFill>
                <a:srgbClr val="595959"/>
              </a:solidFill>
              <a:latin typeface="Menlo Regular"/>
              <a:cs typeface="Menlo Regular"/>
            </a:endParaRPr>
          </a:p>
        </p:txBody>
      </p:sp>
      <p:sp>
        <p:nvSpPr>
          <p:cNvPr id="7" name="TextBox 6"/>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3511914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971581"/>
            <a:ext cx="9144000" cy="923330"/>
          </a:xfrm>
          <a:prstGeom prst="rect">
            <a:avLst/>
          </a:prstGeom>
          <a:solidFill>
            <a:srgbClr val="F16100"/>
          </a:solid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32288" y="5971581"/>
            <a:ext cx="1002579" cy="886419"/>
          </a:xfrm>
          <a:prstGeom prst="rect">
            <a:avLst/>
          </a:prstGeom>
          <a:solidFill>
            <a:srgbClr val="F16100"/>
          </a:solidFill>
        </p:spPr>
      </p:pic>
      <p:sp>
        <p:nvSpPr>
          <p:cNvPr id="12" name="Rectangle 11"/>
          <p:cNvSpPr/>
          <p:nvPr/>
        </p:nvSpPr>
        <p:spPr>
          <a:xfrm>
            <a:off x="0" y="142388"/>
            <a:ext cx="9144000" cy="276999"/>
          </a:xfrm>
          <a:prstGeom prst="rect">
            <a:avLst/>
          </a:prstGeom>
          <a:solidFill>
            <a:schemeClr val="bg1">
              <a:lumMod val="85000"/>
            </a:schemeClr>
          </a:solidFill>
        </p:spPr>
        <p:txBody>
          <a:bodyPr wrap="square">
            <a:spAutoFit/>
          </a:bodyPr>
          <a:lstStyle/>
          <a:p>
            <a:pPr algn="ctr"/>
            <a:r>
              <a:rPr lang="en-US" sz="1200" dirty="0">
                <a:solidFill>
                  <a:srgbClr val="7F7F7F"/>
                </a:solidFill>
                <a:latin typeface="Menlo Regular"/>
                <a:cs typeface="Menlo Regular"/>
              </a:rPr>
              <a:t>5th International Conference on Employer Engagement in Education and Training</a:t>
            </a:r>
          </a:p>
        </p:txBody>
      </p:sp>
      <p:pic>
        <p:nvPicPr>
          <p:cNvPr id="11" name="Picture 10" descr="Macintosh HD:Users:diannegomery:Desktop:Screenshot 2018-02-12 20.42.36.png"/>
          <p:cNvPicPr/>
          <p:nvPr/>
        </p:nvPicPr>
        <p:blipFill>
          <a:blip r:embed="rId4">
            <a:extLst>
              <a:ext uri="{28A0092B-C50C-407E-A947-70E740481C1C}">
                <a14:useLocalDpi xmlns:a14="http://schemas.microsoft.com/office/drawing/2010/main" val="0"/>
              </a:ext>
            </a:extLst>
          </a:blip>
          <a:srcRect/>
          <a:stretch>
            <a:fillRect/>
          </a:stretch>
        </p:blipFill>
        <p:spPr bwMode="auto">
          <a:xfrm>
            <a:off x="1875692" y="973015"/>
            <a:ext cx="5206999" cy="4923693"/>
          </a:xfrm>
          <a:prstGeom prst="rect">
            <a:avLst/>
          </a:prstGeom>
          <a:noFill/>
          <a:ln w="6350" cmpd="sng">
            <a:solidFill>
              <a:schemeClr val="tx1"/>
            </a:solidFill>
          </a:ln>
        </p:spPr>
      </p:pic>
      <p:sp>
        <p:nvSpPr>
          <p:cNvPr id="2" name="TextBox 1"/>
          <p:cNvSpPr txBox="1"/>
          <p:nvPr/>
        </p:nvSpPr>
        <p:spPr>
          <a:xfrm>
            <a:off x="0" y="570753"/>
            <a:ext cx="9144000" cy="307777"/>
          </a:xfrm>
          <a:prstGeom prst="rect">
            <a:avLst/>
          </a:prstGeom>
          <a:noFill/>
        </p:spPr>
        <p:txBody>
          <a:bodyPr wrap="square" rtlCol="0">
            <a:spAutoFit/>
          </a:bodyPr>
          <a:lstStyle/>
          <a:p>
            <a:pPr algn="ctr"/>
            <a:r>
              <a:rPr lang="en-US" sz="1400" b="1" dirty="0" smtClean="0">
                <a:solidFill>
                  <a:srgbClr val="595959"/>
                </a:solidFill>
                <a:latin typeface="Menlo Regular"/>
                <a:cs typeface="Menlo Regular"/>
              </a:rPr>
              <a:t>JABBAR’S (2015) CONCEPTUAL FRAMEWORK – ADAPTED TO REFLECT THE CONTEXT IN ENGLAND</a:t>
            </a:r>
            <a:endParaRPr lang="en-US" sz="1400" b="1" dirty="0">
              <a:solidFill>
                <a:srgbClr val="595959"/>
              </a:solidFill>
              <a:latin typeface="Menlo Regular"/>
              <a:cs typeface="Menlo Regular"/>
            </a:endParaRPr>
          </a:p>
        </p:txBody>
      </p:sp>
      <p:sp>
        <p:nvSpPr>
          <p:cNvPr id="8" name="TextBox 7"/>
          <p:cNvSpPr txBox="1"/>
          <p:nvPr/>
        </p:nvSpPr>
        <p:spPr>
          <a:xfrm>
            <a:off x="2330101" y="6334716"/>
            <a:ext cx="4940625" cy="261610"/>
          </a:xfrm>
          <a:prstGeom prst="rect">
            <a:avLst/>
          </a:prstGeom>
          <a:noFill/>
        </p:spPr>
        <p:txBody>
          <a:bodyPr wrap="none" rtlCol="0">
            <a:spAutoFit/>
          </a:bodyPr>
          <a:lstStyle/>
          <a:p>
            <a:r>
              <a:rPr lang="en-US" sz="1100" dirty="0" smtClean="0">
                <a:solidFill>
                  <a:srgbClr val="595959"/>
                </a:solidFill>
                <a:latin typeface="Menlo Regular"/>
                <a:cs typeface="Menlo Regular"/>
              </a:rPr>
              <a:t>Dianne Gomery, EdD Student, UCL Institute of Education</a:t>
            </a:r>
            <a:endParaRPr lang="en-US" sz="1100" dirty="0">
              <a:solidFill>
                <a:srgbClr val="595959"/>
              </a:solidFill>
              <a:latin typeface="Menlo Regular"/>
              <a:cs typeface="Menlo Regular"/>
            </a:endParaRPr>
          </a:p>
        </p:txBody>
      </p:sp>
    </p:spTree>
    <p:extLst>
      <p:ext uri="{BB962C8B-B14F-4D97-AF65-F5344CB8AC3E}">
        <p14:creationId xmlns:p14="http://schemas.microsoft.com/office/powerpoint/2010/main" val="28121950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2777</TotalTime>
  <Words>2622</Words>
  <Application>Microsoft Macintosh PowerPoint</Application>
  <PresentationFormat>On-screen Show (4:3)</PresentationFormat>
  <Paragraphs>328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GOMERY</dc:creator>
  <cp:lastModifiedBy>DIANNE  GOMERY</cp:lastModifiedBy>
  <cp:revision>297</cp:revision>
  <cp:lastPrinted>2018-07-03T15:45:52Z</cp:lastPrinted>
  <dcterms:created xsi:type="dcterms:W3CDTF">2018-06-01T08:36:41Z</dcterms:created>
  <dcterms:modified xsi:type="dcterms:W3CDTF">2018-07-03T16:21:38Z</dcterms:modified>
</cp:coreProperties>
</file>