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9" r:id="rId2"/>
    <p:sldId id="296" r:id="rId3"/>
    <p:sldId id="300" r:id="rId4"/>
    <p:sldId id="293" r:id="rId5"/>
    <p:sldId id="282" r:id="rId6"/>
    <p:sldId id="281" r:id="rId7"/>
    <p:sldId id="283" r:id="rId8"/>
    <p:sldId id="292" r:id="rId9"/>
    <p:sldId id="290" r:id="rId10"/>
    <p:sldId id="288" r:id="rId11"/>
    <p:sldId id="295"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3" pos="2955" userDrawn="1">
          <p15:clr>
            <a:srgbClr val="A4A3A4"/>
          </p15:clr>
        </p15:guide>
        <p15:guide id="4" orient="horz" pos="3929" userDrawn="1">
          <p15:clr>
            <a:srgbClr val="A4A3A4"/>
          </p15:clr>
        </p15:guide>
        <p15:guide id="5" orient="horz" pos="1344" userDrawn="1">
          <p15:clr>
            <a:srgbClr val="A4A3A4"/>
          </p15:clr>
        </p15:guide>
        <p15:guide id="6" pos="2910" userDrawn="1">
          <p15:clr>
            <a:srgbClr val="A4A3A4"/>
          </p15:clr>
        </p15:guide>
        <p15:guide id="7" orient="horz" pos="12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F4C"/>
    <a:srgbClr val="C55A8B"/>
    <a:srgbClr val="F5CD48"/>
    <a:srgbClr val="CBD14C"/>
    <a:srgbClr val="F6BE00"/>
    <a:srgbClr val="F4CD48"/>
    <a:srgbClr val="7DC6CF"/>
    <a:srgbClr val="F4F4F4"/>
    <a:srgbClr val="B5BD0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60"/>
  </p:normalViewPr>
  <p:slideViewPr>
    <p:cSldViewPr snapToGrid="0" showGuides="1">
      <p:cViewPr varScale="1">
        <p:scale>
          <a:sx n="108" d="100"/>
          <a:sy n="108" d="100"/>
        </p:scale>
        <p:origin x="744" y="108"/>
      </p:cViewPr>
      <p:guideLst>
        <p:guide orient="horz" pos="1026"/>
        <p:guide pos="2955"/>
        <p:guide orient="horz" pos="3929"/>
        <p:guide orient="horz" pos="1344"/>
        <p:guide pos="2910"/>
        <p:guide orient="horz" pos="12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766369-8274-4A17-B250-BD15F842EE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F497C42-FDFD-43A1-9C90-4D4816A3B3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4C477F-8A30-4B5B-9AAD-61AAF809D676}" type="datetimeFigureOut">
              <a:rPr lang="en-GB" smtClean="0"/>
              <a:t>15/06/2018</a:t>
            </a:fld>
            <a:endParaRPr lang="en-GB"/>
          </a:p>
        </p:txBody>
      </p:sp>
      <p:sp>
        <p:nvSpPr>
          <p:cNvPr id="4" name="Footer Placeholder 3">
            <a:extLst>
              <a:ext uri="{FF2B5EF4-FFF2-40B4-BE49-F238E27FC236}">
                <a16:creationId xmlns:a16="http://schemas.microsoft.com/office/drawing/2014/main" id="{0A3E876B-2978-4DB3-B88B-6E0BA27619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EA9290B-6222-40C1-A6F1-E285E8F8EE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FBE9CB-320D-417C-988B-0309A8425651}" type="slidenum">
              <a:rPr lang="en-GB" smtClean="0"/>
              <a:t>‹#›</a:t>
            </a:fld>
            <a:endParaRPr lang="en-GB"/>
          </a:p>
        </p:txBody>
      </p:sp>
    </p:spTree>
    <p:extLst>
      <p:ext uri="{BB962C8B-B14F-4D97-AF65-F5344CB8AC3E}">
        <p14:creationId xmlns:p14="http://schemas.microsoft.com/office/powerpoint/2010/main" val="539494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0D03F-6C1C-4774-BBCA-EB1C8FDA7AC3}" type="datetimeFigureOut">
              <a:rPr lang="en-GB" smtClean="0"/>
              <a:t>15/06/2018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119BB-714C-4777-B48C-D905075D09A5}" type="slidenum">
              <a:rPr lang="en-GB" smtClean="0"/>
              <a:t>‹#›</a:t>
            </a:fld>
            <a:endParaRPr lang="en-GB"/>
          </a:p>
        </p:txBody>
      </p:sp>
    </p:spTree>
    <p:extLst>
      <p:ext uri="{BB962C8B-B14F-4D97-AF65-F5344CB8AC3E}">
        <p14:creationId xmlns:p14="http://schemas.microsoft.com/office/powerpoint/2010/main" val="211590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5119BB-714C-4777-B48C-D905075D09A5}" type="slidenum">
              <a:rPr lang="en-GB" smtClean="0"/>
              <a:t>4</a:t>
            </a:fld>
            <a:endParaRPr lang="en-GB"/>
          </a:p>
        </p:txBody>
      </p:sp>
    </p:spTree>
    <p:extLst>
      <p:ext uri="{BB962C8B-B14F-4D97-AF65-F5344CB8AC3E}">
        <p14:creationId xmlns:p14="http://schemas.microsoft.com/office/powerpoint/2010/main" val="170302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5119BB-714C-4777-B48C-D905075D09A5}" type="slidenum">
              <a:rPr lang="en-GB" smtClean="0"/>
              <a:t>5</a:t>
            </a:fld>
            <a:endParaRPr lang="en-GB"/>
          </a:p>
        </p:txBody>
      </p:sp>
    </p:spTree>
    <p:extLst>
      <p:ext uri="{BB962C8B-B14F-4D97-AF65-F5344CB8AC3E}">
        <p14:creationId xmlns:p14="http://schemas.microsoft.com/office/powerpoint/2010/main" val="283664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5119BB-714C-4777-B48C-D905075D09A5}" type="slidenum">
              <a:rPr lang="en-GB" smtClean="0"/>
              <a:t>6</a:t>
            </a:fld>
            <a:endParaRPr lang="en-GB"/>
          </a:p>
        </p:txBody>
      </p:sp>
    </p:spTree>
    <p:extLst>
      <p:ext uri="{BB962C8B-B14F-4D97-AF65-F5344CB8AC3E}">
        <p14:creationId xmlns:p14="http://schemas.microsoft.com/office/powerpoint/2010/main" val="464707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5119BB-714C-4777-B48C-D905075D09A5}" type="slidenum">
              <a:rPr lang="en-GB" smtClean="0"/>
              <a:t>7</a:t>
            </a:fld>
            <a:endParaRPr lang="en-GB"/>
          </a:p>
        </p:txBody>
      </p:sp>
    </p:spTree>
    <p:extLst>
      <p:ext uri="{BB962C8B-B14F-4D97-AF65-F5344CB8AC3E}">
        <p14:creationId xmlns:p14="http://schemas.microsoft.com/office/powerpoint/2010/main" val="118238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5119BB-714C-4777-B48C-D905075D09A5}" type="slidenum">
              <a:rPr lang="en-GB" smtClean="0"/>
              <a:t>11</a:t>
            </a:fld>
            <a:endParaRPr lang="en-GB"/>
          </a:p>
        </p:txBody>
      </p:sp>
    </p:spTree>
    <p:extLst>
      <p:ext uri="{BB962C8B-B14F-4D97-AF65-F5344CB8AC3E}">
        <p14:creationId xmlns:p14="http://schemas.microsoft.com/office/powerpoint/2010/main" val="103588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44D327-4147-4EAA-A3F5-A8A1CA8EFFB0}"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CB744-1D59-495E-9745-F4699BBEE9B1}" type="slidenum">
              <a:rPr lang="en-GB" smtClean="0"/>
              <a:t>‹#›</a:t>
            </a:fld>
            <a:endParaRPr lang="en-GB"/>
          </a:p>
        </p:txBody>
      </p:sp>
    </p:spTree>
    <p:extLst>
      <p:ext uri="{BB962C8B-B14F-4D97-AF65-F5344CB8AC3E}">
        <p14:creationId xmlns:p14="http://schemas.microsoft.com/office/powerpoint/2010/main" val="123642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44D327-4147-4EAA-A3F5-A8A1CA8EFFB0}"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CB744-1D59-495E-9745-F4699BBEE9B1}" type="slidenum">
              <a:rPr lang="en-GB" smtClean="0"/>
              <a:t>‹#›</a:t>
            </a:fld>
            <a:endParaRPr lang="en-GB"/>
          </a:p>
        </p:txBody>
      </p:sp>
    </p:spTree>
    <p:extLst>
      <p:ext uri="{BB962C8B-B14F-4D97-AF65-F5344CB8AC3E}">
        <p14:creationId xmlns:p14="http://schemas.microsoft.com/office/powerpoint/2010/main" val="218098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44D327-4147-4EAA-A3F5-A8A1CA8EFFB0}"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CB744-1D59-495E-9745-F4699BBEE9B1}" type="slidenum">
              <a:rPr lang="en-GB" smtClean="0"/>
              <a:t>‹#›</a:t>
            </a:fld>
            <a:endParaRPr lang="en-GB"/>
          </a:p>
        </p:txBody>
      </p:sp>
    </p:spTree>
    <p:extLst>
      <p:ext uri="{BB962C8B-B14F-4D97-AF65-F5344CB8AC3E}">
        <p14:creationId xmlns:p14="http://schemas.microsoft.com/office/powerpoint/2010/main" val="344930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44D327-4147-4EAA-A3F5-A8A1CA8EFFB0}"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CB744-1D59-495E-9745-F4699BBEE9B1}" type="slidenum">
              <a:rPr lang="en-GB" smtClean="0"/>
              <a:t>‹#›</a:t>
            </a:fld>
            <a:endParaRPr lang="en-GB"/>
          </a:p>
        </p:txBody>
      </p:sp>
    </p:spTree>
    <p:extLst>
      <p:ext uri="{BB962C8B-B14F-4D97-AF65-F5344CB8AC3E}">
        <p14:creationId xmlns:p14="http://schemas.microsoft.com/office/powerpoint/2010/main" val="199542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4D327-4147-4EAA-A3F5-A8A1CA8EFFB0}"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CB744-1D59-495E-9745-F4699BBEE9B1}" type="slidenum">
              <a:rPr lang="en-GB" smtClean="0"/>
              <a:t>‹#›</a:t>
            </a:fld>
            <a:endParaRPr lang="en-GB"/>
          </a:p>
        </p:txBody>
      </p:sp>
    </p:spTree>
    <p:extLst>
      <p:ext uri="{BB962C8B-B14F-4D97-AF65-F5344CB8AC3E}">
        <p14:creationId xmlns:p14="http://schemas.microsoft.com/office/powerpoint/2010/main" val="117888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44D327-4147-4EAA-A3F5-A8A1CA8EFFB0}" type="datetimeFigureOut">
              <a:rPr lang="en-GB" smtClean="0"/>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9CB744-1D59-495E-9745-F4699BBEE9B1}" type="slidenum">
              <a:rPr lang="en-GB" smtClean="0"/>
              <a:t>‹#›</a:t>
            </a:fld>
            <a:endParaRPr lang="en-GB"/>
          </a:p>
        </p:txBody>
      </p:sp>
    </p:spTree>
    <p:extLst>
      <p:ext uri="{BB962C8B-B14F-4D97-AF65-F5344CB8AC3E}">
        <p14:creationId xmlns:p14="http://schemas.microsoft.com/office/powerpoint/2010/main" val="108397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44D327-4147-4EAA-A3F5-A8A1CA8EFFB0}" type="datetimeFigureOut">
              <a:rPr lang="en-GB" smtClean="0"/>
              <a:t>15/06/2018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9CB744-1D59-495E-9745-F4699BBEE9B1}" type="slidenum">
              <a:rPr lang="en-GB" smtClean="0"/>
              <a:t>‹#›</a:t>
            </a:fld>
            <a:endParaRPr lang="en-GB"/>
          </a:p>
        </p:txBody>
      </p:sp>
    </p:spTree>
    <p:extLst>
      <p:ext uri="{BB962C8B-B14F-4D97-AF65-F5344CB8AC3E}">
        <p14:creationId xmlns:p14="http://schemas.microsoft.com/office/powerpoint/2010/main" val="353273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44D327-4147-4EAA-A3F5-A8A1CA8EFFB0}" type="datetimeFigureOut">
              <a:rPr lang="en-GB" smtClean="0"/>
              <a:t>15/06/2018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9CB744-1D59-495E-9745-F4699BBEE9B1}" type="slidenum">
              <a:rPr lang="en-GB" smtClean="0"/>
              <a:t>‹#›</a:t>
            </a:fld>
            <a:endParaRPr lang="en-GB"/>
          </a:p>
        </p:txBody>
      </p:sp>
    </p:spTree>
    <p:extLst>
      <p:ext uri="{BB962C8B-B14F-4D97-AF65-F5344CB8AC3E}">
        <p14:creationId xmlns:p14="http://schemas.microsoft.com/office/powerpoint/2010/main" val="14227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4D327-4147-4EAA-A3F5-A8A1CA8EFFB0}" type="datetimeFigureOut">
              <a:rPr lang="en-GB" smtClean="0"/>
              <a:t>15/06/2018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9CB744-1D59-495E-9745-F4699BBEE9B1}" type="slidenum">
              <a:rPr lang="en-GB" smtClean="0"/>
              <a:t>‹#›</a:t>
            </a:fld>
            <a:endParaRPr lang="en-GB"/>
          </a:p>
        </p:txBody>
      </p:sp>
    </p:spTree>
    <p:extLst>
      <p:ext uri="{BB962C8B-B14F-4D97-AF65-F5344CB8AC3E}">
        <p14:creationId xmlns:p14="http://schemas.microsoft.com/office/powerpoint/2010/main" val="294301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44D327-4147-4EAA-A3F5-A8A1CA8EFFB0}" type="datetimeFigureOut">
              <a:rPr lang="en-GB" smtClean="0"/>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9CB744-1D59-495E-9745-F4699BBEE9B1}" type="slidenum">
              <a:rPr lang="en-GB" smtClean="0"/>
              <a:t>‹#›</a:t>
            </a:fld>
            <a:endParaRPr lang="en-GB"/>
          </a:p>
        </p:txBody>
      </p:sp>
    </p:spTree>
    <p:extLst>
      <p:ext uri="{BB962C8B-B14F-4D97-AF65-F5344CB8AC3E}">
        <p14:creationId xmlns:p14="http://schemas.microsoft.com/office/powerpoint/2010/main" val="81009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44D327-4147-4EAA-A3F5-A8A1CA8EFFB0}" type="datetimeFigureOut">
              <a:rPr lang="en-GB" smtClean="0"/>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9CB744-1D59-495E-9745-F4699BBEE9B1}" type="slidenum">
              <a:rPr lang="en-GB" smtClean="0"/>
              <a:t>‹#›</a:t>
            </a:fld>
            <a:endParaRPr lang="en-GB"/>
          </a:p>
        </p:txBody>
      </p:sp>
    </p:spTree>
    <p:extLst>
      <p:ext uri="{BB962C8B-B14F-4D97-AF65-F5344CB8AC3E}">
        <p14:creationId xmlns:p14="http://schemas.microsoft.com/office/powerpoint/2010/main" val="331833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4D327-4147-4EAA-A3F5-A8A1CA8EFFB0}" type="datetimeFigureOut">
              <a:rPr lang="en-GB" smtClean="0"/>
              <a:t>15/06/2018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CB744-1D59-495E-9745-F4699BBEE9B1}" type="slidenum">
              <a:rPr lang="en-GB" smtClean="0"/>
              <a:t>‹#›</a:t>
            </a:fld>
            <a:endParaRPr lang="en-GB"/>
          </a:p>
        </p:txBody>
      </p:sp>
    </p:spTree>
    <p:extLst>
      <p:ext uri="{BB962C8B-B14F-4D97-AF65-F5344CB8AC3E}">
        <p14:creationId xmlns:p14="http://schemas.microsoft.com/office/powerpoint/2010/main" val="4114615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3131" y="2557272"/>
            <a:ext cx="10654019" cy="3908762"/>
          </a:xfrm>
          <a:prstGeom prst="rect">
            <a:avLst/>
          </a:prstGeom>
          <a:noFill/>
        </p:spPr>
        <p:txBody>
          <a:bodyPr wrap="square" rtlCol="0">
            <a:spAutoFit/>
          </a:bodyPr>
          <a:lstStyle/>
          <a:p>
            <a:pPr algn="ctr"/>
            <a:endParaRPr lang="en-GB" sz="2800" dirty="0">
              <a:latin typeface="Helvetica" pitchFamily="34" charset="0"/>
            </a:endParaRPr>
          </a:p>
          <a:p>
            <a:pPr algn="ctr"/>
            <a:r>
              <a:rPr lang="en-GB" sz="2400" dirty="0">
                <a:latin typeface="Helvetica" pitchFamily="34" charset="0"/>
              </a:rPr>
              <a:t>“With a degree I’ll get a good job”. </a:t>
            </a:r>
          </a:p>
          <a:p>
            <a:pPr algn="ctr"/>
            <a:r>
              <a:rPr lang="en-GB" sz="2400" dirty="0">
                <a:latin typeface="Helvetica" pitchFamily="34" charset="0"/>
              </a:rPr>
              <a:t>A role for employers in UCAS decision making?</a:t>
            </a:r>
          </a:p>
          <a:p>
            <a:pPr algn="ctr"/>
            <a:endParaRPr lang="en-GB" sz="2800" dirty="0">
              <a:latin typeface="Helvetica" pitchFamily="34" charset="0"/>
            </a:endParaRPr>
          </a:p>
          <a:p>
            <a:pPr algn="ctr"/>
            <a:r>
              <a:rPr lang="en-GB" sz="2000" dirty="0">
                <a:latin typeface="Helvetica" pitchFamily="34" charset="0"/>
              </a:rPr>
              <a:t>Dr Susan McGrath</a:t>
            </a:r>
          </a:p>
          <a:p>
            <a:pPr algn="ctr"/>
            <a:endParaRPr lang="en-GB" sz="4000" dirty="0">
              <a:latin typeface="Helvetica" pitchFamily="34" charset="0"/>
            </a:endParaRPr>
          </a:p>
          <a:p>
            <a:pPr algn="ctr"/>
            <a:r>
              <a:rPr lang="en-GB" sz="2000" dirty="0">
                <a:latin typeface="Helvetica" pitchFamily="34" charset="0"/>
              </a:rPr>
              <a:t>5</a:t>
            </a:r>
            <a:r>
              <a:rPr lang="en-GB" sz="2000" baseline="30000" dirty="0">
                <a:latin typeface="Helvetica" pitchFamily="34" charset="0"/>
              </a:rPr>
              <a:t>th</a:t>
            </a:r>
            <a:r>
              <a:rPr lang="en-GB" sz="2000" dirty="0">
                <a:latin typeface="Helvetica" pitchFamily="34" charset="0"/>
              </a:rPr>
              <a:t> International Conference on Employer Engagement in Education and Training</a:t>
            </a:r>
          </a:p>
          <a:p>
            <a:pPr algn="ctr"/>
            <a:r>
              <a:rPr lang="en-GB" sz="2000" dirty="0">
                <a:latin typeface="Helvetica" pitchFamily="34" charset="0"/>
              </a:rPr>
              <a:t>5-6</a:t>
            </a:r>
            <a:r>
              <a:rPr lang="en-GB" sz="2000" baseline="30000" dirty="0">
                <a:latin typeface="Helvetica" pitchFamily="34" charset="0"/>
              </a:rPr>
              <a:t>th</a:t>
            </a:r>
            <a:r>
              <a:rPr lang="en-GB" sz="2000" dirty="0">
                <a:latin typeface="Helvetica" pitchFamily="34" charset="0"/>
              </a:rPr>
              <a:t> July 2018</a:t>
            </a:r>
          </a:p>
          <a:p>
            <a:pPr algn="ctr"/>
            <a:endParaRPr lang="en-GB" sz="4000" dirty="0">
              <a:latin typeface="Helvetic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308167"/>
          </a:xfrm>
          <a:prstGeom prst="rect">
            <a:avLst/>
          </a:prstGeom>
        </p:spPr>
      </p:pic>
    </p:spTree>
    <p:extLst>
      <p:ext uri="{BB962C8B-B14F-4D97-AF65-F5344CB8AC3E}">
        <p14:creationId xmlns:p14="http://schemas.microsoft.com/office/powerpoint/2010/main" val="402586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308167"/>
          </a:xfrm>
          <a:prstGeom prst="rect">
            <a:avLst/>
          </a:prstGeom>
        </p:spPr>
      </p:pic>
      <p:sp>
        <p:nvSpPr>
          <p:cNvPr id="5" name="TextBox 4">
            <a:extLst>
              <a:ext uri="{FF2B5EF4-FFF2-40B4-BE49-F238E27FC236}">
                <a16:creationId xmlns:a16="http://schemas.microsoft.com/office/drawing/2014/main" id="{10D7DCF8-1267-4A32-843A-BCA27C8173FA}"/>
              </a:ext>
            </a:extLst>
          </p:cNvPr>
          <p:cNvSpPr txBox="1"/>
          <p:nvPr/>
        </p:nvSpPr>
        <p:spPr>
          <a:xfrm>
            <a:off x="689932" y="1556089"/>
            <a:ext cx="8729274" cy="400110"/>
          </a:xfrm>
          <a:prstGeom prst="rect">
            <a:avLst/>
          </a:prstGeom>
          <a:noFill/>
        </p:spPr>
        <p:txBody>
          <a:bodyPr wrap="square" rtlCol="0">
            <a:spAutoFit/>
          </a:bodyPr>
          <a:lstStyle/>
          <a:p>
            <a:r>
              <a:rPr lang="en-GB" sz="2000" b="1" dirty="0">
                <a:latin typeface="Helvetica" panose="020B0604020202020204" pitchFamily="34" charset="0"/>
                <a:cs typeface="Helvetica" panose="020B0604020202020204" pitchFamily="34" charset="0"/>
              </a:rPr>
              <a:t>Example 3: Louisa, The Croft School </a:t>
            </a:r>
            <a:r>
              <a:rPr lang="en-GB" sz="2000" dirty="0">
                <a:latin typeface="Helvetica" panose="020B0604020202020204" pitchFamily="34" charset="0"/>
                <a:cs typeface="Helvetica" panose="020B0604020202020204" pitchFamily="34" charset="0"/>
              </a:rPr>
              <a:t> </a:t>
            </a:r>
          </a:p>
        </p:txBody>
      </p:sp>
      <p:sp>
        <p:nvSpPr>
          <p:cNvPr id="3" name="Rectangle 2">
            <a:extLst>
              <a:ext uri="{FF2B5EF4-FFF2-40B4-BE49-F238E27FC236}">
                <a16:creationId xmlns:a16="http://schemas.microsoft.com/office/drawing/2014/main" id="{A210D0F0-2905-4C58-AC2B-A1C6D229730F}"/>
              </a:ext>
            </a:extLst>
          </p:cNvPr>
          <p:cNvSpPr/>
          <p:nvPr/>
        </p:nvSpPr>
        <p:spPr>
          <a:xfrm>
            <a:off x="689932" y="2204122"/>
            <a:ext cx="10540319" cy="3912097"/>
          </a:xfrm>
          <a:prstGeom prst="rect">
            <a:avLst/>
          </a:prstGeom>
        </p:spPr>
        <p:txBody>
          <a:bodyPr wrap="square">
            <a:spAutoFit/>
          </a:bodyPr>
          <a:lstStyle/>
          <a:p>
            <a:pPr marR="540385">
              <a:lnSpc>
                <a:spcPct val="107000"/>
              </a:lnSpc>
              <a:spcAft>
                <a:spcPts val="0"/>
              </a:spcAft>
            </a:pPr>
            <a:r>
              <a:rPr lang="en-GB" dirty="0">
                <a:latin typeface="Helvetica" panose="020B0604020202020204" pitchFamily="34" charset="0"/>
                <a:ea typeface="Calibri" panose="020F0502020204030204" pitchFamily="34" charset="0"/>
                <a:cs typeface="Helvetica" panose="020B0604020202020204" pitchFamily="34" charset="0"/>
              </a:rPr>
              <a:t>“I had thought architecture at one stage but I did work experience for two years and it bombed…I didn’t like it…it was tedious and more about admin than design. I tried a big company and a small company and I didn’t like either. There was not enough ‘attachment’ to the building. </a:t>
            </a:r>
          </a:p>
          <a:p>
            <a:pPr marR="540385">
              <a:lnSpc>
                <a:spcPct val="107000"/>
              </a:lnSpc>
              <a:spcAft>
                <a:spcPts val="0"/>
              </a:spcAft>
            </a:pPr>
            <a:endParaRPr lang="en-GB" sz="800" dirty="0">
              <a:latin typeface="Helvetica" panose="020B0604020202020204" pitchFamily="34" charset="0"/>
              <a:ea typeface="Calibri" panose="020F0502020204030204" pitchFamily="34" charset="0"/>
              <a:cs typeface="Helvetica" panose="020B0604020202020204" pitchFamily="34" charset="0"/>
            </a:endParaRPr>
          </a:p>
          <a:p>
            <a:pPr marR="540385">
              <a:lnSpc>
                <a:spcPct val="107000"/>
              </a:lnSpc>
              <a:spcAft>
                <a:spcPts val="0"/>
              </a:spcAft>
            </a:pPr>
            <a:r>
              <a:rPr lang="en-GB" dirty="0">
                <a:latin typeface="Helvetica" panose="020B0604020202020204" pitchFamily="34" charset="0"/>
                <a:ea typeface="Calibri" panose="020F0502020204030204" pitchFamily="34" charset="0"/>
                <a:cs typeface="Helvetica" panose="020B0604020202020204" pitchFamily="34" charset="0"/>
              </a:rPr>
              <a:t>After I decided against architecture I was advised by the school to take part in the Engineering Education Scheme because of my subject interests (maths, further maths, physics and art). It was quite fun…I realised what engineering could do…and it made me research more. I spoke to both of the scheme teachers and my guidance tutor and they all said the same things, such as engineering courses are not keen on gap years. And they found out some things for me, for example, Bristol teaches some of the course with other classes… and it has a 98% chance of employment after the work experience. </a:t>
            </a:r>
          </a:p>
          <a:p>
            <a:pPr marR="540385">
              <a:lnSpc>
                <a:spcPct val="107000"/>
              </a:lnSpc>
              <a:spcAft>
                <a:spcPts val="0"/>
              </a:spcAft>
            </a:pPr>
            <a:endParaRPr lang="en-GB" sz="800" dirty="0">
              <a:latin typeface="Helvetica" panose="020B0604020202020204" pitchFamily="34" charset="0"/>
              <a:ea typeface="Calibri" panose="020F0502020204030204" pitchFamily="34" charset="0"/>
              <a:cs typeface="Helvetica" panose="020B0604020202020204" pitchFamily="34" charset="0"/>
            </a:endParaRPr>
          </a:p>
          <a:p>
            <a:pPr marR="540385">
              <a:lnSpc>
                <a:spcPct val="107000"/>
              </a:lnSpc>
              <a:spcAft>
                <a:spcPts val="0"/>
              </a:spcAft>
            </a:pPr>
            <a:r>
              <a:rPr lang="en-GB" dirty="0">
                <a:latin typeface="Helvetica" panose="020B0604020202020204" pitchFamily="34" charset="0"/>
                <a:ea typeface="Calibri" panose="020F0502020204030204" pitchFamily="34" charset="0"/>
                <a:cs typeface="Helvetica" panose="020B0604020202020204" pitchFamily="34" charset="0"/>
              </a:rPr>
              <a:t>I’m applying for general as I don’t know enough yet to specialise, but I think I want electronic…unless it turns out I’m poor at the computer elements.”</a:t>
            </a:r>
          </a:p>
        </p:txBody>
      </p:sp>
    </p:spTree>
    <p:extLst>
      <p:ext uri="{BB962C8B-B14F-4D97-AF65-F5344CB8AC3E}">
        <p14:creationId xmlns:p14="http://schemas.microsoft.com/office/powerpoint/2010/main" val="56170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308167"/>
          </a:xfrm>
          <a:prstGeom prst="rect">
            <a:avLst/>
          </a:prstGeom>
        </p:spPr>
      </p:pic>
      <p:sp>
        <p:nvSpPr>
          <p:cNvPr id="5" name="TextBox 4">
            <a:extLst>
              <a:ext uri="{FF2B5EF4-FFF2-40B4-BE49-F238E27FC236}">
                <a16:creationId xmlns:a16="http://schemas.microsoft.com/office/drawing/2014/main" id="{54B32807-3CD0-4C86-A1D0-23DF8560EF1C}"/>
              </a:ext>
            </a:extLst>
          </p:cNvPr>
          <p:cNvSpPr txBox="1"/>
          <p:nvPr/>
        </p:nvSpPr>
        <p:spPr>
          <a:xfrm>
            <a:off x="967664" y="1427851"/>
            <a:ext cx="8664608" cy="400110"/>
          </a:xfrm>
          <a:prstGeom prst="rect">
            <a:avLst/>
          </a:prstGeom>
          <a:noFill/>
        </p:spPr>
        <p:txBody>
          <a:bodyPr wrap="square" rtlCol="0">
            <a:spAutoFit/>
          </a:bodyPr>
          <a:lstStyle/>
          <a:p>
            <a:r>
              <a:rPr lang="en-GB" sz="2000" b="1" dirty="0">
                <a:latin typeface="Helvetica" panose="020B0604020202020204" pitchFamily="34" charset="0"/>
                <a:cs typeface="Helvetica" panose="020B0604020202020204" pitchFamily="34" charset="0"/>
              </a:rPr>
              <a:t>An emerging  model of CEIAG that supports UCAS decision-making.</a:t>
            </a:r>
          </a:p>
        </p:txBody>
      </p:sp>
      <p:graphicFrame>
        <p:nvGraphicFramePr>
          <p:cNvPr id="6" name="Object 5">
            <a:extLst>
              <a:ext uri="{FF2B5EF4-FFF2-40B4-BE49-F238E27FC236}">
                <a16:creationId xmlns:a16="http://schemas.microsoft.com/office/drawing/2014/main" id="{16DD1EB5-745C-4ECF-8FFC-97CDF63106A4}"/>
              </a:ext>
            </a:extLst>
          </p:cNvPr>
          <p:cNvGraphicFramePr>
            <a:graphicFrameLocks noChangeAspect="1"/>
          </p:cNvGraphicFramePr>
          <p:nvPr>
            <p:extLst>
              <p:ext uri="{D42A27DB-BD31-4B8C-83A1-F6EECF244321}">
                <p14:modId xmlns:p14="http://schemas.microsoft.com/office/powerpoint/2010/main" val="1369052583"/>
              </p:ext>
            </p:extLst>
          </p:nvPr>
        </p:nvGraphicFramePr>
        <p:xfrm>
          <a:off x="870010" y="1947645"/>
          <a:ext cx="10436600" cy="4826017"/>
        </p:xfrm>
        <a:graphic>
          <a:graphicData uri="http://schemas.openxmlformats.org/presentationml/2006/ole">
            <mc:AlternateContent xmlns:mc="http://schemas.openxmlformats.org/markup-compatibility/2006">
              <mc:Choice xmlns:v="urn:schemas-microsoft-com:vml" Requires="v">
                <p:oleObj spid="_x0000_s5138" name="Document" r:id="rId5" imgW="9777578" imgH="4521838" progId="Word.Document.12">
                  <p:embed/>
                </p:oleObj>
              </mc:Choice>
              <mc:Fallback>
                <p:oleObj name="Document" r:id="rId5" imgW="9777578" imgH="4521838" progId="Word.Document.12">
                  <p:embed/>
                  <p:pic>
                    <p:nvPicPr>
                      <p:cNvPr id="0" name=""/>
                      <p:cNvPicPr/>
                      <p:nvPr/>
                    </p:nvPicPr>
                    <p:blipFill>
                      <a:blip r:embed="rId6"/>
                      <a:stretch>
                        <a:fillRect/>
                      </a:stretch>
                    </p:blipFill>
                    <p:spPr>
                      <a:xfrm>
                        <a:off x="870010" y="1947645"/>
                        <a:ext cx="10436600" cy="4826017"/>
                      </a:xfrm>
                      <a:prstGeom prst="rect">
                        <a:avLst/>
                      </a:prstGeom>
                    </p:spPr>
                  </p:pic>
                </p:oleObj>
              </mc:Fallback>
            </mc:AlternateContent>
          </a:graphicData>
        </a:graphic>
      </p:graphicFrame>
    </p:spTree>
    <p:extLst>
      <p:ext uri="{BB962C8B-B14F-4D97-AF65-F5344CB8AC3E}">
        <p14:creationId xmlns:p14="http://schemas.microsoft.com/office/powerpoint/2010/main" val="59559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308167"/>
          </a:xfrm>
          <a:prstGeom prst="rect">
            <a:avLst/>
          </a:prstGeom>
        </p:spPr>
      </p:pic>
      <p:sp>
        <p:nvSpPr>
          <p:cNvPr id="2" name="TextBox 1">
            <a:extLst>
              <a:ext uri="{FF2B5EF4-FFF2-40B4-BE49-F238E27FC236}">
                <a16:creationId xmlns:a16="http://schemas.microsoft.com/office/drawing/2014/main" id="{5E9D751B-903F-49E6-8047-5D868906F563}"/>
              </a:ext>
            </a:extLst>
          </p:cNvPr>
          <p:cNvSpPr txBox="1"/>
          <p:nvPr/>
        </p:nvSpPr>
        <p:spPr>
          <a:xfrm>
            <a:off x="932153" y="2885243"/>
            <a:ext cx="8708995" cy="1200329"/>
          </a:xfrm>
          <a:prstGeom prst="rect">
            <a:avLst/>
          </a:prstGeom>
          <a:noFill/>
        </p:spPr>
        <p:txBody>
          <a:bodyPr wrap="square" rtlCol="0">
            <a:spAutoFit/>
          </a:bodyPr>
          <a:lstStyle/>
          <a:p>
            <a:pPr marL="342900" indent="-342900">
              <a:buFont typeface="+mj-lt"/>
              <a:buAutoNum type="arabicPeriod"/>
            </a:pPr>
            <a:r>
              <a:rPr lang="en-GB" dirty="0">
                <a:latin typeface="Helvetica" panose="020B0604020202020204" pitchFamily="34" charset="0"/>
                <a:cs typeface="Helvetica" panose="020B0604020202020204" pitchFamily="34" charset="0"/>
              </a:rPr>
              <a:t>UCAS planning and decision making should be an integral part of CEIAG across the upper secondary stage - it’s not just a hoop for Year 13s to jump through.</a:t>
            </a:r>
          </a:p>
          <a:p>
            <a:pPr marL="342900" indent="-342900">
              <a:buFont typeface="+mj-lt"/>
              <a:buAutoNum type="arabicPeriod"/>
            </a:pPr>
            <a:endParaRPr lang="en-GB" dirty="0">
              <a:latin typeface="Helvetica" panose="020B0604020202020204" pitchFamily="34" charset="0"/>
              <a:cs typeface="Helvetica" panose="020B0604020202020204" pitchFamily="34" charset="0"/>
            </a:endParaRPr>
          </a:p>
          <a:p>
            <a:pPr marL="342900" indent="-342900">
              <a:buFont typeface="+mj-lt"/>
              <a:buAutoNum type="arabicPeriod"/>
            </a:pPr>
            <a:r>
              <a:rPr lang="en-GB" dirty="0">
                <a:latin typeface="Helvetica" panose="020B0604020202020204" pitchFamily="34" charset="0"/>
                <a:cs typeface="Helvetica" panose="020B0604020202020204" pitchFamily="34" charset="0"/>
              </a:rPr>
              <a:t>Employer engagement is crucial if UCAS decisions are to be fully informed.</a:t>
            </a:r>
          </a:p>
        </p:txBody>
      </p:sp>
      <p:sp>
        <p:nvSpPr>
          <p:cNvPr id="3" name="TextBox 2">
            <a:extLst>
              <a:ext uri="{FF2B5EF4-FFF2-40B4-BE49-F238E27FC236}">
                <a16:creationId xmlns:a16="http://schemas.microsoft.com/office/drawing/2014/main" id="{85BFB0D9-9881-439D-B61B-70477F272F29}"/>
              </a:ext>
            </a:extLst>
          </p:cNvPr>
          <p:cNvSpPr txBox="1"/>
          <p:nvPr/>
        </p:nvSpPr>
        <p:spPr>
          <a:xfrm>
            <a:off x="727969" y="1873188"/>
            <a:ext cx="4021584" cy="461665"/>
          </a:xfrm>
          <a:prstGeom prst="rect">
            <a:avLst/>
          </a:prstGeom>
          <a:noFill/>
        </p:spPr>
        <p:txBody>
          <a:bodyPr wrap="square" rtlCol="0">
            <a:spAutoFit/>
          </a:bodyPr>
          <a:lstStyle/>
          <a:p>
            <a:r>
              <a:rPr lang="en-GB" sz="2400" b="1" dirty="0">
                <a:latin typeface="Helvetica" panose="020B0604020202020204" pitchFamily="34" charset="0"/>
                <a:cs typeface="Helvetica" panose="020B0604020202020204" pitchFamily="34" charset="0"/>
              </a:rPr>
              <a:t>Two answers…?</a:t>
            </a:r>
          </a:p>
        </p:txBody>
      </p:sp>
      <p:sp>
        <p:nvSpPr>
          <p:cNvPr id="5" name="TextBox 4">
            <a:extLst>
              <a:ext uri="{FF2B5EF4-FFF2-40B4-BE49-F238E27FC236}">
                <a16:creationId xmlns:a16="http://schemas.microsoft.com/office/drawing/2014/main" id="{B8571E29-51BD-4863-88AA-CF0E5CCE1218}"/>
              </a:ext>
            </a:extLst>
          </p:cNvPr>
          <p:cNvSpPr txBox="1"/>
          <p:nvPr/>
        </p:nvSpPr>
        <p:spPr>
          <a:xfrm>
            <a:off x="547456" y="6125592"/>
            <a:ext cx="11097087" cy="307777"/>
          </a:xfrm>
          <a:prstGeom prst="rect">
            <a:avLst/>
          </a:prstGeom>
          <a:noFill/>
        </p:spPr>
        <p:txBody>
          <a:bodyPr wrap="square" rtlCol="0">
            <a:spAutoFit/>
          </a:bodyPr>
          <a:lstStyle/>
          <a:p>
            <a:pPr algn="ctr"/>
            <a:r>
              <a:rPr lang="en-GB" sz="1400" dirty="0">
                <a:latin typeface="Helvetica" panose="020B0604020202020204" pitchFamily="34" charset="0"/>
                <a:cs typeface="Helvetica" panose="020B0604020202020204" pitchFamily="34" charset="0"/>
              </a:rPr>
              <a:t>Thank you for attending this session. If you have any comments or questions, I can be contacted at susan.mcgrath.14@ucl.ac.uk</a:t>
            </a:r>
          </a:p>
        </p:txBody>
      </p:sp>
    </p:spTree>
    <p:extLst>
      <p:ext uri="{BB962C8B-B14F-4D97-AF65-F5344CB8AC3E}">
        <p14:creationId xmlns:p14="http://schemas.microsoft.com/office/powerpoint/2010/main" val="210434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308167"/>
          </a:xfrm>
          <a:prstGeom prst="rect">
            <a:avLst/>
          </a:prstGeom>
        </p:spPr>
      </p:pic>
      <p:sp>
        <p:nvSpPr>
          <p:cNvPr id="6" name="TextBox 5">
            <a:extLst>
              <a:ext uri="{FF2B5EF4-FFF2-40B4-BE49-F238E27FC236}">
                <a16:creationId xmlns:a16="http://schemas.microsoft.com/office/drawing/2014/main" id="{4D18785A-C932-4407-8BEB-D6421A6521A9}"/>
              </a:ext>
            </a:extLst>
          </p:cNvPr>
          <p:cNvSpPr txBox="1"/>
          <p:nvPr/>
        </p:nvSpPr>
        <p:spPr>
          <a:xfrm>
            <a:off x="825623" y="1669002"/>
            <a:ext cx="4900474" cy="461665"/>
          </a:xfrm>
          <a:prstGeom prst="rect">
            <a:avLst/>
          </a:prstGeom>
          <a:noFill/>
        </p:spPr>
        <p:txBody>
          <a:bodyPr wrap="square" rtlCol="0">
            <a:spAutoFit/>
          </a:bodyPr>
          <a:lstStyle/>
          <a:p>
            <a:r>
              <a:rPr lang="en-GB" sz="2400" b="1" dirty="0">
                <a:latin typeface="Helvetica" panose="020B0604020202020204" pitchFamily="34" charset="0"/>
                <a:cs typeface="Helvetica" panose="020B0604020202020204" pitchFamily="34" charset="0"/>
              </a:rPr>
              <a:t>Two questions…</a:t>
            </a:r>
          </a:p>
        </p:txBody>
      </p:sp>
      <p:sp>
        <p:nvSpPr>
          <p:cNvPr id="2" name="TextBox 1">
            <a:extLst>
              <a:ext uri="{FF2B5EF4-FFF2-40B4-BE49-F238E27FC236}">
                <a16:creationId xmlns:a16="http://schemas.microsoft.com/office/drawing/2014/main" id="{D25B9950-97EA-467B-815B-7F3FBDED7F2F}"/>
              </a:ext>
            </a:extLst>
          </p:cNvPr>
          <p:cNvSpPr txBox="1"/>
          <p:nvPr/>
        </p:nvSpPr>
        <p:spPr>
          <a:xfrm>
            <a:off x="1029810" y="2698837"/>
            <a:ext cx="7554897" cy="1200329"/>
          </a:xfrm>
          <a:prstGeom prst="rect">
            <a:avLst/>
          </a:prstGeom>
          <a:noFill/>
        </p:spPr>
        <p:txBody>
          <a:bodyPr wrap="square" rtlCol="0">
            <a:spAutoFit/>
          </a:bodyPr>
          <a:lstStyle/>
          <a:p>
            <a:pPr marL="342900" indent="-342900">
              <a:buFont typeface="+mj-lt"/>
              <a:buAutoNum type="arabicPeriod"/>
            </a:pPr>
            <a:r>
              <a:rPr lang="en-GB" dirty="0">
                <a:latin typeface="Helvetica" panose="020B0604020202020204" pitchFamily="34" charset="0"/>
                <a:cs typeface="Helvetica" panose="020B0604020202020204" pitchFamily="34" charset="0"/>
              </a:rPr>
              <a:t>How can we ensure that young people make informed decisions when choosing just 5 courses for their UCAS application form?</a:t>
            </a:r>
          </a:p>
          <a:p>
            <a:pPr marL="342900" indent="-342900">
              <a:buFont typeface="+mj-lt"/>
              <a:buAutoNum type="arabicPeriod"/>
            </a:pPr>
            <a:endParaRPr lang="en-GB" dirty="0">
              <a:latin typeface="Helvetica" panose="020B0604020202020204" pitchFamily="34" charset="0"/>
              <a:cs typeface="Helvetica" panose="020B0604020202020204" pitchFamily="34" charset="0"/>
            </a:endParaRPr>
          </a:p>
          <a:p>
            <a:pPr marL="342900" indent="-342900">
              <a:buFont typeface="+mj-lt"/>
              <a:buAutoNum type="arabicPeriod"/>
            </a:pPr>
            <a:r>
              <a:rPr lang="en-GB" dirty="0">
                <a:latin typeface="Helvetica" panose="020B0604020202020204" pitchFamily="34" charset="0"/>
                <a:cs typeface="Helvetica" panose="020B0604020202020204" pitchFamily="34" charset="0"/>
              </a:rPr>
              <a:t>Is there a role for employer engagement in this process?</a:t>
            </a:r>
          </a:p>
        </p:txBody>
      </p:sp>
    </p:spTree>
    <p:extLst>
      <p:ext uri="{BB962C8B-B14F-4D97-AF65-F5344CB8AC3E}">
        <p14:creationId xmlns:p14="http://schemas.microsoft.com/office/powerpoint/2010/main" val="272743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308167"/>
          </a:xfrm>
          <a:prstGeom prst="rect">
            <a:avLst/>
          </a:prstGeom>
        </p:spPr>
      </p:pic>
      <p:pic>
        <p:nvPicPr>
          <p:cNvPr id="5" name="Picture 4">
            <a:extLst>
              <a:ext uri="{FF2B5EF4-FFF2-40B4-BE49-F238E27FC236}">
                <a16:creationId xmlns:a16="http://schemas.microsoft.com/office/drawing/2014/main" id="{C6078855-14EE-410A-8701-BEA47CCD9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844" y="3463276"/>
            <a:ext cx="5632313" cy="3171347"/>
          </a:xfrm>
          <a:prstGeom prst="rect">
            <a:avLst/>
          </a:prstGeom>
        </p:spPr>
      </p:pic>
      <p:sp>
        <p:nvSpPr>
          <p:cNvPr id="6" name="TextBox 5">
            <a:extLst>
              <a:ext uri="{FF2B5EF4-FFF2-40B4-BE49-F238E27FC236}">
                <a16:creationId xmlns:a16="http://schemas.microsoft.com/office/drawing/2014/main" id="{C6C3CAF6-22A9-4F1B-B0C9-39C7807CB3D1}"/>
              </a:ext>
            </a:extLst>
          </p:cNvPr>
          <p:cNvSpPr txBox="1"/>
          <p:nvPr/>
        </p:nvSpPr>
        <p:spPr>
          <a:xfrm>
            <a:off x="689365" y="2991927"/>
            <a:ext cx="4569270" cy="369332"/>
          </a:xfrm>
          <a:prstGeom prst="rect">
            <a:avLst/>
          </a:prstGeom>
          <a:noFill/>
        </p:spPr>
        <p:txBody>
          <a:bodyPr wrap="square" rtlCol="0">
            <a:spAutoFit/>
          </a:bodyPr>
          <a:lstStyle/>
          <a:p>
            <a:r>
              <a:rPr lang="en-GB" b="1" dirty="0">
                <a:latin typeface="Helvetica" panose="020B0604020202020204" pitchFamily="34" charset="0"/>
                <a:cs typeface="Helvetica" panose="020B0604020202020204" pitchFamily="34" charset="0"/>
              </a:rPr>
              <a:t>Task 1: Knowledge of UK universities</a:t>
            </a:r>
          </a:p>
        </p:txBody>
      </p:sp>
      <p:sp>
        <p:nvSpPr>
          <p:cNvPr id="2" name="TextBox 1">
            <a:extLst>
              <a:ext uri="{FF2B5EF4-FFF2-40B4-BE49-F238E27FC236}">
                <a16:creationId xmlns:a16="http://schemas.microsoft.com/office/drawing/2014/main" id="{58F90DCF-6E58-4442-8D33-74CCC87BB149}"/>
              </a:ext>
            </a:extLst>
          </p:cNvPr>
          <p:cNvSpPr txBox="1"/>
          <p:nvPr/>
        </p:nvSpPr>
        <p:spPr>
          <a:xfrm>
            <a:off x="476434" y="1392501"/>
            <a:ext cx="11239131" cy="1292662"/>
          </a:xfrm>
          <a:prstGeom prst="rect">
            <a:avLst/>
          </a:prstGeom>
          <a:noFill/>
        </p:spPr>
        <p:txBody>
          <a:bodyPr wrap="square" rtlCol="0">
            <a:spAutoFit/>
          </a:bodyPr>
          <a:lstStyle/>
          <a:p>
            <a:r>
              <a:rPr lang="en-GB" sz="2400" b="1" dirty="0">
                <a:latin typeface="Helvetica" panose="020B0604020202020204" pitchFamily="34" charset="0"/>
                <a:cs typeface="Helvetica" panose="020B0604020202020204" pitchFamily="34" charset="0"/>
              </a:rPr>
              <a:t>Methodology</a:t>
            </a:r>
          </a:p>
          <a:p>
            <a:r>
              <a:rPr lang="en-GB" dirty="0">
                <a:latin typeface="Helvetica" panose="020B0604020202020204" pitchFamily="34" charset="0"/>
                <a:cs typeface="Helvetica" panose="020B0604020202020204" pitchFamily="34" charset="0"/>
              </a:rPr>
              <a:t>Using a series of card-sort tasks within an interview format, six cohorts of Year 13 students (56 in total), described the decision making that underpinned their UCAS choices. The ‘numbers and narrative’ approach illustrated the roles of school or college, teachers and tutors, parents and friends, universities and UCAS.</a:t>
            </a:r>
          </a:p>
        </p:txBody>
      </p:sp>
      <p:pic>
        <p:nvPicPr>
          <p:cNvPr id="3" name="Picture 2">
            <a:extLst>
              <a:ext uri="{FF2B5EF4-FFF2-40B4-BE49-F238E27FC236}">
                <a16:creationId xmlns:a16="http://schemas.microsoft.com/office/drawing/2014/main" id="{68C64A77-FC97-4E5A-8F4E-C4614C242D5E}"/>
              </a:ext>
            </a:extLst>
          </p:cNvPr>
          <p:cNvPicPr>
            <a:picLocks noChangeAspect="1"/>
          </p:cNvPicPr>
          <p:nvPr/>
        </p:nvPicPr>
        <p:blipFill>
          <a:blip r:embed="rId4"/>
          <a:stretch>
            <a:fillRect/>
          </a:stretch>
        </p:blipFill>
        <p:spPr>
          <a:xfrm>
            <a:off x="6095999" y="3464487"/>
            <a:ext cx="5877020" cy="3174885"/>
          </a:xfrm>
          <a:prstGeom prst="rect">
            <a:avLst/>
          </a:prstGeom>
        </p:spPr>
      </p:pic>
      <p:sp>
        <p:nvSpPr>
          <p:cNvPr id="7" name="TextBox 6">
            <a:extLst>
              <a:ext uri="{FF2B5EF4-FFF2-40B4-BE49-F238E27FC236}">
                <a16:creationId xmlns:a16="http://schemas.microsoft.com/office/drawing/2014/main" id="{07CA1F46-F69F-423E-9BD8-49BEDFF76372}"/>
              </a:ext>
            </a:extLst>
          </p:cNvPr>
          <p:cNvSpPr txBox="1"/>
          <p:nvPr/>
        </p:nvSpPr>
        <p:spPr>
          <a:xfrm>
            <a:off x="7013359" y="2991927"/>
            <a:ext cx="4767309" cy="369332"/>
          </a:xfrm>
          <a:prstGeom prst="rect">
            <a:avLst/>
          </a:prstGeom>
          <a:noFill/>
        </p:spPr>
        <p:txBody>
          <a:bodyPr wrap="square" rtlCol="0">
            <a:spAutoFit/>
          </a:bodyPr>
          <a:lstStyle/>
          <a:p>
            <a:r>
              <a:rPr lang="en-GB" b="1" dirty="0">
                <a:latin typeface="Helvetica" panose="020B0604020202020204" pitchFamily="34" charset="0"/>
                <a:cs typeface="Helvetica" panose="020B0604020202020204" pitchFamily="34" charset="0"/>
              </a:rPr>
              <a:t>Task 2: Sources of information used</a:t>
            </a:r>
          </a:p>
        </p:txBody>
      </p:sp>
    </p:spTree>
    <p:extLst>
      <p:ext uri="{BB962C8B-B14F-4D97-AF65-F5344CB8AC3E}">
        <p14:creationId xmlns:p14="http://schemas.microsoft.com/office/powerpoint/2010/main" val="3345064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308167"/>
          </a:xfrm>
          <a:prstGeom prst="rect">
            <a:avLst/>
          </a:prstGeom>
        </p:spPr>
      </p:pic>
      <p:sp>
        <p:nvSpPr>
          <p:cNvPr id="9" name="TextBox 8">
            <a:extLst>
              <a:ext uri="{FF2B5EF4-FFF2-40B4-BE49-F238E27FC236}">
                <a16:creationId xmlns:a16="http://schemas.microsoft.com/office/drawing/2014/main" id="{38986417-78FF-4999-B4CB-02F62451E0DA}"/>
              </a:ext>
            </a:extLst>
          </p:cNvPr>
          <p:cNvSpPr txBox="1"/>
          <p:nvPr/>
        </p:nvSpPr>
        <p:spPr>
          <a:xfrm>
            <a:off x="665825" y="1819922"/>
            <a:ext cx="6470837" cy="461665"/>
          </a:xfrm>
          <a:prstGeom prst="rect">
            <a:avLst/>
          </a:prstGeom>
          <a:noFill/>
        </p:spPr>
        <p:txBody>
          <a:bodyPr wrap="square" rtlCol="0">
            <a:spAutoFit/>
          </a:bodyPr>
          <a:lstStyle/>
          <a:p>
            <a:r>
              <a:rPr lang="en-GB" sz="2400" b="1" dirty="0">
                <a:latin typeface="Helvetica" panose="020B0604020202020204" pitchFamily="34" charset="0"/>
                <a:cs typeface="Helvetica" panose="020B0604020202020204" pitchFamily="34" charset="0"/>
              </a:rPr>
              <a:t>The fieldwork centres and cohorts</a:t>
            </a:r>
          </a:p>
        </p:txBody>
      </p:sp>
      <p:graphicFrame>
        <p:nvGraphicFramePr>
          <p:cNvPr id="3" name="Object 2">
            <a:extLst>
              <a:ext uri="{FF2B5EF4-FFF2-40B4-BE49-F238E27FC236}">
                <a16:creationId xmlns:a16="http://schemas.microsoft.com/office/drawing/2014/main" id="{019B6ADD-FFDB-48AC-89EB-229325014EAB}"/>
              </a:ext>
            </a:extLst>
          </p:cNvPr>
          <p:cNvGraphicFramePr>
            <a:graphicFrameLocks noChangeAspect="1"/>
          </p:cNvGraphicFramePr>
          <p:nvPr>
            <p:extLst>
              <p:ext uri="{D42A27DB-BD31-4B8C-83A1-F6EECF244321}">
                <p14:modId xmlns:p14="http://schemas.microsoft.com/office/powerpoint/2010/main" val="663687650"/>
              </p:ext>
            </p:extLst>
          </p:nvPr>
        </p:nvGraphicFramePr>
        <p:xfrm>
          <a:off x="568170" y="2793342"/>
          <a:ext cx="11190976" cy="3421637"/>
        </p:xfrm>
        <a:graphic>
          <a:graphicData uri="http://schemas.openxmlformats.org/presentationml/2006/ole">
            <mc:AlternateContent xmlns:mc="http://schemas.openxmlformats.org/markup-compatibility/2006">
              <mc:Choice xmlns:v="urn:schemas-microsoft-com:vml" Requires="v">
                <p:oleObj spid="_x0000_s2086" name="Document" r:id="rId5" imgW="8863180" imgH="2709575" progId="Word.Document.12">
                  <p:embed/>
                </p:oleObj>
              </mc:Choice>
              <mc:Fallback>
                <p:oleObj name="Document" r:id="rId5" imgW="8863180" imgH="2709575" progId="Word.Document.12">
                  <p:embed/>
                  <p:pic>
                    <p:nvPicPr>
                      <p:cNvPr id="0" name=""/>
                      <p:cNvPicPr/>
                      <p:nvPr/>
                    </p:nvPicPr>
                    <p:blipFill>
                      <a:blip r:embed="rId6"/>
                      <a:stretch>
                        <a:fillRect/>
                      </a:stretch>
                    </p:blipFill>
                    <p:spPr>
                      <a:xfrm>
                        <a:off x="568170" y="2793342"/>
                        <a:ext cx="11190976" cy="3421637"/>
                      </a:xfrm>
                      <a:prstGeom prst="rect">
                        <a:avLst/>
                      </a:prstGeom>
                    </p:spPr>
                  </p:pic>
                </p:oleObj>
              </mc:Fallback>
            </mc:AlternateContent>
          </a:graphicData>
        </a:graphic>
      </p:graphicFrame>
    </p:spTree>
    <p:extLst>
      <p:ext uri="{BB962C8B-B14F-4D97-AF65-F5344CB8AC3E}">
        <p14:creationId xmlns:p14="http://schemas.microsoft.com/office/powerpoint/2010/main" val="222072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308167"/>
          </a:xfrm>
          <a:prstGeom prst="rect">
            <a:avLst/>
          </a:prstGeom>
        </p:spPr>
      </p:pic>
      <p:sp>
        <p:nvSpPr>
          <p:cNvPr id="5" name="TextBox 4">
            <a:extLst>
              <a:ext uri="{FF2B5EF4-FFF2-40B4-BE49-F238E27FC236}">
                <a16:creationId xmlns:a16="http://schemas.microsoft.com/office/drawing/2014/main" id="{B8DDAC37-BFA7-4A00-BC4A-0F1E56E6D494}"/>
              </a:ext>
            </a:extLst>
          </p:cNvPr>
          <p:cNvSpPr txBox="1"/>
          <p:nvPr/>
        </p:nvSpPr>
        <p:spPr>
          <a:xfrm>
            <a:off x="402672" y="1459684"/>
            <a:ext cx="7793372" cy="400110"/>
          </a:xfrm>
          <a:prstGeom prst="rect">
            <a:avLst/>
          </a:prstGeom>
          <a:noFill/>
        </p:spPr>
        <p:txBody>
          <a:bodyPr wrap="square" rtlCol="0">
            <a:spAutoFit/>
          </a:bodyPr>
          <a:lstStyle/>
          <a:p>
            <a:r>
              <a:rPr lang="en-GB" sz="2000" b="1" dirty="0">
                <a:latin typeface="Helvetica" panose="020B0604020202020204" pitchFamily="34" charset="0"/>
                <a:cs typeface="Helvetica" panose="020B0604020202020204" pitchFamily="34" charset="0"/>
              </a:rPr>
              <a:t>Fig 1: Number of sources used to research a university.</a:t>
            </a:r>
          </a:p>
        </p:txBody>
      </p:sp>
      <p:sp>
        <p:nvSpPr>
          <p:cNvPr id="6" name="TextBox 5">
            <a:extLst>
              <a:ext uri="{FF2B5EF4-FFF2-40B4-BE49-F238E27FC236}">
                <a16:creationId xmlns:a16="http://schemas.microsoft.com/office/drawing/2014/main" id="{8E5C9612-C8F7-47DB-B66B-E8E0DF935DC6}"/>
              </a:ext>
            </a:extLst>
          </p:cNvPr>
          <p:cNvSpPr txBox="1"/>
          <p:nvPr/>
        </p:nvSpPr>
        <p:spPr>
          <a:xfrm>
            <a:off x="8407152" y="2040096"/>
            <a:ext cx="3036164" cy="4431983"/>
          </a:xfrm>
          <a:prstGeom prst="rect">
            <a:avLst/>
          </a:prstGeom>
          <a:noFill/>
        </p:spPr>
        <p:txBody>
          <a:bodyPr wrap="square" rtlCol="0">
            <a:spAutoFit/>
          </a:bodyPr>
          <a:lstStyle/>
          <a:p>
            <a:r>
              <a:rPr lang="en-GB" sz="1600" dirty="0">
                <a:latin typeface="Helvetica" panose="020B0604020202020204" pitchFamily="34" charset="0"/>
                <a:cs typeface="Helvetica" panose="020B0604020202020204" pitchFamily="34" charset="0"/>
              </a:rPr>
              <a:t>As the educational environment became more traditionally HE-oriented, a greater number of sources of information were used. </a:t>
            </a:r>
          </a:p>
          <a:p>
            <a:endParaRPr lang="en-GB" sz="400" dirty="0">
              <a:latin typeface="Helvetica" panose="020B0604020202020204" pitchFamily="34" charset="0"/>
              <a:cs typeface="Helvetica" panose="020B0604020202020204" pitchFamily="34" charset="0"/>
            </a:endParaRPr>
          </a:p>
          <a:p>
            <a:r>
              <a:rPr lang="en-GB" sz="1600" dirty="0">
                <a:latin typeface="Helvetica" panose="020B0604020202020204" pitchFamily="34" charset="0"/>
                <a:cs typeface="Helvetica" panose="020B0604020202020204" pitchFamily="34" charset="0"/>
              </a:rPr>
              <a:t>This was accompanied by an increased ability to use and evaluate sources, and to understand the difference between established facts and marketing materials.</a:t>
            </a:r>
          </a:p>
          <a:p>
            <a:endParaRPr lang="en-GB" sz="400" dirty="0">
              <a:latin typeface="Helvetica" panose="020B0604020202020204" pitchFamily="34" charset="0"/>
              <a:cs typeface="Helvetica" panose="020B0604020202020204" pitchFamily="34" charset="0"/>
            </a:endParaRPr>
          </a:p>
          <a:p>
            <a:r>
              <a:rPr lang="en-GB" sz="1600" dirty="0">
                <a:latin typeface="Helvetica" panose="020B0604020202020204" pitchFamily="34" charset="0"/>
                <a:cs typeface="Helvetica" panose="020B0604020202020204" pitchFamily="34" charset="0"/>
              </a:rPr>
              <a:t>Some students were unaware of the UCAS website, and many did not fully understand how it could be used to inform their decision making.</a:t>
            </a:r>
          </a:p>
          <a:p>
            <a:endParaRPr lang="en-GB" dirty="0"/>
          </a:p>
        </p:txBody>
      </p:sp>
      <p:pic>
        <p:nvPicPr>
          <p:cNvPr id="3" name="Picture 2">
            <a:extLst>
              <a:ext uri="{FF2B5EF4-FFF2-40B4-BE49-F238E27FC236}">
                <a16:creationId xmlns:a16="http://schemas.microsoft.com/office/drawing/2014/main" id="{C3A6E5F5-1940-4CBB-B405-56BFB3BCC057}"/>
              </a:ext>
            </a:extLst>
          </p:cNvPr>
          <p:cNvPicPr>
            <a:picLocks noChangeAspect="1"/>
          </p:cNvPicPr>
          <p:nvPr/>
        </p:nvPicPr>
        <p:blipFill>
          <a:blip r:embed="rId4"/>
          <a:stretch>
            <a:fillRect/>
          </a:stretch>
        </p:blipFill>
        <p:spPr>
          <a:xfrm>
            <a:off x="527105" y="2040096"/>
            <a:ext cx="6586927" cy="3952157"/>
          </a:xfrm>
          <a:prstGeom prst="rect">
            <a:avLst/>
          </a:prstGeom>
        </p:spPr>
      </p:pic>
    </p:spTree>
    <p:extLst>
      <p:ext uri="{BB962C8B-B14F-4D97-AF65-F5344CB8AC3E}">
        <p14:creationId xmlns:p14="http://schemas.microsoft.com/office/powerpoint/2010/main" val="305881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308167"/>
          </a:xfrm>
          <a:prstGeom prst="rect">
            <a:avLst/>
          </a:prstGeom>
        </p:spPr>
      </p:pic>
      <p:sp>
        <p:nvSpPr>
          <p:cNvPr id="6" name="TextBox 5">
            <a:extLst>
              <a:ext uri="{FF2B5EF4-FFF2-40B4-BE49-F238E27FC236}">
                <a16:creationId xmlns:a16="http://schemas.microsoft.com/office/drawing/2014/main" id="{386B896D-9CC6-4A1A-8D56-87844D329B61}"/>
              </a:ext>
            </a:extLst>
          </p:cNvPr>
          <p:cNvSpPr txBox="1"/>
          <p:nvPr/>
        </p:nvSpPr>
        <p:spPr>
          <a:xfrm>
            <a:off x="293615" y="1487045"/>
            <a:ext cx="8078598" cy="400110"/>
          </a:xfrm>
          <a:prstGeom prst="rect">
            <a:avLst/>
          </a:prstGeom>
          <a:noFill/>
        </p:spPr>
        <p:txBody>
          <a:bodyPr wrap="square" rtlCol="0">
            <a:spAutoFit/>
          </a:bodyPr>
          <a:lstStyle/>
          <a:p>
            <a:pPr algn="ctr"/>
            <a:r>
              <a:rPr lang="en-GB" sz="2000" b="1" dirty="0">
                <a:latin typeface="Helvetica" panose="020B0604020202020204" pitchFamily="34" charset="0"/>
                <a:cs typeface="Helvetica" panose="020B0604020202020204" pitchFamily="34" charset="0"/>
              </a:rPr>
              <a:t>Fig 2: Percentage usage of league tables (printed and online).</a:t>
            </a:r>
          </a:p>
        </p:txBody>
      </p:sp>
      <p:sp>
        <p:nvSpPr>
          <p:cNvPr id="3" name="TextBox 2">
            <a:extLst>
              <a:ext uri="{FF2B5EF4-FFF2-40B4-BE49-F238E27FC236}">
                <a16:creationId xmlns:a16="http://schemas.microsoft.com/office/drawing/2014/main" id="{EA655BA0-5D6B-4CE9-A6AF-F536EF3454C7}"/>
              </a:ext>
            </a:extLst>
          </p:cNvPr>
          <p:cNvSpPr txBox="1"/>
          <p:nvPr/>
        </p:nvSpPr>
        <p:spPr>
          <a:xfrm>
            <a:off x="8513687" y="1948475"/>
            <a:ext cx="3107184" cy="4401205"/>
          </a:xfrm>
          <a:prstGeom prst="rect">
            <a:avLst/>
          </a:prstGeom>
          <a:noFill/>
        </p:spPr>
        <p:txBody>
          <a:bodyPr wrap="square" rtlCol="0">
            <a:spAutoFit/>
          </a:bodyPr>
          <a:lstStyle/>
          <a:p>
            <a:r>
              <a:rPr lang="en-GB" sz="1600" dirty="0">
                <a:latin typeface="Helvetica" panose="020B0604020202020204" pitchFamily="34" charset="0"/>
                <a:cs typeface="Helvetica" panose="020B0604020202020204" pitchFamily="34" charset="0"/>
              </a:rPr>
              <a:t>There was a significant trend towards greater use of league tables in more traditionally HE-oriented environments. </a:t>
            </a:r>
          </a:p>
          <a:p>
            <a:endParaRPr lang="en-GB" sz="400" dirty="0">
              <a:latin typeface="Helvetica" panose="020B0604020202020204" pitchFamily="34" charset="0"/>
              <a:cs typeface="Helvetica" panose="020B0604020202020204" pitchFamily="34" charset="0"/>
            </a:endParaRPr>
          </a:p>
          <a:p>
            <a:r>
              <a:rPr lang="en-GB" sz="1600" dirty="0">
                <a:latin typeface="Helvetica" panose="020B0604020202020204" pitchFamily="34" charset="0"/>
                <a:cs typeface="Helvetica" panose="020B0604020202020204" pitchFamily="34" charset="0"/>
              </a:rPr>
              <a:t>Every student spoke of the desire to enter a ‘good’ university, but the concept of ‘good’ was determined by what they knew about the HE-sector.</a:t>
            </a:r>
          </a:p>
          <a:p>
            <a:endParaRPr lang="en-GB" sz="400" dirty="0">
              <a:latin typeface="Helvetica" panose="020B0604020202020204" pitchFamily="34" charset="0"/>
              <a:cs typeface="Helvetica" panose="020B0604020202020204" pitchFamily="34" charset="0"/>
            </a:endParaRPr>
          </a:p>
          <a:p>
            <a:r>
              <a:rPr lang="en-GB" sz="1600" dirty="0">
                <a:latin typeface="Helvetica" panose="020B0604020202020204" pitchFamily="34" charset="0"/>
                <a:cs typeface="Helvetica" panose="020B0604020202020204" pitchFamily="34" charset="0"/>
              </a:rPr>
              <a:t>A weak knowledge structure was linked to ‘hot’ reasoning and a micro-focussed approach reliant on family or friends. A strong knowledge structure was linked to ‘cold’ reasoning and a macro-focussed approach using objective data sources. </a:t>
            </a:r>
          </a:p>
        </p:txBody>
      </p:sp>
      <p:pic>
        <p:nvPicPr>
          <p:cNvPr id="5" name="Picture 4">
            <a:extLst>
              <a:ext uri="{FF2B5EF4-FFF2-40B4-BE49-F238E27FC236}">
                <a16:creationId xmlns:a16="http://schemas.microsoft.com/office/drawing/2014/main" id="{8B87FAF4-B80B-4FE7-ABB7-60669AFC9A2F}"/>
              </a:ext>
            </a:extLst>
          </p:cNvPr>
          <p:cNvPicPr>
            <a:picLocks noChangeAspect="1"/>
          </p:cNvPicPr>
          <p:nvPr/>
        </p:nvPicPr>
        <p:blipFill>
          <a:blip r:embed="rId4"/>
          <a:stretch>
            <a:fillRect/>
          </a:stretch>
        </p:blipFill>
        <p:spPr>
          <a:xfrm>
            <a:off x="779016" y="2066033"/>
            <a:ext cx="6943484" cy="4166091"/>
          </a:xfrm>
          <a:prstGeom prst="rect">
            <a:avLst/>
          </a:prstGeom>
        </p:spPr>
      </p:pic>
    </p:spTree>
    <p:extLst>
      <p:ext uri="{BB962C8B-B14F-4D97-AF65-F5344CB8AC3E}">
        <p14:creationId xmlns:p14="http://schemas.microsoft.com/office/powerpoint/2010/main" val="403947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4590" y="3338995"/>
            <a:ext cx="4762818" cy="707886"/>
          </a:xfrm>
          <a:prstGeom prst="rect">
            <a:avLst/>
          </a:prstGeom>
          <a:noFill/>
        </p:spPr>
        <p:txBody>
          <a:bodyPr wrap="square" rtlCol="0">
            <a:spAutoFit/>
          </a:bodyPr>
          <a:lstStyle/>
          <a:p>
            <a:pPr algn="ctr"/>
            <a:endParaRPr lang="en-GB" sz="4000" dirty="0">
              <a:latin typeface="Helvetica"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308167"/>
          </a:xfrm>
          <a:prstGeom prst="rect">
            <a:avLst/>
          </a:prstGeom>
        </p:spPr>
      </p:pic>
      <p:pic>
        <p:nvPicPr>
          <p:cNvPr id="5" name="Picture 4">
            <a:extLst>
              <a:ext uri="{FF2B5EF4-FFF2-40B4-BE49-F238E27FC236}">
                <a16:creationId xmlns:a16="http://schemas.microsoft.com/office/drawing/2014/main" id="{D147C3BC-B433-4452-9DAF-6A518F029A0D}"/>
              </a:ext>
            </a:extLst>
          </p:cNvPr>
          <p:cNvPicPr>
            <a:picLocks noChangeAspect="1"/>
          </p:cNvPicPr>
          <p:nvPr/>
        </p:nvPicPr>
        <p:blipFill>
          <a:blip r:embed="rId4"/>
          <a:stretch>
            <a:fillRect/>
          </a:stretch>
        </p:blipFill>
        <p:spPr>
          <a:xfrm>
            <a:off x="568215" y="2062044"/>
            <a:ext cx="6737841" cy="4042706"/>
          </a:xfrm>
          <a:prstGeom prst="rect">
            <a:avLst/>
          </a:prstGeom>
        </p:spPr>
      </p:pic>
      <p:sp>
        <p:nvSpPr>
          <p:cNvPr id="6" name="TextBox 5">
            <a:extLst>
              <a:ext uri="{FF2B5EF4-FFF2-40B4-BE49-F238E27FC236}">
                <a16:creationId xmlns:a16="http://schemas.microsoft.com/office/drawing/2014/main" id="{F02064F2-DAB9-43AE-A86B-CA85FC0EA72F}"/>
              </a:ext>
            </a:extLst>
          </p:cNvPr>
          <p:cNvSpPr txBox="1"/>
          <p:nvPr/>
        </p:nvSpPr>
        <p:spPr>
          <a:xfrm>
            <a:off x="382391" y="1508186"/>
            <a:ext cx="8925887" cy="400110"/>
          </a:xfrm>
          <a:prstGeom prst="rect">
            <a:avLst/>
          </a:prstGeom>
          <a:noFill/>
        </p:spPr>
        <p:txBody>
          <a:bodyPr wrap="square" rtlCol="0">
            <a:spAutoFit/>
          </a:bodyPr>
          <a:lstStyle/>
          <a:p>
            <a:r>
              <a:rPr lang="en-GB" sz="2000" b="1" dirty="0">
                <a:latin typeface="Helvetica" panose="020B0604020202020204" pitchFamily="34" charset="0"/>
                <a:cs typeface="Helvetica" panose="020B0604020202020204" pitchFamily="34" charset="0"/>
              </a:rPr>
              <a:t>Fig 3: Percentage of applications to ‘prestigious’ universities*.</a:t>
            </a:r>
          </a:p>
        </p:txBody>
      </p:sp>
      <p:sp>
        <p:nvSpPr>
          <p:cNvPr id="2" name="TextBox 1">
            <a:extLst>
              <a:ext uri="{FF2B5EF4-FFF2-40B4-BE49-F238E27FC236}">
                <a16:creationId xmlns:a16="http://schemas.microsoft.com/office/drawing/2014/main" id="{839221EF-B935-4494-ADF0-6D9B00E25E64}"/>
              </a:ext>
            </a:extLst>
          </p:cNvPr>
          <p:cNvSpPr txBox="1"/>
          <p:nvPr/>
        </p:nvSpPr>
        <p:spPr>
          <a:xfrm>
            <a:off x="8865697" y="2287322"/>
            <a:ext cx="2852827" cy="3600986"/>
          </a:xfrm>
          <a:prstGeom prst="rect">
            <a:avLst/>
          </a:prstGeom>
          <a:noFill/>
        </p:spPr>
        <p:txBody>
          <a:bodyPr wrap="square" rtlCol="0">
            <a:spAutoFit/>
          </a:bodyPr>
          <a:lstStyle/>
          <a:p>
            <a:r>
              <a:rPr lang="en-GB" sz="1600" dirty="0">
                <a:latin typeface="Helvetica" panose="020B0604020202020204" pitchFamily="34" charset="0"/>
                <a:cs typeface="Helvetica" panose="020B0604020202020204" pitchFamily="34" charset="0"/>
              </a:rPr>
              <a:t>Patterns of application to ‘prestigious’ universities again showed a trend associated with the HE-orientation of the school or college.</a:t>
            </a:r>
          </a:p>
          <a:p>
            <a:endParaRPr lang="en-GB" sz="400" dirty="0">
              <a:latin typeface="Helvetica" panose="020B0604020202020204" pitchFamily="34" charset="0"/>
              <a:cs typeface="Helvetica" panose="020B0604020202020204" pitchFamily="34" charset="0"/>
            </a:endParaRPr>
          </a:p>
          <a:p>
            <a:r>
              <a:rPr lang="en-GB" sz="1600" dirty="0">
                <a:latin typeface="Helvetica" panose="020B0604020202020204" pitchFamily="34" charset="0"/>
                <a:cs typeface="Helvetica" panose="020B0604020202020204" pitchFamily="34" charset="0"/>
              </a:rPr>
              <a:t>Amongst the college students, some had applied to a Russell Group university because it was close to home, unaware that it differed in any way from their other university choices.</a:t>
            </a:r>
          </a:p>
          <a:p>
            <a:endParaRPr lang="en-GB" sz="1600" dirty="0">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3BCA9A13-30AD-4789-93FC-E21DA206423C}"/>
              </a:ext>
            </a:extLst>
          </p:cNvPr>
          <p:cNvSpPr txBox="1"/>
          <p:nvPr/>
        </p:nvSpPr>
        <p:spPr>
          <a:xfrm>
            <a:off x="568214" y="6442235"/>
            <a:ext cx="9055179" cy="276999"/>
          </a:xfrm>
          <a:prstGeom prst="rect">
            <a:avLst/>
          </a:prstGeom>
          <a:noFill/>
        </p:spPr>
        <p:txBody>
          <a:bodyPr wrap="square" rtlCol="0">
            <a:spAutoFit/>
          </a:bodyPr>
          <a:lstStyle/>
          <a:p>
            <a:r>
              <a:rPr lang="en-GB" sz="1200" i="1" dirty="0">
                <a:latin typeface="Helvetica" panose="020B0604020202020204" pitchFamily="34" charset="0"/>
                <a:cs typeface="Helvetica" panose="020B0604020202020204" pitchFamily="34" charset="0"/>
              </a:rPr>
              <a:t>* ’prestigious’ universities defined by membership of the Russell Group or 1994 Group (the latter was dissolved in November 2013).</a:t>
            </a:r>
          </a:p>
        </p:txBody>
      </p:sp>
    </p:spTree>
    <p:extLst>
      <p:ext uri="{BB962C8B-B14F-4D97-AF65-F5344CB8AC3E}">
        <p14:creationId xmlns:p14="http://schemas.microsoft.com/office/powerpoint/2010/main" val="368504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308167"/>
          </a:xfrm>
          <a:prstGeom prst="rect">
            <a:avLst/>
          </a:prstGeom>
        </p:spPr>
      </p:pic>
      <p:sp>
        <p:nvSpPr>
          <p:cNvPr id="2" name="TextBox 1">
            <a:extLst>
              <a:ext uri="{FF2B5EF4-FFF2-40B4-BE49-F238E27FC236}">
                <a16:creationId xmlns:a16="http://schemas.microsoft.com/office/drawing/2014/main" id="{C6A3DE09-1670-41D7-BCFD-A611A73FAAD9}"/>
              </a:ext>
            </a:extLst>
          </p:cNvPr>
          <p:cNvSpPr txBox="1"/>
          <p:nvPr/>
        </p:nvSpPr>
        <p:spPr>
          <a:xfrm>
            <a:off x="719092" y="1728268"/>
            <a:ext cx="6880193" cy="461665"/>
          </a:xfrm>
          <a:prstGeom prst="rect">
            <a:avLst/>
          </a:prstGeom>
          <a:noFill/>
        </p:spPr>
        <p:txBody>
          <a:bodyPr wrap="square" rtlCol="0">
            <a:spAutoFit/>
          </a:bodyPr>
          <a:lstStyle/>
          <a:p>
            <a:r>
              <a:rPr lang="en-GB" sz="2400" b="1" dirty="0">
                <a:latin typeface="Helvetica" panose="020B0604020202020204" pitchFamily="34" charset="0"/>
                <a:cs typeface="Helvetica" panose="020B0604020202020204" pitchFamily="34" charset="0"/>
              </a:rPr>
              <a:t>Employer engagement: part of the narrative…</a:t>
            </a:r>
          </a:p>
        </p:txBody>
      </p:sp>
      <p:sp>
        <p:nvSpPr>
          <p:cNvPr id="5" name="TextBox 4">
            <a:extLst>
              <a:ext uri="{FF2B5EF4-FFF2-40B4-BE49-F238E27FC236}">
                <a16:creationId xmlns:a16="http://schemas.microsoft.com/office/drawing/2014/main" id="{9D1E7723-D0C0-427C-823B-C07F0B286E22}"/>
              </a:ext>
            </a:extLst>
          </p:cNvPr>
          <p:cNvSpPr txBox="1"/>
          <p:nvPr/>
        </p:nvSpPr>
        <p:spPr>
          <a:xfrm>
            <a:off x="719092" y="2610034"/>
            <a:ext cx="9623393" cy="2954655"/>
          </a:xfrm>
          <a:prstGeom prst="rect">
            <a:avLst/>
          </a:prstGeom>
          <a:noFill/>
        </p:spPr>
        <p:txBody>
          <a:bodyPr wrap="square" rtlCol="0">
            <a:spAutoFit/>
          </a:bodyPr>
          <a:lstStyle/>
          <a:p>
            <a:r>
              <a:rPr lang="en-GB" dirty="0">
                <a:latin typeface="Helvetica" panose="020B0604020202020204" pitchFamily="34" charset="0"/>
                <a:cs typeface="Helvetica" panose="020B0604020202020204" pitchFamily="34" charset="0"/>
              </a:rPr>
              <a:t>None of the students included employer engagement in the card-sort tasks, but analysis of the narrative data revealed many references to work experience, and some to other forms of employer engagement. </a:t>
            </a:r>
          </a:p>
          <a:p>
            <a:endParaRPr lang="en-GB"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At its best, this had the potential to provide a degree of insight that resulted in informed, joined-up thinking that located the UCAS process in the student’s overall career planning. </a:t>
            </a:r>
          </a:p>
          <a:p>
            <a:endParaRPr lang="en-GB" dirty="0">
              <a:latin typeface="Helvetica" panose="020B0604020202020204" pitchFamily="34" charset="0"/>
              <a:cs typeface="Helvetica" panose="020B0604020202020204" pitchFamily="34" charset="0"/>
            </a:endParaRPr>
          </a:p>
          <a:p>
            <a:pPr algn="r"/>
            <a:r>
              <a:rPr lang="en-GB" sz="2400" b="1" dirty="0">
                <a:latin typeface="Helvetica" panose="020B0604020202020204" pitchFamily="34" charset="0"/>
                <a:cs typeface="Helvetica" panose="020B0604020202020204" pitchFamily="34" charset="0"/>
              </a:rPr>
              <a:t>Three examples…</a:t>
            </a:r>
          </a:p>
          <a:p>
            <a:endParaRPr lang="en-GB" dirty="0"/>
          </a:p>
        </p:txBody>
      </p:sp>
    </p:spTree>
    <p:extLst>
      <p:ext uri="{BB962C8B-B14F-4D97-AF65-F5344CB8AC3E}">
        <p14:creationId xmlns:p14="http://schemas.microsoft.com/office/powerpoint/2010/main" val="174708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308167"/>
          </a:xfrm>
          <a:prstGeom prst="rect">
            <a:avLst/>
          </a:prstGeom>
        </p:spPr>
      </p:pic>
      <p:sp>
        <p:nvSpPr>
          <p:cNvPr id="2" name="TextBox 1">
            <a:extLst>
              <a:ext uri="{FF2B5EF4-FFF2-40B4-BE49-F238E27FC236}">
                <a16:creationId xmlns:a16="http://schemas.microsoft.com/office/drawing/2014/main" id="{9B5A1E3E-7E13-433D-9B35-E64236C2EFC9}"/>
              </a:ext>
            </a:extLst>
          </p:cNvPr>
          <p:cNvSpPr txBox="1"/>
          <p:nvPr/>
        </p:nvSpPr>
        <p:spPr>
          <a:xfrm>
            <a:off x="712575" y="1740348"/>
            <a:ext cx="10444294" cy="1815882"/>
          </a:xfrm>
          <a:prstGeom prst="rect">
            <a:avLst/>
          </a:prstGeom>
          <a:noFill/>
        </p:spPr>
        <p:txBody>
          <a:bodyPr wrap="square" rtlCol="0">
            <a:spAutoFit/>
          </a:bodyPr>
          <a:lstStyle/>
          <a:p>
            <a:r>
              <a:rPr lang="en-GB" sz="2000" b="1" dirty="0">
                <a:latin typeface="Helvetica" panose="020B0604020202020204" pitchFamily="34" charset="0"/>
                <a:cs typeface="Helvetica" panose="020B0604020202020204" pitchFamily="34" charset="0"/>
              </a:rPr>
              <a:t>Example 1: Daniel, Greenfields BTEC group </a:t>
            </a:r>
            <a:endParaRPr lang="en-GB" sz="2000" dirty="0">
              <a:latin typeface="Helvetica" panose="020B0604020202020204" pitchFamily="34" charset="0"/>
              <a:cs typeface="Helvetica" panose="020B0604020202020204" pitchFamily="34" charset="0"/>
            </a:endParaRPr>
          </a:p>
          <a:p>
            <a:endParaRPr lang="en-GB" sz="2000"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“I set my mind on accounting and finance degrees just this year. I liked the accounting units on the BTEC and I think that teacher influenced me…accountants are always needed by business, even if there’s a slump. I’ve applied for the 4 year accounting and finance sandwich course at all 3 of my universities,  so I’ll have experience as well as the qualification.”   </a:t>
            </a:r>
            <a:endParaRPr lang="en-GB"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D4D5D24-E545-4C38-99E1-B4C99AD98186}"/>
              </a:ext>
            </a:extLst>
          </p:cNvPr>
          <p:cNvSpPr txBox="1"/>
          <p:nvPr/>
        </p:nvSpPr>
        <p:spPr>
          <a:xfrm>
            <a:off x="701336" y="3914920"/>
            <a:ext cx="10466773" cy="2339102"/>
          </a:xfrm>
          <a:prstGeom prst="rect">
            <a:avLst/>
          </a:prstGeom>
          <a:noFill/>
        </p:spPr>
        <p:txBody>
          <a:bodyPr wrap="square" rtlCol="0">
            <a:spAutoFit/>
          </a:bodyPr>
          <a:lstStyle/>
          <a:p>
            <a:r>
              <a:rPr lang="en-GB" dirty="0"/>
              <a:t> </a:t>
            </a:r>
            <a:r>
              <a:rPr lang="en-GB" sz="2000" b="1" dirty="0">
                <a:latin typeface="Helvetica" panose="020B0604020202020204" pitchFamily="34" charset="0"/>
                <a:cs typeface="Helvetica" panose="020B0604020202020204" pitchFamily="34" charset="0"/>
              </a:rPr>
              <a:t>Example 2: Danielle, Borough 6th Form</a:t>
            </a:r>
            <a:endParaRPr lang="en-GB" sz="2000" dirty="0">
              <a:latin typeface="Helvetica" panose="020B0604020202020204" pitchFamily="34" charset="0"/>
              <a:cs typeface="Helvetica" panose="020B0604020202020204" pitchFamily="34" charset="0"/>
            </a:endParaRPr>
          </a:p>
          <a:p>
            <a:endParaRPr lang="en-GB" b="1" dirty="0">
              <a:latin typeface="Arial" panose="020B0604020202020204" pitchFamily="34" charset="0"/>
              <a:cs typeface="Arial" panose="020B0604020202020204" pitchFamily="34" charset="0"/>
            </a:endParaRPr>
          </a:p>
          <a:p>
            <a:r>
              <a:rPr lang="en-GB" dirty="0">
                <a:latin typeface="Helvetica" panose="020B0604020202020204" pitchFamily="34" charset="0"/>
                <a:cs typeface="Helvetica" panose="020B0604020202020204" pitchFamily="34" charset="0"/>
              </a:rPr>
              <a:t> “I’d always liked the idea of accountancy, but my work experience was a very important factor for me…at Barclays I realised that a degree in accounting or finance is not necessary to become an accountant. The staff there encouraged me to think about taking economics as a route to accountancy…you get the professional qualifications as a trainee. At the start of Year 12 I decided on economics at university, and both of my teachers helped me with my choices and with writing the personal statement.”</a:t>
            </a:r>
          </a:p>
        </p:txBody>
      </p:sp>
    </p:spTree>
    <p:extLst>
      <p:ext uri="{BB962C8B-B14F-4D97-AF65-F5344CB8AC3E}">
        <p14:creationId xmlns:p14="http://schemas.microsoft.com/office/powerpoint/2010/main" val="1588293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3480</TotalTime>
  <Words>997</Words>
  <Application>Microsoft Office PowerPoint</Application>
  <PresentationFormat>Widescreen</PresentationFormat>
  <Paragraphs>64</Paragraphs>
  <Slides>12</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Calibri Light</vt:lpstr>
      <vt:lpstr>Helvetica</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Jiangee Ching</dc:creator>
  <cp:lastModifiedBy>Owner</cp:lastModifiedBy>
  <cp:revision>145</cp:revision>
  <cp:lastPrinted>2018-06-15T10:19:15Z</cp:lastPrinted>
  <dcterms:created xsi:type="dcterms:W3CDTF">2017-10-18T08:53:31Z</dcterms:created>
  <dcterms:modified xsi:type="dcterms:W3CDTF">2018-06-15T11:43:55Z</dcterms:modified>
</cp:coreProperties>
</file>