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9" r:id="rId5"/>
    <p:sldId id="313" r:id="rId6"/>
    <p:sldId id="350" r:id="rId7"/>
    <p:sldId id="351" r:id="rId8"/>
    <p:sldId id="314" r:id="rId9"/>
    <p:sldId id="344" r:id="rId10"/>
    <p:sldId id="352" r:id="rId11"/>
    <p:sldId id="345" r:id="rId12"/>
    <p:sldId id="355" r:id="rId13"/>
    <p:sldId id="348" r:id="rId14"/>
    <p:sldId id="354" r:id="rId15"/>
    <p:sldId id="349" r:id="rId16"/>
    <p:sldId id="292" r:id="rId17"/>
  </p:sldIdLst>
  <p:sldSz cx="9144000" cy="6858000" type="screen4x3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5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9" autoAdjust="0"/>
    <p:restoredTop sz="84721" autoAdjust="0"/>
  </p:normalViewPr>
  <p:slideViewPr>
    <p:cSldViewPr>
      <p:cViewPr varScale="1">
        <p:scale>
          <a:sx n="61" d="100"/>
          <a:sy n="61" d="100"/>
        </p:scale>
        <p:origin x="15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0"/>
      </p:cViewPr>
      <p:guideLst>
        <p:guide orient="horz" pos="3005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10" y="0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E15B-E005-481D-A52D-6367BABCBF71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5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10" y="9062175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88187-8510-41BB-87DE-20132009C6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69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AAC72-47D2-4B97-8C81-BE96C51CBE94}" type="datetimeFigureOut">
              <a:rPr lang="en-GB" smtClean="0"/>
              <a:pPr/>
              <a:t>03/07/2018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5963"/>
            <a:ext cx="4770438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5" y="4531916"/>
            <a:ext cx="5492750" cy="429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5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062175"/>
            <a:ext cx="2975240" cy="477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B0FAE-04C9-4267-B719-DB4BD9BA42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67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0FAE-04C9-4267-B719-DB4BD9BA42C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3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0FAE-04C9-4267-B719-DB4BD9BA42C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251520" y="2996952"/>
            <a:ext cx="8424936" cy="108012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269846" y="4797152"/>
            <a:ext cx="8406610" cy="6976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36096" y="6260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www.inspiringgovernance.org</a:t>
            </a:r>
            <a:endParaRPr lang="en-US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9880"/>
            <a:ext cx="1170432" cy="493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169880"/>
            <a:ext cx="1552608" cy="467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251520" y="2996952"/>
            <a:ext cx="8424936" cy="108012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269846" y="4797152"/>
            <a:ext cx="8406610" cy="6976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36096" y="6260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www.inspiringgovernance.org</a:t>
            </a:r>
            <a:endParaRPr lang="en-US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9880"/>
            <a:ext cx="1170432" cy="493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169880"/>
            <a:ext cx="1552608" cy="467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436096" y="6260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www.inspiringgovernance.org</a:t>
            </a:r>
            <a:endParaRPr lang="en-US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9880"/>
            <a:ext cx="1170432" cy="49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169880"/>
            <a:ext cx="1552608" cy="467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436096" y="6260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www.inspiringgovernance.org</a:t>
            </a:r>
            <a:endParaRPr lang="en-US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9880"/>
            <a:ext cx="1170432" cy="49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169880"/>
            <a:ext cx="1552608" cy="467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55" y="836554"/>
            <a:ext cx="8229600" cy="70806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442908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800"/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9144000" cy="71932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881428" y="6428080"/>
            <a:ext cx="3227076" cy="337792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www.inspiringgovernance.org</a:t>
            </a:r>
            <a:endParaRPr lang="en-US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89" y="188640"/>
            <a:ext cx="2869166" cy="512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8" y="6484200"/>
            <a:ext cx="804672" cy="2255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63" r:id="rId4"/>
    <p:sldLayoutId id="2147483650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424936" cy="1080120"/>
          </a:xfrm>
        </p:spPr>
        <p:txBody>
          <a:bodyPr/>
          <a:lstStyle/>
          <a:p>
            <a:pPr algn="ctr"/>
            <a:r>
              <a:rPr lang="en-GB" sz="2800" dirty="0"/>
              <a:t>Connecting employee volunteers with</a:t>
            </a:r>
            <a:br>
              <a:rPr lang="en-GB" sz="2800" dirty="0"/>
            </a:br>
            <a:r>
              <a:rPr lang="en-GB" sz="2800" dirty="0"/>
              <a:t>school/college governing boards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846" y="3645024"/>
            <a:ext cx="8406610" cy="697632"/>
          </a:xfrm>
        </p:spPr>
        <p:txBody>
          <a:bodyPr/>
          <a:lstStyle/>
          <a:p>
            <a:pPr algn="ctr"/>
            <a:r>
              <a:rPr lang="en-GB" sz="1800" dirty="0" err="1"/>
              <a:t>Alister</a:t>
            </a:r>
            <a:r>
              <a:rPr lang="en-GB" sz="1800" dirty="0"/>
              <a:t> Bould</a:t>
            </a:r>
          </a:p>
          <a:p>
            <a:pPr algn="ctr"/>
            <a:r>
              <a:rPr lang="en-GB" sz="1800" dirty="0"/>
              <a:t>Head of Governance Programmes, Outreach and Recruitment</a:t>
            </a:r>
          </a:p>
          <a:p>
            <a:pPr algn="ctr"/>
            <a:r>
              <a:rPr lang="en-GB" sz="1800" dirty="0"/>
              <a:t>Inspiring Governance</a:t>
            </a:r>
          </a:p>
          <a:p>
            <a:pPr algn="ctr"/>
            <a:endParaRPr lang="en-GB" dirty="0"/>
          </a:p>
          <a:p>
            <a:pPr algn="ctr"/>
            <a:r>
              <a:rPr lang="en-GB" sz="1800" dirty="0"/>
              <a:t>5 July 2018</a:t>
            </a:r>
          </a:p>
        </p:txBody>
      </p:sp>
    </p:spTree>
    <p:extLst>
      <p:ext uri="{BB962C8B-B14F-4D97-AF65-F5344CB8AC3E}">
        <p14:creationId xmlns:p14="http://schemas.microsoft.com/office/powerpoint/2010/main" val="2363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1EBF-5538-4212-AB8D-B757B956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DAE0-9078-4975-8334-CF1D48CA4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Developing technology</a:t>
            </a:r>
          </a:p>
          <a:p>
            <a:pPr lvl="0"/>
            <a:endParaRPr lang="en-US" sz="2400" dirty="0"/>
          </a:p>
          <a:p>
            <a:pPr lvl="0"/>
            <a:r>
              <a:rPr lang="en-GB" sz="2400" dirty="0"/>
              <a:t>Balancing the number of recruiters and volunteers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Engaging recruiters</a:t>
            </a:r>
            <a:endParaRPr lang="en-US" sz="2400" dirty="0"/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Meeting demand</a:t>
            </a:r>
            <a:endParaRPr lang="en-US" sz="24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95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DBCF-23AF-4970-BBAB-68FAC558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</a:rPr>
              <a:t>Organisations we work with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8A32B-77AC-4357-907B-70F29ACD5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570" y="3314131"/>
            <a:ext cx="1323975" cy="1276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55A90C-1C87-427E-A61F-223044E4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47" y="1841270"/>
            <a:ext cx="2612504" cy="1061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4A86F-7AC6-4B42-8B2B-68D85C11A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659" y="4187602"/>
            <a:ext cx="2015186" cy="2015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9DEFA-2BE8-44F5-BAE7-AEC779A53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952" y="1384186"/>
            <a:ext cx="2007667" cy="2007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7EEC3-DE82-44DB-B362-ACE68C6AC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4653136"/>
            <a:ext cx="2284179" cy="1520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D20944-A18C-414B-A8FF-56EB89692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32643"/>
            <a:ext cx="3022079" cy="793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0024D6-2960-4968-A2EF-96C65D551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5818" y="4672108"/>
            <a:ext cx="2232124" cy="9869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2088CE-FE8E-4D7A-B805-386284552606}"/>
              </a:ext>
            </a:extLst>
          </p:cNvPr>
          <p:cNvSpPr txBox="1"/>
          <p:nvPr/>
        </p:nvSpPr>
        <p:spPr>
          <a:xfrm>
            <a:off x="8602845" y="0"/>
            <a:ext cx="54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CFF58CC-EFFF-4661-B94A-3A96210B9FEE}" type="slidenum">
              <a:rPr lang="en-GB" smtClean="0"/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53037-3BFF-46D1-8692-726D33C168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186" t="12348" r="13920" b="18251"/>
          <a:stretch/>
        </p:blipFill>
        <p:spPr>
          <a:xfrm>
            <a:off x="6062195" y="3347965"/>
            <a:ext cx="2107815" cy="1032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883036-BFFF-4679-8A9A-5DCB1A7834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9588" y="3240252"/>
            <a:ext cx="1644774" cy="11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1EBF-5538-4212-AB8D-B757B956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DAE0-9078-4975-8334-CF1D48CA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796" y="2420506"/>
            <a:ext cx="7329963" cy="3637377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s://www.inspiringgovernance.org/wp-content/uploads/2018/03/hero-university1-960x540-1.jpg">
            <a:extLst>
              <a:ext uri="{FF2B5EF4-FFF2-40B4-BE49-F238E27FC236}">
                <a16:creationId xmlns:a16="http://schemas.microsoft.com/office/drawing/2014/main" id="{D661952D-B373-4E36-8C32-FECB7AEC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9522"/>
            <a:ext cx="8144403" cy="45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4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4441415"/>
            <a:ext cx="8229600" cy="1860197"/>
          </a:xfrm>
        </p:spPr>
        <p:txBody>
          <a:bodyPr/>
          <a:lstStyle/>
          <a:p>
            <a:endParaRPr lang="en-GB" sz="2400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15" y="908720"/>
            <a:ext cx="6089073" cy="35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6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1747-6164-4556-98CD-4A492045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context in England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A687-3F35-4BC7-AE97-B836E7E8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52" y="2060848"/>
            <a:ext cx="8229600" cy="3744416"/>
          </a:xfrm>
        </p:spPr>
        <p:txBody>
          <a:bodyPr/>
          <a:lstStyle/>
          <a:p>
            <a:pPr lvl="0"/>
            <a:r>
              <a:rPr lang="en-GB" sz="2400" dirty="0"/>
              <a:t>Historic situation</a:t>
            </a:r>
          </a:p>
          <a:p>
            <a:pPr marL="0" lvl="0" indent="0">
              <a:buNone/>
            </a:pPr>
            <a:endParaRPr lang="en-GB" sz="2400" dirty="0"/>
          </a:p>
          <a:p>
            <a:r>
              <a:rPr lang="en-GB" sz="2400" dirty="0"/>
              <a:t>The rise of good governance</a:t>
            </a:r>
          </a:p>
          <a:p>
            <a:endParaRPr lang="en-GB" sz="2400" dirty="0"/>
          </a:p>
          <a:p>
            <a:r>
              <a:rPr lang="en-GB" sz="2400" dirty="0"/>
              <a:t>Department for Education support</a:t>
            </a:r>
          </a:p>
          <a:p>
            <a:endParaRPr lang="en-GB" sz="2400" dirty="0"/>
          </a:p>
          <a:p>
            <a:r>
              <a:rPr lang="en-GB" sz="2400" dirty="0"/>
              <a:t>More recently</a:t>
            </a:r>
          </a:p>
          <a:p>
            <a:endParaRPr lang="en-GB" sz="2400" dirty="0"/>
          </a:p>
          <a:p>
            <a:endParaRPr lang="en-US" sz="2400" dirty="0"/>
          </a:p>
          <a:p>
            <a:pPr lvl="0"/>
            <a:endParaRPr lang="en-US" dirty="0"/>
          </a:p>
          <a:p>
            <a:pPr marL="0" indent="0">
              <a:spcBef>
                <a:spcPts val="432"/>
              </a:spcBef>
              <a:buNone/>
            </a:pPr>
            <a:endParaRPr lang="en-GB" dirty="0"/>
          </a:p>
          <a:p>
            <a:pPr marL="0" indent="0">
              <a:spcBef>
                <a:spcPts val="432"/>
              </a:spcBef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49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1747-6164-4556-98CD-4A492045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it important that employers participate in school/college governance?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A687-3F35-4BC7-AE97-B836E7E8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52" y="2060848"/>
            <a:ext cx="8229600" cy="3744416"/>
          </a:xfrm>
        </p:spPr>
        <p:txBody>
          <a:bodyPr/>
          <a:lstStyle/>
          <a:p>
            <a:pPr lvl="0"/>
            <a:r>
              <a:rPr lang="en-GB" sz="2400" dirty="0"/>
              <a:t>Employees have skills that schools need</a:t>
            </a:r>
          </a:p>
          <a:p>
            <a:pPr marL="0" lvl="0" indent="0">
              <a:buNone/>
            </a:pPr>
            <a:endParaRPr lang="en-GB" sz="2400" dirty="0"/>
          </a:p>
          <a:p>
            <a:r>
              <a:rPr lang="en-GB" sz="2400" dirty="0"/>
              <a:t>Governance is an excellent way of building closer links between education and the business world</a:t>
            </a:r>
            <a:endParaRPr lang="en-US" sz="2400" dirty="0"/>
          </a:p>
          <a:p>
            <a:endParaRPr lang="en-GB" sz="2400" dirty="0"/>
          </a:p>
          <a:p>
            <a:r>
              <a:rPr lang="en-GB" sz="2400" dirty="0"/>
              <a:t>Employers can help shape the workforce of tomorrow</a:t>
            </a:r>
          </a:p>
          <a:p>
            <a:endParaRPr lang="en-GB" sz="2400" dirty="0"/>
          </a:p>
          <a:p>
            <a:r>
              <a:rPr lang="en-GB" sz="2400" dirty="0"/>
              <a:t>Both schools and employers benefit </a:t>
            </a:r>
            <a:endParaRPr lang="en-US" sz="2400" dirty="0"/>
          </a:p>
          <a:p>
            <a:pPr lvl="0"/>
            <a:endParaRPr lang="en-US" dirty="0"/>
          </a:p>
          <a:p>
            <a:pPr marL="0" indent="0">
              <a:spcBef>
                <a:spcPts val="432"/>
              </a:spcBef>
              <a:buNone/>
            </a:pPr>
            <a:endParaRPr lang="en-GB" dirty="0"/>
          </a:p>
          <a:p>
            <a:pPr marL="0" indent="0">
              <a:spcBef>
                <a:spcPts val="432"/>
              </a:spcBef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83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1747-6164-4556-98CD-4A492045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a win-win scenario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A687-3F35-4BC7-AE97-B836E7E8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52" y="2060848"/>
            <a:ext cx="8229600" cy="3744416"/>
          </a:xfrm>
        </p:spPr>
        <p:txBody>
          <a:bodyPr/>
          <a:lstStyle/>
          <a:p>
            <a:pPr lvl="0"/>
            <a:endParaRPr lang="en-US" dirty="0"/>
          </a:p>
          <a:p>
            <a:pPr marL="0" indent="0">
              <a:spcBef>
                <a:spcPts val="432"/>
              </a:spcBef>
              <a:buNone/>
            </a:pPr>
            <a:endParaRPr lang="en-GB" dirty="0"/>
          </a:p>
          <a:p>
            <a:pPr marL="0" indent="0">
              <a:spcBef>
                <a:spcPts val="432"/>
              </a:spcBef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A51E6-D208-4377-AD66-915743B3A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8" r="4618"/>
          <a:stretch/>
        </p:blipFill>
        <p:spPr>
          <a:xfrm>
            <a:off x="1475656" y="1957164"/>
            <a:ext cx="5904657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6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E5833F-27B3-4F58-8D17-8E3CED7A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939646"/>
            <a:ext cx="3473055" cy="3291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53B4F3-422D-49EA-9524-55EEC074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facilitate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7FACE-3838-4CD7-B730-AC9057579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864097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CBA5E-3E49-4437-99EF-72E52F130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55" y="1844824"/>
            <a:ext cx="4794544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1EBF-5538-4212-AB8D-B757B956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55" y="836712"/>
            <a:ext cx="8229600" cy="708069"/>
          </a:xfrm>
        </p:spPr>
        <p:txBody>
          <a:bodyPr/>
          <a:lstStyle/>
          <a:p>
            <a:r>
              <a:rPr lang="en-GB" dirty="0"/>
              <a:t>How do we facilitate it?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59C5EB-2F74-4242-A8FF-48DE87D17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93192"/>
              </p:ext>
            </p:extLst>
          </p:nvPr>
        </p:nvGraphicFramePr>
        <p:xfrm>
          <a:off x="454355" y="2204864"/>
          <a:ext cx="3829613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613">
                  <a:extLst>
                    <a:ext uri="{9D8B030D-6E8A-4147-A177-3AD203B41FA5}">
                      <a16:colId xmlns:a16="http://schemas.microsoft.com/office/drawing/2014/main" val="83838669"/>
                    </a:ext>
                  </a:extLst>
                </a:gridCol>
              </a:tblGrid>
              <a:tr h="391724">
                <a:tc>
                  <a:txBody>
                    <a:bodyPr/>
                    <a:lstStyle/>
                    <a:p>
                      <a:r>
                        <a:rPr lang="en-US" dirty="0"/>
                        <a:t>Customer Service Team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60415"/>
                  </a:ext>
                </a:extLst>
              </a:tr>
              <a:tr h="685516">
                <a:tc>
                  <a:txBody>
                    <a:bodyPr/>
                    <a:lstStyle/>
                    <a:p>
                      <a:r>
                        <a:rPr lang="en-GB" dirty="0"/>
                        <a:t>1:1 Help and Support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626413"/>
                  </a:ext>
                </a:extLst>
              </a:tr>
              <a:tr h="685516">
                <a:tc>
                  <a:txBody>
                    <a:bodyPr/>
                    <a:lstStyle/>
                    <a:p>
                      <a:r>
                        <a:rPr lang="en-GB" dirty="0"/>
                        <a:t>Volunteer Search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08794"/>
                  </a:ext>
                </a:extLst>
              </a:tr>
              <a:tr h="685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Bespoke Matching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5373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6D99E2-9ED7-4395-9AB7-CDC9F4AC5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35442"/>
              </p:ext>
            </p:extLst>
          </p:nvPr>
        </p:nvGraphicFramePr>
        <p:xfrm>
          <a:off x="4716016" y="2204864"/>
          <a:ext cx="3829613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613">
                  <a:extLst>
                    <a:ext uri="{9D8B030D-6E8A-4147-A177-3AD203B41FA5}">
                      <a16:colId xmlns:a16="http://schemas.microsoft.com/office/drawing/2014/main" val="83838669"/>
                    </a:ext>
                  </a:extLst>
                </a:gridCol>
              </a:tblGrid>
              <a:tr h="396284">
                <a:tc>
                  <a:txBody>
                    <a:bodyPr/>
                    <a:lstStyle/>
                    <a:p>
                      <a:r>
                        <a:rPr lang="en-US" dirty="0"/>
                        <a:t>Regional Managers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60415"/>
                  </a:ext>
                </a:extLst>
              </a:tr>
              <a:tr h="683996">
                <a:tc>
                  <a:txBody>
                    <a:bodyPr/>
                    <a:lstStyle/>
                    <a:p>
                      <a:r>
                        <a:rPr lang="en-GB" dirty="0"/>
                        <a:t>Local Expertise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626413"/>
                  </a:ext>
                </a:extLst>
              </a:tr>
              <a:tr h="683996">
                <a:tc>
                  <a:txBody>
                    <a:bodyPr/>
                    <a:lstStyle/>
                    <a:p>
                      <a:r>
                        <a:rPr lang="en-GB" dirty="0"/>
                        <a:t>Employer Engagement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08794"/>
                  </a:ext>
                </a:extLst>
              </a:tr>
              <a:tr h="683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Support for Volunteers &amp; Recruiters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5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04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1747-6164-4556-98CD-4A492045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experience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A687-3F35-4BC7-AE97-B836E7E8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52" y="2060848"/>
            <a:ext cx="8229600" cy="3744416"/>
          </a:xfrm>
        </p:spPr>
        <p:txBody>
          <a:bodyPr/>
          <a:lstStyle/>
          <a:p>
            <a:pPr lvl="0"/>
            <a:r>
              <a:rPr lang="en-GB" sz="2400" dirty="0"/>
              <a:t>Volunteers signing up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System running smoothly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Recruiters engaging</a:t>
            </a:r>
            <a:endParaRPr lang="en-US" sz="2400" dirty="0"/>
          </a:p>
          <a:p>
            <a:pPr lvl="0"/>
            <a:endParaRPr lang="en-US" dirty="0"/>
          </a:p>
          <a:p>
            <a:pPr marL="0" indent="0">
              <a:spcBef>
                <a:spcPts val="432"/>
              </a:spcBef>
              <a:buNone/>
            </a:pPr>
            <a:endParaRPr lang="en-GB" dirty="0"/>
          </a:p>
          <a:p>
            <a:pPr marL="0" indent="0">
              <a:spcBef>
                <a:spcPts val="432"/>
              </a:spcBef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99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1EBF-5538-4212-AB8D-B757B956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DAE0-9078-4975-8334-CF1D48CA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1368153"/>
          </a:xfrm>
        </p:spPr>
        <p:txBody>
          <a:bodyPr/>
          <a:lstStyle/>
          <a:p>
            <a:pPr lvl="0"/>
            <a:endParaRPr lang="en-GB" dirty="0"/>
          </a:p>
          <a:p>
            <a:pPr lvl="0"/>
            <a:r>
              <a:rPr lang="en-GB" sz="2400" dirty="0"/>
              <a:t>Governors appointed – approaching 1,000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Vacancies registered – over 4,500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Volunteers – over 6,000</a:t>
            </a:r>
            <a:endParaRPr lang="en-US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32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1EBF-5538-4212-AB8D-B757B956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DAE0-9078-4975-8334-CF1D48CA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1368153"/>
          </a:xfrm>
        </p:spPr>
        <p:txBody>
          <a:bodyPr/>
          <a:lstStyle/>
          <a:p>
            <a:pPr lvl="0"/>
            <a:endParaRPr lang="en-GB" dirty="0"/>
          </a:p>
          <a:p>
            <a:pPr lvl="0"/>
            <a:r>
              <a:rPr lang="en-GB" sz="2400" dirty="0"/>
              <a:t>Schools benefit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Employers benefit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Individuals benefit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/>
              <a:t>Children benefit</a:t>
            </a:r>
            <a:endParaRPr lang="en-US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10570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NGA">
      <a:dk1>
        <a:sysClr val="windowText" lastClr="000000"/>
      </a:dk1>
      <a:lt1>
        <a:sysClr val="window" lastClr="FFFFFF"/>
      </a:lt1>
      <a:dk2>
        <a:srgbClr val="242852"/>
      </a:dk2>
      <a:lt2>
        <a:srgbClr val="C0D7EC"/>
      </a:lt2>
      <a:accent1>
        <a:srgbClr val="4F81BD"/>
      </a:accent1>
      <a:accent2>
        <a:srgbClr val="7EB2E6"/>
      </a:accent2>
      <a:accent3>
        <a:srgbClr val="297FD5"/>
      </a:accent3>
      <a:accent4>
        <a:srgbClr val="1E5F9F"/>
      </a:accent4>
      <a:accent5>
        <a:srgbClr val="3477B2"/>
      </a:accent5>
      <a:accent6>
        <a:srgbClr val="B1E3F9"/>
      </a:accent6>
      <a:hlink>
        <a:srgbClr val="0070C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A839B37A66A438CDCC08FDEDE68B8" ma:contentTypeVersion="2" ma:contentTypeDescription="Create a new document." ma:contentTypeScope="" ma:versionID="339721d335be788b0acfac95a3b02367">
  <xsd:schema xmlns:xsd="http://www.w3.org/2001/XMLSchema" xmlns:xs="http://www.w3.org/2001/XMLSchema" xmlns:p="http://schemas.microsoft.com/office/2006/metadata/properties" xmlns:ns2="3fa1baeb-fdd9-4ef4-bd3d-073d677e6297" targetNamespace="http://schemas.microsoft.com/office/2006/metadata/properties" ma:root="true" ma:fieldsID="cee42cdf2f3ef216c2426c5cb591e20b" ns2:_="">
    <xsd:import namespace="3fa1baeb-fdd9-4ef4-bd3d-073d677e62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1baeb-fdd9-4ef4-bd3d-073d677e62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496E59-1083-4585-8387-69CFB17E1000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3fa1baeb-fdd9-4ef4-bd3d-073d677e629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4B9B65-E3E0-4862-B3CB-EA31B735D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a1baeb-fdd9-4ef4-bd3d-073d677e6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EF5E69-3B55-49C6-BC5A-627E85377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242</TotalTime>
  <Words>181</Words>
  <Application>Microsoft Office PowerPoint</Application>
  <PresentationFormat>On-screen Show (4:3)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Powerpoint Template</vt:lpstr>
      <vt:lpstr>Connecting employee volunteers with school/college governing boards</vt:lpstr>
      <vt:lpstr>The context in England</vt:lpstr>
      <vt:lpstr>Why is it important that employers participate in school/college governance?</vt:lpstr>
      <vt:lpstr>It’s a win-win scenario</vt:lpstr>
      <vt:lpstr>How do we facilitate it?</vt:lpstr>
      <vt:lpstr>How do we facilitate it?</vt:lpstr>
      <vt:lpstr>Our experience</vt:lpstr>
      <vt:lpstr>The outcomes</vt:lpstr>
      <vt:lpstr>The outcomes</vt:lpstr>
      <vt:lpstr>The challenges</vt:lpstr>
      <vt:lpstr>Organisations we work with</vt:lpstr>
      <vt:lpstr>Case Study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Owen</dc:creator>
  <cp:lastModifiedBy>Alister Bould</cp:lastModifiedBy>
  <cp:revision>226</cp:revision>
  <cp:lastPrinted>2017-05-12T15:33:30Z</cp:lastPrinted>
  <dcterms:created xsi:type="dcterms:W3CDTF">2014-01-07T13:19:03Z</dcterms:created>
  <dcterms:modified xsi:type="dcterms:W3CDTF">2018-07-03T20:06:51Z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0x010100A06A839B37A66A438CDCC08FDEDE68B8</vt:lpwstr>
  </property>
</Properties>
</file>