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8" r:id="rId3"/>
    <p:sldId id="320" r:id="rId4"/>
    <p:sldId id="321" r:id="rId5"/>
    <p:sldId id="328" r:id="rId6"/>
    <p:sldId id="329" r:id="rId7"/>
    <p:sldId id="322" r:id="rId8"/>
    <p:sldId id="324" r:id="rId9"/>
    <p:sldId id="330" r:id="rId10"/>
    <p:sldId id="333" r:id="rId11"/>
    <p:sldId id="334" r:id="rId12"/>
    <p:sldId id="335" r:id="rId13"/>
    <p:sldId id="336" r:id="rId14"/>
    <p:sldId id="337" r:id="rId15"/>
    <p:sldId id="332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613"/>
  </p:normalViewPr>
  <p:slideViewPr>
    <p:cSldViewPr snapToGrid="0">
      <p:cViewPr>
        <p:scale>
          <a:sx n="97" d="100"/>
          <a:sy n="97" d="100"/>
        </p:scale>
        <p:origin x="656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EE7B-D4A5-46A1-9259-4CCD0CC511C6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F8336-0451-4AC0-A83A-7DB6D799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1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3036-AD50-E84B-8B83-4C36DAC300AD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3601-1922-8847-9068-38F463EB4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0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2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9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7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1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5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D3601-1922-8847-9068-38F463EB4D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1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075" y="2125206"/>
            <a:ext cx="8893732" cy="149750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Getting a </a:t>
            </a:r>
            <a:r>
              <a:rPr lang="en-US" sz="3000" dirty="0" smtClean="0"/>
              <a:t>JOB WHERE THERE ARE NO JOBS: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Local </a:t>
            </a:r>
            <a:r>
              <a:rPr lang="en-GB" sz="3000" dirty="0" smtClean="0"/>
              <a:t>labour</a:t>
            </a:r>
            <a:r>
              <a:rPr lang="en-US" sz="3000" dirty="0" smtClean="0"/>
              <a:t> markets and the transition from education to work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3934" y="3866606"/>
            <a:ext cx="11029615" cy="12884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Katy Morris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European University Institute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July 2018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" y="676988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(2) </a:t>
            </a:r>
            <a:r>
              <a:rPr lang="en-GB" dirty="0" err="1" smtClean="0"/>
              <a:t>FIRSt</a:t>
            </a:r>
            <a:r>
              <a:rPr lang="en-GB" dirty="0" smtClean="0"/>
              <a:t> SIGNIFNICANT JOB</a:t>
            </a:r>
            <a:endParaRPr lang="en-GB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0035566"/>
              </p:ext>
            </p:extLst>
          </p:nvPr>
        </p:nvGraphicFramePr>
        <p:xfrm>
          <a:off x="581025" y="2227263"/>
          <a:ext cx="5423572" cy="3727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8062"/>
                <a:gridCol w="1235170"/>
                <a:gridCol w="1235170"/>
                <a:gridCol w="1235170"/>
              </a:tblGrid>
              <a:tr h="866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PREDICTED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 MEDIAN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TIME IN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 MONTHS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(2) FIRST SIGNIFICANT JOB</a:t>
                      </a:r>
                    </a:p>
                  </a:txBody>
                  <a:tcPr marL="107809" marR="10780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66548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High Demand</a:t>
                      </a: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Low Demand</a:t>
                      </a: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Difference</a:t>
                      </a:r>
                      <a:endParaRPr lang="en-US" sz="1600" b="1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</a:tr>
              <a:tr h="379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PRIMARY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15.3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32.8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17.5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</a:tr>
              <a:tr h="66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LOWER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SECONDARY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5.5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8.7</a:t>
                      </a:r>
                      <a:endParaRPr lang="en-US" sz="1600" dirty="0"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3.2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</a:tr>
              <a:tr h="5740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UPPER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SECONDARY</a:t>
                      </a: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5.2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6.0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0.8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</a:tr>
              <a:tr h="574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TERTIARY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4.3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4.6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Gill Sans MT Ext Condensed Bold" charset="0"/>
                          <a:cs typeface="Gill Sans MT Ext Condensed Bold" charset="0"/>
                        </a:rPr>
                        <a:t>0.3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Gill Sans MT Ext Condensed Bold" charset="0"/>
                        <a:cs typeface="Gill Sans MT Ext Condensed Bold" charset="0"/>
                      </a:endParaRPr>
                    </a:p>
                  </a:txBody>
                  <a:tcPr marL="107809" marR="107809" marT="0" marB="0" anchor="ctr"/>
                </a:tc>
              </a:tr>
            </a:tbl>
          </a:graphicData>
        </a:graphic>
      </p:graphicFrame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4010" y="2227263"/>
            <a:ext cx="4671030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‘ON YOUR BIKE’?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</a:t>
            </a:r>
            <a:r>
              <a:rPr lang="en-GB" dirty="0" smtClean="0"/>
              <a:t>ast majority of young people find (1) first job and (2) first significant job whilst living in same locality </a:t>
            </a:r>
            <a:r>
              <a:rPr lang="en-GB" dirty="0" smtClean="0">
                <a:sym typeface="Wingdings"/>
              </a:rPr>
              <a:t> especially true for less qualified</a:t>
            </a:r>
            <a:endParaRPr lang="en-GB" dirty="0" smtClean="0"/>
          </a:p>
          <a:p>
            <a:r>
              <a:rPr lang="en-GB" dirty="0" smtClean="0"/>
              <a:t>Implies first job search tends to be local</a:t>
            </a:r>
          </a:p>
          <a:p>
            <a:r>
              <a:rPr lang="en-GB" dirty="0"/>
              <a:t>B</a:t>
            </a:r>
            <a:r>
              <a:rPr lang="en-GB" dirty="0" smtClean="0"/>
              <a:t>arriers to expanded job search &amp; mobility:</a:t>
            </a:r>
          </a:p>
          <a:p>
            <a:pPr lvl="2"/>
            <a:r>
              <a:rPr lang="en-GB" sz="1800" dirty="0" smtClean="0"/>
              <a:t>information barriers</a:t>
            </a:r>
          </a:p>
          <a:p>
            <a:pPr lvl="2"/>
            <a:r>
              <a:rPr lang="en-GB" sz="1800" dirty="0" smtClean="0"/>
              <a:t>physical barriers e</a:t>
            </a:r>
            <a:r>
              <a:rPr lang="nb-NO" sz="1800" dirty="0" smtClean="0"/>
              <a:t>.g.</a:t>
            </a:r>
            <a:r>
              <a:rPr lang="en-GB" sz="1800" dirty="0" smtClean="0"/>
              <a:t> transport </a:t>
            </a:r>
          </a:p>
          <a:p>
            <a:pPr lvl="2"/>
            <a:r>
              <a:rPr lang="en-GB" sz="1800" dirty="0"/>
              <a:t>f</a:t>
            </a:r>
            <a:r>
              <a:rPr lang="en-GB" sz="1800" dirty="0" smtClean="0"/>
              <a:t>inancial barriers e</a:t>
            </a:r>
            <a:r>
              <a:rPr lang="nb-NO" sz="1800" dirty="0" smtClean="0"/>
              <a:t>.g.</a:t>
            </a:r>
            <a:r>
              <a:rPr lang="en-GB" sz="1800" dirty="0" smtClean="0"/>
              <a:t> moving costs &amp; deposit</a:t>
            </a:r>
          </a:p>
          <a:p>
            <a:pPr lvl="2"/>
            <a:r>
              <a:rPr lang="en-GB" sz="1800" dirty="0" smtClean="0"/>
              <a:t>psychological barriers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36523"/>
            <a:ext cx="5422900" cy="36152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56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Started by highlighting the large differences in opportunity structures in the United Kingdom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Used representative BHPS data to explore relationship between local labour market conditions and the amount of time it takes young people to secure (1) any job and (2) a stable, full-time job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</a:t>
            </a:r>
            <a:r>
              <a:rPr lang="en-GB" dirty="0" smtClean="0"/>
              <a:t>neven opportunity structures+ </a:t>
            </a:r>
            <a:r>
              <a:rPr lang="en-GB" dirty="0"/>
              <a:t>tendency to search for first job close to home = differential exposure to labour market lockout and labour market insecurity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Effects </a:t>
            </a:r>
            <a:r>
              <a:rPr lang="en-GB" dirty="0"/>
              <a:t>are concentrated among the least </a:t>
            </a:r>
            <a:r>
              <a:rPr lang="en-GB" dirty="0" smtClean="0"/>
              <a:t>qualified young people:  </a:t>
            </a:r>
            <a:r>
              <a:rPr lang="en-GB" dirty="0">
                <a:sym typeface="Wingdings"/>
              </a:rPr>
              <a:t>low skilled in areas of low labour demand face a </a:t>
            </a:r>
            <a:r>
              <a:rPr lang="en-GB" dirty="0"/>
              <a:t>double disadvantage when trying to enter the labour market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Additional education helps but better qualified young people located in places of low labour demand also face some time penalties </a:t>
            </a:r>
            <a:r>
              <a:rPr lang="en-GB" dirty="0" smtClean="0"/>
              <a:t>vis-à-vis similar peers located in more favourable contexts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0438"/>
              </p:ext>
            </p:extLst>
          </p:nvPr>
        </p:nvGraphicFramePr>
        <p:xfrm>
          <a:off x="581025" y="2181225"/>
          <a:ext cx="11031532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766"/>
                <a:gridCol w="551576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Places of Lowest Labour</a:t>
                      </a:r>
                      <a:r>
                        <a:rPr lang="en-GB" sz="2000" baseline="0" dirty="0" smtClean="0"/>
                        <a:t> Demand 2017</a:t>
                      </a:r>
                      <a:endParaRPr lang="en-GB" sz="2000" dirty="0"/>
                    </a:p>
                  </a:txBody>
                  <a:tcPr marL="231955" marR="231955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231955" marR="23195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Hartlepool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 Kingston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upon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 Nottingham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 Newcastle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upon Tyne</a:t>
                      </a: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 Birmingham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Redcar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Cleveland</a:t>
                      </a: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 Tower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Hamlets</a:t>
                      </a: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 North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Ayrshire</a:t>
                      </a: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Haringey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Middlesbrough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 Sunderland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Barking &amp; Dagenham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Southwark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 South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Tyneside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 Brent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Wolverhampton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 Bradford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 Croydon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Caerphilly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2216" marR="32216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 is ultimately one of ‘spatial </a:t>
            </a:r>
            <a:r>
              <a:rPr lang="en-GB" dirty="0"/>
              <a:t>mismatch’ (</a:t>
            </a:r>
            <a:r>
              <a:rPr lang="en-GB" dirty="0" err="1"/>
              <a:t>Kain</a:t>
            </a:r>
            <a:r>
              <a:rPr lang="en-GB" dirty="0"/>
              <a:t>, 1968) between </a:t>
            </a:r>
            <a:r>
              <a:rPr lang="en-GB" dirty="0" smtClean="0"/>
              <a:t>the location </a:t>
            </a:r>
            <a:r>
              <a:rPr lang="en-GB" dirty="0"/>
              <a:t>of young labour market entrants and </a:t>
            </a:r>
            <a:r>
              <a:rPr lang="en-GB" dirty="0" smtClean="0"/>
              <a:t>the location </a:t>
            </a:r>
            <a:r>
              <a:rPr lang="en-GB" dirty="0"/>
              <a:t>of suitable job opportunities</a:t>
            </a:r>
          </a:p>
          <a:p>
            <a:r>
              <a:rPr lang="en-GB" dirty="0" smtClean="0"/>
              <a:t>Solution A: Need renewed focus on educational attainment particularly in places of low labour demand</a:t>
            </a:r>
          </a:p>
          <a:p>
            <a:r>
              <a:rPr lang="en-GB" dirty="0" smtClean="0"/>
              <a:t>Solution </a:t>
            </a:r>
            <a:r>
              <a:rPr lang="en-GB" dirty="0"/>
              <a:t>B</a:t>
            </a:r>
            <a:r>
              <a:rPr lang="en-GB" dirty="0" smtClean="0"/>
              <a:t>: Bring young people to the jobs</a:t>
            </a:r>
          </a:p>
          <a:p>
            <a:pPr lvl="2"/>
            <a:r>
              <a:rPr lang="en-GB" sz="1800" dirty="0" smtClean="0"/>
              <a:t>Build bridges between schools in ‘cold spots’ and employers</a:t>
            </a:r>
          </a:p>
          <a:p>
            <a:pPr lvl="2"/>
            <a:r>
              <a:rPr lang="en-GB" sz="1800" dirty="0" smtClean="0"/>
              <a:t>Offer a host of employer engagement activities from an early age</a:t>
            </a:r>
          </a:p>
          <a:p>
            <a:pPr lvl="2"/>
            <a:r>
              <a:rPr lang="en-GB" sz="1800" dirty="0" smtClean="0"/>
              <a:t>Offer financial support for long-distance job search and migration</a:t>
            </a:r>
          </a:p>
          <a:p>
            <a:r>
              <a:rPr lang="en-GB" dirty="0" smtClean="0"/>
              <a:t>Solution C: Bring jobs to the young people</a:t>
            </a:r>
            <a:r>
              <a:rPr lang="is-IS" dirty="0" smtClean="0"/>
              <a:t>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05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Questions, comments and Queries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Katy.morris@eui.eu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" y="676988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7292807" cy="3633047"/>
          </a:xfrm>
        </p:spPr>
        <p:txBody>
          <a:bodyPr>
            <a:normAutofit/>
          </a:bodyPr>
          <a:lstStyle/>
          <a:p>
            <a:r>
              <a:rPr lang="en-GB" dirty="0"/>
              <a:t>Focus on young people in the United Kingdom who left full-time education and sought employment between 1993 &amp; 2008</a:t>
            </a:r>
          </a:p>
          <a:p>
            <a:r>
              <a:rPr lang="en-GB" dirty="0"/>
              <a:t>Research question: </a:t>
            </a:r>
            <a:r>
              <a:rPr lang="en-GB" b="1" dirty="0"/>
              <a:t>How do variable local labour market conditions affect </a:t>
            </a:r>
            <a:r>
              <a:rPr lang="en-GB" b="1" dirty="0" smtClean="0"/>
              <a:t>the amount of time it takes young people to find a job, following </a:t>
            </a:r>
            <a:r>
              <a:rPr lang="en-GB" b="1" dirty="0"/>
              <a:t>departure from full-time education?</a:t>
            </a:r>
          </a:p>
          <a:p>
            <a:r>
              <a:rPr lang="en-GB" dirty="0" smtClean="0"/>
              <a:t>Focus </a:t>
            </a:r>
            <a:r>
              <a:rPr lang="en-GB" dirty="0"/>
              <a:t>on duration of job search owing to known ‘scarring effects’ (Ellwood 1982) of youth unemployment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03478" y="2227263"/>
            <a:ext cx="2907029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know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Youth </a:t>
            </a:r>
            <a:r>
              <a:rPr lang="en-GB" dirty="0"/>
              <a:t>unemployment is </a:t>
            </a:r>
            <a:r>
              <a:rPr lang="en-GB" dirty="0" smtClean="0"/>
              <a:t>bad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short-term </a:t>
            </a:r>
            <a:r>
              <a:rPr lang="en-GB" dirty="0">
                <a:sym typeface="Wingdings"/>
              </a:rPr>
              <a:t>implications + long term ‘scarring effects’ </a:t>
            </a:r>
            <a:endParaRPr lang="en-GB" dirty="0" smtClean="0">
              <a:sym typeface="Wingdings"/>
            </a:endParaRPr>
          </a:p>
          <a:p>
            <a:r>
              <a:rPr lang="en-GB" dirty="0" smtClean="0"/>
              <a:t>Vulnerability to such ‘</a:t>
            </a:r>
            <a:r>
              <a:rPr lang="en-GB" dirty="0"/>
              <a:t>bad beginnings’ in the labour market is </a:t>
            </a:r>
            <a:r>
              <a:rPr lang="en-GB" dirty="0" smtClean="0"/>
              <a:t>greater</a:t>
            </a:r>
            <a:r>
              <a:rPr lang="en-GB" dirty="0" smtClean="0"/>
              <a:t>:</a:t>
            </a:r>
          </a:p>
          <a:p>
            <a:pPr lvl="2"/>
            <a:r>
              <a:rPr lang="en-GB" sz="1800" dirty="0"/>
              <a:t>among young people with low educational attainment </a:t>
            </a:r>
            <a:r>
              <a:rPr lang="en-GB" sz="1800" dirty="0">
                <a:sym typeface="Wingdings"/>
              </a:rPr>
              <a:t> individual effects</a:t>
            </a:r>
            <a:endParaRPr lang="en-GB" sz="1800" dirty="0"/>
          </a:p>
          <a:p>
            <a:pPr lvl="2"/>
            <a:r>
              <a:rPr lang="en-GB" sz="1800" dirty="0"/>
              <a:t>in countries with weak links between education &amp; training system and labour market </a:t>
            </a:r>
            <a:r>
              <a:rPr lang="en-GB" sz="1800" dirty="0">
                <a:sym typeface="Wingdings"/>
              </a:rPr>
              <a:t> </a:t>
            </a:r>
            <a:r>
              <a:rPr lang="en-GB" sz="1800" dirty="0" smtClean="0">
                <a:sym typeface="Wingdings"/>
              </a:rPr>
              <a:t>country effects</a:t>
            </a:r>
            <a:endParaRPr lang="en-GB" sz="1800" dirty="0"/>
          </a:p>
          <a:p>
            <a:pPr lvl="2"/>
            <a:r>
              <a:rPr lang="en-GB" sz="1800" dirty="0" smtClean="0"/>
              <a:t>during </a:t>
            </a:r>
            <a:r>
              <a:rPr lang="en-GB" sz="1800" dirty="0"/>
              <a:t>times of low macroeconomic </a:t>
            </a:r>
            <a:r>
              <a:rPr lang="en-GB" sz="1800" dirty="0" smtClean="0"/>
              <a:t>demand </a:t>
            </a:r>
            <a:r>
              <a:rPr lang="en-GB" sz="1800" dirty="0" smtClean="0">
                <a:sym typeface="Wingdings"/>
              </a:rPr>
              <a:t> </a:t>
            </a:r>
            <a:r>
              <a:rPr lang="en-GB" sz="1800" dirty="0" smtClean="0">
                <a:sym typeface="Wingdings"/>
              </a:rPr>
              <a:t>time effects</a:t>
            </a:r>
            <a:endParaRPr lang="en-GB" sz="1800" dirty="0" smtClean="0"/>
          </a:p>
          <a:p>
            <a:r>
              <a:rPr lang="en-GB" dirty="0" smtClean="0"/>
              <a:t>But we don’t know much about the consequences </a:t>
            </a:r>
            <a:r>
              <a:rPr lang="en-GB" dirty="0"/>
              <a:t>of </a:t>
            </a:r>
            <a:r>
              <a:rPr lang="en-GB" dirty="0" smtClean="0"/>
              <a:t>trying to get a job in </a:t>
            </a:r>
            <a:r>
              <a:rPr lang="en-GB" b="1" dirty="0" smtClean="0"/>
              <a:t>a </a:t>
            </a:r>
            <a:r>
              <a:rPr lang="en-GB" b="1" dirty="0"/>
              <a:t>place </a:t>
            </a:r>
            <a:r>
              <a:rPr lang="en-GB" dirty="0"/>
              <a:t>of low </a:t>
            </a:r>
            <a:r>
              <a:rPr lang="en-GB" dirty="0" smtClean="0"/>
              <a:t>labour demand </a:t>
            </a:r>
            <a:r>
              <a:rPr lang="en-GB" dirty="0" smtClean="0"/>
              <a:t>(e</a:t>
            </a:r>
            <a:r>
              <a:rPr lang="nb-NO" dirty="0" smtClean="0"/>
              <a:t>.g.</a:t>
            </a:r>
            <a:r>
              <a:rPr lang="en-GB" dirty="0" smtClean="0"/>
              <a:t> Blackpool, Hastings)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>
                <a:sym typeface="Wingdings"/>
              </a:rPr>
              <a:t>place effects?</a:t>
            </a:r>
          </a:p>
          <a:p>
            <a:r>
              <a:rPr lang="en-GB" dirty="0" smtClean="0">
                <a:sym typeface="Wingdings"/>
              </a:rPr>
              <a:t>Even though youth unemployment </a:t>
            </a:r>
            <a:r>
              <a:rPr lang="en-GB" dirty="0" smtClean="0">
                <a:sym typeface="Wingdings"/>
              </a:rPr>
              <a:t>is very geographically uneven in the UK and elsewhere</a:t>
            </a:r>
            <a:r>
              <a:rPr lang="is-IS" dirty="0" smtClean="0">
                <a:sym typeface="Wingdings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Geographical variation in youth unemployment</a:t>
            </a:r>
            <a:endParaRPr lang="en-GB" dirty="0"/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037" b="6518"/>
          <a:stretch/>
        </p:blipFill>
        <p:spPr>
          <a:xfrm>
            <a:off x="249889" y="1921565"/>
            <a:ext cx="6265454" cy="493643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61" y="2024269"/>
            <a:ext cx="5184685" cy="47310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Uneven economic development &amp; restructuring </a:t>
            </a:r>
            <a:r>
              <a:rPr lang="en-GB" dirty="0">
                <a:sym typeface="Wingdings"/>
              </a:rPr>
              <a:t> </a:t>
            </a:r>
            <a:r>
              <a:rPr lang="en-GB" dirty="0"/>
              <a:t>substantial variation in industrial structures, </a:t>
            </a:r>
            <a:r>
              <a:rPr lang="en-GB" dirty="0" smtClean="0"/>
              <a:t>occupational profiles and </a:t>
            </a:r>
            <a:r>
              <a:rPr lang="en-GB" dirty="0"/>
              <a:t>aggregate labour demand </a:t>
            </a:r>
          </a:p>
          <a:p>
            <a:r>
              <a:rPr lang="en-GB" dirty="0" smtClean="0"/>
              <a:t>Two </a:t>
            </a:r>
            <a:r>
              <a:rPr lang="en-GB" dirty="0"/>
              <a:t>otherwise </a:t>
            </a:r>
            <a:r>
              <a:rPr lang="en-GB" dirty="0" smtClean="0"/>
              <a:t>similar young </a:t>
            </a:r>
            <a:r>
              <a:rPr lang="en-GB" dirty="0"/>
              <a:t>people </a:t>
            </a:r>
            <a:r>
              <a:rPr lang="en-GB" dirty="0" smtClean="0"/>
              <a:t>in e</a:t>
            </a:r>
            <a:r>
              <a:rPr lang="nb-NO" dirty="0" smtClean="0"/>
              <a:t>.g.</a:t>
            </a:r>
            <a:r>
              <a:rPr lang="en-GB" dirty="0" smtClean="0"/>
              <a:t> Cambridge &amp; Hull encounter different </a:t>
            </a:r>
            <a:r>
              <a:rPr lang="en-GB" dirty="0"/>
              <a:t>local opportunity structures when </a:t>
            </a:r>
            <a:r>
              <a:rPr lang="en-GB" dirty="0" smtClean="0"/>
              <a:t>leaving </a:t>
            </a:r>
            <a:r>
              <a:rPr lang="en-GB" dirty="0"/>
              <a:t>full-time </a:t>
            </a:r>
            <a:r>
              <a:rPr lang="en-GB" dirty="0" smtClean="0"/>
              <a:t>education</a:t>
            </a:r>
          </a:p>
          <a:p>
            <a:r>
              <a:rPr lang="en-GB" dirty="0" smtClean="0"/>
              <a:t>Q: How does this affect the amount of time it takes them to find a job after leaving education?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8021974"/>
              </p:ext>
            </p:extLst>
          </p:nvPr>
        </p:nvGraphicFramePr>
        <p:xfrm>
          <a:off x="6188075" y="2227263"/>
          <a:ext cx="5423685" cy="36330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025"/>
                <a:gridCol w="1760975"/>
                <a:gridCol w="1430685"/>
              </a:tblGrid>
              <a:tr h="7185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charset="0"/>
                          <a:ea typeface="宋体" charset="-122"/>
                          <a:cs typeface="Arial" charset="0"/>
                        </a:rPr>
                        <a:t>2015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CAMBRIDGE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HULL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  <a:tr h="4896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Unemployment rate</a:t>
                      </a:r>
                      <a:endParaRPr lang="en-US" sz="1600" b="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3.0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9.3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  <a:tr h="71853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</a:t>
                      </a:r>
                      <a:r>
                        <a:rPr lang="en-GB" sz="1600" dirty="0" smtClean="0">
                          <a:effectLst/>
                        </a:rPr>
                        <a:t>Employed in high skill occupations</a:t>
                      </a:r>
                      <a:endParaRPr lang="en-US" sz="1600" b="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62.5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27.2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  <a:tr h="54164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</a:t>
                      </a:r>
                      <a:r>
                        <a:rPr lang="en-GB" sz="1600" dirty="0" smtClean="0">
                          <a:effectLst/>
                        </a:rPr>
                        <a:t>Graduate</a:t>
                      </a:r>
                      <a:r>
                        <a:rPr lang="en-GB" sz="1600" baseline="0" dirty="0" smtClean="0">
                          <a:effectLst/>
                        </a:rPr>
                        <a:t> e</a:t>
                      </a:r>
                      <a:r>
                        <a:rPr lang="en-GB" sz="1600" dirty="0" smtClean="0">
                          <a:effectLst/>
                        </a:rPr>
                        <a:t>mployees</a:t>
                      </a:r>
                      <a:endParaRPr lang="en-US" sz="1600" b="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61.3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21.1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  <a:tr h="67499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Employees </a:t>
                      </a:r>
                      <a:r>
                        <a:rPr lang="en-GB" sz="1600" dirty="0" smtClean="0">
                          <a:effectLst/>
                        </a:rPr>
                        <a:t>no qualifications</a:t>
                      </a:r>
                      <a:endParaRPr lang="en-US" sz="1600" b="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9.0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15.3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  <a:tr h="4896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Median </a:t>
                      </a:r>
                      <a:r>
                        <a:rPr lang="en-GB" sz="1600" dirty="0" smtClean="0">
                          <a:effectLst/>
                        </a:rPr>
                        <a:t>Weekly Wage</a:t>
                      </a:r>
                      <a:endParaRPr lang="en-US" sz="1600" b="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£590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£467</a:t>
                      </a:r>
                      <a:endParaRPr lang="en-US" sz="1600" dirty="0">
                        <a:effectLst/>
                        <a:latin typeface="Calibri" charset="0"/>
                        <a:ea typeface="宋体" charset="-122"/>
                        <a:cs typeface="Arial" charset="0"/>
                      </a:endParaRPr>
                    </a:p>
                  </a:txBody>
                  <a:tcPr marL="69245" marR="69245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89482" y="6012217"/>
            <a:ext cx="3157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UK </a:t>
            </a:r>
            <a:r>
              <a:rPr lang="en-US" sz="1200" dirty="0" err="1" smtClean="0"/>
              <a:t>Nomis</a:t>
            </a:r>
            <a:r>
              <a:rPr lang="en-US" sz="1200" dirty="0" smtClean="0"/>
              <a:t> (2015)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22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200" dirty="0" smtClean="0"/>
              <a:t>Local conditions are not </a:t>
            </a:r>
            <a:r>
              <a:rPr lang="en-GB" sz="2200" dirty="0" smtClean="0"/>
              <a:t>deterministic: expansive job search &amp; </a:t>
            </a:r>
            <a:r>
              <a:rPr lang="en-GB" sz="2200" dirty="0" smtClean="0"/>
              <a:t>migration offer </a:t>
            </a:r>
            <a:r>
              <a:rPr lang="en-GB" sz="2200" dirty="0" smtClean="0"/>
              <a:t>means of escape</a:t>
            </a:r>
          </a:p>
          <a:p>
            <a:r>
              <a:rPr lang="en-GB" sz="2200" dirty="0" smtClean="0"/>
              <a:t>But t</a:t>
            </a:r>
            <a:r>
              <a:rPr lang="en-GB" sz="2200" dirty="0" smtClean="0"/>
              <a:t>wo </a:t>
            </a:r>
            <a:r>
              <a:rPr lang="en-GB" sz="2200" dirty="0" smtClean="0"/>
              <a:t>sets of theories suggest escape = more </a:t>
            </a:r>
            <a:r>
              <a:rPr lang="en-GB" sz="2200" dirty="0" smtClean="0"/>
              <a:t>viable strategy </a:t>
            </a:r>
            <a:r>
              <a:rPr lang="en-GB" sz="2200" dirty="0" smtClean="0"/>
              <a:t>for young people with high educational attainment: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GB" sz="2200" dirty="0" smtClean="0"/>
              <a:t>Economic </a:t>
            </a:r>
            <a:r>
              <a:rPr lang="en-GB" sz="2200" dirty="0"/>
              <a:t>theories where migration </a:t>
            </a:r>
            <a:r>
              <a:rPr lang="en-GB" sz="2200" dirty="0" smtClean="0"/>
              <a:t>reflects anticipated </a:t>
            </a:r>
            <a:r>
              <a:rPr lang="en-GB" sz="2200" dirty="0"/>
              <a:t>future </a:t>
            </a:r>
            <a:r>
              <a:rPr lang="en-GB" sz="2200" dirty="0" smtClean="0"/>
              <a:t>costs </a:t>
            </a:r>
            <a:r>
              <a:rPr lang="en-GB" sz="2200" dirty="0"/>
              <a:t>and benefits</a:t>
            </a:r>
            <a:r>
              <a:rPr lang="en-US" sz="2200" dirty="0"/>
              <a:t> </a:t>
            </a:r>
            <a:r>
              <a:rPr lang="en-GB" sz="2200" dirty="0"/>
              <a:t>(</a:t>
            </a:r>
            <a:r>
              <a:rPr lang="en-GB" sz="2200" dirty="0" err="1"/>
              <a:t>Sjaastad</a:t>
            </a:r>
            <a:r>
              <a:rPr lang="en-GB" sz="2200" dirty="0"/>
              <a:t>, 1962)</a:t>
            </a:r>
            <a:r>
              <a:rPr lang="en-US" sz="2200" dirty="0"/>
              <a:t> </a:t>
            </a:r>
            <a:endParaRPr lang="en-GB" sz="2200" dirty="0"/>
          </a:p>
          <a:p>
            <a:pPr marL="781200" lvl="1" indent="-457200">
              <a:buFont typeface="+mj-lt"/>
              <a:buAutoNum type="arabicPeriod"/>
            </a:pPr>
            <a:r>
              <a:rPr lang="en-GB" sz="2200" dirty="0"/>
              <a:t>Sociological theories which stress </a:t>
            </a:r>
            <a:r>
              <a:rPr lang="en-GB" sz="2200" dirty="0" smtClean="0"/>
              <a:t>role of </a:t>
            </a:r>
            <a:r>
              <a:rPr lang="en-GB" sz="2200" dirty="0"/>
              <a:t>social networks in </a:t>
            </a:r>
            <a:r>
              <a:rPr lang="en-GB" sz="2200" dirty="0" smtClean="0"/>
              <a:t>job </a:t>
            </a:r>
            <a:r>
              <a:rPr lang="en-GB" sz="2200" dirty="0"/>
              <a:t>search </a:t>
            </a:r>
            <a:r>
              <a:rPr lang="en-GB" sz="2200" dirty="0" smtClean="0"/>
              <a:t>(</a:t>
            </a:r>
            <a:r>
              <a:rPr lang="en-GB" sz="2200" dirty="0" err="1"/>
              <a:t>Granovetter</a:t>
            </a:r>
            <a:r>
              <a:rPr lang="en-GB" sz="2200" dirty="0"/>
              <a:t> 1973)</a:t>
            </a:r>
          </a:p>
          <a:p>
            <a:endParaRPr lang="en-GB" dirty="0" smtClean="0"/>
          </a:p>
          <a:p>
            <a:r>
              <a:rPr lang="en-GB" sz="2200" dirty="0" smtClean="0"/>
              <a:t>If so then labour queue theory (</a:t>
            </a:r>
            <a:r>
              <a:rPr lang="en-GB" sz="2200" dirty="0" err="1"/>
              <a:t>Thurow</a:t>
            </a:r>
            <a:r>
              <a:rPr lang="en-GB" sz="2200" dirty="0"/>
              <a:t> </a:t>
            </a:r>
            <a:r>
              <a:rPr lang="en-GB" sz="2200" dirty="0" smtClean="0"/>
              <a:t>1975) suggests:</a:t>
            </a:r>
          </a:p>
          <a:p>
            <a:r>
              <a:rPr lang="en-GB" b="1" dirty="0" smtClean="0"/>
              <a:t>H1</a:t>
            </a:r>
            <a:r>
              <a:rPr lang="en-GB" b="1" dirty="0"/>
              <a:t>: </a:t>
            </a:r>
            <a:r>
              <a:rPr lang="en-GB" b="1" dirty="0" smtClean="0"/>
              <a:t>Low qualified </a:t>
            </a:r>
            <a:r>
              <a:rPr lang="en-GB" b="1" dirty="0">
                <a:sym typeface="Wingdings"/>
              </a:rPr>
              <a:t> </a:t>
            </a:r>
            <a:r>
              <a:rPr lang="en-GB" b="1" dirty="0" smtClean="0">
                <a:solidFill>
                  <a:srgbClr val="C00000"/>
                </a:solidFill>
                <a:sym typeface="Wingdings"/>
              </a:rPr>
              <a:t>low demand  </a:t>
            </a:r>
            <a:r>
              <a:rPr lang="en-GB" b="1" dirty="0" smtClean="0">
                <a:sym typeface="Wingdings"/>
              </a:rPr>
              <a:t> prolonged </a:t>
            </a:r>
            <a:r>
              <a:rPr lang="en-GB" b="1" dirty="0" smtClean="0">
                <a:sym typeface="Wingdings"/>
              </a:rPr>
              <a:t>period of job search</a:t>
            </a:r>
            <a:r>
              <a:rPr lang="en-GB" b="1" dirty="0" smtClean="0">
                <a:sym typeface="Wingdings"/>
              </a:rPr>
              <a:t/>
            </a:r>
            <a:br>
              <a:rPr lang="en-GB" b="1" dirty="0" smtClean="0">
                <a:sym typeface="Wingdings"/>
              </a:rPr>
            </a:br>
            <a:r>
              <a:rPr lang="en-GB" b="1" dirty="0" smtClean="0">
                <a:solidFill>
                  <a:schemeClr val="bg1"/>
                </a:solidFill>
                <a:sym typeface="Wingdings"/>
              </a:rPr>
              <a:t>H1: Low qualified </a:t>
            </a:r>
            <a:r>
              <a:rPr lang="en-GB" b="1" dirty="0" smtClean="0">
                <a:sym typeface="Wingdings"/>
              </a:rPr>
              <a:t> </a:t>
            </a:r>
            <a:r>
              <a:rPr lang="en-GB" b="1" dirty="0" smtClean="0">
                <a:solidFill>
                  <a:srgbClr val="00B050"/>
                </a:solidFill>
                <a:sym typeface="Wingdings"/>
              </a:rPr>
              <a:t>high demand </a:t>
            </a:r>
            <a:r>
              <a:rPr lang="en-GB" b="1" dirty="0" smtClean="0">
                <a:sym typeface="Wingdings"/>
              </a:rPr>
              <a:t> </a:t>
            </a:r>
            <a:r>
              <a:rPr lang="en-GB" b="1" dirty="0" smtClean="0">
                <a:sym typeface="Wingdings"/>
              </a:rPr>
              <a:t>short period of </a:t>
            </a:r>
            <a:r>
              <a:rPr lang="en-GB" b="1" dirty="0" smtClean="0">
                <a:sym typeface="Wingdings"/>
              </a:rPr>
              <a:t>job search</a:t>
            </a:r>
            <a:endParaRPr lang="en-GB" b="1" dirty="0" smtClean="0">
              <a:sym typeface="Wingdings"/>
            </a:endParaRPr>
          </a:p>
          <a:p>
            <a:r>
              <a:rPr lang="en-GB" b="1" dirty="0" smtClean="0"/>
              <a:t>H2</a:t>
            </a:r>
            <a:r>
              <a:rPr lang="en-GB" b="1" dirty="0"/>
              <a:t>:  Highly qualified </a:t>
            </a:r>
            <a:r>
              <a:rPr lang="en-GB" b="1" dirty="0">
                <a:sym typeface="Wingdings"/>
              </a:rPr>
              <a:t> global job search  no </a:t>
            </a:r>
            <a:r>
              <a:rPr lang="en-GB" b="1" dirty="0" smtClean="0">
                <a:sym typeface="Wingdings"/>
              </a:rPr>
              <a:t>effect on </a:t>
            </a:r>
            <a:r>
              <a:rPr lang="en-GB" b="1" dirty="0" smtClean="0">
                <a:sym typeface="Wingdings"/>
              </a:rPr>
              <a:t>job search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6000" lvl="1"/>
            <a:r>
              <a:rPr lang="en-GB" dirty="0"/>
              <a:t>Data: </a:t>
            </a:r>
            <a:r>
              <a:rPr lang="en-GB" dirty="0" smtClean="0"/>
              <a:t>1991-2008 </a:t>
            </a:r>
            <a:r>
              <a:rPr lang="en-GB" dirty="0"/>
              <a:t>British Household Panel </a:t>
            </a:r>
            <a:r>
              <a:rPr lang="en-GB" dirty="0"/>
              <a:t>Survey &amp; UK </a:t>
            </a:r>
            <a:r>
              <a:rPr lang="en-GB" dirty="0" err="1"/>
              <a:t>Nomis</a:t>
            </a:r>
            <a:r>
              <a:rPr lang="en-GB" dirty="0"/>
              <a:t> </a:t>
            </a:r>
            <a:endParaRPr lang="en-GB" dirty="0" smtClean="0"/>
          </a:p>
          <a:p>
            <a:pPr marL="306000" lvl="1"/>
            <a:r>
              <a:rPr lang="en-GB" dirty="0" smtClean="0"/>
              <a:t>BHPS:  used to identify when young respondents 1) leave education and 2) find a job and also 3) where they were living at these two points in time</a:t>
            </a:r>
          </a:p>
          <a:p>
            <a:pPr marL="306000" lvl="1"/>
            <a:r>
              <a:rPr lang="en-GB" dirty="0" smtClean="0"/>
              <a:t>UK </a:t>
            </a:r>
            <a:r>
              <a:rPr lang="en-GB" dirty="0" err="1" smtClean="0"/>
              <a:t>Nomis</a:t>
            </a:r>
            <a:r>
              <a:rPr lang="en-GB" dirty="0" smtClean="0"/>
              <a:t>: used to identify labour market conditions at the point of departure from education</a:t>
            </a:r>
          </a:p>
          <a:p>
            <a:pPr marL="306000" lvl="1"/>
            <a:r>
              <a:rPr lang="en-GB" dirty="0" smtClean="0"/>
              <a:t>Focus: relationship between local labour market conditions (demand as measured by JSA Claimant Rate) and the amount of time it takes young people to find two types of employment:</a:t>
            </a:r>
            <a:endParaRPr lang="en-GB" dirty="0" smtClean="0"/>
          </a:p>
          <a:p>
            <a:pPr marL="576000" lvl="2"/>
            <a:r>
              <a:rPr lang="en-GB" sz="1700" dirty="0" smtClean="0"/>
              <a:t>1</a:t>
            </a:r>
            <a:r>
              <a:rPr lang="en-GB" sz="1700" dirty="0" smtClean="0"/>
              <a:t>) </a:t>
            </a:r>
            <a:r>
              <a:rPr lang="en-GB" sz="1700" b="1" dirty="0" smtClean="0"/>
              <a:t>first job</a:t>
            </a:r>
            <a:r>
              <a:rPr lang="en-GB" sz="1700" dirty="0" smtClean="0"/>
              <a:t>: any job that lasts for at least 1 month</a:t>
            </a:r>
            <a:r>
              <a:rPr lang="en-GB" sz="1700" dirty="0"/>
              <a:t> </a:t>
            </a:r>
            <a:r>
              <a:rPr lang="en-GB" sz="1700" dirty="0" smtClean="0">
                <a:sym typeface="Wingdings"/>
              </a:rPr>
              <a:t> initial period of labour market lockout</a:t>
            </a:r>
            <a:endParaRPr lang="en-GB" sz="1700" dirty="0" smtClean="0"/>
          </a:p>
          <a:p>
            <a:pPr marL="576000" lvl="2"/>
            <a:r>
              <a:rPr lang="en-GB" sz="1700" dirty="0" smtClean="0"/>
              <a:t>2) </a:t>
            </a:r>
            <a:r>
              <a:rPr lang="en-GB" sz="1700" b="1" dirty="0" smtClean="0"/>
              <a:t>first significant job</a:t>
            </a:r>
            <a:r>
              <a:rPr lang="en-GB" sz="1700" dirty="0" smtClean="0"/>
              <a:t>: a full-time job that lasts for </a:t>
            </a:r>
            <a:r>
              <a:rPr lang="en-GB" sz="1700" dirty="0" smtClean="0"/>
              <a:t>6+ months </a:t>
            </a:r>
            <a:r>
              <a:rPr lang="en-GB" sz="1700" dirty="0" smtClean="0">
                <a:sym typeface="Wingdings"/>
              </a:rPr>
              <a:t> </a:t>
            </a:r>
            <a:r>
              <a:rPr lang="en-GB" sz="1700" dirty="0" smtClean="0">
                <a:sym typeface="Wingdings"/>
              </a:rPr>
              <a:t>initial </a:t>
            </a:r>
            <a:r>
              <a:rPr lang="en-GB" sz="1700" dirty="0">
                <a:sym typeface="Wingdings"/>
              </a:rPr>
              <a:t>period of labour market </a:t>
            </a:r>
            <a:r>
              <a:rPr lang="en-GB" sz="1700" dirty="0" smtClean="0">
                <a:sym typeface="Wingdings"/>
              </a:rPr>
              <a:t>insecurity</a:t>
            </a:r>
            <a:endParaRPr lang="en-GB" sz="1700" dirty="0" smtClean="0"/>
          </a:p>
          <a:p>
            <a:pPr marL="306000" lvl="1"/>
            <a:r>
              <a:rPr lang="en-GB" dirty="0" smtClean="0"/>
              <a:t>Controlling for: gender, parental education, parental occupation, GCSE attainment, prior labour market </a:t>
            </a:r>
            <a:r>
              <a:rPr lang="en-GB" dirty="0" err="1" smtClean="0"/>
              <a:t>expereince</a:t>
            </a:r>
            <a:r>
              <a:rPr lang="en-GB" dirty="0" smtClean="0"/>
              <a:t>; country of residence; year </a:t>
            </a:r>
            <a:r>
              <a:rPr lang="en-GB" dirty="0" smtClean="0"/>
              <a:t>of leaving </a:t>
            </a:r>
            <a:r>
              <a:rPr lang="en-GB" dirty="0" smtClean="0"/>
              <a:t>education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730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&amp; SAMPLE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304826"/>
          </a:xfrm>
        </p:spPr>
        <p:txBody>
          <a:bodyPr>
            <a:normAutofit/>
          </a:bodyPr>
          <a:lstStyle/>
          <a:p>
            <a:pPr marL="306000" lvl="1"/>
            <a:r>
              <a:rPr lang="en-GB" dirty="0" smtClean="0"/>
              <a:t>Method: survival </a:t>
            </a:r>
            <a:r>
              <a:rPr lang="en-GB" dirty="0" smtClean="0"/>
              <a:t>analysis, a technique often used in biomedical sciences to predict survival time</a:t>
            </a:r>
          </a:p>
          <a:p>
            <a:pPr marL="306000" lvl="1"/>
            <a:r>
              <a:rPr lang="en-GB" dirty="0" smtClean="0"/>
              <a:t>Sample of 2,753 young BHPS respondents observed leaving FT education, split by highest qualification:</a:t>
            </a:r>
            <a:r>
              <a:rPr lang="en-GB" dirty="0" smtClean="0"/>
              <a:t> </a:t>
            </a:r>
            <a:endParaRPr lang="en-GB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25839"/>
              </p:ext>
            </p:extLst>
          </p:nvPr>
        </p:nvGraphicFramePr>
        <p:xfrm>
          <a:off x="812801" y="3485323"/>
          <a:ext cx="8940801" cy="244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267"/>
                <a:gridCol w="2980267"/>
                <a:gridCol w="2980267"/>
              </a:tblGrid>
              <a:tr h="33114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Qualification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Definition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</a:tr>
              <a:tr h="518678">
                <a:tc>
                  <a:txBody>
                    <a:bodyPr/>
                    <a:lstStyle/>
                    <a:p>
                      <a:pPr marL="574675" lvl="2" indent="-561975">
                        <a:tabLst/>
                      </a:pPr>
                      <a:r>
                        <a:rPr lang="en-GB" sz="1800" b="1" dirty="0" smtClean="0"/>
                        <a:t>Primary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/>
                        <a:t>less than GCSEs: 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506 (18%)</a:t>
                      </a:r>
                    </a:p>
                  </a:txBody>
                  <a:tcPr anchor="ctr"/>
                </a:tc>
              </a:tr>
              <a:tr h="518678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Lower Secondary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dirty="0" smtClean="0"/>
                        <a:t>e.g.</a:t>
                      </a:r>
                      <a:r>
                        <a:rPr lang="en-GB" sz="1800" b="0" dirty="0" smtClean="0"/>
                        <a:t> GCSEs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1,055 (38%)</a:t>
                      </a:r>
                    </a:p>
                  </a:txBody>
                  <a:tcPr anchor="ctr"/>
                </a:tc>
              </a:tr>
              <a:tr h="518678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Upper Secondary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e.g. A-Level</a:t>
                      </a:r>
                      <a:r>
                        <a:rPr lang="en-GB" sz="1800" b="0" baseline="0" dirty="0" smtClean="0"/>
                        <a:t> 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686 (25%)</a:t>
                      </a:r>
                    </a:p>
                  </a:txBody>
                  <a:tcPr anchor="ctr"/>
                </a:tc>
              </a:tr>
              <a:tr h="518678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Tertiary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/>
                        <a:t>Bachelors or Masters degree</a:t>
                      </a:r>
                      <a:endParaRPr lang="en-GB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506 (18%)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(1) FIRST JOB</a:t>
            </a:r>
            <a:endParaRPr lang="en-GB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7646004"/>
              </p:ext>
            </p:extLst>
          </p:nvPr>
        </p:nvGraphicFramePr>
        <p:xfrm>
          <a:off x="581025" y="2227263"/>
          <a:ext cx="5423572" cy="3727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8062"/>
                <a:gridCol w="1235170"/>
                <a:gridCol w="1235170"/>
                <a:gridCol w="1235170"/>
              </a:tblGrid>
              <a:tr h="866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PREDICTED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MEDIAN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TIME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IN MONTHS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(1) FIRST JOB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66548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High Demand</a:t>
                      </a:r>
                      <a:endParaRPr lang="en-US" sz="1600" b="1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Low Demand</a:t>
                      </a:r>
                      <a:endParaRPr lang="en-US" sz="1600" b="1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Difference</a:t>
                      </a:r>
                      <a:endParaRPr lang="en-US" sz="1600" b="1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379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PRIMARY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3.0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7.0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4.0</a:t>
                      </a:r>
                      <a:endParaRPr lang="en-US" sz="1600" b="1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66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LOWER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SECONDARY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1.6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2.1</a:t>
                      </a:r>
                      <a:endParaRPr lang="en-US" sz="160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lang="en-US" sz="1600" b="1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5740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UPPER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SECONDARY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0.3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  <a:tr h="574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TERTIARY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0.1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07809" marR="107809" marT="0" marB="0" anchor="ctr"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9586" y="2227263"/>
            <a:ext cx="4679877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985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33718</TotalTime>
  <Words>1104</Words>
  <Application>Microsoft Macintosh PowerPoint</Application>
  <PresentationFormat>Widescreen</PresentationFormat>
  <Paragraphs>175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Gill Sans MT</vt:lpstr>
      <vt:lpstr>Gill Sans MT Ext Condensed Bold</vt:lpstr>
      <vt:lpstr>Times New Roman</vt:lpstr>
      <vt:lpstr>Wingdings</vt:lpstr>
      <vt:lpstr>Wingdings 2</vt:lpstr>
      <vt:lpstr>宋体</vt:lpstr>
      <vt:lpstr>Arial</vt:lpstr>
      <vt:lpstr>Dividend</vt:lpstr>
      <vt:lpstr>Getting a JOB WHERE THERE ARE NO JOBS:  Local labour markets and the transition from education to work</vt:lpstr>
      <vt:lpstr>Focus</vt:lpstr>
      <vt:lpstr>Things We know</vt:lpstr>
      <vt:lpstr>Geographical variation in youth unemployment</vt:lpstr>
      <vt:lpstr>Considerations</vt:lpstr>
      <vt:lpstr>Expectations</vt:lpstr>
      <vt:lpstr>Data</vt:lpstr>
      <vt:lpstr>Method &amp; SAMPLE</vt:lpstr>
      <vt:lpstr>Results: (1) FIRST JOB</vt:lpstr>
      <vt:lpstr>Results: (2) FIRSt SIGNIFNICANT JOB</vt:lpstr>
      <vt:lpstr>‘ON YOUR BIKE’?</vt:lpstr>
      <vt:lpstr>SUMMARY</vt:lpstr>
      <vt:lpstr>Implications</vt:lpstr>
      <vt:lpstr>Implications</vt:lpstr>
      <vt:lpstr>Questions, comments and Queries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Katy</dc:creator>
  <cp:lastModifiedBy>Morris, Katy</cp:lastModifiedBy>
  <cp:revision>665</cp:revision>
  <cp:lastPrinted>2017-09-16T15:38:07Z</cp:lastPrinted>
  <dcterms:created xsi:type="dcterms:W3CDTF">2014-08-26T23:51:37Z</dcterms:created>
  <dcterms:modified xsi:type="dcterms:W3CDTF">2018-06-17T14:28:04Z</dcterms:modified>
</cp:coreProperties>
</file>