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1"/>
  </p:sldMasterIdLst>
  <p:notesMasterIdLst>
    <p:notesMasterId r:id="rId18"/>
  </p:notesMasterIdLst>
  <p:sldIdLst>
    <p:sldId id="256" r:id="rId2"/>
    <p:sldId id="257" r:id="rId3"/>
    <p:sldId id="258" r:id="rId4"/>
    <p:sldId id="272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60" r:id="rId16"/>
    <p:sldId id="261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DA9"/>
    <a:srgbClr val="174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9"/>
    <p:restoredTop sz="94640"/>
  </p:normalViewPr>
  <p:slideViewPr>
    <p:cSldViewPr snapToGrid="0" snapToObjects="1">
      <p:cViewPr varScale="1">
        <p:scale>
          <a:sx n="78" d="100"/>
          <a:sy n="78" d="100"/>
        </p:scale>
        <p:origin x="17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80749-681A-EC46-9AE1-13111D51288B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3DF21C0B-9BDA-C64E-AF79-61A95A1837BA}">
      <dgm:prSet phldrT="[Text]"/>
      <dgm:spPr>
        <a:gradFill rotWithShape="0">
          <a:gsLst>
            <a:gs pos="100000">
              <a:srgbClr val="092DA9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GB" dirty="0" smtClean="0"/>
            <a:t>Role models</a:t>
          </a:r>
          <a:endParaRPr lang="en-GB" dirty="0"/>
        </a:p>
      </dgm:t>
    </dgm:pt>
    <dgm:pt modelId="{786661BB-E409-804D-92E0-BEF6B9E68D09}" type="parTrans" cxnId="{A454508A-6116-3B45-A7DF-6DBB0CCB7665}">
      <dgm:prSet/>
      <dgm:spPr/>
      <dgm:t>
        <a:bodyPr/>
        <a:lstStyle/>
        <a:p>
          <a:endParaRPr lang="en-GB"/>
        </a:p>
      </dgm:t>
    </dgm:pt>
    <dgm:pt modelId="{46A0ED31-C4FF-3342-B502-A26C44A471D6}" type="sibTrans" cxnId="{A454508A-6116-3B45-A7DF-6DBB0CCB7665}">
      <dgm:prSet/>
      <dgm:spPr>
        <a:gradFill rotWithShape="0">
          <a:gsLst>
            <a:gs pos="100000">
              <a:srgbClr val="092DA9">
                <a:alpha val="50000"/>
              </a:srgb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endParaRPr lang="en-GB"/>
        </a:p>
      </dgm:t>
    </dgm:pt>
    <dgm:pt modelId="{1FF88781-AB6A-6B4D-BCA1-C53C88964A9C}">
      <dgm:prSet phldrT="[Text]"/>
      <dgm:spPr>
        <a:gradFill rotWithShape="0">
          <a:gsLst>
            <a:gs pos="100000">
              <a:srgbClr val="092DA9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GB" dirty="0" smtClean="0"/>
            <a:t>Aspirations</a:t>
          </a:r>
          <a:endParaRPr lang="en-GB" dirty="0"/>
        </a:p>
      </dgm:t>
    </dgm:pt>
    <dgm:pt modelId="{201F947A-33E2-C244-8A13-64FD06D8CFE5}" type="parTrans" cxnId="{645B1975-C2E7-B241-9C09-17DEA3DDD52B}">
      <dgm:prSet/>
      <dgm:spPr/>
      <dgm:t>
        <a:bodyPr/>
        <a:lstStyle/>
        <a:p>
          <a:endParaRPr lang="en-GB"/>
        </a:p>
      </dgm:t>
    </dgm:pt>
    <dgm:pt modelId="{E8A6DF33-B123-4A4B-B512-51BD382D9070}" type="sibTrans" cxnId="{645B1975-C2E7-B241-9C09-17DEA3DDD52B}">
      <dgm:prSet/>
      <dgm:spPr>
        <a:gradFill rotWithShape="0">
          <a:gsLst>
            <a:gs pos="100000">
              <a:srgbClr val="092DA9">
                <a:alpha val="50000"/>
              </a:srgb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endParaRPr lang="en-GB"/>
        </a:p>
      </dgm:t>
    </dgm:pt>
    <dgm:pt modelId="{FFE4A6D6-2014-C94D-9ACD-D904E86F6E16}">
      <dgm:prSet phldrT="[Text]"/>
      <dgm:spPr>
        <a:gradFill rotWithShape="0">
          <a:gsLst>
            <a:gs pos="100000">
              <a:srgbClr val="092DA9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GB" dirty="0" smtClean="0"/>
            <a:t>Educational attainment</a:t>
          </a:r>
          <a:endParaRPr lang="en-GB" dirty="0"/>
        </a:p>
      </dgm:t>
    </dgm:pt>
    <dgm:pt modelId="{C14561D2-2DC5-094F-AD77-8D66DF9FE462}" type="parTrans" cxnId="{214B0642-202B-7545-AB5C-D5A816F659BA}">
      <dgm:prSet/>
      <dgm:spPr/>
      <dgm:t>
        <a:bodyPr/>
        <a:lstStyle/>
        <a:p>
          <a:endParaRPr lang="en-GB"/>
        </a:p>
      </dgm:t>
    </dgm:pt>
    <dgm:pt modelId="{40045ACD-2BA3-EB42-BC84-1EE7C40FDE6D}" type="sibTrans" cxnId="{214B0642-202B-7545-AB5C-D5A816F659BA}">
      <dgm:prSet/>
      <dgm:spPr/>
      <dgm:t>
        <a:bodyPr/>
        <a:lstStyle/>
        <a:p>
          <a:endParaRPr lang="en-GB"/>
        </a:p>
      </dgm:t>
    </dgm:pt>
    <dgm:pt modelId="{DC70D5A3-EB61-244B-82A2-8363978390CF}" type="pres">
      <dgm:prSet presAssocID="{6C680749-681A-EC46-9AE1-13111D51288B}" presName="Name0" presStyleCnt="0">
        <dgm:presLayoutVars>
          <dgm:dir/>
          <dgm:resizeHandles val="exact"/>
        </dgm:presLayoutVars>
      </dgm:prSet>
      <dgm:spPr/>
    </dgm:pt>
    <dgm:pt modelId="{82593E1B-F85A-F245-A850-B321F7CA4E75}" type="pres">
      <dgm:prSet presAssocID="{3DF21C0B-9BDA-C64E-AF79-61A95A1837BA}" presName="node" presStyleLbl="node1" presStyleIdx="0" presStyleCnt="3">
        <dgm:presLayoutVars>
          <dgm:bulletEnabled val="1"/>
        </dgm:presLayoutVars>
      </dgm:prSet>
      <dgm:spPr/>
    </dgm:pt>
    <dgm:pt modelId="{24DE38DD-DE45-524E-A5F1-C47E26ED951F}" type="pres">
      <dgm:prSet presAssocID="{46A0ED31-C4FF-3342-B502-A26C44A471D6}" presName="sibTrans" presStyleLbl="sibTrans2D1" presStyleIdx="0" presStyleCnt="2"/>
      <dgm:spPr/>
    </dgm:pt>
    <dgm:pt modelId="{63600AB3-3E9D-EA44-85E3-D2FA755F056A}" type="pres">
      <dgm:prSet presAssocID="{46A0ED31-C4FF-3342-B502-A26C44A471D6}" presName="connectorText" presStyleLbl="sibTrans2D1" presStyleIdx="0" presStyleCnt="2"/>
      <dgm:spPr/>
    </dgm:pt>
    <dgm:pt modelId="{E76E135B-F0C5-0945-AB72-7EC7ED1A1218}" type="pres">
      <dgm:prSet presAssocID="{1FF88781-AB6A-6B4D-BCA1-C53C88964A9C}" presName="node" presStyleLbl="node1" presStyleIdx="1" presStyleCnt="3">
        <dgm:presLayoutVars>
          <dgm:bulletEnabled val="1"/>
        </dgm:presLayoutVars>
      </dgm:prSet>
      <dgm:spPr/>
    </dgm:pt>
    <dgm:pt modelId="{842499AC-8227-D648-B2A8-956E34CC0C70}" type="pres">
      <dgm:prSet presAssocID="{E8A6DF33-B123-4A4B-B512-51BD382D9070}" presName="sibTrans" presStyleLbl="sibTrans2D1" presStyleIdx="1" presStyleCnt="2"/>
      <dgm:spPr/>
    </dgm:pt>
    <dgm:pt modelId="{07C7C570-75FB-7A4D-AC7B-607F6A3AE0E8}" type="pres">
      <dgm:prSet presAssocID="{E8A6DF33-B123-4A4B-B512-51BD382D9070}" presName="connectorText" presStyleLbl="sibTrans2D1" presStyleIdx="1" presStyleCnt="2"/>
      <dgm:spPr/>
    </dgm:pt>
    <dgm:pt modelId="{766EF582-1EF2-4643-A7DC-55B76B0220DD}" type="pres">
      <dgm:prSet presAssocID="{FFE4A6D6-2014-C94D-9ACD-D904E86F6E1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45B1975-C2E7-B241-9C09-17DEA3DDD52B}" srcId="{6C680749-681A-EC46-9AE1-13111D51288B}" destId="{1FF88781-AB6A-6B4D-BCA1-C53C88964A9C}" srcOrd="1" destOrd="0" parTransId="{201F947A-33E2-C244-8A13-64FD06D8CFE5}" sibTransId="{E8A6DF33-B123-4A4B-B512-51BD382D9070}"/>
    <dgm:cxn modelId="{84F7E635-FC77-7449-B5C5-A9865DE7FDB9}" type="presOf" srcId="{E8A6DF33-B123-4A4B-B512-51BD382D9070}" destId="{07C7C570-75FB-7A4D-AC7B-607F6A3AE0E8}" srcOrd="1" destOrd="0" presId="urn:microsoft.com/office/officeart/2005/8/layout/process1"/>
    <dgm:cxn modelId="{3FDF3A6B-5C3F-AF46-B0E4-811DEBBEF032}" type="presOf" srcId="{46A0ED31-C4FF-3342-B502-A26C44A471D6}" destId="{63600AB3-3E9D-EA44-85E3-D2FA755F056A}" srcOrd="1" destOrd="0" presId="urn:microsoft.com/office/officeart/2005/8/layout/process1"/>
    <dgm:cxn modelId="{54570A23-4BF1-EA43-AEFB-EB930630E18E}" type="presOf" srcId="{3DF21C0B-9BDA-C64E-AF79-61A95A1837BA}" destId="{82593E1B-F85A-F245-A850-B321F7CA4E75}" srcOrd="0" destOrd="0" presId="urn:microsoft.com/office/officeart/2005/8/layout/process1"/>
    <dgm:cxn modelId="{9ADF7505-6643-844C-8C10-B436C7C04057}" type="presOf" srcId="{6C680749-681A-EC46-9AE1-13111D51288B}" destId="{DC70D5A3-EB61-244B-82A2-8363978390CF}" srcOrd="0" destOrd="0" presId="urn:microsoft.com/office/officeart/2005/8/layout/process1"/>
    <dgm:cxn modelId="{A454508A-6116-3B45-A7DF-6DBB0CCB7665}" srcId="{6C680749-681A-EC46-9AE1-13111D51288B}" destId="{3DF21C0B-9BDA-C64E-AF79-61A95A1837BA}" srcOrd="0" destOrd="0" parTransId="{786661BB-E409-804D-92E0-BEF6B9E68D09}" sibTransId="{46A0ED31-C4FF-3342-B502-A26C44A471D6}"/>
    <dgm:cxn modelId="{88830BDE-FF4B-6D43-A80A-3F0C5A8B7E04}" type="presOf" srcId="{E8A6DF33-B123-4A4B-B512-51BD382D9070}" destId="{842499AC-8227-D648-B2A8-956E34CC0C70}" srcOrd="0" destOrd="0" presId="urn:microsoft.com/office/officeart/2005/8/layout/process1"/>
    <dgm:cxn modelId="{214B0642-202B-7545-AB5C-D5A816F659BA}" srcId="{6C680749-681A-EC46-9AE1-13111D51288B}" destId="{FFE4A6D6-2014-C94D-9ACD-D904E86F6E16}" srcOrd="2" destOrd="0" parTransId="{C14561D2-2DC5-094F-AD77-8D66DF9FE462}" sibTransId="{40045ACD-2BA3-EB42-BC84-1EE7C40FDE6D}"/>
    <dgm:cxn modelId="{23A209BC-FA10-2240-A8DD-1DE0EEF58ACC}" type="presOf" srcId="{46A0ED31-C4FF-3342-B502-A26C44A471D6}" destId="{24DE38DD-DE45-524E-A5F1-C47E26ED951F}" srcOrd="0" destOrd="0" presId="urn:microsoft.com/office/officeart/2005/8/layout/process1"/>
    <dgm:cxn modelId="{B230FB55-8B7A-DF44-9C57-5BF2C60A5BDD}" type="presOf" srcId="{1FF88781-AB6A-6B4D-BCA1-C53C88964A9C}" destId="{E76E135B-F0C5-0945-AB72-7EC7ED1A1218}" srcOrd="0" destOrd="0" presId="urn:microsoft.com/office/officeart/2005/8/layout/process1"/>
    <dgm:cxn modelId="{C2352346-AC05-6349-A034-EB2250E39EBB}" type="presOf" srcId="{FFE4A6D6-2014-C94D-9ACD-D904E86F6E16}" destId="{766EF582-1EF2-4643-A7DC-55B76B0220DD}" srcOrd="0" destOrd="0" presId="urn:microsoft.com/office/officeart/2005/8/layout/process1"/>
    <dgm:cxn modelId="{AFCDC68F-E841-DE4B-8FFC-6C85EF2BFDC7}" type="presParOf" srcId="{DC70D5A3-EB61-244B-82A2-8363978390CF}" destId="{82593E1B-F85A-F245-A850-B321F7CA4E75}" srcOrd="0" destOrd="0" presId="urn:microsoft.com/office/officeart/2005/8/layout/process1"/>
    <dgm:cxn modelId="{CFF682E3-2E10-9C49-933C-35E6CE0A1EC6}" type="presParOf" srcId="{DC70D5A3-EB61-244B-82A2-8363978390CF}" destId="{24DE38DD-DE45-524E-A5F1-C47E26ED951F}" srcOrd="1" destOrd="0" presId="urn:microsoft.com/office/officeart/2005/8/layout/process1"/>
    <dgm:cxn modelId="{0A1BB815-413C-6A41-9634-E053977FCCFA}" type="presParOf" srcId="{24DE38DD-DE45-524E-A5F1-C47E26ED951F}" destId="{63600AB3-3E9D-EA44-85E3-D2FA755F056A}" srcOrd="0" destOrd="0" presId="urn:microsoft.com/office/officeart/2005/8/layout/process1"/>
    <dgm:cxn modelId="{92784806-F501-1E48-93A8-BAD5639091FC}" type="presParOf" srcId="{DC70D5A3-EB61-244B-82A2-8363978390CF}" destId="{E76E135B-F0C5-0945-AB72-7EC7ED1A1218}" srcOrd="2" destOrd="0" presId="urn:microsoft.com/office/officeart/2005/8/layout/process1"/>
    <dgm:cxn modelId="{5C83EC69-F21B-1940-809A-79ED1CC42FE8}" type="presParOf" srcId="{DC70D5A3-EB61-244B-82A2-8363978390CF}" destId="{842499AC-8227-D648-B2A8-956E34CC0C70}" srcOrd="3" destOrd="0" presId="urn:microsoft.com/office/officeart/2005/8/layout/process1"/>
    <dgm:cxn modelId="{0F25C32A-F526-E94E-ACDA-61D2932103E1}" type="presParOf" srcId="{842499AC-8227-D648-B2A8-956E34CC0C70}" destId="{07C7C570-75FB-7A4D-AC7B-607F6A3AE0E8}" srcOrd="0" destOrd="0" presId="urn:microsoft.com/office/officeart/2005/8/layout/process1"/>
    <dgm:cxn modelId="{92EB25B3-8795-E941-82CE-24478B7EC1A2}" type="presParOf" srcId="{DC70D5A3-EB61-244B-82A2-8363978390CF}" destId="{766EF582-1EF2-4643-A7DC-55B76B0220D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93E1B-F85A-F245-A850-B321F7CA4E75}">
      <dsp:nvSpPr>
        <dsp:cNvPr id="0" name=""/>
        <dsp:cNvSpPr/>
      </dsp:nvSpPr>
      <dsp:spPr>
        <a:xfrm>
          <a:off x="10117" y="556625"/>
          <a:ext cx="3023875" cy="1814325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092DA9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 smtClean="0"/>
            <a:t>Role models</a:t>
          </a:r>
          <a:endParaRPr lang="en-GB" sz="4300" kern="1200" dirty="0"/>
        </a:p>
      </dsp:txBody>
      <dsp:txXfrm>
        <a:off x="63257" y="609765"/>
        <a:ext cx="2917595" cy="1708045"/>
      </dsp:txXfrm>
    </dsp:sp>
    <dsp:sp modelId="{24DE38DD-DE45-524E-A5F1-C47E26ED951F}">
      <dsp:nvSpPr>
        <dsp:cNvPr id="0" name=""/>
        <dsp:cNvSpPr/>
      </dsp:nvSpPr>
      <dsp:spPr>
        <a:xfrm>
          <a:off x="3336380" y="1088827"/>
          <a:ext cx="641061" cy="7499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092DA9">
                <a:alpha val="50000"/>
              </a:srgb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>
        <a:off x="3336380" y="1238811"/>
        <a:ext cx="448743" cy="449953"/>
      </dsp:txXfrm>
    </dsp:sp>
    <dsp:sp modelId="{E76E135B-F0C5-0945-AB72-7EC7ED1A1218}">
      <dsp:nvSpPr>
        <dsp:cNvPr id="0" name=""/>
        <dsp:cNvSpPr/>
      </dsp:nvSpPr>
      <dsp:spPr>
        <a:xfrm>
          <a:off x="4243543" y="556625"/>
          <a:ext cx="3023875" cy="1814325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092DA9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 smtClean="0"/>
            <a:t>Aspirations</a:t>
          </a:r>
          <a:endParaRPr lang="en-GB" sz="4300" kern="1200" dirty="0"/>
        </a:p>
      </dsp:txBody>
      <dsp:txXfrm>
        <a:off x="4296683" y="609765"/>
        <a:ext cx="2917595" cy="1708045"/>
      </dsp:txXfrm>
    </dsp:sp>
    <dsp:sp modelId="{842499AC-8227-D648-B2A8-956E34CC0C70}">
      <dsp:nvSpPr>
        <dsp:cNvPr id="0" name=""/>
        <dsp:cNvSpPr/>
      </dsp:nvSpPr>
      <dsp:spPr>
        <a:xfrm>
          <a:off x="7569806" y="1088827"/>
          <a:ext cx="641061" cy="7499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100000">
              <a:srgbClr val="092DA9">
                <a:alpha val="50000"/>
              </a:srgb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>
        <a:off x="7569806" y="1238811"/>
        <a:ext cx="448743" cy="449953"/>
      </dsp:txXfrm>
    </dsp:sp>
    <dsp:sp modelId="{766EF582-1EF2-4643-A7DC-55B76B0220DD}">
      <dsp:nvSpPr>
        <dsp:cNvPr id="0" name=""/>
        <dsp:cNvSpPr/>
      </dsp:nvSpPr>
      <dsp:spPr>
        <a:xfrm>
          <a:off x="8476969" y="556625"/>
          <a:ext cx="3023875" cy="1814325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092DA9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dirty="0" smtClean="0"/>
            <a:t>Educational attainment</a:t>
          </a:r>
          <a:endParaRPr lang="en-GB" sz="4300" kern="1200" dirty="0"/>
        </a:p>
      </dsp:txBody>
      <dsp:txXfrm>
        <a:off x="8530109" y="609765"/>
        <a:ext cx="2917595" cy="1708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DC2EC-74C8-A244-9D4C-53B0EC92F84C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A6176-2B87-6E44-A2A7-2FF10D08EE7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3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change this</a:t>
            </a:r>
            <a:r>
              <a:rPr lang="en-GB" baseline="0" dirty="0" smtClean="0"/>
              <a:t> slide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A6176-2B87-6E44-A2A7-2FF10D08EE7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667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Font size drop GM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A6176-2B87-6E44-A2A7-2FF10D08EE7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33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A6176-2B87-6E44-A2A7-2FF10D08EE7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shed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A6176-2B87-6E44-A2A7-2FF10D08EE7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6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2824-E335-164E-A1CF-1FC8DD1BACAA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ED7C-F227-9D4A-9865-08A6A5DC0BD5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2824-E335-164E-A1CF-1FC8DD1BACAA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ED7C-F227-9D4A-9865-08A6A5DC0BD5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2824-E335-164E-A1CF-1FC8DD1BACAA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ED7C-F227-9D4A-9865-08A6A5DC0BD5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2824-E335-164E-A1CF-1FC8DD1BACAA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ED7C-F227-9D4A-9865-08A6A5DC0BD5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2824-E335-164E-A1CF-1FC8DD1BACAA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ED7C-F227-9D4A-9865-08A6A5DC0BD5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2824-E335-164E-A1CF-1FC8DD1BACAA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ED7C-F227-9D4A-9865-08A6A5DC0BD5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2824-E335-164E-A1CF-1FC8DD1BACAA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ED7C-F227-9D4A-9865-08A6A5DC0BD5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2824-E335-164E-A1CF-1FC8DD1BACAA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ED7C-F227-9D4A-9865-08A6A5DC0BD5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2824-E335-164E-A1CF-1FC8DD1BACAA}" type="datetimeFigureOut">
              <a:rPr lang="en-GB" smtClean="0"/>
              <a:t>05/07/2018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ED7C-F227-9D4A-9865-08A6A5DC0BD5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2824-E335-164E-A1CF-1FC8DD1BACAA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ED7C-F227-9D4A-9865-08A6A5DC0BD5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2824-E335-164E-A1CF-1FC8DD1BACAA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9ED7C-F227-9D4A-9865-08A6A5DC0BD5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32824-E335-164E-A1CF-1FC8DD1BACAA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9ED7C-F227-9D4A-9865-08A6A5DC0B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86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Role Models, Aspirations and Educational Attainment</a:t>
            </a:r>
            <a:endParaRPr lang="en-GB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66191" y="3761061"/>
            <a:ext cx="9899374" cy="236144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Ruth </a:t>
            </a:r>
            <a:r>
              <a:rPr lang="en-GB" dirty="0" smtClean="0"/>
              <a:t>Fortmann</a:t>
            </a:r>
          </a:p>
          <a:p>
            <a:endParaRPr lang="en-GB" dirty="0" smtClean="0"/>
          </a:p>
          <a:p>
            <a:r>
              <a:rPr lang="en-GB" i="1" dirty="0" smtClean="0"/>
              <a:t>5</a:t>
            </a:r>
            <a:r>
              <a:rPr lang="en-GB" i="1" baseline="30000" dirty="0" smtClean="0"/>
              <a:t>th</a:t>
            </a:r>
            <a:r>
              <a:rPr lang="en-GB" i="1" dirty="0" smtClean="0"/>
              <a:t> International Conference on Employer Engagement </a:t>
            </a:r>
          </a:p>
          <a:p>
            <a:r>
              <a:rPr lang="en-GB" i="1" dirty="0" smtClean="0"/>
              <a:t>in Education and Training</a:t>
            </a:r>
          </a:p>
          <a:p>
            <a:endParaRPr lang="en-GB" i="1" dirty="0"/>
          </a:p>
          <a:p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July 2018</a:t>
            </a:r>
            <a:endParaRPr lang="en-GB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29" y="218416"/>
            <a:ext cx="3693459" cy="123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312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92DA9"/>
                </a:solidFill>
              </a:rPr>
              <a:t>Maths SATs</a:t>
            </a:r>
            <a:r>
              <a:rPr lang="en-GB" sz="4000" dirty="0" smtClean="0">
                <a:solidFill>
                  <a:srgbClr val="092DA9"/>
                </a:solidFill>
              </a:rPr>
              <a:t>: Same gender speaker vs opposite gender</a:t>
            </a:r>
            <a:endParaRPr lang="en-GB" sz="4000" dirty="0">
              <a:solidFill>
                <a:srgbClr val="092DA9"/>
              </a:solidFill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/>
          <a:stretch/>
        </p:blipFill>
        <p:spPr>
          <a:xfrm>
            <a:off x="2939145" y="1139828"/>
            <a:ext cx="6684931" cy="5109708"/>
          </a:xfrm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Role Models, Aspirations and Education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Ruth Fortmann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GB" b="1" dirty="0">
                <a:solidFill>
                  <a:srgbClr val="092DA9"/>
                </a:solidFill>
              </a:rPr>
              <a:t>9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5312" y="6291024"/>
            <a:ext cx="12061371" cy="501650"/>
          </a:xfrm>
          <a:prstGeom prst="rect">
            <a:avLst/>
          </a:prstGeom>
          <a:solidFill>
            <a:srgbClr val="092DA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nhaltsplatzhalt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t="40129" r="94297" b="25409"/>
          <a:stretch/>
        </p:blipFill>
        <p:spPr>
          <a:xfrm rot="5400000">
            <a:off x="5810247" y="-180102"/>
            <a:ext cx="440869" cy="240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312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92DA9"/>
                </a:solidFill>
              </a:rPr>
              <a:t>Maths </a:t>
            </a:r>
            <a:r>
              <a:rPr lang="en-GB" sz="4000" b="1" dirty="0" smtClean="0">
                <a:solidFill>
                  <a:srgbClr val="092DA9"/>
                </a:solidFill>
              </a:rPr>
              <a:t>SATs</a:t>
            </a:r>
            <a:r>
              <a:rPr lang="en-GB" sz="4000" dirty="0" smtClean="0">
                <a:solidFill>
                  <a:srgbClr val="092DA9"/>
                </a:solidFill>
              </a:rPr>
              <a:t>: Gender </a:t>
            </a:r>
            <a:r>
              <a:rPr lang="en-GB" sz="4000" dirty="0" smtClean="0">
                <a:solidFill>
                  <a:srgbClr val="092DA9"/>
                </a:solidFill>
              </a:rPr>
              <a:t>match by pupil gender</a:t>
            </a:r>
            <a:endParaRPr lang="en-GB" sz="4000" dirty="0">
              <a:solidFill>
                <a:srgbClr val="092DA9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/>
          <a:stretch/>
        </p:blipFill>
        <p:spPr>
          <a:xfrm>
            <a:off x="2534119" y="1015488"/>
            <a:ext cx="7123756" cy="5468704"/>
          </a:xfrm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Role Models, Aspirations and Education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Ruth Fortmann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10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5312" y="6291038"/>
            <a:ext cx="12061371" cy="501650"/>
          </a:xfrm>
          <a:prstGeom prst="rect">
            <a:avLst/>
          </a:prstGeom>
          <a:solidFill>
            <a:srgbClr val="092DA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nhaltsplatzhalt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t="40129" r="94297" b="25409"/>
          <a:stretch/>
        </p:blipFill>
        <p:spPr>
          <a:xfrm rot="5400000">
            <a:off x="5875563" y="-77644"/>
            <a:ext cx="440869" cy="240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312" y="0"/>
            <a:ext cx="10515600" cy="1325563"/>
          </a:xfrm>
        </p:spPr>
        <p:txBody>
          <a:bodyPr/>
          <a:lstStyle/>
          <a:p>
            <a:r>
              <a:rPr lang="en-GB" sz="4000" b="1" dirty="0" smtClean="0">
                <a:solidFill>
                  <a:srgbClr val="092DA9"/>
                </a:solidFill>
              </a:rPr>
              <a:t>Conclusion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075001"/>
            <a:ext cx="10515600" cy="4351338"/>
          </a:xfrm>
        </p:spPr>
        <p:txBody>
          <a:bodyPr/>
          <a:lstStyle/>
          <a:p>
            <a:r>
              <a:rPr lang="en-GB" dirty="0" smtClean="0"/>
              <a:t>Role models do affect aspirations and educational attainment.</a:t>
            </a:r>
          </a:p>
          <a:p>
            <a:endParaRPr lang="en-GB" dirty="0" smtClean="0"/>
          </a:p>
          <a:p>
            <a:r>
              <a:rPr lang="en-GB" dirty="0" smtClean="0"/>
              <a:t>Same gender (STEM) role models matter for boys, less so for girls.</a:t>
            </a:r>
          </a:p>
          <a:p>
            <a:endParaRPr lang="en-GB" dirty="0" smtClean="0"/>
          </a:p>
          <a:p>
            <a:r>
              <a:rPr lang="en-GB" dirty="0" smtClean="0"/>
              <a:t>More research - more data collection!!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Role Models, Aspirations and Education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Ruth Fortmann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11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5312" y="6291030"/>
            <a:ext cx="12061371" cy="501650"/>
          </a:xfrm>
          <a:prstGeom prst="rect">
            <a:avLst/>
          </a:prstGeom>
          <a:solidFill>
            <a:srgbClr val="092DA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2533559"/>
            <a:ext cx="10515600" cy="1325563"/>
          </a:xfrm>
        </p:spPr>
        <p:txBody>
          <a:bodyPr vert="horz">
            <a:normAutofit/>
          </a:bodyPr>
          <a:lstStyle/>
          <a:p>
            <a:pPr algn="ctr"/>
            <a:r>
              <a:rPr lang="en-GB" sz="4800" b="1" dirty="0" smtClean="0">
                <a:solidFill>
                  <a:srgbClr val="092DA9"/>
                </a:solidFill>
              </a:rPr>
              <a:t>Thank you!</a:t>
            </a:r>
            <a:endParaRPr lang="en-GB" sz="4800" b="1" dirty="0">
              <a:solidFill>
                <a:srgbClr val="092DA9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Role Models, Aspirations and Education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Ruth Fortmann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12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5312" y="6291039"/>
            <a:ext cx="12061371" cy="501650"/>
          </a:xfrm>
          <a:prstGeom prst="rect">
            <a:avLst/>
          </a:prstGeom>
          <a:solidFill>
            <a:srgbClr val="092DA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2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312" y="0"/>
            <a:ext cx="10515600" cy="122464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92DA9"/>
                </a:solidFill>
              </a:rPr>
              <a:t>The numbers</a:t>
            </a:r>
            <a:endParaRPr lang="en-GB" sz="4000" b="1" dirty="0">
              <a:solidFill>
                <a:srgbClr val="092DA9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8" y="914398"/>
            <a:ext cx="11325012" cy="5080315"/>
          </a:xfrm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Role Models, Aspirations and Education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Ruth Fortmann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13</a:t>
            </a:r>
          </a:p>
        </p:txBody>
      </p:sp>
      <p:sp>
        <p:nvSpPr>
          <p:cNvPr id="8" name="Rechteck 7"/>
          <p:cNvSpPr/>
          <p:nvPr/>
        </p:nvSpPr>
        <p:spPr>
          <a:xfrm>
            <a:off x="65312" y="6291039"/>
            <a:ext cx="12061371" cy="501650"/>
          </a:xfrm>
          <a:prstGeom prst="rect">
            <a:avLst/>
          </a:prstGeom>
          <a:solidFill>
            <a:srgbClr val="092DA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2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312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92DA9"/>
                </a:solidFill>
              </a:rPr>
              <a:t>Expectancy Value Theory</a:t>
            </a:r>
            <a:endParaRPr lang="en-GB" sz="4000" b="1" dirty="0">
              <a:solidFill>
                <a:srgbClr val="092DA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Achievement related choices are influenced by </a:t>
            </a:r>
            <a:r>
              <a:rPr lang="en-GB" b="1" dirty="0" smtClean="0"/>
              <a:t>expectation of success</a:t>
            </a:r>
            <a:r>
              <a:rPr lang="en-GB" dirty="0" smtClean="0"/>
              <a:t> and </a:t>
            </a:r>
            <a:r>
              <a:rPr lang="en-GB" b="1" dirty="0" smtClean="0"/>
              <a:t>subjective task value</a:t>
            </a:r>
          </a:p>
          <a:p>
            <a:endParaRPr lang="en-GB" b="1" dirty="0" smtClean="0"/>
          </a:p>
          <a:p>
            <a:pPr lvl="1"/>
            <a:r>
              <a:rPr lang="en-GB" b="1" dirty="0" smtClean="0"/>
              <a:t>Expectation of success: </a:t>
            </a:r>
            <a:r>
              <a:rPr lang="en-GB" dirty="0" smtClean="0"/>
              <a:t>Beliefs about how well one will do in a task</a:t>
            </a:r>
          </a:p>
          <a:p>
            <a:pPr lvl="1"/>
            <a:endParaRPr lang="en-GB" dirty="0" smtClean="0"/>
          </a:p>
          <a:p>
            <a:pPr lvl="1"/>
            <a:r>
              <a:rPr lang="en-GB" b="1" dirty="0" smtClean="0"/>
              <a:t>Subjective task value: </a:t>
            </a:r>
            <a:r>
              <a:rPr lang="en-GB" dirty="0" smtClean="0"/>
              <a:t>Importance of doing well in a task, and how useful a task will be in one’s future plans.</a:t>
            </a:r>
          </a:p>
          <a:p>
            <a:endParaRPr lang="en-GB" dirty="0" smtClean="0"/>
          </a:p>
          <a:p>
            <a:r>
              <a:rPr lang="en-GB" dirty="0" smtClean="0"/>
              <a:t>Predicts that pupils increase motivation if they believe in their own success and think the task will be useful in their lives.</a:t>
            </a:r>
            <a:endParaRPr lang="en-GB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Role Models, Aspirations and Education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Ruth Fortmann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14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5312" y="6291032"/>
            <a:ext cx="12061371" cy="501650"/>
          </a:xfrm>
          <a:prstGeom prst="rect">
            <a:avLst/>
          </a:prstGeom>
          <a:solidFill>
            <a:srgbClr val="092DA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1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312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92DA9"/>
                </a:solidFill>
              </a:rPr>
              <a:t>Social Learning Theory</a:t>
            </a:r>
            <a:endParaRPr lang="en-GB" sz="4000" b="1" dirty="0">
              <a:solidFill>
                <a:srgbClr val="092DA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Behaviour is learned through observation</a:t>
            </a:r>
          </a:p>
          <a:p>
            <a:endParaRPr lang="en-GB" dirty="0"/>
          </a:p>
          <a:p>
            <a:r>
              <a:rPr lang="en-GB" dirty="0" smtClean="0"/>
              <a:t>Parents, friends, teachers, TV characters all serve as role models who provide examples of behaviour to observe and imitate.</a:t>
            </a:r>
          </a:p>
          <a:p>
            <a:endParaRPr lang="en-GB" dirty="0"/>
          </a:p>
          <a:p>
            <a:r>
              <a:rPr lang="en-GB" dirty="0" smtClean="0"/>
              <a:t>Predicts that children are more likely to imitate people they perceive as similar to themselves.</a:t>
            </a:r>
            <a:endParaRPr lang="en-GB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Role Models, Aspirations and Education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Ruth Fortmann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15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5312" y="6291037"/>
            <a:ext cx="12061371" cy="501650"/>
          </a:xfrm>
          <a:prstGeom prst="rect">
            <a:avLst/>
          </a:prstGeom>
          <a:solidFill>
            <a:srgbClr val="092DA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7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5312" y="0"/>
            <a:ext cx="10515600" cy="136411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92DA9"/>
                </a:solidFill>
              </a:rPr>
              <a:t>Inequality in attainment by income</a:t>
            </a:r>
            <a:endParaRPr lang="en-GB" sz="4000" b="1" dirty="0">
              <a:solidFill>
                <a:srgbClr val="092DA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3125" y="1429433"/>
            <a:ext cx="9497787" cy="4301897"/>
          </a:xfrm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In the UK, the attainment gap for pupils eligible for free-school-meals is </a:t>
            </a:r>
            <a:r>
              <a:rPr lang="en-GB" b="1" dirty="0" smtClean="0"/>
              <a:t>9.5 months </a:t>
            </a:r>
            <a:r>
              <a:rPr lang="en-GB" dirty="0" smtClean="0"/>
              <a:t>at the end of primary school</a:t>
            </a:r>
            <a:r>
              <a:rPr lang="en-GB" dirty="0" smtClean="0"/>
              <a:t>.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In Europe on average, </a:t>
            </a:r>
            <a:r>
              <a:rPr lang="en-GB" dirty="0" smtClean="0"/>
              <a:t>the proportion of low achievers among disadvantaged students is </a:t>
            </a:r>
            <a:r>
              <a:rPr lang="en-GB" b="1" dirty="0" smtClean="0"/>
              <a:t>26pp </a:t>
            </a:r>
            <a:r>
              <a:rPr lang="en-GB" b="1" dirty="0" smtClean="0"/>
              <a:t>higher </a:t>
            </a:r>
            <a:r>
              <a:rPr lang="en-GB" dirty="0" smtClean="0"/>
              <a:t>than among advantaged students</a:t>
            </a:r>
            <a:r>
              <a:rPr lang="en-GB" dirty="0" smtClean="0"/>
              <a:t>.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And also, the </a:t>
            </a:r>
            <a:r>
              <a:rPr lang="en-GB" b="1" dirty="0" smtClean="0"/>
              <a:t>unemployment rate is much higher for those with basic education </a:t>
            </a:r>
            <a:r>
              <a:rPr lang="en-GB" dirty="0" smtClean="0"/>
              <a:t>(16.6%) </a:t>
            </a:r>
            <a:r>
              <a:rPr lang="en-GB" b="1" dirty="0" smtClean="0"/>
              <a:t>compared to those with tertiary education </a:t>
            </a:r>
            <a:r>
              <a:rPr lang="en-GB" dirty="0" smtClean="0"/>
              <a:t>(5.1%).</a:t>
            </a:r>
            <a:endParaRPr lang="en-GB" dirty="0"/>
          </a:p>
          <a:p>
            <a:pPr>
              <a:lnSpc>
                <a:spcPct val="150000"/>
              </a:lnSpc>
            </a:pPr>
            <a:endParaRPr lang="en-GB" b="1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Role Models, Aspirations and Education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Ruth Fortmann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1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5312" y="6291034"/>
            <a:ext cx="12061371" cy="501650"/>
          </a:xfrm>
          <a:prstGeom prst="rect">
            <a:avLst/>
          </a:prstGeom>
          <a:solidFill>
            <a:srgbClr val="092DA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9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5312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92DA9"/>
                </a:solidFill>
              </a:rPr>
              <a:t>What is causing this </a:t>
            </a:r>
            <a:r>
              <a:rPr lang="en-GB" sz="4000" b="1" dirty="0" smtClean="0">
                <a:solidFill>
                  <a:srgbClr val="092DA9"/>
                </a:solidFill>
              </a:rPr>
              <a:t>inequality?</a:t>
            </a:r>
            <a:endParaRPr lang="en-GB" sz="4000" b="1" dirty="0">
              <a:solidFill>
                <a:srgbClr val="092DA9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1033670" y="1678169"/>
            <a:ext cx="3732391" cy="823912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Providers of education</a:t>
            </a:r>
            <a:endParaRPr lang="en-GB" sz="2800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1526449" y="2798173"/>
            <a:ext cx="3784463" cy="3684588"/>
          </a:xfrm>
        </p:spPr>
        <p:txBody>
          <a:bodyPr/>
          <a:lstStyle/>
          <a:p>
            <a:r>
              <a:rPr lang="en-GB" dirty="0" smtClean="0"/>
              <a:t>Class </a:t>
            </a:r>
            <a:r>
              <a:rPr lang="en-GB" dirty="0" smtClean="0"/>
              <a:t>size</a:t>
            </a:r>
          </a:p>
          <a:p>
            <a:endParaRPr lang="en-GB" dirty="0" smtClean="0"/>
          </a:p>
          <a:p>
            <a:r>
              <a:rPr lang="en-GB" dirty="0" smtClean="0"/>
              <a:t>School </a:t>
            </a:r>
            <a:r>
              <a:rPr lang="en-GB" dirty="0" smtClean="0"/>
              <a:t>facilities</a:t>
            </a:r>
          </a:p>
          <a:p>
            <a:endParaRPr lang="en-GB" dirty="0" smtClean="0"/>
          </a:p>
          <a:p>
            <a:r>
              <a:rPr lang="en-GB" dirty="0" smtClean="0"/>
              <a:t>Extra tutoring	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>
          <a:xfrm>
            <a:off x="6172200" y="1616457"/>
            <a:ext cx="4121331" cy="823912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Parents and pupils demanding education</a:t>
            </a:r>
            <a:endParaRPr lang="en-GB" sz="280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>
          <a:xfrm>
            <a:off x="6172200" y="2809875"/>
            <a:ext cx="5183188" cy="3684588"/>
          </a:xfrm>
        </p:spPr>
        <p:txBody>
          <a:bodyPr/>
          <a:lstStyle/>
          <a:p>
            <a:r>
              <a:rPr lang="en-GB" dirty="0" smtClean="0"/>
              <a:t>Lower (perceived) returns to </a:t>
            </a:r>
            <a:r>
              <a:rPr lang="en-GB" dirty="0" smtClean="0"/>
              <a:t>education</a:t>
            </a:r>
          </a:p>
          <a:p>
            <a:endParaRPr lang="en-GB" dirty="0" smtClean="0"/>
          </a:p>
          <a:p>
            <a:r>
              <a:rPr lang="en-GB" dirty="0" smtClean="0"/>
              <a:t>Lower academic and professional aspirations</a:t>
            </a:r>
            <a:endParaRPr lang="en-GB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Role Models, Aspirations and Education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Ruth Fortmann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2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5312" y="6291040"/>
            <a:ext cx="12061371" cy="501650"/>
          </a:xfrm>
          <a:prstGeom prst="rect">
            <a:avLst/>
          </a:prstGeom>
          <a:solidFill>
            <a:srgbClr val="092DA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2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5312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92DA9"/>
                </a:solidFill>
              </a:rPr>
              <a:t>The research question:</a:t>
            </a:r>
            <a:endParaRPr lang="en-GB" sz="4000" b="1" dirty="0">
              <a:solidFill>
                <a:srgbClr val="092DA9"/>
              </a:solidFill>
            </a:endParaRPr>
          </a:p>
        </p:txBody>
      </p:sp>
      <p:graphicFrame>
        <p:nvGraphicFramePr>
          <p:cNvPr id="2" name="Inhaltsplatzhalt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961042"/>
              </p:ext>
            </p:extLst>
          </p:nvPr>
        </p:nvGraphicFramePr>
        <p:xfrm>
          <a:off x="340516" y="1796143"/>
          <a:ext cx="11510962" cy="2927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Role Models, Aspirations and Education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Ruth Fortmann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b="1" dirty="0">
                <a:solidFill>
                  <a:srgbClr val="092DA9"/>
                </a:solidFill>
              </a:rPr>
              <a:t>3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5312" y="6291035"/>
            <a:ext cx="12061371" cy="501650"/>
          </a:xfrm>
          <a:prstGeom prst="rect">
            <a:avLst/>
          </a:prstGeom>
          <a:solidFill>
            <a:srgbClr val="092DA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feld 2"/>
          <p:cNvSpPr txBox="1"/>
          <p:nvPr/>
        </p:nvSpPr>
        <p:spPr>
          <a:xfrm>
            <a:off x="3581400" y="1325563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?</a:t>
            </a:r>
            <a:endParaRPr lang="en-GB" sz="6000" dirty="0"/>
          </a:p>
        </p:txBody>
      </p:sp>
      <p:sp>
        <p:nvSpPr>
          <p:cNvPr id="14" name="Textfeld 13"/>
          <p:cNvSpPr txBox="1"/>
          <p:nvPr/>
        </p:nvSpPr>
        <p:spPr>
          <a:xfrm>
            <a:off x="7924800" y="1325563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?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2636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5312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92DA9"/>
                </a:solidFill>
              </a:rPr>
              <a:t>Field experiment in 48 English primary schools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04705"/>
          </a:xfrm>
        </p:spPr>
        <p:txBody>
          <a:bodyPr>
            <a:normAutofit/>
          </a:bodyPr>
          <a:lstStyle/>
          <a:p>
            <a:pPr lvl="1"/>
            <a:r>
              <a:rPr lang="en-GB" sz="3200" dirty="0" smtClean="0"/>
              <a:t>Randomly selected half </a:t>
            </a:r>
            <a:r>
              <a:rPr lang="en-GB" sz="3200" dirty="0" smtClean="0"/>
              <a:t>to be exposed to a role model </a:t>
            </a:r>
            <a:r>
              <a:rPr lang="en-GB" sz="3200" dirty="0" smtClean="0"/>
              <a:t>treatment.</a:t>
            </a:r>
          </a:p>
          <a:p>
            <a:pPr lvl="1"/>
            <a:endParaRPr lang="en-GB" sz="3200" dirty="0" smtClean="0"/>
          </a:p>
          <a:p>
            <a:pPr lvl="1"/>
            <a:r>
              <a:rPr lang="en-GB" sz="3200" dirty="0"/>
              <a:t>Focus on </a:t>
            </a:r>
            <a:r>
              <a:rPr lang="en-GB" sz="3200" b="1" dirty="0"/>
              <a:t>STEM role models and aspirations.</a:t>
            </a:r>
          </a:p>
          <a:p>
            <a:pPr lvl="1"/>
            <a:endParaRPr lang="en-GB" sz="3200" dirty="0" smtClean="0"/>
          </a:p>
          <a:p>
            <a:pPr lvl="1"/>
            <a:r>
              <a:rPr lang="en-GB" sz="3200" dirty="0" smtClean="0"/>
              <a:t>Compare </a:t>
            </a:r>
            <a:r>
              <a:rPr lang="en-GB" sz="3200" dirty="0"/>
              <a:t>‘treated’ pupils </a:t>
            </a:r>
            <a:r>
              <a:rPr lang="en-GB" sz="3200" dirty="0" smtClean="0"/>
              <a:t>and ‘untreated</a:t>
            </a:r>
            <a:r>
              <a:rPr lang="en-GB" sz="3200" dirty="0"/>
              <a:t>’ </a:t>
            </a:r>
            <a:r>
              <a:rPr lang="en-GB" sz="3200" dirty="0" smtClean="0"/>
              <a:t>pupils:</a:t>
            </a:r>
          </a:p>
          <a:p>
            <a:pPr lvl="2"/>
            <a:endParaRPr lang="en-GB" sz="1050" dirty="0" smtClean="0"/>
          </a:p>
          <a:p>
            <a:pPr lvl="2"/>
            <a:r>
              <a:rPr lang="en-GB" sz="2800" b="1" dirty="0"/>
              <a:t>S</a:t>
            </a:r>
            <a:r>
              <a:rPr lang="en-GB" sz="2800" b="1" dirty="0" smtClean="0"/>
              <a:t>urvey </a:t>
            </a:r>
            <a:r>
              <a:rPr lang="en-GB" sz="2800" b="1" dirty="0"/>
              <a:t>measures of </a:t>
            </a:r>
            <a:r>
              <a:rPr lang="en-GB" sz="2800" b="1" dirty="0" smtClean="0"/>
              <a:t>aspirations</a:t>
            </a:r>
          </a:p>
          <a:p>
            <a:pPr lvl="2"/>
            <a:endParaRPr lang="en-GB" sz="1000" b="1" dirty="0"/>
          </a:p>
          <a:p>
            <a:pPr lvl="2"/>
            <a:r>
              <a:rPr lang="en-GB" sz="2800" b="1" dirty="0" smtClean="0"/>
              <a:t>KS2 SATs scores in Maths</a:t>
            </a:r>
          </a:p>
          <a:p>
            <a:pPr lvl="1"/>
            <a:endParaRPr lang="en-GB" sz="2800" dirty="0" smtClean="0"/>
          </a:p>
          <a:p>
            <a:pPr lvl="1"/>
            <a:endParaRPr lang="en-GB" dirty="0" smtClean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Role Models, Aspirations and Education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Ruth Fortmann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4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5312" y="6291027"/>
            <a:ext cx="12061371" cy="501650"/>
          </a:xfrm>
          <a:prstGeom prst="rect">
            <a:avLst/>
          </a:prstGeom>
          <a:solidFill>
            <a:srgbClr val="092DA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1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312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92DA9"/>
                </a:solidFill>
              </a:rPr>
              <a:t>Role </a:t>
            </a:r>
            <a:r>
              <a:rPr lang="en-GB" sz="4000" b="1" dirty="0">
                <a:solidFill>
                  <a:srgbClr val="092DA9"/>
                </a:solidFill>
              </a:rPr>
              <a:t>m</a:t>
            </a:r>
            <a:r>
              <a:rPr lang="en-GB" sz="4000" b="1" dirty="0" smtClean="0">
                <a:solidFill>
                  <a:srgbClr val="092DA9"/>
                </a:solidFill>
              </a:rPr>
              <a:t>odel treatment: </a:t>
            </a:r>
            <a:r>
              <a:rPr lang="en-GB" sz="4000" b="1" dirty="0" smtClean="0">
                <a:solidFill>
                  <a:srgbClr val="092DA9"/>
                </a:solidFill>
              </a:rPr>
              <a:t>Video </a:t>
            </a:r>
            <a:r>
              <a:rPr lang="en-GB" sz="4000" b="1" dirty="0" smtClean="0">
                <a:solidFill>
                  <a:srgbClr val="092DA9"/>
                </a:solidFill>
              </a:rPr>
              <a:t>1</a:t>
            </a:r>
            <a:r>
              <a:rPr lang="en-GB" sz="4000" b="1" baseline="30000" dirty="0" smtClean="0">
                <a:solidFill>
                  <a:srgbClr val="092DA9"/>
                </a:solidFill>
              </a:rPr>
              <a:t>st</a:t>
            </a:r>
            <a:r>
              <a:rPr lang="en-GB" sz="4000" b="1" dirty="0" smtClean="0">
                <a:solidFill>
                  <a:srgbClr val="092DA9"/>
                </a:solidFill>
              </a:rPr>
              <a:t> part</a:t>
            </a:r>
            <a:endParaRPr lang="en-GB" sz="4000" b="1" dirty="0">
              <a:solidFill>
                <a:srgbClr val="092DA9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24" y="1629677"/>
            <a:ext cx="7836905" cy="4351338"/>
          </a:xfrm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Role Models, Aspirations and Education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Ruth Fortmann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5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5312" y="6291040"/>
            <a:ext cx="12061371" cy="501650"/>
          </a:xfrm>
          <a:prstGeom prst="rect">
            <a:avLst/>
          </a:prstGeom>
          <a:solidFill>
            <a:srgbClr val="092DA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platzhalter 5"/>
          <p:cNvSpPr txBox="1">
            <a:spLocks/>
          </p:cNvSpPr>
          <p:nvPr/>
        </p:nvSpPr>
        <p:spPr>
          <a:xfrm>
            <a:off x="184341" y="1629676"/>
            <a:ext cx="3397059" cy="41343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‘</a:t>
            </a:r>
            <a:r>
              <a:rPr lang="en-GB" b="1" dirty="0" err="1" smtClean="0"/>
              <a:t>Mathsy</a:t>
            </a:r>
            <a:r>
              <a:rPr lang="en-GB" b="1" dirty="0" smtClean="0"/>
              <a:t>’ careers:</a:t>
            </a:r>
          </a:p>
          <a:p>
            <a:pPr marL="285750" indent="-285750">
              <a:buFont typeface="Arial" charset="0"/>
              <a:buChar char="•"/>
            </a:pPr>
            <a:endParaRPr lang="en-GB" sz="2400" dirty="0"/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Graphic design</a:t>
            </a:r>
          </a:p>
          <a:p>
            <a:pPr marL="285750" indent="-285750">
              <a:buFont typeface="Arial" charset="0"/>
              <a:buChar char="•"/>
            </a:pPr>
            <a:endParaRPr lang="en-GB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Robotics</a:t>
            </a:r>
          </a:p>
          <a:p>
            <a:pPr marL="285750" indent="-285750">
              <a:buFont typeface="Arial" charset="0"/>
              <a:buChar char="•"/>
            </a:pPr>
            <a:endParaRPr lang="en-GB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Bicycle engineering</a:t>
            </a:r>
          </a:p>
        </p:txBody>
      </p:sp>
    </p:spTree>
    <p:extLst>
      <p:ext uri="{BB962C8B-B14F-4D97-AF65-F5344CB8AC3E}">
        <p14:creationId xmlns:p14="http://schemas.microsoft.com/office/powerpoint/2010/main" val="9874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5312" y="-20721"/>
            <a:ext cx="4916557" cy="1368287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092DA9"/>
                </a:solidFill>
              </a:rPr>
              <a:t>Role model treatment: Video </a:t>
            </a:r>
            <a:r>
              <a:rPr lang="en-GB" sz="4000" b="1" dirty="0" smtClean="0">
                <a:solidFill>
                  <a:srgbClr val="092DA9"/>
                </a:solidFill>
              </a:rPr>
              <a:t>2</a:t>
            </a:r>
            <a:r>
              <a:rPr lang="en-GB" sz="4000" b="1" baseline="30000" dirty="0" smtClean="0">
                <a:solidFill>
                  <a:srgbClr val="092DA9"/>
                </a:solidFill>
              </a:rPr>
              <a:t>nd</a:t>
            </a:r>
            <a:r>
              <a:rPr lang="en-GB" sz="4000" b="1" dirty="0" smtClean="0">
                <a:solidFill>
                  <a:srgbClr val="092DA9"/>
                </a:solidFill>
              </a:rPr>
              <a:t> part</a:t>
            </a:r>
            <a:endParaRPr lang="en-GB" sz="4000" b="1" dirty="0">
              <a:solidFill>
                <a:srgbClr val="092DA9"/>
              </a:solidFill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18" y="653193"/>
            <a:ext cx="5796982" cy="5207858"/>
          </a:xfrm>
        </p:spPr>
      </p:pic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>
          <a:xfrm>
            <a:off x="216998" y="1513417"/>
            <a:ext cx="4916556" cy="4445916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Speakers discuss:</a:t>
            </a:r>
          </a:p>
          <a:p>
            <a:endParaRPr lang="en-GB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How they use Maths in their careers</a:t>
            </a:r>
          </a:p>
          <a:p>
            <a:pPr marL="285750" indent="-285750">
              <a:buFont typeface="Arial" charset="0"/>
              <a:buChar char="•"/>
            </a:pPr>
            <a:endParaRPr lang="en-GB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How they use Maths in their daily life</a:t>
            </a:r>
          </a:p>
          <a:p>
            <a:pPr marL="285750" indent="-285750">
              <a:buFont typeface="Arial" charset="0"/>
              <a:buChar char="•"/>
            </a:pPr>
            <a:endParaRPr lang="en-GB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Bits of Maths they used to struggle with and </a:t>
            </a:r>
            <a:r>
              <a:rPr lang="en-GB" sz="2400" smtClean="0"/>
              <a:t>how </a:t>
            </a:r>
            <a:r>
              <a:rPr lang="en-GB" sz="2400" smtClean="0"/>
              <a:t>they succeeded</a:t>
            </a:r>
            <a:endParaRPr lang="en-GB" sz="2400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Role Models, Aspirations and Education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Ruth Fortmann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GB" b="1" dirty="0">
                <a:solidFill>
                  <a:srgbClr val="092DA9"/>
                </a:solidFill>
              </a:rPr>
              <a:t>6</a:t>
            </a:r>
            <a:endParaRPr lang="en-GB" b="1" dirty="0" smtClean="0">
              <a:solidFill>
                <a:srgbClr val="092DA9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5312" y="6291034"/>
            <a:ext cx="12061371" cy="501650"/>
          </a:xfrm>
          <a:prstGeom prst="rect">
            <a:avLst/>
          </a:prstGeom>
          <a:solidFill>
            <a:srgbClr val="092DA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4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5312" y="4056"/>
            <a:ext cx="10515600" cy="1013691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92DA9"/>
                </a:solidFill>
              </a:rPr>
              <a:t>Aspirations</a:t>
            </a:r>
            <a:r>
              <a:rPr lang="en-GB" sz="4000" dirty="0" smtClean="0">
                <a:solidFill>
                  <a:srgbClr val="092DA9"/>
                </a:solidFill>
              </a:rPr>
              <a:t>: Video vs no video </a:t>
            </a:r>
            <a:endParaRPr lang="en-GB" sz="4000" dirty="0">
              <a:solidFill>
                <a:srgbClr val="092DA9"/>
              </a:solidFill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6"/>
          <a:stretch/>
        </p:blipFill>
        <p:spPr>
          <a:xfrm>
            <a:off x="2759529" y="818779"/>
            <a:ext cx="6152557" cy="5594819"/>
          </a:xfrm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Role Models, Aspirations and Education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Ruth Fortmann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7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5312" y="6291040"/>
            <a:ext cx="12061371" cy="501650"/>
          </a:xfrm>
          <a:prstGeom prst="rect">
            <a:avLst/>
          </a:prstGeom>
          <a:solidFill>
            <a:srgbClr val="092DA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6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312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92DA9"/>
                </a:solidFill>
              </a:rPr>
              <a:t>Aspirations</a:t>
            </a:r>
            <a:r>
              <a:rPr lang="en-GB" sz="4000" dirty="0" smtClean="0">
                <a:solidFill>
                  <a:srgbClr val="092DA9"/>
                </a:solidFill>
              </a:rPr>
              <a:t>: Same gender speaker vs opposite gender speaker</a:t>
            </a:r>
            <a:endParaRPr lang="en-GB" sz="4000" dirty="0">
              <a:solidFill>
                <a:srgbClr val="092DA9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5" r="32083"/>
          <a:stretch/>
        </p:blipFill>
        <p:spPr>
          <a:xfrm>
            <a:off x="1945185" y="1707523"/>
            <a:ext cx="7525385" cy="4787931"/>
          </a:xfrm>
        </p:spPr>
      </p:pic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" r="32083" b="91568"/>
          <a:stretch/>
        </p:blipFill>
        <p:spPr>
          <a:xfrm>
            <a:off x="2574435" y="1170894"/>
            <a:ext cx="6686107" cy="594330"/>
          </a:xfrm>
          <a:prstGeom prst="rect">
            <a:avLst/>
          </a:prstGeom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Role Models, Aspirations and Education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Ruth Fortmann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rgbClr val="092DA9"/>
                </a:solidFill>
              </a:rPr>
              <a:t>8</a:t>
            </a:r>
            <a:endParaRPr lang="en-GB" b="1" dirty="0">
              <a:solidFill>
                <a:srgbClr val="092DA9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5312" y="6291037"/>
            <a:ext cx="12061371" cy="501650"/>
          </a:xfrm>
          <a:prstGeom prst="rect">
            <a:avLst/>
          </a:prstGeom>
          <a:solidFill>
            <a:srgbClr val="092DA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92DA9">
            <a:alpha val="35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581</Words>
  <Application>Microsoft Macintosh PowerPoint</Application>
  <PresentationFormat>Breitbild</PresentationFormat>
  <Paragraphs>134</Paragraphs>
  <Slides>16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Arial</vt:lpstr>
      <vt:lpstr>Office Theme</vt:lpstr>
      <vt:lpstr>Role Models, Aspirations and Educational Attainment</vt:lpstr>
      <vt:lpstr>Inequality in attainment by income</vt:lpstr>
      <vt:lpstr>What is causing this inequality?</vt:lpstr>
      <vt:lpstr>The research question:</vt:lpstr>
      <vt:lpstr>Field experiment in 48 English primary schools</vt:lpstr>
      <vt:lpstr>Role model treatment: Video 1st part</vt:lpstr>
      <vt:lpstr>Role model treatment: Video 2nd part</vt:lpstr>
      <vt:lpstr>Aspirations: Video vs no video </vt:lpstr>
      <vt:lpstr>Aspirations: Same gender speaker vs opposite gender speaker</vt:lpstr>
      <vt:lpstr>Maths SATs: Same gender speaker vs opposite gender</vt:lpstr>
      <vt:lpstr>Maths SATs: Gender match by pupil gender</vt:lpstr>
      <vt:lpstr>Conclusion</vt:lpstr>
      <vt:lpstr>Thank you!</vt:lpstr>
      <vt:lpstr>The numbers</vt:lpstr>
      <vt:lpstr>Expectancy Value Theory</vt:lpstr>
      <vt:lpstr>Social Learning Theory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Models, Aspirations and Educational Attainment</dc:title>
  <dc:creator>Fortmann,R</dc:creator>
  <cp:lastModifiedBy>Fortmann,R</cp:lastModifiedBy>
  <cp:revision>32</cp:revision>
  <cp:lastPrinted>2018-07-05T10:35:53Z</cp:lastPrinted>
  <dcterms:created xsi:type="dcterms:W3CDTF">2018-06-29T12:40:04Z</dcterms:created>
  <dcterms:modified xsi:type="dcterms:W3CDTF">2018-07-05T10:38:12Z</dcterms:modified>
</cp:coreProperties>
</file>