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6"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076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0" name="Shape 3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6" name="Shape 3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0" name="Shape 3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Shape 2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rtl="0">
              <a:spcBef>
                <a:spcPts val="0"/>
              </a:spcBef>
              <a:spcAft>
                <a:spcPts val="0"/>
              </a:spcAft>
              <a:buClr>
                <a:schemeClr val="dk1"/>
              </a:buClr>
              <a:buSzPts val="1400"/>
              <a:buChar char="-"/>
            </a:pPr>
            <a:r>
              <a:rPr lang="en-US" sz="1600">
                <a:latin typeface="Arial"/>
                <a:ea typeface="Arial"/>
                <a:cs typeface="Arial"/>
                <a:sym typeface="Arial"/>
              </a:rPr>
              <a:t>For the treatment group, the gap between maths attendance and vocational attendance was: 6.5% compared with 6.6 % for all students across Activate Learning</a:t>
            </a:r>
            <a:endParaRPr sz="1600">
              <a:latin typeface="Arial"/>
              <a:ea typeface="Arial"/>
              <a:cs typeface="Arial"/>
              <a:sym typeface="Arial"/>
            </a:endParaRPr>
          </a:p>
          <a:p>
            <a:pPr marL="457200" lvl="0" indent="-330200" rtl="0">
              <a:spcBef>
                <a:spcPts val="0"/>
              </a:spcBef>
              <a:spcAft>
                <a:spcPts val="0"/>
              </a:spcAft>
              <a:buClr>
                <a:schemeClr val="dk1"/>
              </a:buClr>
              <a:buSzPts val="1600"/>
              <a:buChar char="-"/>
            </a:pPr>
            <a:r>
              <a:rPr lang="en-US" sz="1600">
                <a:latin typeface="Arial"/>
                <a:ea typeface="Arial"/>
                <a:cs typeface="Arial"/>
                <a:sym typeface="Arial"/>
              </a:rPr>
              <a:t>For the treatment group the gap between English attendance and vocational attendance was: 2.4% compared with 4.7% for all students across Activate Learning</a:t>
            </a:r>
            <a:endParaRPr sz="1600">
              <a:latin typeface="Arial"/>
              <a:ea typeface="Arial"/>
              <a:cs typeface="Arial"/>
              <a:sym typeface="Arial"/>
            </a:endParaRPr>
          </a:p>
          <a:p>
            <a:pPr marL="0" lvl="0" indent="0">
              <a:spcBef>
                <a:spcPts val="0"/>
              </a:spcBef>
              <a:spcAft>
                <a:spcPts val="0"/>
              </a:spcAft>
              <a:buNone/>
            </a:pPr>
            <a:endParaRPr/>
          </a:p>
        </p:txBody>
      </p:sp>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8" name="Shape 2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7" name="Shape 28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Shape 2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Shape 9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Shape 10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Shape 1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Shape 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Shape 1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Shape 1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Shape 1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Shape 1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Shape 1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Shape 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Shape 16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Shape 1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Shape 18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Shape 1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Shape 1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9" name="Shape 1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Shape 20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3" name="Shape 2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Shape 2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530955" y="451436"/>
            <a:ext cx="2438168" cy="10864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 name="Shape 83"/>
          <p:cNvPicPr preferRelativeResize="0"/>
          <p:nvPr/>
        </p:nvPicPr>
        <p:blipFill rotWithShape="1">
          <a:blip r:embed="rId13">
            <a:alphaModFix/>
          </a:blip>
          <a:srcRect/>
          <a:stretch/>
        </p:blipFill>
        <p:spPr>
          <a:xfrm>
            <a:off x="309282" y="6034461"/>
            <a:ext cx="1263156" cy="5635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Shape 1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3" name="Shape 153"/>
          <p:cNvPicPr preferRelativeResize="0"/>
          <p:nvPr/>
        </p:nvPicPr>
        <p:blipFill rotWithShape="1">
          <a:blip r:embed="rId13">
            <a:alphaModFix/>
          </a:blip>
          <a:srcRect/>
          <a:stretch/>
        </p:blipFill>
        <p:spPr>
          <a:xfrm>
            <a:off x="309282" y="6034818"/>
            <a:ext cx="1263156" cy="5628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Ma-obRwfx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426851" y="2091787"/>
            <a:ext cx="6400800" cy="1611339"/>
          </a:xfrm>
          <a:prstGeom prst="rect">
            <a:avLst/>
          </a:prstGeom>
          <a:noFill/>
          <a:ln>
            <a:noFill/>
          </a:ln>
        </p:spPr>
        <p:txBody>
          <a:bodyPr spcFirstLastPara="1" wrap="square" lIns="91425" tIns="45700" rIns="91425" bIns="45700" anchor="t" anchorCtr="0">
            <a:noAutofit/>
          </a:bodyPr>
          <a:lstStyle/>
          <a:p>
            <a:pPr marL="0" marR="0" lvl="0" indent="0" algn="l" rtl="0">
              <a:lnSpc>
                <a:spcPct val="111111"/>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MEANINGFUL ENGLISH AND MATHS: PILOTING </a:t>
            </a:r>
            <a:br>
              <a:rPr lang="en-US" sz="3600" b="1">
                <a:solidFill>
                  <a:schemeClr val="lt1"/>
                </a:solidFill>
                <a:latin typeface="Arial"/>
                <a:ea typeface="Arial"/>
                <a:cs typeface="Arial"/>
                <a:sym typeface="Arial"/>
              </a:rPr>
            </a:br>
            <a:r>
              <a:rPr lang="en-US" sz="3600" b="1">
                <a:solidFill>
                  <a:schemeClr val="lt1"/>
                </a:solidFill>
                <a:latin typeface="Arial"/>
                <a:ea typeface="Arial"/>
                <a:cs typeface="Arial"/>
                <a:sym typeface="Arial"/>
              </a:rPr>
              <a:t>A CO-CREATED CURRICULUM	</a:t>
            </a:r>
            <a:endParaRPr sz="4000" b="1">
              <a:solidFill>
                <a:schemeClr val="lt1"/>
              </a:solidFill>
              <a:latin typeface="Arial"/>
              <a:ea typeface="Arial"/>
              <a:cs typeface="Arial"/>
              <a:sym typeface="Arial"/>
            </a:endParaRPr>
          </a:p>
        </p:txBody>
      </p:sp>
      <p:sp>
        <p:nvSpPr>
          <p:cNvPr id="229" name="Shape 229"/>
          <p:cNvSpPr txBox="1"/>
          <p:nvPr/>
        </p:nvSpPr>
        <p:spPr>
          <a:xfrm>
            <a:off x="426851" y="4648006"/>
            <a:ext cx="6400800" cy="17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400"/>
              <a:buFont typeface="Arial"/>
              <a:buNone/>
            </a:pPr>
            <a:r>
              <a:rPr lang="en-US" sz="2400">
                <a:solidFill>
                  <a:schemeClr val="lt1"/>
                </a:solidFill>
                <a:latin typeface="Arial"/>
                <a:ea typeface="Arial"/>
                <a:cs typeface="Arial"/>
                <a:sym typeface="Arial"/>
              </a:rPr>
              <a:t>Alice Eardley and A</a:t>
            </a:r>
            <a:r>
              <a:rPr lang="en-US" sz="2800">
                <a:solidFill>
                  <a:schemeClr val="lt1"/>
                </a:solidFill>
                <a:latin typeface="Calibri"/>
                <a:ea typeface="Calibri"/>
                <a:cs typeface="Calibri"/>
                <a:sym typeface="Calibri"/>
              </a:rPr>
              <a:t>lex Warner</a:t>
            </a:r>
            <a:endParaRPr sz="2400">
              <a:solidFill>
                <a:schemeClr val="lt1"/>
              </a:solidFill>
              <a:latin typeface="Arial"/>
              <a:ea typeface="Arial"/>
              <a:cs typeface="Arial"/>
              <a:sym typeface="Arial"/>
            </a:endParaRPr>
          </a:p>
          <a:p>
            <a:pPr marL="0" marR="0" lvl="0" indent="0" algn="l" rtl="0">
              <a:lnSpc>
                <a:spcPct val="100000"/>
              </a:lnSpc>
              <a:spcBef>
                <a:spcPts val="480"/>
              </a:spcBef>
              <a:spcAft>
                <a:spcPts val="0"/>
              </a:spcAft>
              <a:buClr>
                <a:srgbClr val="7F7F7F"/>
              </a:buClr>
              <a:buSzPts val="2400"/>
              <a:buFont typeface="Arial"/>
              <a:buNone/>
            </a:pPr>
            <a:r>
              <a:rPr lang="en-US" sz="2800">
                <a:solidFill>
                  <a:schemeClr val="lt1"/>
                </a:solidFill>
                <a:latin typeface="Calibri"/>
                <a:ea typeface="Calibri"/>
                <a:cs typeface="Calibri"/>
                <a:sym typeface="Calibri"/>
              </a:rPr>
              <a:t>July</a:t>
            </a:r>
            <a:r>
              <a:rPr lang="en-US" sz="2400">
                <a:solidFill>
                  <a:schemeClr val="lt1"/>
                </a:solidFill>
                <a:latin typeface="Arial"/>
                <a:ea typeface="Arial"/>
                <a:cs typeface="Arial"/>
                <a:sym typeface="Arial"/>
              </a:rPr>
              <a:t> 2018</a:t>
            </a:r>
            <a:endParaRPr sz="2400">
              <a:solidFill>
                <a:schemeClr val="lt1"/>
              </a:solidFill>
              <a:latin typeface="Arial"/>
              <a:ea typeface="Arial"/>
              <a:cs typeface="Arial"/>
              <a:sym typeface="Arial"/>
            </a:endParaRPr>
          </a:p>
        </p:txBody>
      </p:sp>
      <p:pic>
        <p:nvPicPr>
          <p:cNvPr id="230" name="Shape 230" descr="Chevrons_AL.ai"/>
          <p:cNvPicPr preferRelativeResize="0"/>
          <p:nvPr/>
        </p:nvPicPr>
        <p:blipFill rotWithShape="1">
          <a:blip r:embed="rId3">
            <a:alphaModFix/>
          </a:blip>
          <a:srcRect/>
          <a:stretch/>
        </p:blipFill>
        <p:spPr>
          <a:xfrm>
            <a:off x="4412481" y="-3907619"/>
            <a:ext cx="13079307" cy="1850887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rotWithShape="1">
          <a:blip r:embed="rId3">
            <a:alphaModFix/>
          </a:blip>
          <a:srcRect/>
          <a:stretch/>
        </p:blipFill>
        <p:spPr>
          <a:xfrm>
            <a:off x="3047169" y="0"/>
            <a:ext cx="9164710" cy="6858258"/>
          </a:xfrm>
          <a:prstGeom prst="rect">
            <a:avLst/>
          </a:prstGeom>
          <a:noFill/>
          <a:ln>
            <a:noFill/>
          </a:ln>
        </p:spPr>
      </p:pic>
      <p:sp>
        <p:nvSpPr>
          <p:cNvPr id="325" name="Shape 325"/>
          <p:cNvSpPr txBox="1">
            <a:spLocks noGrp="1"/>
          </p:cNvSpPr>
          <p:nvPr>
            <p:ph type="title"/>
          </p:nvPr>
        </p:nvSpPr>
        <p:spPr>
          <a:xfrm>
            <a:off x="1200992" y="855239"/>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SUSTAINABILITY AND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DISSEMINATION</a:t>
            </a:r>
            <a:endParaRPr sz="2800" b="1" i="0" u="none" strike="noStrike" cap="none">
              <a:solidFill>
                <a:schemeClr val="dk1"/>
              </a:solidFill>
              <a:latin typeface="Arial"/>
              <a:ea typeface="Arial"/>
              <a:cs typeface="Arial"/>
              <a:sym typeface="Arial"/>
            </a:endParaRPr>
          </a:p>
        </p:txBody>
      </p:sp>
      <p:sp>
        <p:nvSpPr>
          <p:cNvPr id="326" name="Shape 326"/>
          <p:cNvSpPr txBox="1"/>
          <p:nvPr/>
        </p:nvSpPr>
        <p:spPr>
          <a:xfrm>
            <a:off x="1200992" y="2052940"/>
            <a:ext cx="7079408" cy="42750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en-US" sz="1800" b="1">
                <a:solidFill>
                  <a:srgbClr val="1CBCBD"/>
                </a:solidFill>
                <a:latin typeface="Arial"/>
                <a:ea typeface="Arial"/>
                <a:cs typeface="Arial"/>
                <a:sym typeface="Arial"/>
              </a:rPr>
              <a:t>THE FUTURE: </a:t>
            </a:r>
            <a:endParaRPr sz="1800">
              <a:solidFill>
                <a:srgbClr val="1CBCBD"/>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998"/>
              <a:buFont typeface="Arial"/>
              <a:buChar char="-"/>
            </a:pPr>
            <a:r>
              <a:rPr lang="en-US" sz="1800">
                <a:solidFill>
                  <a:schemeClr val="dk1"/>
                </a:solidFill>
              </a:rPr>
              <a:t>Projects ongoing within the Technology Faculty at Activate Learning: model applied to vocational courses</a:t>
            </a:r>
            <a:endParaRPr/>
          </a:p>
          <a:p>
            <a:pPr marL="342900" marR="0" lvl="0" indent="-342900" algn="l" rtl="0">
              <a:lnSpc>
                <a:spcPct val="90000"/>
              </a:lnSpc>
              <a:spcBef>
                <a:spcPts val="0"/>
              </a:spcBef>
              <a:spcAft>
                <a:spcPts val="0"/>
              </a:spcAft>
              <a:buClr>
                <a:schemeClr val="dk1"/>
              </a:buClr>
              <a:buSzPts val="1998"/>
              <a:buFont typeface="Arial"/>
              <a:buChar char="-"/>
            </a:pPr>
            <a:r>
              <a:rPr lang="en-US" sz="1800">
                <a:solidFill>
                  <a:schemeClr val="dk1"/>
                </a:solidFill>
              </a:rPr>
              <a:t>Model being used as the basis for British-Council funded skills development partnership with Northern Cape Urban TVET college in Kimberley, South Africa</a:t>
            </a:r>
            <a:endParaRPr/>
          </a:p>
          <a:p>
            <a:pPr marL="342900" marR="0" lvl="0" indent="-342900" algn="l" rtl="0">
              <a:lnSpc>
                <a:spcPct val="90000"/>
              </a:lnSpc>
              <a:spcBef>
                <a:spcPts val="0"/>
              </a:spcBef>
              <a:spcAft>
                <a:spcPts val="0"/>
              </a:spcAft>
              <a:buClr>
                <a:schemeClr val="dk1"/>
              </a:buClr>
              <a:buSzPts val="1998"/>
              <a:buFont typeface="Arial"/>
              <a:buChar char="-"/>
            </a:pPr>
            <a:r>
              <a:rPr lang="en-US" sz="1800">
                <a:solidFill>
                  <a:schemeClr val="dk1"/>
                </a:solidFill>
              </a:rPr>
              <a:t>Application for Teach Too funding for Local Project involving OxLEP and Organisational project developing teacher training</a:t>
            </a:r>
            <a:endParaRPr sz="1800">
              <a:solidFill>
                <a:schemeClr val="dk1"/>
              </a:solidFill>
            </a:endParaRPr>
          </a:p>
          <a:p>
            <a:pPr marL="342900" marR="0" lvl="0" indent="-342900" algn="l" rtl="0">
              <a:lnSpc>
                <a:spcPct val="90000"/>
              </a:lnSpc>
              <a:spcBef>
                <a:spcPts val="0"/>
              </a:spcBef>
              <a:spcAft>
                <a:spcPts val="0"/>
              </a:spcAft>
              <a:buClr>
                <a:schemeClr val="dk1"/>
              </a:buClr>
              <a:buSzPts val="1998"/>
              <a:buFont typeface="Arial"/>
              <a:buChar char="-"/>
            </a:pPr>
            <a:r>
              <a:rPr lang="en-US" sz="1800">
                <a:solidFill>
                  <a:schemeClr val="dk1"/>
                </a:solidFill>
              </a:rPr>
              <a:t>Development of ‘How-To’ guide for supporting internal </a:t>
            </a:r>
            <a:br>
              <a:rPr lang="en-US" sz="1800">
                <a:solidFill>
                  <a:schemeClr val="dk1"/>
                </a:solidFill>
              </a:rPr>
            </a:br>
            <a:r>
              <a:rPr lang="en-US" sz="1800">
                <a:solidFill>
                  <a:schemeClr val="dk1"/>
                </a:solidFill>
              </a:rPr>
              <a:t>and external teachers</a:t>
            </a:r>
            <a:endParaRPr/>
          </a:p>
          <a:p>
            <a:pPr marL="342900" marR="0" lvl="0" indent="-342900" algn="l" rtl="0">
              <a:spcBef>
                <a:spcPts val="0"/>
              </a:spcBef>
              <a:spcAft>
                <a:spcPts val="0"/>
              </a:spcAft>
              <a:buClr>
                <a:schemeClr val="dk1"/>
              </a:buClr>
              <a:buSzPts val="1998"/>
              <a:buFont typeface="Arial"/>
              <a:buChar char="-"/>
            </a:pPr>
            <a:r>
              <a:rPr lang="en-US" sz="1800">
                <a:solidFill>
                  <a:schemeClr val="dk1"/>
                </a:solidFill>
              </a:rPr>
              <a:t>Model disseminated through work with other colleges </a:t>
            </a:r>
            <a:br>
              <a:rPr lang="en-US" sz="1800">
                <a:solidFill>
                  <a:schemeClr val="dk1"/>
                </a:solidFill>
              </a:rPr>
            </a:br>
            <a:r>
              <a:rPr lang="en-US" sz="1800">
                <a:solidFill>
                  <a:schemeClr val="dk1"/>
                </a:solidFill>
              </a:rPr>
              <a:t>(e.g., Coleg Gwent), through education journals and </a:t>
            </a:r>
            <a:br>
              <a:rPr lang="en-US" sz="1800">
                <a:solidFill>
                  <a:schemeClr val="dk1"/>
                </a:solidFill>
              </a:rPr>
            </a:br>
            <a:r>
              <a:rPr lang="en-US" sz="1800">
                <a:solidFill>
                  <a:schemeClr val="dk1"/>
                </a:solidFill>
              </a:rPr>
              <a:t>publications, and through presentations at conferences </a:t>
            </a:r>
            <a:br>
              <a:rPr lang="en-US" sz="1800">
                <a:solidFill>
                  <a:schemeClr val="dk1"/>
                </a:solidFill>
              </a:rPr>
            </a:br>
            <a:r>
              <a:rPr lang="en-US" sz="1800">
                <a:solidFill>
                  <a:schemeClr val="dk1"/>
                </a:solidFill>
              </a:rPr>
              <a:t>and teachmeets</a:t>
            </a:r>
            <a:endParaRPr sz="1800">
              <a:solidFill>
                <a:schemeClr val="dk1"/>
              </a:solidFill>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27" name="Shape 327"/>
          <p:cNvPicPr preferRelativeResize="0"/>
          <p:nvPr/>
        </p:nvPicPr>
        <p:blipFill rotWithShape="1">
          <a:blip r:embed="rId4">
            <a:alphaModFix/>
          </a:blip>
          <a:srcRect/>
          <a:stretch/>
        </p:blipFill>
        <p:spPr>
          <a:xfrm rot="10800000">
            <a:off x="5836891" y="720650"/>
            <a:ext cx="3140851" cy="1166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831972" y="1008248"/>
            <a:ext cx="10826628" cy="479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Collins, J. and Barnes, A. (2017).</a:t>
            </a:r>
            <a:r>
              <a:rPr lang="en-US" sz="1200" i="1">
                <a:solidFill>
                  <a:schemeClr val="dk1"/>
                </a:solidFill>
                <a:latin typeface="Arial"/>
                <a:ea typeface="Arial"/>
                <a:cs typeface="Arial"/>
                <a:sym typeface="Arial"/>
              </a:rPr>
              <a:t> Careers in the Curriculum. What works?</a:t>
            </a:r>
            <a:r>
              <a:rPr lang="en-US" sz="1200">
                <a:solidFill>
                  <a:schemeClr val="dk1"/>
                </a:solidFill>
                <a:latin typeface="Arial"/>
                <a:ea typeface="Arial"/>
                <a:cs typeface="Arial"/>
                <a:sym typeface="Arial"/>
              </a:rPr>
              <a:t> [online] London: The Careers &amp; Enterprise Company. </a:t>
            </a:r>
            <a:endParaRPr/>
          </a:p>
          <a:p>
            <a:pPr marL="0" marR="0" lvl="0" indent="0" algn="l" rtl="0">
              <a:spcBef>
                <a:spcPts val="800"/>
              </a:spcBef>
              <a:spcAft>
                <a:spcPts val="0"/>
              </a:spcAft>
              <a:buNone/>
            </a:pPr>
            <a:r>
              <a:rPr lang="en-US" sz="1200">
                <a:solidFill>
                  <a:schemeClr val="dk1"/>
                </a:solidFill>
                <a:latin typeface="Arial"/>
                <a:ea typeface="Arial"/>
                <a:cs typeface="Arial"/>
                <a:sym typeface="Arial"/>
              </a:rPr>
              <a:t>Denoël, E., Dorn, E., Goodman, A., Hiltunen, J., Krawitz, M., and Mourshed, M. (2017). </a:t>
            </a:r>
            <a:r>
              <a:rPr lang="en-US" sz="1200" i="1">
                <a:solidFill>
                  <a:schemeClr val="dk1"/>
                </a:solidFill>
                <a:latin typeface="Arial"/>
                <a:ea typeface="Arial"/>
                <a:cs typeface="Arial"/>
                <a:sym typeface="Arial"/>
              </a:rPr>
              <a:t>Drivers of Student Performance: Insights from Europe</a:t>
            </a:r>
            <a:r>
              <a:rPr lang="en-US" sz="1200">
                <a:solidFill>
                  <a:schemeClr val="dk1"/>
                </a:solidFill>
                <a:latin typeface="Arial"/>
                <a:ea typeface="Arial"/>
                <a:cs typeface="Arial"/>
                <a:sym typeface="Arial"/>
              </a:rPr>
              <a:t>. [online] London: McKinsey and Company. </a:t>
            </a:r>
            <a:endParaRPr/>
          </a:p>
          <a:p>
            <a:pPr marL="0" marR="0" lvl="0" indent="0" algn="l" rtl="0">
              <a:spcBef>
                <a:spcPts val="800"/>
              </a:spcBef>
              <a:spcAft>
                <a:spcPts val="0"/>
              </a:spcAft>
              <a:buNone/>
            </a:pPr>
            <a:r>
              <a:rPr lang="en-US" sz="1200">
                <a:solidFill>
                  <a:schemeClr val="dk1"/>
                </a:solidFill>
                <a:highlight>
                  <a:srgbClr val="FFFFFF"/>
                </a:highlight>
                <a:latin typeface="Arial"/>
                <a:ea typeface="Arial"/>
                <a:cs typeface="Arial"/>
                <a:sym typeface="Arial"/>
              </a:rPr>
              <a:t>Education Endowment Foundation. (2016). </a:t>
            </a:r>
            <a:r>
              <a:rPr lang="en-US" sz="1200" i="1">
                <a:solidFill>
                  <a:schemeClr val="dk1"/>
                </a:solidFill>
                <a:highlight>
                  <a:srgbClr val="FFFFFF"/>
                </a:highlight>
                <a:latin typeface="Arial"/>
                <a:ea typeface="Arial"/>
                <a:cs typeface="Arial"/>
                <a:sym typeface="Arial"/>
              </a:rPr>
              <a:t>Improving Level 2 English and Maths Outcomes for 16 to 18 Year Olds: Literature Review</a:t>
            </a:r>
            <a:r>
              <a:rPr lang="en-US" sz="1200">
                <a:solidFill>
                  <a:schemeClr val="dk1"/>
                </a:solidFill>
                <a:highlight>
                  <a:srgbClr val="FFFFFF"/>
                </a:highlight>
                <a:latin typeface="Arial"/>
                <a:ea typeface="Arial"/>
                <a:cs typeface="Arial"/>
                <a:sym typeface="Arial"/>
              </a:rPr>
              <a:t>. </a:t>
            </a:r>
            <a:endParaRPr/>
          </a:p>
          <a:p>
            <a:pPr marL="0" marR="0" lvl="0" indent="0" algn="l" rtl="0">
              <a:spcBef>
                <a:spcPts val="0"/>
              </a:spcBef>
              <a:spcAft>
                <a:spcPts val="0"/>
              </a:spcAft>
              <a:buNone/>
            </a:pPr>
            <a:endParaRPr sz="1200">
              <a:solidFill>
                <a:schemeClr val="dk1"/>
              </a:solidFill>
              <a:highlight>
                <a:srgbClr val="FFFFFF"/>
              </a:highlight>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Gatsby Foundation, </a:t>
            </a:r>
            <a:r>
              <a:rPr lang="en-US" sz="1200" i="1">
                <a:solidFill>
                  <a:schemeClr val="dk1"/>
                </a:solidFill>
                <a:latin typeface="Arial"/>
                <a:ea typeface="Arial"/>
                <a:cs typeface="Arial"/>
                <a:sym typeface="Arial"/>
              </a:rPr>
              <a:t>Good Career Guidance</a:t>
            </a:r>
            <a:r>
              <a:rPr lang="en-US" sz="1200">
                <a:solidFill>
                  <a:schemeClr val="dk1"/>
                </a:solidFill>
                <a:latin typeface="Arial"/>
                <a:ea typeface="Arial"/>
                <a:cs typeface="Arial"/>
                <a:sym typeface="Arial"/>
              </a:rPr>
              <a:t>. (2014). [online] London.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Hanson, J., and Lucas, B. (2016) </a:t>
            </a:r>
            <a:r>
              <a:rPr lang="en-US" sz="1200" i="1">
                <a:solidFill>
                  <a:schemeClr val="dk1"/>
                </a:solidFill>
                <a:latin typeface="Arial"/>
                <a:ea typeface="Arial"/>
                <a:cs typeface="Arial"/>
                <a:sym typeface="Arial"/>
              </a:rPr>
              <a:t>Learning to be employable: Practical lessons from research into developing character</a:t>
            </a:r>
            <a:r>
              <a:rPr lang="en-US" sz="1200">
                <a:solidFill>
                  <a:schemeClr val="dk1"/>
                </a:solidFill>
                <a:latin typeface="Arial"/>
                <a:ea typeface="Arial"/>
                <a:cs typeface="Arial"/>
                <a:sym typeface="Arial"/>
              </a:rPr>
              <a:t>. [online] London: City and Guilds. </a:t>
            </a:r>
            <a:endParaRPr sz="1200">
              <a:solidFill>
                <a:schemeClr val="dk1"/>
              </a:solidFill>
              <a:highlight>
                <a:srgbClr val="FFFFFF"/>
              </a:highlight>
              <a:latin typeface="Arial"/>
              <a:ea typeface="Arial"/>
              <a:cs typeface="Arial"/>
              <a:sym typeface="Arial"/>
            </a:endParaRPr>
          </a:p>
          <a:p>
            <a:pPr marL="0" marR="0" lvl="0" indent="0" algn="l" rtl="0">
              <a:spcBef>
                <a:spcPts val="800"/>
              </a:spcBef>
              <a:spcAft>
                <a:spcPts val="0"/>
              </a:spcAft>
              <a:buNone/>
            </a:pPr>
            <a:r>
              <a:rPr lang="en-US" sz="1200">
                <a:solidFill>
                  <a:schemeClr val="dk1"/>
                </a:solidFill>
                <a:latin typeface="Arial"/>
                <a:ea typeface="Arial"/>
                <a:cs typeface="Arial"/>
                <a:sym typeface="Arial"/>
              </a:rPr>
              <a:t>Mann, A. (2012). </a:t>
            </a:r>
            <a:r>
              <a:rPr lang="en-US" sz="1200" i="1">
                <a:solidFill>
                  <a:schemeClr val="dk1"/>
                </a:solidFill>
                <a:latin typeface="Arial"/>
                <a:ea typeface="Arial"/>
                <a:cs typeface="Arial"/>
                <a:sym typeface="Arial"/>
              </a:rPr>
              <a:t>It’s Who You Meet: Why Employer Contacts at School Make a Difference to the Employment Prospects of Young Adults</a:t>
            </a:r>
            <a:r>
              <a:rPr lang="en-US" sz="1200">
                <a:solidFill>
                  <a:schemeClr val="dk1"/>
                </a:solidFill>
                <a:latin typeface="Arial"/>
                <a:ea typeface="Arial"/>
                <a:cs typeface="Arial"/>
                <a:sym typeface="Arial"/>
              </a:rPr>
              <a:t>. [online] London: Education and Employers.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Mann, A., Stanley, J. and Archer, L. (Eds.) (2014) </a:t>
            </a:r>
            <a:r>
              <a:rPr lang="en-US" sz="1200" i="1">
                <a:solidFill>
                  <a:schemeClr val="dk1"/>
                </a:solidFill>
                <a:latin typeface="Arial"/>
                <a:ea typeface="Arial"/>
                <a:cs typeface="Arial"/>
                <a:sym typeface="Arial"/>
              </a:rPr>
              <a:t>Understanding Employer Engagement in Education: Theories and Evidence</a:t>
            </a:r>
            <a:r>
              <a:rPr lang="en-US" sz="1200">
                <a:solidFill>
                  <a:schemeClr val="dk1"/>
                </a:solidFill>
                <a:latin typeface="Arial"/>
                <a:ea typeface="Arial"/>
                <a:cs typeface="Arial"/>
                <a:sym typeface="Arial"/>
              </a:rPr>
              <a:t>. London: Routledge.</a:t>
            </a:r>
            <a:endParaRPr/>
          </a:p>
          <a:p>
            <a:pPr marL="0" marR="0" lvl="0" indent="0" algn="l" rtl="0">
              <a:spcBef>
                <a:spcPts val="0"/>
              </a:spcBef>
              <a:spcAft>
                <a:spcPts val="0"/>
              </a:spcAft>
              <a:buNone/>
            </a:pPr>
            <a:endParaRPr sz="1200">
              <a:solidFill>
                <a:schemeClr val="dk1"/>
              </a:solidFill>
              <a:highlight>
                <a:srgbClr val="FFFF00"/>
              </a:highlight>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Mann, A., Kashefpakdel, E.T, Rehill, J. and Huddleston, P. (2017) </a:t>
            </a:r>
            <a:r>
              <a:rPr lang="en-US" sz="1200" i="1">
                <a:solidFill>
                  <a:schemeClr val="dk1"/>
                </a:solidFill>
                <a:latin typeface="Arial"/>
                <a:ea typeface="Arial"/>
                <a:cs typeface="Arial"/>
                <a:sym typeface="Arial"/>
              </a:rPr>
              <a:t>Contemporary Transitions Young Britons Reflect on Life After Secondary School and College</a:t>
            </a:r>
            <a:r>
              <a:rPr lang="en-US" sz="1200">
                <a:solidFill>
                  <a:schemeClr val="dk1"/>
                </a:solidFill>
                <a:latin typeface="Arial"/>
                <a:ea typeface="Arial"/>
                <a:cs typeface="Arial"/>
                <a:sym typeface="Arial"/>
              </a:rPr>
              <a:t>. [online] London: Education and Employers.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Mann, A., Rehill, J., Kashefpakdel E.T. (2018). </a:t>
            </a:r>
            <a:r>
              <a:rPr lang="en-US" sz="1200" i="1">
                <a:solidFill>
                  <a:schemeClr val="dk1"/>
                </a:solidFill>
                <a:latin typeface="Arial"/>
                <a:ea typeface="Arial"/>
                <a:cs typeface="Arial"/>
                <a:sym typeface="Arial"/>
              </a:rPr>
              <a:t>Employer Engagement in Education: Insights from International Evidence for Effective Practice and Future Research</a:t>
            </a:r>
            <a:r>
              <a:rPr lang="en-US" sz="1200">
                <a:solidFill>
                  <a:schemeClr val="dk1"/>
                </a:solidFill>
                <a:latin typeface="Arial"/>
                <a:ea typeface="Arial"/>
                <a:cs typeface="Arial"/>
                <a:sym typeface="Arial"/>
              </a:rPr>
              <a:t>. [online] London: Education and Employers. </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McLoughlin, F. (2014). </a:t>
            </a:r>
            <a:r>
              <a:rPr lang="en-US" sz="1200" i="1">
                <a:solidFill>
                  <a:schemeClr val="dk1"/>
                </a:solidFill>
                <a:latin typeface="Arial"/>
                <a:ea typeface="Arial"/>
                <a:cs typeface="Arial"/>
                <a:sym typeface="Arial"/>
              </a:rPr>
              <a:t>CAVTL: One Year Review</a:t>
            </a:r>
            <a:r>
              <a:rPr lang="en-US" sz="1200">
                <a:solidFill>
                  <a:schemeClr val="dk1"/>
                </a:solidFill>
                <a:latin typeface="Arial"/>
                <a:ea typeface="Arial"/>
                <a:cs typeface="Arial"/>
                <a:sym typeface="Arial"/>
              </a:rPr>
              <a:t>. London: CAVTL.</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Yeager, D. S., Henderson, M. D.,  Paunesku, D., Walton, G. M., D’Mello, S., Spitzer, B. J., Duckworth, A. L. (2014). Boring But Important: A Self-Transcendent Purpose for Learning Fosters Academic Self-Regulation. </a:t>
            </a:r>
            <a:r>
              <a:rPr lang="en-US" sz="1200" i="1">
                <a:solidFill>
                  <a:schemeClr val="dk1"/>
                </a:solidFill>
                <a:latin typeface="Arial"/>
                <a:ea typeface="Arial"/>
                <a:cs typeface="Arial"/>
                <a:sym typeface="Arial"/>
              </a:rPr>
              <a:t>Journal of Personality and Social Psychology,</a:t>
            </a:r>
            <a:r>
              <a:rPr lang="en-US" sz="1200">
                <a:solidFill>
                  <a:schemeClr val="dk1"/>
                </a:solidFill>
                <a:latin typeface="Arial"/>
                <a:ea typeface="Arial"/>
                <a:cs typeface="Arial"/>
                <a:sym typeface="Arial"/>
              </a:rPr>
              <a:t> [online] 107 (4), 559-580. </a:t>
            </a:r>
            <a:endParaRPr sz="1200">
              <a:solidFill>
                <a:schemeClr val="dk1"/>
              </a:solidFill>
              <a:highlight>
                <a:srgbClr val="FFFF00"/>
              </a:highlight>
              <a:latin typeface="Arial"/>
              <a:ea typeface="Arial"/>
              <a:cs typeface="Arial"/>
              <a:sym typeface="Arial"/>
            </a:endParaRPr>
          </a:p>
          <a:p>
            <a:pPr marL="0" marR="0" lvl="0" indent="0" algn="l" rtl="0">
              <a:lnSpc>
                <a:spcPct val="107916"/>
              </a:lnSpc>
              <a:spcBef>
                <a:spcPts val="0"/>
              </a:spcBef>
              <a:spcAft>
                <a:spcPts val="0"/>
              </a:spcAft>
              <a:buNone/>
            </a:pPr>
            <a:endParaRPr sz="1200">
              <a:solidFill>
                <a:srgbClr val="FF0000"/>
              </a:solidFill>
              <a:highlight>
                <a:srgbClr val="FFFFFF"/>
              </a:highlight>
              <a:latin typeface="Arial"/>
              <a:ea typeface="Arial"/>
              <a:cs typeface="Arial"/>
              <a:sym typeface="Arial"/>
            </a:endParaRPr>
          </a:p>
          <a:p>
            <a:pPr marL="0" marR="0" lvl="0" indent="0" algn="l" rtl="0">
              <a:spcBef>
                <a:spcPts val="800"/>
              </a:spcBef>
              <a:spcAft>
                <a:spcPts val="0"/>
              </a:spcAft>
              <a:buNone/>
            </a:pPr>
            <a:endParaRPr sz="1200">
              <a:solidFill>
                <a:srgbClr val="FF0000"/>
              </a:solidFill>
              <a:latin typeface="Arial"/>
              <a:ea typeface="Arial"/>
              <a:cs typeface="Arial"/>
              <a:sym typeface="Arial"/>
            </a:endParaRPr>
          </a:p>
          <a:p>
            <a:pPr marL="0" marR="0" lvl="0" indent="0" algn="l" rtl="0">
              <a:spcBef>
                <a:spcPts val="800"/>
              </a:spcBef>
              <a:spcAft>
                <a:spcPts val="0"/>
              </a:spcAft>
              <a:buNone/>
            </a:pPr>
            <a:endParaRPr sz="1200">
              <a:solidFill>
                <a:schemeClr val="dk1"/>
              </a:solidFill>
              <a:latin typeface="Arial"/>
              <a:ea typeface="Arial"/>
              <a:cs typeface="Arial"/>
              <a:sym typeface="Arial"/>
            </a:endParaRPr>
          </a:p>
        </p:txBody>
      </p:sp>
      <p:sp>
        <p:nvSpPr>
          <p:cNvPr id="333" name="Shape 333"/>
          <p:cNvSpPr txBox="1"/>
          <p:nvPr/>
        </p:nvSpPr>
        <p:spPr>
          <a:xfrm>
            <a:off x="831972" y="448839"/>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cap="none">
                <a:solidFill>
                  <a:schemeClr val="dk1"/>
                </a:solidFill>
                <a:latin typeface="Arial"/>
                <a:ea typeface="Arial"/>
                <a:cs typeface="Arial"/>
                <a:sym typeface="Arial"/>
              </a:rPr>
              <a:t>REFERENCES</a:t>
            </a:r>
            <a:endParaRPr sz="2800" b="1" i="0"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Shape 338"/>
          <p:cNvGrpSpPr/>
          <p:nvPr/>
        </p:nvGrpSpPr>
        <p:grpSpPr>
          <a:xfrm>
            <a:off x="644912" y="880304"/>
            <a:ext cx="10389880" cy="5275635"/>
            <a:chOff x="1443180" y="1549830"/>
            <a:chExt cx="9219654" cy="4681433"/>
          </a:xfrm>
        </p:grpSpPr>
        <p:pic>
          <p:nvPicPr>
            <p:cNvPr id="339" name="Shape 339"/>
            <p:cNvPicPr preferRelativeResize="0"/>
            <p:nvPr/>
          </p:nvPicPr>
          <p:blipFill rotWithShape="1">
            <a:blip r:embed="rId3">
              <a:alphaModFix/>
            </a:blip>
            <a:srcRect t="31143"/>
            <a:stretch/>
          </p:blipFill>
          <p:spPr>
            <a:xfrm>
              <a:off x="5997099" y="1658319"/>
              <a:ext cx="4665735" cy="4547544"/>
            </a:xfrm>
            <a:prstGeom prst="rect">
              <a:avLst/>
            </a:prstGeom>
            <a:noFill/>
            <a:ln>
              <a:noFill/>
            </a:ln>
          </p:spPr>
        </p:pic>
        <p:pic>
          <p:nvPicPr>
            <p:cNvPr id="340" name="Shape 340"/>
            <p:cNvPicPr preferRelativeResize="0"/>
            <p:nvPr/>
          </p:nvPicPr>
          <p:blipFill rotWithShape="1">
            <a:blip r:embed="rId4">
              <a:alphaModFix/>
            </a:blip>
            <a:srcRect t="29996"/>
            <a:stretch/>
          </p:blipFill>
          <p:spPr>
            <a:xfrm>
              <a:off x="1443180" y="1549830"/>
              <a:ext cx="4724400" cy="4681433"/>
            </a:xfrm>
            <a:prstGeom prst="rect">
              <a:avLst/>
            </a:prstGeom>
            <a:noFill/>
            <a:ln>
              <a:noFill/>
            </a:ln>
          </p:spPr>
        </p:pic>
      </p:grpSp>
      <p:sp>
        <p:nvSpPr>
          <p:cNvPr id="341" name="Shape 341"/>
          <p:cNvSpPr txBox="1"/>
          <p:nvPr/>
        </p:nvSpPr>
        <p:spPr>
          <a:xfrm>
            <a:off x="831972" y="448839"/>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cap="none">
                <a:solidFill>
                  <a:schemeClr val="dk1"/>
                </a:solidFill>
                <a:latin typeface="Arial"/>
                <a:ea typeface="Arial"/>
                <a:cs typeface="Arial"/>
                <a:sym typeface="Arial"/>
              </a:rPr>
              <a:t>WHY WE WORK WITH EMPLOYERS</a:t>
            </a:r>
            <a:endParaRPr sz="2800" b="1" i="0"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a:stretch/>
        </p:blipFill>
        <p:spPr>
          <a:xfrm>
            <a:off x="2181715" y="0"/>
            <a:ext cx="9698557" cy="6858000"/>
          </a:xfrm>
          <a:prstGeom prst="rect">
            <a:avLst/>
          </a:prstGeom>
          <a:noFill/>
          <a:ln>
            <a:noFill/>
          </a:ln>
        </p:spPr>
      </p:pic>
      <p:pic>
        <p:nvPicPr>
          <p:cNvPr id="347" name="Shape 347"/>
          <p:cNvPicPr preferRelativeResize="0"/>
          <p:nvPr/>
        </p:nvPicPr>
        <p:blipFill rotWithShape="1">
          <a:blip r:embed="rId4">
            <a:alphaModFix/>
          </a:blip>
          <a:srcRect/>
          <a:stretch/>
        </p:blipFill>
        <p:spPr>
          <a:xfrm rot="-5400000">
            <a:off x="-902414" y="2782188"/>
            <a:ext cx="3953200" cy="14676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title="Dynamic Employer Engagement">
            <a:hlinkClick r:id="rId3"/>
          </p:cNvPr>
          <p:cNvPicPr preferRelativeResize="0"/>
          <p:nvPr/>
        </p:nvPicPr>
        <p:blipFill rotWithShape="1">
          <a:blip r:embed="rId4">
            <a:alphaModFix/>
          </a:blip>
          <a:srcRect/>
          <a:stretch/>
        </p:blipFill>
        <p:spPr>
          <a:xfrm>
            <a:off x="3008900" y="1112025"/>
            <a:ext cx="6047200" cy="4535400"/>
          </a:xfrm>
          <a:prstGeom prst="rect">
            <a:avLst/>
          </a:prstGeom>
          <a:noFill/>
          <a:ln>
            <a:noFill/>
          </a:ln>
        </p:spPr>
      </p:pic>
      <p:pic>
        <p:nvPicPr>
          <p:cNvPr id="353" name="Shape 353"/>
          <p:cNvPicPr preferRelativeResize="0"/>
          <p:nvPr/>
        </p:nvPicPr>
        <p:blipFill rotWithShape="1">
          <a:blip r:embed="rId5">
            <a:alphaModFix/>
          </a:blip>
          <a:srcRect/>
          <a:stretch/>
        </p:blipFill>
        <p:spPr>
          <a:xfrm>
            <a:off x="8954465" y="-3235730"/>
            <a:ext cx="6475070" cy="6217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a:stretch/>
        </p:blipFill>
        <p:spPr>
          <a:xfrm>
            <a:off x="1574800" y="-700387"/>
            <a:ext cx="10833100" cy="7657132"/>
          </a:xfrm>
          <a:prstGeom prst="rect">
            <a:avLst/>
          </a:prstGeom>
          <a:noFill/>
          <a:ln>
            <a:noFill/>
          </a:ln>
        </p:spPr>
      </p:pic>
      <p:pic>
        <p:nvPicPr>
          <p:cNvPr id="237" name="Shape 237"/>
          <p:cNvPicPr preferRelativeResize="0"/>
          <p:nvPr/>
        </p:nvPicPr>
        <p:blipFill rotWithShape="1">
          <a:blip r:embed="rId4">
            <a:alphaModFix/>
          </a:blip>
          <a:srcRect/>
          <a:stretch/>
        </p:blipFill>
        <p:spPr>
          <a:xfrm>
            <a:off x="-330199" y="-36110"/>
            <a:ext cx="6108700" cy="22679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45392" y="486939"/>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MEANINGFUL ENGLISH AND MATHS</a:t>
            </a:r>
            <a:endParaRPr sz="2800" b="1" i="0" u="none" strike="noStrike" cap="none">
              <a:solidFill>
                <a:schemeClr val="dk1"/>
              </a:solidFill>
              <a:latin typeface="Arial"/>
              <a:ea typeface="Arial"/>
              <a:cs typeface="Arial"/>
              <a:sym typeface="Arial"/>
            </a:endParaRPr>
          </a:p>
        </p:txBody>
      </p:sp>
      <p:sp>
        <p:nvSpPr>
          <p:cNvPr id="244" name="Shape 244"/>
          <p:cNvSpPr txBox="1"/>
          <p:nvPr/>
        </p:nvSpPr>
        <p:spPr>
          <a:xfrm>
            <a:off x="845392" y="1287780"/>
            <a:ext cx="7625508" cy="341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r>
              <a:rPr lang="en-US" sz="1800" b="1">
                <a:solidFill>
                  <a:srgbClr val="1CBCBD"/>
                </a:solidFill>
                <a:latin typeface="Arial"/>
                <a:ea typeface="Arial"/>
                <a:cs typeface="Arial"/>
                <a:sym typeface="Arial"/>
              </a:rPr>
              <a:t>OUR AIMS: </a:t>
            </a:r>
            <a:endParaRPr sz="1800">
              <a:solidFill>
                <a:srgbClr val="1CBCBD"/>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Merriweather Sans"/>
              <a:buChar char="−"/>
            </a:pPr>
            <a:r>
              <a:rPr lang="en-US" sz="1800">
                <a:solidFill>
                  <a:schemeClr val="dk1"/>
                </a:solidFill>
                <a:latin typeface="Arial"/>
                <a:ea typeface="Arial"/>
                <a:cs typeface="Arial"/>
                <a:sym typeface="Arial"/>
              </a:rPr>
              <a:t>to boost student motivation and attainment in English and maths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Merriweather Sans"/>
              <a:buChar char="−"/>
            </a:pPr>
            <a:r>
              <a:rPr lang="en-US" sz="1800">
                <a:solidFill>
                  <a:schemeClr val="dk1"/>
                </a:solidFill>
                <a:latin typeface="Arial"/>
                <a:ea typeface="Arial"/>
                <a:cs typeface="Arial"/>
                <a:sym typeface="Arial"/>
              </a:rPr>
              <a:t>to give students valuable contact with employers</a:t>
            </a:r>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rgbClr val="1CBCBD"/>
                </a:solidFill>
                <a:latin typeface="Arial"/>
                <a:ea typeface="Arial"/>
                <a:cs typeface="Arial"/>
                <a:sym typeface="Arial"/>
              </a:rPr>
              <a:t>OUR METHODS:</a:t>
            </a:r>
            <a:endParaRPr sz="1800">
              <a:solidFill>
                <a:srgbClr val="1CBCBD"/>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Merriweather Sans"/>
              <a:buChar char="−"/>
            </a:pPr>
            <a:r>
              <a:rPr lang="en-US" sz="1800">
                <a:solidFill>
                  <a:schemeClr val="dk1"/>
                </a:solidFill>
                <a:latin typeface="Arial"/>
                <a:ea typeface="Arial"/>
                <a:cs typeface="Arial"/>
                <a:sym typeface="Arial"/>
              </a:rPr>
              <a:t>members of Activate Learning Technology Faculty worked with employers to design cross-curricular projects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Merriweather Sans"/>
              <a:buChar char="−"/>
            </a:pPr>
            <a:r>
              <a:rPr lang="en-US" sz="1800">
                <a:solidFill>
                  <a:schemeClr val="dk1"/>
                </a:solidFill>
                <a:latin typeface="Arial"/>
                <a:ea typeface="Arial"/>
                <a:cs typeface="Arial"/>
                <a:sym typeface="Arial"/>
              </a:rPr>
              <a:t>projects last approximately six weeks with employer involvement at every stage of delivery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Merriweather Sans"/>
              <a:buChar char="−"/>
            </a:pPr>
            <a:r>
              <a:rPr lang="en-US" sz="1800">
                <a:solidFill>
                  <a:schemeClr val="dk1"/>
                </a:solidFill>
              </a:rPr>
              <a:t>i</a:t>
            </a:r>
            <a:r>
              <a:rPr lang="en-US" sz="1800">
                <a:solidFill>
                  <a:schemeClr val="dk1"/>
                </a:solidFill>
                <a:latin typeface="Arial"/>
                <a:ea typeface="Arial"/>
                <a:cs typeface="Arial"/>
                <a:sym typeface="Arial"/>
              </a:rPr>
              <a:t>mpact assessed with assistance from the Behavioural Insights Team</a:t>
            </a:r>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5" name="Shape 245"/>
          <p:cNvPicPr preferRelativeResize="0"/>
          <p:nvPr/>
        </p:nvPicPr>
        <p:blipFill rotWithShape="1">
          <a:blip r:embed="rId3">
            <a:alphaModFix/>
          </a:blip>
          <a:srcRect/>
          <a:stretch/>
        </p:blipFill>
        <p:spPr>
          <a:xfrm>
            <a:off x="8487906" y="-3991065"/>
            <a:ext cx="7710657" cy="7710657"/>
          </a:xfrm>
          <a:prstGeom prst="rect">
            <a:avLst/>
          </a:prstGeom>
          <a:noFill/>
          <a:ln>
            <a:noFill/>
          </a:ln>
        </p:spPr>
      </p:pic>
      <p:pic>
        <p:nvPicPr>
          <p:cNvPr id="246" name="Shape 246" descr="IMG_8197.JPG"/>
          <p:cNvPicPr preferRelativeResize="0"/>
          <p:nvPr/>
        </p:nvPicPr>
        <p:blipFill rotWithShape="1">
          <a:blip r:embed="rId4">
            <a:alphaModFix/>
          </a:blip>
          <a:srcRect t="30572" b="9088"/>
          <a:stretch/>
        </p:blipFill>
        <p:spPr>
          <a:xfrm>
            <a:off x="0" y="4435097"/>
            <a:ext cx="12192000" cy="2428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5264727" y="5278582"/>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Shape 253"/>
          <p:cNvSpPr txBox="1"/>
          <p:nvPr/>
        </p:nvSpPr>
        <p:spPr>
          <a:xfrm>
            <a:off x="5735782" y="6650182"/>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Shape 254"/>
          <p:cNvSpPr txBox="1"/>
          <p:nvPr/>
        </p:nvSpPr>
        <p:spPr>
          <a:xfrm>
            <a:off x="831972" y="1274948"/>
            <a:ext cx="10826628" cy="4797900"/>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None/>
            </a:pPr>
            <a:r>
              <a:rPr lang="en-US" sz="1600" b="1">
                <a:solidFill>
                  <a:srgbClr val="00B0F0"/>
                </a:solidFill>
                <a:latin typeface="Arial"/>
                <a:ea typeface="Arial"/>
                <a:cs typeface="Arial"/>
                <a:sym typeface="Arial"/>
              </a:rPr>
              <a:t>BRAIN</a:t>
            </a:r>
            <a:endParaRPr/>
          </a:p>
          <a:p>
            <a:pPr marL="0" marR="0" lvl="0" indent="0" algn="l" rtl="0">
              <a:spcBef>
                <a:spcPts val="0"/>
              </a:spcBef>
              <a:spcAft>
                <a:spcPts val="0"/>
              </a:spcAft>
              <a:buNone/>
            </a:pPr>
            <a:r>
              <a:rPr lang="en-US" sz="1200">
                <a:solidFill>
                  <a:schemeClr val="dk1"/>
                </a:solidFill>
                <a:highlight>
                  <a:schemeClr val="lt1"/>
                </a:highlight>
                <a:latin typeface="Arial"/>
                <a:ea typeface="Arial"/>
                <a:cs typeface="Arial"/>
                <a:sym typeface="Arial"/>
              </a:rPr>
              <a:t>Employers must play a leading role in the reformed technical education system, working with expert education </a:t>
            </a:r>
            <a:br>
              <a:rPr lang="en-US" sz="1200">
                <a:solidFill>
                  <a:schemeClr val="dk1"/>
                </a:solidFill>
                <a:highlight>
                  <a:schemeClr val="lt1"/>
                </a:highlight>
                <a:latin typeface="Arial"/>
                <a:ea typeface="Arial"/>
                <a:cs typeface="Arial"/>
                <a:sym typeface="Arial"/>
              </a:rPr>
            </a:br>
            <a:r>
              <a:rPr lang="en-US" sz="1200">
                <a:solidFill>
                  <a:schemeClr val="dk1"/>
                </a:solidFill>
                <a:highlight>
                  <a:schemeClr val="lt1"/>
                </a:highlight>
                <a:latin typeface="Arial"/>
                <a:ea typeface="Arial"/>
                <a:cs typeface="Arial"/>
                <a:sym typeface="Arial"/>
              </a:rPr>
              <a:t>professionals to define the  skills, knowledge and behaviours required for skilled employment. Department for</a:t>
            </a:r>
            <a:br>
              <a:rPr lang="en-US" sz="1200">
                <a:solidFill>
                  <a:schemeClr val="dk1"/>
                </a:solidFill>
                <a:highlight>
                  <a:schemeClr val="lt1"/>
                </a:highlight>
                <a:latin typeface="Arial"/>
                <a:ea typeface="Arial"/>
                <a:cs typeface="Arial"/>
                <a:sym typeface="Arial"/>
              </a:rPr>
            </a:br>
            <a:r>
              <a:rPr lang="en-US" sz="1200">
                <a:solidFill>
                  <a:schemeClr val="dk1"/>
                </a:solidFill>
                <a:highlight>
                  <a:schemeClr val="lt1"/>
                </a:highlight>
                <a:latin typeface="Arial"/>
                <a:ea typeface="Arial"/>
                <a:cs typeface="Arial"/>
                <a:sym typeface="Arial"/>
              </a:rPr>
              <a:t>Business, Innovation, and Skills and the Department for Education. (2016). </a:t>
            </a:r>
            <a:r>
              <a:rPr lang="en-US" sz="1200" i="1">
                <a:solidFill>
                  <a:schemeClr val="dk1"/>
                </a:solidFill>
                <a:highlight>
                  <a:schemeClr val="lt1"/>
                </a:highlight>
                <a:latin typeface="Arial"/>
                <a:ea typeface="Arial"/>
                <a:cs typeface="Arial"/>
                <a:sym typeface="Arial"/>
              </a:rPr>
              <a:t>Post-16 Skills Plan</a:t>
            </a:r>
            <a:r>
              <a:rPr lang="en-US" sz="1200">
                <a:solidFill>
                  <a:schemeClr val="dk1"/>
                </a:solidFill>
                <a:highlight>
                  <a:schemeClr val="lt1"/>
                </a:highlight>
                <a:latin typeface="Arial"/>
                <a:ea typeface="Arial"/>
                <a:cs typeface="Arial"/>
                <a:sym typeface="Arial"/>
              </a:rPr>
              <a:t>.</a:t>
            </a:r>
            <a:endParaRPr sz="1200">
              <a:solidFill>
                <a:schemeClr val="dk1"/>
              </a:solidFill>
              <a:highlight>
                <a:schemeClr val="lt1"/>
              </a:highlight>
              <a:latin typeface="Arial"/>
              <a:ea typeface="Arial"/>
              <a:cs typeface="Arial"/>
              <a:sym typeface="Arial"/>
            </a:endParaRPr>
          </a:p>
          <a:p>
            <a:pPr marL="0" marR="0" lvl="0" indent="0" algn="l" rtl="0">
              <a:spcBef>
                <a:spcPts val="800"/>
              </a:spcBef>
              <a:spcAft>
                <a:spcPts val="0"/>
              </a:spcAft>
              <a:buNone/>
            </a:pPr>
            <a:r>
              <a:rPr lang="en-US" sz="1200">
                <a:solidFill>
                  <a:schemeClr val="dk1"/>
                </a:solidFill>
                <a:highlight>
                  <a:schemeClr val="lt1"/>
                </a:highlight>
                <a:latin typeface="Arial"/>
                <a:ea typeface="Arial"/>
                <a:cs typeface="Arial"/>
                <a:sym typeface="Arial"/>
              </a:rPr>
              <a:t>English and maths are fundamental to young people’s education and employment prospects. Wolf, A. (2011). </a:t>
            </a:r>
            <a:br>
              <a:rPr lang="en-US" sz="1200">
                <a:solidFill>
                  <a:schemeClr val="dk1"/>
                </a:solidFill>
                <a:highlight>
                  <a:schemeClr val="lt1"/>
                </a:highlight>
                <a:latin typeface="Arial"/>
                <a:ea typeface="Arial"/>
                <a:cs typeface="Arial"/>
                <a:sym typeface="Arial"/>
              </a:rPr>
            </a:br>
            <a:r>
              <a:rPr lang="en-US" sz="1200" i="1">
                <a:solidFill>
                  <a:schemeClr val="dk1"/>
                </a:solidFill>
                <a:highlight>
                  <a:schemeClr val="lt1"/>
                </a:highlight>
                <a:latin typeface="Arial"/>
                <a:ea typeface="Arial"/>
                <a:cs typeface="Arial"/>
                <a:sym typeface="Arial"/>
              </a:rPr>
              <a:t>Review of Vocational Education: The Wolf Report</a:t>
            </a:r>
            <a:r>
              <a:rPr lang="en-US" sz="1200">
                <a:solidFill>
                  <a:schemeClr val="dk1"/>
                </a:solidFill>
                <a:highlight>
                  <a:schemeClr val="lt1"/>
                </a:highlight>
                <a:latin typeface="Arial"/>
                <a:ea typeface="Arial"/>
                <a:cs typeface="Arial"/>
                <a:sym typeface="Arial"/>
              </a:rPr>
              <a:t>.</a:t>
            </a:r>
            <a:endParaRPr sz="1200">
              <a:solidFill>
                <a:schemeClr val="dk1"/>
              </a:solidFill>
              <a:highlight>
                <a:schemeClr val="lt1"/>
              </a:highlight>
              <a:latin typeface="Arial"/>
              <a:ea typeface="Arial"/>
              <a:cs typeface="Arial"/>
              <a:sym typeface="Arial"/>
            </a:endParaRPr>
          </a:p>
          <a:p>
            <a:pPr marL="0" marR="0" lvl="0" indent="0" algn="l" rtl="0">
              <a:spcBef>
                <a:spcPts val="800"/>
              </a:spcBef>
              <a:spcAft>
                <a:spcPts val="0"/>
              </a:spcAft>
              <a:buNone/>
            </a:pPr>
            <a:r>
              <a:rPr lang="en-US" sz="1800" b="1">
                <a:solidFill>
                  <a:srgbClr val="1CBCBD"/>
                </a:solidFill>
                <a:latin typeface="Arial"/>
                <a:ea typeface="Arial"/>
                <a:cs typeface="Arial"/>
                <a:sym typeface="Arial"/>
              </a:rPr>
              <a:t>MOTIVATION</a:t>
            </a:r>
            <a:endParaRPr/>
          </a:p>
          <a:p>
            <a:pPr marL="0" marR="0" lvl="0" indent="0" algn="l" rtl="0">
              <a:spcBef>
                <a:spcPts val="0"/>
              </a:spcBef>
              <a:spcAft>
                <a:spcPts val="0"/>
              </a:spcAft>
              <a:buNone/>
            </a:pPr>
            <a:r>
              <a:rPr lang="en-US" sz="1200">
                <a:solidFill>
                  <a:schemeClr val="dk1"/>
                </a:solidFill>
                <a:highlight>
                  <a:schemeClr val="lt1"/>
                </a:highlight>
                <a:latin typeface="Arial"/>
                <a:ea typeface="Arial"/>
                <a:cs typeface="Arial"/>
                <a:sym typeface="Arial"/>
              </a:rPr>
              <a:t>Motivation and achievement in English and maths can be improved by making the subjects more relevant by </a:t>
            </a:r>
            <a:br>
              <a:rPr lang="en-US" sz="1200">
                <a:solidFill>
                  <a:schemeClr val="dk1"/>
                </a:solidFill>
                <a:highlight>
                  <a:schemeClr val="lt1"/>
                </a:highlight>
                <a:latin typeface="Arial"/>
                <a:ea typeface="Arial"/>
                <a:cs typeface="Arial"/>
                <a:sym typeface="Arial"/>
              </a:rPr>
            </a:br>
            <a:r>
              <a:rPr lang="en-US" sz="1200">
                <a:solidFill>
                  <a:schemeClr val="dk1"/>
                </a:solidFill>
                <a:highlight>
                  <a:schemeClr val="lt1"/>
                </a:highlight>
                <a:latin typeface="Arial"/>
                <a:ea typeface="Arial"/>
                <a:cs typeface="Arial"/>
                <a:sym typeface="Arial"/>
              </a:rPr>
              <a:t>using relevant contexts or embedding the subjects in wider learning. Education Endowment Foundation. (2016).  </a:t>
            </a:r>
            <a:br>
              <a:rPr lang="en-US" sz="1200">
                <a:solidFill>
                  <a:schemeClr val="dk1"/>
                </a:solidFill>
                <a:highlight>
                  <a:schemeClr val="lt1"/>
                </a:highlight>
                <a:latin typeface="Arial"/>
                <a:ea typeface="Arial"/>
                <a:cs typeface="Arial"/>
                <a:sym typeface="Arial"/>
              </a:rPr>
            </a:br>
            <a:r>
              <a:rPr lang="en-US" sz="1200" i="1">
                <a:solidFill>
                  <a:schemeClr val="dk1"/>
                </a:solidFill>
                <a:highlight>
                  <a:schemeClr val="lt1"/>
                </a:highlight>
                <a:latin typeface="Arial"/>
                <a:ea typeface="Arial"/>
                <a:cs typeface="Arial"/>
                <a:sym typeface="Arial"/>
              </a:rPr>
              <a:t>Improving Level 2 English and Maths Outcomes for 16 to 18 Year Olds: Literature Review</a:t>
            </a:r>
            <a:r>
              <a:rPr lang="en-US" sz="1200">
                <a:solidFill>
                  <a:schemeClr val="dk1"/>
                </a:solidFill>
                <a:highlight>
                  <a:schemeClr val="lt1"/>
                </a:highlight>
                <a:latin typeface="Arial"/>
                <a:ea typeface="Arial"/>
                <a:cs typeface="Arial"/>
                <a:sym typeface="Arial"/>
              </a:rPr>
              <a:t>.</a:t>
            </a:r>
            <a:endParaRPr sz="12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Students exposed to pro-social purposes for learning that go beyond their own personal benefits are more likely to persist with even the most boring of tasks. Yeager, D. S., Henderson, M. D.,  Paunesku, D., Walton, G. M., D’Mello, S., Spitzer, B. J., Duckworth, A. L. (2014). Boring But Important: A Self-Transcendent Purpose for Learning Fosters Academic Self-Regulation. </a:t>
            </a:r>
            <a:r>
              <a:rPr lang="en-US" sz="1200" i="1">
                <a:solidFill>
                  <a:schemeClr val="dk1"/>
                </a:solidFill>
                <a:latin typeface="Arial"/>
                <a:ea typeface="Arial"/>
                <a:cs typeface="Arial"/>
                <a:sym typeface="Arial"/>
              </a:rPr>
              <a:t>Journal of Personality and Social Psychology,</a:t>
            </a:r>
            <a:r>
              <a:rPr lang="en-US" sz="1200">
                <a:solidFill>
                  <a:schemeClr val="dk1"/>
                </a:solidFill>
                <a:latin typeface="Arial"/>
                <a:ea typeface="Arial"/>
                <a:cs typeface="Arial"/>
                <a:sym typeface="Arial"/>
              </a:rPr>
              <a:t> [online] 107 (4), 559-580. </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
            </a:r>
            <a:br>
              <a:rPr lang="en-US" sz="1200" b="1">
                <a:solidFill>
                  <a:schemeClr val="dk1"/>
                </a:solidFill>
                <a:latin typeface="Arial"/>
                <a:ea typeface="Arial"/>
                <a:cs typeface="Arial"/>
                <a:sym typeface="Arial"/>
              </a:rPr>
            </a:br>
            <a:r>
              <a:rPr lang="en-US" sz="1800" b="1">
                <a:solidFill>
                  <a:srgbClr val="F04E58"/>
                </a:solidFill>
                <a:latin typeface="Arial"/>
                <a:ea typeface="Arial"/>
                <a:cs typeface="Arial"/>
                <a:sym typeface="Arial"/>
              </a:rPr>
              <a:t>EMOTION</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Social mobility in the young is fostered by: access to a range of high-quality education institutions; good careers advice; frequent interactions with universities and employers; and labour market preparation during school, college or university. Social Mobility Commission. (2017).</a:t>
            </a:r>
            <a:r>
              <a:rPr lang="en-US" sz="1200" i="1">
                <a:solidFill>
                  <a:schemeClr val="dk1"/>
                </a:solidFill>
                <a:latin typeface="Arial"/>
                <a:ea typeface="Arial"/>
                <a:cs typeface="Arial"/>
                <a:sym typeface="Arial"/>
              </a:rPr>
              <a:t> State of the Nation 2017: Social Mobility in Great Britain</a:t>
            </a: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l" rtl="0">
              <a:spcBef>
                <a:spcPts val="800"/>
              </a:spcBef>
              <a:spcAft>
                <a:spcPts val="0"/>
              </a:spcAft>
              <a:buNone/>
            </a:pPr>
            <a:r>
              <a:rPr lang="en-US" sz="1200">
                <a:solidFill>
                  <a:schemeClr val="dk1"/>
                </a:solidFill>
                <a:latin typeface="Arial"/>
                <a:ea typeface="Arial"/>
                <a:cs typeface="Arial"/>
                <a:sym typeface="Arial"/>
              </a:rPr>
              <a:t>Project work should be focussed on students producing excellent work, through a structured process including redrafting, critique, and public display. Berger, R. (2003). </a:t>
            </a:r>
            <a:r>
              <a:rPr lang="en-US" sz="1200" i="1">
                <a:solidFill>
                  <a:schemeClr val="dk1"/>
                </a:solidFill>
                <a:latin typeface="Arial"/>
                <a:ea typeface="Arial"/>
                <a:cs typeface="Arial"/>
                <a:sym typeface="Arial"/>
              </a:rPr>
              <a:t>An Ethic of Excellence: Building a Culture of Craftsmanship with Students</a:t>
            </a:r>
            <a:r>
              <a:rPr lang="en-US" sz="1200">
                <a:solidFill>
                  <a:schemeClr val="dk1"/>
                </a:solidFill>
                <a:latin typeface="Arial"/>
                <a:ea typeface="Arial"/>
                <a:cs typeface="Arial"/>
                <a:sym typeface="Arial"/>
              </a:rPr>
              <a:t>. </a:t>
            </a:r>
            <a:endParaRPr sz="1200">
              <a:solidFill>
                <a:srgbClr val="FF0000"/>
              </a:solidFill>
              <a:latin typeface="Arial"/>
              <a:ea typeface="Arial"/>
              <a:cs typeface="Arial"/>
              <a:sym typeface="Arial"/>
            </a:endParaRPr>
          </a:p>
          <a:p>
            <a:pPr marL="0" marR="0" lvl="0" indent="0" algn="l" rtl="0">
              <a:spcBef>
                <a:spcPts val="800"/>
              </a:spcBef>
              <a:spcAft>
                <a:spcPts val="0"/>
              </a:spcAft>
              <a:buNone/>
            </a:pPr>
            <a:endParaRPr sz="1800">
              <a:solidFill>
                <a:schemeClr val="dk1"/>
              </a:solidFill>
              <a:latin typeface="Arial"/>
              <a:ea typeface="Arial"/>
              <a:cs typeface="Arial"/>
              <a:sym typeface="Arial"/>
            </a:endParaRPr>
          </a:p>
        </p:txBody>
      </p:sp>
      <p:sp>
        <p:nvSpPr>
          <p:cNvPr id="255" name="Shape 255"/>
          <p:cNvSpPr txBox="1"/>
          <p:nvPr/>
        </p:nvSpPr>
        <p:spPr>
          <a:xfrm>
            <a:off x="819272" y="448839"/>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cap="none">
                <a:solidFill>
                  <a:schemeClr val="dk1"/>
                </a:solidFill>
                <a:latin typeface="Arial"/>
                <a:ea typeface="Arial"/>
                <a:cs typeface="Arial"/>
                <a:sym typeface="Arial"/>
              </a:rPr>
              <a:t>CONTEXT</a:t>
            </a:r>
            <a:endParaRPr sz="2800" b="1" i="0" cap="none">
              <a:solidFill>
                <a:schemeClr val="dk1"/>
              </a:solidFill>
              <a:latin typeface="Arial"/>
              <a:ea typeface="Arial"/>
              <a:cs typeface="Arial"/>
              <a:sym typeface="Arial"/>
            </a:endParaRPr>
          </a:p>
        </p:txBody>
      </p:sp>
      <p:pic>
        <p:nvPicPr>
          <p:cNvPr id="256" name="Shape 256"/>
          <p:cNvPicPr preferRelativeResize="0"/>
          <p:nvPr/>
        </p:nvPicPr>
        <p:blipFill rotWithShape="1">
          <a:blip r:embed="rId3">
            <a:alphaModFix/>
          </a:blip>
          <a:srcRect/>
          <a:stretch/>
        </p:blipFill>
        <p:spPr>
          <a:xfrm>
            <a:off x="8689109" y="294820"/>
            <a:ext cx="3223492" cy="29908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l="15203" r="15850" b="266"/>
          <a:stretch/>
        </p:blipFill>
        <p:spPr>
          <a:xfrm>
            <a:off x="7861299" y="2703722"/>
            <a:ext cx="4532179" cy="4193464"/>
          </a:xfrm>
          <a:prstGeom prst="rect">
            <a:avLst/>
          </a:prstGeom>
          <a:noFill/>
          <a:ln>
            <a:noFill/>
          </a:ln>
        </p:spPr>
      </p:pic>
      <p:sp>
        <p:nvSpPr>
          <p:cNvPr id="263" name="Shape 263"/>
          <p:cNvSpPr txBox="1">
            <a:spLocks noGrp="1"/>
          </p:cNvSpPr>
          <p:nvPr>
            <p:ph type="title"/>
          </p:nvPr>
        </p:nvSpPr>
        <p:spPr>
          <a:xfrm>
            <a:off x="883492" y="879131"/>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THE PROJECTS</a:t>
            </a:r>
            <a:endParaRPr sz="2800" b="1" i="0" u="none" strike="noStrike" cap="none">
              <a:solidFill>
                <a:schemeClr val="dk1"/>
              </a:solidFill>
              <a:latin typeface="Arial"/>
              <a:ea typeface="Arial"/>
              <a:cs typeface="Arial"/>
              <a:sym typeface="Arial"/>
            </a:endParaRPr>
          </a:p>
        </p:txBody>
      </p:sp>
      <p:sp>
        <p:nvSpPr>
          <p:cNvPr id="264" name="Shape 264"/>
          <p:cNvSpPr txBox="1"/>
          <p:nvPr/>
        </p:nvSpPr>
        <p:spPr>
          <a:xfrm>
            <a:off x="883492" y="1679972"/>
            <a:ext cx="9035208"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1CBCBD"/>
                </a:solidFill>
                <a:latin typeface="Arial"/>
                <a:ea typeface="Arial"/>
                <a:cs typeface="Arial"/>
                <a:sym typeface="Arial"/>
              </a:rPr>
              <a:t>2016/17: </a:t>
            </a:r>
            <a:r>
              <a:rPr lang="en-US" sz="1800">
                <a:solidFill>
                  <a:schemeClr val="dk1"/>
                </a:solidFill>
                <a:latin typeface="Arial"/>
                <a:ea typeface="Arial"/>
                <a:cs typeface="Arial"/>
                <a:sym typeface="Arial"/>
              </a:rPr>
              <a:t>“Oxfordshire 2030” with Peter Brett Associates</a:t>
            </a:r>
            <a:endParaRPr/>
          </a:p>
          <a:p>
            <a:pPr marL="0" marR="0" lvl="0" indent="0" algn="l" rtl="0">
              <a:spcBef>
                <a:spcPts val="0"/>
              </a:spcBef>
              <a:spcAft>
                <a:spcPts val="0"/>
              </a:spcAft>
              <a:buNone/>
            </a:pPr>
            <a:r>
              <a:rPr lang="en-US" sz="1800" b="1">
                <a:solidFill>
                  <a:srgbClr val="1CBCBD"/>
                </a:solidFill>
                <a:latin typeface="Arial"/>
                <a:ea typeface="Arial"/>
                <a:cs typeface="Arial"/>
                <a:sym typeface="Arial"/>
              </a:rPr>
              <a:t>2017/18: </a:t>
            </a:r>
            <a:r>
              <a:rPr lang="en-US" sz="1800">
                <a:solidFill>
                  <a:schemeClr val="dk1"/>
                </a:solidFill>
                <a:latin typeface="Arial"/>
                <a:ea typeface="Arial"/>
                <a:cs typeface="Arial"/>
                <a:sym typeface="Arial"/>
              </a:rPr>
              <a:t>Five projects with Beard Construction,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BMW MINI, Lee and Freeman Painting and Decorating,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Peter Brett Associates, RES</a:t>
            </a:r>
            <a:r>
              <a:rPr lang="en-US" sz="1800">
                <a:solidFill>
                  <a:schemeClr val="dk1"/>
                </a:solidFill>
              </a:rPr>
              <a:t> (Renewable Energy Systems)</a:t>
            </a:r>
            <a:endParaRPr sz="18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rgbClr val="1CBCBD"/>
                </a:solidFill>
                <a:latin typeface="Arial"/>
                <a:ea typeface="Arial"/>
                <a:cs typeface="Arial"/>
                <a:sym typeface="Arial"/>
              </a:rPr>
              <a:t>PROCESS:</a:t>
            </a:r>
            <a:endParaRPr sz="1800">
              <a:solidFill>
                <a:srgbClr val="1CBCBD"/>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Merriweather Sans"/>
              <a:buChar char="−"/>
            </a:pPr>
            <a:r>
              <a:rPr lang="en-US" sz="1800">
                <a:solidFill>
                  <a:schemeClr val="dk1"/>
                </a:solidFill>
              </a:rPr>
              <a:t>m</a:t>
            </a:r>
            <a:r>
              <a:rPr lang="en-US" sz="1800">
                <a:solidFill>
                  <a:schemeClr val="dk1"/>
                </a:solidFill>
                <a:latin typeface="Arial"/>
                <a:ea typeface="Arial"/>
                <a:cs typeface="Arial"/>
                <a:sym typeface="Arial"/>
              </a:rPr>
              <a:t>eetings with maths, English, and vocational tutors to link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GCSE and vocational curricula to needs of employers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Merriweather Sans"/>
              <a:buChar char="−"/>
            </a:pPr>
            <a:r>
              <a:rPr lang="en-US" sz="1800">
                <a:solidFill>
                  <a:schemeClr val="dk1"/>
                </a:solidFill>
              </a:rPr>
              <a:t>r</a:t>
            </a:r>
            <a:r>
              <a:rPr lang="en-US" sz="1800">
                <a:solidFill>
                  <a:schemeClr val="dk1"/>
                </a:solidFill>
                <a:latin typeface="Arial"/>
                <a:ea typeface="Arial"/>
                <a:cs typeface="Arial"/>
                <a:sym typeface="Arial"/>
              </a:rPr>
              <a:t>esources (specifically course booklets) developed by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employers working with tutors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Merriweather Sans"/>
              <a:buChar char="−"/>
            </a:pPr>
            <a:r>
              <a:rPr lang="en-US" sz="1800">
                <a:solidFill>
                  <a:schemeClr val="dk1"/>
                </a:solidFill>
              </a:rPr>
              <a:t>p</a:t>
            </a:r>
            <a:r>
              <a:rPr lang="en-US" sz="1800">
                <a:solidFill>
                  <a:schemeClr val="dk1"/>
                </a:solidFill>
                <a:latin typeface="Arial"/>
                <a:ea typeface="Arial"/>
                <a:cs typeface="Arial"/>
                <a:sym typeface="Arial"/>
              </a:rPr>
              <a:t>roject introduced to students by employer (opening event)</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Merriweather Sans"/>
              <a:buChar char="−"/>
            </a:pPr>
            <a:r>
              <a:rPr lang="en-US" sz="1800">
                <a:solidFill>
                  <a:schemeClr val="dk1"/>
                </a:solidFill>
              </a:rPr>
              <a:t>o</a:t>
            </a:r>
            <a:r>
              <a:rPr lang="en-US" sz="1800">
                <a:solidFill>
                  <a:schemeClr val="dk1"/>
                </a:solidFill>
                <a:latin typeface="Arial"/>
                <a:ea typeface="Arial"/>
                <a:cs typeface="Arial"/>
                <a:sym typeface="Arial"/>
              </a:rPr>
              <a:t>ngoing employer support of students in lessons</a:t>
            </a:r>
            <a:endParaRPr/>
          </a:p>
          <a:p>
            <a:pPr marL="342900" marR="0" lvl="0" indent="-342900" algn="l" rtl="0">
              <a:spcBef>
                <a:spcPts val="0"/>
              </a:spcBef>
              <a:spcAft>
                <a:spcPts val="0"/>
              </a:spcAft>
              <a:buClr>
                <a:schemeClr val="dk1"/>
              </a:buClr>
              <a:buSzPts val="2000"/>
              <a:buFont typeface="Merriweather Sans"/>
              <a:buChar char="−"/>
            </a:pPr>
            <a:r>
              <a:rPr lang="en-US" sz="1800">
                <a:solidFill>
                  <a:schemeClr val="dk1"/>
                </a:solidFill>
              </a:rPr>
              <a:t>g</a:t>
            </a:r>
            <a:r>
              <a:rPr lang="en-US" sz="1800">
                <a:solidFill>
                  <a:schemeClr val="dk1"/>
                </a:solidFill>
                <a:latin typeface="Arial"/>
                <a:ea typeface="Arial"/>
                <a:cs typeface="Arial"/>
                <a:sym typeface="Arial"/>
              </a:rPr>
              <a:t>rande finale: students presenting to employers who provide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feedback, prizes, etc.</a:t>
            </a:r>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65" name="Shape 265"/>
          <p:cNvPicPr preferRelativeResize="0"/>
          <p:nvPr/>
        </p:nvPicPr>
        <p:blipFill rotWithShape="1">
          <a:blip r:embed="rId4">
            <a:alphaModFix/>
          </a:blip>
          <a:srcRect/>
          <a:stretch/>
        </p:blipFill>
        <p:spPr>
          <a:xfrm rot="10800000">
            <a:off x="7861298" y="385614"/>
            <a:ext cx="4315150" cy="16020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832692" y="459889"/>
            <a:ext cx="8229600" cy="64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RESULTS</a:t>
            </a:r>
            <a:endParaRPr sz="2800" b="1" i="0" u="none" strike="noStrike" cap="none">
              <a:solidFill>
                <a:schemeClr val="dk1"/>
              </a:solidFill>
              <a:latin typeface="Arial"/>
              <a:ea typeface="Arial"/>
              <a:cs typeface="Arial"/>
              <a:sym typeface="Arial"/>
            </a:endParaRPr>
          </a:p>
        </p:txBody>
      </p:sp>
      <p:sp>
        <p:nvSpPr>
          <p:cNvPr id="271" name="Shape 271"/>
          <p:cNvSpPr txBox="1"/>
          <p:nvPr/>
        </p:nvSpPr>
        <p:spPr>
          <a:xfrm>
            <a:off x="253399" y="955050"/>
            <a:ext cx="4808700" cy="237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1CBCBD"/>
                </a:solidFill>
                <a:latin typeface="Arial"/>
                <a:ea typeface="Arial"/>
                <a:cs typeface="Arial"/>
                <a:sym typeface="Arial"/>
              </a:rPr>
              <a:t>2016/2017:</a:t>
            </a:r>
            <a:endParaRPr/>
          </a:p>
          <a:p>
            <a:pPr marL="457200" marR="0" lvl="0" indent="-381000" algn="l" rtl="0">
              <a:spcBef>
                <a:spcPts val="0"/>
              </a:spcBef>
              <a:spcAft>
                <a:spcPts val="0"/>
              </a:spcAft>
              <a:buClr>
                <a:schemeClr val="dk1"/>
              </a:buClr>
              <a:buSzPts val="1776"/>
              <a:buFont typeface="Merriweather Sans"/>
              <a:buChar char="−"/>
            </a:pPr>
            <a:r>
              <a:rPr lang="en-US" sz="1600">
                <a:solidFill>
                  <a:schemeClr val="dk1"/>
                </a:solidFill>
                <a:latin typeface="Arial"/>
                <a:ea typeface="Arial"/>
                <a:cs typeface="Arial"/>
                <a:sym typeface="Arial"/>
              </a:rPr>
              <a:t>Attendance was up 5% on the previous year</a:t>
            </a:r>
            <a:endParaRPr/>
          </a:p>
          <a:p>
            <a:pPr marL="457200" marR="0" lvl="0" indent="-381000" algn="l" rtl="0">
              <a:spcBef>
                <a:spcPts val="0"/>
              </a:spcBef>
              <a:spcAft>
                <a:spcPts val="0"/>
              </a:spcAft>
              <a:buClr>
                <a:schemeClr val="dk1"/>
              </a:buClr>
              <a:buSzPts val="1776"/>
              <a:buFont typeface="Merriweather Sans"/>
              <a:buChar char="−"/>
            </a:pPr>
            <a:r>
              <a:rPr lang="en-US" sz="1600">
                <a:solidFill>
                  <a:schemeClr val="dk1"/>
                </a:solidFill>
                <a:latin typeface="Arial"/>
                <a:ea typeface="Arial"/>
                <a:cs typeface="Arial"/>
                <a:sym typeface="Arial"/>
              </a:rPr>
              <a:t>76% of students who undertook the “Oxfordshire 2030”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project made at least one grade worth of progress in iGCSE</a:t>
            </a:r>
            <a:endParaRPr sz="1600">
              <a:solidFill>
                <a:schemeClr val="dk1"/>
              </a:solidFill>
              <a:latin typeface="Arial"/>
              <a:ea typeface="Arial"/>
              <a:cs typeface="Arial"/>
              <a:sym typeface="Arial"/>
            </a:endParaRPr>
          </a:p>
          <a:p>
            <a:pPr marL="457200" marR="0" lvl="0" indent="-381000" algn="l" rtl="0">
              <a:spcBef>
                <a:spcPts val="0"/>
              </a:spcBef>
              <a:spcAft>
                <a:spcPts val="0"/>
              </a:spcAft>
              <a:buClr>
                <a:schemeClr val="dk1"/>
              </a:buClr>
              <a:buSzPts val="1776"/>
              <a:buFont typeface="Merriweather Sans"/>
              <a:buChar char="−"/>
            </a:pPr>
            <a:r>
              <a:rPr lang="en-US" sz="1600">
                <a:solidFill>
                  <a:schemeClr val="dk1"/>
                </a:solidFill>
                <a:latin typeface="Arial"/>
                <a:ea typeface="Arial"/>
                <a:cs typeface="Arial"/>
                <a:sym typeface="Arial"/>
              </a:rPr>
              <a:t>62% secured a grade ‘C’ (compared with 44% across Activate Learning and 31% nationally)</a:t>
            </a:r>
            <a:endParaRPr sz="16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Merriweather Sans"/>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2" name="Shape 272" descr="DSC_0618.JPG"/>
          <p:cNvPicPr preferRelativeResize="0"/>
          <p:nvPr/>
        </p:nvPicPr>
        <p:blipFill rotWithShape="1">
          <a:blip r:embed="rId3">
            <a:alphaModFix/>
          </a:blip>
          <a:srcRect t="46400" b="10312"/>
          <a:stretch/>
        </p:blipFill>
        <p:spPr>
          <a:xfrm>
            <a:off x="0" y="3544420"/>
            <a:ext cx="12192000" cy="3518425"/>
          </a:xfrm>
          <a:prstGeom prst="rect">
            <a:avLst/>
          </a:prstGeom>
          <a:noFill/>
          <a:ln>
            <a:noFill/>
          </a:ln>
        </p:spPr>
      </p:pic>
      <p:sp>
        <p:nvSpPr>
          <p:cNvPr id="273" name="Shape 273"/>
          <p:cNvSpPr/>
          <p:nvPr/>
        </p:nvSpPr>
        <p:spPr>
          <a:xfrm>
            <a:off x="5240425" y="729300"/>
            <a:ext cx="4681800" cy="237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1CBCBD"/>
                </a:solidFill>
                <a:latin typeface="Arial"/>
                <a:ea typeface="Arial"/>
                <a:cs typeface="Arial"/>
                <a:sym typeface="Arial"/>
              </a:rPr>
              <a:t>2017/2018:</a:t>
            </a:r>
            <a:endParaRPr sz="1600">
              <a:solidFill>
                <a:srgbClr val="1CBCBD"/>
              </a:solidFill>
              <a:latin typeface="Arial"/>
              <a:ea typeface="Arial"/>
              <a:cs typeface="Arial"/>
              <a:sym typeface="Arial"/>
            </a:endParaRPr>
          </a:p>
          <a:p>
            <a:pPr marL="457200" marR="0" lvl="0" indent="-330200" algn="l" rtl="0">
              <a:spcBef>
                <a:spcPts val="0"/>
              </a:spcBef>
              <a:spcAft>
                <a:spcPts val="0"/>
              </a:spcAft>
              <a:buSzPts val="1600"/>
              <a:buChar char="-"/>
            </a:pPr>
            <a:r>
              <a:rPr lang="en-US" sz="1600"/>
              <a:t>Gap between English/maths and vocational attendance narrowed</a:t>
            </a:r>
            <a:endParaRPr sz="1600"/>
          </a:p>
          <a:p>
            <a:pPr marL="457200" marR="0" lvl="0" indent="-330200" algn="l" rtl="0">
              <a:spcBef>
                <a:spcPts val="0"/>
              </a:spcBef>
              <a:spcAft>
                <a:spcPts val="0"/>
              </a:spcAft>
              <a:buSzPts val="1600"/>
              <a:buChar char="-"/>
            </a:pPr>
            <a:r>
              <a:rPr lang="en-US" sz="1600"/>
              <a:t>58% (English) and 54% (maths) of students made at least one grade worth of progress in mock exams</a:t>
            </a:r>
            <a:endParaRPr sz="1600"/>
          </a:p>
          <a:p>
            <a:pPr marL="457200" marR="0" lvl="0" indent="-330200" algn="l" rtl="0">
              <a:spcBef>
                <a:spcPts val="0"/>
              </a:spcBef>
              <a:spcAft>
                <a:spcPts val="0"/>
              </a:spcAft>
              <a:buSzPts val="1600"/>
              <a:buChar char="-"/>
            </a:pPr>
            <a:r>
              <a:rPr lang="en-US" sz="1600"/>
              <a:t>36% (English) and 34% (maths) of students achieved a grade 4 or above (compared with 31% nationally for English and 25% nationally for maths last year)</a:t>
            </a:r>
            <a:endParaRPr sz="1600"/>
          </a:p>
        </p:txBody>
      </p:sp>
      <p:pic>
        <p:nvPicPr>
          <p:cNvPr id="274" name="Shape 274"/>
          <p:cNvPicPr preferRelativeResize="0"/>
          <p:nvPr/>
        </p:nvPicPr>
        <p:blipFill rotWithShape="1">
          <a:blip r:embed="rId4">
            <a:alphaModFix/>
          </a:blip>
          <a:srcRect/>
          <a:stretch/>
        </p:blipFill>
        <p:spPr>
          <a:xfrm rot="-7975780">
            <a:off x="5719158" y="2634205"/>
            <a:ext cx="17119891" cy="2153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rtl="0">
              <a:lnSpc>
                <a:spcPct val="100000"/>
              </a:lnSpc>
              <a:spcBef>
                <a:spcPts val="0"/>
              </a:spcBef>
              <a:spcAft>
                <a:spcPts val="0"/>
              </a:spcAft>
              <a:buNone/>
            </a:pPr>
            <a:endParaRPr sz="2800"/>
          </a:p>
          <a:p>
            <a:pPr marL="0" lvl="0" indent="0" rtl="0">
              <a:lnSpc>
                <a:spcPct val="100000"/>
              </a:lnSpc>
              <a:spcBef>
                <a:spcPts val="0"/>
              </a:spcBef>
              <a:spcAft>
                <a:spcPts val="0"/>
              </a:spcAft>
              <a:buNone/>
            </a:pPr>
            <a:endParaRPr sz="2800"/>
          </a:p>
          <a:p>
            <a:pPr marL="0" lvl="0" indent="0" rtl="0">
              <a:lnSpc>
                <a:spcPct val="100000"/>
              </a:lnSpc>
              <a:spcBef>
                <a:spcPts val="0"/>
              </a:spcBef>
              <a:spcAft>
                <a:spcPts val="0"/>
              </a:spcAft>
              <a:buNone/>
            </a:pPr>
            <a:r>
              <a:rPr lang="en-US" sz="2800"/>
              <a:t>RESPONSES TO </a:t>
            </a:r>
            <a:endParaRPr sz="2800"/>
          </a:p>
          <a:p>
            <a:pPr marL="0" lvl="0" indent="0" rtl="0">
              <a:lnSpc>
                <a:spcPct val="100000"/>
              </a:lnSpc>
              <a:spcBef>
                <a:spcPts val="0"/>
              </a:spcBef>
              <a:spcAft>
                <a:spcPts val="0"/>
              </a:spcAft>
              <a:buClr>
                <a:schemeClr val="dk1"/>
              </a:buClr>
              <a:buSzPts val="2800"/>
              <a:buFont typeface="Arial"/>
              <a:buNone/>
            </a:pPr>
            <a:r>
              <a:rPr lang="en-US" sz="2800"/>
              <a:t>STUDENT SURVEY: POSITIVES</a:t>
            </a:r>
            <a:endParaRPr sz="2800"/>
          </a:p>
          <a:p>
            <a:pPr marL="0" lvl="0" indent="0">
              <a:spcBef>
                <a:spcPts val="0"/>
              </a:spcBef>
              <a:spcAft>
                <a:spcPts val="0"/>
              </a:spcAft>
              <a:buNone/>
            </a:pPr>
            <a:endParaRPr/>
          </a:p>
        </p:txBody>
      </p:sp>
      <p:sp>
        <p:nvSpPr>
          <p:cNvPr id="281" name="Shape 28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sz="1800" b="1"/>
              <a:t>Post project, students in the treatment group were more likely than the control group to:</a:t>
            </a:r>
            <a:endParaRPr sz="1800" b="1"/>
          </a:p>
          <a:p>
            <a:pPr marL="0" lvl="0" indent="0" rtl="0">
              <a:lnSpc>
                <a:spcPct val="100000"/>
              </a:lnSpc>
              <a:spcBef>
                <a:spcPts val="0"/>
              </a:spcBef>
              <a:spcAft>
                <a:spcPts val="0"/>
              </a:spcAft>
              <a:buNone/>
            </a:pPr>
            <a:endParaRPr sz="1800" b="1"/>
          </a:p>
          <a:p>
            <a:pPr marL="457200" lvl="0" indent="-342900" rtl="0">
              <a:lnSpc>
                <a:spcPct val="100000"/>
              </a:lnSpc>
              <a:spcBef>
                <a:spcPts val="0"/>
              </a:spcBef>
              <a:spcAft>
                <a:spcPts val="0"/>
              </a:spcAft>
              <a:buSzPts val="1800"/>
              <a:buChar char="-"/>
            </a:pPr>
            <a:r>
              <a:rPr lang="en-US" sz="1800"/>
              <a:t>Report studying English and maths because they want to learn things that will help them have a positive impact on the world </a:t>
            </a:r>
            <a:endParaRPr sz="1800"/>
          </a:p>
          <a:p>
            <a:pPr marL="0" lvl="0" indent="0" rtl="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feeling confident that they can identify employers relevant to their future careers</a:t>
            </a:r>
            <a:endParaRPr sz="1800"/>
          </a:p>
          <a:p>
            <a:pPr marL="0" lvl="0" indent="0" rtl="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feeling confident that they can work towards their academic or career goal even when they get frustrated</a:t>
            </a:r>
            <a:endParaRPr sz="1800"/>
          </a:p>
          <a:p>
            <a:pPr marL="0" lvl="0" indent="0" rtl="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Achieve a higher score on the meaningfulness of college work questions</a:t>
            </a:r>
            <a:endParaRPr sz="1800"/>
          </a:p>
          <a:p>
            <a:pPr marL="0" lvl="0" indent="0" rtl="0">
              <a:lnSpc>
                <a:spcPct val="100000"/>
              </a:lnSpc>
              <a:spcBef>
                <a:spcPts val="0"/>
              </a:spcBef>
              <a:spcAft>
                <a:spcPts val="0"/>
              </a:spcAft>
              <a:buNone/>
            </a:pPr>
            <a:endParaRPr sz="1800"/>
          </a:p>
          <a:p>
            <a:pPr marL="0" lvl="0" indent="0">
              <a:lnSpc>
                <a:spcPct val="100000"/>
              </a:lnSpc>
              <a:spcBef>
                <a:spcPts val="0"/>
              </a:spcBef>
              <a:spcAft>
                <a:spcPts val="0"/>
              </a:spcAft>
              <a:buNone/>
            </a:pPr>
            <a:endParaRPr/>
          </a:p>
        </p:txBody>
      </p:sp>
      <p:pic>
        <p:nvPicPr>
          <p:cNvPr id="282" name="Shape 282"/>
          <p:cNvPicPr preferRelativeResize="0"/>
          <p:nvPr/>
        </p:nvPicPr>
        <p:blipFill rotWithShape="1">
          <a:blip r:embed="rId3">
            <a:alphaModFix/>
          </a:blip>
          <a:srcRect/>
          <a:stretch/>
        </p:blipFill>
        <p:spPr>
          <a:xfrm rot="10800000">
            <a:off x="6953874" y="316624"/>
            <a:ext cx="3724223" cy="1382651"/>
          </a:xfrm>
          <a:prstGeom prst="rect">
            <a:avLst/>
          </a:prstGeom>
          <a:noFill/>
          <a:ln>
            <a:noFill/>
          </a:ln>
        </p:spPr>
      </p:pic>
      <p:pic>
        <p:nvPicPr>
          <p:cNvPr id="283" name="Shape 283"/>
          <p:cNvPicPr preferRelativeResize="0"/>
          <p:nvPr/>
        </p:nvPicPr>
        <p:blipFill>
          <a:blip r:embed="rId4">
            <a:alphaModFix/>
          </a:blip>
          <a:stretch>
            <a:fillRect/>
          </a:stretch>
        </p:blipFill>
        <p:spPr>
          <a:xfrm>
            <a:off x="6758575" y="5134288"/>
            <a:ext cx="4114800" cy="14573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rtl="0">
              <a:lnSpc>
                <a:spcPct val="100000"/>
              </a:lnSpc>
              <a:spcBef>
                <a:spcPts val="0"/>
              </a:spcBef>
              <a:spcAft>
                <a:spcPts val="0"/>
              </a:spcAft>
              <a:buNone/>
            </a:pPr>
            <a:endParaRPr sz="2800" b="0">
              <a:solidFill>
                <a:srgbClr val="000000"/>
              </a:solidFill>
            </a:endParaRPr>
          </a:p>
          <a:p>
            <a:pPr marL="0" lvl="0" indent="0" rtl="0">
              <a:lnSpc>
                <a:spcPct val="100000"/>
              </a:lnSpc>
              <a:spcBef>
                <a:spcPts val="0"/>
              </a:spcBef>
              <a:spcAft>
                <a:spcPts val="0"/>
              </a:spcAft>
              <a:buNone/>
            </a:pPr>
            <a:endParaRPr sz="2800" b="0">
              <a:solidFill>
                <a:srgbClr val="000000"/>
              </a:solidFill>
            </a:endParaRPr>
          </a:p>
          <a:p>
            <a:pPr marL="0" lvl="0" indent="0" rtl="0">
              <a:lnSpc>
                <a:spcPct val="100000"/>
              </a:lnSpc>
              <a:spcBef>
                <a:spcPts val="0"/>
              </a:spcBef>
              <a:spcAft>
                <a:spcPts val="0"/>
              </a:spcAft>
              <a:buNone/>
            </a:pPr>
            <a:r>
              <a:rPr lang="en-US" sz="2800">
                <a:solidFill>
                  <a:srgbClr val="000000"/>
                </a:solidFill>
              </a:rPr>
              <a:t>RESPONSES TO </a:t>
            </a:r>
            <a:endParaRPr sz="2800">
              <a:solidFill>
                <a:srgbClr val="000000"/>
              </a:solidFill>
            </a:endParaRPr>
          </a:p>
          <a:p>
            <a:pPr marL="0" lvl="0" indent="0" rtl="0">
              <a:lnSpc>
                <a:spcPct val="100000"/>
              </a:lnSpc>
              <a:spcBef>
                <a:spcPts val="0"/>
              </a:spcBef>
              <a:spcAft>
                <a:spcPts val="0"/>
              </a:spcAft>
              <a:buNone/>
            </a:pPr>
            <a:r>
              <a:rPr lang="en-US" sz="2800">
                <a:solidFill>
                  <a:srgbClr val="000000"/>
                </a:solidFill>
              </a:rPr>
              <a:t>STUDENT SURVEY: NEGATIVES</a:t>
            </a:r>
            <a:endParaRPr sz="2800">
              <a:solidFill>
                <a:srgbClr val="000000"/>
              </a:solidFill>
            </a:endParaRPr>
          </a:p>
          <a:p>
            <a:pPr marL="0" lvl="0" indent="0" rtl="0">
              <a:lnSpc>
                <a:spcPct val="100000"/>
              </a:lnSpc>
              <a:spcBef>
                <a:spcPts val="0"/>
              </a:spcBef>
              <a:spcAft>
                <a:spcPts val="0"/>
              </a:spcAft>
              <a:buNone/>
            </a:pPr>
            <a:endParaRPr sz="1400">
              <a:solidFill>
                <a:srgbClr val="000000"/>
              </a:solidFill>
            </a:endParaRPr>
          </a:p>
          <a:p>
            <a:pPr marL="0" lvl="0" indent="0">
              <a:spcBef>
                <a:spcPts val="0"/>
              </a:spcBef>
              <a:spcAft>
                <a:spcPts val="0"/>
              </a:spcAft>
              <a:buNone/>
            </a:pPr>
            <a:endParaRPr/>
          </a:p>
        </p:txBody>
      </p:sp>
      <p:sp>
        <p:nvSpPr>
          <p:cNvPr id="290" name="Shape 29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sz="1800" b="1"/>
              <a:t>Post project, students in the treatment group correspond with the control group in that they:</a:t>
            </a:r>
            <a:endParaRPr sz="1800" b="1"/>
          </a:p>
          <a:p>
            <a:pPr marL="0" lvl="0" indent="0" rtl="0">
              <a:lnSpc>
                <a:spcPct val="100000"/>
              </a:lnSpc>
              <a:spcBef>
                <a:spcPts val="0"/>
              </a:spcBef>
              <a:spcAft>
                <a:spcPts val="0"/>
              </a:spcAft>
              <a:buClr>
                <a:schemeClr val="dk1"/>
              </a:buClr>
              <a:buSzPts val="1100"/>
              <a:buFont typeface="Arial"/>
              <a:buNone/>
            </a:pPr>
            <a:endParaRPr sz="1800" b="1"/>
          </a:p>
          <a:p>
            <a:pPr marL="457200" lvl="0" indent="-342900" rtl="0">
              <a:lnSpc>
                <a:spcPct val="100000"/>
              </a:lnSpc>
              <a:spcBef>
                <a:spcPts val="0"/>
              </a:spcBef>
              <a:spcAft>
                <a:spcPts val="0"/>
              </a:spcAft>
              <a:buSzPts val="1800"/>
              <a:buChar char="-"/>
            </a:pPr>
            <a:r>
              <a:rPr lang="en-US" sz="1800"/>
              <a:t>Report a decline in the amount of attention they pay in English and maths</a:t>
            </a:r>
            <a:endParaRPr sz="1800"/>
          </a:p>
          <a:p>
            <a:pPr marL="0" lvl="0" indent="0" rtl="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being less likely to say that they are studying English and maths because achieving a grade C/4 will help them get a job</a:t>
            </a:r>
            <a:endParaRPr sz="1800"/>
          </a:p>
          <a:p>
            <a:pPr marL="0" lvl="0" indent="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being less likely to consider that studying English and maths will give them the skills they need for future employment</a:t>
            </a:r>
            <a:endParaRPr sz="1800"/>
          </a:p>
          <a:p>
            <a:pPr marL="0" lvl="0" indent="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a lower level of confidence when it comes to choosing a career or path of further study that will suit their interests</a:t>
            </a:r>
            <a:endParaRPr sz="1800"/>
          </a:p>
          <a:p>
            <a:pPr marL="0" lvl="0" indent="0" rtl="0">
              <a:lnSpc>
                <a:spcPct val="100000"/>
              </a:lnSpc>
              <a:spcBef>
                <a:spcPts val="0"/>
              </a:spcBef>
              <a:spcAft>
                <a:spcPts val="0"/>
              </a:spcAft>
              <a:buNone/>
            </a:pPr>
            <a:endParaRPr sz="1800"/>
          </a:p>
          <a:p>
            <a:pPr marL="457200" lvl="0" indent="-342900" rtl="0">
              <a:lnSpc>
                <a:spcPct val="100000"/>
              </a:lnSpc>
              <a:spcBef>
                <a:spcPts val="0"/>
              </a:spcBef>
              <a:spcAft>
                <a:spcPts val="0"/>
              </a:spcAft>
              <a:buSzPts val="1800"/>
              <a:buChar char="-"/>
            </a:pPr>
            <a:r>
              <a:rPr lang="en-US" sz="1800"/>
              <a:t>Report a lower level of confidence that they can accurately assess what they are good and less good at</a:t>
            </a:r>
            <a:endParaRPr sz="1800"/>
          </a:p>
        </p:txBody>
      </p:sp>
      <p:pic>
        <p:nvPicPr>
          <p:cNvPr id="291" name="Shape 291"/>
          <p:cNvPicPr preferRelativeResize="0"/>
          <p:nvPr/>
        </p:nvPicPr>
        <p:blipFill rotWithShape="1">
          <a:blip r:embed="rId3">
            <a:alphaModFix/>
          </a:blip>
          <a:srcRect/>
          <a:stretch/>
        </p:blipFill>
        <p:spPr>
          <a:xfrm rot="10800000">
            <a:off x="6953874" y="316624"/>
            <a:ext cx="3724223" cy="138265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798038" y="823598"/>
            <a:ext cx="8229600" cy="648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STUDENT VOICE</a:t>
            </a:r>
            <a:endParaRPr sz="2800" b="1" i="0" u="none" strike="noStrike" cap="none">
              <a:solidFill>
                <a:schemeClr val="dk1"/>
              </a:solidFill>
              <a:latin typeface="Arial"/>
              <a:ea typeface="Arial"/>
              <a:cs typeface="Arial"/>
              <a:sym typeface="Arial"/>
            </a:endParaRPr>
          </a:p>
        </p:txBody>
      </p:sp>
      <p:pic>
        <p:nvPicPr>
          <p:cNvPr id="298" name="Shape 298"/>
          <p:cNvPicPr preferRelativeResize="0"/>
          <p:nvPr/>
        </p:nvPicPr>
        <p:blipFill rotWithShape="1">
          <a:blip r:embed="rId3">
            <a:alphaModFix/>
          </a:blip>
          <a:srcRect/>
          <a:stretch/>
        </p:blipFill>
        <p:spPr>
          <a:xfrm>
            <a:off x="7587966" y="999621"/>
            <a:ext cx="2442760" cy="2442760"/>
          </a:xfrm>
          <a:prstGeom prst="rect">
            <a:avLst/>
          </a:prstGeom>
          <a:noFill/>
          <a:ln>
            <a:noFill/>
          </a:ln>
        </p:spPr>
      </p:pic>
      <p:pic>
        <p:nvPicPr>
          <p:cNvPr id="299" name="Shape 299"/>
          <p:cNvPicPr preferRelativeResize="0"/>
          <p:nvPr/>
        </p:nvPicPr>
        <p:blipFill rotWithShape="1">
          <a:blip r:embed="rId4">
            <a:alphaModFix/>
          </a:blip>
          <a:srcRect/>
          <a:stretch/>
        </p:blipFill>
        <p:spPr>
          <a:xfrm>
            <a:off x="775771" y="3459182"/>
            <a:ext cx="2486167" cy="2486167"/>
          </a:xfrm>
          <a:prstGeom prst="rect">
            <a:avLst/>
          </a:prstGeom>
          <a:noFill/>
          <a:ln>
            <a:noFill/>
          </a:ln>
        </p:spPr>
      </p:pic>
      <p:sp>
        <p:nvSpPr>
          <p:cNvPr id="300" name="Shape 300"/>
          <p:cNvSpPr/>
          <p:nvPr/>
        </p:nvSpPr>
        <p:spPr>
          <a:xfrm>
            <a:off x="293738" y="2049302"/>
            <a:ext cx="1838657" cy="1231900"/>
          </a:xfrm>
          <a:prstGeom prst="wedgeEllipseCallout">
            <a:avLst>
              <a:gd name="adj1" fmla="val -5637"/>
              <a:gd name="adj2" fmla="val 67655"/>
            </a:avLst>
          </a:prstGeom>
          <a:solidFill>
            <a:srgbClr val="1CBC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Shape 301"/>
          <p:cNvSpPr txBox="1"/>
          <p:nvPr/>
        </p:nvSpPr>
        <p:spPr>
          <a:xfrm>
            <a:off x="552666" y="2203587"/>
            <a:ext cx="13208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“it will help us in the future”</a:t>
            </a:r>
            <a:endParaRPr sz="1800">
              <a:solidFill>
                <a:schemeClr val="lt1"/>
              </a:solidFill>
              <a:latin typeface="Arial"/>
              <a:ea typeface="Arial"/>
              <a:cs typeface="Arial"/>
              <a:sym typeface="Arial"/>
            </a:endParaRPr>
          </a:p>
        </p:txBody>
      </p:sp>
      <p:sp>
        <p:nvSpPr>
          <p:cNvPr id="302" name="Shape 302"/>
          <p:cNvSpPr/>
          <p:nvPr/>
        </p:nvSpPr>
        <p:spPr>
          <a:xfrm>
            <a:off x="3447725" y="3598301"/>
            <a:ext cx="2050800" cy="1477500"/>
          </a:xfrm>
          <a:prstGeom prst="wedgeEllipseCallout">
            <a:avLst>
              <a:gd name="adj1" fmla="val -52607"/>
              <a:gd name="adj2" fmla="val 34665"/>
            </a:avLst>
          </a:prstGeom>
          <a:solidFill>
            <a:srgbClr val="1CBC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Shape 303"/>
          <p:cNvSpPr txBox="1"/>
          <p:nvPr/>
        </p:nvSpPr>
        <p:spPr>
          <a:xfrm>
            <a:off x="3706629" y="3752504"/>
            <a:ext cx="13209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rPr>
              <a:t>“[it would be better if] it was longer”</a:t>
            </a:r>
            <a:endParaRPr sz="1800">
              <a:solidFill>
                <a:schemeClr val="lt1"/>
              </a:solidFill>
              <a:latin typeface="Arial"/>
              <a:ea typeface="Arial"/>
              <a:cs typeface="Arial"/>
              <a:sym typeface="Arial"/>
            </a:endParaRPr>
          </a:p>
        </p:txBody>
      </p:sp>
      <p:sp>
        <p:nvSpPr>
          <p:cNvPr id="304" name="Shape 304"/>
          <p:cNvSpPr/>
          <p:nvPr/>
        </p:nvSpPr>
        <p:spPr>
          <a:xfrm>
            <a:off x="9840226" y="564752"/>
            <a:ext cx="1838657" cy="1231900"/>
          </a:xfrm>
          <a:prstGeom prst="wedgeEllipseCallout">
            <a:avLst>
              <a:gd name="adj1" fmla="val -40173"/>
              <a:gd name="adj2" fmla="val 5116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Shape 305"/>
          <p:cNvSpPr txBox="1"/>
          <p:nvPr/>
        </p:nvSpPr>
        <p:spPr>
          <a:xfrm>
            <a:off x="10099154" y="719037"/>
            <a:ext cx="13208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 find it somewhat interesting”</a:t>
            </a:r>
            <a:endParaRPr sz="1800">
              <a:solidFill>
                <a:schemeClr val="lt1"/>
              </a:solidFill>
              <a:latin typeface="Arial"/>
              <a:ea typeface="Arial"/>
              <a:cs typeface="Arial"/>
              <a:sym typeface="Arial"/>
            </a:endParaRPr>
          </a:p>
        </p:txBody>
      </p:sp>
      <p:sp>
        <p:nvSpPr>
          <p:cNvPr id="306" name="Shape 306"/>
          <p:cNvSpPr/>
          <p:nvPr/>
        </p:nvSpPr>
        <p:spPr>
          <a:xfrm>
            <a:off x="5404966" y="808319"/>
            <a:ext cx="1838657" cy="1231900"/>
          </a:xfrm>
          <a:prstGeom prst="wedgeEllipseCallout">
            <a:avLst>
              <a:gd name="adj1" fmla="val 64817"/>
              <a:gd name="adj2" fmla="val 35696"/>
            </a:avLst>
          </a:prstGeom>
          <a:solidFill>
            <a:srgbClr val="1CBC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Shape 307"/>
          <p:cNvSpPr txBox="1"/>
          <p:nvPr/>
        </p:nvSpPr>
        <p:spPr>
          <a:xfrm>
            <a:off x="5597201" y="962604"/>
            <a:ext cx="145418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 liked] working with Beard”</a:t>
            </a:r>
            <a:endParaRPr sz="1800">
              <a:solidFill>
                <a:schemeClr val="lt1"/>
              </a:solidFill>
              <a:latin typeface="Arial"/>
              <a:ea typeface="Arial"/>
              <a:cs typeface="Arial"/>
              <a:sym typeface="Arial"/>
            </a:endParaRPr>
          </a:p>
        </p:txBody>
      </p:sp>
      <p:sp>
        <p:nvSpPr>
          <p:cNvPr id="308" name="Shape 308"/>
          <p:cNvSpPr/>
          <p:nvPr/>
        </p:nvSpPr>
        <p:spPr>
          <a:xfrm>
            <a:off x="5012792" y="2203565"/>
            <a:ext cx="2624400" cy="1791900"/>
          </a:xfrm>
          <a:prstGeom prst="wedgeEllipseCallout">
            <a:avLst>
              <a:gd name="adj1" fmla="val 47312"/>
              <a:gd name="adj2" fmla="val -46206"/>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Shape 309"/>
          <p:cNvSpPr txBox="1"/>
          <p:nvPr/>
        </p:nvSpPr>
        <p:spPr>
          <a:xfrm>
            <a:off x="5282362" y="2360937"/>
            <a:ext cx="2050800" cy="14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“knowing that employers were involved in this motivated us to work even harder”</a:t>
            </a:r>
            <a:endParaRPr sz="1800">
              <a:solidFill>
                <a:schemeClr val="lt1"/>
              </a:solidFill>
              <a:latin typeface="Arial"/>
              <a:ea typeface="Arial"/>
              <a:cs typeface="Arial"/>
              <a:sym typeface="Arial"/>
            </a:endParaRPr>
          </a:p>
        </p:txBody>
      </p:sp>
      <p:sp>
        <p:nvSpPr>
          <p:cNvPr id="310" name="Shape 310"/>
          <p:cNvSpPr/>
          <p:nvPr/>
        </p:nvSpPr>
        <p:spPr>
          <a:xfrm>
            <a:off x="2317539" y="2062002"/>
            <a:ext cx="2510113" cy="1317782"/>
          </a:xfrm>
          <a:prstGeom prst="wedgeEllipseCallout">
            <a:avLst>
              <a:gd name="adj1" fmla="val -38022"/>
              <a:gd name="adj2" fmla="val 57345"/>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Shape 311"/>
          <p:cNvSpPr txBox="1"/>
          <p:nvPr/>
        </p:nvSpPr>
        <p:spPr>
          <a:xfrm>
            <a:off x="2621794" y="2289469"/>
            <a:ext cx="196359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“it was interesting and more professional</a:t>
            </a:r>
            <a:r>
              <a:rPr lang="en-US" sz="1800">
                <a:solidFill>
                  <a:schemeClr val="lt1"/>
                </a:solidFill>
              </a:rPr>
              <a:t>”</a:t>
            </a:r>
            <a:endParaRPr sz="1800">
              <a:solidFill>
                <a:schemeClr val="lt1"/>
              </a:solidFill>
              <a:latin typeface="Arial"/>
              <a:ea typeface="Arial"/>
              <a:cs typeface="Arial"/>
              <a:sym typeface="Arial"/>
            </a:endParaRPr>
          </a:p>
        </p:txBody>
      </p:sp>
      <p:sp>
        <p:nvSpPr>
          <p:cNvPr id="312" name="Shape 312"/>
          <p:cNvSpPr/>
          <p:nvPr/>
        </p:nvSpPr>
        <p:spPr>
          <a:xfrm>
            <a:off x="10103503" y="2594691"/>
            <a:ext cx="1838657" cy="1469419"/>
          </a:xfrm>
          <a:prstGeom prst="wedgeEllipseCallout">
            <a:avLst>
              <a:gd name="adj1" fmla="val -56060"/>
              <a:gd name="adj2" fmla="val -39274"/>
            </a:avLst>
          </a:prstGeom>
          <a:solidFill>
            <a:srgbClr val="1CBC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Shape 313"/>
          <p:cNvSpPr txBox="1"/>
          <p:nvPr/>
        </p:nvSpPr>
        <p:spPr>
          <a:xfrm>
            <a:off x="10284941" y="2748976"/>
            <a:ext cx="13208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 found it to be a good challenge</a:t>
            </a:r>
            <a:r>
              <a:rPr lang="en-US" sz="1800">
                <a:solidFill>
                  <a:schemeClr val="lt1"/>
                </a:solidFill>
              </a:rPr>
              <a:t>”</a:t>
            </a:r>
            <a:endParaRPr sz="1800">
              <a:solidFill>
                <a:schemeClr val="lt1"/>
              </a:solidFill>
              <a:latin typeface="Arial"/>
              <a:ea typeface="Arial"/>
              <a:cs typeface="Arial"/>
              <a:sym typeface="Arial"/>
            </a:endParaRPr>
          </a:p>
        </p:txBody>
      </p:sp>
      <p:sp>
        <p:nvSpPr>
          <p:cNvPr id="314" name="Shape 314"/>
          <p:cNvSpPr/>
          <p:nvPr/>
        </p:nvSpPr>
        <p:spPr>
          <a:xfrm>
            <a:off x="6533249" y="4064100"/>
            <a:ext cx="2510100" cy="1695000"/>
          </a:xfrm>
          <a:prstGeom prst="wedgeEllipseCallout">
            <a:avLst>
              <a:gd name="adj1" fmla="val 19837"/>
              <a:gd name="adj2" fmla="val -87839"/>
            </a:avLst>
          </a:prstGeom>
          <a:solidFill>
            <a:srgbClr val="1CBC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Shape 315"/>
          <p:cNvSpPr/>
          <p:nvPr/>
        </p:nvSpPr>
        <p:spPr>
          <a:xfrm>
            <a:off x="9269126" y="4411075"/>
            <a:ext cx="2794500" cy="1875000"/>
          </a:xfrm>
          <a:prstGeom prst="wedgeEllipseCallout">
            <a:avLst>
              <a:gd name="adj1" fmla="val -52869"/>
              <a:gd name="adj2" fmla="val -9921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Shape 316"/>
          <p:cNvSpPr/>
          <p:nvPr/>
        </p:nvSpPr>
        <p:spPr>
          <a:xfrm>
            <a:off x="3593950" y="5203050"/>
            <a:ext cx="2442900" cy="1605900"/>
          </a:xfrm>
          <a:prstGeom prst="wedgeEllipseCallout">
            <a:avLst>
              <a:gd name="adj1" fmla="val -63350"/>
              <a:gd name="adj2" fmla="val -34353"/>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Shape 317"/>
          <p:cNvSpPr txBox="1"/>
          <p:nvPr/>
        </p:nvSpPr>
        <p:spPr>
          <a:xfrm>
            <a:off x="4170550" y="5395000"/>
            <a:ext cx="1454100" cy="105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FFFFFF"/>
                </a:solidFill>
              </a:rPr>
              <a:t>“[it would be better if it was] more challenging”</a:t>
            </a:r>
            <a:endParaRPr sz="1800">
              <a:solidFill>
                <a:srgbClr val="FFFFFF"/>
              </a:solidFill>
            </a:endParaRPr>
          </a:p>
        </p:txBody>
      </p:sp>
      <p:sp>
        <p:nvSpPr>
          <p:cNvPr id="318" name="Shape 318"/>
          <p:cNvSpPr txBox="1"/>
          <p:nvPr/>
        </p:nvSpPr>
        <p:spPr>
          <a:xfrm>
            <a:off x="6987225" y="4313125"/>
            <a:ext cx="1734900" cy="105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FFFFFF"/>
                </a:solidFill>
              </a:rPr>
              <a:t>“[it would be better if] we went to the site”</a:t>
            </a:r>
            <a:endParaRPr sz="1800">
              <a:solidFill>
                <a:srgbClr val="FFFFFF"/>
              </a:solidFill>
            </a:endParaRPr>
          </a:p>
          <a:p>
            <a:pPr marL="0" lvl="0" indent="0">
              <a:spcBef>
                <a:spcPts val="0"/>
              </a:spcBef>
              <a:spcAft>
                <a:spcPts val="0"/>
              </a:spcAft>
              <a:buNone/>
            </a:pPr>
            <a:endParaRPr sz="1800">
              <a:solidFill>
                <a:srgbClr val="FFFFFF"/>
              </a:solidFill>
            </a:endParaRPr>
          </a:p>
        </p:txBody>
      </p:sp>
      <p:sp>
        <p:nvSpPr>
          <p:cNvPr id="319" name="Shape 319"/>
          <p:cNvSpPr txBox="1"/>
          <p:nvPr/>
        </p:nvSpPr>
        <p:spPr>
          <a:xfrm>
            <a:off x="9672500" y="4626550"/>
            <a:ext cx="2106000" cy="123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a:t>
            </a:r>
            <a:r>
              <a:rPr lang="en-US" sz="1800">
                <a:solidFill>
                  <a:srgbClr val="FFFFFF"/>
                </a:solidFill>
              </a:rPr>
              <a:t>“[it would be better if] our work actually taught us some English skills”</a:t>
            </a:r>
            <a:endParaRPr sz="1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Custom</PresentationFormat>
  <Paragraphs>119</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1_Custom Design</vt:lpstr>
      <vt:lpstr>Office Theme</vt:lpstr>
      <vt:lpstr>Custom Design</vt:lpstr>
      <vt:lpstr>PowerPoint Presentation</vt:lpstr>
      <vt:lpstr>PowerPoint Presentation</vt:lpstr>
      <vt:lpstr>MEANINGFUL ENGLISH AND MATHS</vt:lpstr>
      <vt:lpstr>PowerPoint Presentation</vt:lpstr>
      <vt:lpstr>THE PROJECTS</vt:lpstr>
      <vt:lpstr>RESULTS</vt:lpstr>
      <vt:lpstr>  RESPONSES TO  STUDENT SURVEY: POSITIVES </vt:lpstr>
      <vt:lpstr>  RESPONSES TO  STUDENT SURVEY: NEGATIVES  </vt:lpstr>
      <vt:lpstr>STUDENT VOICE</vt:lpstr>
      <vt:lpstr>SUSTAINABILITY AND  DISSEMINATION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Eardley</dc:creator>
  <cp:lastModifiedBy>Alice Eardley</cp:lastModifiedBy>
  <cp:revision>1</cp:revision>
  <dcterms:modified xsi:type="dcterms:W3CDTF">2018-06-26T15:53:56Z</dcterms:modified>
</cp:coreProperties>
</file>