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29" r:id="rId2"/>
    <p:sldMasterId id="2147483892" r:id="rId3"/>
  </p:sldMasterIdLst>
  <p:notesMasterIdLst>
    <p:notesMasterId r:id="rId19"/>
  </p:notesMasterIdLst>
  <p:handoutMasterIdLst>
    <p:handoutMasterId r:id="rId20"/>
  </p:handoutMasterIdLst>
  <p:sldIdLst>
    <p:sldId id="273" r:id="rId4"/>
    <p:sldId id="1689" r:id="rId5"/>
    <p:sldId id="1681" r:id="rId6"/>
    <p:sldId id="1676" r:id="rId7"/>
    <p:sldId id="1690" r:id="rId8"/>
    <p:sldId id="1677" r:id="rId9"/>
    <p:sldId id="1692" r:id="rId10"/>
    <p:sldId id="1693" r:id="rId11"/>
    <p:sldId id="1691" r:id="rId12"/>
    <p:sldId id="1694" r:id="rId13"/>
    <p:sldId id="1695" r:id="rId14"/>
    <p:sldId id="1696" r:id="rId15"/>
    <p:sldId id="1701" r:id="rId16"/>
    <p:sldId id="1697" r:id="rId17"/>
    <p:sldId id="1698" r:id="rId18"/>
  </p:sldIdLst>
  <p:sldSz cx="9144000" cy="5143500" type="screen16x9"/>
  <p:notesSz cx="9945688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McColl" initials="KM" lastIdx="18" clrIdx="0">
    <p:extLst/>
  </p:cmAuthor>
  <p:cmAuthor id="2" name="Matthew Wookey" initials="MW" lastIdx="3" clrIdx="1">
    <p:extLst>
      <p:ext uri="{19B8F6BF-5375-455C-9EA6-DF929625EA0E}">
        <p15:presenceInfo xmlns:p15="http://schemas.microsoft.com/office/powerpoint/2012/main" userId="Matthew Wookey" providerId="None"/>
      </p:ext>
    </p:extLst>
  </p:cmAuthor>
  <p:cmAuthor id="3" name="Olive Lai" initials="OL" lastIdx="2" clrIdx="2">
    <p:extLst>
      <p:ext uri="{19B8F6BF-5375-455C-9EA6-DF929625EA0E}">
        <p15:presenceInfo xmlns:p15="http://schemas.microsoft.com/office/powerpoint/2012/main" userId="5af7f86d-1adf-4306-9fe2-cce1b7202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600"/>
    <a:srgbClr val="D7D7D7"/>
    <a:srgbClr val="7E7E7E"/>
    <a:srgbClr val="5C5C5C"/>
    <a:srgbClr val="D9D9D9"/>
    <a:srgbClr val="ED7722"/>
    <a:srgbClr val="803A0A"/>
    <a:srgbClr val="0091B3"/>
    <a:srgbClr val="816494"/>
    <a:srgbClr val="62A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92889" autoAdjust="0"/>
  </p:normalViewPr>
  <p:slideViewPr>
    <p:cSldViewPr snapToObjects="1">
      <p:cViewPr varScale="1">
        <p:scale>
          <a:sx n="79" d="100"/>
          <a:sy n="79" d="100"/>
        </p:scale>
        <p:origin x="1291" y="72"/>
      </p:cViewPr>
      <p:guideLst>
        <p:guide orient="horz" pos="15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20" d="100"/>
        <a:sy n="20" d="100"/>
      </p:scale>
      <p:origin x="0" y="1650"/>
    </p:cViewPr>
  </p:sorterViewPr>
  <p:notesViewPr>
    <p:cSldViewPr snapToObjects="1">
      <p:cViewPr varScale="1">
        <p:scale>
          <a:sx n="146" d="100"/>
          <a:sy n="146" d="100"/>
        </p:scale>
        <p:origin x="1368" y="176"/>
      </p:cViewPr>
      <p:guideLst>
        <p:guide orient="horz" pos="2160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Learnt something new about myself</a:t>
            </a:r>
          </a:p>
        </c:rich>
      </c:tx>
      <c:layout>
        <c:manualLayout>
          <c:xMode val="edge"/>
          <c:yMode val="edge"/>
          <c:x val="9.8188923214005103E-2"/>
          <c:y val="5.748412809765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Learnt something new about myself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3D-4D4C-AC61-C24BFB6A209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3D-4D4C-AC61-C24BFB6A209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3D-4D4C-AC61-C24BFB6A2095}"/>
              </c:ext>
            </c:extLst>
          </c:dPt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Not sure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3D-4D4C-AC61-C24BFB6A2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new ideas about</a:t>
            </a:r>
            <a:r>
              <a:rPr lang="en-GB" sz="16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</a:t>
            </a:r>
            <a:endParaRPr lang="en-GB" sz="1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Have new ideas about work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4F-1844-9930-6174FCCD3D9F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4F-1844-9930-6174FCCD3D9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4F-1844-9930-6174FCCD3D9F}"/>
              </c:ext>
            </c:extLst>
          </c:dPt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Not sure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4F-1844-9930-6174FCCD3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new ideas about</a:t>
            </a:r>
            <a:r>
              <a:rPr lang="en-GB" sz="16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6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can do now…</a:t>
            </a:r>
            <a:endParaRPr lang="en-GB" sz="1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6612991535870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6935055750144175"/>
          <c:w val="0.90463434747229821"/>
          <c:h val="0.525720306844739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Learnt something new about myself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CC-634E-A0BA-928D72D9BEC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CC-634E-A0BA-928D72D9BEC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CC-634E-A0BA-928D72D9BEC4}"/>
              </c:ext>
            </c:extLst>
          </c:dPt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Not sure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CC-634E-A0BA-928D72D9B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Learnt something</a:t>
            </a:r>
          </a:p>
          <a:p>
            <a:pPr>
              <a:defRPr sz="1200" b="1">
                <a:solidFill>
                  <a:schemeClr val="bg1"/>
                </a:solidFill>
              </a:defRPr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about myself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Learnt something new about myself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1D-C04B-94C0-74DA73009FDE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1D-C04B-94C0-74DA73009FD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1D-C04B-94C0-74DA73009FDE}"/>
              </c:ext>
            </c:extLst>
          </c:dPt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Not sure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1D-C04B-94C0-74DA73009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new ideas about </a:t>
            </a:r>
            <a:b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can do</a:t>
            </a:r>
            <a:r>
              <a:rPr lang="en-US" sz="16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now…</a:t>
            </a:r>
            <a:endParaRPr lang="en-US" sz="1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Learnt something new about myself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B7C-5640-BA5F-443CD0A36C1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7C-5640-BA5F-443CD0A36C1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B7C-5640-BA5F-443CD0A36C1A}"/>
              </c:ext>
            </c:extLst>
          </c:dPt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Not sure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7C-5640-BA5F-443CD0A36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new ideas about</a:t>
            </a:r>
            <a:r>
              <a:rPr lang="en-GB" sz="16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</a:t>
            </a:r>
            <a:endParaRPr lang="en-GB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659852368126925E-2"/>
          <c:y val="0.43760505304773523"/>
          <c:w val="0.87127591643346758"/>
          <c:h val="0.468252590613562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Have new ideas about work</c:v>
                </c:pt>
              </c:strCache>
            </c:strRef>
          </c:tx>
          <c:dPt>
            <c:idx val="0"/>
            <c:bubble3D val="0"/>
            <c:spPr>
              <a:solidFill>
                <a:srgbClr val="5C5C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26-EA46-8995-3C84C6AB2F7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26-EA46-8995-3C84C6AB2F75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26-EA46-8995-3C84C6AB2F75}"/>
              </c:ext>
            </c:extLst>
          </c:dPt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Not sure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26-EA46-8995-3C84C6AB2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9533011" y="228600"/>
            <a:ext cx="41267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A7A56-B6C8-7040-AF05-BBADA6C39C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811B2-B180-7943-BFDD-AD41264D75C7}" type="datetimeFigureOut">
              <a:rPr lang="en-US" smtClean="0"/>
              <a:t>7/4/2018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79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164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0594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272727"/>
                </a:solidFill>
              </a:rPr>
              <a:t>Experiences</a:t>
            </a:r>
          </a:p>
          <a:p>
            <a:pPr marL="800100" lvl="2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272727"/>
                </a:solidFill>
              </a:rPr>
              <a:t>What have they done?</a:t>
            </a:r>
          </a:p>
          <a:p>
            <a:pPr marL="3429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272727"/>
                </a:solidFill>
              </a:rPr>
              <a:t>Self perception</a:t>
            </a:r>
          </a:p>
          <a:p>
            <a:pPr marL="800100" lvl="2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72727"/>
                </a:solidFill>
              </a:rPr>
              <a:t>How do they see others? How do others see them?</a:t>
            </a:r>
          </a:p>
          <a:p>
            <a:pPr marL="3429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272727"/>
                </a:solidFill>
              </a:rPr>
              <a:t>Preferences</a:t>
            </a:r>
          </a:p>
          <a:p>
            <a:pPr marL="800100" lvl="2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72727"/>
                </a:solidFill>
              </a:rPr>
              <a:t>What do they love doing? What are their strengths? What might that mean for the future?</a:t>
            </a:r>
          </a:p>
          <a:p>
            <a:pPr marL="3429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272727"/>
                </a:solidFill>
              </a:rPr>
              <a:t>Actions</a:t>
            </a:r>
          </a:p>
          <a:p>
            <a:pPr marL="800100" lvl="2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72727"/>
                </a:solidFill>
              </a:rPr>
              <a:t>What steps might they take now to find out more about future options?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2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69F83-D51F-2541-AC7E-B2BEF21ABD0E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 2018. Strictly confidential.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6CEA7-570F-9C4A-8539-F217932F2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C28D479-ABAC-CC4F-B370-EB0F2572922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1" y="1276351"/>
            <a:ext cx="7924800" cy="3382290"/>
          </a:xfrm>
          <a:prstGeom prst="rect">
            <a:avLst/>
          </a:prstGeom>
        </p:spPr>
        <p:txBody>
          <a:bodyPr numCol="2" spcCol="720000" anchor="t"/>
          <a:lstStyle>
            <a:lvl1pPr marL="0" indent="0" algn="l">
              <a:buClr>
                <a:schemeClr val="accent5">
                  <a:lumMod val="50000"/>
                </a:schemeClr>
              </a:buClr>
              <a:buFont typeface="Arial" charset="0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197" indent="-214313">
              <a:buClr>
                <a:schemeClr val="accent5">
                  <a:lumMod val="50000"/>
                </a:schemeClr>
              </a:buClr>
              <a:buFont typeface="Arial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99723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Callout 17"/>
          <p:cNvSpPr/>
          <p:nvPr userDrawn="1"/>
        </p:nvSpPr>
        <p:spPr bwMode="auto">
          <a:xfrm>
            <a:off x="0" y="0"/>
            <a:ext cx="9144000" cy="2529116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49377" y="466776"/>
            <a:ext cx="1645246" cy="1644754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7A41C-C14D-E64E-AFF9-C8BC6B91BE61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 2018. Strictly confidential.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16839-333A-5C4C-965E-FFD7A1E96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95156" y="1419753"/>
            <a:ext cx="2944764" cy="2783019"/>
          </a:xfrm>
          <a:prstGeom prst="downArrowCallout">
            <a:avLst>
              <a:gd name="adj1" fmla="val 15850"/>
              <a:gd name="adj2" fmla="val 3818"/>
              <a:gd name="adj3" fmla="val 3117"/>
              <a:gd name="adj4" fmla="val 9688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Down Arrow Callout 15"/>
          <p:cNvSpPr/>
          <p:nvPr userDrawn="1"/>
        </p:nvSpPr>
        <p:spPr>
          <a:xfrm>
            <a:off x="2040" y="1419753"/>
            <a:ext cx="2901397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own Arrow Callout 16"/>
          <p:cNvSpPr/>
          <p:nvPr userDrawn="1"/>
        </p:nvSpPr>
        <p:spPr>
          <a:xfrm>
            <a:off x="2903437" y="1419753"/>
            <a:ext cx="329171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F008B0-23E9-964D-9E47-3E6EB90FF02C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92A82-5007-AA48-BF45-1F6434E3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4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455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3513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/>
          </p:nvPr>
        </p:nvSpPr>
        <p:spPr>
          <a:xfrm>
            <a:off x="2518696" y="1246320"/>
            <a:ext cx="4110704" cy="30780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426D40F-760B-A442-AA45-11695B551F86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B6128-61D1-744A-A13C-9B5C0D59B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7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CF7F09-3EFB-E041-8D3B-5316DE880F32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6F210A-6A82-114D-8537-36B0B410B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5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4093" y="1265983"/>
            <a:ext cx="2372431" cy="237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57600" y="1265982"/>
            <a:ext cx="4876800" cy="31345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0D0776-6096-8F45-BDE9-F5554C4D550B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FD46D-646B-4B46-ADF9-6562DB7C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6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52497" y="1057375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52498" y="2411432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2498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626099" y="1057375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0" name="Rectangle 49"/>
          <p:cNvSpPr/>
          <p:nvPr userDrawn="1"/>
        </p:nvSpPr>
        <p:spPr>
          <a:xfrm>
            <a:off x="2626100" y="2411432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6261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499" y="1057375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Rectangle 52"/>
          <p:cNvSpPr/>
          <p:nvPr userDrawn="1"/>
        </p:nvSpPr>
        <p:spPr>
          <a:xfrm>
            <a:off x="4683500" y="2411432"/>
            <a:ext cx="1861204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835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40899" y="1057375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740900" y="2411432"/>
            <a:ext cx="1861204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409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52497" y="2978480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552498" y="4332537"/>
            <a:ext cx="1861204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4"/>
          </p:nvPr>
        </p:nvSpPr>
        <p:spPr>
          <a:xfrm>
            <a:off x="552498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2626099" y="2978480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2626100" y="4332537"/>
            <a:ext cx="1861204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6"/>
          </p:nvPr>
        </p:nvSpPr>
        <p:spPr>
          <a:xfrm>
            <a:off x="26261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683499" y="2978480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5" name="Rectangle 64"/>
          <p:cNvSpPr/>
          <p:nvPr userDrawn="1"/>
        </p:nvSpPr>
        <p:spPr>
          <a:xfrm>
            <a:off x="4683500" y="4332537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8"/>
          </p:nvPr>
        </p:nvSpPr>
        <p:spPr>
          <a:xfrm>
            <a:off x="46835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740899" y="2978480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8" name="Rectangle 67"/>
          <p:cNvSpPr/>
          <p:nvPr userDrawn="1"/>
        </p:nvSpPr>
        <p:spPr>
          <a:xfrm>
            <a:off x="6740900" y="4332537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409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1807AA7-9FED-F146-95CF-FC92F511D950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425CE06-E463-0B4B-BF97-E0AC298F5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6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523775" y="2943008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523775" y="1189491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7215" y="1242330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03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95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2587364" y="2943008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2587364" y="1189491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40804" y="1242330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3928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93105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4638575" y="2943008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4638575" y="1189491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92015" y="1242330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22"/>
          </p:nvPr>
        </p:nvSpPr>
        <p:spPr>
          <a:xfrm>
            <a:off x="48851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43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6679006" y="2943008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6679006" y="1189491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32446" y="1242330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25"/>
          </p:nvPr>
        </p:nvSpPr>
        <p:spPr>
          <a:xfrm>
            <a:off x="6925570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6"/>
          </p:nvPr>
        </p:nvSpPr>
        <p:spPr>
          <a:xfrm>
            <a:off x="6784747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410C0D-9187-0D49-8B04-7F6E98B33E2F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0EC430-6859-C041-97AF-61AC3224C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8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1056575"/>
            <a:ext cx="2438400" cy="243767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1295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1"/>
          </p:nvPr>
        </p:nvSpPr>
        <p:spPr>
          <a:xfrm>
            <a:off x="2546030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32"/>
          </p:nvPr>
        </p:nvSpPr>
        <p:spPr>
          <a:xfrm>
            <a:off x="5124638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3"/>
          </p:nvPr>
        </p:nvSpPr>
        <p:spPr>
          <a:xfrm>
            <a:off x="6934188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4"/>
          </p:nvPr>
        </p:nvSpPr>
        <p:spPr>
          <a:xfrm>
            <a:off x="3858125" y="387521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5649" y="1808947"/>
            <a:ext cx="1892808" cy="1892243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10384" y="2460982"/>
            <a:ext cx="1892808" cy="1892243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888992" y="2460982"/>
            <a:ext cx="1892808" cy="1892243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98542" y="1808947"/>
            <a:ext cx="1892808" cy="1892243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0A722D2-7930-0844-91B3-0E5B73D8E8E3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DEE2F3-27DD-3043-B87E-B3483487A4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33821"/>
            <a:ext cx="2773585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62429" y="1133821"/>
            <a:ext cx="2781572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73585" y="1133822"/>
            <a:ext cx="3588844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9EE05B-4FD6-C642-BD3B-F9A6D85D7094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69C50-4B80-6E4B-8CAB-77625CBDB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85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02843"/>
            <a:ext cx="9127832" cy="22549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3829A2E-F7CC-1F4D-8051-B8CC61F8D02F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B9C8F-751E-1747-BAC0-556619725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27831" cy="36662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4BFA79-2031-8A48-9851-B0FB312DD8C7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942EB-087F-3541-AB1E-009C68350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2826" y="1026129"/>
            <a:ext cx="2968376" cy="383162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512017" y="1026129"/>
            <a:ext cx="2968376" cy="383162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2A5B8B8-31E1-C448-B54D-1E9D3BE711E7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542BF-EBD9-904B-A90B-191F43DED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0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3246" y="1062333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3246" y="2416390"/>
            <a:ext cx="2602149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0621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58150" y="1062333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258150" y="2416390"/>
            <a:ext cx="2602149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5525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071075" y="1062333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71075" y="2416390"/>
            <a:ext cx="2602149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38450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3246" y="2993063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43246" y="4347120"/>
            <a:ext cx="2602149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0621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258150" y="2993063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258150" y="4347120"/>
            <a:ext cx="2602149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25525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71075" y="2993063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071075" y="4347120"/>
            <a:ext cx="2602149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7"/>
          </p:nvPr>
        </p:nvSpPr>
        <p:spPr>
          <a:xfrm>
            <a:off x="6138450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16E910C-75DE-F44F-9C61-AEE2A55A12D5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66D813B-B934-EA4E-80D9-D9FEB198D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8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6970" y="3506082"/>
            <a:ext cx="1811374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56160" y="3506082"/>
            <a:ext cx="1811374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6970" y="1178543"/>
            <a:ext cx="3869193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CDFB65-71FF-404B-8112-5F667E09996A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FA32A3-67EC-8745-80B9-FB3A1413F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46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27831" cy="2974997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3C236A4-76BC-E94D-9724-D02BBA81AA0D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E2CD9-5057-8040-94B9-DD173B967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51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27831" cy="36662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4BFA79-2031-8A48-9851-B0FB312DD8C7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942EB-087F-3541-AB1E-009C68350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1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0456" y="1229499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219F90A-0D20-CB41-8ADE-4020019C9F40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FBB40-7F79-844C-82A1-160C76A6E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52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88842" y="1229499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AC1A5C-2657-AF42-9598-1A938EA3A35F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83D7F-A0E3-544A-A8BA-3737D0AEF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A598FA6-EF78-A94A-A8B1-94A759B92D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477217"/>
            <a:ext cx="3697888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61329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88842" y="1229499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AC1A5C-2657-AF42-9598-1A938EA3A35F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83D7F-A0E3-544A-A8BA-3737D0AEF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A598FA6-EF78-A94A-A8B1-94A759B92D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477217"/>
            <a:ext cx="3697888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7079-91DA-9242-89F9-16F34874BD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938" y="1228726"/>
            <a:ext cx="7826375" cy="3288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85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477217"/>
            <a:ext cx="3697888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BF559B1-C479-6E46-92E2-3303E6C3522B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B638B-ADD5-624D-91FB-39089A89C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2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5438" y="2994298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28355" y="2994298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11238" y="1208553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46296" y="1208553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2511238" y="2859857"/>
            <a:ext cx="2007972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65438" y="1208553"/>
            <a:ext cx="2007972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4628355" y="1208552"/>
            <a:ext cx="2007972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ctr" defTabSz="914400">
              <a:spcBef>
                <a:spcPct val="20000"/>
              </a:spcBef>
              <a:defRPr/>
            </a:pPr>
            <a:b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6746296" y="2859857"/>
            <a:ext cx="2007972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defRPr/>
            </a:pPr>
            <a:endParaRPr lang="en-US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4C7763-05E3-BD45-A203-81684383AB53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B8EDBB-C0E9-4548-B00C-DA395EA6C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0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746600FD-8BF3-AE41-A75D-C2A975E0A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895557" y="1393975"/>
            <a:ext cx="9144000" cy="2139410"/>
          </a:xfrm>
        </p:spPr>
        <p:txBody>
          <a:bodyPr bIns="0" anchor="ctr">
            <a:noAutofit/>
          </a:bodyPr>
          <a:lstStyle>
            <a:lvl1pPr marL="40481" indent="0" algn="ctr">
              <a:lnSpc>
                <a:spcPct val="100000"/>
              </a:lnSpc>
              <a:spcBef>
                <a:spcPts val="0"/>
              </a:spcBef>
              <a:buNone/>
              <a:defRPr sz="56250" b="1" i="0" baseline="0">
                <a:solidFill>
                  <a:srgbClr val="FED101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560A821F-ED3C-1246-9C14-F376BF6EEF4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06240" y="1874520"/>
            <a:ext cx="4937761" cy="13716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Clr>
                <a:schemeClr val="accent5">
                  <a:lumMod val="50000"/>
                </a:schemeClr>
              </a:buClr>
              <a:buFont typeface="Arial" charset="0"/>
              <a:buNone/>
              <a:defRPr sz="27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197" indent="-214313">
              <a:buClr>
                <a:schemeClr val="accent5">
                  <a:lumMod val="50000"/>
                </a:schemeClr>
              </a:buClr>
              <a:buFont typeface="Arial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CF7FE91-90E2-CF41-A552-682E93A6781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06241" y="3246120"/>
            <a:ext cx="4937759" cy="1313980"/>
          </a:xfrm>
          <a:prstGeom prst="rect">
            <a:avLst/>
          </a:prstGeom>
        </p:spPr>
        <p:txBody>
          <a:bodyPr anchor="t"/>
          <a:lstStyle>
            <a:lvl1pPr marL="0" indent="0" algn="l">
              <a:buClr>
                <a:schemeClr val="accent5">
                  <a:lumMod val="50000"/>
                </a:schemeClr>
              </a:buClr>
              <a:buFont typeface="Arial" charset="0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197" indent="-214313">
              <a:buClr>
                <a:schemeClr val="accent5">
                  <a:lumMod val="50000"/>
                </a:schemeClr>
              </a:buClr>
              <a:buFont typeface="Arial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BEEEF2-62A9-1A43-BD8F-2AF25525F6B6}"/>
              </a:ext>
            </a:extLst>
          </p:cNvPr>
          <p:cNvSpPr/>
          <p:nvPr userDrawn="1"/>
        </p:nvSpPr>
        <p:spPr>
          <a:xfrm>
            <a:off x="10134600" y="1"/>
            <a:ext cx="38100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23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4725" y="1646263"/>
            <a:ext cx="3773217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2" y="1636638"/>
            <a:ext cx="3773217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49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19992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14724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648948" y="1254235"/>
            <a:ext cx="37626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2532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4719991" y="1254235"/>
            <a:ext cx="37626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43575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B9782FE-72A0-9744-A879-60E46DF003B1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6080E3-3BAE-2F4B-AACE-0935F5BE5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11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648949" y="1282810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901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375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3" name="Rectangle 82"/>
          <p:cNvSpPr/>
          <p:nvPr userDrawn="1"/>
        </p:nvSpPr>
        <p:spPr>
          <a:xfrm>
            <a:off x="3339018" y="1282810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3268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1980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2506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1980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8" name="Rectangle 87"/>
          <p:cNvSpPr/>
          <p:nvPr userDrawn="1"/>
        </p:nvSpPr>
        <p:spPr>
          <a:xfrm>
            <a:off x="6025068" y="1282810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5"/>
          </p:nvPr>
        </p:nvSpPr>
        <p:spPr>
          <a:xfrm>
            <a:off x="611873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F1BEEFB-4942-0B48-9587-7278942CE6B3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133EB7-D395-E045-A44E-58086649B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71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576016" y="1203267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78314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638988" y="1203267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09343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84531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29123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4689797" y="1203267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60152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22908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67500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6728174" y="1203267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9"/>
          </p:nvPr>
        </p:nvSpPr>
        <p:spPr>
          <a:xfrm>
            <a:off x="6798529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C7CA194-07BD-F144-82A4-92D46622451E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FEF87C-A6CE-644D-8A01-6F54716D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80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3083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945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675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508350" y="1217194"/>
            <a:ext cx="1537336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66260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47332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7194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2091924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2152599" y="1217194"/>
            <a:ext cx="153733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210509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794548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44410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4"/>
          </p:nvPr>
        </p:nvSpPr>
        <p:spPr>
          <a:xfrm>
            <a:off x="3739140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3799815" y="1217194"/>
            <a:ext cx="15373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5"/>
          </p:nvPr>
        </p:nvSpPr>
        <p:spPr>
          <a:xfrm>
            <a:off x="3857725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38435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7"/>
          </p:nvPr>
        </p:nvSpPr>
        <p:spPr>
          <a:xfrm>
            <a:off x="5388297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5383027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1" name="Rectangle 80"/>
          <p:cNvSpPr/>
          <p:nvPr userDrawn="1"/>
        </p:nvSpPr>
        <p:spPr>
          <a:xfrm>
            <a:off x="5443702" y="1217194"/>
            <a:ext cx="1537336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01612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077764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1"/>
          </p:nvPr>
        </p:nvSpPr>
        <p:spPr>
          <a:xfrm>
            <a:off x="7027626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2"/>
          </p:nvPr>
        </p:nvSpPr>
        <p:spPr>
          <a:xfrm>
            <a:off x="7022356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6" name="Rectangle 85"/>
          <p:cNvSpPr/>
          <p:nvPr userDrawn="1"/>
        </p:nvSpPr>
        <p:spPr>
          <a:xfrm>
            <a:off x="7083031" y="1217194"/>
            <a:ext cx="1537336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33"/>
          </p:nvPr>
        </p:nvSpPr>
        <p:spPr>
          <a:xfrm>
            <a:off x="7140941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7B7ED91-CABB-5747-A0C9-1F2128F22403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6BEEE0-2559-2443-8E3F-B88A6067D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8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1" name="Group 300"/>
          <p:cNvGrpSpPr/>
          <p:nvPr userDrawn="1"/>
        </p:nvGrpSpPr>
        <p:grpSpPr>
          <a:xfrm>
            <a:off x="459050" y="1404662"/>
            <a:ext cx="3882522" cy="2030568"/>
            <a:chOff x="2844800" y="1304396"/>
            <a:chExt cx="2803525" cy="1466250"/>
          </a:xfrm>
        </p:grpSpPr>
        <p:grpSp>
          <p:nvGrpSpPr>
            <p:cNvPr id="3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022" y="1510190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A112D3-5775-764D-BD55-D5A4BA68CC2A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A902A2-B650-E14D-8A16-5198385F8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0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8" name="Group 29"/>
          <p:cNvGrpSpPr/>
          <p:nvPr userDrawn="1"/>
        </p:nvGrpSpPr>
        <p:grpSpPr>
          <a:xfrm>
            <a:off x="3834542" y="1298511"/>
            <a:ext cx="1474916" cy="3116663"/>
            <a:chOff x="3189614" y="1562392"/>
            <a:chExt cx="1474916" cy="3116662"/>
          </a:xfrm>
          <a:effectLst/>
        </p:grpSpPr>
        <p:sp>
          <p:nvSpPr>
            <p:cNvPr id="19" name="Freeform 18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51670" y="1727613"/>
            <a:ext cx="1256433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661BC41-4E64-9748-BEDA-C5B144B74768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5F868D-9141-4B44-8AF3-E8F1510F20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1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Line buttom"/>
          <p:cNvCxnSpPr/>
          <p:nvPr userDrawn="1"/>
        </p:nvCxnSpPr>
        <p:spPr>
          <a:xfrm>
            <a:off x="0" y="3273754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3328989" y="1450783"/>
            <a:ext cx="2552732" cy="2031086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5151" y="1546974"/>
            <a:ext cx="2318183" cy="1310896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5B772CC-4A18-0745-BCA3-7D20A7D9252B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B2220C-1B98-CE4A-B2CE-3E6D3377B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21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cxnSp>
        <p:nvCxnSpPr>
          <p:cNvPr id="18" name="Straight Line buttom"/>
          <p:cNvCxnSpPr/>
          <p:nvPr userDrawn="1"/>
        </p:nvCxnSpPr>
        <p:spPr>
          <a:xfrm>
            <a:off x="0" y="3272559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29"/>
          <p:cNvGrpSpPr/>
          <p:nvPr userDrawn="1"/>
        </p:nvGrpSpPr>
        <p:grpSpPr>
          <a:xfrm>
            <a:off x="677589" y="1073968"/>
            <a:ext cx="1647737" cy="3481853"/>
            <a:chOff x="3189614" y="1562392"/>
            <a:chExt cx="1474916" cy="3116662"/>
          </a:xfrm>
          <a:effectLst/>
        </p:grpSpPr>
        <p:sp>
          <p:nvSpPr>
            <p:cNvPr id="33" name="Freeform 32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6045" y="4555821"/>
            <a:ext cx="2320732" cy="238125"/>
          </a:xfrm>
          <a:prstGeom prst="rect">
            <a:avLst/>
          </a:prstGeom>
        </p:spPr>
      </p:pic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8441" y="1563804"/>
            <a:ext cx="1403654" cy="253983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FB4508C-815F-C349-97AB-1E832D7E61F9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C22709-C6C2-9A4E-8C36-2857B6DD12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92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168751" y="1201795"/>
            <a:ext cx="4400683" cy="3501414"/>
            <a:chOff x="2094899" y="1081795"/>
            <a:chExt cx="4400683" cy="3501414"/>
          </a:xfrm>
        </p:grpSpPr>
        <p:sp>
          <p:nvSpPr>
            <p:cNvPr id="22" name="Rectangle 21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56720" y="1367618"/>
            <a:ext cx="4008623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9DB8B4-2B58-9142-9943-A099B55336B3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D2C2AD-FC28-AB4C-A730-9D67DDE43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44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908630" y="1255684"/>
            <a:ext cx="3326740" cy="4311630"/>
            <a:chOff x="2908630" y="1255684"/>
            <a:chExt cx="3326740" cy="4311630"/>
          </a:xfrm>
        </p:grpSpPr>
        <p:grpSp>
          <p:nvGrpSpPr>
            <p:cNvPr id="14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15040" y="1627755"/>
            <a:ext cx="2674525" cy="357624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C70AA92-B226-704E-9D8A-1BEFF8DC14A6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2018. Strictly confidential.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1DDB2D-10D6-9A46-BC83-A24A21A38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8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+ SubTitle+Numb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69F83-D51F-2541-AC7E-B2BEF21ABD0E}"/>
              </a:ext>
            </a:extLst>
          </p:cNvPr>
          <p:cNvSpPr txBox="1">
            <a:spLocks/>
          </p:cNvSpPr>
          <p:nvPr userDrawn="1"/>
        </p:nvSpPr>
        <p:spPr>
          <a:xfrm>
            <a:off x="-251460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All Rights Restricted. </a:t>
            </a:r>
            <a:r>
              <a:rPr lang="en-US" sz="600" b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Edcoms</a:t>
            </a:r>
            <a:r>
              <a:rPr lang="en-US" sz="600" b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2018. Strictly confidential.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6CEA7-570F-9C4A-8539-F217932F2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82441"/>
            <a:ext cx="914400" cy="457200"/>
          </a:xfrm>
          <a:prstGeom prst="rect">
            <a:avLst/>
          </a:prstGeo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C28D479-ABAC-CC4F-B370-EB0F2572922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1" y="1276351"/>
            <a:ext cx="7924800" cy="3382290"/>
          </a:xfrm>
          <a:prstGeom prst="rect">
            <a:avLst/>
          </a:prstGeom>
        </p:spPr>
        <p:txBody>
          <a:bodyPr anchor="t"/>
          <a:lstStyle>
            <a:lvl1pPr marL="0" indent="0" algn="l">
              <a:buClr>
                <a:schemeClr val="accent5">
                  <a:lumMod val="50000"/>
                </a:schemeClr>
              </a:buClr>
              <a:buFont typeface="Arial" charset="0"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197" indent="-214313">
              <a:buClr>
                <a:schemeClr val="accent5">
                  <a:lumMod val="50000"/>
                </a:schemeClr>
              </a:buClr>
              <a:buFont typeface="Arial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3FF59D-E179-384C-8A41-BBF89B79AF41}"/>
              </a:ext>
            </a:extLst>
          </p:cNvPr>
          <p:cNvSpPr/>
          <p:nvPr userDrawn="1"/>
        </p:nvSpPr>
        <p:spPr bwMode="auto">
          <a:xfrm>
            <a:off x="0" y="0"/>
            <a:ext cx="9220200" cy="971550"/>
          </a:xfrm>
          <a:prstGeom prst="rect">
            <a:avLst/>
          </a:prstGeom>
          <a:solidFill>
            <a:srgbClr val="F4D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09013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952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746600FD-8BF3-AE41-A75D-C2A975E0A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895557" y="1393975"/>
            <a:ext cx="9144000" cy="2139410"/>
          </a:xfrm>
        </p:spPr>
        <p:txBody>
          <a:bodyPr bIns="0" anchor="ctr">
            <a:noAutofit/>
          </a:bodyPr>
          <a:lstStyle>
            <a:lvl1pPr marL="40481" indent="0" algn="ctr">
              <a:lnSpc>
                <a:spcPct val="100000"/>
              </a:lnSpc>
              <a:spcBef>
                <a:spcPts val="0"/>
              </a:spcBef>
              <a:buNone/>
              <a:defRPr sz="56250" b="1" i="0" baseline="0">
                <a:solidFill>
                  <a:srgbClr val="FED101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560A821F-ED3C-1246-9C14-F376BF6EEF4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06240" y="1874520"/>
            <a:ext cx="4937761" cy="13716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Clr>
                <a:schemeClr val="accent5">
                  <a:lumMod val="50000"/>
                </a:schemeClr>
              </a:buClr>
              <a:buFont typeface="Arial" charset="0"/>
              <a:buNone/>
              <a:defRPr sz="27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197" indent="-214313">
              <a:buClr>
                <a:schemeClr val="accent5">
                  <a:lumMod val="50000"/>
                </a:schemeClr>
              </a:buClr>
              <a:buFont typeface="Arial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CF7FE91-90E2-CF41-A552-682E93A6781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06241" y="3246120"/>
            <a:ext cx="4937759" cy="1313980"/>
          </a:xfrm>
          <a:prstGeom prst="rect">
            <a:avLst/>
          </a:prstGeom>
        </p:spPr>
        <p:txBody>
          <a:bodyPr anchor="t"/>
          <a:lstStyle>
            <a:lvl1pPr marL="0" indent="0" algn="l">
              <a:buClr>
                <a:schemeClr val="accent5">
                  <a:lumMod val="50000"/>
                </a:schemeClr>
              </a:buClr>
              <a:buFont typeface="Arial" charset="0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197" indent="-214313">
              <a:buClr>
                <a:schemeClr val="accent5">
                  <a:lumMod val="50000"/>
                </a:schemeClr>
              </a:buClr>
              <a:buFont typeface="Arial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BEEEF2-62A9-1A43-BD8F-2AF25525F6B6}"/>
              </a:ext>
            </a:extLst>
          </p:cNvPr>
          <p:cNvSpPr/>
          <p:nvPr userDrawn="1"/>
        </p:nvSpPr>
        <p:spPr>
          <a:xfrm>
            <a:off x="10134600" y="1"/>
            <a:ext cx="38100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9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69F83-D51F-2541-AC7E-B2BEF21ABD0E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 2018. Strictly confidential.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6CEA7-570F-9C4A-8539-F217932F2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C28D479-ABAC-CC4F-B370-EB0F2572922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1" y="1276351"/>
            <a:ext cx="7924800" cy="3382290"/>
          </a:xfrm>
          <a:prstGeom prst="rect">
            <a:avLst/>
          </a:prstGeom>
        </p:spPr>
        <p:txBody>
          <a:bodyPr anchor="t"/>
          <a:lstStyle>
            <a:lvl1pPr marL="0" indent="0" algn="l">
              <a:buClr>
                <a:schemeClr val="accent5">
                  <a:lumMod val="50000"/>
                </a:schemeClr>
              </a:buClr>
              <a:buFont typeface="Arial" charset="0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197" indent="-214313">
              <a:buClr>
                <a:schemeClr val="accent5">
                  <a:lumMod val="50000"/>
                </a:schemeClr>
              </a:buClr>
              <a:buFont typeface="Arial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14657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69F83-D51F-2541-AC7E-B2BEF21ABD0E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 2018. Strictly confidential.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6CEA7-570F-9C4A-8539-F217932F2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C28D479-ABAC-CC4F-B370-EB0F2572922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1" y="1276351"/>
            <a:ext cx="7924800" cy="3382290"/>
          </a:xfrm>
          <a:prstGeom prst="rect">
            <a:avLst/>
          </a:prstGeom>
        </p:spPr>
        <p:txBody>
          <a:bodyPr numCol="2" spcCol="720000" anchor="t"/>
          <a:lstStyle>
            <a:lvl1pPr marL="0" indent="0" algn="l">
              <a:buClr>
                <a:schemeClr val="accent5">
                  <a:lumMod val="50000"/>
                </a:schemeClr>
              </a:buClr>
              <a:buFont typeface="Arial" charset="0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197" indent="-214313">
              <a:buClr>
                <a:schemeClr val="accent5">
                  <a:lumMod val="50000"/>
                </a:schemeClr>
              </a:buClr>
              <a:buFont typeface="Arial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09186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79EB96-EE13-AD45-A041-D7F2FF028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-293" b="4904"/>
          <a:stretch/>
        </p:blipFill>
        <p:spPr>
          <a:xfrm>
            <a:off x="5787" y="0"/>
            <a:ext cx="921441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6144027-CEA0-5141-BE1D-A6E2DF873EFD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 2018. Strictly confidential.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CCD7C-C345-144D-9D7C-3257CA643E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7D7066-B7C0-1B40-B015-B0EEABDA4AE3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 2018. Strictly confidential.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20544-BD9B-0449-A94A-D85B45C51D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9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4A34284-DF7C-CF42-A93E-833201D6E975}"/>
              </a:ext>
            </a:extLst>
          </p:cNvPr>
          <p:cNvSpPr txBox="1">
            <a:spLocks/>
          </p:cNvSpPr>
          <p:nvPr userDrawn="1"/>
        </p:nvSpPr>
        <p:spPr>
          <a:xfrm>
            <a:off x="0" y="4852255"/>
            <a:ext cx="9144000" cy="23333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All Rights Restricted. </a:t>
            </a:r>
            <a:r>
              <a:rPr lang="en-US" sz="600" b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Edcoms</a:t>
            </a:r>
            <a:r>
              <a:rPr lang="en-US" sz="6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rPr>
              <a:t> 2018. Strictly confidential.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C538F-C503-5B45-9DAE-7BDB7A805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1719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4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81DDF2-46F0-F044-924C-11DCB20A2157}"/>
              </a:ext>
            </a:extLst>
          </p:cNvPr>
          <p:cNvSpPr/>
          <p:nvPr userDrawn="1"/>
        </p:nvSpPr>
        <p:spPr>
          <a:xfrm>
            <a:off x="0" y="-171450"/>
            <a:ext cx="112598" cy="112598"/>
          </a:xfrm>
          <a:prstGeom prst="rect">
            <a:avLst/>
          </a:prstGeom>
          <a:solidFill>
            <a:srgbClr val="836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F92220-A8CF-A94E-9BEF-A6ABD04B2721}"/>
              </a:ext>
            </a:extLst>
          </p:cNvPr>
          <p:cNvSpPr/>
          <p:nvPr userDrawn="1"/>
        </p:nvSpPr>
        <p:spPr>
          <a:xfrm>
            <a:off x="182859" y="-171450"/>
            <a:ext cx="112598" cy="112598"/>
          </a:xfrm>
          <a:prstGeom prst="rect">
            <a:avLst/>
          </a:prstGeom>
          <a:solidFill>
            <a:srgbClr val="F07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2C03EE-EAFD-B54A-A8D1-D164F600B099}"/>
              </a:ext>
            </a:extLst>
          </p:cNvPr>
          <p:cNvSpPr/>
          <p:nvPr userDrawn="1"/>
        </p:nvSpPr>
        <p:spPr>
          <a:xfrm>
            <a:off x="375701" y="-171450"/>
            <a:ext cx="112598" cy="112598"/>
          </a:xfrm>
          <a:prstGeom prst="rect">
            <a:avLst/>
          </a:prstGeom>
          <a:solidFill>
            <a:srgbClr val="E84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CD8B8F-77AE-804D-8FAB-F5F1F2DA655D}"/>
              </a:ext>
            </a:extLst>
          </p:cNvPr>
          <p:cNvSpPr/>
          <p:nvPr userDrawn="1"/>
        </p:nvSpPr>
        <p:spPr>
          <a:xfrm>
            <a:off x="568543" y="-171450"/>
            <a:ext cx="112598" cy="112598"/>
          </a:xfrm>
          <a:prstGeom prst="rect">
            <a:avLst/>
          </a:prstGeom>
          <a:solidFill>
            <a:srgbClr val="009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C24DF3-C268-BB42-9232-137C18919458}"/>
              </a:ext>
            </a:extLst>
          </p:cNvPr>
          <p:cNvSpPr/>
          <p:nvPr userDrawn="1"/>
        </p:nvSpPr>
        <p:spPr>
          <a:xfrm>
            <a:off x="761385" y="-171450"/>
            <a:ext cx="112598" cy="112598"/>
          </a:xfrm>
          <a:prstGeom prst="rect">
            <a:avLst/>
          </a:prstGeom>
          <a:solidFill>
            <a:srgbClr val="63A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C9AE-5857-7D4B-A8DF-8456094D1070}"/>
              </a:ext>
            </a:extLst>
          </p:cNvPr>
          <p:cNvSpPr/>
          <p:nvPr userDrawn="1"/>
        </p:nvSpPr>
        <p:spPr>
          <a:xfrm>
            <a:off x="957944" y="-171450"/>
            <a:ext cx="112598" cy="112598"/>
          </a:xfrm>
          <a:prstGeom prst="rect">
            <a:avLst/>
          </a:prstGeom>
          <a:solidFill>
            <a:srgbClr val="FF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 userDrawn="1"/>
        </p:nvSpPr>
        <p:spPr>
          <a:xfrm rot="16200000" flipH="1">
            <a:off x="8820607" y="470327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8769080" y="4760881"/>
            <a:ext cx="38100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9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793" r:id="rId2"/>
    <p:sldLayoutId id="2147483888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81DDF2-46F0-F044-924C-11DCB20A2157}"/>
              </a:ext>
            </a:extLst>
          </p:cNvPr>
          <p:cNvSpPr/>
          <p:nvPr userDrawn="1"/>
        </p:nvSpPr>
        <p:spPr>
          <a:xfrm>
            <a:off x="0" y="-171450"/>
            <a:ext cx="112598" cy="112598"/>
          </a:xfrm>
          <a:prstGeom prst="rect">
            <a:avLst/>
          </a:prstGeom>
          <a:solidFill>
            <a:srgbClr val="836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F92220-A8CF-A94E-9BEF-A6ABD04B2721}"/>
              </a:ext>
            </a:extLst>
          </p:cNvPr>
          <p:cNvSpPr/>
          <p:nvPr userDrawn="1"/>
        </p:nvSpPr>
        <p:spPr>
          <a:xfrm>
            <a:off x="182859" y="-171450"/>
            <a:ext cx="112598" cy="112598"/>
          </a:xfrm>
          <a:prstGeom prst="rect">
            <a:avLst/>
          </a:prstGeom>
          <a:solidFill>
            <a:srgbClr val="F07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2C03EE-EAFD-B54A-A8D1-D164F600B099}"/>
              </a:ext>
            </a:extLst>
          </p:cNvPr>
          <p:cNvSpPr/>
          <p:nvPr userDrawn="1"/>
        </p:nvSpPr>
        <p:spPr>
          <a:xfrm>
            <a:off x="375701" y="-171450"/>
            <a:ext cx="112598" cy="112598"/>
          </a:xfrm>
          <a:prstGeom prst="rect">
            <a:avLst/>
          </a:prstGeom>
          <a:solidFill>
            <a:srgbClr val="E84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CD8B8F-77AE-804D-8FAB-F5F1F2DA655D}"/>
              </a:ext>
            </a:extLst>
          </p:cNvPr>
          <p:cNvSpPr/>
          <p:nvPr userDrawn="1"/>
        </p:nvSpPr>
        <p:spPr>
          <a:xfrm>
            <a:off x="568543" y="-171450"/>
            <a:ext cx="112598" cy="112598"/>
          </a:xfrm>
          <a:prstGeom prst="rect">
            <a:avLst/>
          </a:prstGeom>
          <a:solidFill>
            <a:srgbClr val="009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C24DF3-C268-BB42-9232-137C18919458}"/>
              </a:ext>
            </a:extLst>
          </p:cNvPr>
          <p:cNvSpPr/>
          <p:nvPr userDrawn="1"/>
        </p:nvSpPr>
        <p:spPr>
          <a:xfrm>
            <a:off x="761385" y="-171450"/>
            <a:ext cx="112598" cy="112598"/>
          </a:xfrm>
          <a:prstGeom prst="rect">
            <a:avLst/>
          </a:prstGeom>
          <a:solidFill>
            <a:srgbClr val="63A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C9AE-5857-7D4B-A8DF-8456094D1070}"/>
              </a:ext>
            </a:extLst>
          </p:cNvPr>
          <p:cNvSpPr/>
          <p:nvPr userDrawn="1"/>
        </p:nvSpPr>
        <p:spPr>
          <a:xfrm>
            <a:off x="957944" y="-171450"/>
            <a:ext cx="112598" cy="112598"/>
          </a:xfrm>
          <a:prstGeom prst="rect">
            <a:avLst/>
          </a:prstGeom>
          <a:solidFill>
            <a:srgbClr val="FF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81DDF2-46F0-F044-924C-11DCB20A2157}"/>
              </a:ext>
            </a:extLst>
          </p:cNvPr>
          <p:cNvSpPr/>
          <p:nvPr userDrawn="1"/>
        </p:nvSpPr>
        <p:spPr>
          <a:xfrm>
            <a:off x="0" y="-171450"/>
            <a:ext cx="112598" cy="112598"/>
          </a:xfrm>
          <a:prstGeom prst="rect">
            <a:avLst/>
          </a:prstGeom>
          <a:solidFill>
            <a:srgbClr val="836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F92220-A8CF-A94E-9BEF-A6ABD04B2721}"/>
              </a:ext>
            </a:extLst>
          </p:cNvPr>
          <p:cNvSpPr/>
          <p:nvPr userDrawn="1"/>
        </p:nvSpPr>
        <p:spPr>
          <a:xfrm>
            <a:off x="182859" y="-171450"/>
            <a:ext cx="112598" cy="112598"/>
          </a:xfrm>
          <a:prstGeom prst="rect">
            <a:avLst/>
          </a:prstGeom>
          <a:solidFill>
            <a:srgbClr val="F07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2C03EE-EAFD-B54A-A8D1-D164F600B099}"/>
              </a:ext>
            </a:extLst>
          </p:cNvPr>
          <p:cNvSpPr/>
          <p:nvPr userDrawn="1"/>
        </p:nvSpPr>
        <p:spPr>
          <a:xfrm>
            <a:off x="375701" y="-171450"/>
            <a:ext cx="112598" cy="112598"/>
          </a:xfrm>
          <a:prstGeom prst="rect">
            <a:avLst/>
          </a:prstGeom>
          <a:solidFill>
            <a:srgbClr val="E84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CD8B8F-77AE-804D-8FAB-F5F1F2DA655D}"/>
              </a:ext>
            </a:extLst>
          </p:cNvPr>
          <p:cNvSpPr/>
          <p:nvPr userDrawn="1"/>
        </p:nvSpPr>
        <p:spPr>
          <a:xfrm>
            <a:off x="568543" y="-171450"/>
            <a:ext cx="112598" cy="112598"/>
          </a:xfrm>
          <a:prstGeom prst="rect">
            <a:avLst/>
          </a:prstGeom>
          <a:solidFill>
            <a:srgbClr val="009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C24DF3-C268-BB42-9232-137C18919458}"/>
              </a:ext>
            </a:extLst>
          </p:cNvPr>
          <p:cNvSpPr/>
          <p:nvPr userDrawn="1"/>
        </p:nvSpPr>
        <p:spPr>
          <a:xfrm>
            <a:off x="761385" y="-171450"/>
            <a:ext cx="112598" cy="112598"/>
          </a:xfrm>
          <a:prstGeom prst="rect">
            <a:avLst/>
          </a:prstGeom>
          <a:solidFill>
            <a:srgbClr val="63A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C9AE-5857-7D4B-A8DF-8456094D1070}"/>
              </a:ext>
            </a:extLst>
          </p:cNvPr>
          <p:cNvSpPr/>
          <p:nvPr userDrawn="1"/>
        </p:nvSpPr>
        <p:spPr>
          <a:xfrm>
            <a:off x="957944" y="-171450"/>
            <a:ext cx="112598" cy="112598"/>
          </a:xfrm>
          <a:prstGeom prst="rect">
            <a:avLst/>
          </a:prstGeom>
          <a:solidFill>
            <a:srgbClr val="FF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 userDrawn="1"/>
        </p:nvSpPr>
        <p:spPr>
          <a:xfrm rot="16200000" flipH="1">
            <a:off x="8820607" y="470327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8769080" y="4760881"/>
            <a:ext cx="38100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9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445175-6922-0740-8C2C-E101E6E71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" r="18363"/>
          <a:stretch/>
        </p:blipFill>
        <p:spPr>
          <a:xfrm>
            <a:off x="0" y="0"/>
            <a:ext cx="7543801" cy="5154931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EB013AE-CC28-C641-897C-DD7E0BE7A4B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105400" y="666750"/>
            <a:ext cx="4419600" cy="2468563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new model for employability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action research project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2018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880A4-6D11-224A-B2A5-89BDBE2542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4458221"/>
            <a:ext cx="924065" cy="32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06D57-4733-504E-AAEA-6FAD515E7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76750"/>
            <a:ext cx="914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9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933E26-F1B0-CA4C-9A2C-2C705CD66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" r="33332" b="-69"/>
          <a:stretch/>
        </p:blipFill>
        <p:spPr>
          <a:xfrm>
            <a:off x="4572001" y="-1"/>
            <a:ext cx="4571999" cy="514696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7AA443-C790-DA43-8F74-C15820E242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81150"/>
            <a:ext cx="3886200" cy="3382290"/>
          </a:xfrm>
        </p:spPr>
        <p:txBody>
          <a:bodyPr/>
          <a:lstStyle/>
          <a:p>
            <a:pPr marL="0" lvl="1" indent="0">
              <a:spcBef>
                <a:spcPts val="600"/>
              </a:spcBef>
              <a:buClr>
                <a:srgbClr val="5C5C5C"/>
              </a:buClr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Aim: 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To help students reflect more deeply about their experiences, their preferences and their skills</a:t>
            </a:r>
            <a:br>
              <a:rPr lang="en-GB" sz="16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</a:br>
            <a:r>
              <a:rPr lang="en-GB" sz="16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To help students articulate what they have learnt</a:t>
            </a:r>
          </a:p>
          <a:p>
            <a:pPr marL="0" lvl="1" indent="0">
              <a:spcBef>
                <a:spcPts val="600"/>
              </a:spcBef>
              <a:buClr>
                <a:srgbClr val="5C5C5C"/>
              </a:buClr>
              <a:buNone/>
            </a:pPr>
            <a:endParaRPr lang="en-GB" sz="16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0" lvl="1" indent="0">
              <a:spcBef>
                <a:spcPts val="600"/>
              </a:spcBef>
              <a:buClr>
                <a:srgbClr val="5C5C5C"/>
              </a:buClr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Facilitated workshop for Y9 and Y12</a:t>
            </a:r>
          </a:p>
          <a:p>
            <a:pPr marL="0" lvl="1" indent="0">
              <a:spcBef>
                <a:spcPts val="600"/>
              </a:spcBef>
              <a:buClr>
                <a:srgbClr val="5C5C5C"/>
              </a:buClr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Covering</a:t>
            </a:r>
          </a:p>
          <a:p>
            <a:pPr marL="0" lvl="1" indent="0">
              <a:spcBef>
                <a:spcPts val="600"/>
              </a:spcBef>
              <a:buClr>
                <a:srgbClr val="5C5C5C"/>
              </a:buClr>
              <a:buNone/>
            </a:pPr>
            <a:r>
              <a:rPr lang="en-GB" sz="16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Experiences, self perception, preferences, actions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17674-8171-DD4D-A09B-710787F2DC24}"/>
              </a:ext>
            </a:extLst>
          </p:cNvPr>
          <p:cNvCxnSpPr>
            <a:cxnSpLocks/>
          </p:cNvCxnSpPr>
          <p:nvPr/>
        </p:nvCxnSpPr>
        <p:spPr>
          <a:xfrm>
            <a:off x="457199" y="3067042"/>
            <a:ext cx="350520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ABBC1A3-C30B-1349-9010-899027D63330}"/>
              </a:ext>
            </a:extLst>
          </p:cNvPr>
          <p:cNvSpPr/>
          <p:nvPr/>
        </p:nvSpPr>
        <p:spPr bwMode="auto">
          <a:xfrm>
            <a:off x="1" y="361950"/>
            <a:ext cx="4572000" cy="952200"/>
          </a:xfrm>
          <a:prstGeom prst="rect">
            <a:avLst/>
          </a:prstGeom>
          <a:solidFill>
            <a:srgbClr val="F4D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D0399F-3246-AA4A-826B-AC1E3311CD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32107" y="4680405"/>
            <a:ext cx="924065" cy="3211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9D3B7A-5B7F-5D44-B748-E42DB6058B60}"/>
              </a:ext>
            </a:extLst>
          </p:cNvPr>
          <p:cNvSpPr/>
          <p:nvPr/>
        </p:nvSpPr>
        <p:spPr>
          <a:xfrm>
            <a:off x="359664" y="715474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students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5ABB0-BA52-A04B-8F1A-1A944602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346026"/>
            <a:ext cx="5638800" cy="353524"/>
          </a:xfrm>
        </p:spPr>
        <p:txBody>
          <a:bodyPr/>
          <a:lstStyle/>
          <a:p>
            <a:pPr algn="l">
              <a:lnSpc>
                <a:spcPts val="3800"/>
              </a:lnSpc>
            </a:pPr>
            <a:r>
              <a:rPr lang="en-GB" spc="-150" dirty="0"/>
              <a:t>A ‘Reflection’ session</a:t>
            </a:r>
            <a:endParaRPr lang="en-US" spc="-15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2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01558-5E23-994D-A4CC-DAA7B7EB1D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 rot="10800000">
            <a:off x="6575613" y="2800350"/>
            <a:ext cx="2057400" cy="1577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AC7740-DFA6-CF4D-A93C-BCF8C2D1A1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457200" y="1097279"/>
            <a:ext cx="2057400" cy="1577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0B0600-CDB8-2F40-8F8C-59442630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49420"/>
            <a:ext cx="5638800" cy="353524"/>
          </a:xfrm>
        </p:spPr>
        <p:txBody>
          <a:bodyPr/>
          <a:lstStyle/>
          <a:p>
            <a:r>
              <a:rPr lang="en-GB" spc="-1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Students found the Reflection session valuable</a:t>
            </a:r>
            <a:endParaRPr lang="en-US" spc="-15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92413-1A0D-7A41-BD0E-0467922E5D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1" y="1885950"/>
            <a:ext cx="7848599" cy="2772691"/>
          </a:xfrm>
        </p:spPr>
        <p:txBody>
          <a:bodyPr numCol="2" spcCol="720000" anchor="ctr"/>
          <a:lstStyle/>
          <a:p>
            <a:r>
              <a:rPr lang="en-GB" sz="1600" dirty="0"/>
              <a:t>“I learnt that people observe you in ways that you may not think.”</a:t>
            </a:r>
          </a:p>
          <a:p>
            <a:pPr algn="r"/>
            <a:r>
              <a:rPr lang="en-GB" sz="1600" b="1" dirty="0"/>
              <a:t>Year 12</a:t>
            </a:r>
          </a:p>
          <a:p>
            <a:pPr algn="r"/>
            <a:endParaRPr lang="en-GB" sz="1600" b="1" dirty="0"/>
          </a:p>
          <a:p>
            <a:r>
              <a:rPr lang="en-GB" sz="1600" dirty="0"/>
              <a:t>“Lots of time to reflect on ourselves and our future, which is a good and useful thing.”</a:t>
            </a:r>
          </a:p>
          <a:p>
            <a:pPr algn="r"/>
            <a:r>
              <a:rPr lang="en-GB" sz="1600" b="1" dirty="0"/>
              <a:t>Year 9</a:t>
            </a:r>
          </a:p>
          <a:p>
            <a:pPr algn="r"/>
            <a:endParaRPr lang="en-GB" sz="1600" b="1" dirty="0"/>
          </a:p>
          <a:p>
            <a:r>
              <a:rPr lang="en-GB" sz="1600" dirty="0"/>
              <a:t>“Loved the self-reflection because it allowed me to submerge into my interests.”</a:t>
            </a:r>
          </a:p>
          <a:p>
            <a:pPr algn="r"/>
            <a:r>
              <a:rPr lang="en-GB" sz="1600" b="1" dirty="0"/>
              <a:t>Year 12</a:t>
            </a:r>
          </a:p>
          <a:p>
            <a:pPr algn="r"/>
            <a:endParaRPr lang="en-GB" sz="1600" b="1" dirty="0"/>
          </a:p>
          <a:p>
            <a:pPr algn="r"/>
            <a:endParaRPr lang="en-GB" sz="1600" b="1" dirty="0"/>
          </a:p>
          <a:p>
            <a:pPr algn="r"/>
            <a:endParaRPr lang="en-GB" sz="1600" b="1" dirty="0"/>
          </a:p>
          <a:p>
            <a:r>
              <a:rPr lang="en-GB" sz="1600" dirty="0"/>
              <a:t>“It made me realise and open up to things and find out what others thought of me.”</a:t>
            </a:r>
          </a:p>
          <a:p>
            <a:pPr algn="r"/>
            <a:r>
              <a:rPr lang="en-GB" sz="1600" b="1" dirty="0"/>
              <a:t>Year 9</a:t>
            </a:r>
          </a:p>
          <a:p>
            <a:pPr algn="r"/>
            <a:endParaRPr lang="en-GB" sz="1600" b="1" dirty="0"/>
          </a:p>
          <a:p>
            <a:r>
              <a:rPr lang="en-GB" sz="1600" dirty="0"/>
              <a:t>“I really liked the different activities and how on the surface they seemed simple, but had a deeper meaning to help me figure out what I want to do in the future.”               </a:t>
            </a:r>
          </a:p>
          <a:p>
            <a:pPr algn="r"/>
            <a:r>
              <a:rPr lang="en-GB" sz="1600" b="1" dirty="0"/>
              <a:t>Year 12</a:t>
            </a:r>
          </a:p>
          <a:p>
            <a:pPr algn="r"/>
            <a:endParaRPr lang="en-GB" sz="1600" b="1" dirty="0"/>
          </a:p>
          <a:p>
            <a:pPr algn="r"/>
            <a:endParaRPr lang="en-GB" sz="1600" b="1" dirty="0"/>
          </a:p>
          <a:p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9D80D-0F6B-1543-811E-FB65C89434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2107" y="4680405"/>
            <a:ext cx="924065" cy="3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905F-8AF6-344A-9EB4-7B2017E5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It gave students momentum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DD33-2CB7-6445-81E9-8EE558B4E7D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4140" y="1182681"/>
            <a:ext cx="7619999" cy="3382290"/>
          </a:xfrm>
        </p:spPr>
        <p:txBody>
          <a:bodyPr/>
          <a:lstStyle/>
          <a:p>
            <a:r>
              <a:rPr lang="en-US" sz="2000" b="1" dirty="0"/>
              <a:t>Year 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C89DE-2208-5B45-B6B4-CF5CC231E2B2}"/>
              </a:ext>
            </a:extLst>
          </p:cNvPr>
          <p:cNvSpPr/>
          <p:nvPr/>
        </p:nvSpPr>
        <p:spPr>
          <a:xfrm>
            <a:off x="7416813" y="1276351"/>
            <a:ext cx="1082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12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A32D7DE-0950-E342-90E0-267A85A2D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800804"/>
              </p:ext>
            </p:extLst>
          </p:nvPr>
        </p:nvGraphicFramePr>
        <p:xfrm>
          <a:off x="1828800" y="1261212"/>
          <a:ext cx="2380879" cy="161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19A59D7-F039-6842-A0D8-89AA699E3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688638"/>
              </p:ext>
            </p:extLst>
          </p:nvPr>
        </p:nvGraphicFramePr>
        <p:xfrm>
          <a:off x="129235" y="2538050"/>
          <a:ext cx="1957073" cy="158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B279B74-318F-C344-BB35-5DD546E34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475718"/>
              </p:ext>
            </p:extLst>
          </p:nvPr>
        </p:nvGraphicFramePr>
        <p:xfrm>
          <a:off x="1656309" y="3023530"/>
          <a:ext cx="3493921" cy="148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B11CF21-1CAE-334A-9710-C6C41FE3D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923517"/>
              </p:ext>
            </p:extLst>
          </p:nvPr>
        </p:nvGraphicFramePr>
        <p:xfrm>
          <a:off x="4221783" y="1261212"/>
          <a:ext cx="2934952" cy="159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86278DD-9EC8-A344-A97D-6C7E34720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594049"/>
              </p:ext>
            </p:extLst>
          </p:nvPr>
        </p:nvGraphicFramePr>
        <p:xfrm>
          <a:off x="4462243" y="2918865"/>
          <a:ext cx="2624358" cy="163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FE44B8B-5070-9B43-AC5D-18AEBD3C7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505142"/>
              </p:ext>
            </p:extLst>
          </p:nvPr>
        </p:nvGraphicFramePr>
        <p:xfrm>
          <a:off x="6780399" y="1926066"/>
          <a:ext cx="2170534" cy="161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EEBE1A2-551B-244A-85F9-F12F9197D42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632107" y="4680405"/>
            <a:ext cx="924065" cy="321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1E2BAE-EA4A-064E-A758-17B7B11ECF9A}"/>
              </a:ext>
            </a:extLst>
          </p:cNvPr>
          <p:cNvCxnSpPr>
            <a:cxnSpLocks/>
          </p:cNvCxnSpPr>
          <p:nvPr/>
        </p:nvCxnSpPr>
        <p:spPr>
          <a:xfrm>
            <a:off x="4572000" y="1276351"/>
            <a:ext cx="0" cy="312419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C9427E6-0765-1F42-A890-9A8DB57AF02E}"/>
              </a:ext>
            </a:extLst>
          </p:cNvPr>
          <p:cNvGrpSpPr/>
          <p:nvPr/>
        </p:nvGrpSpPr>
        <p:grpSpPr>
          <a:xfrm>
            <a:off x="3161490" y="4504433"/>
            <a:ext cx="2785753" cy="276999"/>
            <a:chOff x="3331835" y="4568404"/>
            <a:chExt cx="2785753" cy="2769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6D91C8-50BD-DD47-B32F-883AC0691652}"/>
                </a:ext>
              </a:extLst>
            </p:cNvPr>
            <p:cNvSpPr/>
            <p:nvPr/>
          </p:nvSpPr>
          <p:spPr bwMode="auto">
            <a:xfrm>
              <a:off x="3331835" y="4613033"/>
              <a:ext cx="182533" cy="187741"/>
            </a:xfrm>
            <a:prstGeom prst="rect">
              <a:avLst/>
            </a:prstGeom>
            <a:solidFill>
              <a:srgbClr val="F4D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3E2018-27D9-DB44-9E0C-277FE4280686}"/>
                </a:ext>
              </a:extLst>
            </p:cNvPr>
            <p:cNvSpPr/>
            <p:nvPr/>
          </p:nvSpPr>
          <p:spPr>
            <a:xfrm>
              <a:off x="3499090" y="4568404"/>
              <a:ext cx="5934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Agree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B36017-9374-BE45-A774-C43E75EBCB53}"/>
                </a:ext>
              </a:extLst>
            </p:cNvPr>
            <p:cNvSpPr/>
            <p:nvPr/>
          </p:nvSpPr>
          <p:spPr bwMode="auto">
            <a:xfrm>
              <a:off x="4177830" y="4613033"/>
              <a:ext cx="182533" cy="187741"/>
            </a:xfrm>
            <a:prstGeom prst="rect">
              <a:avLst/>
            </a:prstGeom>
            <a:solidFill>
              <a:srgbClr val="7E7E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3231C9-DE09-D54F-8373-5C33C2F923F2}"/>
                </a:ext>
              </a:extLst>
            </p:cNvPr>
            <p:cNvSpPr/>
            <p:nvPr/>
          </p:nvSpPr>
          <p:spPr>
            <a:xfrm>
              <a:off x="4345085" y="4568404"/>
              <a:ext cx="7649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sure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A96F9E-E72D-564D-8721-2AFAEA763F33}"/>
                </a:ext>
              </a:extLst>
            </p:cNvPr>
            <p:cNvSpPr/>
            <p:nvPr/>
          </p:nvSpPr>
          <p:spPr bwMode="auto">
            <a:xfrm>
              <a:off x="5153320" y="4613033"/>
              <a:ext cx="182533" cy="187741"/>
            </a:xfrm>
            <a:prstGeom prst="rect">
              <a:avLst/>
            </a:pr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6004E7-3DD9-5D47-9529-E36FC21DB82E}"/>
                </a:ext>
              </a:extLst>
            </p:cNvPr>
            <p:cNvSpPr/>
            <p:nvPr/>
          </p:nvSpPr>
          <p:spPr>
            <a:xfrm>
              <a:off x="5320575" y="4568404"/>
              <a:ext cx="7970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Disagree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20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01558-5E23-994D-A4CC-DAA7B7EB1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944194" y="3706605"/>
            <a:ext cx="760245" cy="582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AC7740-DFA6-CF4D-A93C-BCF8C2D1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34" y="1581150"/>
            <a:ext cx="733132" cy="562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0B0600-CDB8-2F40-8F8C-59442630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9013"/>
            <a:ext cx="5638800" cy="353524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Teachers saw value in the framework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9D80D-0F6B-1543-811E-FB65C89434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2107" y="4680405"/>
            <a:ext cx="924065" cy="321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CF12BB-1350-554F-98ED-4346C46F331F}"/>
              </a:ext>
            </a:extLst>
          </p:cNvPr>
          <p:cNvSpPr/>
          <p:nvPr/>
        </p:nvSpPr>
        <p:spPr>
          <a:xfrm>
            <a:off x="6477000" y="2359688"/>
            <a:ext cx="235590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a great stimulus for reflection of what we do and how we do it.”</a:t>
            </a:r>
          </a:p>
          <a:p>
            <a:pPr algn="r" defTabSz="914400">
              <a:spcBef>
                <a:spcPct val="20000"/>
              </a:spcBef>
              <a:buClr>
                <a:schemeClr val="accent5">
                  <a:lumMod val="50000"/>
                </a:schemeClr>
              </a:buClr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Teacher, School 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BC2FF3-E4E4-D947-8AA7-4D2AF14F5095}"/>
              </a:ext>
            </a:extLst>
          </p:cNvPr>
          <p:cNvSpPr/>
          <p:nvPr/>
        </p:nvSpPr>
        <p:spPr bwMode="auto">
          <a:xfrm>
            <a:off x="154004" y="1359851"/>
            <a:ext cx="6094396" cy="3165508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vert="horz" wrap="square" lIns="180000" tIns="108000" rIns="18000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resource to develop a whole school careers strategy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you to assess and audit your offer and identify gaps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don’t do enough reflecting and articulating around employability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impact of the provision we offer students?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want more support to take forward into the classroom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directed questions ‘How does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subject…’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4A6559-9CF0-634E-BF59-423202DCE88D}"/>
              </a:ext>
            </a:extLst>
          </p:cNvPr>
          <p:cNvCxnSpPr>
            <a:cxnSpLocks/>
          </p:cNvCxnSpPr>
          <p:nvPr/>
        </p:nvCxnSpPr>
        <p:spPr>
          <a:xfrm>
            <a:off x="6248400" y="1581150"/>
            <a:ext cx="0" cy="29442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7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5C98-778E-4449-B651-CDCBAB25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What have we learnt so far?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2E2457-E60B-D147-8252-837E471187AA}"/>
              </a:ext>
            </a:extLst>
          </p:cNvPr>
          <p:cNvGrpSpPr/>
          <p:nvPr/>
        </p:nvGrpSpPr>
        <p:grpSpPr>
          <a:xfrm>
            <a:off x="324121" y="1504950"/>
            <a:ext cx="8495758" cy="2895600"/>
            <a:chOff x="740625" y="1809749"/>
            <a:chExt cx="9693025" cy="19812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01AF58-E76D-F64D-8BD3-A3798176ADCD}"/>
                </a:ext>
              </a:extLst>
            </p:cNvPr>
            <p:cNvSpPr/>
            <p:nvPr/>
          </p:nvSpPr>
          <p:spPr bwMode="auto">
            <a:xfrm>
              <a:off x="740625" y="1809751"/>
              <a:ext cx="1781621" cy="198119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144000" rIns="9000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1200"/>
                </a:spcBef>
                <a:buClr>
                  <a:schemeClr val="accent2"/>
                </a:buClr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framework is proving a useful tool to help us think about employability in the round, to fill gaps and make more of opportunities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E09567-1A95-274E-9F21-52BBB17A98E7}"/>
                </a:ext>
              </a:extLst>
            </p:cNvPr>
            <p:cNvSpPr/>
            <p:nvPr/>
          </p:nvSpPr>
          <p:spPr bwMode="auto">
            <a:xfrm>
              <a:off x="2722839" y="1809750"/>
              <a:ext cx="1781621" cy="1981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144000" rIns="9000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1200"/>
                </a:spcBef>
                <a:buClr>
                  <a:schemeClr val="accent2"/>
                </a:buClr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element gives a different but equally important perspective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8C0341-56DF-8A45-B9D6-F8D765EBCDB5}"/>
                </a:ext>
              </a:extLst>
            </p:cNvPr>
            <p:cNvSpPr/>
            <p:nvPr/>
          </p:nvSpPr>
          <p:spPr bwMode="auto">
            <a:xfrm>
              <a:off x="4705053" y="1809750"/>
              <a:ext cx="1781621" cy="1981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144000" rIns="9000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1200"/>
                </a:spcBef>
                <a:buClr>
                  <a:schemeClr val="accent2"/>
                </a:buClr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works for teachers, employers and young people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240DFB-91C3-974B-B3C1-4C9AD883612E}"/>
                </a:ext>
              </a:extLst>
            </p:cNvPr>
            <p:cNvSpPr/>
            <p:nvPr/>
          </p:nvSpPr>
          <p:spPr bwMode="auto">
            <a:xfrm>
              <a:off x="6678541" y="1809749"/>
              <a:ext cx="1781621" cy="1981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144000" rIns="9000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1200"/>
                </a:spcBef>
                <a:buClr>
                  <a:schemeClr val="accent2"/>
                </a:buClr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Reflection: particularly the quality of reflection – appears to be the weakest link currently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74FC62-B62D-5B4C-8BC5-2A37BD88ECA6}"/>
                </a:ext>
              </a:extLst>
            </p:cNvPr>
            <p:cNvSpPr/>
            <p:nvPr/>
          </p:nvSpPr>
          <p:spPr bwMode="auto">
            <a:xfrm>
              <a:off x="8652029" y="1809749"/>
              <a:ext cx="1781621" cy="19812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144000" rIns="9000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1200"/>
                </a:spcBef>
                <a:buClr>
                  <a:schemeClr val="accent2"/>
                </a:buClr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have the greatest potential for empowering young people to consider their next 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3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58FB-6629-E647-A23A-3FF59598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9013"/>
            <a:ext cx="5638800" cy="353524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Next steps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BA5B-AF00-5445-8460-CF868D793B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276351"/>
            <a:ext cx="3016468" cy="3382290"/>
          </a:xfrm>
        </p:spPr>
        <p:txBody>
          <a:bodyPr/>
          <a:lstStyle/>
          <a:p>
            <a:r>
              <a:rPr lang="en-US" sz="1600" b="1" dirty="0"/>
              <a:t>Further testing and refinement, working with School 21</a:t>
            </a:r>
          </a:p>
          <a:p>
            <a:endParaRPr lang="en-US" sz="1600" b="1" dirty="0"/>
          </a:p>
          <a:p>
            <a:r>
              <a:rPr lang="en-US" sz="1600" b="1" dirty="0"/>
              <a:t>Potential to develop</a:t>
            </a:r>
          </a:p>
          <a:p>
            <a:r>
              <a:rPr lang="en-US" sz="1600" dirty="0"/>
              <a:t>‘Product’ for teachers / schools to use </a:t>
            </a:r>
          </a:p>
          <a:p>
            <a:r>
              <a:rPr lang="en-US" sz="1600" dirty="0"/>
              <a:t>Audit tool for client </a:t>
            </a:r>
            <a:r>
              <a:rPr lang="en-US" sz="1600" dirty="0" err="1"/>
              <a:t>programmes</a:t>
            </a:r>
            <a:endParaRPr lang="en-US" sz="1600" dirty="0"/>
          </a:p>
          <a:p>
            <a:r>
              <a:rPr lang="en-US" sz="1600" dirty="0"/>
              <a:t>Reflection module to enhance existing activity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F81CF-C016-394D-A5D9-878509FBE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r="21912"/>
          <a:stretch/>
        </p:blipFill>
        <p:spPr>
          <a:xfrm>
            <a:off x="3886201" y="0"/>
            <a:ext cx="54102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AB2F2-862F-40CF-9A13-22C6D81B6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26"/>
          <a:stretch/>
        </p:blipFill>
        <p:spPr>
          <a:xfrm>
            <a:off x="3886201" y="0"/>
            <a:ext cx="54721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8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4C56-F47A-0241-87AD-61A22FFE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5638800" cy="353524"/>
          </a:xfrm>
        </p:spPr>
        <p:txBody>
          <a:bodyPr/>
          <a:lstStyle/>
          <a:p>
            <a:pPr algn="l"/>
            <a:r>
              <a:rPr lang="en-US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488D3-4407-D848-B405-3C121B1067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200" y="1170660"/>
            <a:ext cx="4572000" cy="3382290"/>
          </a:xfrm>
        </p:spPr>
        <p:txBody>
          <a:bodyPr lIns="0"/>
          <a:lstStyle/>
          <a:p>
            <a:pPr marL="450850"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1600" b="1" dirty="0">
                <a:solidFill>
                  <a:schemeClr val="bg1"/>
                </a:solidFill>
              </a:rPr>
              <a:t>Labour market:</a:t>
            </a:r>
            <a:r>
              <a:rPr lang="en-GB" sz="1600" b="1" dirty="0"/>
              <a:t> </a:t>
            </a:r>
            <a:br>
              <a:rPr lang="en-GB" sz="1600" b="1" dirty="0"/>
            </a:br>
            <a:r>
              <a:rPr lang="en-GB" sz="1600" dirty="0">
                <a:solidFill>
                  <a:schemeClr val="bg1"/>
                </a:solidFill>
              </a:rPr>
              <a:t>Complex, competitive, changing rapidly</a:t>
            </a:r>
          </a:p>
          <a:p>
            <a:pPr marL="450850"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1600" b="1" dirty="0">
                <a:solidFill>
                  <a:schemeClr val="bg1"/>
                </a:solidFill>
              </a:rPr>
              <a:t>Young people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Academic success is not enough</a:t>
            </a:r>
          </a:p>
          <a:p>
            <a:pPr marL="45085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how the labour market works</a:t>
            </a:r>
          </a:p>
          <a:p>
            <a:pPr marL="45085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skills they know people will pay for</a:t>
            </a:r>
          </a:p>
          <a:p>
            <a:pPr marL="45085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themselves to potential employers</a:t>
            </a:r>
          </a:p>
          <a:p>
            <a:pPr marL="45085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rejection</a:t>
            </a:r>
          </a:p>
          <a:p>
            <a:pPr marL="45085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and apply their knowledge and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98322-9608-E64E-B23D-8613E22EC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r="36814"/>
          <a:stretch/>
        </p:blipFill>
        <p:spPr>
          <a:xfrm>
            <a:off x="4840953" y="0"/>
            <a:ext cx="4303047" cy="51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5C98-778E-4449-B651-CDCBAB25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09" y="311398"/>
            <a:ext cx="8211591" cy="353524"/>
          </a:xfrm>
        </p:spPr>
        <p:txBody>
          <a:bodyPr/>
          <a:lstStyle/>
          <a:p>
            <a:pPr algn="l">
              <a:lnSpc>
                <a:spcPts val="3800"/>
              </a:lnSpc>
            </a:pPr>
            <a:r>
              <a:rPr lang="en-GB" dirty="0"/>
              <a:t>Employability valued but not well understood</a:t>
            </a:r>
            <a:endParaRPr lang="en-US" sz="32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01AF58-E76D-F64D-8BD3-A3798176ADCD}"/>
              </a:ext>
            </a:extLst>
          </p:cNvPr>
          <p:cNvSpPr/>
          <p:nvPr/>
        </p:nvSpPr>
        <p:spPr bwMode="auto">
          <a:xfrm>
            <a:off x="609601" y="1352551"/>
            <a:ext cx="2402385" cy="2133600"/>
          </a:xfrm>
          <a:prstGeom prst="rect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play their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…but need help with how to add value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09567-1A95-274E-9F21-52BBB17A98E7}"/>
              </a:ext>
            </a:extLst>
          </p:cNvPr>
          <p:cNvSpPr/>
          <p:nvPr/>
        </p:nvSpPr>
        <p:spPr bwMode="auto">
          <a:xfrm>
            <a:off x="3370809" y="1352550"/>
            <a:ext cx="2496591" cy="2133600"/>
          </a:xfrm>
          <a:prstGeom prst="rect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 the value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bring</a:t>
            </a:r>
          </a:p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need help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needs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C0341-56DF-8A45-B9D6-F8D765EBCDB5}"/>
              </a:ext>
            </a:extLst>
          </p:cNvPr>
          <p:cNvSpPr/>
          <p:nvPr/>
        </p:nvSpPr>
        <p:spPr bwMode="auto">
          <a:xfrm>
            <a:off x="6132016" y="1352550"/>
            <a:ext cx="2402385" cy="2133600"/>
          </a:xfrm>
          <a:prstGeom prst="rect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</a:t>
            </a:r>
          </a:p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importance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employability</a:t>
            </a:r>
          </a:p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struggle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articulate their experiences / skills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28556E-7EC5-904C-A988-3DB58AC7370C}"/>
              </a:ext>
            </a:extLst>
          </p:cNvPr>
          <p:cNvSpPr/>
          <p:nvPr/>
        </p:nvSpPr>
        <p:spPr bwMode="auto">
          <a:xfrm>
            <a:off x="609601" y="4095751"/>
            <a:ext cx="7924800" cy="41049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 simple, memorable and coherent framework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AF09C55-7402-F84C-80F3-FEB4DDFD9577}"/>
              </a:ext>
            </a:extLst>
          </p:cNvPr>
          <p:cNvSpPr/>
          <p:nvPr/>
        </p:nvSpPr>
        <p:spPr bwMode="auto">
          <a:xfrm rot="10800000">
            <a:off x="4029223" y="3688324"/>
            <a:ext cx="1085553" cy="255026"/>
          </a:xfrm>
          <a:prstGeom prst="triangle">
            <a:avLst>
              <a:gd name="adj" fmla="val 4887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5C5C5C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5B738C-8E2A-744F-B9B6-8D2C7252CF7C}"/>
              </a:ext>
            </a:extLst>
          </p:cNvPr>
          <p:cNvCxnSpPr>
            <a:cxnSpLocks/>
          </p:cNvCxnSpPr>
          <p:nvPr/>
        </p:nvCxnSpPr>
        <p:spPr>
          <a:xfrm>
            <a:off x="599926" y="3683618"/>
            <a:ext cx="7934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53F9-8D9D-654B-BE5A-4C0DEE24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9013"/>
            <a:ext cx="5638800" cy="353524"/>
          </a:xfrm>
        </p:spPr>
        <p:txBody>
          <a:bodyPr/>
          <a:lstStyle/>
          <a:p>
            <a:pPr algn="l"/>
            <a:r>
              <a:rPr lang="en-GB" dirty="0"/>
              <a:t>We started with the existing evidence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A355-C2DF-704A-B0B5-12A5335AFF6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2401" y="2114550"/>
            <a:ext cx="8534400" cy="1066799"/>
          </a:xfrm>
        </p:spPr>
        <p:txBody>
          <a:bodyPr numCol="3" spcCol="180000"/>
          <a:lstStyle/>
          <a:p>
            <a:pPr marL="0" lvl="1" indent="0" algn="ctr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Commission for </a:t>
            </a:r>
            <a:b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&amp; Skills </a:t>
            </a:r>
            <a:b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[now defunct]</a:t>
            </a:r>
          </a:p>
          <a:p>
            <a:pPr marL="0" lvl="1" indent="0" algn="ctr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endParaRPr lang="en-GB" sz="160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Employers </a:t>
            </a:r>
            <a:b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Taskforce research library </a:t>
            </a:r>
            <a:b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seminars</a:t>
            </a:r>
          </a:p>
          <a:p>
            <a:pPr marL="0" lvl="1" indent="0" algn="ctr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endParaRPr lang="en-GB" sz="160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CBI research and policy papers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787A5-ED0B-024B-9130-B463A0BEA756}"/>
              </a:ext>
            </a:extLst>
          </p:cNvPr>
          <p:cNvSpPr/>
          <p:nvPr/>
        </p:nvSpPr>
        <p:spPr>
          <a:xfrm>
            <a:off x="152400" y="4048587"/>
            <a:ext cx="8915400" cy="984885"/>
          </a:xfrm>
          <a:prstGeom prst="rect">
            <a:avLst/>
          </a:prstGeom>
        </p:spPr>
        <p:txBody>
          <a:bodyPr wrap="square" numCol="3" spcCol="180000">
            <a:spAutoFit/>
          </a:bodyPr>
          <a:lstStyle/>
          <a:p>
            <a:pPr marL="0" lvl="1" indent="0" algn="ctr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Policy Institute</a:t>
            </a:r>
            <a:b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/Pearson research</a:t>
            </a:r>
          </a:p>
          <a:p>
            <a:pPr marL="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endParaRPr lang="en-GB" sz="160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OECD analysis</a:t>
            </a:r>
          </a:p>
          <a:p>
            <a:pPr marL="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endParaRPr lang="en-GB" sz="160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endParaRPr lang="en-GB" sz="160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EdComs</a:t>
            </a: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client projects </a:t>
            </a:r>
            <a:b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research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7D58E-6C30-E44B-90A4-860A64C50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5888"/>
            <a:ext cx="1600200" cy="737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FD4F24-8F45-8C47-A4A4-AF7656637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8942"/>
            <a:ext cx="2005997" cy="686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427D1-DA92-E447-AD56-8BE3FE5B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4"/>
          <a:stretch/>
        </p:blipFill>
        <p:spPr>
          <a:xfrm>
            <a:off x="6629400" y="1328261"/>
            <a:ext cx="1384300" cy="5072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6D7DF1-2B2E-A94B-8A09-051DF64D3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55" y="3282949"/>
            <a:ext cx="1270690" cy="6640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141C6C-45CC-B047-A397-646EAA999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7" y="3275678"/>
            <a:ext cx="1215638" cy="5793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9ECF34-38B1-5747-A1BA-2594B52293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24425"/>
            <a:ext cx="1963765" cy="6037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20555B-0159-D34C-A0C2-51CA171D9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12734"/>
            <a:ext cx="1421616" cy="8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5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14665-8DA7-B344-8846-60BA49280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" r="13779"/>
          <a:stretch/>
        </p:blipFill>
        <p:spPr>
          <a:xfrm>
            <a:off x="4578927" y="-12595"/>
            <a:ext cx="4565073" cy="51560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A355-C2DF-704A-B0B5-12A5335AFF6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6346" y="1733550"/>
            <a:ext cx="4047054" cy="3382290"/>
          </a:xfrm>
        </p:spPr>
        <p:txBody>
          <a:bodyPr/>
          <a:lstStyle/>
          <a:p>
            <a:pPr marL="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capital is a concept to help us understand why some young people participate in post-16 science and others do not. </a:t>
            </a:r>
          </a:p>
          <a:p>
            <a:pPr marL="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 identified eight dimensions of science capital that together comprise what you know, how you think, who you know, and what you do.</a:t>
            </a:r>
          </a:p>
          <a:p>
            <a:pPr marL="0" lvl="1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a comprehensive and person-centred approach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22CB5-8D2E-5D49-9AA4-B9C884F75D8C}"/>
              </a:ext>
            </a:extLst>
          </p:cNvPr>
          <p:cNvSpPr/>
          <p:nvPr/>
        </p:nvSpPr>
        <p:spPr bwMode="auto">
          <a:xfrm>
            <a:off x="0" y="60377"/>
            <a:ext cx="4572000" cy="1444573"/>
          </a:xfrm>
          <a:prstGeom prst="rect">
            <a:avLst/>
          </a:prstGeom>
          <a:solidFill>
            <a:srgbClr val="F4D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953F9-8D9D-654B-BE5A-4C0DEE24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46" y="-195237"/>
            <a:ext cx="4197927" cy="1955800"/>
          </a:xfrm>
        </p:spPr>
        <p:txBody>
          <a:bodyPr/>
          <a:lstStyle/>
          <a:p>
            <a:pPr algn="l">
              <a:lnSpc>
                <a:spcPts val="3600"/>
              </a:lnSpc>
            </a:pPr>
            <a:r>
              <a:rPr lang="en-GB" dirty="0"/>
              <a:t>Inspired by research </a:t>
            </a:r>
            <a:br>
              <a:rPr lang="en-GB" dirty="0"/>
            </a:br>
            <a:r>
              <a:rPr lang="en-GB" dirty="0"/>
              <a:t>on ‘Science Capital’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6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275C-83C6-9348-84FF-545BEC4A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83" y="345465"/>
            <a:ext cx="5638800" cy="353524"/>
          </a:xfrm>
        </p:spPr>
        <p:txBody>
          <a:bodyPr/>
          <a:lstStyle/>
          <a:p>
            <a:pPr algn="l"/>
            <a:r>
              <a:rPr lang="en-GB" spc="-50" dirty="0"/>
              <a:t>Our Employability Capital framework</a:t>
            </a:r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BE18DAB-7A7D-7243-8C6E-0BBEE87592B1}"/>
              </a:ext>
            </a:extLst>
          </p:cNvPr>
          <p:cNvSpPr/>
          <p:nvPr/>
        </p:nvSpPr>
        <p:spPr bwMode="auto">
          <a:xfrm>
            <a:off x="6781800" y="1653261"/>
            <a:ext cx="878351" cy="299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20604A4-356B-0642-812F-3994E0CCD994}"/>
              </a:ext>
            </a:extLst>
          </p:cNvPr>
          <p:cNvSpPr txBox="1"/>
          <p:nvPr/>
        </p:nvSpPr>
        <p:spPr>
          <a:xfrm>
            <a:off x="6781800" y="1953821"/>
            <a:ext cx="234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have the skills employers want”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4C89BAF-7162-C544-B335-2BEF642442F2}"/>
              </a:ext>
            </a:extLst>
          </p:cNvPr>
          <p:cNvSpPr/>
          <p:nvPr/>
        </p:nvSpPr>
        <p:spPr bwMode="auto">
          <a:xfrm>
            <a:off x="1185816" y="1710603"/>
            <a:ext cx="1547105" cy="39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defTabSz="914400">
              <a:defRPr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F599540-1722-3F45-81C3-5E882E8C0080}"/>
              </a:ext>
            </a:extLst>
          </p:cNvPr>
          <p:cNvSpPr txBox="1"/>
          <p:nvPr/>
        </p:nvSpPr>
        <p:spPr>
          <a:xfrm>
            <a:off x="1185816" y="2030021"/>
            <a:ext cx="2148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know how to find out about work”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0CFF6E-7E1F-854E-81FF-7527DE0AF016}"/>
              </a:ext>
            </a:extLst>
          </p:cNvPr>
          <p:cNvGrpSpPr/>
          <p:nvPr/>
        </p:nvGrpSpPr>
        <p:grpSpPr>
          <a:xfrm>
            <a:off x="704797" y="1852796"/>
            <a:ext cx="422556" cy="524673"/>
            <a:chOff x="2530304" y="-1325087"/>
            <a:chExt cx="422556" cy="524673"/>
          </a:xfrm>
        </p:grpSpPr>
        <p:sp>
          <p:nvSpPr>
            <p:cNvPr id="100" name="Freeform 75">
              <a:extLst>
                <a:ext uri="{FF2B5EF4-FFF2-40B4-BE49-F238E27FC236}">
                  <a16:creationId xmlns:a16="http://schemas.microsoft.com/office/drawing/2014/main" id="{47A9C237-F2B3-1648-A3BE-AEDD986BF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0304" y="-1325087"/>
              <a:ext cx="422556" cy="524673"/>
            </a:xfrm>
            <a:custGeom>
              <a:avLst/>
              <a:gdLst>
                <a:gd name="T0" fmla="*/ 805 w 1612"/>
                <a:gd name="T1" fmla="*/ 1820 h 1999"/>
                <a:gd name="T2" fmla="*/ 805 w 1612"/>
                <a:gd name="T3" fmla="*/ 1820 h 1999"/>
                <a:gd name="T4" fmla="*/ 179 w 1612"/>
                <a:gd name="T5" fmla="*/ 1193 h 1999"/>
                <a:gd name="T6" fmla="*/ 805 w 1612"/>
                <a:gd name="T7" fmla="*/ 567 h 1999"/>
                <a:gd name="T8" fmla="*/ 1432 w 1612"/>
                <a:gd name="T9" fmla="*/ 1193 h 1999"/>
                <a:gd name="T10" fmla="*/ 805 w 1612"/>
                <a:gd name="T11" fmla="*/ 1820 h 1999"/>
                <a:gd name="T12" fmla="*/ 805 w 1612"/>
                <a:gd name="T13" fmla="*/ 1820 h 1999"/>
                <a:gd name="T14" fmla="*/ 806 w 1612"/>
                <a:gd name="T15" fmla="*/ 108 h 1999"/>
                <a:gd name="T16" fmla="*/ 806 w 1612"/>
                <a:gd name="T17" fmla="*/ 108 h 1999"/>
                <a:gd name="T18" fmla="*/ 924 w 1612"/>
                <a:gd name="T19" fmla="*/ 220 h 1999"/>
                <a:gd name="T20" fmla="*/ 870 w 1612"/>
                <a:gd name="T21" fmla="*/ 319 h 1999"/>
                <a:gd name="T22" fmla="*/ 870 w 1612"/>
                <a:gd name="T23" fmla="*/ 288 h 1999"/>
                <a:gd name="T24" fmla="*/ 803 w 1612"/>
                <a:gd name="T25" fmla="*/ 234 h 1999"/>
                <a:gd name="T26" fmla="*/ 737 w 1612"/>
                <a:gd name="T27" fmla="*/ 288 h 1999"/>
                <a:gd name="T28" fmla="*/ 737 w 1612"/>
                <a:gd name="T29" fmla="*/ 319 h 1999"/>
                <a:gd name="T30" fmla="*/ 686 w 1612"/>
                <a:gd name="T31" fmla="*/ 220 h 1999"/>
                <a:gd name="T32" fmla="*/ 806 w 1612"/>
                <a:gd name="T33" fmla="*/ 108 h 1999"/>
                <a:gd name="T34" fmla="*/ 806 w 1612"/>
                <a:gd name="T35" fmla="*/ 108 h 1999"/>
                <a:gd name="T36" fmla="*/ 936 w 1612"/>
                <a:gd name="T37" fmla="*/ 398 h 1999"/>
                <a:gd name="T38" fmla="*/ 936 w 1612"/>
                <a:gd name="T39" fmla="*/ 398 h 1999"/>
                <a:gd name="T40" fmla="*/ 1026 w 1612"/>
                <a:gd name="T41" fmla="*/ 220 h 1999"/>
                <a:gd name="T42" fmla="*/ 806 w 1612"/>
                <a:gd name="T43" fmla="*/ 0 h 1999"/>
                <a:gd name="T44" fmla="*/ 585 w 1612"/>
                <a:gd name="T45" fmla="*/ 220 h 1999"/>
                <a:gd name="T46" fmla="*/ 675 w 1612"/>
                <a:gd name="T47" fmla="*/ 398 h 1999"/>
                <a:gd name="T48" fmla="*/ 0 w 1612"/>
                <a:gd name="T49" fmla="*/ 1193 h 1999"/>
                <a:gd name="T50" fmla="*/ 805 w 1612"/>
                <a:gd name="T51" fmla="*/ 1999 h 1999"/>
                <a:gd name="T52" fmla="*/ 1612 w 1612"/>
                <a:gd name="T53" fmla="*/ 1193 h 1999"/>
                <a:gd name="T54" fmla="*/ 936 w 1612"/>
                <a:gd name="T55" fmla="*/ 398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2" h="1999">
                  <a:moveTo>
                    <a:pt x="805" y="1820"/>
                  </a:moveTo>
                  <a:lnTo>
                    <a:pt x="805" y="1820"/>
                  </a:lnTo>
                  <a:cubicBezTo>
                    <a:pt x="460" y="1820"/>
                    <a:pt x="179" y="1539"/>
                    <a:pt x="179" y="1193"/>
                  </a:cubicBezTo>
                  <a:cubicBezTo>
                    <a:pt x="179" y="848"/>
                    <a:pt x="460" y="567"/>
                    <a:pt x="805" y="567"/>
                  </a:cubicBezTo>
                  <a:cubicBezTo>
                    <a:pt x="1151" y="567"/>
                    <a:pt x="1432" y="848"/>
                    <a:pt x="1432" y="1193"/>
                  </a:cubicBezTo>
                  <a:cubicBezTo>
                    <a:pt x="1432" y="1539"/>
                    <a:pt x="1151" y="1820"/>
                    <a:pt x="805" y="1820"/>
                  </a:cubicBezTo>
                  <a:lnTo>
                    <a:pt x="805" y="1820"/>
                  </a:lnTo>
                  <a:close/>
                  <a:moveTo>
                    <a:pt x="806" y="108"/>
                  </a:moveTo>
                  <a:lnTo>
                    <a:pt x="806" y="108"/>
                  </a:lnTo>
                  <a:cubicBezTo>
                    <a:pt x="868" y="108"/>
                    <a:pt x="924" y="158"/>
                    <a:pt x="924" y="220"/>
                  </a:cubicBezTo>
                  <a:cubicBezTo>
                    <a:pt x="924" y="263"/>
                    <a:pt x="897" y="300"/>
                    <a:pt x="870" y="319"/>
                  </a:cubicBezTo>
                  <a:lnTo>
                    <a:pt x="870" y="288"/>
                  </a:lnTo>
                  <a:cubicBezTo>
                    <a:pt x="870" y="258"/>
                    <a:pt x="833" y="234"/>
                    <a:pt x="803" y="234"/>
                  </a:cubicBezTo>
                  <a:cubicBezTo>
                    <a:pt x="774" y="234"/>
                    <a:pt x="737" y="258"/>
                    <a:pt x="737" y="288"/>
                  </a:cubicBezTo>
                  <a:lnTo>
                    <a:pt x="737" y="319"/>
                  </a:lnTo>
                  <a:cubicBezTo>
                    <a:pt x="723" y="300"/>
                    <a:pt x="686" y="263"/>
                    <a:pt x="686" y="220"/>
                  </a:cubicBezTo>
                  <a:cubicBezTo>
                    <a:pt x="686" y="158"/>
                    <a:pt x="743" y="108"/>
                    <a:pt x="806" y="108"/>
                  </a:cubicBezTo>
                  <a:lnTo>
                    <a:pt x="806" y="108"/>
                  </a:lnTo>
                  <a:close/>
                  <a:moveTo>
                    <a:pt x="936" y="398"/>
                  </a:moveTo>
                  <a:lnTo>
                    <a:pt x="936" y="398"/>
                  </a:lnTo>
                  <a:cubicBezTo>
                    <a:pt x="991" y="358"/>
                    <a:pt x="1026" y="293"/>
                    <a:pt x="1026" y="220"/>
                  </a:cubicBezTo>
                  <a:cubicBezTo>
                    <a:pt x="1026" y="99"/>
                    <a:pt x="927" y="0"/>
                    <a:pt x="806" y="0"/>
                  </a:cubicBezTo>
                  <a:cubicBezTo>
                    <a:pt x="684" y="0"/>
                    <a:pt x="585" y="99"/>
                    <a:pt x="585" y="220"/>
                  </a:cubicBezTo>
                  <a:cubicBezTo>
                    <a:pt x="585" y="293"/>
                    <a:pt x="620" y="358"/>
                    <a:pt x="675" y="398"/>
                  </a:cubicBezTo>
                  <a:cubicBezTo>
                    <a:pt x="292" y="461"/>
                    <a:pt x="0" y="793"/>
                    <a:pt x="0" y="1193"/>
                  </a:cubicBezTo>
                  <a:cubicBezTo>
                    <a:pt x="0" y="1639"/>
                    <a:pt x="360" y="1999"/>
                    <a:pt x="805" y="1999"/>
                  </a:cubicBezTo>
                  <a:cubicBezTo>
                    <a:pt x="1251" y="1999"/>
                    <a:pt x="1612" y="1639"/>
                    <a:pt x="1612" y="1193"/>
                  </a:cubicBezTo>
                  <a:cubicBezTo>
                    <a:pt x="1612" y="793"/>
                    <a:pt x="1319" y="461"/>
                    <a:pt x="936" y="398"/>
                  </a:cubicBezTo>
                  <a:close/>
                </a:path>
              </a:pathLst>
            </a:custGeom>
            <a:solidFill>
              <a:srgbClr val="F4D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9470C68-F4E4-D94F-9D0A-E0E147BF1B84}"/>
                </a:ext>
              </a:extLst>
            </p:cNvPr>
            <p:cNvGrpSpPr/>
            <p:nvPr/>
          </p:nvGrpSpPr>
          <p:grpSpPr>
            <a:xfrm>
              <a:off x="2577490" y="-1168037"/>
              <a:ext cx="328185" cy="320438"/>
              <a:chOff x="2577490" y="-1168037"/>
              <a:chExt cx="328185" cy="320438"/>
            </a:xfrm>
          </p:grpSpPr>
          <p:sp>
            <p:nvSpPr>
              <p:cNvPr id="98" name="Freeform 73">
                <a:extLst>
                  <a:ext uri="{FF2B5EF4-FFF2-40B4-BE49-F238E27FC236}">
                    <a16:creationId xmlns:a16="http://schemas.microsoft.com/office/drawing/2014/main" id="{A24AD265-6659-CE4C-BBDB-5D56D03E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046" y="-893376"/>
                <a:ext cx="45072" cy="45777"/>
              </a:xfrm>
              <a:custGeom>
                <a:avLst/>
                <a:gdLst>
                  <a:gd name="T0" fmla="*/ 87 w 173"/>
                  <a:gd name="T1" fmla="*/ 0 h 173"/>
                  <a:gd name="T2" fmla="*/ 87 w 173"/>
                  <a:gd name="T3" fmla="*/ 0 h 173"/>
                  <a:gd name="T4" fmla="*/ 0 w 173"/>
                  <a:gd name="T5" fmla="*/ 87 h 173"/>
                  <a:gd name="T6" fmla="*/ 87 w 173"/>
                  <a:gd name="T7" fmla="*/ 173 h 173"/>
                  <a:gd name="T8" fmla="*/ 173 w 173"/>
                  <a:gd name="T9" fmla="*/ 87 h 173"/>
                  <a:gd name="T10" fmla="*/ 87 w 17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73">
                    <a:moveTo>
                      <a:pt x="87" y="0"/>
                    </a:moveTo>
                    <a:lnTo>
                      <a:pt x="87" y="0"/>
                    </a:lnTo>
                    <a:cubicBezTo>
                      <a:pt x="39" y="0"/>
                      <a:pt x="0" y="39"/>
                      <a:pt x="0" y="87"/>
                    </a:cubicBezTo>
                    <a:cubicBezTo>
                      <a:pt x="0" y="134"/>
                      <a:pt x="39" y="173"/>
                      <a:pt x="87" y="173"/>
                    </a:cubicBezTo>
                    <a:cubicBezTo>
                      <a:pt x="134" y="173"/>
                      <a:pt x="173" y="134"/>
                      <a:pt x="173" y="87"/>
                    </a:cubicBezTo>
                    <a:cubicBezTo>
                      <a:pt x="173" y="39"/>
                      <a:pt x="134" y="0"/>
                      <a:pt x="87" y="0"/>
                    </a:cubicBezTo>
                    <a:close/>
                  </a:path>
                </a:pathLst>
              </a:custGeom>
              <a:solidFill>
                <a:srgbClr val="F4D6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74">
                <a:extLst>
                  <a:ext uri="{FF2B5EF4-FFF2-40B4-BE49-F238E27FC236}">
                    <a16:creationId xmlns:a16="http://schemas.microsoft.com/office/drawing/2014/main" id="{5E62588C-CB0E-714E-978A-8C6E36CD5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888" y="-1083553"/>
                <a:ext cx="163388" cy="163388"/>
              </a:xfrm>
              <a:custGeom>
                <a:avLst/>
                <a:gdLst>
                  <a:gd name="T0" fmla="*/ 312 w 623"/>
                  <a:gd name="T1" fmla="*/ 420 h 623"/>
                  <a:gd name="T2" fmla="*/ 312 w 623"/>
                  <a:gd name="T3" fmla="*/ 420 h 623"/>
                  <a:gd name="T4" fmla="*/ 203 w 623"/>
                  <a:gd name="T5" fmla="*/ 312 h 623"/>
                  <a:gd name="T6" fmla="*/ 312 w 623"/>
                  <a:gd name="T7" fmla="*/ 204 h 623"/>
                  <a:gd name="T8" fmla="*/ 420 w 623"/>
                  <a:gd name="T9" fmla="*/ 312 h 623"/>
                  <a:gd name="T10" fmla="*/ 312 w 623"/>
                  <a:gd name="T11" fmla="*/ 420 h 623"/>
                  <a:gd name="T12" fmla="*/ 312 w 623"/>
                  <a:gd name="T13" fmla="*/ 420 h 623"/>
                  <a:gd name="T14" fmla="*/ 461 w 623"/>
                  <a:gd name="T15" fmla="*/ 243 h 623"/>
                  <a:gd name="T16" fmla="*/ 461 w 623"/>
                  <a:gd name="T17" fmla="*/ 243 h 623"/>
                  <a:gd name="T18" fmla="*/ 380 w 623"/>
                  <a:gd name="T19" fmla="*/ 163 h 623"/>
                  <a:gd name="T20" fmla="*/ 45 w 623"/>
                  <a:gd name="T21" fmla="*/ 14 h 623"/>
                  <a:gd name="T22" fmla="*/ 13 w 623"/>
                  <a:gd name="T23" fmla="*/ 45 h 623"/>
                  <a:gd name="T24" fmla="*/ 162 w 623"/>
                  <a:gd name="T25" fmla="*/ 381 h 623"/>
                  <a:gd name="T26" fmla="*/ 242 w 623"/>
                  <a:gd name="T27" fmla="*/ 461 h 623"/>
                  <a:gd name="T28" fmla="*/ 578 w 623"/>
                  <a:gd name="T29" fmla="*/ 610 h 623"/>
                  <a:gd name="T30" fmla="*/ 609 w 623"/>
                  <a:gd name="T31" fmla="*/ 579 h 623"/>
                  <a:gd name="T32" fmla="*/ 461 w 623"/>
                  <a:gd name="T33" fmla="*/ 24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3" h="623">
                    <a:moveTo>
                      <a:pt x="312" y="420"/>
                    </a:moveTo>
                    <a:lnTo>
                      <a:pt x="312" y="420"/>
                    </a:lnTo>
                    <a:cubicBezTo>
                      <a:pt x="252" y="420"/>
                      <a:pt x="203" y="372"/>
                      <a:pt x="203" y="312"/>
                    </a:cubicBezTo>
                    <a:cubicBezTo>
                      <a:pt x="203" y="253"/>
                      <a:pt x="252" y="204"/>
                      <a:pt x="312" y="204"/>
                    </a:cubicBezTo>
                    <a:cubicBezTo>
                      <a:pt x="371" y="204"/>
                      <a:pt x="420" y="253"/>
                      <a:pt x="420" y="312"/>
                    </a:cubicBezTo>
                    <a:cubicBezTo>
                      <a:pt x="420" y="372"/>
                      <a:pt x="371" y="420"/>
                      <a:pt x="312" y="420"/>
                    </a:cubicBezTo>
                    <a:lnTo>
                      <a:pt x="312" y="420"/>
                    </a:lnTo>
                    <a:close/>
                    <a:moveTo>
                      <a:pt x="461" y="243"/>
                    </a:moveTo>
                    <a:lnTo>
                      <a:pt x="461" y="243"/>
                    </a:lnTo>
                    <a:cubicBezTo>
                      <a:pt x="447" y="212"/>
                      <a:pt x="411" y="176"/>
                      <a:pt x="380" y="163"/>
                    </a:cubicBezTo>
                    <a:lnTo>
                      <a:pt x="45" y="14"/>
                    </a:lnTo>
                    <a:cubicBezTo>
                      <a:pt x="14" y="0"/>
                      <a:pt x="0" y="14"/>
                      <a:pt x="13" y="45"/>
                    </a:cubicBezTo>
                    <a:lnTo>
                      <a:pt x="162" y="381"/>
                    </a:lnTo>
                    <a:cubicBezTo>
                      <a:pt x="176" y="411"/>
                      <a:pt x="212" y="448"/>
                      <a:pt x="242" y="461"/>
                    </a:cubicBezTo>
                    <a:lnTo>
                      <a:pt x="578" y="610"/>
                    </a:lnTo>
                    <a:cubicBezTo>
                      <a:pt x="609" y="623"/>
                      <a:pt x="623" y="609"/>
                      <a:pt x="609" y="579"/>
                    </a:cubicBezTo>
                    <a:lnTo>
                      <a:pt x="461" y="243"/>
                    </a:lnTo>
                    <a:close/>
                  </a:path>
                </a:pathLst>
              </a:custGeom>
              <a:solidFill>
                <a:srgbClr val="F4D6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76">
                <a:extLst>
                  <a:ext uri="{FF2B5EF4-FFF2-40B4-BE49-F238E27FC236}">
                    <a16:creationId xmlns:a16="http://schemas.microsoft.com/office/drawing/2014/main" id="{DE86F907-EA69-084E-853B-2FDE08F6A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603" y="-1034932"/>
                <a:ext cx="45072" cy="45777"/>
              </a:xfrm>
              <a:custGeom>
                <a:avLst/>
                <a:gdLst>
                  <a:gd name="T0" fmla="*/ 87 w 173"/>
                  <a:gd name="T1" fmla="*/ 173 h 173"/>
                  <a:gd name="T2" fmla="*/ 87 w 173"/>
                  <a:gd name="T3" fmla="*/ 173 h 173"/>
                  <a:gd name="T4" fmla="*/ 173 w 173"/>
                  <a:gd name="T5" fmla="*/ 86 h 173"/>
                  <a:gd name="T6" fmla="*/ 87 w 173"/>
                  <a:gd name="T7" fmla="*/ 0 h 173"/>
                  <a:gd name="T8" fmla="*/ 0 w 173"/>
                  <a:gd name="T9" fmla="*/ 86 h 173"/>
                  <a:gd name="T10" fmla="*/ 87 w 173"/>
                  <a:gd name="T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73">
                    <a:moveTo>
                      <a:pt x="87" y="173"/>
                    </a:moveTo>
                    <a:lnTo>
                      <a:pt x="87" y="173"/>
                    </a:lnTo>
                    <a:cubicBezTo>
                      <a:pt x="134" y="173"/>
                      <a:pt x="173" y="134"/>
                      <a:pt x="173" y="86"/>
                    </a:cubicBezTo>
                    <a:cubicBezTo>
                      <a:pt x="173" y="39"/>
                      <a:pt x="134" y="0"/>
                      <a:pt x="87" y="0"/>
                    </a:cubicBezTo>
                    <a:cubicBezTo>
                      <a:pt x="39" y="0"/>
                      <a:pt x="0" y="39"/>
                      <a:pt x="0" y="86"/>
                    </a:cubicBezTo>
                    <a:cubicBezTo>
                      <a:pt x="0" y="134"/>
                      <a:pt x="39" y="173"/>
                      <a:pt x="87" y="173"/>
                    </a:cubicBezTo>
                    <a:close/>
                  </a:path>
                </a:pathLst>
              </a:custGeom>
              <a:solidFill>
                <a:srgbClr val="F4D6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77">
                <a:extLst>
                  <a:ext uri="{FF2B5EF4-FFF2-40B4-BE49-F238E27FC236}">
                    <a16:creationId xmlns:a16="http://schemas.microsoft.com/office/drawing/2014/main" id="{AEE56120-137C-2544-93AC-66CE1F902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412" y="-1168037"/>
                <a:ext cx="52820" cy="54933"/>
              </a:xfrm>
              <a:custGeom>
                <a:avLst/>
                <a:gdLst>
                  <a:gd name="T0" fmla="*/ 40 w 203"/>
                  <a:gd name="T1" fmla="*/ 211 h 211"/>
                  <a:gd name="T2" fmla="*/ 40 w 203"/>
                  <a:gd name="T3" fmla="*/ 211 h 211"/>
                  <a:gd name="T4" fmla="*/ 80 w 203"/>
                  <a:gd name="T5" fmla="*/ 181 h 211"/>
                  <a:gd name="T6" fmla="*/ 80 w 203"/>
                  <a:gd name="T7" fmla="*/ 105 h 211"/>
                  <a:gd name="T8" fmla="*/ 169 w 203"/>
                  <a:gd name="T9" fmla="*/ 202 h 211"/>
                  <a:gd name="T10" fmla="*/ 186 w 203"/>
                  <a:gd name="T11" fmla="*/ 211 h 211"/>
                  <a:gd name="T12" fmla="*/ 189 w 203"/>
                  <a:gd name="T13" fmla="*/ 209 h 211"/>
                  <a:gd name="T14" fmla="*/ 200 w 203"/>
                  <a:gd name="T15" fmla="*/ 181 h 211"/>
                  <a:gd name="T16" fmla="*/ 200 w 203"/>
                  <a:gd name="T17" fmla="*/ 33 h 211"/>
                  <a:gd name="T18" fmla="*/ 186 w 203"/>
                  <a:gd name="T19" fmla="*/ 3 h 211"/>
                  <a:gd name="T20" fmla="*/ 173 w 203"/>
                  <a:gd name="T21" fmla="*/ 33 h 211"/>
                  <a:gd name="T22" fmla="*/ 173 w 203"/>
                  <a:gd name="T23" fmla="*/ 109 h 211"/>
                  <a:gd name="T24" fmla="*/ 66 w 203"/>
                  <a:gd name="T25" fmla="*/ 12 h 211"/>
                  <a:gd name="T26" fmla="*/ 26 w 203"/>
                  <a:gd name="T27" fmla="*/ 5 h 211"/>
                  <a:gd name="T28" fmla="*/ 0 w 203"/>
                  <a:gd name="T29" fmla="*/ 33 h 211"/>
                  <a:gd name="T30" fmla="*/ 0 w 203"/>
                  <a:gd name="T31" fmla="*/ 181 h 211"/>
                  <a:gd name="T32" fmla="*/ 40 w 203"/>
                  <a:gd name="T3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211">
                    <a:moveTo>
                      <a:pt x="40" y="211"/>
                    </a:moveTo>
                    <a:lnTo>
                      <a:pt x="40" y="211"/>
                    </a:lnTo>
                    <a:cubicBezTo>
                      <a:pt x="56" y="211"/>
                      <a:pt x="80" y="198"/>
                      <a:pt x="80" y="181"/>
                    </a:cubicBezTo>
                    <a:lnTo>
                      <a:pt x="80" y="105"/>
                    </a:lnTo>
                    <a:lnTo>
                      <a:pt x="169" y="202"/>
                    </a:lnTo>
                    <a:cubicBezTo>
                      <a:pt x="174" y="208"/>
                      <a:pt x="178" y="211"/>
                      <a:pt x="186" y="211"/>
                    </a:cubicBezTo>
                    <a:cubicBezTo>
                      <a:pt x="190" y="211"/>
                      <a:pt x="186" y="210"/>
                      <a:pt x="189" y="209"/>
                    </a:cubicBezTo>
                    <a:cubicBezTo>
                      <a:pt x="201" y="204"/>
                      <a:pt x="200" y="193"/>
                      <a:pt x="200" y="181"/>
                    </a:cubicBezTo>
                    <a:lnTo>
                      <a:pt x="200" y="33"/>
                    </a:lnTo>
                    <a:cubicBezTo>
                      <a:pt x="200" y="16"/>
                      <a:pt x="203" y="3"/>
                      <a:pt x="186" y="3"/>
                    </a:cubicBezTo>
                    <a:cubicBezTo>
                      <a:pt x="170" y="3"/>
                      <a:pt x="173" y="16"/>
                      <a:pt x="173" y="33"/>
                    </a:cubicBezTo>
                    <a:lnTo>
                      <a:pt x="173" y="109"/>
                    </a:lnTo>
                    <a:lnTo>
                      <a:pt x="66" y="12"/>
                    </a:lnTo>
                    <a:cubicBezTo>
                      <a:pt x="58" y="3"/>
                      <a:pt x="37" y="0"/>
                      <a:pt x="26" y="5"/>
                    </a:cubicBezTo>
                    <a:cubicBezTo>
                      <a:pt x="15" y="10"/>
                      <a:pt x="0" y="21"/>
                      <a:pt x="0" y="33"/>
                    </a:cubicBezTo>
                    <a:lnTo>
                      <a:pt x="0" y="181"/>
                    </a:lnTo>
                    <a:cubicBezTo>
                      <a:pt x="0" y="198"/>
                      <a:pt x="23" y="211"/>
                      <a:pt x="40" y="211"/>
                    </a:cubicBezTo>
                    <a:close/>
                  </a:path>
                </a:pathLst>
              </a:custGeom>
              <a:solidFill>
                <a:srgbClr val="F4D6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78">
                <a:extLst>
                  <a:ext uri="{FF2B5EF4-FFF2-40B4-BE49-F238E27FC236}">
                    <a16:creationId xmlns:a16="http://schemas.microsoft.com/office/drawing/2014/main" id="{FC102A17-B682-7043-BCAB-69C9B2335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490" y="-1034932"/>
                <a:ext cx="45072" cy="45777"/>
              </a:xfrm>
              <a:custGeom>
                <a:avLst/>
                <a:gdLst>
                  <a:gd name="T0" fmla="*/ 86 w 173"/>
                  <a:gd name="T1" fmla="*/ 173 h 173"/>
                  <a:gd name="T2" fmla="*/ 86 w 173"/>
                  <a:gd name="T3" fmla="*/ 173 h 173"/>
                  <a:gd name="T4" fmla="*/ 173 w 173"/>
                  <a:gd name="T5" fmla="*/ 86 h 173"/>
                  <a:gd name="T6" fmla="*/ 86 w 173"/>
                  <a:gd name="T7" fmla="*/ 0 h 173"/>
                  <a:gd name="T8" fmla="*/ 0 w 173"/>
                  <a:gd name="T9" fmla="*/ 86 h 173"/>
                  <a:gd name="T10" fmla="*/ 86 w 173"/>
                  <a:gd name="T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73">
                    <a:moveTo>
                      <a:pt x="86" y="173"/>
                    </a:moveTo>
                    <a:lnTo>
                      <a:pt x="86" y="173"/>
                    </a:lnTo>
                    <a:cubicBezTo>
                      <a:pt x="134" y="173"/>
                      <a:pt x="173" y="134"/>
                      <a:pt x="173" y="86"/>
                    </a:cubicBezTo>
                    <a:cubicBezTo>
                      <a:pt x="173" y="39"/>
                      <a:pt x="134" y="0"/>
                      <a:pt x="86" y="0"/>
                    </a:cubicBezTo>
                    <a:cubicBezTo>
                      <a:pt x="39" y="0"/>
                      <a:pt x="0" y="39"/>
                      <a:pt x="0" y="86"/>
                    </a:cubicBezTo>
                    <a:cubicBezTo>
                      <a:pt x="0" y="134"/>
                      <a:pt x="39" y="173"/>
                      <a:pt x="86" y="173"/>
                    </a:cubicBezTo>
                    <a:close/>
                  </a:path>
                </a:pathLst>
              </a:custGeom>
              <a:solidFill>
                <a:srgbClr val="F4D6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2209BD-0420-A34E-8732-D27239924A38}"/>
              </a:ext>
            </a:extLst>
          </p:cNvPr>
          <p:cNvGrpSpPr/>
          <p:nvPr/>
        </p:nvGrpSpPr>
        <p:grpSpPr>
          <a:xfrm>
            <a:off x="685800" y="3524086"/>
            <a:ext cx="447224" cy="416336"/>
            <a:chOff x="-1169423" y="4128355"/>
            <a:chExt cx="447224" cy="416336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DDF2F25-E81E-C044-B776-EF072FA0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0560" y="4128355"/>
              <a:ext cx="368361" cy="338271"/>
            </a:xfrm>
            <a:custGeom>
              <a:avLst/>
              <a:gdLst>
                <a:gd name="T0" fmla="*/ 170 w 1216"/>
                <a:gd name="T1" fmla="*/ 467 h 1117"/>
                <a:gd name="T2" fmla="*/ 170 w 1216"/>
                <a:gd name="T3" fmla="*/ 467 h 1117"/>
                <a:gd name="T4" fmla="*/ 51 w 1216"/>
                <a:gd name="T5" fmla="*/ 465 h 1117"/>
                <a:gd name="T6" fmla="*/ 32 w 1216"/>
                <a:gd name="T7" fmla="*/ 600 h 1117"/>
                <a:gd name="T8" fmla="*/ 361 w 1216"/>
                <a:gd name="T9" fmla="*/ 1037 h 1117"/>
                <a:gd name="T10" fmla="*/ 397 w 1216"/>
                <a:gd name="T11" fmla="*/ 1071 h 1117"/>
                <a:gd name="T12" fmla="*/ 604 w 1216"/>
                <a:gd name="T13" fmla="*/ 1031 h 1117"/>
                <a:gd name="T14" fmla="*/ 609 w 1216"/>
                <a:gd name="T15" fmla="*/ 1024 h 1117"/>
                <a:gd name="T16" fmla="*/ 1190 w 1216"/>
                <a:gd name="T17" fmla="*/ 161 h 1117"/>
                <a:gd name="T18" fmla="*/ 1174 w 1216"/>
                <a:gd name="T19" fmla="*/ 35 h 1117"/>
                <a:gd name="T20" fmla="*/ 1038 w 1216"/>
                <a:gd name="T21" fmla="*/ 43 h 1117"/>
                <a:gd name="T22" fmla="*/ 459 w 1216"/>
                <a:gd name="T23" fmla="*/ 699 h 1117"/>
                <a:gd name="T24" fmla="*/ 170 w 1216"/>
                <a:gd name="T25" fmla="*/ 467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6" h="1117">
                  <a:moveTo>
                    <a:pt x="170" y="467"/>
                  </a:moveTo>
                  <a:lnTo>
                    <a:pt x="170" y="467"/>
                  </a:lnTo>
                  <a:cubicBezTo>
                    <a:pt x="136" y="440"/>
                    <a:pt x="87" y="438"/>
                    <a:pt x="51" y="465"/>
                  </a:cubicBezTo>
                  <a:cubicBezTo>
                    <a:pt x="8" y="497"/>
                    <a:pt x="0" y="557"/>
                    <a:pt x="32" y="600"/>
                  </a:cubicBezTo>
                  <a:lnTo>
                    <a:pt x="361" y="1037"/>
                  </a:lnTo>
                  <a:cubicBezTo>
                    <a:pt x="371" y="1050"/>
                    <a:pt x="383" y="1062"/>
                    <a:pt x="397" y="1071"/>
                  </a:cubicBezTo>
                  <a:cubicBezTo>
                    <a:pt x="465" y="1117"/>
                    <a:pt x="558" y="1099"/>
                    <a:pt x="604" y="1031"/>
                  </a:cubicBezTo>
                  <a:lnTo>
                    <a:pt x="609" y="1024"/>
                  </a:lnTo>
                  <a:lnTo>
                    <a:pt x="1190" y="161"/>
                  </a:lnTo>
                  <a:cubicBezTo>
                    <a:pt x="1216" y="121"/>
                    <a:pt x="1210" y="67"/>
                    <a:pt x="1174" y="35"/>
                  </a:cubicBezTo>
                  <a:cubicBezTo>
                    <a:pt x="1134" y="0"/>
                    <a:pt x="1073" y="4"/>
                    <a:pt x="1038" y="43"/>
                  </a:cubicBezTo>
                  <a:lnTo>
                    <a:pt x="459" y="699"/>
                  </a:lnTo>
                  <a:lnTo>
                    <a:pt x="170" y="467"/>
                  </a:lnTo>
                  <a:close/>
                </a:path>
              </a:pathLst>
            </a:custGeom>
            <a:solidFill>
              <a:srgbClr val="F4D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D40DDD-4983-6B41-ADD9-11AB20BC9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9423" y="4185276"/>
              <a:ext cx="358603" cy="359415"/>
            </a:xfrm>
            <a:custGeom>
              <a:avLst/>
              <a:gdLst>
                <a:gd name="T0" fmla="*/ 221 w 1186"/>
                <a:gd name="T1" fmla="*/ 0 h 1186"/>
                <a:gd name="T2" fmla="*/ 221 w 1186"/>
                <a:gd name="T3" fmla="*/ 0 h 1186"/>
                <a:gd name="T4" fmla="*/ 0 w 1186"/>
                <a:gd name="T5" fmla="*/ 227 h 1186"/>
                <a:gd name="T6" fmla="*/ 0 w 1186"/>
                <a:gd name="T7" fmla="*/ 952 h 1186"/>
                <a:gd name="T8" fmla="*/ 221 w 1186"/>
                <a:gd name="T9" fmla="*/ 1186 h 1186"/>
                <a:gd name="T10" fmla="*/ 946 w 1186"/>
                <a:gd name="T11" fmla="*/ 1186 h 1186"/>
                <a:gd name="T12" fmla="*/ 1186 w 1186"/>
                <a:gd name="T13" fmla="*/ 952 h 1186"/>
                <a:gd name="T14" fmla="*/ 1186 w 1186"/>
                <a:gd name="T15" fmla="*/ 576 h 1186"/>
                <a:gd name="T16" fmla="*/ 1026 w 1186"/>
                <a:gd name="T17" fmla="*/ 796 h 1186"/>
                <a:gd name="T18" fmla="*/ 1026 w 1186"/>
                <a:gd name="T19" fmla="*/ 952 h 1186"/>
                <a:gd name="T20" fmla="*/ 946 w 1186"/>
                <a:gd name="T21" fmla="*/ 1040 h 1186"/>
                <a:gd name="T22" fmla="*/ 221 w 1186"/>
                <a:gd name="T23" fmla="*/ 1040 h 1186"/>
                <a:gd name="T24" fmla="*/ 133 w 1186"/>
                <a:gd name="T25" fmla="*/ 952 h 1186"/>
                <a:gd name="T26" fmla="*/ 133 w 1186"/>
                <a:gd name="T27" fmla="*/ 227 h 1186"/>
                <a:gd name="T28" fmla="*/ 221 w 1186"/>
                <a:gd name="T29" fmla="*/ 146 h 1186"/>
                <a:gd name="T30" fmla="*/ 902 w 1186"/>
                <a:gd name="T31" fmla="*/ 146 h 1186"/>
                <a:gd name="T32" fmla="*/ 1021 w 1186"/>
                <a:gd name="T33" fmla="*/ 12 h 1186"/>
                <a:gd name="T34" fmla="*/ 946 w 1186"/>
                <a:gd name="T35" fmla="*/ 0 h 1186"/>
                <a:gd name="T36" fmla="*/ 221 w 1186"/>
                <a:gd name="T37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6" h="1186">
                  <a:moveTo>
                    <a:pt x="221" y="0"/>
                  </a:moveTo>
                  <a:lnTo>
                    <a:pt x="221" y="0"/>
                  </a:lnTo>
                  <a:cubicBezTo>
                    <a:pt x="95" y="0"/>
                    <a:pt x="0" y="101"/>
                    <a:pt x="0" y="227"/>
                  </a:cubicBezTo>
                  <a:lnTo>
                    <a:pt x="0" y="952"/>
                  </a:lnTo>
                  <a:cubicBezTo>
                    <a:pt x="0" y="1078"/>
                    <a:pt x="95" y="1186"/>
                    <a:pt x="221" y="1186"/>
                  </a:cubicBezTo>
                  <a:lnTo>
                    <a:pt x="946" y="1186"/>
                  </a:lnTo>
                  <a:cubicBezTo>
                    <a:pt x="1072" y="1186"/>
                    <a:pt x="1186" y="1078"/>
                    <a:pt x="1186" y="952"/>
                  </a:cubicBezTo>
                  <a:lnTo>
                    <a:pt x="1186" y="576"/>
                  </a:lnTo>
                  <a:lnTo>
                    <a:pt x="1026" y="796"/>
                  </a:lnTo>
                  <a:lnTo>
                    <a:pt x="1026" y="952"/>
                  </a:lnTo>
                  <a:cubicBezTo>
                    <a:pt x="1026" y="997"/>
                    <a:pt x="991" y="1040"/>
                    <a:pt x="946" y="1040"/>
                  </a:cubicBezTo>
                  <a:lnTo>
                    <a:pt x="221" y="1040"/>
                  </a:lnTo>
                  <a:cubicBezTo>
                    <a:pt x="176" y="1040"/>
                    <a:pt x="133" y="997"/>
                    <a:pt x="133" y="952"/>
                  </a:cubicBezTo>
                  <a:lnTo>
                    <a:pt x="133" y="227"/>
                  </a:lnTo>
                  <a:cubicBezTo>
                    <a:pt x="133" y="182"/>
                    <a:pt x="176" y="146"/>
                    <a:pt x="221" y="146"/>
                  </a:cubicBezTo>
                  <a:lnTo>
                    <a:pt x="902" y="146"/>
                  </a:lnTo>
                  <a:lnTo>
                    <a:pt x="1021" y="12"/>
                  </a:lnTo>
                  <a:cubicBezTo>
                    <a:pt x="997" y="4"/>
                    <a:pt x="972" y="0"/>
                    <a:pt x="946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F4D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3D0A927-0FFE-7141-9858-2DF4F2357F29}"/>
              </a:ext>
            </a:extLst>
          </p:cNvPr>
          <p:cNvSpPr/>
          <p:nvPr/>
        </p:nvSpPr>
        <p:spPr bwMode="auto">
          <a:xfrm>
            <a:off x="1136185" y="3376796"/>
            <a:ext cx="1232717" cy="404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defTabSz="914400">
              <a:defRPr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100CB5D-D65C-3847-AD05-56A306896A2C}"/>
              </a:ext>
            </a:extLst>
          </p:cNvPr>
          <p:cNvSpPr txBox="1"/>
          <p:nvPr/>
        </p:nvSpPr>
        <p:spPr>
          <a:xfrm>
            <a:off x="1136185" y="3704747"/>
            <a:ext cx="192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can experience what being at work is like”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DD8D719-61E5-8A4E-A557-9152E4FFF41D}"/>
              </a:ext>
            </a:extLst>
          </p:cNvPr>
          <p:cNvSpPr/>
          <p:nvPr/>
        </p:nvSpPr>
        <p:spPr bwMode="auto">
          <a:xfrm>
            <a:off x="6821444" y="3325085"/>
            <a:ext cx="1611122" cy="363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7658275-34CA-2642-B2A2-0D809A31E47B}"/>
              </a:ext>
            </a:extLst>
          </p:cNvPr>
          <p:cNvSpPr txBox="1"/>
          <p:nvPr/>
        </p:nvSpPr>
        <p:spPr>
          <a:xfrm>
            <a:off x="6796160" y="3688799"/>
            <a:ext cx="166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can get ideas from different people”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F67AE5-52E3-C34F-A83A-93C743ACBAAD}"/>
              </a:ext>
            </a:extLst>
          </p:cNvPr>
          <p:cNvGrpSpPr/>
          <p:nvPr/>
        </p:nvGrpSpPr>
        <p:grpSpPr>
          <a:xfrm>
            <a:off x="6310071" y="1740456"/>
            <a:ext cx="385720" cy="340940"/>
            <a:chOff x="10224333" y="1448235"/>
            <a:chExt cx="385720" cy="340940"/>
          </a:xfrm>
        </p:grpSpPr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E4741CED-E455-4E4A-806E-704E9119F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4333" y="1759321"/>
              <a:ext cx="385720" cy="29854"/>
            </a:xfrm>
            <a:custGeom>
              <a:avLst/>
              <a:gdLst>
                <a:gd name="T0" fmla="*/ 75 w 1735"/>
                <a:gd name="T1" fmla="*/ 133 h 133"/>
                <a:gd name="T2" fmla="*/ 75 w 1735"/>
                <a:gd name="T3" fmla="*/ 133 h 133"/>
                <a:gd name="T4" fmla="*/ 1660 w 1735"/>
                <a:gd name="T5" fmla="*/ 133 h 133"/>
                <a:gd name="T6" fmla="*/ 1735 w 1735"/>
                <a:gd name="T7" fmla="*/ 66 h 133"/>
                <a:gd name="T8" fmla="*/ 1660 w 1735"/>
                <a:gd name="T9" fmla="*/ 0 h 133"/>
                <a:gd name="T10" fmla="*/ 75 w 1735"/>
                <a:gd name="T11" fmla="*/ 0 h 133"/>
                <a:gd name="T12" fmla="*/ 0 w 1735"/>
                <a:gd name="T13" fmla="*/ 66 h 133"/>
                <a:gd name="T14" fmla="*/ 75 w 1735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5" h="133">
                  <a:moveTo>
                    <a:pt x="75" y="133"/>
                  </a:moveTo>
                  <a:lnTo>
                    <a:pt x="75" y="133"/>
                  </a:lnTo>
                  <a:lnTo>
                    <a:pt x="1660" y="133"/>
                  </a:lnTo>
                  <a:cubicBezTo>
                    <a:pt x="1702" y="133"/>
                    <a:pt x="1735" y="108"/>
                    <a:pt x="1735" y="66"/>
                  </a:cubicBezTo>
                  <a:cubicBezTo>
                    <a:pt x="1735" y="25"/>
                    <a:pt x="1702" y="0"/>
                    <a:pt x="1660" y="0"/>
                  </a:cubicBezTo>
                  <a:lnTo>
                    <a:pt x="75" y="0"/>
                  </a:lnTo>
                  <a:cubicBezTo>
                    <a:pt x="33" y="0"/>
                    <a:pt x="0" y="25"/>
                    <a:pt x="0" y="66"/>
                  </a:cubicBezTo>
                  <a:cubicBezTo>
                    <a:pt x="0" y="108"/>
                    <a:pt x="33" y="133"/>
                    <a:pt x="75" y="133"/>
                  </a:cubicBezTo>
                  <a:close/>
                </a:path>
              </a:pathLst>
            </a:custGeom>
            <a:solidFill>
              <a:srgbClr val="F4D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0A9F768E-158F-EA44-A9DC-C9A61AB48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3294" y="1501376"/>
              <a:ext cx="50156" cy="228089"/>
            </a:xfrm>
            <a:custGeom>
              <a:avLst/>
              <a:gdLst>
                <a:gd name="T0" fmla="*/ 0 w 226"/>
                <a:gd name="T1" fmla="*/ 0 h 1026"/>
                <a:gd name="T2" fmla="*/ 0 w 226"/>
                <a:gd name="T3" fmla="*/ 0 h 1026"/>
                <a:gd name="T4" fmla="*/ 226 w 226"/>
                <a:gd name="T5" fmla="*/ 0 h 1026"/>
                <a:gd name="T6" fmla="*/ 226 w 226"/>
                <a:gd name="T7" fmla="*/ 1026 h 1026"/>
                <a:gd name="T8" fmla="*/ 0 w 226"/>
                <a:gd name="T9" fmla="*/ 1026 h 1026"/>
                <a:gd name="T10" fmla="*/ 0 w 226"/>
                <a:gd name="T11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026">
                  <a:moveTo>
                    <a:pt x="0" y="0"/>
                  </a:moveTo>
                  <a:lnTo>
                    <a:pt x="0" y="0"/>
                  </a:lnTo>
                  <a:lnTo>
                    <a:pt x="226" y="0"/>
                  </a:lnTo>
                  <a:lnTo>
                    <a:pt x="226" y="1026"/>
                  </a:lnTo>
                  <a:lnTo>
                    <a:pt x="0" y="1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/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85109ACA-1D45-4945-87BE-1AE6168DC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304" y="1448235"/>
              <a:ext cx="56127" cy="281230"/>
            </a:xfrm>
            <a:custGeom>
              <a:avLst/>
              <a:gdLst>
                <a:gd name="T0" fmla="*/ 0 w 253"/>
                <a:gd name="T1" fmla="*/ 0 h 1266"/>
                <a:gd name="T2" fmla="*/ 0 w 253"/>
                <a:gd name="T3" fmla="*/ 0 h 1266"/>
                <a:gd name="T4" fmla="*/ 253 w 253"/>
                <a:gd name="T5" fmla="*/ 0 h 1266"/>
                <a:gd name="T6" fmla="*/ 253 w 253"/>
                <a:gd name="T7" fmla="*/ 1266 h 1266"/>
                <a:gd name="T8" fmla="*/ 0 w 253"/>
                <a:gd name="T9" fmla="*/ 1266 h 1266"/>
                <a:gd name="T10" fmla="*/ 0 w 253"/>
                <a:gd name="T11" fmla="*/ 0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1266">
                  <a:moveTo>
                    <a:pt x="0" y="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266"/>
                  </a:lnTo>
                  <a:lnTo>
                    <a:pt x="0" y="1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D81DDB85-EE88-5449-9CA5-0B96E707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314" y="1590343"/>
              <a:ext cx="47170" cy="139123"/>
            </a:xfrm>
            <a:custGeom>
              <a:avLst/>
              <a:gdLst>
                <a:gd name="T0" fmla="*/ 0 w 213"/>
                <a:gd name="T1" fmla="*/ 0 h 626"/>
                <a:gd name="T2" fmla="*/ 0 w 213"/>
                <a:gd name="T3" fmla="*/ 0 h 626"/>
                <a:gd name="T4" fmla="*/ 213 w 213"/>
                <a:gd name="T5" fmla="*/ 0 h 626"/>
                <a:gd name="T6" fmla="*/ 213 w 213"/>
                <a:gd name="T7" fmla="*/ 626 h 626"/>
                <a:gd name="T8" fmla="*/ 0 w 213"/>
                <a:gd name="T9" fmla="*/ 626 h 626"/>
                <a:gd name="T10" fmla="*/ 0 w 213"/>
                <a:gd name="T11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626">
                  <a:moveTo>
                    <a:pt x="0" y="0"/>
                  </a:moveTo>
                  <a:lnTo>
                    <a:pt x="0" y="0"/>
                  </a:lnTo>
                  <a:lnTo>
                    <a:pt x="213" y="0"/>
                  </a:lnTo>
                  <a:lnTo>
                    <a:pt x="213" y="626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/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2B164AA8-8355-E64B-8CC6-0983F3E9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4368" y="1546159"/>
              <a:ext cx="53141" cy="183308"/>
            </a:xfrm>
            <a:custGeom>
              <a:avLst/>
              <a:gdLst>
                <a:gd name="T0" fmla="*/ 0 w 240"/>
                <a:gd name="T1" fmla="*/ 0 h 826"/>
                <a:gd name="T2" fmla="*/ 0 w 240"/>
                <a:gd name="T3" fmla="*/ 0 h 826"/>
                <a:gd name="T4" fmla="*/ 240 w 240"/>
                <a:gd name="T5" fmla="*/ 0 h 826"/>
                <a:gd name="T6" fmla="*/ 240 w 240"/>
                <a:gd name="T7" fmla="*/ 826 h 826"/>
                <a:gd name="T8" fmla="*/ 0 w 240"/>
                <a:gd name="T9" fmla="*/ 826 h 826"/>
                <a:gd name="T10" fmla="*/ 0 w 240"/>
                <a:gd name="T11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826">
                  <a:moveTo>
                    <a:pt x="0" y="0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826"/>
                  </a:lnTo>
                  <a:lnTo>
                    <a:pt x="0" y="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/>
            </a:p>
          </p:txBody>
        </p:sp>
      </p:grpSp>
      <p:sp>
        <p:nvSpPr>
          <p:cNvPr id="86" name="Freeform 73">
            <a:extLst>
              <a:ext uri="{FF2B5EF4-FFF2-40B4-BE49-F238E27FC236}">
                <a16:creationId xmlns:a16="http://schemas.microsoft.com/office/drawing/2014/main" id="{9C94C0E0-3028-1E41-86A8-BEA52ABA6904}"/>
              </a:ext>
            </a:extLst>
          </p:cNvPr>
          <p:cNvSpPr>
            <a:spLocks noEditPoints="1"/>
          </p:cNvSpPr>
          <p:nvPr/>
        </p:nvSpPr>
        <p:spPr bwMode="auto">
          <a:xfrm>
            <a:off x="6288044" y="3437803"/>
            <a:ext cx="509062" cy="372843"/>
          </a:xfrm>
          <a:custGeom>
            <a:avLst/>
            <a:gdLst>
              <a:gd name="T0" fmla="*/ 829 w 2138"/>
              <a:gd name="T1" fmla="*/ 1022 h 1565"/>
              <a:gd name="T2" fmla="*/ 829 w 2138"/>
              <a:gd name="T3" fmla="*/ 1022 h 1565"/>
              <a:gd name="T4" fmla="*/ 596 w 2138"/>
              <a:gd name="T5" fmla="*/ 789 h 1565"/>
              <a:gd name="T6" fmla="*/ 829 w 2138"/>
              <a:gd name="T7" fmla="*/ 556 h 1565"/>
              <a:gd name="T8" fmla="*/ 1062 w 2138"/>
              <a:gd name="T9" fmla="*/ 789 h 1565"/>
              <a:gd name="T10" fmla="*/ 829 w 2138"/>
              <a:gd name="T11" fmla="*/ 1022 h 1565"/>
              <a:gd name="T12" fmla="*/ 829 w 2138"/>
              <a:gd name="T13" fmla="*/ 1022 h 1565"/>
              <a:gd name="T14" fmla="*/ 1907 w 2138"/>
              <a:gd name="T15" fmla="*/ 484 h 1565"/>
              <a:gd name="T16" fmla="*/ 1907 w 2138"/>
              <a:gd name="T17" fmla="*/ 484 h 1565"/>
              <a:gd name="T18" fmla="*/ 1676 w 2138"/>
              <a:gd name="T19" fmla="*/ 715 h 1565"/>
              <a:gd name="T20" fmla="*/ 1712 w 2138"/>
              <a:gd name="T21" fmla="*/ 837 h 1565"/>
              <a:gd name="T22" fmla="*/ 1586 w 2138"/>
              <a:gd name="T23" fmla="*/ 975 h 1565"/>
              <a:gd name="T24" fmla="*/ 1470 w 2138"/>
              <a:gd name="T25" fmla="*/ 944 h 1565"/>
              <a:gd name="T26" fmla="*/ 1317 w 2138"/>
              <a:gd name="T27" fmla="*/ 1003 h 1565"/>
              <a:gd name="T28" fmla="*/ 1181 w 2138"/>
              <a:gd name="T29" fmla="*/ 913 h 1565"/>
              <a:gd name="T30" fmla="*/ 1202 w 2138"/>
              <a:gd name="T31" fmla="*/ 789 h 1565"/>
              <a:gd name="T32" fmla="*/ 829 w 2138"/>
              <a:gd name="T33" fmla="*/ 416 h 1565"/>
              <a:gd name="T34" fmla="*/ 597 w 2138"/>
              <a:gd name="T35" fmla="*/ 497 h 1565"/>
              <a:gd name="T36" fmla="*/ 432 w 2138"/>
              <a:gd name="T37" fmla="*/ 344 h 1565"/>
              <a:gd name="T38" fmla="*/ 462 w 2138"/>
              <a:gd name="T39" fmla="*/ 231 h 1565"/>
              <a:gd name="T40" fmla="*/ 231 w 2138"/>
              <a:gd name="T41" fmla="*/ 0 h 1565"/>
              <a:gd name="T42" fmla="*/ 0 w 2138"/>
              <a:gd name="T43" fmla="*/ 231 h 1565"/>
              <a:gd name="T44" fmla="*/ 231 w 2138"/>
              <a:gd name="T45" fmla="*/ 462 h 1565"/>
              <a:gd name="T46" fmla="*/ 351 w 2138"/>
              <a:gd name="T47" fmla="*/ 428 h 1565"/>
              <a:gd name="T48" fmla="*/ 518 w 2138"/>
              <a:gd name="T49" fmla="*/ 583 h 1565"/>
              <a:gd name="T50" fmla="*/ 455 w 2138"/>
              <a:gd name="T51" fmla="*/ 789 h 1565"/>
              <a:gd name="T52" fmla="*/ 522 w 2138"/>
              <a:gd name="T53" fmla="*/ 1002 h 1565"/>
              <a:gd name="T54" fmla="*/ 394 w 2138"/>
              <a:gd name="T55" fmla="*/ 1139 h 1565"/>
              <a:gd name="T56" fmla="*/ 271 w 2138"/>
              <a:gd name="T57" fmla="*/ 1104 h 1565"/>
              <a:gd name="T58" fmla="*/ 40 w 2138"/>
              <a:gd name="T59" fmla="*/ 1334 h 1565"/>
              <a:gd name="T60" fmla="*/ 271 w 2138"/>
              <a:gd name="T61" fmla="*/ 1565 h 1565"/>
              <a:gd name="T62" fmla="*/ 502 w 2138"/>
              <a:gd name="T63" fmla="*/ 1334 h 1565"/>
              <a:gd name="T64" fmla="*/ 474 w 2138"/>
              <a:gd name="T65" fmla="*/ 1225 h 1565"/>
              <a:gd name="T66" fmla="*/ 603 w 2138"/>
              <a:gd name="T67" fmla="*/ 1087 h 1565"/>
              <a:gd name="T68" fmla="*/ 829 w 2138"/>
              <a:gd name="T69" fmla="*/ 1163 h 1565"/>
              <a:gd name="T70" fmla="*/ 1125 w 2138"/>
              <a:gd name="T71" fmla="*/ 1016 h 1565"/>
              <a:gd name="T72" fmla="*/ 1252 w 2138"/>
              <a:gd name="T73" fmla="*/ 1100 h 1565"/>
              <a:gd name="T74" fmla="*/ 1240 w 2138"/>
              <a:gd name="T75" fmla="*/ 1174 h 1565"/>
              <a:gd name="T76" fmla="*/ 1470 w 2138"/>
              <a:gd name="T77" fmla="*/ 1405 h 1565"/>
              <a:gd name="T78" fmla="*/ 1701 w 2138"/>
              <a:gd name="T79" fmla="*/ 1174 h 1565"/>
              <a:gd name="T80" fmla="*/ 1669 w 2138"/>
              <a:gd name="T81" fmla="*/ 1057 h 1565"/>
              <a:gd name="T82" fmla="*/ 1797 w 2138"/>
              <a:gd name="T83" fmla="*/ 918 h 1565"/>
              <a:gd name="T84" fmla="*/ 1907 w 2138"/>
              <a:gd name="T85" fmla="*/ 946 h 1565"/>
              <a:gd name="T86" fmla="*/ 2138 w 2138"/>
              <a:gd name="T87" fmla="*/ 715 h 1565"/>
              <a:gd name="T88" fmla="*/ 1907 w 2138"/>
              <a:gd name="T89" fmla="*/ 484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38" h="1565">
                <a:moveTo>
                  <a:pt x="829" y="1022"/>
                </a:moveTo>
                <a:lnTo>
                  <a:pt x="829" y="1022"/>
                </a:lnTo>
                <a:cubicBezTo>
                  <a:pt x="700" y="1022"/>
                  <a:pt x="596" y="918"/>
                  <a:pt x="596" y="789"/>
                </a:cubicBezTo>
                <a:cubicBezTo>
                  <a:pt x="596" y="661"/>
                  <a:pt x="700" y="556"/>
                  <a:pt x="829" y="556"/>
                </a:cubicBezTo>
                <a:cubicBezTo>
                  <a:pt x="957" y="556"/>
                  <a:pt x="1062" y="661"/>
                  <a:pt x="1062" y="789"/>
                </a:cubicBezTo>
                <a:cubicBezTo>
                  <a:pt x="1062" y="918"/>
                  <a:pt x="957" y="1022"/>
                  <a:pt x="829" y="1022"/>
                </a:cubicBezTo>
                <a:lnTo>
                  <a:pt x="829" y="1022"/>
                </a:lnTo>
                <a:close/>
                <a:moveTo>
                  <a:pt x="1907" y="484"/>
                </a:moveTo>
                <a:lnTo>
                  <a:pt x="1907" y="484"/>
                </a:lnTo>
                <a:cubicBezTo>
                  <a:pt x="1780" y="484"/>
                  <a:pt x="1676" y="588"/>
                  <a:pt x="1676" y="715"/>
                </a:cubicBezTo>
                <a:cubicBezTo>
                  <a:pt x="1676" y="760"/>
                  <a:pt x="1689" y="802"/>
                  <a:pt x="1712" y="837"/>
                </a:cubicBezTo>
                <a:lnTo>
                  <a:pt x="1586" y="975"/>
                </a:lnTo>
                <a:cubicBezTo>
                  <a:pt x="1552" y="955"/>
                  <a:pt x="1512" y="944"/>
                  <a:pt x="1470" y="944"/>
                </a:cubicBezTo>
                <a:cubicBezTo>
                  <a:pt x="1411" y="944"/>
                  <a:pt x="1358" y="966"/>
                  <a:pt x="1317" y="1003"/>
                </a:cubicBezTo>
                <a:lnTo>
                  <a:pt x="1181" y="913"/>
                </a:lnTo>
                <a:cubicBezTo>
                  <a:pt x="1194" y="874"/>
                  <a:pt x="1202" y="833"/>
                  <a:pt x="1202" y="789"/>
                </a:cubicBezTo>
                <a:cubicBezTo>
                  <a:pt x="1202" y="583"/>
                  <a:pt x="1035" y="416"/>
                  <a:pt x="829" y="416"/>
                </a:cubicBezTo>
                <a:cubicBezTo>
                  <a:pt x="741" y="416"/>
                  <a:pt x="661" y="446"/>
                  <a:pt x="597" y="497"/>
                </a:cubicBezTo>
                <a:lnTo>
                  <a:pt x="432" y="344"/>
                </a:lnTo>
                <a:cubicBezTo>
                  <a:pt x="451" y="310"/>
                  <a:pt x="462" y="272"/>
                  <a:pt x="462" y="231"/>
                </a:cubicBezTo>
                <a:cubicBezTo>
                  <a:pt x="462" y="104"/>
                  <a:pt x="358" y="0"/>
                  <a:pt x="231" y="0"/>
                </a:cubicBezTo>
                <a:cubicBezTo>
                  <a:pt x="104" y="0"/>
                  <a:pt x="0" y="104"/>
                  <a:pt x="0" y="231"/>
                </a:cubicBezTo>
                <a:cubicBezTo>
                  <a:pt x="0" y="358"/>
                  <a:pt x="104" y="462"/>
                  <a:pt x="231" y="462"/>
                </a:cubicBezTo>
                <a:cubicBezTo>
                  <a:pt x="275" y="462"/>
                  <a:pt x="316" y="449"/>
                  <a:pt x="351" y="428"/>
                </a:cubicBezTo>
                <a:lnTo>
                  <a:pt x="518" y="583"/>
                </a:lnTo>
                <a:cubicBezTo>
                  <a:pt x="478" y="642"/>
                  <a:pt x="455" y="713"/>
                  <a:pt x="455" y="789"/>
                </a:cubicBezTo>
                <a:cubicBezTo>
                  <a:pt x="455" y="868"/>
                  <a:pt x="480" y="942"/>
                  <a:pt x="522" y="1002"/>
                </a:cubicBezTo>
                <a:lnTo>
                  <a:pt x="394" y="1139"/>
                </a:lnTo>
                <a:cubicBezTo>
                  <a:pt x="358" y="1117"/>
                  <a:pt x="316" y="1104"/>
                  <a:pt x="271" y="1104"/>
                </a:cubicBezTo>
                <a:cubicBezTo>
                  <a:pt x="144" y="1104"/>
                  <a:pt x="40" y="1207"/>
                  <a:pt x="40" y="1334"/>
                </a:cubicBezTo>
                <a:cubicBezTo>
                  <a:pt x="40" y="1462"/>
                  <a:pt x="144" y="1565"/>
                  <a:pt x="271" y="1565"/>
                </a:cubicBezTo>
                <a:cubicBezTo>
                  <a:pt x="398" y="1565"/>
                  <a:pt x="502" y="1462"/>
                  <a:pt x="502" y="1334"/>
                </a:cubicBezTo>
                <a:cubicBezTo>
                  <a:pt x="502" y="1295"/>
                  <a:pt x="492" y="1258"/>
                  <a:pt x="474" y="1225"/>
                </a:cubicBezTo>
                <a:lnTo>
                  <a:pt x="603" y="1087"/>
                </a:lnTo>
                <a:cubicBezTo>
                  <a:pt x="666" y="1134"/>
                  <a:pt x="744" y="1163"/>
                  <a:pt x="829" y="1163"/>
                </a:cubicBezTo>
                <a:cubicBezTo>
                  <a:pt x="949" y="1163"/>
                  <a:pt x="1057" y="1105"/>
                  <a:pt x="1125" y="1016"/>
                </a:cubicBezTo>
                <a:lnTo>
                  <a:pt x="1252" y="1100"/>
                </a:lnTo>
                <a:cubicBezTo>
                  <a:pt x="1244" y="1123"/>
                  <a:pt x="1240" y="1148"/>
                  <a:pt x="1240" y="1174"/>
                </a:cubicBezTo>
                <a:cubicBezTo>
                  <a:pt x="1240" y="1301"/>
                  <a:pt x="1343" y="1405"/>
                  <a:pt x="1470" y="1405"/>
                </a:cubicBezTo>
                <a:cubicBezTo>
                  <a:pt x="1597" y="1405"/>
                  <a:pt x="1701" y="1301"/>
                  <a:pt x="1701" y="1174"/>
                </a:cubicBezTo>
                <a:cubicBezTo>
                  <a:pt x="1701" y="1132"/>
                  <a:pt x="1689" y="1092"/>
                  <a:pt x="1669" y="1057"/>
                </a:cubicBezTo>
                <a:lnTo>
                  <a:pt x="1797" y="918"/>
                </a:lnTo>
                <a:cubicBezTo>
                  <a:pt x="1829" y="936"/>
                  <a:pt x="1867" y="946"/>
                  <a:pt x="1907" y="946"/>
                </a:cubicBezTo>
                <a:cubicBezTo>
                  <a:pt x="2034" y="946"/>
                  <a:pt x="2138" y="842"/>
                  <a:pt x="2138" y="715"/>
                </a:cubicBezTo>
                <a:cubicBezTo>
                  <a:pt x="2138" y="588"/>
                  <a:pt x="2034" y="484"/>
                  <a:pt x="1907" y="484"/>
                </a:cubicBezTo>
                <a:close/>
              </a:path>
            </a:pathLst>
          </a:custGeom>
          <a:solidFill>
            <a:srgbClr val="F4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BE97731-3BE7-3542-A458-567FE85387C6}"/>
              </a:ext>
            </a:extLst>
          </p:cNvPr>
          <p:cNvSpPr/>
          <p:nvPr/>
        </p:nvSpPr>
        <p:spPr bwMode="auto">
          <a:xfrm>
            <a:off x="3003730" y="1412857"/>
            <a:ext cx="3232603" cy="309868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4D6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C685E0-574D-0F4A-959C-6AA8327EBC59}"/>
              </a:ext>
            </a:extLst>
          </p:cNvPr>
          <p:cNvSpPr/>
          <p:nvPr/>
        </p:nvSpPr>
        <p:spPr bwMode="auto">
          <a:xfrm>
            <a:off x="457200" y="1284481"/>
            <a:ext cx="3232603" cy="1683323"/>
          </a:xfrm>
          <a:prstGeom prst="ellipse">
            <a:avLst/>
          </a:prstGeom>
          <a:noFill/>
          <a:ln w="28575">
            <a:solidFill>
              <a:srgbClr val="F4D6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C1C220E-7313-2B40-885C-CB8C7907559D}"/>
              </a:ext>
            </a:extLst>
          </p:cNvPr>
          <p:cNvSpPr/>
          <p:nvPr/>
        </p:nvSpPr>
        <p:spPr bwMode="auto">
          <a:xfrm>
            <a:off x="457200" y="3022027"/>
            <a:ext cx="3232603" cy="1683323"/>
          </a:xfrm>
          <a:prstGeom prst="ellipse">
            <a:avLst/>
          </a:prstGeom>
          <a:noFill/>
          <a:ln w="28575">
            <a:solidFill>
              <a:srgbClr val="F4D6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5D240-6B22-6246-9C72-8EF9F45E008C}"/>
              </a:ext>
            </a:extLst>
          </p:cNvPr>
          <p:cNvSpPr/>
          <p:nvPr/>
        </p:nvSpPr>
        <p:spPr bwMode="auto">
          <a:xfrm>
            <a:off x="5530397" y="1280405"/>
            <a:ext cx="3232603" cy="1683323"/>
          </a:xfrm>
          <a:prstGeom prst="ellipse">
            <a:avLst/>
          </a:prstGeom>
          <a:noFill/>
          <a:ln w="28575">
            <a:solidFill>
              <a:srgbClr val="F4D6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448A31-C019-E542-8748-BFD4F8B0330F}"/>
              </a:ext>
            </a:extLst>
          </p:cNvPr>
          <p:cNvSpPr/>
          <p:nvPr/>
        </p:nvSpPr>
        <p:spPr bwMode="auto">
          <a:xfrm>
            <a:off x="5530397" y="3022027"/>
            <a:ext cx="3232603" cy="1683323"/>
          </a:xfrm>
          <a:prstGeom prst="ellipse">
            <a:avLst/>
          </a:prstGeom>
          <a:noFill/>
          <a:ln w="28575">
            <a:solidFill>
              <a:srgbClr val="F4D6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73140A-BEBD-3A45-9334-CDDBC6103A34}"/>
              </a:ext>
            </a:extLst>
          </p:cNvPr>
          <p:cNvSpPr txBox="1"/>
          <p:nvPr/>
        </p:nvSpPr>
        <p:spPr>
          <a:xfrm>
            <a:off x="3651462" y="2846176"/>
            <a:ext cx="1937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understand why an employer might value me”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CC3EC78-F878-1D4A-9D87-A844F55745DE}"/>
              </a:ext>
            </a:extLst>
          </p:cNvPr>
          <p:cNvSpPr/>
          <p:nvPr/>
        </p:nvSpPr>
        <p:spPr bwMode="auto">
          <a:xfrm>
            <a:off x="3932243" y="2487849"/>
            <a:ext cx="1375576" cy="358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spcCol="36000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9B8D235E-82B9-7145-AA4C-505ECE350A87}"/>
              </a:ext>
            </a:extLst>
          </p:cNvPr>
          <p:cNvSpPr>
            <a:spLocks noEditPoints="1"/>
          </p:cNvSpPr>
          <p:nvPr/>
        </p:nvSpPr>
        <p:spPr bwMode="auto">
          <a:xfrm>
            <a:off x="4399785" y="1899919"/>
            <a:ext cx="440493" cy="524131"/>
          </a:xfrm>
          <a:custGeom>
            <a:avLst/>
            <a:gdLst>
              <a:gd name="T0" fmla="*/ 1243 w 1696"/>
              <a:gd name="T1" fmla="*/ 868 h 2019"/>
              <a:gd name="T2" fmla="*/ 1243 w 1696"/>
              <a:gd name="T3" fmla="*/ 868 h 2019"/>
              <a:gd name="T4" fmla="*/ 1156 w 1696"/>
              <a:gd name="T5" fmla="*/ 846 h 2019"/>
              <a:gd name="T6" fmla="*/ 878 w 1696"/>
              <a:gd name="T7" fmla="*/ 985 h 2019"/>
              <a:gd name="T8" fmla="*/ 651 w 1696"/>
              <a:gd name="T9" fmla="*/ 901 h 2019"/>
              <a:gd name="T10" fmla="*/ 557 w 1696"/>
              <a:gd name="T11" fmla="*/ 921 h 2019"/>
              <a:gd name="T12" fmla="*/ 318 w 1696"/>
              <a:gd name="T13" fmla="*/ 682 h 2019"/>
              <a:gd name="T14" fmla="*/ 557 w 1696"/>
              <a:gd name="T15" fmla="*/ 443 h 2019"/>
              <a:gd name="T16" fmla="*/ 586 w 1696"/>
              <a:gd name="T17" fmla="*/ 445 h 2019"/>
              <a:gd name="T18" fmla="*/ 878 w 1696"/>
              <a:gd name="T19" fmla="*/ 287 h 2019"/>
              <a:gd name="T20" fmla="*/ 1149 w 1696"/>
              <a:gd name="T21" fmla="*/ 416 h 2019"/>
              <a:gd name="T22" fmla="*/ 1195 w 1696"/>
              <a:gd name="T23" fmla="*/ 402 h 2019"/>
              <a:gd name="T24" fmla="*/ 1278 w 1696"/>
              <a:gd name="T25" fmla="*/ 484 h 2019"/>
              <a:gd name="T26" fmla="*/ 1275 w 1696"/>
              <a:gd name="T27" fmla="*/ 503 h 2019"/>
              <a:gd name="T28" fmla="*/ 1427 w 1696"/>
              <a:gd name="T29" fmla="*/ 684 h 2019"/>
              <a:gd name="T30" fmla="*/ 1243 w 1696"/>
              <a:gd name="T31" fmla="*/ 868 h 2019"/>
              <a:gd name="T32" fmla="*/ 1243 w 1696"/>
              <a:gd name="T33" fmla="*/ 868 h 2019"/>
              <a:gd name="T34" fmla="*/ 1601 w 1696"/>
              <a:gd name="T35" fmla="*/ 840 h 2019"/>
              <a:gd name="T36" fmla="*/ 1601 w 1696"/>
              <a:gd name="T37" fmla="*/ 840 h 2019"/>
              <a:gd name="T38" fmla="*/ 716 w 1696"/>
              <a:gd name="T39" fmla="*/ 65 h 2019"/>
              <a:gd name="T40" fmla="*/ 178 w 1696"/>
              <a:gd name="T41" fmla="*/ 754 h 2019"/>
              <a:gd name="T42" fmla="*/ 11 w 1696"/>
              <a:gd name="T43" fmla="*/ 1233 h 2019"/>
              <a:gd name="T44" fmla="*/ 206 w 1696"/>
              <a:gd name="T45" fmla="*/ 1274 h 2019"/>
              <a:gd name="T46" fmla="*/ 307 w 1696"/>
              <a:gd name="T47" fmla="*/ 1625 h 2019"/>
              <a:gd name="T48" fmla="*/ 547 w 1696"/>
              <a:gd name="T49" fmla="*/ 1623 h 2019"/>
              <a:gd name="T50" fmla="*/ 466 w 1696"/>
              <a:gd name="T51" fmla="*/ 2019 h 2019"/>
              <a:gd name="T52" fmla="*/ 1353 w 1696"/>
              <a:gd name="T53" fmla="*/ 2019 h 2019"/>
              <a:gd name="T54" fmla="*/ 1248 w 1696"/>
              <a:gd name="T55" fmla="*/ 1669 h 2019"/>
              <a:gd name="T56" fmla="*/ 1601 w 1696"/>
              <a:gd name="T57" fmla="*/ 840 h 2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96" h="2019">
                <a:moveTo>
                  <a:pt x="1243" y="868"/>
                </a:moveTo>
                <a:lnTo>
                  <a:pt x="1243" y="868"/>
                </a:lnTo>
                <a:cubicBezTo>
                  <a:pt x="1212" y="868"/>
                  <a:pt x="1182" y="860"/>
                  <a:pt x="1156" y="846"/>
                </a:cubicBezTo>
                <a:cubicBezTo>
                  <a:pt x="1093" y="930"/>
                  <a:pt x="992" y="985"/>
                  <a:pt x="878" y="985"/>
                </a:cubicBezTo>
                <a:cubicBezTo>
                  <a:pt x="791" y="985"/>
                  <a:pt x="712" y="953"/>
                  <a:pt x="651" y="901"/>
                </a:cubicBezTo>
                <a:cubicBezTo>
                  <a:pt x="622" y="914"/>
                  <a:pt x="590" y="921"/>
                  <a:pt x="557" y="921"/>
                </a:cubicBezTo>
                <a:cubicBezTo>
                  <a:pt x="425" y="921"/>
                  <a:pt x="318" y="814"/>
                  <a:pt x="318" y="682"/>
                </a:cubicBezTo>
                <a:cubicBezTo>
                  <a:pt x="318" y="550"/>
                  <a:pt x="425" y="443"/>
                  <a:pt x="557" y="443"/>
                </a:cubicBezTo>
                <a:cubicBezTo>
                  <a:pt x="567" y="443"/>
                  <a:pt x="576" y="444"/>
                  <a:pt x="586" y="445"/>
                </a:cubicBezTo>
                <a:cubicBezTo>
                  <a:pt x="648" y="350"/>
                  <a:pt x="756" y="287"/>
                  <a:pt x="878" y="287"/>
                </a:cubicBezTo>
                <a:cubicBezTo>
                  <a:pt x="987" y="287"/>
                  <a:pt x="1085" y="337"/>
                  <a:pt x="1149" y="416"/>
                </a:cubicBezTo>
                <a:cubicBezTo>
                  <a:pt x="1162" y="407"/>
                  <a:pt x="1178" y="402"/>
                  <a:pt x="1195" y="402"/>
                </a:cubicBezTo>
                <a:cubicBezTo>
                  <a:pt x="1241" y="402"/>
                  <a:pt x="1278" y="439"/>
                  <a:pt x="1278" y="484"/>
                </a:cubicBezTo>
                <a:cubicBezTo>
                  <a:pt x="1278" y="491"/>
                  <a:pt x="1277" y="497"/>
                  <a:pt x="1275" y="503"/>
                </a:cubicBezTo>
                <a:cubicBezTo>
                  <a:pt x="1362" y="518"/>
                  <a:pt x="1427" y="594"/>
                  <a:pt x="1427" y="684"/>
                </a:cubicBezTo>
                <a:cubicBezTo>
                  <a:pt x="1427" y="786"/>
                  <a:pt x="1345" y="868"/>
                  <a:pt x="1243" y="868"/>
                </a:cubicBezTo>
                <a:lnTo>
                  <a:pt x="1243" y="868"/>
                </a:lnTo>
                <a:close/>
                <a:moveTo>
                  <a:pt x="1601" y="840"/>
                </a:moveTo>
                <a:lnTo>
                  <a:pt x="1601" y="840"/>
                </a:lnTo>
                <a:cubicBezTo>
                  <a:pt x="1696" y="245"/>
                  <a:pt x="1236" y="0"/>
                  <a:pt x="716" y="65"/>
                </a:cubicBezTo>
                <a:cubicBezTo>
                  <a:pt x="414" y="103"/>
                  <a:pt x="156" y="362"/>
                  <a:pt x="178" y="754"/>
                </a:cubicBezTo>
                <a:cubicBezTo>
                  <a:pt x="181" y="815"/>
                  <a:pt x="0" y="1165"/>
                  <a:pt x="11" y="1233"/>
                </a:cubicBezTo>
                <a:cubicBezTo>
                  <a:pt x="28" y="1346"/>
                  <a:pt x="154" y="1250"/>
                  <a:pt x="206" y="1274"/>
                </a:cubicBezTo>
                <a:cubicBezTo>
                  <a:pt x="275" y="1505"/>
                  <a:pt x="220" y="1586"/>
                  <a:pt x="307" y="1625"/>
                </a:cubicBezTo>
                <a:cubicBezTo>
                  <a:pt x="385" y="1659"/>
                  <a:pt x="551" y="1550"/>
                  <a:pt x="547" y="1623"/>
                </a:cubicBezTo>
                <a:cubicBezTo>
                  <a:pt x="541" y="1743"/>
                  <a:pt x="466" y="2019"/>
                  <a:pt x="466" y="2019"/>
                </a:cubicBezTo>
                <a:cubicBezTo>
                  <a:pt x="466" y="2019"/>
                  <a:pt x="1349" y="2017"/>
                  <a:pt x="1353" y="2019"/>
                </a:cubicBezTo>
                <a:cubicBezTo>
                  <a:pt x="1353" y="2019"/>
                  <a:pt x="1233" y="1896"/>
                  <a:pt x="1248" y="1669"/>
                </a:cubicBezTo>
                <a:cubicBezTo>
                  <a:pt x="1273" y="1289"/>
                  <a:pt x="1546" y="1188"/>
                  <a:pt x="1601" y="840"/>
                </a:cubicBezTo>
                <a:close/>
              </a:path>
            </a:pathLst>
          </a:custGeom>
          <a:solidFill>
            <a:srgbClr val="F4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5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5C98-778E-4449-B651-CDCBAB25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9013"/>
            <a:ext cx="5638800" cy="353524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Our action research project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412EAF-C932-6449-A254-D0FBEC84E784}"/>
              </a:ext>
            </a:extLst>
          </p:cNvPr>
          <p:cNvGrpSpPr/>
          <p:nvPr/>
        </p:nvGrpSpPr>
        <p:grpSpPr>
          <a:xfrm>
            <a:off x="609601" y="1428750"/>
            <a:ext cx="7924800" cy="1415388"/>
            <a:chOff x="609601" y="1276350"/>
            <a:chExt cx="5877073" cy="1219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01AF58-E76D-F64D-8BD3-A3798176ADCD}"/>
                </a:ext>
              </a:extLst>
            </p:cNvPr>
            <p:cNvSpPr/>
            <p:nvPr/>
          </p:nvSpPr>
          <p:spPr bwMode="auto">
            <a:xfrm>
              <a:off x="609601" y="1276351"/>
              <a:ext cx="1781621" cy="121919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1200"/>
                </a:spcBef>
                <a:buClr>
                  <a:schemeClr val="accent2"/>
                </a:buClr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school that puts employability at the </a:t>
              </a:r>
              <a:b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heart of learning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E09567-1A95-274E-9F21-52BBB17A98E7}"/>
                </a:ext>
              </a:extLst>
            </p:cNvPr>
            <p:cNvSpPr/>
            <p:nvPr/>
          </p:nvSpPr>
          <p:spPr bwMode="auto">
            <a:xfrm>
              <a:off x="2657327" y="1276350"/>
              <a:ext cx="1781621" cy="121919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1200"/>
                </a:spcBef>
                <a:buClr>
                  <a:schemeClr val="accent2"/>
                </a:buClr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based </a:t>
              </a:r>
              <a:b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approach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8C0341-56DF-8A45-B9D6-F8D765EBCDB5}"/>
                </a:ext>
              </a:extLst>
            </p:cNvPr>
            <p:cNvSpPr/>
            <p:nvPr/>
          </p:nvSpPr>
          <p:spPr bwMode="auto">
            <a:xfrm>
              <a:off x="4705053" y="1276350"/>
              <a:ext cx="1781621" cy="121919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1200"/>
                </a:spcBef>
                <a:buClr>
                  <a:schemeClr val="accent2"/>
                </a:buClr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levels of </a:t>
              </a:r>
              <a:b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employer involvement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F28556E-7EC5-904C-A988-3DB58AC7370C}"/>
              </a:ext>
            </a:extLst>
          </p:cNvPr>
          <p:cNvSpPr/>
          <p:nvPr/>
        </p:nvSpPr>
        <p:spPr bwMode="auto">
          <a:xfrm>
            <a:off x="609601" y="3225137"/>
            <a:ext cx="4158587" cy="1433503"/>
          </a:xfrm>
          <a:prstGeom prst="rect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251999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to helping us refine the framework</a:t>
            </a:r>
          </a:p>
          <a:p>
            <a:pPr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develop useful tools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teachers and young people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A49459-5752-DD46-BCBB-338C25622F4D}"/>
              </a:ext>
            </a:extLst>
          </p:cNvPr>
          <p:cNvGrpSpPr/>
          <p:nvPr/>
        </p:nvGrpSpPr>
        <p:grpSpPr>
          <a:xfrm>
            <a:off x="5181600" y="3146191"/>
            <a:ext cx="3352800" cy="1310271"/>
            <a:chOff x="4601889" y="2896498"/>
            <a:chExt cx="4201639" cy="1762142"/>
          </a:xfrm>
          <a:solidFill>
            <a:schemeClr val="accent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282FE7-2985-8342-83B5-FEBD7D0020CC}"/>
                </a:ext>
              </a:extLst>
            </p:cNvPr>
            <p:cNvSpPr/>
            <p:nvPr/>
          </p:nvSpPr>
          <p:spPr bwMode="auto">
            <a:xfrm>
              <a:off x="5934116" y="2896498"/>
              <a:ext cx="1600200" cy="45720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390A06-DEC9-354D-BCDF-1D93710A9F4F}"/>
                </a:ext>
              </a:extLst>
            </p:cNvPr>
            <p:cNvSpPr/>
            <p:nvPr/>
          </p:nvSpPr>
          <p:spPr bwMode="auto">
            <a:xfrm>
              <a:off x="5934116" y="4201440"/>
              <a:ext cx="1600199" cy="45720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9A39D3-1FBC-2F47-98DB-19098958BE2A}"/>
                </a:ext>
              </a:extLst>
            </p:cNvPr>
            <p:cNvSpPr/>
            <p:nvPr/>
          </p:nvSpPr>
          <p:spPr bwMode="auto">
            <a:xfrm>
              <a:off x="7203328" y="3558656"/>
              <a:ext cx="1600200" cy="45720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0E9183-99A3-8F47-B6A6-7E2D91B4E375}"/>
                </a:ext>
              </a:extLst>
            </p:cNvPr>
            <p:cNvSpPr/>
            <p:nvPr/>
          </p:nvSpPr>
          <p:spPr bwMode="auto">
            <a:xfrm>
              <a:off x="4601889" y="3558656"/>
              <a:ext cx="1600200" cy="45720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Reflecting</a:t>
              </a:r>
            </a:p>
          </p:txBody>
        </p:sp>
      </p:grpSp>
      <p:sp>
        <p:nvSpPr>
          <p:cNvPr id="19" name="Bent Arrow 18">
            <a:extLst>
              <a:ext uri="{FF2B5EF4-FFF2-40B4-BE49-F238E27FC236}">
                <a16:creationId xmlns:a16="http://schemas.microsoft.com/office/drawing/2014/main" id="{9BFD7696-537A-2F46-8088-A395B2CBF7FB}"/>
              </a:ext>
            </a:extLst>
          </p:cNvPr>
          <p:cNvSpPr/>
          <p:nvPr/>
        </p:nvSpPr>
        <p:spPr bwMode="auto">
          <a:xfrm rot="5400000">
            <a:off x="7579413" y="3214904"/>
            <a:ext cx="304799" cy="413413"/>
          </a:xfrm>
          <a:prstGeom prst="bentArrow">
            <a:avLst>
              <a:gd name="adj1" fmla="val 25000"/>
              <a:gd name="adj2" fmla="val 25000"/>
              <a:gd name="adj3" fmla="val 21471"/>
              <a:gd name="adj4" fmla="val 40092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DC045D90-A7E3-B44F-8C8C-2A7BF5A396A3}"/>
              </a:ext>
            </a:extLst>
          </p:cNvPr>
          <p:cNvSpPr/>
          <p:nvPr/>
        </p:nvSpPr>
        <p:spPr bwMode="auto">
          <a:xfrm rot="10800000">
            <a:off x="7564347" y="3956559"/>
            <a:ext cx="304799" cy="413413"/>
          </a:xfrm>
          <a:prstGeom prst="bentArrow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Bent Arrow 23">
            <a:extLst>
              <a:ext uri="{FF2B5EF4-FFF2-40B4-BE49-F238E27FC236}">
                <a16:creationId xmlns:a16="http://schemas.microsoft.com/office/drawing/2014/main" id="{A223AF7D-F823-FB4E-B09D-03514B882D29}"/>
              </a:ext>
            </a:extLst>
          </p:cNvPr>
          <p:cNvSpPr/>
          <p:nvPr/>
        </p:nvSpPr>
        <p:spPr bwMode="auto">
          <a:xfrm>
            <a:off x="5729672" y="3225137"/>
            <a:ext cx="304799" cy="413413"/>
          </a:xfrm>
          <a:prstGeom prst="bentArrow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" name="Bent Arrow 24">
            <a:extLst>
              <a:ext uri="{FF2B5EF4-FFF2-40B4-BE49-F238E27FC236}">
                <a16:creationId xmlns:a16="http://schemas.microsoft.com/office/drawing/2014/main" id="{6C451536-17DD-4E4F-8EEE-B267F9CD042D}"/>
              </a:ext>
            </a:extLst>
          </p:cNvPr>
          <p:cNvSpPr/>
          <p:nvPr/>
        </p:nvSpPr>
        <p:spPr bwMode="auto">
          <a:xfrm rot="16200000">
            <a:off x="5866796" y="3983098"/>
            <a:ext cx="304799" cy="442528"/>
          </a:xfrm>
          <a:prstGeom prst="bentArrow">
            <a:avLst>
              <a:gd name="adj1" fmla="val 21471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65B80-E85A-1A43-8468-554C030F80D8}"/>
              </a:ext>
            </a:extLst>
          </p:cNvPr>
          <p:cNvSpPr/>
          <p:nvPr/>
        </p:nvSpPr>
        <p:spPr bwMode="auto">
          <a:xfrm>
            <a:off x="520358" y="904927"/>
            <a:ext cx="4237836" cy="572330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School 21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AAE60A-70A2-1148-B27D-26015684E4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12731" y="4571309"/>
            <a:ext cx="924065" cy="321143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4F592B-70D6-EA48-905F-09F3E881793D}"/>
              </a:ext>
            </a:extLst>
          </p:cNvPr>
          <p:cNvCxnSpPr/>
          <p:nvPr/>
        </p:nvCxnSpPr>
        <p:spPr>
          <a:xfrm>
            <a:off x="609600" y="2964737"/>
            <a:ext cx="792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25">
            <a:extLst>
              <a:ext uri="{FF2B5EF4-FFF2-40B4-BE49-F238E27FC236}">
                <a16:creationId xmlns:a16="http://schemas.microsoft.com/office/drawing/2014/main" id="{A0FF88B2-3278-6142-ADB1-F171E4FEB9EE}"/>
              </a:ext>
            </a:extLst>
          </p:cNvPr>
          <p:cNvSpPr/>
          <p:nvPr/>
        </p:nvSpPr>
        <p:spPr bwMode="auto">
          <a:xfrm rot="10800000">
            <a:off x="2391221" y="2982789"/>
            <a:ext cx="457200" cy="232442"/>
          </a:xfrm>
          <a:prstGeom prst="triangl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8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275C-83C6-9348-84FF-545BEC4A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7753"/>
            <a:ext cx="5638800" cy="353524"/>
          </a:xfrm>
        </p:spPr>
        <p:txBody>
          <a:bodyPr/>
          <a:lstStyle/>
          <a:p>
            <a:pPr algn="l">
              <a:lnSpc>
                <a:spcPts val="2940"/>
              </a:lnSpc>
            </a:pPr>
            <a:r>
              <a:rPr lang="en-GB" dirty="0"/>
              <a:t>Started with an audit of School 21 activity </a:t>
            </a:r>
            <a:br>
              <a:rPr lang="en-GB" dirty="0"/>
            </a:br>
            <a:r>
              <a:rPr lang="en-GB" sz="2800" b="0" dirty="0"/>
              <a:t>to identify opportunities and gaps</a:t>
            </a:r>
            <a:endParaRPr lang="en-US" sz="28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B82EA-839B-A04E-A4F4-0812009F7C00}"/>
              </a:ext>
            </a:extLst>
          </p:cNvPr>
          <p:cNvSpPr/>
          <p:nvPr/>
        </p:nvSpPr>
        <p:spPr bwMode="auto">
          <a:xfrm>
            <a:off x="1295399" y="2419351"/>
            <a:ext cx="7239001" cy="12401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2" spcCol="180000" rtlCol="0" anchor="ctr" anchorCtr="0" compatLnSpc="1">
            <a:prstTxWarp prst="textNoShape">
              <a:avLst/>
            </a:prstTxWarp>
          </a:bodyPr>
          <a:lstStyle/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experts across more elements </a:t>
            </a: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other schools</a:t>
            </a: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more links to work across subjects</a:t>
            </a: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Contextualise the skills they are using</a:t>
            </a: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more informal feedback on skills</a:t>
            </a: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students “turn rich experiences into talk”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B7AD9D-B12E-9443-B804-2FED85CC7193}"/>
              </a:ext>
            </a:extLst>
          </p:cNvPr>
          <p:cNvSpPr/>
          <p:nvPr/>
        </p:nvSpPr>
        <p:spPr bwMode="auto">
          <a:xfrm>
            <a:off x="1295399" y="3714750"/>
            <a:ext cx="7239001" cy="9438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2" spcCol="180000" rtlCol="0" anchor="ctr" anchorCtr="0" compatLnSpc="1">
            <a:prstTxWarp prst="textNoShape">
              <a:avLst/>
            </a:prstTxWarp>
          </a:bodyPr>
          <a:lstStyle/>
          <a:p>
            <a:pPr marL="171450" lvl="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Articulating the skills and other assets they have </a:t>
            </a:r>
          </a:p>
          <a:p>
            <a:pPr marL="171450" lvl="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broader sense of the possible</a:t>
            </a:r>
          </a:p>
          <a:p>
            <a:pPr marL="171450" lvl="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steps required</a:t>
            </a:r>
          </a:p>
          <a:p>
            <a:pPr marL="171450" lvl="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Imagining the future of work</a:t>
            </a:r>
          </a:p>
          <a:p>
            <a:pPr marL="171450" lvl="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Overcoming traditional expectations </a:t>
            </a:r>
            <a:b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cultural / family / school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C5EB5B-A439-7E4A-9307-82C6104DB0DC}"/>
              </a:ext>
            </a:extLst>
          </p:cNvPr>
          <p:cNvSpPr/>
          <p:nvPr/>
        </p:nvSpPr>
        <p:spPr bwMode="auto">
          <a:xfrm>
            <a:off x="619433" y="3710320"/>
            <a:ext cx="599768" cy="94832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defTabSz="914400">
              <a:defRPr/>
            </a:pPr>
            <a:endParaRPr lang="en-GB" sz="12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224BE8-10CF-954E-AE67-6C9A4C371515}"/>
              </a:ext>
            </a:extLst>
          </p:cNvPr>
          <p:cNvSpPr/>
          <p:nvPr/>
        </p:nvSpPr>
        <p:spPr bwMode="auto">
          <a:xfrm>
            <a:off x="623169" y="2419350"/>
            <a:ext cx="599768" cy="1240191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defTabSz="914400">
              <a:defRPr/>
            </a:pPr>
            <a:endParaRPr lang="en-GB" sz="12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98AF25D-D11C-1943-B085-937920D8243F}"/>
              </a:ext>
            </a:extLst>
          </p:cNvPr>
          <p:cNvSpPr/>
          <p:nvPr/>
        </p:nvSpPr>
        <p:spPr bwMode="auto">
          <a:xfrm>
            <a:off x="623168" y="1708429"/>
            <a:ext cx="596029" cy="660141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defTabSz="914400">
              <a:buFont typeface="+mj-lt"/>
              <a:buAutoNum type="arabicPeriod"/>
              <a:defRPr/>
            </a:pPr>
            <a:endParaRPr lang="en-GB" sz="12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1BA169-D2C8-2249-B226-0C0A4EC06D82}"/>
              </a:ext>
            </a:extLst>
          </p:cNvPr>
          <p:cNvSpPr/>
          <p:nvPr/>
        </p:nvSpPr>
        <p:spPr bwMode="auto">
          <a:xfrm>
            <a:off x="1295398" y="1276350"/>
            <a:ext cx="1397735" cy="381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defTabSz="914400">
              <a:buFont typeface="+mj-lt"/>
              <a:buAutoNum type="arabicPeriod"/>
              <a:defRPr/>
            </a:pPr>
            <a:endParaRPr lang="en-GB" sz="12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EB86C4A-AA69-4C4B-AECF-1E05276231CA}"/>
              </a:ext>
            </a:extLst>
          </p:cNvPr>
          <p:cNvSpPr/>
          <p:nvPr/>
        </p:nvSpPr>
        <p:spPr bwMode="auto">
          <a:xfrm>
            <a:off x="2755715" y="1276350"/>
            <a:ext cx="1397735" cy="381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defTabSz="914400">
              <a:buFont typeface="+mj-lt"/>
              <a:buAutoNum type="arabicPeriod"/>
              <a:defRPr/>
            </a:pPr>
            <a:endParaRPr lang="en-GB" sz="12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2F6740-1E78-B24B-A5E3-A517E6A46B49}"/>
              </a:ext>
            </a:extLst>
          </p:cNvPr>
          <p:cNvSpPr/>
          <p:nvPr/>
        </p:nvSpPr>
        <p:spPr bwMode="auto">
          <a:xfrm>
            <a:off x="4216031" y="1276350"/>
            <a:ext cx="1397735" cy="381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defTabSz="914400">
              <a:buFont typeface="+mj-lt"/>
              <a:buAutoNum type="arabicPeriod"/>
              <a:defRPr/>
            </a:pPr>
            <a:endParaRPr lang="en-GB" sz="12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259F3C-0491-DB4B-BCDC-FC859BB2A760}"/>
              </a:ext>
            </a:extLst>
          </p:cNvPr>
          <p:cNvSpPr/>
          <p:nvPr/>
        </p:nvSpPr>
        <p:spPr bwMode="auto">
          <a:xfrm>
            <a:off x="5676348" y="1270510"/>
            <a:ext cx="1397735" cy="381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defTabSz="914400">
              <a:buFont typeface="+mj-lt"/>
              <a:buAutoNum type="arabicPeriod"/>
              <a:defRPr/>
            </a:pPr>
            <a:endParaRPr lang="en-GB" sz="12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A449F1-A789-4847-8A79-4C1506D5FF19}"/>
              </a:ext>
            </a:extLst>
          </p:cNvPr>
          <p:cNvSpPr/>
          <p:nvPr/>
        </p:nvSpPr>
        <p:spPr bwMode="auto">
          <a:xfrm>
            <a:off x="7136664" y="1270510"/>
            <a:ext cx="1397735" cy="381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defTabSz="914400">
              <a:buFont typeface="+mj-lt"/>
              <a:buAutoNum type="arabicPeriod"/>
              <a:defRPr/>
            </a:pPr>
            <a:endParaRPr lang="en-GB" sz="12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9CF1CB-2A37-214A-BAEA-17E1EF5C1EBD}"/>
              </a:ext>
            </a:extLst>
          </p:cNvPr>
          <p:cNvSpPr/>
          <p:nvPr/>
        </p:nvSpPr>
        <p:spPr bwMode="auto">
          <a:xfrm>
            <a:off x="1295398" y="1716642"/>
            <a:ext cx="1397735" cy="647500"/>
          </a:xfrm>
          <a:prstGeom prst="rect">
            <a:avLst/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 interviews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sessions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81662A9-66B2-C74A-8714-BA946DB57A44}"/>
              </a:ext>
            </a:extLst>
          </p:cNvPr>
          <p:cNvSpPr/>
          <p:nvPr/>
        </p:nvSpPr>
        <p:spPr bwMode="auto">
          <a:xfrm>
            <a:off x="2755716" y="1716642"/>
            <a:ext cx="1397734" cy="647500"/>
          </a:xfrm>
          <a:prstGeom prst="rect">
            <a:avLst/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based learning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en-GB" sz="1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Vivas</a:t>
            </a:r>
            <a:endParaRPr lang="en-GB" sz="10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‘Big topics’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C25E77-C9EB-5C46-A436-1CD99A7A7A10}"/>
              </a:ext>
            </a:extLst>
          </p:cNvPr>
          <p:cNvSpPr/>
          <p:nvPr/>
        </p:nvSpPr>
        <p:spPr bwMode="auto">
          <a:xfrm>
            <a:off x="4216031" y="1716642"/>
            <a:ext cx="1397735" cy="647500"/>
          </a:xfrm>
          <a:prstGeom prst="rect">
            <a:avLst/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433BB33-FF2E-714A-91C3-1A2AF125C719}"/>
              </a:ext>
            </a:extLst>
          </p:cNvPr>
          <p:cNvSpPr/>
          <p:nvPr/>
        </p:nvSpPr>
        <p:spPr bwMode="auto">
          <a:xfrm>
            <a:off x="5676348" y="1706717"/>
            <a:ext cx="1397735" cy="647500"/>
          </a:xfrm>
          <a:prstGeom prst="rect">
            <a:avLst/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Learning Programme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B0710A-D434-BD4F-B8A6-705A2233FE79}"/>
              </a:ext>
            </a:extLst>
          </p:cNvPr>
          <p:cNvSpPr/>
          <p:nvPr/>
        </p:nvSpPr>
        <p:spPr bwMode="auto">
          <a:xfrm>
            <a:off x="7136664" y="1706717"/>
            <a:ext cx="1397735" cy="647500"/>
          </a:xfrm>
          <a:prstGeom prst="rect">
            <a:avLst/>
          </a:pr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 curriculum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0CB3D7B-D6D3-FC40-8B01-3FA0C03548C3}"/>
              </a:ext>
            </a:extLst>
          </p:cNvPr>
          <p:cNvGrpSpPr/>
          <p:nvPr/>
        </p:nvGrpSpPr>
        <p:grpSpPr>
          <a:xfrm>
            <a:off x="1390409" y="1345891"/>
            <a:ext cx="209791" cy="260490"/>
            <a:chOff x="2447302" y="3709425"/>
            <a:chExt cx="389028" cy="483043"/>
          </a:xfrm>
        </p:grpSpPr>
        <p:sp>
          <p:nvSpPr>
            <p:cNvPr id="49" name="Freeform 73">
              <a:extLst>
                <a:ext uri="{FF2B5EF4-FFF2-40B4-BE49-F238E27FC236}">
                  <a16:creationId xmlns:a16="http://schemas.microsoft.com/office/drawing/2014/main" id="{ECF0FAD8-113F-B64E-85EF-E6C2C6314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068" y="4106882"/>
              <a:ext cx="41496" cy="42145"/>
            </a:xfrm>
            <a:custGeom>
              <a:avLst/>
              <a:gdLst>
                <a:gd name="T0" fmla="*/ 87 w 173"/>
                <a:gd name="T1" fmla="*/ 0 h 173"/>
                <a:gd name="T2" fmla="*/ 87 w 173"/>
                <a:gd name="T3" fmla="*/ 0 h 173"/>
                <a:gd name="T4" fmla="*/ 0 w 173"/>
                <a:gd name="T5" fmla="*/ 87 h 173"/>
                <a:gd name="T6" fmla="*/ 87 w 173"/>
                <a:gd name="T7" fmla="*/ 173 h 173"/>
                <a:gd name="T8" fmla="*/ 173 w 173"/>
                <a:gd name="T9" fmla="*/ 87 h 173"/>
                <a:gd name="T10" fmla="*/ 87 w 173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73">
                  <a:moveTo>
                    <a:pt x="87" y="0"/>
                  </a:moveTo>
                  <a:lnTo>
                    <a:pt x="87" y="0"/>
                  </a:lnTo>
                  <a:cubicBezTo>
                    <a:pt x="39" y="0"/>
                    <a:pt x="0" y="39"/>
                    <a:pt x="0" y="87"/>
                  </a:cubicBezTo>
                  <a:cubicBezTo>
                    <a:pt x="0" y="134"/>
                    <a:pt x="39" y="173"/>
                    <a:pt x="87" y="173"/>
                  </a:cubicBezTo>
                  <a:cubicBezTo>
                    <a:pt x="134" y="173"/>
                    <a:pt x="173" y="134"/>
                    <a:pt x="173" y="87"/>
                  </a:cubicBezTo>
                  <a:cubicBezTo>
                    <a:pt x="173" y="39"/>
                    <a:pt x="134" y="0"/>
                    <a:pt x="87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4">
              <a:extLst>
                <a:ext uri="{FF2B5EF4-FFF2-40B4-BE49-F238E27FC236}">
                  <a16:creationId xmlns:a16="http://schemas.microsoft.com/office/drawing/2014/main" id="{044D85D4-586D-9E43-B0D0-3A2AABE04C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6604" y="3922094"/>
              <a:ext cx="150424" cy="150424"/>
            </a:xfrm>
            <a:custGeom>
              <a:avLst/>
              <a:gdLst>
                <a:gd name="T0" fmla="*/ 312 w 623"/>
                <a:gd name="T1" fmla="*/ 420 h 623"/>
                <a:gd name="T2" fmla="*/ 312 w 623"/>
                <a:gd name="T3" fmla="*/ 420 h 623"/>
                <a:gd name="T4" fmla="*/ 203 w 623"/>
                <a:gd name="T5" fmla="*/ 312 h 623"/>
                <a:gd name="T6" fmla="*/ 312 w 623"/>
                <a:gd name="T7" fmla="*/ 204 h 623"/>
                <a:gd name="T8" fmla="*/ 420 w 623"/>
                <a:gd name="T9" fmla="*/ 312 h 623"/>
                <a:gd name="T10" fmla="*/ 312 w 623"/>
                <a:gd name="T11" fmla="*/ 420 h 623"/>
                <a:gd name="T12" fmla="*/ 312 w 623"/>
                <a:gd name="T13" fmla="*/ 420 h 623"/>
                <a:gd name="T14" fmla="*/ 461 w 623"/>
                <a:gd name="T15" fmla="*/ 243 h 623"/>
                <a:gd name="T16" fmla="*/ 461 w 623"/>
                <a:gd name="T17" fmla="*/ 243 h 623"/>
                <a:gd name="T18" fmla="*/ 380 w 623"/>
                <a:gd name="T19" fmla="*/ 163 h 623"/>
                <a:gd name="T20" fmla="*/ 45 w 623"/>
                <a:gd name="T21" fmla="*/ 14 h 623"/>
                <a:gd name="T22" fmla="*/ 13 w 623"/>
                <a:gd name="T23" fmla="*/ 45 h 623"/>
                <a:gd name="T24" fmla="*/ 162 w 623"/>
                <a:gd name="T25" fmla="*/ 381 h 623"/>
                <a:gd name="T26" fmla="*/ 242 w 623"/>
                <a:gd name="T27" fmla="*/ 461 h 623"/>
                <a:gd name="T28" fmla="*/ 578 w 623"/>
                <a:gd name="T29" fmla="*/ 610 h 623"/>
                <a:gd name="T30" fmla="*/ 609 w 623"/>
                <a:gd name="T31" fmla="*/ 579 h 623"/>
                <a:gd name="T32" fmla="*/ 461 w 623"/>
                <a:gd name="T33" fmla="*/ 24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3" h="623">
                  <a:moveTo>
                    <a:pt x="312" y="420"/>
                  </a:moveTo>
                  <a:lnTo>
                    <a:pt x="312" y="420"/>
                  </a:lnTo>
                  <a:cubicBezTo>
                    <a:pt x="252" y="420"/>
                    <a:pt x="203" y="372"/>
                    <a:pt x="203" y="312"/>
                  </a:cubicBezTo>
                  <a:cubicBezTo>
                    <a:pt x="203" y="253"/>
                    <a:pt x="252" y="204"/>
                    <a:pt x="312" y="204"/>
                  </a:cubicBezTo>
                  <a:cubicBezTo>
                    <a:pt x="371" y="204"/>
                    <a:pt x="420" y="253"/>
                    <a:pt x="420" y="312"/>
                  </a:cubicBezTo>
                  <a:cubicBezTo>
                    <a:pt x="420" y="372"/>
                    <a:pt x="371" y="420"/>
                    <a:pt x="312" y="420"/>
                  </a:cubicBezTo>
                  <a:lnTo>
                    <a:pt x="312" y="420"/>
                  </a:lnTo>
                  <a:close/>
                  <a:moveTo>
                    <a:pt x="461" y="243"/>
                  </a:moveTo>
                  <a:lnTo>
                    <a:pt x="461" y="243"/>
                  </a:lnTo>
                  <a:cubicBezTo>
                    <a:pt x="447" y="212"/>
                    <a:pt x="411" y="176"/>
                    <a:pt x="380" y="163"/>
                  </a:cubicBezTo>
                  <a:lnTo>
                    <a:pt x="45" y="14"/>
                  </a:lnTo>
                  <a:cubicBezTo>
                    <a:pt x="14" y="0"/>
                    <a:pt x="0" y="14"/>
                    <a:pt x="13" y="45"/>
                  </a:cubicBezTo>
                  <a:lnTo>
                    <a:pt x="162" y="381"/>
                  </a:lnTo>
                  <a:cubicBezTo>
                    <a:pt x="176" y="411"/>
                    <a:pt x="212" y="448"/>
                    <a:pt x="242" y="461"/>
                  </a:cubicBezTo>
                  <a:lnTo>
                    <a:pt x="578" y="610"/>
                  </a:lnTo>
                  <a:cubicBezTo>
                    <a:pt x="609" y="623"/>
                    <a:pt x="623" y="609"/>
                    <a:pt x="609" y="579"/>
                  </a:cubicBezTo>
                  <a:lnTo>
                    <a:pt x="461" y="24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5">
              <a:extLst>
                <a:ext uri="{FF2B5EF4-FFF2-40B4-BE49-F238E27FC236}">
                  <a16:creationId xmlns:a16="http://schemas.microsoft.com/office/drawing/2014/main" id="{A5982DA7-87DE-BB47-BEF6-19CFAD744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7302" y="3709425"/>
              <a:ext cx="389028" cy="483043"/>
            </a:xfrm>
            <a:custGeom>
              <a:avLst/>
              <a:gdLst>
                <a:gd name="T0" fmla="*/ 805 w 1612"/>
                <a:gd name="T1" fmla="*/ 1820 h 1999"/>
                <a:gd name="T2" fmla="*/ 805 w 1612"/>
                <a:gd name="T3" fmla="*/ 1820 h 1999"/>
                <a:gd name="T4" fmla="*/ 179 w 1612"/>
                <a:gd name="T5" fmla="*/ 1193 h 1999"/>
                <a:gd name="T6" fmla="*/ 805 w 1612"/>
                <a:gd name="T7" fmla="*/ 567 h 1999"/>
                <a:gd name="T8" fmla="*/ 1432 w 1612"/>
                <a:gd name="T9" fmla="*/ 1193 h 1999"/>
                <a:gd name="T10" fmla="*/ 805 w 1612"/>
                <a:gd name="T11" fmla="*/ 1820 h 1999"/>
                <a:gd name="T12" fmla="*/ 805 w 1612"/>
                <a:gd name="T13" fmla="*/ 1820 h 1999"/>
                <a:gd name="T14" fmla="*/ 806 w 1612"/>
                <a:gd name="T15" fmla="*/ 108 h 1999"/>
                <a:gd name="T16" fmla="*/ 806 w 1612"/>
                <a:gd name="T17" fmla="*/ 108 h 1999"/>
                <a:gd name="T18" fmla="*/ 924 w 1612"/>
                <a:gd name="T19" fmla="*/ 220 h 1999"/>
                <a:gd name="T20" fmla="*/ 870 w 1612"/>
                <a:gd name="T21" fmla="*/ 319 h 1999"/>
                <a:gd name="T22" fmla="*/ 870 w 1612"/>
                <a:gd name="T23" fmla="*/ 288 h 1999"/>
                <a:gd name="T24" fmla="*/ 803 w 1612"/>
                <a:gd name="T25" fmla="*/ 234 h 1999"/>
                <a:gd name="T26" fmla="*/ 737 w 1612"/>
                <a:gd name="T27" fmla="*/ 288 h 1999"/>
                <a:gd name="T28" fmla="*/ 737 w 1612"/>
                <a:gd name="T29" fmla="*/ 319 h 1999"/>
                <a:gd name="T30" fmla="*/ 686 w 1612"/>
                <a:gd name="T31" fmla="*/ 220 h 1999"/>
                <a:gd name="T32" fmla="*/ 806 w 1612"/>
                <a:gd name="T33" fmla="*/ 108 h 1999"/>
                <a:gd name="T34" fmla="*/ 806 w 1612"/>
                <a:gd name="T35" fmla="*/ 108 h 1999"/>
                <a:gd name="T36" fmla="*/ 936 w 1612"/>
                <a:gd name="T37" fmla="*/ 398 h 1999"/>
                <a:gd name="T38" fmla="*/ 936 w 1612"/>
                <a:gd name="T39" fmla="*/ 398 h 1999"/>
                <a:gd name="T40" fmla="*/ 1026 w 1612"/>
                <a:gd name="T41" fmla="*/ 220 h 1999"/>
                <a:gd name="T42" fmla="*/ 806 w 1612"/>
                <a:gd name="T43" fmla="*/ 0 h 1999"/>
                <a:gd name="T44" fmla="*/ 585 w 1612"/>
                <a:gd name="T45" fmla="*/ 220 h 1999"/>
                <a:gd name="T46" fmla="*/ 675 w 1612"/>
                <a:gd name="T47" fmla="*/ 398 h 1999"/>
                <a:gd name="T48" fmla="*/ 0 w 1612"/>
                <a:gd name="T49" fmla="*/ 1193 h 1999"/>
                <a:gd name="T50" fmla="*/ 805 w 1612"/>
                <a:gd name="T51" fmla="*/ 1999 h 1999"/>
                <a:gd name="T52" fmla="*/ 1612 w 1612"/>
                <a:gd name="T53" fmla="*/ 1193 h 1999"/>
                <a:gd name="T54" fmla="*/ 936 w 1612"/>
                <a:gd name="T55" fmla="*/ 398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2" h="1999">
                  <a:moveTo>
                    <a:pt x="805" y="1820"/>
                  </a:moveTo>
                  <a:lnTo>
                    <a:pt x="805" y="1820"/>
                  </a:lnTo>
                  <a:cubicBezTo>
                    <a:pt x="460" y="1820"/>
                    <a:pt x="179" y="1539"/>
                    <a:pt x="179" y="1193"/>
                  </a:cubicBezTo>
                  <a:cubicBezTo>
                    <a:pt x="179" y="848"/>
                    <a:pt x="460" y="567"/>
                    <a:pt x="805" y="567"/>
                  </a:cubicBezTo>
                  <a:cubicBezTo>
                    <a:pt x="1151" y="567"/>
                    <a:pt x="1432" y="848"/>
                    <a:pt x="1432" y="1193"/>
                  </a:cubicBezTo>
                  <a:cubicBezTo>
                    <a:pt x="1432" y="1539"/>
                    <a:pt x="1151" y="1820"/>
                    <a:pt x="805" y="1820"/>
                  </a:cubicBezTo>
                  <a:lnTo>
                    <a:pt x="805" y="1820"/>
                  </a:lnTo>
                  <a:close/>
                  <a:moveTo>
                    <a:pt x="806" y="108"/>
                  </a:moveTo>
                  <a:lnTo>
                    <a:pt x="806" y="108"/>
                  </a:lnTo>
                  <a:cubicBezTo>
                    <a:pt x="868" y="108"/>
                    <a:pt x="924" y="158"/>
                    <a:pt x="924" y="220"/>
                  </a:cubicBezTo>
                  <a:cubicBezTo>
                    <a:pt x="924" y="263"/>
                    <a:pt x="897" y="300"/>
                    <a:pt x="870" y="319"/>
                  </a:cubicBezTo>
                  <a:lnTo>
                    <a:pt x="870" y="288"/>
                  </a:lnTo>
                  <a:cubicBezTo>
                    <a:pt x="870" y="258"/>
                    <a:pt x="833" y="234"/>
                    <a:pt x="803" y="234"/>
                  </a:cubicBezTo>
                  <a:cubicBezTo>
                    <a:pt x="774" y="234"/>
                    <a:pt x="737" y="258"/>
                    <a:pt x="737" y="288"/>
                  </a:cubicBezTo>
                  <a:lnTo>
                    <a:pt x="737" y="319"/>
                  </a:lnTo>
                  <a:cubicBezTo>
                    <a:pt x="723" y="300"/>
                    <a:pt x="686" y="263"/>
                    <a:pt x="686" y="220"/>
                  </a:cubicBezTo>
                  <a:cubicBezTo>
                    <a:pt x="686" y="158"/>
                    <a:pt x="743" y="108"/>
                    <a:pt x="806" y="108"/>
                  </a:cubicBezTo>
                  <a:lnTo>
                    <a:pt x="806" y="108"/>
                  </a:lnTo>
                  <a:close/>
                  <a:moveTo>
                    <a:pt x="936" y="398"/>
                  </a:moveTo>
                  <a:lnTo>
                    <a:pt x="936" y="398"/>
                  </a:lnTo>
                  <a:cubicBezTo>
                    <a:pt x="991" y="358"/>
                    <a:pt x="1026" y="293"/>
                    <a:pt x="1026" y="220"/>
                  </a:cubicBezTo>
                  <a:cubicBezTo>
                    <a:pt x="1026" y="99"/>
                    <a:pt x="927" y="0"/>
                    <a:pt x="806" y="0"/>
                  </a:cubicBezTo>
                  <a:cubicBezTo>
                    <a:pt x="684" y="0"/>
                    <a:pt x="585" y="99"/>
                    <a:pt x="585" y="220"/>
                  </a:cubicBezTo>
                  <a:cubicBezTo>
                    <a:pt x="585" y="293"/>
                    <a:pt x="620" y="358"/>
                    <a:pt x="675" y="398"/>
                  </a:cubicBezTo>
                  <a:cubicBezTo>
                    <a:pt x="292" y="461"/>
                    <a:pt x="0" y="793"/>
                    <a:pt x="0" y="1193"/>
                  </a:cubicBezTo>
                  <a:cubicBezTo>
                    <a:pt x="0" y="1639"/>
                    <a:pt x="360" y="1999"/>
                    <a:pt x="805" y="1999"/>
                  </a:cubicBezTo>
                  <a:cubicBezTo>
                    <a:pt x="1251" y="1999"/>
                    <a:pt x="1612" y="1639"/>
                    <a:pt x="1612" y="1193"/>
                  </a:cubicBezTo>
                  <a:cubicBezTo>
                    <a:pt x="1612" y="793"/>
                    <a:pt x="1319" y="461"/>
                    <a:pt x="936" y="39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76">
              <a:extLst>
                <a:ext uri="{FF2B5EF4-FFF2-40B4-BE49-F238E27FC236}">
                  <a16:creationId xmlns:a16="http://schemas.microsoft.com/office/drawing/2014/main" id="{465BBE53-A1F1-964D-90A2-EC340E15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393" y="3976558"/>
              <a:ext cx="41496" cy="42145"/>
            </a:xfrm>
            <a:custGeom>
              <a:avLst/>
              <a:gdLst>
                <a:gd name="T0" fmla="*/ 87 w 173"/>
                <a:gd name="T1" fmla="*/ 173 h 173"/>
                <a:gd name="T2" fmla="*/ 87 w 173"/>
                <a:gd name="T3" fmla="*/ 173 h 173"/>
                <a:gd name="T4" fmla="*/ 173 w 173"/>
                <a:gd name="T5" fmla="*/ 86 h 173"/>
                <a:gd name="T6" fmla="*/ 87 w 173"/>
                <a:gd name="T7" fmla="*/ 0 h 173"/>
                <a:gd name="T8" fmla="*/ 0 w 173"/>
                <a:gd name="T9" fmla="*/ 86 h 173"/>
                <a:gd name="T10" fmla="*/ 87 w 173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73">
                  <a:moveTo>
                    <a:pt x="87" y="173"/>
                  </a:moveTo>
                  <a:lnTo>
                    <a:pt x="87" y="173"/>
                  </a:lnTo>
                  <a:cubicBezTo>
                    <a:pt x="134" y="173"/>
                    <a:pt x="173" y="134"/>
                    <a:pt x="173" y="86"/>
                  </a:cubicBezTo>
                  <a:cubicBezTo>
                    <a:pt x="173" y="39"/>
                    <a:pt x="134" y="0"/>
                    <a:pt x="87" y="0"/>
                  </a:cubicBezTo>
                  <a:cubicBezTo>
                    <a:pt x="39" y="0"/>
                    <a:pt x="0" y="39"/>
                    <a:pt x="0" y="86"/>
                  </a:cubicBezTo>
                  <a:cubicBezTo>
                    <a:pt x="0" y="134"/>
                    <a:pt x="39" y="173"/>
                    <a:pt x="87" y="17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77">
              <a:extLst>
                <a:ext uri="{FF2B5EF4-FFF2-40B4-BE49-F238E27FC236}">
                  <a16:creationId xmlns:a16="http://schemas.microsoft.com/office/drawing/2014/main" id="{7293350D-336D-D84E-9928-9924A88F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881" y="3854014"/>
              <a:ext cx="48629" cy="50574"/>
            </a:xfrm>
            <a:custGeom>
              <a:avLst/>
              <a:gdLst>
                <a:gd name="T0" fmla="*/ 40 w 203"/>
                <a:gd name="T1" fmla="*/ 211 h 211"/>
                <a:gd name="T2" fmla="*/ 40 w 203"/>
                <a:gd name="T3" fmla="*/ 211 h 211"/>
                <a:gd name="T4" fmla="*/ 80 w 203"/>
                <a:gd name="T5" fmla="*/ 181 h 211"/>
                <a:gd name="T6" fmla="*/ 80 w 203"/>
                <a:gd name="T7" fmla="*/ 105 h 211"/>
                <a:gd name="T8" fmla="*/ 169 w 203"/>
                <a:gd name="T9" fmla="*/ 202 h 211"/>
                <a:gd name="T10" fmla="*/ 186 w 203"/>
                <a:gd name="T11" fmla="*/ 211 h 211"/>
                <a:gd name="T12" fmla="*/ 189 w 203"/>
                <a:gd name="T13" fmla="*/ 209 h 211"/>
                <a:gd name="T14" fmla="*/ 200 w 203"/>
                <a:gd name="T15" fmla="*/ 181 h 211"/>
                <a:gd name="T16" fmla="*/ 200 w 203"/>
                <a:gd name="T17" fmla="*/ 33 h 211"/>
                <a:gd name="T18" fmla="*/ 186 w 203"/>
                <a:gd name="T19" fmla="*/ 3 h 211"/>
                <a:gd name="T20" fmla="*/ 173 w 203"/>
                <a:gd name="T21" fmla="*/ 33 h 211"/>
                <a:gd name="T22" fmla="*/ 173 w 203"/>
                <a:gd name="T23" fmla="*/ 109 h 211"/>
                <a:gd name="T24" fmla="*/ 66 w 203"/>
                <a:gd name="T25" fmla="*/ 12 h 211"/>
                <a:gd name="T26" fmla="*/ 26 w 203"/>
                <a:gd name="T27" fmla="*/ 5 h 211"/>
                <a:gd name="T28" fmla="*/ 0 w 203"/>
                <a:gd name="T29" fmla="*/ 33 h 211"/>
                <a:gd name="T30" fmla="*/ 0 w 203"/>
                <a:gd name="T31" fmla="*/ 181 h 211"/>
                <a:gd name="T32" fmla="*/ 40 w 203"/>
                <a:gd name="T3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11">
                  <a:moveTo>
                    <a:pt x="40" y="211"/>
                  </a:moveTo>
                  <a:lnTo>
                    <a:pt x="40" y="211"/>
                  </a:lnTo>
                  <a:cubicBezTo>
                    <a:pt x="56" y="211"/>
                    <a:pt x="80" y="198"/>
                    <a:pt x="80" y="181"/>
                  </a:cubicBezTo>
                  <a:lnTo>
                    <a:pt x="80" y="105"/>
                  </a:lnTo>
                  <a:lnTo>
                    <a:pt x="169" y="202"/>
                  </a:lnTo>
                  <a:cubicBezTo>
                    <a:pt x="174" y="208"/>
                    <a:pt x="178" y="211"/>
                    <a:pt x="186" y="211"/>
                  </a:cubicBezTo>
                  <a:cubicBezTo>
                    <a:pt x="190" y="211"/>
                    <a:pt x="186" y="210"/>
                    <a:pt x="189" y="209"/>
                  </a:cubicBezTo>
                  <a:cubicBezTo>
                    <a:pt x="201" y="204"/>
                    <a:pt x="200" y="193"/>
                    <a:pt x="200" y="181"/>
                  </a:cubicBezTo>
                  <a:lnTo>
                    <a:pt x="200" y="33"/>
                  </a:lnTo>
                  <a:cubicBezTo>
                    <a:pt x="200" y="16"/>
                    <a:pt x="203" y="3"/>
                    <a:pt x="186" y="3"/>
                  </a:cubicBezTo>
                  <a:cubicBezTo>
                    <a:pt x="170" y="3"/>
                    <a:pt x="173" y="16"/>
                    <a:pt x="173" y="33"/>
                  </a:cubicBezTo>
                  <a:lnTo>
                    <a:pt x="173" y="109"/>
                  </a:lnTo>
                  <a:lnTo>
                    <a:pt x="66" y="12"/>
                  </a:lnTo>
                  <a:cubicBezTo>
                    <a:pt x="58" y="3"/>
                    <a:pt x="37" y="0"/>
                    <a:pt x="26" y="5"/>
                  </a:cubicBezTo>
                  <a:cubicBezTo>
                    <a:pt x="15" y="10"/>
                    <a:pt x="0" y="21"/>
                    <a:pt x="0" y="33"/>
                  </a:cubicBezTo>
                  <a:lnTo>
                    <a:pt x="0" y="181"/>
                  </a:lnTo>
                  <a:cubicBezTo>
                    <a:pt x="0" y="198"/>
                    <a:pt x="23" y="211"/>
                    <a:pt x="40" y="21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78">
              <a:extLst>
                <a:ext uri="{FF2B5EF4-FFF2-40B4-BE49-F238E27FC236}">
                  <a16:creationId xmlns:a16="http://schemas.microsoft.com/office/drawing/2014/main" id="{FBB3B268-6627-9D4B-BA23-1E795F28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44" y="3976558"/>
              <a:ext cx="41496" cy="42145"/>
            </a:xfrm>
            <a:custGeom>
              <a:avLst/>
              <a:gdLst>
                <a:gd name="T0" fmla="*/ 86 w 173"/>
                <a:gd name="T1" fmla="*/ 173 h 173"/>
                <a:gd name="T2" fmla="*/ 86 w 173"/>
                <a:gd name="T3" fmla="*/ 173 h 173"/>
                <a:gd name="T4" fmla="*/ 173 w 173"/>
                <a:gd name="T5" fmla="*/ 86 h 173"/>
                <a:gd name="T6" fmla="*/ 86 w 173"/>
                <a:gd name="T7" fmla="*/ 0 h 173"/>
                <a:gd name="T8" fmla="*/ 0 w 173"/>
                <a:gd name="T9" fmla="*/ 86 h 173"/>
                <a:gd name="T10" fmla="*/ 86 w 173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73">
                  <a:moveTo>
                    <a:pt x="86" y="173"/>
                  </a:moveTo>
                  <a:lnTo>
                    <a:pt x="86" y="173"/>
                  </a:lnTo>
                  <a:cubicBezTo>
                    <a:pt x="134" y="173"/>
                    <a:pt x="173" y="134"/>
                    <a:pt x="173" y="86"/>
                  </a:cubicBezTo>
                  <a:cubicBezTo>
                    <a:pt x="173" y="39"/>
                    <a:pt x="134" y="0"/>
                    <a:pt x="86" y="0"/>
                  </a:cubicBezTo>
                  <a:cubicBezTo>
                    <a:pt x="39" y="0"/>
                    <a:pt x="0" y="39"/>
                    <a:pt x="0" y="86"/>
                  </a:cubicBezTo>
                  <a:cubicBezTo>
                    <a:pt x="0" y="134"/>
                    <a:pt x="39" y="173"/>
                    <a:pt x="86" y="17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3EDEFDE-9983-6F4D-B8DA-C5CBC0516F00}"/>
              </a:ext>
            </a:extLst>
          </p:cNvPr>
          <p:cNvGrpSpPr/>
          <p:nvPr/>
        </p:nvGrpSpPr>
        <p:grpSpPr>
          <a:xfrm>
            <a:off x="2808760" y="1369685"/>
            <a:ext cx="239240" cy="211465"/>
            <a:chOff x="6084256" y="1627617"/>
            <a:chExt cx="397150" cy="351042"/>
          </a:xfrm>
        </p:grpSpPr>
        <p:sp>
          <p:nvSpPr>
            <p:cNvPr id="58" name="Freeform 83">
              <a:extLst>
                <a:ext uri="{FF2B5EF4-FFF2-40B4-BE49-F238E27FC236}">
                  <a16:creationId xmlns:a16="http://schemas.microsoft.com/office/drawing/2014/main" id="{AD53CABD-8357-F44C-9363-25BFC4600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256" y="1947920"/>
              <a:ext cx="397150" cy="30739"/>
            </a:xfrm>
            <a:custGeom>
              <a:avLst/>
              <a:gdLst>
                <a:gd name="T0" fmla="*/ 75 w 1735"/>
                <a:gd name="T1" fmla="*/ 133 h 133"/>
                <a:gd name="T2" fmla="*/ 75 w 1735"/>
                <a:gd name="T3" fmla="*/ 133 h 133"/>
                <a:gd name="T4" fmla="*/ 1660 w 1735"/>
                <a:gd name="T5" fmla="*/ 133 h 133"/>
                <a:gd name="T6" fmla="*/ 1735 w 1735"/>
                <a:gd name="T7" fmla="*/ 66 h 133"/>
                <a:gd name="T8" fmla="*/ 1660 w 1735"/>
                <a:gd name="T9" fmla="*/ 0 h 133"/>
                <a:gd name="T10" fmla="*/ 75 w 1735"/>
                <a:gd name="T11" fmla="*/ 0 h 133"/>
                <a:gd name="T12" fmla="*/ 0 w 1735"/>
                <a:gd name="T13" fmla="*/ 66 h 133"/>
                <a:gd name="T14" fmla="*/ 75 w 1735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5" h="133">
                  <a:moveTo>
                    <a:pt x="75" y="133"/>
                  </a:moveTo>
                  <a:lnTo>
                    <a:pt x="75" y="133"/>
                  </a:lnTo>
                  <a:lnTo>
                    <a:pt x="1660" y="133"/>
                  </a:lnTo>
                  <a:cubicBezTo>
                    <a:pt x="1702" y="133"/>
                    <a:pt x="1735" y="108"/>
                    <a:pt x="1735" y="66"/>
                  </a:cubicBezTo>
                  <a:cubicBezTo>
                    <a:pt x="1735" y="25"/>
                    <a:pt x="1702" y="0"/>
                    <a:pt x="1660" y="0"/>
                  </a:cubicBezTo>
                  <a:lnTo>
                    <a:pt x="75" y="0"/>
                  </a:lnTo>
                  <a:cubicBezTo>
                    <a:pt x="33" y="0"/>
                    <a:pt x="0" y="25"/>
                    <a:pt x="0" y="66"/>
                  </a:cubicBezTo>
                  <a:cubicBezTo>
                    <a:pt x="0" y="108"/>
                    <a:pt x="33" y="133"/>
                    <a:pt x="75" y="13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4">
              <a:extLst>
                <a:ext uri="{FF2B5EF4-FFF2-40B4-BE49-F238E27FC236}">
                  <a16:creationId xmlns:a16="http://schemas.microsoft.com/office/drawing/2014/main" id="{6D1708FB-C43E-EE41-8BFB-72F2F56C1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668" y="1682333"/>
              <a:ext cx="51642" cy="234847"/>
            </a:xfrm>
            <a:custGeom>
              <a:avLst/>
              <a:gdLst>
                <a:gd name="T0" fmla="*/ 0 w 226"/>
                <a:gd name="T1" fmla="*/ 0 h 1026"/>
                <a:gd name="T2" fmla="*/ 0 w 226"/>
                <a:gd name="T3" fmla="*/ 0 h 1026"/>
                <a:gd name="T4" fmla="*/ 226 w 226"/>
                <a:gd name="T5" fmla="*/ 0 h 1026"/>
                <a:gd name="T6" fmla="*/ 226 w 226"/>
                <a:gd name="T7" fmla="*/ 1026 h 1026"/>
                <a:gd name="T8" fmla="*/ 0 w 226"/>
                <a:gd name="T9" fmla="*/ 1026 h 1026"/>
                <a:gd name="T10" fmla="*/ 0 w 226"/>
                <a:gd name="T11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026">
                  <a:moveTo>
                    <a:pt x="0" y="0"/>
                  </a:moveTo>
                  <a:lnTo>
                    <a:pt x="0" y="0"/>
                  </a:lnTo>
                  <a:lnTo>
                    <a:pt x="226" y="0"/>
                  </a:lnTo>
                  <a:lnTo>
                    <a:pt x="226" y="1026"/>
                  </a:lnTo>
                  <a:lnTo>
                    <a:pt x="0" y="1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85">
              <a:extLst>
                <a:ext uri="{FF2B5EF4-FFF2-40B4-BE49-F238E27FC236}">
                  <a16:creationId xmlns:a16="http://schemas.microsoft.com/office/drawing/2014/main" id="{A4C26DF7-7764-2945-9690-3E5425EAF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049" y="1627617"/>
              <a:ext cx="57790" cy="289563"/>
            </a:xfrm>
            <a:custGeom>
              <a:avLst/>
              <a:gdLst>
                <a:gd name="T0" fmla="*/ 0 w 253"/>
                <a:gd name="T1" fmla="*/ 0 h 1266"/>
                <a:gd name="T2" fmla="*/ 0 w 253"/>
                <a:gd name="T3" fmla="*/ 0 h 1266"/>
                <a:gd name="T4" fmla="*/ 253 w 253"/>
                <a:gd name="T5" fmla="*/ 0 h 1266"/>
                <a:gd name="T6" fmla="*/ 253 w 253"/>
                <a:gd name="T7" fmla="*/ 1266 h 1266"/>
                <a:gd name="T8" fmla="*/ 0 w 253"/>
                <a:gd name="T9" fmla="*/ 1266 h 1266"/>
                <a:gd name="T10" fmla="*/ 0 w 253"/>
                <a:gd name="T11" fmla="*/ 0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1266">
                  <a:moveTo>
                    <a:pt x="0" y="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266"/>
                  </a:lnTo>
                  <a:lnTo>
                    <a:pt x="0" y="1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86">
              <a:extLst>
                <a:ext uri="{FF2B5EF4-FFF2-40B4-BE49-F238E27FC236}">
                  <a16:creationId xmlns:a16="http://schemas.microsoft.com/office/drawing/2014/main" id="{845B5BC0-8161-B842-ADB0-13004D6DC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30" y="1773936"/>
              <a:ext cx="48568" cy="143245"/>
            </a:xfrm>
            <a:custGeom>
              <a:avLst/>
              <a:gdLst>
                <a:gd name="T0" fmla="*/ 0 w 213"/>
                <a:gd name="T1" fmla="*/ 0 h 626"/>
                <a:gd name="T2" fmla="*/ 0 w 213"/>
                <a:gd name="T3" fmla="*/ 0 h 626"/>
                <a:gd name="T4" fmla="*/ 213 w 213"/>
                <a:gd name="T5" fmla="*/ 0 h 626"/>
                <a:gd name="T6" fmla="*/ 213 w 213"/>
                <a:gd name="T7" fmla="*/ 626 h 626"/>
                <a:gd name="T8" fmla="*/ 0 w 213"/>
                <a:gd name="T9" fmla="*/ 626 h 626"/>
                <a:gd name="T10" fmla="*/ 0 w 213"/>
                <a:gd name="T11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626">
                  <a:moveTo>
                    <a:pt x="0" y="0"/>
                  </a:moveTo>
                  <a:lnTo>
                    <a:pt x="0" y="0"/>
                  </a:lnTo>
                  <a:lnTo>
                    <a:pt x="213" y="0"/>
                  </a:lnTo>
                  <a:lnTo>
                    <a:pt x="213" y="626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87">
              <a:extLst>
                <a:ext uri="{FF2B5EF4-FFF2-40B4-BE49-F238E27FC236}">
                  <a16:creationId xmlns:a16="http://schemas.microsoft.com/office/drawing/2014/main" id="{CB6E3CAC-5944-F148-8D64-1E84ED2CB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89" y="1728442"/>
              <a:ext cx="54716" cy="188739"/>
            </a:xfrm>
            <a:custGeom>
              <a:avLst/>
              <a:gdLst>
                <a:gd name="T0" fmla="*/ 0 w 240"/>
                <a:gd name="T1" fmla="*/ 0 h 826"/>
                <a:gd name="T2" fmla="*/ 0 w 240"/>
                <a:gd name="T3" fmla="*/ 0 h 826"/>
                <a:gd name="T4" fmla="*/ 240 w 240"/>
                <a:gd name="T5" fmla="*/ 0 h 826"/>
                <a:gd name="T6" fmla="*/ 240 w 240"/>
                <a:gd name="T7" fmla="*/ 826 h 826"/>
                <a:gd name="T8" fmla="*/ 0 w 240"/>
                <a:gd name="T9" fmla="*/ 826 h 826"/>
                <a:gd name="T10" fmla="*/ 0 w 240"/>
                <a:gd name="T11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826">
                  <a:moveTo>
                    <a:pt x="0" y="0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826"/>
                  </a:lnTo>
                  <a:lnTo>
                    <a:pt x="0" y="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3" name="Freeform 73">
            <a:extLst>
              <a:ext uri="{FF2B5EF4-FFF2-40B4-BE49-F238E27FC236}">
                <a16:creationId xmlns:a16="http://schemas.microsoft.com/office/drawing/2014/main" id="{B4EA0C92-1025-E94A-8D2E-63DA5AD13D34}"/>
              </a:ext>
            </a:extLst>
          </p:cNvPr>
          <p:cNvSpPr>
            <a:spLocks noEditPoints="1"/>
          </p:cNvSpPr>
          <p:nvPr/>
        </p:nvSpPr>
        <p:spPr bwMode="auto">
          <a:xfrm>
            <a:off x="4267200" y="1372015"/>
            <a:ext cx="285543" cy="209135"/>
          </a:xfrm>
          <a:custGeom>
            <a:avLst/>
            <a:gdLst>
              <a:gd name="T0" fmla="*/ 829 w 2138"/>
              <a:gd name="T1" fmla="*/ 1022 h 1565"/>
              <a:gd name="T2" fmla="*/ 829 w 2138"/>
              <a:gd name="T3" fmla="*/ 1022 h 1565"/>
              <a:gd name="T4" fmla="*/ 596 w 2138"/>
              <a:gd name="T5" fmla="*/ 789 h 1565"/>
              <a:gd name="T6" fmla="*/ 829 w 2138"/>
              <a:gd name="T7" fmla="*/ 556 h 1565"/>
              <a:gd name="T8" fmla="*/ 1062 w 2138"/>
              <a:gd name="T9" fmla="*/ 789 h 1565"/>
              <a:gd name="T10" fmla="*/ 829 w 2138"/>
              <a:gd name="T11" fmla="*/ 1022 h 1565"/>
              <a:gd name="T12" fmla="*/ 829 w 2138"/>
              <a:gd name="T13" fmla="*/ 1022 h 1565"/>
              <a:gd name="T14" fmla="*/ 1907 w 2138"/>
              <a:gd name="T15" fmla="*/ 484 h 1565"/>
              <a:gd name="T16" fmla="*/ 1907 w 2138"/>
              <a:gd name="T17" fmla="*/ 484 h 1565"/>
              <a:gd name="T18" fmla="*/ 1676 w 2138"/>
              <a:gd name="T19" fmla="*/ 715 h 1565"/>
              <a:gd name="T20" fmla="*/ 1712 w 2138"/>
              <a:gd name="T21" fmla="*/ 837 h 1565"/>
              <a:gd name="T22" fmla="*/ 1586 w 2138"/>
              <a:gd name="T23" fmla="*/ 975 h 1565"/>
              <a:gd name="T24" fmla="*/ 1470 w 2138"/>
              <a:gd name="T25" fmla="*/ 944 h 1565"/>
              <a:gd name="T26" fmla="*/ 1317 w 2138"/>
              <a:gd name="T27" fmla="*/ 1003 h 1565"/>
              <a:gd name="T28" fmla="*/ 1181 w 2138"/>
              <a:gd name="T29" fmla="*/ 913 h 1565"/>
              <a:gd name="T30" fmla="*/ 1202 w 2138"/>
              <a:gd name="T31" fmla="*/ 789 h 1565"/>
              <a:gd name="T32" fmla="*/ 829 w 2138"/>
              <a:gd name="T33" fmla="*/ 416 h 1565"/>
              <a:gd name="T34" fmla="*/ 597 w 2138"/>
              <a:gd name="T35" fmla="*/ 497 h 1565"/>
              <a:gd name="T36" fmla="*/ 432 w 2138"/>
              <a:gd name="T37" fmla="*/ 344 h 1565"/>
              <a:gd name="T38" fmla="*/ 462 w 2138"/>
              <a:gd name="T39" fmla="*/ 231 h 1565"/>
              <a:gd name="T40" fmla="*/ 231 w 2138"/>
              <a:gd name="T41" fmla="*/ 0 h 1565"/>
              <a:gd name="T42" fmla="*/ 0 w 2138"/>
              <a:gd name="T43" fmla="*/ 231 h 1565"/>
              <a:gd name="T44" fmla="*/ 231 w 2138"/>
              <a:gd name="T45" fmla="*/ 462 h 1565"/>
              <a:gd name="T46" fmla="*/ 351 w 2138"/>
              <a:gd name="T47" fmla="*/ 428 h 1565"/>
              <a:gd name="T48" fmla="*/ 518 w 2138"/>
              <a:gd name="T49" fmla="*/ 583 h 1565"/>
              <a:gd name="T50" fmla="*/ 455 w 2138"/>
              <a:gd name="T51" fmla="*/ 789 h 1565"/>
              <a:gd name="T52" fmla="*/ 522 w 2138"/>
              <a:gd name="T53" fmla="*/ 1002 h 1565"/>
              <a:gd name="T54" fmla="*/ 394 w 2138"/>
              <a:gd name="T55" fmla="*/ 1139 h 1565"/>
              <a:gd name="T56" fmla="*/ 271 w 2138"/>
              <a:gd name="T57" fmla="*/ 1104 h 1565"/>
              <a:gd name="T58" fmla="*/ 40 w 2138"/>
              <a:gd name="T59" fmla="*/ 1334 h 1565"/>
              <a:gd name="T60" fmla="*/ 271 w 2138"/>
              <a:gd name="T61" fmla="*/ 1565 h 1565"/>
              <a:gd name="T62" fmla="*/ 502 w 2138"/>
              <a:gd name="T63" fmla="*/ 1334 h 1565"/>
              <a:gd name="T64" fmla="*/ 474 w 2138"/>
              <a:gd name="T65" fmla="*/ 1225 h 1565"/>
              <a:gd name="T66" fmla="*/ 603 w 2138"/>
              <a:gd name="T67" fmla="*/ 1087 h 1565"/>
              <a:gd name="T68" fmla="*/ 829 w 2138"/>
              <a:gd name="T69" fmla="*/ 1163 h 1565"/>
              <a:gd name="T70" fmla="*/ 1125 w 2138"/>
              <a:gd name="T71" fmla="*/ 1016 h 1565"/>
              <a:gd name="T72" fmla="*/ 1252 w 2138"/>
              <a:gd name="T73" fmla="*/ 1100 h 1565"/>
              <a:gd name="T74" fmla="*/ 1240 w 2138"/>
              <a:gd name="T75" fmla="*/ 1174 h 1565"/>
              <a:gd name="T76" fmla="*/ 1470 w 2138"/>
              <a:gd name="T77" fmla="*/ 1405 h 1565"/>
              <a:gd name="T78" fmla="*/ 1701 w 2138"/>
              <a:gd name="T79" fmla="*/ 1174 h 1565"/>
              <a:gd name="T80" fmla="*/ 1669 w 2138"/>
              <a:gd name="T81" fmla="*/ 1057 h 1565"/>
              <a:gd name="T82" fmla="*/ 1797 w 2138"/>
              <a:gd name="T83" fmla="*/ 918 h 1565"/>
              <a:gd name="T84" fmla="*/ 1907 w 2138"/>
              <a:gd name="T85" fmla="*/ 946 h 1565"/>
              <a:gd name="T86" fmla="*/ 2138 w 2138"/>
              <a:gd name="T87" fmla="*/ 715 h 1565"/>
              <a:gd name="T88" fmla="*/ 1907 w 2138"/>
              <a:gd name="T89" fmla="*/ 484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38" h="1565">
                <a:moveTo>
                  <a:pt x="829" y="1022"/>
                </a:moveTo>
                <a:lnTo>
                  <a:pt x="829" y="1022"/>
                </a:lnTo>
                <a:cubicBezTo>
                  <a:pt x="700" y="1022"/>
                  <a:pt x="596" y="918"/>
                  <a:pt x="596" y="789"/>
                </a:cubicBezTo>
                <a:cubicBezTo>
                  <a:pt x="596" y="661"/>
                  <a:pt x="700" y="556"/>
                  <a:pt x="829" y="556"/>
                </a:cubicBezTo>
                <a:cubicBezTo>
                  <a:pt x="957" y="556"/>
                  <a:pt x="1062" y="661"/>
                  <a:pt x="1062" y="789"/>
                </a:cubicBezTo>
                <a:cubicBezTo>
                  <a:pt x="1062" y="918"/>
                  <a:pt x="957" y="1022"/>
                  <a:pt x="829" y="1022"/>
                </a:cubicBezTo>
                <a:lnTo>
                  <a:pt x="829" y="1022"/>
                </a:lnTo>
                <a:close/>
                <a:moveTo>
                  <a:pt x="1907" y="484"/>
                </a:moveTo>
                <a:lnTo>
                  <a:pt x="1907" y="484"/>
                </a:lnTo>
                <a:cubicBezTo>
                  <a:pt x="1780" y="484"/>
                  <a:pt x="1676" y="588"/>
                  <a:pt x="1676" y="715"/>
                </a:cubicBezTo>
                <a:cubicBezTo>
                  <a:pt x="1676" y="760"/>
                  <a:pt x="1689" y="802"/>
                  <a:pt x="1712" y="837"/>
                </a:cubicBezTo>
                <a:lnTo>
                  <a:pt x="1586" y="975"/>
                </a:lnTo>
                <a:cubicBezTo>
                  <a:pt x="1552" y="955"/>
                  <a:pt x="1512" y="944"/>
                  <a:pt x="1470" y="944"/>
                </a:cubicBezTo>
                <a:cubicBezTo>
                  <a:pt x="1411" y="944"/>
                  <a:pt x="1358" y="966"/>
                  <a:pt x="1317" y="1003"/>
                </a:cubicBezTo>
                <a:lnTo>
                  <a:pt x="1181" y="913"/>
                </a:lnTo>
                <a:cubicBezTo>
                  <a:pt x="1194" y="874"/>
                  <a:pt x="1202" y="833"/>
                  <a:pt x="1202" y="789"/>
                </a:cubicBezTo>
                <a:cubicBezTo>
                  <a:pt x="1202" y="583"/>
                  <a:pt x="1035" y="416"/>
                  <a:pt x="829" y="416"/>
                </a:cubicBezTo>
                <a:cubicBezTo>
                  <a:pt x="741" y="416"/>
                  <a:pt x="661" y="446"/>
                  <a:pt x="597" y="497"/>
                </a:cubicBezTo>
                <a:lnTo>
                  <a:pt x="432" y="344"/>
                </a:lnTo>
                <a:cubicBezTo>
                  <a:pt x="451" y="310"/>
                  <a:pt x="462" y="272"/>
                  <a:pt x="462" y="231"/>
                </a:cubicBezTo>
                <a:cubicBezTo>
                  <a:pt x="462" y="104"/>
                  <a:pt x="358" y="0"/>
                  <a:pt x="231" y="0"/>
                </a:cubicBezTo>
                <a:cubicBezTo>
                  <a:pt x="104" y="0"/>
                  <a:pt x="0" y="104"/>
                  <a:pt x="0" y="231"/>
                </a:cubicBezTo>
                <a:cubicBezTo>
                  <a:pt x="0" y="358"/>
                  <a:pt x="104" y="462"/>
                  <a:pt x="231" y="462"/>
                </a:cubicBezTo>
                <a:cubicBezTo>
                  <a:pt x="275" y="462"/>
                  <a:pt x="316" y="449"/>
                  <a:pt x="351" y="428"/>
                </a:cubicBezTo>
                <a:lnTo>
                  <a:pt x="518" y="583"/>
                </a:lnTo>
                <a:cubicBezTo>
                  <a:pt x="478" y="642"/>
                  <a:pt x="455" y="713"/>
                  <a:pt x="455" y="789"/>
                </a:cubicBezTo>
                <a:cubicBezTo>
                  <a:pt x="455" y="868"/>
                  <a:pt x="480" y="942"/>
                  <a:pt x="522" y="1002"/>
                </a:cubicBezTo>
                <a:lnTo>
                  <a:pt x="394" y="1139"/>
                </a:lnTo>
                <a:cubicBezTo>
                  <a:pt x="358" y="1117"/>
                  <a:pt x="316" y="1104"/>
                  <a:pt x="271" y="1104"/>
                </a:cubicBezTo>
                <a:cubicBezTo>
                  <a:pt x="144" y="1104"/>
                  <a:pt x="40" y="1207"/>
                  <a:pt x="40" y="1334"/>
                </a:cubicBezTo>
                <a:cubicBezTo>
                  <a:pt x="40" y="1462"/>
                  <a:pt x="144" y="1565"/>
                  <a:pt x="271" y="1565"/>
                </a:cubicBezTo>
                <a:cubicBezTo>
                  <a:pt x="398" y="1565"/>
                  <a:pt x="502" y="1462"/>
                  <a:pt x="502" y="1334"/>
                </a:cubicBezTo>
                <a:cubicBezTo>
                  <a:pt x="502" y="1295"/>
                  <a:pt x="492" y="1258"/>
                  <a:pt x="474" y="1225"/>
                </a:cubicBezTo>
                <a:lnTo>
                  <a:pt x="603" y="1087"/>
                </a:lnTo>
                <a:cubicBezTo>
                  <a:pt x="666" y="1134"/>
                  <a:pt x="744" y="1163"/>
                  <a:pt x="829" y="1163"/>
                </a:cubicBezTo>
                <a:cubicBezTo>
                  <a:pt x="949" y="1163"/>
                  <a:pt x="1057" y="1105"/>
                  <a:pt x="1125" y="1016"/>
                </a:cubicBezTo>
                <a:lnTo>
                  <a:pt x="1252" y="1100"/>
                </a:lnTo>
                <a:cubicBezTo>
                  <a:pt x="1244" y="1123"/>
                  <a:pt x="1240" y="1148"/>
                  <a:pt x="1240" y="1174"/>
                </a:cubicBezTo>
                <a:cubicBezTo>
                  <a:pt x="1240" y="1301"/>
                  <a:pt x="1343" y="1405"/>
                  <a:pt x="1470" y="1405"/>
                </a:cubicBezTo>
                <a:cubicBezTo>
                  <a:pt x="1597" y="1405"/>
                  <a:pt x="1701" y="1301"/>
                  <a:pt x="1701" y="1174"/>
                </a:cubicBezTo>
                <a:cubicBezTo>
                  <a:pt x="1701" y="1132"/>
                  <a:pt x="1689" y="1092"/>
                  <a:pt x="1669" y="1057"/>
                </a:cubicBezTo>
                <a:lnTo>
                  <a:pt x="1797" y="918"/>
                </a:lnTo>
                <a:cubicBezTo>
                  <a:pt x="1829" y="936"/>
                  <a:pt x="1867" y="946"/>
                  <a:pt x="1907" y="946"/>
                </a:cubicBezTo>
                <a:cubicBezTo>
                  <a:pt x="2034" y="946"/>
                  <a:pt x="2138" y="842"/>
                  <a:pt x="2138" y="715"/>
                </a:cubicBezTo>
                <a:cubicBezTo>
                  <a:pt x="2138" y="588"/>
                  <a:pt x="2034" y="484"/>
                  <a:pt x="1907" y="484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12E04AE-97F0-7C47-9E34-8581FE853941}"/>
              </a:ext>
            </a:extLst>
          </p:cNvPr>
          <p:cNvGrpSpPr/>
          <p:nvPr/>
        </p:nvGrpSpPr>
        <p:grpSpPr>
          <a:xfrm>
            <a:off x="5739971" y="1390828"/>
            <a:ext cx="203629" cy="189559"/>
            <a:chOff x="6260591" y="3248717"/>
            <a:chExt cx="348165" cy="324109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20A54BD-DE5C-3748-B174-B971E9242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996" y="3248717"/>
              <a:ext cx="286760" cy="263337"/>
            </a:xfrm>
            <a:custGeom>
              <a:avLst/>
              <a:gdLst>
                <a:gd name="T0" fmla="*/ 170 w 1216"/>
                <a:gd name="T1" fmla="*/ 467 h 1117"/>
                <a:gd name="T2" fmla="*/ 170 w 1216"/>
                <a:gd name="T3" fmla="*/ 467 h 1117"/>
                <a:gd name="T4" fmla="*/ 51 w 1216"/>
                <a:gd name="T5" fmla="*/ 465 h 1117"/>
                <a:gd name="T6" fmla="*/ 32 w 1216"/>
                <a:gd name="T7" fmla="*/ 600 h 1117"/>
                <a:gd name="T8" fmla="*/ 361 w 1216"/>
                <a:gd name="T9" fmla="*/ 1037 h 1117"/>
                <a:gd name="T10" fmla="*/ 397 w 1216"/>
                <a:gd name="T11" fmla="*/ 1071 h 1117"/>
                <a:gd name="T12" fmla="*/ 604 w 1216"/>
                <a:gd name="T13" fmla="*/ 1031 h 1117"/>
                <a:gd name="T14" fmla="*/ 609 w 1216"/>
                <a:gd name="T15" fmla="*/ 1024 h 1117"/>
                <a:gd name="T16" fmla="*/ 1190 w 1216"/>
                <a:gd name="T17" fmla="*/ 161 h 1117"/>
                <a:gd name="T18" fmla="*/ 1174 w 1216"/>
                <a:gd name="T19" fmla="*/ 35 h 1117"/>
                <a:gd name="T20" fmla="*/ 1038 w 1216"/>
                <a:gd name="T21" fmla="*/ 43 h 1117"/>
                <a:gd name="T22" fmla="*/ 459 w 1216"/>
                <a:gd name="T23" fmla="*/ 699 h 1117"/>
                <a:gd name="T24" fmla="*/ 170 w 1216"/>
                <a:gd name="T25" fmla="*/ 467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6" h="1117">
                  <a:moveTo>
                    <a:pt x="170" y="467"/>
                  </a:moveTo>
                  <a:lnTo>
                    <a:pt x="170" y="467"/>
                  </a:lnTo>
                  <a:cubicBezTo>
                    <a:pt x="136" y="440"/>
                    <a:pt x="87" y="438"/>
                    <a:pt x="51" y="465"/>
                  </a:cubicBezTo>
                  <a:cubicBezTo>
                    <a:pt x="8" y="497"/>
                    <a:pt x="0" y="557"/>
                    <a:pt x="32" y="600"/>
                  </a:cubicBezTo>
                  <a:lnTo>
                    <a:pt x="361" y="1037"/>
                  </a:lnTo>
                  <a:cubicBezTo>
                    <a:pt x="371" y="1050"/>
                    <a:pt x="383" y="1062"/>
                    <a:pt x="397" y="1071"/>
                  </a:cubicBezTo>
                  <a:cubicBezTo>
                    <a:pt x="465" y="1117"/>
                    <a:pt x="558" y="1099"/>
                    <a:pt x="604" y="1031"/>
                  </a:cubicBezTo>
                  <a:lnTo>
                    <a:pt x="609" y="1024"/>
                  </a:lnTo>
                  <a:lnTo>
                    <a:pt x="1190" y="161"/>
                  </a:lnTo>
                  <a:cubicBezTo>
                    <a:pt x="1216" y="121"/>
                    <a:pt x="1210" y="67"/>
                    <a:pt x="1174" y="35"/>
                  </a:cubicBezTo>
                  <a:cubicBezTo>
                    <a:pt x="1134" y="0"/>
                    <a:pt x="1073" y="4"/>
                    <a:pt x="1038" y="43"/>
                  </a:cubicBezTo>
                  <a:lnTo>
                    <a:pt x="459" y="699"/>
                  </a:lnTo>
                  <a:lnTo>
                    <a:pt x="170" y="46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2159654-B208-7547-A082-841E1E6F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0591" y="3293029"/>
              <a:ext cx="279164" cy="279797"/>
            </a:xfrm>
            <a:custGeom>
              <a:avLst/>
              <a:gdLst>
                <a:gd name="T0" fmla="*/ 221 w 1186"/>
                <a:gd name="T1" fmla="*/ 0 h 1186"/>
                <a:gd name="T2" fmla="*/ 221 w 1186"/>
                <a:gd name="T3" fmla="*/ 0 h 1186"/>
                <a:gd name="T4" fmla="*/ 0 w 1186"/>
                <a:gd name="T5" fmla="*/ 227 h 1186"/>
                <a:gd name="T6" fmla="*/ 0 w 1186"/>
                <a:gd name="T7" fmla="*/ 952 h 1186"/>
                <a:gd name="T8" fmla="*/ 221 w 1186"/>
                <a:gd name="T9" fmla="*/ 1186 h 1186"/>
                <a:gd name="T10" fmla="*/ 946 w 1186"/>
                <a:gd name="T11" fmla="*/ 1186 h 1186"/>
                <a:gd name="T12" fmla="*/ 1186 w 1186"/>
                <a:gd name="T13" fmla="*/ 952 h 1186"/>
                <a:gd name="T14" fmla="*/ 1186 w 1186"/>
                <a:gd name="T15" fmla="*/ 576 h 1186"/>
                <a:gd name="T16" fmla="*/ 1026 w 1186"/>
                <a:gd name="T17" fmla="*/ 796 h 1186"/>
                <a:gd name="T18" fmla="*/ 1026 w 1186"/>
                <a:gd name="T19" fmla="*/ 952 h 1186"/>
                <a:gd name="T20" fmla="*/ 946 w 1186"/>
                <a:gd name="T21" fmla="*/ 1040 h 1186"/>
                <a:gd name="T22" fmla="*/ 221 w 1186"/>
                <a:gd name="T23" fmla="*/ 1040 h 1186"/>
                <a:gd name="T24" fmla="*/ 133 w 1186"/>
                <a:gd name="T25" fmla="*/ 952 h 1186"/>
                <a:gd name="T26" fmla="*/ 133 w 1186"/>
                <a:gd name="T27" fmla="*/ 227 h 1186"/>
                <a:gd name="T28" fmla="*/ 221 w 1186"/>
                <a:gd name="T29" fmla="*/ 146 h 1186"/>
                <a:gd name="T30" fmla="*/ 902 w 1186"/>
                <a:gd name="T31" fmla="*/ 146 h 1186"/>
                <a:gd name="T32" fmla="*/ 1021 w 1186"/>
                <a:gd name="T33" fmla="*/ 12 h 1186"/>
                <a:gd name="T34" fmla="*/ 946 w 1186"/>
                <a:gd name="T35" fmla="*/ 0 h 1186"/>
                <a:gd name="T36" fmla="*/ 221 w 1186"/>
                <a:gd name="T37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6" h="1186">
                  <a:moveTo>
                    <a:pt x="221" y="0"/>
                  </a:moveTo>
                  <a:lnTo>
                    <a:pt x="221" y="0"/>
                  </a:lnTo>
                  <a:cubicBezTo>
                    <a:pt x="95" y="0"/>
                    <a:pt x="0" y="101"/>
                    <a:pt x="0" y="227"/>
                  </a:cubicBezTo>
                  <a:lnTo>
                    <a:pt x="0" y="952"/>
                  </a:lnTo>
                  <a:cubicBezTo>
                    <a:pt x="0" y="1078"/>
                    <a:pt x="95" y="1186"/>
                    <a:pt x="221" y="1186"/>
                  </a:cubicBezTo>
                  <a:lnTo>
                    <a:pt x="946" y="1186"/>
                  </a:lnTo>
                  <a:cubicBezTo>
                    <a:pt x="1072" y="1186"/>
                    <a:pt x="1186" y="1078"/>
                    <a:pt x="1186" y="952"/>
                  </a:cubicBezTo>
                  <a:lnTo>
                    <a:pt x="1186" y="576"/>
                  </a:lnTo>
                  <a:lnTo>
                    <a:pt x="1026" y="796"/>
                  </a:lnTo>
                  <a:lnTo>
                    <a:pt x="1026" y="952"/>
                  </a:lnTo>
                  <a:cubicBezTo>
                    <a:pt x="1026" y="997"/>
                    <a:pt x="991" y="1040"/>
                    <a:pt x="946" y="1040"/>
                  </a:cubicBezTo>
                  <a:lnTo>
                    <a:pt x="221" y="1040"/>
                  </a:lnTo>
                  <a:cubicBezTo>
                    <a:pt x="176" y="1040"/>
                    <a:pt x="133" y="997"/>
                    <a:pt x="133" y="952"/>
                  </a:cubicBezTo>
                  <a:lnTo>
                    <a:pt x="133" y="227"/>
                  </a:lnTo>
                  <a:cubicBezTo>
                    <a:pt x="133" y="182"/>
                    <a:pt x="176" y="146"/>
                    <a:pt x="221" y="146"/>
                  </a:cubicBezTo>
                  <a:lnTo>
                    <a:pt x="902" y="146"/>
                  </a:lnTo>
                  <a:lnTo>
                    <a:pt x="1021" y="12"/>
                  </a:lnTo>
                  <a:cubicBezTo>
                    <a:pt x="997" y="4"/>
                    <a:pt x="972" y="0"/>
                    <a:pt x="946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Freeform 7">
            <a:extLst>
              <a:ext uri="{FF2B5EF4-FFF2-40B4-BE49-F238E27FC236}">
                <a16:creationId xmlns:a16="http://schemas.microsoft.com/office/drawing/2014/main" id="{DFE9FE70-5747-4549-A208-4FF6BAD07E94}"/>
              </a:ext>
            </a:extLst>
          </p:cNvPr>
          <p:cNvSpPr>
            <a:spLocks noEditPoints="1"/>
          </p:cNvSpPr>
          <p:nvPr/>
        </p:nvSpPr>
        <p:spPr bwMode="auto">
          <a:xfrm>
            <a:off x="7234639" y="1343671"/>
            <a:ext cx="232961" cy="277194"/>
          </a:xfrm>
          <a:custGeom>
            <a:avLst/>
            <a:gdLst>
              <a:gd name="T0" fmla="*/ 1243 w 1696"/>
              <a:gd name="T1" fmla="*/ 868 h 2019"/>
              <a:gd name="T2" fmla="*/ 1243 w 1696"/>
              <a:gd name="T3" fmla="*/ 868 h 2019"/>
              <a:gd name="T4" fmla="*/ 1156 w 1696"/>
              <a:gd name="T5" fmla="*/ 846 h 2019"/>
              <a:gd name="T6" fmla="*/ 878 w 1696"/>
              <a:gd name="T7" fmla="*/ 985 h 2019"/>
              <a:gd name="T8" fmla="*/ 651 w 1696"/>
              <a:gd name="T9" fmla="*/ 901 h 2019"/>
              <a:gd name="T10" fmla="*/ 557 w 1696"/>
              <a:gd name="T11" fmla="*/ 921 h 2019"/>
              <a:gd name="T12" fmla="*/ 318 w 1696"/>
              <a:gd name="T13" fmla="*/ 682 h 2019"/>
              <a:gd name="T14" fmla="*/ 557 w 1696"/>
              <a:gd name="T15" fmla="*/ 443 h 2019"/>
              <a:gd name="T16" fmla="*/ 586 w 1696"/>
              <a:gd name="T17" fmla="*/ 445 h 2019"/>
              <a:gd name="T18" fmla="*/ 878 w 1696"/>
              <a:gd name="T19" fmla="*/ 287 h 2019"/>
              <a:gd name="T20" fmla="*/ 1149 w 1696"/>
              <a:gd name="T21" fmla="*/ 416 h 2019"/>
              <a:gd name="T22" fmla="*/ 1195 w 1696"/>
              <a:gd name="T23" fmla="*/ 402 h 2019"/>
              <a:gd name="T24" fmla="*/ 1278 w 1696"/>
              <a:gd name="T25" fmla="*/ 484 h 2019"/>
              <a:gd name="T26" fmla="*/ 1275 w 1696"/>
              <a:gd name="T27" fmla="*/ 503 h 2019"/>
              <a:gd name="T28" fmla="*/ 1427 w 1696"/>
              <a:gd name="T29" fmla="*/ 684 h 2019"/>
              <a:gd name="T30" fmla="*/ 1243 w 1696"/>
              <a:gd name="T31" fmla="*/ 868 h 2019"/>
              <a:gd name="T32" fmla="*/ 1243 w 1696"/>
              <a:gd name="T33" fmla="*/ 868 h 2019"/>
              <a:gd name="T34" fmla="*/ 1601 w 1696"/>
              <a:gd name="T35" fmla="*/ 840 h 2019"/>
              <a:gd name="T36" fmla="*/ 1601 w 1696"/>
              <a:gd name="T37" fmla="*/ 840 h 2019"/>
              <a:gd name="T38" fmla="*/ 716 w 1696"/>
              <a:gd name="T39" fmla="*/ 65 h 2019"/>
              <a:gd name="T40" fmla="*/ 178 w 1696"/>
              <a:gd name="T41" fmla="*/ 754 h 2019"/>
              <a:gd name="T42" fmla="*/ 11 w 1696"/>
              <a:gd name="T43" fmla="*/ 1233 h 2019"/>
              <a:gd name="T44" fmla="*/ 206 w 1696"/>
              <a:gd name="T45" fmla="*/ 1274 h 2019"/>
              <a:gd name="T46" fmla="*/ 307 w 1696"/>
              <a:gd name="T47" fmla="*/ 1625 h 2019"/>
              <a:gd name="T48" fmla="*/ 547 w 1696"/>
              <a:gd name="T49" fmla="*/ 1623 h 2019"/>
              <a:gd name="T50" fmla="*/ 466 w 1696"/>
              <a:gd name="T51" fmla="*/ 2019 h 2019"/>
              <a:gd name="T52" fmla="*/ 1353 w 1696"/>
              <a:gd name="T53" fmla="*/ 2019 h 2019"/>
              <a:gd name="T54" fmla="*/ 1248 w 1696"/>
              <a:gd name="T55" fmla="*/ 1669 h 2019"/>
              <a:gd name="T56" fmla="*/ 1601 w 1696"/>
              <a:gd name="T57" fmla="*/ 840 h 2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96" h="2019">
                <a:moveTo>
                  <a:pt x="1243" y="868"/>
                </a:moveTo>
                <a:lnTo>
                  <a:pt x="1243" y="868"/>
                </a:lnTo>
                <a:cubicBezTo>
                  <a:pt x="1212" y="868"/>
                  <a:pt x="1182" y="860"/>
                  <a:pt x="1156" y="846"/>
                </a:cubicBezTo>
                <a:cubicBezTo>
                  <a:pt x="1093" y="930"/>
                  <a:pt x="992" y="985"/>
                  <a:pt x="878" y="985"/>
                </a:cubicBezTo>
                <a:cubicBezTo>
                  <a:pt x="791" y="985"/>
                  <a:pt x="712" y="953"/>
                  <a:pt x="651" y="901"/>
                </a:cubicBezTo>
                <a:cubicBezTo>
                  <a:pt x="622" y="914"/>
                  <a:pt x="590" y="921"/>
                  <a:pt x="557" y="921"/>
                </a:cubicBezTo>
                <a:cubicBezTo>
                  <a:pt x="425" y="921"/>
                  <a:pt x="318" y="814"/>
                  <a:pt x="318" y="682"/>
                </a:cubicBezTo>
                <a:cubicBezTo>
                  <a:pt x="318" y="550"/>
                  <a:pt x="425" y="443"/>
                  <a:pt x="557" y="443"/>
                </a:cubicBezTo>
                <a:cubicBezTo>
                  <a:pt x="567" y="443"/>
                  <a:pt x="576" y="444"/>
                  <a:pt x="586" y="445"/>
                </a:cubicBezTo>
                <a:cubicBezTo>
                  <a:pt x="648" y="350"/>
                  <a:pt x="756" y="287"/>
                  <a:pt x="878" y="287"/>
                </a:cubicBezTo>
                <a:cubicBezTo>
                  <a:pt x="987" y="287"/>
                  <a:pt x="1085" y="337"/>
                  <a:pt x="1149" y="416"/>
                </a:cubicBezTo>
                <a:cubicBezTo>
                  <a:pt x="1162" y="407"/>
                  <a:pt x="1178" y="402"/>
                  <a:pt x="1195" y="402"/>
                </a:cubicBezTo>
                <a:cubicBezTo>
                  <a:pt x="1241" y="402"/>
                  <a:pt x="1278" y="439"/>
                  <a:pt x="1278" y="484"/>
                </a:cubicBezTo>
                <a:cubicBezTo>
                  <a:pt x="1278" y="491"/>
                  <a:pt x="1277" y="497"/>
                  <a:pt x="1275" y="503"/>
                </a:cubicBezTo>
                <a:cubicBezTo>
                  <a:pt x="1362" y="518"/>
                  <a:pt x="1427" y="594"/>
                  <a:pt x="1427" y="684"/>
                </a:cubicBezTo>
                <a:cubicBezTo>
                  <a:pt x="1427" y="786"/>
                  <a:pt x="1345" y="868"/>
                  <a:pt x="1243" y="868"/>
                </a:cubicBezTo>
                <a:lnTo>
                  <a:pt x="1243" y="868"/>
                </a:lnTo>
                <a:close/>
                <a:moveTo>
                  <a:pt x="1601" y="840"/>
                </a:moveTo>
                <a:lnTo>
                  <a:pt x="1601" y="840"/>
                </a:lnTo>
                <a:cubicBezTo>
                  <a:pt x="1696" y="245"/>
                  <a:pt x="1236" y="0"/>
                  <a:pt x="716" y="65"/>
                </a:cubicBezTo>
                <a:cubicBezTo>
                  <a:pt x="414" y="103"/>
                  <a:pt x="156" y="362"/>
                  <a:pt x="178" y="754"/>
                </a:cubicBezTo>
                <a:cubicBezTo>
                  <a:pt x="181" y="815"/>
                  <a:pt x="0" y="1165"/>
                  <a:pt x="11" y="1233"/>
                </a:cubicBezTo>
                <a:cubicBezTo>
                  <a:pt x="28" y="1346"/>
                  <a:pt x="154" y="1250"/>
                  <a:pt x="206" y="1274"/>
                </a:cubicBezTo>
                <a:cubicBezTo>
                  <a:pt x="275" y="1505"/>
                  <a:pt x="220" y="1586"/>
                  <a:pt x="307" y="1625"/>
                </a:cubicBezTo>
                <a:cubicBezTo>
                  <a:pt x="385" y="1659"/>
                  <a:pt x="551" y="1550"/>
                  <a:pt x="547" y="1623"/>
                </a:cubicBezTo>
                <a:cubicBezTo>
                  <a:pt x="541" y="1743"/>
                  <a:pt x="466" y="2019"/>
                  <a:pt x="466" y="2019"/>
                </a:cubicBezTo>
                <a:cubicBezTo>
                  <a:pt x="466" y="2019"/>
                  <a:pt x="1349" y="2017"/>
                  <a:pt x="1353" y="2019"/>
                </a:cubicBezTo>
                <a:cubicBezTo>
                  <a:pt x="1353" y="2019"/>
                  <a:pt x="1233" y="1896"/>
                  <a:pt x="1248" y="1669"/>
                </a:cubicBezTo>
                <a:cubicBezTo>
                  <a:pt x="1273" y="1289"/>
                  <a:pt x="1546" y="1188"/>
                  <a:pt x="1601" y="84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32AAC-3640-5840-AC09-FDEA452450BF}"/>
              </a:ext>
            </a:extLst>
          </p:cNvPr>
          <p:cNvSpPr txBox="1"/>
          <p:nvPr/>
        </p:nvSpPr>
        <p:spPr>
          <a:xfrm rot="16200000">
            <a:off x="610516" y="40220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D6682AF-E4FB-1F41-8839-FB855CEADA16}"/>
              </a:ext>
            </a:extLst>
          </p:cNvPr>
          <p:cNvSpPr txBox="1"/>
          <p:nvPr/>
        </p:nvSpPr>
        <p:spPr>
          <a:xfrm rot="16200000">
            <a:off x="248237" y="2877029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AA201A5-B3C5-6F4F-A716-36997D9D69FD}"/>
              </a:ext>
            </a:extLst>
          </p:cNvPr>
          <p:cNvSpPr txBox="1"/>
          <p:nvPr/>
        </p:nvSpPr>
        <p:spPr>
          <a:xfrm rot="16200000">
            <a:off x="510328" y="1925522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EAC0E-3E12-F74C-B51E-E703D3C1254F}"/>
              </a:ext>
            </a:extLst>
          </p:cNvPr>
          <p:cNvSpPr txBox="1"/>
          <p:nvPr/>
        </p:nvSpPr>
        <p:spPr>
          <a:xfrm>
            <a:off x="1647729" y="135255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E06650C-7147-B742-A688-F31E4E843A5E}"/>
              </a:ext>
            </a:extLst>
          </p:cNvPr>
          <p:cNvSpPr txBox="1"/>
          <p:nvPr/>
        </p:nvSpPr>
        <p:spPr>
          <a:xfrm>
            <a:off x="3097994" y="135255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0F4353-6E75-B947-954F-8CE9E949F448}"/>
              </a:ext>
            </a:extLst>
          </p:cNvPr>
          <p:cNvSpPr txBox="1"/>
          <p:nvPr/>
        </p:nvSpPr>
        <p:spPr>
          <a:xfrm>
            <a:off x="4552743" y="1352550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595501A-E492-0B4A-8D1F-F1BF09498116}"/>
              </a:ext>
            </a:extLst>
          </p:cNvPr>
          <p:cNvSpPr txBox="1"/>
          <p:nvPr/>
        </p:nvSpPr>
        <p:spPr>
          <a:xfrm>
            <a:off x="5998625" y="1352550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5AFB7B7-7BC1-2048-A3EE-E690CF3FB44F}"/>
              </a:ext>
            </a:extLst>
          </p:cNvPr>
          <p:cNvSpPr txBox="1"/>
          <p:nvPr/>
        </p:nvSpPr>
        <p:spPr>
          <a:xfrm>
            <a:off x="7467600" y="1352550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CC1D7B1-7AE6-5E49-BC34-C85E22D37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12731" y="4571309"/>
            <a:ext cx="924065" cy="321143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377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A3B20B-04CA-4D48-B49C-462D3187B6C4}"/>
              </a:ext>
            </a:extLst>
          </p:cNvPr>
          <p:cNvSpPr/>
          <p:nvPr/>
        </p:nvSpPr>
        <p:spPr bwMode="auto">
          <a:xfrm>
            <a:off x="533401" y="904927"/>
            <a:ext cx="4237836" cy="572330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prompted thinking about: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449D61-66E1-7F4C-B593-6E6BCED290D7}"/>
              </a:ext>
            </a:extLst>
          </p:cNvPr>
          <p:cNvGrpSpPr/>
          <p:nvPr/>
        </p:nvGrpSpPr>
        <p:grpSpPr>
          <a:xfrm>
            <a:off x="609602" y="1418844"/>
            <a:ext cx="7924800" cy="2448306"/>
            <a:chOff x="609601" y="1418844"/>
            <a:chExt cx="8349321" cy="14252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B82B83F-56D4-F247-8A5F-2F93DAF4FF4F}"/>
                </a:ext>
              </a:extLst>
            </p:cNvPr>
            <p:cNvGrpSpPr/>
            <p:nvPr/>
          </p:nvGrpSpPr>
          <p:grpSpPr>
            <a:xfrm>
              <a:off x="609601" y="1428750"/>
              <a:ext cx="5486399" cy="1415388"/>
              <a:chOff x="609601" y="1276350"/>
              <a:chExt cx="3725851" cy="12192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49270C-891D-4547-8ECE-8421899AADE2}"/>
                  </a:ext>
                </a:extLst>
              </p:cNvPr>
              <p:cNvSpPr/>
              <p:nvPr/>
            </p:nvSpPr>
            <p:spPr bwMode="auto">
              <a:xfrm>
                <a:off x="609601" y="1276351"/>
                <a:ext cx="1781621" cy="1219199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180000" tIns="108000" rIns="180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ts val="1200"/>
                  </a:spcBef>
                  <a:buClr>
                    <a:schemeClr val="accent2"/>
                  </a:buClr>
                </a:pPr>
                <a:r>
                  <a:rPr lang="en-GB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to do more to support all elements </a:t>
                </a:r>
              </a:p>
              <a:p>
                <a:pPr algn="ctr">
                  <a:spcBef>
                    <a:spcPts val="1200"/>
                  </a:spcBef>
                  <a:buClr>
                    <a:schemeClr val="tx1">
                      <a:lumMod val="90000"/>
                      <a:lumOff val="10000"/>
                    </a:schemeClr>
                  </a:buClr>
                </a:pPr>
                <a:r>
                  <a:rPr lang="en-GB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e.g. provide informal feedback on their skills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7B499AA-49B7-D742-AB8A-7B3160597AC0}"/>
                  </a:ext>
                </a:extLst>
              </p:cNvPr>
              <p:cNvSpPr/>
              <p:nvPr/>
            </p:nvSpPr>
            <p:spPr bwMode="auto">
              <a:xfrm>
                <a:off x="2553831" y="1276350"/>
                <a:ext cx="1781621" cy="1219199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180000" tIns="108000" rIns="180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ts val="1200"/>
                  </a:spcBef>
                  <a:buClr>
                    <a:schemeClr val="accent2"/>
                  </a:buClr>
                </a:pPr>
                <a:r>
                  <a:rPr lang="en-GB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to exploit existing activities more</a:t>
                </a:r>
              </a:p>
              <a:p>
                <a:pPr algn="ctr">
                  <a:spcBef>
                    <a:spcPts val="1200"/>
                  </a:spcBef>
                  <a:buClr>
                    <a:schemeClr val="tx1">
                      <a:lumMod val="90000"/>
                      <a:lumOff val="10000"/>
                    </a:schemeClr>
                  </a:buClr>
                </a:pPr>
                <a:r>
                  <a:rPr lang="en-GB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e.g. employer-led projects around skills can also be a networking opportunity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22CFB3-B1D4-5C42-B2C5-C41D75EA9533}"/>
                </a:ext>
              </a:extLst>
            </p:cNvPr>
            <p:cNvSpPr/>
            <p:nvPr/>
          </p:nvSpPr>
          <p:spPr bwMode="auto">
            <a:xfrm>
              <a:off x="6335445" y="1418844"/>
              <a:ext cx="2623477" cy="141538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180000" tIns="108000" rIns="18000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1200"/>
                </a:spcBef>
                <a:buClr>
                  <a:schemeClr val="accent2"/>
                </a:buClr>
              </a:pP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help the </a:t>
              </a:r>
              <a:b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students ‘own’ their Employability Capital</a:t>
              </a:r>
            </a:p>
            <a:p>
              <a:pPr algn="ctr">
                <a:spcBef>
                  <a:spcPts val="1200"/>
                </a:spcBef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awareness</a:t>
              </a:r>
              <a:b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Seize opportunities</a:t>
              </a:r>
              <a:b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 sense of self</a:t>
              </a:r>
              <a:b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Articulate their </a:t>
              </a:r>
              <a:b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experiences and skills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CB70C8C-5C31-5644-9F03-C00F481A062C}"/>
              </a:ext>
            </a:extLst>
          </p:cNvPr>
          <p:cNvSpPr/>
          <p:nvPr/>
        </p:nvSpPr>
        <p:spPr bwMode="auto">
          <a:xfrm>
            <a:off x="609601" y="4240528"/>
            <a:ext cx="7924800" cy="41811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buClr>
                <a:schemeClr val="accent2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The need for more reflection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C59F1FE7-4B88-6447-9402-670197130473}"/>
              </a:ext>
            </a:extLst>
          </p:cNvPr>
          <p:cNvSpPr/>
          <p:nvPr/>
        </p:nvSpPr>
        <p:spPr bwMode="auto">
          <a:xfrm rot="10800000">
            <a:off x="4029223" y="3948056"/>
            <a:ext cx="1085553" cy="255026"/>
          </a:xfrm>
          <a:prstGeom prst="triangle">
            <a:avLst>
              <a:gd name="adj" fmla="val 4887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5C5C5C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60A4E4-8222-FC4F-91AF-C7DE4F3E7CA6}"/>
              </a:ext>
            </a:extLst>
          </p:cNvPr>
          <p:cNvCxnSpPr>
            <a:cxnSpLocks/>
          </p:cNvCxnSpPr>
          <p:nvPr/>
        </p:nvCxnSpPr>
        <p:spPr>
          <a:xfrm>
            <a:off x="599926" y="3943350"/>
            <a:ext cx="7934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6803EF3-87ED-B948-B594-A7EA4BFC0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32107" y="4680405"/>
            <a:ext cx="924065" cy="32114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7D75DA4-B206-654B-99FE-B3A8403289EE}"/>
              </a:ext>
            </a:extLst>
          </p:cNvPr>
          <p:cNvSpPr txBox="1">
            <a:spLocks/>
          </p:cNvSpPr>
          <p:nvPr/>
        </p:nvSpPr>
        <p:spPr>
          <a:xfrm>
            <a:off x="619433" y="337769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ts val="2940"/>
              </a:lnSpc>
            </a:pPr>
            <a:r>
              <a:rPr lang="en-GB" dirty="0"/>
              <a:t>Conducted a teacher workshop </a:t>
            </a:r>
            <a:br>
              <a:rPr lang="en-GB" dirty="0"/>
            </a:br>
            <a:r>
              <a:rPr lang="en-GB" sz="2800" b="0" dirty="0"/>
              <a:t>to understand how the framework might help</a:t>
            </a:r>
            <a:endParaRPr lang="en-US" sz="28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1619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dcoms 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816494"/>
      </a:accent1>
      <a:accent2>
        <a:srgbClr val="F07723"/>
      </a:accent2>
      <a:accent3>
        <a:srgbClr val="E84361"/>
      </a:accent3>
      <a:accent4>
        <a:srgbClr val="008FB1"/>
      </a:accent4>
      <a:accent5>
        <a:srgbClr val="62A508"/>
      </a:accent5>
      <a:accent6>
        <a:srgbClr val="FED328"/>
      </a:accent6>
      <a:hlink>
        <a:srgbClr val="FFFFFF"/>
      </a:hlink>
      <a:folHlink>
        <a:srgbClr val="5959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Edcoms 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816494"/>
      </a:accent1>
      <a:accent2>
        <a:srgbClr val="F07723"/>
      </a:accent2>
      <a:accent3>
        <a:srgbClr val="E84361"/>
      </a:accent3>
      <a:accent4>
        <a:srgbClr val="008FB1"/>
      </a:accent4>
      <a:accent5>
        <a:srgbClr val="62A508"/>
      </a:accent5>
      <a:accent6>
        <a:srgbClr val="FED328"/>
      </a:accent6>
      <a:hlink>
        <a:srgbClr val="FFFFFF"/>
      </a:hlink>
      <a:folHlink>
        <a:srgbClr val="5959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Edcoms 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816494"/>
      </a:accent1>
      <a:accent2>
        <a:srgbClr val="F07723"/>
      </a:accent2>
      <a:accent3>
        <a:srgbClr val="E84361"/>
      </a:accent3>
      <a:accent4>
        <a:srgbClr val="008FB1"/>
      </a:accent4>
      <a:accent5>
        <a:srgbClr val="62A508"/>
      </a:accent5>
      <a:accent6>
        <a:srgbClr val="FED328"/>
      </a:accent6>
      <a:hlink>
        <a:srgbClr val="FFFFFF"/>
      </a:hlink>
      <a:folHlink>
        <a:srgbClr val="5959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42361</TotalTime>
  <Words>803</Words>
  <Application>Microsoft Office PowerPoint</Application>
  <PresentationFormat>On-screen Show (16:9)</PresentationFormat>
  <Paragraphs>171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Arial</vt:lpstr>
      <vt:lpstr>Book Antiqua</vt:lpstr>
      <vt:lpstr>Calibri</vt:lpstr>
      <vt:lpstr>1_Custom Design</vt:lpstr>
      <vt:lpstr>3_Custom Design</vt:lpstr>
      <vt:lpstr>2_Custom Design</vt:lpstr>
      <vt:lpstr>PowerPoint Presentation</vt:lpstr>
      <vt:lpstr>The issue</vt:lpstr>
      <vt:lpstr>Employability valued but not well understood</vt:lpstr>
      <vt:lpstr>We started with the existing evidence</vt:lpstr>
      <vt:lpstr>Inspired by research  on ‘Science Capital’</vt:lpstr>
      <vt:lpstr>Our Employability Capital framework</vt:lpstr>
      <vt:lpstr>Our action research project</vt:lpstr>
      <vt:lpstr>Started with an audit of School 21 activity  to identify opportunities and gaps</vt:lpstr>
      <vt:lpstr>PowerPoint Presentation</vt:lpstr>
      <vt:lpstr>A ‘Reflection’ session</vt:lpstr>
      <vt:lpstr>Students found the Reflection session valuable</vt:lpstr>
      <vt:lpstr>It gave students momentum</vt:lpstr>
      <vt:lpstr>Teachers saw value in the framework </vt:lpstr>
      <vt:lpstr>What have we learnt so far?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Liz Watts</cp:lastModifiedBy>
  <cp:revision>8546</cp:revision>
  <dcterms:created xsi:type="dcterms:W3CDTF">2014-09-03T19:30:44Z</dcterms:created>
  <dcterms:modified xsi:type="dcterms:W3CDTF">2018-07-04T13:17:29Z</dcterms:modified>
</cp:coreProperties>
</file>