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57" r:id="rId3"/>
    <p:sldId id="258" r:id="rId4"/>
    <p:sldId id="260" r:id="rId5"/>
    <p:sldId id="262" r:id="rId6"/>
    <p:sldId id="263" r:id="rId7"/>
    <p:sldId id="264" r:id="rId8"/>
    <p:sldId id="280" r:id="rId9"/>
    <p:sldId id="265" r:id="rId10"/>
    <p:sldId id="266"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7"/>
    <p:restoredTop sz="94609"/>
  </p:normalViewPr>
  <p:slideViewPr>
    <p:cSldViewPr snapToGrid="0" snapToObjects="1">
      <p:cViewPr varScale="1">
        <p:scale>
          <a:sx n="93" d="100"/>
          <a:sy n="93"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BDEDC-F377-477D-BDBB-90B37BF1D90D}"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E1FCE0A8-4A1A-451B-9649-9BFD4434B172}">
      <dgm:prSet/>
      <dgm:spPr/>
      <dgm:t>
        <a:bodyPr/>
        <a:lstStyle/>
        <a:p>
          <a:r>
            <a:rPr lang="en-GB"/>
            <a:t>Particularly important in engaged employers</a:t>
          </a:r>
          <a:endParaRPr lang="en-US"/>
        </a:p>
      </dgm:t>
    </dgm:pt>
    <dgm:pt modelId="{8EEEE8BD-45EE-4C13-8F5C-360E9B210EA0}" type="parTrans" cxnId="{0BE9AC4E-F96F-4E73-A353-27768E0D5584}">
      <dgm:prSet/>
      <dgm:spPr/>
      <dgm:t>
        <a:bodyPr/>
        <a:lstStyle/>
        <a:p>
          <a:endParaRPr lang="en-US"/>
        </a:p>
      </dgm:t>
    </dgm:pt>
    <dgm:pt modelId="{0F193BB3-E830-4825-8EF6-12741F2AA362}" type="sibTrans" cxnId="{0BE9AC4E-F96F-4E73-A353-27768E0D5584}">
      <dgm:prSet/>
      <dgm:spPr/>
      <dgm:t>
        <a:bodyPr/>
        <a:lstStyle/>
        <a:p>
          <a:endParaRPr lang="en-US"/>
        </a:p>
      </dgm:t>
    </dgm:pt>
    <dgm:pt modelId="{FEB5BB38-1CEB-4FDE-BC7B-78488F7CEA58}">
      <dgm:prSet/>
      <dgm:spPr/>
      <dgm:t>
        <a:bodyPr/>
        <a:lstStyle/>
        <a:p>
          <a:r>
            <a:rPr lang="en-GB"/>
            <a:t>Stories of personal agency central to the narrative of engagement</a:t>
          </a:r>
          <a:endParaRPr lang="en-US"/>
        </a:p>
      </dgm:t>
    </dgm:pt>
    <dgm:pt modelId="{5DA9FD68-6C20-4DBC-B4E6-F9973B8BB4B4}" type="parTrans" cxnId="{38F41EE8-350F-4AA5-94D3-715B3C26ED2D}">
      <dgm:prSet/>
      <dgm:spPr/>
      <dgm:t>
        <a:bodyPr/>
        <a:lstStyle/>
        <a:p>
          <a:endParaRPr lang="en-US"/>
        </a:p>
      </dgm:t>
    </dgm:pt>
    <dgm:pt modelId="{8FD6F19D-FD1C-44A1-9734-8974F738F53F}" type="sibTrans" cxnId="{38F41EE8-350F-4AA5-94D3-715B3C26ED2D}">
      <dgm:prSet/>
      <dgm:spPr/>
      <dgm:t>
        <a:bodyPr/>
        <a:lstStyle/>
        <a:p>
          <a:endParaRPr lang="en-US"/>
        </a:p>
      </dgm:t>
    </dgm:pt>
    <dgm:pt modelId="{FDE8C8DC-4A56-4A82-ABDB-99CF644BD5D5}">
      <dgm:prSet/>
      <dgm:spPr/>
      <dgm:t>
        <a:bodyPr/>
        <a:lstStyle/>
        <a:p>
          <a:r>
            <a:rPr lang="en-GB"/>
            <a:t>A champion within the organisation</a:t>
          </a:r>
          <a:endParaRPr lang="en-US"/>
        </a:p>
      </dgm:t>
    </dgm:pt>
    <dgm:pt modelId="{AADED0BE-6BC9-4A38-AF00-1F6F31EC597F}" type="parTrans" cxnId="{5F87B1DB-F1FA-430F-87BC-3535EC03E1D5}">
      <dgm:prSet/>
      <dgm:spPr/>
      <dgm:t>
        <a:bodyPr/>
        <a:lstStyle/>
        <a:p>
          <a:endParaRPr lang="en-US"/>
        </a:p>
      </dgm:t>
    </dgm:pt>
    <dgm:pt modelId="{0FF98DB9-EF81-47CA-AFF1-EE7C04A183C1}" type="sibTrans" cxnId="{5F87B1DB-F1FA-430F-87BC-3535EC03E1D5}">
      <dgm:prSet/>
      <dgm:spPr/>
      <dgm:t>
        <a:bodyPr/>
        <a:lstStyle/>
        <a:p>
          <a:endParaRPr lang="en-US"/>
        </a:p>
      </dgm:t>
    </dgm:pt>
    <dgm:pt modelId="{26C11D14-87EA-4CA4-9BB9-B4C7AF4CA180}">
      <dgm:prSet/>
      <dgm:spPr/>
      <dgm:t>
        <a:bodyPr/>
        <a:lstStyle/>
        <a:p>
          <a:r>
            <a:rPr lang="en-GB"/>
            <a:t>Evidence of two different logics emerges: </a:t>
          </a:r>
          <a:endParaRPr lang="en-US"/>
        </a:p>
      </dgm:t>
    </dgm:pt>
    <dgm:pt modelId="{D8CC02ED-A5DC-449B-9692-7450B09FF747}" type="parTrans" cxnId="{8BA6AC84-CB13-45F9-9ADA-8B0257278C01}">
      <dgm:prSet/>
      <dgm:spPr/>
      <dgm:t>
        <a:bodyPr/>
        <a:lstStyle/>
        <a:p>
          <a:endParaRPr lang="en-US"/>
        </a:p>
      </dgm:t>
    </dgm:pt>
    <dgm:pt modelId="{416AB060-C02E-4C7E-BF9B-BAA4F9373076}" type="sibTrans" cxnId="{8BA6AC84-CB13-45F9-9ADA-8B0257278C01}">
      <dgm:prSet/>
      <dgm:spPr/>
      <dgm:t>
        <a:bodyPr/>
        <a:lstStyle/>
        <a:p>
          <a:endParaRPr lang="en-US"/>
        </a:p>
      </dgm:t>
    </dgm:pt>
    <dgm:pt modelId="{DC44AC2E-DD0C-44CF-961C-EEE68D9DDDE3}">
      <dgm:prSet/>
      <dgm:spPr/>
      <dgm:t>
        <a:bodyPr/>
        <a:lstStyle/>
        <a:p>
          <a:r>
            <a:rPr lang="en-GB"/>
            <a:t>HR logic: succession planning, need to develop training programmes, cost of L&amp;D activities, HR strategy</a:t>
          </a:r>
          <a:endParaRPr lang="en-US"/>
        </a:p>
      </dgm:t>
    </dgm:pt>
    <dgm:pt modelId="{805056E2-C355-44B8-AEE9-B7F256C7FB10}" type="parTrans" cxnId="{63EAF006-B42E-462A-8CBD-A343CC8B365F}">
      <dgm:prSet/>
      <dgm:spPr/>
      <dgm:t>
        <a:bodyPr/>
        <a:lstStyle/>
        <a:p>
          <a:endParaRPr lang="en-US"/>
        </a:p>
      </dgm:t>
    </dgm:pt>
    <dgm:pt modelId="{DAF89029-ABFA-4C1F-8751-AA8B028FC5F5}" type="sibTrans" cxnId="{63EAF006-B42E-462A-8CBD-A343CC8B365F}">
      <dgm:prSet/>
      <dgm:spPr/>
      <dgm:t>
        <a:bodyPr/>
        <a:lstStyle/>
        <a:p>
          <a:endParaRPr lang="en-US"/>
        </a:p>
      </dgm:t>
    </dgm:pt>
    <dgm:pt modelId="{8671FB8E-4011-40E9-8CE5-3E4C2CB88BD7}">
      <dgm:prSet/>
      <dgm:spPr/>
      <dgm:t>
        <a:bodyPr/>
        <a:lstStyle/>
        <a:p>
          <a:r>
            <a:rPr lang="en-GB"/>
            <a:t>CSR logic: “it’s the right thing to do”, “it’s about giving back”, “we’re doing our bit”</a:t>
          </a:r>
          <a:endParaRPr lang="en-US"/>
        </a:p>
      </dgm:t>
    </dgm:pt>
    <dgm:pt modelId="{8465602C-76C4-4F95-ADD4-82D095A7BFFC}" type="parTrans" cxnId="{C9A8FDC3-2A95-49D6-8431-130DFB20FB3B}">
      <dgm:prSet/>
      <dgm:spPr/>
      <dgm:t>
        <a:bodyPr/>
        <a:lstStyle/>
        <a:p>
          <a:endParaRPr lang="en-US"/>
        </a:p>
      </dgm:t>
    </dgm:pt>
    <dgm:pt modelId="{CFE3BE10-71F8-46E0-A29C-95EA15273105}" type="sibTrans" cxnId="{C9A8FDC3-2A95-49D6-8431-130DFB20FB3B}">
      <dgm:prSet/>
      <dgm:spPr/>
      <dgm:t>
        <a:bodyPr/>
        <a:lstStyle/>
        <a:p>
          <a:endParaRPr lang="en-US"/>
        </a:p>
      </dgm:t>
    </dgm:pt>
    <dgm:pt modelId="{768B83CF-5D27-4D2C-8A38-861123CC6F06}">
      <dgm:prSet/>
      <dgm:spPr/>
      <dgm:t>
        <a:bodyPr/>
        <a:lstStyle/>
        <a:p>
          <a:r>
            <a:rPr lang="en-GB"/>
            <a:t>Engaged employers almost always have both</a:t>
          </a:r>
          <a:endParaRPr lang="en-US"/>
        </a:p>
      </dgm:t>
    </dgm:pt>
    <dgm:pt modelId="{BE6DFE65-8BCA-4121-9DF4-2785807DD75B}" type="parTrans" cxnId="{C0FA647E-CC01-439B-93EF-BD910AB4E89F}">
      <dgm:prSet/>
      <dgm:spPr/>
      <dgm:t>
        <a:bodyPr/>
        <a:lstStyle/>
        <a:p>
          <a:endParaRPr lang="en-US"/>
        </a:p>
      </dgm:t>
    </dgm:pt>
    <dgm:pt modelId="{ED1935C1-50EE-4E60-83EC-B9E38FCC31A2}" type="sibTrans" cxnId="{C0FA647E-CC01-439B-93EF-BD910AB4E89F}">
      <dgm:prSet/>
      <dgm:spPr/>
      <dgm:t>
        <a:bodyPr/>
        <a:lstStyle/>
        <a:p>
          <a:endParaRPr lang="en-US"/>
        </a:p>
      </dgm:t>
    </dgm:pt>
    <dgm:pt modelId="{B2112416-6087-4F45-B8F6-8E46CA16333D}">
      <dgm:prSet/>
      <dgm:spPr/>
      <dgm:t>
        <a:bodyPr/>
        <a:lstStyle/>
        <a:p>
          <a:r>
            <a:rPr lang="en-GB"/>
            <a:t>Disengaged employers have one but not the other, or neither</a:t>
          </a:r>
          <a:endParaRPr lang="en-US"/>
        </a:p>
      </dgm:t>
    </dgm:pt>
    <dgm:pt modelId="{4CA4353D-F089-4D6A-90E3-13FB6090B9BA}" type="parTrans" cxnId="{762BF0F5-0304-4D2D-9DBE-AB3F8A8A9091}">
      <dgm:prSet/>
      <dgm:spPr/>
      <dgm:t>
        <a:bodyPr/>
        <a:lstStyle/>
        <a:p>
          <a:endParaRPr lang="en-US"/>
        </a:p>
      </dgm:t>
    </dgm:pt>
    <dgm:pt modelId="{220A5EC1-15D5-4E5A-9FFA-3607720CC5AB}" type="sibTrans" cxnId="{762BF0F5-0304-4D2D-9DBE-AB3F8A8A9091}">
      <dgm:prSet/>
      <dgm:spPr/>
      <dgm:t>
        <a:bodyPr/>
        <a:lstStyle/>
        <a:p>
          <a:endParaRPr lang="en-US"/>
        </a:p>
      </dgm:t>
    </dgm:pt>
    <dgm:pt modelId="{91B132DB-BBB9-0148-9047-97FD3AE73FAA}" type="pres">
      <dgm:prSet presAssocID="{D12BDEDC-F377-477D-BDBB-90B37BF1D90D}" presName="linear" presStyleCnt="0">
        <dgm:presLayoutVars>
          <dgm:dir/>
          <dgm:animLvl val="lvl"/>
          <dgm:resizeHandles val="exact"/>
        </dgm:presLayoutVars>
      </dgm:prSet>
      <dgm:spPr/>
    </dgm:pt>
    <dgm:pt modelId="{80D379C5-C55B-A745-914B-0E440CBC7F92}" type="pres">
      <dgm:prSet presAssocID="{E1FCE0A8-4A1A-451B-9649-9BFD4434B172}" presName="parentLin" presStyleCnt="0"/>
      <dgm:spPr/>
    </dgm:pt>
    <dgm:pt modelId="{5830D80E-F24D-7442-85FA-C9D00362498F}" type="pres">
      <dgm:prSet presAssocID="{E1FCE0A8-4A1A-451B-9649-9BFD4434B172}" presName="parentLeftMargin" presStyleLbl="node1" presStyleIdx="0" presStyleCnt="2"/>
      <dgm:spPr/>
    </dgm:pt>
    <dgm:pt modelId="{05185D88-68C2-394A-AFE3-A5BAE6177D7D}" type="pres">
      <dgm:prSet presAssocID="{E1FCE0A8-4A1A-451B-9649-9BFD4434B172}" presName="parentText" presStyleLbl="node1" presStyleIdx="0" presStyleCnt="2">
        <dgm:presLayoutVars>
          <dgm:chMax val="0"/>
          <dgm:bulletEnabled val="1"/>
        </dgm:presLayoutVars>
      </dgm:prSet>
      <dgm:spPr/>
    </dgm:pt>
    <dgm:pt modelId="{B056E4AC-6C92-1A40-B0BC-139F0D84AC1C}" type="pres">
      <dgm:prSet presAssocID="{E1FCE0A8-4A1A-451B-9649-9BFD4434B172}" presName="negativeSpace" presStyleCnt="0"/>
      <dgm:spPr/>
    </dgm:pt>
    <dgm:pt modelId="{B1C96817-74E5-FD4F-98F4-024C4623396E}" type="pres">
      <dgm:prSet presAssocID="{E1FCE0A8-4A1A-451B-9649-9BFD4434B172}" presName="childText" presStyleLbl="conFgAcc1" presStyleIdx="0" presStyleCnt="2">
        <dgm:presLayoutVars>
          <dgm:bulletEnabled val="1"/>
        </dgm:presLayoutVars>
      </dgm:prSet>
      <dgm:spPr/>
    </dgm:pt>
    <dgm:pt modelId="{17003CA7-1DD0-6D4E-B927-F44928B3ED11}" type="pres">
      <dgm:prSet presAssocID="{0F193BB3-E830-4825-8EF6-12741F2AA362}" presName="spaceBetweenRectangles" presStyleCnt="0"/>
      <dgm:spPr/>
    </dgm:pt>
    <dgm:pt modelId="{A9E4601D-7161-6D42-B950-A2DE603E88C5}" type="pres">
      <dgm:prSet presAssocID="{26C11D14-87EA-4CA4-9BB9-B4C7AF4CA180}" presName="parentLin" presStyleCnt="0"/>
      <dgm:spPr/>
    </dgm:pt>
    <dgm:pt modelId="{E15EAC2A-2ED3-0B4C-9EF7-3999499B7675}" type="pres">
      <dgm:prSet presAssocID="{26C11D14-87EA-4CA4-9BB9-B4C7AF4CA180}" presName="parentLeftMargin" presStyleLbl="node1" presStyleIdx="0" presStyleCnt="2"/>
      <dgm:spPr/>
    </dgm:pt>
    <dgm:pt modelId="{40C06006-A305-9B48-B67E-BE6B1944DC3D}" type="pres">
      <dgm:prSet presAssocID="{26C11D14-87EA-4CA4-9BB9-B4C7AF4CA180}" presName="parentText" presStyleLbl="node1" presStyleIdx="1" presStyleCnt="2">
        <dgm:presLayoutVars>
          <dgm:chMax val="0"/>
          <dgm:bulletEnabled val="1"/>
        </dgm:presLayoutVars>
      </dgm:prSet>
      <dgm:spPr/>
    </dgm:pt>
    <dgm:pt modelId="{26310D0E-0A76-554F-A920-38BB4DD66C0F}" type="pres">
      <dgm:prSet presAssocID="{26C11D14-87EA-4CA4-9BB9-B4C7AF4CA180}" presName="negativeSpace" presStyleCnt="0"/>
      <dgm:spPr/>
    </dgm:pt>
    <dgm:pt modelId="{2BB7B4D9-95D8-C542-8EE6-6D3E8627CDD4}" type="pres">
      <dgm:prSet presAssocID="{26C11D14-87EA-4CA4-9BB9-B4C7AF4CA180}" presName="childText" presStyleLbl="conFgAcc1" presStyleIdx="1" presStyleCnt="2">
        <dgm:presLayoutVars>
          <dgm:bulletEnabled val="1"/>
        </dgm:presLayoutVars>
      </dgm:prSet>
      <dgm:spPr/>
    </dgm:pt>
  </dgm:ptLst>
  <dgm:cxnLst>
    <dgm:cxn modelId="{63EAF006-B42E-462A-8CBD-A343CC8B365F}" srcId="{26C11D14-87EA-4CA4-9BB9-B4C7AF4CA180}" destId="{DC44AC2E-DD0C-44CF-961C-EEE68D9DDDE3}" srcOrd="0" destOrd="0" parTransId="{805056E2-C355-44B8-AEE9-B7F256C7FB10}" sibTransId="{DAF89029-ABFA-4C1F-8751-AA8B028FC5F5}"/>
    <dgm:cxn modelId="{8F88F824-76C9-2649-8786-13258D50C5A3}" type="presOf" srcId="{E1FCE0A8-4A1A-451B-9649-9BFD4434B172}" destId="{5830D80E-F24D-7442-85FA-C9D00362498F}" srcOrd="0" destOrd="0" presId="urn:microsoft.com/office/officeart/2005/8/layout/list1"/>
    <dgm:cxn modelId="{B0568633-6AF4-3041-AF11-3FE2455769DA}" type="presOf" srcId="{B2112416-6087-4F45-B8F6-8E46CA16333D}" destId="{2BB7B4D9-95D8-C542-8EE6-6D3E8627CDD4}" srcOrd="0" destOrd="3" presId="urn:microsoft.com/office/officeart/2005/8/layout/list1"/>
    <dgm:cxn modelId="{622A574D-7FD5-BA4C-9122-2D0009F5712E}" type="presOf" srcId="{8671FB8E-4011-40E9-8CE5-3E4C2CB88BD7}" destId="{2BB7B4D9-95D8-C542-8EE6-6D3E8627CDD4}" srcOrd="0" destOrd="1" presId="urn:microsoft.com/office/officeart/2005/8/layout/list1"/>
    <dgm:cxn modelId="{0BE9AC4E-F96F-4E73-A353-27768E0D5584}" srcId="{D12BDEDC-F377-477D-BDBB-90B37BF1D90D}" destId="{E1FCE0A8-4A1A-451B-9649-9BFD4434B172}" srcOrd="0" destOrd="0" parTransId="{8EEEE8BD-45EE-4C13-8F5C-360E9B210EA0}" sibTransId="{0F193BB3-E830-4825-8EF6-12741F2AA362}"/>
    <dgm:cxn modelId="{4DA5C55E-B97A-F04D-B0B3-80C7681CF476}" type="presOf" srcId="{26C11D14-87EA-4CA4-9BB9-B4C7AF4CA180}" destId="{40C06006-A305-9B48-B67E-BE6B1944DC3D}" srcOrd="1" destOrd="0" presId="urn:microsoft.com/office/officeart/2005/8/layout/list1"/>
    <dgm:cxn modelId="{D2CFE17D-C9F4-3D4B-9474-817512C64EE7}" type="presOf" srcId="{26C11D14-87EA-4CA4-9BB9-B4C7AF4CA180}" destId="{E15EAC2A-2ED3-0B4C-9EF7-3999499B7675}" srcOrd="0" destOrd="0" presId="urn:microsoft.com/office/officeart/2005/8/layout/list1"/>
    <dgm:cxn modelId="{C0FA647E-CC01-439B-93EF-BD910AB4E89F}" srcId="{26C11D14-87EA-4CA4-9BB9-B4C7AF4CA180}" destId="{768B83CF-5D27-4D2C-8A38-861123CC6F06}" srcOrd="2" destOrd="0" parTransId="{BE6DFE65-8BCA-4121-9DF4-2785807DD75B}" sibTransId="{ED1935C1-50EE-4E60-83EC-B9E38FCC31A2}"/>
    <dgm:cxn modelId="{8BA6AC84-CB13-45F9-9ADA-8B0257278C01}" srcId="{D12BDEDC-F377-477D-BDBB-90B37BF1D90D}" destId="{26C11D14-87EA-4CA4-9BB9-B4C7AF4CA180}" srcOrd="1" destOrd="0" parTransId="{D8CC02ED-A5DC-449B-9692-7450B09FF747}" sibTransId="{416AB060-C02E-4C7E-BF9B-BAA4F9373076}"/>
    <dgm:cxn modelId="{9044BC85-3A5E-AC45-B9B0-7C0E47665415}" type="presOf" srcId="{FEB5BB38-1CEB-4FDE-BC7B-78488F7CEA58}" destId="{B1C96817-74E5-FD4F-98F4-024C4623396E}" srcOrd="0" destOrd="0" presId="urn:microsoft.com/office/officeart/2005/8/layout/list1"/>
    <dgm:cxn modelId="{3F016987-1E5E-3F43-A2B2-85F10E99E251}" type="presOf" srcId="{D12BDEDC-F377-477D-BDBB-90B37BF1D90D}" destId="{91B132DB-BBB9-0148-9047-97FD3AE73FAA}" srcOrd="0" destOrd="0" presId="urn:microsoft.com/office/officeart/2005/8/layout/list1"/>
    <dgm:cxn modelId="{2660AEC1-2EEA-974F-8F67-C7BA0EAAEDFF}" type="presOf" srcId="{FDE8C8DC-4A56-4A82-ABDB-99CF644BD5D5}" destId="{B1C96817-74E5-FD4F-98F4-024C4623396E}" srcOrd="0" destOrd="1" presId="urn:microsoft.com/office/officeart/2005/8/layout/list1"/>
    <dgm:cxn modelId="{C9A8FDC3-2A95-49D6-8431-130DFB20FB3B}" srcId="{26C11D14-87EA-4CA4-9BB9-B4C7AF4CA180}" destId="{8671FB8E-4011-40E9-8CE5-3E4C2CB88BD7}" srcOrd="1" destOrd="0" parTransId="{8465602C-76C4-4F95-ADD4-82D095A7BFFC}" sibTransId="{CFE3BE10-71F8-46E0-A29C-95EA15273105}"/>
    <dgm:cxn modelId="{54CB00CB-3047-F647-B105-BDA7B2E4277D}" type="presOf" srcId="{768B83CF-5D27-4D2C-8A38-861123CC6F06}" destId="{2BB7B4D9-95D8-C542-8EE6-6D3E8627CDD4}" srcOrd="0" destOrd="2" presId="urn:microsoft.com/office/officeart/2005/8/layout/list1"/>
    <dgm:cxn modelId="{5F87B1DB-F1FA-430F-87BC-3535EC03E1D5}" srcId="{E1FCE0A8-4A1A-451B-9649-9BFD4434B172}" destId="{FDE8C8DC-4A56-4A82-ABDB-99CF644BD5D5}" srcOrd="1" destOrd="0" parTransId="{AADED0BE-6BC9-4A38-AF00-1F6F31EC597F}" sibTransId="{0FF98DB9-EF81-47CA-AFF1-EE7C04A183C1}"/>
    <dgm:cxn modelId="{38F41EE8-350F-4AA5-94D3-715B3C26ED2D}" srcId="{E1FCE0A8-4A1A-451B-9649-9BFD4434B172}" destId="{FEB5BB38-1CEB-4FDE-BC7B-78488F7CEA58}" srcOrd="0" destOrd="0" parTransId="{5DA9FD68-6C20-4DBC-B4E6-F9973B8BB4B4}" sibTransId="{8FD6F19D-FD1C-44A1-9734-8974F738F53F}"/>
    <dgm:cxn modelId="{3811FBF0-6628-5443-AB2B-B96D2A54A4EE}" type="presOf" srcId="{DC44AC2E-DD0C-44CF-961C-EEE68D9DDDE3}" destId="{2BB7B4D9-95D8-C542-8EE6-6D3E8627CDD4}" srcOrd="0" destOrd="0" presId="urn:microsoft.com/office/officeart/2005/8/layout/list1"/>
    <dgm:cxn modelId="{D098CCF2-94D4-FC47-8AEB-6B6CA8E7637A}" type="presOf" srcId="{E1FCE0A8-4A1A-451B-9649-9BFD4434B172}" destId="{05185D88-68C2-394A-AFE3-A5BAE6177D7D}" srcOrd="1" destOrd="0" presId="urn:microsoft.com/office/officeart/2005/8/layout/list1"/>
    <dgm:cxn modelId="{762BF0F5-0304-4D2D-9DBE-AB3F8A8A9091}" srcId="{26C11D14-87EA-4CA4-9BB9-B4C7AF4CA180}" destId="{B2112416-6087-4F45-B8F6-8E46CA16333D}" srcOrd="3" destOrd="0" parTransId="{4CA4353D-F089-4D6A-90E3-13FB6090B9BA}" sibTransId="{220A5EC1-15D5-4E5A-9FFA-3607720CC5AB}"/>
    <dgm:cxn modelId="{DEF07701-8CFC-BA47-84A4-35ADE586231F}" type="presParOf" srcId="{91B132DB-BBB9-0148-9047-97FD3AE73FAA}" destId="{80D379C5-C55B-A745-914B-0E440CBC7F92}" srcOrd="0" destOrd="0" presId="urn:microsoft.com/office/officeart/2005/8/layout/list1"/>
    <dgm:cxn modelId="{CF9BD9EB-2113-9948-9D57-6A1B27DC35F6}" type="presParOf" srcId="{80D379C5-C55B-A745-914B-0E440CBC7F92}" destId="{5830D80E-F24D-7442-85FA-C9D00362498F}" srcOrd="0" destOrd="0" presId="urn:microsoft.com/office/officeart/2005/8/layout/list1"/>
    <dgm:cxn modelId="{682C8B20-CB0D-084B-8948-E7DF3EE66B4B}" type="presParOf" srcId="{80D379C5-C55B-A745-914B-0E440CBC7F92}" destId="{05185D88-68C2-394A-AFE3-A5BAE6177D7D}" srcOrd="1" destOrd="0" presId="urn:microsoft.com/office/officeart/2005/8/layout/list1"/>
    <dgm:cxn modelId="{58E39E20-7FBC-264E-8DCF-78621C013A13}" type="presParOf" srcId="{91B132DB-BBB9-0148-9047-97FD3AE73FAA}" destId="{B056E4AC-6C92-1A40-B0BC-139F0D84AC1C}" srcOrd="1" destOrd="0" presId="urn:microsoft.com/office/officeart/2005/8/layout/list1"/>
    <dgm:cxn modelId="{FC7C1377-1D21-5044-8E39-107E0F0B18AA}" type="presParOf" srcId="{91B132DB-BBB9-0148-9047-97FD3AE73FAA}" destId="{B1C96817-74E5-FD4F-98F4-024C4623396E}" srcOrd="2" destOrd="0" presId="urn:microsoft.com/office/officeart/2005/8/layout/list1"/>
    <dgm:cxn modelId="{6113263A-D3F0-5140-B89C-2067D789E00E}" type="presParOf" srcId="{91B132DB-BBB9-0148-9047-97FD3AE73FAA}" destId="{17003CA7-1DD0-6D4E-B927-F44928B3ED11}" srcOrd="3" destOrd="0" presId="urn:microsoft.com/office/officeart/2005/8/layout/list1"/>
    <dgm:cxn modelId="{801067D5-AD94-BD4E-9AD9-A6764B330237}" type="presParOf" srcId="{91B132DB-BBB9-0148-9047-97FD3AE73FAA}" destId="{A9E4601D-7161-6D42-B950-A2DE603E88C5}" srcOrd="4" destOrd="0" presId="urn:microsoft.com/office/officeart/2005/8/layout/list1"/>
    <dgm:cxn modelId="{8DB89EB3-54A0-4742-ADE0-C06CA67A1059}" type="presParOf" srcId="{A9E4601D-7161-6D42-B950-A2DE603E88C5}" destId="{E15EAC2A-2ED3-0B4C-9EF7-3999499B7675}" srcOrd="0" destOrd="0" presId="urn:microsoft.com/office/officeart/2005/8/layout/list1"/>
    <dgm:cxn modelId="{D3CC633A-337B-5740-B8E6-C9624EDEDEDD}" type="presParOf" srcId="{A9E4601D-7161-6D42-B950-A2DE603E88C5}" destId="{40C06006-A305-9B48-B67E-BE6B1944DC3D}" srcOrd="1" destOrd="0" presId="urn:microsoft.com/office/officeart/2005/8/layout/list1"/>
    <dgm:cxn modelId="{071BBF28-C74B-AA46-86ED-C0C297DB6814}" type="presParOf" srcId="{91B132DB-BBB9-0148-9047-97FD3AE73FAA}" destId="{26310D0E-0A76-554F-A920-38BB4DD66C0F}" srcOrd="5" destOrd="0" presId="urn:microsoft.com/office/officeart/2005/8/layout/list1"/>
    <dgm:cxn modelId="{455BBF0F-ACF4-4540-8259-10E76E1DE3A7}" type="presParOf" srcId="{91B132DB-BBB9-0148-9047-97FD3AE73FAA}" destId="{2BB7B4D9-95D8-C542-8EE6-6D3E8627CDD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23FC80-92E1-4EAF-983C-077DB7EC841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B533BDC-7185-4F0B-83B4-917FD5FE97CA}">
      <dgm:prSet/>
      <dgm:spPr/>
      <dgm:t>
        <a:bodyPr/>
        <a:lstStyle/>
        <a:p>
          <a:r>
            <a:rPr lang="en-GB"/>
            <a:t>“We’ve got to do this [training and recruitment] no matter what…the funding is helpful but it wouldn’t change the basics of what we do.” (HR Director, EngineeringCo2). </a:t>
          </a:r>
          <a:endParaRPr lang="en-US"/>
        </a:p>
      </dgm:t>
    </dgm:pt>
    <dgm:pt modelId="{00315C48-A83A-4701-99EF-27D379D2F281}" type="parTrans" cxnId="{2DE58F24-10FF-4FC4-9D02-700F7DD2539D}">
      <dgm:prSet/>
      <dgm:spPr/>
      <dgm:t>
        <a:bodyPr/>
        <a:lstStyle/>
        <a:p>
          <a:endParaRPr lang="en-US"/>
        </a:p>
      </dgm:t>
    </dgm:pt>
    <dgm:pt modelId="{71371FBC-B784-413C-87DA-25E49C138EB5}" type="sibTrans" cxnId="{2DE58F24-10FF-4FC4-9D02-700F7DD2539D}">
      <dgm:prSet/>
      <dgm:spPr/>
      <dgm:t>
        <a:bodyPr/>
        <a:lstStyle/>
        <a:p>
          <a:endParaRPr lang="en-US"/>
        </a:p>
      </dgm:t>
    </dgm:pt>
    <dgm:pt modelId="{0968B42E-75F3-489B-AA67-A5491B22F546}">
      <dgm:prSet/>
      <dgm:spPr/>
      <dgm:t>
        <a:bodyPr/>
        <a:lstStyle/>
        <a:p>
          <a:r>
            <a:rPr lang="en-GB" dirty="0"/>
            <a:t>“The problem we have is that they [young employees and recruits] don’t see it as a career. They have their first job in a pub, but they don’t think that they could be earning 50 grand [£50,000] in a few years’ time. And nor do their parents.” (Operations Director, HospitalityCo1).</a:t>
          </a:r>
          <a:endParaRPr lang="en-US" dirty="0"/>
        </a:p>
      </dgm:t>
    </dgm:pt>
    <dgm:pt modelId="{5DB45A76-29C0-49F0-8851-4A3D56A48C44}" type="parTrans" cxnId="{88C7C064-F253-4AC0-AE34-F99CB2B68279}">
      <dgm:prSet/>
      <dgm:spPr/>
      <dgm:t>
        <a:bodyPr/>
        <a:lstStyle/>
        <a:p>
          <a:endParaRPr lang="en-US"/>
        </a:p>
      </dgm:t>
    </dgm:pt>
    <dgm:pt modelId="{851B1F99-4ACB-42CC-A55F-64CAAF7BC1F0}" type="sibTrans" cxnId="{88C7C064-F253-4AC0-AE34-F99CB2B68279}">
      <dgm:prSet/>
      <dgm:spPr/>
      <dgm:t>
        <a:bodyPr/>
        <a:lstStyle/>
        <a:p>
          <a:endParaRPr lang="en-US"/>
        </a:p>
      </dgm:t>
    </dgm:pt>
    <dgm:pt modelId="{97678596-8254-A54E-A57D-6591FD2E42B5}" type="pres">
      <dgm:prSet presAssocID="{B023FC80-92E1-4EAF-983C-077DB7EC8418}" presName="diagram" presStyleCnt="0">
        <dgm:presLayoutVars>
          <dgm:dir/>
          <dgm:resizeHandles val="exact"/>
        </dgm:presLayoutVars>
      </dgm:prSet>
      <dgm:spPr/>
    </dgm:pt>
    <dgm:pt modelId="{A814C546-27A9-354D-B751-D84196C3618A}" type="pres">
      <dgm:prSet presAssocID="{AB533BDC-7185-4F0B-83B4-917FD5FE97CA}" presName="node" presStyleLbl="node1" presStyleIdx="0" presStyleCnt="2">
        <dgm:presLayoutVars>
          <dgm:bulletEnabled val="1"/>
        </dgm:presLayoutVars>
      </dgm:prSet>
      <dgm:spPr/>
    </dgm:pt>
    <dgm:pt modelId="{AE679718-63AB-7F47-BFB9-9B5FCC693A31}" type="pres">
      <dgm:prSet presAssocID="{71371FBC-B784-413C-87DA-25E49C138EB5}" presName="sibTrans" presStyleCnt="0"/>
      <dgm:spPr/>
    </dgm:pt>
    <dgm:pt modelId="{E56D544F-E9B3-B441-8E5E-1437E01A5E67}" type="pres">
      <dgm:prSet presAssocID="{0968B42E-75F3-489B-AA67-A5491B22F546}" presName="node" presStyleLbl="node1" presStyleIdx="1" presStyleCnt="2">
        <dgm:presLayoutVars>
          <dgm:bulletEnabled val="1"/>
        </dgm:presLayoutVars>
      </dgm:prSet>
      <dgm:spPr/>
    </dgm:pt>
  </dgm:ptLst>
  <dgm:cxnLst>
    <dgm:cxn modelId="{2DE58F24-10FF-4FC4-9D02-700F7DD2539D}" srcId="{B023FC80-92E1-4EAF-983C-077DB7EC8418}" destId="{AB533BDC-7185-4F0B-83B4-917FD5FE97CA}" srcOrd="0" destOrd="0" parTransId="{00315C48-A83A-4701-99EF-27D379D2F281}" sibTransId="{71371FBC-B784-413C-87DA-25E49C138EB5}"/>
    <dgm:cxn modelId="{7DC9073A-5BD1-304B-BB88-4DEB085DA240}" type="presOf" srcId="{AB533BDC-7185-4F0B-83B4-917FD5FE97CA}" destId="{A814C546-27A9-354D-B751-D84196C3618A}" srcOrd="0" destOrd="0" presId="urn:microsoft.com/office/officeart/2005/8/layout/default"/>
    <dgm:cxn modelId="{88C7C064-F253-4AC0-AE34-F99CB2B68279}" srcId="{B023FC80-92E1-4EAF-983C-077DB7EC8418}" destId="{0968B42E-75F3-489B-AA67-A5491B22F546}" srcOrd="1" destOrd="0" parTransId="{5DB45A76-29C0-49F0-8851-4A3D56A48C44}" sibTransId="{851B1F99-4ACB-42CC-A55F-64CAAF7BC1F0}"/>
    <dgm:cxn modelId="{FD4B0DA7-E880-0746-AFDE-3A07C16E0010}" type="presOf" srcId="{B023FC80-92E1-4EAF-983C-077DB7EC8418}" destId="{97678596-8254-A54E-A57D-6591FD2E42B5}" srcOrd="0" destOrd="0" presId="urn:microsoft.com/office/officeart/2005/8/layout/default"/>
    <dgm:cxn modelId="{98C767BF-58AA-7548-9A78-1A051BE72528}" type="presOf" srcId="{0968B42E-75F3-489B-AA67-A5491B22F546}" destId="{E56D544F-E9B3-B441-8E5E-1437E01A5E67}" srcOrd="0" destOrd="0" presId="urn:microsoft.com/office/officeart/2005/8/layout/default"/>
    <dgm:cxn modelId="{A420382D-3822-B349-B521-15DDBA8DE02E}" type="presParOf" srcId="{97678596-8254-A54E-A57D-6591FD2E42B5}" destId="{A814C546-27A9-354D-B751-D84196C3618A}" srcOrd="0" destOrd="0" presId="urn:microsoft.com/office/officeart/2005/8/layout/default"/>
    <dgm:cxn modelId="{B3DE97A6-C01F-754B-8011-478373C0BF05}" type="presParOf" srcId="{97678596-8254-A54E-A57D-6591FD2E42B5}" destId="{AE679718-63AB-7F47-BFB9-9B5FCC693A31}" srcOrd="1" destOrd="0" presId="urn:microsoft.com/office/officeart/2005/8/layout/default"/>
    <dgm:cxn modelId="{2A21ADC6-A1F4-B844-A775-51C513E55454}" type="presParOf" srcId="{97678596-8254-A54E-A57D-6591FD2E42B5}" destId="{E56D544F-E9B3-B441-8E5E-1437E01A5E6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96817-74E5-FD4F-98F4-024C4623396E}">
      <dsp:nvSpPr>
        <dsp:cNvPr id="0" name=""/>
        <dsp:cNvSpPr/>
      </dsp:nvSpPr>
      <dsp:spPr>
        <a:xfrm>
          <a:off x="0" y="332736"/>
          <a:ext cx="10515600" cy="1165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Stories of personal agency central to the narrative of engagement</a:t>
          </a:r>
          <a:endParaRPr lang="en-US" sz="2000" kern="1200"/>
        </a:p>
        <a:p>
          <a:pPr marL="228600" lvl="1" indent="-228600" algn="l" defTabSz="889000">
            <a:lnSpc>
              <a:spcPct val="90000"/>
            </a:lnSpc>
            <a:spcBef>
              <a:spcPct val="0"/>
            </a:spcBef>
            <a:spcAft>
              <a:spcPct val="15000"/>
            </a:spcAft>
            <a:buChar char="•"/>
          </a:pPr>
          <a:r>
            <a:rPr lang="en-GB" sz="2000" kern="1200"/>
            <a:t>A champion within the organisation</a:t>
          </a:r>
          <a:endParaRPr lang="en-US" sz="2000" kern="1200"/>
        </a:p>
      </dsp:txBody>
      <dsp:txXfrm>
        <a:off x="0" y="332736"/>
        <a:ext cx="10515600" cy="1165500"/>
      </dsp:txXfrm>
    </dsp:sp>
    <dsp:sp modelId="{05185D88-68C2-394A-AFE3-A5BAE6177D7D}">
      <dsp:nvSpPr>
        <dsp:cNvPr id="0" name=""/>
        <dsp:cNvSpPr/>
      </dsp:nvSpPr>
      <dsp:spPr>
        <a:xfrm>
          <a:off x="525780" y="37536"/>
          <a:ext cx="7360920"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kern="1200"/>
            <a:t>Particularly important in engaged employers</a:t>
          </a:r>
          <a:endParaRPr lang="en-US" sz="2000" kern="1200"/>
        </a:p>
      </dsp:txBody>
      <dsp:txXfrm>
        <a:off x="554601" y="66357"/>
        <a:ext cx="7303278" cy="532758"/>
      </dsp:txXfrm>
    </dsp:sp>
    <dsp:sp modelId="{2BB7B4D9-95D8-C542-8EE6-6D3E8627CDD4}">
      <dsp:nvSpPr>
        <dsp:cNvPr id="0" name=""/>
        <dsp:cNvSpPr/>
      </dsp:nvSpPr>
      <dsp:spPr>
        <a:xfrm>
          <a:off x="0" y="1901437"/>
          <a:ext cx="10515600" cy="2142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HR logic: succession planning, need to develop training programmes, cost of L&amp;D activities, HR strategy</a:t>
          </a:r>
          <a:endParaRPr lang="en-US" sz="2000" kern="1200"/>
        </a:p>
        <a:p>
          <a:pPr marL="228600" lvl="1" indent="-228600" algn="l" defTabSz="889000">
            <a:lnSpc>
              <a:spcPct val="90000"/>
            </a:lnSpc>
            <a:spcBef>
              <a:spcPct val="0"/>
            </a:spcBef>
            <a:spcAft>
              <a:spcPct val="15000"/>
            </a:spcAft>
            <a:buChar char="•"/>
          </a:pPr>
          <a:r>
            <a:rPr lang="en-GB" sz="2000" kern="1200"/>
            <a:t>CSR logic: “it’s the right thing to do”, “it’s about giving back”, “we’re doing our bit”</a:t>
          </a:r>
          <a:endParaRPr lang="en-US" sz="2000" kern="1200"/>
        </a:p>
        <a:p>
          <a:pPr marL="228600" lvl="1" indent="-228600" algn="l" defTabSz="889000">
            <a:lnSpc>
              <a:spcPct val="90000"/>
            </a:lnSpc>
            <a:spcBef>
              <a:spcPct val="0"/>
            </a:spcBef>
            <a:spcAft>
              <a:spcPct val="15000"/>
            </a:spcAft>
            <a:buChar char="•"/>
          </a:pPr>
          <a:r>
            <a:rPr lang="en-GB" sz="2000" kern="1200"/>
            <a:t>Engaged employers almost always have both</a:t>
          </a:r>
          <a:endParaRPr lang="en-US" sz="2000" kern="1200"/>
        </a:p>
        <a:p>
          <a:pPr marL="228600" lvl="1" indent="-228600" algn="l" defTabSz="889000">
            <a:lnSpc>
              <a:spcPct val="90000"/>
            </a:lnSpc>
            <a:spcBef>
              <a:spcPct val="0"/>
            </a:spcBef>
            <a:spcAft>
              <a:spcPct val="15000"/>
            </a:spcAft>
            <a:buChar char="•"/>
          </a:pPr>
          <a:r>
            <a:rPr lang="en-GB" sz="2000" kern="1200"/>
            <a:t>Disengaged employers have one but not the other, or neither</a:t>
          </a:r>
          <a:endParaRPr lang="en-US" sz="2000" kern="1200"/>
        </a:p>
      </dsp:txBody>
      <dsp:txXfrm>
        <a:off x="0" y="1901437"/>
        <a:ext cx="10515600" cy="2142000"/>
      </dsp:txXfrm>
    </dsp:sp>
    <dsp:sp modelId="{40C06006-A305-9B48-B67E-BE6B1944DC3D}">
      <dsp:nvSpPr>
        <dsp:cNvPr id="0" name=""/>
        <dsp:cNvSpPr/>
      </dsp:nvSpPr>
      <dsp:spPr>
        <a:xfrm>
          <a:off x="525780" y="1606237"/>
          <a:ext cx="7360920" cy="590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GB" sz="2000" kern="1200"/>
            <a:t>Evidence of two different logics emerges: </a:t>
          </a:r>
          <a:endParaRPr lang="en-US" sz="2000" kern="1200"/>
        </a:p>
      </dsp:txBody>
      <dsp:txXfrm>
        <a:off x="554601" y="1635058"/>
        <a:ext cx="73032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4C546-27A9-354D-B751-D84196C3618A}">
      <dsp:nvSpPr>
        <dsp:cNvPr id="0" name=""/>
        <dsp:cNvSpPr/>
      </dsp:nvSpPr>
      <dsp:spPr>
        <a:xfrm>
          <a:off x="1283" y="538625"/>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“We’ve got to do this [training and recruitment] no matter what…the funding is helpful but it wouldn’t change the basics of what we do.” (HR Director, EngineeringCo2). </a:t>
          </a:r>
          <a:endParaRPr lang="en-US" sz="2400" kern="1200"/>
        </a:p>
      </dsp:txBody>
      <dsp:txXfrm>
        <a:off x="1283" y="538625"/>
        <a:ext cx="5006206" cy="3003723"/>
      </dsp:txXfrm>
    </dsp:sp>
    <dsp:sp modelId="{E56D544F-E9B3-B441-8E5E-1437E01A5E67}">
      <dsp:nvSpPr>
        <dsp:cNvPr id="0" name=""/>
        <dsp:cNvSpPr/>
      </dsp:nvSpPr>
      <dsp:spPr>
        <a:xfrm>
          <a:off x="5508110" y="538625"/>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“The problem we have is that they [young employees and recruits] don’t see it as a career. They have their first job in a pub, but they don’t think that they could be earning 50 grand [£50,000] in a few years’ time. And nor do their parents.” (Operations Director, HospitalityCo1).</a:t>
          </a:r>
          <a:endParaRPr lang="en-US" sz="2400" kern="1200" dirty="0"/>
        </a:p>
      </dsp:txBody>
      <dsp:txXfrm>
        <a:off x="5508110" y="538625"/>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1D3A-2BC0-3940-8CB4-80953B558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97697A-3DFC-F843-B3FF-7B2863B3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FEA786-C938-7D42-8769-E39EC4E3EC1F}"/>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5" name="Footer Placeholder 4">
            <a:extLst>
              <a:ext uri="{FF2B5EF4-FFF2-40B4-BE49-F238E27FC236}">
                <a16:creationId xmlns:a16="http://schemas.microsoft.com/office/drawing/2014/main" id="{76164FDC-E6BA-3540-A195-19A5DB2335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2C2B8-BC29-F546-BBC1-C34080AB6131}"/>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240536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0613-85DC-5F43-BE3C-E81B9A0B5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CC51F3-071C-244C-B3E4-88C63F3E38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48F723-3AA8-AD4E-A064-78012D7CAF45}"/>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5" name="Footer Placeholder 4">
            <a:extLst>
              <a:ext uri="{FF2B5EF4-FFF2-40B4-BE49-F238E27FC236}">
                <a16:creationId xmlns:a16="http://schemas.microsoft.com/office/drawing/2014/main" id="{A688FAE3-6EB2-6144-BE77-9E73AF850A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ED39FA-4E58-F342-8572-5A4073278D77}"/>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428793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344C2-CD9F-DE4C-931E-C008609670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DC872C-8842-9044-87E7-263738D968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E9A76-57D3-7A49-9171-E0A3B90D43BB}"/>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5" name="Footer Placeholder 4">
            <a:extLst>
              <a:ext uri="{FF2B5EF4-FFF2-40B4-BE49-F238E27FC236}">
                <a16:creationId xmlns:a16="http://schemas.microsoft.com/office/drawing/2014/main" id="{3E61EDA1-3CED-F84C-8DB9-CDA01CD17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3AC6AA-B40E-534C-A7E8-EF38FEE17E3E}"/>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400736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91E7-F40C-9846-A1BF-384B5AB768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3B5AB4-2540-2B43-A56B-71C0D3A04E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9B483-21DD-2346-9DC7-B87629941C5B}"/>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5" name="Footer Placeholder 4">
            <a:extLst>
              <a:ext uri="{FF2B5EF4-FFF2-40B4-BE49-F238E27FC236}">
                <a16:creationId xmlns:a16="http://schemas.microsoft.com/office/drawing/2014/main" id="{2D1E56AB-A5E4-0245-8ECA-F3C182D62C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A6BC3-1090-2844-93CD-E7B4EEDB0A36}"/>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229264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96D4-7959-6148-8EAD-14654864B9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925FFD-DB24-F64E-998A-EA6B5228F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3E008A-765D-D342-BD71-125C35CFE1B4}"/>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5" name="Footer Placeholder 4">
            <a:extLst>
              <a:ext uri="{FF2B5EF4-FFF2-40B4-BE49-F238E27FC236}">
                <a16:creationId xmlns:a16="http://schemas.microsoft.com/office/drawing/2014/main" id="{8F8FBEF5-9131-5A4B-B5F2-9435A5787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5208C-1918-0A4C-827B-A0DD09E8B0BD}"/>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361870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CF60-B2AA-7247-A18D-E9266F0F2F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425BB4-B508-9B4C-9BE9-717B5AA91A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B69B70-3016-B141-9FA2-695C11D4C0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032CFE-3B7F-EA40-989D-225A75433682}"/>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6" name="Footer Placeholder 5">
            <a:extLst>
              <a:ext uri="{FF2B5EF4-FFF2-40B4-BE49-F238E27FC236}">
                <a16:creationId xmlns:a16="http://schemas.microsoft.com/office/drawing/2014/main" id="{8C05A1A2-10AF-3846-8969-4ED76D99D5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06209A-A9FE-2F4D-8772-BFE6E0626744}"/>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190530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522E-F64D-FD43-A4D4-58EC885A1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12B5B9-285D-FF4E-B3AD-6AA124525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CE4DA8-6B19-584E-BE2D-0A63747259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8E301A-1DE5-E54F-8AA1-27BF3A601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494FB5-6D71-5C46-BEE7-D0292493C3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7D0143-E18A-C14A-9C0C-2C12C51BEC90}"/>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8" name="Footer Placeholder 7">
            <a:extLst>
              <a:ext uri="{FF2B5EF4-FFF2-40B4-BE49-F238E27FC236}">
                <a16:creationId xmlns:a16="http://schemas.microsoft.com/office/drawing/2014/main" id="{A23AAA76-1DA7-D347-A6A8-2D0815E0BB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089A1D-B7B3-F14C-816E-F98562EFF1E8}"/>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417191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8103-E664-4349-8DE9-0F441DE6CB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C5F9BB-6FC9-6047-9505-E7FC2A9BEEC2}"/>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4" name="Footer Placeholder 3">
            <a:extLst>
              <a:ext uri="{FF2B5EF4-FFF2-40B4-BE49-F238E27FC236}">
                <a16:creationId xmlns:a16="http://schemas.microsoft.com/office/drawing/2014/main" id="{F0841089-D2F0-C348-ADF5-6B693AEAAC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C43DED-E106-224D-AD19-FFE54D30A64D}"/>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173383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361E6-14BE-624E-BB8C-89A68AE6C6FE}"/>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3" name="Footer Placeholder 2">
            <a:extLst>
              <a:ext uri="{FF2B5EF4-FFF2-40B4-BE49-F238E27FC236}">
                <a16:creationId xmlns:a16="http://schemas.microsoft.com/office/drawing/2014/main" id="{5C206D83-7899-0A47-8331-E875434E3F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3FA244-77A7-8A46-A061-8AADE42F77FD}"/>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166698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DC72-277B-444E-BA12-30D60CB2B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52C64D-7877-504F-A713-09694E5BE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D96601-54D6-994E-A2BD-92F15F359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C58AB-47D5-1849-B392-8F24634C2B3A}"/>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6" name="Footer Placeholder 5">
            <a:extLst>
              <a:ext uri="{FF2B5EF4-FFF2-40B4-BE49-F238E27FC236}">
                <a16:creationId xmlns:a16="http://schemas.microsoft.com/office/drawing/2014/main" id="{7CFC4ACC-32F2-4340-9BB0-23AD8ADB39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53664C-F980-194E-A93A-B08C4ADC4681}"/>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125505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EFB0-2500-5144-9F4B-F9FE9499D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5621BD-C322-734E-BE2A-288E535BF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B3852A-47EA-3645-AAF6-5159C3242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E1ADE6-24D2-CC49-B0D2-B293836309A1}"/>
              </a:ext>
            </a:extLst>
          </p:cNvPr>
          <p:cNvSpPr>
            <a:spLocks noGrp="1"/>
          </p:cNvSpPr>
          <p:nvPr>
            <p:ph type="dt" sz="half" idx="10"/>
          </p:nvPr>
        </p:nvSpPr>
        <p:spPr/>
        <p:txBody>
          <a:bodyPr/>
          <a:lstStyle/>
          <a:p>
            <a:fld id="{4EEE8212-BB88-E44D-8815-7037D8C03DC1}" type="datetimeFigureOut">
              <a:rPr lang="en-GB" smtClean="0"/>
              <a:t>26/06/2018</a:t>
            </a:fld>
            <a:endParaRPr lang="en-GB"/>
          </a:p>
        </p:txBody>
      </p:sp>
      <p:sp>
        <p:nvSpPr>
          <p:cNvPr id="6" name="Footer Placeholder 5">
            <a:extLst>
              <a:ext uri="{FF2B5EF4-FFF2-40B4-BE49-F238E27FC236}">
                <a16:creationId xmlns:a16="http://schemas.microsoft.com/office/drawing/2014/main" id="{31E88D51-BC5D-AE46-B9F5-0953E88A1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7CB141-2F5B-7440-B208-03386EB4230E}"/>
              </a:ext>
            </a:extLst>
          </p:cNvPr>
          <p:cNvSpPr>
            <a:spLocks noGrp="1"/>
          </p:cNvSpPr>
          <p:nvPr>
            <p:ph type="sldNum" sz="quarter" idx="12"/>
          </p:nvPr>
        </p:nvSpPr>
        <p:spPr/>
        <p:txBody>
          <a:bodyPr/>
          <a:lstStyle/>
          <a:p>
            <a:fld id="{2B0FAF2D-F035-B843-A51C-8E4E7A849A56}" type="slidenum">
              <a:rPr lang="en-GB" smtClean="0"/>
              <a:t>‹#›</a:t>
            </a:fld>
            <a:endParaRPr lang="en-GB"/>
          </a:p>
        </p:txBody>
      </p:sp>
    </p:spTree>
    <p:extLst>
      <p:ext uri="{BB962C8B-B14F-4D97-AF65-F5344CB8AC3E}">
        <p14:creationId xmlns:p14="http://schemas.microsoft.com/office/powerpoint/2010/main" val="371412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62782-467C-6D42-9162-0E18B70CF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903B2C-26E2-6B46-A699-A7D311AE1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5B45F-3F1D-3747-8EAB-F1CE49118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E8212-BB88-E44D-8815-7037D8C03DC1}" type="datetimeFigureOut">
              <a:rPr lang="en-GB" smtClean="0"/>
              <a:t>26/06/2018</a:t>
            </a:fld>
            <a:endParaRPr lang="en-GB"/>
          </a:p>
        </p:txBody>
      </p:sp>
      <p:sp>
        <p:nvSpPr>
          <p:cNvPr id="5" name="Footer Placeholder 4">
            <a:extLst>
              <a:ext uri="{FF2B5EF4-FFF2-40B4-BE49-F238E27FC236}">
                <a16:creationId xmlns:a16="http://schemas.microsoft.com/office/drawing/2014/main" id="{07EDDD3F-23E6-3247-8481-A49318602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C60002-B9F5-C04F-B6F3-22B7E921D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AF2D-F035-B843-A51C-8E4E7A849A56}" type="slidenum">
              <a:rPr lang="en-GB" smtClean="0"/>
              <a:t>‹#›</a:t>
            </a:fld>
            <a:endParaRPr lang="en-GB"/>
          </a:p>
        </p:txBody>
      </p:sp>
    </p:spTree>
    <p:extLst>
      <p:ext uri="{BB962C8B-B14F-4D97-AF65-F5344CB8AC3E}">
        <p14:creationId xmlns:p14="http://schemas.microsoft.com/office/powerpoint/2010/main" val="37232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465740" y="1685863"/>
            <a:ext cx="7659992" cy="1559361"/>
          </a:xfrm>
          <a:prstGeom prst="rect">
            <a:avLst/>
          </a:prstGeom>
        </p:spPr>
        <p:txBody>
          <a:bodyPr>
            <a:normAutofit fontScale="90000"/>
          </a:bodyPr>
          <a:lstStyle/>
          <a:p>
            <a:pPr>
              <a:defRPr/>
            </a:pPr>
            <a:r>
              <a:rPr lang="en-GB" b="1" dirty="0"/>
              <a:t>Understanding employer engagement with apprenticeships in the UK</a:t>
            </a:r>
            <a:endParaRPr lang="en-US" b="1" dirty="0">
              <a:ea typeface="+mj-ea"/>
            </a:endParaRPr>
          </a:p>
        </p:txBody>
      </p:sp>
      <p:sp>
        <p:nvSpPr>
          <p:cNvPr id="6" name="Content Placeholder 2"/>
          <p:cNvSpPr>
            <a:spLocks noGrp="1"/>
          </p:cNvSpPr>
          <p:nvPr>
            <p:ph idx="4294967295"/>
          </p:nvPr>
        </p:nvSpPr>
        <p:spPr bwMode="auto">
          <a:xfrm>
            <a:off x="4643292" y="2944906"/>
            <a:ext cx="3482440" cy="96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rtlCol="0" anchor="t" anchorCtr="0" compatLnSpc="1">
            <a:prstTxWarp prst="textNoShape">
              <a:avLst/>
            </a:prstTxWarp>
            <a:normAutofit/>
          </a:bodyPr>
          <a:lstStyle/>
          <a:p>
            <a:pPr marL="0" indent="0">
              <a:buNone/>
            </a:pPr>
            <a:r>
              <a:rPr lang="en-GB" sz="2400" dirty="0"/>
              <a:t>Professor Melanie Simms</a:t>
            </a:r>
          </a:p>
          <a:p>
            <a:pPr marL="0" indent="0">
              <a:buNone/>
            </a:pPr>
            <a:r>
              <a:rPr lang="en-GB" sz="2400" dirty="0"/>
              <a:t>University of Glasgow</a:t>
            </a:r>
          </a:p>
        </p:txBody>
      </p:sp>
    </p:spTree>
    <p:extLst>
      <p:ext uri="{BB962C8B-B14F-4D97-AF65-F5344CB8AC3E}">
        <p14:creationId xmlns:p14="http://schemas.microsoft.com/office/powerpoint/2010/main" val="334056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8071D-C35E-3847-9B3B-DD1DA5E19E28}"/>
              </a:ext>
            </a:extLst>
          </p:cNvPr>
          <p:cNvSpPr>
            <a:spLocks noGrp="1"/>
          </p:cNvSpPr>
          <p:nvPr>
            <p:ph type="title"/>
          </p:nvPr>
        </p:nvSpPr>
        <p:spPr>
          <a:xfrm>
            <a:off x="838200" y="963877"/>
            <a:ext cx="3494362" cy="4930246"/>
          </a:xfrm>
        </p:spPr>
        <p:txBody>
          <a:bodyPr>
            <a:normAutofit/>
          </a:bodyPr>
          <a:lstStyle/>
          <a:p>
            <a:pPr algn="r"/>
            <a:r>
              <a:rPr lang="en-GB" dirty="0">
                <a:solidFill>
                  <a:schemeClr val="accent1"/>
                </a:solidFill>
              </a:rPr>
              <a:t>Some lessons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EAAA91-3E2A-164C-BCC3-CBCCCAEED4BC}"/>
              </a:ext>
            </a:extLst>
          </p:cNvPr>
          <p:cNvSpPr>
            <a:spLocks noGrp="1"/>
          </p:cNvSpPr>
          <p:nvPr>
            <p:ph idx="1"/>
          </p:nvPr>
        </p:nvSpPr>
        <p:spPr>
          <a:xfrm>
            <a:off x="4976031" y="963877"/>
            <a:ext cx="6377769" cy="4930246"/>
          </a:xfrm>
        </p:spPr>
        <p:txBody>
          <a:bodyPr anchor="ctr">
            <a:normAutofit/>
          </a:bodyPr>
          <a:lstStyle/>
          <a:p>
            <a:r>
              <a:rPr lang="en-GB" sz="2000"/>
              <a:t>Van Gestel and Nyberg’s framework is definitely helpful in understanding how and why employers engage or not</a:t>
            </a:r>
          </a:p>
          <a:p>
            <a:r>
              <a:rPr lang="en-GB" sz="2000"/>
              <a:t>It helps highlight two related, but different, logics for engagement:</a:t>
            </a:r>
          </a:p>
          <a:p>
            <a:pPr lvl="1"/>
            <a:r>
              <a:rPr lang="en-GB" sz="2000"/>
              <a:t>HR logics</a:t>
            </a:r>
          </a:p>
          <a:p>
            <a:pPr lvl="1"/>
            <a:r>
              <a:rPr lang="en-GB" sz="2000"/>
              <a:t>CSR logics</a:t>
            </a:r>
          </a:p>
          <a:p>
            <a:r>
              <a:rPr lang="en-GB" sz="2000"/>
              <a:t>This helps us know more about what levers there are to change employer behaviour – policies must appeal to both logics! </a:t>
            </a:r>
          </a:p>
          <a:p>
            <a:r>
              <a:rPr lang="en-GB" sz="2000"/>
              <a:t>More work to be done to understand these dynamics </a:t>
            </a:r>
          </a:p>
          <a:p>
            <a:pPr lvl="1"/>
            <a:r>
              <a:rPr lang="en-GB" sz="2000"/>
              <a:t>ESRC-SDS funded research studentship starting in October to explore the effects of the Levy in the Scottish context</a:t>
            </a:r>
          </a:p>
        </p:txBody>
      </p:sp>
    </p:spTree>
    <p:extLst>
      <p:ext uri="{BB962C8B-B14F-4D97-AF65-F5344CB8AC3E}">
        <p14:creationId xmlns:p14="http://schemas.microsoft.com/office/powerpoint/2010/main" val="40908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7C6BA8C-FF2D-1D4A-801F-DBDA608E128A}"/>
              </a:ext>
            </a:extLst>
          </p:cNvPr>
          <p:cNvSpPr>
            <a:spLocks noGrp="1"/>
          </p:cNvSpPr>
          <p:nvPr>
            <p:ph type="title"/>
          </p:nvPr>
        </p:nvSpPr>
        <p:spPr>
          <a:xfrm>
            <a:off x="774700" y="762000"/>
            <a:ext cx="3759200" cy="3340100"/>
          </a:xfrm>
        </p:spPr>
        <p:txBody>
          <a:bodyPr>
            <a:normAutofit/>
          </a:bodyPr>
          <a:lstStyle/>
          <a:p>
            <a:r>
              <a:rPr lang="en-GB">
                <a:solidFill>
                  <a:srgbClr val="FFFFFF"/>
                </a:solidFill>
              </a:rPr>
              <a:t>Full paper</a:t>
            </a:r>
          </a:p>
        </p:txBody>
      </p:sp>
      <p:sp>
        <p:nvSpPr>
          <p:cNvPr id="3" name="Content Placeholder 2">
            <a:extLst>
              <a:ext uri="{FF2B5EF4-FFF2-40B4-BE49-F238E27FC236}">
                <a16:creationId xmlns:a16="http://schemas.microsoft.com/office/drawing/2014/main" id="{FE6B6C41-CCEE-8B48-A55D-4C0BC4F681C6}"/>
              </a:ext>
            </a:extLst>
          </p:cNvPr>
          <p:cNvSpPr>
            <a:spLocks noGrp="1"/>
          </p:cNvSpPr>
          <p:nvPr>
            <p:ph idx="1"/>
          </p:nvPr>
        </p:nvSpPr>
        <p:spPr>
          <a:xfrm>
            <a:off x="7658103" y="795548"/>
            <a:ext cx="3759198" cy="5275603"/>
          </a:xfrm>
        </p:spPr>
        <p:txBody>
          <a:bodyPr anchor="ctr">
            <a:normAutofit/>
          </a:bodyPr>
          <a:lstStyle/>
          <a:p>
            <a:pPr marL="0" indent="0">
              <a:buNone/>
            </a:pPr>
            <a:r>
              <a:rPr lang="en-GB" sz="2400" dirty="0"/>
              <a:t>Simms, M (2017)  Understanding employer engagement in youth labour market policy in the UK. Human Resource Management Journal. </a:t>
            </a:r>
          </a:p>
          <a:p>
            <a:pPr marL="0" indent="0">
              <a:buNone/>
            </a:pPr>
            <a:endParaRPr lang="en-GB" sz="2400" dirty="0"/>
          </a:p>
          <a:p>
            <a:pPr marL="0" indent="0">
              <a:buNone/>
            </a:pPr>
            <a:r>
              <a:rPr lang="en-GB" sz="2000" dirty="0" err="1"/>
              <a:t>Melanie.Simms@glasgow.ac.uk</a:t>
            </a:r>
            <a:endParaRPr lang="en-GB" sz="2000" dirty="0"/>
          </a:p>
        </p:txBody>
      </p:sp>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Graphic 13">
            <a:extLst>
              <a:ext uri="{FF2B5EF4-FFF2-40B4-BE49-F238E27FC236}">
                <a16:creationId xmlns:a16="http://schemas.microsoft.com/office/drawing/2014/main" id="{45041203-6C11-4069-A3EC-D8725BFA58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Tree>
    <p:extLst>
      <p:ext uri="{BB962C8B-B14F-4D97-AF65-F5344CB8AC3E}">
        <p14:creationId xmlns:p14="http://schemas.microsoft.com/office/powerpoint/2010/main" val="53426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733A-D466-DD4B-AB22-26C58E10955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Background to the research</a:t>
            </a:r>
          </a:p>
        </p:txBody>
      </p:sp>
      <p:pic>
        <p:nvPicPr>
          <p:cNvPr id="5" name="Content Placeholder 4">
            <a:extLst>
              <a:ext uri="{FF2B5EF4-FFF2-40B4-BE49-F238E27FC236}">
                <a16:creationId xmlns:a16="http://schemas.microsoft.com/office/drawing/2014/main" id="{C7D3A8D9-6FC5-E44F-AEE3-06C11EA97EC8}"/>
              </a:ext>
            </a:extLst>
          </p:cNvPr>
          <p:cNvPicPr>
            <a:picLocks noGrp="1" noChangeAspect="1"/>
          </p:cNvPicPr>
          <p:nvPr>
            <p:ph sz="half" idx="2"/>
          </p:nvPr>
        </p:nvPicPr>
        <p:blipFill rotWithShape="1">
          <a:blip r:embed="rId2"/>
          <a:srcRect t="8099" r="-2" b="-2"/>
          <a:stretch/>
        </p:blipFill>
        <p:spPr>
          <a:xfrm>
            <a:off x="838200" y="1904281"/>
            <a:ext cx="6233160" cy="4272681"/>
          </a:xfrm>
          <a:prstGeom prst="rect">
            <a:avLst/>
          </a:prstGeom>
        </p:spPr>
      </p:pic>
      <p:sp>
        <p:nvSpPr>
          <p:cNvPr id="3" name="Content Placeholder 2">
            <a:extLst>
              <a:ext uri="{FF2B5EF4-FFF2-40B4-BE49-F238E27FC236}">
                <a16:creationId xmlns:a16="http://schemas.microsoft.com/office/drawing/2014/main" id="{11127566-5458-DF4D-96C0-033A6325B22D}"/>
              </a:ext>
            </a:extLst>
          </p:cNvPr>
          <p:cNvSpPr>
            <a:spLocks noGrp="1"/>
          </p:cNvSpPr>
          <p:nvPr>
            <p:ph sz="half" idx="1"/>
          </p:nvPr>
        </p:nvSpPr>
        <p:spPr>
          <a:xfrm>
            <a:off x="7552944" y="1825625"/>
            <a:ext cx="3800856" cy="4351338"/>
          </a:xfrm>
        </p:spPr>
        <p:txBody>
          <a:bodyPr vert="horz" lIns="91440" tIns="45720" rIns="91440" bIns="45720" rtlCol="0">
            <a:normAutofit/>
          </a:bodyPr>
          <a:lstStyle/>
          <a:p>
            <a:r>
              <a:rPr lang="en-US" sz="2000"/>
              <a:t>Young people’s transitions to work are becoming harder, longer and more insecure (Bradley and Devadason 2008)</a:t>
            </a:r>
          </a:p>
          <a:p>
            <a:r>
              <a:rPr lang="en-US" sz="2000"/>
              <a:t>Few systems of job matching in UK labour market (Simms 2013)</a:t>
            </a:r>
          </a:p>
          <a:p>
            <a:r>
              <a:rPr lang="en-US" sz="2000"/>
              <a:t>Problematic development of vocational training system (Keep 2015)</a:t>
            </a:r>
          </a:p>
          <a:p>
            <a:r>
              <a:rPr lang="en-US" sz="2000"/>
              <a:t>Employer engagement with labour market initiatives to promote youth employment is patchy at best (UKCES 2011)</a:t>
            </a:r>
          </a:p>
        </p:txBody>
      </p:sp>
    </p:spTree>
    <p:extLst>
      <p:ext uri="{BB962C8B-B14F-4D97-AF65-F5344CB8AC3E}">
        <p14:creationId xmlns:p14="http://schemas.microsoft.com/office/powerpoint/2010/main" val="159799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C0F9B171-9A2D-1143-9E01-B743F2630B08}"/>
              </a:ext>
            </a:extLst>
          </p:cNvPr>
          <p:cNvSpPr>
            <a:spLocks noGrp="1"/>
          </p:cNvSpPr>
          <p:nvPr>
            <p:ph type="title"/>
          </p:nvPr>
        </p:nvSpPr>
        <p:spPr>
          <a:xfrm>
            <a:off x="950121" y="5529884"/>
            <a:ext cx="5693783" cy="1096331"/>
          </a:xfrm>
        </p:spPr>
        <p:txBody>
          <a:bodyPr vert="horz" lIns="91440" tIns="45720" rIns="91440" bIns="45720" rtlCol="0" anchor="ctr">
            <a:normAutofit/>
          </a:bodyPr>
          <a:lstStyle/>
          <a:p>
            <a:r>
              <a:rPr lang="en-US" sz="4000" kern="1200">
                <a:solidFill>
                  <a:srgbClr val="303030"/>
                </a:solidFill>
                <a:latin typeface="+mj-lt"/>
                <a:ea typeface="+mj-ea"/>
                <a:cs typeface="+mj-cs"/>
              </a:rPr>
              <a:t>Existing research</a:t>
            </a:r>
          </a:p>
        </p:txBody>
      </p:sp>
      <p:sp>
        <p:nvSpPr>
          <p:cNvPr id="3" name="Content Placeholder 2">
            <a:extLst>
              <a:ext uri="{FF2B5EF4-FFF2-40B4-BE49-F238E27FC236}">
                <a16:creationId xmlns:a16="http://schemas.microsoft.com/office/drawing/2014/main" id="{E8C5190F-75F9-3D46-8291-9BF85896589B}"/>
              </a:ext>
            </a:extLst>
          </p:cNvPr>
          <p:cNvSpPr>
            <a:spLocks noGrp="1"/>
          </p:cNvSpPr>
          <p:nvPr>
            <p:ph sz="half" idx="1"/>
          </p:nvPr>
        </p:nvSpPr>
        <p:spPr>
          <a:xfrm>
            <a:off x="7534655" y="965199"/>
            <a:ext cx="4008101" cy="4020458"/>
          </a:xfrm>
        </p:spPr>
        <p:txBody>
          <a:bodyPr vert="horz" lIns="91440" tIns="45720" rIns="91440" bIns="45720" rtlCol="0" anchor="ctr">
            <a:normAutofit/>
          </a:bodyPr>
          <a:lstStyle/>
          <a:p>
            <a:r>
              <a:rPr lang="en-US" sz="1900"/>
              <a:t>Skills agenda (Furlong and Cartmel 2006, UKCES 2015)</a:t>
            </a:r>
          </a:p>
          <a:p>
            <a:pPr lvl="1"/>
            <a:r>
              <a:rPr lang="en-US" sz="1900"/>
              <a:t>Emphasis on young people being ‘work ready’ and ‘employable’ (McQuaid and Lindsay 2005)</a:t>
            </a:r>
          </a:p>
          <a:p>
            <a:r>
              <a:rPr lang="en-US" sz="1900"/>
              <a:t>Organisation studies/HRM literature </a:t>
            </a:r>
          </a:p>
          <a:p>
            <a:pPr lvl="1"/>
            <a:r>
              <a:rPr lang="en-US" sz="1900"/>
              <a:t>How policy and institutional contexts shape HR decisions (van Gestel and Nyberg 2009, Boon et al 2009)</a:t>
            </a:r>
          </a:p>
          <a:p>
            <a:r>
              <a:rPr lang="en-US" sz="1900"/>
              <a:t>Little is known about the levers within the firm to engage employers</a:t>
            </a:r>
          </a:p>
        </p:txBody>
      </p:sp>
      <p:pic>
        <p:nvPicPr>
          <p:cNvPr id="5" name="Content Placeholder 4">
            <a:extLst>
              <a:ext uri="{FF2B5EF4-FFF2-40B4-BE49-F238E27FC236}">
                <a16:creationId xmlns:a16="http://schemas.microsoft.com/office/drawing/2014/main" id="{D4AEE60C-365D-DC49-9A02-A25C37B4ED92}"/>
              </a:ext>
            </a:extLst>
          </p:cNvPr>
          <p:cNvPicPr>
            <a:picLocks noGrp="1" noChangeAspect="1"/>
          </p:cNvPicPr>
          <p:nvPr>
            <p:ph sz="half" idx="2"/>
          </p:nvPr>
        </p:nvPicPr>
        <p:blipFill>
          <a:blip r:embed="rId2"/>
          <a:stretch>
            <a:fillRect/>
          </a:stretch>
        </p:blipFill>
        <p:spPr>
          <a:xfrm>
            <a:off x="950121" y="976974"/>
            <a:ext cx="5941068" cy="3965518"/>
          </a:xfrm>
          <a:prstGeom prst="rect">
            <a:avLst/>
          </a:prstGeom>
        </p:spPr>
      </p:pic>
    </p:spTree>
    <p:extLst>
      <p:ext uri="{BB962C8B-B14F-4D97-AF65-F5344CB8AC3E}">
        <p14:creationId xmlns:p14="http://schemas.microsoft.com/office/powerpoint/2010/main" val="123909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DCA5-E60F-E641-B1B5-021EC13955C2}"/>
              </a:ext>
            </a:extLst>
          </p:cNvPr>
          <p:cNvSpPr>
            <a:spLocks noGrp="1"/>
          </p:cNvSpPr>
          <p:nvPr>
            <p:ph type="title"/>
          </p:nvPr>
        </p:nvSpPr>
        <p:spPr/>
        <p:txBody>
          <a:bodyPr/>
          <a:lstStyle/>
          <a:p>
            <a:r>
              <a:rPr lang="en-GB" dirty="0"/>
              <a:t>Research framework</a:t>
            </a:r>
          </a:p>
        </p:txBody>
      </p:sp>
      <p:sp>
        <p:nvSpPr>
          <p:cNvPr id="3" name="Content Placeholder 2">
            <a:extLst>
              <a:ext uri="{FF2B5EF4-FFF2-40B4-BE49-F238E27FC236}">
                <a16:creationId xmlns:a16="http://schemas.microsoft.com/office/drawing/2014/main" id="{73B5B830-B0D9-7440-8B8F-C9E4A50166DD}"/>
              </a:ext>
            </a:extLst>
          </p:cNvPr>
          <p:cNvSpPr>
            <a:spLocks noGrp="1"/>
          </p:cNvSpPr>
          <p:nvPr>
            <p:ph idx="1"/>
          </p:nvPr>
        </p:nvSpPr>
        <p:spPr/>
        <p:txBody>
          <a:bodyPr>
            <a:normAutofit lnSpcReduction="10000"/>
          </a:bodyPr>
          <a:lstStyle/>
          <a:p>
            <a:r>
              <a:rPr lang="en-GB" dirty="0"/>
              <a:t>Van </a:t>
            </a:r>
            <a:r>
              <a:rPr lang="en-GB" dirty="0" err="1"/>
              <a:t>Gestel</a:t>
            </a:r>
            <a:r>
              <a:rPr lang="en-GB" dirty="0"/>
              <a:t> and Nyberg (2015) look at Dutch employers and their engagement with various labour market policies</a:t>
            </a:r>
          </a:p>
          <a:p>
            <a:r>
              <a:rPr lang="en-GB" dirty="0"/>
              <a:t>Netherlands is a very different context: </a:t>
            </a:r>
          </a:p>
          <a:p>
            <a:pPr lvl="1"/>
            <a:r>
              <a:rPr lang="en-GB" dirty="0"/>
              <a:t>Different incentives and disincentives, different public expectations, strong systems of bipartite (unions and employers) negotiation of labour market policies</a:t>
            </a:r>
          </a:p>
          <a:p>
            <a:r>
              <a:rPr lang="en-GB" dirty="0"/>
              <a:t>But their work is still helpful. They identify 3 main dimensions in the process of translating national policies to organisational practices: </a:t>
            </a:r>
          </a:p>
          <a:p>
            <a:pPr marL="987552" lvl="1" indent="-457200">
              <a:buFont typeface="+mj-lt"/>
              <a:buAutoNum type="arabicPeriod"/>
            </a:pPr>
            <a:r>
              <a:rPr lang="en-GB" dirty="0"/>
              <a:t>Individual preferences</a:t>
            </a:r>
          </a:p>
          <a:p>
            <a:pPr marL="987552" lvl="1" indent="-457200">
              <a:buFont typeface="+mj-lt"/>
              <a:buAutoNum type="arabicPeriod"/>
            </a:pPr>
            <a:r>
              <a:rPr lang="en-GB" dirty="0"/>
              <a:t>Strategic reframing</a:t>
            </a:r>
          </a:p>
          <a:p>
            <a:pPr marL="987552" lvl="1" indent="-457200">
              <a:buFont typeface="+mj-lt"/>
              <a:buAutoNum type="arabicPeriod"/>
            </a:pPr>
            <a:r>
              <a:rPr lang="en-GB" dirty="0"/>
              <a:t>Local grounding</a:t>
            </a:r>
          </a:p>
        </p:txBody>
      </p:sp>
    </p:spTree>
    <p:extLst>
      <p:ext uri="{BB962C8B-B14F-4D97-AF65-F5344CB8AC3E}">
        <p14:creationId xmlns:p14="http://schemas.microsoft.com/office/powerpoint/2010/main" val="213298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56621"/>
          </a:xfrm>
        </p:spPr>
        <p:txBody>
          <a:bodyPr anchor="t">
            <a:normAutofit/>
          </a:bodyPr>
          <a:lstStyle/>
          <a:p>
            <a:r>
              <a:rPr lang="en-GB" sz="3600">
                <a:solidFill>
                  <a:srgbClr val="FFFFFF"/>
                </a:solidFill>
              </a:rPr>
              <a:t>The research</a:t>
            </a:r>
          </a:p>
        </p:txBody>
      </p:sp>
      <p:sp>
        <p:nvSpPr>
          <p:cNvPr id="3" name="Content Placeholder 2"/>
          <p:cNvSpPr>
            <a:spLocks noGrp="1"/>
          </p:cNvSpPr>
          <p:nvPr>
            <p:ph sz="half" idx="1"/>
          </p:nvPr>
        </p:nvSpPr>
        <p:spPr>
          <a:xfrm>
            <a:off x="4823012" y="448235"/>
            <a:ext cx="3439487" cy="6113930"/>
          </a:xfrm>
        </p:spPr>
        <p:txBody>
          <a:bodyPr>
            <a:normAutofit fontScale="92500"/>
          </a:bodyPr>
          <a:lstStyle/>
          <a:p>
            <a:pPr marL="0" indent="0">
              <a:buNone/>
            </a:pPr>
            <a:r>
              <a:rPr lang="en-GB" sz="2400" b="1" dirty="0"/>
              <a:t>Stage One (2013)</a:t>
            </a:r>
            <a:r>
              <a:rPr lang="en-GB" sz="2400" dirty="0"/>
              <a:t>: contact highly engaged employers</a:t>
            </a:r>
          </a:p>
          <a:p>
            <a:r>
              <a:rPr lang="en-GB" sz="2400" dirty="0"/>
              <a:t>Identified through engagement with a particularly innovative youth employment programme run nationally by a large, specialist NGO</a:t>
            </a:r>
          </a:p>
          <a:p>
            <a:r>
              <a:rPr lang="en-GB" sz="2400" dirty="0"/>
              <a:t>Hospitality x3, retail x2, professions x2, public sector x1, construction x1, engineering  x2</a:t>
            </a:r>
          </a:p>
          <a:p>
            <a:r>
              <a:rPr lang="en-GB" sz="2400" dirty="0"/>
              <a:t>33 interviews with senior managers (HR, operations, L&amp;D, unit managers)</a:t>
            </a:r>
          </a:p>
          <a:p>
            <a:r>
              <a:rPr lang="en-GB" sz="2400" dirty="0"/>
              <a:t>7 specialists e.g. within the NGO</a:t>
            </a:r>
          </a:p>
          <a:p>
            <a:pPr lvl="1"/>
            <a:endParaRPr lang="en-GB" sz="1400" dirty="0"/>
          </a:p>
          <a:p>
            <a:endParaRPr lang="en-GB" sz="1400" dirty="0"/>
          </a:p>
        </p:txBody>
      </p:sp>
      <p:sp>
        <p:nvSpPr>
          <p:cNvPr id="4" name="Content Placeholder 3">
            <a:extLst>
              <a:ext uri="{FF2B5EF4-FFF2-40B4-BE49-F238E27FC236}">
                <a16:creationId xmlns:a16="http://schemas.microsoft.com/office/drawing/2014/main" id="{49833570-94E3-8A49-8CB9-F8E831A75961}"/>
              </a:ext>
            </a:extLst>
          </p:cNvPr>
          <p:cNvSpPr>
            <a:spLocks noGrp="1"/>
          </p:cNvSpPr>
          <p:nvPr>
            <p:ph sz="half" idx="2"/>
          </p:nvPr>
        </p:nvSpPr>
        <p:spPr>
          <a:xfrm>
            <a:off x="8262499" y="448235"/>
            <a:ext cx="3284042" cy="5862918"/>
          </a:xfrm>
        </p:spPr>
        <p:txBody>
          <a:bodyPr>
            <a:normAutofit fontScale="92500"/>
          </a:bodyPr>
          <a:lstStyle/>
          <a:p>
            <a:pPr marL="0" indent="0">
              <a:buNone/>
            </a:pPr>
            <a:r>
              <a:rPr lang="en-GB" sz="2400" b="1" dirty="0"/>
              <a:t>Stage Two (2015)</a:t>
            </a:r>
            <a:r>
              <a:rPr lang="en-GB" sz="2400" dirty="0"/>
              <a:t>: matched with similar employers that are less directly involved + 3 SMEs</a:t>
            </a:r>
          </a:p>
          <a:p>
            <a:r>
              <a:rPr lang="en-GB" sz="2400" dirty="0"/>
              <a:t>Hospitality x2, retail x2, professions x2,  public sector x1, construction x1, B2B services x1</a:t>
            </a:r>
          </a:p>
          <a:p>
            <a:r>
              <a:rPr lang="en-GB" sz="2400" dirty="0"/>
              <a:t>57 further interviews with senior managers</a:t>
            </a:r>
          </a:p>
          <a:p>
            <a:pPr marL="0" indent="0">
              <a:buNone/>
            </a:pPr>
            <a:endParaRPr lang="en-GB" sz="2000" dirty="0"/>
          </a:p>
        </p:txBody>
      </p:sp>
    </p:spTree>
    <p:extLst>
      <p:ext uri="{BB962C8B-B14F-4D97-AF65-F5344CB8AC3E}">
        <p14:creationId xmlns:p14="http://schemas.microsoft.com/office/powerpoint/2010/main" val="211261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7C996-0E15-0942-AE45-19467FB96D89}"/>
              </a:ext>
            </a:extLst>
          </p:cNvPr>
          <p:cNvSpPr>
            <a:spLocks noGrp="1"/>
          </p:cNvSpPr>
          <p:nvPr>
            <p:ph type="title"/>
          </p:nvPr>
        </p:nvSpPr>
        <p:spPr>
          <a:xfrm>
            <a:off x="838200" y="5529884"/>
            <a:ext cx="7719381" cy="1096331"/>
          </a:xfrm>
        </p:spPr>
        <p:txBody>
          <a:bodyPr>
            <a:normAutofit/>
          </a:bodyPr>
          <a:lstStyle/>
          <a:p>
            <a:r>
              <a:rPr lang="en-GB" dirty="0"/>
              <a:t>Individual preferences</a:t>
            </a:r>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8EDBD564-6198-4D50-9464-04580F3CD79D}"/>
              </a:ext>
            </a:extLst>
          </p:cNvPr>
          <p:cNvGraphicFramePr>
            <a:graphicFrameLocks noGrp="1"/>
          </p:cNvGraphicFramePr>
          <p:nvPr>
            <p:ph idx="1"/>
            <p:extLst>
              <p:ext uri="{D42A27DB-BD31-4B8C-83A1-F6EECF244321}">
                <p14:modId xmlns:p14="http://schemas.microsoft.com/office/powerpoint/2010/main" val="353440367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11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E0BB3-E1D1-9445-A93D-0337DD141C39}"/>
              </a:ext>
            </a:extLst>
          </p:cNvPr>
          <p:cNvSpPr>
            <a:spLocks noGrp="1"/>
          </p:cNvSpPr>
          <p:nvPr>
            <p:ph type="title"/>
          </p:nvPr>
        </p:nvSpPr>
        <p:spPr>
          <a:xfrm>
            <a:off x="838200" y="5529884"/>
            <a:ext cx="7719381" cy="1096331"/>
          </a:xfrm>
        </p:spPr>
        <p:txBody>
          <a:bodyPr>
            <a:normAutofit/>
          </a:bodyPr>
          <a:lstStyle/>
          <a:p>
            <a:r>
              <a:rPr lang="en-GB" sz="3700"/>
              <a:t>Strategic reframing – business models</a:t>
            </a:r>
          </a:p>
        </p:txBody>
      </p:sp>
      <p:sp>
        <p:nvSpPr>
          <p:cNvPr id="25" name="Freeform: Shape 24">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 name="Content Placeholder 2">
            <a:extLst>
              <a:ext uri="{FF2B5EF4-FFF2-40B4-BE49-F238E27FC236}">
                <a16:creationId xmlns:a16="http://schemas.microsoft.com/office/drawing/2014/main" id="{083B5143-6612-4AE5-85A4-A6757137655F}"/>
              </a:ext>
            </a:extLst>
          </p:cNvPr>
          <p:cNvGraphicFramePr>
            <a:graphicFrameLocks noGrp="1"/>
          </p:cNvGraphicFramePr>
          <p:nvPr>
            <p:ph idx="1"/>
            <p:extLst>
              <p:ext uri="{D42A27DB-BD31-4B8C-83A1-F6EECF244321}">
                <p14:modId xmlns:p14="http://schemas.microsoft.com/office/powerpoint/2010/main" val="423103246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88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5A7AA-724E-EE49-8D2C-B6D78DE304C4}"/>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GB" sz="3200" dirty="0">
                <a:solidFill>
                  <a:srgbClr val="262626"/>
                </a:solidFill>
              </a:rPr>
              <a:t>Levers: HR and CSR</a:t>
            </a:r>
          </a:p>
        </p:txBody>
      </p:sp>
      <p:sp>
        <p:nvSpPr>
          <p:cNvPr id="3" name="Content Placeholder 2">
            <a:extLst>
              <a:ext uri="{FF2B5EF4-FFF2-40B4-BE49-F238E27FC236}">
                <a16:creationId xmlns:a16="http://schemas.microsoft.com/office/drawing/2014/main" id="{02345147-A42B-4742-92EA-D8899043DD38}"/>
              </a:ext>
            </a:extLst>
          </p:cNvPr>
          <p:cNvSpPr>
            <a:spLocks noGrp="1"/>
          </p:cNvSpPr>
          <p:nvPr>
            <p:ph idx="1"/>
          </p:nvPr>
        </p:nvSpPr>
        <p:spPr>
          <a:xfrm>
            <a:off x="6049182" y="802638"/>
            <a:ext cx="5408696" cy="5252722"/>
          </a:xfrm>
        </p:spPr>
        <p:txBody>
          <a:bodyPr anchor="ctr">
            <a:normAutofit/>
          </a:bodyPr>
          <a:lstStyle/>
          <a:p>
            <a:pPr marL="0" indent="0">
              <a:buNone/>
            </a:pPr>
            <a:r>
              <a:rPr lang="en-GB" sz="3200" dirty="0"/>
              <a:t>Both HR and CSR logics are evident in both engaged and disengaged employers</a:t>
            </a:r>
          </a:p>
          <a:p>
            <a:pPr marL="457200" lvl="1" indent="0">
              <a:buNone/>
            </a:pPr>
            <a:r>
              <a:rPr lang="en-GB" sz="3200" dirty="0"/>
              <a:t>HR: talent pipeline, how training has historically been organised, making it easier for trained staff to be poached?</a:t>
            </a:r>
          </a:p>
          <a:p>
            <a:pPr marL="457200" lvl="1" indent="0">
              <a:buNone/>
            </a:pPr>
            <a:r>
              <a:rPr lang="en-GB" sz="3200" dirty="0"/>
              <a:t>CSR: seen to be doing your bit vs. reputational risk</a:t>
            </a:r>
          </a:p>
        </p:txBody>
      </p:sp>
    </p:spTree>
    <p:extLst>
      <p:ext uri="{BB962C8B-B14F-4D97-AF65-F5344CB8AC3E}">
        <p14:creationId xmlns:p14="http://schemas.microsoft.com/office/powerpoint/2010/main" val="7921547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7581DC-4E47-8E48-A9FF-745DEE8CC905}"/>
              </a:ext>
            </a:extLst>
          </p:cNvPr>
          <p:cNvSpPr>
            <a:spLocks noGrp="1"/>
          </p:cNvSpPr>
          <p:nvPr>
            <p:ph type="title"/>
          </p:nvPr>
        </p:nvSpPr>
        <p:spPr>
          <a:xfrm>
            <a:off x="804672" y="1412489"/>
            <a:ext cx="2871095" cy="2156621"/>
          </a:xfrm>
        </p:spPr>
        <p:txBody>
          <a:bodyPr anchor="t">
            <a:normAutofit/>
          </a:bodyPr>
          <a:lstStyle/>
          <a:p>
            <a:r>
              <a:rPr lang="en-GB" sz="3600">
                <a:solidFill>
                  <a:srgbClr val="FFFFFF"/>
                </a:solidFill>
              </a:rPr>
              <a:t>Local grounding</a:t>
            </a:r>
          </a:p>
        </p:txBody>
      </p:sp>
      <p:sp>
        <p:nvSpPr>
          <p:cNvPr id="3" name="Content Placeholder 2">
            <a:extLst>
              <a:ext uri="{FF2B5EF4-FFF2-40B4-BE49-F238E27FC236}">
                <a16:creationId xmlns:a16="http://schemas.microsoft.com/office/drawing/2014/main" id="{D2752F74-9AA9-C74C-9623-0DDC1AA56AA2}"/>
              </a:ext>
            </a:extLst>
          </p:cNvPr>
          <p:cNvSpPr>
            <a:spLocks noGrp="1"/>
          </p:cNvSpPr>
          <p:nvPr>
            <p:ph sz="half" idx="1"/>
          </p:nvPr>
        </p:nvSpPr>
        <p:spPr>
          <a:xfrm>
            <a:off x="4480438" y="457200"/>
            <a:ext cx="3782062" cy="6265333"/>
          </a:xfrm>
        </p:spPr>
        <p:txBody>
          <a:bodyPr>
            <a:normAutofit lnSpcReduction="10000"/>
          </a:bodyPr>
          <a:lstStyle/>
          <a:p>
            <a:pPr marL="0" indent="0">
              <a:buNone/>
            </a:pPr>
            <a:r>
              <a:rPr lang="en-GB" sz="2400" dirty="0"/>
              <a:t>“In Austria, our concern was that if we didn’t take on our fair share of apprentices, it would be bad for business. We would have been known. And named and shamed. In the UK, it’s the opposite. If we take people on, we risk getting labelled a bad employer…There’s a lot of concern about apprenticeship rates [of pay]. I think it’s only a matter of time before unions or campaigns target that. Quality. Completion rates. People are worried about all those things.” (Senior HR manager, ServicesCo1)</a:t>
            </a:r>
          </a:p>
        </p:txBody>
      </p:sp>
      <p:sp>
        <p:nvSpPr>
          <p:cNvPr id="4" name="Content Placeholder 3">
            <a:extLst>
              <a:ext uri="{FF2B5EF4-FFF2-40B4-BE49-F238E27FC236}">
                <a16:creationId xmlns:a16="http://schemas.microsoft.com/office/drawing/2014/main" id="{F2190FC6-F16A-E74A-ADEF-F0BF46454597}"/>
              </a:ext>
            </a:extLst>
          </p:cNvPr>
          <p:cNvSpPr>
            <a:spLocks noGrp="1"/>
          </p:cNvSpPr>
          <p:nvPr>
            <p:ph sz="half" idx="2"/>
          </p:nvPr>
        </p:nvSpPr>
        <p:spPr>
          <a:xfrm>
            <a:off x="8466082" y="457200"/>
            <a:ext cx="3058511" cy="5580993"/>
          </a:xfrm>
        </p:spPr>
        <p:txBody>
          <a:bodyPr>
            <a:normAutofit lnSpcReduction="10000"/>
          </a:bodyPr>
          <a:lstStyle/>
          <a:p>
            <a:pPr marL="0" indent="0">
              <a:buNone/>
            </a:pPr>
            <a:r>
              <a:rPr lang="en-GB" sz="2400" dirty="0"/>
              <a:t>“We’ve just had to get more professional at developing them… We have to keep far more records so we can show what they’ve been doing. It’s good. It’s forced office managers to think harder about how they deal with other staff too.” (HR manager, ProfessionalCo2). </a:t>
            </a:r>
          </a:p>
          <a:p>
            <a:endParaRPr lang="en-GB" sz="2000" dirty="0"/>
          </a:p>
        </p:txBody>
      </p:sp>
    </p:spTree>
    <p:extLst>
      <p:ext uri="{BB962C8B-B14F-4D97-AF65-F5344CB8AC3E}">
        <p14:creationId xmlns:p14="http://schemas.microsoft.com/office/powerpoint/2010/main" val="125907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868</Words>
  <Application>Microsoft Macintosh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Understanding employer engagement with apprenticeships in the UK</vt:lpstr>
      <vt:lpstr>Background to the research</vt:lpstr>
      <vt:lpstr>Existing research</vt:lpstr>
      <vt:lpstr>Research framework</vt:lpstr>
      <vt:lpstr>The research</vt:lpstr>
      <vt:lpstr>Individual preferences</vt:lpstr>
      <vt:lpstr>Strategic reframing – business models</vt:lpstr>
      <vt:lpstr>Levers: HR and CSR</vt:lpstr>
      <vt:lpstr>Local grounding</vt:lpstr>
      <vt:lpstr>Some lessons</vt:lpstr>
      <vt:lpstr>Full paper</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and soft HRM</dc:title>
  <dc:creator>Melanie Simms</dc:creator>
  <cp:lastModifiedBy>Melanie Simms</cp:lastModifiedBy>
  <cp:revision>10</cp:revision>
  <dcterms:created xsi:type="dcterms:W3CDTF">2018-06-08T09:39:34Z</dcterms:created>
  <dcterms:modified xsi:type="dcterms:W3CDTF">2018-06-26T09:20:15Z</dcterms:modified>
</cp:coreProperties>
</file>