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7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embeddedFontLst>
    <p:embeddedFont>
      <p:font typeface="Open Sans" panose="020B0606030504020204" pitchFamily="3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92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1124744" y="4343400"/>
            <a:ext cx="4608512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 txBox="1">
            <a:spLocks noGrp="1"/>
          </p:cNvSpPr>
          <p:nvPr>
            <p:ph type="sldNum" idx="12"/>
          </p:nvPr>
        </p:nvSpPr>
        <p:spPr>
          <a:xfrm>
            <a:off x="6022876" y="8686800"/>
            <a:ext cx="83512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065502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1124744" y="4343400"/>
            <a:ext cx="4608512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Shape 196"/>
          <p:cNvSpPr txBox="1">
            <a:spLocks noGrp="1"/>
          </p:cNvSpPr>
          <p:nvPr>
            <p:ph type="sldNum" idx="12"/>
          </p:nvPr>
        </p:nvSpPr>
        <p:spPr>
          <a:xfrm>
            <a:off x="6022876" y="8686800"/>
            <a:ext cx="83512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4222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1124744" y="4343400"/>
            <a:ext cx="4608512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79673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1124744" y="4343400"/>
            <a:ext cx="4608512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</p:txBody>
      </p:sp>
      <p:sp>
        <p:nvSpPr>
          <p:cNvPr id="223" name="Shape 2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5338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1124744" y="4343400"/>
            <a:ext cx="4608512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50158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Option1">
  <p:cSld name="Title Slide Option1">
    <p:bg>
      <p:bgPr>
        <a:solidFill>
          <a:schemeClr val="lt2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Shape 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60375" y="409958"/>
            <a:ext cx="1144800" cy="809347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447675" y="1680064"/>
            <a:ext cx="3683000" cy="2244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447675" y="4057650"/>
            <a:ext cx="3397250" cy="1466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85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47675" y="6265863"/>
            <a:ext cx="3962400" cy="285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22222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>
            <a:spLocks noGrp="1"/>
          </p:cNvSpPr>
          <p:nvPr>
            <p:ph type="pic" idx="3"/>
          </p:nvPr>
        </p:nvSpPr>
        <p:spPr>
          <a:xfrm>
            <a:off x="4581524" y="0"/>
            <a:ext cx="4562475" cy="685800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7272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tatement and Image Option4">
  <p:cSld name="Statement and Image Option4">
    <p:bg>
      <p:bgPr>
        <a:solidFill>
          <a:srgbClr val="FFFFFF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539999" y="418050"/>
            <a:ext cx="4517775" cy="1144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539999" y="1695449"/>
            <a:ext cx="4517775" cy="3124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33333"/>
              </a:lnSpc>
              <a:spcBef>
                <a:spcPts val="1701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2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867400" y="0"/>
            <a:ext cx="3276600" cy="685800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7272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3"/>
          </p:nvPr>
        </p:nvSpPr>
        <p:spPr>
          <a:xfrm>
            <a:off x="542925" y="5838825"/>
            <a:ext cx="3581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1818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65" name="Shape 6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00410" y="6376789"/>
            <a:ext cx="918000" cy="2799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tatement and Image Option5">
  <p:cSld name="Statement and Image Option5">
    <p:bg>
      <p:bgPr>
        <a:solidFill>
          <a:srgbClr val="FFFFFF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3698875" y="418050"/>
            <a:ext cx="3520632" cy="1144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3698875" y="1695449"/>
            <a:ext cx="4986338" cy="3124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33333"/>
              </a:lnSpc>
              <a:spcBef>
                <a:spcPts val="1701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2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>
            <a:spLocks noGrp="1"/>
          </p:cNvSpPr>
          <p:nvPr>
            <p:ph type="pic" idx="2"/>
          </p:nvPr>
        </p:nvSpPr>
        <p:spPr>
          <a:xfrm>
            <a:off x="0" y="0"/>
            <a:ext cx="3276600" cy="685800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7272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70" name="Shape 70"/>
          <p:cNvCxnSpPr/>
          <p:nvPr/>
        </p:nvCxnSpPr>
        <p:spPr>
          <a:xfrm>
            <a:off x="8465042" y="6504780"/>
            <a:ext cx="0" cy="864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8497765" y="6489578"/>
            <a:ext cx="433138" cy="125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tatement and Image Option6">
  <p:cSld name="Statement and Image Option6">
    <p:bg>
      <p:bgPr>
        <a:solidFill>
          <a:srgbClr val="FFFFFF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539998" y="418050"/>
            <a:ext cx="6241801" cy="84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539999" y="1400174"/>
            <a:ext cx="5052764" cy="3124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33333"/>
              </a:lnSpc>
              <a:spcBef>
                <a:spcPts val="1701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2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pic" idx="2"/>
          </p:nvPr>
        </p:nvSpPr>
        <p:spPr>
          <a:xfrm>
            <a:off x="6048375" y="1447799"/>
            <a:ext cx="2562225" cy="4524375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7272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76" name="Shape 76"/>
          <p:cNvCxnSpPr/>
          <p:nvPr/>
        </p:nvCxnSpPr>
        <p:spPr>
          <a:xfrm>
            <a:off x="533400" y="6124575"/>
            <a:ext cx="8086725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7" name="Shape 77"/>
          <p:cNvSpPr txBox="1">
            <a:spLocks noGrp="1"/>
          </p:cNvSpPr>
          <p:nvPr>
            <p:ph type="body" idx="3"/>
          </p:nvPr>
        </p:nvSpPr>
        <p:spPr>
          <a:xfrm>
            <a:off x="5267325" y="6172200"/>
            <a:ext cx="33432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78" name="Shape 78"/>
          <p:cNvCxnSpPr/>
          <p:nvPr/>
        </p:nvCxnSpPr>
        <p:spPr>
          <a:xfrm>
            <a:off x="8465042" y="6504780"/>
            <a:ext cx="0" cy="864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497765" y="6489578"/>
            <a:ext cx="433138" cy="125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80" name="Shape 8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00410" y="6376789"/>
            <a:ext cx="918000" cy="2799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tatement Option 1">
  <p:cSld name="Statement Option 1">
    <p:bg>
      <p:bgPr>
        <a:solidFill>
          <a:schemeClr val="lt2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Shape 82"/>
          <p:cNvPicPr preferRelativeResize="0"/>
          <p:nvPr/>
        </p:nvPicPr>
        <p:blipFill rotWithShape="1">
          <a:blip r:embed="rId2">
            <a:alphaModFix/>
          </a:blip>
          <a:srcRect t="5771" b="5310"/>
          <a:stretch/>
        </p:blipFill>
        <p:spPr>
          <a:xfrm>
            <a:off x="888486" y="1"/>
            <a:ext cx="755066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Shape 83"/>
          <p:cNvSpPr txBox="1">
            <a:spLocks noGrp="1"/>
          </p:cNvSpPr>
          <p:nvPr>
            <p:ph type="ctrTitle"/>
          </p:nvPr>
        </p:nvSpPr>
        <p:spPr>
          <a:xfrm>
            <a:off x="1522575" y="2759845"/>
            <a:ext cx="6296400" cy="1338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imes New Roman"/>
              <a:buNone/>
              <a:defRPr sz="3400" b="1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0400" y="6375599"/>
            <a:ext cx="928499" cy="28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tatement Option 4">
  <p:cSld name="Statement Option 4">
    <p:bg>
      <p:bgPr>
        <a:solidFill>
          <a:srgbClr val="D2DB0E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Shape 86"/>
          <p:cNvPicPr preferRelativeResize="0"/>
          <p:nvPr/>
        </p:nvPicPr>
        <p:blipFill rotWithShape="1">
          <a:blip r:embed="rId2">
            <a:alphaModFix/>
          </a:blip>
          <a:srcRect t="5771" b="5310"/>
          <a:stretch/>
        </p:blipFill>
        <p:spPr>
          <a:xfrm>
            <a:off x="888486" y="1"/>
            <a:ext cx="755066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Shape 87"/>
          <p:cNvSpPr txBox="1">
            <a:spLocks noGrp="1"/>
          </p:cNvSpPr>
          <p:nvPr>
            <p:ph type="ctrTitle"/>
          </p:nvPr>
        </p:nvSpPr>
        <p:spPr>
          <a:xfrm>
            <a:off x="1494000" y="2389031"/>
            <a:ext cx="6296400" cy="164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ctr" rtl="0">
              <a:lnSpc>
                <a:spcPct val="105882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mes New Roman"/>
              <a:buNone/>
              <a:defRPr sz="3400" b="1" i="1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1616075" y="4179105"/>
            <a:ext cx="6015038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89" name="Shape 8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0410" y="6376789"/>
            <a:ext cx="918000" cy="2799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oduct Page">
  <p:cSld name="Product Page">
    <p:bg>
      <p:bgPr>
        <a:solidFill>
          <a:srgbClr val="FFFFFF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540000" y="417600"/>
            <a:ext cx="5956050" cy="525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2" name="Shape 92"/>
          <p:cNvSpPr/>
          <p:nvPr/>
        </p:nvSpPr>
        <p:spPr>
          <a:xfrm>
            <a:off x="542925" y="1752601"/>
            <a:ext cx="4857750" cy="4467224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790575" y="1943100"/>
            <a:ext cx="4257675" cy="31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15384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21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2100" algn="l" rtl="0">
              <a:lnSpc>
                <a:spcPct val="130000"/>
              </a:lnSpc>
              <a:spcBef>
                <a:spcPts val="567"/>
              </a:spcBef>
              <a:spcAft>
                <a:spcPts val="0"/>
              </a:spcAft>
              <a:buClr>
                <a:schemeClr val="accent4"/>
              </a:buClr>
              <a:buSzPts val="1000"/>
              <a:buFont typeface="Arial"/>
              <a:buChar char="‒"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30000"/>
              </a:lnSpc>
              <a:spcBef>
                <a:spcPts val="567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2100" algn="l" rtl="0">
              <a:lnSpc>
                <a:spcPct val="130000"/>
              </a:lnSpc>
              <a:spcBef>
                <a:spcPts val="567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Char char="»"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567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4" name="Shape 94"/>
          <p:cNvSpPr/>
          <p:nvPr/>
        </p:nvSpPr>
        <p:spPr>
          <a:xfrm>
            <a:off x="5524500" y="3324225"/>
            <a:ext cx="3096621" cy="289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Shape 95"/>
          <p:cNvSpPr>
            <a:spLocks noGrp="1"/>
          </p:cNvSpPr>
          <p:nvPr>
            <p:ph type="pic" idx="2"/>
          </p:nvPr>
        </p:nvSpPr>
        <p:spPr>
          <a:xfrm>
            <a:off x="5524500" y="1752601"/>
            <a:ext cx="3096000" cy="1571624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3"/>
          </p:nvPr>
        </p:nvSpPr>
        <p:spPr>
          <a:xfrm>
            <a:off x="5663790" y="3457574"/>
            <a:ext cx="2756310" cy="239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22222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9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85750" algn="l" rtl="0">
              <a:lnSpc>
                <a:spcPct val="122222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21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00"/>
              <a:buFont typeface="Arial"/>
              <a:buChar char="‒"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30000"/>
              </a:lnSpc>
              <a:spcBef>
                <a:spcPts val="567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2100" algn="l" rtl="0">
              <a:lnSpc>
                <a:spcPct val="130000"/>
              </a:lnSpc>
              <a:spcBef>
                <a:spcPts val="567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Char char="»"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567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4"/>
          </p:nvPr>
        </p:nvSpPr>
        <p:spPr>
          <a:xfrm>
            <a:off x="542925" y="1076325"/>
            <a:ext cx="4381500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8" name="Shape 98"/>
          <p:cNvSpPr>
            <a:spLocks noGrp="1"/>
          </p:cNvSpPr>
          <p:nvPr>
            <p:ph type="pic" idx="5"/>
          </p:nvPr>
        </p:nvSpPr>
        <p:spPr>
          <a:xfrm>
            <a:off x="6743701" y="561975"/>
            <a:ext cx="1857374" cy="466725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23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8497765" y="6489578"/>
            <a:ext cx="433138" cy="125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se study Option1">
  <p:cSld name="Case study Option1">
    <p:bg>
      <p:bgPr>
        <a:solidFill>
          <a:srgbClr val="FFFFFF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/>
        </p:nvSpPr>
        <p:spPr>
          <a:xfrm>
            <a:off x="3286125" y="1409700"/>
            <a:ext cx="5324475" cy="46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Shape 102"/>
          <p:cNvSpPr/>
          <p:nvPr/>
        </p:nvSpPr>
        <p:spPr>
          <a:xfrm>
            <a:off x="3286125" y="1872629"/>
            <a:ext cx="5324475" cy="409954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540000" y="417600"/>
            <a:ext cx="6070350" cy="545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3474384" y="1437715"/>
            <a:ext cx="4983816" cy="428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228600" algn="l" rtl="0">
              <a:lnSpc>
                <a:spcPct val="104999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2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/>
              <a:buChar char="‒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85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body" idx="2"/>
          </p:nvPr>
        </p:nvSpPr>
        <p:spPr>
          <a:xfrm>
            <a:off x="3495113" y="2019300"/>
            <a:ext cx="4867837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0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30000"/>
              </a:lnSpc>
              <a:spcBef>
                <a:spcPts val="567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2100" algn="l" rtl="0">
              <a:lnSpc>
                <a:spcPct val="130000"/>
              </a:lnSpc>
              <a:spcBef>
                <a:spcPts val="567"/>
              </a:spcBef>
              <a:spcAft>
                <a:spcPts val="0"/>
              </a:spcAft>
              <a:buClr>
                <a:schemeClr val="lt2"/>
              </a:buClr>
              <a:buSzPts val="1000"/>
              <a:buFont typeface="Arial"/>
              <a:buChar char="-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30000"/>
              </a:lnSpc>
              <a:spcBef>
                <a:spcPts val="567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21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Shape 106"/>
          <p:cNvSpPr>
            <a:spLocks noGrp="1"/>
          </p:cNvSpPr>
          <p:nvPr>
            <p:ph type="pic" idx="3"/>
          </p:nvPr>
        </p:nvSpPr>
        <p:spPr>
          <a:xfrm>
            <a:off x="542925" y="1409700"/>
            <a:ext cx="2562225" cy="219075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pic" idx="4"/>
          </p:nvPr>
        </p:nvSpPr>
        <p:spPr>
          <a:xfrm>
            <a:off x="542925" y="3762375"/>
            <a:ext cx="2562225" cy="219075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8" name="Shape 108"/>
          <p:cNvSpPr>
            <a:spLocks noGrp="1"/>
          </p:cNvSpPr>
          <p:nvPr>
            <p:ph type="pic" idx="5"/>
          </p:nvPr>
        </p:nvSpPr>
        <p:spPr>
          <a:xfrm>
            <a:off x="6743701" y="561975"/>
            <a:ext cx="1857374" cy="466725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23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sldNum" idx="12"/>
          </p:nvPr>
        </p:nvSpPr>
        <p:spPr>
          <a:xfrm>
            <a:off x="8497765" y="6489578"/>
            <a:ext cx="433138" cy="125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se study Option2">
  <p:cSld name="Case study Option2">
    <p:bg>
      <p:bgPr>
        <a:solidFill>
          <a:srgbClr val="FFFFFF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/>
        </p:nvSpPr>
        <p:spPr>
          <a:xfrm>
            <a:off x="3286125" y="1409700"/>
            <a:ext cx="5324475" cy="46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Shape 112"/>
          <p:cNvSpPr/>
          <p:nvPr/>
        </p:nvSpPr>
        <p:spPr>
          <a:xfrm>
            <a:off x="3286125" y="1872629"/>
            <a:ext cx="5324475" cy="409954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540000" y="417600"/>
            <a:ext cx="6079875" cy="545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3474384" y="1447240"/>
            <a:ext cx="4983816" cy="428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228600" algn="l" rtl="0">
              <a:lnSpc>
                <a:spcPct val="104999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/>
              <a:buChar char="‒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85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2"/>
          </p:nvPr>
        </p:nvSpPr>
        <p:spPr>
          <a:xfrm>
            <a:off x="3495113" y="2019300"/>
            <a:ext cx="4867837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0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30000"/>
              </a:lnSpc>
              <a:spcBef>
                <a:spcPts val="567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2100" algn="l" rtl="0">
              <a:lnSpc>
                <a:spcPct val="130000"/>
              </a:lnSpc>
              <a:spcBef>
                <a:spcPts val="567"/>
              </a:spcBef>
              <a:spcAft>
                <a:spcPts val="0"/>
              </a:spcAft>
              <a:buClr>
                <a:schemeClr val="lt2"/>
              </a:buClr>
              <a:buSzPts val="1000"/>
              <a:buFont typeface="Arial"/>
              <a:buChar char="-"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30000"/>
              </a:lnSpc>
              <a:spcBef>
                <a:spcPts val="567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21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Shape 116"/>
          <p:cNvSpPr>
            <a:spLocks noGrp="1"/>
          </p:cNvSpPr>
          <p:nvPr>
            <p:ph type="pic" idx="3"/>
          </p:nvPr>
        </p:nvSpPr>
        <p:spPr>
          <a:xfrm>
            <a:off x="542925" y="1409700"/>
            <a:ext cx="2562225" cy="219075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pic" idx="4"/>
          </p:nvPr>
        </p:nvSpPr>
        <p:spPr>
          <a:xfrm>
            <a:off x="542925" y="3762375"/>
            <a:ext cx="2562225" cy="219075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pic" idx="5"/>
          </p:nvPr>
        </p:nvSpPr>
        <p:spPr>
          <a:xfrm>
            <a:off x="6743701" y="561975"/>
            <a:ext cx="1857374" cy="466725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23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8497765" y="6489578"/>
            <a:ext cx="433138" cy="125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rgbClr val="FFFFFF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541338" y="417599"/>
            <a:ext cx="5081587" cy="10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542926" y="1704975"/>
            <a:ext cx="6059488" cy="3171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8497765" y="6489578"/>
            <a:ext cx="433138" cy="125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ed">
  <p:cSld name="Numbered">
    <p:bg>
      <p:bgPr>
        <a:solidFill>
          <a:srgbClr val="FFFFFF"/>
        </a:solidFill>
        <a:effectLst/>
      </p:bgPr>
    </p:bg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541338" y="417599"/>
            <a:ext cx="5081587" cy="111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542925" y="1809750"/>
            <a:ext cx="6496050" cy="378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30200" algn="l" rtl="0">
              <a:lnSpc>
                <a:spcPct val="118750"/>
              </a:lnSpc>
              <a:spcBef>
                <a:spcPts val="1134"/>
              </a:spcBef>
              <a:spcAft>
                <a:spcPts val="0"/>
              </a:spcAft>
              <a:buClr>
                <a:schemeClr val="dk2"/>
              </a:buClr>
              <a:buSzPts val="1600"/>
              <a:buFont typeface="Times New Roman"/>
              <a:buAutoNum type="arabicPeriod"/>
              <a:defRPr sz="1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sldNum" idx="12"/>
          </p:nvPr>
        </p:nvSpPr>
        <p:spPr>
          <a:xfrm>
            <a:off x="8497765" y="6489578"/>
            <a:ext cx="433138" cy="125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Option2">
  <p:cSld name="Title Slide Option2"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447675" y="1681200"/>
            <a:ext cx="3733800" cy="2063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imes New Roman"/>
              <a:buNone/>
              <a:defRPr sz="3600" b="1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446400" y="4057200"/>
            <a:ext cx="3444109" cy="1130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85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2"/>
          </p:nvPr>
        </p:nvSpPr>
        <p:spPr>
          <a:xfrm>
            <a:off x="444522" y="6265863"/>
            <a:ext cx="3965553" cy="285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22222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pic" idx="3"/>
          </p:nvPr>
        </p:nvSpPr>
        <p:spPr>
          <a:xfrm>
            <a:off x="4581524" y="0"/>
            <a:ext cx="4562475" cy="685800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7272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23" name="Shape 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60375" y="409107"/>
            <a:ext cx="1144800" cy="81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fographic x3">
  <p:cSld name="Infographic x3">
    <p:bg>
      <p:bgPr>
        <a:solidFill>
          <a:srgbClr val="FFFFFF"/>
        </a:soli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541337" y="417600"/>
            <a:ext cx="7726363" cy="10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0" name="Shape 130"/>
          <p:cNvSpPr>
            <a:spLocks noGrp="1"/>
          </p:cNvSpPr>
          <p:nvPr>
            <p:ph type="pic" idx="2"/>
          </p:nvPr>
        </p:nvSpPr>
        <p:spPr>
          <a:xfrm>
            <a:off x="836613" y="2514600"/>
            <a:ext cx="1984375" cy="1319213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830263" y="4425950"/>
            <a:ext cx="1990725" cy="979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ctr" rtl="0">
              <a:lnSpc>
                <a:spcPct val="113333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5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body" idx="3"/>
          </p:nvPr>
        </p:nvSpPr>
        <p:spPr>
          <a:xfrm>
            <a:off x="836613" y="3924926"/>
            <a:ext cx="1984375" cy="418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ctr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34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body" idx="4"/>
          </p:nvPr>
        </p:nvSpPr>
        <p:spPr>
          <a:xfrm>
            <a:off x="3563888" y="3924926"/>
            <a:ext cx="1984375" cy="418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ctr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body" idx="5"/>
          </p:nvPr>
        </p:nvSpPr>
        <p:spPr>
          <a:xfrm>
            <a:off x="6300192" y="3924926"/>
            <a:ext cx="1984375" cy="408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ctr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rgbClr val="03873A"/>
              </a:buClr>
              <a:buSzPts val="1400"/>
              <a:buFont typeface="Arial"/>
              <a:buNone/>
              <a:defRPr sz="3400" b="1" i="0" u="none" strike="noStrike" cap="none">
                <a:solidFill>
                  <a:srgbClr val="0387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6"/>
          </p:nvPr>
        </p:nvSpPr>
        <p:spPr>
          <a:xfrm>
            <a:off x="3582988" y="4425950"/>
            <a:ext cx="1990725" cy="979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ctr" rtl="0">
              <a:lnSpc>
                <a:spcPct val="113333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7"/>
          </p:nvPr>
        </p:nvSpPr>
        <p:spPr>
          <a:xfrm>
            <a:off x="6307138" y="4425950"/>
            <a:ext cx="1990725" cy="979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ctr" rtl="0">
              <a:lnSpc>
                <a:spcPct val="113333"/>
              </a:lnSpc>
              <a:spcBef>
                <a:spcPts val="0"/>
              </a:spcBef>
              <a:spcAft>
                <a:spcPts val="0"/>
              </a:spcAft>
              <a:buClr>
                <a:srgbClr val="03873A"/>
              </a:buClr>
              <a:buSzPts val="1400"/>
              <a:buFont typeface="Arial"/>
              <a:buNone/>
              <a:defRPr sz="1500" b="1" i="0" u="none" strike="noStrike" cap="none">
                <a:solidFill>
                  <a:srgbClr val="0387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37" name="Shape 137"/>
          <p:cNvCxnSpPr/>
          <p:nvPr/>
        </p:nvCxnSpPr>
        <p:spPr>
          <a:xfrm>
            <a:off x="533400" y="6124575"/>
            <a:ext cx="8086725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8" name="Shape 138"/>
          <p:cNvSpPr txBox="1">
            <a:spLocks noGrp="1"/>
          </p:cNvSpPr>
          <p:nvPr>
            <p:ph type="body" idx="8"/>
          </p:nvPr>
        </p:nvSpPr>
        <p:spPr>
          <a:xfrm>
            <a:off x="5267325" y="6172200"/>
            <a:ext cx="3343275" cy="257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3057"/>
              </a:buClr>
              <a:buSzPts val="1400"/>
              <a:buFont typeface="Arial"/>
              <a:buNone/>
              <a:defRPr sz="600" b="0" i="0" u="none" strike="noStrike" cap="none">
                <a:solidFill>
                  <a:srgbClr val="00305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9" name="Shape 139"/>
          <p:cNvSpPr>
            <a:spLocks noGrp="1"/>
          </p:cNvSpPr>
          <p:nvPr>
            <p:ph type="pic" idx="9"/>
          </p:nvPr>
        </p:nvSpPr>
        <p:spPr>
          <a:xfrm>
            <a:off x="3537610" y="2514600"/>
            <a:ext cx="1984375" cy="1319213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0" name="Shape 140"/>
          <p:cNvSpPr>
            <a:spLocks noGrp="1"/>
          </p:cNvSpPr>
          <p:nvPr>
            <p:ph type="pic" idx="13"/>
          </p:nvPr>
        </p:nvSpPr>
        <p:spPr>
          <a:xfrm>
            <a:off x="6280810" y="2514600"/>
            <a:ext cx="1984375" cy="1319213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05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8497765" y="6489578"/>
            <a:ext cx="433138" cy="125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bg>
      <p:bgPr>
        <a:solidFill>
          <a:srgbClr val="FFFFFF"/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541336" y="417600"/>
            <a:ext cx="7688263" cy="77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sldNum" idx="12"/>
          </p:nvPr>
        </p:nvSpPr>
        <p:spPr>
          <a:xfrm>
            <a:off x="8497765" y="6489578"/>
            <a:ext cx="433138" cy="125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mple Boxed Text x3">
  <p:cSld name="Sample Boxed Text x3">
    <p:bg>
      <p:bgPr>
        <a:solidFill>
          <a:srgbClr val="FFFFFF"/>
        </a:solidFill>
        <a:effectLst/>
      </p:bgPr>
    </p:bg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/>
        </p:nvSpPr>
        <p:spPr>
          <a:xfrm>
            <a:off x="539109" y="2669156"/>
            <a:ext cx="2602800" cy="468000"/>
          </a:xfrm>
          <a:prstGeom prst="rect">
            <a:avLst/>
          </a:prstGeom>
          <a:solidFill>
            <a:srgbClr val="0387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Shape 147"/>
          <p:cNvSpPr/>
          <p:nvPr/>
        </p:nvSpPr>
        <p:spPr>
          <a:xfrm>
            <a:off x="539109" y="3129775"/>
            <a:ext cx="2602800" cy="214006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540000" y="417600"/>
            <a:ext cx="6359526" cy="9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724618" y="2687950"/>
            <a:ext cx="2191109" cy="428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228600" algn="ctr" rtl="0">
              <a:lnSpc>
                <a:spcPct val="104999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2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/>
              <a:buChar char="‒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85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body" idx="2"/>
          </p:nvPr>
        </p:nvSpPr>
        <p:spPr>
          <a:xfrm>
            <a:off x="737419" y="3226998"/>
            <a:ext cx="2245969" cy="1552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-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21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1" name="Shape 151"/>
          <p:cNvSpPr/>
          <p:nvPr/>
        </p:nvSpPr>
        <p:spPr>
          <a:xfrm>
            <a:off x="3290737" y="2669156"/>
            <a:ext cx="2602800" cy="46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Shape 152"/>
          <p:cNvSpPr/>
          <p:nvPr/>
        </p:nvSpPr>
        <p:spPr>
          <a:xfrm>
            <a:off x="3290737" y="3129775"/>
            <a:ext cx="2602800" cy="214006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Shape 153"/>
          <p:cNvSpPr txBox="1">
            <a:spLocks noGrp="1"/>
          </p:cNvSpPr>
          <p:nvPr>
            <p:ph type="body" idx="3"/>
          </p:nvPr>
        </p:nvSpPr>
        <p:spPr>
          <a:xfrm>
            <a:off x="3476246" y="2687950"/>
            <a:ext cx="2191109" cy="428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228600" algn="ctr" rtl="0">
              <a:lnSpc>
                <a:spcPct val="104999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2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/>
              <a:buChar char="‒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85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body" idx="4"/>
          </p:nvPr>
        </p:nvSpPr>
        <p:spPr>
          <a:xfrm>
            <a:off x="3489047" y="3226998"/>
            <a:ext cx="2245969" cy="1552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-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21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5" name="Shape 155"/>
          <p:cNvSpPr/>
          <p:nvPr/>
        </p:nvSpPr>
        <p:spPr>
          <a:xfrm>
            <a:off x="6023270" y="2669156"/>
            <a:ext cx="2602800" cy="46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Shape 156"/>
          <p:cNvSpPr/>
          <p:nvPr/>
        </p:nvSpPr>
        <p:spPr>
          <a:xfrm>
            <a:off x="6023270" y="3129775"/>
            <a:ext cx="2602800" cy="214006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Shape 157"/>
          <p:cNvSpPr txBox="1">
            <a:spLocks noGrp="1"/>
          </p:cNvSpPr>
          <p:nvPr>
            <p:ph type="body" idx="5"/>
          </p:nvPr>
        </p:nvSpPr>
        <p:spPr>
          <a:xfrm>
            <a:off x="6208779" y="2687950"/>
            <a:ext cx="2191109" cy="428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228600" algn="ctr" rtl="0">
              <a:lnSpc>
                <a:spcPct val="104999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2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/>
              <a:buChar char="‒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85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body" idx="6"/>
          </p:nvPr>
        </p:nvSpPr>
        <p:spPr>
          <a:xfrm>
            <a:off x="6221580" y="3226998"/>
            <a:ext cx="2245969" cy="1552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-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21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9" name="Shape 159"/>
          <p:cNvSpPr txBox="1">
            <a:spLocks noGrp="1"/>
          </p:cNvSpPr>
          <p:nvPr>
            <p:ph type="body" idx="7"/>
          </p:nvPr>
        </p:nvSpPr>
        <p:spPr>
          <a:xfrm>
            <a:off x="552450" y="1685925"/>
            <a:ext cx="4495800" cy="6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0" name="Shape 160"/>
          <p:cNvSpPr txBox="1">
            <a:spLocks noGrp="1"/>
          </p:cNvSpPr>
          <p:nvPr>
            <p:ph type="sldNum" idx="12"/>
          </p:nvPr>
        </p:nvSpPr>
        <p:spPr>
          <a:xfrm>
            <a:off x="8497765" y="6489578"/>
            <a:ext cx="433138" cy="125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mple Boxed Text with Image x3">
  <p:cSld name="Sample Boxed Text with Image x3">
    <p:bg>
      <p:bgPr>
        <a:solidFill>
          <a:srgbClr val="FFFFFF"/>
        </a:solid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/>
          </p:cNvSpPr>
          <p:nvPr>
            <p:ph type="pic" idx="2"/>
          </p:nvPr>
        </p:nvSpPr>
        <p:spPr>
          <a:xfrm>
            <a:off x="539109" y="4067175"/>
            <a:ext cx="2584800" cy="175260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3" name="Shape 163"/>
          <p:cNvSpPr/>
          <p:nvPr/>
        </p:nvSpPr>
        <p:spPr>
          <a:xfrm>
            <a:off x="539109" y="2377300"/>
            <a:ext cx="2584800" cy="17184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76275" y="2549525"/>
            <a:ext cx="2362200" cy="1149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73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5" name="Shape 165"/>
          <p:cNvSpPr/>
          <p:nvPr/>
        </p:nvSpPr>
        <p:spPr>
          <a:xfrm>
            <a:off x="3282309" y="2377300"/>
            <a:ext cx="2584800" cy="17184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Shape 166"/>
          <p:cNvSpPr/>
          <p:nvPr/>
        </p:nvSpPr>
        <p:spPr>
          <a:xfrm>
            <a:off x="6025509" y="2377300"/>
            <a:ext cx="2584800" cy="17184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540000" y="417600"/>
            <a:ext cx="6359526" cy="9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8" name="Shape 168"/>
          <p:cNvSpPr txBox="1">
            <a:spLocks noGrp="1"/>
          </p:cNvSpPr>
          <p:nvPr>
            <p:ph type="body" idx="3"/>
          </p:nvPr>
        </p:nvSpPr>
        <p:spPr>
          <a:xfrm>
            <a:off x="676275" y="3503223"/>
            <a:ext cx="2362200" cy="440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ctr" rtl="0">
              <a:lnSpc>
                <a:spcPct val="875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-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21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9" name="Shape 169"/>
          <p:cNvSpPr txBox="1">
            <a:spLocks noGrp="1"/>
          </p:cNvSpPr>
          <p:nvPr>
            <p:ph type="body" idx="4"/>
          </p:nvPr>
        </p:nvSpPr>
        <p:spPr>
          <a:xfrm>
            <a:off x="552450" y="1685925"/>
            <a:ext cx="4495800" cy="6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0" name="Shape 170"/>
          <p:cNvSpPr txBox="1">
            <a:spLocks noGrp="1"/>
          </p:cNvSpPr>
          <p:nvPr>
            <p:ph type="body" idx="5"/>
          </p:nvPr>
        </p:nvSpPr>
        <p:spPr>
          <a:xfrm>
            <a:off x="3419475" y="3503223"/>
            <a:ext cx="2362200" cy="440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ctr" rtl="0">
              <a:lnSpc>
                <a:spcPct val="875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-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21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pic" idx="6"/>
          </p:nvPr>
        </p:nvSpPr>
        <p:spPr>
          <a:xfrm>
            <a:off x="3282309" y="4067175"/>
            <a:ext cx="2584800" cy="175260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2" name="Shape 172"/>
          <p:cNvSpPr txBox="1">
            <a:spLocks noGrp="1"/>
          </p:cNvSpPr>
          <p:nvPr>
            <p:ph type="body" idx="7"/>
          </p:nvPr>
        </p:nvSpPr>
        <p:spPr>
          <a:xfrm>
            <a:off x="6162675" y="3503223"/>
            <a:ext cx="2362200" cy="440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ctr" rtl="0">
              <a:lnSpc>
                <a:spcPct val="875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-"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21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3" name="Shape 173"/>
          <p:cNvSpPr>
            <a:spLocks noGrp="1"/>
          </p:cNvSpPr>
          <p:nvPr>
            <p:ph type="pic" idx="8"/>
          </p:nvPr>
        </p:nvSpPr>
        <p:spPr>
          <a:xfrm>
            <a:off x="6025509" y="4067175"/>
            <a:ext cx="2584800" cy="175260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4" name="Shape 174"/>
          <p:cNvSpPr txBox="1">
            <a:spLocks noGrp="1"/>
          </p:cNvSpPr>
          <p:nvPr>
            <p:ph type="sldNum" idx="12"/>
          </p:nvPr>
        </p:nvSpPr>
        <p:spPr>
          <a:xfrm>
            <a:off x="8497765" y="6489578"/>
            <a:ext cx="433138" cy="125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75" name="Shape 175"/>
          <p:cNvSpPr txBox="1">
            <a:spLocks noGrp="1"/>
          </p:cNvSpPr>
          <p:nvPr>
            <p:ph type="body" idx="9"/>
          </p:nvPr>
        </p:nvSpPr>
        <p:spPr>
          <a:xfrm>
            <a:off x="3419475" y="2550085"/>
            <a:ext cx="2362200" cy="1149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3873A"/>
              </a:buClr>
              <a:buSzPts val="1400"/>
              <a:buFont typeface="Arial"/>
              <a:buNone/>
              <a:defRPr sz="7300" b="1" i="0" u="none" strike="noStrike" cap="none">
                <a:solidFill>
                  <a:srgbClr val="0387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6" name="Shape 176"/>
          <p:cNvSpPr txBox="1">
            <a:spLocks noGrp="1"/>
          </p:cNvSpPr>
          <p:nvPr>
            <p:ph type="body" idx="13"/>
          </p:nvPr>
        </p:nvSpPr>
        <p:spPr>
          <a:xfrm>
            <a:off x="6162675" y="2549525"/>
            <a:ext cx="2362200" cy="1149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73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ubheading">
  <p:cSld name="Title and Subheading">
    <p:bg>
      <p:bgPr>
        <a:solidFill>
          <a:srgbClr val="FFFFFF"/>
        </a:solidFill>
        <a:effectLst/>
      </p:bgPr>
    </p:bg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title"/>
          </p:nvPr>
        </p:nvSpPr>
        <p:spPr>
          <a:xfrm>
            <a:off x="541336" y="417600"/>
            <a:ext cx="7688263" cy="77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552450" y="1685925"/>
            <a:ext cx="4495800" cy="6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0" name="Shape 180"/>
          <p:cNvSpPr txBox="1">
            <a:spLocks noGrp="1"/>
          </p:cNvSpPr>
          <p:nvPr>
            <p:ph type="sldNum" idx="12"/>
          </p:nvPr>
        </p:nvSpPr>
        <p:spPr>
          <a:xfrm>
            <a:off x="8497765" y="6489578"/>
            <a:ext cx="433138" cy="125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bg>
      <p:bgPr>
        <a:solidFill>
          <a:srgbClr val="FFFFFF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sldNum" idx="12"/>
          </p:nvPr>
        </p:nvSpPr>
        <p:spPr>
          <a:xfrm>
            <a:off x="8497765" y="6489578"/>
            <a:ext cx="433138" cy="125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More to Learn">
  <p:cSld name="More to Learn">
    <p:bg>
      <p:bgPr>
        <a:solidFill>
          <a:schemeClr val="lt2"/>
        </a:solid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Shape 184"/>
          <p:cNvPicPr preferRelativeResize="0"/>
          <p:nvPr/>
        </p:nvPicPr>
        <p:blipFill rotWithShape="1">
          <a:blip r:embed="rId2">
            <a:alphaModFix/>
          </a:blip>
          <a:srcRect t="5771" b="5310"/>
          <a:stretch/>
        </p:blipFill>
        <p:spPr>
          <a:xfrm>
            <a:off x="888486" y="1"/>
            <a:ext cx="755066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Shape 185"/>
          <p:cNvSpPr txBox="1">
            <a:spLocks noGrp="1"/>
          </p:cNvSpPr>
          <p:nvPr>
            <p:ph type="ctrTitle"/>
          </p:nvPr>
        </p:nvSpPr>
        <p:spPr>
          <a:xfrm>
            <a:off x="2333624" y="2728867"/>
            <a:ext cx="4656675" cy="985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ctr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2343150" y="3829050"/>
            <a:ext cx="4743450" cy="63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ctr" rtl="0">
              <a:lnSpc>
                <a:spcPct val="1312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1312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inal Slide Option1" type="blank">
  <p:cSld name="BLANK">
    <p:bg>
      <p:bgPr>
        <a:solidFill>
          <a:schemeClr val="lt2"/>
        </a:solidFill>
        <a:effectLst/>
      </p:bgPr>
    </p:bg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Shape 18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00930" y="3558921"/>
            <a:ext cx="3380239" cy="2164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inal Slide Option2">
  <p:cSld name="Final Slide Option2">
    <p:bg>
      <p:bgPr>
        <a:solidFill>
          <a:schemeClr val="lt1"/>
        </a:solidFill>
        <a:effectLst/>
      </p:bgPr>
    </p:bg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Shape 19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00930" y="3558921"/>
            <a:ext cx="3380239" cy="2164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inal Slide Option3">
  <p:cSld name="Final Slide Option3">
    <p:bg>
      <p:bgPr>
        <a:solidFill>
          <a:srgbClr val="595959"/>
        </a:solidFill>
        <a:effectLst/>
      </p:bgPr>
    </p:bg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Shape 19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00930" y="3558921"/>
            <a:ext cx="3380239" cy="2164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Option3">
  <p:cSld name="Title Slide Option3">
    <p:bg>
      <p:bgPr>
        <a:solidFill>
          <a:srgbClr val="595959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Shape 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60375" y="409958"/>
            <a:ext cx="1144800" cy="809347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Shape 26"/>
          <p:cNvSpPr txBox="1">
            <a:spLocks noGrp="1"/>
          </p:cNvSpPr>
          <p:nvPr>
            <p:ph type="ctrTitle"/>
          </p:nvPr>
        </p:nvSpPr>
        <p:spPr>
          <a:xfrm>
            <a:off x="447675" y="1681200"/>
            <a:ext cx="3733800" cy="1977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None/>
              <a:defRPr sz="3600" b="1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ubTitle" idx="1"/>
          </p:nvPr>
        </p:nvSpPr>
        <p:spPr>
          <a:xfrm>
            <a:off x="446400" y="4057200"/>
            <a:ext cx="3444109" cy="1130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85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44522" y="6265863"/>
            <a:ext cx="3965553" cy="285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22222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Shape 29"/>
          <p:cNvSpPr>
            <a:spLocks noGrp="1"/>
          </p:cNvSpPr>
          <p:nvPr>
            <p:ph type="pic" idx="3"/>
          </p:nvPr>
        </p:nvSpPr>
        <p:spPr>
          <a:xfrm>
            <a:off x="4581526" y="0"/>
            <a:ext cx="4562474" cy="685800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7272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bg>
      <p:bgPr>
        <a:solidFill>
          <a:srgbClr val="FFFFFF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485824" y="1332225"/>
            <a:ext cx="4334326" cy="39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107692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mes New Roman"/>
              <a:buNone/>
              <a:defRPr sz="26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508500" y="2000250"/>
            <a:ext cx="4102100" cy="3113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25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>
            <a:spLocks noGrp="1"/>
          </p:cNvSpPr>
          <p:nvPr>
            <p:ph type="pic" idx="2"/>
          </p:nvPr>
        </p:nvSpPr>
        <p:spPr>
          <a:xfrm>
            <a:off x="1" y="0"/>
            <a:ext cx="3876674" cy="685800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7272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34" name="Shape 34"/>
          <p:cNvCxnSpPr/>
          <p:nvPr/>
        </p:nvCxnSpPr>
        <p:spPr>
          <a:xfrm>
            <a:off x="8465042" y="6504780"/>
            <a:ext cx="0" cy="864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97765" y="6489578"/>
            <a:ext cx="433138" cy="125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ntroduction">
  <p:cSld name="Introduction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540000" y="418050"/>
            <a:ext cx="3587751" cy="1144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Times New Roman"/>
              <a:buNone/>
              <a:defRPr sz="3400" b="1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552450" y="2085974"/>
            <a:ext cx="3533776" cy="3124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33333"/>
              </a:lnSpc>
              <a:spcBef>
                <a:spcPts val="1701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pic" idx="2"/>
          </p:nvPr>
        </p:nvSpPr>
        <p:spPr>
          <a:xfrm>
            <a:off x="4581525" y="0"/>
            <a:ext cx="4562475" cy="685800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7272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40" name="Shape 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00400" y="6375599"/>
            <a:ext cx="928499" cy="28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vider Option 5">
  <p:cSld name="Divider Option 5">
    <p:bg>
      <p:bgPr>
        <a:blipFill rotWithShape="1">
          <a:blip r:embed="rId2">
            <a:alphaModFix/>
          </a:blip>
          <a:stretch>
            <a:fillRect l="-32998" r="-32998"/>
          </a:stretch>
        </a:blip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1971675" y="784223"/>
            <a:ext cx="5210175" cy="542220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16779" y="73492"/>
                </a:moveTo>
                <a:cubicBezTo>
                  <a:pt x="119504" y="63571"/>
                  <a:pt x="120000" y="53492"/>
                  <a:pt x="118017" y="44285"/>
                </a:cubicBezTo>
                <a:cubicBezTo>
                  <a:pt x="117357" y="41190"/>
                  <a:pt x="116366" y="38095"/>
                  <a:pt x="115127" y="35238"/>
                </a:cubicBezTo>
                <a:cubicBezTo>
                  <a:pt x="108107" y="19285"/>
                  <a:pt x="92085" y="7380"/>
                  <a:pt x="72181" y="3333"/>
                </a:cubicBezTo>
                <a:cubicBezTo>
                  <a:pt x="55746" y="0"/>
                  <a:pt x="38981" y="2698"/>
                  <a:pt x="25189" y="10952"/>
                </a:cubicBezTo>
                <a:cubicBezTo>
                  <a:pt x="16434" y="16190"/>
                  <a:pt x="9745" y="22936"/>
                  <a:pt x="5863" y="30396"/>
                </a:cubicBezTo>
                <a:cubicBezTo>
                  <a:pt x="1486" y="38809"/>
                  <a:pt x="0" y="49523"/>
                  <a:pt x="1486" y="61507"/>
                </a:cubicBezTo>
                <a:cubicBezTo>
                  <a:pt x="2477" y="68333"/>
                  <a:pt x="4294" y="75079"/>
                  <a:pt x="7102" y="81349"/>
                </a:cubicBezTo>
                <a:cubicBezTo>
                  <a:pt x="7102" y="81428"/>
                  <a:pt x="7102" y="81428"/>
                  <a:pt x="7102" y="81428"/>
                </a:cubicBezTo>
                <a:cubicBezTo>
                  <a:pt x="13131" y="95158"/>
                  <a:pt x="22876" y="105793"/>
                  <a:pt x="35182" y="112063"/>
                </a:cubicBezTo>
                <a:cubicBezTo>
                  <a:pt x="49635" y="119444"/>
                  <a:pt x="65822" y="120000"/>
                  <a:pt x="80770" y="113730"/>
                </a:cubicBezTo>
                <a:cubicBezTo>
                  <a:pt x="98279" y="106507"/>
                  <a:pt x="111741" y="91428"/>
                  <a:pt x="116779" y="73492"/>
                </a:cubicBezTo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Shape 43"/>
          <p:cNvSpPr txBox="1">
            <a:spLocks noGrp="1"/>
          </p:cNvSpPr>
          <p:nvPr>
            <p:ph type="ctrTitle"/>
          </p:nvPr>
        </p:nvSpPr>
        <p:spPr>
          <a:xfrm>
            <a:off x="2430000" y="2973600"/>
            <a:ext cx="4284000" cy="10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5882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tatement and Image  Option1">
  <p:cSld name="Statement and Image  Option1">
    <p:bg>
      <p:bgPr>
        <a:solidFill>
          <a:schemeClr val="lt1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540000" y="418050"/>
            <a:ext cx="3681163" cy="1144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imes New Roman"/>
              <a:buNone/>
              <a:defRPr sz="3400" b="1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539999" y="1695449"/>
            <a:ext cx="3681163" cy="3124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33333"/>
              </a:lnSpc>
              <a:spcBef>
                <a:spcPts val="1701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2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pic" idx="2"/>
          </p:nvPr>
        </p:nvSpPr>
        <p:spPr>
          <a:xfrm>
            <a:off x="4581525" y="0"/>
            <a:ext cx="4562475" cy="685800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7272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48" name="Shape 4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00410" y="6376789"/>
            <a:ext cx="918000" cy="2799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tatement and Image Option2">
  <p:cSld name="Statement and Image Option2">
    <p:bg>
      <p:bgPr>
        <a:solidFill>
          <a:schemeClr val="lt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540000" y="418050"/>
            <a:ext cx="4470150" cy="1144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imes New Roman"/>
              <a:buNone/>
              <a:defRPr sz="3400" b="1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540000" y="1695449"/>
            <a:ext cx="4511674" cy="3124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33333"/>
              </a:lnSpc>
              <a:spcBef>
                <a:spcPts val="1701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2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pic" idx="2"/>
          </p:nvPr>
        </p:nvSpPr>
        <p:spPr>
          <a:xfrm>
            <a:off x="5876925" y="0"/>
            <a:ext cx="3267075" cy="685800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7272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53" name="Shape 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00410" y="6376789"/>
            <a:ext cx="918000" cy="2799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tatement and Image Option3">
  <p:cSld name="Statement and Image Option3">
    <p:bg>
      <p:bgPr>
        <a:solidFill>
          <a:srgbClr val="FFFFFF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539999" y="418050"/>
            <a:ext cx="3681163" cy="1144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mes New Roman"/>
              <a:buNone/>
              <a:defRPr sz="3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39999" y="1695449"/>
            <a:ext cx="3681163" cy="3124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33333"/>
              </a:lnSpc>
              <a:spcBef>
                <a:spcPts val="1701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sz="12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pic" idx="2"/>
          </p:nvPr>
        </p:nvSpPr>
        <p:spPr>
          <a:xfrm>
            <a:off x="4581525" y="0"/>
            <a:ext cx="4562475" cy="6858000"/>
          </a:xfrm>
          <a:prstGeom prst="rect">
            <a:avLst/>
          </a:prstGeom>
          <a:solidFill>
            <a:srgbClr val="BBBBBB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7272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1809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1746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3"/>
          </p:nvPr>
        </p:nvSpPr>
        <p:spPr>
          <a:xfrm>
            <a:off x="542925" y="5838825"/>
            <a:ext cx="3678238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1818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59" name="Shape 5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00410" y="6376789"/>
            <a:ext cx="918000" cy="2799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541337" y="417599"/>
            <a:ext cx="5983288" cy="906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3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body" idx="1"/>
          </p:nvPr>
        </p:nvSpPr>
        <p:spPr>
          <a:xfrm>
            <a:off x="534899" y="1704975"/>
            <a:ext cx="6001130" cy="4285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9" name="Shape 9"/>
          <p:cNvCxnSpPr/>
          <p:nvPr/>
        </p:nvCxnSpPr>
        <p:spPr>
          <a:xfrm>
            <a:off x="8465042" y="6504780"/>
            <a:ext cx="0" cy="864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497765" y="6489578"/>
            <a:ext cx="433138" cy="125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1" name="Shape 11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500410" y="6376789"/>
            <a:ext cx="918000" cy="27991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Relationship Id="rId4" Type="http://schemas.openxmlformats.org/officeDocument/2006/relationships/hyperlink" Target="http://www.afo.sscalliance.org/introduction-to-frameworks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ctrTitle"/>
          </p:nvPr>
        </p:nvSpPr>
        <p:spPr>
          <a:xfrm>
            <a:off x="222650" y="1465764"/>
            <a:ext cx="3683100" cy="22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lang="en-GB"/>
              <a:t>Investigating the impact of standards-based Apprenticeships</a:t>
            </a:r>
            <a:endParaRPr sz="3600" b="1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9" name="Shape 199"/>
          <p:cNvSpPr txBox="1">
            <a:spLocks noGrp="1"/>
          </p:cNvSpPr>
          <p:nvPr>
            <p:ph type="subTitle" idx="1"/>
          </p:nvPr>
        </p:nvSpPr>
        <p:spPr>
          <a:xfrm>
            <a:off x="447675" y="4361663"/>
            <a:ext cx="3397200" cy="14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lang="en-GB" dirty="0"/>
              <a:t>Dr Eleanor </a:t>
            </a:r>
            <a:r>
              <a:rPr lang="en-GB" dirty="0" err="1"/>
              <a:t>Andressen</a:t>
            </a:r>
            <a:endParaRPr dirty="0"/>
          </a:p>
          <a:p>
            <a:pPr marL="0" marR="0" lvl="0" indent="0" algn="l" rtl="0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lang="en-GB" dirty="0" smtClean="0"/>
              <a:t>UK Efficacy and Research Team</a:t>
            </a:r>
            <a:endParaRPr dirty="0"/>
          </a:p>
        </p:txBody>
      </p:sp>
      <p:sp>
        <p:nvSpPr>
          <p:cNvPr id="200" name="Shape 200"/>
          <p:cNvSpPr txBox="1">
            <a:spLocks noGrp="1"/>
          </p:cNvSpPr>
          <p:nvPr>
            <p:ph type="body" idx="2"/>
          </p:nvPr>
        </p:nvSpPr>
        <p:spPr>
          <a:xfrm>
            <a:off x="447675" y="6265863"/>
            <a:ext cx="3962400" cy="285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2222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lang="en-GB"/>
              <a:t>5th July 2018</a:t>
            </a: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1" name="Shape 201"/>
          <p:cNvCxnSpPr/>
          <p:nvPr/>
        </p:nvCxnSpPr>
        <p:spPr>
          <a:xfrm>
            <a:off x="8465042" y="6504780"/>
            <a:ext cx="0" cy="864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2" name="Shape 202"/>
          <p:cNvSpPr txBox="1"/>
          <p:nvPr/>
        </p:nvSpPr>
        <p:spPr>
          <a:xfrm>
            <a:off x="8497765" y="6489578"/>
            <a:ext cx="433138" cy="125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800" b="1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Shape 203"/>
          <p:cNvSpPr txBox="1"/>
          <p:nvPr/>
        </p:nvSpPr>
        <p:spPr>
          <a:xfrm>
            <a:off x="6293644" y="6494370"/>
            <a:ext cx="2135978" cy="116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</a:pPr>
            <a:r>
              <a:rPr lang="en-GB" sz="7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Presentation Title Arial Bold 7 pt</a:t>
            </a:r>
            <a:endParaRPr sz="700" b="1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4" name="Shape 2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58225" y="1667200"/>
            <a:ext cx="4192950" cy="392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sldNum" idx="12"/>
          </p:nvPr>
        </p:nvSpPr>
        <p:spPr>
          <a:xfrm>
            <a:off x="8497765" y="6489578"/>
            <a:ext cx="433138" cy="125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800" b="1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Shape 210"/>
          <p:cNvSpPr txBox="1"/>
          <p:nvPr/>
        </p:nvSpPr>
        <p:spPr>
          <a:xfrm>
            <a:off x="6293644" y="6494370"/>
            <a:ext cx="2135978" cy="116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GB" sz="700" b="1">
                <a:solidFill>
                  <a:schemeClr val="dk2"/>
                </a:solidFill>
              </a:rPr>
              <a:t>Investigating the impact of apprenticeships</a:t>
            </a:r>
            <a:endParaRPr sz="700" b="1" i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1" name="Shape 2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3025" y="1612550"/>
            <a:ext cx="2896000" cy="1716148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Shape 212"/>
          <p:cNvSpPr txBox="1"/>
          <p:nvPr/>
        </p:nvSpPr>
        <p:spPr>
          <a:xfrm>
            <a:off x="868025" y="3499550"/>
            <a:ext cx="2774400" cy="216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Diagram A: </a:t>
            </a:r>
            <a:r>
              <a:rPr lang="en-GB" sz="1100" i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Model apprenticeship framework (</a:t>
            </a:r>
            <a:r>
              <a:rPr lang="en-GB" sz="1100" i="1" u="sng">
                <a:solidFill>
                  <a:srgbClr val="1155CC"/>
                </a:solidFill>
                <a:latin typeface="Open Sans"/>
                <a:ea typeface="Open Sans"/>
                <a:cs typeface="Open Sans"/>
                <a:sym typeface="Open Sans"/>
                <a:hlinkClick r:id="rId4"/>
              </a:rPr>
              <a:t>http://www.afo.sscalliance.org/introduction-to-frameworks/</a:t>
            </a:r>
            <a:r>
              <a:rPr lang="en-GB" sz="1100" i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). </a:t>
            </a:r>
            <a:r>
              <a:rPr lang="en-GB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Apprentices must successfully complete each element of the framework, or demonstrate that they have already done so (Credits).</a:t>
            </a:r>
            <a:endParaRPr/>
          </a:p>
        </p:txBody>
      </p:sp>
      <p:sp>
        <p:nvSpPr>
          <p:cNvPr id="213" name="Shape 213"/>
          <p:cNvSpPr txBox="1"/>
          <p:nvPr/>
        </p:nvSpPr>
        <p:spPr>
          <a:xfrm>
            <a:off x="5765075" y="1120700"/>
            <a:ext cx="24111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Shape 214"/>
          <p:cNvSpPr/>
          <p:nvPr/>
        </p:nvSpPr>
        <p:spPr>
          <a:xfrm>
            <a:off x="5393525" y="1592463"/>
            <a:ext cx="2411100" cy="7821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On programme training and learning </a:t>
            </a:r>
            <a:endParaRPr/>
          </a:p>
        </p:txBody>
      </p:sp>
      <p:sp>
        <p:nvSpPr>
          <p:cNvPr id="215" name="Shape 215"/>
          <p:cNvSpPr/>
          <p:nvPr/>
        </p:nvSpPr>
        <p:spPr>
          <a:xfrm>
            <a:off x="5436400" y="3071225"/>
            <a:ext cx="2411100" cy="7821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Gateway</a:t>
            </a:r>
            <a:endParaRPr/>
          </a:p>
        </p:txBody>
      </p:sp>
      <p:sp>
        <p:nvSpPr>
          <p:cNvPr id="216" name="Shape 216"/>
          <p:cNvSpPr/>
          <p:nvPr/>
        </p:nvSpPr>
        <p:spPr>
          <a:xfrm>
            <a:off x="5436400" y="4520488"/>
            <a:ext cx="2411100" cy="7821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End point assessment</a:t>
            </a:r>
            <a:endParaRPr/>
          </a:p>
        </p:txBody>
      </p:sp>
      <p:sp>
        <p:nvSpPr>
          <p:cNvPr id="217" name="Shape 217"/>
          <p:cNvSpPr/>
          <p:nvPr/>
        </p:nvSpPr>
        <p:spPr>
          <a:xfrm>
            <a:off x="6395500" y="2575400"/>
            <a:ext cx="492900" cy="3297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Shape 218"/>
          <p:cNvSpPr/>
          <p:nvPr/>
        </p:nvSpPr>
        <p:spPr>
          <a:xfrm>
            <a:off x="6395500" y="4063213"/>
            <a:ext cx="492900" cy="3297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Shape 219"/>
          <p:cNvSpPr txBox="1"/>
          <p:nvPr/>
        </p:nvSpPr>
        <p:spPr>
          <a:xfrm>
            <a:off x="793025" y="306300"/>
            <a:ext cx="7768800" cy="5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Shape 220"/>
          <p:cNvSpPr txBox="1"/>
          <p:nvPr/>
        </p:nvSpPr>
        <p:spPr>
          <a:xfrm>
            <a:off x="685850" y="456350"/>
            <a:ext cx="7297200" cy="7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</a:pPr>
            <a:r>
              <a:rPr lang="en-GB" sz="3400" b="1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Background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title"/>
          </p:nvPr>
        </p:nvSpPr>
        <p:spPr>
          <a:xfrm>
            <a:off x="540000" y="418050"/>
            <a:ext cx="3681163" cy="1144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Times New Roman"/>
              <a:buNone/>
            </a:pPr>
            <a:r>
              <a:rPr lang="en-GB"/>
              <a:t>Research study - Mechatronics </a:t>
            </a:r>
            <a:endParaRPr sz="3400" b="1" i="0" u="none" strike="noStrike" cap="none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539999" y="2424099"/>
            <a:ext cx="3784500" cy="31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b="1"/>
              <a:t>Concerns raised </a:t>
            </a:r>
            <a:r>
              <a:rPr lang="en-GB"/>
              <a:t>about interim recognition of achievement if no qualification in place</a:t>
            </a:r>
            <a:endParaRPr/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b="1"/>
              <a:t>Concerns raised</a:t>
            </a:r>
            <a:r>
              <a:rPr lang="en-GB"/>
              <a:t> about currency and transferability</a:t>
            </a:r>
            <a:endParaRPr/>
          </a:p>
          <a:p>
            <a: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b="1"/>
              <a:t>Qualifications valued</a:t>
            </a:r>
            <a:r>
              <a:rPr lang="en-GB"/>
              <a:t> as a standard, for transferability, for benchmarking and recognising progress etc</a:t>
            </a:r>
            <a:endParaRPr/>
          </a:p>
          <a:p>
            <a: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b="1"/>
              <a:t>Assignments valued</a:t>
            </a:r>
            <a:r>
              <a:rPr lang="en-GB"/>
              <a:t> as a reminder even when qualified</a:t>
            </a:r>
            <a:endParaRPr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/>
          </a:p>
        </p:txBody>
      </p:sp>
      <p:cxnSp>
        <p:nvCxnSpPr>
          <p:cNvPr id="227" name="Shape 227"/>
          <p:cNvCxnSpPr/>
          <p:nvPr/>
        </p:nvCxnSpPr>
        <p:spPr>
          <a:xfrm>
            <a:off x="8465042" y="6504780"/>
            <a:ext cx="0" cy="8640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8" name="Shape 228"/>
          <p:cNvSpPr txBox="1"/>
          <p:nvPr/>
        </p:nvSpPr>
        <p:spPr>
          <a:xfrm>
            <a:off x="8497765" y="6489578"/>
            <a:ext cx="433138" cy="125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800" b="1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Shape 229"/>
          <p:cNvSpPr txBox="1"/>
          <p:nvPr/>
        </p:nvSpPr>
        <p:spPr>
          <a:xfrm>
            <a:off x="4324500" y="6382075"/>
            <a:ext cx="4105200" cy="1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</a:pPr>
            <a:r>
              <a:rPr lang="en-GB" sz="700" b="1">
                <a:solidFill>
                  <a:schemeClr val="lt2"/>
                </a:solidFill>
              </a:rPr>
              <a:t>Investigating the impact of standards-based apprenticeships</a:t>
            </a:r>
            <a:endParaRPr sz="700" b="1" i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Shape 230"/>
          <p:cNvSpPr txBox="1"/>
          <p:nvPr/>
        </p:nvSpPr>
        <p:spPr>
          <a:xfrm>
            <a:off x="5497775" y="17037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588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i="1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</a:t>
            </a: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‘</a:t>
            </a:r>
            <a:r>
              <a:rPr lang="en-GB" sz="2400" i="1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Because we keep those assignments on memory sticks, you can still use them as notes if you need to… so that if I come across anything whilst in the workplace, I'll think oh I did an assignment on that, I'll just check...</a:t>
            </a:r>
            <a:r>
              <a:rPr lang="en-GB" sz="2400" b="1" i="1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title"/>
          </p:nvPr>
        </p:nvSpPr>
        <p:spPr>
          <a:xfrm>
            <a:off x="541336" y="417600"/>
            <a:ext cx="7688263" cy="111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764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</a:pPr>
            <a:r>
              <a:rPr lang="en-GB" dirty="0" smtClean="0"/>
              <a:t>On-going and </a:t>
            </a:r>
            <a:r>
              <a:rPr lang="en-GB" dirty="0"/>
              <a:t>future studies</a:t>
            </a:r>
            <a:endParaRPr sz="34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539275" y="1102375"/>
            <a:ext cx="7452300" cy="6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GB"/>
              <a:t>Thematic programme of study driven by policy, survey data and sector need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Shape 237"/>
          <p:cNvSpPr/>
          <p:nvPr/>
        </p:nvSpPr>
        <p:spPr>
          <a:xfrm>
            <a:off x="270745" y="1821225"/>
            <a:ext cx="2047893" cy="374400"/>
          </a:xfrm>
          <a:prstGeom prst="homePlate">
            <a:avLst>
              <a:gd name="adj" fmla="val 33446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rgbClr val="FFFFFF"/>
                </a:solidFill>
              </a:rPr>
              <a:t>Survey of apprenticeship trainers</a:t>
            </a:r>
            <a:endParaRPr sz="1100" dirty="0">
              <a:solidFill>
                <a:srgbClr val="FFFFFF"/>
              </a:solidFill>
              <a:sym typeface="Arial"/>
            </a:endParaRPr>
          </a:p>
        </p:txBody>
      </p:sp>
      <p:sp>
        <p:nvSpPr>
          <p:cNvPr id="238" name="Shape 238"/>
          <p:cNvSpPr/>
          <p:nvPr/>
        </p:nvSpPr>
        <p:spPr>
          <a:xfrm>
            <a:off x="2928419" y="3144967"/>
            <a:ext cx="2047893" cy="374400"/>
          </a:xfrm>
          <a:prstGeom prst="homePlate">
            <a:avLst>
              <a:gd name="adj" fmla="val 33446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rgbClr val="FFFFFF"/>
                </a:solidFill>
              </a:rPr>
              <a:t>Survey of apprenticeship trainers</a:t>
            </a:r>
            <a:endParaRPr sz="1100" dirty="0">
              <a:solidFill>
                <a:srgbClr val="FFFFFF"/>
              </a:solidFill>
              <a:sym typeface="Arial"/>
            </a:endParaRPr>
          </a:p>
        </p:txBody>
      </p:sp>
      <p:sp>
        <p:nvSpPr>
          <p:cNvPr id="239" name="Shape 239"/>
          <p:cNvSpPr/>
          <p:nvPr/>
        </p:nvSpPr>
        <p:spPr>
          <a:xfrm>
            <a:off x="3301981" y="4000643"/>
            <a:ext cx="2633993" cy="374400"/>
          </a:xfrm>
          <a:prstGeom prst="homePlate">
            <a:avLst>
              <a:gd name="adj" fmla="val 33446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 smtClean="0">
                <a:solidFill>
                  <a:srgbClr val="FFFFFF"/>
                </a:solidFill>
              </a:rPr>
              <a:t>Progression</a:t>
            </a:r>
            <a:endParaRPr sz="1100" dirty="0">
              <a:solidFill>
                <a:srgbClr val="FFFFFF"/>
              </a:solidFill>
              <a:sym typeface="Arial"/>
            </a:endParaRPr>
          </a:p>
        </p:txBody>
      </p:sp>
      <p:sp>
        <p:nvSpPr>
          <p:cNvPr id="241" name="Shape 241"/>
          <p:cNvSpPr/>
          <p:nvPr/>
        </p:nvSpPr>
        <p:spPr>
          <a:xfrm>
            <a:off x="733096" y="2289267"/>
            <a:ext cx="1694525" cy="374400"/>
          </a:xfrm>
          <a:prstGeom prst="homePlate">
            <a:avLst>
              <a:gd name="adj" fmla="val 33446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rgbClr val="FFFFFF"/>
                </a:solidFill>
              </a:rPr>
              <a:t>Mechatronics apprenticeship </a:t>
            </a:r>
            <a:endParaRPr sz="1100">
              <a:solidFill>
                <a:srgbClr val="FFFFFF"/>
              </a:solidFill>
              <a:sym typeface="Arial"/>
            </a:endParaRPr>
          </a:p>
        </p:txBody>
      </p:sp>
      <p:sp>
        <p:nvSpPr>
          <p:cNvPr id="242" name="Shape 242"/>
          <p:cNvSpPr/>
          <p:nvPr/>
        </p:nvSpPr>
        <p:spPr>
          <a:xfrm>
            <a:off x="2454720" y="2289267"/>
            <a:ext cx="2546524" cy="374400"/>
          </a:xfrm>
          <a:prstGeom prst="homePlate">
            <a:avLst>
              <a:gd name="adj" fmla="val 33446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rgbClr val="FFFFFF"/>
                </a:solidFill>
              </a:rPr>
              <a:t>Role of qualifications in apprenticeships</a:t>
            </a:r>
            <a:endParaRPr sz="1100">
              <a:solidFill>
                <a:srgbClr val="FFFFFF"/>
              </a:solidFill>
              <a:sym typeface="Arial"/>
            </a:endParaRPr>
          </a:p>
        </p:txBody>
      </p:sp>
      <p:sp>
        <p:nvSpPr>
          <p:cNvPr id="243" name="Shape 243"/>
          <p:cNvSpPr/>
          <p:nvPr/>
        </p:nvSpPr>
        <p:spPr>
          <a:xfrm>
            <a:off x="2928417" y="3572805"/>
            <a:ext cx="2591766" cy="374400"/>
          </a:xfrm>
          <a:prstGeom prst="homePlate">
            <a:avLst>
              <a:gd name="adj" fmla="val 33446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657225" marR="0" lvl="0" indent="-9525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rgbClr val="FFFFFF"/>
                </a:solidFill>
              </a:rPr>
              <a:t>        WBL</a:t>
            </a:r>
            <a:endParaRPr sz="1100" dirty="0">
              <a:solidFill>
                <a:srgbClr val="FFFFFF"/>
              </a:solidFill>
              <a:sym typeface="Arial"/>
            </a:endParaRPr>
          </a:p>
        </p:txBody>
      </p:sp>
      <p:sp>
        <p:nvSpPr>
          <p:cNvPr id="244" name="Shape 244"/>
          <p:cNvSpPr/>
          <p:nvPr/>
        </p:nvSpPr>
        <p:spPr>
          <a:xfrm>
            <a:off x="5675335" y="4835935"/>
            <a:ext cx="2900523" cy="374400"/>
          </a:xfrm>
          <a:prstGeom prst="homePlate">
            <a:avLst>
              <a:gd name="adj" fmla="val 33446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rgbClr val="FFFFFF"/>
                </a:solidFill>
              </a:rPr>
              <a:t>Case </a:t>
            </a:r>
            <a:r>
              <a:rPr lang="en-GB" sz="1100" dirty="0" smtClean="0">
                <a:solidFill>
                  <a:srgbClr val="FFFFFF"/>
                </a:solidFill>
              </a:rPr>
              <a:t>studies</a:t>
            </a:r>
            <a:endParaRPr sz="1100" dirty="0">
              <a:solidFill>
                <a:srgbClr val="FFFFFF"/>
              </a:solidFill>
              <a:sym typeface="Arial"/>
            </a:endParaRPr>
          </a:p>
        </p:txBody>
      </p:sp>
      <p:sp>
        <p:nvSpPr>
          <p:cNvPr id="245" name="Shape 245"/>
          <p:cNvSpPr txBox="1">
            <a:spLocks noGrp="1"/>
          </p:cNvSpPr>
          <p:nvPr>
            <p:ph type="sldNum" idx="12"/>
          </p:nvPr>
        </p:nvSpPr>
        <p:spPr>
          <a:xfrm>
            <a:off x="8497765" y="6489578"/>
            <a:ext cx="433138" cy="125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8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800" b="1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Shape 246"/>
          <p:cNvSpPr txBox="1"/>
          <p:nvPr/>
        </p:nvSpPr>
        <p:spPr>
          <a:xfrm>
            <a:off x="5675335" y="6494004"/>
            <a:ext cx="2719727" cy="8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</a:pPr>
            <a:r>
              <a:rPr lang="en-GB" sz="700" b="1" i="0" dirty="0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Investigating the impact of standards-based apprenticeships</a:t>
            </a:r>
            <a:endParaRPr sz="700" b="1" i="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Shape 248"/>
          <p:cNvSpPr/>
          <p:nvPr/>
        </p:nvSpPr>
        <p:spPr>
          <a:xfrm>
            <a:off x="2454719" y="2717105"/>
            <a:ext cx="1694525" cy="374400"/>
          </a:xfrm>
          <a:prstGeom prst="homePlate">
            <a:avLst>
              <a:gd name="adj" fmla="val 33446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rgbClr val="FFFFFF"/>
                </a:solidFill>
              </a:rPr>
              <a:t>EPA case study</a:t>
            </a:r>
            <a:endParaRPr sz="1100">
              <a:solidFill>
                <a:srgbClr val="FFFFFF"/>
              </a:solidFill>
              <a:sym typeface="Arial"/>
            </a:endParaRPr>
          </a:p>
        </p:txBody>
      </p:sp>
      <p:sp>
        <p:nvSpPr>
          <p:cNvPr id="249" name="Shape 249"/>
          <p:cNvSpPr/>
          <p:nvPr/>
        </p:nvSpPr>
        <p:spPr>
          <a:xfrm>
            <a:off x="5141912" y="4421539"/>
            <a:ext cx="2047893" cy="374400"/>
          </a:xfrm>
          <a:prstGeom prst="homePlate">
            <a:avLst>
              <a:gd name="adj" fmla="val 33446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rgbClr val="FFFFFF"/>
                </a:solidFill>
              </a:rPr>
              <a:t>Survey of apprenticeship trainers</a:t>
            </a:r>
            <a:endParaRPr sz="1100" dirty="0">
              <a:solidFill>
                <a:srgbClr val="FFFFFF"/>
              </a:solidFill>
              <a:sym typeface="Arial"/>
            </a:endParaRPr>
          </a:p>
        </p:txBody>
      </p:sp>
      <p:sp>
        <p:nvSpPr>
          <p:cNvPr id="250" name="Shape 250"/>
          <p:cNvSpPr/>
          <p:nvPr/>
        </p:nvSpPr>
        <p:spPr>
          <a:xfrm rot="-5400000">
            <a:off x="402066" y="3490421"/>
            <a:ext cx="3750600" cy="404842"/>
          </a:xfrm>
          <a:prstGeom prst="rect">
            <a:avLst/>
          </a:prstGeom>
          <a:solidFill>
            <a:srgbClr val="0387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>
                <a:solidFill>
                  <a:srgbClr val="FFFFFF"/>
                </a:solidFill>
              </a:rPr>
              <a:t>2018</a:t>
            </a:r>
            <a:endParaRPr sz="1100" b="1">
              <a:solidFill>
                <a:srgbClr val="FFFFFF"/>
              </a:solidFill>
              <a:sym typeface="Arial"/>
            </a:endParaRPr>
          </a:p>
        </p:txBody>
      </p:sp>
      <p:sp>
        <p:nvSpPr>
          <p:cNvPr id="251" name="Shape 251"/>
          <p:cNvSpPr/>
          <p:nvPr/>
        </p:nvSpPr>
        <p:spPr>
          <a:xfrm rot="-5400000">
            <a:off x="3065091" y="3502046"/>
            <a:ext cx="3748800" cy="404842"/>
          </a:xfrm>
          <a:prstGeom prst="rect">
            <a:avLst/>
          </a:prstGeom>
          <a:solidFill>
            <a:srgbClr val="0387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>
                <a:solidFill>
                  <a:srgbClr val="FFFFFF"/>
                </a:solidFill>
              </a:rPr>
              <a:t>2019</a:t>
            </a:r>
            <a:endParaRPr sz="1100" b="1">
              <a:solidFill>
                <a:srgbClr val="FFFFFF"/>
              </a:solidFill>
              <a:sym typeface="Arial"/>
            </a:endParaRPr>
          </a:p>
        </p:txBody>
      </p:sp>
      <p:sp>
        <p:nvSpPr>
          <p:cNvPr id="19" name="Shape 249"/>
          <p:cNvSpPr/>
          <p:nvPr/>
        </p:nvSpPr>
        <p:spPr>
          <a:xfrm>
            <a:off x="7399194" y="5253296"/>
            <a:ext cx="1683846" cy="346996"/>
          </a:xfrm>
          <a:prstGeom prst="homePlate">
            <a:avLst>
              <a:gd name="adj" fmla="val 33446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rgbClr val="FFFFFF"/>
                </a:solidFill>
              </a:rPr>
              <a:t>Survey of apprenticeship trainers</a:t>
            </a:r>
            <a:endParaRPr sz="1100" dirty="0">
              <a:solidFill>
                <a:srgbClr val="FFFFFF"/>
              </a:solidFill>
              <a:sym typeface="Arial"/>
            </a:endParaRPr>
          </a:p>
        </p:txBody>
      </p:sp>
      <p:sp>
        <p:nvSpPr>
          <p:cNvPr id="247" name="Shape 247"/>
          <p:cNvSpPr/>
          <p:nvPr/>
        </p:nvSpPr>
        <p:spPr>
          <a:xfrm rot="-5400000">
            <a:off x="5364716" y="3506671"/>
            <a:ext cx="3782400" cy="404842"/>
          </a:xfrm>
          <a:prstGeom prst="rect">
            <a:avLst/>
          </a:prstGeom>
          <a:solidFill>
            <a:srgbClr val="0387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>
                <a:solidFill>
                  <a:srgbClr val="FFFFFF"/>
                </a:solidFill>
              </a:rPr>
              <a:t>2020</a:t>
            </a:r>
            <a:endParaRPr sz="1100" b="1">
              <a:solidFill>
                <a:srgbClr val="FFFFFF"/>
              </a:solidFill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earson">
  <a:themeElements>
    <a:clrScheme name="Pearson colors">
      <a:dk1>
        <a:srgbClr val="000000"/>
      </a:dk1>
      <a:lt1>
        <a:srgbClr val="D4EAE4"/>
      </a:lt1>
      <a:dk2>
        <a:srgbClr val="007FA3"/>
      </a:dk2>
      <a:lt2>
        <a:srgbClr val="003057"/>
      </a:lt2>
      <a:accent1>
        <a:srgbClr val="D2DB0E"/>
      </a:accent1>
      <a:accent2>
        <a:srgbClr val="12B2A6"/>
      </a:accent2>
      <a:accent3>
        <a:srgbClr val="DB0020"/>
      </a:accent3>
      <a:accent4>
        <a:srgbClr val="9E007E"/>
      </a:accent4>
      <a:accent5>
        <a:srgbClr val="EA7600"/>
      </a:accent5>
      <a:accent6>
        <a:srgbClr val="005A70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231</Words>
  <Application>Microsoft Office PowerPoint</Application>
  <PresentationFormat>On-screen Show (4:3)</PresentationFormat>
  <Paragraphs>39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Open Sans</vt:lpstr>
      <vt:lpstr>Pearson</vt:lpstr>
      <vt:lpstr>Investigating the impact of standards-based Apprenticeships</vt:lpstr>
      <vt:lpstr>PowerPoint Presentation</vt:lpstr>
      <vt:lpstr>Research study - Mechatronics </vt:lpstr>
      <vt:lpstr>On-going and future studies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Investigating the impact of standards-based Apprenticeships</dc:title>
  <dc:creator>Andressen, Eleanor</dc:creator>
  <cp:lastModifiedBy>Andressen, Eleanor</cp:lastModifiedBy>
  <cp:revision>2</cp:revision>
  <dcterms:modified xsi:type="dcterms:W3CDTF">2018-06-14T13:34:23Z</dcterms:modified>
</cp:coreProperties>
</file>