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2"/>
  </p:handoutMasterIdLst>
  <p:sldIdLst>
    <p:sldId id="256" r:id="rId2"/>
    <p:sldId id="258" r:id="rId3"/>
    <p:sldId id="269" r:id="rId4"/>
    <p:sldId id="259" r:id="rId5"/>
    <p:sldId id="260" r:id="rId6"/>
    <p:sldId id="266" r:id="rId7"/>
    <p:sldId id="267" r:id="rId8"/>
    <p:sldId id="263" r:id="rId9"/>
    <p:sldId id="265" r:id="rId10"/>
    <p:sldId id="268" r:id="rId11"/>
    <p:sldId id="270" r:id="rId12"/>
    <p:sldId id="277" r:id="rId13"/>
    <p:sldId id="276" r:id="rId14"/>
    <p:sldId id="272" r:id="rId15"/>
    <p:sldId id="280" r:id="rId16"/>
    <p:sldId id="279" r:id="rId17"/>
    <p:sldId id="274" r:id="rId18"/>
    <p:sldId id="273" r:id="rId19"/>
    <p:sldId id="275" r:id="rId20"/>
    <p:sldId id="261"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309" autoAdjust="0"/>
    <p:restoredTop sz="94660"/>
  </p:normalViewPr>
  <p:slideViewPr>
    <p:cSldViewPr snapToGrid="0">
      <p:cViewPr varScale="1">
        <p:scale>
          <a:sx n="73" d="100"/>
          <a:sy n="73" d="100"/>
        </p:scale>
        <p:origin x="582"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radarChart>
        <c:radarStyle val="marker"/>
        <c:varyColors val="0"/>
        <c:ser>
          <c:idx val="0"/>
          <c:order val="0"/>
          <c:tx>
            <c:strRef>
              <c:f>Sheet1!$B$1</c:f>
              <c:strCache>
                <c:ptCount val="1"/>
                <c:pt idx="0">
                  <c:v> Emphasis on youth employment</c:v>
                </c:pt>
              </c:strCache>
            </c:strRef>
          </c:tx>
          <c:spPr>
            <a:ln w="28575" cap="rnd">
              <a:solidFill>
                <a:schemeClr val="accent6"/>
              </a:solidFill>
              <a:round/>
            </a:ln>
            <a:effectLst/>
          </c:spPr>
          <c:marker>
            <c:symbol val="none"/>
          </c:marker>
          <c:cat>
            <c:strRef>
              <c:f>Sheet1!$A$2:$A$6</c:f>
              <c:strCache>
                <c:ptCount val="5"/>
                <c:pt idx="0">
                  <c:v>Youth employment</c:v>
                </c:pt>
                <c:pt idx="1">
                  <c:v>National skill development</c:v>
                </c:pt>
                <c:pt idx="2">
                  <c:v>Training for innovation</c:v>
                </c:pt>
                <c:pt idx="3">
                  <c:v>Inclusivity</c:v>
                </c:pt>
                <c:pt idx="4">
                  <c:v>Enterprise skill formation</c:v>
                </c:pt>
              </c:strCache>
            </c:strRef>
          </c:cat>
          <c:val>
            <c:numRef>
              <c:f>Sheet1!$B$2:$B$6</c:f>
              <c:numCache>
                <c:formatCode>General</c:formatCode>
                <c:ptCount val="5"/>
                <c:pt idx="0">
                  <c:v>30</c:v>
                </c:pt>
                <c:pt idx="1">
                  <c:v>20</c:v>
                </c:pt>
                <c:pt idx="2">
                  <c:v>15</c:v>
                </c:pt>
                <c:pt idx="3">
                  <c:v>20</c:v>
                </c:pt>
                <c:pt idx="4">
                  <c:v>15</c:v>
                </c:pt>
              </c:numCache>
            </c:numRef>
          </c:val>
          <c:extLst>
            <c:ext xmlns:c16="http://schemas.microsoft.com/office/drawing/2014/chart" uri="{C3380CC4-5D6E-409C-BE32-E72D297353CC}">
              <c16:uniqueId val="{00000000-9839-4819-AAE2-91D5D097EA46}"/>
            </c:ext>
          </c:extLst>
        </c:ser>
        <c:ser>
          <c:idx val="1"/>
          <c:order val="1"/>
          <c:tx>
            <c:strRef>
              <c:f>Sheet1!$C$1</c:f>
              <c:strCache>
                <c:ptCount val="1"/>
                <c:pt idx="0">
                  <c:v> Emphasis on skill development for companies</c:v>
                </c:pt>
              </c:strCache>
            </c:strRef>
          </c:tx>
          <c:spPr>
            <a:ln w="28575" cap="rnd">
              <a:solidFill>
                <a:schemeClr val="accent5"/>
              </a:solidFill>
              <a:round/>
            </a:ln>
            <a:effectLst/>
          </c:spPr>
          <c:marker>
            <c:symbol val="none"/>
          </c:marker>
          <c:cat>
            <c:strRef>
              <c:f>Sheet1!$A$2:$A$6</c:f>
              <c:strCache>
                <c:ptCount val="5"/>
                <c:pt idx="0">
                  <c:v>Youth employment</c:v>
                </c:pt>
                <c:pt idx="1">
                  <c:v>National skill development</c:v>
                </c:pt>
                <c:pt idx="2">
                  <c:v>Training for innovation</c:v>
                </c:pt>
                <c:pt idx="3">
                  <c:v>Inclusivity</c:v>
                </c:pt>
                <c:pt idx="4">
                  <c:v>Enterprise skill formation</c:v>
                </c:pt>
              </c:strCache>
            </c:strRef>
          </c:cat>
          <c:val>
            <c:numRef>
              <c:f>Sheet1!$C$2:$C$6</c:f>
              <c:numCache>
                <c:formatCode>General</c:formatCode>
                <c:ptCount val="5"/>
                <c:pt idx="0">
                  <c:v>12</c:v>
                </c:pt>
                <c:pt idx="1">
                  <c:v>30</c:v>
                </c:pt>
                <c:pt idx="2">
                  <c:v>25</c:v>
                </c:pt>
                <c:pt idx="3">
                  <c:v>5</c:v>
                </c:pt>
                <c:pt idx="4">
                  <c:v>25</c:v>
                </c:pt>
              </c:numCache>
            </c:numRef>
          </c:val>
          <c:extLst>
            <c:ext xmlns:c16="http://schemas.microsoft.com/office/drawing/2014/chart" uri="{C3380CC4-5D6E-409C-BE32-E72D297353CC}">
              <c16:uniqueId val="{00000001-9839-4819-AAE2-91D5D097EA46}"/>
            </c:ext>
          </c:extLst>
        </c:ser>
        <c:dLbls>
          <c:showLegendKey val="0"/>
          <c:showVal val="0"/>
          <c:showCatName val="0"/>
          <c:showSerName val="0"/>
          <c:showPercent val="0"/>
          <c:showBubbleSize val="0"/>
        </c:dLbls>
        <c:axId val="442470728"/>
        <c:axId val="442469416"/>
      </c:radarChart>
      <c:catAx>
        <c:axId val="44247072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1" i="0" u="none" strike="noStrike" kern="1200" baseline="0">
                <a:solidFill>
                  <a:schemeClr val="tx1">
                    <a:lumMod val="65000"/>
                    <a:lumOff val="35000"/>
                  </a:schemeClr>
                </a:solidFill>
                <a:latin typeface="+mn-lt"/>
                <a:ea typeface="+mn-ea"/>
                <a:cs typeface="+mn-cs"/>
              </a:defRPr>
            </a:pPr>
            <a:endParaRPr lang="en-US"/>
          </a:p>
        </c:txPr>
        <c:crossAx val="442469416"/>
        <c:crosses val="autoZero"/>
        <c:auto val="1"/>
        <c:lblAlgn val="ctr"/>
        <c:lblOffset val="100"/>
        <c:noMultiLvlLbl val="0"/>
      </c:catAx>
      <c:valAx>
        <c:axId val="44246941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442470728"/>
        <c:crosses val="autoZero"/>
        <c:crossBetween val="between"/>
      </c:valAx>
      <c:spPr>
        <a:noFill/>
        <a:ln>
          <a:noFill/>
        </a:ln>
        <a:effectLst/>
      </c:spPr>
    </c:plotArea>
    <c:legend>
      <c:legendPos val="t"/>
      <c:layout>
        <c:manualLayout>
          <c:xMode val="edge"/>
          <c:yMode val="edge"/>
          <c:x val="2.4467552242992525E-3"/>
          <c:y val="1.3536336126998212E-2"/>
          <c:w val="0.99723976902887135"/>
          <c:h val="9.5898672564406609E-2"/>
        </c:manualLayout>
      </c:layout>
      <c:overlay val="0"/>
      <c:spPr>
        <a:noFill/>
        <a:ln>
          <a:noFill/>
        </a:ln>
        <a:effectLst/>
      </c:spPr>
      <c:txPr>
        <a:bodyPr rot="0" spcFirstLastPara="1" vertOverflow="ellipsis" vert="horz" wrap="square" anchor="ctr" anchorCtr="1"/>
        <a:lstStyle/>
        <a:p>
          <a:pPr>
            <a:defRPr sz="18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1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FFBAC565-E218-4D4B-8ABE-27A0A33B52EF}" type="datetimeFigureOut">
              <a:rPr lang="en-AU" smtClean="0"/>
              <a:t>22/06/2018</a:t>
            </a:fld>
            <a:endParaRPr lang="en-AU"/>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AU"/>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A87E0C12-1B26-479C-A891-16D2AF33A99A}" type="slidenum">
              <a:rPr lang="en-AU" smtClean="0"/>
              <a:t>‹#›</a:t>
            </a:fld>
            <a:endParaRPr lang="en-AU"/>
          </a:p>
        </p:txBody>
      </p:sp>
    </p:spTree>
    <p:extLst>
      <p:ext uri="{BB962C8B-B14F-4D97-AF65-F5344CB8AC3E}">
        <p14:creationId xmlns:p14="http://schemas.microsoft.com/office/powerpoint/2010/main" val="793746072"/>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AU"/>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C2F85FBA-0C37-463F-95F4-E8FF1FA7AA27}" type="datetimeFigureOut">
              <a:rPr lang="en-AU" smtClean="0"/>
              <a:t>22/06/2018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9B9E-56A3-4625-8916-1992736B09BB}" type="slidenum">
              <a:rPr lang="en-AU" smtClean="0"/>
              <a:t>‹#›</a:t>
            </a:fld>
            <a:endParaRPr lang="en-AU"/>
          </a:p>
        </p:txBody>
      </p:sp>
    </p:spTree>
    <p:extLst>
      <p:ext uri="{BB962C8B-B14F-4D97-AF65-F5344CB8AC3E}">
        <p14:creationId xmlns:p14="http://schemas.microsoft.com/office/powerpoint/2010/main" val="19828637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2F85FBA-0C37-463F-95F4-E8FF1FA7AA27}" type="datetimeFigureOut">
              <a:rPr lang="en-AU" smtClean="0"/>
              <a:t>22/06/2018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9B9E-56A3-4625-8916-1992736B09BB}" type="slidenum">
              <a:rPr lang="en-AU" smtClean="0"/>
              <a:t>‹#›</a:t>
            </a:fld>
            <a:endParaRPr lang="en-AU"/>
          </a:p>
        </p:txBody>
      </p:sp>
    </p:spTree>
    <p:extLst>
      <p:ext uri="{BB962C8B-B14F-4D97-AF65-F5344CB8AC3E}">
        <p14:creationId xmlns:p14="http://schemas.microsoft.com/office/powerpoint/2010/main" val="11085684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2F85FBA-0C37-463F-95F4-E8FF1FA7AA27}" type="datetimeFigureOut">
              <a:rPr lang="en-AU" smtClean="0"/>
              <a:t>22/06/2018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9B9E-56A3-4625-8916-1992736B09BB}" type="slidenum">
              <a:rPr lang="en-AU" smtClean="0"/>
              <a:t>‹#›</a:t>
            </a:fld>
            <a:endParaRPr lang="en-AU"/>
          </a:p>
        </p:txBody>
      </p:sp>
    </p:spTree>
    <p:extLst>
      <p:ext uri="{BB962C8B-B14F-4D97-AF65-F5344CB8AC3E}">
        <p14:creationId xmlns:p14="http://schemas.microsoft.com/office/powerpoint/2010/main" val="38033915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C2F85FBA-0C37-463F-95F4-E8FF1FA7AA27}" type="datetimeFigureOut">
              <a:rPr lang="en-AU" smtClean="0"/>
              <a:t>22/06/2018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9B9E-56A3-4625-8916-1992736B09BB}" type="slidenum">
              <a:rPr lang="en-AU" smtClean="0"/>
              <a:t>‹#›</a:t>
            </a:fld>
            <a:endParaRPr lang="en-AU"/>
          </a:p>
        </p:txBody>
      </p:sp>
    </p:spTree>
    <p:extLst>
      <p:ext uri="{BB962C8B-B14F-4D97-AF65-F5344CB8AC3E}">
        <p14:creationId xmlns:p14="http://schemas.microsoft.com/office/powerpoint/2010/main" val="763799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AU"/>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C2F85FBA-0C37-463F-95F4-E8FF1FA7AA27}" type="datetimeFigureOut">
              <a:rPr lang="en-AU" smtClean="0"/>
              <a:t>22/06/2018</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74609B9E-56A3-4625-8916-1992736B09BB}" type="slidenum">
              <a:rPr lang="en-AU" smtClean="0"/>
              <a:t>‹#›</a:t>
            </a:fld>
            <a:endParaRPr lang="en-AU"/>
          </a:p>
        </p:txBody>
      </p:sp>
    </p:spTree>
    <p:extLst>
      <p:ext uri="{BB962C8B-B14F-4D97-AF65-F5344CB8AC3E}">
        <p14:creationId xmlns:p14="http://schemas.microsoft.com/office/powerpoint/2010/main" val="17690385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C2F85FBA-0C37-463F-95F4-E8FF1FA7AA27}" type="datetimeFigureOut">
              <a:rPr lang="en-AU" smtClean="0"/>
              <a:t>22/06/2018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609B9E-56A3-4625-8916-1992736B09BB}" type="slidenum">
              <a:rPr lang="en-AU" smtClean="0"/>
              <a:t>‹#›</a:t>
            </a:fld>
            <a:endParaRPr lang="en-AU"/>
          </a:p>
        </p:txBody>
      </p:sp>
    </p:spTree>
    <p:extLst>
      <p:ext uri="{BB962C8B-B14F-4D97-AF65-F5344CB8AC3E}">
        <p14:creationId xmlns:p14="http://schemas.microsoft.com/office/powerpoint/2010/main" val="9335349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AU"/>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C2F85FBA-0C37-463F-95F4-E8FF1FA7AA27}" type="datetimeFigureOut">
              <a:rPr lang="en-AU" smtClean="0"/>
              <a:t>22/06/2018</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74609B9E-56A3-4625-8916-1992736B09BB}" type="slidenum">
              <a:rPr lang="en-AU" smtClean="0"/>
              <a:t>‹#›</a:t>
            </a:fld>
            <a:endParaRPr lang="en-AU"/>
          </a:p>
        </p:txBody>
      </p:sp>
    </p:spTree>
    <p:extLst>
      <p:ext uri="{BB962C8B-B14F-4D97-AF65-F5344CB8AC3E}">
        <p14:creationId xmlns:p14="http://schemas.microsoft.com/office/powerpoint/2010/main" val="2814659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C2F85FBA-0C37-463F-95F4-E8FF1FA7AA27}" type="datetimeFigureOut">
              <a:rPr lang="en-AU" smtClean="0"/>
              <a:t>22/06/2018</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74609B9E-56A3-4625-8916-1992736B09BB}" type="slidenum">
              <a:rPr lang="en-AU" smtClean="0"/>
              <a:t>‹#›</a:t>
            </a:fld>
            <a:endParaRPr lang="en-AU"/>
          </a:p>
        </p:txBody>
      </p:sp>
    </p:spTree>
    <p:extLst>
      <p:ext uri="{BB962C8B-B14F-4D97-AF65-F5344CB8AC3E}">
        <p14:creationId xmlns:p14="http://schemas.microsoft.com/office/powerpoint/2010/main" val="26103322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2F85FBA-0C37-463F-95F4-E8FF1FA7AA27}" type="datetimeFigureOut">
              <a:rPr lang="en-AU" smtClean="0"/>
              <a:t>22/06/2018</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74609B9E-56A3-4625-8916-1992736B09BB}" type="slidenum">
              <a:rPr lang="en-AU" smtClean="0"/>
              <a:t>‹#›</a:t>
            </a:fld>
            <a:endParaRPr lang="en-AU"/>
          </a:p>
        </p:txBody>
      </p:sp>
    </p:spTree>
    <p:extLst>
      <p:ext uri="{BB962C8B-B14F-4D97-AF65-F5344CB8AC3E}">
        <p14:creationId xmlns:p14="http://schemas.microsoft.com/office/powerpoint/2010/main" val="3217586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F85FBA-0C37-463F-95F4-E8FF1FA7AA27}" type="datetimeFigureOut">
              <a:rPr lang="en-AU" smtClean="0"/>
              <a:t>22/06/2018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609B9E-56A3-4625-8916-1992736B09BB}" type="slidenum">
              <a:rPr lang="en-AU" smtClean="0"/>
              <a:t>‹#›</a:t>
            </a:fld>
            <a:endParaRPr lang="en-AU"/>
          </a:p>
        </p:txBody>
      </p:sp>
    </p:spTree>
    <p:extLst>
      <p:ext uri="{BB962C8B-B14F-4D97-AF65-F5344CB8AC3E}">
        <p14:creationId xmlns:p14="http://schemas.microsoft.com/office/powerpoint/2010/main" val="1888941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AU"/>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C2F85FBA-0C37-463F-95F4-E8FF1FA7AA27}" type="datetimeFigureOut">
              <a:rPr lang="en-AU" smtClean="0"/>
              <a:t>22/06/2018</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74609B9E-56A3-4625-8916-1992736B09BB}" type="slidenum">
              <a:rPr lang="en-AU" smtClean="0"/>
              <a:t>‹#›</a:t>
            </a:fld>
            <a:endParaRPr lang="en-AU"/>
          </a:p>
        </p:txBody>
      </p:sp>
    </p:spTree>
    <p:extLst>
      <p:ext uri="{BB962C8B-B14F-4D97-AF65-F5344CB8AC3E}">
        <p14:creationId xmlns:p14="http://schemas.microsoft.com/office/powerpoint/2010/main" val="39460720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F85FBA-0C37-463F-95F4-E8FF1FA7AA27}" type="datetimeFigureOut">
              <a:rPr lang="en-AU" smtClean="0"/>
              <a:t>22/06/2018</a:t>
            </a:fld>
            <a:endParaRPr lang="en-AU"/>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4609B9E-56A3-4625-8916-1992736B09BB}" type="slidenum">
              <a:rPr lang="en-AU" smtClean="0"/>
              <a:t>‹#›</a:t>
            </a:fld>
            <a:endParaRPr lang="en-AU"/>
          </a:p>
        </p:txBody>
      </p:sp>
    </p:spTree>
    <p:extLst>
      <p:ext uri="{BB962C8B-B14F-4D97-AF65-F5344CB8AC3E}">
        <p14:creationId xmlns:p14="http://schemas.microsoft.com/office/powerpoint/2010/main" val="29130330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hyperlink" Target="http://www.google.com.au/url?sa=i&amp;rct=j&amp;q=&amp;esrc=s&amp;source=imgres&amp;cd=&amp;cad=rja&amp;uact=8&amp;ved=2ahUKEwiZmMfzpebbAhUHxrwKHfQiDwAQjRx6BAgBEAU&amp;url=http://btp.federation.edu.au/cb_pages/facilities.php&amp;psig=AOvVaw0igNNhRw5a-jOi9A4Wd8AL&amp;ust=1529723406553603"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20.gi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hyperlink" Target="http://www.inap.uni-bremen.d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image" Target="../media/image4.jpeg"/><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11.jpeg"/><Relationship Id="rId1" Type="http://schemas.openxmlformats.org/officeDocument/2006/relationships/slideLayout" Target="../slideLayouts/slideLayout1.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AU" sz="4400" b="1" dirty="0"/>
              <a:t>Some international developments in apprenticeship: Current issues of concern</a:t>
            </a:r>
            <a:r>
              <a:rPr lang="en-AU" dirty="0"/>
              <a:t/>
            </a:r>
            <a:br>
              <a:rPr lang="en-AU" dirty="0"/>
            </a:br>
            <a:endParaRPr lang="en-AU" dirty="0"/>
          </a:p>
        </p:txBody>
      </p:sp>
      <p:sp>
        <p:nvSpPr>
          <p:cNvPr id="3" name="Subtitle 2"/>
          <p:cNvSpPr>
            <a:spLocks noGrp="1"/>
          </p:cNvSpPr>
          <p:nvPr>
            <p:ph type="subTitle" idx="1"/>
          </p:nvPr>
        </p:nvSpPr>
        <p:spPr/>
        <p:txBody>
          <a:bodyPr/>
          <a:lstStyle/>
          <a:p>
            <a:pPr algn="l"/>
            <a:r>
              <a:rPr lang="en-AU" dirty="0" smtClean="0"/>
              <a:t>                    Professor Erica Smith, </a:t>
            </a:r>
          </a:p>
          <a:p>
            <a:endParaRPr lang="en-AU" dirty="0" smtClean="0"/>
          </a:p>
          <a:p>
            <a:r>
              <a:rPr lang="en-AU" dirty="0" smtClean="0"/>
              <a:t>Co-Chair INAP: International Network on Innovative Apprenticeship</a:t>
            </a:r>
          </a:p>
          <a:p>
            <a:endParaRPr lang="en-AU" dirty="0"/>
          </a:p>
        </p:txBody>
      </p:sp>
      <p:pic>
        <p:nvPicPr>
          <p:cNvPr id="6" name="Picture 5" descr="Image result for fed uni logo">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6698524" y="3286919"/>
            <a:ext cx="3181350" cy="1143000"/>
          </a:xfrm>
          <a:prstGeom prst="rect">
            <a:avLst/>
          </a:prstGeom>
          <a:noFill/>
          <a:ln>
            <a:noFill/>
          </a:ln>
        </p:spPr>
      </p:pic>
      <p:sp>
        <p:nvSpPr>
          <p:cNvPr id="7" name="Rectangle 6"/>
          <p:cNvSpPr/>
          <p:nvPr/>
        </p:nvSpPr>
        <p:spPr>
          <a:xfrm>
            <a:off x="2003613" y="5446060"/>
            <a:ext cx="9117106" cy="766482"/>
          </a:xfrm>
          <a:prstGeom prst="rect">
            <a:avLst/>
          </a:prstGeom>
          <a:solidFill>
            <a:schemeClr val="accent1">
              <a:lumMod val="40000"/>
              <a:lumOff val="6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AU" dirty="0" smtClean="0">
                <a:ln w="0"/>
                <a:solidFill>
                  <a:schemeClr val="tx1"/>
                </a:solidFill>
                <a:effectLst>
                  <a:outerShdw blurRad="38100" dist="19050" dir="2700000" algn="tl" rotWithShape="0">
                    <a:schemeClr val="dk1">
                      <a:alpha val="40000"/>
                    </a:schemeClr>
                  </a:outerShdw>
                </a:effectLst>
              </a:rPr>
              <a:t>5</a:t>
            </a:r>
            <a:r>
              <a:rPr lang="en-AU" baseline="30000" dirty="0" smtClean="0">
                <a:ln w="0"/>
                <a:solidFill>
                  <a:schemeClr val="tx1"/>
                </a:solidFill>
                <a:effectLst>
                  <a:outerShdw blurRad="38100" dist="19050" dir="2700000" algn="tl" rotWithShape="0">
                    <a:schemeClr val="dk1">
                      <a:alpha val="40000"/>
                    </a:schemeClr>
                  </a:outerShdw>
                </a:effectLst>
              </a:rPr>
              <a:t>th</a:t>
            </a:r>
            <a:r>
              <a:rPr lang="en-AU" dirty="0" smtClean="0">
                <a:ln w="0"/>
                <a:solidFill>
                  <a:schemeClr val="tx1"/>
                </a:solidFill>
                <a:effectLst>
                  <a:outerShdw blurRad="38100" dist="19050" dir="2700000" algn="tl" rotWithShape="0">
                    <a:schemeClr val="dk1">
                      <a:alpha val="40000"/>
                    </a:schemeClr>
                  </a:outerShdw>
                </a:effectLst>
              </a:rPr>
              <a:t> International Conference on Employer Engagement and Training, London, 2018</a:t>
            </a:r>
            <a:endParaRPr lang="en-AU"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8719687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My recent research</a:t>
            </a:r>
            <a:r>
              <a:rPr lang="en-AU" sz="3000" dirty="0" smtClean="0"/>
              <a:t> (Colour-coded for old or </a:t>
            </a:r>
            <a:r>
              <a:rPr lang="en-AU" sz="3000" dirty="0" smtClean="0">
                <a:solidFill>
                  <a:srgbClr val="FF0000"/>
                </a:solidFill>
              </a:rPr>
              <a:t>new</a:t>
            </a:r>
            <a:r>
              <a:rPr lang="en-AU" sz="3000" dirty="0" smtClean="0"/>
              <a:t> issues)</a:t>
            </a:r>
            <a:endParaRPr lang="en-AU" sz="3000" dirty="0"/>
          </a:p>
        </p:txBody>
      </p:sp>
      <p:sp>
        <p:nvSpPr>
          <p:cNvPr id="3" name="Content Placeholder 2"/>
          <p:cNvSpPr>
            <a:spLocks noGrp="1"/>
          </p:cNvSpPr>
          <p:nvPr>
            <p:ph idx="1"/>
          </p:nvPr>
        </p:nvSpPr>
        <p:spPr/>
        <p:txBody>
          <a:bodyPr>
            <a:normAutofit fontScale="92500" lnSpcReduction="20000"/>
          </a:bodyPr>
          <a:lstStyle/>
          <a:p>
            <a:r>
              <a:rPr lang="en-AU" dirty="0" smtClean="0">
                <a:solidFill>
                  <a:srgbClr val="FF0000"/>
                </a:solidFill>
              </a:rPr>
              <a:t>2018, </a:t>
            </a:r>
            <a:r>
              <a:rPr lang="en-AU" b="1" dirty="0">
                <a:solidFill>
                  <a:srgbClr val="FF0000"/>
                </a:solidFill>
              </a:rPr>
              <a:t>Smith, E</a:t>
            </a:r>
            <a:r>
              <a:rPr lang="en-AU" dirty="0">
                <a:solidFill>
                  <a:srgbClr val="FF0000"/>
                </a:solidFill>
              </a:rPr>
              <a:t>. Australian component of ‘</a:t>
            </a:r>
            <a:r>
              <a:rPr lang="en-AU" i="1" dirty="0">
                <a:solidFill>
                  <a:srgbClr val="FF0000"/>
                </a:solidFill>
              </a:rPr>
              <a:t>Tools for quality apprenticeships’</a:t>
            </a:r>
            <a:r>
              <a:rPr lang="en-AU" dirty="0">
                <a:solidFill>
                  <a:srgbClr val="FF0000"/>
                </a:solidFill>
              </a:rPr>
              <a:t>, Skills that Work project, </a:t>
            </a:r>
            <a:r>
              <a:rPr lang="en-AU" dirty="0" smtClean="0">
                <a:solidFill>
                  <a:srgbClr val="FF0000"/>
                </a:solidFill>
              </a:rPr>
              <a:t>International </a:t>
            </a:r>
            <a:r>
              <a:rPr lang="en-AU" dirty="0">
                <a:solidFill>
                  <a:srgbClr val="FF0000"/>
                </a:solidFill>
              </a:rPr>
              <a:t>Labour Organization, Geneva office. </a:t>
            </a:r>
            <a:endParaRPr lang="en-AU" dirty="0" smtClean="0">
              <a:solidFill>
                <a:srgbClr val="FF0000"/>
              </a:solidFill>
            </a:endParaRPr>
          </a:p>
          <a:p>
            <a:r>
              <a:rPr lang="en-AU" dirty="0">
                <a:solidFill>
                  <a:srgbClr val="FF0000"/>
                </a:solidFill>
              </a:rPr>
              <a:t> </a:t>
            </a:r>
            <a:r>
              <a:rPr lang="en-AU" dirty="0" smtClean="0">
                <a:solidFill>
                  <a:srgbClr val="FF0000"/>
                </a:solidFill>
              </a:rPr>
              <a:t>2017-18, </a:t>
            </a:r>
            <a:r>
              <a:rPr lang="en-AU" b="1" dirty="0">
                <a:solidFill>
                  <a:srgbClr val="FF0000"/>
                </a:solidFill>
              </a:rPr>
              <a:t>Smith, E</a:t>
            </a:r>
            <a:r>
              <a:rPr lang="en-AU" dirty="0">
                <a:solidFill>
                  <a:srgbClr val="FF0000"/>
                </a:solidFill>
              </a:rPr>
              <a:t>. </a:t>
            </a:r>
            <a:r>
              <a:rPr lang="en-AU" dirty="0" smtClean="0">
                <a:solidFill>
                  <a:srgbClr val="FF0000"/>
                </a:solidFill>
              </a:rPr>
              <a:t>Tuck, J. &amp; Chatani, K.  </a:t>
            </a:r>
            <a:r>
              <a:rPr lang="en-AU" i="1" dirty="0" smtClean="0">
                <a:solidFill>
                  <a:srgbClr val="FF0000"/>
                </a:solidFill>
              </a:rPr>
              <a:t>ILO </a:t>
            </a:r>
            <a:r>
              <a:rPr lang="en-AU" i="1" dirty="0">
                <a:solidFill>
                  <a:srgbClr val="FF0000"/>
                </a:solidFill>
              </a:rPr>
              <a:t>survey report of national initiatives to promote quality apprenticeships in G20 countries</a:t>
            </a:r>
            <a:r>
              <a:rPr lang="en-AU" dirty="0">
                <a:solidFill>
                  <a:srgbClr val="FF0000"/>
                </a:solidFill>
              </a:rPr>
              <a:t>.</a:t>
            </a:r>
            <a:r>
              <a:rPr lang="en-AU" b="1" dirty="0">
                <a:solidFill>
                  <a:srgbClr val="FF0000"/>
                </a:solidFill>
              </a:rPr>
              <a:t> </a:t>
            </a:r>
            <a:r>
              <a:rPr lang="en-AU" dirty="0">
                <a:solidFill>
                  <a:srgbClr val="FF0000"/>
                </a:solidFill>
              </a:rPr>
              <a:t>International Labour Organization, Geneva </a:t>
            </a:r>
            <a:r>
              <a:rPr lang="en-AU" dirty="0" smtClean="0">
                <a:solidFill>
                  <a:srgbClr val="FF0000"/>
                </a:solidFill>
              </a:rPr>
              <a:t>office.</a:t>
            </a:r>
            <a:r>
              <a:rPr lang="en-AU" dirty="0">
                <a:solidFill>
                  <a:srgbClr val="FF0000"/>
                </a:solidFill>
              </a:rPr>
              <a:t> </a:t>
            </a:r>
            <a:endParaRPr lang="en-AU" dirty="0" smtClean="0">
              <a:solidFill>
                <a:srgbClr val="FF0000"/>
              </a:solidFill>
            </a:endParaRPr>
          </a:p>
          <a:p>
            <a:r>
              <a:rPr lang="en-AU" dirty="0" smtClean="0">
                <a:solidFill>
                  <a:srgbClr val="FF0000"/>
                </a:solidFill>
              </a:rPr>
              <a:t>2017, </a:t>
            </a:r>
            <a:r>
              <a:rPr lang="en-AU" b="1" dirty="0">
                <a:solidFill>
                  <a:srgbClr val="FF0000"/>
                </a:solidFill>
              </a:rPr>
              <a:t>Smith, E.</a:t>
            </a:r>
            <a:r>
              <a:rPr lang="en-AU" dirty="0">
                <a:solidFill>
                  <a:srgbClr val="FF0000"/>
                </a:solidFill>
              </a:rPr>
              <a:t> </a:t>
            </a:r>
            <a:r>
              <a:rPr lang="en-AU" i="1" dirty="0">
                <a:solidFill>
                  <a:srgbClr val="FF0000"/>
                </a:solidFill>
              </a:rPr>
              <a:t>Research, Review and Development of a Revised Model of Quality Apprenticeship for Indonesia.</a:t>
            </a:r>
            <a:r>
              <a:rPr lang="en-AU" dirty="0">
                <a:solidFill>
                  <a:srgbClr val="FF0000"/>
                </a:solidFill>
              </a:rPr>
              <a:t> International Labour Organization, Jakarta </a:t>
            </a:r>
            <a:r>
              <a:rPr lang="en-AU" dirty="0" smtClean="0">
                <a:solidFill>
                  <a:srgbClr val="FF0000"/>
                </a:solidFill>
              </a:rPr>
              <a:t>office.</a:t>
            </a:r>
            <a:r>
              <a:rPr lang="en-AU" dirty="0">
                <a:solidFill>
                  <a:srgbClr val="FF0000"/>
                </a:solidFill>
              </a:rPr>
              <a:t> </a:t>
            </a:r>
            <a:endParaRPr lang="en-AU" dirty="0" smtClean="0">
              <a:solidFill>
                <a:srgbClr val="FF0000"/>
              </a:solidFill>
            </a:endParaRPr>
          </a:p>
          <a:p>
            <a:r>
              <a:rPr lang="en-AU" dirty="0" smtClean="0">
                <a:solidFill>
                  <a:srgbClr val="7030A0"/>
                </a:solidFill>
              </a:rPr>
              <a:t>2012-13, </a:t>
            </a:r>
            <a:r>
              <a:rPr lang="en-AU" b="1" dirty="0">
                <a:solidFill>
                  <a:srgbClr val="7030A0"/>
                </a:solidFill>
              </a:rPr>
              <a:t>Smith, E.,</a:t>
            </a:r>
            <a:r>
              <a:rPr lang="en-AU" dirty="0">
                <a:solidFill>
                  <a:srgbClr val="7030A0"/>
                </a:solidFill>
              </a:rPr>
              <a:t> Brennan Kemmis, R. and a team of international researchers.</a:t>
            </a:r>
            <a:r>
              <a:rPr lang="en-AU" i="1" dirty="0">
                <a:solidFill>
                  <a:srgbClr val="7030A0"/>
                </a:solidFill>
              </a:rPr>
              <a:t> Possible futures for the Indian apprenticeship system.</a:t>
            </a:r>
            <a:r>
              <a:rPr lang="en-AU" dirty="0">
                <a:solidFill>
                  <a:srgbClr val="7030A0"/>
                </a:solidFill>
              </a:rPr>
              <a:t> International Labour Organisation and World Bank, N</a:t>
            </a:r>
            <a:r>
              <a:rPr lang="en-AU" dirty="0" smtClean="0">
                <a:solidFill>
                  <a:srgbClr val="7030A0"/>
                </a:solidFill>
              </a:rPr>
              <a:t>ew Delhi offices.</a:t>
            </a:r>
          </a:p>
          <a:p>
            <a:r>
              <a:rPr lang="en-AU" dirty="0" smtClean="0"/>
              <a:t>2009-10, </a:t>
            </a:r>
            <a:r>
              <a:rPr lang="en-AU" b="1" dirty="0"/>
              <a:t>Smith, E</a:t>
            </a:r>
            <a:r>
              <a:rPr lang="en-AU" b="1" dirty="0" smtClean="0"/>
              <a:t>.</a:t>
            </a:r>
            <a:r>
              <a:rPr lang="en-AU" dirty="0" smtClean="0"/>
              <a:t> et al, </a:t>
            </a:r>
            <a:r>
              <a:rPr lang="en-AU" i="1" dirty="0" smtClean="0"/>
              <a:t>Understanding </a:t>
            </a:r>
            <a:r>
              <a:rPr lang="en-AU" i="1" dirty="0"/>
              <a:t>the psychological contract in apprenticeships/traineeships to improve retention</a:t>
            </a:r>
            <a:r>
              <a:rPr lang="en-AU" dirty="0"/>
              <a:t>, </a:t>
            </a:r>
            <a:r>
              <a:rPr lang="en-AU" dirty="0" smtClean="0"/>
              <a:t>NCVER, Australia</a:t>
            </a:r>
            <a:endParaRPr lang="en-AU" dirty="0"/>
          </a:p>
        </p:txBody>
      </p:sp>
    </p:spTree>
    <p:extLst>
      <p:ext uri="{BB962C8B-B14F-4D97-AF65-F5344CB8AC3E}">
        <p14:creationId xmlns:p14="http://schemas.microsoft.com/office/powerpoint/2010/main" val="422225266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‘Industry 4.0’: </a:t>
            </a:r>
            <a:br>
              <a:rPr lang="en-AU" dirty="0" smtClean="0"/>
            </a:br>
            <a:r>
              <a:rPr lang="en-AU" dirty="0" smtClean="0"/>
              <a:t>Gason engineering, Western Victoria</a:t>
            </a: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06071" y="3665794"/>
            <a:ext cx="3134005" cy="2347479"/>
          </a:xfrm>
          <a:prstGeom prst="rect">
            <a:avLst/>
          </a:prstGeom>
        </p:spPr>
      </p:pic>
      <p:pic>
        <p:nvPicPr>
          <p:cNvPr id="5" name="Picture 4"/>
          <p:cNvPicPr>
            <a:picLocks noChangeAspect="1"/>
          </p:cNvPicPr>
          <p:nvPr/>
        </p:nvPicPr>
        <p:blipFill>
          <a:blip r:embed="rId3"/>
          <a:stretch>
            <a:fillRect/>
          </a:stretch>
        </p:blipFill>
        <p:spPr>
          <a:xfrm>
            <a:off x="5570014" y="1783327"/>
            <a:ext cx="4959033" cy="3306022"/>
          </a:xfrm>
          <a:prstGeom prst="rect">
            <a:avLst/>
          </a:prstGeom>
        </p:spPr>
      </p:pic>
    </p:spTree>
    <p:extLst>
      <p:ext uri="{BB962C8B-B14F-4D97-AF65-F5344CB8AC3E}">
        <p14:creationId xmlns:p14="http://schemas.microsoft.com/office/powerpoint/2010/main" val="26505223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Structural adjustment to economies</a:t>
            </a:r>
            <a:endParaRPr lang="en-AU" dirty="0"/>
          </a:p>
        </p:txBody>
      </p:sp>
      <p:sp>
        <p:nvSpPr>
          <p:cNvPr id="4" name="Content Placeholder 3"/>
          <p:cNvSpPr>
            <a:spLocks noGrp="1"/>
          </p:cNvSpPr>
          <p:nvPr>
            <p:ph sz="half" idx="2"/>
          </p:nvPr>
        </p:nvSpPr>
        <p:spPr>
          <a:xfrm>
            <a:off x="7987552" y="1825625"/>
            <a:ext cx="3366247" cy="4351338"/>
          </a:xfrm>
        </p:spPr>
        <p:txBody>
          <a:bodyPr/>
          <a:lstStyle/>
          <a:p>
            <a:pPr marL="0" indent="0">
              <a:buNone/>
            </a:pPr>
            <a:r>
              <a:rPr lang="en-AU" b="1" dirty="0" smtClean="0"/>
              <a:t>Largest industries </a:t>
            </a:r>
          </a:p>
          <a:p>
            <a:endParaRPr lang="en-AU" dirty="0"/>
          </a:p>
          <a:p>
            <a:r>
              <a:rPr lang="en-AU" dirty="0" smtClean="0"/>
              <a:t>Health and community care </a:t>
            </a:r>
          </a:p>
          <a:p>
            <a:r>
              <a:rPr lang="en-AU" dirty="0" smtClean="0"/>
              <a:t>Retail</a:t>
            </a:r>
          </a:p>
          <a:p>
            <a:r>
              <a:rPr lang="en-AU" dirty="0" smtClean="0"/>
              <a:t>Construction</a:t>
            </a:r>
          </a:p>
          <a:p>
            <a:endParaRPr lang="en-AU" dirty="0"/>
          </a:p>
        </p:txBody>
      </p:sp>
      <p:pic>
        <p:nvPicPr>
          <p:cNvPr id="6" name="Content Placeholder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838200" y="2543969"/>
            <a:ext cx="5181600" cy="2914650"/>
          </a:xfrm>
        </p:spPr>
      </p:pic>
    </p:spTree>
    <p:extLst>
      <p:ext uri="{BB962C8B-B14F-4D97-AF65-F5344CB8AC3E}">
        <p14:creationId xmlns:p14="http://schemas.microsoft.com/office/powerpoint/2010/main" val="833882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Structural adjustment to economies</a:t>
            </a:r>
            <a:endParaRPr lang="en-AU" dirty="0"/>
          </a:p>
        </p:txBody>
      </p:sp>
      <p:pic>
        <p:nvPicPr>
          <p:cNvPr id="5" name="Content Placeholder 4"/>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199" y="1568871"/>
            <a:ext cx="6571129" cy="4015690"/>
          </a:xfrm>
        </p:spPr>
      </p:pic>
      <p:sp>
        <p:nvSpPr>
          <p:cNvPr id="4" name="Content Placeholder 3"/>
          <p:cNvSpPr>
            <a:spLocks noGrp="1"/>
          </p:cNvSpPr>
          <p:nvPr>
            <p:ph sz="half" idx="2"/>
          </p:nvPr>
        </p:nvSpPr>
        <p:spPr>
          <a:xfrm>
            <a:off x="7987552" y="1825625"/>
            <a:ext cx="3366247" cy="4351338"/>
          </a:xfrm>
        </p:spPr>
        <p:txBody>
          <a:bodyPr>
            <a:normAutofit/>
          </a:bodyPr>
          <a:lstStyle/>
          <a:p>
            <a:pPr marL="0" indent="0">
              <a:buNone/>
            </a:pPr>
            <a:r>
              <a:rPr lang="en-AU" b="1" dirty="0" smtClean="0"/>
              <a:t>Priority areas for apprenticeships</a:t>
            </a:r>
          </a:p>
          <a:p>
            <a:endParaRPr lang="en-AU" dirty="0"/>
          </a:p>
          <a:p>
            <a:pPr lvl="0"/>
            <a:r>
              <a:rPr lang="en-AU" dirty="0"/>
              <a:t>Tourism</a:t>
            </a:r>
          </a:p>
          <a:p>
            <a:pPr lvl="0"/>
            <a:r>
              <a:rPr lang="en-AU" dirty="0"/>
              <a:t>Manufacturing</a:t>
            </a:r>
          </a:p>
          <a:p>
            <a:pPr lvl="0"/>
            <a:r>
              <a:rPr lang="en-AU" dirty="0"/>
              <a:t>Banking</a:t>
            </a:r>
          </a:p>
          <a:p>
            <a:pPr lvl="0"/>
            <a:r>
              <a:rPr lang="en-AU" dirty="0"/>
              <a:t>Fisheries </a:t>
            </a:r>
            <a:r>
              <a:rPr lang="en-AU" dirty="0" smtClean="0"/>
              <a:t>(new to apprenticeships)</a:t>
            </a:r>
            <a:endParaRPr lang="en-AU" dirty="0"/>
          </a:p>
          <a:p>
            <a:pPr lvl="0"/>
            <a:r>
              <a:rPr lang="en-AU" dirty="0"/>
              <a:t>Retail</a:t>
            </a:r>
          </a:p>
        </p:txBody>
      </p:sp>
    </p:spTree>
    <p:extLst>
      <p:ext uri="{BB962C8B-B14F-4D97-AF65-F5344CB8AC3E}">
        <p14:creationId xmlns:p14="http://schemas.microsoft.com/office/powerpoint/2010/main" val="1679367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AU" dirty="0" smtClean="0"/>
              <a:t/>
            </a:r>
            <a:br>
              <a:rPr lang="en-AU" dirty="0" smtClean="0"/>
            </a:br>
            <a:r>
              <a:rPr lang="en-AU" dirty="0" smtClean="0"/>
              <a:t/>
            </a:r>
            <a:br>
              <a:rPr lang="en-AU" dirty="0" smtClean="0"/>
            </a:br>
            <a:r>
              <a:rPr lang="en-AU" dirty="0" smtClean="0"/>
              <a:t>Globalisation of companies: MM2100 Industrial Park High School, near Jakarta</a:t>
            </a:r>
            <a:br>
              <a:rPr lang="en-AU" dirty="0" smtClean="0"/>
            </a:br>
            <a:r>
              <a:rPr lang="en-AU" dirty="0" smtClean="0"/>
              <a:t/>
            </a:r>
            <a:br>
              <a:rPr lang="en-AU" dirty="0" smtClean="0"/>
            </a:br>
            <a:endParaRPr lang="en-AU"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2671" y="2305315"/>
            <a:ext cx="4862668" cy="3647001"/>
          </a:xfr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57365" y="1803960"/>
            <a:ext cx="5741895" cy="4309721"/>
          </a:xfrm>
          <a:prstGeom prst="rect">
            <a:avLst/>
          </a:prstGeom>
        </p:spPr>
      </p:pic>
    </p:spTree>
    <p:extLst>
      <p:ext uri="{BB962C8B-B14F-4D97-AF65-F5344CB8AC3E}">
        <p14:creationId xmlns:p14="http://schemas.microsoft.com/office/powerpoint/2010/main" val="1238070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Voluntary and involuntary labour movements</a:t>
            </a:r>
            <a:endParaRPr lang="en-AU" dirty="0"/>
          </a:p>
        </p:txBody>
      </p:sp>
      <p:sp>
        <p:nvSpPr>
          <p:cNvPr id="3" name="Content Placeholder 2"/>
          <p:cNvSpPr>
            <a:spLocks noGrp="1"/>
          </p:cNvSpPr>
          <p:nvPr>
            <p:ph sz="half" idx="1"/>
          </p:nvPr>
        </p:nvSpPr>
        <p:spPr>
          <a:xfrm>
            <a:off x="838200" y="1559860"/>
            <a:ext cx="5181600" cy="4906254"/>
          </a:xfrm>
        </p:spPr>
        <p:txBody>
          <a:bodyPr>
            <a:normAutofit fontScale="40000" lnSpcReduction="20000"/>
          </a:bodyPr>
          <a:lstStyle/>
          <a:p>
            <a:pPr marL="0" indent="0">
              <a:buNone/>
            </a:pPr>
            <a:r>
              <a:rPr lang="en-AU" sz="4200" dirty="0" smtClean="0"/>
              <a:t>‘</a:t>
            </a:r>
            <a:r>
              <a:rPr lang="en-AU" sz="4200" b="1" dirty="0" smtClean="0"/>
              <a:t>Receiving’ countries (Responses to G20 survey)</a:t>
            </a:r>
          </a:p>
          <a:p>
            <a:r>
              <a:rPr lang="en-AU" sz="5000" b="1" dirty="0" smtClean="0"/>
              <a:t>Germany</a:t>
            </a:r>
            <a:r>
              <a:rPr lang="en-AU" sz="5000" dirty="0" smtClean="0"/>
              <a:t>: “Welcome mentors” programme pursues the economic policy goal of supporting SMEs in securing a supply of skilled workers. At the same time, welcome mentors support the wider social task of integrating refugees into the German employment market.”</a:t>
            </a:r>
          </a:p>
          <a:p>
            <a:r>
              <a:rPr lang="en-AU" sz="5000" dirty="0" smtClean="0"/>
              <a:t>‘Integration law’: apprentices on temporary residence permits can’t be </a:t>
            </a:r>
            <a:r>
              <a:rPr lang="en-AU" sz="5000" smtClean="0"/>
              <a:t>deported during, </a:t>
            </a:r>
            <a:r>
              <a:rPr lang="en-AU" sz="5000" dirty="0" smtClean="0"/>
              <a:t>or for two </a:t>
            </a:r>
            <a:r>
              <a:rPr lang="en-AU" sz="5000" smtClean="0"/>
              <a:t>years after, their </a:t>
            </a:r>
            <a:r>
              <a:rPr lang="en-AU" sz="5000" dirty="0" smtClean="0"/>
              <a:t>term.</a:t>
            </a:r>
          </a:p>
          <a:p>
            <a:pPr>
              <a:tabLst>
                <a:tab pos="5284788" algn="l"/>
              </a:tabLst>
            </a:pPr>
            <a:r>
              <a:rPr lang="en-AU" sz="5000" dirty="0" smtClean="0"/>
              <a:t>Three of four businesses surveyed by the DIHK in 2016 said they were willing to offer apprenticeships to recently arrived refugees, provided the refugees had gained adequate German language skills and had appropriate residency permits.</a:t>
            </a:r>
          </a:p>
          <a:p>
            <a:pPr>
              <a:tabLst>
                <a:tab pos="5284788" algn="l"/>
              </a:tabLst>
            </a:pPr>
            <a:r>
              <a:rPr lang="en-AU" sz="5000" b="1" dirty="0" smtClean="0"/>
              <a:t>Mexico</a:t>
            </a:r>
            <a:r>
              <a:rPr lang="en-AU" sz="5000" dirty="0" smtClean="0"/>
              <a:t> has a special scheme for ‘Dreamers’ - ex-‘DACA’ young people returning from the USA.</a:t>
            </a:r>
            <a:endParaRPr lang="en-AU" sz="5000" dirty="0"/>
          </a:p>
        </p:txBody>
      </p:sp>
      <p:pic>
        <p:nvPicPr>
          <p:cNvPr id="5" name="Content Placeholder 4"/>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6172200" y="1951610"/>
            <a:ext cx="5181600" cy="2916028"/>
          </a:xfrm>
          <a:prstGeom prst="rect">
            <a:avLst/>
          </a:prstGeom>
        </p:spPr>
      </p:pic>
    </p:spTree>
    <p:extLst>
      <p:ext uri="{BB962C8B-B14F-4D97-AF65-F5344CB8AC3E}">
        <p14:creationId xmlns:p14="http://schemas.microsoft.com/office/powerpoint/2010/main" val="18359586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‘Exporting’ and ‘resisting’ countries</a:t>
            </a:r>
            <a:endParaRPr lang="en-AU" dirty="0"/>
          </a:p>
        </p:txBody>
      </p:sp>
      <p:sp>
        <p:nvSpPr>
          <p:cNvPr id="3" name="Content Placeholder 2"/>
          <p:cNvSpPr>
            <a:spLocks noGrp="1"/>
          </p:cNvSpPr>
          <p:nvPr>
            <p:ph idx="1"/>
          </p:nvPr>
        </p:nvSpPr>
        <p:spPr/>
        <p:txBody>
          <a:bodyPr/>
          <a:lstStyle/>
          <a:p>
            <a:r>
              <a:rPr lang="en-AU" dirty="0" smtClean="0"/>
              <a:t>Labour ‘exporting’ countries: Both India and Indonesia factor into their apprenticeship systems the preparation of people to work overseas. </a:t>
            </a:r>
          </a:p>
          <a:p>
            <a:r>
              <a:rPr lang="en-AU" dirty="0" smtClean="0"/>
              <a:t>Naughty country: Australia will not allow migrants or refugees to undertake apprenticeships. It is funding a re-expansion of the apprenticeship system by ‘fining’ companies who employ workers on temporary visas: the ‘Skilling [White] Australians Fund.</a:t>
            </a:r>
            <a:endParaRPr lang="en-AU" dirty="0"/>
          </a:p>
        </p:txBody>
      </p:sp>
    </p:spTree>
    <p:extLst>
      <p:ext uri="{BB962C8B-B14F-4D97-AF65-F5344CB8AC3E}">
        <p14:creationId xmlns:p14="http://schemas.microsoft.com/office/powerpoint/2010/main" val="424292827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‘Gig economy’: </a:t>
            </a:r>
            <a:r>
              <a:rPr lang="en-AU" sz="3000" dirty="0" smtClean="0"/>
              <a:t>The problem of the missing employer</a:t>
            </a:r>
            <a:endParaRPr lang="en-AU" sz="3000" dirty="0"/>
          </a:p>
        </p:txBody>
      </p:sp>
      <p:sp>
        <p:nvSpPr>
          <p:cNvPr id="3" name="Content Placeholder 2"/>
          <p:cNvSpPr>
            <a:spLocks noGrp="1"/>
          </p:cNvSpPr>
          <p:nvPr>
            <p:ph idx="1"/>
          </p:nvPr>
        </p:nvSpPr>
        <p:spPr/>
        <p:txBody>
          <a:bodyPr/>
          <a:lstStyle/>
          <a:p>
            <a:pPr marL="0" indent="0">
              <a:buNone/>
            </a:pPr>
            <a:endParaRPr lang="en-AU"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13511" y="1690688"/>
            <a:ext cx="5661211" cy="4725397"/>
          </a:xfrm>
          <a:prstGeom prst="rect">
            <a:avLst/>
          </a:prstGeom>
        </p:spPr>
      </p:pic>
    </p:spTree>
    <p:extLst>
      <p:ext uri="{BB962C8B-B14F-4D97-AF65-F5344CB8AC3E}">
        <p14:creationId xmlns:p14="http://schemas.microsoft.com/office/powerpoint/2010/main" val="103095925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Challenges</a:t>
            </a:r>
            <a:endParaRPr lang="en-AU" sz="2600" i="1" dirty="0"/>
          </a:p>
        </p:txBody>
      </p:sp>
      <p:sp>
        <p:nvSpPr>
          <p:cNvPr id="3" name="Content Placeholder 2"/>
          <p:cNvSpPr>
            <a:spLocks noGrp="1"/>
          </p:cNvSpPr>
          <p:nvPr>
            <p:ph idx="1"/>
          </p:nvPr>
        </p:nvSpPr>
        <p:spPr/>
        <p:txBody>
          <a:bodyPr>
            <a:normAutofit lnSpcReduction="10000"/>
          </a:bodyPr>
          <a:lstStyle/>
          <a:p>
            <a:pPr marL="0" indent="0">
              <a:buNone/>
            </a:pPr>
            <a:r>
              <a:rPr lang="en-AU" b="1" dirty="0" smtClean="0"/>
              <a:t>Resistance to change </a:t>
            </a:r>
            <a:r>
              <a:rPr lang="en-AU" i="1" dirty="0" smtClean="0"/>
              <a:t>(These features may also be strengths</a:t>
            </a:r>
            <a:r>
              <a:rPr lang="en-AU" i="1" dirty="0"/>
              <a:t>)</a:t>
            </a:r>
            <a:endParaRPr lang="en-AU" b="1" dirty="0" smtClean="0"/>
          </a:p>
          <a:p>
            <a:r>
              <a:rPr lang="en-AU" dirty="0" smtClean="0"/>
              <a:t>Number of stakeholders in apprenticeship systems;</a:t>
            </a:r>
          </a:p>
          <a:p>
            <a:r>
              <a:rPr lang="en-AU" dirty="0" smtClean="0"/>
              <a:t>Regulated and legislated nature of apprenticeships;</a:t>
            </a:r>
          </a:p>
          <a:p>
            <a:r>
              <a:rPr lang="en-AU" dirty="0" smtClean="0"/>
              <a:t>Deep cultural meaning of apprenticeships within societies;</a:t>
            </a:r>
          </a:p>
          <a:p>
            <a:r>
              <a:rPr lang="en-AU" dirty="0" smtClean="0"/>
              <a:t>Conservatism (the external context may change for the worse)</a:t>
            </a:r>
          </a:p>
          <a:p>
            <a:pPr marL="0" indent="0">
              <a:buNone/>
            </a:pPr>
            <a:r>
              <a:rPr lang="en-AU" b="1" dirty="0" smtClean="0"/>
              <a:t>Underlying issues for apprenticeship</a:t>
            </a:r>
          </a:p>
          <a:p>
            <a:r>
              <a:rPr lang="en-AU" dirty="0" smtClean="0"/>
              <a:t>Disrespect for ‘working class’ jobs and VET;</a:t>
            </a:r>
          </a:p>
          <a:p>
            <a:r>
              <a:rPr lang="en-AU" dirty="0" smtClean="0"/>
              <a:t>Lack of understanding by political leaders;</a:t>
            </a:r>
          </a:p>
          <a:p>
            <a:r>
              <a:rPr lang="en-AU" dirty="0" smtClean="0"/>
              <a:t>People making a buck out of government funding. </a:t>
            </a:r>
          </a:p>
          <a:p>
            <a:endParaRPr lang="en-AU" dirty="0" smtClean="0"/>
          </a:p>
          <a:p>
            <a:endParaRPr lang="en-AU" dirty="0"/>
          </a:p>
        </p:txBody>
      </p:sp>
    </p:spTree>
    <p:extLst>
      <p:ext uri="{BB962C8B-B14F-4D97-AF65-F5344CB8AC3E}">
        <p14:creationId xmlns:p14="http://schemas.microsoft.com/office/powerpoint/2010/main" val="87552585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AU" dirty="0" smtClean="0"/>
              <a:t>A delicate balance</a:t>
            </a:r>
            <a:br>
              <a:rPr lang="en-AU" dirty="0" smtClean="0"/>
            </a:br>
            <a:endParaRPr lang="en-AU" dirty="0"/>
          </a:p>
        </p:txBody>
      </p:sp>
      <p:sp>
        <p:nvSpPr>
          <p:cNvPr id="4" name="Text Placeholder 3"/>
          <p:cNvSpPr>
            <a:spLocks noGrp="1"/>
          </p:cNvSpPr>
          <p:nvPr>
            <p:ph type="body" sz="half" idx="2"/>
          </p:nvPr>
        </p:nvSpPr>
        <p:spPr/>
        <p:txBody>
          <a:bodyPr>
            <a:normAutofit/>
          </a:bodyPr>
          <a:lstStyle/>
          <a:p>
            <a:r>
              <a:rPr lang="en-AU" sz="2400" dirty="0" smtClean="0"/>
              <a:t>How would changing systems affect the balance?</a:t>
            </a:r>
          </a:p>
          <a:p>
            <a:endParaRPr lang="en-AU" sz="2400" dirty="0" smtClean="0"/>
          </a:p>
          <a:p>
            <a:r>
              <a:rPr lang="en-AU" sz="2400" dirty="0" smtClean="0"/>
              <a:t>Example of youth employment: If apprenticeship is changed to primarily combat youth unemployment, would the other goals be compromised?</a:t>
            </a:r>
            <a:endParaRPr lang="en-AU" sz="2400" dirty="0"/>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1445599611"/>
              </p:ext>
            </p:extLst>
          </p:nvPr>
        </p:nvGraphicFramePr>
        <p:xfrm>
          <a:off x="5081451" y="457201"/>
          <a:ext cx="6273937" cy="5943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5838223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AU" altLang="en-US" smtClean="0"/>
              <a:t>What is an apprenticeship?</a:t>
            </a:r>
          </a:p>
        </p:txBody>
      </p:sp>
      <p:sp>
        <p:nvSpPr>
          <p:cNvPr id="6147" name="Rectangle 3"/>
          <p:cNvSpPr>
            <a:spLocks noGrp="1" noChangeArrowheads="1"/>
          </p:cNvSpPr>
          <p:nvPr>
            <p:ph idx="1"/>
          </p:nvPr>
        </p:nvSpPr>
        <p:spPr/>
        <p:txBody>
          <a:bodyPr rtlCol="0">
            <a:normAutofit fontScale="92500"/>
          </a:bodyPr>
          <a:lstStyle/>
          <a:p>
            <a:pPr>
              <a:buNone/>
              <a:defRPr/>
            </a:pPr>
            <a:r>
              <a:rPr lang="en-AU" altLang="en-US" sz="2600" b="1" dirty="0">
                <a:solidFill>
                  <a:schemeClr val="tx1">
                    <a:lumMod val="75000"/>
                    <a:lumOff val="25000"/>
                  </a:schemeClr>
                </a:solidFill>
              </a:rPr>
              <a:t>May</a:t>
            </a:r>
            <a:r>
              <a:rPr lang="en-AU" altLang="en-US" sz="2600" dirty="0">
                <a:solidFill>
                  <a:schemeClr val="tx1">
                    <a:lumMod val="75000"/>
                    <a:lumOff val="25000"/>
                  </a:schemeClr>
                </a:solidFill>
              </a:rPr>
              <a:t> include some or all of these features:</a:t>
            </a:r>
          </a:p>
          <a:p>
            <a:pPr marL="1071563" indent="-627063">
              <a:defRPr/>
            </a:pPr>
            <a:r>
              <a:rPr lang="en-AU" altLang="en-US" sz="2600" dirty="0">
                <a:solidFill>
                  <a:schemeClr val="tx1">
                    <a:lumMod val="75000"/>
                    <a:lumOff val="25000"/>
                  </a:schemeClr>
                </a:solidFill>
              </a:rPr>
              <a:t>A lengthy period of learning </a:t>
            </a:r>
            <a:r>
              <a:rPr lang="en-AU" altLang="en-US" sz="2600" dirty="0" smtClean="0">
                <a:solidFill>
                  <a:schemeClr val="tx1">
                    <a:lumMod val="75000"/>
                    <a:lumOff val="25000"/>
                  </a:schemeClr>
                </a:solidFill>
              </a:rPr>
              <a:t>e.g. </a:t>
            </a:r>
            <a:r>
              <a:rPr lang="en-AU" altLang="en-US" sz="2600" dirty="0">
                <a:solidFill>
                  <a:schemeClr val="tx1">
                    <a:lumMod val="75000"/>
                    <a:lumOff val="25000"/>
                  </a:schemeClr>
                </a:solidFill>
              </a:rPr>
              <a:t>3 years;</a:t>
            </a:r>
          </a:p>
          <a:p>
            <a:pPr marL="1071563" indent="-627063">
              <a:defRPr/>
            </a:pPr>
            <a:r>
              <a:rPr lang="en-AU" altLang="en-US" sz="2600" dirty="0">
                <a:solidFill>
                  <a:schemeClr val="tx1">
                    <a:lumMod val="75000"/>
                    <a:lumOff val="25000"/>
                  </a:schemeClr>
                </a:solidFill>
              </a:rPr>
              <a:t>An employment contract;</a:t>
            </a:r>
          </a:p>
          <a:p>
            <a:pPr marL="1071563" indent="-627063">
              <a:defRPr/>
            </a:pPr>
            <a:r>
              <a:rPr lang="en-AU" altLang="en-US" sz="2600" dirty="0">
                <a:solidFill>
                  <a:schemeClr val="tx1">
                    <a:lumMod val="75000"/>
                    <a:lumOff val="25000"/>
                  </a:schemeClr>
                </a:solidFill>
              </a:rPr>
              <a:t>A combination of on and off the job (</a:t>
            </a:r>
            <a:r>
              <a:rPr lang="en-AU" altLang="en-US" sz="2600" dirty="0" smtClean="0">
                <a:solidFill>
                  <a:schemeClr val="tx1">
                    <a:lumMod val="75000"/>
                    <a:lumOff val="25000"/>
                  </a:schemeClr>
                </a:solidFill>
              </a:rPr>
              <a:t>i.e. </a:t>
            </a:r>
            <a:r>
              <a:rPr lang="en-AU" altLang="en-US" sz="2600" dirty="0">
                <a:solidFill>
                  <a:schemeClr val="tx1">
                    <a:lumMod val="75000"/>
                    <a:lumOff val="25000"/>
                  </a:schemeClr>
                </a:solidFill>
              </a:rPr>
              <a:t>college-based) learning; theoretical and practical learning;</a:t>
            </a:r>
          </a:p>
          <a:p>
            <a:pPr marL="1071563" indent="-627063">
              <a:defRPr/>
            </a:pPr>
            <a:r>
              <a:rPr lang="en-AU" altLang="en-US" sz="2600" dirty="0">
                <a:solidFill>
                  <a:schemeClr val="tx1">
                    <a:lumMod val="75000"/>
                    <a:lumOff val="25000"/>
                  </a:schemeClr>
                </a:solidFill>
              </a:rPr>
              <a:t>A qualification gained through college, </a:t>
            </a:r>
            <a:r>
              <a:rPr lang="en-AU" altLang="en-US" sz="2600" dirty="0" smtClean="0">
                <a:solidFill>
                  <a:schemeClr val="tx1">
                    <a:lumMod val="75000"/>
                    <a:lumOff val="25000"/>
                  </a:schemeClr>
                </a:solidFill>
              </a:rPr>
              <a:t>at </a:t>
            </a:r>
            <a:r>
              <a:rPr lang="en-AU" altLang="en-US" sz="2600" dirty="0">
                <a:solidFill>
                  <a:schemeClr val="tx1">
                    <a:lumMod val="75000"/>
                    <a:lumOff val="25000"/>
                  </a:schemeClr>
                </a:solidFill>
              </a:rPr>
              <a:t>sub-degree level;</a:t>
            </a:r>
          </a:p>
          <a:p>
            <a:pPr marL="1071563" indent="-627063">
              <a:defRPr/>
            </a:pPr>
            <a:r>
              <a:rPr lang="en-AU" altLang="en-US" sz="2600" dirty="0">
                <a:solidFill>
                  <a:schemeClr val="tx1">
                    <a:lumMod val="75000"/>
                    <a:lumOff val="25000"/>
                  </a:schemeClr>
                </a:solidFill>
              </a:rPr>
              <a:t>Restricted to designated occupations;</a:t>
            </a:r>
          </a:p>
          <a:p>
            <a:pPr marL="1071563" indent="-627063">
              <a:defRPr/>
            </a:pPr>
            <a:r>
              <a:rPr lang="en-AU" altLang="en-US" sz="2600" dirty="0">
                <a:solidFill>
                  <a:schemeClr val="tx1">
                    <a:lumMod val="75000"/>
                    <a:lumOff val="25000"/>
                  </a:schemeClr>
                </a:solidFill>
              </a:rPr>
              <a:t>Overseen by governments</a:t>
            </a:r>
            <a:r>
              <a:rPr lang="en-AU" altLang="en-US" sz="2600" dirty="0" smtClean="0">
                <a:solidFill>
                  <a:schemeClr val="tx1">
                    <a:lumMod val="75000"/>
                    <a:lumOff val="25000"/>
                  </a:schemeClr>
                </a:solidFill>
              </a:rPr>
              <a:t>.</a:t>
            </a:r>
          </a:p>
          <a:p>
            <a:pPr marL="0" indent="0">
              <a:buNone/>
              <a:defRPr/>
            </a:pPr>
            <a:r>
              <a:rPr lang="en-AU" altLang="en-US" sz="2400" i="1" dirty="0" smtClean="0"/>
              <a:t>Recent comparative studies show great differences among countries: </a:t>
            </a:r>
            <a:r>
              <a:rPr lang="en-AU" sz="2400" i="1" dirty="0"/>
              <a:t>Chankseliani, Keep </a:t>
            </a:r>
            <a:r>
              <a:rPr lang="en-AU" sz="2400" i="1" dirty="0" smtClean="0"/>
              <a:t>&amp; </a:t>
            </a:r>
            <a:r>
              <a:rPr lang="en-AU" sz="2400" i="1" dirty="0"/>
              <a:t>Wilde (2017); Fazio, Fernández-Coto </a:t>
            </a:r>
            <a:r>
              <a:rPr lang="en-AU" sz="2400" i="1" dirty="0" smtClean="0"/>
              <a:t>&amp; </a:t>
            </a:r>
            <a:r>
              <a:rPr lang="en-AU" sz="2400" i="1" dirty="0"/>
              <a:t>Ripani (2016</a:t>
            </a:r>
            <a:r>
              <a:rPr lang="en-AU" sz="2400" i="1" dirty="0" smtClean="0"/>
              <a:t>); and Smith &amp; Brennan </a:t>
            </a:r>
            <a:r>
              <a:rPr lang="en-AU" sz="2400" i="1" dirty="0"/>
              <a:t>Kemmis (</a:t>
            </a:r>
            <a:r>
              <a:rPr lang="en-AU" sz="2400" i="1" dirty="0" smtClean="0"/>
              <a:t>2013)</a:t>
            </a:r>
            <a:endParaRPr lang="en-AU" altLang="en-US" sz="2400" i="1" dirty="0"/>
          </a:p>
          <a:p>
            <a:pPr>
              <a:buFont typeface="Wingdings 3" charset="2"/>
              <a:buChar char=""/>
              <a:defRPr/>
            </a:pPr>
            <a:endParaRPr lang="en-AU" altLang="en-US" sz="2600" dirty="0">
              <a:solidFill>
                <a:schemeClr val="tx1">
                  <a:lumMod val="75000"/>
                  <a:lumOff val="25000"/>
                </a:schemeClr>
              </a:solidFill>
            </a:endParaRPr>
          </a:p>
          <a:p>
            <a:pPr>
              <a:buFont typeface="Wingdings 3" charset="2"/>
              <a:buChar char=""/>
              <a:defRPr/>
            </a:pPr>
            <a:endParaRPr lang="en-AU" altLang="en-US" sz="2600" dirty="0">
              <a:solidFill>
                <a:schemeClr val="tx1">
                  <a:lumMod val="75000"/>
                  <a:lumOff val="25000"/>
                </a:schemeClr>
              </a:solidFill>
            </a:endParaRPr>
          </a:p>
        </p:txBody>
      </p:sp>
    </p:spTree>
    <p:extLst>
      <p:ext uri="{BB962C8B-B14F-4D97-AF65-F5344CB8AC3E}">
        <p14:creationId xmlns:p14="http://schemas.microsoft.com/office/powerpoint/2010/main" val="339733872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fontScale="90000"/>
          </a:bodyPr>
          <a:lstStyle/>
          <a:p>
            <a:r>
              <a:rPr lang="en-AU" altLang="en-US" dirty="0" smtClean="0"/>
              <a:t/>
            </a:r>
            <a:br>
              <a:rPr lang="en-AU" altLang="en-US" dirty="0" smtClean="0"/>
            </a:br>
            <a:r>
              <a:rPr lang="en-AU" altLang="en-US" dirty="0" smtClean="0"/>
              <a:t>The INAP network: Int</a:t>
            </a:r>
            <a:r>
              <a:rPr lang="en-AU" dirty="0" smtClean="0"/>
              <a:t>ernational Network on Innovative Apprenticeship</a:t>
            </a:r>
            <a:r>
              <a:rPr lang="en-AU" altLang="en-US" dirty="0" smtClean="0"/>
              <a:t/>
            </a:r>
            <a:br>
              <a:rPr lang="en-AU" altLang="en-US" dirty="0" smtClean="0"/>
            </a:br>
            <a:endParaRPr lang="en-AU" altLang="en-US" dirty="0" smtClean="0"/>
          </a:p>
        </p:txBody>
      </p:sp>
      <p:sp>
        <p:nvSpPr>
          <p:cNvPr id="22531" name="Rectangle 3"/>
          <p:cNvSpPr>
            <a:spLocks noGrp="1" noChangeArrowheads="1"/>
          </p:cNvSpPr>
          <p:nvPr>
            <p:ph idx="1"/>
          </p:nvPr>
        </p:nvSpPr>
        <p:spPr/>
        <p:txBody>
          <a:bodyPr/>
          <a:lstStyle/>
          <a:p>
            <a:r>
              <a:rPr lang="en-AU" altLang="en-US" dirty="0" smtClean="0"/>
              <a:t>Established 2006 to examine best practice in apprenticeships internationally;</a:t>
            </a:r>
          </a:p>
          <a:p>
            <a:r>
              <a:rPr lang="en-AU" altLang="en-US" dirty="0" smtClean="0"/>
              <a:t>Aimed at use of research evidence in apprenticeship policy;</a:t>
            </a:r>
          </a:p>
          <a:p>
            <a:r>
              <a:rPr lang="en-AU" altLang="en-US" dirty="0" smtClean="0"/>
              <a:t>Our 8</a:t>
            </a:r>
            <a:r>
              <a:rPr lang="en-AU" altLang="en-US" baseline="30000" dirty="0" smtClean="0"/>
              <a:t>th</a:t>
            </a:r>
            <a:r>
              <a:rPr lang="en-AU" altLang="en-US" dirty="0" smtClean="0"/>
              <a:t> conference is in Konstanz in March 21</a:t>
            </a:r>
            <a:r>
              <a:rPr lang="en-AU" altLang="en-US" baseline="30000" dirty="0" smtClean="0"/>
              <a:t>st</a:t>
            </a:r>
            <a:r>
              <a:rPr lang="en-AU" altLang="en-US" dirty="0" smtClean="0"/>
              <a:t>-22</a:t>
            </a:r>
            <a:r>
              <a:rPr lang="en-AU" altLang="en-US" baseline="30000" dirty="0" smtClean="0"/>
              <a:t>nd</a:t>
            </a:r>
            <a:r>
              <a:rPr lang="en-AU" altLang="en-US" dirty="0" smtClean="0"/>
              <a:t> 2019 (TBC).</a:t>
            </a:r>
          </a:p>
          <a:p>
            <a:pPr marL="0" indent="0">
              <a:buNone/>
            </a:pPr>
            <a:r>
              <a:rPr lang="en-AU" altLang="en-US" dirty="0" smtClean="0">
                <a:hlinkClick r:id="rId2"/>
              </a:rPr>
              <a:t>http://www.inap.uni-bremen.de/</a:t>
            </a:r>
            <a:endParaRPr lang="en-AU" altLang="en-US" dirty="0" smtClean="0"/>
          </a:p>
          <a:p>
            <a:pPr marL="0" indent="0">
              <a:buNone/>
            </a:pPr>
            <a:endParaRPr lang="en-AU" altLang="en-US" dirty="0"/>
          </a:p>
          <a:p>
            <a:pPr marL="0" indent="0">
              <a:buNone/>
            </a:pPr>
            <a:r>
              <a:rPr lang="en-AU" altLang="en-US" smtClean="0"/>
              <a:t>Erica Smith: e.smith@federation.edu.au</a:t>
            </a:r>
            <a:endParaRPr lang="en-AU" altLang="en-US" dirty="0" smtClean="0"/>
          </a:p>
          <a:p>
            <a:endParaRPr lang="en-AU" altLang="en-US" dirty="0" smtClean="0"/>
          </a:p>
        </p:txBody>
      </p:sp>
    </p:spTree>
    <p:extLst>
      <p:ext uri="{BB962C8B-B14F-4D97-AF65-F5344CB8AC3E}">
        <p14:creationId xmlns:p14="http://schemas.microsoft.com/office/powerpoint/2010/main" val="246227883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smtClean="0"/>
              <a:t>Examples of variability </a:t>
            </a:r>
            <a:r>
              <a:rPr lang="en-AU" sz="2000" i="1" dirty="0" smtClean="0"/>
              <a:t>(Smith, Brennan Kemmis et al) </a:t>
            </a:r>
            <a:endParaRPr lang="en-AU" sz="2000" i="1" dirty="0"/>
          </a:p>
        </p:txBody>
      </p:sp>
      <p:pic>
        <p:nvPicPr>
          <p:cNvPr id="11" name="Content Placeholder 10"/>
          <p:cNvPicPr>
            <a:picLocks noGrp="1" noChangeAspect="1"/>
          </p:cNvPicPr>
          <p:nvPr>
            <p:ph idx="1"/>
          </p:nvPr>
        </p:nvPicPr>
        <p:blipFill>
          <a:blip r:embed="rId2"/>
          <a:stretch>
            <a:fillRect/>
          </a:stretch>
        </p:blipFill>
        <p:spPr>
          <a:xfrm>
            <a:off x="545017" y="1549443"/>
            <a:ext cx="10959275" cy="4316785"/>
          </a:xfrm>
          <a:prstGeom prst="rect">
            <a:avLst/>
          </a:prstGeom>
        </p:spPr>
      </p:pic>
    </p:spTree>
    <p:extLst>
      <p:ext uri="{BB962C8B-B14F-4D97-AF65-F5344CB8AC3E}">
        <p14:creationId xmlns:p14="http://schemas.microsoft.com/office/powerpoint/2010/main" val="227128748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GB" altLang="en-US" dirty="0" smtClean="0"/>
              <a:t>What do apprenticeships mean to people?</a:t>
            </a:r>
            <a:br>
              <a:rPr lang="en-GB" altLang="en-US" dirty="0" smtClean="0"/>
            </a:br>
            <a:r>
              <a:rPr lang="en-GB" altLang="en-US" sz="2800" dirty="0" smtClean="0"/>
              <a:t>(and young people’s parents)?</a:t>
            </a:r>
            <a:endParaRPr lang="en-US" altLang="en-US" sz="2800" dirty="0" smtClean="0"/>
          </a:p>
        </p:txBody>
      </p:sp>
      <p:sp>
        <p:nvSpPr>
          <p:cNvPr id="7171" name="Content Placeholder 2"/>
          <p:cNvSpPr>
            <a:spLocks noGrp="1"/>
          </p:cNvSpPr>
          <p:nvPr>
            <p:ph idx="1"/>
          </p:nvPr>
        </p:nvSpPr>
        <p:spPr/>
        <p:txBody>
          <a:bodyPr rtlCol="0">
            <a:normAutofit/>
          </a:bodyPr>
          <a:lstStyle/>
          <a:p>
            <a:pPr>
              <a:defRPr/>
            </a:pPr>
            <a:r>
              <a:rPr lang="en-GB" altLang="en-US" sz="3200" dirty="0">
                <a:solidFill>
                  <a:schemeClr val="tx1">
                    <a:lumMod val="75000"/>
                    <a:lumOff val="25000"/>
                  </a:schemeClr>
                </a:solidFill>
              </a:rPr>
              <a:t>Learning from an experienced worker;</a:t>
            </a:r>
          </a:p>
          <a:p>
            <a:pPr>
              <a:defRPr/>
            </a:pPr>
            <a:r>
              <a:rPr lang="en-GB" altLang="en-US" sz="3200" dirty="0">
                <a:solidFill>
                  <a:schemeClr val="tx1">
                    <a:lumMod val="75000"/>
                    <a:lumOff val="25000"/>
                  </a:schemeClr>
                </a:solidFill>
              </a:rPr>
              <a:t>Enculturation into an occupation;</a:t>
            </a:r>
          </a:p>
          <a:p>
            <a:pPr>
              <a:defRPr/>
            </a:pPr>
            <a:r>
              <a:rPr lang="en-GB" altLang="en-US" sz="3200" dirty="0">
                <a:solidFill>
                  <a:schemeClr val="tx1">
                    <a:lumMod val="75000"/>
                    <a:lumOff val="25000"/>
                  </a:schemeClr>
                </a:solidFill>
              </a:rPr>
              <a:t>A passage into adulthood;</a:t>
            </a:r>
          </a:p>
          <a:p>
            <a:pPr>
              <a:defRPr/>
            </a:pPr>
            <a:r>
              <a:rPr lang="en-GB" altLang="en-US" sz="3200" dirty="0">
                <a:solidFill>
                  <a:schemeClr val="tx1">
                    <a:lumMod val="75000"/>
                    <a:lumOff val="25000"/>
                  </a:schemeClr>
                </a:solidFill>
              </a:rPr>
              <a:t>A ‘ticket’ for earning a living throughout life.</a:t>
            </a:r>
          </a:p>
          <a:p>
            <a:pPr>
              <a:buFont typeface="Wingdings 3" charset="2"/>
              <a:buChar char=""/>
              <a:defRPr/>
            </a:pPr>
            <a:endParaRPr lang="en-GB" altLang="en-US" dirty="0" smtClean="0">
              <a:solidFill>
                <a:schemeClr val="tx1">
                  <a:lumMod val="75000"/>
                  <a:lumOff val="25000"/>
                </a:schemeClr>
              </a:solidFill>
            </a:endParaRPr>
          </a:p>
          <a:p>
            <a:pPr>
              <a:buFont typeface="Wingdings 3" charset="2"/>
              <a:buChar char=""/>
              <a:defRPr/>
            </a:pPr>
            <a:endParaRPr lang="en-US" altLang="en-US" dirty="0" smtClean="0">
              <a:solidFill>
                <a:schemeClr val="tx1">
                  <a:lumMod val="75000"/>
                  <a:lumOff val="25000"/>
                </a:schemeClr>
              </a:solidFill>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2423" y="4158573"/>
            <a:ext cx="4700995" cy="2451233"/>
          </a:xfrm>
          <a:prstGeom prst="rect">
            <a:avLst/>
          </a:prstGeom>
        </p:spPr>
      </p:pic>
    </p:spTree>
    <p:extLst>
      <p:ext uri="{BB962C8B-B14F-4D97-AF65-F5344CB8AC3E}">
        <p14:creationId xmlns:p14="http://schemas.microsoft.com/office/powerpoint/2010/main" val="34014914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AU" altLang="en-US" sz="3800" u="sng"/>
              <a:t>WHY</a:t>
            </a:r>
            <a:r>
              <a:rPr lang="en-AU" altLang="en-US" sz="3800"/>
              <a:t> do governments encourage apprenticeship?</a:t>
            </a:r>
          </a:p>
        </p:txBody>
      </p:sp>
      <p:sp>
        <p:nvSpPr>
          <p:cNvPr id="11267" name="Rectangle 3"/>
          <p:cNvSpPr>
            <a:spLocks noGrp="1" noChangeArrowheads="1"/>
          </p:cNvSpPr>
          <p:nvPr>
            <p:ph idx="1"/>
          </p:nvPr>
        </p:nvSpPr>
        <p:spPr/>
        <p:txBody>
          <a:bodyPr/>
          <a:lstStyle/>
          <a:p>
            <a:r>
              <a:rPr lang="en-AU" altLang="en-US" dirty="0" smtClean="0"/>
              <a:t>Aid ‘school to full-time-work’ transition;</a:t>
            </a:r>
          </a:p>
          <a:p>
            <a:r>
              <a:rPr lang="en-AU" altLang="en-US" dirty="0" smtClean="0"/>
              <a:t>Assist with labour force participation for disadvantaged groups;</a:t>
            </a:r>
          </a:p>
          <a:p>
            <a:r>
              <a:rPr lang="en-AU" altLang="en-US" dirty="0" smtClean="0"/>
              <a:t>Help people climb qualification ladders;</a:t>
            </a:r>
          </a:p>
          <a:p>
            <a:r>
              <a:rPr lang="en-AU" altLang="en-US" dirty="0" smtClean="0"/>
              <a:t>Provide a supply of skilled workers;</a:t>
            </a:r>
          </a:p>
          <a:p>
            <a:r>
              <a:rPr lang="en-AU" altLang="en-US" dirty="0" smtClean="0"/>
              <a:t>Gain engagement of industry/employers and trade unions in the education system.</a:t>
            </a:r>
          </a:p>
        </p:txBody>
      </p:sp>
    </p:spTree>
    <p:extLst>
      <p:ext uri="{BB962C8B-B14F-4D97-AF65-F5344CB8AC3E}">
        <p14:creationId xmlns:p14="http://schemas.microsoft.com/office/powerpoint/2010/main" val="26058977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8641"/>
            <a:ext cx="9144000" cy="1080119"/>
          </a:xfrm>
        </p:spPr>
        <p:txBody>
          <a:bodyPr>
            <a:normAutofit/>
          </a:bodyPr>
          <a:lstStyle/>
          <a:p>
            <a:r>
              <a:rPr lang="en-AU" sz="3600" dirty="0"/>
              <a:t>Societal expectations</a:t>
            </a:r>
          </a:p>
        </p:txBody>
      </p:sp>
      <p:pic>
        <p:nvPicPr>
          <p:cNvPr id="1028" name="Picture 4" descr="F:\avetra slide\secure jo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176" y="4693249"/>
            <a:ext cx="2066408" cy="1549806"/>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028268" y="6163852"/>
            <a:ext cx="2582928" cy="646331"/>
          </a:xfrm>
          <a:prstGeom prst="rect">
            <a:avLst/>
          </a:prstGeom>
          <a:noFill/>
        </p:spPr>
        <p:txBody>
          <a:bodyPr wrap="square" rtlCol="0">
            <a:spAutoFit/>
          </a:bodyPr>
          <a:lstStyle/>
          <a:p>
            <a:r>
              <a:rPr lang="en-AU" b="1" dirty="0"/>
              <a:t>Parents: Get children into a secure job.</a:t>
            </a:r>
          </a:p>
        </p:txBody>
      </p:sp>
      <p:pic>
        <p:nvPicPr>
          <p:cNvPr id="1029" name="Picture 5" descr="F:\avetra slide\trade unions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2046" y="3879366"/>
            <a:ext cx="2228111" cy="16710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802045" y="5612445"/>
            <a:ext cx="2630210" cy="923330"/>
          </a:xfrm>
          <a:prstGeom prst="rect">
            <a:avLst/>
          </a:prstGeom>
          <a:noFill/>
        </p:spPr>
        <p:txBody>
          <a:bodyPr wrap="square" rtlCol="0">
            <a:spAutoFit/>
          </a:bodyPr>
          <a:lstStyle/>
          <a:p>
            <a:r>
              <a:rPr lang="en-AU" b="1" dirty="0"/>
              <a:t>Trade unions: Improve working conditions through apprenticeships</a:t>
            </a:r>
          </a:p>
        </p:txBody>
      </p:sp>
      <p:pic>
        <p:nvPicPr>
          <p:cNvPr id="1030" name="Picture 6" descr="F:\avetra slide\secure job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02045" y="1131590"/>
            <a:ext cx="2286000" cy="17145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945485" y="2954715"/>
            <a:ext cx="2278307" cy="646331"/>
          </a:xfrm>
          <a:prstGeom prst="rect">
            <a:avLst/>
          </a:prstGeom>
          <a:noFill/>
        </p:spPr>
        <p:txBody>
          <a:bodyPr wrap="square" rtlCol="0">
            <a:spAutoFit/>
          </a:bodyPr>
          <a:lstStyle/>
          <a:p>
            <a:r>
              <a:rPr lang="en-AU" b="1" dirty="0"/>
              <a:t>Countries: Solve youth unemployment</a:t>
            </a:r>
          </a:p>
        </p:txBody>
      </p:sp>
      <p:pic>
        <p:nvPicPr>
          <p:cNvPr id="1031" name="Picture 7" descr="F:\avetra slide\addressing youth unrest and crime.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087653" y="1071228"/>
            <a:ext cx="1917034" cy="1883486"/>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8087653" y="3039240"/>
            <a:ext cx="1917034" cy="923330"/>
          </a:xfrm>
          <a:prstGeom prst="rect">
            <a:avLst/>
          </a:prstGeom>
          <a:noFill/>
        </p:spPr>
        <p:txBody>
          <a:bodyPr wrap="square" rtlCol="0">
            <a:spAutoFit/>
          </a:bodyPr>
          <a:lstStyle/>
          <a:p>
            <a:r>
              <a:rPr lang="en-AU" b="1" dirty="0"/>
              <a:t>Countries: Address youth disengagement</a:t>
            </a:r>
          </a:p>
        </p:txBody>
      </p:sp>
      <p:sp>
        <p:nvSpPr>
          <p:cNvPr id="3" name="Oval 2"/>
          <p:cNvSpPr/>
          <p:nvPr/>
        </p:nvSpPr>
        <p:spPr>
          <a:xfrm>
            <a:off x="4583832" y="1412776"/>
            <a:ext cx="2914570" cy="3302130"/>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extBox 5"/>
          <p:cNvSpPr txBox="1"/>
          <p:nvPr/>
        </p:nvSpPr>
        <p:spPr>
          <a:xfrm>
            <a:off x="4432255" y="1734386"/>
            <a:ext cx="3066146" cy="584775"/>
          </a:xfrm>
          <a:prstGeom prst="rect">
            <a:avLst/>
          </a:prstGeom>
          <a:noFill/>
        </p:spPr>
        <p:txBody>
          <a:bodyPr wrap="square" rtlCol="0">
            <a:spAutoFit/>
          </a:bodyPr>
          <a:lstStyle/>
          <a:p>
            <a:pPr algn="ctr"/>
            <a:r>
              <a:rPr lang="en-AU" sz="3200" dirty="0"/>
              <a:t>Apprentices</a:t>
            </a:r>
          </a:p>
        </p:txBody>
      </p:sp>
      <p:pic>
        <p:nvPicPr>
          <p:cNvPr id="1027" name="Picture 3" descr="F:\avetra slide\Male apprentice\male 1.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43319" y="2390734"/>
            <a:ext cx="1222009" cy="183035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avetra slide\Female apprentice\female 3.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966446" y="2390733"/>
            <a:ext cx="1644751" cy="109650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924110" y="4454979"/>
            <a:ext cx="1122061" cy="16743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9130413" y="4451259"/>
            <a:ext cx="1290665" cy="2031325"/>
          </a:xfrm>
          <a:prstGeom prst="rect">
            <a:avLst/>
          </a:prstGeom>
          <a:noFill/>
        </p:spPr>
        <p:txBody>
          <a:bodyPr wrap="square" rtlCol="0">
            <a:spAutoFit/>
          </a:bodyPr>
          <a:lstStyle/>
          <a:p>
            <a:r>
              <a:rPr lang="en-AU" b="1" dirty="0"/>
              <a:t>Help women and workers in the informal economy</a:t>
            </a:r>
          </a:p>
        </p:txBody>
      </p:sp>
    </p:spTree>
    <p:extLst>
      <p:ext uri="{BB962C8B-B14F-4D97-AF65-F5344CB8AC3E}">
        <p14:creationId xmlns:p14="http://schemas.microsoft.com/office/powerpoint/2010/main" val="154849536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88641"/>
            <a:ext cx="9144000" cy="1080119"/>
          </a:xfrm>
        </p:spPr>
        <p:txBody>
          <a:bodyPr>
            <a:normAutofit/>
          </a:bodyPr>
          <a:lstStyle/>
          <a:p>
            <a:r>
              <a:rPr lang="en-AU" sz="3600" dirty="0"/>
              <a:t>Economic expectations</a:t>
            </a:r>
          </a:p>
        </p:txBody>
      </p:sp>
      <p:sp>
        <p:nvSpPr>
          <p:cNvPr id="4" name="TextBox 3"/>
          <p:cNvSpPr txBox="1"/>
          <p:nvPr/>
        </p:nvSpPr>
        <p:spPr>
          <a:xfrm>
            <a:off x="7248128" y="5975161"/>
            <a:ext cx="2927080" cy="646331"/>
          </a:xfrm>
          <a:prstGeom prst="rect">
            <a:avLst/>
          </a:prstGeom>
          <a:noFill/>
        </p:spPr>
        <p:txBody>
          <a:bodyPr wrap="square" rtlCol="0">
            <a:spAutoFit/>
          </a:bodyPr>
          <a:lstStyle/>
          <a:p>
            <a:r>
              <a:rPr lang="en-AU" b="1" dirty="0"/>
              <a:t>Companies: Improve productivity and profits</a:t>
            </a:r>
          </a:p>
        </p:txBody>
      </p:sp>
      <p:sp>
        <p:nvSpPr>
          <p:cNvPr id="5" name="TextBox 4"/>
          <p:cNvSpPr txBox="1"/>
          <p:nvPr/>
        </p:nvSpPr>
        <p:spPr>
          <a:xfrm>
            <a:off x="1687266" y="5982881"/>
            <a:ext cx="4100738" cy="369332"/>
          </a:xfrm>
          <a:prstGeom prst="rect">
            <a:avLst/>
          </a:prstGeom>
          <a:noFill/>
        </p:spPr>
        <p:txBody>
          <a:bodyPr wrap="none" rtlCol="0">
            <a:spAutoFit/>
          </a:bodyPr>
          <a:lstStyle/>
          <a:p>
            <a:r>
              <a:rPr lang="en-AU" b="1" dirty="0"/>
              <a:t>Countries: International Competitiveness</a:t>
            </a:r>
          </a:p>
        </p:txBody>
      </p:sp>
      <p:sp>
        <p:nvSpPr>
          <p:cNvPr id="7" name="TextBox 6"/>
          <p:cNvSpPr txBox="1"/>
          <p:nvPr/>
        </p:nvSpPr>
        <p:spPr>
          <a:xfrm>
            <a:off x="1803213" y="3201871"/>
            <a:ext cx="1999120" cy="923330"/>
          </a:xfrm>
          <a:prstGeom prst="rect">
            <a:avLst/>
          </a:prstGeom>
          <a:noFill/>
        </p:spPr>
        <p:txBody>
          <a:bodyPr wrap="square" rtlCol="0">
            <a:spAutoFit/>
          </a:bodyPr>
          <a:lstStyle/>
          <a:p>
            <a:r>
              <a:rPr lang="en-AU" b="1" dirty="0"/>
              <a:t>Companies: Develop future managers</a:t>
            </a:r>
          </a:p>
        </p:txBody>
      </p:sp>
      <p:sp>
        <p:nvSpPr>
          <p:cNvPr id="8" name="TextBox 7"/>
          <p:cNvSpPr txBox="1"/>
          <p:nvPr/>
        </p:nvSpPr>
        <p:spPr>
          <a:xfrm>
            <a:off x="8211632" y="2951860"/>
            <a:ext cx="1963576" cy="646331"/>
          </a:xfrm>
          <a:prstGeom prst="rect">
            <a:avLst/>
          </a:prstGeom>
          <a:noFill/>
        </p:spPr>
        <p:txBody>
          <a:bodyPr wrap="square" rtlCol="0">
            <a:spAutoFit/>
          </a:bodyPr>
          <a:lstStyle/>
          <a:p>
            <a:r>
              <a:rPr lang="en-AU" b="1" dirty="0"/>
              <a:t>Companies: A well trained workforce</a:t>
            </a:r>
          </a:p>
        </p:txBody>
      </p:sp>
      <p:pic>
        <p:nvPicPr>
          <p:cNvPr id="1033" name="Picture 9" descr="F:\avetra slide\international competitveness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0947" y="4347340"/>
            <a:ext cx="2483165" cy="170142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avetra slide\Develop future manager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04841" y="1289007"/>
            <a:ext cx="2258733" cy="191286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F:\avetra slide\improve productivity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32008" y="4125202"/>
            <a:ext cx="2743200" cy="1666875"/>
          </a:xfrm>
          <a:prstGeom prst="rect">
            <a:avLst/>
          </a:prstGeom>
          <a:noFill/>
          <a:extLst>
            <a:ext uri="{909E8E84-426E-40DD-AFC4-6F175D3DCCD1}">
              <a14:hiddenFill xmlns:a14="http://schemas.microsoft.com/office/drawing/2010/main">
                <a:solidFill>
                  <a:srgbClr val="FFFFFF"/>
                </a:solidFill>
              </a14:hiddenFill>
            </a:ext>
          </a:extLst>
        </p:spPr>
      </p:pic>
      <p:sp>
        <p:nvSpPr>
          <p:cNvPr id="14" name="Oval 13"/>
          <p:cNvSpPr/>
          <p:nvPr/>
        </p:nvSpPr>
        <p:spPr>
          <a:xfrm>
            <a:off x="4553708" y="1700809"/>
            <a:ext cx="2878300" cy="3672407"/>
          </a:xfrm>
          <a:prstGeom prst="ellipse">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TextBox 14"/>
          <p:cNvSpPr txBox="1"/>
          <p:nvPr/>
        </p:nvSpPr>
        <p:spPr>
          <a:xfrm>
            <a:off x="4399466" y="2359921"/>
            <a:ext cx="3401322" cy="584775"/>
          </a:xfrm>
          <a:prstGeom prst="rect">
            <a:avLst/>
          </a:prstGeom>
          <a:noFill/>
        </p:spPr>
        <p:txBody>
          <a:bodyPr wrap="square" rtlCol="0">
            <a:spAutoFit/>
          </a:bodyPr>
          <a:lstStyle/>
          <a:p>
            <a:pPr algn="ctr"/>
            <a:r>
              <a:rPr lang="en-AU" sz="3200" dirty="0"/>
              <a:t>Apprentices</a:t>
            </a:r>
          </a:p>
        </p:txBody>
      </p:sp>
      <p:pic>
        <p:nvPicPr>
          <p:cNvPr id="16" name="Picture 3" descr="F:\avetra slide\Male apprentice\male 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53709" y="2944695"/>
            <a:ext cx="1282395" cy="1920803"/>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F:\avetra slide\Female apprentice\female 3.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836103" y="2944695"/>
            <a:ext cx="1742570" cy="1161713"/>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avetra slide\10481735-people-with-workforce-chinese-flag-text-illustration.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61767" y="1281512"/>
            <a:ext cx="2278333" cy="1663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78286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AU" altLang="en-US" dirty="0" smtClean="0"/>
              <a:t>Some (</a:t>
            </a:r>
            <a:r>
              <a:rPr lang="en-AU" altLang="en-US" dirty="0" smtClean="0">
                <a:solidFill>
                  <a:srgbClr val="FF0000"/>
                </a:solidFill>
              </a:rPr>
              <a:t>old</a:t>
            </a:r>
            <a:r>
              <a:rPr lang="en-AU" altLang="en-US" dirty="0" smtClean="0"/>
              <a:t>)</a:t>
            </a:r>
            <a:r>
              <a:rPr lang="en-AU" altLang="en-US" dirty="0" smtClean="0">
                <a:solidFill>
                  <a:srgbClr val="FF0000"/>
                </a:solidFill>
              </a:rPr>
              <a:t> </a:t>
            </a:r>
            <a:r>
              <a:rPr lang="en-AU" altLang="en-US" dirty="0" smtClean="0"/>
              <a:t>questions for the future </a:t>
            </a:r>
            <a:r>
              <a:rPr lang="en-AU" altLang="en-US" b="1" dirty="0" smtClean="0"/>
              <a:t>(1) </a:t>
            </a:r>
            <a:br>
              <a:rPr lang="en-AU" altLang="en-US" b="1" dirty="0" smtClean="0"/>
            </a:br>
            <a:r>
              <a:rPr lang="en-AU" altLang="en-US" sz="2800" dirty="0" smtClean="0"/>
              <a:t>(2011 – my National Apprenticeship Service presentation)</a:t>
            </a:r>
          </a:p>
        </p:txBody>
      </p:sp>
      <p:sp>
        <p:nvSpPr>
          <p:cNvPr id="24579" name="Rectangle 3"/>
          <p:cNvSpPr>
            <a:spLocks noGrp="1" noChangeArrowheads="1"/>
          </p:cNvSpPr>
          <p:nvPr>
            <p:ph idx="1"/>
          </p:nvPr>
        </p:nvSpPr>
        <p:spPr/>
        <p:txBody>
          <a:bodyPr>
            <a:normAutofit fontScale="92500" lnSpcReduction="20000"/>
          </a:bodyPr>
          <a:lstStyle/>
          <a:p>
            <a:r>
              <a:rPr lang="en-AU" altLang="en-US" dirty="0" smtClean="0"/>
              <a:t>If apprenticeships are locally-rooted what are the effects of globalisation?</a:t>
            </a:r>
          </a:p>
          <a:p>
            <a:r>
              <a:rPr lang="en-AU" altLang="en-US" dirty="0" smtClean="0"/>
              <a:t>How do, and should, countries decide between investment in apprenticeships and in higher (university) education?</a:t>
            </a:r>
          </a:p>
          <a:p>
            <a:r>
              <a:rPr lang="en-AU" altLang="en-US" dirty="0" smtClean="0"/>
              <a:t>(linked to the above) How can pathways from apprenticeship to higher education be forged with due regard for differences in pedagogy? </a:t>
            </a:r>
          </a:p>
          <a:p>
            <a:r>
              <a:rPr lang="en-AU" altLang="en-US" dirty="0" smtClean="0"/>
              <a:t>How can apprenticeships avoid widening the gap between ‘haves’ and ‘have nots’? (recruitment, completion)</a:t>
            </a:r>
          </a:p>
          <a:p>
            <a:r>
              <a:rPr lang="en-AU" altLang="en-US" dirty="0" smtClean="0"/>
              <a:t>How can apprenticeships survive periods of recession?</a:t>
            </a:r>
          </a:p>
          <a:p>
            <a:r>
              <a:rPr lang="en-AU" altLang="en-US" dirty="0" smtClean="0"/>
              <a:t>How can apprenticeship systems continue to reconcile the interests of different stakeholders?</a:t>
            </a:r>
          </a:p>
          <a:p>
            <a:r>
              <a:rPr lang="en-AU" altLang="en-US" dirty="0" smtClean="0"/>
              <a:t>How can an occupation-based system reconcile with increasingly flexible careers?</a:t>
            </a:r>
          </a:p>
          <a:p>
            <a:endParaRPr lang="en-AU" altLang="en-US" dirty="0" smtClean="0"/>
          </a:p>
        </p:txBody>
      </p:sp>
    </p:spTree>
    <p:extLst>
      <p:ext uri="{BB962C8B-B14F-4D97-AF65-F5344CB8AC3E}">
        <p14:creationId xmlns:p14="http://schemas.microsoft.com/office/powerpoint/2010/main" val="22655996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AU" altLang="en-US" dirty="0" smtClean="0"/>
              <a:t>Some (</a:t>
            </a:r>
            <a:r>
              <a:rPr lang="en-AU" altLang="en-US" dirty="0" smtClean="0">
                <a:solidFill>
                  <a:srgbClr val="FF0000"/>
                </a:solidFill>
              </a:rPr>
              <a:t>new</a:t>
            </a:r>
            <a:r>
              <a:rPr lang="en-AU" altLang="en-US" dirty="0" smtClean="0"/>
              <a:t>) issues for the future </a:t>
            </a:r>
            <a:r>
              <a:rPr lang="en-AU" altLang="en-US" b="1" dirty="0" smtClean="0"/>
              <a:t>(2) </a:t>
            </a:r>
            <a:r>
              <a:rPr lang="en-AU" altLang="en-US" dirty="0" smtClean="0"/>
              <a:t>(2018)</a:t>
            </a:r>
            <a:endParaRPr lang="en-AU" dirty="0"/>
          </a:p>
        </p:txBody>
      </p:sp>
      <p:sp>
        <p:nvSpPr>
          <p:cNvPr id="5" name="Text Placeholder 4"/>
          <p:cNvSpPr>
            <a:spLocks noGrp="1"/>
          </p:cNvSpPr>
          <p:nvPr>
            <p:ph type="body" idx="1"/>
          </p:nvPr>
        </p:nvSpPr>
        <p:spPr/>
        <p:txBody>
          <a:bodyPr/>
          <a:lstStyle/>
          <a:p>
            <a:r>
              <a:rPr lang="en-AU" dirty="0" smtClean="0"/>
              <a:t>Perennial questions</a:t>
            </a:r>
            <a:endParaRPr lang="en-AU" dirty="0"/>
          </a:p>
        </p:txBody>
      </p:sp>
      <p:sp>
        <p:nvSpPr>
          <p:cNvPr id="6" name="Content Placeholder 5"/>
          <p:cNvSpPr>
            <a:spLocks noGrp="1"/>
          </p:cNvSpPr>
          <p:nvPr>
            <p:ph sz="half" idx="2"/>
          </p:nvPr>
        </p:nvSpPr>
        <p:spPr>
          <a:xfrm>
            <a:off x="839788" y="2505075"/>
            <a:ext cx="4861765" cy="3684588"/>
          </a:xfrm>
        </p:spPr>
        <p:txBody>
          <a:bodyPr/>
          <a:lstStyle/>
          <a:p>
            <a:r>
              <a:rPr lang="en-AU" dirty="0" smtClean="0"/>
              <a:t>Youth unemployment;</a:t>
            </a:r>
          </a:p>
          <a:p>
            <a:r>
              <a:rPr lang="en-AU" dirty="0" smtClean="0"/>
              <a:t>Socio-economic disadvantage;</a:t>
            </a:r>
          </a:p>
          <a:p>
            <a:r>
              <a:rPr lang="en-AU" dirty="0" smtClean="0"/>
              <a:t>Gender inequalities;</a:t>
            </a:r>
          </a:p>
          <a:p>
            <a:r>
              <a:rPr lang="en-AU" dirty="0" smtClean="0"/>
              <a:t>The attractiveness of apprenticeships to young people vis a vis higher education.</a:t>
            </a:r>
          </a:p>
        </p:txBody>
      </p:sp>
      <p:sp>
        <p:nvSpPr>
          <p:cNvPr id="7" name="Text Placeholder 6"/>
          <p:cNvSpPr>
            <a:spLocks noGrp="1"/>
          </p:cNvSpPr>
          <p:nvPr>
            <p:ph type="body" sz="quarter" idx="3"/>
          </p:nvPr>
        </p:nvSpPr>
        <p:spPr/>
        <p:txBody>
          <a:bodyPr/>
          <a:lstStyle/>
          <a:p>
            <a:r>
              <a:rPr lang="en-AU" dirty="0" smtClean="0"/>
              <a:t>New questions</a:t>
            </a:r>
            <a:endParaRPr lang="en-AU" dirty="0"/>
          </a:p>
        </p:txBody>
      </p:sp>
      <p:sp>
        <p:nvSpPr>
          <p:cNvPr id="8" name="Content Placeholder 7"/>
          <p:cNvSpPr>
            <a:spLocks noGrp="1"/>
          </p:cNvSpPr>
          <p:nvPr>
            <p:ph sz="quarter" idx="4"/>
          </p:nvPr>
        </p:nvSpPr>
        <p:spPr>
          <a:xfrm>
            <a:off x="6172200" y="2505075"/>
            <a:ext cx="5540188" cy="3684588"/>
          </a:xfrm>
        </p:spPr>
        <p:txBody>
          <a:bodyPr>
            <a:normAutofit/>
          </a:bodyPr>
          <a:lstStyle/>
          <a:p>
            <a:r>
              <a:rPr lang="en-AU" dirty="0" smtClean="0"/>
              <a:t>‘Industry 4.0’;</a:t>
            </a:r>
          </a:p>
          <a:p>
            <a:r>
              <a:rPr lang="en-AU" dirty="0" smtClean="0"/>
              <a:t>Structural adjustment to economies including ‘leapfrogging’ in developing countries;</a:t>
            </a:r>
          </a:p>
          <a:p>
            <a:r>
              <a:rPr lang="en-AU" dirty="0" smtClean="0"/>
              <a:t>Globalisation of companies;</a:t>
            </a:r>
          </a:p>
          <a:p>
            <a:r>
              <a:rPr lang="en-AU" dirty="0" smtClean="0"/>
              <a:t>Global labour movements – voluntary and involuntary;</a:t>
            </a:r>
          </a:p>
          <a:p>
            <a:r>
              <a:rPr lang="en-AU" dirty="0" smtClean="0"/>
              <a:t>Gig economy.</a:t>
            </a:r>
          </a:p>
          <a:p>
            <a:endParaRPr lang="en-AU" dirty="0"/>
          </a:p>
        </p:txBody>
      </p:sp>
    </p:spTree>
    <p:extLst>
      <p:ext uri="{BB962C8B-B14F-4D97-AF65-F5344CB8AC3E}">
        <p14:creationId xmlns:p14="http://schemas.microsoft.com/office/powerpoint/2010/main" val="19408752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TM03457503[[fn=Quotable]]</Template>
  <TotalTime>228</TotalTime>
  <Words>926</Words>
  <Application>Microsoft Office PowerPoint</Application>
  <PresentationFormat>Widescreen</PresentationFormat>
  <Paragraphs>112</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Calibri Light</vt:lpstr>
      <vt:lpstr>Wingdings 3</vt:lpstr>
      <vt:lpstr>Office Theme</vt:lpstr>
      <vt:lpstr>Some international developments in apprenticeship: Current issues of concern </vt:lpstr>
      <vt:lpstr>What is an apprenticeship?</vt:lpstr>
      <vt:lpstr>Examples of variability (Smith, Brennan Kemmis et al) </vt:lpstr>
      <vt:lpstr>What do apprenticeships mean to people? (and young people’s parents)?</vt:lpstr>
      <vt:lpstr>WHY do governments encourage apprenticeship?</vt:lpstr>
      <vt:lpstr>Societal expectations</vt:lpstr>
      <vt:lpstr>Economic expectations</vt:lpstr>
      <vt:lpstr>Some (old) questions for the future (1)  (2011 – my National Apprenticeship Service presentation)</vt:lpstr>
      <vt:lpstr>Some (new) issues for the future (2) (2018)</vt:lpstr>
      <vt:lpstr>My recent research (Colour-coded for old or new issues)</vt:lpstr>
      <vt:lpstr>‘Industry 4.0’:  Gason engineering, Western Victoria</vt:lpstr>
      <vt:lpstr>Structural adjustment to economies</vt:lpstr>
      <vt:lpstr>Structural adjustment to economies</vt:lpstr>
      <vt:lpstr>  Globalisation of companies: MM2100 Industrial Park High School, near Jakarta  </vt:lpstr>
      <vt:lpstr>Voluntary and involuntary labour movements</vt:lpstr>
      <vt:lpstr>‘Exporting’ and ‘resisting’ countries</vt:lpstr>
      <vt:lpstr>‘Gig economy’: The problem of the missing employer</vt:lpstr>
      <vt:lpstr>Challenges</vt:lpstr>
      <vt:lpstr>A delicate balance </vt:lpstr>
      <vt:lpstr> The INAP network: International Network on Innovative Apprenticeship </vt:lpstr>
    </vt:vector>
  </TitlesOfParts>
  <Company>Federation University Australia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Some international developments in apprenticeship: Current issues of concern </dc:title>
  <dc:creator>Erica Smith</dc:creator>
  <cp:lastModifiedBy>Erica Smith</cp:lastModifiedBy>
  <cp:revision>30</cp:revision>
  <cp:lastPrinted>2018-06-22T06:43:01Z</cp:lastPrinted>
  <dcterms:created xsi:type="dcterms:W3CDTF">2018-06-22T03:13:12Z</dcterms:created>
  <dcterms:modified xsi:type="dcterms:W3CDTF">2018-06-22T07:51:11Z</dcterms:modified>
</cp:coreProperties>
</file>