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4" r:id="rId3"/>
    <p:sldId id="261" r:id="rId4"/>
    <p:sldId id="269" r:id="rId5"/>
    <p:sldId id="268" r:id="rId6"/>
    <p:sldId id="259" r:id="rId7"/>
    <p:sldId id="257" r:id="rId8"/>
    <p:sldId id="270" r:id="rId9"/>
    <p:sldId id="271" r:id="rId10"/>
    <p:sldId id="276" r:id="rId11"/>
    <p:sldId id="265" r:id="rId12"/>
    <p:sldId id="278" r:id="rId13"/>
    <p:sldId id="274" r:id="rId14"/>
    <p:sldId id="272" r:id="rId15"/>
    <p:sldId id="273" r:id="rId16"/>
    <p:sldId id="277"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1345"/>
  </p:normalViewPr>
  <p:slideViewPr>
    <p:cSldViewPr snapToGrid="0" snapToObjects="1">
      <p:cViewPr varScale="1">
        <p:scale>
          <a:sx n="66" d="100"/>
          <a:sy n="66"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A70352-1438-40A7-919B-0498755C55CF}" type="doc">
      <dgm:prSet loTypeId="urn:microsoft.com/office/officeart/2005/8/layout/chart3" loCatId="cycle" qsTypeId="urn:microsoft.com/office/officeart/2005/8/quickstyle/simple1" qsCatId="simple" csTypeId="urn:microsoft.com/office/officeart/2005/8/colors/colorful5" csCatId="colorful" phldr="1"/>
      <dgm:spPr/>
      <dgm:t>
        <a:bodyPr/>
        <a:lstStyle/>
        <a:p>
          <a:endParaRPr lang="en-US"/>
        </a:p>
      </dgm:t>
    </dgm:pt>
    <dgm:pt modelId="{7B1B3A19-0428-465C-90D9-5DCEE4235A87}">
      <dgm:prSet/>
      <dgm:spPr/>
      <dgm:t>
        <a:bodyPr/>
        <a:lstStyle/>
        <a:p>
          <a:r>
            <a:rPr lang="en-US" dirty="0">
              <a:latin typeface="American Typewriter" charset="0"/>
              <a:ea typeface="American Typewriter" charset="0"/>
              <a:cs typeface="American Typewriter" charset="0"/>
            </a:rPr>
            <a:t>Students will have to achieve a minimum of level 2 </a:t>
          </a:r>
          <a:r>
            <a:rPr lang="en-US" dirty="0" err="1">
              <a:latin typeface="American Typewriter" charset="0"/>
              <a:ea typeface="American Typewriter" charset="0"/>
              <a:cs typeface="American Typewriter" charset="0"/>
            </a:rPr>
            <a:t>maths</a:t>
          </a:r>
          <a:r>
            <a:rPr lang="en-US" dirty="0">
              <a:latin typeface="American Typewriter" charset="0"/>
              <a:ea typeface="American Typewriter" charset="0"/>
              <a:cs typeface="American Typewriter" charset="0"/>
            </a:rPr>
            <a:t> and English in order to achieve a T Level</a:t>
          </a:r>
        </a:p>
      </dgm:t>
    </dgm:pt>
    <dgm:pt modelId="{1BE62CDB-CE69-450C-84CF-33DC76BA5B88}" type="parTrans" cxnId="{07FE2AA0-D9F7-4C6B-A76B-44D1248ADBC2}">
      <dgm:prSet/>
      <dgm:spPr/>
      <dgm:t>
        <a:bodyPr/>
        <a:lstStyle/>
        <a:p>
          <a:endParaRPr lang="en-US"/>
        </a:p>
      </dgm:t>
    </dgm:pt>
    <dgm:pt modelId="{6EF5FB6F-2E50-40D5-A11A-6B09873B0BD1}" type="sibTrans" cxnId="{07FE2AA0-D9F7-4C6B-A76B-44D1248ADBC2}">
      <dgm:prSet/>
      <dgm:spPr/>
      <dgm:t>
        <a:bodyPr/>
        <a:lstStyle/>
        <a:p>
          <a:endParaRPr lang="en-US"/>
        </a:p>
      </dgm:t>
    </dgm:pt>
    <dgm:pt modelId="{8FA434F4-E3F4-4FC6-8C68-C7459D004700}">
      <dgm:prSet/>
      <dgm:spPr/>
      <dgm:t>
        <a:bodyPr/>
        <a:lstStyle/>
        <a:p>
          <a:r>
            <a:rPr lang="en-US" dirty="0">
              <a:latin typeface="American Typewriter" charset="0"/>
              <a:ea typeface="American Typewriter" charset="0"/>
              <a:cs typeface="American Typewriter" charset="0"/>
            </a:rPr>
            <a:t>A work placement with an external employer lasting between 45 and 60 days</a:t>
          </a:r>
        </a:p>
      </dgm:t>
    </dgm:pt>
    <dgm:pt modelId="{A88A141F-C900-4326-87EE-62C0236686C6}" type="parTrans" cxnId="{00BD8D97-034E-4F43-B9D5-47436726D7A6}">
      <dgm:prSet/>
      <dgm:spPr/>
      <dgm:t>
        <a:bodyPr/>
        <a:lstStyle/>
        <a:p>
          <a:endParaRPr lang="en-US"/>
        </a:p>
      </dgm:t>
    </dgm:pt>
    <dgm:pt modelId="{B39DF39C-3237-4EFA-B795-6EE9C49DF736}" type="sibTrans" cxnId="{00BD8D97-034E-4F43-B9D5-47436726D7A6}">
      <dgm:prSet/>
      <dgm:spPr/>
      <dgm:t>
        <a:bodyPr/>
        <a:lstStyle/>
        <a:p>
          <a:endParaRPr lang="en-US"/>
        </a:p>
      </dgm:t>
    </dgm:pt>
    <dgm:pt modelId="{79383234-6434-DD43-9097-633A4780E0B2}" type="pres">
      <dgm:prSet presAssocID="{43A70352-1438-40A7-919B-0498755C55CF}" presName="compositeShape" presStyleCnt="0">
        <dgm:presLayoutVars>
          <dgm:chMax val="7"/>
          <dgm:dir/>
          <dgm:resizeHandles val="exact"/>
        </dgm:presLayoutVars>
      </dgm:prSet>
      <dgm:spPr/>
    </dgm:pt>
    <dgm:pt modelId="{492B3B84-0C72-F243-9421-22330FCAB69E}" type="pres">
      <dgm:prSet presAssocID="{43A70352-1438-40A7-919B-0498755C55CF}" presName="wedge1" presStyleLbl="node1" presStyleIdx="0" presStyleCnt="2"/>
      <dgm:spPr/>
    </dgm:pt>
    <dgm:pt modelId="{8B15B626-A9C2-B54A-98EE-872D036E41BE}" type="pres">
      <dgm:prSet presAssocID="{43A70352-1438-40A7-919B-0498755C55CF}" presName="wedge1Tx" presStyleLbl="node1" presStyleIdx="0" presStyleCnt="2">
        <dgm:presLayoutVars>
          <dgm:chMax val="0"/>
          <dgm:chPref val="0"/>
          <dgm:bulletEnabled val="1"/>
        </dgm:presLayoutVars>
      </dgm:prSet>
      <dgm:spPr/>
    </dgm:pt>
    <dgm:pt modelId="{7822F7A2-1BF5-DA41-806C-8017FDF2EF5A}" type="pres">
      <dgm:prSet presAssocID="{43A70352-1438-40A7-919B-0498755C55CF}" presName="wedge2" presStyleLbl="node1" presStyleIdx="1" presStyleCnt="2"/>
      <dgm:spPr/>
    </dgm:pt>
    <dgm:pt modelId="{AAEB9707-B7E2-604B-AF31-DD544A880128}" type="pres">
      <dgm:prSet presAssocID="{43A70352-1438-40A7-919B-0498755C55CF}" presName="wedge2Tx" presStyleLbl="node1" presStyleIdx="1" presStyleCnt="2">
        <dgm:presLayoutVars>
          <dgm:chMax val="0"/>
          <dgm:chPref val="0"/>
          <dgm:bulletEnabled val="1"/>
        </dgm:presLayoutVars>
      </dgm:prSet>
      <dgm:spPr/>
    </dgm:pt>
  </dgm:ptLst>
  <dgm:cxnLst>
    <dgm:cxn modelId="{EC856E3C-97AA-B14A-9AC2-C7E181AAFC8C}" type="presOf" srcId="{8FA434F4-E3F4-4FC6-8C68-C7459D004700}" destId="{7822F7A2-1BF5-DA41-806C-8017FDF2EF5A}" srcOrd="0" destOrd="0" presId="urn:microsoft.com/office/officeart/2005/8/layout/chart3"/>
    <dgm:cxn modelId="{9CE3E17E-3C5E-F846-8A20-6DF4FDAA1F5B}" type="presOf" srcId="{43A70352-1438-40A7-919B-0498755C55CF}" destId="{79383234-6434-DD43-9097-633A4780E0B2}" srcOrd="0" destOrd="0" presId="urn:microsoft.com/office/officeart/2005/8/layout/chart3"/>
    <dgm:cxn modelId="{2338028B-6E05-9449-A4A5-CB56E6FF8F79}" type="presOf" srcId="{8FA434F4-E3F4-4FC6-8C68-C7459D004700}" destId="{AAEB9707-B7E2-604B-AF31-DD544A880128}" srcOrd="1" destOrd="0" presId="urn:microsoft.com/office/officeart/2005/8/layout/chart3"/>
    <dgm:cxn modelId="{00BD8D97-034E-4F43-B9D5-47436726D7A6}" srcId="{43A70352-1438-40A7-919B-0498755C55CF}" destId="{8FA434F4-E3F4-4FC6-8C68-C7459D004700}" srcOrd="1" destOrd="0" parTransId="{A88A141F-C900-4326-87EE-62C0236686C6}" sibTransId="{B39DF39C-3237-4EFA-B795-6EE9C49DF736}"/>
    <dgm:cxn modelId="{07FE2AA0-D9F7-4C6B-A76B-44D1248ADBC2}" srcId="{43A70352-1438-40A7-919B-0498755C55CF}" destId="{7B1B3A19-0428-465C-90D9-5DCEE4235A87}" srcOrd="0" destOrd="0" parTransId="{1BE62CDB-CE69-450C-84CF-33DC76BA5B88}" sibTransId="{6EF5FB6F-2E50-40D5-A11A-6B09873B0BD1}"/>
    <dgm:cxn modelId="{427BBDA8-82AD-A44E-9975-86633B973808}" type="presOf" srcId="{7B1B3A19-0428-465C-90D9-5DCEE4235A87}" destId="{8B15B626-A9C2-B54A-98EE-872D036E41BE}" srcOrd="1" destOrd="0" presId="urn:microsoft.com/office/officeart/2005/8/layout/chart3"/>
    <dgm:cxn modelId="{E8446AD0-7EF2-4147-ADD7-10209F94276A}" type="presOf" srcId="{7B1B3A19-0428-465C-90D9-5DCEE4235A87}" destId="{492B3B84-0C72-F243-9421-22330FCAB69E}" srcOrd="0" destOrd="0" presId="urn:microsoft.com/office/officeart/2005/8/layout/chart3"/>
    <dgm:cxn modelId="{4CB57911-F6BB-1043-9D66-0D4E2CD3B278}" type="presParOf" srcId="{79383234-6434-DD43-9097-633A4780E0B2}" destId="{492B3B84-0C72-F243-9421-22330FCAB69E}" srcOrd="0" destOrd="0" presId="urn:microsoft.com/office/officeart/2005/8/layout/chart3"/>
    <dgm:cxn modelId="{AD4A2E97-F3F5-1247-8C5D-8DF6E93A7F46}" type="presParOf" srcId="{79383234-6434-DD43-9097-633A4780E0B2}" destId="{8B15B626-A9C2-B54A-98EE-872D036E41BE}" srcOrd="1" destOrd="0" presId="urn:microsoft.com/office/officeart/2005/8/layout/chart3"/>
    <dgm:cxn modelId="{839542EA-EF1C-9942-BA13-77AA7949EC74}" type="presParOf" srcId="{79383234-6434-DD43-9097-633A4780E0B2}" destId="{7822F7A2-1BF5-DA41-806C-8017FDF2EF5A}" srcOrd="2" destOrd="0" presId="urn:microsoft.com/office/officeart/2005/8/layout/chart3"/>
    <dgm:cxn modelId="{044D327C-764E-0E4C-B363-7ADFEE595FC7}" type="presParOf" srcId="{79383234-6434-DD43-9097-633A4780E0B2}" destId="{AAEB9707-B7E2-604B-AF31-DD544A880128}" srcOrd="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B6CFFB-BD1D-44C9-BA71-9DBA0110FCF7}"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B38A30C6-74B1-4D28-A088-B1BE9FDF17D8}">
      <dgm:prSet/>
      <dgm:spPr/>
      <dgm:t>
        <a:bodyPr/>
        <a:lstStyle/>
        <a:p>
          <a:r>
            <a:rPr lang="en-US"/>
            <a:t>Rural/coastal schools</a:t>
          </a:r>
        </a:p>
      </dgm:t>
    </dgm:pt>
    <dgm:pt modelId="{34F4014F-31CF-4694-ABEF-0A4AB154AEB0}" type="parTrans" cxnId="{1E4C25B2-E776-4C53-8C79-B0E15157C6A8}">
      <dgm:prSet/>
      <dgm:spPr/>
      <dgm:t>
        <a:bodyPr/>
        <a:lstStyle/>
        <a:p>
          <a:endParaRPr lang="en-US"/>
        </a:p>
      </dgm:t>
    </dgm:pt>
    <dgm:pt modelId="{6D3C8D7B-A66D-42BE-9D2D-164A2DB624A1}" type="sibTrans" cxnId="{1E4C25B2-E776-4C53-8C79-B0E15157C6A8}">
      <dgm:prSet/>
      <dgm:spPr/>
      <dgm:t>
        <a:bodyPr/>
        <a:lstStyle/>
        <a:p>
          <a:endParaRPr lang="en-US"/>
        </a:p>
      </dgm:t>
    </dgm:pt>
    <dgm:pt modelId="{E6D387E9-38BE-49A2-8E0F-F545A80F3C8E}">
      <dgm:prSet/>
      <dgm:spPr/>
      <dgm:t>
        <a:bodyPr/>
        <a:lstStyle/>
        <a:p>
          <a:r>
            <a:rPr lang="en-US"/>
            <a:t>Teaching School Alliances/Multi-Academy Trusts</a:t>
          </a:r>
        </a:p>
      </dgm:t>
    </dgm:pt>
    <dgm:pt modelId="{F490EEEC-47BF-45D0-8BE6-621D412C2689}" type="parTrans" cxnId="{53416B36-A655-4A7B-B009-9578526617FF}">
      <dgm:prSet/>
      <dgm:spPr/>
      <dgm:t>
        <a:bodyPr/>
        <a:lstStyle/>
        <a:p>
          <a:endParaRPr lang="en-US"/>
        </a:p>
      </dgm:t>
    </dgm:pt>
    <dgm:pt modelId="{A3E0C622-5990-497B-9A4B-ABDEBA69BCF2}" type="sibTrans" cxnId="{53416B36-A655-4A7B-B009-9578526617FF}">
      <dgm:prSet/>
      <dgm:spPr/>
      <dgm:t>
        <a:bodyPr/>
        <a:lstStyle/>
        <a:p>
          <a:endParaRPr lang="en-US"/>
        </a:p>
      </dgm:t>
    </dgm:pt>
    <dgm:pt modelId="{260F721E-F0C6-450E-A3BD-1BDA388A27E5}">
      <dgm:prSet/>
      <dgm:spPr/>
      <dgm:t>
        <a:bodyPr/>
        <a:lstStyle/>
        <a:p>
          <a:r>
            <a:rPr lang="en-US"/>
            <a:t>Self-improving School system</a:t>
          </a:r>
        </a:p>
      </dgm:t>
    </dgm:pt>
    <dgm:pt modelId="{03630E1E-01A9-4387-8084-68643A077D3E}" type="parTrans" cxnId="{96040676-D2CA-4800-9644-F8766F93341B}">
      <dgm:prSet/>
      <dgm:spPr/>
      <dgm:t>
        <a:bodyPr/>
        <a:lstStyle/>
        <a:p>
          <a:endParaRPr lang="en-US"/>
        </a:p>
      </dgm:t>
    </dgm:pt>
    <dgm:pt modelId="{DD48ED07-77AB-49FB-BBFA-1A5E7C52519A}" type="sibTrans" cxnId="{96040676-D2CA-4800-9644-F8766F93341B}">
      <dgm:prSet/>
      <dgm:spPr/>
      <dgm:t>
        <a:bodyPr/>
        <a:lstStyle/>
        <a:p>
          <a:endParaRPr lang="en-US"/>
        </a:p>
      </dgm:t>
    </dgm:pt>
    <dgm:pt modelId="{049E5187-DAE1-47A0-9492-986161E3A633}">
      <dgm:prSet/>
      <dgm:spPr/>
      <dgm:t>
        <a:bodyPr/>
        <a:lstStyle/>
        <a:p>
          <a:r>
            <a:rPr lang="en-US" dirty="0"/>
            <a:t>Go where help is needed most</a:t>
          </a:r>
        </a:p>
      </dgm:t>
    </dgm:pt>
    <dgm:pt modelId="{4AB58FED-71A4-4A82-8920-4FEEF28712A3}" type="parTrans" cxnId="{38EACF36-F6D9-4964-86AE-1F9B973C200F}">
      <dgm:prSet/>
      <dgm:spPr/>
      <dgm:t>
        <a:bodyPr/>
        <a:lstStyle/>
        <a:p>
          <a:endParaRPr lang="en-US"/>
        </a:p>
      </dgm:t>
    </dgm:pt>
    <dgm:pt modelId="{2076C09C-A6A3-478B-8995-13BA15803694}" type="sibTrans" cxnId="{38EACF36-F6D9-4964-86AE-1F9B973C200F}">
      <dgm:prSet/>
      <dgm:spPr/>
      <dgm:t>
        <a:bodyPr/>
        <a:lstStyle/>
        <a:p>
          <a:endParaRPr lang="en-US"/>
        </a:p>
      </dgm:t>
    </dgm:pt>
    <dgm:pt modelId="{AE9DF4D1-F47F-4F6E-AA25-40059E3AF3B3}">
      <dgm:prSet/>
      <dgm:spPr/>
      <dgm:t>
        <a:bodyPr/>
        <a:lstStyle/>
        <a:p>
          <a:r>
            <a:rPr lang="en-US" dirty="0"/>
            <a:t>Don’t make it easy for you:  put the teacher first</a:t>
          </a:r>
        </a:p>
      </dgm:t>
    </dgm:pt>
    <dgm:pt modelId="{04DB0485-7282-48E4-A520-2339FAAF9232}" type="parTrans" cxnId="{999D8115-7F73-4F17-9D7C-0D06F83955C1}">
      <dgm:prSet/>
      <dgm:spPr/>
      <dgm:t>
        <a:bodyPr/>
        <a:lstStyle/>
        <a:p>
          <a:endParaRPr lang="en-US"/>
        </a:p>
      </dgm:t>
    </dgm:pt>
    <dgm:pt modelId="{33542E1D-2523-4D03-9DCD-25B8282C9856}" type="sibTrans" cxnId="{999D8115-7F73-4F17-9D7C-0D06F83955C1}">
      <dgm:prSet/>
      <dgm:spPr/>
      <dgm:t>
        <a:bodyPr/>
        <a:lstStyle/>
        <a:p>
          <a:endParaRPr lang="en-US"/>
        </a:p>
      </dgm:t>
    </dgm:pt>
    <dgm:pt modelId="{04DAB2B0-01FE-42F1-8AA6-79C5F0F8E379}">
      <dgm:prSet/>
      <dgm:spPr/>
      <dgm:t>
        <a:bodyPr/>
        <a:lstStyle/>
        <a:p>
          <a:r>
            <a:rPr lang="en-US"/>
            <a:t>Blend tacit knowledge and evidence</a:t>
          </a:r>
        </a:p>
      </dgm:t>
    </dgm:pt>
    <dgm:pt modelId="{DBAC2E44-BFE3-4824-97FF-169D9AFBC1CA}" type="parTrans" cxnId="{6DAFEB6A-69C6-4C4D-A82E-C7E6297C9ED7}">
      <dgm:prSet/>
      <dgm:spPr/>
      <dgm:t>
        <a:bodyPr/>
        <a:lstStyle/>
        <a:p>
          <a:endParaRPr lang="en-US"/>
        </a:p>
      </dgm:t>
    </dgm:pt>
    <dgm:pt modelId="{936C8680-16D3-4F64-BAA4-D2C582BD0735}" type="sibTrans" cxnId="{6DAFEB6A-69C6-4C4D-A82E-C7E6297C9ED7}">
      <dgm:prSet/>
      <dgm:spPr/>
      <dgm:t>
        <a:bodyPr/>
        <a:lstStyle/>
        <a:p>
          <a:endParaRPr lang="en-US"/>
        </a:p>
      </dgm:t>
    </dgm:pt>
    <dgm:pt modelId="{65995AE0-81CE-447F-9790-1155EC1A5202}">
      <dgm:prSet/>
      <dgm:spPr/>
      <dgm:t>
        <a:bodyPr/>
        <a:lstStyle/>
        <a:p>
          <a:r>
            <a:rPr lang="en-US"/>
            <a:t>Expect mutuality</a:t>
          </a:r>
        </a:p>
      </dgm:t>
    </dgm:pt>
    <dgm:pt modelId="{28FB2E12-EA83-4FD8-837B-C73CF4739CD7}" type="parTrans" cxnId="{49C83905-BA3B-415D-948A-5A2E01BECE16}">
      <dgm:prSet/>
      <dgm:spPr/>
      <dgm:t>
        <a:bodyPr/>
        <a:lstStyle/>
        <a:p>
          <a:endParaRPr lang="en-US"/>
        </a:p>
      </dgm:t>
    </dgm:pt>
    <dgm:pt modelId="{06C60C07-F7C7-4519-8084-EA37FD5A2A0A}" type="sibTrans" cxnId="{49C83905-BA3B-415D-948A-5A2E01BECE16}">
      <dgm:prSet/>
      <dgm:spPr/>
      <dgm:t>
        <a:bodyPr/>
        <a:lstStyle/>
        <a:p>
          <a:endParaRPr lang="en-US"/>
        </a:p>
      </dgm:t>
    </dgm:pt>
    <dgm:pt modelId="{E970DEE6-1534-B847-887F-DEEDD746787E}" type="pres">
      <dgm:prSet presAssocID="{6AB6CFFB-BD1D-44C9-BA71-9DBA0110FCF7}" presName="Name0" presStyleCnt="0">
        <dgm:presLayoutVars>
          <dgm:dir/>
          <dgm:resizeHandles val="exact"/>
        </dgm:presLayoutVars>
      </dgm:prSet>
      <dgm:spPr/>
    </dgm:pt>
    <dgm:pt modelId="{E4D9EB41-995B-884C-AA86-991F3F1CEBA5}" type="pres">
      <dgm:prSet presAssocID="{B38A30C6-74B1-4D28-A088-B1BE9FDF17D8}" presName="node" presStyleLbl="node1" presStyleIdx="0" presStyleCnt="7">
        <dgm:presLayoutVars>
          <dgm:bulletEnabled val="1"/>
        </dgm:presLayoutVars>
      </dgm:prSet>
      <dgm:spPr/>
    </dgm:pt>
    <dgm:pt modelId="{0D78AEFF-7ED8-824B-914B-A0FDCF10AB53}" type="pres">
      <dgm:prSet presAssocID="{6D3C8D7B-A66D-42BE-9D2D-164A2DB624A1}" presName="sibTrans" presStyleLbl="sibTrans1D1" presStyleIdx="0" presStyleCnt="6"/>
      <dgm:spPr/>
    </dgm:pt>
    <dgm:pt modelId="{311CAA11-A3B1-3947-953D-AE77A151E3EF}" type="pres">
      <dgm:prSet presAssocID="{6D3C8D7B-A66D-42BE-9D2D-164A2DB624A1}" presName="connectorText" presStyleLbl="sibTrans1D1" presStyleIdx="0" presStyleCnt="6"/>
      <dgm:spPr/>
    </dgm:pt>
    <dgm:pt modelId="{85AB794B-D79F-4B4C-90EA-2C0153C44861}" type="pres">
      <dgm:prSet presAssocID="{E6D387E9-38BE-49A2-8E0F-F545A80F3C8E}" presName="node" presStyleLbl="node1" presStyleIdx="1" presStyleCnt="7">
        <dgm:presLayoutVars>
          <dgm:bulletEnabled val="1"/>
        </dgm:presLayoutVars>
      </dgm:prSet>
      <dgm:spPr/>
    </dgm:pt>
    <dgm:pt modelId="{4FD9BE05-DE1C-BF40-ADB9-7EE76D115495}" type="pres">
      <dgm:prSet presAssocID="{A3E0C622-5990-497B-9A4B-ABDEBA69BCF2}" presName="sibTrans" presStyleLbl="sibTrans1D1" presStyleIdx="1" presStyleCnt="6"/>
      <dgm:spPr/>
    </dgm:pt>
    <dgm:pt modelId="{BB4CEB03-A1E1-0049-BB93-8F566AB67135}" type="pres">
      <dgm:prSet presAssocID="{A3E0C622-5990-497B-9A4B-ABDEBA69BCF2}" presName="connectorText" presStyleLbl="sibTrans1D1" presStyleIdx="1" presStyleCnt="6"/>
      <dgm:spPr/>
    </dgm:pt>
    <dgm:pt modelId="{267C1561-8770-6548-8D09-E05898F08B60}" type="pres">
      <dgm:prSet presAssocID="{260F721E-F0C6-450E-A3BD-1BDA388A27E5}" presName="node" presStyleLbl="node1" presStyleIdx="2" presStyleCnt="7">
        <dgm:presLayoutVars>
          <dgm:bulletEnabled val="1"/>
        </dgm:presLayoutVars>
      </dgm:prSet>
      <dgm:spPr/>
    </dgm:pt>
    <dgm:pt modelId="{389917C5-82E4-4849-BAE9-ADDC58DB1B86}" type="pres">
      <dgm:prSet presAssocID="{DD48ED07-77AB-49FB-BBFA-1A5E7C52519A}" presName="sibTrans" presStyleLbl="sibTrans1D1" presStyleIdx="2" presStyleCnt="6"/>
      <dgm:spPr/>
    </dgm:pt>
    <dgm:pt modelId="{87D44451-6479-2941-AA50-0479D50828DF}" type="pres">
      <dgm:prSet presAssocID="{DD48ED07-77AB-49FB-BBFA-1A5E7C52519A}" presName="connectorText" presStyleLbl="sibTrans1D1" presStyleIdx="2" presStyleCnt="6"/>
      <dgm:spPr/>
    </dgm:pt>
    <dgm:pt modelId="{411DC47F-EFBB-9947-89FA-907AE47620C6}" type="pres">
      <dgm:prSet presAssocID="{049E5187-DAE1-47A0-9492-986161E3A633}" presName="node" presStyleLbl="node1" presStyleIdx="3" presStyleCnt="7">
        <dgm:presLayoutVars>
          <dgm:bulletEnabled val="1"/>
        </dgm:presLayoutVars>
      </dgm:prSet>
      <dgm:spPr/>
    </dgm:pt>
    <dgm:pt modelId="{658FA8BC-1B58-F344-B52D-96A738C11461}" type="pres">
      <dgm:prSet presAssocID="{2076C09C-A6A3-478B-8995-13BA15803694}" presName="sibTrans" presStyleLbl="sibTrans1D1" presStyleIdx="3" presStyleCnt="6"/>
      <dgm:spPr/>
    </dgm:pt>
    <dgm:pt modelId="{4D604C8C-E688-9240-8A13-53C23CD3DBA7}" type="pres">
      <dgm:prSet presAssocID="{2076C09C-A6A3-478B-8995-13BA15803694}" presName="connectorText" presStyleLbl="sibTrans1D1" presStyleIdx="3" presStyleCnt="6"/>
      <dgm:spPr/>
    </dgm:pt>
    <dgm:pt modelId="{4290943F-29BA-B540-B094-E47593FC3AD2}" type="pres">
      <dgm:prSet presAssocID="{AE9DF4D1-F47F-4F6E-AA25-40059E3AF3B3}" presName="node" presStyleLbl="node1" presStyleIdx="4" presStyleCnt="7">
        <dgm:presLayoutVars>
          <dgm:bulletEnabled val="1"/>
        </dgm:presLayoutVars>
      </dgm:prSet>
      <dgm:spPr/>
    </dgm:pt>
    <dgm:pt modelId="{67C923A6-FE85-CA40-B8A7-4B3FBC817BBB}" type="pres">
      <dgm:prSet presAssocID="{33542E1D-2523-4D03-9DCD-25B8282C9856}" presName="sibTrans" presStyleLbl="sibTrans1D1" presStyleIdx="4" presStyleCnt="6"/>
      <dgm:spPr/>
    </dgm:pt>
    <dgm:pt modelId="{00F32BF5-8D19-224A-8F6B-C70AA2EDC03C}" type="pres">
      <dgm:prSet presAssocID="{33542E1D-2523-4D03-9DCD-25B8282C9856}" presName="connectorText" presStyleLbl="sibTrans1D1" presStyleIdx="4" presStyleCnt="6"/>
      <dgm:spPr/>
    </dgm:pt>
    <dgm:pt modelId="{D13F8B1F-0D70-6D4A-A1B2-EBDD60FBCF94}" type="pres">
      <dgm:prSet presAssocID="{04DAB2B0-01FE-42F1-8AA6-79C5F0F8E379}" presName="node" presStyleLbl="node1" presStyleIdx="5" presStyleCnt="7">
        <dgm:presLayoutVars>
          <dgm:bulletEnabled val="1"/>
        </dgm:presLayoutVars>
      </dgm:prSet>
      <dgm:spPr/>
    </dgm:pt>
    <dgm:pt modelId="{D79D6AFD-F101-8D47-858A-1BE484DFADF8}" type="pres">
      <dgm:prSet presAssocID="{936C8680-16D3-4F64-BAA4-D2C582BD0735}" presName="sibTrans" presStyleLbl="sibTrans1D1" presStyleIdx="5" presStyleCnt="6"/>
      <dgm:spPr/>
    </dgm:pt>
    <dgm:pt modelId="{3D1D0F0A-7992-2344-86DB-CAEABE39FD89}" type="pres">
      <dgm:prSet presAssocID="{936C8680-16D3-4F64-BAA4-D2C582BD0735}" presName="connectorText" presStyleLbl="sibTrans1D1" presStyleIdx="5" presStyleCnt="6"/>
      <dgm:spPr/>
    </dgm:pt>
    <dgm:pt modelId="{299D0716-0133-4B43-93AC-7873CDFFECF8}" type="pres">
      <dgm:prSet presAssocID="{65995AE0-81CE-447F-9790-1155EC1A5202}" presName="node" presStyleLbl="node1" presStyleIdx="6" presStyleCnt="7">
        <dgm:presLayoutVars>
          <dgm:bulletEnabled val="1"/>
        </dgm:presLayoutVars>
      </dgm:prSet>
      <dgm:spPr/>
    </dgm:pt>
  </dgm:ptLst>
  <dgm:cxnLst>
    <dgm:cxn modelId="{49C83905-BA3B-415D-948A-5A2E01BECE16}" srcId="{6AB6CFFB-BD1D-44C9-BA71-9DBA0110FCF7}" destId="{65995AE0-81CE-447F-9790-1155EC1A5202}" srcOrd="6" destOrd="0" parTransId="{28FB2E12-EA83-4FD8-837B-C73CF4739CD7}" sibTransId="{06C60C07-F7C7-4519-8084-EA37FD5A2A0A}"/>
    <dgm:cxn modelId="{4C5B590E-1D51-2F44-A82A-84171B35AE24}" type="presOf" srcId="{E6D387E9-38BE-49A2-8E0F-F545A80F3C8E}" destId="{85AB794B-D79F-4B4C-90EA-2C0153C44861}" srcOrd="0" destOrd="0" presId="urn:microsoft.com/office/officeart/2016/7/layout/RepeatingBendingProcessNew"/>
    <dgm:cxn modelId="{44290514-CBC8-744E-9B23-ADA1D8D1AE9D}" type="presOf" srcId="{A3E0C622-5990-497B-9A4B-ABDEBA69BCF2}" destId="{4FD9BE05-DE1C-BF40-ADB9-7EE76D115495}" srcOrd="0" destOrd="0" presId="urn:microsoft.com/office/officeart/2016/7/layout/RepeatingBendingProcessNew"/>
    <dgm:cxn modelId="{999D8115-7F73-4F17-9D7C-0D06F83955C1}" srcId="{6AB6CFFB-BD1D-44C9-BA71-9DBA0110FCF7}" destId="{AE9DF4D1-F47F-4F6E-AA25-40059E3AF3B3}" srcOrd="4" destOrd="0" parTransId="{04DB0485-7282-48E4-A520-2339FAAF9232}" sibTransId="{33542E1D-2523-4D03-9DCD-25B8282C9856}"/>
    <dgm:cxn modelId="{621CF315-F311-FF47-A031-221F5CCC4870}" type="presOf" srcId="{33542E1D-2523-4D03-9DCD-25B8282C9856}" destId="{67C923A6-FE85-CA40-B8A7-4B3FBC817BBB}" srcOrd="0" destOrd="0" presId="urn:microsoft.com/office/officeart/2016/7/layout/RepeatingBendingProcessNew"/>
    <dgm:cxn modelId="{9B3A391A-D750-4F4A-8AA8-03C142F7E8B3}" type="presOf" srcId="{6D3C8D7B-A66D-42BE-9D2D-164A2DB624A1}" destId="{311CAA11-A3B1-3947-953D-AE77A151E3EF}" srcOrd="1" destOrd="0" presId="urn:microsoft.com/office/officeart/2016/7/layout/RepeatingBendingProcessNew"/>
    <dgm:cxn modelId="{33D4BF1D-0468-EF43-A00E-A0F44F6F34A3}" type="presOf" srcId="{04DAB2B0-01FE-42F1-8AA6-79C5F0F8E379}" destId="{D13F8B1F-0D70-6D4A-A1B2-EBDD60FBCF94}" srcOrd="0" destOrd="0" presId="urn:microsoft.com/office/officeart/2016/7/layout/RepeatingBendingProcessNew"/>
    <dgm:cxn modelId="{79BDCE33-A592-264E-883B-28E454505670}" type="presOf" srcId="{260F721E-F0C6-450E-A3BD-1BDA388A27E5}" destId="{267C1561-8770-6548-8D09-E05898F08B60}" srcOrd="0" destOrd="0" presId="urn:microsoft.com/office/officeart/2016/7/layout/RepeatingBendingProcessNew"/>
    <dgm:cxn modelId="{0DC2A735-1C6A-1743-940E-A63EEA04F08C}" type="presOf" srcId="{33542E1D-2523-4D03-9DCD-25B8282C9856}" destId="{00F32BF5-8D19-224A-8F6B-C70AA2EDC03C}" srcOrd="1" destOrd="0" presId="urn:microsoft.com/office/officeart/2016/7/layout/RepeatingBendingProcessNew"/>
    <dgm:cxn modelId="{53416B36-A655-4A7B-B009-9578526617FF}" srcId="{6AB6CFFB-BD1D-44C9-BA71-9DBA0110FCF7}" destId="{E6D387E9-38BE-49A2-8E0F-F545A80F3C8E}" srcOrd="1" destOrd="0" parTransId="{F490EEEC-47BF-45D0-8BE6-621D412C2689}" sibTransId="{A3E0C622-5990-497B-9A4B-ABDEBA69BCF2}"/>
    <dgm:cxn modelId="{38EACF36-F6D9-4964-86AE-1F9B973C200F}" srcId="{6AB6CFFB-BD1D-44C9-BA71-9DBA0110FCF7}" destId="{049E5187-DAE1-47A0-9492-986161E3A633}" srcOrd="3" destOrd="0" parTransId="{4AB58FED-71A4-4A82-8920-4FEEF28712A3}" sibTransId="{2076C09C-A6A3-478B-8995-13BA15803694}"/>
    <dgm:cxn modelId="{B391B53A-FE48-5345-9059-64161A6E1D8F}" type="presOf" srcId="{B38A30C6-74B1-4D28-A088-B1BE9FDF17D8}" destId="{E4D9EB41-995B-884C-AA86-991F3F1CEBA5}" srcOrd="0" destOrd="0" presId="urn:microsoft.com/office/officeart/2016/7/layout/RepeatingBendingProcessNew"/>
    <dgm:cxn modelId="{B7EEDB5B-33A7-A14D-B6EE-C3C6EFF8F874}" type="presOf" srcId="{65995AE0-81CE-447F-9790-1155EC1A5202}" destId="{299D0716-0133-4B43-93AC-7873CDFFECF8}" srcOrd="0" destOrd="0" presId="urn:microsoft.com/office/officeart/2016/7/layout/RepeatingBendingProcessNew"/>
    <dgm:cxn modelId="{E3D4D960-B03C-9F4A-A650-B8B7F699F822}" type="presOf" srcId="{DD48ED07-77AB-49FB-BBFA-1A5E7C52519A}" destId="{87D44451-6479-2941-AA50-0479D50828DF}" srcOrd="1" destOrd="0" presId="urn:microsoft.com/office/officeart/2016/7/layout/RepeatingBendingProcessNew"/>
    <dgm:cxn modelId="{CFE33F42-7689-F848-9098-C6A2713F549D}" type="presOf" srcId="{DD48ED07-77AB-49FB-BBFA-1A5E7C52519A}" destId="{389917C5-82E4-4849-BAE9-ADDC58DB1B86}" srcOrd="0" destOrd="0" presId="urn:microsoft.com/office/officeart/2016/7/layout/RepeatingBendingProcessNew"/>
    <dgm:cxn modelId="{9376C362-5B3F-7E42-87AB-44E6EFB9A95E}" type="presOf" srcId="{AE9DF4D1-F47F-4F6E-AA25-40059E3AF3B3}" destId="{4290943F-29BA-B540-B094-E47593FC3AD2}" srcOrd="0" destOrd="0" presId="urn:microsoft.com/office/officeart/2016/7/layout/RepeatingBendingProcessNew"/>
    <dgm:cxn modelId="{78EF2343-C5C7-3F44-B824-83A2CF0529AF}" type="presOf" srcId="{936C8680-16D3-4F64-BAA4-D2C582BD0735}" destId="{3D1D0F0A-7992-2344-86DB-CAEABE39FD89}" srcOrd="1" destOrd="0" presId="urn:microsoft.com/office/officeart/2016/7/layout/RepeatingBendingProcessNew"/>
    <dgm:cxn modelId="{DA2D5F66-B927-AD48-A016-1EDB4764340B}" type="presOf" srcId="{A3E0C622-5990-497B-9A4B-ABDEBA69BCF2}" destId="{BB4CEB03-A1E1-0049-BB93-8F566AB67135}" srcOrd="1" destOrd="0" presId="urn:microsoft.com/office/officeart/2016/7/layout/RepeatingBendingProcessNew"/>
    <dgm:cxn modelId="{6DAFEB6A-69C6-4C4D-A82E-C7E6297C9ED7}" srcId="{6AB6CFFB-BD1D-44C9-BA71-9DBA0110FCF7}" destId="{04DAB2B0-01FE-42F1-8AA6-79C5F0F8E379}" srcOrd="5" destOrd="0" parTransId="{DBAC2E44-BFE3-4824-97FF-169D9AFBC1CA}" sibTransId="{936C8680-16D3-4F64-BAA4-D2C582BD0735}"/>
    <dgm:cxn modelId="{68B4E46B-8452-3847-AF24-F413F3064B37}" type="presOf" srcId="{6D3C8D7B-A66D-42BE-9D2D-164A2DB624A1}" destId="{0D78AEFF-7ED8-824B-914B-A0FDCF10AB53}" srcOrd="0" destOrd="0" presId="urn:microsoft.com/office/officeart/2016/7/layout/RepeatingBendingProcessNew"/>
    <dgm:cxn modelId="{96040676-D2CA-4800-9644-F8766F93341B}" srcId="{6AB6CFFB-BD1D-44C9-BA71-9DBA0110FCF7}" destId="{260F721E-F0C6-450E-A3BD-1BDA388A27E5}" srcOrd="2" destOrd="0" parTransId="{03630E1E-01A9-4387-8084-68643A077D3E}" sibTransId="{DD48ED07-77AB-49FB-BBFA-1A5E7C52519A}"/>
    <dgm:cxn modelId="{F1C4A7A0-1D75-7942-A543-3FD6B7FBEDA4}" type="presOf" srcId="{2076C09C-A6A3-478B-8995-13BA15803694}" destId="{658FA8BC-1B58-F344-B52D-96A738C11461}" srcOrd="0" destOrd="0" presId="urn:microsoft.com/office/officeart/2016/7/layout/RepeatingBendingProcessNew"/>
    <dgm:cxn modelId="{810922A3-A57A-DC47-A18A-DAC54C039454}" type="presOf" srcId="{936C8680-16D3-4F64-BAA4-D2C582BD0735}" destId="{D79D6AFD-F101-8D47-858A-1BE484DFADF8}" srcOrd="0" destOrd="0" presId="urn:microsoft.com/office/officeart/2016/7/layout/RepeatingBendingProcessNew"/>
    <dgm:cxn modelId="{85FCC3A5-D279-2E41-8639-C35A4599954C}" type="presOf" srcId="{2076C09C-A6A3-478B-8995-13BA15803694}" destId="{4D604C8C-E688-9240-8A13-53C23CD3DBA7}" srcOrd="1" destOrd="0" presId="urn:microsoft.com/office/officeart/2016/7/layout/RepeatingBendingProcessNew"/>
    <dgm:cxn modelId="{1E4C25B2-E776-4C53-8C79-B0E15157C6A8}" srcId="{6AB6CFFB-BD1D-44C9-BA71-9DBA0110FCF7}" destId="{B38A30C6-74B1-4D28-A088-B1BE9FDF17D8}" srcOrd="0" destOrd="0" parTransId="{34F4014F-31CF-4694-ABEF-0A4AB154AEB0}" sibTransId="{6D3C8D7B-A66D-42BE-9D2D-164A2DB624A1}"/>
    <dgm:cxn modelId="{07A23CD5-73E6-9148-92CD-88840446BA95}" type="presOf" srcId="{6AB6CFFB-BD1D-44C9-BA71-9DBA0110FCF7}" destId="{E970DEE6-1534-B847-887F-DEEDD746787E}" srcOrd="0" destOrd="0" presId="urn:microsoft.com/office/officeart/2016/7/layout/RepeatingBendingProcessNew"/>
    <dgm:cxn modelId="{9CC5EAFF-B38A-FE48-B846-714CE4C9D79C}" type="presOf" srcId="{049E5187-DAE1-47A0-9492-986161E3A633}" destId="{411DC47F-EFBB-9947-89FA-907AE47620C6}" srcOrd="0" destOrd="0" presId="urn:microsoft.com/office/officeart/2016/7/layout/RepeatingBendingProcessNew"/>
    <dgm:cxn modelId="{A259108E-0BA5-8140-9DFC-A335122B25C5}" type="presParOf" srcId="{E970DEE6-1534-B847-887F-DEEDD746787E}" destId="{E4D9EB41-995B-884C-AA86-991F3F1CEBA5}" srcOrd="0" destOrd="0" presId="urn:microsoft.com/office/officeart/2016/7/layout/RepeatingBendingProcessNew"/>
    <dgm:cxn modelId="{C62B01EF-CB90-1E40-A6CF-5DED6C056117}" type="presParOf" srcId="{E970DEE6-1534-B847-887F-DEEDD746787E}" destId="{0D78AEFF-7ED8-824B-914B-A0FDCF10AB53}" srcOrd="1" destOrd="0" presId="urn:microsoft.com/office/officeart/2016/7/layout/RepeatingBendingProcessNew"/>
    <dgm:cxn modelId="{19EB62C7-8080-8443-AE37-3E24419BCBD1}" type="presParOf" srcId="{0D78AEFF-7ED8-824B-914B-A0FDCF10AB53}" destId="{311CAA11-A3B1-3947-953D-AE77A151E3EF}" srcOrd="0" destOrd="0" presId="urn:microsoft.com/office/officeart/2016/7/layout/RepeatingBendingProcessNew"/>
    <dgm:cxn modelId="{EC3D334A-A7F1-7349-B417-80EA7F6D177A}" type="presParOf" srcId="{E970DEE6-1534-B847-887F-DEEDD746787E}" destId="{85AB794B-D79F-4B4C-90EA-2C0153C44861}" srcOrd="2" destOrd="0" presId="urn:microsoft.com/office/officeart/2016/7/layout/RepeatingBendingProcessNew"/>
    <dgm:cxn modelId="{61BEB490-F8A9-BB45-B278-0B6107A1D2F3}" type="presParOf" srcId="{E970DEE6-1534-B847-887F-DEEDD746787E}" destId="{4FD9BE05-DE1C-BF40-ADB9-7EE76D115495}" srcOrd="3" destOrd="0" presId="urn:microsoft.com/office/officeart/2016/7/layout/RepeatingBendingProcessNew"/>
    <dgm:cxn modelId="{E1F70B30-2228-074C-8842-192B73E44A40}" type="presParOf" srcId="{4FD9BE05-DE1C-BF40-ADB9-7EE76D115495}" destId="{BB4CEB03-A1E1-0049-BB93-8F566AB67135}" srcOrd="0" destOrd="0" presId="urn:microsoft.com/office/officeart/2016/7/layout/RepeatingBendingProcessNew"/>
    <dgm:cxn modelId="{34F43E49-6FE2-F54A-B20F-AF49C11DDD2D}" type="presParOf" srcId="{E970DEE6-1534-B847-887F-DEEDD746787E}" destId="{267C1561-8770-6548-8D09-E05898F08B60}" srcOrd="4" destOrd="0" presId="urn:microsoft.com/office/officeart/2016/7/layout/RepeatingBendingProcessNew"/>
    <dgm:cxn modelId="{8F614A60-30EA-2347-952A-5DF01EDF2236}" type="presParOf" srcId="{E970DEE6-1534-B847-887F-DEEDD746787E}" destId="{389917C5-82E4-4849-BAE9-ADDC58DB1B86}" srcOrd="5" destOrd="0" presId="urn:microsoft.com/office/officeart/2016/7/layout/RepeatingBendingProcessNew"/>
    <dgm:cxn modelId="{04104885-76A2-474F-BB8B-1866C2EC1720}" type="presParOf" srcId="{389917C5-82E4-4849-BAE9-ADDC58DB1B86}" destId="{87D44451-6479-2941-AA50-0479D50828DF}" srcOrd="0" destOrd="0" presId="urn:microsoft.com/office/officeart/2016/7/layout/RepeatingBendingProcessNew"/>
    <dgm:cxn modelId="{F88D6351-EA64-0342-8BB2-4135FD953DF5}" type="presParOf" srcId="{E970DEE6-1534-B847-887F-DEEDD746787E}" destId="{411DC47F-EFBB-9947-89FA-907AE47620C6}" srcOrd="6" destOrd="0" presId="urn:microsoft.com/office/officeart/2016/7/layout/RepeatingBendingProcessNew"/>
    <dgm:cxn modelId="{EBAD5C5A-FA98-7140-B218-150F6A1851DB}" type="presParOf" srcId="{E970DEE6-1534-B847-887F-DEEDD746787E}" destId="{658FA8BC-1B58-F344-B52D-96A738C11461}" srcOrd="7" destOrd="0" presId="urn:microsoft.com/office/officeart/2016/7/layout/RepeatingBendingProcessNew"/>
    <dgm:cxn modelId="{DB49F02E-41BF-514F-B9D6-2227C0F32620}" type="presParOf" srcId="{658FA8BC-1B58-F344-B52D-96A738C11461}" destId="{4D604C8C-E688-9240-8A13-53C23CD3DBA7}" srcOrd="0" destOrd="0" presId="urn:microsoft.com/office/officeart/2016/7/layout/RepeatingBendingProcessNew"/>
    <dgm:cxn modelId="{350E0280-C0D4-EC49-A3E1-B5145289EC36}" type="presParOf" srcId="{E970DEE6-1534-B847-887F-DEEDD746787E}" destId="{4290943F-29BA-B540-B094-E47593FC3AD2}" srcOrd="8" destOrd="0" presId="urn:microsoft.com/office/officeart/2016/7/layout/RepeatingBendingProcessNew"/>
    <dgm:cxn modelId="{5A8C4BE5-312E-DE42-9DDC-745B31454BC2}" type="presParOf" srcId="{E970DEE6-1534-B847-887F-DEEDD746787E}" destId="{67C923A6-FE85-CA40-B8A7-4B3FBC817BBB}" srcOrd="9" destOrd="0" presId="urn:microsoft.com/office/officeart/2016/7/layout/RepeatingBendingProcessNew"/>
    <dgm:cxn modelId="{B69F03FC-3C78-ED47-B943-70031B2E2739}" type="presParOf" srcId="{67C923A6-FE85-CA40-B8A7-4B3FBC817BBB}" destId="{00F32BF5-8D19-224A-8F6B-C70AA2EDC03C}" srcOrd="0" destOrd="0" presId="urn:microsoft.com/office/officeart/2016/7/layout/RepeatingBendingProcessNew"/>
    <dgm:cxn modelId="{523BDC46-17D8-AC4B-9472-AB7E71B20C80}" type="presParOf" srcId="{E970DEE6-1534-B847-887F-DEEDD746787E}" destId="{D13F8B1F-0D70-6D4A-A1B2-EBDD60FBCF94}" srcOrd="10" destOrd="0" presId="urn:microsoft.com/office/officeart/2016/7/layout/RepeatingBendingProcessNew"/>
    <dgm:cxn modelId="{2C5C6177-E1E8-3349-B8E8-C66429067DD3}" type="presParOf" srcId="{E970DEE6-1534-B847-887F-DEEDD746787E}" destId="{D79D6AFD-F101-8D47-858A-1BE484DFADF8}" srcOrd="11" destOrd="0" presId="urn:microsoft.com/office/officeart/2016/7/layout/RepeatingBendingProcessNew"/>
    <dgm:cxn modelId="{A548FE22-24E2-F246-9B9A-958AAA72102A}" type="presParOf" srcId="{D79D6AFD-F101-8D47-858A-1BE484DFADF8}" destId="{3D1D0F0A-7992-2344-86DB-CAEABE39FD89}" srcOrd="0" destOrd="0" presId="urn:microsoft.com/office/officeart/2016/7/layout/RepeatingBendingProcessNew"/>
    <dgm:cxn modelId="{4815BD89-9B60-AE48-87A1-84D5B29FFD75}" type="presParOf" srcId="{E970DEE6-1534-B847-887F-DEEDD746787E}" destId="{299D0716-0133-4B43-93AC-7873CDFFECF8}"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B3B84-0C72-F243-9421-22330FCAB69E}">
      <dsp:nvSpPr>
        <dsp:cNvPr id="0" name=""/>
        <dsp:cNvSpPr/>
      </dsp:nvSpPr>
      <dsp:spPr>
        <a:xfrm>
          <a:off x="3703954" y="441959"/>
          <a:ext cx="4640580" cy="4640580"/>
        </a:xfrm>
        <a:prstGeom prst="pie">
          <a:avLst>
            <a:gd name="adj1" fmla="val 16200000"/>
            <a:gd name="adj2" fmla="val 54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merican Typewriter" charset="0"/>
              <a:ea typeface="American Typewriter" charset="0"/>
              <a:cs typeface="American Typewriter" charset="0"/>
            </a:rPr>
            <a:t>Students will have to achieve a minimum of level 2 </a:t>
          </a:r>
          <a:r>
            <a:rPr lang="en-US" sz="2200" kern="1200" dirty="0" err="1">
              <a:latin typeface="American Typewriter" charset="0"/>
              <a:ea typeface="American Typewriter" charset="0"/>
              <a:cs typeface="American Typewriter" charset="0"/>
            </a:rPr>
            <a:t>maths</a:t>
          </a:r>
          <a:r>
            <a:rPr lang="en-US" sz="2200" kern="1200" dirty="0">
              <a:latin typeface="American Typewriter" charset="0"/>
              <a:ea typeface="American Typewriter" charset="0"/>
              <a:cs typeface="American Typewriter" charset="0"/>
            </a:rPr>
            <a:t> and English in order to achieve a T Level</a:t>
          </a:r>
        </a:p>
      </dsp:txBody>
      <dsp:txXfrm>
        <a:off x="6024244" y="1132522"/>
        <a:ext cx="1629727" cy="3259455"/>
      </dsp:txXfrm>
    </dsp:sp>
    <dsp:sp modelId="{7822F7A2-1BF5-DA41-806C-8017FDF2EF5A}">
      <dsp:nvSpPr>
        <dsp:cNvPr id="0" name=""/>
        <dsp:cNvSpPr/>
      </dsp:nvSpPr>
      <dsp:spPr>
        <a:xfrm>
          <a:off x="3593464" y="441959"/>
          <a:ext cx="4640580" cy="4640580"/>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merican Typewriter" charset="0"/>
              <a:ea typeface="American Typewriter" charset="0"/>
              <a:cs typeface="American Typewriter" charset="0"/>
            </a:rPr>
            <a:t>A work placement with an external employer lasting between 45 and 60 days</a:t>
          </a:r>
        </a:p>
      </dsp:txBody>
      <dsp:txXfrm>
        <a:off x="4256404" y="1132522"/>
        <a:ext cx="1629727" cy="3259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8AEFF-7ED8-824B-914B-A0FDCF10AB53}">
      <dsp:nvSpPr>
        <dsp:cNvPr id="0" name=""/>
        <dsp:cNvSpPr/>
      </dsp:nvSpPr>
      <dsp:spPr>
        <a:xfrm>
          <a:off x="2241532" y="1101409"/>
          <a:ext cx="484885" cy="91440"/>
        </a:xfrm>
        <a:custGeom>
          <a:avLst/>
          <a:gdLst/>
          <a:ahLst/>
          <a:cxnLst/>
          <a:rect l="0" t="0" r="0" b="0"/>
          <a:pathLst>
            <a:path>
              <a:moveTo>
                <a:pt x="0" y="45720"/>
              </a:moveTo>
              <a:lnTo>
                <a:pt x="484885"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1144551"/>
        <a:ext cx="25774" cy="5154"/>
      </dsp:txXfrm>
    </dsp:sp>
    <dsp:sp modelId="{E4D9EB41-995B-884C-AA86-991F3F1CEBA5}">
      <dsp:nvSpPr>
        <dsp:cNvPr id="0" name=""/>
        <dsp:cNvSpPr/>
      </dsp:nvSpPr>
      <dsp:spPr>
        <a:xfrm>
          <a:off x="2092" y="474757"/>
          <a:ext cx="2241239" cy="134474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kern="1200"/>
            <a:t>Rural/coastal schools</a:t>
          </a:r>
        </a:p>
      </dsp:txBody>
      <dsp:txXfrm>
        <a:off x="2092" y="474757"/>
        <a:ext cx="2241239" cy="1344743"/>
      </dsp:txXfrm>
    </dsp:sp>
    <dsp:sp modelId="{4FD9BE05-DE1C-BF40-ADB9-7EE76D115495}">
      <dsp:nvSpPr>
        <dsp:cNvPr id="0" name=""/>
        <dsp:cNvSpPr/>
      </dsp:nvSpPr>
      <dsp:spPr>
        <a:xfrm>
          <a:off x="4998257" y="1101409"/>
          <a:ext cx="484885" cy="91440"/>
        </a:xfrm>
        <a:custGeom>
          <a:avLst/>
          <a:gdLst/>
          <a:ahLst/>
          <a:cxnLst/>
          <a:rect l="0" t="0" r="0" b="0"/>
          <a:pathLst>
            <a:path>
              <a:moveTo>
                <a:pt x="0" y="45720"/>
              </a:moveTo>
              <a:lnTo>
                <a:pt x="484885" y="45720"/>
              </a:lnTo>
            </a:path>
          </a:pathLst>
        </a:custGeom>
        <a:noFill/>
        <a:ln w="6350" cap="flat" cmpd="sng" algn="ctr">
          <a:solidFill>
            <a:schemeClr val="accent5">
              <a:hueOff val="-1351709"/>
              <a:satOff val="-3484"/>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1144551"/>
        <a:ext cx="25774" cy="5154"/>
      </dsp:txXfrm>
    </dsp:sp>
    <dsp:sp modelId="{85AB794B-D79F-4B4C-90EA-2C0153C44861}">
      <dsp:nvSpPr>
        <dsp:cNvPr id="0" name=""/>
        <dsp:cNvSpPr/>
      </dsp:nvSpPr>
      <dsp:spPr>
        <a:xfrm>
          <a:off x="2758817" y="474757"/>
          <a:ext cx="2241239" cy="1344743"/>
        </a:xfrm>
        <a:prstGeom prst="rect">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kern="1200"/>
            <a:t>Teaching School Alliances/Multi-Academy Trusts</a:t>
          </a:r>
        </a:p>
      </dsp:txBody>
      <dsp:txXfrm>
        <a:off x="2758817" y="474757"/>
        <a:ext cx="2241239" cy="1344743"/>
      </dsp:txXfrm>
    </dsp:sp>
    <dsp:sp modelId="{389917C5-82E4-4849-BAE9-ADDC58DB1B86}">
      <dsp:nvSpPr>
        <dsp:cNvPr id="0" name=""/>
        <dsp:cNvSpPr/>
      </dsp:nvSpPr>
      <dsp:spPr>
        <a:xfrm>
          <a:off x="7754982" y="1101409"/>
          <a:ext cx="484885" cy="91440"/>
        </a:xfrm>
        <a:custGeom>
          <a:avLst/>
          <a:gdLst/>
          <a:ahLst/>
          <a:cxnLst/>
          <a:rect l="0" t="0" r="0" b="0"/>
          <a:pathLst>
            <a:path>
              <a:moveTo>
                <a:pt x="0" y="45720"/>
              </a:moveTo>
              <a:lnTo>
                <a:pt x="484885" y="45720"/>
              </a:lnTo>
            </a:path>
          </a:pathLst>
        </a:custGeom>
        <a:noFill/>
        <a:ln w="6350" cap="flat" cmpd="sng" algn="ctr">
          <a:solidFill>
            <a:schemeClr val="accent5">
              <a:hueOff val="-2703417"/>
              <a:satOff val="-6968"/>
              <a:lumOff val="-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4537" y="1144551"/>
        <a:ext cx="25774" cy="5154"/>
      </dsp:txXfrm>
    </dsp:sp>
    <dsp:sp modelId="{267C1561-8770-6548-8D09-E05898F08B60}">
      <dsp:nvSpPr>
        <dsp:cNvPr id="0" name=""/>
        <dsp:cNvSpPr/>
      </dsp:nvSpPr>
      <dsp:spPr>
        <a:xfrm>
          <a:off x="5515542" y="474757"/>
          <a:ext cx="2241239" cy="1344743"/>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kern="1200"/>
            <a:t>Self-improving School system</a:t>
          </a:r>
        </a:p>
      </dsp:txBody>
      <dsp:txXfrm>
        <a:off x="5515542" y="474757"/>
        <a:ext cx="2241239" cy="1344743"/>
      </dsp:txXfrm>
    </dsp:sp>
    <dsp:sp modelId="{658FA8BC-1B58-F344-B52D-96A738C11461}">
      <dsp:nvSpPr>
        <dsp:cNvPr id="0" name=""/>
        <dsp:cNvSpPr/>
      </dsp:nvSpPr>
      <dsp:spPr>
        <a:xfrm>
          <a:off x="1122712" y="1817701"/>
          <a:ext cx="8270175" cy="484885"/>
        </a:xfrm>
        <a:custGeom>
          <a:avLst/>
          <a:gdLst/>
          <a:ahLst/>
          <a:cxnLst/>
          <a:rect l="0" t="0" r="0" b="0"/>
          <a:pathLst>
            <a:path>
              <a:moveTo>
                <a:pt x="8270175" y="0"/>
              </a:moveTo>
              <a:lnTo>
                <a:pt x="8270175" y="259542"/>
              </a:lnTo>
              <a:lnTo>
                <a:pt x="0" y="259542"/>
              </a:lnTo>
              <a:lnTo>
                <a:pt x="0" y="484885"/>
              </a:lnTo>
            </a:path>
          </a:pathLst>
        </a:custGeom>
        <a:noFill/>
        <a:ln w="6350" cap="flat" cmpd="sng" algn="ctr">
          <a:solidFill>
            <a:schemeClr val="accent5">
              <a:hueOff val="-4055126"/>
              <a:satOff val="-10451"/>
              <a:lumOff val="-70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644" y="2057566"/>
        <a:ext cx="414311" cy="5154"/>
      </dsp:txXfrm>
    </dsp:sp>
    <dsp:sp modelId="{411DC47F-EFBB-9947-89FA-907AE47620C6}">
      <dsp:nvSpPr>
        <dsp:cNvPr id="0" name=""/>
        <dsp:cNvSpPr/>
      </dsp:nvSpPr>
      <dsp:spPr>
        <a:xfrm>
          <a:off x="8272267" y="474757"/>
          <a:ext cx="2241239" cy="1344743"/>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kern="1200" dirty="0"/>
            <a:t>Go where help is needed most</a:t>
          </a:r>
        </a:p>
      </dsp:txBody>
      <dsp:txXfrm>
        <a:off x="8272267" y="474757"/>
        <a:ext cx="2241239" cy="1344743"/>
      </dsp:txXfrm>
    </dsp:sp>
    <dsp:sp modelId="{67C923A6-FE85-CA40-B8A7-4B3FBC817BBB}">
      <dsp:nvSpPr>
        <dsp:cNvPr id="0" name=""/>
        <dsp:cNvSpPr/>
      </dsp:nvSpPr>
      <dsp:spPr>
        <a:xfrm>
          <a:off x="2241532" y="2961638"/>
          <a:ext cx="484885" cy="91440"/>
        </a:xfrm>
        <a:custGeom>
          <a:avLst/>
          <a:gdLst/>
          <a:ahLst/>
          <a:cxnLst/>
          <a:rect l="0" t="0" r="0" b="0"/>
          <a:pathLst>
            <a:path>
              <a:moveTo>
                <a:pt x="0" y="45720"/>
              </a:moveTo>
              <a:lnTo>
                <a:pt x="484885" y="45720"/>
              </a:lnTo>
            </a:path>
          </a:pathLst>
        </a:custGeom>
        <a:noFill/>
        <a:ln w="6350" cap="flat" cmpd="sng" algn="ctr">
          <a:solidFill>
            <a:schemeClr val="accent5">
              <a:hueOff val="-5406834"/>
              <a:satOff val="-13935"/>
              <a:lumOff val="-941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3004781"/>
        <a:ext cx="25774" cy="5154"/>
      </dsp:txXfrm>
    </dsp:sp>
    <dsp:sp modelId="{4290943F-29BA-B540-B094-E47593FC3AD2}">
      <dsp:nvSpPr>
        <dsp:cNvPr id="0" name=""/>
        <dsp:cNvSpPr/>
      </dsp:nvSpPr>
      <dsp:spPr>
        <a:xfrm>
          <a:off x="2092" y="2334986"/>
          <a:ext cx="2241239" cy="1344743"/>
        </a:xfrm>
        <a:prstGeom prst="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kern="1200" dirty="0"/>
            <a:t>Don’t make it easy for you:  put the teacher first</a:t>
          </a:r>
        </a:p>
      </dsp:txBody>
      <dsp:txXfrm>
        <a:off x="2092" y="2334986"/>
        <a:ext cx="2241239" cy="1344743"/>
      </dsp:txXfrm>
    </dsp:sp>
    <dsp:sp modelId="{D79D6AFD-F101-8D47-858A-1BE484DFADF8}">
      <dsp:nvSpPr>
        <dsp:cNvPr id="0" name=""/>
        <dsp:cNvSpPr/>
      </dsp:nvSpPr>
      <dsp:spPr>
        <a:xfrm>
          <a:off x="4998257" y="2961638"/>
          <a:ext cx="484885" cy="91440"/>
        </a:xfrm>
        <a:custGeom>
          <a:avLst/>
          <a:gdLst/>
          <a:ahLst/>
          <a:cxnLst/>
          <a:rect l="0" t="0" r="0" b="0"/>
          <a:pathLst>
            <a:path>
              <a:moveTo>
                <a:pt x="0" y="45720"/>
              </a:moveTo>
              <a:lnTo>
                <a:pt x="484885"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3004781"/>
        <a:ext cx="25774" cy="5154"/>
      </dsp:txXfrm>
    </dsp:sp>
    <dsp:sp modelId="{D13F8B1F-0D70-6D4A-A1B2-EBDD60FBCF94}">
      <dsp:nvSpPr>
        <dsp:cNvPr id="0" name=""/>
        <dsp:cNvSpPr/>
      </dsp:nvSpPr>
      <dsp:spPr>
        <a:xfrm>
          <a:off x="2758817" y="2334986"/>
          <a:ext cx="2241239" cy="1344743"/>
        </a:xfrm>
        <a:prstGeom prst="rect">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kern="1200"/>
            <a:t>Blend tacit knowledge and evidence</a:t>
          </a:r>
        </a:p>
      </dsp:txBody>
      <dsp:txXfrm>
        <a:off x="2758817" y="2334986"/>
        <a:ext cx="2241239" cy="1344743"/>
      </dsp:txXfrm>
    </dsp:sp>
    <dsp:sp modelId="{299D0716-0133-4B43-93AC-7873CDFFECF8}">
      <dsp:nvSpPr>
        <dsp:cNvPr id="0" name=""/>
        <dsp:cNvSpPr/>
      </dsp:nvSpPr>
      <dsp:spPr>
        <a:xfrm>
          <a:off x="5515542" y="2334986"/>
          <a:ext cx="2241239" cy="1344743"/>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977900">
            <a:lnSpc>
              <a:spcPct val="90000"/>
            </a:lnSpc>
            <a:spcBef>
              <a:spcPct val="0"/>
            </a:spcBef>
            <a:spcAft>
              <a:spcPct val="35000"/>
            </a:spcAft>
            <a:buNone/>
          </a:pPr>
          <a:r>
            <a:rPr lang="en-US" sz="2200" kern="1200"/>
            <a:t>Expect mutuality</a:t>
          </a:r>
        </a:p>
      </dsp:txBody>
      <dsp:txXfrm>
        <a:off x="5515542" y="2334986"/>
        <a:ext cx="2241239" cy="134474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1E271-99EF-9948-A729-499A545D7483}" type="datetimeFigureOut">
              <a:rPr lang="en-US" smtClean="0"/>
              <a:t>7/4/2018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DF040-4F1E-BD4B-BC40-DF28320AE837}" type="slidenum">
              <a:rPr lang="en-US" smtClean="0"/>
              <a:t>‹#›</a:t>
            </a:fld>
            <a:endParaRPr lang="en-US"/>
          </a:p>
        </p:txBody>
      </p:sp>
    </p:spTree>
    <p:extLst>
      <p:ext uri="{BB962C8B-B14F-4D97-AF65-F5344CB8AC3E}">
        <p14:creationId xmlns:p14="http://schemas.microsoft.com/office/powerpoint/2010/main" val="68074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a postgraduate</a:t>
            </a:r>
            <a:r>
              <a:rPr lang="en-US" baseline="0" dirty="0"/>
              <a:t> research student, funded by the Department for the Economy (Northern Ireland) in the Centre for Evidence and Social Innovation at Queen’s University Belfast.  I am researching how teachers are engaged in evidence as they conduct lessons based on neuroscience and cognitive psychology </a:t>
            </a:r>
            <a:r>
              <a:rPr lang="en-GB" baseline="0" dirty="0"/>
              <a:t>research into memory and retention</a:t>
            </a:r>
            <a:r>
              <a:rPr lang="en-US" baseline="0" dirty="0"/>
              <a:t>.  This includes over 100 schools in the North of England and 300 GCSE science teachers.  My previous research was how teachers in Scotland are supported by </a:t>
            </a:r>
            <a:r>
              <a:rPr lang="en-US" baseline="0" dirty="0" err="1"/>
              <a:t>organisations</a:t>
            </a:r>
            <a:r>
              <a:rPr lang="en-US" baseline="0" dirty="0"/>
              <a:t> for teaching on human rights education. Today I am discussing how evidence is important for social mobility and of great importance to the reforms to technical education and how and why employers can support teachers in evidence.</a:t>
            </a:r>
            <a:endParaRPr lang="en-US" dirty="0"/>
          </a:p>
        </p:txBody>
      </p:sp>
      <p:sp>
        <p:nvSpPr>
          <p:cNvPr id="4" name="Slide Number Placeholder 3"/>
          <p:cNvSpPr>
            <a:spLocks noGrp="1"/>
          </p:cNvSpPr>
          <p:nvPr>
            <p:ph type="sldNum" sz="quarter" idx="10"/>
          </p:nvPr>
        </p:nvSpPr>
        <p:spPr/>
        <p:txBody>
          <a:bodyPr/>
          <a:lstStyle/>
          <a:p>
            <a:fld id="{287DF040-4F1E-BD4B-BC40-DF28320AE837}" type="slidenum">
              <a:rPr lang="en-US" smtClean="0"/>
              <a:t>1</a:t>
            </a:fld>
            <a:endParaRPr lang="en-US"/>
          </a:p>
        </p:txBody>
      </p:sp>
    </p:spTree>
    <p:extLst>
      <p:ext uri="{BB962C8B-B14F-4D97-AF65-F5344CB8AC3E}">
        <p14:creationId xmlns:p14="http://schemas.microsoft.com/office/powerpoint/2010/main" val="205151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think of forensics what we have is quite a collection of bodies and professions who are interested in compulsory education but not in the day-to-day operations.  In</a:t>
            </a:r>
            <a:r>
              <a:rPr lang="en-US" baseline="0" dirty="0"/>
              <a:t> many ways, this is the forensics element of the detective’s definition.  Witnesses on the other hand include people who are seeing or feeling the impact of schooling at the time.   An education intervention brings the two together in order to look more closely at a phenomenon or to problem solve something.  </a:t>
            </a:r>
            <a:endParaRPr lang="en-US" dirty="0"/>
          </a:p>
          <a:p>
            <a:endParaRPr lang="en-US" dirty="0"/>
          </a:p>
        </p:txBody>
      </p:sp>
      <p:sp>
        <p:nvSpPr>
          <p:cNvPr id="4" name="Slide Number Placeholder 3"/>
          <p:cNvSpPr>
            <a:spLocks noGrp="1"/>
          </p:cNvSpPr>
          <p:nvPr>
            <p:ph type="sldNum" sz="quarter" idx="10"/>
          </p:nvPr>
        </p:nvSpPr>
        <p:spPr/>
        <p:txBody>
          <a:bodyPr/>
          <a:lstStyle/>
          <a:p>
            <a:fld id="{287DF040-4F1E-BD4B-BC40-DF28320AE837}" type="slidenum">
              <a:rPr lang="en-US" smtClean="0"/>
              <a:t>10</a:t>
            </a:fld>
            <a:endParaRPr lang="en-US"/>
          </a:p>
        </p:txBody>
      </p:sp>
    </p:spTree>
    <p:extLst>
      <p:ext uri="{BB962C8B-B14F-4D97-AF65-F5344CB8AC3E}">
        <p14:creationId xmlns:p14="http://schemas.microsoft.com/office/powerpoint/2010/main" val="2132668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Psychology has been demanding more of a role in education for about a hundred years.  Neuroscience  is much more recent and is built on the developments on the fMRI scans of the brain and so on.  </a:t>
            </a:r>
            <a:r>
              <a:rPr lang="en-US" dirty="0" err="1"/>
              <a:t>Behavioural</a:t>
            </a:r>
            <a:r>
              <a:rPr lang="en-US" baseline="0" dirty="0"/>
              <a:t> genetics and education is more controversial and is linked to the work of Professor Robert </a:t>
            </a:r>
            <a:r>
              <a:rPr lang="en-US" baseline="0" dirty="0" err="1"/>
              <a:t>Plomin</a:t>
            </a:r>
            <a:r>
              <a:rPr lang="en-US" baseline="0" dirty="0"/>
              <a:t> at Kings College London and educational attainment; he believes that within months education will be focused on his work.. </a:t>
            </a:r>
            <a:r>
              <a:rPr lang="en-US" dirty="0"/>
              <a:t>A key discussion currently is removing anything that is </a:t>
            </a:r>
            <a:r>
              <a:rPr lang="en-US" dirty="0" err="1"/>
              <a:t>inadmissable</a:t>
            </a:r>
            <a:r>
              <a:rPr lang="en-US" dirty="0"/>
              <a:t>.  This is a very contentious topic in man ways and beyond the scope of my time limit. </a:t>
            </a:r>
            <a:r>
              <a:rPr lang="en-US" baseline="0" dirty="0" err="1"/>
              <a:t>Neuromyths</a:t>
            </a:r>
            <a:r>
              <a:rPr lang="en-US" baseline="0" dirty="0"/>
              <a:t> (left brain/right brain) Unsubstantiated </a:t>
            </a:r>
            <a:r>
              <a:rPr lang="en-US" baseline="0" dirty="0" err="1"/>
              <a:t>beleiefs</a:t>
            </a:r>
            <a:r>
              <a:rPr lang="en-US" baseline="0" dirty="0"/>
              <a:t> (Superhero stances - BBC), Ideological opposition  (phonics) , Fads &amp; Trends (Triple marking) are all things </a:t>
            </a:r>
            <a:r>
              <a:rPr lang="en-US" baseline="0" dirty="0" err="1"/>
              <a:t>inadmissable</a:t>
            </a:r>
            <a:r>
              <a:rPr lang="en-US" baseline="0" dirty="0"/>
              <a:t>.</a:t>
            </a:r>
            <a:endParaRPr lang="en-US" dirty="0"/>
          </a:p>
        </p:txBody>
      </p:sp>
      <p:sp>
        <p:nvSpPr>
          <p:cNvPr id="4" name="Slide Number Placeholder 3"/>
          <p:cNvSpPr>
            <a:spLocks noGrp="1"/>
          </p:cNvSpPr>
          <p:nvPr>
            <p:ph type="sldNum" sz="quarter" idx="10"/>
          </p:nvPr>
        </p:nvSpPr>
        <p:spPr/>
        <p:txBody>
          <a:bodyPr/>
          <a:lstStyle/>
          <a:p>
            <a:fld id="{287DF040-4F1E-BD4B-BC40-DF28320AE837}" type="slidenum">
              <a:rPr lang="en-US" smtClean="0"/>
              <a:t>11</a:t>
            </a:fld>
            <a:endParaRPr lang="en-US"/>
          </a:p>
        </p:txBody>
      </p:sp>
    </p:spTree>
    <p:extLst>
      <p:ext uri="{BB962C8B-B14F-4D97-AF65-F5344CB8AC3E}">
        <p14:creationId xmlns:p14="http://schemas.microsoft.com/office/powerpoint/2010/main" val="1168054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the Education </a:t>
            </a:r>
            <a:r>
              <a:rPr lang="en-US" dirty="0" err="1"/>
              <a:t>Endowmnent</a:t>
            </a:r>
            <a:r>
              <a:rPr lang="en-US" dirty="0"/>
              <a:t> Fund (EEF) Teaching and Learning Toolkit.  It provides open-access to scientifically-robust evidence on best practice in educational</a:t>
            </a:r>
            <a:r>
              <a:rPr lang="en-US" baseline="0" dirty="0"/>
              <a:t> attainment and focuses on helping disadvantaged pupils.  It is the educational element of the What Works </a:t>
            </a:r>
            <a:r>
              <a:rPr lang="en-US" baseline="0" dirty="0" err="1"/>
              <a:t>centres</a:t>
            </a:r>
            <a:r>
              <a:rPr lang="en-US" baseline="0" dirty="0"/>
              <a:t>.  The T-levels can draw inspiration from this although the application will be for 16 and under pupils.  However, there is a vast resource available to colleges on </a:t>
            </a:r>
            <a:r>
              <a:rPr lang="en-US" baseline="0" dirty="0" err="1"/>
              <a:t>maths</a:t>
            </a:r>
            <a:r>
              <a:rPr lang="en-US" baseline="0" dirty="0"/>
              <a:t> and </a:t>
            </a:r>
            <a:r>
              <a:rPr lang="en-US" baseline="0" dirty="0" err="1"/>
              <a:t>english</a:t>
            </a:r>
            <a:r>
              <a:rPr lang="en-US" baseline="0" dirty="0"/>
              <a:t> and science.</a:t>
            </a:r>
            <a:endParaRPr lang="en-US" dirty="0"/>
          </a:p>
        </p:txBody>
      </p:sp>
      <p:sp>
        <p:nvSpPr>
          <p:cNvPr id="4" name="Slide Number Placeholder 3"/>
          <p:cNvSpPr>
            <a:spLocks noGrp="1"/>
          </p:cNvSpPr>
          <p:nvPr>
            <p:ph type="sldNum" sz="quarter" idx="10"/>
          </p:nvPr>
        </p:nvSpPr>
        <p:spPr/>
        <p:txBody>
          <a:bodyPr/>
          <a:lstStyle/>
          <a:p>
            <a:fld id="{287DF040-4F1E-BD4B-BC40-DF28320AE837}" type="slidenum">
              <a:rPr lang="en-US" smtClean="0"/>
              <a:t>12</a:t>
            </a:fld>
            <a:endParaRPr lang="en-US"/>
          </a:p>
        </p:txBody>
      </p:sp>
    </p:spTree>
    <p:extLst>
      <p:ext uri="{BB962C8B-B14F-4D97-AF65-F5344CB8AC3E}">
        <p14:creationId xmlns:p14="http://schemas.microsoft.com/office/powerpoint/2010/main" val="58737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already a great deal of evidence on English and </a:t>
            </a:r>
            <a:r>
              <a:rPr lang="en-US" dirty="0" err="1"/>
              <a:t>maths</a:t>
            </a:r>
            <a:r>
              <a:rPr lang="en-US" dirty="0"/>
              <a:t> being published by the Education Endowment Fund (EEF) freely</a:t>
            </a:r>
            <a:r>
              <a:rPr lang="en-US" baseline="0" dirty="0"/>
              <a:t> available and robustly evaluated.  T-levels must draw on this.  </a:t>
            </a:r>
          </a:p>
          <a:p>
            <a:endParaRPr lang="en-US" baseline="0" dirty="0"/>
          </a:p>
          <a:p>
            <a:r>
              <a:rPr lang="en-US" baseline="0" dirty="0"/>
              <a:t>There is less evidence available on work placements.  There is more work to be done here on evidence of effective practice and teaching in the workplace.  In the same way that social mobility can be affected in the summer holidays when inequality of experiences exist so can work placements be seen as potentially adding to inequality of opportunity.</a:t>
            </a:r>
            <a:endParaRPr lang="en-US" dirty="0"/>
          </a:p>
        </p:txBody>
      </p:sp>
      <p:sp>
        <p:nvSpPr>
          <p:cNvPr id="4" name="Slide Number Placeholder 3"/>
          <p:cNvSpPr>
            <a:spLocks noGrp="1"/>
          </p:cNvSpPr>
          <p:nvPr>
            <p:ph type="sldNum" sz="quarter" idx="10"/>
          </p:nvPr>
        </p:nvSpPr>
        <p:spPr/>
        <p:txBody>
          <a:bodyPr/>
          <a:lstStyle/>
          <a:p>
            <a:fld id="{287DF040-4F1E-BD4B-BC40-DF28320AE837}" type="slidenum">
              <a:rPr lang="en-US" smtClean="0"/>
              <a:t>13</a:t>
            </a:fld>
            <a:endParaRPr lang="en-US"/>
          </a:p>
        </p:txBody>
      </p:sp>
    </p:spTree>
    <p:extLst>
      <p:ext uri="{BB962C8B-B14F-4D97-AF65-F5344CB8AC3E}">
        <p14:creationId xmlns:p14="http://schemas.microsoft.com/office/powerpoint/2010/main" val="53740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in schools appears to be here to stay and will define the field for generations to come. This</a:t>
            </a:r>
            <a:r>
              <a:rPr lang="en-US" baseline="0" dirty="0"/>
              <a:t> photo was taken at a brainstorming session from the European Association for Research on Learning and Instruction (EARLI) SIG 22:  Neuroscience and Education conference hosted by the </a:t>
            </a:r>
            <a:r>
              <a:rPr lang="en-US" baseline="0" dirty="0" err="1"/>
              <a:t>Wellcome</a:t>
            </a:r>
            <a:r>
              <a:rPr lang="en-US" baseline="0" dirty="0"/>
              <a:t> Trust 4-6 June 2018.  I believe it is of great relevance to you today and the next slide has a more user-friendly transcription.</a:t>
            </a:r>
            <a:endParaRPr lang="en-US" dirty="0"/>
          </a:p>
        </p:txBody>
      </p:sp>
      <p:sp>
        <p:nvSpPr>
          <p:cNvPr id="4" name="Slide Number Placeholder 3"/>
          <p:cNvSpPr>
            <a:spLocks noGrp="1"/>
          </p:cNvSpPr>
          <p:nvPr>
            <p:ph type="sldNum" sz="quarter" idx="10"/>
          </p:nvPr>
        </p:nvSpPr>
        <p:spPr/>
        <p:txBody>
          <a:bodyPr/>
          <a:lstStyle/>
          <a:p>
            <a:fld id="{287DF040-4F1E-BD4B-BC40-DF28320AE837}" type="slidenum">
              <a:rPr lang="en-US" smtClean="0"/>
              <a:t>14</a:t>
            </a:fld>
            <a:endParaRPr lang="en-US"/>
          </a:p>
        </p:txBody>
      </p:sp>
    </p:spTree>
    <p:extLst>
      <p:ext uri="{BB962C8B-B14F-4D97-AF65-F5344CB8AC3E}">
        <p14:creationId xmlns:p14="http://schemas.microsoft.com/office/powerpoint/2010/main" val="3978962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this demonstrates a reasonably comprehensive</a:t>
            </a:r>
            <a:r>
              <a:rPr lang="en-US" baseline="0" dirty="0"/>
              <a:t> overview of what is needed to promote evidence use.  As you can see, it is a mix of resources, knowledge, time and collaboration.  I can see a lot of things here that applies to the reforms taking place in technical education and the establishing of Institutes of Technology</a:t>
            </a:r>
            <a:endParaRPr lang="en-US" dirty="0"/>
          </a:p>
          <a:p>
            <a:endParaRPr lang="en-US" dirty="0"/>
          </a:p>
          <a:p>
            <a:r>
              <a:rPr lang="en-US" dirty="0"/>
              <a:t>[Slide</a:t>
            </a:r>
            <a:r>
              <a:rPr lang="en-US" baseline="0" dirty="0"/>
              <a:t> reflects the brainstorming session from the European Association for Research on Learning and Instruction (EARLI) SIG 22:  Neuroscience and Education conference hosted by the </a:t>
            </a:r>
            <a:r>
              <a:rPr lang="en-US" baseline="0" dirty="0" err="1"/>
              <a:t>Wellcome</a:t>
            </a:r>
            <a:r>
              <a:rPr lang="en-US" baseline="0" dirty="0"/>
              <a:t> Trust 4-6 June 2018]</a:t>
            </a:r>
            <a:endParaRPr lang="en-US" dirty="0"/>
          </a:p>
        </p:txBody>
      </p:sp>
      <p:sp>
        <p:nvSpPr>
          <p:cNvPr id="4" name="Slide Number Placeholder 3"/>
          <p:cNvSpPr>
            <a:spLocks noGrp="1"/>
          </p:cNvSpPr>
          <p:nvPr>
            <p:ph type="sldNum" sz="quarter" idx="10"/>
          </p:nvPr>
        </p:nvSpPr>
        <p:spPr/>
        <p:txBody>
          <a:bodyPr/>
          <a:lstStyle/>
          <a:p>
            <a:fld id="{287DF040-4F1E-BD4B-BC40-DF28320AE837}" type="slidenum">
              <a:rPr lang="en-US" smtClean="0"/>
              <a:t>15</a:t>
            </a:fld>
            <a:endParaRPr lang="en-US"/>
          </a:p>
        </p:txBody>
      </p:sp>
    </p:spTree>
    <p:extLst>
      <p:ext uri="{BB962C8B-B14F-4D97-AF65-F5344CB8AC3E}">
        <p14:creationId xmlns:p14="http://schemas.microsoft.com/office/powerpoint/2010/main" val="648646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social mobility index shows that rural/coastal schools need help</a:t>
            </a:r>
            <a:r>
              <a:rPr lang="en-US" baseline="0" dirty="0"/>
              <a:t> the most.  Also, research from NFER has shown teachers in struggling schools are already trying to access evidence more than schools deemed to be on track.   </a:t>
            </a:r>
            <a:r>
              <a:rPr lang="en-US" dirty="0"/>
              <a:t>Teaching School Alliances/Multi-Academy Trusts usually have one or two highly-ranked schools and a collection of other less-highly ranked schools:</a:t>
            </a:r>
            <a:r>
              <a:rPr lang="en-US" baseline="0" dirty="0"/>
              <a:t>  go where the need is greatest within the alliance or trust.  Self improving-school system - Schools have become responsible for their own professional development with local authorities and government now removed from the picture.  Thus, there are fewer barriers to engagement.  Don</a:t>
            </a:r>
            <a:r>
              <a:rPr lang="mr-IN" baseline="0" dirty="0"/>
              <a:t>’</a:t>
            </a:r>
            <a:r>
              <a:rPr lang="en-US" baseline="0" dirty="0"/>
              <a:t>t make it easy for you </a:t>
            </a:r>
            <a:r>
              <a:rPr lang="mr-IN" baseline="0" dirty="0"/>
              <a:t>–</a:t>
            </a:r>
            <a:r>
              <a:rPr lang="en-US" baseline="0" dirty="0"/>
              <a:t> think of teachers’ lives.  When will be the best time to set up meetings, community of practices, conferences, visits?  At the start of the school year or the end?  Before exams or after?  During school or at weekends/evenings?  Blend tacit knowledge and evidence </a:t>
            </a:r>
            <a:r>
              <a:rPr lang="mr-IN" baseline="0" dirty="0"/>
              <a:t>–</a:t>
            </a:r>
            <a:r>
              <a:rPr lang="en-US" baseline="0" dirty="0"/>
              <a:t> give teachers context and stories to </a:t>
            </a:r>
            <a:r>
              <a:rPr lang="en-US" baseline="0" dirty="0" err="1"/>
              <a:t>conceptualise</a:t>
            </a:r>
            <a:r>
              <a:rPr lang="en-US" baseline="0" dirty="0"/>
              <a:t> their teaching.  Expect mutuality </a:t>
            </a:r>
            <a:r>
              <a:rPr lang="mr-IN" baseline="0" dirty="0"/>
              <a:t>–</a:t>
            </a:r>
            <a:r>
              <a:rPr lang="en-US" baseline="0" dirty="0"/>
              <a:t> what can teachers do for you?  Can they work in a more effective way</a:t>
            </a:r>
            <a:endParaRPr lang="en-US" dirty="0"/>
          </a:p>
          <a:p>
            <a:endParaRPr lang="en-US" dirty="0"/>
          </a:p>
        </p:txBody>
      </p:sp>
      <p:sp>
        <p:nvSpPr>
          <p:cNvPr id="4" name="Slide Number Placeholder 3"/>
          <p:cNvSpPr>
            <a:spLocks noGrp="1"/>
          </p:cNvSpPr>
          <p:nvPr>
            <p:ph type="sldNum" sz="quarter" idx="10"/>
          </p:nvPr>
        </p:nvSpPr>
        <p:spPr/>
        <p:txBody>
          <a:bodyPr/>
          <a:lstStyle/>
          <a:p>
            <a:fld id="{287DF040-4F1E-BD4B-BC40-DF28320AE837}" type="slidenum">
              <a:rPr lang="en-US" smtClean="0"/>
              <a:t>16</a:t>
            </a:fld>
            <a:endParaRPr lang="en-US"/>
          </a:p>
        </p:txBody>
      </p:sp>
    </p:spTree>
    <p:extLst>
      <p:ext uri="{BB962C8B-B14F-4D97-AF65-F5344CB8AC3E}">
        <p14:creationId xmlns:p14="http://schemas.microsoft.com/office/powerpoint/2010/main" val="78001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Firstly,</a:t>
            </a:r>
            <a:r>
              <a:rPr lang="en-US" baseline="0" dirty="0"/>
              <a:t> </a:t>
            </a:r>
            <a:r>
              <a:rPr lang="en-US" baseline="0" dirty="0" err="1"/>
              <a:t>Iam</a:t>
            </a:r>
            <a:r>
              <a:rPr lang="en-US" baseline="0" dirty="0"/>
              <a:t> going to discuss on of the key themes in this conference:  social mobility.  There is debate about whether social mobility is a political, economic and societal issue and nothing to do with schools and teachers.  I will look at this debate briefly to underline why I believe it is very much within the realm of the school.</a:t>
            </a:r>
            <a:endParaRPr lang="en-US" dirty="0"/>
          </a:p>
        </p:txBody>
      </p:sp>
      <p:sp>
        <p:nvSpPr>
          <p:cNvPr id="4" name="Slide Number Placeholder 3"/>
          <p:cNvSpPr>
            <a:spLocks noGrp="1"/>
          </p:cNvSpPr>
          <p:nvPr>
            <p:ph type="sldNum" sz="quarter" idx="10"/>
          </p:nvPr>
        </p:nvSpPr>
        <p:spPr/>
        <p:txBody>
          <a:bodyPr/>
          <a:lstStyle/>
          <a:p>
            <a:fld id="{287DF040-4F1E-BD4B-BC40-DF28320AE837}" type="slidenum">
              <a:rPr lang="en-US" smtClean="0"/>
              <a:t>2</a:t>
            </a:fld>
            <a:endParaRPr lang="en-US"/>
          </a:p>
        </p:txBody>
      </p:sp>
    </p:spTree>
    <p:extLst>
      <p:ext uri="{BB962C8B-B14F-4D97-AF65-F5344CB8AC3E}">
        <p14:creationId xmlns:p14="http://schemas.microsoft.com/office/powerpoint/2010/main" val="153508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 won’t read this in full but give you some time to digest this opinion that was published by a leading teachers’ periodical.  (Kevin Rooney is the head of social science at Queens' School, </a:t>
            </a:r>
            <a:r>
              <a:rPr lang="en-US" sz="1200" b="0" i="0" kern="1200" dirty="0" err="1">
                <a:solidFill>
                  <a:schemeClr val="tx1"/>
                </a:solidFill>
                <a:effectLst/>
                <a:latin typeface="+mn-lt"/>
                <a:ea typeface="+mn-ea"/>
                <a:cs typeface="+mn-cs"/>
              </a:rPr>
              <a:t>Bushey</a:t>
            </a:r>
            <a:r>
              <a:rPr lang="en-US" sz="1200" b="0" i="0" kern="1200" dirty="0">
                <a:solidFill>
                  <a:schemeClr val="tx1"/>
                </a:solidFill>
                <a:effectLst/>
                <a:latin typeface="+mn-lt"/>
                <a:ea typeface="+mn-ea"/>
                <a:cs typeface="+mn-cs"/>
              </a:rPr>
              <a:t>.  This article appeared in printed matter, publicly-available, at cost, education magazine TES).</a:t>
            </a:r>
            <a:endParaRPr lang="en-US" dirty="0"/>
          </a:p>
        </p:txBody>
      </p:sp>
      <p:sp>
        <p:nvSpPr>
          <p:cNvPr id="4" name="Slide Number Placeholder 3"/>
          <p:cNvSpPr>
            <a:spLocks noGrp="1"/>
          </p:cNvSpPr>
          <p:nvPr>
            <p:ph type="sldNum" sz="quarter" idx="10"/>
          </p:nvPr>
        </p:nvSpPr>
        <p:spPr/>
        <p:txBody>
          <a:bodyPr/>
          <a:lstStyle/>
          <a:p>
            <a:fld id="{287DF040-4F1E-BD4B-BC40-DF28320AE837}" type="slidenum">
              <a:rPr lang="en-US" smtClean="0"/>
              <a:t>3</a:t>
            </a:fld>
            <a:endParaRPr lang="en-US"/>
          </a:p>
        </p:txBody>
      </p:sp>
    </p:spTree>
    <p:extLst>
      <p:ext uri="{BB962C8B-B14F-4D97-AF65-F5344CB8AC3E}">
        <p14:creationId xmlns:p14="http://schemas.microsoft.com/office/powerpoint/2010/main" val="580504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of</a:t>
            </a:r>
            <a:r>
              <a:rPr lang="en-US" baseline="0" dirty="0"/>
              <a:t> schools we can get all sorts of data on them on a variety of different measures.  Online you can find what percentage of pupils are eligible for FSM </a:t>
            </a:r>
            <a:r>
              <a:rPr lang="mr-IN" baseline="0" dirty="0"/>
              <a:t>–</a:t>
            </a:r>
            <a:r>
              <a:rPr lang="en-US" baseline="0" dirty="0"/>
              <a:t> I was on FSM during my high school years.  Schools in rural, coastal regions and in certain areas such as the North and South East and West face challenges. In the next slide I will </a:t>
            </a:r>
            <a:r>
              <a:rPr lang="en-US" baseline="0" dirty="0" err="1"/>
              <a:t>contextualise</a:t>
            </a:r>
            <a:r>
              <a:rPr lang="en-US" baseline="0" dirty="0"/>
              <a:t> the previous quotation by highlighting the school that the teacher works in.</a:t>
            </a:r>
            <a:endParaRPr lang="en-US" dirty="0"/>
          </a:p>
        </p:txBody>
      </p:sp>
      <p:sp>
        <p:nvSpPr>
          <p:cNvPr id="4" name="Slide Number Placeholder 3"/>
          <p:cNvSpPr>
            <a:spLocks noGrp="1"/>
          </p:cNvSpPr>
          <p:nvPr>
            <p:ph type="sldNum" sz="quarter" idx="10"/>
          </p:nvPr>
        </p:nvSpPr>
        <p:spPr/>
        <p:txBody>
          <a:bodyPr/>
          <a:lstStyle/>
          <a:p>
            <a:fld id="{287DF040-4F1E-BD4B-BC40-DF28320AE837}" type="slidenum">
              <a:rPr lang="en-US" smtClean="0"/>
              <a:t>4</a:t>
            </a:fld>
            <a:endParaRPr lang="en-US"/>
          </a:p>
        </p:txBody>
      </p:sp>
    </p:spTree>
    <p:extLst>
      <p:ext uri="{BB962C8B-B14F-4D97-AF65-F5344CB8AC3E}">
        <p14:creationId xmlns:p14="http://schemas.microsoft.com/office/powerpoint/2010/main" val="281757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it is important to think critically about voices within education.  It</a:t>
            </a:r>
            <a:r>
              <a:rPr lang="en-US" baseline="0" dirty="0"/>
              <a:t> is important to look for the more invisible, less heard voices when we act.  The context of the quotation earlier comes from one of the most advantaged schools in England.  </a:t>
            </a:r>
            <a:r>
              <a:rPr lang="en-US" dirty="0"/>
              <a:t>(61 out of 324 </a:t>
            </a:r>
            <a:r>
              <a:rPr lang="mr-IN" dirty="0"/>
              <a:t>–</a:t>
            </a:r>
            <a:r>
              <a:rPr lang="en-US" dirty="0"/>
              <a:t> just inside the ‘hot spot’).  </a:t>
            </a:r>
          </a:p>
        </p:txBody>
      </p:sp>
      <p:sp>
        <p:nvSpPr>
          <p:cNvPr id="4" name="Slide Number Placeholder 3"/>
          <p:cNvSpPr>
            <a:spLocks noGrp="1"/>
          </p:cNvSpPr>
          <p:nvPr>
            <p:ph type="sldNum" sz="quarter" idx="10"/>
          </p:nvPr>
        </p:nvSpPr>
        <p:spPr/>
        <p:txBody>
          <a:bodyPr/>
          <a:lstStyle/>
          <a:p>
            <a:fld id="{287DF040-4F1E-BD4B-BC40-DF28320AE837}" type="slidenum">
              <a:rPr lang="en-US" smtClean="0"/>
              <a:t>5</a:t>
            </a:fld>
            <a:endParaRPr lang="en-US"/>
          </a:p>
        </p:txBody>
      </p:sp>
    </p:spTree>
    <p:extLst>
      <p:ext uri="{BB962C8B-B14F-4D97-AF65-F5344CB8AC3E}">
        <p14:creationId xmlns:p14="http://schemas.microsoft.com/office/powerpoint/2010/main" val="25928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efforts made at a political, economic level must continue education is an inherently social domain.  Schools</a:t>
            </a:r>
            <a:r>
              <a:rPr lang="en-US" baseline="0" dirty="0"/>
              <a:t> can and do affect the opportunities of their pupils and teacher attitude and approach is also important.</a:t>
            </a:r>
            <a:endParaRPr lang="en-US" dirty="0"/>
          </a:p>
          <a:p>
            <a:endParaRPr lang="en-US" dirty="0"/>
          </a:p>
          <a:p>
            <a:r>
              <a:rPr lang="en-US" dirty="0"/>
              <a:t>A joint National Education Union (NEU) and Child Poverty Action Group (CPAG) survey received responses from 908 NEU members working in early years, primary and secondary schools and settings across England, Wales and Northern Ireland. https://</a:t>
            </a:r>
            <a:r>
              <a:rPr lang="en-US" dirty="0" err="1"/>
              <a:t>www.teachers.org.uk</a:t>
            </a:r>
            <a:r>
              <a:rPr lang="en-US" dirty="0"/>
              <a:t>/sites/default/files2014/Child%20poverty%20and%20education%20-%20A%20survey%20of%20the%20experiences%20of%20NEU%20members.pdf</a:t>
            </a:r>
            <a:r>
              <a:rPr lang="en-US" baseline="0" dirty="0"/>
              <a:t> </a:t>
            </a:r>
            <a:r>
              <a:rPr lang="en-US" dirty="0"/>
              <a:t> </a:t>
            </a:r>
          </a:p>
        </p:txBody>
      </p:sp>
      <p:sp>
        <p:nvSpPr>
          <p:cNvPr id="4" name="Slide Number Placeholder 3"/>
          <p:cNvSpPr>
            <a:spLocks noGrp="1"/>
          </p:cNvSpPr>
          <p:nvPr>
            <p:ph type="sldNum" sz="quarter" idx="10"/>
          </p:nvPr>
        </p:nvSpPr>
        <p:spPr/>
        <p:txBody>
          <a:bodyPr/>
          <a:lstStyle/>
          <a:p>
            <a:fld id="{287DF040-4F1E-BD4B-BC40-DF28320AE837}" type="slidenum">
              <a:rPr lang="en-US" smtClean="0"/>
              <a:t>6</a:t>
            </a:fld>
            <a:endParaRPr lang="en-US"/>
          </a:p>
        </p:txBody>
      </p:sp>
    </p:spTree>
    <p:extLst>
      <p:ext uri="{BB962C8B-B14F-4D97-AF65-F5344CB8AC3E}">
        <p14:creationId xmlns:p14="http://schemas.microsoft.com/office/powerpoint/2010/main" val="1724158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Current research finds poor practices in grouping students, especially in </a:t>
            </a:r>
            <a:r>
              <a:rPr lang="en-US" sz="1200" kern="1200" dirty="0" err="1">
                <a:solidFill>
                  <a:schemeClr val="tx1"/>
                </a:solidFill>
                <a:effectLst/>
                <a:latin typeface="+mn-lt"/>
                <a:ea typeface="+mn-ea"/>
                <a:cs typeface="+mn-cs"/>
              </a:rPr>
              <a:t>maths</a:t>
            </a:r>
            <a:r>
              <a:rPr lang="en-US" sz="1200" kern="1200" dirty="0">
                <a:solidFill>
                  <a:schemeClr val="tx1"/>
                </a:solidFill>
                <a:effectLst/>
                <a:latin typeface="+mn-lt"/>
                <a:ea typeface="+mn-ea"/>
                <a:cs typeface="+mn-cs"/>
              </a:rPr>
              <a:t> but also in English </a:t>
            </a:r>
            <a:r>
              <a:rPr lang="en-US" sz="1200" kern="1200" dirty="0" err="1">
                <a:solidFill>
                  <a:schemeClr val="tx1"/>
                </a:solidFill>
                <a:effectLst/>
                <a:latin typeface="+mn-lt"/>
                <a:ea typeface="+mn-ea"/>
                <a:cs typeface="+mn-cs"/>
              </a:rPr>
              <a:t>nd</a:t>
            </a:r>
            <a:r>
              <a:rPr lang="en-US" sz="1200" kern="1200" dirty="0">
                <a:solidFill>
                  <a:schemeClr val="tx1"/>
                </a:solidFill>
                <a:effectLst/>
                <a:latin typeface="+mn-lt"/>
                <a:ea typeface="+mn-ea"/>
                <a:cs typeface="+mn-cs"/>
              </a:rPr>
              <a:t> these subjects are vital to the new T-levels. </a:t>
            </a:r>
            <a:r>
              <a:rPr lang="en-US" sz="1200" kern="1200" baseline="0" dirty="0">
                <a:solidFill>
                  <a:schemeClr val="tx1"/>
                </a:solidFill>
                <a:effectLst/>
                <a:latin typeface="+mn-lt"/>
                <a:ea typeface="+mn-ea"/>
                <a:cs typeface="+mn-cs"/>
              </a:rPr>
              <a:t> Misallocation and l</a:t>
            </a:r>
            <a:r>
              <a:rPr lang="en-US" sz="1200" kern="1200" dirty="0">
                <a:solidFill>
                  <a:schemeClr val="tx1"/>
                </a:solidFill>
                <a:effectLst/>
                <a:latin typeface="+mn-lt"/>
                <a:ea typeface="+mn-ea"/>
                <a:cs typeface="+mn-cs"/>
              </a:rPr>
              <a:t>ow expectations</a:t>
            </a:r>
            <a:r>
              <a:rPr lang="en-US" sz="1200" kern="1200" baseline="0" dirty="0">
                <a:solidFill>
                  <a:schemeClr val="tx1"/>
                </a:solidFill>
                <a:effectLst/>
                <a:latin typeface="+mn-lt"/>
                <a:ea typeface="+mn-ea"/>
                <a:cs typeface="+mn-cs"/>
              </a:rPr>
              <a:t> and</a:t>
            </a:r>
            <a:r>
              <a:rPr lang="en-US" sz="1200" kern="1200" dirty="0">
                <a:solidFill>
                  <a:schemeClr val="tx1"/>
                </a:solidFill>
                <a:effectLst/>
                <a:latin typeface="+mn-lt"/>
                <a:ea typeface="+mn-ea"/>
                <a:cs typeface="+mn-cs"/>
              </a:rPr>
              <a:t> less demanding curricula are all teacher-driven factors as</a:t>
            </a:r>
            <a:r>
              <a:rPr lang="en-US" sz="1200" kern="1200" baseline="0" dirty="0">
                <a:solidFill>
                  <a:schemeClr val="tx1"/>
                </a:solidFill>
                <a:effectLst/>
                <a:latin typeface="+mn-lt"/>
                <a:ea typeface="+mn-ea"/>
                <a:cs typeface="+mn-cs"/>
              </a:rPr>
              <a:t> well as the more institutional policy of </a:t>
            </a:r>
            <a:r>
              <a:rPr lang="en-US" sz="1200" kern="1200" dirty="0">
                <a:solidFill>
                  <a:schemeClr val="tx1"/>
                </a:solidFill>
                <a:effectLst/>
                <a:latin typeface="+mn-lt"/>
                <a:ea typeface="+mn-ea"/>
                <a:cs typeface="+mn-cs"/>
              </a:rPr>
              <a:t>fixed positioning in low groups.  I was misallocated in French and</a:t>
            </a:r>
            <a:r>
              <a:rPr lang="en-US" sz="1200" kern="1200" baseline="0" dirty="0">
                <a:solidFill>
                  <a:schemeClr val="tx1"/>
                </a:solidFill>
                <a:effectLst/>
                <a:latin typeface="+mn-lt"/>
                <a:ea typeface="+mn-ea"/>
                <a:cs typeface="+mn-cs"/>
              </a:rPr>
              <a:t> it I am sure many here today have had similar experiences.  It</a:t>
            </a:r>
            <a:r>
              <a:rPr lang="en-US" sz="1200" kern="1200" dirty="0">
                <a:solidFill>
                  <a:schemeClr val="tx1"/>
                </a:solidFill>
                <a:effectLst/>
                <a:latin typeface="+mn-lt"/>
                <a:ea typeface="+mn-ea"/>
                <a:cs typeface="+mn-cs"/>
              </a:rPr>
              <a:t>  has been highlighted in the research by UCL, KCL, and QUB as practices that affect</a:t>
            </a:r>
            <a:r>
              <a:rPr lang="en-US" sz="1200" kern="1200" baseline="0" dirty="0">
                <a:solidFill>
                  <a:schemeClr val="tx1"/>
                </a:solidFill>
                <a:effectLst/>
                <a:latin typeface="+mn-lt"/>
                <a:ea typeface="+mn-ea"/>
                <a:cs typeface="+mn-cs"/>
              </a:rPr>
              <a:t> a higher proportion of pupils from a disadvantaged background.  Thus, the idea that schools should ignore social mobility is especially problematic.</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287DF040-4F1E-BD4B-BC40-DF28320AE837}" type="slidenum">
              <a:rPr lang="en-US" smtClean="0"/>
              <a:t>7</a:t>
            </a:fld>
            <a:endParaRPr lang="en-US"/>
          </a:p>
        </p:txBody>
      </p:sp>
    </p:spTree>
    <p:extLst>
      <p:ext uri="{BB962C8B-B14F-4D97-AF65-F5344CB8AC3E}">
        <p14:creationId xmlns:p14="http://schemas.microsoft.com/office/powerpoint/2010/main" val="143082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This part of my presentation has I hope highlighted that the notion schools should ignore social mobility is problematic and should be examined critically.</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287DF040-4F1E-BD4B-BC40-DF28320AE837}" type="slidenum">
              <a:rPr lang="en-US" smtClean="0"/>
              <a:t>8</a:t>
            </a:fld>
            <a:endParaRPr lang="en-US"/>
          </a:p>
        </p:txBody>
      </p:sp>
    </p:spTree>
    <p:extLst>
      <p:ext uri="{BB962C8B-B14F-4D97-AF65-F5344CB8AC3E}">
        <p14:creationId xmlns:p14="http://schemas.microsoft.com/office/powerpoint/2010/main" val="675988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my </a:t>
            </a:r>
            <a:r>
              <a:rPr lang="en-US" dirty="0" err="1"/>
              <a:t>favourite</a:t>
            </a:r>
            <a:r>
              <a:rPr lang="en-US" dirty="0"/>
              <a:t> </a:t>
            </a:r>
            <a:r>
              <a:rPr lang="en-US" dirty="0" err="1"/>
              <a:t>programmes</a:t>
            </a:r>
            <a:r>
              <a:rPr lang="en-US" dirty="0"/>
              <a:t> on TV at</a:t>
            </a:r>
            <a:r>
              <a:rPr lang="en-US" baseline="0" dirty="0"/>
              <a:t> the moment is “24 hours in police custody” which follows Bedfordshire police in </a:t>
            </a:r>
            <a:r>
              <a:rPr lang="en-US" baseline="0" dirty="0" err="1"/>
              <a:t>Luton</a:t>
            </a:r>
            <a:r>
              <a:rPr lang="en-US" baseline="0" dirty="0"/>
              <a:t>.  In a recent episode, a lead detective defined evidence in quite a straightforward way:  “forensics and witnesses”.   More academic and generic definitions include “support for a belief” however I will use the first definition.</a:t>
            </a:r>
            <a:endParaRPr lang="en-US" dirty="0"/>
          </a:p>
        </p:txBody>
      </p:sp>
      <p:sp>
        <p:nvSpPr>
          <p:cNvPr id="4" name="Slide Number Placeholder 3"/>
          <p:cNvSpPr>
            <a:spLocks noGrp="1"/>
          </p:cNvSpPr>
          <p:nvPr>
            <p:ph type="sldNum" sz="quarter" idx="10"/>
          </p:nvPr>
        </p:nvSpPr>
        <p:spPr/>
        <p:txBody>
          <a:bodyPr/>
          <a:lstStyle/>
          <a:p>
            <a:fld id="{287DF040-4F1E-BD4B-BC40-DF28320AE837}" type="slidenum">
              <a:rPr lang="en-US" smtClean="0"/>
              <a:t>9</a:t>
            </a:fld>
            <a:endParaRPr lang="en-US"/>
          </a:p>
        </p:txBody>
      </p:sp>
    </p:spTree>
    <p:extLst>
      <p:ext uri="{BB962C8B-B14F-4D97-AF65-F5344CB8AC3E}">
        <p14:creationId xmlns:p14="http://schemas.microsoft.com/office/powerpoint/2010/main" val="366828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110EA6-05BA-2841-A8B0-1740AB47D31D}" type="datetimeFigureOut">
              <a:rPr lang="en-US" smtClean="0"/>
              <a:t>7/4/2018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7D23-ADF0-8B4C-9190-1EA7D707D3F6}"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110EA6-05BA-2841-A8B0-1740AB47D31D}" type="datetimeFigureOut">
              <a:rPr lang="en-US" smtClean="0"/>
              <a:t>7/4/2018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7D23-ADF0-8B4C-9190-1EA7D707D3F6}"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110EA6-05BA-2841-A8B0-1740AB47D31D}" type="datetimeFigureOut">
              <a:rPr lang="en-US" smtClean="0"/>
              <a:t>7/4/2018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7D23-ADF0-8B4C-9190-1EA7D707D3F6}"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110EA6-05BA-2841-A8B0-1740AB47D31D}" type="datetimeFigureOut">
              <a:rPr lang="en-US" smtClean="0"/>
              <a:t>7/4/2018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7D23-ADF0-8B4C-9190-1EA7D707D3F6}"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110EA6-05BA-2841-A8B0-1740AB47D31D}" type="datetimeFigureOut">
              <a:rPr lang="en-US" smtClean="0"/>
              <a:t>7/4/2018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7D23-ADF0-8B4C-9190-1EA7D707D3F6}"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110EA6-05BA-2841-A8B0-1740AB47D31D}" type="datetimeFigureOut">
              <a:rPr lang="en-US" smtClean="0"/>
              <a:t>7/4/2018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17D23-ADF0-8B4C-9190-1EA7D707D3F6}"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110EA6-05BA-2841-A8B0-1740AB47D31D}" type="datetimeFigureOut">
              <a:rPr lang="en-US" smtClean="0"/>
              <a:t>7/4/2018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317D23-ADF0-8B4C-9190-1EA7D707D3F6}"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110EA6-05BA-2841-A8B0-1740AB47D31D}" type="datetimeFigureOut">
              <a:rPr lang="en-US" smtClean="0"/>
              <a:t>7/4/2018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317D23-ADF0-8B4C-9190-1EA7D707D3F6}"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10EA6-05BA-2841-A8B0-1740AB47D31D}" type="datetimeFigureOut">
              <a:rPr lang="en-US" smtClean="0"/>
              <a:t>7/4/2018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317D23-ADF0-8B4C-9190-1EA7D707D3F6}"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110EA6-05BA-2841-A8B0-1740AB47D31D}" type="datetimeFigureOut">
              <a:rPr lang="en-US" smtClean="0"/>
              <a:t>7/4/2018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17D23-ADF0-8B4C-9190-1EA7D707D3F6}"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110EA6-05BA-2841-A8B0-1740AB47D31D}" type="datetimeFigureOut">
              <a:rPr lang="en-US" smtClean="0"/>
              <a:t>7/4/2018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17D23-ADF0-8B4C-9190-1EA7D707D3F6}"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10EA6-05BA-2841-A8B0-1740AB47D31D}" type="datetimeFigureOut">
              <a:rPr lang="en-US" smtClean="0"/>
              <a:t>7/4/2018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17D23-ADF0-8B4C-9190-1EA7D707D3F6}"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56" y="200398"/>
            <a:ext cx="5156084" cy="1095668"/>
          </a:xfrm>
          <a:prstGeom prst="rect">
            <a:avLst/>
          </a:prstGeom>
        </p:spPr>
      </p:pic>
      <p:sp>
        <p:nvSpPr>
          <p:cNvPr id="9" name="Rectangle 8">
            <a:extLst>
              <a:ext uri="{FF2B5EF4-FFF2-40B4-BE49-F238E27FC236}">
                <a16:creationId xmlns:a16="http://schemas.microsoft.com/office/drawing/2014/main" id="{72257994-BD97-4691-8B89-198A6D2BAB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00200" y="4269282"/>
            <a:ext cx="8991600" cy="1264762"/>
          </a:xfrm>
          <a:solidFill>
            <a:srgbClr val="FFFFFF"/>
          </a:solidFill>
          <a:ln w="38100">
            <a:solidFill>
              <a:srgbClr val="404040"/>
            </a:solidFill>
            <a:miter lim="800000"/>
          </a:ln>
        </p:spPr>
        <p:txBody>
          <a:bodyPr anchor="ctr">
            <a:normAutofit fontScale="90000"/>
          </a:bodyPr>
          <a:lstStyle/>
          <a:p>
            <a:pPr>
              <a:lnSpc>
                <a:spcPct val="200000"/>
              </a:lnSpc>
            </a:pPr>
            <a:br>
              <a:rPr lang="en-US" sz="2200" b="1" i="1" dirty="0">
                <a:solidFill>
                  <a:srgbClr val="404040"/>
                </a:solidFill>
                <a:latin typeface="+mn-lt"/>
              </a:rPr>
            </a:br>
            <a:r>
              <a:rPr lang="en-US" sz="2200" b="1" i="1" dirty="0">
                <a:solidFill>
                  <a:srgbClr val="404040"/>
                </a:solidFill>
                <a:latin typeface="+mn-lt"/>
              </a:rPr>
              <a:t>Social Mobility, industrial and skills strategies, post-Brexit:</a:t>
            </a:r>
            <a:br>
              <a:rPr lang="en-US" sz="2200" b="1" i="1" dirty="0">
                <a:solidFill>
                  <a:srgbClr val="404040"/>
                </a:solidFill>
                <a:latin typeface="+mn-lt"/>
              </a:rPr>
            </a:br>
            <a:r>
              <a:rPr lang="en-US" sz="2200" b="1" i="1" dirty="0">
                <a:solidFill>
                  <a:srgbClr val="404040"/>
                </a:solidFill>
                <a:latin typeface="+mn-lt"/>
              </a:rPr>
              <a:t>What role can employer engagement and technical education play? </a:t>
            </a:r>
            <a:br>
              <a:rPr lang="en-US" sz="1300" i="1" dirty="0">
                <a:solidFill>
                  <a:srgbClr val="404040"/>
                </a:solidFill>
                <a:latin typeface="+mn-lt"/>
              </a:rPr>
            </a:br>
            <a:br>
              <a:rPr lang="en-US" sz="1300" dirty="0">
                <a:solidFill>
                  <a:srgbClr val="404040"/>
                </a:solidFill>
                <a:latin typeface="+mn-lt"/>
              </a:rPr>
            </a:br>
            <a:endParaRPr lang="en-US" sz="1300" dirty="0">
              <a:solidFill>
                <a:srgbClr val="404040"/>
              </a:solidFill>
              <a:latin typeface="+mn-lt"/>
            </a:endParaRPr>
          </a:p>
        </p:txBody>
      </p:sp>
      <p:sp>
        <p:nvSpPr>
          <p:cNvPr id="3" name="Subtitle 2"/>
          <p:cNvSpPr>
            <a:spLocks noGrp="1"/>
          </p:cNvSpPr>
          <p:nvPr>
            <p:ph type="subTitle" idx="1"/>
          </p:nvPr>
        </p:nvSpPr>
        <p:spPr>
          <a:xfrm>
            <a:off x="2695194" y="5688535"/>
            <a:ext cx="6801612" cy="536125"/>
          </a:xfrm>
        </p:spPr>
        <p:txBody>
          <a:bodyPr>
            <a:normAutofit lnSpcReduction="10000"/>
          </a:bodyPr>
          <a:lstStyle/>
          <a:p>
            <a:r>
              <a:rPr lang="en-US" sz="1800" dirty="0">
                <a:solidFill>
                  <a:schemeClr val="bg1"/>
                </a:solidFill>
                <a:latin typeface="+mn-lt"/>
              </a:rPr>
              <a:t>Thursday 5th July 2018</a:t>
            </a:r>
            <a:br>
              <a:rPr lang="en-US" sz="1800" dirty="0">
                <a:solidFill>
                  <a:schemeClr val="bg1"/>
                </a:solidFill>
                <a:latin typeface="+mn-lt"/>
              </a:rPr>
            </a:br>
            <a:r>
              <a:rPr lang="en-US" sz="1800" dirty="0">
                <a:solidFill>
                  <a:schemeClr val="bg1"/>
                </a:solidFill>
              </a:rPr>
              <a:t>BEIS Conference Centre, London Westminster</a:t>
            </a:r>
          </a:p>
        </p:txBody>
      </p:sp>
      <p:sp>
        <p:nvSpPr>
          <p:cNvPr id="5" name="TextBox 4"/>
          <p:cNvSpPr txBox="1"/>
          <p:nvPr/>
        </p:nvSpPr>
        <p:spPr>
          <a:xfrm>
            <a:off x="4610100" y="3067506"/>
            <a:ext cx="2971800" cy="584775"/>
          </a:xfrm>
          <a:prstGeom prst="rect">
            <a:avLst/>
          </a:prstGeom>
          <a:noFill/>
        </p:spPr>
        <p:txBody>
          <a:bodyPr wrap="square" rtlCol="0">
            <a:spAutoFit/>
          </a:bodyPr>
          <a:lstStyle/>
          <a:p>
            <a:r>
              <a:rPr lang="en-US" sz="3200" dirty="0"/>
              <a:t>Ewan MacRae</a:t>
            </a:r>
          </a:p>
        </p:txBody>
      </p:sp>
      <p:sp>
        <p:nvSpPr>
          <p:cNvPr id="6" name="TextBox 5"/>
          <p:cNvSpPr txBox="1"/>
          <p:nvPr/>
        </p:nvSpPr>
        <p:spPr>
          <a:xfrm>
            <a:off x="0" y="1630826"/>
            <a:ext cx="11758344" cy="1446550"/>
          </a:xfrm>
          <a:prstGeom prst="rect">
            <a:avLst/>
          </a:prstGeom>
          <a:noFill/>
        </p:spPr>
        <p:txBody>
          <a:bodyPr wrap="square" rtlCol="0">
            <a:spAutoFit/>
          </a:bodyPr>
          <a:lstStyle/>
          <a:p>
            <a:r>
              <a:rPr lang="en-US" sz="4400" dirty="0">
                <a:latin typeface="American Typewriter" charset="0"/>
                <a:ea typeface="American Typewriter" charset="0"/>
                <a:cs typeface="American Typewriter" charset="0"/>
              </a:rPr>
              <a:t>Engaging teachers in evidence-based practice: Challenges and opportunities </a:t>
            </a:r>
          </a:p>
        </p:txBody>
      </p:sp>
    </p:spTree>
    <p:extLst>
      <p:ext uri="{BB962C8B-B14F-4D97-AF65-F5344CB8AC3E}">
        <p14:creationId xmlns:p14="http://schemas.microsoft.com/office/powerpoint/2010/main" val="2598135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A4132F-DEC6-4332-A00C-A11AD4519B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965EAE-E41A-435F-B993-07E824B6C9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152F8994-E6D4-4311-9548-C3607BC436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779429" y="1011827"/>
            <a:ext cx="4128169" cy="339951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63" y="251884"/>
            <a:ext cx="3492500" cy="2311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7730" y="401447"/>
            <a:ext cx="3864569" cy="23101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4" name="Content Placeholder 2"/>
          <p:cNvSpPr>
            <a:spLocks noGrp="1"/>
          </p:cNvSpPr>
          <p:nvPr>
            <p:ph idx="1"/>
          </p:nvPr>
        </p:nvSpPr>
        <p:spPr>
          <a:xfrm>
            <a:off x="34961" y="2563284"/>
            <a:ext cx="4705350" cy="3100705"/>
          </a:xfrm>
        </p:spPr>
        <p:txBody>
          <a:bodyPr>
            <a:normAutofit fontScale="85000" lnSpcReduction="10000"/>
          </a:bodyPr>
          <a:lstStyle/>
          <a:p>
            <a:pPr marL="0" indent="0">
              <a:lnSpc>
                <a:spcPct val="150000"/>
              </a:lnSpc>
              <a:buNone/>
            </a:pPr>
            <a:r>
              <a:rPr lang="en-US" sz="2000" dirty="0">
                <a:latin typeface="American Typewriter" charset="0"/>
                <a:ea typeface="American Typewriter" charset="0"/>
                <a:cs typeface="American Typewriter" charset="0"/>
              </a:rPr>
              <a:t>University researchers</a:t>
            </a:r>
          </a:p>
          <a:p>
            <a:pPr marL="0" indent="0">
              <a:lnSpc>
                <a:spcPct val="150000"/>
              </a:lnSpc>
              <a:buNone/>
            </a:pPr>
            <a:r>
              <a:rPr lang="en-US" sz="2000" dirty="0">
                <a:latin typeface="American Typewriter" charset="0"/>
                <a:ea typeface="American Typewriter" charset="0"/>
                <a:cs typeface="American Typewriter" charset="0"/>
              </a:rPr>
              <a:t>Scientists</a:t>
            </a:r>
          </a:p>
          <a:p>
            <a:pPr marL="0" indent="0">
              <a:lnSpc>
                <a:spcPct val="150000"/>
              </a:lnSpc>
              <a:buNone/>
            </a:pPr>
            <a:r>
              <a:rPr lang="en-US" sz="2000" dirty="0" err="1">
                <a:latin typeface="American Typewriter" charset="0"/>
                <a:ea typeface="American Typewriter" charset="0"/>
                <a:cs typeface="American Typewriter" charset="0"/>
              </a:rPr>
              <a:t>Organisations</a:t>
            </a:r>
            <a:r>
              <a:rPr lang="en-US" sz="2000" dirty="0">
                <a:latin typeface="American Typewriter" charset="0"/>
                <a:ea typeface="American Typewriter" charset="0"/>
                <a:cs typeface="American Typewriter" charset="0"/>
              </a:rPr>
              <a:t>, Charities</a:t>
            </a:r>
          </a:p>
          <a:p>
            <a:pPr marL="0" indent="0">
              <a:lnSpc>
                <a:spcPct val="120000"/>
              </a:lnSpc>
              <a:buNone/>
            </a:pPr>
            <a:r>
              <a:rPr lang="en-US" sz="2000" dirty="0">
                <a:latin typeface="American Typewriter" charset="0"/>
                <a:ea typeface="American Typewriter" charset="0"/>
                <a:cs typeface="American Typewriter" charset="0"/>
              </a:rPr>
              <a:t>Education Endowment Fund (EEF)</a:t>
            </a:r>
          </a:p>
          <a:p>
            <a:pPr marL="0" indent="0">
              <a:lnSpc>
                <a:spcPct val="120000"/>
              </a:lnSpc>
              <a:buNone/>
            </a:pPr>
            <a:r>
              <a:rPr lang="en-US" sz="2000" dirty="0" err="1">
                <a:latin typeface="American Typewriter" charset="0"/>
                <a:ea typeface="American Typewriter" charset="0"/>
                <a:cs typeface="American Typewriter" charset="0"/>
              </a:rPr>
              <a:t>Wellcome</a:t>
            </a:r>
            <a:r>
              <a:rPr lang="en-US" sz="2000" dirty="0">
                <a:latin typeface="American Typewriter" charset="0"/>
                <a:ea typeface="American Typewriter" charset="0"/>
                <a:cs typeface="American Typewriter" charset="0"/>
              </a:rPr>
              <a:t> Trust, Sutton Trust</a:t>
            </a:r>
          </a:p>
          <a:p>
            <a:pPr marL="0" indent="0">
              <a:lnSpc>
                <a:spcPct val="150000"/>
              </a:lnSpc>
              <a:buNone/>
            </a:pPr>
            <a:r>
              <a:rPr lang="en-US" sz="2000" dirty="0" err="1">
                <a:latin typeface="American Typewriter" charset="0"/>
                <a:ea typeface="American Typewriter" charset="0"/>
                <a:cs typeface="American Typewriter" charset="0"/>
              </a:rPr>
              <a:t>Randomised</a:t>
            </a:r>
            <a:r>
              <a:rPr lang="en-US" sz="2000" dirty="0">
                <a:latin typeface="American Typewriter" charset="0"/>
                <a:ea typeface="American Typewriter" charset="0"/>
                <a:cs typeface="American Typewriter" charset="0"/>
              </a:rPr>
              <a:t> Controlled Trials (RCT) </a:t>
            </a:r>
            <a:endParaRPr lang="en-US" dirty="0"/>
          </a:p>
        </p:txBody>
      </p:sp>
      <p:sp>
        <p:nvSpPr>
          <p:cNvPr id="2" name="Rectangle 1"/>
          <p:cNvSpPr/>
          <p:nvPr/>
        </p:nvSpPr>
        <p:spPr>
          <a:xfrm>
            <a:off x="6592866" y="2361094"/>
            <a:ext cx="6096000" cy="3082895"/>
          </a:xfrm>
          <a:prstGeom prst="rect">
            <a:avLst/>
          </a:prstGeom>
        </p:spPr>
        <p:txBody>
          <a:bodyPr>
            <a:spAutoFit/>
          </a:bodyPr>
          <a:lstStyle/>
          <a:p>
            <a:pPr>
              <a:lnSpc>
                <a:spcPct val="200000"/>
              </a:lnSpc>
            </a:pPr>
            <a:r>
              <a:rPr lang="en-US" sz="2000" dirty="0">
                <a:solidFill>
                  <a:schemeClr val="bg1"/>
                </a:solidFill>
                <a:latin typeface="American Typewriter" charset="0"/>
                <a:ea typeface="American Typewriter" charset="0"/>
                <a:cs typeface="American Typewriter" charset="0"/>
              </a:rPr>
              <a:t>Teachers</a:t>
            </a:r>
          </a:p>
          <a:p>
            <a:pPr>
              <a:lnSpc>
                <a:spcPct val="200000"/>
              </a:lnSpc>
            </a:pPr>
            <a:r>
              <a:rPr lang="en-US" sz="2000" dirty="0">
                <a:solidFill>
                  <a:schemeClr val="bg1"/>
                </a:solidFill>
                <a:latin typeface="American Typewriter" charset="0"/>
                <a:ea typeface="American Typewriter" charset="0"/>
                <a:cs typeface="American Typewriter" charset="0"/>
              </a:rPr>
              <a:t>Pupils</a:t>
            </a:r>
          </a:p>
          <a:p>
            <a:pPr>
              <a:lnSpc>
                <a:spcPct val="200000"/>
              </a:lnSpc>
            </a:pPr>
            <a:r>
              <a:rPr lang="en-US" sz="2000" dirty="0">
                <a:solidFill>
                  <a:schemeClr val="bg1"/>
                </a:solidFill>
                <a:latin typeface="American Typewriter" charset="0"/>
                <a:ea typeface="American Typewriter" charset="0"/>
                <a:cs typeface="American Typewriter" charset="0"/>
              </a:rPr>
              <a:t>Parents</a:t>
            </a:r>
          </a:p>
          <a:p>
            <a:pPr>
              <a:lnSpc>
                <a:spcPct val="200000"/>
              </a:lnSpc>
            </a:pPr>
            <a:r>
              <a:rPr lang="en-US" sz="2000" dirty="0">
                <a:solidFill>
                  <a:schemeClr val="bg1"/>
                </a:solidFill>
                <a:latin typeface="American Typewriter" charset="0"/>
                <a:ea typeface="American Typewriter" charset="0"/>
                <a:cs typeface="American Typewriter" charset="0"/>
              </a:rPr>
              <a:t>School leaders</a:t>
            </a:r>
          </a:p>
          <a:p>
            <a:pPr>
              <a:lnSpc>
                <a:spcPct val="200000"/>
              </a:lnSpc>
            </a:pPr>
            <a:r>
              <a:rPr lang="en-US" sz="2000" dirty="0">
                <a:solidFill>
                  <a:schemeClr val="bg1"/>
                </a:solidFill>
                <a:latin typeface="American Typewriter" charset="0"/>
                <a:ea typeface="American Typewriter" charset="0"/>
                <a:cs typeface="American Typewriter" charset="0"/>
              </a:rPr>
              <a:t>Society</a:t>
            </a:r>
          </a:p>
        </p:txBody>
      </p:sp>
    </p:spTree>
    <p:extLst>
      <p:ext uri="{BB962C8B-B14F-4D97-AF65-F5344CB8AC3E}">
        <p14:creationId xmlns:p14="http://schemas.microsoft.com/office/powerpoint/2010/main" val="205548608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A4132F-DEC6-4332-A00C-A11AD4519B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367" t="4894" r="15546" b="6645"/>
          <a:stretch/>
        </p:blipFill>
        <p:spPr>
          <a:xfrm>
            <a:off x="7539896" y="0"/>
            <a:ext cx="4260814" cy="3576256"/>
          </a:xfrm>
          <a:prstGeom prst="rect">
            <a:avLst/>
          </a:prstGeom>
        </p:spPr>
      </p:pic>
      <p:sp>
        <p:nvSpPr>
          <p:cNvPr id="11" name="Freeform: Shape 10">
            <a:extLst>
              <a:ext uri="{FF2B5EF4-FFF2-40B4-BE49-F238E27FC236}">
                <a16:creationId xmlns:a16="http://schemas.microsoft.com/office/drawing/2014/main" id="{64965EAE-E41A-435F-B993-07E824B6C9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152F8994-E6D4-4311-9548-C3607BC436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844125" y="1876497"/>
            <a:ext cx="4128169" cy="3399518"/>
          </a:xfrm>
          <a:prstGeom prst="rect">
            <a:avLst/>
          </a:prstGeom>
        </p:spPr>
        <p:txBody>
          <a:bodyPr vert="horz" lIns="91440" tIns="45720" rIns="91440" bIns="45720" rtlCol="0">
            <a:normAutofit lnSpcReduction="10000"/>
          </a:bodyPr>
          <a:lstStyle/>
          <a:p>
            <a:pPr>
              <a:lnSpc>
                <a:spcPct val="250000"/>
              </a:lnSpc>
              <a:spcAft>
                <a:spcPts val="600"/>
              </a:spcAft>
            </a:pPr>
            <a:r>
              <a:rPr lang="en-US" sz="2000" dirty="0" err="1">
                <a:latin typeface="American Typewriter" charset="0"/>
                <a:ea typeface="American Typewriter" charset="0"/>
                <a:cs typeface="American Typewriter" charset="0"/>
              </a:rPr>
              <a:t>Neuromyths</a:t>
            </a:r>
            <a:endParaRPr lang="en-US" sz="2000" dirty="0">
              <a:latin typeface="American Typewriter" charset="0"/>
              <a:ea typeface="American Typewriter" charset="0"/>
              <a:cs typeface="American Typewriter" charset="0"/>
            </a:endParaRPr>
          </a:p>
          <a:p>
            <a:pPr>
              <a:lnSpc>
                <a:spcPct val="250000"/>
              </a:lnSpc>
              <a:spcAft>
                <a:spcPts val="600"/>
              </a:spcAft>
            </a:pPr>
            <a:r>
              <a:rPr lang="en-US" sz="2000" dirty="0">
                <a:latin typeface="American Typewriter" charset="0"/>
                <a:ea typeface="American Typewriter" charset="0"/>
                <a:cs typeface="American Typewriter" charset="0"/>
              </a:rPr>
              <a:t>Unsubstantiated beliefs</a:t>
            </a:r>
          </a:p>
          <a:p>
            <a:pPr>
              <a:lnSpc>
                <a:spcPct val="250000"/>
              </a:lnSpc>
              <a:spcAft>
                <a:spcPts val="600"/>
              </a:spcAft>
            </a:pPr>
            <a:r>
              <a:rPr lang="en-US" sz="2000" dirty="0">
                <a:latin typeface="American Typewriter" charset="0"/>
                <a:ea typeface="American Typewriter" charset="0"/>
                <a:cs typeface="American Typewriter" charset="0"/>
              </a:rPr>
              <a:t>Ideological opposition</a:t>
            </a:r>
          </a:p>
          <a:p>
            <a:pPr>
              <a:lnSpc>
                <a:spcPct val="250000"/>
              </a:lnSpc>
              <a:spcAft>
                <a:spcPts val="600"/>
              </a:spcAft>
            </a:pPr>
            <a:r>
              <a:rPr lang="en-US" sz="2000" dirty="0">
                <a:latin typeface="American Typewriter" charset="0"/>
                <a:ea typeface="American Typewriter" charset="0"/>
                <a:cs typeface="American Typewriter" charset="0"/>
              </a:rPr>
              <a:t>Fads &amp; Trends</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8" name="TextBox 7"/>
          <p:cNvSpPr txBox="1"/>
          <p:nvPr/>
        </p:nvSpPr>
        <p:spPr>
          <a:xfrm>
            <a:off x="6905331" y="3576256"/>
            <a:ext cx="5529943" cy="2446655"/>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2000" kern="1200" dirty="0">
                <a:solidFill>
                  <a:schemeClr val="bg1"/>
                </a:solidFill>
                <a:latin typeface="American Typewriter" charset="0"/>
                <a:ea typeface="American Typewriter" charset="0"/>
                <a:cs typeface="American Typewriter" charset="0"/>
              </a:rPr>
              <a:t>Neuroscience</a:t>
            </a:r>
          </a:p>
          <a:p>
            <a:pPr>
              <a:lnSpc>
                <a:spcPct val="90000"/>
              </a:lnSpc>
              <a:spcBef>
                <a:spcPct val="0"/>
              </a:spcBef>
              <a:spcAft>
                <a:spcPts val="600"/>
              </a:spcAft>
            </a:pPr>
            <a:endParaRPr lang="en-US" sz="2000" kern="1200" dirty="0">
              <a:solidFill>
                <a:schemeClr val="bg1"/>
              </a:solidFill>
              <a:latin typeface="American Typewriter" charset="0"/>
              <a:ea typeface="American Typewriter" charset="0"/>
              <a:cs typeface="American Typewriter" charset="0"/>
            </a:endParaRPr>
          </a:p>
          <a:p>
            <a:pPr>
              <a:lnSpc>
                <a:spcPct val="90000"/>
              </a:lnSpc>
              <a:spcBef>
                <a:spcPct val="0"/>
              </a:spcBef>
              <a:spcAft>
                <a:spcPts val="600"/>
              </a:spcAft>
            </a:pPr>
            <a:r>
              <a:rPr lang="en-US" sz="2000" kern="1200" dirty="0">
                <a:solidFill>
                  <a:schemeClr val="bg1"/>
                </a:solidFill>
                <a:latin typeface="American Typewriter" charset="0"/>
                <a:ea typeface="American Typewriter" charset="0"/>
                <a:cs typeface="American Typewriter" charset="0"/>
              </a:rPr>
              <a:t>Cognitive psychology</a:t>
            </a:r>
          </a:p>
          <a:p>
            <a:pPr>
              <a:lnSpc>
                <a:spcPct val="90000"/>
              </a:lnSpc>
              <a:spcBef>
                <a:spcPct val="0"/>
              </a:spcBef>
              <a:spcAft>
                <a:spcPts val="600"/>
              </a:spcAft>
            </a:pPr>
            <a:endParaRPr lang="en-US" sz="2000" kern="1200" dirty="0">
              <a:solidFill>
                <a:schemeClr val="bg1"/>
              </a:solidFill>
              <a:latin typeface="American Typewriter" charset="0"/>
              <a:ea typeface="American Typewriter" charset="0"/>
              <a:cs typeface="American Typewriter" charset="0"/>
            </a:endParaRPr>
          </a:p>
          <a:p>
            <a:pPr>
              <a:lnSpc>
                <a:spcPct val="90000"/>
              </a:lnSpc>
              <a:spcBef>
                <a:spcPct val="0"/>
              </a:spcBef>
              <a:spcAft>
                <a:spcPts val="600"/>
              </a:spcAft>
            </a:pPr>
            <a:r>
              <a:rPr lang="en-US" sz="2000" kern="1200" dirty="0" err="1">
                <a:solidFill>
                  <a:schemeClr val="bg1"/>
                </a:solidFill>
                <a:latin typeface="American Typewriter" charset="0"/>
                <a:ea typeface="American Typewriter" charset="0"/>
                <a:cs typeface="American Typewriter" charset="0"/>
              </a:rPr>
              <a:t>Behavioural</a:t>
            </a:r>
            <a:r>
              <a:rPr lang="en-US" sz="2000" kern="1200" dirty="0">
                <a:solidFill>
                  <a:schemeClr val="bg1"/>
                </a:solidFill>
                <a:latin typeface="American Typewriter" charset="0"/>
                <a:ea typeface="American Typewriter" charset="0"/>
                <a:cs typeface="American Typewriter" charset="0"/>
              </a:rPr>
              <a:t> genetics</a:t>
            </a:r>
            <a:endParaRPr lang="en-US" sz="2000" dirty="0">
              <a:solidFill>
                <a:schemeClr val="bg1"/>
              </a:solidFill>
              <a:latin typeface="American Typewriter" charset="0"/>
              <a:ea typeface="American Typewriter" charset="0"/>
              <a:cs typeface="American Typewriter" charset="0"/>
            </a:endParaRPr>
          </a:p>
          <a:p>
            <a:pPr>
              <a:lnSpc>
                <a:spcPct val="90000"/>
              </a:lnSpc>
              <a:spcBef>
                <a:spcPct val="0"/>
              </a:spcBef>
              <a:spcAft>
                <a:spcPts val="600"/>
              </a:spcAft>
            </a:pPr>
            <a:endParaRPr lang="en-US" sz="2000" kern="1200" dirty="0">
              <a:solidFill>
                <a:schemeClr val="bg1"/>
              </a:solidFill>
              <a:latin typeface="American Typewriter" charset="0"/>
              <a:ea typeface="American Typewriter" charset="0"/>
              <a:cs typeface="American Typewriter" charset="0"/>
            </a:endParaRPr>
          </a:p>
        </p:txBody>
      </p:sp>
      <p:sp>
        <p:nvSpPr>
          <p:cNvPr id="5" name="TextBox 4"/>
          <p:cNvSpPr txBox="1"/>
          <p:nvPr/>
        </p:nvSpPr>
        <p:spPr>
          <a:xfrm>
            <a:off x="822543" y="408931"/>
            <a:ext cx="5273457" cy="584775"/>
          </a:xfrm>
          <a:prstGeom prst="rect">
            <a:avLst/>
          </a:prstGeom>
          <a:noFill/>
        </p:spPr>
        <p:txBody>
          <a:bodyPr wrap="square" rtlCol="0">
            <a:spAutoFit/>
          </a:bodyPr>
          <a:lstStyle/>
          <a:p>
            <a:r>
              <a:rPr lang="en-US" sz="3200" dirty="0">
                <a:latin typeface="American Typewriter" charset="0"/>
                <a:ea typeface="American Typewriter" charset="0"/>
                <a:cs typeface="American Typewriter" charset="0"/>
              </a:rPr>
              <a:t>Inadmissible</a:t>
            </a:r>
          </a:p>
        </p:txBody>
      </p:sp>
    </p:spTree>
    <p:extLst>
      <p:ext uri="{BB962C8B-B14F-4D97-AF65-F5344CB8AC3E}">
        <p14:creationId xmlns:p14="http://schemas.microsoft.com/office/powerpoint/2010/main" val="169619046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C5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3327" y="643467"/>
            <a:ext cx="10765346" cy="5571066"/>
          </a:xfrm>
          <a:prstGeom prst="rect">
            <a:avLst/>
          </a:prstGeom>
        </p:spPr>
      </p:pic>
    </p:spTree>
    <p:extLst>
      <p:ext uri="{BB962C8B-B14F-4D97-AF65-F5344CB8AC3E}">
        <p14:creationId xmlns:p14="http://schemas.microsoft.com/office/powerpoint/2010/main" val="1681097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52400" y="103907"/>
            <a:ext cx="10520702" cy="1325563"/>
          </a:xfrm>
        </p:spPr>
        <p:txBody>
          <a:bodyPr>
            <a:normAutofit/>
          </a:bodyPr>
          <a:lstStyle/>
          <a:p>
            <a:r>
              <a:rPr lang="en-US" dirty="0">
                <a:latin typeface="American Typewriter" charset="0"/>
                <a:ea typeface="American Typewriter" charset="0"/>
                <a:cs typeface="American Typewriter" charset="0"/>
              </a:rPr>
              <a:t>T-Levels and Evidence</a:t>
            </a:r>
          </a:p>
        </p:txBody>
      </p:sp>
      <p:graphicFrame>
        <p:nvGraphicFramePr>
          <p:cNvPr id="5" name="Content Placeholder 2">
            <a:extLst>
              <a:ext uri="{FF2B5EF4-FFF2-40B4-BE49-F238E27FC236}">
                <a16:creationId xmlns:a16="http://schemas.microsoft.com/office/drawing/2014/main" id="{B1B4F688-6895-4E6F-9AE4-0BD72099F5AF}"/>
              </a:ext>
            </a:extLst>
          </p:cNvPr>
          <p:cNvGraphicFramePr>
            <a:graphicFrameLocks noGrp="1"/>
          </p:cNvGraphicFramePr>
          <p:nvPr>
            <p:ph idx="1"/>
            <p:extLst>
              <p:ext uri="{D42A27DB-BD31-4B8C-83A1-F6EECF244321}">
                <p14:modId xmlns:p14="http://schemas.microsoft.com/office/powerpoint/2010/main" val="2047137326"/>
              </p:ext>
            </p:extLst>
          </p:nvPr>
        </p:nvGraphicFramePr>
        <p:xfrm>
          <a:off x="152400" y="1155700"/>
          <a:ext cx="11938000" cy="552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106228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2640" y="2384424"/>
            <a:ext cx="6779160" cy="1828800"/>
          </a:xfrm>
        </p:spPr>
        <p:txBody>
          <a:bodyPr vert="horz" lIns="91440" tIns="45720" rIns="91440" bIns="45720" rtlCol="0">
            <a:noAutofit/>
          </a:bodyPr>
          <a:lstStyle/>
          <a:p>
            <a:pPr algn="ctr"/>
            <a:r>
              <a:rPr lang="en-US" sz="7200" kern="1200" dirty="0">
                <a:latin typeface="American Typewriter" charset="0"/>
                <a:ea typeface="American Typewriter" charset="0"/>
                <a:cs typeface="American Typewriter" charset="0"/>
              </a:rPr>
              <a:t>What support is needed?</a:t>
            </a:r>
          </a:p>
        </p:txBody>
      </p:sp>
      <p:pic>
        <p:nvPicPr>
          <p:cNvPr id="1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7349" b="2446"/>
          <a:stretch/>
        </p:blipFill>
        <p:spPr>
          <a:xfrm rot="5400000">
            <a:off x="-1109133" y="1109133"/>
            <a:ext cx="6858000" cy="4639733"/>
          </a:xfrm>
          <a:prstGeom prst="rect">
            <a:avLst/>
          </a:prstGeom>
        </p:spPr>
      </p:pic>
    </p:spTree>
    <p:extLst>
      <p:ext uri="{BB962C8B-B14F-4D97-AF65-F5344CB8AC3E}">
        <p14:creationId xmlns:p14="http://schemas.microsoft.com/office/powerpoint/2010/main" val="120380688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p:cNvSpPr txBox="1"/>
          <p:nvPr/>
        </p:nvSpPr>
        <p:spPr>
          <a:xfrm>
            <a:off x="266701" y="266700"/>
            <a:ext cx="4940299" cy="6448299"/>
          </a:xfrm>
          <a:prstGeom prst="rect">
            <a:avLst/>
          </a:prstGeom>
        </p:spPr>
        <p:txBody>
          <a:bodyPr vert="horz" lIns="91440" tIns="45720" rIns="91440" bIns="45720" rtlCol="0">
            <a:noAutofit/>
          </a:bodyPr>
          <a:lstStyle/>
          <a:p>
            <a:pPr>
              <a:lnSpc>
                <a:spcPct val="90000"/>
              </a:lnSpc>
              <a:spcAft>
                <a:spcPts val="600"/>
              </a:spcAft>
            </a:pPr>
            <a:r>
              <a:rPr lang="en-US" sz="2000" b="1" dirty="0">
                <a:solidFill>
                  <a:srgbClr val="FFFFFF"/>
                </a:solidFill>
                <a:latin typeface="American Typewriter" charset="0"/>
                <a:ea typeface="American Typewriter" charset="0"/>
                <a:cs typeface="American Typewriter" charset="0"/>
              </a:rPr>
              <a:t>Resources to help researchers going into schools explain learning and talks from researchers</a:t>
            </a:r>
          </a:p>
          <a:p>
            <a:pPr>
              <a:lnSpc>
                <a:spcPct val="90000"/>
              </a:lnSpc>
              <a:spcAft>
                <a:spcPts val="600"/>
              </a:spcAft>
            </a:pPr>
            <a:endParaRPr lang="en-US" sz="2000" dirty="0">
              <a:solidFill>
                <a:srgbClr val="FFFFFF"/>
              </a:solidFill>
              <a:latin typeface="American Typewriter" charset="0"/>
              <a:ea typeface="American Typewriter" charset="0"/>
              <a:cs typeface="American Typewriter" charset="0"/>
            </a:endParaRPr>
          </a:p>
          <a:p>
            <a:pPr>
              <a:lnSpc>
                <a:spcPct val="90000"/>
              </a:lnSpc>
              <a:spcAft>
                <a:spcPts val="600"/>
              </a:spcAft>
            </a:pPr>
            <a:r>
              <a:rPr lang="en-US" sz="2000" b="1" dirty="0">
                <a:solidFill>
                  <a:srgbClr val="FFFFFF"/>
                </a:solidFill>
                <a:latin typeface="American Typewriter" charset="0"/>
                <a:ea typeface="American Typewriter" charset="0"/>
                <a:cs typeface="American Typewriter" charset="0"/>
              </a:rPr>
              <a:t>Money for teachers to be involved in research</a:t>
            </a:r>
          </a:p>
          <a:p>
            <a:pPr>
              <a:lnSpc>
                <a:spcPct val="90000"/>
              </a:lnSpc>
              <a:spcAft>
                <a:spcPts val="600"/>
              </a:spcAft>
            </a:pPr>
            <a:endParaRPr lang="en-US" sz="2000" dirty="0">
              <a:solidFill>
                <a:srgbClr val="FFFFFF"/>
              </a:solidFill>
              <a:latin typeface="American Typewriter" charset="0"/>
              <a:ea typeface="American Typewriter" charset="0"/>
              <a:cs typeface="American Typewriter" charset="0"/>
            </a:endParaRPr>
          </a:p>
          <a:p>
            <a:pPr>
              <a:lnSpc>
                <a:spcPct val="90000"/>
              </a:lnSpc>
              <a:spcAft>
                <a:spcPts val="600"/>
              </a:spcAft>
            </a:pPr>
            <a:r>
              <a:rPr lang="en-US" sz="2000" b="1" dirty="0">
                <a:solidFill>
                  <a:srgbClr val="FFFFFF"/>
                </a:solidFill>
                <a:latin typeface="American Typewriter" charset="0"/>
                <a:ea typeface="American Typewriter" charset="0"/>
                <a:cs typeface="American Typewriter" charset="0"/>
              </a:rPr>
              <a:t>National/International conference more focused for teachers.  Evening/Weekend.  Money to support teachers’ attendance.</a:t>
            </a:r>
          </a:p>
          <a:p>
            <a:pPr>
              <a:lnSpc>
                <a:spcPct val="90000"/>
              </a:lnSpc>
              <a:spcAft>
                <a:spcPts val="600"/>
              </a:spcAft>
            </a:pPr>
            <a:endParaRPr lang="en-US" sz="2000" b="1" dirty="0">
              <a:solidFill>
                <a:srgbClr val="FFFFFF"/>
              </a:solidFill>
              <a:latin typeface="American Typewriter" charset="0"/>
              <a:ea typeface="American Typewriter" charset="0"/>
              <a:cs typeface="American Typewriter" charset="0"/>
            </a:endParaRPr>
          </a:p>
          <a:p>
            <a:pPr>
              <a:lnSpc>
                <a:spcPct val="90000"/>
              </a:lnSpc>
              <a:spcAft>
                <a:spcPts val="600"/>
              </a:spcAft>
            </a:pPr>
            <a:r>
              <a:rPr lang="en-US" sz="2000" b="1" dirty="0">
                <a:solidFill>
                  <a:srgbClr val="FFFFFF"/>
                </a:solidFill>
                <a:latin typeface="American Typewriter" charset="0"/>
                <a:ea typeface="American Typewriter" charset="0"/>
                <a:cs typeface="American Typewriter" charset="0"/>
              </a:rPr>
              <a:t>How to promote finished products to publishers/teachers or other countries</a:t>
            </a:r>
          </a:p>
          <a:p>
            <a:pPr>
              <a:lnSpc>
                <a:spcPct val="90000"/>
              </a:lnSpc>
              <a:spcAft>
                <a:spcPts val="600"/>
              </a:spcAft>
            </a:pPr>
            <a:endParaRPr lang="en-US" sz="2000" b="1" dirty="0">
              <a:solidFill>
                <a:srgbClr val="FFFFFF"/>
              </a:solidFill>
              <a:latin typeface="American Typewriter" charset="0"/>
              <a:ea typeface="American Typewriter" charset="0"/>
              <a:cs typeface="American Typewriter" charset="0"/>
            </a:endParaRPr>
          </a:p>
          <a:p>
            <a:pPr>
              <a:lnSpc>
                <a:spcPct val="90000"/>
              </a:lnSpc>
              <a:spcAft>
                <a:spcPts val="600"/>
              </a:spcAft>
            </a:pPr>
            <a:r>
              <a:rPr lang="en-US" sz="2000" b="1" dirty="0">
                <a:solidFill>
                  <a:srgbClr val="FFFFFF"/>
                </a:solidFill>
                <a:latin typeface="American Typewriter" charset="0"/>
                <a:ea typeface="American Typewriter" charset="0"/>
                <a:cs typeface="American Typewriter" charset="0"/>
              </a:rPr>
              <a:t>Examples/templates of how teachers and researchers have/can work together to solve problems</a:t>
            </a:r>
          </a:p>
          <a:p>
            <a:pPr>
              <a:lnSpc>
                <a:spcPct val="90000"/>
              </a:lnSpc>
              <a:spcAft>
                <a:spcPts val="600"/>
              </a:spcAft>
            </a:pPr>
            <a:endParaRPr lang="en-US" sz="2000" dirty="0">
              <a:solidFill>
                <a:srgbClr val="FFFFFF"/>
              </a:solidFill>
              <a:latin typeface="American Typewriter" charset="0"/>
              <a:ea typeface="American Typewriter" charset="0"/>
              <a:cs typeface="American Typewriter" charset="0"/>
            </a:endParaRPr>
          </a:p>
        </p:txBody>
      </p:sp>
      <p:sp>
        <p:nvSpPr>
          <p:cNvPr id="2" name="TextBox 1"/>
          <p:cNvSpPr txBox="1"/>
          <p:nvPr/>
        </p:nvSpPr>
        <p:spPr>
          <a:xfrm>
            <a:off x="5803900" y="266700"/>
            <a:ext cx="5600700" cy="5204502"/>
          </a:xfrm>
          <a:prstGeom prst="rect">
            <a:avLst/>
          </a:prstGeom>
          <a:noFill/>
        </p:spPr>
        <p:txBody>
          <a:bodyPr wrap="square" rtlCol="0">
            <a:spAutoFit/>
          </a:bodyPr>
          <a:lstStyle/>
          <a:p>
            <a:pPr>
              <a:lnSpc>
                <a:spcPct val="90000"/>
              </a:lnSpc>
              <a:spcAft>
                <a:spcPts val="600"/>
              </a:spcAft>
            </a:pPr>
            <a:r>
              <a:rPr lang="en-US" b="1" dirty="0">
                <a:solidFill>
                  <a:srgbClr val="FFFFFF"/>
                </a:solidFill>
                <a:latin typeface="American Typewriter" charset="0"/>
                <a:ea typeface="American Typewriter" charset="0"/>
                <a:cs typeface="American Typewriter" charset="0"/>
              </a:rPr>
              <a:t>Agreement on ‘science of learning’ content for teacher training</a:t>
            </a:r>
          </a:p>
          <a:p>
            <a:pPr>
              <a:lnSpc>
                <a:spcPct val="90000"/>
              </a:lnSpc>
              <a:spcAft>
                <a:spcPts val="600"/>
              </a:spcAft>
            </a:pPr>
            <a:endParaRPr lang="en-US" b="1" dirty="0">
              <a:solidFill>
                <a:srgbClr val="FFFFFF"/>
              </a:solidFill>
              <a:latin typeface="American Typewriter" charset="0"/>
              <a:ea typeface="American Typewriter" charset="0"/>
              <a:cs typeface="American Typewriter" charset="0"/>
            </a:endParaRPr>
          </a:p>
          <a:p>
            <a:pPr>
              <a:lnSpc>
                <a:spcPct val="90000"/>
              </a:lnSpc>
              <a:spcAft>
                <a:spcPts val="600"/>
              </a:spcAft>
            </a:pPr>
            <a:r>
              <a:rPr lang="en-US" b="1" dirty="0">
                <a:solidFill>
                  <a:srgbClr val="FFFFFF"/>
                </a:solidFill>
                <a:latin typeface="American Typewriter" charset="0"/>
                <a:ea typeface="American Typewriter" charset="0"/>
                <a:cs typeface="American Typewriter" charset="0"/>
              </a:rPr>
              <a:t>Platforms for teachers/researchers and others to discuss ideas</a:t>
            </a:r>
          </a:p>
          <a:p>
            <a:pPr>
              <a:lnSpc>
                <a:spcPct val="90000"/>
              </a:lnSpc>
              <a:spcAft>
                <a:spcPts val="600"/>
              </a:spcAft>
            </a:pPr>
            <a:endParaRPr lang="en-US" b="1" dirty="0">
              <a:solidFill>
                <a:srgbClr val="FFFFFF"/>
              </a:solidFill>
              <a:latin typeface="American Typewriter" charset="0"/>
              <a:ea typeface="American Typewriter" charset="0"/>
              <a:cs typeface="American Typewriter" charset="0"/>
            </a:endParaRPr>
          </a:p>
          <a:p>
            <a:pPr>
              <a:lnSpc>
                <a:spcPct val="90000"/>
              </a:lnSpc>
              <a:spcAft>
                <a:spcPts val="600"/>
              </a:spcAft>
            </a:pPr>
            <a:r>
              <a:rPr lang="en-US" b="1" dirty="0">
                <a:solidFill>
                  <a:srgbClr val="FFFFFF"/>
                </a:solidFill>
                <a:latin typeface="American Typewriter" charset="0"/>
                <a:ea typeface="American Typewriter" charset="0"/>
                <a:cs typeface="American Typewriter" charset="0"/>
              </a:rPr>
              <a:t>Training for teachers to help them engage with research</a:t>
            </a:r>
          </a:p>
          <a:p>
            <a:pPr>
              <a:lnSpc>
                <a:spcPct val="90000"/>
              </a:lnSpc>
              <a:spcAft>
                <a:spcPts val="600"/>
              </a:spcAft>
            </a:pPr>
            <a:endParaRPr lang="en-US" b="1" dirty="0">
              <a:solidFill>
                <a:srgbClr val="FFFFFF"/>
              </a:solidFill>
              <a:latin typeface="American Typewriter" charset="0"/>
              <a:ea typeface="American Typewriter" charset="0"/>
              <a:cs typeface="American Typewriter" charset="0"/>
            </a:endParaRPr>
          </a:p>
          <a:p>
            <a:pPr>
              <a:lnSpc>
                <a:spcPct val="90000"/>
              </a:lnSpc>
              <a:spcAft>
                <a:spcPts val="600"/>
              </a:spcAft>
            </a:pPr>
            <a:r>
              <a:rPr lang="en-US" b="1" dirty="0">
                <a:solidFill>
                  <a:srgbClr val="FFFFFF"/>
                </a:solidFill>
                <a:latin typeface="American Typewriter" charset="0"/>
                <a:ea typeface="American Typewriter" charset="0"/>
                <a:cs typeface="American Typewriter" charset="0"/>
              </a:rPr>
              <a:t>Access to quality/robust evidence summaries, etc.</a:t>
            </a:r>
          </a:p>
          <a:p>
            <a:pPr>
              <a:lnSpc>
                <a:spcPct val="90000"/>
              </a:lnSpc>
              <a:spcAft>
                <a:spcPts val="600"/>
              </a:spcAft>
            </a:pPr>
            <a:endParaRPr lang="en-US" b="1" dirty="0">
              <a:solidFill>
                <a:srgbClr val="FFFFFF"/>
              </a:solidFill>
              <a:latin typeface="American Typewriter" charset="0"/>
              <a:ea typeface="American Typewriter" charset="0"/>
              <a:cs typeface="American Typewriter" charset="0"/>
            </a:endParaRPr>
          </a:p>
          <a:p>
            <a:pPr>
              <a:lnSpc>
                <a:spcPct val="90000"/>
              </a:lnSpc>
              <a:spcAft>
                <a:spcPts val="600"/>
              </a:spcAft>
            </a:pPr>
            <a:r>
              <a:rPr lang="en-US" b="1" dirty="0">
                <a:solidFill>
                  <a:srgbClr val="FFFFFF"/>
                </a:solidFill>
                <a:latin typeface="American Typewriter" charset="0"/>
                <a:ea typeface="American Typewriter" charset="0"/>
                <a:cs typeface="American Typewriter" charset="0"/>
              </a:rPr>
              <a:t>Knowing where to go if students have struggles </a:t>
            </a:r>
            <a:r>
              <a:rPr lang="en-US" b="1" dirty="0" err="1">
                <a:solidFill>
                  <a:srgbClr val="FFFFFF"/>
                </a:solidFill>
                <a:latin typeface="American Typewriter" charset="0"/>
                <a:ea typeface="American Typewriter" charset="0"/>
                <a:cs typeface="American Typewriter" charset="0"/>
              </a:rPr>
              <a:t>maths</a:t>
            </a:r>
            <a:r>
              <a:rPr lang="en-US" b="1" dirty="0">
                <a:solidFill>
                  <a:srgbClr val="FFFFFF"/>
                </a:solidFill>
                <a:latin typeface="American Typewriter" charset="0"/>
                <a:ea typeface="American Typewriter" charset="0"/>
                <a:cs typeface="American Typewriter" charset="0"/>
              </a:rPr>
              <a:t>/reading/attention etc.</a:t>
            </a:r>
          </a:p>
          <a:p>
            <a:pPr>
              <a:lnSpc>
                <a:spcPct val="90000"/>
              </a:lnSpc>
              <a:spcAft>
                <a:spcPts val="600"/>
              </a:spcAft>
            </a:pPr>
            <a:endParaRPr lang="en-US" b="1" dirty="0">
              <a:solidFill>
                <a:srgbClr val="FFFFFF"/>
              </a:solidFill>
              <a:latin typeface="American Typewriter" charset="0"/>
              <a:ea typeface="American Typewriter" charset="0"/>
              <a:cs typeface="American Typewriter" charset="0"/>
            </a:endParaRPr>
          </a:p>
          <a:p>
            <a:pPr>
              <a:lnSpc>
                <a:spcPct val="90000"/>
              </a:lnSpc>
              <a:spcAft>
                <a:spcPts val="600"/>
              </a:spcAft>
            </a:pPr>
            <a:r>
              <a:rPr lang="en-US" b="1" dirty="0">
                <a:solidFill>
                  <a:srgbClr val="FFFFFF"/>
                </a:solidFill>
                <a:latin typeface="American Typewriter" charset="0"/>
                <a:ea typeface="American Typewriter" charset="0"/>
                <a:cs typeface="American Typewriter" charset="0"/>
              </a:rPr>
              <a:t>Time</a:t>
            </a:r>
          </a:p>
          <a:p>
            <a:endParaRPr lang="en-US" dirty="0"/>
          </a:p>
        </p:txBody>
      </p:sp>
    </p:spTree>
    <p:extLst>
      <p:ext uri="{BB962C8B-B14F-4D97-AF65-F5344CB8AC3E}">
        <p14:creationId xmlns:p14="http://schemas.microsoft.com/office/powerpoint/2010/main" val="11062550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p:cNvSpPr txBox="1"/>
          <p:nvPr/>
        </p:nvSpPr>
        <p:spPr>
          <a:xfrm>
            <a:off x="114300" y="365125"/>
            <a:ext cx="11912600" cy="1325563"/>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800" kern="1200" dirty="0">
                <a:solidFill>
                  <a:schemeClr val="tx1"/>
                </a:solidFill>
                <a:latin typeface="American Typewriter" charset="0"/>
                <a:ea typeface="American Typewriter" charset="0"/>
                <a:cs typeface="American Typewriter" charset="0"/>
              </a:rPr>
              <a:t>How to Engage Teachers in Evidence</a:t>
            </a:r>
          </a:p>
        </p:txBody>
      </p:sp>
      <p:graphicFrame>
        <p:nvGraphicFramePr>
          <p:cNvPr id="5" name="TextBox 2">
            <a:extLst>
              <a:ext uri="{FF2B5EF4-FFF2-40B4-BE49-F238E27FC236}">
                <a16:creationId xmlns:a16="http://schemas.microsoft.com/office/drawing/2014/main" id="{E3E3D4D8-FB07-497F-BE88-7B6DAB83CB7F}"/>
              </a:ext>
            </a:extLst>
          </p:cNvPr>
          <p:cNvGraphicFramePr/>
          <p:nvPr>
            <p:extLst>
              <p:ext uri="{D42A27DB-BD31-4B8C-83A1-F6EECF244321}">
                <p14:modId xmlns:p14="http://schemas.microsoft.com/office/powerpoint/2010/main" val="18677732"/>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736331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056" y="200398"/>
            <a:ext cx="5156084" cy="1095668"/>
          </a:xfrm>
          <a:prstGeom prst="rect">
            <a:avLst/>
          </a:prstGeom>
        </p:spPr>
      </p:pic>
      <p:sp>
        <p:nvSpPr>
          <p:cNvPr id="5" name="TextBox 4"/>
          <p:cNvSpPr txBox="1"/>
          <p:nvPr/>
        </p:nvSpPr>
        <p:spPr>
          <a:xfrm>
            <a:off x="4546600" y="2971800"/>
            <a:ext cx="6070600" cy="769441"/>
          </a:xfrm>
          <a:prstGeom prst="rect">
            <a:avLst/>
          </a:prstGeom>
          <a:noFill/>
        </p:spPr>
        <p:txBody>
          <a:bodyPr wrap="square" rtlCol="0">
            <a:spAutoFit/>
          </a:bodyPr>
          <a:lstStyle/>
          <a:p>
            <a:r>
              <a:rPr lang="en-US" sz="4400" dirty="0"/>
              <a:t>Thank you!</a:t>
            </a:r>
          </a:p>
        </p:txBody>
      </p:sp>
    </p:spTree>
    <p:extLst>
      <p:ext uri="{BB962C8B-B14F-4D97-AF65-F5344CB8AC3E}">
        <p14:creationId xmlns:p14="http://schemas.microsoft.com/office/powerpoint/2010/main" val="753150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17" b="25071"/>
          <a:stretch/>
        </p:blipFill>
        <p:spPr>
          <a:xfrm>
            <a:off x="959807" y="1321949"/>
            <a:ext cx="10026563" cy="2977019"/>
          </a:xfrm>
          <a:prstGeom prst="rect">
            <a:avLst/>
          </a:prstGeom>
        </p:spPr>
      </p:pic>
      <p:sp>
        <p:nvSpPr>
          <p:cNvPr id="6" name="TextBox 5"/>
          <p:cNvSpPr txBox="1"/>
          <p:nvPr/>
        </p:nvSpPr>
        <p:spPr>
          <a:xfrm>
            <a:off x="850726" y="1321949"/>
            <a:ext cx="3582444" cy="1446550"/>
          </a:xfrm>
          <a:prstGeom prst="rect">
            <a:avLst/>
          </a:prstGeom>
          <a:noFill/>
        </p:spPr>
        <p:txBody>
          <a:bodyPr wrap="square" rtlCol="0">
            <a:spAutoFit/>
          </a:bodyPr>
          <a:lstStyle/>
          <a:p>
            <a:r>
              <a:rPr lang="en-US" sz="8800" dirty="0">
                <a:solidFill>
                  <a:srgbClr val="C00000"/>
                </a:solidFill>
                <a:latin typeface="American Typewriter" charset="0"/>
                <a:ea typeface="American Typewriter" charset="0"/>
                <a:cs typeface="American Typewriter" charset="0"/>
              </a:rPr>
              <a:t>social</a:t>
            </a:r>
          </a:p>
        </p:txBody>
      </p:sp>
      <p:sp>
        <p:nvSpPr>
          <p:cNvPr id="7" name="TextBox 6"/>
          <p:cNvSpPr txBox="1"/>
          <p:nvPr/>
        </p:nvSpPr>
        <p:spPr>
          <a:xfrm>
            <a:off x="1189451" y="5433016"/>
            <a:ext cx="11716011" cy="1200329"/>
          </a:xfrm>
          <a:prstGeom prst="rect">
            <a:avLst/>
          </a:prstGeom>
          <a:noFill/>
        </p:spPr>
        <p:txBody>
          <a:bodyPr wrap="square" rtlCol="0">
            <a:spAutoFit/>
          </a:bodyPr>
          <a:lstStyle/>
          <a:p>
            <a:r>
              <a:rPr lang="en-US" sz="7200">
                <a:solidFill>
                  <a:srgbClr val="FF0000"/>
                </a:solidFill>
                <a:latin typeface="American Typewriter" charset="0"/>
                <a:ea typeface="American Typewriter" charset="0"/>
                <a:cs typeface="American Typewriter" charset="0"/>
              </a:rPr>
              <a:t>Should teachers worry?</a:t>
            </a:r>
            <a:endParaRPr lang="en-US" sz="7200" dirty="0">
              <a:solidFill>
                <a:srgbClr val="FF0000"/>
              </a:solidFill>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929148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r>
              <a:rPr lang="en-US" b="1" dirty="0">
                <a:solidFill>
                  <a:schemeClr val="accent1"/>
                </a:solidFill>
              </a:rPr>
              <a:t>“Social Mobility is not the point of education”</a:t>
            </a:r>
          </a:p>
        </p:txBody>
      </p:sp>
      <p:sp>
        <p:nvSpPr>
          <p:cNvPr id="5" name="Content Placeholder 4"/>
          <p:cNvSpPr>
            <a:spLocks noGrp="1"/>
          </p:cNvSpPr>
          <p:nvPr>
            <p:ph idx="1"/>
          </p:nvPr>
        </p:nvSpPr>
        <p:spPr>
          <a:xfrm>
            <a:off x="4976031" y="687864"/>
            <a:ext cx="6377769" cy="5480764"/>
          </a:xfrm>
        </p:spPr>
        <p:txBody>
          <a:bodyPr anchor="ctr">
            <a:normAutofit fontScale="92500" lnSpcReduction="20000"/>
          </a:bodyPr>
          <a:lstStyle/>
          <a:p>
            <a:pPr marL="0" indent="0">
              <a:buNone/>
            </a:pPr>
            <a:r>
              <a:rPr lang="en-US" sz="3200" dirty="0"/>
              <a:t>“Let me be clear: my job is to teach my students and teach them well. To inspire them. To instill in them a sense of wonder and curiosity about the world. To convey the seriousness of the subject and in doing so to help turn them into free-thinking autonomous young citizens of the world who value the pursuit of knowledge for its own sake. That is my responsibility and I take it seriously. What happens after young people leave school is a political, social, economic and personal question, not an educational one. Let teachers teach and let politicians fix the job market”</a:t>
            </a:r>
          </a:p>
          <a:p>
            <a:pPr marL="0" indent="0">
              <a:buNone/>
            </a:pPr>
            <a:r>
              <a:rPr lang="en-US" sz="2200" dirty="0"/>
              <a:t>				(Rooney, 2017: 26-27)</a:t>
            </a:r>
          </a:p>
        </p:txBody>
      </p:sp>
      <p:sp>
        <p:nvSpPr>
          <p:cNvPr id="3" name="TextBox 2"/>
          <p:cNvSpPr txBox="1"/>
          <p:nvPr/>
        </p:nvSpPr>
        <p:spPr>
          <a:xfrm>
            <a:off x="321564" y="6168628"/>
            <a:ext cx="8242126" cy="369332"/>
          </a:xfrm>
          <a:prstGeom prst="rect">
            <a:avLst/>
          </a:prstGeom>
          <a:noFill/>
        </p:spPr>
        <p:txBody>
          <a:bodyPr wrap="square" rtlCol="0">
            <a:spAutoFit/>
          </a:bodyPr>
          <a:lstStyle/>
          <a:p>
            <a:pPr>
              <a:defRPr/>
            </a:pPr>
            <a:r>
              <a:rPr lang="en-US" dirty="0"/>
              <a:t>“Social Mobility is not the point of education” </a:t>
            </a:r>
            <a:r>
              <a:rPr lang="en-US" dirty="0" err="1"/>
              <a:t>tes</a:t>
            </a:r>
            <a:r>
              <a:rPr lang="en-US" dirty="0"/>
              <a:t> no. 5263 (2017) 26-27</a:t>
            </a:r>
          </a:p>
        </p:txBody>
      </p:sp>
    </p:spTree>
    <p:extLst>
      <p:ext uri="{BB962C8B-B14F-4D97-AF65-F5344CB8AC3E}">
        <p14:creationId xmlns:p14="http://schemas.microsoft.com/office/powerpoint/2010/main" val="1150699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734" y="818443"/>
            <a:ext cx="4735360" cy="1323439"/>
          </a:xfrm>
          <a:prstGeom prst="rect">
            <a:avLst/>
          </a:prstGeom>
          <a:noFill/>
        </p:spPr>
        <p:txBody>
          <a:bodyPr wrap="square" rtlCol="0">
            <a:spAutoFit/>
          </a:bodyPr>
          <a:lstStyle/>
          <a:p>
            <a:r>
              <a:rPr lang="en-US" sz="4000" dirty="0"/>
              <a:t>Social Mobility Index</a:t>
            </a:r>
          </a:p>
          <a:p>
            <a:endParaRPr lang="en-US" sz="2000" dirty="0"/>
          </a:p>
          <a:p>
            <a:r>
              <a:rPr lang="en-US" sz="2000" dirty="0"/>
              <a:t>(chance of social mobility)</a:t>
            </a:r>
          </a:p>
        </p:txBody>
      </p:sp>
      <p:graphicFrame>
        <p:nvGraphicFramePr>
          <p:cNvPr id="6" name="Table 5"/>
          <p:cNvGraphicFramePr>
            <a:graphicFrameLocks noGrp="1"/>
          </p:cNvGraphicFramePr>
          <p:nvPr/>
        </p:nvGraphicFramePr>
        <p:xfrm>
          <a:off x="5010410" y="3026613"/>
          <a:ext cx="6343387" cy="545464"/>
        </p:xfrm>
        <a:graphic>
          <a:graphicData uri="http://schemas.openxmlformats.org/drawingml/2006/table">
            <a:tbl>
              <a:tblPr firstRow="1" bandRow="1">
                <a:tableStyleId>{5C22544A-7EE6-4342-B048-85BDC9FD1C3A}</a:tableStyleId>
              </a:tblPr>
              <a:tblGrid>
                <a:gridCol w="1604110">
                  <a:extLst>
                    <a:ext uri="{9D8B030D-6E8A-4147-A177-3AD203B41FA5}">
                      <a16:colId xmlns:a16="http://schemas.microsoft.com/office/drawing/2014/main" val="20000"/>
                    </a:ext>
                  </a:extLst>
                </a:gridCol>
                <a:gridCol w="1604110">
                  <a:extLst>
                    <a:ext uri="{9D8B030D-6E8A-4147-A177-3AD203B41FA5}">
                      <a16:colId xmlns:a16="http://schemas.microsoft.com/office/drawing/2014/main" val="20001"/>
                    </a:ext>
                  </a:extLst>
                </a:gridCol>
                <a:gridCol w="1604110">
                  <a:extLst>
                    <a:ext uri="{9D8B030D-6E8A-4147-A177-3AD203B41FA5}">
                      <a16:colId xmlns:a16="http://schemas.microsoft.com/office/drawing/2014/main" val="20002"/>
                    </a:ext>
                  </a:extLst>
                </a:gridCol>
                <a:gridCol w="1531057">
                  <a:extLst>
                    <a:ext uri="{9D8B030D-6E8A-4147-A177-3AD203B41FA5}">
                      <a16:colId xmlns:a16="http://schemas.microsoft.com/office/drawing/2014/main" val="20003"/>
                    </a:ext>
                  </a:extLst>
                </a:gridCol>
              </a:tblGrid>
              <a:tr h="545464">
                <a:tc>
                  <a:txBody>
                    <a:bodyPr/>
                    <a:lstStyle/>
                    <a:p>
                      <a:endParaRPr lang="en-US" dirty="0"/>
                    </a:p>
                  </a:txBody>
                  <a:tcPr>
                    <a:solidFill>
                      <a:schemeClr val="accent1">
                        <a:lumMod val="75000"/>
                      </a:schemeClr>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2"/>
                    </a:solidFill>
                  </a:tcPr>
                </a:tc>
                <a:extLst>
                  <a:ext uri="{0D108BD9-81ED-4DB2-BD59-A6C34878D82A}">
                    <a16:rowId xmlns:a16="http://schemas.microsoft.com/office/drawing/2014/main" val="10000"/>
                  </a:ext>
                </a:extLst>
              </a:tr>
            </a:tbl>
          </a:graphicData>
        </a:graphic>
      </p:graphicFrame>
      <p:sp>
        <p:nvSpPr>
          <p:cNvPr id="7" name="TextBox 6"/>
          <p:cNvSpPr txBox="1"/>
          <p:nvPr/>
        </p:nvSpPr>
        <p:spPr>
          <a:xfrm>
            <a:off x="4783584" y="3572077"/>
            <a:ext cx="6913846" cy="646331"/>
          </a:xfrm>
          <a:prstGeom prst="rect">
            <a:avLst/>
          </a:prstGeom>
          <a:noFill/>
        </p:spPr>
        <p:txBody>
          <a:bodyPr wrap="square" rtlCol="0">
            <a:spAutoFit/>
          </a:bodyPr>
          <a:lstStyle/>
          <a:p>
            <a:r>
              <a:rPr lang="en-US" dirty="0"/>
              <a:t>Inadequate               Requires                Good                     Outstanding </a:t>
            </a:r>
          </a:p>
          <a:p>
            <a:r>
              <a:rPr lang="en-US" dirty="0"/>
              <a:t>                                   Improvement</a:t>
            </a:r>
          </a:p>
        </p:txBody>
      </p:sp>
      <p:sp>
        <p:nvSpPr>
          <p:cNvPr id="8" name="TextBox 7"/>
          <p:cNvSpPr txBox="1"/>
          <p:nvPr/>
        </p:nvSpPr>
        <p:spPr>
          <a:xfrm>
            <a:off x="0" y="2790955"/>
            <a:ext cx="4384110" cy="1323439"/>
          </a:xfrm>
          <a:prstGeom prst="rect">
            <a:avLst/>
          </a:prstGeom>
          <a:noFill/>
        </p:spPr>
        <p:txBody>
          <a:bodyPr wrap="square" rtlCol="0">
            <a:spAutoFit/>
          </a:bodyPr>
          <a:lstStyle/>
          <a:p>
            <a:r>
              <a:rPr lang="en-US" sz="4000" dirty="0"/>
              <a:t> School Ranking</a:t>
            </a:r>
          </a:p>
          <a:p>
            <a:endParaRPr lang="en-US" sz="2000" dirty="0"/>
          </a:p>
          <a:p>
            <a:r>
              <a:rPr lang="en-US" sz="2000" dirty="0"/>
              <a:t>  (</a:t>
            </a:r>
            <a:r>
              <a:rPr lang="en-US" sz="2000" dirty="0" err="1"/>
              <a:t>Ofsted</a:t>
            </a:r>
            <a:r>
              <a:rPr lang="en-US" sz="2000" dirty="0"/>
              <a:t> 2016) </a:t>
            </a:r>
          </a:p>
        </p:txBody>
      </p:sp>
      <p:graphicFrame>
        <p:nvGraphicFramePr>
          <p:cNvPr id="3" name="Table 2"/>
          <p:cNvGraphicFramePr>
            <a:graphicFrameLocks noGrp="1"/>
          </p:cNvGraphicFramePr>
          <p:nvPr/>
        </p:nvGraphicFramePr>
        <p:xfrm>
          <a:off x="5010411" y="865064"/>
          <a:ext cx="6343386" cy="615098"/>
        </p:xfrm>
        <a:graphic>
          <a:graphicData uri="http://schemas.openxmlformats.org/drawingml/2006/table">
            <a:tbl>
              <a:tblPr firstRow="1" bandRow="1">
                <a:tableStyleId>{5C22544A-7EE6-4342-B048-85BDC9FD1C3A}</a:tableStyleId>
              </a:tblPr>
              <a:tblGrid>
                <a:gridCol w="1057231">
                  <a:extLst>
                    <a:ext uri="{9D8B030D-6E8A-4147-A177-3AD203B41FA5}">
                      <a16:colId xmlns:a16="http://schemas.microsoft.com/office/drawing/2014/main" val="20000"/>
                    </a:ext>
                  </a:extLst>
                </a:gridCol>
                <a:gridCol w="1057231">
                  <a:extLst>
                    <a:ext uri="{9D8B030D-6E8A-4147-A177-3AD203B41FA5}">
                      <a16:colId xmlns:a16="http://schemas.microsoft.com/office/drawing/2014/main" val="20001"/>
                    </a:ext>
                  </a:extLst>
                </a:gridCol>
                <a:gridCol w="1057231">
                  <a:extLst>
                    <a:ext uri="{9D8B030D-6E8A-4147-A177-3AD203B41FA5}">
                      <a16:colId xmlns:a16="http://schemas.microsoft.com/office/drawing/2014/main" val="20002"/>
                    </a:ext>
                  </a:extLst>
                </a:gridCol>
                <a:gridCol w="1057231">
                  <a:extLst>
                    <a:ext uri="{9D8B030D-6E8A-4147-A177-3AD203B41FA5}">
                      <a16:colId xmlns:a16="http://schemas.microsoft.com/office/drawing/2014/main" val="20003"/>
                    </a:ext>
                  </a:extLst>
                </a:gridCol>
                <a:gridCol w="1057231">
                  <a:extLst>
                    <a:ext uri="{9D8B030D-6E8A-4147-A177-3AD203B41FA5}">
                      <a16:colId xmlns:a16="http://schemas.microsoft.com/office/drawing/2014/main" val="20004"/>
                    </a:ext>
                  </a:extLst>
                </a:gridCol>
                <a:gridCol w="1057231">
                  <a:extLst>
                    <a:ext uri="{9D8B030D-6E8A-4147-A177-3AD203B41FA5}">
                      <a16:colId xmlns:a16="http://schemas.microsoft.com/office/drawing/2014/main" val="20005"/>
                    </a:ext>
                  </a:extLst>
                </a:gridCol>
              </a:tblGrid>
              <a:tr h="615098">
                <a:tc>
                  <a:txBody>
                    <a:bodyPr/>
                    <a:lstStyle/>
                    <a:p>
                      <a:endParaRPr lang="en-US" dirty="0"/>
                    </a:p>
                  </a:txBody>
                  <a:tcPr>
                    <a:solidFill>
                      <a:schemeClr val="accent1">
                        <a:lumMod val="75000"/>
                      </a:schemeClr>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chemeClr val="accent1">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solidFill>
                  </a:tcPr>
                </a:tc>
                <a:extLst>
                  <a:ext uri="{0D108BD9-81ED-4DB2-BD59-A6C34878D82A}">
                    <a16:rowId xmlns:a16="http://schemas.microsoft.com/office/drawing/2014/main" val="10000"/>
                  </a:ext>
                </a:extLst>
              </a:tr>
            </a:tbl>
          </a:graphicData>
        </a:graphic>
      </p:graphicFrame>
      <p:sp>
        <p:nvSpPr>
          <p:cNvPr id="12" name="TextBox 11"/>
          <p:cNvSpPr txBox="1"/>
          <p:nvPr/>
        </p:nvSpPr>
        <p:spPr>
          <a:xfrm>
            <a:off x="4589851" y="1350156"/>
            <a:ext cx="1650929" cy="523220"/>
          </a:xfrm>
          <a:prstGeom prst="rect">
            <a:avLst/>
          </a:prstGeom>
          <a:noFill/>
        </p:spPr>
        <p:txBody>
          <a:bodyPr wrap="square" rtlCol="0">
            <a:spAutoFit/>
          </a:bodyPr>
          <a:lstStyle/>
          <a:p>
            <a:r>
              <a:rPr lang="en-US" sz="2800" dirty="0"/>
              <a:t>Lowest</a:t>
            </a:r>
          </a:p>
        </p:txBody>
      </p:sp>
      <p:sp>
        <p:nvSpPr>
          <p:cNvPr id="13" name="TextBox 12"/>
          <p:cNvSpPr txBox="1"/>
          <p:nvPr/>
        </p:nvSpPr>
        <p:spPr>
          <a:xfrm>
            <a:off x="10446291" y="1363002"/>
            <a:ext cx="1315649" cy="523220"/>
          </a:xfrm>
          <a:prstGeom prst="rect">
            <a:avLst/>
          </a:prstGeom>
          <a:noFill/>
        </p:spPr>
        <p:txBody>
          <a:bodyPr wrap="square" rtlCol="0">
            <a:spAutoFit/>
          </a:bodyPr>
          <a:lstStyle/>
          <a:p>
            <a:r>
              <a:rPr lang="en-US" sz="2800" dirty="0"/>
              <a:t>Highest</a:t>
            </a:r>
          </a:p>
        </p:txBody>
      </p:sp>
      <p:sp>
        <p:nvSpPr>
          <p:cNvPr id="4" name="TextBox 3"/>
          <p:cNvSpPr txBox="1"/>
          <p:nvPr/>
        </p:nvSpPr>
        <p:spPr>
          <a:xfrm>
            <a:off x="112734" y="4510835"/>
            <a:ext cx="3188970" cy="1938992"/>
          </a:xfrm>
          <a:prstGeom prst="rect">
            <a:avLst/>
          </a:prstGeom>
          <a:noFill/>
        </p:spPr>
        <p:txBody>
          <a:bodyPr wrap="square" rtlCol="0">
            <a:spAutoFit/>
          </a:bodyPr>
          <a:lstStyle/>
          <a:p>
            <a:r>
              <a:rPr lang="en-US" sz="4000" dirty="0"/>
              <a:t>Hot Spot</a:t>
            </a:r>
          </a:p>
          <a:p>
            <a:endParaRPr lang="en-US" sz="4000" dirty="0"/>
          </a:p>
          <a:p>
            <a:r>
              <a:rPr lang="en-US" sz="4000" dirty="0"/>
              <a:t>Cold Spot</a:t>
            </a:r>
          </a:p>
        </p:txBody>
      </p:sp>
      <p:graphicFrame>
        <p:nvGraphicFramePr>
          <p:cNvPr id="10" name="Table 9"/>
          <p:cNvGraphicFramePr>
            <a:graphicFrameLocks noGrp="1"/>
          </p:cNvGraphicFramePr>
          <p:nvPr/>
        </p:nvGraphicFramePr>
        <p:xfrm>
          <a:off x="5010409" y="4712468"/>
          <a:ext cx="6343387" cy="370840"/>
        </p:xfrm>
        <a:graphic>
          <a:graphicData uri="http://schemas.openxmlformats.org/drawingml/2006/table">
            <a:tbl>
              <a:tblPr firstRow="1" bandRow="1">
                <a:tableStyleId>{5C22544A-7EE6-4342-B048-85BDC9FD1C3A}</a:tableStyleId>
              </a:tblPr>
              <a:tblGrid>
                <a:gridCol w="6343387">
                  <a:extLst>
                    <a:ext uri="{9D8B030D-6E8A-4147-A177-3AD203B41FA5}">
                      <a16:colId xmlns:a16="http://schemas.microsoft.com/office/drawing/2014/main" val="20000"/>
                    </a:ext>
                  </a:extLst>
                </a:gridCol>
              </a:tblGrid>
              <a:tr h="370840">
                <a:tc>
                  <a:txBody>
                    <a:bodyPr/>
                    <a:lstStyle/>
                    <a:p>
                      <a:r>
                        <a:rPr lang="en-US"/>
                        <a:t>                                                                                                           0</a:t>
                      </a:r>
                      <a:r>
                        <a:rPr lang="en-US" baseline="0"/>
                        <a:t> </a:t>
                      </a:r>
                      <a:r>
                        <a:rPr lang="en-US" baseline="0" dirty="0"/>
                        <a:t>-65</a:t>
                      </a:r>
                      <a:endParaRPr lang="en-US" dirty="0"/>
                    </a:p>
                  </a:txBody>
                  <a:tcPr>
                    <a:solidFill>
                      <a:srgbClr val="FF0000"/>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nvGraphicFramePr>
        <p:xfrm>
          <a:off x="5010409" y="5904263"/>
          <a:ext cx="6343387" cy="370840"/>
        </p:xfrm>
        <a:graphic>
          <a:graphicData uri="http://schemas.openxmlformats.org/drawingml/2006/table">
            <a:tbl>
              <a:tblPr firstRow="1" bandRow="1">
                <a:tableStyleId>{5C22544A-7EE6-4342-B048-85BDC9FD1C3A}</a:tableStyleId>
              </a:tblPr>
              <a:tblGrid>
                <a:gridCol w="6343387">
                  <a:extLst>
                    <a:ext uri="{9D8B030D-6E8A-4147-A177-3AD203B41FA5}">
                      <a16:colId xmlns:a16="http://schemas.microsoft.com/office/drawing/2014/main" val="20000"/>
                    </a:ext>
                  </a:extLst>
                </a:gridCol>
              </a:tblGrid>
              <a:tr h="370840">
                <a:tc>
                  <a:txBody>
                    <a:bodyPr/>
                    <a:lstStyle/>
                    <a:p>
                      <a:r>
                        <a:rPr lang="en-US" dirty="0"/>
                        <a:t>260-324</a:t>
                      </a:r>
                    </a:p>
                  </a:txBody>
                  <a:tcPr>
                    <a:solidFill>
                      <a:schemeClr val="accent1">
                        <a:lumMod val="75000"/>
                      </a:schemeClr>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7943902" y="5309119"/>
            <a:ext cx="864296" cy="369332"/>
          </a:xfrm>
          <a:prstGeom prst="rect">
            <a:avLst/>
          </a:prstGeom>
          <a:noFill/>
        </p:spPr>
        <p:txBody>
          <a:bodyPr wrap="square" rtlCol="0">
            <a:spAutoFit/>
          </a:bodyPr>
          <a:lstStyle/>
          <a:p>
            <a:r>
              <a:rPr lang="en-US"/>
              <a:t>66-259</a:t>
            </a:r>
          </a:p>
        </p:txBody>
      </p:sp>
      <p:sp>
        <p:nvSpPr>
          <p:cNvPr id="17" name="Rectangle 16"/>
          <p:cNvSpPr/>
          <p:nvPr/>
        </p:nvSpPr>
        <p:spPr>
          <a:xfrm>
            <a:off x="5010409" y="5286391"/>
            <a:ext cx="6343387" cy="403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377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734" y="818443"/>
            <a:ext cx="4735360" cy="1200329"/>
          </a:xfrm>
          <a:prstGeom prst="rect">
            <a:avLst/>
          </a:prstGeom>
          <a:noFill/>
        </p:spPr>
        <p:txBody>
          <a:bodyPr wrap="square" rtlCol="0">
            <a:spAutoFit/>
          </a:bodyPr>
          <a:lstStyle/>
          <a:p>
            <a:r>
              <a:rPr lang="en-US" sz="3200" dirty="0">
                <a:latin typeface="American Typewriter" charset="0"/>
                <a:ea typeface="American Typewriter" charset="0"/>
                <a:cs typeface="American Typewriter" charset="0"/>
              </a:rPr>
              <a:t>Social Mobility Index</a:t>
            </a:r>
          </a:p>
          <a:p>
            <a:endParaRPr lang="en-US" sz="2000" dirty="0"/>
          </a:p>
          <a:p>
            <a:r>
              <a:rPr lang="en-US" sz="2000" dirty="0"/>
              <a:t>(chance of social mobility)</a:t>
            </a:r>
          </a:p>
        </p:txBody>
      </p:sp>
      <p:graphicFrame>
        <p:nvGraphicFramePr>
          <p:cNvPr id="6" name="Table 5"/>
          <p:cNvGraphicFramePr>
            <a:graphicFrameLocks noGrp="1"/>
          </p:cNvGraphicFramePr>
          <p:nvPr/>
        </p:nvGraphicFramePr>
        <p:xfrm>
          <a:off x="5010410" y="3026613"/>
          <a:ext cx="6343387" cy="545464"/>
        </p:xfrm>
        <a:graphic>
          <a:graphicData uri="http://schemas.openxmlformats.org/drawingml/2006/table">
            <a:tbl>
              <a:tblPr firstRow="1" bandRow="1">
                <a:tableStyleId>{5C22544A-7EE6-4342-B048-85BDC9FD1C3A}</a:tableStyleId>
              </a:tblPr>
              <a:tblGrid>
                <a:gridCol w="1604110">
                  <a:extLst>
                    <a:ext uri="{9D8B030D-6E8A-4147-A177-3AD203B41FA5}">
                      <a16:colId xmlns:a16="http://schemas.microsoft.com/office/drawing/2014/main" val="20000"/>
                    </a:ext>
                  </a:extLst>
                </a:gridCol>
                <a:gridCol w="1604110">
                  <a:extLst>
                    <a:ext uri="{9D8B030D-6E8A-4147-A177-3AD203B41FA5}">
                      <a16:colId xmlns:a16="http://schemas.microsoft.com/office/drawing/2014/main" val="20001"/>
                    </a:ext>
                  </a:extLst>
                </a:gridCol>
                <a:gridCol w="1604110">
                  <a:extLst>
                    <a:ext uri="{9D8B030D-6E8A-4147-A177-3AD203B41FA5}">
                      <a16:colId xmlns:a16="http://schemas.microsoft.com/office/drawing/2014/main" val="20002"/>
                    </a:ext>
                  </a:extLst>
                </a:gridCol>
                <a:gridCol w="1531057">
                  <a:extLst>
                    <a:ext uri="{9D8B030D-6E8A-4147-A177-3AD203B41FA5}">
                      <a16:colId xmlns:a16="http://schemas.microsoft.com/office/drawing/2014/main" val="20003"/>
                    </a:ext>
                  </a:extLst>
                </a:gridCol>
              </a:tblGrid>
              <a:tr h="545464">
                <a:tc>
                  <a:txBody>
                    <a:bodyPr/>
                    <a:lstStyle/>
                    <a:p>
                      <a:endParaRPr lang="en-US" dirty="0"/>
                    </a:p>
                  </a:txBody>
                  <a:tcPr>
                    <a:solidFill>
                      <a:schemeClr val="accent1">
                        <a:lumMod val="75000"/>
                      </a:schemeClr>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chemeClr val="accent2">
                        <a:lumMod val="40000"/>
                        <a:lumOff val="60000"/>
                      </a:schemeClr>
                    </a:solidFill>
                  </a:tcPr>
                </a:tc>
                <a:tc>
                  <a:txBody>
                    <a:bodyPr/>
                    <a:lstStyle/>
                    <a:p>
                      <a:endParaRPr lang="en-US" dirty="0"/>
                    </a:p>
                  </a:txBody>
                  <a:tcPr>
                    <a:solidFill>
                      <a:schemeClr val="accent2"/>
                    </a:solidFill>
                  </a:tcPr>
                </a:tc>
                <a:extLst>
                  <a:ext uri="{0D108BD9-81ED-4DB2-BD59-A6C34878D82A}">
                    <a16:rowId xmlns:a16="http://schemas.microsoft.com/office/drawing/2014/main" val="10000"/>
                  </a:ext>
                </a:extLst>
              </a:tr>
            </a:tbl>
          </a:graphicData>
        </a:graphic>
      </p:graphicFrame>
      <p:sp>
        <p:nvSpPr>
          <p:cNvPr id="7" name="TextBox 6"/>
          <p:cNvSpPr txBox="1"/>
          <p:nvPr/>
        </p:nvSpPr>
        <p:spPr>
          <a:xfrm>
            <a:off x="4783584" y="3572077"/>
            <a:ext cx="6913846" cy="646331"/>
          </a:xfrm>
          <a:prstGeom prst="rect">
            <a:avLst/>
          </a:prstGeom>
          <a:noFill/>
        </p:spPr>
        <p:txBody>
          <a:bodyPr wrap="square" rtlCol="0">
            <a:spAutoFit/>
          </a:bodyPr>
          <a:lstStyle/>
          <a:p>
            <a:r>
              <a:rPr lang="en-US" dirty="0"/>
              <a:t>         Inadequate           Requires                 Good                 Outstanding </a:t>
            </a:r>
          </a:p>
          <a:p>
            <a:r>
              <a:rPr lang="en-US" dirty="0"/>
              <a:t>                                   Improvement</a:t>
            </a:r>
          </a:p>
        </p:txBody>
      </p:sp>
      <p:sp>
        <p:nvSpPr>
          <p:cNvPr id="8" name="TextBox 7"/>
          <p:cNvSpPr txBox="1"/>
          <p:nvPr/>
        </p:nvSpPr>
        <p:spPr>
          <a:xfrm>
            <a:off x="0" y="2894969"/>
            <a:ext cx="4384110" cy="1323439"/>
          </a:xfrm>
          <a:prstGeom prst="rect">
            <a:avLst/>
          </a:prstGeom>
          <a:noFill/>
        </p:spPr>
        <p:txBody>
          <a:bodyPr wrap="square" rtlCol="0">
            <a:spAutoFit/>
          </a:bodyPr>
          <a:lstStyle/>
          <a:p>
            <a:r>
              <a:rPr lang="en-US" sz="4000" dirty="0"/>
              <a:t> </a:t>
            </a:r>
            <a:r>
              <a:rPr lang="en-US" sz="3200" dirty="0">
                <a:latin typeface="American Typewriter" charset="0"/>
                <a:ea typeface="American Typewriter" charset="0"/>
                <a:cs typeface="American Typewriter" charset="0"/>
              </a:rPr>
              <a:t>School Ranking</a:t>
            </a:r>
          </a:p>
          <a:p>
            <a:endParaRPr lang="en-US" sz="2000" dirty="0"/>
          </a:p>
          <a:p>
            <a:r>
              <a:rPr lang="en-US" sz="2000" dirty="0"/>
              <a:t>  (</a:t>
            </a:r>
            <a:r>
              <a:rPr lang="en-US" sz="2000" dirty="0" err="1"/>
              <a:t>Ofsted</a:t>
            </a:r>
            <a:r>
              <a:rPr lang="en-US" sz="2000" dirty="0"/>
              <a:t> 2016) </a:t>
            </a:r>
          </a:p>
        </p:txBody>
      </p:sp>
      <p:graphicFrame>
        <p:nvGraphicFramePr>
          <p:cNvPr id="3" name="Table 2"/>
          <p:cNvGraphicFramePr>
            <a:graphicFrameLocks noGrp="1"/>
          </p:cNvGraphicFramePr>
          <p:nvPr/>
        </p:nvGraphicFramePr>
        <p:xfrm>
          <a:off x="5010411" y="865064"/>
          <a:ext cx="6343386" cy="615098"/>
        </p:xfrm>
        <a:graphic>
          <a:graphicData uri="http://schemas.openxmlformats.org/drawingml/2006/table">
            <a:tbl>
              <a:tblPr firstRow="1" bandRow="1">
                <a:tableStyleId>{5C22544A-7EE6-4342-B048-85BDC9FD1C3A}</a:tableStyleId>
              </a:tblPr>
              <a:tblGrid>
                <a:gridCol w="1057231">
                  <a:extLst>
                    <a:ext uri="{9D8B030D-6E8A-4147-A177-3AD203B41FA5}">
                      <a16:colId xmlns:a16="http://schemas.microsoft.com/office/drawing/2014/main" val="20000"/>
                    </a:ext>
                  </a:extLst>
                </a:gridCol>
                <a:gridCol w="1057231">
                  <a:extLst>
                    <a:ext uri="{9D8B030D-6E8A-4147-A177-3AD203B41FA5}">
                      <a16:colId xmlns:a16="http://schemas.microsoft.com/office/drawing/2014/main" val="20001"/>
                    </a:ext>
                  </a:extLst>
                </a:gridCol>
                <a:gridCol w="1057231">
                  <a:extLst>
                    <a:ext uri="{9D8B030D-6E8A-4147-A177-3AD203B41FA5}">
                      <a16:colId xmlns:a16="http://schemas.microsoft.com/office/drawing/2014/main" val="20002"/>
                    </a:ext>
                  </a:extLst>
                </a:gridCol>
                <a:gridCol w="1057231">
                  <a:extLst>
                    <a:ext uri="{9D8B030D-6E8A-4147-A177-3AD203B41FA5}">
                      <a16:colId xmlns:a16="http://schemas.microsoft.com/office/drawing/2014/main" val="20003"/>
                    </a:ext>
                  </a:extLst>
                </a:gridCol>
                <a:gridCol w="1057231">
                  <a:extLst>
                    <a:ext uri="{9D8B030D-6E8A-4147-A177-3AD203B41FA5}">
                      <a16:colId xmlns:a16="http://schemas.microsoft.com/office/drawing/2014/main" val="20004"/>
                    </a:ext>
                  </a:extLst>
                </a:gridCol>
                <a:gridCol w="1057231">
                  <a:extLst>
                    <a:ext uri="{9D8B030D-6E8A-4147-A177-3AD203B41FA5}">
                      <a16:colId xmlns:a16="http://schemas.microsoft.com/office/drawing/2014/main" val="20005"/>
                    </a:ext>
                  </a:extLst>
                </a:gridCol>
              </a:tblGrid>
              <a:tr h="615098">
                <a:tc>
                  <a:txBody>
                    <a:bodyPr/>
                    <a:lstStyle/>
                    <a:p>
                      <a:endParaRPr lang="en-US" dirty="0"/>
                    </a:p>
                  </a:txBody>
                  <a:tcPr>
                    <a:solidFill>
                      <a:schemeClr val="accent1">
                        <a:lumMod val="75000"/>
                      </a:schemeClr>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chemeClr val="accent1">
                        <a:lumMod val="20000"/>
                        <a:lumOff val="80000"/>
                      </a:schemeClr>
                    </a:solidFill>
                  </a:tcPr>
                </a:tc>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60000"/>
                        <a:lumOff val="40000"/>
                      </a:schemeClr>
                    </a:solidFill>
                  </a:tcPr>
                </a:tc>
                <a:tc>
                  <a:txBody>
                    <a:bodyPr/>
                    <a:lstStyle/>
                    <a:p>
                      <a:endParaRPr lang="en-US" dirty="0"/>
                    </a:p>
                  </a:txBody>
                  <a:tcPr>
                    <a:solidFill>
                      <a:schemeClr val="accent2"/>
                    </a:solidFill>
                  </a:tcPr>
                </a:tc>
                <a:extLst>
                  <a:ext uri="{0D108BD9-81ED-4DB2-BD59-A6C34878D82A}">
                    <a16:rowId xmlns:a16="http://schemas.microsoft.com/office/drawing/2014/main" val="10000"/>
                  </a:ext>
                </a:extLst>
              </a:tr>
            </a:tbl>
          </a:graphicData>
        </a:graphic>
      </p:graphicFrame>
      <p:sp>
        <p:nvSpPr>
          <p:cNvPr id="12" name="TextBox 11"/>
          <p:cNvSpPr txBox="1"/>
          <p:nvPr/>
        </p:nvSpPr>
        <p:spPr>
          <a:xfrm>
            <a:off x="4589851" y="1350156"/>
            <a:ext cx="1650929" cy="523220"/>
          </a:xfrm>
          <a:prstGeom prst="rect">
            <a:avLst/>
          </a:prstGeom>
          <a:noFill/>
        </p:spPr>
        <p:txBody>
          <a:bodyPr wrap="square" rtlCol="0">
            <a:spAutoFit/>
          </a:bodyPr>
          <a:lstStyle/>
          <a:p>
            <a:r>
              <a:rPr lang="en-US" sz="2800" dirty="0"/>
              <a:t>Lowest</a:t>
            </a:r>
          </a:p>
        </p:txBody>
      </p:sp>
      <p:sp>
        <p:nvSpPr>
          <p:cNvPr id="13" name="TextBox 12"/>
          <p:cNvSpPr txBox="1"/>
          <p:nvPr/>
        </p:nvSpPr>
        <p:spPr>
          <a:xfrm>
            <a:off x="10446291" y="1363002"/>
            <a:ext cx="1315649" cy="523220"/>
          </a:xfrm>
          <a:prstGeom prst="rect">
            <a:avLst/>
          </a:prstGeom>
          <a:noFill/>
        </p:spPr>
        <p:txBody>
          <a:bodyPr wrap="square" rtlCol="0">
            <a:spAutoFit/>
          </a:bodyPr>
          <a:lstStyle/>
          <a:p>
            <a:r>
              <a:rPr lang="en-US" sz="2800" dirty="0"/>
              <a:t>Highest</a:t>
            </a:r>
          </a:p>
        </p:txBody>
      </p:sp>
      <p:sp>
        <p:nvSpPr>
          <p:cNvPr id="4" name="TextBox 3"/>
          <p:cNvSpPr txBox="1"/>
          <p:nvPr/>
        </p:nvSpPr>
        <p:spPr>
          <a:xfrm>
            <a:off x="112734" y="4510835"/>
            <a:ext cx="3188970" cy="1692771"/>
          </a:xfrm>
          <a:prstGeom prst="rect">
            <a:avLst/>
          </a:prstGeom>
          <a:noFill/>
        </p:spPr>
        <p:txBody>
          <a:bodyPr wrap="square" rtlCol="0">
            <a:spAutoFit/>
          </a:bodyPr>
          <a:lstStyle/>
          <a:p>
            <a:r>
              <a:rPr lang="en-US" sz="3200" dirty="0">
                <a:latin typeface="American Typewriter" charset="0"/>
                <a:ea typeface="American Typewriter" charset="0"/>
                <a:cs typeface="American Typewriter" charset="0"/>
              </a:rPr>
              <a:t>Hot Spot</a:t>
            </a:r>
          </a:p>
          <a:p>
            <a:endParaRPr lang="en-US" sz="4000" dirty="0">
              <a:latin typeface="American Typewriter" charset="0"/>
              <a:ea typeface="American Typewriter" charset="0"/>
              <a:cs typeface="American Typewriter" charset="0"/>
            </a:endParaRPr>
          </a:p>
          <a:p>
            <a:r>
              <a:rPr lang="en-US" sz="3200" dirty="0">
                <a:latin typeface="American Typewriter" charset="0"/>
                <a:ea typeface="American Typewriter" charset="0"/>
                <a:cs typeface="American Typewriter" charset="0"/>
              </a:rPr>
              <a:t>Cold Spot</a:t>
            </a:r>
          </a:p>
        </p:txBody>
      </p:sp>
      <p:graphicFrame>
        <p:nvGraphicFramePr>
          <p:cNvPr id="10" name="Table 9"/>
          <p:cNvGraphicFramePr>
            <a:graphicFrameLocks noGrp="1"/>
          </p:cNvGraphicFramePr>
          <p:nvPr/>
        </p:nvGraphicFramePr>
        <p:xfrm>
          <a:off x="5010409" y="4712468"/>
          <a:ext cx="6343387" cy="370840"/>
        </p:xfrm>
        <a:graphic>
          <a:graphicData uri="http://schemas.openxmlformats.org/drawingml/2006/table">
            <a:tbl>
              <a:tblPr firstRow="1" bandRow="1">
                <a:tableStyleId>{5C22544A-7EE6-4342-B048-85BDC9FD1C3A}</a:tableStyleId>
              </a:tblPr>
              <a:tblGrid>
                <a:gridCol w="6343387">
                  <a:extLst>
                    <a:ext uri="{9D8B030D-6E8A-4147-A177-3AD203B41FA5}">
                      <a16:colId xmlns:a16="http://schemas.microsoft.com/office/drawing/2014/main" val="20000"/>
                    </a:ext>
                  </a:extLst>
                </a:gridCol>
              </a:tblGrid>
              <a:tr h="370840">
                <a:tc>
                  <a:txBody>
                    <a:bodyPr/>
                    <a:lstStyle/>
                    <a:p>
                      <a:r>
                        <a:rPr lang="en-US"/>
                        <a:t>                                                                                                           0</a:t>
                      </a:r>
                      <a:r>
                        <a:rPr lang="en-US" baseline="0"/>
                        <a:t> </a:t>
                      </a:r>
                      <a:r>
                        <a:rPr lang="en-US" baseline="0" dirty="0"/>
                        <a:t>-65</a:t>
                      </a:r>
                      <a:endParaRPr lang="en-US" dirty="0"/>
                    </a:p>
                  </a:txBody>
                  <a:tcPr>
                    <a:solidFill>
                      <a:srgbClr val="FF0000"/>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840027140"/>
              </p:ext>
            </p:extLst>
          </p:nvPr>
        </p:nvGraphicFramePr>
        <p:xfrm>
          <a:off x="5010409" y="5904263"/>
          <a:ext cx="6343387" cy="370840"/>
        </p:xfrm>
        <a:graphic>
          <a:graphicData uri="http://schemas.openxmlformats.org/drawingml/2006/table">
            <a:tbl>
              <a:tblPr firstRow="1" bandRow="1">
                <a:tableStyleId>{5C22544A-7EE6-4342-B048-85BDC9FD1C3A}</a:tableStyleId>
              </a:tblPr>
              <a:tblGrid>
                <a:gridCol w="6343387">
                  <a:extLst>
                    <a:ext uri="{9D8B030D-6E8A-4147-A177-3AD203B41FA5}">
                      <a16:colId xmlns:a16="http://schemas.microsoft.com/office/drawing/2014/main" val="20000"/>
                    </a:ext>
                  </a:extLst>
                </a:gridCol>
              </a:tblGrid>
              <a:tr h="370840">
                <a:tc>
                  <a:txBody>
                    <a:bodyPr/>
                    <a:lstStyle/>
                    <a:p>
                      <a:r>
                        <a:rPr lang="en-US" dirty="0"/>
                        <a:t>260-324</a:t>
                      </a:r>
                    </a:p>
                  </a:txBody>
                  <a:tcPr>
                    <a:solidFill>
                      <a:schemeClr val="accent1">
                        <a:lumMod val="75000"/>
                      </a:schemeClr>
                    </a:solidFill>
                  </a:tcPr>
                </a:tc>
                <a:extLst>
                  <a:ext uri="{0D108BD9-81ED-4DB2-BD59-A6C34878D82A}">
                    <a16:rowId xmlns:a16="http://schemas.microsoft.com/office/drawing/2014/main" val="10000"/>
                  </a:ext>
                </a:extLst>
              </a:tr>
            </a:tbl>
          </a:graphicData>
        </a:graphic>
      </p:graphicFrame>
      <p:sp>
        <p:nvSpPr>
          <p:cNvPr id="2" name="Triangle 1"/>
          <p:cNvSpPr/>
          <p:nvPr/>
        </p:nvSpPr>
        <p:spPr>
          <a:xfrm rot="10800000">
            <a:off x="9532620" y="388620"/>
            <a:ext cx="537210" cy="47644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p:cNvSpPr/>
          <p:nvPr/>
        </p:nvSpPr>
        <p:spPr>
          <a:xfrm rot="10800000">
            <a:off x="8808198" y="2560254"/>
            <a:ext cx="537210" cy="47644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p:cNvSpPr/>
          <p:nvPr/>
        </p:nvSpPr>
        <p:spPr>
          <a:xfrm rot="5400000">
            <a:off x="3769159" y="4659666"/>
            <a:ext cx="537210" cy="47644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943902" y="5309119"/>
            <a:ext cx="864296" cy="369332"/>
          </a:xfrm>
          <a:prstGeom prst="rect">
            <a:avLst/>
          </a:prstGeom>
          <a:noFill/>
        </p:spPr>
        <p:txBody>
          <a:bodyPr wrap="square" rtlCol="0">
            <a:spAutoFit/>
          </a:bodyPr>
          <a:lstStyle/>
          <a:p>
            <a:r>
              <a:rPr lang="en-US"/>
              <a:t>66-259</a:t>
            </a:r>
          </a:p>
        </p:txBody>
      </p:sp>
      <p:sp>
        <p:nvSpPr>
          <p:cNvPr id="11" name="Rectangle 10"/>
          <p:cNvSpPr/>
          <p:nvPr/>
        </p:nvSpPr>
        <p:spPr>
          <a:xfrm>
            <a:off x="5010409" y="5309119"/>
            <a:ext cx="6343387" cy="403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64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952" y="354330"/>
            <a:ext cx="7086876" cy="5932170"/>
          </a:xfrm>
        </p:spPr>
        <p:txBody>
          <a:bodyPr anchor="t">
            <a:normAutofit fontScale="85000" lnSpcReduction="20000"/>
          </a:bodyPr>
          <a:lstStyle/>
          <a:p>
            <a:pPr marL="0" indent="0">
              <a:lnSpc>
                <a:spcPct val="120000"/>
              </a:lnSpc>
              <a:buNone/>
            </a:pPr>
            <a:r>
              <a:rPr lang="en-US" dirty="0">
                <a:latin typeface="American Typewriter" charset="0"/>
                <a:ea typeface="American Typewriter" charset="0"/>
                <a:cs typeface="American Typewriter" charset="0"/>
              </a:rPr>
              <a:t>908 members of an education union responded to a survey on child poverty</a:t>
            </a:r>
          </a:p>
          <a:p>
            <a:pPr marL="0" indent="0">
              <a:buNone/>
            </a:pPr>
            <a:r>
              <a:rPr lang="en-US" dirty="0">
                <a:latin typeface="American Typewriter" charset="0"/>
                <a:ea typeface="American Typewriter" charset="0"/>
                <a:cs typeface="American Typewriter" charset="0"/>
              </a:rPr>
              <a:t> </a:t>
            </a:r>
          </a:p>
          <a:p>
            <a:pPr marL="0" indent="0">
              <a:buNone/>
            </a:pPr>
            <a:endParaRPr lang="en-US" dirty="0">
              <a:latin typeface="American Typewriter" charset="0"/>
              <a:ea typeface="American Typewriter" charset="0"/>
              <a:cs typeface="American Typewriter" charset="0"/>
            </a:endParaRPr>
          </a:p>
          <a:p>
            <a:pPr marL="0" indent="0">
              <a:lnSpc>
                <a:spcPct val="120000"/>
              </a:lnSpc>
              <a:buNone/>
            </a:pPr>
            <a:r>
              <a:rPr lang="en-US" dirty="0">
                <a:latin typeface="American Typewriter" charset="0"/>
                <a:ea typeface="American Typewriter" charset="0"/>
                <a:cs typeface="American Typewriter" charset="0"/>
              </a:rPr>
              <a:t>These respondents were working in early years, primary and secondary schools and settings across England, Wales and Northern Ireland</a:t>
            </a:r>
          </a:p>
          <a:p>
            <a:pPr marL="0" indent="0">
              <a:buNone/>
            </a:pPr>
            <a:endParaRPr lang="en-US" dirty="0">
              <a:latin typeface="American Typewriter" charset="0"/>
              <a:ea typeface="American Typewriter" charset="0"/>
              <a:cs typeface="American Typewriter" charset="0"/>
            </a:endParaRPr>
          </a:p>
          <a:p>
            <a:pPr marL="0" indent="0">
              <a:buNone/>
            </a:pPr>
            <a:endParaRPr lang="en-US" dirty="0">
              <a:latin typeface="American Typewriter" charset="0"/>
              <a:ea typeface="American Typewriter" charset="0"/>
              <a:cs typeface="American Typewriter" charset="0"/>
            </a:endParaRPr>
          </a:p>
          <a:p>
            <a:pPr marL="0" indent="0">
              <a:lnSpc>
                <a:spcPct val="110000"/>
              </a:lnSpc>
              <a:buNone/>
            </a:pPr>
            <a:r>
              <a:rPr lang="en-US" dirty="0">
                <a:latin typeface="American Typewriter" charset="0"/>
                <a:ea typeface="American Typewriter" charset="0"/>
                <a:cs typeface="American Typewriter" charset="0"/>
              </a:rPr>
              <a:t>87% believed that poverty or living on a low income affects the learning of their pupils/students significantly </a:t>
            </a:r>
            <a:endParaRPr lang="en-US" dirty="0">
              <a:effectLst/>
              <a:latin typeface="American Typewriter" charset="0"/>
              <a:ea typeface="American Typewriter" charset="0"/>
              <a:cs typeface="American Typewriter" charset="0"/>
            </a:endParaRPr>
          </a:p>
          <a:p>
            <a:pPr marL="0" marR="0" lvl="0" indent="0" defTabSz="914400" eaLnBrk="1" fontAlgn="auto" latinLnBrk="0" hangingPunct="1">
              <a:spcBef>
                <a:spcPts val="0"/>
              </a:spcBef>
              <a:spcAft>
                <a:spcPts val="0"/>
              </a:spcAft>
              <a:buClrTx/>
              <a:buSzTx/>
              <a:buFontTx/>
              <a:buNone/>
              <a:tabLst/>
              <a:defRPr/>
            </a:pPr>
            <a:endParaRPr lang="en-US" sz="1800" dirty="0"/>
          </a:p>
        </p:txBody>
      </p:sp>
      <p:sp>
        <p:nvSpPr>
          <p:cNvPr id="12" name="Freeform: Shape 11">
            <a:extLst>
              <a:ext uri="{FF2B5EF4-FFF2-40B4-BE49-F238E27FC236}">
                <a16:creationId xmlns:a16="http://schemas.microsoft.com/office/drawing/2014/main" id="{2C6A2225-94AF-4BC4-98F4-77746E7B10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6EA0402-5843-4D53-BF9C-BE72058120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562B9258-873B-4B83-A53E-6694CAC7E6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68827" y="244523"/>
            <a:ext cx="2580738" cy="2580738"/>
          </a:xfrm>
          <a:prstGeom prst="rect">
            <a:avLst/>
          </a:prstGeom>
        </p:spPr>
      </p:pic>
      <p:sp>
        <p:nvSpPr>
          <p:cNvPr id="16" name="Freeform: Shape 15">
            <a:extLst>
              <a:ext uri="{FF2B5EF4-FFF2-40B4-BE49-F238E27FC236}">
                <a16:creationId xmlns:a16="http://schemas.microsoft.com/office/drawing/2014/main" id="{648F5915-2CE1-4F74-88C5-D4366893D2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1B43EC4-7D6F-44CA-82DD-103883D236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6232" y="4932297"/>
            <a:ext cx="2394408" cy="1598267"/>
          </a:xfrm>
          <a:prstGeom prst="rect">
            <a:avLst/>
          </a:prstGeom>
        </p:spPr>
      </p:pic>
    </p:spTree>
    <p:extLst>
      <p:ext uri="{BB962C8B-B14F-4D97-AF65-F5344CB8AC3E}">
        <p14:creationId xmlns:p14="http://schemas.microsoft.com/office/powerpoint/2010/main" val="217519886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r>
              <a:rPr lang="en-US" b="1" dirty="0">
                <a:solidFill>
                  <a:schemeClr val="accent1"/>
                </a:solidFill>
              </a:rPr>
              <a:t>Schools and colleges can deepen inequality </a:t>
            </a:r>
          </a:p>
        </p:txBody>
      </p:sp>
      <p:sp>
        <p:nvSpPr>
          <p:cNvPr id="3" name="Content Placeholder 2"/>
          <p:cNvSpPr>
            <a:spLocks noGrp="1"/>
          </p:cNvSpPr>
          <p:nvPr>
            <p:ph idx="1"/>
          </p:nvPr>
        </p:nvSpPr>
        <p:spPr>
          <a:xfrm>
            <a:off x="4976031" y="514350"/>
            <a:ext cx="6377769" cy="5509260"/>
          </a:xfrm>
        </p:spPr>
        <p:txBody>
          <a:bodyPr anchor="ctr">
            <a:normAutofit lnSpcReduction="10000"/>
          </a:bodyPr>
          <a:lstStyle/>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r>
              <a:rPr lang="en-US" sz="3200" dirty="0"/>
              <a:t>“Schools and colleges can and do contribute to class-based inequalities of educational resources through a host of mechanisms and procedures...”</a:t>
            </a:r>
            <a:r>
              <a:rPr lang="en-GB" sz="3200" dirty="0">
                <a:effectLst/>
              </a:rPr>
              <a:t> </a:t>
            </a:r>
          </a:p>
          <a:p>
            <a:pPr marL="0" indent="0">
              <a:buNone/>
            </a:pPr>
            <a:endParaRPr lang="en-GB" sz="3200" dirty="0"/>
          </a:p>
          <a:p>
            <a:pPr marL="0" indent="0">
              <a:buNone/>
            </a:pPr>
            <a:r>
              <a:rPr lang="en-GB" sz="2400" dirty="0">
                <a:effectLst/>
              </a:rPr>
              <a:t>			(Lynch &amp; Baker, 2005: 6-7)</a:t>
            </a:r>
          </a:p>
          <a:p>
            <a:pPr marL="0" indent="0">
              <a:buNone/>
            </a:pPr>
            <a:r>
              <a:rPr lang="en-IE" sz="2400" dirty="0"/>
              <a:t> </a:t>
            </a:r>
            <a:r>
              <a:rPr lang="en-GB" sz="2400" dirty="0"/>
              <a:t> </a:t>
            </a:r>
          </a:p>
          <a:p>
            <a:endParaRPr lang="en-US" sz="2400" dirty="0"/>
          </a:p>
        </p:txBody>
      </p:sp>
      <p:sp>
        <p:nvSpPr>
          <p:cNvPr id="4" name="TextBox 3"/>
          <p:cNvSpPr txBox="1"/>
          <p:nvPr/>
        </p:nvSpPr>
        <p:spPr>
          <a:xfrm>
            <a:off x="321564" y="5825639"/>
            <a:ext cx="11353970" cy="646331"/>
          </a:xfrm>
          <a:prstGeom prst="rect">
            <a:avLst/>
          </a:prstGeom>
          <a:noFill/>
        </p:spPr>
        <p:txBody>
          <a:bodyPr wrap="square" rtlCol="0">
            <a:spAutoFit/>
          </a:bodyPr>
          <a:lstStyle/>
          <a:p>
            <a:pPr>
              <a:defRPr/>
            </a:pPr>
            <a:r>
              <a:rPr lang="en-IE" dirty="0"/>
              <a:t>Lynch, Kathleen &amp; Baker, John (2005) Equality in Education: An Equality of Condition Perspective, </a:t>
            </a:r>
            <a:r>
              <a:rPr lang="en-IE" i="1" dirty="0"/>
              <a:t>Theory and Research in Education (2005) </a:t>
            </a:r>
            <a:r>
              <a:rPr lang="en-IE" dirty="0"/>
              <a:t>Vol. 3, No.2: 131-164</a:t>
            </a:r>
            <a:endParaRPr lang="en-GB" dirty="0"/>
          </a:p>
        </p:txBody>
      </p:sp>
    </p:spTree>
    <p:extLst>
      <p:ext uri="{BB962C8B-B14F-4D97-AF65-F5344CB8AC3E}">
        <p14:creationId xmlns:p14="http://schemas.microsoft.com/office/powerpoint/2010/main" val="397061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17" b="25071"/>
          <a:stretch/>
        </p:blipFill>
        <p:spPr>
          <a:xfrm>
            <a:off x="959807" y="1321949"/>
            <a:ext cx="10026563" cy="2977019"/>
          </a:xfrm>
          <a:prstGeom prst="rect">
            <a:avLst/>
          </a:prstGeom>
        </p:spPr>
      </p:pic>
      <p:sp>
        <p:nvSpPr>
          <p:cNvPr id="6" name="TextBox 5"/>
          <p:cNvSpPr txBox="1"/>
          <p:nvPr/>
        </p:nvSpPr>
        <p:spPr>
          <a:xfrm>
            <a:off x="850726" y="1321949"/>
            <a:ext cx="3582444" cy="1446550"/>
          </a:xfrm>
          <a:prstGeom prst="rect">
            <a:avLst/>
          </a:prstGeom>
          <a:noFill/>
        </p:spPr>
        <p:txBody>
          <a:bodyPr wrap="square" rtlCol="0">
            <a:spAutoFit/>
          </a:bodyPr>
          <a:lstStyle/>
          <a:p>
            <a:r>
              <a:rPr lang="en-US" sz="8800" dirty="0">
                <a:solidFill>
                  <a:srgbClr val="C00000"/>
                </a:solidFill>
                <a:latin typeface="American Typewriter" charset="0"/>
                <a:ea typeface="American Typewriter" charset="0"/>
                <a:cs typeface="American Typewriter" charset="0"/>
              </a:rPr>
              <a:t>social</a:t>
            </a:r>
          </a:p>
        </p:txBody>
      </p:sp>
      <p:sp>
        <p:nvSpPr>
          <p:cNvPr id="8" name="TextBox 7"/>
          <p:cNvSpPr txBox="1"/>
          <p:nvPr/>
        </p:nvSpPr>
        <p:spPr>
          <a:xfrm>
            <a:off x="1189451" y="5433016"/>
            <a:ext cx="11716011" cy="1200329"/>
          </a:xfrm>
          <a:prstGeom prst="rect">
            <a:avLst/>
          </a:prstGeom>
          <a:noFill/>
        </p:spPr>
        <p:txBody>
          <a:bodyPr wrap="square" rtlCol="0">
            <a:spAutoFit/>
          </a:bodyPr>
          <a:lstStyle/>
          <a:p>
            <a:r>
              <a:rPr lang="en-US" sz="7200" dirty="0">
                <a:solidFill>
                  <a:srgbClr val="FF0000"/>
                </a:solidFill>
                <a:latin typeface="American Typewriter" charset="0"/>
                <a:ea typeface="American Typewriter" charset="0"/>
                <a:cs typeface="American Typewriter" charset="0"/>
              </a:rPr>
              <a:t>Teachers should worry.</a:t>
            </a:r>
          </a:p>
        </p:txBody>
      </p:sp>
    </p:spTree>
    <p:extLst>
      <p:ext uri="{BB962C8B-B14F-4D97-AF65-F5344CB8AC3E}">
        <p14:creationId xmlns:p14="http://schemas.microsoft.com/office/powerpoint/2010/main" val="47356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838201" y="2581401"/>
            <a:ext cx="10515598" cy="4154361"/>
          </a:xfrm>
          <a:prstGeom prst="rect">
            <a:avLst/>
          </a:prstGeom>
        </p:spPr>
        <p:txBody>
          <a:bodyPr vert="horz" lIns="91440" tIns="45720" rIns="91440" bIns="45720" rtlCol="0">
            <a:normAutofit/>
          </a:bodyPr>
          <a:lstStyle/>
          <a:p>
            <a:pPr algn="ctr">
              <a:lnSpc>
                <a:spcPct val="90000"/>
              </a:lnSpc>
              <a:spcAft>
                <a:spcPts val="600"/>
              </a:spcAft>
            </a:pPr>
            <a:r>
              <a:rPr lang="en-US" sz="9600" dirty="0">
                <a:solidFill>
                  <a:srgbClr val="FFFFFF"/>
                </a:solidFill>
                <a:latin typeface="American Typewriter" charset="0"/>
                <a:ea typeface="American Typewriter" charset="0"/>
                <a:cs typeface="American Typewriter" charset="0"/>
              </a:rPr>
              <a:t>Evidence</a:t>
            </a:r>
          </a:p>
        </p:txBody>
      </p:sp>
    </p:spTree>
    <p:extLst>
      <p:ext uri="{BB962C8B-B14F-4D97-AF65-F5344CB8AC3E}">
        <p14:creationId xmlns:p14="http://schemas.microsoft.com/office/powerpoint/2010/main" val="229937264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11765</TotalTime>
  <Words>2088</Words>
  <Application>Microsoft Office PowerPoint</Application>
  <PresentationFormat>Widescreen</PresentationFormat>
  <Paragraphs>154</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American Typewriter</vt:lpstr>
      <vt:lpstr>Arial</vt:lpstr>
      <vt:lpstr>Calibri</vt:lpstr>
      <vt:lpstr>Calibri Light</vt:lpstr>
      <vt:lpstr>Mangal</vt:lpstr>
      <vt:lpstr>Office Theme</vt:lpstr>
      <vt:lpstr> Social Mobility, industrial and skills strategies, post-Brexit: What role can employer engagement and technical education play?   </vt:lpstr>
      <vt:lpstr>PowerPoint Presentation</vt:lpstr>
      <vt:lpstr>“Social Mobility is not the point of education”</vt:lpstr>
      <vt:lpstr>PowerPoint Presentation</vt:lpstr>
      <vt:lpstr>PowerPoint Presentation</vt:lpstr>
      <vt:lpstr>PowerPoint Presentation</vt:lpstr>
      <vt:lpstr>Schools and colleges can deepen inequality </vt:lpstr>
      <vt:lpstr>PowerPoint Presentation</vt:lpstr>
      <vt:lpstr>PowerPoint Presentation</vt:lpstr>
      <vt:lpstr>PowerPoint Presentation</vt:lpstr>
      <vt:lpstr>PowerPoint Presentation</vt:lpstr>
      <vt:lpstr>PowerPoint Presentation</vt:lpstr>
      <vt:lpstr>T-Levels and Evidence</vt:lpstr>
      <vt:lpstr>What support is needed?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Mobility, industrial and skills strategies, post-Brexit: What role can employer engagement and technical education play?   Thursday 5th and Friday 6th July 2018.  BEIS Conference Centre, London Westminster  </dc:title>
  <dc:creator>Ewan MacRae</dc:creator>
  <cp:lastModifiedBy>Max Haskins</cp:lastModifiedBy>
  <cp:revision>52</cp:revision>
  <dcterms:created xsi:type="dcterms:W3CDTF">2018-06-02T10:15:57Z</dcterms:created>
  <dcterms:modified xsi:type="dcterms:W3CDTF">2018-07-04T16:16:18Z</dcterms:modified>
</cp:coreProperties>
</file>