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1" r:id="rId6"/>
  </p:sldMasterIdLst>
  <p:notesMasterIdLst>
    <p:notesMasterId r:id="rId24"/>
  </p:notesMasterIdLst>
  <p:sldIdLst>
    <p:sldId id="270" r:id="rId7"/>
    <p:sldId id="271" r:id="rId8"/>
    <p:sldId id="280" r:id="rId9"/>
    <p:sldId id="276" r:id="rId10"/>
    <p:sldId id="277" r:id="rId11"/>
    <p:sldId id="258" r:id="rId12"/>
    <p:sldId id="259" r:id="rId13"/>
    <p:sldId id="260" r:id="rId14"/>
    <p:sldId id="261" r:id="rId15"/>
    <p:sldId id="279" r:id="rId16"/>
    <p:sldId id="263" r:id="rId17"/>
    <p:sldId id="264" r:id="rId18"/>
    <p:sldId id="265" r:id="rId19"/>
    <p:sldId id="266" r:id="rId20"/>
    <p:sldId id="267" r:id="rId21"/>
    <p:sldId id="268" r:id="rId22"/>
    <p:sldId id="278"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Wylie" initials="GW" lastIdx="1" clrIdx="0">
    <p:extLst>
      <p:ext uri="{19B8F6BF-5375-455C-9EA6-DF929625EA0E}">
        <p15:presenceInfo xmlns:p15="http://schemas.microsoft.com/office/powerpoint/2012/main" userId="S-1-5-21-973317583-2673790065-1856097910-46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4354" autoAdjust="0"/>
  </p:normalViewPr>
  <p:slideViewPr>
    <p:cSldViewPr snapToGrid="0">
      <p:cViewPr varScale="1">
        <p:scale>
          <a:sx n="54" d="100"/>
          <a:sy n="54"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d:\Users\wyliegi\Desktop\Desktop%20Junk\May%20Junk\PAWS%20Analysis%20V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wyliegi\Desktop\Desktop%20Junk\May%20Junk\PAWS%20Analysis%20V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wyliegi\Desktop\Desktop%20Junk\May%20Junk\PAWS%20Analysis%20V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wyliegi\Desktop\Desktop%20Junk\May%20Junk\PAWS%20Analysis%20V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'SWB POP'!$S$2</c:f>
              <c:strCache>
                <c:ptCount val="1"/>
                <c:pt idx="0">
                  <c:v>MAs 16-19 (n=995)</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'SWB POP'!$R$3:$R$6</c:f>
              <c:strCache>
                <c:ptCount val="4"/>
                <c:pt idx="0">
                  <c:v>Satisfaction</c:v>
                </c:pt>
                <c:pt idx="1">
                  <c:v>Worthwhile</c:v>
                </c:pt>
                <c:pt idx="2">
                  <c:v>Happy</c:v>
                </c:pt>
                <c:pt idx="3">
                  <c:v>Anxious</c:v>
                </c:pt>
              </c:strCache>
            </c:strRef>
          </c:cat>
          <c:val>
            <c:numRef>
              <c:f>'SWB POP'!$S$3:$S$6</c:f>
              <c:numCache>
                <c:formatCode>0.0</c:formatCode>
                <c:ptCount val="4"/>
                <c:pt idx="0">
                  <c:v>8.2200000000000006</c:v>
                </c:pt>
                <c:pt idx="1">
                  <c:v>8.3000000000000007</c:v>
                </c:pt>
                <c:pt idx="2">
                  <c:v>7.98</c:v>
                </c:pt>
                <c:pt idx="3">
                  <c:v>2.88</c:v>
                </c:pt>
              </c:numCache>
            </c:numRef>
          </c:val>
          <c:extLst>
            <c:ext xmlns:c16="http://schemas.microsoft.com/office/drawing/2014/chart" uri="{C3380CC4-5D6E-409C-BE32-E72D297353CC}">
              <c16:uniqueId val="{00000000-1EE2-4FA8-8046-9291C610B127}"/>
            </c:ext>
          </c:extLst>
        </c:ser>
        <c:ser>
          <c:idx val="1"/>
          <c:order val="1"/>
          <c:tx>
            <c:strRef>
              <c:f>'SWB POP'!$T$2</c:f>
              <c:strCache>
                <c:ptCount val="1"/>
                <c:pt idx="0">
                  <c:v>APS 16-19 (n=243)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'SWB POP'!$R$3:$R$6</c:f>
              <c:strCache>
                <c:ptCount val="4"/>
                <c:pt idx="0">
                  <c:v>Satisfaction</c:v>
                </c:pt>
                <c:pt idx="1">
                  <c:v>Worthwhile</c:v>
                </c:pt>
                <c:pt idx="2">
                  <c:v>Happy</c:v>
                </c:pt>
                <c:pt idx="3">
                  <c:v>Anxious</c:v>
                </c:pt>
              </c:strCache>
            </c:strRef>
          </c:cat>
          <c:val>
            <c:numRef>
              <c:f>'SWB POP'!$T$3:$T$6</c:f>
              <c:numCache>
                <c:formatCode>0.0</c:formatCode>
                <c:ptCount val="4"/>
                <c:pt idx="0">
                  <c:v>7.9261372791234743</c:v>
                </c:pt>
                <c:pt idx="1">
                  <c:v>7.7124979859283522</c:v>
                </c:pt>
                <c:pt idx="2">
                  <c:v>7.5070761050539758</c:v>
                </c:pt>
                <c:pt idx="3">
                  <c:v>2.4443243460980693</c:v>
                </c:pt>
              </c:numCache>
            </c:numRef>
          </c:val>
          <c:extLst>
            <c:ext xmlns:c16="http://schemas.microsoft.com/office/drawing/2014/chart" uri="{C3380CC4-5D6E-409C-BE32-E72D297353CC}">
              <c16:uniqueId val="{00000001-1EE2-4FA8-8046-9291C610B127}"/>
            </c:ext>
          </c:extLst>
        </c:ser>
        <c:ser>
          <c:idx val="2"/>
          <c:order val="2"/>
          <c:tx>
            <c:strRef>
              <c:f>'SWB POP'!$U$2</c:f>
              <c:strCache>
                <c:ptCount val="1"/>
                <c:pt idx="0">
                  <c:v>MAs 20-24 (n=575)</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'SWB POP'!$R$3:$R$6</c:f>
              <c:strCache>
                <c:ptCount val="4"/>
                <c:pt idx="0">
                  <c:v>Satisfaction</c:v>
                </c:pt>
                <c:pt idx="1">
                  <c:v>Worthwhile</c:v>
                </c:pt>
                <c:pt idx="2">
                  <c:v>Happy</c:v>
                </c:pt>
                <c:pt idx="3">
                  <c:v>Anxious</c:v>
                </c:pt>
              </c:strCache>
            </c:strRef>
          </c:cat>
          <c:val>
            <c:numRef>
              <c:f>'SWB POP'!$U$3:$U$6</c:f>
              <c:numCache>
                <c:formatCode>0.0</c:formatCode>
                <c:ptCount val="4"/>
                <c:pt idx="0">
                  <c:v>8.1300000000000008</c:v>
                </c:pt>
                <c:pt idx="1">
                  <c:v>8.23</c:v>
                </c:pt>
                <c:pt idx="2">
                  <c:v>7.81</c:v>
                </c:pt>
                <c:pt idx="3">
                  <c:v>2.99</c:v>
                </c:pt>
              </c:numCache>
            </c:numRef>
          </c:val>
          <c:extLst>
            <c:ext xmlns:c16="http://schemas.microsoft.com/office/drawing/2014/chart" uri="{C3380CC4-5D6E-409C-BE32-E72D297353CC}">
              <c16:uniqueId val="{00000002-1EE2-4FA8-8046-9291C610B127}"/>
            </c:ext>
          </c:extLst>
        </c:ser>
        <c:ser>
          <c:idx val="3"/>
          <c:order val="3"/>
          <c:tx>
            <c:strRef>
              <c:f>'SWB POP'!$V$2</c:f>
              <c:strCache>
                <c:ptCount val="1"/>
                <c:pt idx="0">
                  <c:v>APS 20-24 (n=624)</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'SWB POP'!$R$3:$R$6</c:f>
              <c:strCache>
                <c:ptCount val="4"/>
                <c:pt idx="0">
                  <c:v>Satisfaction</c:v>
                </c:pt>
                <c:pt idx="1">
                  <c:v>Worthwhile</c:v>
                </c:pt>
                <c:pt idx="2">
                  <c:v>Happy</c:v>
                </c:pt>
                <c:pt idx="3">
                  <c:v>Anxious</c:v>
                </c:pt>
              </c:strCache>
            </c:strRef>
          </c:cat>
          <c:val>
            <c:numRef>
              <c:f>'SWB POP'!$V$3:$V$6</c:f>
              <c:numCache>
                <c:formatCode>0.0</c:formatCode>
                <c:ptCount val="4"/>
                <c:pt idx="0">
                  <c:v>7.8323296870657249</c:v>
                </c:pt>
                <c:pt idx="1">
                  <c:v>7.6334834129141091</c:v>
                </c:pt>
                <c:pt idx="2">
                  <c:v>7.1912602482698587</c:v>
                </c:pt>
                <c:pt idx="3">
                  <c:v>3.181176039931942</c:v>
                </c:pt>
              </c:numCache>
            </c:numRef>
          </c:val>
          <c:extLst>
            <c:ext xmlns:c16="http://schemas.microsoft.com/office/drawing/2014/chart" uri="{C3380CC4-5D6E-409C-BE32-E72D297353CC}">
              <c16:uniqueId val="{00000003-1EE2-4FA8-8046-9291C610B127}"/>
            </c:ext>
          </c:extLst>
        </c:ser>
        <c:ser>
          <c:idx val="4"/>
          <c:order val="4"/>
          <c:tx>
            <c:strRef>
              <c:f>'SWB POP'!$W$2</c:f>
              <c:strCache>
                <c:ptCount val="1"/>
                <c:pt idx="0">
                  <c:v>MAs 25+ (n=421)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'SWB POP'!$R$3:$R$6</c:f>
              <c:strCache>
                <c:ptCount val="4"/>
                <c:pt idx="0">
                  <c:v>Satisfaction</c:v>
                </c:pt>
                <c:pt idx="1">
                  <c:v>Worthwhile</c:v>
                </c:pt>
                <c:pt idx="2">
                  <c:v>Happy</c:v>
                </c:pt>
                <c:pt idx="3">
                  <c:v>Anxious</c:v>
                </c:pt>
              </c:strCache>
            </c:strRef>
          </c:cat>
          <c:val>
            <c:numRef>
              <c:f>'SWB POP'!$W$3:$W$6</c:f>
              <c:numCache>
                <c:formatCode>0.0</c:formatCode>
                <c:ptCount val="4"/>
                <c:pt idx="0">
                  <c:v>8.2799999999999994</c:v>
                </c:pt>
                <c:pt idx="1">
                  <c:v>8.33</c:v>
                </c:pt>
                <c:pt idx="2">
                  <c:v>7.8</c:v>
                </c:pt>
                <c:pt idx="3">
                  <c:v>3.18</c:v>
                </c:pt>
              </c:numCache>
            </c:numRef>
          </c:val>
          <c:extLst>
            <c:ext xmlns:c16="http://schemas.microsoft.com/office/drawing/2014/chart" uri="{C3380CC4-5D6E-409C-BE32-E72D297353CC}">
              <c16:uniqueId val="{00000004-1EE2-4FA8-8046-9291C610B127}"/>
            </c:ext>
          </c:extLst>
        </c:ser>
        <c:ser>
          <c:idx val="5"/>
          <c:order val="5"/>
          <c:tx>
            <c:strRef>
              <c:f>'SWB POP'!$X$2</c:f>
              <c:strCache>
                <c:ptCount val="1"/>
                <c:pt idx="0">
                  <c:v>APS 25+ (n=19,160)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'SWB POP'!$R$3:$R$6</c:f>
              <c:strCache>
                <c:ptCount val="4"/>
                <c:pt idx="0">
                  <c:v>Satisfaction</c:v>
                </c:pt>
                <c:pt idx="1">
                  <c:v>Worthwhile</c:v>
                </c:pt>
                <c:pt idx="2">
                  <c:v>Happy</c:v>
                </c:pt>
                <c:pt idx="3">
                  <c:v>Anxious</c:v>
                </c:pt>
              </c:strCache>
            </c:strRef>
          </c:cat>
          <c:val>
            <c:numRef>
              <c:f>'SWB POP'!$X$3:$X$6</c:f>
              <c:numCache>
                <c:formatCode>0.0</c:formatCode>
                <c:ptCount val="4"/>
                <c:pt idx="0">
                  <c:v>7.6475706758135118</c:v>
                </c:pt>
                <c:pt idx="1">
                  <c:v>7.8321826727143096</c:v>
                </c:pt>
                <c:pt idx="2">
                  <c:v>7.4769397891806735</c:v>
                </c:pt>
                <c:pt idx="3">
                  <c:v>2.8697778040079882</c:v>
                </c:pt>
              </c:numCache>
            </c:numRef>
          </c:val>
          <c:extLst>
            <c:ext xmlns:c16="http://schemas.microsoft.com/office/drawing/2014/chart" uri="{C3380CC4-5D6E-409C-BE32-E72D297353CC}">
              <c16:uniqueId val="{00000005-1EE2-4FA8-8046-9291C610B127}"/>
            </c:ext>
          </c:extLst>
        </c:ser>
        <c:dLbls>
          <c:showLegendKey val="0"/>
          <c:showVal val="0"/>
          <c:showCatName val="0"/>
          <c:showSerName val="0"/>
          <c:showPercent val="0"/>
          <c:showBubbleSize val="0"/>
        </c:dLbls>
        <c:gapWidth val="219"/>
        <c:overlap val="-27"/>
        <c:axId val="413072216"/>
        <c:axId val="413072544"/>
      </c:barChart>
      <c:catAx>
        <c:axId val="41307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3072544"/>
        <c:crosses val="autoZero"/>
        <c:auto val="1"/>
        <c:lblAlgn val="ctr"/>
        <c:lblOffset val="100"/>
        <c:noMultiLvlLbl val="0"/>
      </c:catAx>
      <c:valAx>
        <c:axId val="413072544"/>
        <c:scaling>
          <c:orientation val="minMax"/>
        </c:scaling>
        <c:delete val="1"/>
        <c:axPos val="l"/>
        <c:numFmt formatCode="0.0" sourceLinked="1"/>
        <c:majorTickMark val="none"/>
        <c:minorTickMark val="none"/>
        <c:tickLblPos val="nextTo"/>
        <c:crossAx val="41307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'Charts_!'!$E$63</c:f>
              <c:strCache>
                <c:ptCount val="1"/>
                <c:pt idx="0">
                  <c:v>Completer (n=1,777)</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'Charts_!'!$D$64:$D$67</c:f>
              <c:strCache>
                <c:ptCount val="4"/>
                <c:pt idx="0">
                  <c:v>Satisfied</c:v>
                </c:pt>
                <c:pt idx="1">
                  <c:v>Worthwhile</c:v>
                </c:pt>
                <c:pt idx="2">
                  <c:v>Happy</c:v>
                </c:pt>
                <c:pt idx="3">
                  <c:v>Anxious</c:v>
                </c:pt>
              </c:strCache>
            </c:strRef>
          </c:cat>
          <c:val>
            <c:numRef>
              <c:f>'Charts_!'!$E$64:$E$67</c:f>
              <c:numCache>
                <c:formatCode>0.0</c:formatCode>
                <c:ptCount val="4"/>
                <c:pt idx="0">
                  <c:v>8.24</c:v>
                </c:pt>
                <c:pt idx="1">
                  <c:v>8.31</c:v>
                </c:pt>
                <c:pt idx="2">
                  <c:v>7.89</c:v>
                </c:pt>
                <c:pt idx="3">
                  <c:v>2.9</c:v>
                </c:pt>
              </c:numCache>
            </c:numRef>
          </c:val>
          <c:extLst>
            <c:ext xmlns:c16="http://schemas.microsoft.com/office/drawing/2014/chart" uri="{C3380CC4-5D6E-409C-BE32-E72D297353CC}">
              <c16:uniqueId val="{00000000-6882-4DFE-BDDB-CACF5580E24A}"/>
            </c:ext>
          </c:extLst>
        </c:ser>
        <c:ser>
          <c:idx val="1"/>
          <c:order val="1"/>
          <c:tx>
            <c:strRef>
              <c:f>'Charts_!'!$F$63</c:f>
              <c:strCache>
                <c:ptCount val="1"/>
                <c:pt idx="0">
                  <c:v>Non-completer (n=214)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'Charts_!'!$D$64:$D$67</c:f>
              <c:strCache>
                <c:ptCount val="4"/>
                <c:pt idx="0">
                  <c:v>Satisfied</c:v>
                </c:pt>
                <c:pt idx="1">
                  <c:v>Worthwhile</c:v>
                </c:pt>
                <c:pt idx="2">
                  <c:v>Happy</c:v>
                </c:pt>
                <c:pt idx="3">
                  <c:v>Anxious</c:v>
                </c:pt>
              </c:strCache>
            </c:strRef>
          </c:cat>
          <c:val>
            <c:numRef>
              <c:f>'Charts_!'!$F$64:$F$67</c:f>
              <c:numCache>
                <c:formatCode>0.0</c:formatCode>
                <c:ptCount val="4"/>
                <c:pt idx="0">
                  <c:v>7.88</c:v>
                </c:pt>
                <c:pt idx="1">
                  <c:v>8.2799999999999994</c:v>
                </c:pt>
                <c:pt idx="2">
                  <c:v>7.92</c:v>
                </c:pt>
                <c:pt idx="3">
                  <c:v>3.6</c:v>
                </c:pt>
              </c:numCache>
            </c:numRef>
          </c:val>
          <c:extLst>
            <c:ext xmlns:c16="http://schemas.microsoft.com/office/drawing/2014/chart" uri="{C3380CC4-5D6E-409C-BE32-E72D297353CC}">
              <c16:uniqueId val="{00000001-6882-4DFE-BDDB-CACF5580E24A}"/>
            </c:ext>
          </c:extLst>
        </c:ser>
        <c:dLbls>
          <c:showLegendKey val="0"/>
          <c:showVal val="0"/>
          <c:showCatName val="0"/>
          <c:showSerName val="0"/>
          <c:showPercent val="0"/>
          <c:showBubbleSize val="0"/>
        </c:dLbls>
        <c:gapWidth val="219"/>
        <c:overlap val="-27"/>
        <c:axId val="225862752"/>
        <c:axId val="225861768"/>
      </c:barChart>
      <c:catAx>
        <c:axId val="22586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5861768"/>
        <c:crosses val="autoZero"/>
        <c:auto val="1"/>
        <c:lblAlgn val="ctr"/>
        <c:lblOffset val="100"/>
        <c:noMultiLvlLbl val="0"/>
      </c:catAx>
      <c:valAx>
        <c:axId val="225861768"/>
        <c:scaling>
          <c:orientation val="minMax"/>
        </c:scaling>
        <c:delete val="1"/>
        <c:axPos val="l"/>
        <c:numFmt formatCode="0.0" sourceLinked="1"/>
        <c:majorTickMark val="none"/>
        <c:minorTickMark val="none"/>
        <c:tickLblPos val="nextTo"/>
        <c:crossAx val="22586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Charts_3!$E$49</c:f>
              <c:strCache>
                <c:ptCount val="1"/>
                <c:pt idx="0">
                  <c:v>MAs - Male (n=1,246)</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Charts_3!$D$50:$D$53</c:f>
              <c:strCache>
                <c:ptCount val="4"/>
                <c:pt idx="0">
                  <c:v>Satisfaction</c:v>
                </c:pt>
                <c:pt idx="1">
                  <c:v>Worthwhile</c:v>
                </c:pt>
                <c:pt idx="2">
                  <c:v>Happy</c:v>
                </c:pt>
                <c:pt idx="3">
                  <c:v>Anxious</c:v>
                </c:pt>
              </c:strCache>
            </c:strRef>
          </c:cat>
          <c:val>
            <c:numRef>
              <c:f>Charts_3!$E$50:$E$53</c:f>
              <c:numCache>
                <c:formatCode>0.0</c:formatCode>
                <c:ptCount val="4"/>
                <c:pt idx="0">
                  <c:v>8.23</c:v>
                </c:pt>
                <c:pt idx="1">
                  <c:v>8.31</c:v>
                </c:pt>
                <c:pt idx="2">
                  <c:v>7.92</c:v>
                </c:pt>
                <c:pt idx="3">
                  <c:v>2.85</c:v>
                </c:pt>
              </c:numCache>
            </c:numRef>
          </c:val>
          <c:extLst>
            <c:ext xmlns:c16="http://schemas.microsoft.com/office/drawing/2014/chart" uri="{C3380CC4-5D6E-409C-BE32-E72D297353CC}">
              <c16:uniqueId val="{00000000-7586-478D-877A-D616797FA25C}"/>
            </c:ext>
          </c:extLst>
        </c:ser>
        <c:ser>
          <c:idx val="1"/>
          <c:order val="1"/>
          <c:tx>
            <c:strRef>
              <c:f>Charts_3!$F$49</c:f>
              <c:strCache>
                <c:ptCount val="1"/>
                <c:pt idx="0">
                  <c:v>MAs - Female (n=746)</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Charts_3!$D$50:$D$53</c:f>
              <c:strCache>
                <c:ptCount val="4"/>
                <c:pt idx="0">
                  <c:v>Satisfaction</c:v>
                </c:pt>
                <c:pt idx="1">
                  <c:v>Worthwhile</c:v>
                </c:pt>
                <c:pt idx="2">
                  <c:v>Happy</c:v>
                </c:pt>
                <c:pt idx="3">
                  <c:v>Anxious</c:v>
                </c:pt>
              </c:strCache>
            </c:strRef>
          </c:cat>
          <c:val>
            <c:numRef>
              <c:f>Charts_3!$F$50:$F$53</c:f>
              <c:numCache>
                <c:formatCode>0.0</c:formatCode>
                <c:ptCount val="4"/>
                <c:pt idx="0">
                  <c:v>8.16</c:v>
                </c:pt>
                <c:pt idx="1">
                  <c:v>8.31</c:v>
                </c:pt>
                <c:pt idx="2">
                  <c:v>7.86</c:v>
                </c:pt>
                <c:pt idx="3">
                  <c:v>3.18</c:v>
                </c:pt>
              </c:numCache>
            </c:numRef>
          </c:val>
          <c:extLst>
            <c:ext xmlns:c16="http://schemas.microsoft.com/office/drawing/2014/chart" uri="{C3380CC4-5D6E-409C-BE32-E72D297353CC}">
              <c16:uniqueId val="{00000001-7586-478D-877A-D616797FA25C}"/>
            </c:ext>
          </c:extLst>
        </c:ser>
        <c:ser>
          <c:idx val="2"/>
          <c:order val="2"/>
          <c:tx>
            <c:strRef>
              <c:f>Charts_3!$G$49</c:f>
              <c:strCache>
                <c:ptCount val="1"/>
                <c:pt idx="0">
                  <c:v>APS - Male (n=8,755)</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Charts_3!$D$50:$D$53</c:f>
              <c:strCache>
                <c:ptCount val="4"/>
                <c:pt idx="0">
                  <c:v>Satisfaction</c:v>
                </c:pt>
                <c:pt idx="1">
                  <c:v>Worthwhile</c:v>
                </c:pt>
                <c:pt idx="2">
                  <c:v>Happy</c:v>
                </c:pt>
                <c:pt idx="3">
                  <c:v>Anxious</c:v>
                </c:pt>
              </c:strCache>
            </c:strRef>
          </c:cat>
          <c:val>
            <c:numRef>
              <c:f>Charts_3!$G$50:$G$53</c:f>
              <c:numCache>
                <c:formatCode>0.0</c:formatCode>
                <c:ptCount val="4"/>
                <c:pt idx="0">
                  <c:v>7.6333000000000002</c:v>
                </c:pt>
                <c:pt idx="1">
                  <c:v>7.6825999999999999</c:v>
                </c:pt>
                <c:pt idx="2">
                  <c:v>7.4402999999999997</c:v>
                </c:pt>
                <c:pt idx="3">
                  <c:v>2.7231000000000001</c:v>
                </c:pt>
              </c:numCache>
            </c:numRef>
          </c:val>
          <c:extLst>
            <c:ext xmlns:c16="http://schemas.microsoft.com/office/drawing/2014/chart" uri="{C3380CC4-5D6E-409C-BE32-E72D297353CC}">
              <c16:uniqueId val="{00000002-7586-478D-877A-D616797FA25C}"/>
            </c:ext>
          </c:extLst>
        </c:ser>
        <c:ser>
          <c:idx val="3"/>
          <c:order val="3"/>
          <c:tx>
            <c:strRef>
              <c:f>Charts_3!$H$49</c:f>
              <c:strCache>
                <c:ptCount val="1"/>
                <c:pt idx="0">
                  <c:v>APS - Female (n=11,272)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Charts_3!$D$50:$D$53</c:f>
              <c:strCache>
                <c:ptCount val="4"/>
                <c:pt idx="0">
                  <c:v>Satisfaction</c:v>
                </c:pt>
                <c:pt idx="1">
                  <c:v>Worthwhile</c:v>
                </c:pt>
                <c:pt idx="2">
                  <c:v>Happy</c:v>
                </c:pt>
                <c:pt idx="3">
                  <c:v>Anxious</c:v>
                </c:pt>
              </c:strCache>
            </c:strRef>
          </c:cat>
          <c:val>
            <c:numRef>
              <c:f>Charts_3!$H$50:$H$53</c:f>
              <c:numCache>
                <c:formatCode>0.0</c:formatCode>
                <c:ptCount val="4"/>
                <c:pt idx="0">
                  <c:v>7.7145999999999999</c:v>
                </c:pt>
                <c:pt idx="1">
                  <c:v>7.923</c:v>
                </c:pt>
                <c:pt idx="2">
                  <c:v>7.4572000000000003</c:v>
                </c:pt>
                <c:pt idx="3">
                  <c:v>3.0369999999999999</c:v>
                </c:pt>
              </c:numCache>
            </c:numRef>
          </c:val>
          <c:extLst>
            <c:ext xmlns:c16="http://schemas.microsoft.com/office/drawing/2014/chart" uri="{C3380CC4-5D6E-409C-BE32-E72D297353CC}">
              <c16:uniqueId val="{00000003-7586-478D-877A-D616797FA25C}"/>
            </c:ext>
          </c:extLst>
        </c:ser>
        <c:dLbls>
          <c:showLegendKey val="0"/>
          <c:showVal val="0"/>
          <c:showCatName val="0"/>
          <c:showSerName val="0"/>
          <c:showPercent val="0"/>
          <c:showBubbleSize val="0"/>
        </c:dLbls>
        <c:gapWidth val="219"/>
        <c:overlap val="-27"/>
        <c:axId val="336210240"/>
        <c:axId val="336227624"/>
      </c:barChart>
      <c:catAx>
        <c:axId val="33621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6227624"/>
        <c:crosses val="autoZero"/>
        <c:auto val="1"/>
        <c:lblAlgn val="ctr"/>
        <c:lblOffset val="100"/>
        <c:noMultiLvlLbl val="0"/>
      </c:catAx>
      <c:valAx>
        <c:axId val="336227624"/>
        <c:scaling>
          <c:orientation val="minMax"/>
        </c:scaling>
        <c:delete val="1"/>
        <c:axPos val="l"/>
        <c:numFmt formatCode="0.0" sourceLinked="1"/>
        <c:majorTickMark val="none"/>
        <c:minorTickMark val="none"/>
        <c:tickLblPos val="nextTo"/>
        <c:crossAx val="33621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'Charts_!'!$D$78</c:f>
              <c:strCache>
                <c:ptCount val="1"/>
                <c:pt idx="0">
                  <c:v>Employed (n=1,723)</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'Charts_!'!$C$79:$C$82</c:f>
              <c:strCache>
                <c:ptCount val="4"/>
                <c:pt idx="0">
                  <c:v>Satisfied</c:v>
                </c:pt>
                <c:pt idx="1">
                  <c:v>Worthwhile</c:v>
                </c:pt>
                <c:pt idx="2">
                  <c:v>Happy</c:v>
                </c:pt>
                <c:pt idx="3">
                  <c:v>Anxious</c:v>
                </c:pt>
              </c:strCache>
            </c:strRef>
          </c:cat>
          <c:val>
            <c:numRef>
              <c:f>'Charts_!'!$D$79:$D$82</c:f>
              <c:numCache>
                <c:formatCode>0.0</c:formatCode>
                <c:ptCount val="4"/>
                <c:pt idx="0">
                  <c:v>8.3000000000000007</c:v>
                </c:pt>
                <c:pt idx="1">
                  <c:v>8.3699999999999992</c:v>
                </c:pt>
                <c:pt idx="2">
                  <c:v>7.92</c:v>
                </c:pt>
                <c:pt idx="3">
                  <c:v>2.9</c:v>
                </c:pt>
              </c:numCache>
            </c:numRef>
          </c:val>
          <c:extLst>
            <c:ext xmlns:c16="http://schemas.microsoft.com/office/drawing/2014/chart" uri="{C3380CC4-5D6E-409C-BE32-E72D297353CC}">
              <c16:uniqueId val="{00000000-6974-4D1A-BAD2-8EF8AAB68237}"/>
            </c:ext>
          </c:extLst>
        </c:ser>
        <c:ser>
          <c:idx val="1"/>
          <c:order val="1"/>
          <c:tx>
            <c:strRef>
              <c:f>'Charts_!'!$E$78</c:f>
              <c:strCache>
                <c:ptCount val="1"/>
                <c:pt idx="0">
                  <c:v>Unemployed (n=111)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'Charts_!'!$C$79:$C$82</c:f>
              <c:strCache>
                <c:ptCount val="4"/>
                <c:pt idx="0">
                  <c:v>Satisfied</c:v>
                </c:pt>
                <c:pt idx="1">
                  <c:v>Worthwhile</c:v>
                </c:pt>
                <c:pt idx="2">
                  <c:v>Happy</c:v>
                </c:pt>
                <c:pt idx="3">
                  <c:v>Anxious</c:v>
                </c:pt>
              </c:strCache>
            </c:strRef>
          </c:cat>
          <c:val>
            <c:numRef>
              <c:f>'Charts_!'!$E$79:$E$82</c:f>
              <c:numCache>
                <c:formatCode>0.0</c:formatCode>
                <c:ptCount val="4"/>
                <c:pt idx="0">
                  <c:v>7.01</c:v>
                </c:pt>
                <c:pt idx="1">
                  <c:v>7.33</c:v>
                </c:pt>
                <c:pt idx="2">
                  <c:v>7.33</c:v>
                </c:pt>
                <c:pt idx="3">
                  <c:v>3.6</c:v>
                </c:pt>
              </c:numCache>
            </c:numRef>
          </c:val>
          <c:extLst>
            <c:ext xmlns:c16="http://schemas.microsoft.com/office/drawing/2014/chart" uri="{C3380CC4-5D6E-409C-BE32-E72D297353CC}">
              <c16:uniqueId val="{00000001-6974-4D1A-BAD2-8EF8AAB68237}"/>
            </c:ext>
          </c:extLst>
        </c:ser>
        <c:dLbls>
          <c:showLegendKey val="0"/>
          <c:showVal val="0"/>
          <c:showCatName val="0"/>
          <c:showSerName val="0"/>
          <c:showPercent val="0"/>
          <c:showBubbleSize val="0"/>
        </c:dLbls>
        <c:gapWidth val="219"/>
        <c:overlap val="-27"/>
        <c:axId val="337313408"/>
        <c:axId val="337316032"/>
      </c:barChart>
      <c:catAx>
        <c:axId val="33731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7316032"/>
        <c:crosses val="autoZero"/>
        <c:auto val="1"/>
        <c:lblAlgn val="ctr"/>
        <c:lblOffset val="100"/>
        <c:noMultiLvlLbl val="0"/>
      </c:catAx>
      <c:valAx>
        <c:axId val="337316032"/>
        <c:scaling>
          <c:orientation val="minMax"/>
        </c:scaling>
        <c:delete val="1"/>
        <c:axPos val="l"/>
        <c:numFmt formatCode="0.0" sourceLinked="1"/>
        <c:majorTickMark val="none"/>
        <c:minorTickMark val="none"/>
        <c:tickLblPos val="nextTo"/>
        <c:crossAx val="33731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'Charts_!'!$D$29</c:f>
              <c:strCache>
                <c:ptCount val="1"/>
                <c:pt idx="0">
                  <c:v>MAs - 6-9 months post training (n=2,000)</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'Charts_!'!$C$30:$C$32</c:f>
              <c:strCache>
                <c:ptCount val="3"/>
                <c:pt idx="0">
                  <c:v>Received a pay rise</c:v>
                </c:pt>
                <c:pt idx="1">
                  <c:v>Received a promotion</c:v>
                </c:pt>
                <c:pt idx="2">
                  <c:v>In employment</c:v>
                </c:pt>
              </c:strCache>
            </c:strRef>
          </c:cat>
          <c:val>
            <c:numRef>
              <c:f>'Charts_!'!$D$30:$D$32</c:f>
              <c:numCache>
                <c:formatCode>0%</c:formatCode>
                <c:ptCount val="3"/>
                <c:pt idx="0">
                  <c:v>0.63</c:v>
                </c:pt>
                <c:pt idx="1">
                  <c:v>0.38</c:v>
                </c:pt>
                <c:pt idx="2">
                  <c:v>0.85</c:v>
                </c:pt>
              </c:numCache>
            </c:numRef>
          </c:val>
          <c:extLst>
            <c:ext xmlns:c16="http://schemas.microsoft.com/office/drawing/2014/chart" uri="{C3380CC4-5D6E-409C-BE32-E72D297353CC}">
              <c16:uniqueId val="{00000000-FEC1-4A8A-8FEB-01DEC094CE33}"/>
            </c:ext>
          </c:extLst>
        </c:ser>
        <c:ser>
          <c:idx val="1"/>
          <c:order val="1"/>
          <c:tx>
            <c:strRef>
              <c:f>'Charts_!'!$E$29</c:f>
              <c:strCache>
                <c:ptCount val="1"/>
                <c:pt idx="0">
                  <c:v>MAs - 12-36 months post training (n=2,159)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'Charts_!'!$C$30:$C$32</c:f>
              <c:strCache>
                <c:ptCount val="3"/>
                <c:pt idx="0">
                  <c:v>Received a pay rise</c:v>
                </c:pt>
                <c:pt idx="1">
                  <c:v>Received a promotion</c:v>
                </c:pt>
                <c:pt idx="2">
                  <c:v>In employment</c:v>
                </c:pt>
              </c:strCache>
            </c:strRef>
          </c:cat>
          <c:val>
            <c:numRef>
              <c:f>'Charts_!'!$E$30:$E$32</c:f>
              <c:numCache>
                <c:formatCode>0%</c:formatCode>
                <c:ptCount val="3"/>
                <c:pt idx="0">
                  <c:v>0.78</c:v>
                </c:pt>
                <c:pt idx="1">
                  <c:v>0.57499999999999996</c:v>
                </c:pt>
                <c:pt idx="2">
                  <c:v>0.86</c:v>
                </c:pt>
              </c:numCache>
            </c:numRef>
          </c:val>
          <c:extLst>
            <c:ext xmlns:c16="http://schemas.microsoft.com/office/drawing/2014/chart" uri="{C3380CC4-5D6E-409C-BE32-E72D297353CC}">
              <c16:uniqueId val="{00000001-FEC1-4A8A-8FEB-01DEC094CE33}"/>
            </c:ext>
          </c:extLst>
        </c:ser>
        <c:dLbls>
          <c:showLegendKey val="0"/>
          <c:showVal val="0"/>
          <c:showCatName val="0"/>
          <c:showSerName val="0"/>
          <c:showPercent val="0"/>
          <c:showBubbleSize val="0"/>
        </c:dLbls>
        <c:gapWidth val="219"/>
        <c:overlap val="-27"/>
        <c:axId val="592178472"/>
        <c:axId val="592184376"/>
      </c:barChart>
      <c:catAx>
        <c:axId val="59217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92184376"/>
        <c:crosses val="autoZero"/>
        <c:auto val="1"/>
        <c:lblAlgn val="ctr"/>
        <c:lblOffset val="100"/>
        <c:noMultiLvlLbl val="0"/>
      </c:catAx>
      <c:valAx>
        <c:axId val="592184376"/>
        <c:scaling>
          <c:orientation val="minMax"/>
        </c:scaling>
        <c:delete val="1"/>
        <c:axPos val="l"/>
        <c:numFmt formatCode="0%" sourceLinked="1"/>
        <c:majorTickMark val="none"/>
        <c:minorTickMark val="none"/>
        <c:tickLblPos val="nextTo"/>
        <c:crossAx val="592178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BA9D3-CEC9-4053-AA24-4F758D96B08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en-US"/>
        </a:p>
      </dgm:t>
    </dgm:pt>
    <dgm:pt modelId="{4B65CBFB-C60B-46F0-A827-33F997E1519F}">
      <dgm:prSet phldrT="[Text]"/>
      <dgm:spPr/>
      <dgm:t>
        <a:bodyPr/>
        <a:lstStyle/>
        <a:p>
          <a:r>
            <a:rPr lang="en-US" dirty="0"/>
            <a:t>Satisfaction</a:t>
          </a:r>
        </a:p>
      </dgm:t>
    </dgm:pt>
    <dgm:pt modelId="{28D246CD-91F1-4E31-A5A9-76E629D4E8B3}" type="parTrans" cxnId="{1DFC14A0-3543-4C5C-8DD4-800ADC400D37}">
      <dgm:prSet/>
      <dgm:spPr/>
      <dgm:t>
        <a:bodyPr/>
        <a:lstStyle/>
        <a:p>
          <a:endParaRPr lang="en-US"/>
        </a:p>
      </dgm:t>
    </dgm:pt>
    <dgm:pt modelId="{3CB6F46B-ADD4-4A2A-95A0-3A2D25E9FFE6}" type="sibTrans" cxnId="{1DFC14A0-3543-4C5C-8DD4-800ADC400D37}">
      <dgm:prSet/>
      <dgm:spPr/>
      <dgm:t>
        <a:bodyPr/>
        <a:lstStyle/>
        <a:p>
          <a:endParaRPr lang="en-US"/>
        </a:p>
      </dgm:t>
    </dgm:pt>
    <dgm:pt modelId="{EF92B535-BD30-4858-B1E5-6C8913EC1C68}">
      <dgm:prSet phldrT="[Text]"/>
      <dgm:spPr/>
      <dgm:t>
        <a:bodyPr/>
        <a:lstStyle/>
        <a:p>
          <a:r>
            <a:rPr lang="en-US" dirty="0"/>
            <a:t>Assessing one’s life</a:t>
          </a:r>
        </a:p>
      </dgm:t>
    </dgm:pt>
    <dgm:pt modelId="{53FCEDF2-60FC-4A2B-BD69-6D795325E4FC}" type="parTrans" cxnId="{AC3F6876-066D-486C-93ED-2201EFA9A53F}">
      <dgm:prSet/>
      <dgm:spPr/>
      <dgm:t>
        <a:bodyPr/>
        <a:lstStyle/>
        <a:p>
          <a:endParaRPr lang="en-US"/>
        </a:p>
      </dgm:t>
    </dgm:pt>
    <dgm:pt modelId="{B8AA2C82-1CC7-4010-AF7C-3DBCC9CD6775}" type="sibTrans" cxnId="{AC3F6876-066D-486C-93ED-2201EFA9A53F}">
      <dgm:prSet/>
      <dgm:spPr/>
      <dgm:t>
        <a:bodyPr/>
        <a:lstStyle/>
        <a:p>
          <a:endParaRPr lang="en-US"/>
        </a:p>
      </dgm:t>
    </dgm:pt>
    <dgm:pt modelId="{6A3A9FDD-7345-4C83-8344-388B521AB665}">
      <dgm:prSet phldrT="[Text]"/>
      <dgm:spPr/>
      <dgm:t>
        <a:bodyPr/>
        <a:lstStyle/>
        <a:p>
          <a:r>
            <a:rPr lang="en-GB" i="1" dirty="0"/>
            <a:t>Overall, how </a:t>
          </a:r>
          <a:r>
            <a:rPr lang="en-GB" b="1" i="1" dirty="0"/>
            <a:t>satisfied</a:t>
          </a:r>
          <a:r>
            <a:rPr lang="en-GB" i="1" dirty="0"/>
            <a:t> are you with your life nowadays?</a:t>
          </a:r>
          <a:endParaRPr lang="en-US" dirty="0"/>
        </a:p>
      </dgm:t>
    </dgm:pt>
    <dgm:pt modelId="{988A6D67-B434-49C2-891B-79422722D112}" type="parTrans" cxnId="{01606E7D-0F4F-4299-9A9A-5AC5C235F039}">
      <dgm:prSet/>
      <dgm:spPr/>
      <dgm:t>
        <a:bodyPr/>
        <a:lstStyle/>
        <a:p>
          <a:endParaRPr lang="en-US"/>
        </a:p>
      </dgm:t>
    </dgm:pt>
    <dgm:pt modelId="{7388E350-700D-4803-903B-5BB25610D9CC}" type="sibTrans" cxnId="{01606E7D-0F4F-4299-9A9A-5AC5C235F039}">
      <dgm:prSet/>
      <dgm:spPr/>
      <dgm:t>
        <a:bodyPr/>
        <a:lstStyle/>
        <a:p>
          <a:endParaRPr lang="en-US"/>
        </a:p>
      </dgm:t>
    </dgm:pt>
    <dgm:pt modelId="{2341FF96-8762-43EB-9AD0-9B4F19F35B18}">
      <dgm:prSet phldrT="[Text]"/>
      <dgm:spPr/>
      <dgm:t>
        <a:bodyPr/>
        <a:lstStyle/>
        <a:p>
          <a:r>
            <a:rPr lang="en-US" dirty="0"/>
            <a:t>Worthwhile</a:t>
          </a:r>
        </a:p>
      </dgm:t>
    </dgm:pt>
    <dgm:pt modelId="{B87799B8-C55B-4B0E-B8F6-F1324FB3FB4D}" type="parTrans" cxnId="{C878839D-6460-4B08-A8AF-C9F315138EFD}">
      <dgm:prSet/>
      <dgm:spPr/>
      <dgm:t>
        <a:bodyPr/>
        <a:lstStyle/>
        <a:p>
          <a:endParaRPr lang="en-US"/>
        </a:p>
      </dgm:t>
    </dgm:pt>
    <dgm:pt modelId="{00119E6D-FE50-4D9B-8F92-F84996D87223}" type="sibTrans" cxnId="{C878839D-6460-4B08-A8AF-C9F315138EFD}">
      <dgm:prSet/>
      <dgm:spPr/>
      <dgm:t>
        <a:bodyPr/>
        <a:lstStyle/>
        <a:p>
          <a:endParaRPr lang="en-US"/>
        </a:p>
      </dgm:t>
    </dgm:pt>
    <dgm:pt modelId="{BCB5ECF6-88E5-45D5-AFA3-2BB9BE1246EA}">
      <dgm:prSet phldrT="[Text]"/>
      <dgm:spPr/>
      <dgm:t>
        <a:bodyPr/>
        <a:lstStyle/>
        <a:p>
          <a:r>
            <a:rPr lang="en-US" dirty="0"/>
            <a:t>Meaning and purpose</a:t>
          </a:r>
        </a:p>
      </dgm:t>
    </dgm:pt>
    <dgm:pt modelId="{D2CD6F72-5E6D-4CD0-8216-DD5B68762A8F}" type="parTrans" cxnId="{7BC7188F-11B5-45C5-9E3C-E968A823E735}">
      <dgm:prSet/>
      <dgm:spPr/>
      <dgm:t>
        <a:bodyPr/>
        <a:lstStyle/>
        <a:p>
          <a:endParaRPr lang="en-US"/>
        </a:p>
      </dgm:t>
    </dgm:pt>
    <dgm:pt modelId="{7DF3E4A9-62B3-41A4-9620-869B0BD71219}" type="sibTrans" cxnId="{7BC7188F-11B5-45C5-9E3C-E968A823E735}">
      <dgm:prSet/>
      <dgm:spPr/>
      <dgm:t>
        <a:bodyPr/>
        <a:lstStyle/>
        <a:p>
          <a:endParaRPr lang="en-US"/>
        </a:p>
      </dgm:t>
    </dgm:pt>
    <dgm:pt modelId="{454BDED7-98BA-4216-A267-9D0164BB6F80}">
      <dgm:prSet phldrT="[Text]"/>
      <dgm:spPr/>
      <dgm:t>
        <a:bodyPr/>
        <a:lstStyle/>
        <a:p>
          <a:r>
            <a:rPr lang="en-GB" i="1" dirty="0"/>
            <a:t>Overall, to what extent do you feel the things you do in your life are </a:t>
          </a:r>
          <a:r>
            <a:rPr lang="en-GB" b="1" i="1" dirty="0"/>
            <a:t>worthwhile</a:t>
          </a:r>
          <a:r>
            <a:rPr lang="en-GB" i="1" dirty="0"/>
            <a:t>?</a:t>
          </a:r>
          <a:endParaRPr lang="en-US" dirty="0"/>
        </a:p>
      </dgm:t>
    </dgm:pt>
    <dgm:pt modelId="{A218A010-F78C-4141-AFBE-260A80E8BEB2}" type="parTrans" cxnId="{CAC99A47-F25F-45CD-9DDC-C1874D025F7D}">
      <dgm:prSet/>
      <dgm:spPr/>
      <dgm:t>
        <a:bodyPr/>
        <a:lstStyle/>
        <a:p>
          <a:endParaRPr lang="en-US"/>
        </a:p>
      </dgm:t>
    </dgm:pt>
    <dgm:pt modelId="{00B2B1A9-F18B-4015-8C81-22CC80C8CAEC}" type="sibTrans" cxnId="{CAC99A47-F25F-45CD-9DDC-C1874D025F7D}">
      <dgm:prSet/>
      <dgm:spPr/>
      <dgm:t>
        <a:bodyPr/>
        <a:lstStyle/>
        <a:p>
          <a:endParaRPr lang="en-US"/>
        </a:p>
      </dgm:t>
    </dgm:pt>
    <dgm:pt modelId="{8FDFABFC-B1A1-4D1C-84EB-7AA92CB7FD8F}">
      <dgm:prSet phldrT="[Text]"/>
      <dgm:spPr/>
      <dgm:t>
        <a:bodyPr/>
        <a:lstStyle/>
        <a:p>
          <a:r>
            <a:rPr lang="en-US" dirty="0"/>
            <a:t>Experiences and emotions</a:t>
          </a:r>
        </a:p>
      </dgm:t>
    </dgm:pt>
    <dgm:pt modelId="{70331DF0-35BF-4221-8BC5-FFF85E1B40AF}" type="parTrans" cxnId="{480F1574-34D7-450C-85D0-22549155C2E8}">
      <dgm:prSet/>
      <dgm:spPr/>
      <dgm:t>
        <a:bodyPr/>
        <a:lstStyle/>
        <a:p>
          <a:endParaRPr lang="en-US"/>
        </a:p>
      </dgm:t>
    </dgm:pt>
    <dgm:pt modelId="{4AFB1CE1-9015-4506-8E50-8916689C10E0}" type="sibTrans" cxnId="{480F1574-34D7-450C-85D0-22549155C2E8}">
      <dgm:prSet/>
      <dgm:spPr/>
      <dgm:t>
        <a:bodyPr/>
        <a:lstStyle/>
        <a:p>
          <a:endParaRPr lang="en-US"/>
        </a:p>
      </dgm:t>
    </dgm:pt>
    <dgm:pt modelId="{CF11CC9E-6385-470A-B0BC-CE7E8E840913}">
      <dgm:prSet phldrT="[Text]"/>
      <dgm:spPr/>
      <dgm:t>
        <a:bodyPr/>
        <a:lstStyle/>
        <a:p>
          <a:r>
            <a:rPr lang="en-US" dirty="0"/>
            <a:t>Positive and negative experiences and emotions</a:t>
          </a:r>
        </a:p>
      </dgm:t>
    </dgm:pt>
    <dgm:pt modelId="{BF59CC4D-12C8-4677-83E0-FE6DF6712F6F}" type="parTrans" cxnId="{519CE4F7-BA1F-4AB8-96A5-1C03C7F64939}">
      <dgm:prSet/>
      <dgm:spPr/>
      <dgm:t>
        <a:bodyPr/>
        <a:lstStyle/>
        <a:p>
          <a:endParaRPr lang="en-US"/>
        </a:p>
      </dgm:t>
    </dgm:pt>
    <dgm:pt modelId="{5567C3C4-B225-4B85-8D6E-2CD641B87A99}" type="sibTrans" cxnId="{519CE4F7-BA1F-4AB8-96A5-1C03C7F64939}">
      <dgm:prSet/>
      <dgm:spPr/>
      <dgm:t>
        <a:bodyPr/>
        <a:lstStyle/>
        <a:p>
          <a:endParaRPr lang="en-US"/>
        </a:p>
      </dgm:t>
    </dgm:pt>
    <dgm:pt modelId="{037BBC59-A5CF-4877-B92B-F60267F248BF}">
      <dgm:prSet phldrT="[Text]"/>
      <dgm:spPr/>
      <dgm:t>
        <a:bodyPr/>
        <a:lstStyle/>
        <a:p>
          <a:r>
            <a:rPr lang="en-GB" i="1" dirty="0"/>
            <a:t>Overall, how </a:t>
          </a:r>
          <a:r>
            <a:rPr lang="en-GB" b="1" i="1" dirty="0"/>
            <a:t>happy</a:t>
          </a:r>
          <a:r>
            <a:rPr lang="en-GB" i="1" dirty="0"/>
            <a:t> did you feel yesterday?</a:t>
          </a:r>
        </a:p>
        <a:p>
          <a:endParaRPr lang="en-GB" i="1" dirty="0"/>
        </a:p>
        <a:p>
          <a:r>
            <a:rPr lang="en-GB" i="1" dirty="0"/>
            <a:t>Overall, how </a:t>
          </a:r>
          <a:r>
            <a:rPr lang="en-GB" b="1" i="1" dirty="0"/>
            <a:t>anxious</a:t>
          </a:r>
          <a:r>
            <a:rPr lang="en-GB" i="1" dirty="0"/>
            <a:t> did you feel yesterday?</a:t>
          </a:r>
          <a:endParaRPr lang="en-US" dirty="0"/>
        </a:p>
      </dgm:t>
    </dgm:pt>
    <dgm:pt modelId="{49880726-4187-41E7-B590-96CD94B02A38}" type="parTrans" cxnId="{D621903C-86DC-4D87-B181-02163A1D8156}">
      <dgm:prSet/>
      <dgm:spPr/>
      <dgm:t>
        <a:bodyPr/>
        <a:lstStyle/>
        <a:p>
          <a:endParaRPr lang="en-US"/>
        </a:p>
      </dgm:t>
    </dgm:pt>
    <dgm:pt modelId="{A6939C8F-A2F9-4A10-8193-4383CFF14784}" type="sibTrans" cxnId="{D621903C-86DC-4D87-B181-02163A1D8156}">
      <dgm:prSet/>
      <dgm:spPr/>
      <dgm:t>
        <a:bodyPr/>
        <a:lstStyle/>
        <a:p>
          <a:endParaRPr lang="en-US"/>
        </a:p>
      </dgm:t>
    </dgm:pt>
    <dgm:pt modelId="{A8B9923E-BDAD-403B-99A1-3A653D2768A7}" type="pres">
      <dgm:prSet presAssocID="{826BA9D3-CEC9-4053-AA24-4F758D96B08D}" presName="theList" presStyleCnt="0">
        <dgm:presLayoutVars>
          <dgm:dir/>
          <dgm:animLvl val="lvl"/>
          <dgm:resizeHandles val="exact"/>
        </dgm:presLayoutVars>
      </dgm:prSet>
      <dgm:spPr/>
    </dgm:pt>
    <dgm:pt modelId="{C38E4AB9-1201-4057-9C79-020258DFADA0}" type="pres">
      <dgm:prSet presAssocID="{4B65CBFB-C60B-46F0-A827-33F997E1519F}" presName="compNode" presStyleCnt="0"/>
      <dgm:spPr/>
    </dgm:pt>
    <dgm:pt modelId="{BFFCACA1-9580-4735-9E8A-93966C486FDC}" type="pres">
      <dgm:prSet presAssocID="{4B65CBFB-C60B-46F0-A827-33F997E1519F}" presName="aNode" presStyleLbl="bgShp" presStyleIdx="0" presStyleCnt="3"/>
      <dgm:spPr/>
    </dgm:pt>
    <dgm:pt modelId="{C67F05F0-8BC1-4CE8-B969-1C6956F010E3}" type="pres">
      <dgm:prSet presAssocID="{4B65CBFB-C60B-46F0-A827-33F997E1519F}" presName="textNode" presStyleLbl="bgShp" presStyleIdx="0" presStyleCnt="3"/>
      <dgm:spPr/>
    </dgm:pt>
    <dgm:pt modelId="{5386685D-B981-49A1-93DE-640F2EFF3CD8}" type="pres">
      <dgm:prSet presAssocID="{4B65CBFB-C60B-46F0-A827-33F997E1519F}" presName="compChildNode" presStyleCnt="0"/>
      <dgm:spPr/>
    </dgm:pt>
    <dgm:pt modelId="{8F5F8E3D-DC12-4C94-A007-06AC41A336B2}" type="pres">
      <dgm:prSet presAssocID="{4B65CBFB-C60B-46F0-A827-33F997E1519F}" presName="theInnerList" presStyleCnt="0"/>
      <dgm:spPr/>
    </dgm:pt>
    <dgm:pt modelId="{2BA2F41A-F2B4-4FDC-997C-9E2C98F0EAF0}" type="pres">
      <dgm:prSet presAssocID="{EF92B535-BD30-4858-B1E5-6C8913EC1C68}" presName="childNode" presStyleLbl="node1" presStyleIdx="0" presStyleCnt="6">
        <dgm:presLayoutVars>
          <dgm:bulletEnabled val="1"/>
        </dgm:presLayoutVars>
      </dgm:prSet>
      <dgm:spPr/>
    </dgm:pt>
    <dgm:pt modelId="{2EF586CE-BFD0-4B66-AA9A-BD08675714A4}" type="pres">
      <dgm:prSet presAssocID="{EF92B535-BD30-4858-B1E5-6C8913EC1C68}" presName="aSpace2" presStyleCnt="0"/>
      <dgm:spPr/>
    </dgm:pt>
    <dgm:pt modelId="{15BB9975-200B-4C9A-9614-ED9BD843B23D}" type="pres">
      <dgm:prSet presAssocID="{6A3A9FDD-7345-4C83-8344-388B521AB665}" presName="childNode" presStyleLbl="node1" presStyleIdx="1" presStyleCnt="6">
        <dgm:presLayoutVars>
          <dgm:bulletEnabled val="1"/>
        </dgm:presLayoutVars>
      </dgm:prSet>
      <dgm:spPr/>
    </dgm:pt>
    <dgm:pt modelId="{DE2A17AD-28ED-4E08-A35F-F4614C861B70}" type="pres">
      <dgm:prSet presAssocID="{4B65CBFB-C60B-46F0-A827-33F997E1519F}" presName="aSpace" presStyleCnt="0"/>
      <dgm:spPr/>
    </dgm:pt>
    <dgm:pt modelId="{AD0BADFD-21EC-4E4B-9ABE-1DCE5BE2E5DC}" type="pres">
      <dgm:prSet presAssocID="{2341FF96-8762-43EB-9AD0-9B4F19F35B18}" presName="compNode" presStyleCnt="0"/>
      <dgm:spPr/>
    </dgm:pt>
    <dgm:pt modelId="{4BCE2F1B-D6CE-4633-90C3-754C57AF4B53}" type="pres">
      <dgm:prSet presAssocID="{2341FF96-8762-43EB-9AD0-9B4F19F35B18}" presName="aNode" presStyleLbl="bgShp" presStyleIdx="1" presStyleCnt="3"/>
      <dgm:spPr/>
    </dgm:pt>
    <dgm:pt modelId="{28BE0343-8AD6-4449-B8B6-391D26C897AD}" type="pres">
      <dgm:prSet presAssocID="{2341FF96-8762-43EB-9AD0-9B4F19F35B18}" presName="textNode" presStyleLbl="bgShp" presStyleIdx="1" presStyleCnt="3"/>
      <dgm:spPr/>
    </dgm:pt>
    <dgm:pt modelId="{1E7CE581-813B-4A42-9C8C-B96362FB2412}" type="pres">
      <dgm:prSet presAssocID="{2341FF96-8762-43EB-9AD0-9B4F19F35B18}" presName="compChildNode" presStyleCnt="0"/>
      <dgm:spPr/>
    </dgm:pt>
    <dgm:pt modelId="{E5588BC9-72C9-4746-87C4-95A590DD99FE}" type="pres">
      <dgm:prSet presAssocID="{2341FF96-8762-43EB-9AD0-9B4F19F35B18}" presName="theInnerList" presStyleCnt="0"/>
      <dgm:spPr/>
    </dgm:pt>
    <dgm:pt modelId="{A58C6920-D0FB-4629-83CE-54450F70D3E3}" type="pres">
      <dgm:prSet presAssocID="{BCB5ECF6-88E5-45D5-AFA3-2BB9BE1246EA}" presName="childNode" presStyleLbl="node1" presStyleIdx="2" presStyleCnt="6">
        <dgm:presLayoutVars>
          <dgm:bulletEnabled val="1"/>
        </dgm:presLayoutVars>
      </dgm:prSet>
      <dgm:spPr/>
    </dgm:pt>
    <dgm:pt modelId="{4CEDB813-4AF8-4442-81FE-F140AF243602}" type="pres">
      <dgm:prSet presAssocID="{BCB5ECF6-88E5-45D5-AFA3-2BB9BE1246EA}" presName="aSpace2" presStyleCnt="0"/>
      <dgm:spPr/>
    </dgm:pt>
    <dgm:pt modelId="{AF8237FC-D1C0-4D2E-ACD0-5AF284345614}" type="pres">
      <dgm:prSet presAssocID="{454BDED7-98BA-4216-A267-9D0164BB6F80}" presName="childNode" presStyleLbl="node1" presStyleIdx="3" presStyleCnt="6">
        <dgm:presLayoutVars>
          <dgm:bulletEnabled val="1"/>
        </dgm:presLayoutVars>
      </dgm:prSet>
      <dgm:spPr/>
    </dgm:pt>
    <dgm:pt modelId="{4CB0FC40-F27A-411E-AF2E-10C3B58AC0FA}" type="pres">
      <dgm:prSet presAssocID="{2341FF96-8762-43EB-9AD0-9B4F19F35B18}" presName="aSpace" presStyleCnt="0"/>
      <dgm:spPr/>
    </dgm:pt>
    <dgm:pt modelId="{65AB19D6-8647-462F-A005-427BEE7387AC}" type="pres">
      <dgm:prSet presAssocID="{8FDFABFC-B1A1-4D1C-84EB-7AA92CB7FD8F}" presName="compNode" presStyleCnt="0"/>
      <dgm:spPr/>
    </dgm:pt>
    <dgm:pt modelId="{227163D1-1948-4C7F-81A2-362F5329F321}" type="pres">
      <dgm:prSet presAssocID="{8FDFABFC-B1A1-4D1C-84EB-7AA92CB7FD8F}" presName="aNode" presStyleLbl="bgShp" presStyleIdx="2" presStyleCnt="3" custLinFactNeighborY="216"/>
      <dgm:spPr/>
    </dgm:pt>
    <dgm:pt modelId="{91B6F1D5-26CC-40ED-925B-BF359A9CA9BD}" type="pres">
      <dgm:prSet presAssocID="{8FDFABFC-B1A1-4D1C-84EB-7AA92CB7FD8F}" presName="textNode" presStyleLbl="bgShp" presStyleIdx="2" presStyleCnt="3"/>
      <dgm:spPr/>
    </dgm:pt>
    <dgm:pt modelId="{33C949C6-50C5-4C74-A9B0-488FC9FAA1E2}" type="pres">
      <dgm:prSet presAssocID="{8FDFABFC-B1A1-4D1C-84EB-7AA92CB7FD8F}" presName="compChildNode" presStyleCnt="0"/>
      <dgm:spPr/>
    </dgm:pt>
    <dgm:pt modelId="{683AAE2A-560E-4147-93A9-146795E39BC1}" type="pres">
      <dgm:prSet presAssocID="{8FDFABFC-B1A1-4D1C-84EB-7AA92CB7FD8F}" presName="theInnerList" presStyleCnt="0"/>
      <dgm:spPr/>
    </dgm:pt>
    <dgm:pt modelId="{0E81A0C0-738C-4F69-9142-4F7B01514700}" type="pres">
      <dgm:prSet presAssocID="{CF11CC9E-6385-470A-B0BC-CE7E8E840913}" presName="childNode" presStyleLbl="node1" presStyleIdx="4" presStyleCnt="6">
        <dgm:presLayoutVars>
          <dgm:bulletEnabled val="1"/>
        </dgm:presLayoutVars>
      </dgm:prSet>
      <dgm:spPr/>
    </dgm:pt>
    <dgm:pt modelId="{627CBC66-6883-4CE6-AEDE-1295744982B3}" type="pres">
      <dgm:prSet presAssocID="{CF11CC9E-6385-470A-B0BC-CE7E8E840913}" presName="aSpace2" presStyleCnt="0"/>
      <dgm:spPr/>
    </dgm:pt>
    <dgm:pt modelId="{EBCB1855-DD82-4B8D-B58E-5C3D1BD274BB}" type="pres">
      <dgm:prSet presAssocID="{037BBC59-A5CF-4877-B92B-F60267F248BF}" presName="childNode" presStyleLbl="node1" presStyleIdx="5" presStyleCnt="6">
        <dgm:presLayoutVars>
          <dgm:bulletEnabled val="1"/>
        </dgm:presLayoutVars>
      </dgm:prSet>
      <dgm:spPr/>
    </dgm:pt>
  </dgm:ptLst>
  <dgm:cxnLst>
    <dgm:cxn modelId="{3C6F1339-6ED2-4D0F-AE45-F4E234C3BD37}" type="presOf" srcId="{BCB5ECF6-88E5-45D5-AFA3-2BB9BE1246EA}" destId="{A58C6920-D0FB-4629-83CE-54450F70D3E3}" srcOrd="0" destOrd="0" presId="urn:microsoft.com/office/officeart/2005/8/layout/lProcess2"/>
    <dgm:cxn modelId="{D621903C-86DC-4D87-B181-02163A1D8156}" srcId="{8FDFABFC-B1A1-4D1C-84EB-7AA92CB7FD8F}" destId="{037BBC59-A5CF-4877-B92B-F60267F248BF}" srcOrd="1" destOrd="0" parTransId="{49880726-4187-41E7-B590-96CD94B02A38}" sibTransId="{A6939C8F-A2F9-4A10-8193-4383CFF14784}"/>
    <dgm:cxn modelId="{C64C9660-262F-44FE-A067-0DCBD442D63B}" type="presOf" srcId="{6A3A9FDD-7345-4C83-8344-388B521AB665}" destId="{15BB9975-200B-4C9A-9614-ED9BD843B23D}" srcOrd="0" destOrd="0" presId="urn:microsoft.com/office/officeart/2005/8/layout/lProcess2"/>
    <dgm:cxn modelId="{705B4564-95C3-4673-B06D-A41372DBC779}" type="presOf" srcId="{4B65CBFB-C60B-46F0-A827-33F997E1519F}" destId="{C67F05F0-8BC1-4CE8-B969-1C6956F010E3}" srcOrd="1" destOrd="0" presId="urn:microsoft.com/office/officeart/2005/8/layout/lProcess2"/>
    <dgm:cxn modelId="{2B076C65-855D-404A-BE5E-A58C450A9964}" type="presOf" srcId="{CF11CC9E-6385-470A-B0BC-CE7E8E840913}" destId="{0E81A0C0-738C-4F69-9142-4F7B01514700}" srcOrd="0" destOrd="0" presId="urn:microsoft.com/office/officeart/2005/8/layout/lProcess2"/>
    <dgm:cxn modelId="{CAC99A47-F25F-45CD-9DDC-C1874D025F7D}" srcId="{2341FF96-8762-43EB-9AD0-9B4F19F35B18}" destId="{454BDED7-98BA-4216-A267-9D0164BB6F80}" srcOrd="1" destOrd="0" parTransId="{A218A010-F78C-4141-AFBE-260A80E8BEB2}" sibTransId="{00B2B1A9-F18B-4015-8C81-22CC80C8CAEC}"/>
    <dgm:cxn modelId="{C0CBA16B-101D-4263-929C-A05E2A251501}" type="presOf" srcId="{4B65CBFB-C60B-46F0-A827-33F997E1519F}" destId="{BFFCACA1-9580-4735-9E8A-93966C486FDC}" srcOrd="0" destOrd="0" presId="urn:microsoft.com/office/officeart/2005/8/layout/lProcess2"/>
    <dgm:cxn modelId="{480F1574-34D7-450C-85D0-22549155C2E8}" srcId="{826BA9D3-CEC9-4053-AA24-4F758D96B08D}" destId="{8FDFABFC-B1A1-4D1C-84EB-7AA92CB7FD8F}" srcOrd="2" destOrd="0" parTransId="{70331DF0-35BF-4221-8BC5-FFF85E1B40AF}" sibTransId="{4AFB1CE1-9015-4506-8E50-8916689C10E0}"/>
    <dgm:cxn modelId="{AC3F6876-066D-486C-93ED-2201EFA9A53F}" srcId="{4B65CBFB-C60B-46F0-A827-33F997E1519F}" destId="{EF92B535-BD30-4858-B1E5-6C8913EC1C68}" srcOrd="0" destOrd="0" parTransId="{53FCEDF2-60FC-4A2B-BD69-6D795325E4FC}" sibTransId="{B8AA2C82-1CC7-4010-AF7C-3DBCC9CD6775}"/>
    <dgm:cxn modelId="{01606E7D-0F4F-4299-9A9A-5AC5C235F039}" srcId="{4B65CBFB-C60B-46F0-A827-33F997E1519F}" destId="{6A3A9FDD-7345-4C83-8344-388B521AB665}" srcOrd="1" destOrd="0" parTransId="{988A6D67-B434-49C2-891B-79422722D112}" sibTransId="{7388E350-700D-4803-903B-5BB25610D9CC}"/>
    <dgm:cxn modelId="{513C857E-9A04-46CB-B9F1-B02EF5EC571F}" type="presOf" srcId="{EF92B535-BD30-4858-B1E5-6C8913EC1C68}" destId="{2BA2F41A-F2B4-4FDC-997C-9E2C98F0EAF0}" srcOrd="0" destOrd="0" presId="urn:microsoft.com/office/officeart/2005/8/layout/lProcess2"/>
    <dgm:cxn modelId="{C561A583-9844-4912-AC3B-E084B27E80B9}" type="presOf" srcId="{8FDFABFC-B1A1-4D1C-84EB-7AA92CB7FD8F}" destId="{227163D1-1948-4C7F-81A2-362F5329F321}" srcOrd="0" destOrd="0" presId="urn:microsoft.com/office/officeart/2005/8/layout/lProcess2"/>
    <dgm:cxn modelId="{7BC7188F-11B5-45C5-9E3C-E968A823E735}" srcId="{2341FF96-8762-43EB-9AD0-9B4F19F35B18}" destId="{BCB5ECF6-88E5-45D5-AFA3-2BB9BE1246EA}" srcOrd="0" destOrd="0" parTransId="{D2CD6F72-5E6D-4CD0-8216-DD5B68762A8F}" sibTransId="{7DF3E4A9-62B3-41A4-9620-869B0BD71219}"/>
    <dgm:cxn modelId="{19E96B96-9943-420C-A457-DCA3B9A1438D}" type="presOf" srcId="{826BA9D3-CEC9-4053-AA24-4F758D96B08D}" destId="{A8B9923E-BDAD-403B-99A1-3A653D2768A7}" srcOrd="0" destOrd="0" presId="urn:microsoft.com/office/officeart/2005/8/layout/lProcess2"/>
    <dgm:cxn modelId="{C878839D-6460-4B08-A8AF-C9F315138EFD}" srcId="{826BA9D3-CEC9-4053-AA24-4F758D96B08D}" destId="{2341FF96-8762-43EB-9AD0-9B4F19F35B18}" srcOrd="1" destOrd="0" parTransId="{B87799B8-C55B-4B0E-B8F6-F1324FB3FB4D}" sibTransId="{00119E6D-FE50-4D9B-8F92-F84996D87223}"/>
    <dgm:cxn modelId="{1DFC14A0-3543-4C5C-8DD4-800ADC400D37}" srcId="{826BA9D3-CEC9-4053-AA24-4F758D96B08D}" destId="{4B65CBFB-C60B-46F0-A827-33F997E1519F}" srcOrd="0" destOrd="0" parTransId="{28D246CD-91F1-4E31-A5A9-76E629D4E8B3}" sibTransId="{3CB6F46B-ADD4-4A2A-95A0-3A2D25E9FFE6}"/>
    <dgm:cxn modelId="{494C37A8-2194-4149-9D22-7065DD1EC782}" type="presOf" srcId="{454BDED7-98BA-4216-A267-9D0164BB6F80}" destId="{AF8237FC-D1C0-4D2E-ACD0-5AF284345614}" srcOrd="0" destOrd="0" presId="urn:microsoft.com/office/officeart/2005/8/layout/lProcess2"/>
    <dgm:cxn modelId="{7A4E78AC-B0BC-4568-AB02-2FA23129A932}" type="presOf" srcId="{8FDFABFC-B1A1-4D1C-84EB-7AA92CB7FD8F}" destId="{91B6F1D5-26CC-40ED-925B-BF359A9CA9BD}" srcOrd="1" destOrd="0" presId="urn:microsoft.com/office/officeart/2005/8/layout/lProcess2"/>
    <dgm:cxn modelId="{6C0F61B1-28B5-4C5D-A8FD-B1EBBBAB21C5}" type="presOf" srcId="{2341FF96-8762-43EB-9AD0-9B4F19F35B18}" destId="{4BCE2F1B-D6CE-4633-90C3-754C57AF4B53}" srcOrd="0" destOrd="0" presId="urn:microsoft.com/office/officeart/2005/8/layout/lProcess2"/>
    <dgm:cxn modelId="{C46070DC-9ACA-4619-A101-10E5F99C88A9}" type="presOf" srcId="{2341FF96-8762-43EB-9AD0-9B4F19F35B18}" destId="{28BE0343-8AD6-4449-B8B6-391D26C897AD}" srcOrd="1" destOrd="0" presId="urn:microsoft.com/office/officeart/2005/8/layout/lProcess2"/>
    <dgm:cxn modelId="{519CE4F7-BA1F-4AB8-96A5-1C03C7F64939}" srcId="{8FDFABFC-B1A1-4D1C-84EB-7AA92CB7FD8F}" destId="{CF11CC9E-6385-470A-B0BC-CE7E8E840913}" srcOrd="0" destOrd="0" parTransId="{BF59CC4D-12C8-4677-83E0-FE6DF6712F6F}" sibTransId="{5567C3C4-B225-4B85-8D6E-2CD641B87A99}"/>
    <dgm:cxn modelId="{F2304CFD-0113-40FC-95D5-6F34E626C16B}" type="presOf" srcId="{037BBC59-A5CF-4877-B92B-F60267F248BF}" destId="{EBCB1855-DD82-4B8D-B58E-5C3D1BD274BB}" srcOrd="0" destOrd="0" presId="urn:microsoft.com/office/officeart/2005/8/layout/lProcess2"/>
    <dgm:cxn modelId="{9018AC8D-DD03-4C55-9A43-CF99DB1DA1F9}" type="presParOf" srcId="{A8B9923E-BDAD-403B-99A1-3A653D2768A7}" destId="{C38E4AB9-1201-4057-9C79-020258DFADA0}" srcOrd="0" destOrd="0" presId="urn:microsoft.com/office/officeart/2005/8/layout/lProcess2"/>
    <dgm:cxn modelId="{1D538FF0-53D6-46BB-8FB7-AB0005BC340D}" type="presParOf" srcId="{C38E4AB9-1201-4057-9C79-020258DFADA0}" destId="{BFFCACA1-9580-4735-9E8A-93966C486FDC}" srcOrd="0" destOrd="0" presId="urn:microsoft.com/office/officeart/2005/8/layout/lProcess2"/>
    <dgm:cxn modelId="{593C17FD-F1FD-4C41-BD11-C6AAD98457B5}" type="presParOf" srcId="{C38E4AB9-1201-4057-9C79-020258DFADA0}" destId="{C67F05F0-8BC1-4CE8-B969-1C6956F010E3}" srcOrd="1" destOrd="0" presId="urn:microsoft.com/office/officeart/2005/8/layout/lProcess2"/>
    <dgm:cxn modelId="{DEB1646C-CAEA-4E5E-986C-1BC37CDE066C}" type="presParOf" srcId="{C38E4AB9-1201-4057-9C79-020258DFADA0}" destId="{5386685D-B981-49A1-93DE-640F2EFF3CD8}" srcOrd="2" destOrd="0" presId="urn:microsoft.com/office/officeart/2005/8/layout/lProcess2"/>
    <dgm:cxn modelId="{EED84173-5778-4C8D-BED2-6CB794AD9B6D}" type="presParOf" srcId="{5386685D-B981-49A1-93DE-640F2EFF3CD8}" destId="{8F5F8E3D-DC12-4C94-A007-06AC41A336B2}" srcOrd="0" destOrd="0" presId="urn:microsoft.com/office/officeart/2005/8/layout/lProcess2"/>
    <dgm:cxn modelId="{CD1B792B-5399-4CF6-A27C-E8FF10AA0620}" type="presParOf" srcId="{8F5F8E3D-DC12-4C94-A007-06AC41A336B2}" destId="{2BA2F41A-F2B4-4FDC-997C-9E2C98F0EAF0}" srcOrd="0" destOrd="0" presId="urn:microsoft.com/office/officeart/2005/8/layout/lProcess2"/>
    <dgm:cxn modelId="{368A0B52-4423-4BA5-8C2A-34AC5CDFE862}" type="presParOf" srcId="{8F5F8E3D-DC12-4C94-A007-06AC41A336B2}" destId="{2EF586CE-BFD0-4B66-AA9A-BD08675714A4}" srcOrd="1" destOrd="0" presId="urn:microsoft.com/office/officeart/2005/8/layout/lProcess2"/>
    <dgm:cxn modelId="{A8A2FC9C-2736-4C1B-8EAD-10625E7EB2B6}" type="presParOf" srcId="{8F5F8E3D-DC12-4C94-A007-06AC41A336B2}" destId="{15BB9975-200B-4C9A-9614-ED9BD843B23D}" srcOrd="2" destOrd="0" presId="urn:microsoft.com/office/officeart/2005/8/layout/lProcess2"/>
    <dgm:cxn modelId="{4CF34AEA-8165-4DD1-A30D-36248CAB8560}" type="presParOf" srcId="{A8B9923E-BDAD-403B-99A1-3A653D2768A7}" destId="{DE2A17AD-28ED-4E08-A35F-F4614C861B70}" srcOrd="1" destOrd="0" presId="urn:microsoft.com/office/officeart/2005/8/layout/lProcess2"/>
    <dgm:cxn modelId="{10BD427C-8CEA-496C-A936-866AFD1C240C}" type="presParOf" srcId="{A8B9923E-BDAD-403B-99A1-3A653D2768A7}" destId="{AD0BADFD-21EC-4E4B-9ABE-1DCE5BE2E5DC}" srcOrd="2" destOrd="0" presId="urn:microsoft.com/office/officeart/2005/8/layout/lProcess2"/>
    <dgm:cxn modelId="{B9DF6888-C720-4BC9-8E48-4AFE5FE8F02E}" type="presParOf" srcId="{AD0BADFD-21EC-4E4B-9ABE-1DCE5BE2E5DC}" destId="{4BCE2F1B-D6CE-4633-90C3-754C57AF4B53}" srcOrd="0" destOrd="0" presId="urn:microsoft.com/office/officeart/2005/8/layout/lProcess2"/>
    <dgm:cxn modelId="{C1614391-6EC0-4E1B-BBF6-BAF74DB645FD}" type="presParOf" srcId="{AD0BADFD-21EC-4E4B-9ABE-1DCE5BE2E5DC}" destId="{28BE0343-8AD6-4449-B8B6-391D26C897AD}" srcOrd="1" destOrd="0" presId="urn:microsoft.com/office/officeart/2005/8/layout/lProcess2"/>
    <dgm:cxn modelId="{98E3340D-FA14-43B4-91A3-B9E9F93AA12D}" type="presParOf" srcId="{AD0BADFD-21EC-4E4B-9ABE-1DCE5BE2E5DC}" destId="{1E7CE581-813B-4A42-9C8C-B96362FB2412}" srcOrd="2" destOrd="0" presId="urn:microsoft.com/office/officeart/2005/8/layout/lProcess2"/>
    <dgm:cxn modelId="{0A2D1BB4-A65C-4465-A2D4-52C1341D5F2F}" type="presParOf" srcId="{1E7CE581-813B-4A42-9C8C-B96362FB2412}" destId="{E5588BC9-72C9-4746-87C4-95A590DD99FE}" srcOrd="0" destOrd="0" presId="urn:microsoft.com/office/officeart/2005/8/layout/lProcess2"/>
    <dgm:cxn modelId="{9BA48801-34C6-49CA-9612-D58031A1803B}" type="presParOf" srcId="{E5588BC9-72C9-4746-87C4-95A590DD99FE}" destId="{A58C6920-D0FB-4629-83CE-54450F70D3E3}" srcOrd="0" destOrd="0" presId="urn:microsoft.com/office/officeart/2005/8/layout/lProcess2"/>
    <dgm:cxn modelId="{D9911636-D1C7-455D-8925-87FE2E417EAA}" type="presParOf" srcId="{E5588BC9-72C9-4746-87C4-95A590DD99FE}" destId="{4CEDB813-4AF8-4442-81FE-F140AF243602}" srcOrd="1" destOrd="0" presId="urn:microsoft.com/office/officeart/2005/8/layout/lProcess2"/>
    <dgm:cxn modelId="{82A07C78-0407-4A6F-9BB7-2E212FA7F4EF}" type="presParOf" srcId="{E5588BC9-72C9-4746-87C4-95A590DD99FE}" destId="{AF8237FC-D1C0-4D2E-ACD0-5AF284345614}" srcOrd="2" destOrd="0" presId="urn:microsoft.com/office/officeart/2005/8/layout/lProcess2"/>
    <dgm:cxn modelId="{71EE2104-2535-4AE2-BE45-4F187A1A433E}" type="presParOf" srcId="{A8B9923E-BDAD-403B-99A1-3A653D2768A7}" destId="{4CB0FC40-F27A-411E-AF2E-10C3B58AC0FA}" srcOrd="3" destOrd="0" presId="urn:microsoft.com/office/officeart/2005/8/layout/lProcess2"/>
    <dgm:cxn modelId="{443F902F-F5B5-4913-95C3-B07164881298}" type="presParOf" srcId="{A8B9923E-BDAD-403B-99A1-3A653D2768A7}" destId="{65AB19D6-8647-462F-A005-427BEE7387AC}" srcOrd="4" destOrd="0" presId="urn:microsoft.com/office/officeart/2005/8/layout/lProcess2"/>
    <dgm:cxn modelId="{A9A03DEB-8BEA-4B62-B819-CA54E5FCB035}" type="presParOf" srcId="{65AB19D6-8647-462F-A005-427BEE7387AC}" destId="{227163D1-1948-4C7F-81A2-362F5329F321}" srcOrd="0" destOrd="0" presId="urn:microsoft.com/office/officeart/2005/8/layout/lProcess2"/>
    <dgm:cxn modelId="{4C11BCF3-DE5B-49CE-8138-403E0CE08BA9}" type="presParOf" srcId="{65AB19D6-8647-462F-A005-427BEE7387AC}" destId="{91B6F1D5-26CC-40ED-925B-BF359A9CA9BD}" srcOrd="1" destOrd="0" presId="urn:microsoft.com/office/officeart/2005/8/layout/lProcess2"/>
    <dgm:cxn modelId="{EB7D37A2-6B98-4334-98B3-C435E19B1F33}" type="presParOf" srcId="{65AB19D6-8647-462F-A005-427BEE7387AC}" destId="{33C949C6-50C5-4C74-A9B0-488FC9FAA1E2}" srcOrd="2" destOrd="0" presId="urn:microsoft.com/office/officeart/2005/8/layout/lProcess2"/>
    <dgm:cxn modelId="{6B20040A-0208-4865-9B3E-13CF74CA9A79}" type="presParOf" srcId="{33C949C6-50C5-4C74-A9B0-488FC9FAA1E2}" destId="{683AAE2A-560E-4147-93A9-146795E39BC1}" srcOrd="0" destOrd="0" presId="urn:microsoft.com/office/officeart/2005/8/layout/lProcess2"/>
    <dgm:cxn modelId="{DBDD022B-F675-488D-A48B-4E61D553852A}" type="presParOf" srcId="{683AAE2A-560E-4147-93A9-146795E39BC1}" destId="{0E81A0C0-738C-4F69-9142-4F7B01514700}" srcOrd="0" destOrd="0" presId="urn:microsoft.com/office/officeart/2005/8/layout/lProcess2"/>
    <dgm:cxn modelId="{C0A1A371-DCFF-4001-AF6F-700353592ED7}" type="presParOf" srcId="{683AAE2A-560E-4147-93A9-146795E39BC1}" destId="{627CBC66-6883-4CE6-AEDE-1295744982B3}" srcOrd="1" destOrd="0" presId="urn:microsoft.com/office/officeart/2005/8/layout/lProcess2"/>
    <dgm:cxn modelId="{C3F581F3-C56B-46B4-AF7A-5E0CCEF19ED5}" type="presParOf" srcId="{683AAE2A-560E-4147-93A9-146795E39BC1}" destId="{EBCB1855-DD82-4B8D-B58E-5C3D1BD274B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CACA1-9580-4735-9E8A-93966C486FDC}">
      <dsp:nvSpPr>
        <dsp:cNvPr id="0" name=""/>
        <dsp:cNvSpPr/>
      </dsp:nvSpPr>
      <dsp:spPr>
        <a:xfrm>
          <a:off x="1088" y="0"/>
          <a:ext cx="2830214"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Satisfaction</a:t>
          </a:r>
        </a:p>
      </dsp:txBody>
      <dsp:txXfrm>
        <a:off x="1088" y="0"/>
        <a:ext cx="2830214" cy="1625600"/>
      </dsp:txXfrm>
    </dsp:sp>
    <dsp:sp modelId="{2BA2F41A-F2B4-4FDC-997C-9E2C98F0EAF0}">
      <dsp:nvSpPr>
        <dsp:cNvPr id="0" name=""/>
        <dsp:cNvSpPr/>
      </dsp:nvSpPr>
      <dsp:spPr>
        <a:xfrm>
          <a:off x="284110" y="1627187"/>
          <a:ext cx="2264171"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Assessing one’s life</a:t>
          </a:r>
        </a:p>
      </dsp:txBody>
      <dsp:txXfrm>
        <a:off x="331962" y="1675039"/>
        <a:ext cx="2168467" cy="1538098"/>
      </dsp:txXfrm>
    </dsp:sp>
    <dsp:sp modelId="{15BB9975-200B-4C9A-9614-ED9BD843B23D}">
      <dsp:nvSpPr>
        <dsp:cNvPr id="0" name=""/>
        <dsp:cNvSpPr/>
      </dsp:nvSpPr>
      <dsp:spPr>
        <a:xfrm>
          <a:off x="284110" y="3512343"/>
          <a:ext cx="2264171"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i="1" kern="1200" dirty="0"/>
            <a:t>Overall, how </a:t>
          </a:r>
          <a:r>
            <a:rPr lang="en-GB" sz="1700" b="1" i="1" kern="1200" dirty="0"/>
            <a:t>satisfied</a:t>
          </a:r>
          <a:r>
            <a:rPr lang="en-GB" sz="1700" i="1" kern="1200" dirty="0"/>
            <a:t> are you with your life nowadays?</a:t>
          </a:r>
          <a:endParaRPr lang="en-US" sz="1700" kern="1200" dirty="0"/>
        </a:p>
      </dsp:txBody>
      <dsp:txXfrm>
        <a:off x="331962" y="3560195"/>
        <a:ext cx="2168467" cy="1538098"/>
      </dsp:txXfrm>
    </dsp:sp>
    <dsp:sp modelId="{4BCE2F1B-D6CE-4633-90C3-754C57AF4B53}">
      <dsp:nvSpPr>
        <dsp:cNvPr id="0" name=""/>
        <dsp:cNvSpPr/>
      </dsp:nvSpPr>
      <dsp:spPr>
        <a:xfrm>
          <a:off x="3043569" y="0"/>
          <a:ext cx="2830214"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Worthwhile</a:t>
          </a:r>
        </a:p>
      </dsp:txBody>
      <dsp:txXfrm>
        <a:off x="3043569" y="0"/>
        <a:ext cx="2830214" cy="1625600"/>
      </dsp:txXfrm>
    </dsp:sp>
    <dsp:sp modelId="{A58C6920-D0FB-4629-83CE-54450F70D3E3}">
      <dsp:nvSpPr>
        <dsp:cNvPr id="0" name=""/>
        <dsp:cNvSpPr/>
      </dsp:nvSpPr>
      <dsp:spPr>
        <a:xfrm>
          <a:off x="3326591" y="1627187"/>
          <a:ext cx="2264171"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Meaning and purpose</a:t>
          </a:r>
        </a:p>
      </dsp:txBody>
      <dsp:txXfrm>
        <a:off x="3374443" y="1675039"/>
        <a:ext cx="2168467" cy="1538098"/>
      </dsp:txXfrm>
    </dsp:sp>
    <dsp:sp modelId="{AF8237FC-D1C0-4D2E-ACD0-5AF284345614}">
      <dsp:nvSpPr>
        <dsp:cNvPr id="0" name=""/>
        <dsp:cNvSpPr/>
      </dsp:nvSpPr>
      <dsp:spPr>
        <a:xfrm>
          <a:off x="3326591" y="3512343"/>
          <a:ext cx="2264171"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i="1" kern="1200" dirty="0"/>
            <a:t>Overall, to what extent do you feel the things you do in your life are </a:t>
          </a:r>
          <a:r>
            <a:rPr lang="en-GB" sz="1700" b="1" i="1" kern="1200" dirty="0"/>
            <a:t>worthwhile</a:t>
          </a:r>
          <a:r>
            <a:rPr lang="en-GB" sz="1700" i="1" kern="1200" dirty="0"/>
            <a:t>?</a:t>
          </a:r>
          <a:endParaRPr lang="en-US" sz="1700" kern="1200" dirty="0"/>
        </a:p>
      </dsp:txBody>
      <dsp:txXfrm>
        <a:off x="3374443" y="3560195"/>
        <a:ext cx="2168467" cy="1538098"/>
      </dsp:txXfrm>
    </dsp:sp>
    <dsp:sp modelId="{227163D1-1948-4C7F-81A2-362F5329F321}">
      <dsp:nvSpPr>
        <dsp:cNvPr id="0" name=""/>
        <dsp:cNvSpPr/>
      </dsp:nvSpPr>
      <dsp:spPr>
        <a:xfrm>
          <a:off x="6086050" y="0"/>
          <a:ext cx="2830214"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Experiences and emotions</a:t>
          </a:r>
        </a:p>
      </dsp:txBody>
      <dsp:txXfrm>
        <a:off x="6086050" y="0"/>
        <a:ext cx="2830214" cy="1625600"/>
      </dsp:txXfrm>
    </dsp:sp>
    <dsp:sp modelId="{0E81A0C0-738C-4F69-9142-4F7B01514700}">
      <dsp:nvSpPr>
        <dsp:cNvPr id="0" name=""/>
        <dsp:cNvSpPr/>
      </dsp:nvSpPr>
      <dsp:spPr>
        <a:xfrm>
          <a:off x="6369072" y="1627187"/>
          <a:ext cx="2264171"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Positive and negative experiences and emotions</a:t>
          </a:r>
        </a:p>
      </dsp:txBody>
      <dsp:txXfrm>
        <a:off x="6416924" y="1675039"/>
        <a:ext cx="2168467" cy="1538098"/>
      </dsp:txXfrm>
    </dsp:sp>
    <dsp:sp modelId="{EBCB1855-DD82-4B8D-B58E-5C3D1BD274BB}">
      <dsp:nvSpPr>
        <dsp:cNvPr id="0" name=""/>
        <dsp:cNvSpPr/>
      </dsp:nvSpPr>
      <dsp:spPr>
        <a:xfrm>
          <a:off x="6369072" y="3512343"/>
          <a:ext cx="2264171"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i="1" kern="1200" dirty="0"/>
            <a:t>Overall, how </a:t>
          </a:r>
          <a:r>
            <a:rPr lang="en-GB" sz="1700" b="1" i="1" kern="1200" dirty="0"/>
            <a:t>happy</a:t>
          </a:r>
          <a:r>
            <a:rPr lang="en-GB" sz="1700" i="1" kern="1200" dirty="0"/>
            <a:t> did you feel yesterday?</a:t>
          </a:r>
        </a:p>
        <a:p>
          <a:pPr marL="0" lvl="0" indent="0" algn="ctr" defTabSz="755650">
            <a:lnSpc>
              <a:spcPct val="90000"/>
            </a:lnSpc>
            <a:spcBef>
              <a:spcPct val="0"/>
            </a:spcBef>
            <a:spcAft>
              <a:spcPct val="35000"/>
            </a:spcAft>
            <a:buNone/>
          </a:pPr>
          <a:endParaRPr lang="en-GB" sz="1700" i="1" kern="1200" dirty="0"/>
        </a:p>
        <a:p>
          <a:pPr marL="0" lvl="0" indent="0" algn="ctr" defTabSz="755650">
            <a:lnSpc>
              <a:spcPct val="90000"/>
            </a:lnSpc>
            <a:spcBef>
              <a:spcPct val="0"/>
            </a:spcBef>
            <a:spcAft>
              <a:spcPct val="35000"/>
            </a:spcAft>
            <a:buNone/>
          </a:pPr>
          <a:r>
            <a:rPr lang="en-GB" sz="1700" i="1" kern="1200" dirty="0"/>
            <a:t>Overall, how </a:t>
          </a:r>
          <a:r>
            <a:rPr lang="en-GB" sz="1700" b="1" i="1" kern="1200" dirty="0"/>
            <a:t>anxious</a:t>
          </a:r>
          <a:r>
            <a:rPr lang="en-GB" sz="1700" i="1" kern="1200" dirty="0"/>
            <a:t> did you feel yesterday?</a:t>
          </a:r>
          <a:endParaRPr lang="en-US" sz="1700" kern="1200" dirty="0"/>
        </a:p>
      </dsp:txBody>
      <dsp:txXfrm>
        <a:off x="6416924" y="3560195"/>
        <a:ext cx="2168467" cy="15380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B03BFD-558E-489C-8701-AEA3F4BBC2DE}" type="datetimeFigureOut">
              <a:rPr lang="en-GB" smtClean="0"/>
              <a:t>09/07/2018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F7F763-31B5-4C36-A234-B865F1C1B6C1}" type="slidenum">
              <a:rPr lang="en-GB" smtClean="0"/>
              <a:t>‹#›</a:t>
            </a:fld>
            <a:endParaRPr lang="en-GB"/>
          </a:p>
        </p:txBody>
      </p:sp>
    </p:spTree>
    <p:extLst>
      <p:ext uri="{BB962C8B-B14F-4D97-AF65-F5344CB8AC3E}">
        <p14:creationId xmlns:p14="http://schemas.microsoft.com/office/powerpoint/2010/main" val="165809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CA42C-06ED-4E88-99F5-F861B99B45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8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804ACB2-A39E-4061-A29C-EDFCB286BF19}" type="slidenum">
              <a:rPr lang="en-GB" smtClean="0"/>
              <a:t>10</a:t>
            </a:fld>
            <a:endParaRPr lang="en-GB"/>
          </a:p>
        </p:txBody>
      </p:sp>
    </p:spTree>
    <p:extLst>
      <p:ext uri="{BB962C8B-B14F-4D97-AF65-F5344CB8AC3E}">
        <p14:creationId xmlns:p14="http://schemas.microsoft.com/office/powerpoint/2010/main" val="45730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91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2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04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120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51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30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CA42C-06ED-4E88-99F5-F861B99B45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08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Background to MAs in Scotland</a:t>
            </a:r>
          </a:p>
          <a:p>
            <a:pPr marL="171450" indent="-171450">
              <a:buFont typeface="Arial" panose="020B0604020202020204" pitchFamily="34" charset="0"/>
              <a:buChar char="•"/>
            </a:pPr>
            <a:r>
              <a:rPr lang="en-GB" dirty="0"/>
              <a:t>Over 27,000 people start an apprenticeship each year</a:t>
            </a:r>
          </a:p>
          <a:p>
            <a:pPr marL="171450" indent="-171450">
              <a:buFont typeface="Arial" panose="020B0604020202020204" pitchFamily="34" charset="0"/>
              <a:buChar char="•"/>
            </a:pPr>
            <a:r>
              <a:rPr lang="en-GB" dirty="0"/>
              <a:t>Available in over 80 frameworks</a:t>
            </a:r>
          </a:p>
          <a:p>
            <a:pPr marL="171450" indent="-171450">
              <a:buFont typeface="Arial" panose="020B0604020202020204" pitchFamily="34" charset="0"/>
              <a:buChar char="•"/>
            </a:pPr>
            <a:r>
              <a:rPr lang="en-GB" dirty="0"/>
              <a:t>Individuals, work, learn and earn</a:t>
            </a:r>
          </a:p>
          <a:p>
            <a:pPr marL="171450" indent="-171450">
              <a:buFont typeface="Arial" panose="020B0604020202020204" pitchFamily="34" charset="0"/>
              <a:buChar char="•"/>
            </a:pPr>
            <a:r>
              <a:rPr lang="en-GB" dirty="0"/>
              <a:t>SDS contributes towards training costs</a:t>
            </a:r>
          </a:p>
          <a:p>
            <a:pPr marL="171450" indent="-171450">
              <a:buFont typeface="Arial" panose="020B0604020202020204" pitchFamily="34" charset="0"/>
              <a:buChar char="•"/>
            </a:pPr>
            <a:r>
              <a:rPr lang="en-GB" dirty="0"/>
              <a:t>Employers pay the apprentice a wage</a:t>
            </a:r>
          </a:p>
        </p:txBody>
      </p:sp>
      <p:sp>
        <p:nvSpPr>
          <p:cNvPr id="4" name="Slide Number Placeholder 3"/>
          <p:cNvSpPr>
            <a:spLocks noGrp="1"/>
          </p:cNvSpPr>
          <p:nvPr>
            <p:ph type="sldNum" sz="quarter" idx="10"/>
          </p:nvPr>
        </p:nvSpPr>
        <p:spPr/>
        <p:txBody>
          <a:bodyPr/>
          <a:lstStyle/>
          <a:p>
            <a:fld id="{6AF7F763-31B5-4C36-A234-B865F1C1B6C1}" type="slidenum">
              <a:rPr lang="en-GB" smtClean="0"/>
              <a:t>2</a:t>
            </a:fld>
            <a:endParaRPr lang="en-GB"/>
          </a:p>
        </p:txBody>
      </p:sp>
    </p:spTree>
    <p:extLst>
      <p:ext uri="{BB962C8B-B14F-4D97-AF65-F5344CB8AC3E}">
        <p14:creationId xmlns:p14="http://schemas.microsoft.com/office/powerpoint/2010/main" val="314694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Always measured the outcomes associated with the MA programme and have typically done this 6-9 months post training</a:t>
            </a:r>
          </a:p>
          <a:p>
            <a:pPr marL="171450" indent="-171450">
              <a:buFont typeface="Arial" panose="020B0604020202020204" pitchFamily="34" charset="0"/>
              <a:buChar char="•"/>
            </a:pPr>
            <a:r>
              <a:rPr lang="en-GB" dirty="0"/>
              <a:t>In 2014, Audit Scotland reviewed the programme and recommended that we also measure outcomes in the long term</a:t>
            </a:r>
          </a:p>
          <a:p>
            <a:pPr marL="171450" indent="-171450">
              <a:buFont typeface="Arial" panose="020B0604020202020204" pitchFamily="34" charset="0"/>
              <a:buChar char="•"/>
            </a:pPr>
            <a:r>
              <a:rPr lang="en-GB" dirty="0"/>
              <a:t>In 2016, we worked with the OECD to produce a framework for measure the long term outcomes of the programme</a:t>
            </a:r>
          </a:p>
        </p:txBody>
      </p:sp>
      <p:sp>
        <p:nvSpPr>
          <p:cNvPr id="4" name="Slide Number Placeholder 3"/>
          <p:cNvSpPr>
            <a:spLocks noGrp="1"/>
          </p:cNvSpPr>
          <p:nvPr>
            <p:ph type="sldNum" sz="quarter" idx="10"/>
          </p:nvPr>
        </p:nvSpPr>
        <p:spPr/>
        <p:txBody>
          <a:bodyPr/>
          <a:lstStyle/>
          <a:p>
            <a:fld id="{6AF7F763-31B5-4C36-A234-B865F1C1B6C1}" type="slidenum">
              <a:rPr lang="en-GB" smtClean="0"/>
              <a:t>3</a:t>
            </a:fld>
            <a:endParaRPr lang="en-GB"/>
          </a:p>
        </p:txBody>
      </p:sp>
    </p:spTree>
    <p:extLst>
      <p:ext uri="{BB962C8B-B14F-4D97-AF65-F5344CB8AC3E}">
        <p14:creationId xmlns:p14="http://schemas.microsoft.com/office/powerpoint/2010/main" val="301650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the framework for measuring the outcomes of the MA programme to individuals, employers and the exchequer. </a:t>
            </a:r>
          </a:p>
          <a:p>
            <a:pPr marL="171450" indent="-171450">
              <a:buFont typeface="Arial" panose="020B0604020202020204" pitchFamily="34" charset="0"/>
              <a:buChar char="•"/>
            </a:pPr>
            <a:r>
              <a:rPr lang="en-GB" dirty="0"/>
              <a:t>There is a key down the bottom that indicates where there are knowledge gaps and the strength of evidence that is available.</a:t>
            </a:r>
          </a:p>
          <a:p>
            <a:pPr marL="171450" indent="-171450">
              <a:buFont typeface="Arial" panose="020B0604020202020204" pitchFamily="34" charset="0"/>
              <a:buChar char="•"/>
            </a:pPr>
            <a:r>
              <a:rPr lang="en-GB" dirty="0"/>
              <a:t>This is where we were in the summer of last year.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70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where we are now</a:t>
            </a:r>
          </a:p>
          <a:p>
            <a:pPr marL="171450" indent="-171450">
              <a:buFont typeface="Arial" panose="020B0604020202020204" pitchFamily="34" charset="0"/>
              <a:buChar char="•"/>
            </a:pPr>
            <a:r>
              <a:rPr lang="en-GB" dirty="0"/>
              <a:t>We have started to fill the research gaps on measuring the economic impact of the MA programme through conducting a CBA, ROI and system wide impact. Further work is needed in this area in order to strengthen the evidence.</a:t>
            </a:r>
          </a:p>
          <a:p>
            <a:pPr marL="171450" indent="-171450">
              <a:buFont typeface="Arial" panose="020B0604020202020204" pitchFamily="34" charset="0"/>
              <a:buChar char="•"/>
            </a:pPr>
            <a:r>
              <a:rPr lang="en-GB" dirty="0"/>
              <a:t>We have also measured the wider, non-economic impact of the MA programme to individuals. We consider the evidence gathered in this area is strong, and it’s what we’re going to talk about today.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44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97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Questions developed by the Office of National Statistics for measuring personal wellbeing. They’re used in many surveys, including the Annual Population Survey which allows comparisons to the general population.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03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52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4ACB2-A39E-4061-A29C-EDFCB286B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95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EE3684-C656-4FE4-A331-8ABC38D487EA}" type="datetime1">
              <a:rPr lang="en-GB" smtClean="0"/>
              <a:t>09/07/2018</a:t>
            </a:fld>
            <a:endParaRPr lang="en-GB"/>
          </a:p>
        </p:txBody>
      </p:sp>
      <p:sp>
        <p:nvSpPr>
          <p:cNvPr id="5" name="Footer Placeholder 4"/>
          <p:cNvSpPr>
            <a:spLocks noGrp="1"/>
          </p:cNvSpPr>
          <p:nvPr>
            <p:ph type="ftr" sz="quarter" idx="11"/>
          </p:nvPr>
        </p:nvSpPr>
        <p:spPr/>
        <p:txBody>
          <a:bodyPr/>
          <a:lstStyle/>
          <a:p>
            <a:r>
              <a:rPr lang="en-GB"/>
              <a:t>Evaluation and Research - ALTO Framework</a:t>
            </a:r>
          </a:p>
        </p:txBody>
      </p:sp>
      <p:sp>
        <p:nvSpPr>
          <p:cNvPr id="6" name="Slide Number Placeholder 5"/>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157614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7C61EB-372D-46B7-9D45-2357DEBCA1B5}" type="datetime1">
              <a:rPr lang="en-GB" smtClean="0"/>
              <a:t>09/07/2018</a:t>
            </a:fld>
            <a:endParaRPr lang="en-GB"/>
          </a:p>
        </p:txBody>
      </p:sp>
      <p:sp>
        <p:nvSpPr>
          <p:cNvPr id="5" name="Footer Placeholder 4"/>
          <p:cNvSpPr>
            <a:spLocks noGrp="1"/>
          </p:cNvSpPr>
          <p:nvPr>
            <p:ph type="ftr" sz="quarter" idx="11"/>
          </p:nvPr>
        </p:nvSpPr>
        <p:spPr/>
        <p:txBody>
          <a:bodyPr/>
          <a:lstStyle/>
          <a:p>
            <a:r>
              <a:rPr lang="en-GB"/>
              <a:t>Evaluation and Research - ALTO Framework</a:t>
            </a:r>
          </a:p>
        </p:txBody>
      </p:sp>
      <p:sp>
        <p:nvSpPr>
          <p:cNvPr id="6" name="Slide Number Placeholder 5"/>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33283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AB0A9-1253-44EF-A53B-59DE9EBA9AC1}" type="datetime1">
              <a:rPr lang="en-GB" smtClean="0"/>
              <a:t>09/07/2018</a:t>
            </a:fld>
            <a:endParaRPr lang="en-GB"/>
          </a:p>
        </p:txBody>
      </p:sp>
      <p:sp>
        <p:nvSpPr>
          <p:cNvPr id="5" name="Footer Placeholder 4"/>
          <p:cNvSpPr>
            <a:spLocks noGrp="1"/>
          </p:cNvSpPr>
          <p:nvPr>
            <p:ph type="ftr" sz="quarter" idx="11"/>
          </p:nvPr>
        </p:nvSpPr>
        <p:spPr/>
        <p:txBody>
          <a:bodyPr/>
          <a:lstStyle/>
          <a:p>
            <a:r>
              <a:rPr lang="en-GB"/>
              <a:t>Evaluation and Research - ALTO Framework</a:t>
            </a:r>
          </a:p>
        </p:txBody>
      </p:sp>
      <p:sp>
        <p:nvSpPr>
          <p:cNvPr id="6" name="Slide Number Placeholder 5"/>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195463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d:\Users\cohenj\Desktop\shutterstock_566161108 copy.jpg"/>
          <p:cNvPicPr>
            <a:picLocks noChangeAspect="1" noChangeArrowheads="1"/>
          </p:cNvPicPr>
          <p:nvPr userDrawn="1"/>
        </p:nvPicPr>
        <p:blipFill>
          <a:blip r:embed="rId2" cstate="print"/>
          <a:srcRect l="21107" t="19882"/>
          <a:stretch>
            <a:fillRect/>
          </a:stretch>
        </p:blipFill>
        <p:spPr bwMode="auto">
          <a:xfrm>
            <a:off x="0" y="1"/>
            <a:ext cx="12192000" cy="6193971"/>
          </a:xfrm>
          <a:prstGeom prst="rect">
            <a:avLst/>
          </a:prstGeom>
          <a:noFill/>
        </p:spPr>
      </p:pic>
      <p:sp>
        <p:nvSpPr>
          <p:cNvPr id="11" name="Title Placeholder 25"/>
          <p:cNvSpPr>
            <a:spLocks noGrp="1"/>
          </p:cNvSpPr>
          <p:nvPr>
            <p:ph type="title"/>
          </p:nvPr>
        </p:nvSpPr>
        <p:spPr>
          <a:xfrm>
            <a:off x="335360" y="2669060"/>
            <a:ext cx="10972800" cy="687933"/>
          </a:xfrm>
          <a:prstGeom prst="rect">
            <a:avLst/>
          </a:prstGeom>
        </p:spPr>
        <p:txBody>
          <a:bodyPr vert="horz" lIns="91440" tIns="45720" rIns="91440" bIns="45720" rtlCol="0" anchor="ctr">
            <a:normAutofit/>
          </a:bodyPr>
          <a:lstStyle/>
          <a:p>
            <a:r>
              <a:rPr lang="en-US"/>
              <a:t>Title</a:t>
            </a:r>
            <a:endParaRPr lang="en-GB"/>
          </a:p>
        </p:txBody>
      </p:sp>
      <p:sp>
        <p:nvSpPr>
          <p:cNvPr id="17" name="Text Placeholder 16"/>
          <p:cNvSpPr>
            <a:spLocks noGrp="1"/>
          </p:cNvSpPr>
          <p:nvPr>
            <p:ph type="body" sz="quarter" idx="10" hasCustomPrompt="1"/>
          </p:nvPr>
        </p:nvSpPr>
        <p:spPr>
          <a:xfrm>
            <a:off x="339324" y="3573468"/>
            <a:ext cx="4627787" cy="388937"/>
          </a:xfrm>
          <a:prstGeom prst="rect">
            <a:avLst/>
          </a:prstGeom>
        </p:spPr>
        <p:txBody>
          <a:bodyPr anchor="ctr"/>
          <a:lstStyle>
            <a:lvl1pPr>
              <a:defRPr sz="2133"/>
            </a:lvl1pPr>
          </a:lstStyle>
          <a:p>
            <a:pPr lvl="0"/>
            <a:r>
              <a:rPr lang="en-GB"/>
              <a:t>Date</a:t>
            </a:r>
          </a:p>
        </p:txBody>
      </p:sp>
      <p:sp>
        <p:nvSpPr>
          <p:cNvPr id="19" name="Text Placeholder 18"/>
          <p:cNvSpPr>
            <a:spLocks noGrp="1"/>
          </p:cNvSpPr>
          <p:nvPr>
            <p:ph type="body" sz="quarter" idx="11" hasCustomPrompt="1"/>
          </p:nvPr>
        </p:nvSpPr>
        <p:spPr>
          <a:xfrm>
            <a:off x="343269" y="4648200"/>
            <a:ext cx="4613259" cy="381000"/>
          </a:xfrm>
          <a:prstGeom prst="rect">
            <a:avLst/>
          </a:prstGeom>
        </p:spPr>
        <p:txBody>
          <a:bodyPr anchor="ctr"/>
          <a:lstStyle>
            <a:lvl1pPr>
              <a:defRPr sz="1600"/>
            </a:lvl1pPr>
          </a:lstStyle>
          <a:p>
            <a:pPr lvl="0"/>
            <a:r>
              <a:rPr lang="en-GB"/>
              <a:t>Name</a:t>
            </a:r>
          </a:p>
        </p:txBody>
      </p:sp>
      <p:sp>
        <p:nvSpPr>
          <p:cNvPr id="21" name="Text Placeholder 20"/>
          <p:cNvSpPr>
            <a:spLocks noGrp="1"/>
          </p:cNvSpPr>
          <p:nvPr>
            <p:ph type="body" sz="quarter" idx="12" hasCustomPrompt="1"/>
          </p:nvPr>
        </p:nvSpPr>
        <p:spPr>
          <a:xfrm>
            <a:off x="335380" y="2336801"/>
            <a:ext cx="10978797" cy="304800"/>
          </a:xfrm>
          <a:prstGeom prst="rect">
            <a:avLst/>
          </a:prstGeom>
        </p:spPr>
        <p:txBody>
          <a:bodyPr/>
          <a:lstStyle>
            <a:lvl1pPr>
              <a:defRPr/>
            </a:lvl1pPr>
          </a:lstStyle>
          <a:p>
            <a:pPr lvl="0"/>
            <a:r>
              <a:rPr lang="en-GB"/>
              <a:t>Subtitle</a:t>
            </a:r>
          </a:p>
        </p:txBody>
      </p:sp>
      <p:pic>
        <p:nvPicPr>
          <p:cNvPr id="10" name="Picture 3" descr="d:\Users\cohenj\Desktop\Brand elements\Asset 2.png">
            <a:extLst>
              <a:ext uri="{FF2B5EF4-FFF2-40B4-BE49-F238E27FC236}">
                <a16:creationId xmlns:a16="http://schemas.microsoft.com/office/drawing/2014/main" id="{685B216C-E249-0140-943F-4409B4AE0C54}"/>
              </a:ext>
            </a:extLst>
          </p:cNvPr>
          <p:cNvPicPr>
            <a:picLocks noChangeAspect="1" noChangeArrowheads="1"/>
          </p:cNvPicPr>
          <p:nvPr userDrawn="1"/>
        </p:nvPicPr>
        <p:blipFill>
          <a:blip r:embed="rId3" cstate="print"/>
          <a:srcRect/>
          <a:stretch>
            <a:fillRect/>
          </a:stretch>
        </p:blipFill>
        <p:spPr bwMode="auto">
          <a:xfrm>
            <a:off x="335362" y="312325"/>
            <a:ext cx="1436543" cy="1439736"/>
          </a:xfrm>
          <a:prstGeom prst="rect">
            <a:avLst/>
          </a:prstGeom>
          <a:noFill/>
        </p:spPr>
      </p:pic>
    </p:spTree>
    <p:extLst>
      <p:ext uri="{BB962C8B-B14F-4D97-AF65-F5344CB8AC3E}">
        <p14:creationId xmlns:p14="http://schemas.microsoft.com/office/powerpoint/2010/main" val="168077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1476954" y="1628804"/>
            <a:ext cx="9218084" cy="4536503"/>
          </a:xfrm>
          <a:prstGeom prst="rect">
            <a:avLst/>
          </a:prstGeom>
        </p:spPr>
        <p:txBody>
          <a:bodyPr>
            <a:normAutofit/>
          </a:bodyPr>
          <a:lstStyle>
            <a:lvl1pPr>
              <a:buFontTx/>
              <a:buNone/>
              <a:defRPr sz="2667" b="1" baseline="0">
                <a:solidFill>
                  <a:srgbClr val="425371"/>
                </a:solidFill>
                <a:latin typeface="Century Gothic" pitchFamily="34" charset="0"/>
              </a:defRPr>
            </a:lvl1pPr>
            <a:lvl2pPr>
              <a:buFontTx/>
              <a:buBlip>
                <a:blip r:embed="rId2"/>
              </a:buBlip>
              <a:defRPr sz="2400" b="1">
                <a:solidFill>
                  <a:srgbClr val="425371"/>
                </a:solidFill>
                <a:latin typeface="Century Gothic" pitchFamily="34" charset="0"/>
              </a:defRPr>
            </a:lvl2pPr>
            <a:lvl3pPr>
              <a:buFontTx/>
              <a:buBlip>
                <a:blip r:embed="rId2"/>
              </a:buBlip>
              <a:defRPr sz="2133" b="1">
                <a:solidFill>
                  <a:srgbClr val="425371"/>
                </a:solidFill>
                <a:latin typeface="Century Gothic" pitchFamily="34" charset="0"/>
              </a:defRPr>
            </a:lvl3pPr>
            <a:lvl4pPr>
              <a:buFontTx/>
              <a:buBlip>
                <a:blip r:embed="rId2"/>
              </a:buBlip>
              <a:defRPr sz="1867" b="1">
                <a:solidFill>
                  <a:srgbClr val="425371"/>
                </a:solidFill>
                <a:latin typeface="Century Gothic" pitchFamily="34" charset="0"/>
              </a:defRPr>
            </a:lvl4pPr>
            <a:lvl5pPr>
              <a:buFontTx/>
              <a:buBlip>
                <a:blip r:embed="rId2"/>
              </a:buBlip>
              <a:defRPr sz="1867" b="1">
                <a:solidFill>
                  <a:srgbClr val="425371"/>
                </a:solidFill>
                <a:latin typeface="Century Gothic" pitchFamily="34" charset="0"/>
              </a:defRPr>
            </a:lvl5pPr>
          </a:lstStyle>
          <a:p>
            <a:pPr lvl="0"/>
            <a:r>
              <a:rPr lang="en-GB">
                <a:solidFill>
                  <a:srgbClr val="425371"/>
                </a:solidFill>
              </a:rPr>
              <a:t>Your text here</a:t>
            </a:r>
            <a:endParaRPr lang="en-GB"/>
          </a:p>
        </p:txBody>
      </p:sp>
      <p:sp>
        <p:nvSpPr>
          <p:cNvPr id="14" name="Text Placeholder 13"/>
          <p:cNvSpPr>
            <a:spLocks noGrp="1"/>
          </p:cNvSpPr>
          <p:nvPr>
            <p:ph type="body" sz="quarter" idx="14" hasCustomPrompt="1"/>
          </p:nvPr>
        </p:nvSpPr>
        <p:spPr>
          <a:xfrm>
            <a:off x="1500885" y="358887"/>
            <a:ext cx="8832851" cy="576263"/>
          </a:xfrm>
          <a:prstGeom prst="rect">
            <a:avLst/>
          </a:prstGeom>
        </p:spPr>
        <p:txBody>
          <a:bodyPr/>
          <a:lstStyle>
            <a:lvl1pPr>
              <a:buNone/>
              <a:defRPr sz="4267" b="1">
                <a:solidFill>
                  <a:srgbClr val="425371"/>
                </a:solidFill>
                <a:latin typeface="Century Gothic" pitchFamily="34" charset="0"/>
              </a:defRPr>
            </a:lvl1pPr>
            <a:lvl2pPr>
              <a:buNone/>
              <a:defRPr/>
            </a:lvl2pPr>
          </a:lstStyle>
          <a:p>
            <a:pPr lvl="0"/>
            <a:r>
              <a:rPr lang="en-GB"/>
              <a:t>Title</a:t>
            </a:r>
          </a:p>
        </p:txBody>
      </p:sp>
      <p:pic>
        <p:nvPicPr>
          <p:cNvPr id="6" name="Picture 2" descr="d:\Users\cohenj\Desktop\Final logo-01.png"/>
          <p:cNvPicPr>
            <a:picLocks noChangeArrowheads="1"/>
          </p:cNvPicPr>
          <p:nvPr userDrawn="1"/>
        </p:nvPicPr>
        <p:blipFill>
          <a:blip r:embed="rId3" cstate="print"/>
          <a:srcRect/>
          <a:stretch>
            <a:fillRect/>
          </a:stretch>
        </p:blipFill>
        <p:spPr bwMode="auto">
          <a:xfrm>
            <a:off x="335362" y="286284"/>
            <a:ext cx="929799" cy="931200"/>
          </a:xfrm>
          <a:prstGeom prst="rect">
            <a:avLst/>
          </a:prstGeom>
          <a:noFill/>
        </p:spPr>
      </p:pic>
      <p:sp>
        <p:nvSpPr>
          <p:cNvPr id="7" name="Rectangle 6"/>
          <p:cNvSpPr/>
          <p:nvPr userDrawn="1"/>
        </p:nvSpPr>
        <p:spPr>
          <a:xfrm>
            <a:off x="1594630" y="1086517"/>
            <a:ext cx="10597369" cy="112731"/>
          </a:xfrm>
          <a:prstGeom prst="rect">
            <a:avLst/>
          </a:prstGeom>
          <a:solidFill>
            <a:srgbClr val="08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Tree>
    <p:extLst>
      <p:ext uri="{BB962C8B-B14F-4D97-AF65-F5344CB8AC3E}">
        <p14:creationId xmlns:p14="http://schemas.microsoft.com/office/powerpoint/2010/main" val="238427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977974" y="1628804"/>
            <a:ext cx="9218084" cy="4536503"/>
          </a:xfrm>
          <a:prstGeom prst="rect">
            <a:avLst/>
          </a:prstGeom>
        </p:spPr>
        <p:txBody>
          <a:bodyPr>
            <a:normAutofit/>
          </a:bodyPr>
          <a:lstStyle>
            <a:lvl1pPr>
              <a:buFontTx/>
              <a:buBlip>
                <a:blip r:embed="rId2"/>
              </a:buBlip>
              <a:defRPr sz="2667" b="1">
                <a:solidFill>
                  <a:srgbClr val="425371"/>
                </a:solidFill>
                <a:latin typeface="Century Gothic" pitchFamily="34" charset="0"/>
              </a:defRPr>
            </a:lvl1pPr>
            <a:lvl2pPr>
              <a:buFontTx/>
              <a:buBlip>
                <a:blip r:embed="rId2"/>
              </a:buBlip>
              <a:defRPr sz="2400" b="1">
                <a:solidFill>
                  <a:srgbClr val="425371"/>
                </a:solidFill>
                <a:latin typeface="Century Gothic" pitchFamily="34" charset="0"/>
              </a:defRPr>
            </a:lvl2pPr>
            <a:lvl3pPr>
              <a:buFontTx/>
              <a:buBlip>
                <a:blip r:embed="rId2"/>
              </a:buBlip>
              <a:defRPr sz="2133" b="1">
                <a:solidFill>
                  <a:srgbClr val="425371"/>
                </a:solidFill>
                <a:latin typeface="Century Gothic" pitchFamily="34" charset="0"/>
              </a:defRPr>
            </a:lvl3pPr>
            <a:lvl4pPr>
              <a:buFontTx/>
              <a:buBlip>
                <a:blip r:embed="rId2"/>
              </a:buBlip>
              <a:defRPr sz="1867" b="1">
                <a:solidFill>
                  <a:srgbClr val="425371"/>
                </a:solidFill>
                <a:latin typeface="Century Gothic" pitchFamily="34" charset="0"/>
              </a:defRPr>
            </a:lvl4pPr>
            <a:lvl5pPr>
              <a:buFontTx/>
              <a:buBlip>
                <a:blip r:embed="rId2"/>
              </a:buBlip>
              <a:defRPr sz="1867" b="1">
                <a:solidFill>
                  <a:srgbClr val="425371"/>
                </a:solidFill>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3"/>
          <p:cNvSpPr>
            <a:spLocks noGrp="1"/>
          </p:cNvSpPr>
          <p:nvPr>
            <p:ph type="body" sz="quarter" idx="14" hasCustomPrompt="1"/>
          </p:nvPr>
        </p:nvSpPr>
        <p:spPr>
          <a:xfrm>
            <a:off x="1500885" y="358887"/>
            <a:ext cx="8832851" cy="576263"/>
          </a:xfrm>
          <a:prstGeom prst="rect">
            <a:avLst/>
          </a:prstGeom>
        </p:spPr>
        <p:txBody>
          <a:bodyPr/>
          <a:lstStyle>
            <a:lvl1pPr>
              <a:buNone/>
              <a:defRPr sz="4267" b="1">
                <a:solidFill>
                  <a:srgbClr val="425371"/>
                </a:solidFill>
                <a:latin typeface="Century Gothic" pitchFamily="34" charset="0"/>
              </a:defRPr>
            </a:lvl1pPr>
            <a:lvl2pPr>
              <a:buNone/>
              <a:defRPr/>
            </a:lvl2pPr>
          </a:lstStyle>
          <a:p>
            <a:pPr lvl="0"/>
            <a:r>
              <a:rPr lang="en-GB"/>
              <a:t>Title</a:t>
            </a:r>
          </a:p>
        </p:txBody>
      </p:sp>
      <p:sp>
        <p:nvSpPr>
          <p:cNvPr id="9" name="Rectangle 8"/>
          <p:cNvSpPr/>
          <p:nvPr userDrawn="1"/>
        </p:nvSpPr>
        <p:spPr>
          <a:xfrm>
            <a:off x="1594631" y="1096015"/>
            <a:ext cx="10597369" cy="112731"/>
          </a:xfrm>
          <a:prstGeom prst="rect">
            <a:avLst/>
          </a:prstGeom>
          <a:solidFill>
            <a:srgbClr val="08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pic>
        <p:nvPicPr>
          <p:cNvPr id="8" name="Picture 2" descr="d:\Users\cohenj\Desktop\Final logo-01.png"/>
          <p:cNvPicPr>
            <a:picLocks noChangeArrowheads="1"/>
          </p:cNvPicPr>
          <p:nvPr userDrawn="1"/>
        </p:nvPicPr>
        <p:blipFill>
          <a:blip r:embed="rId3" cstate="print"/>
          <a:srcRect/>
          <a:stretch>
            <a:fillRect/>
          </a:stretch>
        </p:blipFill>
        <p:spPr bwMode="auto">
          <a:xfrm>
            <a:off x="335362" y="286284"/>
            <a:ext cx="929799" cy="931200"/>
          </a:xfrm>
          <a:prstGeom prst="rect">
            <a:avLst/>
          </a:prstGeom>
          <a:noFill/>
        </p:spPr>
      </p:pic>
    </p:spTree>
    <p:extLst>
      <p:ext uri="{BB962C8B-B14F-4D97-AF65-F5344CB8AC3E}">
        <p14:creationId xmlns:p14="http://schemas.microsoft.com/office/powerpoint/2010/main" val="202463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with text">
    <p:spTree>
      <p:nvGrpSpPr>
        <p:cNvPr id="1" name=""/>
        <p:cNvGrpSpPr/>
        <p:nvPr/>
      </p:nvGrpSpPr>
      <p:grpSpPr>
        <a:xfrm>
          <a:off x="0" y="0"/>
          <a:ext cx="0" cy="0"/>
          <a:chOff x="0" y="0"/>
          <a:chExt cx="0" cy="0"/>
        </a:xfrm>
      </p:grpSpPr>
      <p:sp>
        <p:nvSpPr>
          <p:cNvPr id="11" name="Rectangle 10"/>
          <p:cNvSpPr/>
          <p:nvPr userDrawn="1"/>
        </p:nvSpPr>
        <p:spPr>
          <a:xfrm>
            <a:off x="1516226" y="4869160"/>
            <a:ext cx="10675780" cy="112731"/>
          </a:xfrm>
          <a:prstGeom prst="rect">
            <a:avLst/>
          </a:prstGeom>
          <a:solidFill>
            <a:srgbClr val="08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2" name="Title 11"/>
          <p:cNvSpPr>
            <a:spLocks noGrp="1"/>
          </p:cNvSpPr>
          <p:nvPr>
            <p:ph type="title" hasCustomPrompt="1"/>
          </p:nvPr>
        </p:nvSpPr>
        <p:spPr>
          <a:xfrm>
            <a:off x="1363893" y="1709936"/>
            <a:ext cx="10972800" cy="1143000"/>
          </a:xfrm>
          <a:prstGeom prst="rect">
            <a:avLst/>
          </a:prstGeom>
        </p:spPr>
        <p:txBody>
          <a:bodyPr/>
          <a:lstStyle>
            <a:lvl1pPr>
              <a:defRPr>
                <a:solidFill>
                  <a:srgbClr val="08A7B3"/>
                </a:solidFill>
              </a:defRPr>
            </a:lvl1pPr>
          </a:lstStyle>
          <a:p>
            <a:r>
              <a:rPr lang="en-US"/>
              <a:t>Title</a:t>
            </a:r>
            <a:endParaRPr lang="en-GB"/>
          </a:p>
        </p:txBody>
      </p:sp>
      <p:sp>
        <p:nvSpPr>
          <p:cNvPr id="14" name="Text Placeholder 13"/>
          <p:cNvSpPr>
            <a:spLocks noGrp="1"/>
          </p:cNvSpPr>
          <p:nvPr>
            <p:ph type="body" sz="quarter" idx="10" hasCustomPrompt="1"/>
          </p:nvPr>
        </p:nvSpPr>
        <p:spPr>
          <a:xfrm>
            <a:off x="1368908" y="5169360"/>
            <a:ext cx="7969249" cy="1655763"/>
          </a:xfrm>
          <a:prstGeom prst="rect">
            <a:avLst/>
          </a:prstGeom>
        </p:spPr>
        <p:txBody>
          <a:bodyPr/>
          <a:lstStyle>
            <a:lvl1pPr>
              <a:defRPr>
                <a:solidFill>
                  <a:srgbClr val="08A7B3"/>
                </a:solidFill>
              </a:defRPr>
            </a:lvl1pPr>
          </a:lstStyle>
          <a:p>
            <a:pPr lvl="0"/>
            <a:r>
              <a:rPr lang="en-US"/>
              <a:t>Body text</a:t>
            </a:r>
          </a:p>
        </p:txBody>
      </p:sp>
    </p:spTree>
    <p:extLst>
      <p:ext uri="{BB962C8B-B14F-4D97-AF65-F5344CB8AC3E}">
        <p14:creationId xmlns:p14="http://schemas.microsoft.com/office/powerpoint/2010/main" val="97794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Action Button: Custom 4">
            <a:hlinkClick r:id="" action="ppaction://noaction" highlightClick="1"/>
          </p:cNvPr>
          <p:cNvSpPr/>
          <p:nvPr userDrawn="1"/>
        </p:nvSpPr>
        <p:spPr>
          <a:xfrm>
            <a:off x="0" y="0"/>
            <a:ext cx="12192000" cy="6858000"/>
          </a:xfrm>
          <a:prstGeom prst="actionButtonBlank">
            <a:avLst/>
          </a:prstGeom>
          <a:solidFill>
            <a:srgbClr val="08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9" name="Text Placeholder 8"/>
          <p:cNvSpPr>
            <a:spLocks noGrp="1"/>
          </p:cNvSpPr>
          <p:nvPr>
            <p:ph type="body" sz="quarter" idx="10" hasCustomPrompt="1"/>
          </p:nvPr>
        </p:nvSpPr>
        <p:spPr>
          <a:xfrm>
            <a:off x="1376546" y="2658533"/>
            <a:ext cx="9224433" cy="1252539"/>
          </a:xfrm>
          <a:prstGeom prst="rect">
            <a:avLst/>
          </a:prstGeom>
        </p:spPr>
        <p:txBody>
          <a:bodyPr anchor="ctr"/>
          <a:lstStyle>
            <a:lvl1pPr algn="ctr">
              <a:defRPr sz="4267" baseline="0"/>
            </a:lvl1pPr>
          </a:lstStyle>
          <a:p>
            <a:pPr lvl="0"/>
            <a:r>
              <a:rPr lang="en-US"/>
              <a:t>Divider title here</a:t>
            </a:r>
          </a:p>
        </p:txBody>
      </p:sp>
    </p:spTree>
    <p:extLst>
      <p:ext uri="{BB962C8B-B14F-4D97-AF65-F5344CB8AC3E}">
        <p14:creationId xmlns:p14="http://schemas.microsoft.com/office/powerpoint/2010/main" val="116956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141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1476954" y="3501010"/>
            <a:ext cx="9218084" cy="3096343"/>
          </a:xfrm>
          <a:prstGeom prst="rect">
            <a:avLst/>
          </a:prstGeom>
        </p:spPr>
        <p:txBody>
          <a:bodyPr>
            <a:normAutofit/>
          </a:bodyPr>
          <a:lstStyle>
            <a:lvl1pPr>
              <a:buFontTx/>
              <a:buNone/>
              <a:defRPr sz="2667" b="1" baseline="0">
                <a:solidFill>
                  <a:srgbClr val="425371"/>
                </a:solidFill>
                <a:latin typeface="Century Gothic" pitchFamily="34" charset="0"/>
              </a:defRPr>
            </a:lvl1pPr>
            <a:lvl2pPr>
              <a:buFontTx/>
              <a:buBlip>
                <a:blip r:embed="rId2"/>
              </a:buBlip>
              <a:defRPr sz="2400" b="1">
                <a:solidFill>
                  <a:srgbClr val="425371"/>
                </a:solidFill>
                <a:latin typeface="Century Gothic" pitchFamily="34" charset="0"/>
              </a:defRPr>
            </a:lvl2pPr>
            <a:lvl3pPr>
              <a:buFontTx/>
              <a:buBlip>
                <a:blip r:embed="rId2"/>
              </a:buBlip>
              <a:defRPr sz="2133" b="1">
                <a:solidFill>
                  <a:srgbClr val="425371"/>
                </a:solidFill>
                <a:latin typeface="Century Gothic" pitchFamily="34" charset="0"/>
              </a:defRPr>
            </a:lvl3pPr>
            <a:lvl4pPr>
              <a:buFontTx/>
              <a:buBlip>
                <a:blip r:embed="rId2"/>
              </a:buBlip>
              <a:defRPr sz="1867" b="1">
                <a:solidFill>
                  <a:srgbClr val="425371"/>
                </a:solidFill>
                <a:latin typeface="Century Gothic" pitchFamily="34" charset="0"/>
              </a:defRPr>
            </a:lvl4pPr>
            <a:lvl5pPr>
              <a:buFontTx/>
              <a:buBlip>
                <a:blip r:embed="rId2"/>
              </a:buBlip>
              <a:defRPr sz="1867" b="1">
                <a:solidFill>
                  <a:srgbClr val="425371"/>
                </a:solidFill>
                <a:latin typeface="Century Gothic" pitchFamily="34" charset="0"/>
              </a:defRPr>
            </a:lvl5pPr>
          </a:lstStyle>
          <a:p>
            <a:pPr lvl="0"/>
            <a:r>
              <a:rPr lang="en-GB">
                <a:solidFill>
                  <a:srgbClr val="425371"/>
                </a:solidFill>
              </a:rPr>
              <a:t>Your text here</a:t>
            </a:r>
            <a:endParaRPr lang="en-GB"/>
          </a:p>
        </p:txBody>
      </p:sp>
      <p:sp>
        <p:nvSpPr>
          <p:cNvPr id="7" name="Rectangle 6"/>
          <p:cNvSpPr/>
          <p:nvPr userDrawn="1"/>
        </p:nvSpPr>
        <p:spPr>
          <a:xfrm>
            <a:off x="1476955" y="1086517"/>
            <a:ext cx="10715045" cy="123912"/>
          </a:xfrm>
          <a:prstGeom prst="rect">
            <a:avLst/>
          </a:prstGeom>
          <a:solidFill>
            <a:srgbClr val="08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8" name="Title 11">
            <a:extLst>
              <a:ext uri="{FF2B5EF4-FFF2-40B4-BE49-F238E27FC236}">
                <a16:creationId xmlns:a16="http://schemas.microsoft.com/office/drawing/2014/main" id="{9B00E876-7775-4ECC-984F-4C1A42E8A51C}"/>
              </a:ext>
            </a:extLst>
          </p:cNvPr>
          <p:cNvSpPr>
            <a:spLocks noGrp="1"/>
          </p:cNvSpPr>
          <p:nvPr>
            <p:ph type="title" hasCustomPrompt="1"/>
          </p:nvPr>
        </p:nvSpPr>
        <p:spPr>
          <a:xfrm>
            <a:off x="1363893" y="1421904"/>
            <a:ext cx="10972800" cy="1143000"/>
          </a:xfrm>
          <a:prstGeom prst="rect">
            <a:avLst/>
          </a:prstGeom>
        </p:spPr>
        <p:txBody>
          <a:bodyPr/>
          <a:lstStyle>
            <a:lvl1pPr>
              <a:defRPr>
                <a:solidFill>
                  <a:srgbClr val="08A7B3"/>
                </a:solidFill>
              </a:defRPr>
            </a:lvl1pPr>
          </a:lstStyle>
          <a:p>
            <a:r>
              <a:rPr lang="en-US"/>
              <a:t>Title</a:t>
            </a:r>
            <a:endParaRPr lang="en-GB"/>
          </a:p>
        </p:txBody>
      </p:sp>
    </p:spTree>
    <p:extLst>
      <p:ext uri="{BB962C8B-B14F-4D97-AF65-F5344CB8AC3E}">
        <p14:creationId xmlns:p14="http://schemas.microsoft.com/office/powerpoint/2010/main" val="134858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157990-DD8E-4AE5-8BE3-D6BCD41C25A5}" type="datetimeFigureOut">
              <a:rPr lang="en-GB" smtClean="0">
                <a:solidFill>
                  <a:prstClr val="black">
                    <a:tint val="75000"/>
                  </a:prstClr>
                </a:solidFill>
              </a:rPr>
              <a:pPr/>
              <a:t>09/07/2018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FBC1BC-DD29-4658-A080-1B98D329834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773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951DA2-D4A5-4763-83EA-28AFACF2646D}" type="datetime1">
              <a:rPr lang="en-GB" smtClean="0"/>
              <a:t>09/07/2018</a:t>
            </a:fld>
            <a:endParaRPr lang="en-GB"/>
          </a:p>
        </p:txBody>
      </p:sp>
      <p:sp>
        <p:nvSpPr>
          <p:cNvPr id="5" name="Footer Placeholder 4"/>
          <p:cNvSpPr>
            <a:spLocks noGrp="1"/>
          </p:cNvSpPr>
          <p:nvPr>
            <p:ph type="ftr" sz="quarter" idx="11"/>
          </p:nvPr>
        </p:nvSpPr>
        <p:spPr/>
        <p:txBody>
          <a:bodyPr/>
          <a:lstStyle/>
          <a:p>
            <a:r>
              <a:rPr lang="en-GB"/>
              <a:t>Evaluation and Research - ALTO Framework</a:t>
            </a:r>
          </a:p>
        </p:txBody>
      </p:sp>
      <p:sp>
        <p:nvSpPr>
          <p:cNvPr id="6" name="Slide Number Placeholder 5"/>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939106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7181-E85D-482A-8B9F-8F6CAC3CD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A35EB-5549-434B-84E5-752B84DD7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E5A3D9-C180-44A6-8630-D1F253153578}"/>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5" name="Footer Placeholder 4">
            <a:extLst>
              <a:ext uri="{FF2B5EF4-FFF2-40B4-BE49-F238E27FC236}">
                <a16:creationId xmlns:a16="http://schemas.microsoft.com/office/drawing/2014/main" id="{EAE4A9AF-D18A-449B-9BA9-F72736F4BC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1D8B1-EFFE-4B35-897B-5EB6C1D1D2B8}"/>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1225012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8D52-A320-47A9-8F1B-12A8870E7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B63B8D-84EA-4B37-B968-255487AC5A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D31E2-826C-4E82-8CC8-4A3294FF3BB4}"/>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5" name="Footer Placeholder 4">
            <a:extLst>
              <a:ext uri="{FF2B5EF4-FFF2-40B4-BE49-F238E27FC236}">
                <a16:creationId xmlns:a16="http://schemas.microsoft.com/office/drawing/2014/main" id="{D31BCC38-7688-4B2A-8F6B-F4A1D8FDA2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001565-901C-4817-9E9B-23FF2890A076}"/>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105988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51B0-0269-4597-809B-6CF7F0A9A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FFFDB5-4E0F-4EC4-8F8C-4230ABBCB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78CE6-21AE-4657-B6F8-77009C6BBCBA}"/>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5" name="Footer Placeholder 4">
            <a:extLst>
              <a:ext uri="{FF2B5EF4-FFF2-40B4-BE49-F238E27FC236}">
                <a16:creationId xmlns:a16="http://schemas.microsoft.com/office/drawing/2014/main" id="{068F6843-C4C6-4CA6-BE6E-F6B3A1B97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D9F491-02ED-4F36-85EC-85F3C8CCBAEB}"/>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1690484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17FF-77BE-4330-A2D1-89AC8B50D9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C226A0-010C-4796-AF1A-4178AD1F8D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B507C-7F0B-4CAA-9271-C2EEBD9067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D1F0E9-6898-4699-99DA-3710DAE0C2FF}"/>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6" name="Footer Placeholder 5">
            <a:extLst>
              <a:ext uri="{FF2B5EF4-FFF2-40B4-BE49-F238E27FC236}">
                <a16:creationId xmlns:a16="http://schemas.microsoft.com/office/drawing/2014/main" id="{DB7CDE00-189A-4207-A91B-6D9EC461A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B7ED3-F8CB-4FF4-AF0B-853205C33FD6}"/>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374025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0AF7-6CAE-46FD-9C3D-0B1A525E69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1C2725-9D57-4C8B-B810-9B9A42BF5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C12151-66BE-4B9E-99FA-15B55D1996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877C50-6DD2-48CD-9496-848783854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5629A9-5637-486C-936A-B55BF0C02E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DE929A-8579-4D54-9098-3A114C9C23AF}"/>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8" name="Footer Placeholder 7">
            <a:extLst>
              <a:ext uri="{FF2B5EF4-FFF2-40B4-BE49-F238E27FC236}">
                <a16:creationId xmlns:a16="http://schemas.microsoft.com/office/drawing/2014/main" id="{DEE42D3E-D019-4A2B-A38E-2C2B785F47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6E00D2-F131-4616-86A4-E5AD49B96DAF}"/>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1022886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52FE-FFE7-4752-9353-4BCAB837E4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E7C7-C735-42E6-A227-5C7F042D5669}"/>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4" name="Footer Placeholder 3">
            <a:extLst>
              <a:ext uri="{FF2B5EF4-FFF2-40B4-BE49-F238E27FC236}">
                <a16:creationId xmlns:a16="http://schemas.microsoft.com/office/drawing/2014/main" id="{79C52829-76F2-4E80-A1A6-C2D79557EA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5EC7CE-22A4-4B80-9EA8-D4BD7BA96022}"/>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4142632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94A6B-794E-42A8-9608-FD2FEEDE730A}"/>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3" name="Footer Placeholder 2">
            <a:extLst>
              <a:ext uri="{FF2B5EF4-FFF2-40B4-BE49-F238E27FC236}">
                <a16:creationId xmlns:a16="http://schemas.microsoft.com/office/drawing/2014/main" id="{15934CAF-4687-4671-897E-0C46E730DD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A8628C-1D21-4A34-BC55-8C005EE1D955}"/>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1679748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45B-D55B-461B-A92E-B4B430BC6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DF4E18-419E-4C5C-9FBA-706EB2317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C0D0CF-9BC4-4DB2-AE0B-FFEDB1B30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7F8265-20BF-490B-A0D9-9DEE0776895F}"/>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6" name="Footer Placeholder 5">
            <a:extLst>
              <a:ext uri="{FF2B5EF4-FFF2-40B4-BE49-F238E27FC236}">
                <a16:creationId xmlns:a16="http://schemas.microsoft.com/office/drawing/2014/main" id="{6BFCADE9-5114-42E0-B3D4-B57A68A0A8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7E431-9772-47CD-9262-F21E463A92CC}"/>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4101990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2475-BC3A-4894-B477-FED4F408F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2B514B-84F4-4CE5-8B5D-DE9A45729D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C32A44-0C0E-4A51-8054-A22284314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20F4D9-12A9-4D7E-9D3F-B76EE6C41497}"/>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6" name="Footer Placeholder 5">
            <a:extLst>
              <a:ext uri="{FF2B5EF4-FFF2-40B4-BE49-F238E27FC236}">
                <a16:creationId xmlns:a16="http://schemas.microsoft.com/office/drawing/2014/main" id="{F78643A6-0A93-49C3-9D80-86FA1EFD82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870BE-0004-46CC-8985-75B7FAB14527}"/>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488700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8D84-9B60-44A7-80E6-8DBD554F7C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CB5719-D6D7-497D-8C42-A62531AB38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2CEE30-0EEB-46E2-9512-582EBC050021}"/>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5" name="Footer Placeholder 4">
            <a:extLst>
              <a:ext uri="{FF2B5EF4-FFF2-40B4-BE49-F238E27FC236}">
                <a16:creationId xmlns:a16="http://schemas.microsoft.com/office/drawing/2014/main" id="{4BBD7BA9-2180-4387-A1C7-0A9E66EDC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A00ABD-4184-4AB9-A368-15E1767BD8B1}"/>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270127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6C712B-9691-4ABD-9CFE-F4E1381C812E}" type="datetime1">
              <a:rPr lang="en-GB" smtClean="0"/>
              <a:t>09/07/2018</a:t>
            </a:fld>
            <a:endParaRPr lang="en-GB"/>
          </a:p>
        </p:txBody>
      </p:sp>
      <p:sp>
        <p:nvSpPr>
          <p:cNvPr id="5" name="Footer Placeholder 4"/>
          <p:cNvSpPr>
            <a:spLocks noGrp="1"/>
          </p:cNvSpPr>
          <p:nvPr>
            <p:ph type="ftr" sz="quarter" idx="11"/>
          </p:nvPr>
        </p:nvSpPr>
        <p:spPr/>
        <p:txBody>
          <a:bodyPr/>
          <a:lstStyle/>
          <a:p>
            <a:r>
              <a:rPr lang="en-GB"/>
              <a:t>Evaluation and Research - ALTO Framework</a:t>
            </a:r>
          </a:p>
        </p:txBody>
      </p:sp>
      <p:sp>
        <p:nvSpPr>
          <p:cNvPr id="6" name="Slide Number Placeholder 5"/>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2946555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7C71D-C594-4C62-A8A4-E29DFD3FD3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CE105-1B65-4F1F-8FAB-BC8F4B9AE8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78D9BF-447B-4417-BB30-03FC65DA24EF}"/>
              </a:ext>
            </a:extLst>
          </p:cNvPr>
          <p:cNvSpPr>
            <a:spLocks noGrp="1"/>
          </p:cNvSpPr>
          <p:nvPr>
            <p:ph type="dt" sz="half" idx="10"/>
          </p:nvPr>
        </p:nvSpPr>
        <p:spPr/>
        <p:txBody>
          <a:bodyPr/>
          <a:lstStyle/>
          <a:p>
            <a:fld id="{001CE7E2-8C19-4A87-BF6E-E6A2B8E9B16F}" type="datetimeFigureOut">
              <a:rPr lang="en-GB" smtClean="0"/>
              <a:t>09/07/2018</a:t>
            </a:fld>
            <a:endParaRPr lang="en-GB"/>
          </a:p>
        </p:txBody>
      </p:sp>
      <p:sp>
        <p:nvSpPr>
          <p:cNvPr id="5" name="Footer Placeholder 4">
            <a:extLst>
              <a:ext uri="{FF2B5EF4-FFF2-40B4-BE49-F238E27FC236}">
                <a16:creationId xmlns:a16="http://schemas.microsoft.com/office/drawing/2014/main" id="{842AD1EB-8434-4F53-9F9B-CD9916B33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310E0-5963-4F5C-A04D-5E627B30EC02}"/>
              </a:ext>
            </a:extLst>
          </p:cNvPr>
          <p:cNvSpPr>
            <a:spLocks noGrp="1"/>
          </p:cNvSpPr>
          <p:nvPr>
            <p:ph type="sldNum" sz="quarter" idx="12"/>
          </p:nvPr>
        </p:nvSpPr>
        <p:spPr/>
        <p:txBody>
          <a:bodyPr/>
          <a:lstStyle/>
          <a:p>
            <a:fld id="{C39CC1B7-5C86-4E86-A2A4-684A9C9AD851}" type="slidenum">
              <a:rPr lang="en-GB" smtClean="0"/>
              <a:t>‹#›</a:t>
            </a:fld>
            <a:endParaRPr lang="en-GB"/>
          </a:p>
        </p:txBody>
      </p:sp>
    </p:spTree>
    <p:extLst>
      <p:ext uri="{BB962C8B-B14F-4D97-AF65-F5344CB8AC3E}">
        <p14:creationId xmlns:p14="http://schemas.microsoft.com/office/powerpoint/2010/main" val="220918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917643-A0F5-4DB9-860D-1B9D3F9CE61A}" type="datetime1">
              <a:rPr lang="en-GB" smtClean="0"/>
              <a:t>09/07/2018</a:t>
            </a:fld>
            <a:endParaRPr lang="en-GB"/>
          </a:p>
        </p:txBody>
      </p:sp>
      <p:sp>
        <p:nvSpPr>
          <p:cNvPr id="6" name="Footer Placeholder 5"/>
          <p:cNvSpPr>
            <a:spLocks noGrp="1"/>
          </p:cNvSpPr>
          <p:nvPr>
            <p:ph type="ftr" sz="quarter" idx="11"/>
          </p:nvPr>
        </p:nvSpPr>
        <p:spPr/>
        <p:txBody>
          <a:bodyPr/>
          <a:lstStyle/>
          <a:p>
            <a:r>
              <a:rPr lang="en-GB"/>
              <a:t>Evaluation and Research - ALTO Framework</a:t>
            </a:r>
          </a:p>
        </p:txBody>
      </p:sp>
      <p:sp>
        <p:nvSpPr>
          <p:cNvPr id="7" name="Slide Number Placeholder 6"/>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93645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0AD778-426B-4D52-B635-63CD5CA9FB6E}" type="datetime1">
              <a:rPr lang="en-GB" smtClean="0"/>
              <a:t>09/07/2018</a:t>
            </a:fld>
            <a:endParaRPr lang="en-GB"/>
          </a:p>
        </p:txBody>
      </p:sp>
      <p:sp>
        <p:nvSpPr>
          <p:cNvPr id="8" name="Footer Placeholder 7"/>
          <p:cNvSpPr>
            <a:spLocks noGrp="1"/>
          </p:cNvSpPr>
          <p:nvPr>
            <p:ph type="ftr" sz="quarter" idx="11"/>
          </p:nvPr>
        </p:nvSpPr>
        <p:spPr/>
        <p:txBody>
          <a:bodyPr/>
          <a:lstStyle/>
          <a:p>
            <a:r>
              <a:rPr lang="en-GB"/>
              <a:t>Evaluation and Research - ALTO Framework</a:t>
            </a:r>
          </a:p>
        </p:txBody>
      </p:sp>
      <p:sp>
        <p:nvSpPr>
          <p:cNvPr id="9" name="Slide Number Placeholder 8"/>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311532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73A63C-EC6A-462B-8F03-2E25AC3F0EBB}" type="datetime1">
              <a:rPr lang="en-GB" smtClean="0"/>
              <a:t>09/07/2018</a:t>
            </a:fld>
            <a:endParaRPr lang="en-GB"/>
          </a:p>
        </p:txBody>
      </p:sp>
      <p:sp>
        <p:nvSpPr>
          <p:cNvPr id="4" name="Footer Placeholder 3"/>
          <p:cNvSpPr>
            <a:spLocks noGrp="1"/>
          </p:cNvSpPr>
          <p:nvPr>
            <p:ph type="ftr" sz="quarter" idx="11"/>
          </p:nvPr>
        </p:nvSpPr>
        <p:spPr/>
        <p:txBody>
          <a:bodyPr/>
          <a:lstStyle/>
          <a:p>
            <a:r>
              <a:rPr lang="en-GB"/>
              <a:t>Evaluation and Research - ALTO Framework</a:t>
            </a:r>
          </a:p>
        </p:txBody>
      </p:sp>
      <p:sp>
        <p:nvSpPr>
          <p:cNvPr id="5" name="Slide Number Placeholder 4"/>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133659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E0CDE-D097-4B6F-8C58-A9F2A2305237}" type="datetime1">
              <a:rPr lang="en-GB" smtClean="0"/>
              <a:t>09/07/2018</a:t>
            </a:fld>
            <a:endParaRPr lang="en-GB"/>
          </a:p>
        </p:txBody>
      </p:sp>
      <p:sp>
        <p:nvSpPr>
          <p:cNvPr id="3" name="Footer Placeholder 2"/>
          <p:cNvSpPr>
            <a:spLocks noGrp="1"/>
          </p:cNvSpPr>
          <p:nvPr>
            <p:ph type="ftr" sz="quarter" idx="11"/>
          </p:nvPr>
        </p:nvSpPr>
        <p:spPr/>
        <p:txBody>
          <a:bodyPr/>
          <a:lstStyle/>
          <a:p>
            <a:r>
              <a:rPr lang="en-GB"/>
              <a:t>Evaluation and Research - ALTO Framework</a:t>
            </a:r>
          </a:p>
        </p:txBody>
      </p:sp>
      <p:sp>
        <p:nvSpPr>
          <p:cNvPr id="4" name="Slide Number Placeholder 3"/>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290640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18A62-41F2-4898-B366-0D668D651460}" type="datetime1">
              <a:rPr lang="en-GB" smtClean="0"/>
              <a:t>09/07/2018</a:t>
            </a:fld>
            <a:endParaRPr lang="en-GB"/>
          </a:p>
        </p:txBody>
      </p:sp>
      <p:sp>
        <p:nvSpPr>
          <p:cNvPr id="6" name="Footer Placeholder 5"/>
          <p:cNvSpPr>
            <a:spLocks noGrp="1"/>
          </p:cNvSpPr>
          <p:nvPr>
            <p:ph type="ftr" sz="quarter" idx="11"/>
          </p:nvPr>
        </p:nvSpPr>
        <p:spPr/>
        <p:txBody>
          <a:bodyPr/>
          <a:lstStyle/>
          <a:p>
            <a:r>
              <a:rPr lang="en-GB"/>
              <a:t>Evaluation and Research - ALTO Framework</a:t>
            </a:r>
          </a:p>
        </p:txBody>
      </p:sp>
      <p:sp>
        <p:nvSpPr>
          <p:cNvPr id="7" name="Slide Number Placeholder 6"/>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22472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E6538-611F-4D76-B5E2-D134790C877C}" type="datetime1">
              <a:rPr lang="en-GB" smtClean="0"/>
              <a:t>09/07/2018</a:t>
            </a:fld>
            <a:endParaRPr lang="en-GB"/>
          </a:p>
        </p:txBody>
      </p:sp>
      <p:sp>
        <p:nvSpPr>
          <p:cNvPr id="6" name="Footer Placeholder 5"/>
          <p:cNvSpPr>
            <a:spLocks noGrp="1"/>
          </p:cNvSpPr>
          <p:nvPr>
            <p:ph type="ftr" sz="quarter" idx="11"/>
          </p:nvPr>
        </p:nvSpPr>
        <p:spPr/>
        <p:txBody>
          <a:bodyPr/>
          <a:lstStyle/>
          <a:p>
            <a:r>
              <a:rPr lang="en-GB"/>
              <a:t>Evaluation and Research - ALTO Framework</a:t>
            </a:r>
          </a:p>
        </p:txBody>
      </p:sp>
      <p:sp>
        <p:nvSpPr>
          <p:cNvPr id="7" name="Slide Number Placeholder 6"/>
          <p:cNvSpPr>
            <a:spLocks noGrp="1"/>
          </p:cNvSpPr>
          <p:nvPr>
            <p:ph type="sldNum" sz="quarter" idx="12"/>
          </p:nvPr>
        </p:nvSpPr>
        <p:spPr/>
        <p:txBody>
          <a:bodyPr/>
          <a:lstStyle/>
          <a:p>
            <a:fld id="{AA0AF762-AE6F-4D45-A88C-E2A4AFCC306E}" type="slidenum">
              <a:rPr lang="en-GB" smtClean="0"/>
              <a:pPr/>
              <a:t>‹#›</a:t>
            </a:fld>
            <a:endParaRPr lang="en-GB"/>
          </a:p>
        </p:txBody>
      </p:sp>
    </p:spTree>
    <p:extLst>
      <p:ext uri="{BB962C8B-B14F-4D97-AF65-F5344CB8AC3E}">
        <p14:creationId xmlns:p14="http://schemas.microsoft.com/office/powerpoint/2010/main" val="361766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1EFB8-022A-480D-9DFB-77F1B166A880}" type="datetime1">
              <a:rPr lang="en-GB" smtClean="0"/>
              <a:t>09/07/2018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Evaluation and Research - ALTO Framework</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AF762-AE6F-4D45-A88C-E2A4AFCC306E}" type="slidenum">
              <a:rPr lang="en-GB" smtClean="0"/>
              <a:pPr/>
              <a:t>‹#›</a:t>
            </a:fld>
            <a:endParaRPr lang="en-GB"/>
          </a:p>
        </p:txBody>
      </p:sp>
    </p:spTree>
    <p:extLst>
      <p:ext uri="{BB962C8B-B14F-4D97-AF65-F5344CB8AC3E}">
        <p14:creationId xmlns:p14="http://schemas.microsoft.com/office/powerpoint/2010/main" val="354189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3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1219170" rtl="0" eaLnBrk="1" latinLnBrk="0" hangingPunct="1">
        <a:spcBef>
          <a:spcPct val="0"/>
        </a:spcBef>
        <a:buNone/>
        <a:defRPr sz="4800" b="1" kern="1200">
          <a:solidFill>
            <a:schemeClr val="bg1"/>
          </a:solidFill>
          <a:latin typeface="Century Gothic" pitchFamily="34" charset="0"/>
          <a:ea typeface="+mj-ea"/>
          <a:cs typeface="+mj-cs"/>
        </a:defRPr>
      </a:lvl1pPr>
    </p:titleStyle>
    <p:bodyStyle>
      <a:lvl1pPr marL="457189" indent="-457189" algn="l" defTabSz="1219170" rtl="0" eaLnBrk="1" latinLnBrk="0" hangingPunct="1">
        <a:spcBef>
          <a:spcPct val="20000"/>
        </a:spcBef>
        <a:buFont typeface="Arial" pitchFamily="34" charset="0"/>
        <a:buNone/>
        <a:defRPr sz="2667" b="1" kern="1200">
          <a:solidFill>
            <a:schemeClr val="bg1"/>
          </a:solidFill>
          <a:latin typeface="Century Gothic"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2665F-4683-486D-BCC9-1EA4D2AA4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4D52FF-A31E-4F5F-8FBE-3CE67F2AF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CD9EF8-ECCB-444C-94FA-574B3853E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CE7E2-8C19-4A87-BF6E-E6A2B8E9B16F}" type="datetimeFigureOut">
              <a:rPr lang="en-GB" smtClean="0"/>
              <a:t>09/07/2018</a:t>
            </a:fld>
            <a:endParaRPr lang="en-GB"/>
          </a:p>
        </p:txBody>
      </p:sp>
      <p:sp>
        <p:nvSpPr>
          <p:cNvPr id="5" name="Footer Placeholder 4">
            <a:extLst>
              <a:ext uri="{FF2B5EF4-FFF2-40B4-BE49-F238E27FC236}">
                <a16:creationId xmlns:a16="http://schemas.microsoft.com/office/drawing/2014/main" id="{BF90AC1A-A3D8-4208-93A5-C1645C3A2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F55CAC-D505-4651-A4D2-7B210AB55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CC1B7-5C86-4E86-A2A4-684A9C9AD851}" type="slidenum">
              <a:rPr lang="en-GB" smtClean="0"/>
              <a:t>‹#›</a:t>
            </a:fld>
            <a:endParaRPr lang="en-GB"/>
          </a:p>
        </p:txBody>
      </p:sp>
    </p:spTree>
    <p:extLst>
      <p:ext uri="{BB962C8B-B14F-4D97-AF65-F5344CB8AC3E}">
        <p14:creationId xmlns:p14="http://schemas.microsoft.com/office/powerpoint/2010/main" val="28501684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9EE2D-CC69-6D43-80E8-B3245FD0D831}"/>
              </a:ext>
            </a:extLst>
          </p:cNvPr>
          <p:cNvPicPr>
            <a:picLocks noChangeAspect="1"/>
          </p:cNvPicPr>
          <p:nvPr/>
        </p:nvPicPr>
        <p:blipFill rotWithShape="1">
          <a:blip r:embed="rId3">
            <a:extLst>
              <a:ext uri="{28A0092B-C50C-407E-A947-70E740481C1C}">
                <a14:useLocalDpi xmlns:a14="http://schemas.microsoft.com/office/drawing/2010/main" val="0"/>
              </a:ext>
            </a:extLst>
          </a:blip>
          <a:srcRect l="590" t="5592" b="10531"/>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8574B73-83E4-054A-B73E-A87B373F1DAE}"/>
              </a:ext>
            </a:extLst>
          </p:cNvPr>
          <p:cNvSpPr/>
          <p:nvPr/>
        </p:nvSpPr>
        <p:spPr>
          <a:xfrm rot="5400000">
            <a:off x="2255718" y="-2255715"/>
            <a:ext cx="6867772" cy="11379203"/>
          </a:xfrm>
          <a:prstGeom prst="rect">
            <a:avLst/>
          </a:prstGeom>
          <a:gradFill>
            <a:gsLst>
              <a:gs pos="0">
                <a:srgbClr val="08A6B3">
                  <a:lumMod val="86000"/>
                </a:srgbClr>
              </a:gs>
              <a:gs pos="100000">
                <a:srgbClr val="394B69">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F2ECBF7-795A-4CF8-AEFC-D96E26A301F8}"/>
              </a:ext>
            </a:extLst>
          </p:cNvPr>
          <p:cNvSpPr>
            <a:spLocks noGrp="1"/>
          </p:cNvSpPr>
          <p:nvPr>
            <p:ph type="title"/>
          </p:nvPr>
        </p:nvSpPr>
        <p:spPr>
          <a:xfrm>
            <a:off x="226567" y="3351536"/>
            <a:ext cx="8460233" cy="1106423"/>
          </a:xfrm>
        </p:spPr>
        <p:txBody>
          <a:bodyPr>
            <a:noAutofit/>
          </a:bodyPr>
          <a:lstStyle/>
          <a:p>
            <a:pPr>
              <a:lnSpc>
                <a:spcPts val="5333"/>
              </a:lnSpc>
            </a:pPr>
            <a:br>
              <a:rPr lang="en-GB" sz="4267" dirty="0"/>
            </a:br>
            <a:r>
              <a:rPr lang="en-GB" sz="4267" dirty="0"/>
              <a:t>Measuring the Wider Impacts</a:t>
            </a:r>
            <a:br>
              <a:rPr lang="en-GB" sz="4267" dirty="0"/>
            </a:br>
            <a:r>
              <a:rPr lang="en-GB" sz="4267" dirty="0"/>
              <a:t>of Apprenticeships</a:t>
            </a:r>
          </a:p>
        </p:txBody>
      </p:sp>
      <p:sp>
        <p:nvSpPr>
          <p:cNvPr id="3" name="Text Placeholder 2">
            <a:extLst>
              <a:ext uri="{FF2B5EF4-FFF2-40B4-BE49-F238E27FC236}">
                <a16:creationId xmlns:a16="http://schemas.microsoft.com/office/drawing/2014/main" id="{470DBBEE-3B5D-44DE-8C90-26E05650F4AE}"/>
              </a:ext>
            </a:extLst>
          </p:cNvPr>
          <p:cNvSpPr>
            <a:spLocks noGrp="1"/>
          </p:cNvSpPr>
          <p:nvPr>
            <p:ph type="body" sz="quarter" idx="10"/>
          </p:nvPr>
        </p:nvSpPr>
        <p:spPr>
          <a:xfrm>
            <a:off x="300755" y="1719766"/>
            <a:ext cx="2447733" cy="427831"/>
          </a:xfrm>
        </p:spPr>
        <p:txBody>
          <a:bodyPr/>
          <a:lstStyle/>
          <a:p>
            <a:r>
              <a:rPr lang="en-GB" sz="1600" dirty="0"/>
              <a:t>Friday</a:t>
            </a:r>
          </a:p>
          <a:p>
            <a:r>
              <a:rPr lang="en-GB" sz="1600" b="0" dirty="0"/>
              <a:t>6 July 2018</a:t>
            </a:r>
          </a:p>
        </p:txBody>
      </p:sp>
      <p:sp>
        <p:nvSpPr>
          <p:cNvPr id="4" name="Text Placeholder 3">
            <a:extLst>
              <a:ext uri="{FF2B5EF4-FFF2-40B4-BE49-F238E27FC236}">
                <a16:creationId xmlns:a16="http://schemas.microsoft.com/office/drawing/2014/main" id="{83207070-AF55-4E6B-8B6F-6B673E618C07}"/>
              </a:ext>
            </a:extLst>
          </p:cNvPr>
          <p:cNvSpPr>
            <a:spLocks noGrp="1"/>
          </p:cNvSpPr>
          <p:nvPr>
            <p:ph type="body" sz="quarter" idx="11"/>
          </p:nvPr>
        </p:nvSpPr>
        <p:spPr>
          <a:xfrm>
            <a:off x="-162202" y="2390772"/>
            <a:ext cx="4469026" cy="507112"/>
          </a:xfrm>
        </p:spPr>
        <p:txBody>
          <a:bodyPr/>
          <a:lstStyle/>
          <a:p>
            <a:pPr indent="0">
              <a:spcBef>
                <a:spcPts val="0"/>
              </a:spcBef>
            </a:pPr>
            <a:r>
              <a:rPr lang="en-GB" sz="1467" dirty="0"/>
              <a:t>Education and Employer’s Conference</a:t>
            </a:r>
            <a:endParaRPr lang="en-GB" sz="1467" b="0" dirty="0"/>
          </a:p>
        </p:txBody>
      </p:sp>
      <p:sp>
        <p:nvSpPr>
          <p:cNvPr id="12" name="Rectangle 11">
            <a:extLst>
              <a:ext uri="{FF2B5EF4-FFF2-40B4-BE49-F238E27FC236}">
                <a16:creationId xmlns:a16="http://schemas.microsoft.com/office/drawing/2014/main" id="{20481821-AD02-674A-BA6D-BBFD6ECD74DA}"/>
              </a:ext>
            </a:extLst>
          </p:cNvPr>
          <p:cNvSpPr/>
          <p:nvPr/>
        </p:nvSpPr>
        <p:spPr>
          <a:xfrm>
            <a:off x="0" y="5913120"/>
            <a:ext cx="12192000" cy="952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11619420-76BA-B447-8203-E28041164CBE}"/>
              </a:ext>
            </a:extLst>
          </p:cNvPr>
          <p:cNvPicPr>
            <a:picLocks noChangeAspect="1" noChangeArrowheads="1"/>
          </p:cNvPicPr>
          <p:nvPr/>
        </p:nvPicPr>
        <p:blipFill rotWithShape="1">
          <a:blip r:embed="rId4" cstate="print"/>
          <a:srcRect l="7235" t="75734" r="68699" b="5938"/>
          <a:stretch/>
        </p:blipFill>
        <p:spPr bwMode="auto">
          <a:xfrm>
            <a:off x="1764259" y="5912770"/>
            <a:ext cx="2372007" cy="954651"/>
          </a:xfrm>
          <a:prstGeom prst="rect">
            <a:avLst/>
          </a:prstGeom>
          <a:noFill/>
          <a:ln w="9525">
            <a:noFill/>
            <a:miter lim="800000"/>
            <a:headEnd/>
            <a:tailEnd/>
          </a:ln>
          <a:effectLst/>
        </p:spPr>
      </p:pic>
      <p:sp>
        <p:nvSpPr>
          <p:cNvPr id="10" name="Text Placeholder 3">
            <a:extLst>
              <a:ext uri="{FF2B5EF4-FFF2-40B4-BE49-F238E27FC236}">
                <a16:creationId xmlns:a16="http://schemas.microsoft.com/office/drawing/2014/main" id="{0E8C995C-A321-466B-B195-45DEE28163E6}"/>
              </a:ext>
            </a:extLst>
          </p:cNvPr>
          <p:cNvSpPr>
            <a:spLocks noGrp="1"/>
          </p:cNvSpPr>
          <p:nvPr>
            <p:ph type="body" sz="quarter" idx="11"/>
          </p:nvPr>
        </p:nvSpPr>
        <p:spPr>
          <a:xfrm>
            <a:off x="9858107" y="5215446"/>
            <a:ext cx="2206388" cy="590993"/>
          </a:xfrm>
        </p:spPr>
        <p:txBody>
          <a:bodyPr/>
          <a:lstStyle/>
          <a:p>
            <a:pPr indent="0">
              <a:spcBef>
                <a:spcPts val="0"/>
              </a:spcBef>
            </a:pPr>
            <a:r>
              <a:rPr lang="en-GB" sz="1467" dirty="0"/>
              <a:t>Dr Patrick Watt</a:t>
            </a:r>
          </a:p>
          <a:p>
            <a:pPr indent="0">
              <a:spcBef>
                <a:spcPts val="0"/>
              </a:spcBef>
            </a:pPr>
            <a:r>
              <a:rPr lang="en-GB" sz="1467" dirty="0"/>
              <a:t>Gillian Wylie</a:t>
            </a:r>
          </a:p>
        </p:txBody>
      </p:sp>
      <p:pic>
        <p:nvPicPr>
          <p:cNvPr id="7" name="Picture 6">
            <a:extLst>
              <a:ext uri="{FF2B5EF4-FFF2-40B4-BE49-F238E27FC236}">
                <a16:creationId xmlns:a16="http://schemas.microsoft.com/office/drawing/2014/main" id="{59E301E4-9CCB-4496-BF02-DCB23C96E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913" y="5955379"/>
            <a:ext cx="788504" cy="788504"/>
          </a:xfrm>
          <a:prstGeom prst="rect">
            <a:avLst/>
          </a:prstGeom>
        </p:spPr>
      </p:pic>
      <p:sp>
        <p:nvSpPr>
          <p:cNvPr id="13" name="Text Placeholder 3">
            <a:extLst>
              <a:ext uri="{FF2B5EF4-FFF2-40B4-BE49-F238E27FC236}">
                <a16:creationId xmlns:a16="http://schemas.microsoft.com/office/drawing/2014/main" id="{F55CC6C8-6D48-4E87-9EA8-EDC9F5904F61}"/>
              </a:ext>
            </a:extLst>
          </p:cNvPr>
          <p:cNvSpPr>
            <a:spLocks noGrp="1"/>
          </p:cNvSpPr>
          <p:nvPr>
            <p:ph type="body" sz="quarter" idx="11"/>
          </p:nvPr>
        </p:nvSpPr>
        <p:spPr>
          <a:xfrm>
            <a:off x="3662888" y="6096075"/>
            <a:ext cx="4469026" cy="507112"/>
          </a:xfrm>
        </p:spPr>
        <p:txBody>
          <a:bodyPr/>
          <a:lstStyle/>
          <a:p>
            <a:pPr indent="0">
              <a:spcBef>
                <a:spcPts val="0"/>
              </a:spcBef>
            </a:pPr>
            <a:r>
              <a:rPr lang="en-GB" sz="1467" b="0" dirty="0">
                <a:solidFill>
                  <a:schemeClr val="tx1"/>
                </a:solidFill>
              </a:rPr>
              <a:t>Aligned to the Impact workstream at</a:t>
            </a:r>
          </a:p>
        </p:txBody>
      </p:sp>
    </p:spTree>
    <p:extLst>
      <p:ext uri="{BB962C8B-B14F-4D97-AF65-F5344CB8AC3E}">
        <p14:creationId xmlns:p14="http://schemas.microsoft.com/office/powerpoint/2010/main" val="363238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B8E4BBA-258A-49EB-8437-1B2B41DA2DBB}"/>
              </a:ext>
            </a:extLst>
          </p:cNvPr>
          <p:cNvSpPr>
            <a:spLocks noChangeArrowheads="1"/>
          </p:cNvSpPr>
          <p:nvPr/>
        </p:nvSpPr>
        <p:spPr bwMode="auto">
          <a:xfrm>
            <a:off x="-625030" y="-861725"/>
            <a:ext cx="13599043" cy="32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000" b="0" i="0" u="none" strike="noStrike" kern="1200" cap="none" spc="0" normalizeH="0" baseline="0" noProof="0" dirty="0">
                <a:ln>
                  <a:noFill/>
                </a:ln>
                <a:solidFill>
                  <a:prstClr val="black"/>
                </a:solidFill>
                <a:effectLst/>
                <a:uLnTx/>
                <a:uFillTx/>
                <a:latin typeface="Calibri Light" panose="020F0302020204030204"/>
                <a:ea typeface="+mn-ea"/>
                <a:cs typeface="+mn-cs"/>
              </a:rPr>
              <a:t>Those in </a:t>
            </a:r>
            <a:r>
              <a:rPr kumimoji="0" lang="en-GB" altLang="en-US" sz="3000" b="1" i="0" u="none" strike="noStrike" kern="1200" cap="none" spc="0" normalizeH="0" baseline="0" noProof="0" dirty="0">
                <a:ln>
                  <a:noFill/>
                </a:ln>
                <a:solidFill>
                  <a:prstClr val="black"/>
                </a:solidFill>
                <a:effectLst/>
                <a:uLnTx/>
                <a:uFillTx/>
                <a:latin typeface="Calibri Light" panose="020F0302020204030204"/>
                <a:ea typeface="+mn-ea"/>
                <a:cs typeface="+mn-cs"/>
              </a:rPr>
              <a:t>Social Services and Healthcare </a:t>
            </a:r>
            <a:r>
              <a:rPr kumimoji="0" lang="en-GB" altLang="en-US" sz="3000" b="0" i="0" u="none" strike="noStrike" kern="1200" cap="none" spc="0" normalizeH="0" baseline="0" noProof="0" dirty="0">
                <a:ln>
                  <a:noFill/>
                </a:ln>
                <a:solidFill>
                  <a:prstClr val="black"/>
                </a:solidFill>
                <a:effectLst/>
                <a:uLnTx/>
                <a:uFillTx/>
                <a:latin typeface="Calibri Light" panose="020F0302020204030204"/>
                <a:ea typeface="+mn-ea"/>
                <a:cs typeface="+mn-cs"/>
              </a:rPr>
              <a:t>report significantly higher levels of feeling that their life is </a:t>
            </a:r>
            <a:r>
              <a:rPr kumimoji="0" lang="en-GB" altLang="en-US" sz="3000" b="1" i="0" u="none" strike="noStrike" kern="1200" cap="none" spc="0" normalizeH="0" baseline="0" noProof="0" dirty="0">
                <a:ln>
                  <a:noFill/>
                </a:ln>
                <a:solidFill>
                  <a:prstClr val="black"/>
                </a:solidFill>
                <a:effectLst/>
                <a:uLnTx/>
                <a:uFillTx/>
                <a:latin typeface="Calibri Light" panose="020F0302020204030204"/>
                <a:ea typeface="+mn-ea"/>
                <a:cs typeface="+mn-cs"/>
              </a:rPr>
              <a:t>worthwhile</a:t>
            </a:r>
            <a:r>
              <a:rPr kumimoji="0" lang="en-GB" altLang="en-US" sz="3000" b="0" i="0" u="none" strike="noStrike" kern="1200" cap="none" spc="0" normalizeH="0" baseline="0" noProof="0" dirty="0">
                <a:ln>
                  <a:noFill/>
                </a:ln>
                <a:solidFill>
                  <a:prstClr val="black"/>
                </a:solidFill>
                <a:effectLst/>
                <a:uLnTx/>
                <a:uFillTx/>
                <a:latin typeface="Calibri Light" panose="020F0302020204030204"/>
                <a:ea typeface="+mn-ea"/>
                <a:cs typeface="+mn-cs"/>
              </a:rPr>
              <a:t> compared to those in; </a:t>
            </a:r>
            <a:r>
              <a:rPr kumimoji="0" lang="en-GB" altLang="en-US" sz="3000" b="1" i="0" u="none" strike="noStrike" kern="1200" cap="none" spc="0" normalizeH="0" baseline="0" noProof="0" dirty="0">
                <a:ln>
                  <a:noFill/>
                </a:ln>
                <a:solidFill>
                  <a:prstClr val="black"/>
                </a:solidFill>
                <a:effectLst/>
                <a:uLnTx/>
                <a:uFillTx/>
                <a:latin typeface="Calibri Light" panose="020F0302020204030204"/>
                <a:ea typeface="+mn-ea"/>
                <a:cs typeface="+mn-cs"/>
              </a:rPr>
              <a:t>Business and Administration, IT and Telecommunications and Retail</a:t>
            </a:r>
            <a:endParaRPr kumimoji="0" lang="en-GB" altLang="en-US" sz="3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9" name="Group 8">
            <a:extLst>
              <a:ext uri="{FF2B5EF4-FFF2-40B4-BE49-F238E27FC236}">
                <a16:creationId xmlns:a16="http://schemas.microsoft.com/office/drawing/2014/main" id="{AB8E37A9-A48D-4D5D-AF5A-8847A96FDA8D}"/>
              </a:ext>
            </a:extLst>
          </p:cNvPr>
          <p:cNvGrpSpPr/>
          <p:nvPr/>
        </p:nvGrpSpPr>
        <p:grpSpPr>
          <a:xfrm>
            <a:off x="9687856" y="2010227"/>
            <a:ext cx="674418" cy="4513969"/>
            <a:chOff x="9893825" y="2844822"/>
            <a:chExt cx="638380" cy="3580431"/>
          </a:xfrm>
        </p:grpSpPr>
        <p:sp>
          <p:nvSpPr>
            <p:cNvPr id="7" name="Rectangle 6">
              <a:extLst>
                <a:ext uri="{FF2B5EF4-FFF2-40B4-BE49-F238E27FC236}">
                  <a16:creationId xmlns:a16="http://schemas.microsoft.com/office/drawing/2014/main" id="{3488B7C4-0DA9-4D63-8F0C-616FE251BA9A}"/>
                </a:ext>
              </a:extLst>
            </p:cNvPr>
            <p:cNvSpPr/>
            <p:nvPr/>
          </p:nvSpPr>
          <p:spPr>
            <a:xfrm rot="10800000">
              <a:off x="10170009" y="3064720"/>
              <a:ext cx="362196" cy="327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Sorted by sum of mean scores across all wellbeing variables</a:t>
              </a:r>
            </a:p>
          </p:txBody>
        </p:sp>
        <p:sp>
          <p:nvSpPr>
            <p:cNvPr id="8" name="Left Brace 7">
              <a:extLst>
                <a:ext uri="{FF2B5EF4-FFF2-40B4-BE49-F238E27FC236}">
                  <a16:creationId xmlns:a16="http://schemas.microsoft.com/office/drawing/2014/main" id="{5A23104F-AA4A-41F7-A9AC-D0702AA10F2D}"/>
                </a:ext>
              </a:extLst>
            </p:cNvPr>
            <p:cNvSpPr/>
            <p:nvPr/>
          </p:nvSpPr>
          <p:spPr>
            <a:xfrm rot="10800000">
              <a:off x="9893825" y="2844822"/>
              <a:ext cx="151918" cy="3580431"/>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2DD679-8E12-44CE-89F0-9E9A7C4438B4}"/>
              </a:ext>
            </a:extLst>
          </p:cNvPr>
          <p:cNvSpPr txBox="1"/>
          <p:nvPr/>
        </p:nvSpPr>
        <p:spPr>
          <a:xfrm>
            <a:off x="11127487" y="6664056"/>
            <a:ext cx="106468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Source: AWS</a:t>
            </a:r>
          </a:p>
        </p:txBody>
      </p:sp>
      <p:grpSp>
        <p:nvGrpSpPr>
          <p:cNvPr id="11" name="Group 10">
            <a:extLst>
              <a:ext uri="{FF2B5EF4-FFF2-40B4-BE49-F238E27FC236}">
                <a16:creationId xmlns:a16="http://schemas.microsoft.com/office/drawing/2014/main" id="{DB81EE71-ECB7-4436-90E4-F3F52A8CD005}"/>
              </a:ext>
            </a:extLst>
          </p:cNvPr>
          <p:cNvGrpSpPr/>
          <p:nvPr/>
        </p:nvGrpSpPr>
        <p:grpSpPr>
          <a:xfrm>
            <a:off x="10393219" y="1042791"/>
            <a:ext cx="2012876" cy="862648"/>
            <a:chOff x="10353250" y="1864056"/>
            <a:chExt cx="2114109" cy="946202"/>
          </a:xfrm>
        </p:grpSpPr>
        <p:sp>
          <p:nvSpPr>
            <p:cNvPr id="12" name="Rectangle 11">
              <a:extLst>
                <a:ext uri="{FF2B5EF4-FFF2-40B4-BE49-F238E27FC236}">
                  <a16:creationId xmlns:a16="http://schemas.microsoft.com/office/drawing/2014/main" id="{7441A2FF-53B0-415B-9493-696A34207A46}"/>
                </a:ext>
              </a:extLst>
            </p:cNvPr>
            <p:cNvSpPr/>
            <p:nvPr/>
          </p:nvSpPr>
          <p:spPr>
            <a:xfrm>
              <a:off x="10353250" y="2000527"/>
              <a:ext cx="285894" cy="236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A41301F-08A6-400B-AAB4-A8815D544B7A}"/>
                </a:ext>
              </a:extLst>
            </p:cNvPr>
            <p:cNvSpPr txBox="1"/>
            <p:nvPr/>
          </p:nvSpPr>
          <p:spPr>
            <a:xfrm>
              <a:off x="10695602" y="1864056"/>
              <a:ext cx="177175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Red boxes indicate a statistically significant difference from PAWS</a:t>
              </a:r>
            </a:p>
          </p:txBody>
        </p:sp>
        <p:sp>
          <p:nvSpPr>
            <p:cNvPr id="14" name="Rectangle 13">
              <a:extLst>
                <a:ext uri="{FF2B5EF4-FFF2-40B4-BE49-F238E27FC236}">
                  <a16:creationId xmlns:a16="http://schemas.microsoft.com/office/drawing/2014/main" id="{9AB31833-8BD6-4C5C-A8D0-821898D01CF4}"/>
                </a:ext>
              </a:extLst>
            </p:cNvPr>
            <p:cNvSpPr/>
            <p:nvPr/>
          </p:nvSpPr>
          <p:spPr>
            <a:xfrm>
              <a:off x="10353250" y="2540120"/>
              <a:ext cx="285894" cy="23643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6AE6449-8C77-40CE-A121-AB01F23B4EC9}"/>
                </a:ext>
              </a:extLst>
            </p:cNvPr>
            <p:cNvSpPr txBox="1"/>
            <p:nvPr/>
          </p:nvSpPr>
          <p:spPr>
            <a:xfrm>
              <a:off x="10676992" y="2540189"/>
              <a:ext cx="1771757" cy="2700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Comparison group (AWS)</a:t>
              </a:r>
            </a:p>
          </p:txBody>
        </p:sp>
      </p:grpSp>
      <p:sp>
        <p:nvSpPr>
          <p:cNvPr id="5" name="TextBox 4">
            <a:extLst>
              <a:ext uri="{FF2B5EF4-FFF2-40B4-BE49-F238E27FC236}">
                <a16:creationId xmlns:a16="http://schemas.microsoft.com/office/drawing/2014/main" id="{3DBCA8FB-6861-48D0-86EC-7B973929D069}"/>
              </a:ext>
            </a:extLst>
          </p:cNvPr>
          <p:cNvSpPr txBox="1"/>
          <p:nvPr/>
        </p:nvSpPr>
        <p:spPr>
          <a:xfrm>
            <a:off x="2478916" y="6611779"/>
            <a:ext cx="8408606" cy="246221"/>
          </a:xfrm>
          <a:prstGeom prst="rect">
            <a:avLst/>
          </a:prstGeom>
          <a:noFill/>
        </p:spPr>
        <p:txBody>
          <a:bodyPr wrap="square" rtlCol="0">
            <a:spAutoFit/>
          </a:bodyPr>
          <a:lstStyle/>
          <a:p>
            <a:r>
              <a:rPr lang="en-GB" sz="1000" dirty="0"/>
              <a:t>Footnote: N doesn’t add up to the total sample because not all participants answered the questions.   </a:t>
            </a:r>
          </a:p>
        </p:txBody>
      </p:sp>
      <p:graphicFrame>
        <p:nvGraphicFramePr>
          <p:cNvPr id="18" name="Table 17">
            <a:extLst>
              <a:ext uri="{FF2B5EF4-FFF2-40B4-BE49-F238E27FC236}">
                <a16:creationId xmlns:a16="http://schemas.microsoft.com/office/drawing/2014/main" id="{B15AAAD4-F4BC-4A23-A33B-5B7EE8EE5731}"/>
              </a:ext>
            </a:extLst>
          </p:cNvPr>
          <p:cNvGraphicFramePr>
            <a:graphicFrameLocks noGrp="1"/>
          </p:cNvGraphicFramePr>
          <p:nvPr>
            <p:extLst>
              <p:ext uri="{D42A27DB-BD31-4B8C-83A1-F6EECF244321}">
                <p14:modId xmlns:p14="http://schemas.microsoft.com/office/powerpoint/2010/main" val="1948447006"/>
              </p:ext>
            </p:extLst>
          </p:nvPr>
        </p:nvGraphicFramePr>
        <p:xfrm>
          <a:off x="1049297" y="1334870"/>
          <a:ext cx="8500378" cy="5184754"/>
        </p:xfrm>
        <a:graphic>
          <a:graphicData uri="http://schemas.openxmlformats.org/drawingml/2006/table">
            <a:tbl>
              <a:tblPr/>
              <a:tblGrid>
                <a:gridCol w="2489846">
                  <a:extLst>
                    <a:ext uri="{9D8B030D-6E8A-4147-A177-3AD203B41FA5}">
                      <a16:colId xmlns:a16="http://schemas.microsoft.com/office/drawing/2014/main" val="2132969529"/>
                    </a:ext>
                  </a:extLst>
                </a:gridCol>
                <a:gridCol w="630936">
                  <a:extLst>
                    <a:ext uri="{9D8B030D-6E8A-4147-A177-3AD203B41FA5}">
                      <a16:colId xmlns:a16="http://schemas.microsoft.com/office/drawing/2014/main" val="3267260825"/>
                    </a:ext>
                  </a:extLst>
                </a:gridCol>
                <a:gridCol w="731520">
                  <a:extLst>
                    <a:ext uri="{9D8B030D-6E8A-4147-A177-3AD203B41FA5}">
                      <a16:colId xmlns:a16="http://schemas.microsoft.com/office/drawing/2014/main" val="3456872647"/>
                    </a:ext>
                  </a:extLst>
                </a:gridCol>
                <a:gridCol w="188832">
                  <a:extLst>
                    <a:ext uri="{9D8B030D-6E8A-4147-A177-3AD203B41FA5}">
                      <a16:colId xmlns:a16="http://schemas.microsoft.com/office/drawing/2014/main" val="549005349"/>
                    </a:ext>
                  </a:extLst>
                </a:gridCol>
                <a:gridCol w="1114811">
                  <a:extLst>
                    <a:ext uri="{9D8B030D-6E8A-4147-A177-3AD203B41FA5}">
                      <a16:colId xmlns:a16="http://schemas.microsoft.com/office/drawing/2014/main" val="652933602"/>
                    </a:ext>
                  </a:extLst>
                </a:gridCol>
                <a:gridCol w="1114811">
                  <a:extLst>
                    <a:ext uri="{9D8B030D-6E8A-4147-A177-3AD203B41FA5}">
                      <a16:colId xmlns:a16="http://schemas.microsoft.com/office/drawing/2014/main" val="2413920826"/>
                    </a:ext>
                  </a:extLst>
                </a:gridCol>
                <a:gridCol w="1114811">
                  <a:extLst>
                    <a:ext uri="{9D8B030D-6E8A-4147-A177-3AD203B41FA5}">
                      <a16:colId xmlns:a16="http://schemas.microsoft.com/office/drawing/2014/main" val="2688520310"/>
                    </a:ext>
                  </a:extLst>
                </a:gridCol>
                <a:gridCol w="1114811">
                  <a:extLst>
                    <a:ext uri="{9D8B030D-6E8A-4147-A177-3AD203B41FA5}">
                      <a16:colId xmlns:a16="http://schemas.microsoft.com/office/drawing/2014/main" val="2659121640"/>
                    </a:ext>
                  </a:extLst>
                </a:gridCol>
              </a:tblGrid>
              <a:tr h="440836">
                <a:tc>
                  <a:txBody>
                    <a:bodyPr/>
                    <a:lstStyle/>
                    <a:p>
                      <a:pPr algn="ctr" rtl="0" fontAlgn="b"/>
                      <a:r>
                        <a:rPr lang="en-GB" sz="1000" b="1" i="0" u="none" strike="noStrike" dirty="0">
                          <a:solidFill>
                            <a:srgbClr val="000000"/>
                          </a:solidFill>
                          <a:effectLst/>
                          <a:latin typeface="Calibri" panose="020F0502020204030204"/>
                        </a:rPr>
                        <a:t>Framework </a:t>
                      </a:r>
                    </a:p>
                  </a:txBody>
                  <a:tcPr marL="7489" marR="7489" marT="7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panose="020F0502020204030204"/>
                        </a:rPr>
                        <a:t>n</a:t>
                      </a:r>
                    </a:p>
                  </a:txBody>
                  <a:tcPr marL="7489" marR="7489" marT="7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effectLst/>
                          <a:latin typeface="Calibri" panose="020F0502020204030204"/>
                        </a:rPr>
                        <a:t>In training (Sep 17)</a:t>
                      </a:r>
                    </a:p>
                  </a:txBody>
                  <a:tcPr marL="7489" marR="7489" marT="7489" marB="0" anchor="b">
                    <a:lnL>
                      <a:noFill/>
                    </a:lnL>
                    <a:lnR>
                      <a:noFill/>
                    </a:lnR>
                    <a:lnT>
                      <a:noFill/>
                    </a:lnT>
                    <a:lnB>
                      <a:noFill/>
                    </a:lnB>
                  </a:tcPr>
                </a:tc>
                <a:tc>
                  <a:txBody>
                    <a:bodyPr/>
                    <a:lstStyle/>
                    <a:p>
                      <a:pPr algn="ctr" fontAlgn="b"/>
                      <a:endParaRPr lang="en-GB" sz="1000" b="0" i="0" u="none" strike="noStrike">
                        <a:solidFill>
                          <a:srgbClr val="000000"/>
                        </a:solidFill>
                        <a:effectLst/>
                        <a:latin typeface="Arial" panose="020B0604020202020204" pitchFamily="34" charset="0"/>
                      </a:endParaRPr>
                    </a:p>
                  </a:txBody>
                  <a:tcPr marL="7489" marR="7489" marT="7489" marB="0" anchor="b">
                    <a:lnL>
                      <a:noFill/>
                    </a:lnL>
                    <a:lnR>
                      <a:noFill/>
                    </a:lnR>
                    <a:lnT>
                      <a:noFill/>
                    </a:lnT>
                    <a:lnB>
                      <a:noFill/>
                    </a:lnB>
                  </a:tcPr>
                </a:tc>
                <a:tc>
                  <a:txBody>
                    <a:bodyPr/>
                    <a:lstStyle/>
                    <a:p>
                      <a:pPr algn="ctr" rtl="0" fontAlgn="b"/>
                      <a:r>
                        <a:rPr lang="en-GB" sz="1000" b="1" i="0" u="none" strike="noStrike" dirty="0">
                          <a:solidFill>
                            <a:srgbClr val="000000"/>
                          </a:solidFill>
                          <a:effectLst/>
                          <a:latin typeface="Calibri" panose="020F0502020204030204"/>
                        </a:rPr>
                        <a:t>Satisfied</a:t>
                      </a:r>
                    </a:p>
                  </a:txBody>
                  <a:tcPr marL="7489" marR="7489" marT="7489" marB="0" anchor="b">
                    <a:lnL>
                      <a:noFill/>
                    </a:lnL>
                    <a:lnR>
                      <a:noFill/>
                    </a:lnR>
                    <a:lnT>
                      <a:noFill/>
                    </a:lnT>
                    <a:lnB>
                      <a:noFill/>
                    </a:lnB>
                  </a:tcPr>
                </a:tc>
                <a:tc>
                  <a:txBody>
                    <a:bodyPr/>
                    <a:lstStyle/>
                    <a:p>
                      <a:pPr algn="ctr" rtl="0" fontAlgn="b"/>
                      <a:r>
                        <a:rPr lang="en-GB" sz="1000" b="1" i="0" u="none" strike="noStrike" dirty="0">
                          <a:solidFill>
                            <a:srgbClr val="000000"/>
                          </a:solidFill>
                          <a:effectLst/>
                          <a:latin typeface="Calibri" panose="020F0502020204030204"/>
                        </a:rPr>
                        <a:t>Worthwhile</a:t>
                      </a:r>
                    </a:p>
                  </a:txBody>
                  <a:tcPr marL="7489" marR="7489" marT="7489" marB="0" anchor="b">
                    <a:lnL>
                      <a:noFill/>
                    </a:lnL>
                    <a:lnR>
                      <a:noFill/>
                    </a:lnR>
                    <a:lnT>
                      <a:noFill/>
                    </a:lnT>
                    <a:lnB>
                      <a:noFill/>
                    </a:lnB>
                  </a:tcPr>
                </a:tc>
                <a:tc>
                  <a:txBody>
                    <a:bodyPr/>
                    <a:lstStyle/>
                    <a:p>
                      <a:pPr algn="ctr" rtl="0" fontAlgn="b"/>
                      <a:r>
                        <a:rPr lang="en-GB" sz="1000" b="1" i="0" u="none" strike="noStrike" dirty="0">
                          <a:solidFill>
                            <a:srgbClr val="000000"/>
                          </a:solidFill>
                          <a:effectLst/>
                          <a:latin typeface="Calibri" panose="020F0502020204030204"/>
                        </a:rPr>
                        <a:t>Happy</a:t>
                      </a:r>
                    </a:p>
                  </a:txBody>
                  <a:tcPr marL="7489" marR="7489" marT="7489" marB="0" anchor="b">
                    <a:lnL>
                      <a:noFill/>
                    </a:lnL>
                    <a:lnR>
                      <a:noFill/>
                    </a:lnR>
                    <a:lnT>
                      <a:noFill/>
                    </a:lnT>
                    <a:lnB>
                      <a:noFill/>
                    </a:lnB>
                  </a:tcPr>
                </a:tc>
                <a:tc>
                  <a:txBody>
                    <a:bodyPr/>
                    <a:lstStyle/>
                    <a:p>
                      <a:pPr algn="ctr" rtl="0" fontAlgn="b"/>
                      <a:r>
                        <a:rPr lang="en-GB" sz="1000" b="1" i="0" u="none" strike="noStrike" dirty="0">
                          <a:solidFill>
                            <a:srgbClr val="000000"/>
                          </a:solidFill>
                          <a:effectLst/>
                          <a:latin typeface="Calibri" panose="020F0502020204030204"/>
                        </a:rPr>
                        <a:t>Anxious</a:t>
                      </a:r>
                    </a:p>
                  </a:txBody>
                  <a:tcPr marL="7489" marR="7489" marT="7489" marB="0" anchor="b">
                    <a:lnL>
                      <a:noFill/>
                    </a:lnL>
                    <a:lnR>
                      <a:noFill/>
                    </a:lnR>
                    <a:lnT>
                      <a:noFill/>
                    </a:lnT>
                    <a:lnB>
                      <a:noFill/>
                    </a:lnB>
                  </a:tcPr>
                </a:tc>
                <a:extLst>
                  <a:ext uri="{0D108BD9-81ED-4DB2-BD59-A6C34878D82A}">
                    <a16:rowId xmlns:a16="http://schemas.microsoft.com/office/drawing/2014/main" val="3642942257"/>
                  </a:ext>
                </a:extLst>
              </a:tr>
              <a:tr h="0">
                <a:tc>
                  <a:txBody>
                    <a:bodyPr/>
                    <a:lstStyle/>
                    <a:p>
                      <a:pPr algn="ctr" fontAlgn="b"/>
                      <a:r>
                        <a:rPr lang="en-GB" sz="1000" b="1" i="0" u="none" strike="noStrike" dirty="0">
                          <a:solidFill>
                            <a:srgbClr val="000000"/>
                          </a:solidFill>
                          <a:effectLst/>
                          <a:latin typeface="Arial" panose="020B0604020202020204" pitchFamily="34" charset="0"/>
                        </a:rPr>
                        <a:t>Active Leisure and Sport</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9C0006"/>
                          </a:solidFill>
                          <a:effectLst/>
                          <a:latin typeface="Arial" panose="020B0604020202020204" pitchFamily="34" charset="0"/>
                        </a:rPr>
                        <a:t>30</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GB" sz="1000" b="0" i="0" u="none" strike="noStrike">
                          <a:solidFill>
                            <a:srgbClr val="000000"/>
                          </a:solidFill>
                          <a:effectLst/>
                          <a:latin typeface="Arial" panose="020B0604020202020204" pitchFamily="34" charset="0"/>
                        </a:rPr>
                        <a:t>461</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FEF9C"/>
                    </a:solidFill>
                  </a:tcPr>
                </a:tc>
                <a:tc>
                  <a:txBody>
                    <a:bodyPr/>
                    <a:lstStyle/>
                    <a:p>
                      <a:pPr algn="r" fontAlgn="ctr"/>
                      <a:r>
                        <a:rPr lang="en-GB" sz="1000" b="0" i="0" u="none" strike="noStrike" dirty="0">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63BE7B"/>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8ACB84"/>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6FC27E"/>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63BE7B"/>
                    </a:solidFill>
                  </a:tcPr>
                </a:tc>
                <a:extLst>
                  <a:ext uri="{0D108BD9-81ED-4DB2-BD59-A6C34878D82A}">
                    <a16:rowId xmlns:a16="http://schemas.microsoft.com/office/drawing/2014/main" val="3725986700"/>
                  </a:ext>
                </a:extLst>
              </a:tr>
              <a:tr h="178963">
                <a:tc>
                  <a:txBody>
                    <a:bodyPr/>
                    <a:lstStyle/>
                    <a:p>
                      <a:pPr algn="ctr" fontAlgn="b"/>
                      <a:r>
                        <a:rPr lang="en-GB" sz="1000" b="1" i="0" u="none" strike="noStrike" dirty="0">
                          <a:solidFill>
                            <a:srgbClr val="000000"/>
                          </a:solidFill>
                          <a:effectLst/>
                          <a:latin typeface="Arial" panose="020B0604020202020204" pitchFamily="34" charset="0"/>
                        </a:rPr>
                        <a:t>Land Based</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55</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719</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6ED9B"/>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9ED188"/>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7EC781"/>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68C07D"/>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88C983"/>
                    </a:solidFill>
                  </a:tcPr>
                </a:tc>
                <a:extLst>
                  <a:ext uri="{0D108BD9-81ED-4DB2-BD59-A6C34878D82A}">
                    <a16:rowId xmlns:a16="http://schemas.microsoft.com/office/drawing/2014/main" val="2734540203"/>
                  </a:ext>
                </a:extLst>
              </a:tr>
              <a:tr h="329622">
                <a:tc>
                  <a:txBody>
                    <a:bodyPr/>
                    <a:lstStyle/>
                    <a:p>
                      <a:pPr algn="ctr" fontAlgn="b"/>
                      <a:r>
                        <a:rPr lang="en-GB" sz="1000" b="1" i="0" u="none" strike="noStrike">
                          <a:solidFill>
                            <a:srgbClr val="000000"/>
                          </a:solidFill>
                          <a:effectLst/>
                          <a:latin typeface="Arial" panose="020B0604020202020204" pitchFamily="34" charset="0"/>
                        </a:rPr>
                        <a:t>Domestic Plumbing and Heating</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9C0006"/>
                          </a:solidFill>
                          <a:effectLst/>
                          <a:latin typeface="Arial" panose="020B0604020202020204" pitchFamily="34" charset="0"/>
                        </a:rPr>
                        <a:t>49</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GB" sz="1000" b="0" i="0" u="none" strike="noStrike">
                          <a:solidFill>
                            <a:srgbClr val="000000"/>
                          </a:solidFill>
                          <a:effectLst/>
                          <a:latin typeface="Arial" panose="020B0604020202020204" pitchFamily="34" charset="0"/>
                        </a:rPr>
                        <a:t>1131</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7E897"/>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C1DC8F"/>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A4D389"/>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63BE7B"/>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84C882"/>
                    </a:solidFill>
                  </a:tcPr>
                </a:tc>
                <a:extLst>
                  <a:ext uri="{0D108BD9-81ED-4DB2-BD59-A6C34878D82A}">
                    <a16:rowId xmlns:a16="http://schemas.microsoft.com/office/drawing/2014/main" val="1664095310"/>
                  </a:ext>
                </a:extLst>
              </a:tr>
              <a:tr h="168763">
                <a:tc>
                  <a:txBody>
                    <a:bodyPr/>
                    <a:lstStyle/>
                    <a:p>
                      <a:pPr algn="ctr" fontAlgn="b"/>
                      <a:r>
                        <a:rPr lang="en-GB" sz="1000" b="1" i="0" u="none" strike="noStrike">
                          <a:solidFill>
                            <a:srgbClr val="000000"/>
                          </a:solidFill>
                          <a:effectLst/>
                          <a:latin typeface="Arial" panose="020B0604020202020204" pitchFamily="34" charset="0"/>
                        </a:rPr>
                        <a:t>Construction: Building</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94</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Arial" panose="020B0604020202020204" pitchFamily="34" charset="0"/>
                        </a:rPr>
                        <a:t>4735</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9CD087"/>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86C983"/>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8BCB84"/>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91CC84"/>
                    </a:solidFill>
                  </a:tcPr>
                </a:tc>
                <a:extLst>
                  <a:ext uri="{0D108BD9-81ED-4DB2-BD59-A6C34878D82A}">
                    <a16:rowId xmlns:a16="http://schemas.microsoft.com/office/drawing/2014/main" val="956427993"/>
                  </a:ext>
                </a:extLst>
              </a:tr>
              <a:tr h="329622">
                <a:tc>
                  <a:txBody>
                    <a:bodyPr/>
                    <a:lstStyle/>
                    <a:p>
                      <a:pPr algn="ctr" fontAlgn="b"/>
                      <a:r>
                        <a:rPr lang="en-GB" sz="1000" b="1" i="0" u="none" strike="noStrike" dirty="0">
                          <a:solidFill>
                            <a:srgbClr val="000000"/>
                          </a:solidFill>
                          <a:effectLst/>
                          <a:latin typeface="Arial" panose="020B0604020202020204" pitchFamily="34" charset="0"/>
                        </a:rPr>
                        <a:t>Other Manufacturing, Process and Engineering</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70</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1234</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3E797"/>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7DC681"/>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w="19050" cap="flat" cmpd="sng" algn="ctr">
                      <a:solidFill>
                        <a:srgbClr val="548235"/>
                      </a:solidFill>
                      <a:prstDash val="solid"/>
                      <a:round/>
                      <a:headEnd type="none" w="med" len="med"/>
                      <a:tailEnd type="none" w="med" len="med"/>
                    </a:lnB>
                    <a:solidFill>
                      <a:srgbClr val="B2D78C"/>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6CC17D"/>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A9D389"/>
                    </a:solidFill>
                  </a:tcPr>
                </a:tc>
                <a:extLst>
                  <a:ext uri="{0D108BD9-81ED-4DB2-BD59-A6C34878D82A}">
                    <a16:rowId xmlns:a16="http://schemas.microsoft.com/office/drawing/2014/main" val="2704906256"/>
                  </a:ext>
                </a:extLst>
              </a:tr>
              <a:tr h="168763">
                <a:tc>
                  <a:txBody>
                    <a:bodyPr/>
                    <a:lstStyle/>
                    <a:p>
                      <a:pPr algn="ctr" fontAlgn="b"/>
                      <a:r>
                        <a:rPr lang="en-GB" sz="1000" b="1" i="0" u="none" strike="noStrike" dirty="0">
                          <a:solidFill>
                            <a:srgbClr val="000000"/>
                          </a:solidFill>
                          <a:effectLst/>
                          <a:latin typeface="Arial" panose="020B0604020202020204" pitchFamily="34" charset="0"/>
                        </a:rPr>
                        <a:t>SS, Health and Technical</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107</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Arial" panose="020B0604020202020204" pitchFamily="34" charset="0"/>
                        </a:rPr>
                        <a:t>1223</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4E797"/>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w="19050" cap="flat" cmpd="sng" algn="ctr">
                      <a:solidFill>
                        <a:srgbClr val="548235"/>
                      </a:solidFill>
                      <a:prstDash val="solid"/>
                      <a:round/>
                      <a:headEnd type="none" w="med" len="med"/>
                      <a:tailEnd type="none" w="med" len="med"/>
                    </a:lnR>
                    <a:lnT>
                      <a:noFill/>
                    </a:lnT>
                    <a:lnB>
                      <a:noFill/>
                    </a:lnB>
                    <a:solidFill>
                      <a:srgbClr val="9DD188"/>
                    </a:solidFill>
                  </a:tcPr>
                </a:tc>
                <a:tc>
                  <a:txBody>
                    <a:bodyPr/>
                    <a:lstStyle/>
                    <a:p>
                      <a:pPr algn="r" fontAlgn="b"/>
                      <a:r>
                        <a:rPr lang="en-GB" sz="1200" b="0" i="0" u="none" strike="noStrike" dirty="0">
                          <a:solidFill>
                            <a:srgbClr val="000000"/>
                          </a:solidFill>
                          <a:effectLst/>
                          <a:latin typeface="Calibri" panose="020F0502020204030204"/>
                        </a:rPr>
                        <a:t>8.9</a:t>
                      </a:r>
                    </a:p>
                  </a:txBody>
                  <a:tcPr marL="7489" marR="7489" marT="7489" marB="0" anchor="b">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63BE7B"/>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w="19050" cap="flat" cmpd="sng" algn="ctr">
                      <a:solidFill>
                        <a:srgbClr val="548235"/>
                      </a:solidFill>
                      <a:prstDash val="solid"/>
                      <a:round/>
                      <a:headEnd type="none" w="med" len="med"/>
                      <a:tailEnd type="none" w="med" len="med"/>
                    </a:lnL>
                    <a:lnR>
                      <a:noFill/>
                    </a:lnR>
                    <a:lnT>
                      <a:noFill/>
                    </a:lnT>
                    <a:lnB>
                      <a:noFill/>
                    </a:lnB>
                    <a:solidFill>
                      <a:srgbClr val="77C580"/>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4D78C"/>
                    </a:solidFill>
                  </a:tcPr>
                </a:tc>
                <a:extLst>
                  <a:ext uri="{0D108BD9-81ED-4DB2-BD59-A6C34878D82A}">
                    <a16:rowId xmlns:a16="http://schemas.microsoft.com/office/drawing/2014/main" val="515176036"/>
                  </a:ext>
                </a:extLst>
              </a:tr>
              <a:tr h="168763">
                <a:tc>
                  <a:txBody>
                    <a:bodyPr/>
                    <a:lstStyle/>
                    <a:p>
                      <a:pPr algn="ctr" fontAlgn="b"/>
                      <a:r>
                        <a:rPr lang="en-GB" sz="1000" b="1" i="0" u="none" strike="noStrike">
                          <a:solidFill>
                            <a:srgbClr val="000000"/>
                          </a:solidFill>
                          <a:effectLst/>
                          <a:latin typeface="Arial" panose="020B0604020202020204" pitchFamily="34" charset="0"/>
                        </a:rPr>
                        <a:t>Freight Logistics</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97</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1018</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BE99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CCDF92"/>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w="19050" cap="flat" cmpd="sng" algn="ctr">
                      <a:solidFill>
                        <a:srgbClr val="548235"/>
                      </a:solidFill>
                      <a:prstDash val="solid"/>
                      <a:round/>
                      <a:headEnd type="none" w="med" len="med"/>
                      <a:tailEnd type="none" w="med" len="med"/>
                    </a:lnT>
                    <a:lnB>
                      <a:noFill/>
                    </a:lnB>
                    <a:solidFill>
                      <a:srgbClr val="DCE495"/>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96CE8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7FC681"/>
                    </a:solidFill>
                  </a:tcPr>
                </a:tc>
                <a:extLst>
                  <a:ext uri="{0D108BD9-81ED-4DB2-BD59-A6C34878D82A}">
                    <a16:rowId xmlns:a16="http://schemas.microsoft.com/office/drawing/2014/main" val="480965078"/>
                  </a:ext>
                </a:extLst>
              </a:tr>
              <a:tr h="168763">
                <a:tc>
                  <a:txBody>
                    <a:bodyPr/>
                    <a:lstStyle/>
                    <a:p>
                      <a:pPr algn="ctr" fontAlgn="b"/>
                      <a:r>
                        <a:rPr lang="en-GB" sz="1000" b="1" i="0" u="none" strike="noStrike">
                          <a:solidFill>
                            <a:srgbClr val="000000"/>
                          </a:solidFill>
                          <a:effectLst/>
                          <a:latin typeface="Arial" panose="020B0604020202020204" pitchFamily="34" charset="0"/>
                        </a:rPr>
                        <a:t>Customer Service</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9C0006"/>
                          </a:solidFill>
                          <a:effectLst/>
                          <a:latin typeface="Arial" panose="020B0604020202020204" pitchFamily="34" charset="0"/>
                        </a:rPr>
                        <a:t>45</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GB" sz="1000" b="0" i="0" u="none" strike="noStrike">
                          <a:solidFill>
                            <a:srgbClr val="000000"/>
                          </a:solidFill>
                          <a:effectLst/>
                          <a:latin typeface="Arial" panose="020B0604020202020204" pitchFamily="34" charset="0"/>
                        </a:rPr>
                        <a:t>522</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DEF9C"/>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DDE595"/>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DCE495"/>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72C37E"/>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89CA83"/>
                    </a:solidFill>
                  </a:tcPr>
                </a:tc>
                <a:extLst>
                  <a:ext uri="{0D108BD9-81ED-4DB2-BD59-A6C34878D82A}">
                    <a16:rowId xmlns:a16="http://schemas.microsoft.com/office/drawing/2014/main" val="2363832022"/>
                  </a:ext>
                </a:extLst>
              </a:tr>
              <a:tr h="168763">
                <a:tc>
                  <a:txBody>
                    <a:bodyPr/>
                    <a:lstStyle/>
                    <a:p>
                      <a:pPr algn="ctr" fontAlgn="b"/>
                      <a:r>
                        <a:rPr lang="en-GB" sz="1000" b="1" i="0" u="none" strike="noStrike">
                          <a:solidFill>
                            <a:srgbClr val="000000"/>
                          </a:solidFill>
                          <a:effectLst/>
                          <a:latin typeface="Arial" panose="020B0604020202020204" pitchFamily="34" charset="0"/>
                        </a:rPr>
                        <a:t>Engineering</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118</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3422</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93CE86"/>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CEE092"/>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E1E69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84C982"/>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86C982"/>
                    </a:solidFill>
                  </a:tcPr>
                </a:tc>
                <a:extLst>
                  <a:ext uri="{0D108BD9-81ED-4DB2-BD59-A6C34878D82A}">
                    <a16:rowId xmlns:a16="http://schemas.microsoft.com/office/drawing/2014/main" val="1852983029"/>
                  </a:ext>
                </a:extLst>
              </a:tr>
              <a:tr h="168763">
                <a:tc>
                  <a:txBody>
                    <a:bodyPr/>
                    <a:lstStyle/>
                    <a:p>
                      <a:pPr algn="ctr" fontAlgn="b"/>
                      <a:r>
                        <a:rPr lang="en-GB" sz="1000" b="1" i="0" u="none" strike="noStrike">
                          <a:solidFill>
                            <a:srgbClr val="000000"/>
                          </a:solidFill>
                          <a:effectLst/>
                          <a:latin typeface="Arial" panose="020B0604020202020204" pitchFamily="34" charset="0"/>
                        </a:rPr>
                        <a:t>Management</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80</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548</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CEF9C"/>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CBDF91"/>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E7E897"/>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94CE8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7FC781"/>
                    </a:solidFill>
                  </a:tcPr>
                </a:tc>
                <a:extLst>
                  <a:ext uri="{0D108BD9-81ED-4DB2-BD59-A6C34878D82A}">
                    <a16:rowId xmlns:a16="http://schemas.microsoft.com/office/drawing/2014/main" val="3020795610"/>
                  </a:ext>
                </a:extLst>
              </a:tr>
              <a:tr h="168763">
                <a:tc>
                  <a:txBody>
                    <a:bodyPr/>
                    <a:lstStyle/>
                    <a:p>
                      <a:pPr algn="ctr" fontAlgn="b"/>
                      <a:r>
                        <a:rPr lang="en-GB" sz="1000" b="1" i="0" u="none" strike="noStrike">
                          <a:solidFill>
                            <a:srgbClr val="000000"/>
                          </a:solidFill>
                          <a:effectLst/>
                          <a:latin typeface="Arial" panose="020B0604020202020204" pitchFamily="34" charset="0"/>
                        </a:rPr>
                        <a:t>Other</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69</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701</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7ED9B"/>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A2D289"/>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DDB8E"/>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87CA83"/>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A4D288"/>
                    </a:solidFill>
                  </a:tcPr>
                </a:tc>
                <a:extLst>
                  <a:ext uri="{0D108BD9-81ED-4DB2-BD59-A6C34878D82A}">
                    <a16:rowId xmlns:a16="http://schemas.microsoft.com/office/drawing/2014/main" val="3909440250"/>
                  </a:ext>
                </a:extLst>
              </a:tr>
              <a:tr h="168763">
                <a:tc>
                  <a:txBody>
                    <a:bodyPr/>
                    <a:lstStyle/>
                    <a:p>
                      <a:pPr algn="ctr" fontAlgn="b"/>
                      <a:r>
                        <a:rPr lang="en-GB" sz="1000" b="1" i="0" u="none" strike="noStrike">
                          <a:solidFill>
                            <a:srgbClr val="000000"/>
                          </a:solidFill>
                          <a:effectLst/>
                          <a:latin typeface="Arial" panose="020B0604020202020204" pitchFamily="34" charset="0"/>
                        </a:rPr>
                        <a:t>Hairdressing and Barbering</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63</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1289</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1E696"/>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CDE092"/>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2D78C"/>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8DCB84"/>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9FD187"/>
                    </a:solidFill>
                  </a:tcPr>
                </a:tc>
                <a:extLst>
                  <a:ext uri="{0D108BD9-81ED-4DB2-BD59-A6C34878D82A}">
                    <a16:rowId xmlns:a16="http://schemas.microsoft.com/office/drawing/2014/main" val="1131465146"/>
                  </a:ext>
                </a:extLst>
              </a:tr>
              <a:tr h="217776">
                <a:tc>
                  <a:txBody>
                    <a:bodyPr/>
                    <a:lstStyle/>
                    <a:p>
                      <a:pPr algn="ctr" fontAlgn="b"/>
                      <a:r>
                        <a:rPr lang="en-GB" sz="1000" b="1" i="0" u="none" strike="noStrike">
                          <a:solidFill>
                            <a:srgbClr val="000000"/>
                          </a:solidFill>
                          <a:effectLst/>
                          <a:latin typeface="Arial" panose="020B0604020202020204" pitchFamily="34" charset="0"/>
                        </a:rPr>
                        <a:t>Social Services CYP and Technical</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95</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1875</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CCDF92"/>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6D88D"/>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A0D188"/>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3D78C"/>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A4D288"/>
                    </a:solidFill>
                  </a:tcPr>
                </a:tc>
                <a:extLst>
                  <a:ext uri="{0D108BD9-81ED-4DB2-BD59-A6C34878D82A}">
                    <a16:rowId xmlns:a16="http://schemas.microsoft.com/office/drawing/2014/main" val="3038502761"/>
                  </a:ext>
                </a:extLst>
              </a:tr>
              <a:tr h="217338">
                <a:tc>
                  <a:txBody>
                    <a:bodyPr/>
                    <a:lstStyle/>
                    <a:p>
                      <a:pPr algn="ctr" fontAlgn="b"/>
                      <a:r>
                        <a:rPr lang="en-GB" sz="1000" b="1" i="0" u="none" strike="noStrike" dirty="0">
                          <a:solidFill>
                            <a:srgbClr val="000000"/>
                          </a:solidFill>
                          <a:effectLst/>
                          <a:latin typeface="Arial" panose="020B0604020202020204" pitchFamily="34" charset="0"/>
                        </a:rPr>
                        <a:t>Other Construction and Related</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73</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4639</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67C07C"/>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DDB8F"/>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9ED188"/>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DDB8F"/>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9ED087"/>
                    </a:solidFill>
                  </a:tcPr>
                </a:tc>
                <a:extLst>
                  <a:ext uri="{0D108BD9-81ED-4DB2-BD59-A6C34878D82A}">
                    <a16:rowId xmlns:a16="http://schemas.microsoft.com/office/drawing/2014/main" val="3157257088"/>
                  </a:ext>
                </a:extLst>
              </a:tr>
              <a:tr h="329622">
                <a:tc>
                  <a:txBody>
                    <a:bodyPr/>
                    <a:lstStyle/>
                    <a:p>
                      <a:pPr algn="ctr" fontAlgn="b"/>
                      <a:r>
                        <a:rPr lang="en-GB" sz="1000" b="1" i="0" u="none" strike="noStrike">
                          <a:solidFill>
                            <a:srgbClr val="000000"/>
                          </a:solidFill>
                          <a:effectLst/>
                          <a:latin typeface="Arial" panose="020B0604020202020204" pitchFamily="34" charset="0"/>
                        </a:rPr>
                        <a:t>Construction: Technical and Professional Apprenticeship</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70</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588</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BEE9C"/>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8ACB84"/>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1D78C"/>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C3DD90"/>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0D68B"/>
                    </a:solidFill>
                  </a:tcPr>
                </a:tc>
                <a:extLst>
                  <a:ext uri="{0D108BD9-81ED-4DB2-BD59-A6C34878D82A}">
                    <a16:rowId xmlns:a16="http://schemas.microsoft.com/office/drawing/2014/main" val="1030077108"/>
                  </a:ext>
                </a:extLst>
              </a:tr>
              <a:tr h="168763">
                <a:tc>
                  <a:txBody>
                    <a:bodyPr/>
                    <a:lstStyle/>
                    <a:p>
                      <a:pPr algn="ctr" fontAlgn="b"/>
                      <a:r>
                        <a:rPr lang="en-GB" sz="1000" b="1" i="0" u="none" strike="noStrike">
                          <a:solidFill>
                            <a:srgbClr val="000000"/>
                          </a:solidFill>
                          <a:effectLst/>
                          <a:latin typeface="Arial" panose="020B0604020202020204" pitchFamily="34" charset="0"/>
                        </a:rPr>
                        <a:t>Construction: Technical</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73</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973</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DEA99"/>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AAD58B"/>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a:noFill/>
                    </a:lnT>
                    <a:lnB w="19050" cap="flat" cmpd="sng" algn="ctr">
                      <a:solidFill>
                        <a:srgbClr val="FF0000"/>
                      </a:solidFill>
                      <a:prstDash val="solid"/>
                      <a:round/>
                      <a:headEnd type="none" w="med" len="med"/>
                      <a:tailEnd type="none" w="med" len="med"/>
                    </a:lnB>
                    <a:solidFill>
                      <a:srgbClr val="AAD58A"/>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ADA8E"/>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ABD48A"/>
                    </a:solidFill>
                  </a:tcPr>
                </a:tc>
                <a:extLst>
                  <a:ext uri="{0D108BD9-81ED-4DB2-BD59-A6C34878D82A}">
                    <a16:rowId xmlns:a16="http://schemas.microsoft.com/office/drawing/2014/main" val="3333134443"/>
                  </a:ext>
                </a:extLst>
              </a:tr>
              <a:tr h="168763">
                <a:tc>
                  <a:txBody>
                    <a:bodyPr/>
                    <a:lstStyle/>
                    <a:p>
                      <a:pPr algn="ctr" fontAlgn="b"/>
                      <a:r>
                        <a:rPr lang="en-GB" sz="1000" b="1" i="0" u="none" strike="noStrike">
                          <a:solidFill>
                            <a:srgbClr val="000000"/>
                          </a:solidFill>
                          <a:effectLst/>
                          <a:latin typeface="Arial" panose="020B0604020202020204" pitchFamily="34" charset="0"/>
                        </a:rPr>
                        <a:t>IT and Telecommunications</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107</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1180</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5E797"/>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w="19050" cap="flat" cmpd="sng" algn="ctr">
                      <a:solidFill>
                        <a:srgbClr val="FF0000"/>
                      </a:solidFill>
                      <a:prstDash val="solid"/>
                      <a:round/>
                      <a:headEnd type="none" w="med" len="med"/>
                      <a:tailEnd type="none" w="med" len="med"/>
                    </a:lnR>
                    <a:lnT>
                      <a:noFill/>
                    </a:lnT>
                    <a:lnB>
                      <a:noFill/>
                    </a:lnB>
                    <a:solidFill>
                      <a:srgbClr val="ECE998"/>
                    </a:solidFill>
                  </a:tcPr>
                </a:tc>
                <a:tc>
                  <a:txBody>
                    <a:bodyPr/>
                    <a:lstStyle/>
                    <a:p>
                      <a:pPr algn="r" fontAlgn="b"/>
                      <a:r>
                        <a:rPr lang="en-GB" sz="1200" b="0" i="0" u="none" strike="noStrike">
                          <a:solidFill>
                            <a:srgbClr val="000000"/>
                          </a:solidFill>
                          <a:effectLst/>
                          <a:latin typeface="Calibri" panose="020F0502020204030204"/>
                        </a:rPr>
                        <a:t>8.0</a:t>
                      </a:r>
                    </a:p>
                  </a:txBody>
                  <a:tcPr marL="7489" marR="7489" marT="7489"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4EC9A"/>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w="19050" cap="flat" cmpd="sng" algn="ctr">
                      <a:solidFill>
                        <a:srgbClr val="FF0000"/>
                      </a:solidFill>
                      <a:prstDash val="solid"/>
                      <a:round/>
                      <a:headEnd type="none" w="med" len="med"/>
                      <a:tailEnd type="none" w="med" len="med"/>
                    </a:lnL>
                    <a:lnR>
                      <a:noFill/>
                    </a:lnR>
                    <a:lnT>
                      <a:noFill/>
                    </a:lnT>
                    <a:lnB>
                      <a:noFill/>
                    </a:lnB>
                    <a:solidFill>
                      <a:srgbClr val="98CF87"/>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9FD187"/>
                    </a:solidFill>
                  </a:tcPr>
                </a:tc>
                <a:extLst>
                  <a:ext uri="{0D108BD9-81ED-4DB2-BD59-A6C34878D82A}">
                    <a16:rowId xmlns:a16="http://schemas.microsoft.com/office/drawing/2014/main" val="1785850660"/>
                  </a:ext>
                </a:extLst>
              </a:tr>
              <a:tr h="168763">
                <a:tc>
                  <a:txBody>
                    <a:bodyPr/>
                    <a:lstStyle/>
                    <a:p>
                      <a:pPr algn="ctr" fontAlgn="b"/>
                      <a:r>
                        <a:rPr lang="en-GB" sz="1000" b="1" i="0" u="none" strike="noStrike">
                          <a:solidFill>
                            <a:srgbClr val="000000"/>
                          </a:solidFill>
                          <a:effectLst/>
                          <a:latin typeface="Arial" panose="020B0604020202020204" pitchFamily="34" charset="0"/>
                        </a:rPr>
                        <a:t>Hospitality and Technical</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189</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2485</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B6D88D"/>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CEE092"/>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8E394"/>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A8D48A"/>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4D78C"/>
                    </a:solidFill>
                  </a:tcPr>
                </a:tc>
                <a:extLst>
                  <a:ext uri="{0D108BD9-81ED-4DB2-BD59-A6C34878D82A}">
                    <a16:rowId xmlns:a16="http://schemas.microsoft.com/office/drawing/2014/main" val="3398285055"/>
                  </a:ext>
                </a:extLst>
              </a:tr>
              <a:tr h="168763">
                <a:tc>
                  <a:txBody>
                    <a:bodyPr/>
                    <a:lstStyle/>
                    <a:p>
                      <a:pPr algn="ctr" fontAlgn="b"/>
                      <a:r>
                        <a:rPr lang="en-GB" sz="1000" b="1" i="0" u="none" strike="noStrike">
                          <a:solidFill>
                            <a:srgbClr val="000000"/>
                          </a:solidFill>
                          <a:effectLst/>
                          <a:latin typeface="Arial" panose="020B0604020202020204" pitchFamily="34" charset="0"/>
                        </a:rPr>
                        <a:t>Business &amp; Administration</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196</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1735</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D1E193"/>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w="19050" cap="flat" cmpd="sng" algn="ctr">
                      <a:solidFill>
                        <a:srgbClr val="FF0000"/>
                      </a:solidFill>
                      <a:prstDash val="solid"/>
                      <a:round/>
                      <a:headEnd type="none" w="med" len="med"/>
                      <a:tailEnd type="none" w="med" len="med"/>
                    </a:lnR>
                    <a:lnT>
                      <a:noFill/>
                    </a:lnT>
                    <a:lnB>
                      <a:noFill/>
                    </a:lnB>
                    <a:solidFill>
                      <a:srgbClr val="ECE998"/>
                    </a:solidFill>
                  </a:tcPr>
                </a:tc>
                <a:tc>
                  <a:txBody>
                    <a:bodyPr/>
                    <a:lstStyle/>
                    <a:p>
                      <a:pPr algn="r" fontAlgn="b"/>
                      <a:r>
                        <a:rPr lang="en-GB" sz="1200" b="0" i="0" u="none" strike="noStrike" dirty="0">
                          <a:solidFill>
                            <a:srgbClr val="000000"/>
                          </a:solidFill>
                          <a:effectLst/>
                          <a:latin typeface="Calibri" panose="020F0502020204030204"/>
                        </a:rPr>
                        <a:t>8.1</a:t>
                      </a:r>
                    </a:p>
                  </a:txBody>
                  <a:tcPr marL="7489" marR="7489" marT="7489"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EBE998"/>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w="19050" cap="flat" cmpd="sng" algn="ctr">
                      <a:solidFill>
                        <a:srgbClr val="FF0000"/>
                      </a:solidFill>
                      <a:prstDash val="solid"/>
                      <a:round/>
                      <a:headEnd type="none" w="med" len="med"/>
                      <a:tailEnd type="none" w="med" len="med"/>
                    </a:lnL>
                    <a:lnR>
                      <a:noFill/>
                    </a:lnR>
                    <a:lnT>
                      <a:noFill/>
                    </a:lnT>
                    <a:lnB>
                      <a:noFill/>
                    </a:lnB>
                    <a:solidFill>
                      <a:srgbClr val="A9D48A"/>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A4D288"/>
                    </a:solidFill>
                  </a:tcPr>
                </a:tc>
                <a:extLst>
                  <a:ext uri="{0D108BD9-81ED-4DB2-BD59-A6C34878D82A}">
                    <a16:rowId xmlns:a16="http://schemas.microsoft.com/office/drawing/2014/main" val="4161529735"/>
                  </a:ext>
                </a:extLst>
              </a:tr>
              <a:tr h="168763">
                <a:tc>
                  <a:txBody>
                    <a:bodyPr/>
                    <a:lstStyle/>
                    <a:p>
                      <a:pPr algn="ctr" fontAlgn="b"/>
                      <a:r>
                        <a:rPr lang="en-GB" sz="1000" b="1" i="0" u="none" strike="noStrike">
                          <a:solidFill>
                            <a:srgbClr val="000000"/>
                          </a:solidFill>
                          <a:effectLst/>
                          <a:latin typeface="Arial" panose="020B0604020202020204" pitchFamily="34" charset="0"/>
                        </a:rPr>
                        <a:t>Automotive</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74</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3005</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A3D289"/>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F4EC9A"/>
                    </a:solidFill>
                  </a:tcPr>
                </a:tc>
                <a:tc>
                  <a:txBody>
                    <a:bodyPr/>
                    <a:lstStyle/>
                    <a:p>
                      <a:pPr algn="r" fontAlgn="b"/>
                      <a:endParaRPr lang="en-GB" sz="1200" b="0" i="0" u="none" strike="noStrike" dirty="0">
                        <a:solidFill>
                          <a:srgbClr val="000000"/>
                        </a:solidFill>
                        <a:effectLst/>
                        <a:latin typeface="Calibri" panose="020F0502020204030204"/>
                      </a:endParaRPr>
                    </a:p>
                  </a:txBody>
                  <a:tcPr marL="7489" marR="7489" marT="7489" marB="0" anchor="b">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5DD90"/>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BFDB8F"/>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C4DC8F"/>
                    </a:solidFill>
                  </a:tcPr>
                </a:tc>
                <a:extLst>
                  <a:ext uri="{0D108BD9-81ED-4DB2-BD59-A6C34878D82A}">
                    <a16:rowId xmlns:a16="http://schemas.microsoft.com/office/drawing/2014/main" val="1239005231"/>
                  </a:ext>
                </a:extLst>
              </a:tr>
              <a:tr h="168763">
                <a:tc>
                  <a:txBody>
                    <a:bodyPr/>
                    <a:lstStyle/>
                    <a:p>
                      <a:pPr algn="ctr" fontAlgn="b"/>
                      <a:r>
                        <a:rPr lang="en-GB" sz="1000" b="1" i="0" u="none" strike="noStrike">
                          <a:solidFill>
                            <a:srgbClr val="000000"/>
                          </a:solidFill>
                          <a:effectLst/>
                          <a:latin typeface="Arial" panose="020B0604020202020204" pitchFamily="34" charset="0"/>
                        </a:rPr>
                        <a:t>Retail</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140</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1227</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4E797"/>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w="19050" cap="flat" cmpd="sng" algn="ctr">
                      <a:solidFill>
                        <a:srgbClr val="FF0000"/>
                      </a:solidFill>
                      <a:prstDash val="solid"/>
                      <a:round/>
                      <a:headEnd type="none" w="med" len="med"/>
                      <a:tailEnd type="none" w="med" len="med"/>
                    </a:lnR>
                    <a:lnT>
                      <a:noFill/>
                    </a:lnT>
                    <a:lnB>
                      <a:noFill/>
                    </a:lnB>
                    <a:solidFill>
                      <a:srgbClr val="FFEF9C"/>
                    </a:solidFill>
                  </a:tcPr>
                </a:tc>
                <a:tc>
                  <a:txBody>
                    <a:bodyPr/>
                    <a:lstStyle/>
                    <a:p>
                      <a:pPr algn="r" fontAlgn="b"/>
                      <a:r>
                        <a:rPr lang="en-GB" sz="1200" b="0" i="0" u="none" strike="noStrike" dirty="0">
                          <a:solidFill>
                            <a:srgbClr val="000000"/>
                          </a:solidFill>
                          <a:effectLst/>
                          <a:latin typeface="Calibri" panose="020F0502020204030204"/>
                        </a:rPr>
                        <a:t>8.0</a:t>
                      </a:r>
                    </a:p>
                  </a:txBody>
                  <a:tcPr marL="7489" marR="7489" marT="7489"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9ED9B"/>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w="19050" cap="flat" cmpd="sng" algn="ctr">
                      <a:solidFill>
                        <a:srgbClr val="FF0000"/>
                      </a:solidFill>
                      <a:prstDash val="solid"/>
                      <a:round/>
                      <a:headEnd type="none" w="med" len="med"/>
                      <a:tailEnd type="none" w="med" len="med"/>
                    </a:lnL>
                    <a:lnR>
                      <a:noFill/>
                    </a:lnR>
                    <a:lnT>
                      <a:noFill/>
                    </a:lnT>
                    <a:lnB>
                      <a:noFill/>
                    </a:lnB>
                    <a:solidFill>
                      <a:srgbClr val="E8E897"/>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7D88C"/>
                    </a:solidFill>
                  </a:tcPr>
                </a:tc>
                <a:extLst>
                  <a:ext uri="{0D108BD9-81ED-4DB2-BD59-A6C34878D82A}">
                    <a16:rowId xmlns:a16="http://schemas.microsoft.com/office/drawing/2014/main" val="4157246535"/>
                  </a:ext>
                </a:extLst>
              </a:tr>
              <a:tr h="168763">
                <a:tc>
                  <a:txBody>
                    <a:bodyPr/>
                    <a:lstStyle/>
                    <a:p>
                      <a:pPr algn="ctr" fontAlgn="b"/>
                      <a:r>
                        <a:rPr lang="en-GB" sz="1000" b="1" i="0" u="none" strike="noStrike">
                          <a:solidFill>
                            <a:srgbClr val="000000"/>
                          </a:solidFill>
                          <a:effectLst/>
                          <a:latin typeface="Arial" panose="020B0604020202020204" pitchFamily="34" charset="0"/>
                        </a:rPr>
                        <a:t>Food and Drink Operations</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000000"/>
                          </a:solidFill>
                          <a:effectLst/>
                          <a:latin typeface="Arial" panose="020B0604020202020204" pitchFamily="34" charset="0"/>
                        </a:rPr>
                        <a:t>60</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Arial" panose="020B0604020202020204" pitchFamily="34" charset="0"/>
                        </a:rPr>
                        <a:t>853</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F1EB99"/>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F2EB9A"/>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w="19050" cap="flat" cmpd="sng" algn="ctr">
                      <a:solidFill>
                        <a:srgbClr val="FF0000"/>
                      </a:solidFill>
                      <a:prstDash val="solid"/>
                      <a:round/>
                      <a:headEnd type="none" w="med" len="med"/>
                      <a:tailEnd type="none" w="med" len="med"/>
                    </a:lnT>
                    <a:lnB>
                      <a:noFill/>
                    </a:lnB>
                    <a:solidFill>
                      <a:srgbClr val="FFEF9C"/>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FFEF9C"/>
                    </a:solidFill>
                  </a:tcPr>
                </a:tc>
                <a:tc>
                  <a:txBody>
                    <a:bodyPr/>
                    <a:lstStyle/>
                    <a:p>
                      <a:pPr algn="r" fontAlgn="b"/>
                      <a:endParaRPr lang="en-GB" sz="1000" b="0" i="0" u="none" strike="noStrike">
                        <a:solidFill>
                          <a:srgbClr val="000000"/>
                        </a:solidFill>
                        <a:effectLst/>
                        <a:latin typeface="Calibri" panose="020F0502020204030204"/>
                      </a:endParaRPr>
                    </a:p>
                  </a:txBody>
                  <a:tcPr marL="7489" marR="7489" marT="7489" marB="0" anchor="b">
                    <a:lnL>
                      <a:noFill/>
                    </a:lnL>
                    <a:lnR>
                      <a:noFill/>
                    </a:lnR>
                    <a:lnT>
                      <a:noFill/>
                    </a:lnT>
                    <a:lnB>
                      <a:noFill/>
                    </a:lnB>
                    <a:solidFill>
                      <a:srgbClr val="B1D68B"/>
                    </a:solidFill>
                  </a:tcPr>
                </a:tc>
                <a:extLst>
                  <a:ext uri="{0D108BD9-81ED-4DB2-BD59-A6C34878D82A}">
                    <a16:rowId xmlns:a16="http://schemas.microsoft.com/office/drawing/2014/main" val="2851518626"/>
                  </a:ext>
                </a:extLst>
              </a:tr>
              <a:tr h="168763">
                <a:tc>
                  <a:txBody>
                    <a:bodyPr/>
                    <a:lstStyle/>
                    <a:p>
                      <a:pPr algn="ctr" fontAlgn="b"/>
                      <a:r>
                        <a:rPr lang="en-GB" sz="1000" b="1" i="0" u="none" strike="noStrike">
                          <a:solidFill>
                            <a:srgbClr val="000000"/>
                          </a:solidFill>
                          <a:effectLst/>
                          <a:latin typeface="Arial" panose="020B0604020202020204" pitchFamily="34" charset="0"/>
                        </a:rPr>
                        <a:t>Other Finance and Business</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000" b="0" i="0" u="none" strike="noStrike">
                          <a:solidFill>
                            <a:srgbClr val="9C0006"/>
                          </a:solidFill>
                          <a:effectLst/>
                          <a:latin typeface="Arial" panose="020B0604020202020204" pitchFamily="34" charset="0"/>
                        </a:rPr>
                        <a:t>47</a:t>
                      </a:r>
                    </a:p>
                  </a:txBody>
                  <a:tcPr marL="7489" marR="7489" marT="7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GB" sz="1000" b="0" i="0" u="none" strike="noStrike">
                          <a:solidFill>
                            <a:srgbClr val="000000"/>
                          </a:solidFill>
                          <a:effectLst/>
                          <a:latin typeface="Arial" panose="020B0604020202020204" pitchFamily="34" charset="0"/>
                        </a:rPr>
                        <a:t>1020</a:t>
                      </a:r>
                    </a:p>
                  </a:txBody>
                  <a:tcPr marL="7489" marR="7489" marT="7489" marB="0" anchor="ctr">
                    <a:lnL w="6350" cap="flat" cmpd="sng" algn="ctr">
                      <a:solidFill>
                        <a:srgbClr val="000000"/>
                      </a:solidFill>
                      <a:prstDash val="solid"/>
                      <a:round/>
                      <a:headEnd type="none" w="med" len="med"/>
                      <a:tailEnd type="none" w="med" len="med"/>
                    </a:lnL>
                    <a:lnR>
                      <a:noFill/>
                    </a:lnR>
                    <a:lnT>
                      <a:noFill/>
                    </a:lnT>
                    <a:lnB>
                      <a:noFill/>
                    </a:lnB>
                    <a:solidFill>
                      <a:srgbClr val="EBE99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7489" marR="7489" marT="7489" marB="0" anchor="ctr">
                    <a:lnL>
                      <a:noFill/>
                    </a:lnL>
                    <a:lnR>
                      <a:noFill/>
                    </a:lnR>
                    <a:lnT>
                      <a:noFill/>
                    </a:lnT>
                    <a:lnB>
                      <a:noFill/>
                    </a:lnB>
                    <a:solidFill>
                      <a:srgbClr val="A6A6A6"/>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D3E293"/>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FAEE9B"/>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A6D38A"/>
                    </a:solidFill>
                  </a:tcPr>
                </a:tc>
                <a:tc>
                  <a:txBody>
                    <a:bodyPr/>
                    <a:lstStyle/>
                    <a:p>
                      <a:pPr algn="r" fontAlgn="b"/>
                      <a:endParaRPr lang="en-GB" sz="1000" b="0" i="0" u="none" strike="noStrike" dirty="0">
                        <a:solidFill>
                          <a:srgbClr val="000000"/>
                        </a:solidFill>
                        <a:effectLst/>
                        <a:latin typeface="Calibri" panose="020F0502020204030204"/>
                      </a:endParaRPr>
                    </a:p>
                  </a:txBody>
                  <a:tcPr marL="7489" marR="7489" marT="7489" marB="0" anchor="b">
                    <a:lnL>
                      <a:noFill/>
                    </a:lnL>
                    <a:lnR>
                      <a:noFill/>
                    </a:lnR>
                    <a:lnT>
                      <a:noFill/>
                    </a:lnT>
                    <a:lnB>
                      <a:noFill/>
                    </a:lnB>
                    <a:solidFill>
                      <a:srgbClr val="FFEF9C"/>
                    </a:solidFill>
                  </a:tcPr>
                </a:tc>
                <a:extLst>
                  <a:ext uri="{0D108BD9-81ED-4DB2-BD59-A6C34878D82A}">
                    <a16:rowId xmlns:a16="http://schemas.microsoft.com/office/drawing/2014/main" val="2639425993"/>
                  </a:ext>
                </a:extLst>
              </a:tr>
            </a:tbl>
          </a:graphicData>
        </a:graphic>
      </p:graphicFrame>
    </p:spTree>
    <p:extLst>
      <p:ext uri="{BB962C8B-B14F-4D97-AF65-F5344CB8AC3E}">
        <p14:creationId xmlns:p14="http://schemas.microsoft.com/office/powerpoint/2010/main" val="65245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0B9E362-5040-44B6-A4A2-AFDAC758E25F}"/>
              </a:ext>
            </a:extLst>
          </p:cNvPr>
          <p:cNvGraphicFramePr>
            <a:graphicFrameLocks/>
          </p:cNvGraphicFramePr>
          <p:nvPr>
            <p:extLst>
              <p:ext uri="{D42A27DB-BD31-4B8C-83A1-F6EECF244321}">
                <p14:modId xmlns:p14="http://schemas.microsoft.com/office/powerpoint/2010/main" val="1920061619"/>
              </p:ext>
            </p:extLst>
          </p:nvPr>
        </p:nvGraphicFramePr>
        <p:xfrm>
          <a:off x="1101181" y="1692170"/>
          <a:ext cx="9988850" cy="47535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D6603E1-9172-4621-A5A8-4D7AEA12B73C}"/>
              </a:ext>
            </a:extLst>
          </p:cNvPr>
          <p:cNvSpPr>
            <a:spLocks noGrp="1"/>
          </p:cNvSpPr>
          <p:nvPr>
            <p:ph type="title"/>
          </p:nvPr>
        </p:nvSpPr>
        <p:spPr>
          <a:xfrm>
            <a:off x="355002" y="-36466"/>
            <a:ext cx="10515600" cy="1325563"/>
          </a:xfrm>
        </p:spPr>
        <p:txBody>
          <a:bodyPr/>
          <a:lstStyle/>
          <a:p>
            <a:pPr algn="l"/>
            <a:r>
              <a:rPr lang="en-GB" dirty="0"/>
              <a:t>Female MAs more anxious than male MAs</a:t>
            </a:r>
          </a:p>
        </p:txBody>
      </p:sp>
      <p:sp>
        <p:nvSpPr>
          <p:cNvPr id="5" name="TextBox 4">
            <a:extLst>
              <a:ext uri="{FF2B5EF4-FFF2-40B4-BE49-F238E27FC236}">
                <a16:creationId xmlns:a16="http://schemas.microsoft.com/office/drawing/2014/main" id="{E6ADC9B7-BE0E-4A49-B7C4-A14518EA1977}"/>
              </a:ext>
            </a:extLst>
          </p:cNvPr>
          <p:cNvSpPr txBox="1"/>
          <p:nvPr/>
        </p:nvSpPr>
        <p:spPr>
          <a:xfrm>
            <a:off x="9460131" y="6445719"/>
            <a:ext cx="48960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Source: APS, AWS</a:t>
            </a:r>
          </a:p>
        </p:txBody>
      </p:sp>
      <p:sp>
        <p:nvSpPr>
          <p:cNvPr id="13" name="Rectangle 12">
            <a:extLst>
              <a:ext uri="{FF2B5EF4-FFF2-40B4-BE49-F238E27FC236}">
                <a16:creationId xmlns:a16="http://schemas.microsoft.com/office/drawing/2014/main" id="{A77B21EB-8216-47C4-BAEF-4C7E1B022DFA}"/>
              </a:ext>
            </a:extLst>
          </p:cNvPr>
          <p:cNvSpPr/>
          <p:nvPr/>
        </p:nvSpPr>
        <p:spPr>
          <a:xfrm>
            <a:off x="9363978" y="4049465"/>
            <a:ext cx="307167" cy="250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F219BA-F3C8-4FCE-B8EB-CA4B87A76E39}"/>
              </a:ext>
            </a:extLst>
          </p:cNvPr>
          <p:cNvSpPr/>
          <p:nvPr/>
        </p:nvSpPr>
        <p:spPr>
          <a:xfrm>
            <a:off x="10240834" y="4113612"/>
            <a:ext cx="307167" cy="250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460904C-42E9-4A8B-90B4-5CCD96051183}"/>
              </a:ext>
            </a:extLst>
          </p:cNvPr>
          <p:cNvSpPr/>
          <p:nvPr/>
        </p:nvSpPr>
        <p:spPr>
          <a:xfrm>
            <a:off x="8901184" y="4198221"/>
            <a:ext cx="307167" cy="250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C290A7A-E384-4B98-B0E9-04C6592570E3}"/>
              </a:ext>
            </a:extLst>
          </p:cNvPr>
          <p:cNvSpPr/>
          <p:nvPr/>
        </p:nvSpPr>
        <p:spPr>
          <a:xfrm>
            <a:off x="9798661" y="4238441"/>
            <a:ext cx="307167" cy="250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95D93B17-35F2-4AC7-A4F7-57B3FEAE7A0A}"/>
              </a:ext>
            </a:extLst>
          </p:cNvPr>
          <p:cNvGrpSpPr/>
          <p:nvPr/>
        </p:nvGrpSpPr>
        <p:grpSpPr>
          <a:xfrm>
            <a:off x="9517561" y="1549888"/>
            <a:ext cx="2668702" cy="707886"/>
            <a:chOff x="10353250" y="1828334"/>
            <a:chExt cx="2104911" cy="707886"/>
          </a:xfrm>
        </p:grpSpPr>
        <p:sp>
          <p:nvSpPr>
            <p:cNvPr id="20" name="Rectangle 19">
              <a:extLst>
                <a:ext uri="{FF2B5EF4-FFF2-40B4-BE49-F238E27FC236}">
                  <a16:creationId xmlns:a16="http://schemas.microsoft.com/office/drawing/2014/main" id="{F2FEE9F7-F386-48E3-B3AE-E5F6E81CBF91}"/>
                </a:ext>
              </a:extLst>
            </p:cNvPr>
            <p:cNvSpPr/>
            <p:nvPr/>
          </p:nvSpPr>
          <p:spPr>
            <a:xfrm>
              <a:off x="10353250" y="2000527"/>
              <a:ext cx="285894" cy="236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60A73EB-C6DA-4D21-A936-C302E3E8A485}"/>
                </a:ext>
              </a:extLst>
            </p:cNvPr>
            <p:cNvSpPr txBox="1"/>
            <p:nvPr/>
          </p:nvSpPr>
          <p:spPr>
            <a:xfrm>
              <a:off x="10686404" y="1828334"/>
              <a:ext cx="17717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Red boxes indicate a statistically significant difference between males and females</a:t>
              </a:r>
            </a:p>
          </p:txBody>
        </p:sp>
      </p:grpSp>
      <p:sp>
        <p:nvSpPr>
          <p:cNvPr id="24" name="Title 1">
            <a:extLst>
              <a:ext uri="{FF2B5EF4-FFF2-40B4-BE49-F238E27FC236}">
                <a16:creationId xmlns:a16="http://schemas.microsoft.com/office/drawing/2014/main" id="{9CC2C5B9-CBA8-4F32-9530-0FFCA5336E44}"/>
              </a:ext>
            </a:extLst>
          </p:cNvPr>
          <p:cNvSpPr txBox="1">
            <a:spLocks/>
          </p:cNvSpPr>
          <p:nvPr/>
        </p:nvSpPr>
        <p:spPr>
          <a:xfrm>
            <a:off x="355002" y="332787"/>
            <a:ext cx="112780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p:txBody>
      </p:sp>
      <p:sp>
        <p:nvSpPr>
          <p:cNvPr id="3" name="Rectangle 2">
            <a:extLst>
              <a:ext uri="{FF2B5EF4-FFF2-40B4-BE49-F238E27FC236}">
                <a16:creationId xmlns:a16="http://schemas.microsoft.com/office/drawing/2014/main" id="{BCF62C7E-9011-40D0-A4CF-2F53B79CCF6C}"/>
              </a:ext>
            </a:extLst>
          </p:cNvPr>
          <p:cNvSpPr/>
          <p:nvPr/>
        </p:nvSpPr>
        <p:spPr>
          <a:xfrm>
            <a:off x="355002" y="226141"/>
            <a:ext cx="10735029" cy="1446550"/>
          </a:xfrm>
          <a:prstGeom prst="rect">
            <a:avLst/>
          </a:prstGeom>
        </p:spPr>
        <p:txBody>
          <a:bodyPr wrap="square">
            <a:spAutoFit/>
          </a:bodyPr>
          <a:lstStyle/>
          <a:p>
            <a:r>
              <a:rPr lang="en-GB" sz="4400" dirty="0">
                <a:solidFill>
                  <a:prstClr val="black"/>
                </a:solidFill>
                <a:latin typeface="Calibri Light" panose="020F0302020204030204"/>
                <a:ea typeface="+mj-ea"/>
                <a:cs typeface="+mj-cs"/>
              </a:rPr>
              <a:t>                                                                             - in line with the general</a:t>
            </a:r>
            <a:r>
              <a:rPr lang="en-GB" dirty="0"/>
              <a:t> </a:t>
            </a:r>
            <a:r>
              <a:rPr lang="en-GB" sz="4400" dirty="0">
                <a:solidFill>
                  <a:prstClr val="black"/>
                </a:solidFill>
                <a:latin typeface="Calibri Light" panose="020F0302020204030204"/>
                <a:ea typeface="+mj-ea"/>
                <a:cs typeface="+mj-cs"/>
              </a:rPr>
              <a:t>population</a:t>
            </a:r>
            <a:r>
              <a:rPr lang="en-GB" dirty="0"/>
              <a:t> </a:t>
            </a:r>
          </a:p>
        </p:txBody>
      </p:sp>
    </p:spTree>
    <p:extLst>
      <p:ext uri="{BB962C8B-B14F-4D97-AF65-F5344CB8AC3E}">
        <p14:creationId xmlns:p14="http://schemas.microsoft.com/office/powerpoint/2010/main" val="140774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graphicEl>
                                              <a:chart seriesIdx="2"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P spid="2" grpId="0"/>
      <p:bldP spid="13" grpId="0" animBg="1"/>
      <p:bldP spid="16" grpId="0" animBg="1"/>
      <p:bldP spid="17" grpId="0" animBg="1"/>
      <p:bldP spid="18"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1272034-65A7-4DFC-A8DB-240DC5531B24}"/>
              </a:ext>
            </a:extLst>
          </p:cNvPr>
          <p:cNvGraphicFramePr>
            <a:graphicFrameLocks/>
          </p:cNvGraphicFramePr>
          <p:nvPr>
            <p:extLst>
              <p:ext uri="{D42A27DB-BD31-4B8C-83A1-F6EECF244321}">
                <p14:modId xmlns:p14="http://schemas.microsoft.com/office/powerpoint/2010/main" val="1621960001"/>
              </p:ext>
            </p:extLst>
          </p:nvPr>
        </p:nvGraphicFramePr>
        <p:xfrm>
          <a:off x="1816222" y="1389722"/>
          <a:ext cx="8769536" cy="4870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D6603E1-9172-4621-A5A8-4D7AEA12B73C}"/>
              </a:ext>
            </a:extLst>
          </p:cNvPr>
          <p:cNvSpPr>
            <a:spLocks noGrp="1"/>
          </p:cNvSpPr>
          <p:nvPr>
            <p:ph type="title"/>
          </p:nvPr>
        </p:nvSpPr>
        <p:spPr>
          <a:xfrm>
            <a:off x="653265" y="-41471"/>
            <a:ext cx="10515600" cy="1851566"/>
          </a:xfrm>
        </p:spPr>
        <p:txBody>
          <a:bodyPr>
            <a:normAutofit/>
          </a:bodyPr>
          <a:lstStyle/>
          <a:p>
            <a:pPr algn="ctr"/>
            <a:r>
              <a:rPr lang="en-GB" dirty="0"/>
              <a:t>Work improves wellbeing </a:t>
            </a:r>
          </a:p>
        </p:txBody>
      </p:sp>
      <p:sp>
        <p:nvSpPr>
          <p:cNvPr id="5" name="Rectangle 4">
            <a:extLst>
              <a:ext uri="{FF2B5EF4-FFF2-40B4-BE49-F238E27FC236}">
                <a16:creationId xmlns:a16="http://schemas.microsoft.com/office/drawing/2014/main" id="{0535BB86-157A-4834-8439-F0F354F52053}"/>
              </a:ext>
            </a:extLst>
          </p:cNvPr>
          <p:cNvSpPr/>
          <p:nvPr/>
        </p:nvSpPr>
        <p:spPr>
          <a:xfrm>
            <a:off x="2485858" y="1534403"/>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0CA75EE-E395-4275-831D-2B7D9DB002C1}"/>
              </a:ext>
            </a:extLst>
          </p:cNvPr>
          <p:cNvSpPr/>
          <p:nvPr/>
        </p:nvSpPr>
        <p:spPr>
          <a:xfrm>
            <a:off x="3108563" y="2101279"/>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01B5AB4-6E89-401B-BC4B-C6728F8A4A54}"/>
              </a:ext>
            </a:extLst>
          </p:cNvPr>
          <p:cNvSpPr/>
          <p:nvPr/>
        </p:nvSpPr>
        <p:spPr>
          <a:xfrm>
            <a:off x="4599461" y="1488374"/>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74C56AB-A865-4AB4-B677-E2345645E72D}"/>
              </a:ext>
            </a:extLst>
          </p:cNvPr>
          <p:cNvSpPr/>
          <p:nvPr/>
        </p:nvSpPr>
        <p:spPr>
          <a:xfrm>
            <a:off x="5207682" y="1947877"/>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0A56BC-4EF9-4E2D-BA33-883DCB47F954}"/>
              </a:ext>
            </a:extLst>
          </p:cNvPr>
          <p:cNvSpPr/>
          <p:nvPr/>
        </p:nvSpPr>
        <p:spPr>
          <a:xfrm>
            <a:off x="6745472" y="1696973"/>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0E6367-AFFA-461F-AF88-E216993C1E04}"/>
              </a:ext>
            </a:extLst>
          </p:cNvPr>
          <p:cNvSpPr/>
          <p:nvPr/>
        </p:nvSpPr>
        <p:spPr>
          <a:xfrm>
            <a:off x="7344728" y="1947877"/>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5A750DBB-508C-486E-89B2-E2F489D2568C}"/>
              </a:ext>
            </a:extLst>
          </p:cNvPr>
          <p:cNvGrpSpPr/>
          <p:nvPr/>
        </p:nvGrpSpPr>
        <p:grpSpPr>
          <a:xfrm>
            <a:off x="9695554" y="1134431"/>
            <a:ext cx="2588020" cy="707886"/>
            <a:chOff x="10353250" y="1828334"/>
            <a:chExt cx="2104911" cy="707886"/>
          </a:xfrm>
        </p:grpSpPr>
        <p:sp>
          <p:nvSpPr>
            <p:cNvPr id="12" name="Rectangle 11">
              <a:extLst>
                <a:ext uri="{FF2B5EF4-FFF2-40B4-BE49-F238E27FC236}">
                  <a16:creationId xmlns:a16="http://schemas.microsoft.com/office/drawing/2014/main" id="{D447A4AC-F140-40C4-B0A2-F09CF821FA77}"/>
                </a:ext>
              </a:extLst>
            </p:cNvPr>
            <p:cNvSpPr/>
            <p:nvPr/>
          </p:nvSpPr>
          <p:spPr>
            <a:xfrm>
              <a:off x="10353250" y="2000527"/>
              <a:ext cx="285894" cy="236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DA4B548-E2EB-4D0A-BB11-A4645CC8DD27}"/>
                </a:ext>
              </a:extLst>
            </p:cNvPr>
            <p:cNvSpPr txBox="1"/>
            <p:nvPr/>
          </p:nvSpPr>
          <p:spPr>
            <a:xfrm>
              <a:off x="10686404" y="1828334"/>
              <a:ext cx="17717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Red boxes indicate a statistically significant difference between employed and unemployed</a:t>
              </a:r>
            </a:p>
          </p:txBody>
        </p:sp>
      </p:grpSp>
      <p:sp>
        <p:nvSpPr>
          <p:cNvPr id="14" name="TextBox 13">
            <a:extLst>
              <a:ext uri="{FF2B5EF4-FFF2-40B4-BE49-F238E27FC236}">
                <a16:creationId xmlns:a16="http://schemas.microsoft.com/office/drawing/2014/main" id="{66A09433-BF5A-4537-A95F-B9A8544E6EAE}"/>
              </a:ext>
            </a:extLst>
          </p:cNvPr>
          <p:cNvSpPr txBox="1"/>
          <p:nvPr/>
        </p:nvSpPr>
        <p:spPr>
          <a:xfrm>
            <a:off x="9460131" y="6445719"/>
            <a:ext cx="48960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Source: AWS</a:t>
            </a:r>
          </a:p>
        </p:txBody>
      </p:sp>
    </p:spTree>
    <p:extLst>
      <p:ext uri="{BB962C8B-B14F-4D97-AF65-F5344CB8AC3E}">
        <p14:creationId xmlns:p14="http://schemas.microsoft.com/office/powerpoint/2010/main" val="387270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2081049F-4D55-41D6-BE0A-407F82EE47D5}"/>
              </a:ext>
            </a:extLst>
          </p:cNvPr>
          <p:cNvSpPr/>
          <p:nvPr/>
        </p:nvSpPr>
        <p:spPr>
          <a:xfrm>
            <a:off x="380609" y="2411689"/>
            <a:ext cx="4287128" cy="1071782"/>
          </a:xfrm>
          <a:custGeom>
            <a:avLst/>
            <a:gdLst>
              <a:gd name="connsiteX0" fmla="*/ 0 w 4287128"/>
              <a:gd name="connsiteY0" fmla="*/ 107178 h 1071782"/>
              <a:gd name="connsiteX1" fmla="*/ 107178 w 4287128"/>
              <a:gd name="connsiteY1" fmla="*/ 0 h 1071782"/>
              <a:gd name="connsiteX2" fmla="*/ 4179950 w 4287128"/>
              <a:gd name="connsiteY2" fmla="*/ 0 h 1071782"/>
              <a:gd name="connsiteX3" fmla="*/ 4287128 w 4287128"/>
              <a:gd name="connsiteY3" fmla="*/ 107178 h 1071782"/>
              <a:gd name="connsiteX4" fmla="*/ 4287128 w 4287128"/>
              <a:gd name="connsiteY4" fmla="*/ 964604 h 1071782"/>
              <a:gd name="connsiteX5" fmla="*/ 4179950 w 4287128"/>
              <a:gd name="connsiteY5" fmla="*/ 1071782 h 1071782"/>
              <a:gd name="connsiteX6" fmla="*/ 107178 w 4287128"/>
              <a:gd name="connsiteY6" fmla="*/ 1071782 h 1071782"/>
              <a:gd name="connsiteX7" fmla="*/ 0 w 4287128"/>
              <a:gd name="connsiteY7" fmla="*/ 964604 h 1071782"/>
              <a:gd name="connsiteX8" fmla="*/ 0 w 4287128"/>
              <a:gd name="connsiteY8" fmla="*/ 107178 h 107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128" h="1071782">
                <a:moveTo>
                  <a:pt x="0" y="107178"/>
                </a:moveTo>
                <a:cubicBezTo>
                  <a:pt x="0" y="47985"/>
                  <a:pt x="47985" y="0"/>
                  <a:pt x="107178" y="0"/>
                </a:cubicBezTo>
                <a:lnTo>
                  <a:pt x="4179950" y="0"/>
                </a:lnTo>
                <a:cubicBezTo>
                  <a:pt x="4239143" y="0"/>
                  <a:pt x="4287128" y="47985"/>
                  <a:pt x="4287128" y="107178"/>
                </a:cubicBezTo>
                <a:lnTo>
                  <a:pt x="4287128" y="964604"/>
                </a:lnTo>
                <a:cubicBezTo>
                  <a:pt x="4287128" y="1023797"/>
                  <a:pt x="4239143" y="1071782"/>
                  <a:pt x="4179950" y="1071782"/>
                </a:cubicBezTo>
                <a:lnTo>
                  <a:pt x="107178" y="1071782"/>
                </a:lnTo>
                <a:cubicBezTo>
                  <a:pt x="47985" y="1071782"/>
                  <a:pt x="0" y="1023797"/>
                  <a:pt x="0" y="964604"/>
                </a:cubicBezTo>
                <a:lnTo>
                  <a:pt x="0" y="1071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731" tIns="84731" rIns="84731" bIns="84731"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panose="020F0502020204030204"/>
                <a:ea typeface="+mn-ea"/>
                <a:cs typeface="+mn-cs"/>
              </a:rPr>
              <a:t>Gained</a:t>
            </a: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300" b="0" i="0" u="none" strike="noStrike" kern="1200" cap="none" spc="0" normalizeH="0" baseline="0" noProof="0" dirty="0">
                <a:ln>
                  <a:noFill/>
                </a:ln>
                <a:solidFill>
                  <a:prstClr val="white"/>
                </a:solidFill>
                <a:effectLst/>
                <a:uLnTx/>
                <a:uFillTx/>
                <a:latin typeface="Calibri" panose="020F0502020204030204"/>
                <a:ea typeface="+mn-ea"/>
                <a:cs typeface="+mn-cs"/>
              </a:rPr>
              <a:t>Confidence</a:t>
            </a:r>
          </a:p>
        </p:txBody>
      </p:sp>
      <p:sp>
        <p:nvSpPr>
          <p:cNvPr id="42" name="Freeform: Shape 41">
            <a:extLst>
              <a:ext uri="{FF2B5EF4-FFF2-40B4-BE49-F238E27FC236}">
                <a16:creationId xmlns:a16="http://schemas.microsoft.com/office/drawing/2014/main" id="{236BEB62-6787-4102-A000-F1FE185A2161}"/>
              </a:ext>
            </a:extLst>
          </p:cNvPr>
          <p:cNvSpPr/>
          <p:nvPr/>
        </p:nvSpPr>
        <p:spPr>
          <a:xfrm>
            <a:off x="380609" y="3858595"/>
            <a:ext cx="4287128" cy="1071782"/>
          </a:xfrm>
          <a:custGeom>
            <a:avLst/>
            <a:gdLst>
              <a:gd name="connsiteX0" fmla="*/ 0 w 4287128"/>
              <a:gd name="connsiteY0" fmla="*/ 107178 h 1071782"/>
              <a:gd name="connsiteX1" fmla="*/ 107178 w 4287128"/>
              <a:gd name="connsiteY1" fmla="*/ 0 h 1071782"/>
              <a:gd name="connsiteX2" fmla="*/ 4179950 w 4287128"/>
              <a:gd name="connsiteY2" fmla="*/ 0 h 1071782"/>
              <a:gd name="connsiteX3" fmla="*/ 4287128 w 4287128"/>
              <a:gd name="connsiteY3" fmla="*/ 107178 h 1071782"/>
              <a:gd name="connsiteX4" fmla="*/ 4287128 w 4287128"/>
              <a:gd name="connsiteY4" fmla="*/ 964604 h 1071782"/>
              <a:gd name="connsiteX5" fmla="*/ 4179950 w 4287128"/>
              <a:gd name="connsiteY5" fmla="*/ 1071782 h 1071782"/>
              <a:gd name="connsiteX6" fmla="*/ 107178 w 4287128"/>
              <a:gd name="connsiteY6" fmla="*/ 1071782 h 1071782"/>
              <a:gd name="connsiteX7" fmla="*/ 0 w 4287128"/>
              <a:gd name="connsiteY7" fmla="*/ 964604 h 1071782"/>
              <a:gd name="connsiteX8" fmla="*/ 0 w 4287128"/>
              <a:gd name="connsiteY8" fmla="*/ 107178 h 107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128" h="1071782">
                <a:moveTo>
                  <a:pt x="0" y="107178"/>
                </a:moveTo>
                <a:cubicBezTo>
                  <a:pt x="0" y="47985"/>
                  <a:pt x="47985" y="0"/>
                  <a:pt x="107178" y="0"/>
                </a:cubicBezTo>
                <a:lnTo>
                  <a:pt x="4179950" y="0"/>
                </a:lnTo>
                <a:cubicBezTo>
                  <a:pt x="4239143" y="0"/>
                  <a:pt x="4287128" y="47985"/>
                  <a:pt x="4287128" y="107178"/>
                </a:cubicBezTo>
                <a:lnTo>
                  <a:pt x="4287128" y="964604"/>
                </a:lnTo>
                <a:cubicBezTo>
                  <a:pt x="4287128" y="1023797"/>
                  <a:pt x="4239143" y="1071782"/>
                  <a:pt x="4179950" y="1071782"/>
                </a:cubicBezTo>
                <a:lnTo>
                  <a:pt x="107178" y="1071782"/>
                </a:lnTo>
                <a:cubicBezTo>
                  <a:pt x="47985" y="1071782"/>
                  <a:pt x="0" y="1023797"/>
                  <a:pt x="0" y="964604"/>
                </a:cubicBezTo>
                <a:lnTo>
                  <a:pt x="0" y="10717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301" tIns="73301" rIns="73301" bIns="7330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Increased Opportunities</a:t>
            </a:r>
          </a:p>
        </p:txBody>
      </p:sp>
      <p:sp>
        <p:nvSpPr>
          <p:cNvPr id="44" name="Freeform: Shape 43">
            <a:extLst>
              <a:ext uri="{FF2B5EF4-FFF2-40B4-BE49-F238E27FC236}">
                <a16:creationId xmlns:a16="http://schemas.microsoft.com/office/drawing/2014/main" id="{5C64896F-0C81-4814-AC53-CE5D796D8F27}"/>
              </a:ext>
            </a:extLst>
          </p:cNvPr>
          <p:cNvSpPr/>
          <p:nvPr/>
        </p:nvSpPr>
        <p:spPr>
          <a:xfrm>
            <a:off x="380609" y="5305501"/>
            <a:ext cx="4287128" cy="1071782"/>
          </a:xfrm>
          <a:custGeom>
            <a:avLst/>
            <a:gdLst>
              <a:gd name="connsiteX0" fmla="*/ 0 w 4287128"/>
              <a:gd name="connsiteY0" fmla="*/ 107178 h 1071782"/>
              <a:gd name="connsiteX1" fmla="*/ 107178 w 4287128"/>
              <a:gd name="connsiteY1" fmla="*/ 0 h 1071782"/>
              <a:gd name="connsiteX2" fmla="*/ 4179950 w 4287128"/>
              <a:gd name="connsiteY2" fmla="*/ 0 h 1071782"/>
              <a:gd name="connsiteX3" fmla="*/ 4287128 w 4287128"/>
              <a:gd name="connsiteY3" fmla="*/ 107178 h 1071782"/>
              <a:gd name="connsiteX4" fmla="*/ 4287128 w 4287128"/>
              <a:gd name="connsiteY4" fmla="*/ 964604 h 1071782"/>
              <a:gd name="connsiteX5" fmla="*/ 4179950 w 4287128"/>
              <a:gd name="connsiteY5" fmla="*/ 1071782 h 1071782"/>
              <a:gd name="connsiteX6" fmla="*/ 107178 w 4287128"/>
              <a:gd name="connsiteY6" fmla="*/ 1071782 h 1071782"/>
              <a:gd name="connsiteX7" fmla="*/ 0 w 4287128"/>
              <a:gd name="connsiteY7" fmla="*/ 964604 h 1071782"/>
              <a:gd name="connsiteX8" fmla="*/ 0 w 4287128"/>
              <a:gd name="connsiteY8" fmla="*/ 107178 h 107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128" h="1071782">
                <a:moveTo>
                  <a:pt x="0" y="107178"/>
                </a:moveTo>
                <a:cubicBezTo>
                  <a:pt x="0" y="47985"/>
                  <a:pt x="47985" y="0"/>
                  <a:pt x="107178" y="0"/>
                </a:cubicBezTo>
                <a:lnTo>
                  <a:pt x="4179950" y="0"/>
                </a:lnTo>
                <a:cubicBezTo>
                  <a:pt x="4239143" y="0"/>
                  <a:pt x="4287128" y="47985"/>
                  <a:pt x="4287128" y="107178"/>
                </a:cubicBezTo>
                <a:lnTo>
                  <a:pt x="4287128" y="964604"/>
                </a:lnTo>
                <a:cubicBezTo>
                  <a:pt x="4287128" y="1023797"/>
                  <a:pt x="4239143" y="1071782"/>
                  <a:pt x="4179950" y="1071782"/>
                </a:cubicBezTo>
                <a:lnTo>
                  <a:pt x="107178" y="1071782"/>
                </a:lnTo>
                <a:cubicBezTo>
                  <a:pt x="47985" y="1071782"/>
                  <a:pt x="0" y="1023797"/>
                  <a:pt x="0" y="964604"/>
                </a:cubicBezTo>
                <a:lnTo>
                  <a:pt x="0" y="10717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301" tIns="73301" rIns="73301" bIns="7330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en-US" sz="3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Gained Knowledge</a:t>
            </a:r>
          </a:p>
        </p:txBody>
      </p:sp>
      <p:sp>
        <p:nvSpPr>
          <p:cNvPr id="31" name="TextBox 30">
            <a:extLst>
              <a:ext uri="{FF2B5EF4-FFF2-40B4-BE49-F238E27FC236}">
                <a16:creationId xmlns:a16="http://schemas.microsoft.com/office/drawing/2014/main" id="{279A398E-B46B-4355-8E14-146DED8CB96F}"/>
              </a:ext>
            </a:extLst>
          </p:cNvPr>
          <p:cNvSpPr txBox="1"/>
          <p:nvPr/>
        </p:nvSpPr>
        <p:spPr>
          <a:xfrm>
            <a:off x="105003" y="89909"/>
            <a:ext cx="1191199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n-ea"/>
                <a:cs typeface="+mn-cs"/>
              </a:rPr>
              <a:t>Do you think that participating in the MA programme has had an influence on any aspect of your wellbeing? Why?</a:t>
            </a:r>
          </a:p>
        </p:txBody>
      </p:sp>
      <p:grpSp>
        <p:nvGrpSpPr>
          <p:cNvPr id="35" name="Group 34">
            <a:extLst>
              <a:ext uri="{FF2B5EF4-FFF2-40B4-BE49-F238E27FC236}">
                <a16:creationId xmlns:a16="http://schemas.microsoft.com/office/drawing/2014/main" id="{ED6BB110-27BC-437E-B828-AC3C1E2D40C4}"/>
              </a:ext>
            </a:extLst>
          </p:cNvPr>
          <p:cNvGrpSpPr/>
          <p:nvPr/>
        </p:nvGrpSpPr>
        <p:grpSpPr>
          <a:xfrm>
            <a:off x="4966611" y="2296812"/>
            <a:ext cx="6838832" cy="1226030"/>
            <a:chOff x="5046124" y="1687212"/>
            <a:chExt cx="6838832" cy="1226030"/>
          </a:xfrm>
        </p:grpSpPr>
        <p:sp>
          <p:nvSpPr>
            <p:cNvPr id="26" name="TextBox 25">
              <a:extLst>
                <a:ext uri="{FF2B5EF4-FFF2-40B4-BE49-F238E27FC236}">
                  <a16:creationId xmlns:a16="http://schemas.microsoft.com/office/drawing/2014/main" id="{361D27CD-BBFD-4AE4-97EF-BAF209F4A745}"/>
                </a:ext>
              </a:extLst>
            </p:cNvPr>
            <p:cNvSpPr txBox="1"/>
            <p:nvPr/>
          </p:nvSpPr>
          <p:spPr>
            <a:xfrm>
              <a:off x="5113772" y="1778056"/>
              <a:ext cx="675287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Definitely, beforehand I suffered really bad depression and anxiety and never really left the house. Since starting the apprenticeship it helped my confidence and boosted my career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TextBox 26">
              <a:extLst>
                <a:ext uri="{FF2B5EF4-FFF2-40B4-BE49-F238E27FC236}">
                  <a16:creationId xmlns:a16="http://schemas.microsoft.com/office/drawing/2014/main" id="{1AAD2A79-1FF4-4E5A-8E05-09AF4B3812F6}"/>
                </a:ext>
              </a:extLst>
            </p:cNvPr>
            <p:cNvSpPr txBox="1"/>
            <p:nvPr/>
          </p:nvSpPr>
          <p:spPr>
            <a:xfrm>
              <a:off x="8422566" y="2534513"/>
              <a:ext cx="34623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Female, Business and Administration, 16-19, Level 3</a:t>
              </a:r>
            </a:p>
          </p:txBody>
        </p:sp>
        <p:sp>
          <p:nvSpPr>
            <p:cNvPr id="3" name="Speech Bubble: Rectangle 2">
              <a:extLst>
                <a:ext uri="{FF2B5EF4-FFF2-40B4-BE49-F238E27FC236}">
                  <a16:creationId xmlns:a16="http://schemas.microsoft.com/office/drawing/2014/main" id="{44EE52D3-3ABD-451E-AE4D-B0C05BAC4CAF}"/>
                </a:ext>
              </a:extLst>
            </p:cNvPr>
            <p:cNvSpPr/>
            <p:nvPr/>
          </p:nvSpPr>
          <p:spPr>
            <a:xfrm>
              <a:off x="5046124" y="1687212"/>
              <a:ext cx="6820527" cy="1226030"/>
            </a:xfrm>
            <a:prstGeom prst="wedgeRectCallout">
              <a:avLst/>
            </a:prstGeom>
            <a:noFill/>
            <a:ln w="28575">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233BFD1C-4374-4678-9B29-4529A4D50124}"/>
              </a:ext>
            </a:extLst>
          </p:cNvPr>
          <p:cNvGrpSpPr/>
          <p:nvPr/>
        </p:nvGrpSpPr>
        <p:grpSpPr>
          <a:xfrm>
            <a:off x="4966612" y="3796707"/>
            <a:ext cx="6838831" cy="1226030"/>
            <a:chOff x="5046125" y="3187107"/>
            <a:chExt cx="6838831" cy="1226030"/>
          </a:xfrm>
        </p:grpSpPr>
        <p:sp>
          <p:nvSpPr>
            <p:cNvPr id="23" name="TextBox 22">
              <a:extLst>
                <a:ext uri="{FF2B5EF4-FFF2-40B4-BE49-F238E27FC236}">
                  <a16:creationId xmlns:a16="http://schemas.microsoft.com/office/drawing/2014/main" id="{9F798691-AA4B-43E1-9573-83D1AF9B7460}"/>
                </a:ext>
              </a:extLst>
            </p:cNvPr>
            <p:cNvSpPr txBox="1"/>
            <p:nvPr/>
          </p:nvSpPr>
          <p:spPr>
            <a:xfrm>
              <a:off x="5113771" y="3333085"/>
              <a:ext cx="67528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“Yes, if I didn’t have this SVQ then I wouldn’t have had my trade and now the world is my oyster and I can do anything.”  </a:t>
              </a:r>
            </a:p>
          </p:txBody>
        </p:sp>
        <p:sp>
          <p:nvSpPr>
            <p:cNvPr id="24" name="TextBox 23">
              <a:extLst>
                <a:ext uri="{FF2B5EF4-FFF2-40B4-BE49-F238E27FC236}">
                  <a16:creationId xmlns:a16="http://schemas.microsoft.com/office/drawing/2014/main" id="{0F6AB2F4-6576-4CB2-B512-158FFC6C797F}"/>
                </a:ext>
              </a:extLst>
            </p:cNvPr>
            <p:cNvSpPr txBox="1"/>
            <p:nvPr/>
          </p:nvSpPr>
          <p:spPr>
            <a:xfrm>
              <a:off x="8104897" y="4069773"/>
              <a:ext cx="378005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Male, Roofing Occupations (Construction), 20-24, Level 3</a:t>
              </a:r>
            </a:p>
          </p:txBody>
        </p:sp>
        <p:sp>
          <p:nvSpPr>
            <p:cNvPr id="32" name="Speech Bubble: Rectangle 31">
              <a:extLst>
                <a:ext uri="{FF2B5EF4-FFF2-40B4-BE49-F238E27FC236}">
                  <a16:creationId xmlns:a16="http://schemas.microsoft.com/office/drawing/2014/main" id="{33AC1F57-0DCC-4FE8-9658-3C9A9D8D0307}"/>
                </a:ext>
              </a:extLst>
            </p:cNvPr>
            <p:cNvSpPr/>
            <p:nvPr/>
          </p:nvSpPr>
          <p:spPr>
            <a:xfrm>
              <a:off x="5046125" y="3187107"/>
              <a:ext cx="6820525" cy="1226030"/>
            </a:xfrm>
            <a:prstGeom prst="wedgeRectCallout">
              <a:avLst/>
            </a:prstGeom>
            <a:noFill/>
            <a:ln w="28575">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ED27E514-A4A6-40B5-A659-E4FD62410530}"/>
              </a:ext>
            </a:extLst>
          </p:cNvPr>
          <p:cNvGrpSpPr/>
          <p:nvPr/>
        </p:nvGrpSpPr>
        <p:grpSpPr>
          <a:xfrm>
            <a:off x="4966612" y="5266856"/>
            <a:ext cx="6838831" cy="1226030"/>
            <a:chOff x="5046125" y="4657256"/>
            <a:chExt cx="6838831" cy="1226030"/>
          </a:xfrm>
        </p:grpSpPr>
        <p:sp>
          <p:nvSpPr>
            <p:cNvPr id="29" name="TextBox 28">
              <a:extLst>
                <a:ext uri="{FF2B5EF4-FFF2-40B4-BE49-F238E27FC236}">
                  <a16:creationId xmlns:a16="http://schemas.microsoft.com/office/drawing/2014/main" id="{1AECF769-F619-445C-8942-B4167347FB7C}"/>
                </a:ext>
              </a:extLst>
            </p:cNvPr>
            <p:cNvSpPr txBox="1"/>
            <p:nvPr/>
          </p:nvSpPr>
          <p:spPr>
            <a:xfrm>
              <a:off x="5113772" y="4723924"/>
              <a:ext cx="675287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has been a good experience and has put me in a good position in life. The skills I have gained from the MA and afterwards has given me a better idea of what I want to do with my life in future.”</a:t>
              </a:r>
            </a:p>
          </p:txBody>
        </p:sp>
        <p:sp>
          <p:nvSpPr>
            <p:cNvPr id="30" name="TextBox 29">
              <a:extLst>
                <a:ext uri="{FF2B5EF4-FFF2-40B4-BE49-F238E27FC236}">
                  <a16:creationId xmlns:a16="http://schemas.microsoft.com/office/drawing/2014/main" id="{66C920B8-3E68-411D-97E9-E4D3AD5B9640}"/>
                </a:ext>
              </a:extLst>
            </p:cNvPr>
            <p:cNvSpPr txBox="1"/>
            <p:nvPr/>
          </p:nvSpPr>
          <p:spPr>
            <a:xfrm>
              <a:off x="8515032" y="5508346"/>
              <a:ext cx="320267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Male, Creative and Digital Media, 20-24, Level 3</a:t>
              </a:r>
            </a:p>
          </p:txBody>
        </p:sp>
        <p:sp>
          <p:nvSpPr>
            <p:cNvPr id="33" name="Speech Bubble: Rectangle 32">
              <a:extLst>
                <a:ext uri="{FF2B5EF4-FFF2-40B4-BE49-F238E27FC236}">
                  <a16:creationId xmlns:a16="http://schemas.microsoft.com/office/drawing/2014/main" id="{6C1D5533-76D3-41DB-8615-367ADB2F98BE}"/>
                </a:ext>
              </a:extLst>
            </p:cNvPr>
            <p:cNvSpPr/>
            <p:nvPr/>
          </p:nvSpPr>
          <p:spPr>
            <a:xfrm>
              <a:off x="5046125" y="4657256"/>
              <a:ext cx="6838831" cy="1226030"/>
            </a:xfrm>
            <a:prstGeom prst="wedgeRectCallout">
              <a:avLst/>
            </a:prstGeom>
            <a:noFill/>
            <a:ln w="28575">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28A220D9-BF1F-4709-9FAE-25ADE013710A}"/>
              </a:ext>
            </a:extLst>
          </p:cNvPr>
          <p:cNvSpPr txBox="1"/>
          <p:nvPr/>
        </p:nvSpPr>
        <p:spPr>
          <a:xfrm>
            <a:off x="105003" y="1524663"/>
            <a:ext cx="12192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Light" panose="020F0302020204030204"/>
                <a:ea typeface="+mn-ea"/>
                <a:cs typeface="+mn-cs"/>
              </a:rPr>
              <a:t>The vast majority of responses showed high levels of attribution and positive effects on wellbeing.</a:t>
            </a:r>
          </a:p>
        </p:txBody>
      </p:sp>
    </p:spTree>
    <p:extLst>
      <p:ext uri="{BB962C8B-B14F-4D97-AF65-F5344CB8AC3E}">
        <p14:creationId xmlns:p14="http://schemas.microsoft.com/office/powerpoint/2010/main" val="354515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CCDECE63-A68B-4E56-9647-4A49A9EB3873}"/>
              </a:ext>
            </a:extLst>
          </p:cNvPr>
          <p:cNvSpPr/>
          <p:nvPr/>
        </p:nvSpPr>
        <p:spPr>
          <a:xfrm>
            <a:off x="373183" y="3394145"/>
            <a:ext cx="3494919" cy="1519544"/>
          </a:xfrm>
          <a:custGeom>
            <a:avLst/>
            <a:gdLst>
              <a:gd name="connsiteX0" fmla="*/ 0 w 3494919"/>
              <a:gd name="connsiteY0" fmla="*/ 87373 h 873729"/>
              <a:gd name="connsiteX1" fmla="*/ 87373 w 3494919"/>
              <a:gd name="connsiteY1" fmla="*/ 0 h 873729"/>
              <a:gd name="connsiteX2" fmla="*/ 3407546 w 3494919"/>
              <a:gd name="connsiteY2" fmla="*/ 0 h 873729"/>
              <a:gd name="connsiteX3" fmla="*/ 3494919 w 3494919"/>
              <a:gd name="connsiteY3" fmla="*/ 87373 h 873729"/>
              <a:gd name="connsiteX4" fmla="*/ 3494919 w 3494919"/>
              <a:gd name="connsiteY4" fmla="*/ 786356 h 873729"/>
              <a:gd name="connsiteX5" fmla="*/ 3407546 w 3494919"/>
              <a:gd name="connsiteY5" fmla="*/ 873729 h 873729"/>
              <a:gd name="connsiteX6" fmla="*/ 87373 w 3494919"/>
              <a:gd name="connsiteY6" fmla="*/ 873729 h 873729"/>
              <a:gd name="connsiteX7" fmla="*/ 0 w 3494919"/>
              <a:gd name="connsiteY7" fmla="*/ 786356 h 873729"/>
              <a:gd name="connsiteX8" fmla="*/ 0 w 3494919"/>
              <a:gd name="connsiteY8" fmla="*/ 87373 h 8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919" h="873729">
                <a:moveTo>
                  <a:pt x="0" y="87373"/>
                </a:moveTo>
                <a:cubicBezTo>
                  <a:pt x="0" y="39118"/>
                  <a:pt x="39118" y="0"/>
                  <a:pt x="87373" y="0"/>
                </a:cubicBezTo>
                <a:lnTo>
                  <a:pt x="3407546" y="0"/>
                </a:lnTo>
                <a:cubicBezTo>
                  <a:pt x="3455801" y="0"/>
                  <a:pt x="3494919" y="39118"/>
                  <a:pt x="3494919" y="87373"/>
                </a:cubicBezTo>
                <a:lnTo>
                  <a:pt x="3494919" y="786356"/>
                </a:lnTo>
                <a:cubicBezTo>
                  <a:pt x="3494919" y="834611"/>
                  <a:pt x="3455801" y="873729"/>
                  <a:pt x="3407546" y="873729"/>
                </a:cubicBezTo>
                <a:lnTo>
                  <a:pt x="87373" y="873729"/>
                </a:lnTo>
                <a:cubicBezTo>
                  <a:pt x="39118" y="873729"/>
                  <a:pt x="0" y="834611"/>
                  <a:pt x="0" y="786356"/>
                </a:cubicBezTo>
                <a:lnTo>
                  <a:pt x="0" y="87373"/>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881" tIns="59881" rIns="59881" bIns="59881"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Required Qualification</a:t>
            </a:r>
          </a:p>
        </p:txBody>
      </p:sp>
      <p:sp>
        <p:nvSpPr>
          <p:cNvPr id="11" name="TextBox 10">
            <a:extLst>
              <a:ext uri="{FF2B5EF4-FFF2-40B4-BE49-F238E27FC236}">
                <a16:creationId xmlns:a16="http://schemas.microsoft.com/office/drawing/2014/main" id="{F142448A-2D19-41CF-950B-7229404317CF}"/>
              </a:ext>
            </a:extLst>
          </p:cNvPr>
          <p:cNvSpPr txBox="1"/>
          <p:nvPr/>
        </p:nvSpPr>
        <p:spPr>
          <a:xfrm>
            <a:off x="105003" y="89909"/>
            <a:ext cx="1191199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n-ea"/>
                <a:cs typeface="+mn-cs"/>
              </a:rPr>
              <a:t>Do you think that participating in the MA programme has had an influence on any aspect of your wellbeing? Why?</a:t>
            </a:r>
          </a:p>
        </p:txBody>
      </p:sp>
      <p:grpSp>
        <p:nvGrpSpPr>
          <p:cNvPr id="3" name="Group 2">
            <a:extLst>
              <a:ext uri="{FF2B5EF4-FFF2-40B4-BE49-F238E27FC236}">
                <a16:creationId xmlns:a16="http://schemas.microsoft.com/office/drawing/2014/main" id="{065FF516-B130-4AD9-B6BA-8274596254FF}"/>
              </a:ext>
            </a:extLst>
          </p:cNvPr>
          <p:cNvGrpSpPr/>
          <p:nvPr/>
        </p:nvGrpSpPr>
        <p:grpSpPr>
          <a:xfrm>
            <a:off x="4428835" y="3540902"/>
            <a:ext cx="6820527" cy="1226030"/>
            <a:chOff x="5046124" y="1687212"/>
            <a:chExt cx="6820527" cy="1226030"/>
          </a:xfrm>
        </p:grpSpPr>
        <p:sp>
          <p:nvSpPr>
            <p:cNvPr id="6" name="TextBox 5">
              <a:extLst>
                <a:ext uri="{FF2B5EF4-FFF2-40B4-BE49-F238E27FC236}">
                  <a16:creationId xmlns:a16="http://schemas.microsoft.com/office/drawing/2014/main" id="{07F81A14-6A2D-45F3-9405-87E3A8B086DB}"/>
                </a:ext>
              </a:extLst>
            </p:cNvPr>
            <p:cNvSpPr txBox="1"/>
            <p:nvPr/>
          </p:nvSpPr>
          <p:spPr>
            <a:xfrm>
              <a:off x="5102538" y="1747654"/>
              <a:ext cx="6671645"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If someone is new to the industry and younger then it is great to gain an MA, but I’m older and have been in the industry for years and already have the skills required. I just required the qualification to show this”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1F9544-045C-4F61-A466-DFCBFCF683B1}"/>
                </a:ext>
              </a:extLst>
            </p:cNvPr>
            <p:cNvSpPr txBox="1"/>
            <p:nvPr/>
          </p:nvSpPr>
          <p:spPr>
            <a:xfrm>
              <a:off x="9469784" y="2547873"/>
              <a:ext cx="23043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Male, Hospitality, 25+, Level 3</a:t>
              </a:r>
            </a:p>
          </p:txBody>
        </p:sp>
        <p:sp>
          <p:nvSpPr>
            <p:cNvPr id="15" name="Speech Bubble: Rectangle 14">
              <a:extLst>
                <a:ext uri="{FF2B5EF4-FFF2-40B4-BE49-F238E27FC236}">
                  <a16:creationId xmlns:a16="http://schemas.microsoft.com/office/drawing/2014/main" id="{6D7B3483-C085-4170-B565-11F92751763A}"/>
                </a:ext>
              </a:extLst>
            </p:cNvPr>
            <p:cNvSpPr/>
            <p:nvPr/>
          </p:nvSpPr>
          <p:spPr>
            <a:xfrm>
              <a:off x="5046124" y="1687212"/>
              <a:ext cx="6820527" cy="1226030"/>
            </a:xfrm>
            <a:prstGeom prst="wedgeRectCallout">
              <a:avLst/>
            </a:prstGeom>
            <a:noFill/>
            <a:ln w="28575">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C69932BF-2D9B-4407-8CB6-F5CEA4E57B37}"/>
              </a:ext>
            </a:extLst>
          </p:cNvPr>
          <p:cNvSpPr txBox="1"/>
          <p:nvPr/>
        </p:nvSpPr>
        <p:spPr>
          <a:xfrm>
            <a:off x="373183" y="1623350"/>
            <a:ext cx="12192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Light" panose="020F0302020204030204"/>
                <a:ea typeface="+mn-ea"/>
                <a:cs typeface="+mn-cs"/>
              </a:rPr>
              <a:t>However, a minority of the responses were slightly more negative…</a:t>
            </a:r>
          </a:p>
        </p:txBody>
      </p:sp>
    </p:spTree>
    <p:extLst>
      <p:ext uri="{BB962C8B-B14F-4D97-AF65-F5344CB8AC3E}">
        <p14:creationId xmlns:p14="http://schemas.microsoft.com/office/powerpoint/2010/main" val="19887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7E4A7C36-572A-4BB3-940A-6C45CAFFFE8E}"/>
              </a:ext>
            </a:extLst>
          </p:cNvPr>
          <p:cNvGraphicFramePr>
            <a:graphicFrameLocks/>
          </p:cNvGraphicFramePr>
          <p:nvPr>
            <p:extLst>
              <p:ext uri="{D42A27DB-BD31-4B8C-83A1-F6EECF244321}">
                <p14:modId xmlns:p14="http://schemas.microsoft.com/office/powerpoint/2010/main" val="4266995365"/>
              </p:ext>
            </p:extLst>
          </p:nvPr>
        </p:nvGraphicFramePr>
        <p:xfrm>
          <a:off x="1133629" y="1630616"/>
          <a:ext cx="9096407" cy="48168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D6603E1-9172-4621-A5A8-4D7AEA12B73C}"/>
              </a:ext>
            </a:extLst>
          </p:cNvPr>
          <p:cNvSpPr>
            <a:spLocks noGrp="1"/>
          </p:cNvSpPr>
          <p:nvPr>
            <p:ph type="title"/>
          </p:nvPr>
        </p:nvSpPr>
        <p:spPr>
          <a:xfrm>
            <a:off x="164593" y="67731"/>
            <a:ext cx="11836106" cy="1688962"/>
          </a:xfrm>
        </p:spPr>
        <p:txBody>
          <a:bodyPr>
            <a:normAutofit fontScale="90000"/>
          </a:bodyPr>
          <a:lstStyle/>
          <a:p>
            <a:pPr algn="l"/>
            <a:r>
              <a:rPr lang="en-GB" dirty="0"/>
              <a:t>High levels of personal and career development have been reported – which increase the longer individuals have left the programme</a:t>
            </a:r>
          </a:p>
        </p:txBody>
      </p:sp>
      <p:sp>
        <p:nvSpPr>
          <p:cNvPr id="5" name="TextBox 4">
            <a:extLst>
              <a:ext uri="{FF2B5EF4-FFF2-40B4-BE49-F238E27FC236}">
                <a16:creationId xmlns:a16="http://schemas.microsoft.com/office/drawing/2014/main" id="{C00C0261-514D-45AE-BA62-02EB7C7EDB15}"/>
              </a:ext>
            </a:extLst>
          </p:cNvPr>
          <p:cNvSpPr txBox="1"/>
          <p:nvPr/>
        </p:nvSpPr>
        <p:spPr>
          <a:xfrm>
            <a:off x="10160596" y="6447437"/>
            <a:ext cx="184010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Source: AWS, MA Outcomes</a:t>
            </a:r>
          </a:p>
        </p:txBody>
      </p:sp>
      <p:sp>
        <p:nvSpPr>
          <p:cNvPr id="8" name="Rectangle 7">
            <a:extLst>
              <a:ext uri="{FF2B5EF4-FFF2-40B4-BE49-F238E27FC236}">
                <a16:creationId xmlns:a16="http://schemas.microsoft.com/office/drawing/2014/main" id="{51A5D55E-67AE-48AD-A034-67B261C756CC}"/>
              </a:ext>
            </a:extLst>
          </p:cNvPr>
          <p:cNvSpPr/>
          <p:nvPr/>
        </p:nvSpPr>
        <p:spPr>
          <a:xfrm>
            <a:off x="2124478" y="2913622"/>
            <a:ext cx="396117" cy="282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9F4392E-3ABA-487B-8D75-8EEE18C3E24C}"/>
              </a:ext>
            </a:extLst>
          </p:cNvPr>
          <p:cNvSpPr/>
          <p:nvPr/>
        </p:nvSpPr>
        <p:spPr>
          <a:xfrm>
            <a:off x="2963665" y="2302836"/>
            <a:ext cx="396117" cy="282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1BA729E-DA1F-4019-B9F9-147910395B58}"/>
              </a:ext>
            </a:extLst>
          </p:cNvPr>
          <p:cNvSpPr/>
          <p:nvPr/>
        </p:nvSpPr>
        <p:spPr>
          <a:xfrm>
            <a:off x="5050240" y="3888425"/>
            <a:ext cx="396117" cy="282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0C78982-45CD-4167-9639-2327BB7E97CD}"/>
              </a:ext>
            </a:extLst>
          </p:cNvPr>
          <p:cNvSpPr/>
          <p:nvPr/>
        </p:nvSpPr>
        <p:spPr>
          <a:xfrm>
            <a:off x="5887485" y="3112643"/>
            <a:ext cx="396117" cy="282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AF6B0B4F-D08B-417A-BE4E-1947B19C4CC0}"/>
              </a:ext>
            </a:extLst>
          </p:cNvPr>
          <p:cNvGrpSpPr/>
          <p:nvPr/>
        </p:nvGrpSpPr>
        <p:grpSpPr>
          <a:xfrm>
            <a:off x="10087089" y="1878555"/>
            <a:ext cx="2104911" cy="707886"/>
            <a:chOff x="10353250" y="1828334"/>
            <a:chExt cx="2104911" cy="707886"/>
          </a:xfrm>
        </p:grpSpPr>
        <p:sp>
          <p:nvSpPr>
            <p:cNvPr id="17" name="Rectangle 16">
              <a:extLst>
                <a:ext uri="{FF2B5EF4-FFF2-40B4-BE49-F238E27FC236}">
                  <a16:creationId xmlns:a16="http://schemas.microsoft.com/office/drawing/2014/main" id="{C8632397-73C5-49A4-9242-7E4FEA9032E6}"/>
                </a:ext>
              </a:extLst>
            </p:cNvPr>
            <p:cNvSpPr/>
            <p:nvPr/>
          </p:nvSpPr>
          <p:spPr>
            <a:xfrm>
              <a:off x="10353250" y="2000527"/>
              <a:ext cx="285894" cy="236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242157C-AAA9-408D-99E8-01850849D808}"/>
                </a:ext>
              </a:extLst>
            </p:cNvPr>
            <p:cNvSpPr txBox="1"/>
            <p:nvPr/>
          </p:nvSpPr>
          <p:spPr>
            <a:xfrm>
              <a:off x="10686404" y="1828334"/>
              <a:ext cx="17717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Red boxes indicate a statistically significant difference between two surveys</a:t>
              </a:r>
            </a:p>
          </p:txBody>
        </p:sp>
      </p:grpSp>
    </p:spTree>
    <p:extLst>
      <p:ext uri="{BB962C8B-B14F-4D97-AF65-F5344CB8AC3E}">
        <p14:creationId xmlns:p14="http://schemas.microsoft.com/office/powerpoint/2010/main" val="37756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chart seriesIdx="-4" categoryIdx="0"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chart seriesIdx="-4" categoryIdx="1"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category"/>
        </p:bldSub>
      </p:bldGraphic>
      <p:bldP spid="8"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1827-7DE7-45B2-9350-415448A7806E}"/>
              </a:ext>
            </a:extLst>
          </p:cNvPr>
          <p:cNvSpPr>
            <a:spLocks noGrp="1"/>
          </p:cNvSpPr>
          <p:nvPr>
            <p:ph type="title"/>
          </p:nvPr>
        </p:nvSpPr>
        <p:spPr/>
        <p:txBody>
          <a:bodyPr/>
          <a:lstStyle/>
          <a:p>
            <a:r>
              <a:rPr lang="en-GB" dirty="0"/>
              <a:t>What’s next?</a:t>
            </a:r>
          </a:p>
        </p:txBody>
      </p:sp>
      <p:sp>
        <p:nvSpPr>
          <p:cNvPr id="3" name="Content Placeholder 2">
            <a:extLst>
              <a:ext uri="{FF2B5EF4-FFF2-40B4-BE49-F238E27FC236}">
                <a16:creationId xmlns:a16="http://schemas.microsoft.com/office/drawing/2014/main" id="{B6D1A539-F7D4-47A6-93C9-16DF4B8062B9}"/>
              </a:ext>
            </a:extLst>
          </p:cNvPr>
          <p:cNvSpPr>
            <a:spLocks noGrp="1"/>
          </p:cNvSpPr>
          <p:nvPr>
            <p:ph idx="1"/>
          </p:nvPr>
        </p:nvSpPr>
        <p:spPr>
          <a:xfrm>
            <a:off x="838200" y="1825625"/>
            <a:ext cx="10515600" cy="4351338"/>
          </a:xfrm>
        </p:spPr>
        <p:txBody>
          <a:bodyPr>
            <a:normAutofit/>
          </a:bodyPr>
          <a:lstStyle/>
          <a:p>
            <a:r>
              <a:rPr lang="en-GB" dirty="0"/>
              <a:t>Further insight and analysis into the results</a:t>
            </a:r>
          </a:p>
          <a:p>
            <a:pPr lvl="1"/>
            <a:r>
              <a:rPr lang="en-GB" dirty="0"/>
              <a:t>Investigate sub-groups in the data</a:t>
            </a:r>
          </a:p>
          <a:p>
            <a:pPr lvl="1"/>
            <a:r>
              <a:rPr lang="en-GB" dirty="0"/>
              <a:t>Drivers of wellbeing</a:t>
            </a:r>
          </a:p>
          <a:p>
            <a:r>
              <a:rPr lang="en-GB" dirty="0"/>
              <a:t>Series of Focus Groups to find out the ‘why’</a:t>
            </a:r>
          </a:p>
          <a:p>
            <a:pPr lvl="1"/>
            <a:r>
              <a:rPr lang="en-GB" dirty="0"/>
              <a:t>Completed in-house</a:t>
            </a:r>
          </a:p>
          <a:p>
            <a:pPr lvl="1"/>
            <a:r>
              <a:rPr lang="en-GB" dirty="0"/>
              <a:t>Focus on speaking to under-represented groups</a:t>
            </a:r>
          </a:p>
        </p:txBody>
      </p:sp>
    </p:spTree>
    <p:extLst>
      <p:ext uri="{BB962C8B-B14F-4D97-AF65-F5344CB8AC3E}">
        <p14:creationId xmlns:p14="http://schemas.microsoft.com/office/powerpoint/2010/main" val="414624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9EE2D-CC69-6D43-80E8-B3245FD0D831}"/>
              </a:ext>
            </a:extLst>
          </p:cNvPr>
          <p:cNvPicPr>
            <a:picLocks noChangeAspect="1"/>
          </p:cNvPicPr>
          <p:nvPr/>
        </p:nvPicPr>
        <p:blipFill rotWithShape="1">
          <a:blip r:embed="rId3">
            <a:extLst>
              <a:ext uri="{28A0092B-C50C-407E-A947-70E740481C1C}">
                <a14:useLocalDpi xmlns:a14="http://schemas.microsoft.com/office/drawing/2010/main" val="0"/>
              </a:ext>
            </a:extLst>
          </a:blip>
          <a:srcRect l="590" t="5592" b="10531"/>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8574B73-83E4-054A-B73E-A87B373F1DAE}"/>
              </a:ext>
            </a:extLst>
          </p:cNvPr>
          <p:cNvSpPr/>
          <p:nvPr/>
        </p:nvSpPr>
        <p:spPr>
          <a:xfrm rot="5400000">
            <a:off x="2255718" y="-2255715"/>
            <a:ext cx="6867772" cy="11379203"/>
          </a:xfrm>
          <a:prstGeom prst="rect">
            <a:avLst/>
          </a:prstGeom>
          <a:gradFill>
            <a:gsLst>
              <a:gs pos="0">
                <a:srgbClr val="08A6B3">
                  <a:lumMod val="86000"/>
                </a:srgbClr>
              </a:gs>
              <a:gs pos="100000">
                <a:srgbClr val="394B69">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F2ECBF7-795A-4CF8-AEFC-D96E26A301F8}"/>
              </a:ext>
            </a:extLst>
          </p:cNvPr>
          <p:cNvSpPr>
            <a:spLocks noGrp="1"/>
          </p:cNvSpPr>
          <p:nvPr>
            <p:ph type="title"/>
          </p:nvPr>
        </p:nvSpPr>
        <p:spPr>
          <a:xfrm>
            <a:off x="226567" y="3351536"/>
            <a:ext cx="8460233" cy="1106423"/>
          </a:xfrm>
        </p:spPr>
        <p:txBody>
          <a:bodyPr>
            <a:noAutofit/>
          </a:bodyPr>
          <a:lstStyle/>
          <a:p>
            <a:pPr>
              <a:lnSpc>
                <a:spcPts val="5333"/>
              </a:lnSpc>
            </a:pPr>
            <a:br>
              <a:rPr lang="en-GB" sz="4267" dirty="0"/>
            </a:br>
            <a:r>
              <a:rPr lang="en-GB" sz="4267" dirty="0"/>
              <a:t>Measuring the Wider Impacts</a:t>
            </a:r>
            <a:br>
              <a:rPr lang="en-GB" sz="4267" dirty="0"/>
            </a:br>
            <a:r>
              <a:rPr lang="en-GB" sz="4267" dirty="0"/>
              <a:t>of Apprenticeships</a:t>
            </a:r>
          </a:p>
        </p:txBody>
      </p:sp>
      <p:sp>
        <p:nvSpPr>
          <p:cNvPr id="3" name="Text Placeholder 2">
            <a:extLst>
              <a:ext uri="{FF2B5EF4-FFF2-40B4-BE49-F238E27FC236}">
                <a16:creationId xmlns:a16="http://schemas.microsoft.com/office/drawing/2014/main" id="{470DBBEE-3B5D-44DE-8C90-26E05650F4AE}"/>
              </a:ext>
            </a:extLst>
          </p:cNvPr>
          <p:cNvSpPr>
            <a:spLocks noGrp="1"/>
          </p:cNvSpPr>
          <p:nvPr>
            <p:ph type="body" sz="quarter" idx="10"/>
          </p:nvPr>
        </p:nvSpPr>
        <p:spPr>
          <a:xfrm>
            <a:off x="300755" y="1719766"/>
            <a:ext cx="2447733" cy="427831"/>
          </a:xfrm>
        </p:spPr>
        <p:txBody>
          <a:bodyPr/>
          <a:lstStyle/>
          <a:p>
            <a:r>
              <a:rPr lang="en-GB" sz="1600" dirty="0"/>
              <a:t>Friday</a:t>
            </a:r>
          </a:p>
          <a:p>
            <a:r>
              <a:rPr lang="en-GB" sz="1600" b="0" dirty="0"/>
              <a:t>6 July 2018</a:t>
            </a:r>
          </a:p>
        </p:txBody>
      </p:sp>
      <p:sp>
        <p:nvSpPr>
          <p:cNvPr id="4" name="Text Placeholder 3">
            <a:extLst>
              <a:ext uri="{FF2B5EF4-FFF2-40B4-BE49-F238E27FC236}">
                <a16:creationId xmlns:a16="http://schemas.microsoft.com/office/drawing/2014/main" id="{83207070-AF55-4E6B-8B6F-6B673E618C07}"/>
              </a:ext>
            </a:extLst>
          </p:cNvPr>
          <p:cNvSpPr>
            <a:spLocks noGrp="1"/>
          </p:cNvSpPr>
          <p:nvPr>
            <p:ph type="body" sz="quarter" idx="11"/>
          </p:nvPr>
        </p:nvSpPr>
        <p:spPr>
          <a:xfrm>
            <a:off x="-162202" y="2390772"/>
            <a:ext cx="4469026" cy="507112"/>
          </a:xfrm>
        </p:spPr>
        <p:txBody>
          <a:bodyPr/>
          <a:lstStyle/>
          <a:p>
            <a:pPr indent="0">
              <a:spcBef>
                <a:spcPts val="0"/>
              </a:spcBef>
            </a:pPr>
            <a:r>
              <a:rPr lang="en-GB" sz="1467" dirty="0"/>
              <a:t>Education and Employer’s Conference</a:t>
            </a:r>
            <a:endParaRPr lang="en-GB" sz="1467" b="0" dirty="0"/>
          </a:p>
        </p:txBody>
      </p:sp>
      <p:sp>
        <p:nvSpPr>
          <p:cNvPr id="12" name="Rectangle 11">
            <a:extLst>
              <a:ext uri="{FF2B5EF4-FFF2-40B4-BE49-F238E27FC236}">
                <a16:creationId xmlns:a16="http://schemas.microsoft.com/office/drawing/2014/main" id="{20481821-AD02-674A-BA6D-BBFD6ECD74DA}"/>
              </a:ext>
            </a:extLst>
          </p:cNvPr>
          <p:cNvSpPr/>
          <p:nvPr/>
        </p:nvSpPr>
        <p:spPr>
          <a:xfrm>
            <a:off x="0" y="5913120"/>
            <a:ext cx="12192000" cy="952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11619420-76BA-B447-8203-E28041164CBE}"/>
              </a:ext>
            </a:extLst>
          </p:cNvPr>
          <p:cNvPicPr>
            <a:picLocks noChangeAspect="1" noChangeArrowheads="1"/>
          </p:cNvPicPr>
          <p:nvPr/>
        </p:nvPicPr>
        <p:blipFill rotWithShape="1">
          <a:blip r:embed="rId4" cstate="print"/>
          <a:srcRect l="7235" t="75734" r="68699" b="5938"/>
          <a:stretch/>
        </p:blipFill>
        <p:spPr bwMode="auto">
          <a:xfrm>
            <a:off x="1764259" y="5912770"/>
            <a:ext cx="2372007" cy="954651"/>
          </a:xfrm>
          <a:prstGeom prst="rect">
            <a:avLst/>
          </a:prstGeom>
          <a:noFill/>
          <a:ln w="9525">
            <a:noFill/>
            <a:miter lim="800000"/>
            <a:headEnd/>
            <a:tailEnd/>
          </a:ln>
          <a:effectLst/>
        </p:spPr>
      </p:pic>
      <p:sp>
        <p:nvSpPr>
          <p:cNvPr id="10" name="Text Placeholder 3">
            <a:extLst>
              <a:ext uri="{FF2B5EF4-FFF2-40B4-BE49-F238E27FC236}">
                <a16:creationId xmlns:a16="http://schemas.microsoft.com/office/drawing/2014/main" id="{0E8C995C-A321-466B-B195-45DEE28163E6}"/>
              </a:ext>
            </a:extLst>
          </p:cNvPr>
          <p:cNvSpPr>
            <a:spLocks noGrp="1"/>
          </p:cNvSpPr>
          <p:nvPr>
            <p:ph type="body" sz="quarter" idx="11"/>
          </p:nvPr>
        </p:nvSpPr>
        <p:spPr>
          <a:xfrm>
            <a:off x="9858107" y="5215446"/>
            <a:ext cx="2206388" cy="590993"/>
          </a:xfrm>
        </p:spPr>
        <p:txBody>
          <a:bodyPr/>
          <a:lstStyle/>
          <a:p>
            <a:pPr indent="0">
              <a:spcBef>
                <a:spcPts val="0"/>
              </a:spcBef>
            </a:pPr>
            <a:r>
              <a:rPr lang="en-GB" sz="1467" dirty="0"/>
              <a:t>Dr Patrick Watt</a:t>
            </a:r>
          </a:p>
          <a:p>
            <a:pPr indent="0">
              <a:spcBef>
                <a:spcPts val="0"/>
              </a:spcBef>
            </a:pPr>
            <a:r>
              <a:rPr lang="en-GB" sz="1467" dirty="0"/>
              <a:t>Gillian Wylie</a:t>
            </a:r>
          </a:p>
        </p:txBody>
      </p:sp>
      <p:pic>
        <p:nvPicPr>
          <p:cNvPr id="7" name="Picture 6">
            <a:extLst>
              <a:ext uri="{FF2B5EF4-FFF2-40B4-BE49-F238E27FC236}">
                <a16:creationId xmlns:a16="http://schemas.microsoft.com/office/drawing/2014/main" id="{59E301E4-9CCB-4496-BF02-DCB23C96E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913" y="5955379"/>
            <a:ext cx="788504" cy="788504"/>
          </a:xfrm>
          <a:prstGeom prst="rect">
            <a:avLst/>
          </a:prstGeom>
        </p:spPr>
      </p:pic>
      <p:sp>
        <p:nvSpPr>
          <p:cNvPr id="13" name="Text Placeholder 3">
            <a:extLst>
              <a:ext uri="{FF2B5EF4-FFF2-40B4-BE49-F238E27FC236}">
                <a16:creationId xmlns:a16="http://schemas.microsoft.com/office/drawing/2014/main" id="{F55CC6C8-6D48-4E87-9EA8-EDC9F5904F61}"/>
              </a:ext>
            </a:extLst>
          </p:cNvPr>
          <p:cNvSpPr>
            <a:spLocks noGrp="1"/>
          </p:cNvSpPr>
          <p:nvPr>
            <p:ph type="body" sz="quarter" idx="11"/>
          </p:nvPr>
        </p:nvSpPr>
        <p:spPr>
          <a:xfrm>
            <a:off x="3662888" y="6096075"/>
            <a:ext cx="4469026" cy="507112"/>
          </a:xfrm>
        </p:spPr>
        <p:txBody>
          <a:bodyPr/>
          <a:lstStyle/>
          <a:p>
            <a:pPr indent="0">
              <a:spcBef>
                <a:spcPts val="0"/>
              </a:spcBef>
            </a:pPr>
            <a:r>
              <a:rPr lang="en-GB" sz="1467" b="0" dirty="0">
                <a:solidFill>
                  <a:schemeClr val="tx1"/>
                </a:solidFill>
              </a:rPr>
              <a:t>Aligned to the Impact workstream at</a:t>
            </a:r>
          </a:p>
        </p:txBody>
      </p:sp>
    </p:spTree>
    <p:extLst>
      <p:ext uri="{BB962C8B-B14F-4D97-AF65-F5344CB8AC3E}">
        <p14:creationId xmlns:p14="http://schemas.microsoft.com/office/powerpoint/2010/main" val="413281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1B25-E8B5-4B51-9685-C1BF8BC6FAEF}"/>
              </a:ext>
            </a:extLst>
          </p:cNvPr>
          <p:cNvSpPr>
            <a:spLocks noGrp="1"/>
          </p:cNvSpPr>
          <p:nvPr>
            <p:ph type="title"/>
          </p:nvPr>
        </p:nvSpPr>
        <p:spPr>
          <a:xfrm>
            <a:off x="125865" y="1"/>
            <a:ext cx="11962504" cy="857250"/>
          </a:xfrm>
        </p:spPr>
        <p:txBody>
          <a:bodyPr/>
          <a:lstStyle/>
          <a:p>
            <a:pPr algn="ctr"/>
            <a:r>
              <a:rPr lang="en-GB" dirty="0"/>
              <a:t>Modern Apprenticeships in Scotland</a:t>
            </a:r>
          </a:p>
        </p:txBody>
      </p:sp>
      <p:pic>
        <p:nvPicPr>
          <p:cNvPr id="9" name="Picture 8">
            <a:extLst>
              <a:ext uri="{FF2B5EF4-FFF2-40B4-BE49-F238E27FC236}">
                <a16:creationId xmlns:a16="http://schemas.microsoft.com/office/drawing/2014/main" id="{DE1ACFE7-C3DC-4D78-A23F-AFC7EBD64A4E}"/>
              </a:ext>
            </a:extLst>
          </p:cNvPr>
          <p:cNvPicPr>
            <a:picLocks noChangeAspect="1"/>
          </p:cNvPicPr>
          <p:nvPr/>
        </p:nvPicPr>
        <p:blipFill>
          <a:blip r:embed="rId3"/>
          <a:stretch>
            <a:fillRect/>
          </a:stretch>
        </p:blipFill>
        <p:spPr>
          <a:xfrm>
            <a:off x="1916349" y="1023728"/>
            <a:ext cx="8381535" cy="5567572"/>
          </a:xfrm>
          <a:prstGeom prst="rect">
            <a:avLst/>
          </a:prstGeom>
        </p:spPr>
      </p:pic>
    </p:spTree>
    <p:extLst>
      <p:ext uri="{BB962C8B-B14F-4D97-AF65-F5344CB8AC3E}">
        <p14:creationId xmlns:p14="http://schemas.microsoft.com/office/powerpoint/2010/main" val="145822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1B25-E8B5-4B51-9685-C1BF8BC6FAEF}"/>
              </a:ext>
            </a:extLst>
          </p:cNvPr>
          <p:cNvSpPr>
            <a:spLocks noGrp="1"/>
          </p:cNvSpPr>
          <p:nvPr>
            <p:ph type="title"/>
          </p:nvPr>
        </p:nvSpPr>
        <p:spPr>
          <a:xfrm>
            <a:off x="125865" y="0"/>
            <a:ext cx="11962504" cy="1325563"/>
          </a:xfrm>
        </p:spPr>
        <p:txBody>
          <a:bodyPr/>
          <a:lstStyle/>
          <a:p>
            <a:r>
              <a:rPr lang="en-GB" dirty="0"/>
              <a:t>MA Outcomes to MA Long Term Outcomes (MALTO)</a:t>
            </a:r>
          </a:p>
        </p:txBody>
      </p:sp>
      <p:grpSp>
        <p:nvGrpSpPr>
          <p:cNvPr id="6" name="Group 5">
            <a:extLst>
              <a:ext uri="{FF2B5EF4-FFF2-40B4-BE49-F238E27FC236}">
                <a16:creationId xmlns:a16="http://schemas.microsoft.com/office/drawing/2014/main" id="{4CB86978-DA04-4A22-8ECC-5DAB4A2B47E3}"/>
              </a:ext>
            </a:extLst>
          </p:cNvPr>
          <p:cNvGrpSpPr/>
          <p:nvPr/>
        </p:nvGrpSpPr>
        <p:grpSpPr>
          <a:xfrm>
            <a:off x="1227089" y="1525511"/>
            <a:ext cx="3341080" cy="3947695"/>
            <a:chOff x="983494" y="1689312"/>
            <a:chExt cx="3996729" cy="4370402"/>
          </a:xfrm>
        </p:grpSpPr>
        <p:pic>
          <p:nvPicPr>
            <p:cNvPr id="5" name="Picture 4">
              <a:extLst>
                <a:ext uri="{FF2B5EF4-FFF2-40B4-BE49-F238E27FC236}">
                  <a16:creationId xmlns:a16="http://schemas.microsoft.com/office/drawing/2014/main" id="{3A7F1DAF-C81E-49B7-88CE-575920EA81D6}"/>
                </a:ext>
              </a:extLst>
            </p:cNvPr>
            <p:cNvPicPr>
              <a:picLocks noChangeAspect="1"/>
            </p:cNvPicPr>
            <p:nvPr/>
          </p:nvPicPr>
          <p:blipFill>
            <a:blip r:embed="rId3"/>
            <a:stretch>
              <a:fillRect/>
            </a:stretch>
          </p:blipFill>
          <p:spPr>
            <a:xfrm rot="19864471">
              <a:off x="983494" y="1689312"/>
              <a:ext cx="2673144" cy="3487479"/>
            </a:xfrm>
            <a:prstGeom prst="rect">
              <a:avLst/>
            </a:prstGeom>
          </p:spPr>
        </p:pic>
        <p:pic>
          <p:nvPicPr>
            <p:cNvPr id="4" name="Picture 3">
              <a:extLst>
                <a:ext uri="{FF2B5EF4-FFF2-40B4-BE49-F238E27FC236}">
                  <a16:creationId xmlns:a16="http://schemas.microsoft.com/office/drawing/2014/main" id="{2637C0CC-275C-47AA-8006-F864F6CC1EF2}"/>
                </a:ext>
              </a:extLst>
            </p:cNvPr>
            <p:cNvPicPr>
              <a:picLocks noChangeAspect="1"/>
            </p:cNvPicPr>
            <p:nvPr/>
          </p:nvPicPr>
          <p:blipFill>
            <a:blip r:embed="rId4"/>
            <a:stretch>
              <a:fillRect/>
            </a:stretch>
          </p:blipFill>
          <p:spPr>
            <a:xfrm>
              <a:off x="2516921" y="2585945"/>
              <a:ext cx="2463302" cy="3473769"/>
            </a:xfrm>
            <a:prstGeom prst="rect">
              <a:avLst/>
            </a:prstGeom>
          </p:spPr>
        </p:pic>
      </p:grpSp>
      <p:pic>
        <p:nvPicPr>
          <p:cNvPr id="7" name="Picture 6">
            <a:extLst>
              <a:ext uri="{FF2B5EF4-FFF2-40B4-BE49-F238E27FC236}">
                <a16:creationId xmlns:a16="http://schemas.microsoft.com/office/drawing/2014/main" id="{819CC075-74B9-46B8-A20D-1C05F28160CC}"/>
              </a:ext>
            </a:extLst>
          </p:cNvPr>
          <p:cNvPicPr>
            <a:picLocks noChangeAspect="1"/>
          </p:cNvPicPr>
          <p:nvPr/>
        </p:nvPicPr>
        <p:blipFill>
          <a:blip r:embed="rId5"/>
          <a:stretch>
            <a:fillRect/>
          </a:stretch>
        </p:blipFill>
        <p:spPr>
          <a:xfrm>
            <a:off x="7374928" y="1393911"/>
            <a:ext cx="2968205" cy="4199335"/>
          </a:xfrm>
          <a:prstGeom prst="rect">
            <a:avLst/>
          </a:prstGeom>
        </p:spPr>
      </p:pic>
      <p:sp>
        <p:nvSpPr>
          <p:cNvPr id="8" name="Title 1">
            <a:extLst>
              <a:ext uri="{FF2B5EF4-FFF2-40B4-BE49-F238E27FC236}">
                <a16:creationId xmlns:a16="http://schemas.microsoft.com/office/drawing/2014/main" id="{75A8E83D-738D-4DCC-9A8F-A5A9793C44A1}"/>
              </a:ext>
            </a:extLst>
          </p:cNvPr>
          <p:cNvSpPr txBox="1">
            <a:spLocks/>
          </p:cNvSpPr>
          <p:nvPr/>
        </p:nvSpPr>
        <p:spPr>
          <a:xfrm>
            <a:off x="3835673" y="5673154"/>
            <a:ext cx="45428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MALTO to ALTO </a:t>
            </a:r>
          </a:p>
        </p:txBody>
      </p:sp>
      <p:sp>
        <p:nvSpPr>
          <p:cNvPr id="3" name="Arrow: Right 2">
            <a:extLst>
              <a:ext uri="{FF2B5EF4-FFF2-40B4-BE49-F238E27FC236}">
                <a16:creationId xmlns:a16="http://schemas.microsoft.com/office/drawing/2014/main" id="{6763BA1A-B43A-4B39-92AF-962C26F4A727}"/>
              </a:ext>
            </a:extLst>
          </p:cNvPr>
          <p:cNvSpPr/>
          <p:nvPr/>
        </p:nvSpPr>
        <p:spPr>
          <a:xfrm>
            <a:off x="7819122" y="6099677"/>
            <a:ext cx="1508760" cy="472515"/>
          </a:xfrm>
          <a:prstGeom prst="rightArrow">
            <a:avLst/>
          </a:prstGeom>
          <a:solidFill>
            <a:srgbClr val="00AB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7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E5670B-2014-4944-9D41-1BD6A6F9A251}"/>
              </a:ext>
            </a:extLst>
          </p:cNvPr>
          <p:cNvGrpSpPr/>
          <p:nvPr/>
        </p:nvGrpSpPr>
        <p:grpSpPr>
          <a:xfrm>
            <a:off x="399603" y="226860"/>
            <a:ext cx="11148986" cy="6371882"/>
            <a:chOff x="399603" y="226860"/>
            <a:chExt cx="11148986" cy="6371882"/>
          </a:xfrm>
        </p:grpSpPr>
        <p:grpSp>
          <p:nvGrpSpPr>
            <p:cNvPr id="1027" name="Group 3"/>
            <p:cNvGrpSpPr>
              <a:grpSpLocks/>
            </p:cNvGrpSpPr>
            <p:nvPr/>
          </p:nvGrpSpPr>
          <p:grpSpPr bwMode="auto">
            <a:xfrm>
              <a:off x="415872" y="906849"/>
              <a:ext cx="1429134" cy="1473313"/>
              <a:chOff x="2378" y="7836"/>
              <a:chExt cx="2058" cy="1889"/>
            </a:xfrm>
            <a:solidFill>
              <a:schemeClr val="accent4">
                <a:lumMod val="20000"/>
                <a:lumOff val="80000"/>
              </a:schemeClr>
            </a:solidFill>
          </p:grpSpPr>
          <p:sp>
            <p:nvSpPr>
              <p:cNvPr id="1028" name="AutoShape 4"/>
              <p:cNvSpPr>
                <a:spLocks noChangeArrowheads="1"/>
              </p:cNvSpPr>
              <p:nvPr/>
            </p:nvSpPr>
            <p:spPr bwMode="auto">
              <a:xfrm>
                <a:off x="2378" y="7836"/>
                <a:ext cx="2058" cy="1889"/>
              </a:xfrm>
              <a:prstGeom prst="hexagon">
                <a:avLst>
                  <a:gd name="adj" fmla="val 27237"/>
                  <a:gd name="vf" fmla="val 115470"/>
                </a:avLst>
              </a:prstGeom>
              <a:grpFill/>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Text Box 5"/>
              <p:cNvSpPr txBox="1">
                <a:spLocks noChangeArrowheads="1"/>
              </p:cNvSpPr>
              <p:nvPr/>
            </p:nvSpPr>
            <p:spPr bwMode="auto">
              <a:xfrm>
                <a:off x="2675" y="8496"/>
                <a:ext cx="1492" cy="5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438"/>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Arial" pitchFamily="34" charset="0"/>
                  </a:rPr>
                  <a:t>Individuals</a:t>
                </a:r>
                <a:endParaRPr kumimoji="0" lang="en-US" sz="18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sp>
          <p:nvSpPr>
            <p:cNvPr id="1031" name="AutoShape 7"/>
            <p:cNvSpPr>
              <a:spLocks noChangeArrowheads="1"/>
            </p:cNvSpPr>
            <p:nvPr/>
          </p:nvSpPr>
          <p:spPr bwMode="auto">
            <a:xfrm>
              <a:off x="415873" y="2563453"/>
              <a:ext cx="1475908" cy="1586645"/>
            </a:xfrm>
            <a:prstGeom prst="hexagon">
              <a:avLst>
                <a:gd name="adj" fmla="val 27252"/>
                <a:gd name="vf" fmla="val 115470"/>
              </a:avLst>
            </a:prstGeom>
            <a:solidFill>
              <a:schemeClr val="accent4">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Text Box 8"/>
            <p:cNvSpPr txBox="1">
              <a:spLocks noChangeArrowheads="1"/>
            </p:cNvSpPr>
            <p:nvPr/>
          </p:nvSpPr>
          <p:spPr bwMode="auto">
            <a:xfrm>
              <a:off x="415873" y="3149008"/>
              <a:ext cx="1475906" cy="563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Employers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33" name="AutoShape 9"/>
            <p:cNvSpPr>
              <a:spLocks noChangeArrowheads="1"/>
            </p:cNvSpPr>
            <p:nvPr/>
          </p:nvSpPr>
          <p:spPr bwMode="auto">
            <a:xfrm>
              <a:off x="415872" y="4306803"/>
              <a:ext cx="1475907" cy="1556115"/>
            </a:xfrm>
            <a:prstGeom prst="hexagon">
              <a:avLst>
                <a:gd name="adj" fmla="val 27285"/>
                <a:gd name="vf" fmla="val 115470"/>
              </a:avLst>
            </a:prstGeom>
            <a:solidFill>
              <a:schemeClr val="accent4">
                <a:lumMod val="20000"/>
                <a:lumOff val="80000"/>
              </a:schemeClr>
            </a:solidFill>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Text Box 10"/>
            <p:cNvSpPr txBox="1">
              <a:spLocks noChangeArrowheads="1"/>
            </p:cNvSpPr>
            <p:nvPr/>
          </p:nvSpPr>
          <p:spPr bwMode="auto">
            <a:xfrm>
              <a:off x="399603" y="4646798"/>
              <a:ext cx="1523920" cy="906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Arial" pitchFamily="34" charset="0"/>
                </a:rPr>
                <a:t>Exchequer/ Economy/ Society</a:t>
              </a:r>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nvGrpSpPr>
            <p:cNvPr id="10" name="Group 9">
              <a:extLst>
                <a:ext uri="{FF2B5EF4-FFF2-40B4-BE49-F238E27FC236}">
                  <a16:creationId xmlns:a16="http://schemas.microsoft.com/office/drawing/2014/main" id="{BF1E770C-6C91-4F69-8766-894B17DB29FB}"/>
                </a:ext>
              </a:extLst>
            </p:cNvPr>
            <p:cNvGrpSpPr/>
            <p:nvPr/>
          </p:nvGrpSpPr>
          <p:grpSpPr>
            <a:xfrm>
              <a:off x="1926252" y="226860"/>
              <a:ext cx="9558923" cy="681903"/>
              <a:chOff x="1926252" y="226860"/>
              <a:chExt cx="9558923" cy="681903"/>
            </a:xfrm>
          </p:grpSpPr>
          <p:grpSp>
            <p:nvGrpSpPr>
              <p:cNvPr id="40" name="Group 11"/>
              <p:cNvGrpSpPr>
                <a:grpSpLocks/>
              </p:cNvGrpSpPr>
              <p:nvPr/>
            </p:nvGrpSpPr>
            <p:grpSpPr bwMode="auto">
              <a:xfrm>
                <a:off x="3544041" y="286825"/>
                <a:ext cx="1475906" cy="618542"/>
                <a:chOff x="12645" y="3255"/>
                <a:chExt cx="3225" cy="986"/>
              </a:xfrm>
            </p:grpSpPr>
            <p:sp>
              <p:nvSpPr>
                <p:cNvPr id="41"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11"/>
              <p:cNvGrpSpPr>
                <a:grpSpLocks/>
              </p:cNvGrpSpPr>
              <p:nvPr/>
            </p:nvGrpSpPr>
            <p:grpSpPr bwMode="auto">
              <a:xfrm>
                <a:off x="5117563" y="286825"/>
                <a:ext cx="1475906" cy="618542"/>
                <a:chOff x="12645" y="3255"/>
                <a:chExt cx="3225" cy="986"/>
              </a:xfrm>
            </p:grpSpPr>
            <p:sp>
              <p:nvSpPr>
                <p:cNvPr id="44"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 name="Group 11"/>
              <p:cNvGrpSpPr>
                <a:grpSpLocks/>
              </p:cNvGrpSpPr>
              <p:nvPr/>
            </p:nvGrpSpPr>
            <p:grpSpPr bwMode="auto">
              <a:xfrm>
                <a:off x="6680344" y="286825"/>
                <a:ext cx="1475906" cy="618542"/>
                <a:chOff x="12645" y="3255"/>
                <a:chExt cx="3225" cy="986"/>
              </a:xfrm>
            </p:grpSpPr>
            <p:sp>
              <p:nvSpPr>
                <p:cNvPr id="47"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11"/>
              <p:cNvGrpSpPr>
                <a:grpSpLocks/>
              </p:cNvGrpSpPr>
              <p:nvPr/>
            </p:nvGrpSpPr>
            <p:grpSpPr bwMode="auto">
              <a:xfrm>
                <a:off x="8253865" y="286825"/>
                <a:ext cx="1475906" cy="618542"/>
                <a:chOff x="12645" y="3255"/>
                <a:chExt cx="3225" cy="986"/>
              </a:xfrm>
            </p:grpSpPr>
            <p:sp>
              <p:nvSpPr>
                <p:cNvPr id="50"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 name="Group 11"/>
              <p:cNvGrpSpPr>
                <a:grpSpLocks/>
              </p:cNvGrpSpPr>
              <p:nvPr/>
            </p:nvGrpSpPr>
            <p:grpSpPr bwMode="auto">
              <a:xfrm>
                <a:off x="9813881" y="226860"/>
                <a:ext cx="1671294" cy="678507"/>
                <a:chOff x="12645" y="3255"/>
                <a:chExt cx="3225" cy="986"/>
              </a:xfrm>
            </p:grpSpPr>
            <p:sp>
              <p:nvSpPr>
                <p:cNvPr id="53"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40846269-9846-4446-9382-AB9D9FAAEC6F}"/>
                  </a:ext>
                </a:extLst>
              </p:cNvPr>
              <p:cNvGrpSpPr/>
              <p:nvPr/>
            </p:nvGrpSpPr>
            <p:grpSpPr>
              <a:xfrm>
                <a:off x="1926252" y="290221"/>
                <a:ext cx="1568150" cy="618542"/>
                <a:chOff x="1926252" y="290221"/>
                <a:chExt cx="1568150" cy="618542"/>
              </a:xfrm>
            </p:grpSpPr>
            <p:grpSp>
              <p:nvGrpSpPr>
                <p:cNvPr id="1035" name="Group 11"/>
                <p:cNvGrpSpPr>
                  <a:grpSpLocks/>
                </p:cNvGrpSpPr>
                <p:nvPr/>
              </p:nvGrpSpPr>
              <p:grpSpPr bwMode="auto">
                <a:xfrm>
                  <a:off x="1978655" y="290221"/>
                  <a:ext cx="1475906" cy="618542"/>
                  <a:chOff x="12645" y="3255"/>
                  <a:chExt cx="3225" cy="986"/>
                </a:xfrm>
              </p:grpSpPr>
              <p:sp>
                <p:nvSpPr>
                  <p:cNvPr id="1036"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7"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0" name="TextBox 59"/>
                <p:cNvSpPr txBox="1"/>
                <p:nvPr/>
              </p:nvSpPr>
              <p:spPr>
                <a:xfrm>
                  <a:off x="1926252" y="577271"/>
                  <a:ext cx="15681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Monitoring Inputs </a:t>
                  </a:r>
                </a:p>
              </p:txBody>
            </p:sp>
          </p:grpSp>
          <p:sp>
            <p:nvSpPr>
              <p:cNvPr id="61" name="TextBox 60"/>
              <p:cNvSpPr txBox="1"/>
              <p:nvPr/>
            </p:nvSpPr>
            <p:spPr>
              <a:xfrm>
                <a:off x="3428496" y="569328"/>
                <a:ext cx="17526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Monitoring Outputs </a:t>
                </a:r>
              </a:p>
            </p:txBody>
          </p:sp>
        </p:grpSp>
        <p:sp>
          <p:nvSpPr>
            <p:cNvPr id="62" name="TextBox 61"/>
            <p:cNvSpPr txBox="1"/>
            <p:nvPr/>
          </p:nvSpPr>
          <p:spPr>
            <a:xfrm>
              <a:off x="5217940" y="582726"/>
              <a:ext cx="12914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Use and Views</a:t>
              </a:r>
            </a:p>
          </p:txBody>
        </p:sp>
        <p:sp>
          <p:nvSpPr>
            <p:cNvPr id="63" name="TextBox 62"/>
            <p:cNvSpPr txBox="1"/>
            <p:nvPr/>
          </p:nvSpPr>
          <p:spPr>
            <a:xfrm>
              <a:off x="6764452" y="578300"/>
              <a:ext cx="12914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Benefits </a:t>
              </a:r>
            </a:p>
          </p:txBody>
        </p:sp>
        <p:sp>
          <p:nvSpPr>
            <p:cNvPr id="64" name="TextBox 63"/>
            <p:cNvSpPr txBox="1"/>
            <p:nvPr/>
          </p:nvSpPr>
          <p:spPr>
            <a:xfrm>
              <a:off x="8217901" y="559460"/>
              <a:ext cx="15871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Short Term Outcomes</a:t>
              </a:r>
            </a:p>
          </p:txBody>
        </p:sp>
        <p:sp>
          <p:nvSpPr>
            <p:cNvPr id="65" name="TextBox 64"/>
            <p:cNvSpPr txBox="1"/>
            <p:nvPr/>
          </p:nvSpPr>
          <p:spPr>
            <a:xfrm>
              <a:off x="9813881" y="439411"/>
              <a:ext cx="16603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Long Term Outcomes and Impacts</a:t>
              </a:r>
            </a:p>
          </p:txBody>
        </p:sp>
        <p:sp>
          <p:nvSpPr>
            <p:cNvPr id="66" name="Rounded Rectangle 65"/>
            <p:cNvSpPr/>
            <p:nvPr/>
          </p:nvSpPr>
          <p:spPr>
            <a:xfrm>
              <a:off x="1984023" y="1020181"/>
              <a:ext cx="1475907"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Costs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Time in training</a:t>
              </a:r>
              <a:endParaRPr kumimoji="0" lang="en-GB"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Rounded Rectangle 66"/>
            <p:cNvSpPr/>
            <p:nvPr/>
          </p:nvSpPr>
          <p:spPr>
            <a:xfrm>
              <a:off x="3544040" y="1020181"/>
              <a:ext cx="1475907"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MA volumes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Split by framework, level and MA characteristics</a:t>
              </a:r>
            </a:p>
          </p:txBody>
        </p:sp>
        <p:sp>
          <p:nvSpPr>
            <p:cNvPr id="68" name="Rounded Rectangle 67"/>
            <p:cNvSpPr/>
            <p:nvPr/>
          </p:nvSpPr>
          <p:spPr>
            <a:xfrm>
              <a:off x="5120326" y="1020181"/>
              <a:ext cx="1475907"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Motivation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Route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Satisfaction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Recommendation</a:t>
              </a:r>
            </a:p>
          </p:txBody>
        </p:sp>
        <p:sp>
          <p:nvSpPr>
            <p:cNvPr id="69" name="Rounded Rectangle 68"/>
            <p:cNvSpPr/>
            <p:nvPr/>
          </p:nvSpPr>
          <p:spPr>
            <a:xfrm>
              <a:off x="6688477" y="1020181"/>
              <a:ext cx="1439509"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Career Progression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Personal Development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Skills utilisation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ounded Rectangle 70"/>
            <p:cNvSpPr/>
            <p:nvPr/>
          </p:nvSpPr>
          <p:spPr>
            <a:xfrm>
              <a:off x="3552175" y="2606826"/>
              <a:ext cx="1475907" cy="158664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MA Employer volumes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Penetration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Size and Sector</a:t>
              </a:r>
            </a:p>
          </p:txBody>
        </p:sp>
        <p:sp>
          <p:nvSpPr>
            <p:cNvPr id="72" name="Rounded Rectangle 71"/>
            <p:cNvSpPr/>
            <p:nvPr/>
          </p:nvSpPr>
          <p:spPr>
            <a:xfrm>
              <a:off x="5123090" y="2616820"/>
              <a:ext cx="1475907" cy="157665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Involvement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Recruitment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Satisfaction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Recommendation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Rounded Rectangle 72"/>
            <p:cNvSpPr/>
            <p:nvPr/>
          </p:nvSpPr>
          <p:spPr>
            <a:xfrm>
              <a:off x="6688477" y="2606826"/>
              <a:ext cx="1475907" cy="158664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Improved productivity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Staff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Rounded Rectangle 73"/>
            <p:cNvSpPr/>
            <p:nvPr/>
          </p:nvSpPr>
          <p:spPr>
            <a:xfrm>
              <a:off x="1986787" y="3173485"/>
              <a:ext cx="1473143" cy="101998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Costs</a:t>
              </a:r>
            </a:p>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 Payments to providers</a:t>
              </a:r>
            </a:p>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Materials</a:t>
              </a:r>
            </a:p>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ounded Rectangle 74"/>
            <p:cNvSpPr/>
            <p:nvPr/>
          </p:nvSpPr>
          <p:spPr>
            <a:xfrm>
              <a:off x="1984023" y="2606826"/>
              <a:ext cx="1475907" cy="453327"/>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Wages</a:t>
              </a:r>
            </a:p>
          </p:txBody>
        </p:sp>
        <p:sp>
          <p:nvSpPr>
            <p:cNvPr id="76" name="Rounded Rectangle 75"/>
            <p:cNvSpPr/>
            <p:nvPr/>
          </p:nvSpPr>
          <p:spPr>
            <a:xfrm>
              <a:off x="2076267" y="4310395"/>
              <a:ext cx="4519965" cy="67639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Robust Cost Modelling for MAs delivery </a:t>
              </a:r>
            </a:p>
          </p:txBody>
        </p:sp>
        <p:sp>
          <p:nvSpPr>
            <p:cNvPr id="77" name="Rounded Rectangle 76"/>
            <p:cNvSpPr/>
            <p:nvPr/>
          </p:nvSpPr>
          <p:spPr>
            <a:xfrm>
              <a:off x="6688477" y="4293412"/>
              <a:ext cx="1475907" cy="1473313"/>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System Wide Impacts – Economic and wider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p:txBody>
        </p:sp>
        <p:sp>
          <p:nvSpPr>
            <p:cNvPr id="78" name="Rounded Rectangle 77"/>
            <p:cNvSpPr/>
            <p:nvPr/>
          </p:nvSpPr>
          <p:spPr>
            <a:xfrm>
              <a:off x="8256628" y="1020181"/>
              <a:ext cx="645709" cy="464660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Cost-benefit Analysis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ROI</a:t>
              </a:r>
            </a:p>
          </p:txBody>
        </p:sp>
        <p:sp>
          <p:nvSpPr>
            <p:cNvPr id="79" name="Rounded Rectangle 78"/>
            <p:cNvSpPr/>
            <p:nvPr/>
          </p:nvSpPr>
          <p:spPr>
            <a:xfrm>
              <a:off x="9888194" y="2695681"/>
              <a:ext cx="1660395" cy="45332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Productivity</a:t>
              </a:r>
            </a:p>
          </p:txBody>
        </p:sp>
        <p:sp>
          <p:nvSpPr>
            <p:cNvPr id="80" name="Rounded Rectangle 79"/>
            <p:cNvSpPr/>
            <p:nvPr/>
          </p:nvSpPr>
          <p:spPr>
            <a:xfrm>
              <a:off x="9824780" y="4293412"/>
              <a:ext cx="1660395" cy="1473313"/>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System Wide Impacts – Economic and wider </a:t>
              </a:r>
            </a:p>
          </p:txBody>
        </p:sp>
        <p:sp>
          <p:nvSpPr>
            <p:cNvPr id="81" name="Rounded Rectangle 80"/>
            <p:cNvSpPr/>
            <p:nvPr/>
          </p:nvSpPr>
          <p:spPr>
            <a:xfrm>
              <a:off x="8994582" y="1020181"/>
              <a:ext cx="737954"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Destinations after 6 months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ounded Rectangle 81"/>
            <p:cNvSpPr/>
            <p:nvPr/>
          </p:nvSpPr>
          <p:spPr>
            <a:xfrm>
              <a:off x="8994582" y="2600228"/>
              <a:ext cx="737954" cy="159324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Productivity  at the end of the training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1" name="Rounded Rectangle 100"/>
            <p:cNvSpPr/>
            <p:nvPr/>
          </p:nvSpPr>
          <p:spPr>
            <a:xfrm>
              <a:off x="2076267" y="5091296"/>
              <a:ext cx="4519965" cy="68882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Cost-benefit analysis</a:t>
              </a:r>
            </a:p>
          </p:txBody>
        </p:sp>
        <p:sp>
          <p:nvSpPr>
            <p:cNvPr id="55" name="Rounded Rectangle 54"/>
            <p:cNvSpPr/>
            <p:nvPr/>
          </p:nvSpPr>
          <p:spPr>
            <a:xfrm>
              <a:off x="9159688" y="6300952"/>
              <a:ext cx="1734549" cy="26700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Strong</a:t>
              </a:r>
            </a:p>
          </p:txBody>
        </p:sp>
        <p:sp>
          <p:nvSpPr>
            <p:cNvPr id="70" name="Rounded Rectangle 54">
              <a:extLst>
                <a:ext uri="{FF2B5EF4-FFF2-40B4-BE49-F238E27FC236}">
                  <a16:creationId xmlns:a16="http://schemas.microsoft.com/office/drawing/2014/main" id="{E778435B-D54C-41F8-873E-B1459934ACA3}"/>
                </a:ext>
              </a:extLst>
            </p:cNvPr>
            <p:cNvSpPr/>
            <p:nvPr/>
          </p:nvSpPr>
          <p:spPr>
            <a:xfrm>
              <a:off x="7261732" y="6300952"/>
              <a:ext cx="1706808" cy="278052"/>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1859C"/>
                  </a:solidFill>
                  <a:effectLst/>
                  <a:uLnTx/>
                  <a:uFillTx/>
                  <a:latin typeface="Calibri"/>
                  <a:ea typeface="+mn-ea"/>
                  <a:cs typeface="+mn-cs"/>
                </a:rPr>
                <a:t>Indicative</a:t>
              </a:r>
            </a:p>
          </p:txBody>
        </p:sp>
        <p:sp>
          <p:nvSpPr>
            <p:cNvPr id="83" name="Rounded Rectangle 54">
              <a:extLst>
                <a:ext uri="{FF2B5EF4-FFF2-40B4-BE49-F238E27FC236}">
                  <a16:creationId xmlns:a16="http://schemas.microsoft.com/office/drawing/2014/main" id="{5AF1BCEC-9B9B-4DEE-A339-D951753C3310}"/>
                </a:ext>
              </a:extLst>
            </p:cNvPr>
            <p:cNvSpPr/>
            <p:nvPr/>
          </p:nvSpPr>
          <p:spPr>
            <a:xfrm>
              <a:off x="5319815" y="6312002"/>
              <a:ext cx="1750769" cy="267002"/>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1859C"/>
                  </a:solidFill>
                  <a:effectLst/>
                  <a:uLnTx/>
                  <a:uFillTx/>
                  <a:latin typeface="Calibri"/>
                  <a:ea typeface="+mn-ea"/>
                  <a:cs typeface="+mn-cs"/>
                </a:rPr>
                <a:t>Exploratory</a:t>
              </a:r>
            </a:p>
          </p:txBody>
        </p:sp>
        <p:sp>
          <p:nvSpPr>
            <p:cNvPr id="84" name="Rounded Rectangle 54">
              <a:extLst>
                <a:ext uri="{FF2B5EF4-FFF2-40B4-BE49-F238E27FC236}">
                  <a16:creationId xmlns:a16="http://schemas.microsoft.com/office/drawing/2014/main" id="{E93EA81C-7632-4F7E-AB6B-74DE2DF17642}"/>
                </a:ext>
              </a:extLst>
            </p:cNvPr>
            <p:cNvSpPr/>
            <p:nvPr/>
          </p:nvSpPr>
          <p:spPr>
            <a:xfrm>
              <a:off x="3430344" y="6321594"/>
              <a:ext cx="1698323" cy="261377"/>
            </a:xfrm>
            <a:prstGeom prst="round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1859C"/>
                  </a:solidFill>
                  <a:effectLst/>
                  <a:uLnTx/>
                  <a:uFillTx/>
                  <a:latin typeface="Calibri"/>
                  <a:ea typeface="+mn-ea"/>
                  <a:cs typeface="+mn-cs"/>
                </a:rPr>
                <a:t>Knowledge Gaps</a:t>
              </a:r>
            </a:p>
          </p:txBody>
        </p:sp>
        <p:sp>
          <p:nvSpPr>
            <p:cNvPr id="85" name="Rounded Rectangle 94">
              <a:extLst>
                <a:ext uri="{FF2B5EF4-FFF2-40B4-BE49-F238E27FC236}">
                  <a16:creationId xmlns:a16="http://schemas.microsoft.com/office/drawing/2014/main" id="{789380AD-3F5A-4A5C-A472-B02E2B6BF99D}"/>
                </a:ext>
              </a:extLst>
            </p:cNvPr>
            <p:cNvSpPr/>
            <p:nvPr/>
          </p:nvSpPr>
          <p:spPr>
            <a:xfrm>
              <a:off x="9861178" y="1020523"/>
              <a:ext cx="1613098" cy="38939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BACC6">
                      <a:lumMod val="50000"/>
                    </a:srgbClr>
                  </a:solidFill>
                  <a:effectLst/>
                  <a:uLnTx/>
                  <a:uFillTx/>
                  <a:latin typeface="Calibri"/>
                  <a:ea typeface="+mn-ea"/>
                  <a:cs typeface="+mn-cs"/>
                </a:rPr>
                <a:t>Wider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ounded Rectangle 94">
              <a:extLst>
                <a:ext uri="{FF2B5EF4-FFF2-40B4-BE49-F238E27FC236}">
                  <a16:creationId xmlns:a16="http://schemas.microsoft.com/office/drawing/2014/main" id="{8C31B5B8-1BA9-4FEF-8F3C-BB4577715C5C}"/>
                </a:ext>
              </a:extLst>
            </p:cNvPr>
            <p:cNvSpPr/>
            <p:nvPr/>
          </p:nvSpPr>
          <p:spPr>
            <a:xfrm>
              <a:off x="9888194" y="1468284"/>
              <a:ext cx="1586082" cy="38741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Wage returns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p:txBody>
        </p:sp>
        <p:sp>
          <p:nvSpPr>
            <p:cNvPr id="87" name="Rounded Rectangle 94">
              <a:extLst>
                <a:ext uri="{FF2B5EF4-FFF2-40B4-BE49-F238E27FC236}">
                  <a16:creationId xmlns:a16="http://schemas.microsoft.com/office/drawing/2014/main" id="{AE5000AE-789E-4E76-8769-50E08373BBAE}"/>
                </a:ext>
              </a:extLst>
            </p:cNvPr>
            <p:cNvSpPr/>
            <p:nvPr/>
          </p:nvSpPr>
          <p:spPr>
            <a:xfrm>
              <a:off x="9898542" y="1913674"/>
              <a:ext cx="1565386" cy="57823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ROI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Cost benefit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p:txBody>
        </p:sp>
        <p:sp>
          <p:nvSpPr>
            <p:cNvPr id="88" name="Rounded Rectangle 78">
              <a:extLst>
                <a:ext uri="{FF2B5EF4-FFF2-40B4-BE49-F238E27FC236}">
                  <a16:creationId xmlns:a16="http://schemas.microsoft.com/office/drawing/2014/main" id="{9B6C0EE3-2E66-450D-89EE-413CD508B8A9}"/>
                </a:ext>
              </a:extLst>
            </p:cNvPr>
            <p:cNvSpPr/>
            <p:nvPr/>
          </p:nvSpPr>
          <p:spPr>
            <a:xfrm>
              <a:off x="9861178" y="3243040"/>
              <a:ext cx="1660395" cy="88836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ROI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Cost-benefit Analysis</a:t>
              </a:r>
            </a:p>
          </p:txBody>
        </p:sp>
        <p:sp>
          <p:nvSpPr>
            <p:cNvPr id="89" name="Rounded Rectangle 54">
              <a:extLst>
                <a:ext uri="{FF2B5EF4-FFF2-40B4-BE49-F238E27FC236}">
                  <a16:creationId xmlns:a16="http://schemas.microsoft.com/office/drawing/2014/main" id="{C80D23C5-29AF-4FA7-94B9-61EE2151F549}"/>
                </a:ext>
              </a:extLst>
            </p:cNvPr>
            <p:cNvSpPr/>
            <p:nvPr/>
          </p:nvSpPr>
          <p:spPr>
            <a:xfrm>
              <a:off x="2668720" y="6371324"/>
              <a:ext cx="565423" cy="22741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8064A2">
                      <a:lumMod val="75000"/>
                    </a:srgbClr>
                  </a:solidFill>
                  <a:effectLst/>
                  <a:uLnTx/>
                  <a:uFillTx/>
                  <a:latin typeface="Calibri"/>
                  <a:ea typeface="+mn-ea"/>
                  <a:cs typeface="+mn-cs"/>
                </a:rPr>
                <a:t>Key:</a:t>
              </a:r>
            </a:p>
          </p:txBody>
        </p:sp>
      </p:grpSp>
    </p:spTree>
    <p:extLst>
      <p:ext uri="{BB962C8B-B14F-4D97-AF65-F5344CB8AC3E}">
        <p14:creationId xmlns:p14="http://schemas.microsoft.com/office/powerpoint/2010/main" val="84437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3"/>
          <p:cNvGrpSpPr>
            <a:grpSpLocks/>
          </p:cNvGrpSpPr>
          <p:nvPr/>
        </p:nvGrpSpPr>
        <p:grpSpPr bwMode="auto">
          <a:xfrm>
            <a:off x="415872" y="906849"/>
            <a:ext cx="1429134" cy="1473313"/>
            <a:chOff x="2378" y="7836"/>
            <a:chExt cx="2058" cy="1889"/>
          </a:xfrm>
          <a:solidFill>
            <a:schemeClr val="accent4">
              <a:lumMod val="20000"/>
              <a:lumOff val="80000"/>
            </a:schemeClr>
          </a:solidFill>
        </p:grpSpPr>
        <p:sp>
          <p:nvSpPr>
            <p:cNvPr id="1028" name="AutoShape 4"/>
            <p:cNvSpPr>
              <a:spLocks noChangeArrowheads="1"/>
            </p:cNvSpPr>
            <p:nvPr/>
          </p:nvSpPr>
          <p:spPr bwMode="auto">
            <a:xfrm>
              <a:off x="2378" y="7836"/>
              <a:ext cx="2058" cy="1889"/>
            </a:xfrm>
            <a:prstGeom prst="hexagon">
              <a:avLst>
                <a:gd name="adj" fmla="val 27237"/>
                <a:gd name="vf" fmla="val 115470"/>
              </a:avLst>
            </a:prstGeom>
            <a:grpFill/>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29" name="Text Box 5"/>
            <p:cNvSpPr txBox="1">
              <a:spLocks noChangeArrowheads="1"/>
            </p:cNvSpPr>
            <p:nvPr/>
          </p:nvSpPr>
          <p:spPr bwMode="auto">
            <a:xfrm>
              <a:off x="2675" y="8496"/>
              <a:ext cx="1492" cy="5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438"/>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Arial" pitchFamily="34" charset="0"/>
                </a:rPr>
                <a:t>Individuals</a:t>
              </a:r>
              <a:endParaRPr kumimoji="0" lang="en-US" sz="18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sp>
        <p:nvSpPr>
          <p:cNvPr id="1031" name="AutoShape 7"/>
          <p:cNvSpPr>
            <a:spLocks noChangeArrowheads="1"/>
          </p:cNvSpPr>
          <p:nvPr/>
        </p:nvSpPr>
        <p:spPr bwMode="auto">
          <a:xfrm>
            <a:off x="415873" y="2563453"/>
            <a:ext cx="1475908" cy="1586645"/>
          </a:xfrm>
          <a:prstGeom prst="hexagon">
            <a:avLst>
              <a:gd name="adj" fmla="val 27252"/>
              <a:gd name="vf" fmla="val 115470"/>
            </a:avLst>
          </a:prstGeom>
          <a:solidFill>
            <a:schemeClr val="accent4">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32" name="Text Box 8"/>
          <p:cNvSpPr txBox="1">
            <a:spLocks noChangeArrowheads="1"/>
          </p:cNvSpPr>
          <p:nvPr/>
        </p:nvSpPr>
        <p:spPr bwMode="auto">
          <a:xfrm>
            <a:off x="415873" y="3149008"/>
            <a:ext cx="1475906" cy="563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Employers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33" name="AutoShape 9"/>
          <p:cNvSpPr>
            <a:spLocks noChangeArrowheads="1"/>
          </p:cNvSpPr>
          <p:nvPr/>
        </p:nvSpPr>
        <p:spPr bwMode="auto">
          <a:xfrm>
            <a:off x="415872" y="4306803"/>
            <a:ext cx="1475907" cy="1556115"/>
          </a:xfrm>
          <a:prstGeom prst="hexagon">
            <a:avLst>
              <a:gd name="adj" fmla="val 27285"/>
              <a:gd name="vf" fmla="val 115470"/>
            </a:avLst>
          </a:prstGeom>
          <a:solidFill>
            <a:schemeClr val="accent4">
              <a:lumMod val="20000"/>
              <a:lumOff val="80000"/>
            </a:schemeClr>
          </a:solidFill>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Text Box 10"/>
          <p:cNvSpPr txBox="1">
            <a:spLocks noChangeArrowheads="1"/>
          </p:cNvSpPr>
          <p:nvPr/>
        </p:nvSpPr>
        <p:spPr bwMode="auto">
          <a:xfrm>
            <a:off x="399603" y="4646798"/>
            <a:ext cx="1523920" cy="906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Arial" pitchFamily="34" charset="0"/>
              </a:rPr>
              <a:t>Exchequer/ Economy/ Society</a:t>
            </a:r>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nvGrpSpPr>
          <p:cNvPr id="10" name="Group 9">
            <a:extLst>
              <a:ext uri="{FF2B5EF4-FFF2-40B4-BE49-F238E27FC236}">
                <a16:creationId xmlns:a16="http://schemas.microsoft.com/office/drawing/2014/main" id="{BF1E770C-6C91-4F69-8766-894B17DB29FB}"/>
              </a:ext>
            </a:extLst>
          </p:cNvPr>
          <p:cNvGrpSpPr/>
          <p:nvPr/>
        </p:nvGrpSpPr>
        <p:grpSpPr>
          <a:xfrm>
            <a:off x="1926252" y="226860"/>
            <a:ext cx="9558923" cy="681903"/>
            <a:chOff x="1926252" y="226860"/>
            <a:chExt cx="9558923" cy="681903"/>
          </a:xfrm>
        </p:grpSpPr>
        <p:grpSp>
          <p:nvGrpSpPr>
            <p:cNvPr id="40" name="Group 11"/>
            <p:cNvGrpSpPr>
              <a:grpSpLocks/>
            </p:cNvGrpSpPr>
            <p:nvPr/>
          </p:nvGrpSpPr>
          <p:grpSpPr bwMode="auto">
            <a:xfrm>
              <a:off x="3544041" y="286825"/>
              <a:ext cx="1475906" cy="618542"/>
              <a:chOff x="12645" y="3255"/>
              <a:chExt cx="3225" cy="986"/>
            </a:xfrm>
          </p:grpSpPr>
          <p:sp>
            <p:nvSpPr>
              <p:cNvPr id="41"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11"/>
            <p:cNvGrpSpPr>
              <a:grpSpLocks/>
            </p:cNvGrpSpPr>
            <p:nvPr/>
          </p:nvGrpSpPr>
          <p:grpSpPr bwMode="auto">
            <a:xfrm>
              <a:off x="5117563" y="286825"/>
              <a:ext cx="1475906" cy="618542"/>
              <a:chOff x="12645" y="3255"/>
              <a:chExt cx="3225" cy="986"/>
            </a:xfrm>
          </p:grpSpPr>
          <p:sp>
            <p:nvSpPr>
              <p:cNvPr id="44"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 name="Group 11"/>
            <p:cNvGrpSpPr>
              <a:grpSpLocks/>
            </p:cNvGrpSpPr>
            <p:nvPr/>
          </p:nvGrpSpPr>
          <p:grpSpPr bwMode="auto">
            <a:xfrm>
              <a:off x="6680344" y="286825"/>
              <a:ext cx="1475906" cy="618542"/>
              <a:chOff x="12645" y="3255"/>
              <a:chExt cx="3225" cy="986"/>
            </a:xfrm>
          </p:grpSpPr>
          <p:sp>
            <p:nvSpPr>
              <p:cNvPr id="47"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11"/>
            <p:cNvGrpSpPr>
              <a:grpSpLocks/>
            </p:cNvGrpSpPr>
            <p:nvPr/>
          </p:nvGrpSpPr>
          <p:grpSpPr bwMode="auto">
            <a:xfrm>
              <a:off x="8253865" y="286825"/>
              <a:ext cx="1475906" cy="618542"/>
              <a:chOff x="12645" y="3255"/>
              <a:chExt cx="3225" cy="986"/>
            </a:xfrm>
          </p:grpSpPr>
          <p:sp>
            <p:nvSpPr>
              <p:cNvPr id="50"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 name="Group 11"/>
            <p:cNvGrpSpPr>
              <a:grpSpLocks/>
            </p:cNvGrpSpPr>
            <p:nvPr/>
          </p:nvGrpSpPr>
          <p:grpSpPr bwMode="auto">
            <a:xfrm>
              <a:off x="9813881" y="226860"/>
              <a:ext cx="1671294" cy="678507"/>
              <a:chOff x="12645" y="3255"/>
              <a:chExt cx="3225" cy="986"/>
            </a:xfrm>
          </p:grpSpPr>
          <p:sp>
            <p:nvSpPr>
              <p:cNvPr id="53"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40846269-9846-4446-9382-AB9D9FAAEC6F}"/>
                </a:ext>
              </a:extLst>
            </p:cNvPr>
            <p:cNvGrpSpPr/>
            <p:nvPr/>
          </p:nvGrpSpPr>
          <p:grpSpPr>
            <a:xfrm>
              <a:off x="1926252" y="290221"/>
              <a:ext cx="1568150" cy="618542"/>
              <a:chOff x="1926252" y="290221"/>
              <a:chExt cx="1568150" cy="618542"/>
            </a:xfrm>
          </p:grpSpPr>
          <p:grpSp>
            <p:nvGrpSpPr>
              <p:cNvPr id="1035" name="Group 11"/>
              <p:cNvGrpSpPr>
                <a:grpSpLocks/>
              </p:cNvGrpSpPr>
              <p:nvPr/>
            </p:nvGrpSpPr>
            <p:grpSpPr bwMode="auto">
              <a:xfrm>
                <a:off x="1978655" y="290221"/>
                <a:ext cx="1475906" cy="618542"/>
                <a:chOff x="12645" y="3255"/>
                <a:chExt cx="3225" cy="986"/>
              </a:xfrm>
            </p:grpSpPr>
            <p:sp>
              <p:nvSpPr>
                <p:cNvPr id="1036" name="Rectangle 12"/>
                <p:cNvSpPr>
                  <a:spLocks noChangeArrowheads="1"/>
                </p:cNvSpPr>
                <p:nvPr/>
              </p:nvSpPr>
              <p:spPr bwMode="auto">
                <a:xfrm>
                  <a:off x="12645" y="3720"/>
                  <a:ext cx="3225" cy="52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7" name="AutoShape 13"/>
                <p:cNvSpPr>
                  <a:spLocks noChangeArrowheads="1"/>
                </p:cNvSpPr>
                <p:nvPr/>
              </p:nvSpPr>
              <p:spPr bwMode="auto">
                <a:xfrm>
                  <a:off x="12645" y="3255"/>
                  <a:ext cx="3225" cy="465"/>
                </a:xfrm>
                <a:prstGeom prst="triangle">
                  <a:avLst>
                    <a:gd name="adj" fmla="val 50000"/>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0" name="TextBox 59"/>
              <p:cNvSpPr txBox="1"/>
              <p:nvPr/>
            </p:nvSpPr>
            <p:spPr>
              <a:xfrm>
                <a:off x="1926252" y="577271"/>
                <a:ext cx="15681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Monitoring Inputs </a:t>
                </a:r>
              </a:p>
            </p:txBody>
          </p:sp>
        </p:grpSp>
        <p:sp>
          <p:nvSpPr>
            <p:cNvPr id="61" name="TextBox 60"/>
            <p:cNvSpPr txBox="1"/>
            <p:nvPr/>
          </p:nvSpPr>
          <p:spPr>
            <a:xfrm>
              <a:off x="3428496" y="569328"/>
              <a:ext cx="17526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Monitoring Outputs </a:t>
              </a:r>
            </a:p>
          </p:txBody>
        </p:sp>
      </p:grpSp>
      <p:sp>
        <p:nvSpPr>
          <p:cNvPr id="62" name="TextBox 61"/>
          <p:cNvSpPr txBox="1"/>
          <p:nvPr/>
        </p:nvSpPr>
        <p:spPr>
          <a:xfrm>
            <a:off x="5217940" y="582726"/>
            <a:ext cx="12914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Use and Views</a:t>
            </a:r>
          </a:p>
        </p:txBody>
      </p:sp>
      <p:sp>
        <p:nvSpPr>
          <p:cNvPr id="63" name="TextBox 62"/>
          <p:cNvSpPr txBox="1"/>
          <p:nvPr/>
        </p:nvSpPr>
        <p:spPr>
          <a:xfrm>
            <a:off x="6764452" y="578300"/>
            <a:ext cx="12914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Benefits </a:t>
            </a:r>
          </a:p>
        </p:txBody>
      </p:sp>
      <p:sp>
        <p:nvSpPr>
          <p:cNvPr id="64" name="TextBox 63"/>
          <p:cNvSpPr txBox="1"/>
          <p:nvPr/>
        </p:nvSpPr>
        <p:spPr>
          <a:xfrm>
            <a:off x="8217901" y="559460"/>
            <a:ext cx="15871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Short Term Outcomes</a:t>
            </a:r>
          </a:p>
        </p:txBody>
      </p:sp>
      <p:sp>
        <p:nvSpPr>
          <p:cNvPr id="65" name="TextBox 64"/>
          <p:cNvSpPr txBox="1"/>
          <p:nvPr/>
        </p:nvSpPr>
        <p:spPr>
          <a:xfrm>
            <a:off x="9813881" y="439411"/>
            <a:ext cx="16603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Long Term Outcomes and Impacts</a:t>
            </a:r>
          </a:p>
        </p:txBody>
      </p:sp>
      <p:sp>
        <p:nvSpPr>
          <p:cNvPr id="66" name="Rounded Rectangle 65"/>
          <p:cNvSpPr/>
          <p:nvPr/>
        </p:nvSpPr>
        <p:spPr>
          <a:xfrm>
            <a:off x="1984023" y="1020181"/>
            <a:ext cx="1475907"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Costs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Time in training</a:t>
            </a:r>
            <a:endParaRPr kumimoji="0" lang="en-GB"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Rounded Rectangle 66"/>
          <p:cNvSpPr/>
          <p:nvPr/>
        </p:nvSpPr>
        <p:spPr>
          <a:xfrm>
            <a:off x="3544040" y="1020181"/>
            <a:ext cx="1475907"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MA volumes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Split by framework, level and MA characteristics</a:t>
            </a:r>
          </a:p>
        </p:txBody>
      </p:sp>
      <p:sp>
        <p:nvSpPr>
          <p:cNvPr id="68" name="Rounded Rectangle 67"/>
          <p:cNvSpPr/>
          <p:nvPr/>
        </p:nvSpPr>
        <p:spPr>
          <a:xfrm>
            <a:off x="5120326" y="1020181"/>
            <a:ext cx="1475907"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Motivation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Route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Satisfaction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Recommendation</a:t>
            </a:r>
          </a:p>
        </p:txBody>
      </p:sp>
      <p:sp>
        <p:nvSpPr>
          <p:cNvPr id="69" name="Rounded Rectangle 68"/>
          <p:cNvSpPr/>
          <p:nvPr/>
        </p:nvSpPr>
        <p:spPr>
          <a:xfrm>
            <a:off x="6688477" y="1020181"/>
            <a:ext cx="1439509"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Career Progression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Personal Development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Skills utilisation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ounded Rectangle 70"/>
          <p:cNvSpPr/>
          <p:nvPr/>
        </p:nvSpPr>
        <p:spPr>
          <a:xfrm>
            <a:off x="3552175" y="2606826"/>
            <a:ext cx="1475907" cy="158664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MA Employer volumes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Penetration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Size and Sector</a:t>
            </a:r>
          </a:p>
        </p:txBody>
      </p:sp>
      <p:sp>
        <p:nvSpPr>
          <p:cNvPr id="72" name="Rounded Rectangle 71"/>
          <p:cNvSpPr/>
          <p:nvPr/>
        </p:nvSpPr>
        <p:spPr>
          <a:xfrm>
            <a:off x="5123090" y="2616820"/>
            <a:ext cx="1475907" cy="157665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Involvement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Recruitment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Satisfaction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Recommendation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Rounded Rectangle 72"/>
          <p:cNvSpPr/>
          <p:nvPr/>
        </p:nvSpPr>
        <p:spPr>
          <a:xfrm>
            <a:off x="6688477" y="2606826"/>
            <a:ext cx="1475907" cy="158664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 Improved productivity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Staff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Rounded Rectangle 73"/>
          <p:cNvSpPr/>
          <p:nvPr/>
        </p:nvSpPr>
        <p:spPr>
          <a:xfrm>
            <a:off x="1986787" y="3173485"/>
            <a:ext cx="1473143" cy="101998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Costs</a:t>
            </a:r>
          </a:p>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 Payments to providers</a:t>
            </a:r>
          </a:p>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Materials</a:t>
            </a:r>
          </a:p>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ounded Rectangle 74"/>
          <p:cNvSpPr/>
          <p:nvPr/>
        </p:nvSpPr>
        <p:spPr>
          <a:xfrm>
            <a:off x="1984023" y="2606826"/>
            <a:ext cx="1475907" cy="453327"/>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Wages</a:t>
            </a:r>
          </a:p>
        </p:txBody>
      </p:sp>
      <p:sp>
        <p:nvSpPr>
          <p:cNvPr id="76" name="Rounded Rectangle 75"/>
          <p:cNvSpPr/>
          <p:nvPr/>
        </p:nvSpPr>
        <p:spPr>
          <a:xfrm>
            <a:off x="2076267" y="4310395"/>
            <a:ext cx="4519965" cy="67639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Robust Cost Modelling for MAs delivery </a:t>
            </a:r>
          </a:p>
        </p:txBody>
      </p:sp>
      <p:sp>
        <p:nvSpPr>
          <p:cNvPr id="77" name="Rounded Rectangle 76"/>
          <p:cNvSpPr/>
          <p:nvPr/>
        </p:nvSpPr>
        <p:spPr>
          <a:xfrm>
            <a:off x="6688477" y="4293412"/>
            <a:ext cx="1475907" cy="1473313"/>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System Wide Impacts – Economic and wider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p:txBody>
      </p:sp>
      <p:sp>
        <p:nvSpPr>
          <p:cNvPr id="78" name="Rounded Rectangle 77"/>
          <p:cNvSpPr/>
          <p:nvPr/>
        </p:nvSpPr>
        <p:spPr>
          <a:xfrm>
            <a:off x="8256628" y="1020181"/>
            <a:ext cx="645709" cy="4646604"/>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Cost-benefit Analysis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ROI</a:t>
            </a:r>
          </a:p>
        </p:txBody>
      </p:sp>
      <p:sp>
        <p:nvSpPr>
          <p:cNvPr id="79" name="Rounded Rectangle 78"/>
          <p:cNvSpPr/>
          <p:nvPr/>
        </p:nvSpPr>
        <p:spPr>
          <a:xfrm>
            <a:off x="9888194" y="2695681"/>
            <a:ext cx="1660395" cy="45332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6072"/>
                </a:solidFill>
                <a:effectLst/>
                <a:uLnTx/>
                <a:uFillTx/>
                <a:latin typeface="Calibri" pitchFamily="34" charset="0"/>
                <a:ea typeface="+mn-ea"/>
                <a:cs typeface="Arial" pitchFamily="34" charset="0"/>
              </a:rPr>
              <a:t>Productivity</a:t>
            </a:r>
          </a:p>
        </p:txBody>
      </p:sp>
      <p:sp>
        <p:nvSpPr>
          <p:cNvPr id="80" name="Rounded Rectangle 79"/>
          <p:cNvSpPr/>
          <p:nvPr/>
        </p:nvSpPr>
        <p:spPr>
          <a:xfrm>
            <a:off x="9824780" y="4293412"/>
            <a:ext cx="1660395" cy="1473313"/>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System Wide Impacts – Economic and wider </a:t>
            </a:r>
          </a:p>
        </p:txBody>
      </p:sp>
      <p:sp>
        <p:nvSpPr>
          <p:cNvPr id="81" name="Rounded Rectangle 80"/>
          <p:cNvSpPr/>
          <p:nvPr/>
        </p:nvSpPr>
        <p:spPr>
          <a:xfrm>
            <a:off x="8994582" y="1020181"/>
            <a:ext cx="737954" cy="147331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Destinations after 6 months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ounded Rectangle 81"/>
          <p:cNvSpPr/>
          <p:nvPr/>
        </p:nvSpPr>
        <p:spPr>
          <a:xfrm>
            <a:off x="8994582" y="2600228"/>
            <a:ext cx="737954" cy="159324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Productivity  at the end of the training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1" name="Rounded Rectangle 100"/>
          <p:cNvSpPr/>
          <p:nvPr/>
        </p:nvSpPr>
        <p:spPr>
          <a:xfrm>
            <a:off x="2076267" y="5091296"/>
            <a:ext cx="4519965" cy="688820"/>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Cost-benefit analysis</a:t>
            </a:r>
          </a:p>
        </p:txBody>
      </p:sp>
      <p:sp>
        <p:nvSpPr>
          <p:cNvPr id="55" name="Rounded Rectangle 54"/>
          <p:cNvSpPr/>
          <p:nvPr/>
        </p:nvSpPr>
        <p:spPr>
          <a:xfrm>
            <a:off x="9159688" y="6300952"/>
            <a:ext cx="1734549" cy="26700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Strong</a:t>
            </a:r>
          </a:p>
        </p:txBody>
      </p:sp>
      <p:sp>
        <p:nvSpPr>
          <p:cNvPr id="70" name="Rounded Rectangle 54">
            <a:extLst>
              <a:ext uri="{FF2B5EF4-FFF2-40B4-BE49-F238E27FC236}">
                <a16:creationId xmlns:a16="http://schemas.microsoft.com/office/drawing/2014/main" id="{E778435B-D54C-41F8-873E-B1459934ACA3}"/>
              </a:ext>
            </a:extLst>
          </p:cNvPr>
          <p:cNvSpPr/>
          <p:nvPr/>
        </p:nvSpPr>
        <p:spPr>
          <a:xfrm>
            <a:off x="7261732" y="6300952"/>
            <a:ext cx="1706808" cy="278052"/>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1859C"/>
                </a:solidFill>
                <a:effectLst/>
                <a:uLnTx/>
                <a:uFillTx/>
                <a:latin typeface="Calibri"/>
                <a:ea typeface="+mn-ea"/>
                <a:cs typeface="+mn-cs"/>
              </a:rPr>
              <a:t>Indicative</a:t>
            </a:r>
          </a:p>
        </p:txBody>
      </p:sp>
      <p:sp>
        <p:nvSpPr>
          <p:cNvPr id="83" name="Rounded Rectangle 54">
            <a:extLst>
              <a:ext uri="{FF2B5EF4-FFF2-40B4-BE49-F238E27FC236}">
                <a16:creationId xmlns:a16="http://schemas.microsoft.com/office/drawing/2014/main" id="{5AF1BCEC-9B9B-4DEE-A339-D951753C3310}"/>
              </a:ext>
            </a:extLst>
          </p:cNvPr>
          <p:cNvSpPr/>
          <p:nvPr/>
        </p:nvSpPr>
        <p:spPr>
          <a:xfrm>
            <a:off x="5319815" y="6312002"/>
            <a:ext cx="1750769" cy="267002"/>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1859C"/>
                </a:solidFill>
                <a:effectLst/>
                <a:uLnTx/>
                <a:uFillTx/>
                <a:latin typeface="Calibri"/>
                <a:ea typeface="+mn-ea"/>
                <a:cs typeface="+mn-cs"/>
              </a:rPr>
              <a:t>Exploratory</a:t>
            </a:r>
          </a:p>
        </p:txBody>
      </p:sp>
      <p:sp>
        <p:nvSpPr>
          <p:cNvPr id="84" name="Rounded Rectangle 54">
            <a:extLst>
              <a:ext uri="{FF2B5EF4-FFF2-40B4-BE49-F238E27FC236}">
                <a16:creationId xmlns:a16="http://schemas.microsoft.com/office/drawing/2014/main" id="{E93EA81C-7632-4F7E-AB6B-74DE2DF17642}"/>
              </a:ext>
            </a:extLst>
          </p:cNvPr>
          <p:cNvSpPr/>
          <p:nvPr/>
        </p:nvSpPr>
        <p:spPr>
          <a:xfrm>
            <a:off x="3430344" y="6321594"/>
            <a:ext cx="1698323" cy="261377"/>
          </a:xfrm>
          <a:prstGeom prst="roundRect">
            <a:avLst/>
          </a:prstGeom>
          <a:solidFill>
            <a:schemeClr val="bg1"/>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1859C"/>
                </a:solidFill>
                <a:effectLst/>
                <a:uLnTx/>
                <a:uFillTx/>
                <a:latin typeface="Calibri"/>
                <a:ea typeface="+mn-ea"/>
                <a:cs typeface="+mn-cs"/>
              </a:rPr>
              <a:t>Knowledge Gaps</a:t>
            </a:r>
          </a:p>
        </p:txBody>
      </p:sp>
      <p:sp>
        <p:nvSpPr>
          <p:cNvPr id="85" name="Rounded Rectangle 94">
            <a:extLst>
              <a:ext uri="{FF2B5EF4-FFF2-40B4-BE49-F238E27FC236}">
                <a16:creationId xmlns:a16="http://schemas.microsoft.com/office/drawing/2014/main" id="{789380AD-3F5A-4A5C-A472-B02E2B6BF99D}"/>
              </a:ext>
            </a:extLst>
          </p:cNvPr>
          <p:cNvSpPr/>
          <p:nvPr/>
        </p:nvSpPr>
        <p:spPr>
          <a:xfrm>
            <a:off x="9861178" y="1020523"/>
            <a:ext cx="1613098" cy="38939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Wider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ounded Rectangle 94">
            <a:extLst>
              <a:ext uri="{FF2B5EF4-FFF2-40B4-BE49-F238E27FC236}">
                <a16:creationId xmlns:a16="http://schemas.microsoft.com/office/drawing/2014/main" id="{8C31B5B8-1BA9-4FEF-8F3C-BB4577715C5C}"/>
              </a:ext>
            </a:extLst>
          </p:cNvPr>
          <p:cNvSpPr/>
          <p:nvPr/>
        </p:nvSpPr>
        <p:spPr>
          <a:xfrm>
            <a:off x="9888194" y="1468284"/>
            <a:ext cx="1586082" cy="38741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Wage returns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p:txBody>
      </p:sp>
      <p:sp>
        <p:nvSpPr>
          <p:cNvPr id="87" name="Rounded Rectangle 94">
            <a:extLst>
              <a:ext uri="{FF2B5EF4-FFF2-40B4-BE49-F238E27FC236}">
                <a16:creationId xmlns:a16="http://schemas.microsoft.com/office/drawing/2014/main" id="{AE5000AE-789E-4E76-8769-50E08373BBAE}"/>
              </a:ext>
            </a:extLst>
          </p:cNvPr>
          <p:cNvSpPr/>
          <p:nvPr/>
        </p:nvSpPr>
        <p:spPr>
          <a:xfrm>
            <a:off x="9898542" y="1913674"/>
            <a:ext cx="1565386" cy="578234"/>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ROI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Cost benefit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1859C"/>
              </a:solidFill>
              <a:effectLst/>
              <a:uLnTx/>
              <a:uFillTx/>
              <a:latin typeface="Calibri"/>
              <a:ea typeface="+mn-ea"/>
              <a:cs typeface="+mn-cs"/>
            </a:endParaRPr>
          </a:p>
        </p:txBody>
      </p:sp>
      <p:sp>
        <p:nvSpPr>
          <p:cNvPr id="88" name="Rounded Rectangle 78">
            <a:extLst>
              <a:ext uri="{FF2B5EF4-FFF2-40B4-BE49-F238E27FC236}">
                <a16:creationId xmlns:a16="http://schemas.microsoft.com/office/drawing/2014/main" id="{9B6C0EE3-2E66-450D-89EE-413CD508B8A9}"/>
              </a:ext>
            </a:extLst>
          </p:cNvPr>
          <p:cNvSpPr/>
          <p:nvPr/>
        </p:nvSpPr>
        <p:spPr>
          <a:xfrm>
            <a:off x="9861178" y="3243040"/>
            <a:ext cx="1660395" cy="888364"/>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ROI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1859C"/>
                </a:solidFill>
                <a:effectLst/>
                <a:uLnTx/>
                <a:uFillTx/>
                <a:latin typeface="Calibri"/>
                <a:ea typeface="+mn-ea"/>
                <a:cs typeface="+mn-cs"/>
              </a:rPr>
              <a:t>  Cost-benefit Analysis</a:t>
            </a:r>
          </a:p>
        </p:txBody>
      </p:sp>
      <p:sp>
        <p:nvSpPr>
          <p:cNvPr id="89" name="Rounded Rectangle 54">
            <a:extLst>
              <a:ext uri="{FF2B5EF4-FFF2-40B4-BE49-F238E27FC236}">
                <a16:creationId xmlns:a16="http://schemas.microsoft.com/office/drawing/2014/main" id="{C80D23C5-29AF-4FA7-94B9-61EE2151F549}"/>
              </a:ext>
            </a:extLst>
          </p:cNvPr>
          <p:cNvSpPr/>
          <p:nvPr/>
        </p:nvSpPr>
        <p:spPr>
          <a:xfrm>
            <a:off x="2668720" y="6371324"/>
            <a:ext cx="565423" cy="22741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8064A2">
                    <a:lumMod val="75000"/>
                  </a:srgbClr>
                </a:solidFill>
                <a:effectLst/>
                <a:uLnTx/>
                <a:uFillTx/>
                <a:latin typeface="Calibri"/>
                <a:ea typeface="+mn-ea"/>
                <a:cs typeface="+mn-cs"/>
              </a:rPr>
              <a:t>Key:</a:t>
            </a:r>
          </a:p>
        </p:txBody>
      </p:sp>
      <p:sp>
        <p:nvSpPr>
          <p:cNvPr id="90" name="Oval 89">
            <a:extLst>
              <a:ext uri="{FF2B5EF4-FFF2-40B4-BE49-F238E27FC236}">
                <a16:creationId xmlns:a16="http://schemas.microsoft.com/office/drawing/2014/main" id="{1DB00CC3-5A49-4F57-B06D-DC1E30B0A80A}"/>
              </a:ext>
            </a:extLst>
          </p:cNvPr>
          <p:cNvSpPr/>
          <p:nvPr/>
        </p:nvSpPr>
        <p:spPr>
          <a:xfrm>
            <a:off x="9729771" y="989913"/>
            <a:ext cx="1328824" cy="445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424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E7A9596-38C4-4145-831F-43F864C073A4}"/>
              </a:ext>
            </a:extLst>
          </p:cNvPr>
          <p:cNvSpPr txBox="1"/>
          <p:nvPr/>
        </p:nvSpPr>
        <p:spPr>
          <a:xfrm>
            <a:off x="8444420" y="4739959"/>
            <a:ext cx="151582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Currently using non-completers as the control group</a:t>
            </a:r>
          </a:p>
        </p:txBody>
      </p:sp>
      <p:grpSp>
        <p:nvGrpSpPr>
          <p:cNvPr id="5" name="Group 4">
            <a:extLst>
              <a:ext uri="{FF2B5EF4-FFF2-40B4-BE49-F238E27FC236}">
                <a16:creationId xmlns:a16="http://schemas.microsoft.com/office/drawing/2014/main" id="{89288161-DFEF-4768-88FE-738B51091C24}"/>
              </a:ext>
            </a:extLst>
          </p:cNvPr>
          <p:cNvGrpSpPr/>
          <p:nvPr/>
        </p:nvGrpSpPr>
        <p:grpSpPr>
          <a:xfrm>
            <a:off x="2647384" y="2335278"/>
            <a:ext cx="1984378" cy="3481899"/>
            <a:chOff x="2647384" y="2335278"/>
            <a:chExt cx="1984378" cy="3481899"/>
          </a:xfrm>
        </p:grpSpPr>
        <p:pic>
          <p:nvPicPr>
            <p:cNvPr id="18" name="Graphic 17" descr="Telephone">
              <a:extLst>
                <a:ext uri="{FF2B5EF4-FFF2-40B4-BE49-F238E27FC236}">
                  <a16:creationId xmlns:a16="http://schemas.microsoft.com/office/drawing/2014/main" id="{10545A41-67DB-4340-A69B-B3DE27D2F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7384" y="2335278"/>
              <a:ext cx="1882376" cy="1882376"/>
            </a:xfrm>
            <a:prstGeom prst="rect">
              <a:avLst/>
            </a:prstGeom>
          </p:spPr>
        </p:pic>
        <p:sp>
          <p:nvSpPr>
            <p:cNvPr id="19" name="TextBox 18">
              <a:extLst>
                <a:ext uri="{FF2B5EF4-FFF2-40B4-BE49-F238E27FC236}">
                  <a16:creationId xmlns:a16="http://schemas.microsoft.com/office/drawing/2014/main" id="{EF2A2703-A703-4B0C-B5B9-AE32A6304759}"/>
                </a:ext>
              </a:extLst>
            </p:cNvPr>
            <p:cNvSpPr txBox="1"/>
            <p:nvPr/>
          </p:nvSpPr>
          <p:spPr>
            <a:xfrm>
              <a:off x="2898238" y="4739959"/>
              <a:ext cx="17335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Telephone survey completed in-house at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SDS Contact Centre</a:t>
              </a:r>
            </a:p>
          </p:txBody>
        </p:sp>
      </p:grpSp>
      <p:grpSp>
        <p:nvGrpSpPr>
          <p:cNvPr id="10" name="Group 9">
            <a:extLst>
              <a:ext uri="{FF2B5EF4-FFF2-40B4-BE49-F238E27FC236}">
                <a16:creationId xmlns:a16="http://schemas.microsoft.com/office/drawing/2014/main" id="{4A5DF62B-44EC-4933-9A27-DA1004D66106}"/>
              </a:ext>
            </a:extLst>
          </p:cNvPr>
          <p:cNvGrpSpPr/>
          <p:nvPr/>
        </p:nvGrpSpPr>
        <p:grpSpPr>
          <a:xfrm>
            <a:off x="10034469" y="2031016"/>
            <a:ext cx="1987375" cy="3790627"/>
            <a:chOff x="10034469" y="2031016"/>
            <a:chExt cx="1987375" cy="3790627"/>
          </a:xfrm>
        </p:grpSpPr>
        <p:grpSp>
          <p:nvGrpSpPr>
            <p:cNvPr id="28" name="Group 27">
              <a:extLst>
                <a:ext uri="{FF2B5EF4-FFF2-40B4-BE49-F238E27FC236}">
                  <a16:creationId xmlns:a16="http://schemas.microsoft.com/office/drawing/2014/main" id="{372AB386-8335-44FF-B545-2B0EFA58E5DE}"/>
                </a:ext>
              </a:extLst>
            </p:cNvPr>
            <p:cNvGrpSpPr/>
            <p:nvPr/>
          </p:nvGrpSpPr>
          <p:grpSpPr>
            <a:xfrm>
              <a:off x="10034469" y="2031016"/>
              <a:ext cx="1987375" cy="2596342"/>
              <a:chOff x="8952769" y="1784230"/>
              <a:chExt cx="2650916" cy="2906934"/>
            </a:xfrm>
          </p:grpSpPr>
          <p:pic>
            <p:nvPicPr>
              <p:cNvPr id="25" name="Graphic 24" descr="Group">
                <a:extLst>
                  <a:ext uri="{FF2B5EF4-FFF2-40B4-BE49-F238E27FC236}">
                    <a16:creationId xmlns:a16="http://schemas.microsoft.com/office/drawing/2014/main" id="{80803D2B-B0E3-4DE5-B3DB-63BD0C834A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2769" y="1784230"/>
                <a:ext cx="2394818" cy="2394818"/>
              </a:xfrm>
              <a:prstGeom prst="rect">
                <a:avLst/>
              </a:prstGeom>
            </p:spPr>
          </p:pic>
          <p:pic>
            <p:nvPicPr>
              <p:cNvPr id="26" name="Graphic 25" descr="Group">
                <a:extLst>
                  <a:ext uri="{FF2B5EF4-FFF2-40B4-BE49-F238E27FC236}">
                    <a16:creationId xmlns:a16="http://schemas.microsoft.com/office/drawing/2014/main" id="{6CA28800-20B2-42FA-B9F7-D02FBF632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8867" y="2296346"/>
                <a:ext cx="2394818" cy="2394818"/>
              </a:xfrm>
              <a:prstGeom prst="rect">
                <a:avLst/>
              </a:prstGeom>
            </p:spPr>
          </p:pic>
        </p:grpSp>
        <p:sp>
          <p:nvSpPr>
            <p:cNvPr id="27" name="TextBox 26">
              <a:extLst>
                <a:ext uri="{FF2B5EF4-FFF2-40B4-BE49-F238E27FC236}">
                  <a16:creationId xmlns:a16="http://schemas.microsoft.com/office/drawing/2014/main" id="{772AA33A-664F-49A0-9AF8-30421714B185}"/>
                </a:ext>
              </a:extLst>
            </p:cNvPr>
            <p:cNvSpPr txBox="1"/>
            <p:nvPr/>
          </p:nvSpPr>
          <p:spPr>
            <a:xfrm>
              <a:off x="10288963" y="4744425"/>
              <a:ext cx="167038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Representative of the MA population and data weighted</a:t>
              </a:r>
            </a:p>
          </p:txBody>
        </p:sp>
      </p:grpSp>
      <p:sp>
        <p:nvSpPr>
          <p:cNvPr id="15" name="TextBox 14">
            <a:extLst>
              <a:ext uri="{FF2B5EF4-FFF2-40B4-BE49-F238E27FC236}">
                <a16:creationId xmlns:a16="http://schemas.microsoft.com/office/drawing/2014/main" id="{8887D3BA-AAAA-4E90-B798-AEF4417B502A}"/>
              </a:ext>
            </a:extLst>
          </p:cNvPr>
          <p:cNvSpPr txBox="1"/>
          <p:nvPr/>
        </p:nvSpPr>
        <p:spPr>
          <a:xfrm>
            <a:off x="5183008" y="4863068"/>
            <a:ext cx="11353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Over 2000 interviews achieved</a:t>
            </a:r>
          </a:p>
        </p:txBody>
      </p:sp>
      <p:sp>
        <p:nvSpPr>
          <p:cNvPr id="9" name="TextBox 8">
            <a:extLst>
              <a:ext uri="{FF2B5EF4-FFF2-40B4-BE49-F238E27FC236}">
                <a16:creationId xmlns:a16="http://schemas.microsoft.com/office/drawing/2014/main" id="{1136DCF5-B111-4283-A669-8C23BE192353}"/>
              </a:ext>
            </a:extLst>
          </p:cNvPr>
          <p:cNvSpPr txBox="1"/>
          <p:nvPr/>
        </p:nvSpPr>
        <p:spPr>
          <a:xfrm>
            <a:off x="6908583" y="4863068"/>
            <a:ext cx="9711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1-3 years since left training</a:t>
            </a:r>
          </a:p>
        </p:txBody>
      </p:sp>
      <p:grpSp>
        <p:nvGrpSpPr>
          <p:cNvPr id="3" name="Group 2">
            <a:extLst>
              <a:ext uri="{FF2B5EF4-FFF2-40B4-BE49-F238E27FC236}">
                <a16:creationId xmlns:a16="http://schemas.microsoft.com/office/drawing/2014/main" id="{14012ECD-A968-46F5-AEB8-6A8C3136AA9A}"/>
              </a:ext>
            </a:extLst>
          </p:cNvPr>
          <p:cNvGrpSpPr/>
          <p:nvPr/>
        </p:nvGrpSpPr>
        <p:grpSpPr>
          <a:xfrm>
            <a:off x="113997" y="2630368"/>
            <a:ext cx="2673222" cy="3433030"/>
            <a:chOff x="113997" y="2630368"/>
            <a:chExt cx="2673222" cy="3433030"/>
          </a:xfrm>
        </p:grpSpPr>
        <p:pic>
          <p:nvPicPr>
            <p:cNvPr id="4" name="Graphic 3" descr="Grinning Face with Solid Fill">
              <a:extLst>
                <a:ext uri="{FF2B5EF4-FFF2-40B4-BE49-F238E27FC236}">
                  <a16:creationId xmlns:a16="http://schemas.microsoft.com/office/drawing/2014/main" id="{5B722817-B578-4B30-B017-C930F3DFF1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4060" y="2630368"/>
              <a:ext cx="1292195" cy="1292195"/>
            </a:xfrm>
            <a:prstGeom prst="rect">
              <a:avLst/>
            </a:prstGeom>
          </p:spPr>
        </p:pic>
        <p:sp>
          <p:nvSpPr>
            <p:cNvPr id="20" name="TextBox 19">
              <a:extLst>
                <a:ext uri="{FF2B5EF4-FFF2-40B4-BE49-F238E27FC236}">
                  <a16:creationId xmlns:a16="http://schemas.microsoft.com/office/drawing/2014/main" id="{062D15C9-1107-46D1-A8F2-9EAF3AB4FAB8}"/>
                </a:ext>
              </a:extLst>
            </p:cNvPr>
            <p:cNvSpPr txBox="1"/>
            <p:nvPr/>
          </p:nvSpPr>
          <p:spPr>
            <a:xfrm>
              <a:off x="113997" y="4493738"/>
              <a:ext cx="26732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Estimating the wider impacts of the MA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Personal Development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Career Progression</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Subjective Wellbeing</a:t>
              </a:r>
            </a:p>
          </p:txBody>
        </p:sp>
      </p:grpSp>
      <p:sp>
        <p:nvSpPr>
          <p:cNvPr id="22" name="Title 1">
            <a:extLst>
              <a:ext uri="{FF2B5EF4-FFF2-40B4-BE49-F238E27FC236}">
                <a16:creationId xmlns:a16="http://schemas.microsoft.com/office/drawing/2014/main" id="{866590C6-0C1F-44A2-8D50-B15F0E5BE425}"/>
              </a:ext>
            </a:extLst>
          </p:cNvPr>
          <p:cNvSpPr>
            <a:spLocks noGrp="1"/>
          </p:cNvSpPr>
          <p:nvPr>
            <p:ph type="title"/>
          </p:nvPr>
        </p:nvSpPr>
        <p:spPr>
          <a:xfrm>
            <a:off x="747441" y="-95370"/>
            <a:ext cx="10515600" cy="1325563"/>
          </a:xfrm>
        </p:spPr>
        <p:txBody>
          <a:bodyPr/>
          <a:lstStyle/>
          <a:p>
            <a:pPr algn="ctr"/>
            <a:r>
              <a:rPr lang="en-GB" dirty="0"/>
              <a:t>Apprenticeship Wellbeing Survey (AWS)</a:t>
            </a:r>
          </a:p>
        </p:txBody>
      </p:sp>
      <p:pic>
        <p:nvPicPr>
          <p:cNvPr id="6" name="Graphic 5" descr="User">
            <a:extLst>
              <a:ext uri="{FF2B5EF4-FFF2-40B4-BE49-F238E27FC236}">
                <a16:creationId xmlns:a16="http://schemas.microsoft.com/office/drawing/2014/main" id="{1C281DA5-BAD8-4BBB-A977-AC486EDDE8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49870" y="2572606"/>
            <a:ext cx="1587285" cy="1587285"/>
          </a:xfrm>
          <a:prstGeom prst="rect">
            <a:avLst/>
          </a:prstGeom>
        </p:spPr>
      </p:pic>
      <p:pic>
        <p:nvPicPr>
          <p:cNvPr id="24" name="Graphic 23" descr="User">
            <a:extLst>
              <a:ext uri="{FF2B5EF4-FFF2-40B4-BE49-F238E27FC236}">
                <a16:creationId xmlns:a16="http://schemas.microsoft.com/office/drawing/2014/main" id="{403DCD8C-912E-474F-85B9-ABE45FCC0FD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0528" y="2582673"/>
            <a:ext cx="1587285" cy="1587285"/>
          </a:xfrm>
          <a:prstGeom prst="rect">
            <a:avLst/>
          </a:prstGeom>
        </p:spPr>
      </p:pic>
      <p:pic>
        <p:nvPicPr>
          <p:cNvPr id="29" name="Graphic 28" descr="User">
            <a:extLst>
              <a:ext uri="{FF2B5EF4-FFF2-40B4-BE49-F238E27FC236}">
                <a16:creationId xmlns:a16="http://schemas.microsoft.com/office/drawing/2014/main" id="{CD0D90F9-36E3-4979-B3E1-05FCF3B745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83811" y="2582674"/>
            <a:ext cx="1587285" cy="1587285"/>
          </a:xfrm>
          <a:prstGeom prst="rect">
            <a:avLst/>
          </a:prstGeom>
        </p:spPr>
      </p:pic>
    </p:spTree>
    <p:extLst>
      <p:ext uri="{BB962C8B-B14F-4D97-AF65-F5344CB8AC3E}">
        <p14:creationId xmlns:p14="http://schemas.microsoft.com/office/powerpoint/2010/main" val="385778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E90D-256F-4C11-80BC-3C74D58AB03D}"/>
              </a:ext>
            </a:extLst>
          </p:cNvPr>
          <p:cNvSpPr>
            <a:spLocks noGrp="1"/>
          </p:cNvSpPr>
          <p:nvPr>
            <p:ph type="title"/>
          </p:nvPr>
        </p:nvSpPr>
        <p:spPr>
          <a:xfrm>
            <a:off x="2134837" y="52813"/>
            <a:ext cx="7922326" cy="634213"/>
          </a:xfrm>
        </p:spPr>
        <p:txBody>
          <a:bodyPr>
            <a:normAutofit fontScale="90000"/>
          </a:bodyPr>
          <a:lstStyle/>
          <a:p>
            <a:r>
              <a:rPr lang="en-GB" dirty="0"/>
              <a:t>Interpreting Subjective Wellbeing</a:t>
            </a:r>
          </a:p>
        </p:txBody>
      </p:sp>
      <p:graphicFrame>
        <p:nvGraphicFramePr>
          <p:cNvPr id="7" name="Diagram 6">
            <a:extLst>
              <a:ext uri="{FF2B5EF4-FFF2-40B4-BE49-F238E27FC236}">
                <a16:creationId xmlns:a16="http://schemas.microsoft.com/office/drawing/2014/main" id="{0DF365D3-49C6-4D82-9895-44BF9CD7CCAF}"/>
              </a:ext>
            </a:extLst>
          </p:cNvPr>
          <p:cNvGraphicFramePr/>
          <p:nvPr>
            <p:extLst>
              <p:ext uri="{D42A27DB-BD31-4B8C-83A1-F6EECF244321}">
                <p14:modId xmlns:p14="http://schemas.microsoft.com/office/powerpoint/2010/main" val="626744353"/>
              </p:ext>
            </p:extLst>
          </p:nvPr>
        </p:nvGraphicFramePr>
        <p:xfrm>
          <a:off x="1645141" y="790004"/>
          <a:ext cx="89173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1ED412C2-CD16-4A7B-85D9-3EC18881B221}"/>
              </a:ext>
            </a:extLst>
          </p:cNvPr>
          <p:cNvSpPr/>
          <p:nvPr/>
        </p:nvSpPr>
        <p:spPr>
          <a:xfrm>
            <a:off x="3252337" y="6203612"/>
            <a:ext cx="5687326" cy="630942"/>
          </a:xfrm>
          <a:prstGeom prst="rect">
            <a:avLst/>
          </a:prstGeom>
        </p:spPr>
        <p:txBody>
          <a:bodyPr wrap="none">
            <a:spAutoFit/>
          </a:bodyPr>
          <a:lstStyle/>
          <a:p>
            <a:r>
              <a:rPr lang="en-GB" sz="3500" b="1" u="sng" dirty="0"/>
              <a:t>Mean Point Score (0-10 scale)</a:t>
            </a:r>
          </a:p>
        </p:txBody>
      </p:sp>
    </p:spTree>
    <p:extLst>
      <p:ext uri="{BB962C8B-B14F-4D97-AF65-F5344CB8AC3E}">
        <p14:creationId xmlns:p14="http://schemas.microsoft.com/office/powerpoint/2010/main" val="33254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03E1-9172-4621-A5A8-4D7AEA12B73C}"/>
              </a:ext>
            </a:extLst>
          </p:cNvPr>
          <p:cNvSpPr>
            <a:spLocks noGrp="1"/>
          </p:cNvSpPr>
          <p:nvPr>
            <p:ph type="title"/>
          </p:nvPr>
        </p:nvSpPr>
        <p:spPr>
          <a:xfrm>
            <a:off x="131874" y="100584"/>
            <a:ext cx="11627893" cy="1325563"/>
          </a:xfrm>
        </p:spPr>
        <p:txBody>
          <a:bodyPr>
            <a:normAutofit fontScale="90000"/>
          </a:bodyPr>
          <a:lstStyle/>
          <a:p>
            <a:r>
              <a:rPr lang="en-GB" dirty="0"/>
              <a:t>MAs report high levels of wellbeing </a:t>
            </a:r>
            <a:r>
              <a:rPr lang="en-GB" dirty="0">
                <a:solidFill>
                  <a:schemeClr val="bg1"/>
                </a:solidFill>
              </a:rPr>
              <a:t>– higher than the general population and other learners</a:t>
            </a:r>
          </a:p>
        </p:txBody>
      </p:sp>
      <p:sp>
        <p:nvSpPr>
          <p:cNvPr id="3" name="TextBox 2">
            <a:extLst>
              <a:ext uri="{FF2B5EF4-FFF2-40B4-BE49-F238E27FC236}">
                <a16:creationId xmlns:a16="http://schemas.microsoft.com/office/drawing/2014/main" id="{B6DD1E8B-7AD0-42D9-B5BD-E8464A2BA997}"/>
              </a:ext>
            </a:extLst>
          </p:cNvPr>
          <p:cNvSpPr txBox="1"/>
          <p:nvPr/>
        </p:nvSpPr>
        <p:spPr>
          <a:xfrm>
            <a:off x="10664202" y="6472989"/>
            <a:ext cx="25806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Source: AWS, APS</a:t>
            </a:r>
          </a:p>
        </p:txBody>
      </p:sp>
      <p:sp>
        <p:nvSpPr>
          <p:cNvPr id="6" name="Title 1">
            <a:extLst>
              <a:ext uri="{FF2B5EF4-FFF2-40B4-BE49-F238E27FC236}">
                <a16:creationId xmlns:a16="http://schemas.microsoft.com/office/drawing/2014/main" id="{91F0E645-98D6-4F9A-AB3E-5FE486F6EEC5}"/>
              </a:ext>
            </a:extLst>
          </p:cNvPr>
          <p:cNvSpPr txBox="1">
            <a:spLocks/>
          </p:cNvSpPr>
          <p:nvPr/>
        </p:nvSpPr>
        <p:spPr>
          <a:xfrm>
            <a:off x="397304" y="124832"/>
            <a:ext cx="116278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 higher than                                the general population….</a:t>
            </a:r>
          </a:p>
        </p:txBody>
      </p:sp>
      <p:sp>
        <p:nvSpPr>
          <p:cNvPr id="7" name="Title 1">
            <a:extLst>
              <a:ext uri="{FF2B5EF4-FFF2-40B4-BE49-F238E27FC236}">
                <a16:creationId xmlns:a16="http://schemas.microsoft.com/office/drawing/2014/main" id="{11A0F1D9-7892-4467-A577-DA397A548604}"/>
              </a:ext>
            </a:extLst>
          </p:cNvPr>
          <p:cNvSpPr txBox="1">
            <a:spLocks/>
          </p:cNvSpPr>
          <p:nvPr/>
        </p:nvSpPr>
        <p:spPr>
          <a:xfrm>
            <a:off x="903960" y="397428"/>
            <a:ext cx="116278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p:txBody>
      </p:sp>
      <p:grpSp>
        <p:nvGrpSpPr>
          <p:cNvPr id="4" name="Group 3">
            <a:extLst>
              <a:ext uri="{FF2B5EF4-FFF2-40B4-BE49-F238E27FC236}">
                <a16:creationId xmlns:a16="http://schemas.microsoft.com/office/drawing/2014/main" id="{A4C8334E-7ECE-45E6-A1E4-9E3099DFD7B8}"/>
              </a:ext>
            </a:extLst>
          </p:cNvPr>
          <p:cNvGrpSpPr/>
          <p:nvPr/>
        </p:nvGrpSpPr>
        <p:grpSpPr>
          <a:xfrm>
            <a:off x="9662548" y="1305770"/>
            <a:ext cx="2579311" cy="553998"/>
            <a:chOff x="9843152" y="1368676"/>
            <a:chExt cx="2579311" cy="553998"/>
          </a:xfrm>
        </p:grpSpPr>
        <p:sp>
          <p:nvSpPr>
            <p:cNvPr id="10" name="TextBox 9">
              <a:extLst>
                <a:ext uri="{FF2B5EF4-FFF2-40B4-BE49-F238E27FC236}">
                  <a16:creationId xmlns:a16="http://schemas.microsoft.com/office/drawing/2014/main" id="{F23995B0-2F77-4807-B2EB-43EE23B706C0}"/>
                </a:ext>
              </a:extLst>
            </p:cNvPr>
            <p:cNvSpPr txBox="1"/>
            <p:nvPr/>
          </p:nvSpPr>
          <p:spPr>
            <a:xfrm>
              <a:off x="10236515" y="1368676"/>
              <a:ext cx="218594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Red boxes indicate a statistically significant difference between AWS and APS</a:t>
              </a:r>
            </a:p>
          </p:txBody>
        </p:sp>
        <p:sp>
          <p:nvSpPr>
            <p:cNvPr id="11" name="Rectangle 10">
              <a:extLst>
                <a:ext uri="{FF2B5EF4-FFF2-40B4-BE49-F238E27FC236}">
                  <a16:creationId xmlns:a16="http://schemas.microsoft.com/office/drawing/2014/main" id="{4022843D-5D28-4FC3-BE3F-55E0A3B9DE21}"/>
                </a:ext>
              </a:extLst>
            </p:cNvPr>
            <p:cNvSpPr/>
            <p:nvPr/>
          </p:nvSpPr>
          <p:spPr>
            <a:xfrm>
              <a:off x="9843152" y="1470276"/>
              <a:ext cx="352729" cy="252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43" name="Chart 42">
            <a:extLst>
              <a:ext uri="{FF2B5EF4-FFF2-40B4-BE49-F238E27FC236}">
                <a16:creationId xmlns:a16="http://schemas.microsoft.com/office/drawing/2014/main" id="{8E9BE083-ACD2-416B-B1DF-8D99CB3B9201}"/>
              </a:ext>
            </a:extLst>
          </p:cNvPr>
          <p:cNvGraphicFramePr>
            <a:graphicFrameLocks/>
          </p:cNvGraphicFramePr>
          <p:nvPr>
            <p:extLst>
              <p:ext uri="{D42A27DB-BD31-4B8C-83A1-F6EECF244321}">
                <p14:modId xmlns:p14="http://schemas.microsoft.com/office/powerpoint/2010/main" val="4130554610"/>
              </p:ext>
            </p:extLst>
          </p:nvPr>
        </p:nvGraphicFramePr>
        <p:xfrm>
          <a:off x="734078" y="1361405"/>
          <a:ext cx="10219697" cy="5182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69DA60F8-1BF4-4911-9769-DF642BDDE41E}"/>
              </a:ext>
            </a:extLst>
          </p:cNvPr>
          <p:cNvSpPr/>
          <p:nvPr/>
        </p:nvSpPr>
        <p:spPr>
          <a:xfrm>
            <a:off x="1505582" y="1707607"/>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859FC5-A68F-4B31-A01F-AA34450F8980}"/>
              </a:ext>
            </a:extLst>
          </p:cNvPr>
          <p:cNvSpPr/>
          <p:nvPr/>
        </p:nvSpPr>
        <p:spPr>
          <a:xfrm>
            <a:off x="3642435" y="1532070"/>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582D3F1-5074-45BC-BA7A-E5C2BBFE6938}"/>
              </a:ext>
            </a:extLst>
          </p:cNvPr>
          <p:cNvSpPr/>
          <p:nvPr/>
        </p:nvSpPr>
        <p:spPr>
          <a:xfrm>
            <a:off x="3985088" y="1815908"/>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C07633-117B-4784-8C9F-62944E8D3E54}"/>
              </a:ext>
            </a:extLst>
          </p:cNvPr>
          <p:cNvSpPr/>
          <p:nvPr/>
        </p:nvSpPr>
        <p:spPr>
          <a:xfrm>
            <a:off x="6144751" y="1679265"/>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47C2F3F-20DC-40C3-B5BA-D3B26C8E0C08}"/>
              </a:ext>
            </a:extLst>
          </p:cNvPr>
          <p:cNvSpPr/>
          <p:nvPr/>
        </p:nvSpPr>
        <p:spPr>
          <a:xfrm>
            <a:off x="6469099" y="1902632"/>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089CEC3-931B-404C-8147-FCAF3F64244F}"/>
              </a:ext>
            </a:extLst>
          </p:cNvPr>
          <p:cNvSpPr/>
          <p:nvPr/>
        </p:nvSpPr>
        <p:spPr>
          <a:xfrm>
            <a:off x="8619886" y="4133796"/>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CA2B6A9-AF6C-4136-B473-1D6151C24872}"/>
              </a:ext>
            </a:extLst>
          </p:cNvPr>
          <p:cNvSpPr/>
          <p:nvPr/>
        </p:nvSpPr>
        <p:spPr>
          <a:xfrm>
            <a:off x="8960217" y="4339959"/>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6AA906-3C6D-456D-8EB0-B8D8411E2343}"/>
              </a:ext>
            </a:extLst>
          </p:cNvPr>
          <p:cNvSpPr/>
          <p:nvPr/>
        </p:nvSpPr>
        <p:spPr>
          <a:xfrm>
            <a:off x="1168507" y="1550206"/>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C902FF2-7A44-4851-8ADE-C1AB4130121A}"/>
              </a:ext>
            </a:extLst>
          </p:cNvPr>
          <p:cNvSpPr/>
          <p:nvPr/>
        </p:nvSpPr>
        <p:spPr>
          <a:xfrm>
            <a:off x="1822577" y="1614597"/>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36DFFF2-F8E4-4F60-8578-2DCFBDAA9E48}"/>
              </a:ext>
            </a:extLst>
          </p:cNvPr>
          <p:cNvSpPr/>
          <p:nvPr/>
        </p:nvSpPr>
        <p:spPr>
          <a:xfrm>
            <a:off x="2164340" y="1763051"/>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4723139-1615-4851-82AA-534A7CF81922}"/>
              </a:ext>
            </a:extLst>
          </p:cNvPr>
          <p:cNvSpPr/>
          <p:nvPr/>
        </p:nvSpPr>
        <p:spPr>
          <a:xfrm>
            <a:off x="4315483" y="1563658"/>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B06A9675-55F8-4ABD-B5DE-965C53A5B354}"/>
              </a:ext>
            </a:extLst>
          </p:cNvPr>
          <p:cNvSpPr/>
          <p:nvPr/>
        </p:nvSpPr>
        <p:spPr>
          <a:xfrm>
            <a:off x="4646098" y="1839749"/>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78DFFF0-B954-4FFF-BDA4-0C2A694F727D}"/>
              </a:ext>
            </a:extLst>
          </p:cNvPr>
          <p:cNvSpPr/>
          <p:nvPr/>
        </p:nvSpPr>
        <p:spPr>
          <a:xfrm>
            <a:off x="6812358" y="1750600"/>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45CB3B6-D889-4379-B25C-B44A017B0278}"/>
              </a:ext>
            </a:extLst>
          </p:cNvPr>
          <p:cNvSpPr/>
          <p:nvPr/>
        </p:nvSpPr>
        <p:spPr>
          <a:xfrm>
            <a:off x="7139343" y="2060118"/>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624959D-94A0-44C4-90C2-EC08300AFF48}"/>
              </a:ext>
            </a:extLst>
          </p:cNvPr>
          <p:cNvSpPr/>
          <p:nvPr/>
        </p:nvSpPr>
        <p:spPr>
          <a:xfrm>
            <a:off x="9962598" y="3996513"/>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F4FC00D-1D74-45D3-9A56-1771041C07A4}"/>
              </a:ext>
            </a:extLst>
          </p:cNvPr>
          <p:cNvSpPr/>
          <p:nvPr/>
        </p:nvSpPr>
        <p:spPr>
          <a:xfrm>
            <a:off x="10278181" y="4156945"/>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C115A5B-4005-4793-90CE-85B37769B19A}"/>
              </a:ext>
            </a:extLst>
          </p:cNvPr>
          <p:cNvSpPr/>
          <p:nvPr/>
        </p:nvSpPr>
        <p:spPr>
          <a:xfrm>
            <a:off x="7781560" y="1924951"/>
            <a:ext cx="252402" cy="263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18D385E-1EFA-48EE-A39D-2FAF0CBB7B58}"/>
              </a:ext>
            </a:extLst>
          </p:cNvPr>
          <p:cNvSpPr/>
          <p:nvPr/>
        </p:nvSpPr>
        <p:spPr>
          <a:xfrm>
            <a:off x="7474736" y="1777339"/>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9F6C966-F361-4717-9771-3E964A157CB7}"/>
              </a:ext>
            </a:extLst>
          </p:cNvPr>
          <p:cNvSpPr/>
          <p:nvPr/>
        </p:nvSpPr>
        <p:spPr>
          <a:xfrm>
            <a:off x="4974241" y="1512960"/>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375393C-3AF9-45E5-BA25-79D45E1320C5}"/>
              </a:ext>
            </a:extLst>
          </p:cNvPr>
          <p:cNvSpPr/>
          <p:nvPr/>
        </p:nvSpPr>
        <p:spPr>
          <a:xfrm>
            <a:off x="5316893" y="1736731"/>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482F82F-1945-4225-A41E-0E18A26B646B}"/>
              </a:ext>
            </a:extLst>
          </p:cNvPr>
          <p:cNvSpPr/>
          <p:nvPr/>
        </p:nvSpPr>
        <p:spPr>
          <a:xfrm>
            <a:off x="2490659" y="1543262"/>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9D3F00A-DD0A-411A-873B-6008EC7FB8D1}"/>
              </a:ext>
            </a:extLst>
          </p:cNvPr>
          <p:cNvSpPr/>
          <p:nvPr/>
        </p:nvSpPr>
        <p:spPr>
          <a:xfrm>
            <a:off x="2834769" y="1847840"/>
            <a:ext cx="236740" cy="272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5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graphicEl>
                                              <a:chart seriesIdx="2" categoryIdx="-4" bldStep="series"/>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graphicEl>
                                              <a:chart seriesIdx="3"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graphicEl>
                                              <a:chart seriesIdx="4" categoryIdx="-4" bldStep="series"/>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graphicEl>
                                              <a:chart seriesIdx="5" categoryIdx="-4" bldStep="series"/>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uiExpand="1">
        <p:bldSub>
          <a:bldChart bld="series"/>
        </p:bldSub>
      </p:bldGraphic>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FABE91-8DF6-4007-A1D6-996BB0EFA88F}"/>
              </a:ext>
            </a:extLst>
          </p:cNvPr>
          <p:cNvGraphicFramePr>
            <a:graphicFrameLocks/>
          </p:cNvGraphicFramePr>
          <p:nvPr>
            <p:extLst>
              <p:ext uri="{D42A27DB-BD31-4B8C-83A1-F6EECF244321}">
                <p14:modId xmlns:p14="http://schemas.microsoft.com/office/powerpoint/2010/main" val="1191060912"/>
              </p:ext>
            </p:extLst>
          </p:nvPr>
        </p:nvGraphicFramePr>
        <p:xfrm>
          <a:off x="1208444" y="1489051"/>
          <a:ext cx="9058833" cy="5030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D6603E1-9172-4621-A5A8-4D7AEA12B73C}"/>
              </a:ext>
            </a:extLst>
          </p:cNvPr>
          <p:cNvSpPr>
            <a:spLocks noGrp="1"/>
          </p:cNvSpPr>
          <p:nvPr>
            <p:ph type="title"/>
          </p:nvPr>
        </p:nvSpPr>
        <p:spPr>
          <a:xfrm>
            <a:off x="252983" y="148937"/>
            <a:ext cx="11524488" cy="1173165"/>
          </a:xfrm>
        </p:spPr>
        <p:txBody>
          <a:bodyPr>
            <a:noAutofit/>
          </a:bodyPr>
          <a:lstStyle/>
          <a:p>
            <a:pPr algn="l"/>
            <a:r>
              <a:rPr lang="en-GB" sz="4000" dirty="0"/>
              <a:t>MA Completers are significantly more </a:t>
            </a:r>
            <a:r>
              <a:rPr lang="en-GB" sz="4000" b="1" dirty="0"/>
              <a:t>satisfied</a:t>
            </a:r>
            <a:r>
              <a:rPr lang="en-GB" sz="4000" dirty="0"/>
              <a:t> with their life</a:t>
            </a:r>
          </a:p>
        </p:txBody>
      </p:sp>
      <p:sp>
        <p:nvSpPr>
          <p:cNvPr id="9" name="Rectangle 8">
            <a:extLst>
              <a:ext uri="{FF2B5EF4-FFF2-40B4-BE49-F238E27FC236}">
                <a16:creationId xmlns:a16="http://schemas.microsoft.com/office/drawing/2014/main" id="{9710C4FF-FFA2-4D4F-BAC8-D3EE6920740F}"/>
              </a:ext>
            </a:extLst>
          </p:cNvPr>
          <p:cNvSpPr/>
          <p:nvPr/>
        </p:nvSpPr>
        <p:spPr>
          <a:xfrm>
            <a:off x="9142321" y="3835984"/>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2D758F-C286-4375-8DC7-67CCCB83476E}"/>
              </a:ext>
            </a:extLst>
          </p:cNvPr>
          <p:cNvSpPr/>
          <p:nvPr/>
        </p:nvSpPr>
        <p:spPr>
          <a:xfrm>
            <a:off x="8519303" y="4133084"/>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8992FA9-C67B-4E8B-823C-FB5AE052EBD9}"/>
              </a:ext>
            </a:extLst>
          </p:cNvPr>
          <p:cNvSpPr/>
          <p:nvPr/>
        </p:nvSpPr>
        <p:spPr>
          <a:xfrm>
            <a:off x="1911933" y="1664313"/>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2E3D120-8788-429E-968D-51ACA319BE0F}"/>
              </a:ext>
            </a:extLst>
          </p:cNvPr>
          <p:cNvSpPr/>
          <p:nvPr/>
        </p:nvSpPr>
        <p:spPr>
          <a:xfrm>
            <a:off x="2535867" y="1844987"/>
            <a:ext cx="423081" cy="272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87F4556-AF90-46BF-B00E-FA88EE8297C8}"/>
              </a:ext>
            </a:extLst>
          </p:cNvPr>
          <p:cNvSpPr txBox="1"/>
          <p:nvPr/>
        </p:nvSpPr>
        <p:spPr>
          <a:xfrm>
            <a:off x="9722102" y="6519155"/>
            <a:ext cx="2398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Source: AWS</a:t>
            </a:r>
          </a:p>
        </p:txBody>
      </p:sp>
      <p:sp>
        <p:nvSpPr>
          <p:cNvPr id="15" name="Title 1">
            <a:extLst>
              <a:ext uri="{FF2B5EF4-FFF2-40B4-BE49-F238E27FC236}">
                <a16:creationId xmlns:a16="http://schemas.microsoft.com/office/drawing/2014/main" id="{64F91EFF-0FE6-45AE-8939-218C06902774}"/>
              </a:ext>
            </a:extLst>
          </p:cNvPr>
          <p:cNvSpPr txBox="1">
            <a:spLocks/>
          </p:cNvSpPr>
          <p:nvPr/>
        </p:nvSpPr>
        <p:spPr>
          <a:xfrm>
            <a:off x="2171850" y="344842"/>
            <a:ext cx="7699919" cy="14617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and less </a:t>
            </a: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mj-cs"/>
              </a:rPr>
              <a:t>anxious</a:t>
            </a:r>
            <a:r>
              <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rPr>
              <a:t> than non-completers</a:t>
            </a:r>
          </a:p>
        </p:txBody>
      </p:sp>
      <p:sp>
        <p:nvSpPr>
          <p:cNvPr id="17" name="Rectangle 16">
            <a:extLst>
              <a:ext uri="{FF2B5EF4-FFF2-40B4-BE49-F238E27FC236}">
                <a16:creationId xmlns:a16="http://schemas.microsoft.com/office/drawing/2014/main" id="{954B1D91-B6F6-45F7-9D6C-BFDFB3CC16F1}"/>
              </a:ext>
            </a:extLst>
          </p:cNvPr>
          <p:cNvSpPr/>
          <p:nvPr/>
        </p:nvSpPr>
        <p:spPr>
          <a:xfrm>
            <a:off x="9882014" y="2217941"/>
            <a:ext cx="352729" cy="252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59CF784-8491-4792-BFD1-E433E7EC0BE9}"/>
              </a:ext>
            </a:extLst>
          </p:cNvPr>
          <p:cNvSpPr txBox="1"/>
          <p:nvPr/>
        </p:nvSpPr>
        <p:spPr>
          <a:xfrm>
            <a:off x="10267278" y="2127184"/>
            <a:ext cx="218594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Red boxes indicate a statistically significant difference between completers and non-completers</a:t>
            </a:r>
          </a:p>
        </p:txBody>
      </p:sp>
    </p:spTree>
    <p:extLst>
      <p:ext uri="{BB962C8B-B14F-4D97-AF65-F5344CB8AC3E}">
        <p14:creationId xmlns:p14="http://schemas.microsoft.com/office/powerpoint/2010/main" val="7067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graphicEl>
                                              <a:chart seriesIdx="-4" categoryIdx="0" bldStep="category"/>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graphicEl>
                                              <a:chart seriesIdx="-4" categoryIdx="1"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graphicEl>
                                              <a:chart seriesIdx="-4" categoryIdx="2"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graphicEl>
                                              <a:chart seriesIdx="-4" categoryIdx="3"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category"/>
        </p:bldSub>
      </p:bldGraphic>
      <p:bldP spid="2" grpId="0"/>
      <p:bldP spid="9" grpId="0" animBg="1"/>
      <p:bldP spid="10" grpId="0" animBg="1"/>
      <p:bldP spid="11" grpId="0" animBg="1"/>
      <p:bldP spid="12" grpId="0" animBg="1"/>
      <p:bldP spid="15" grpId="0"/>
      <p:bldP spid="17" grpId="0" animBg="1"/>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DS 10+1" ma:contentTypeID="0x0101002CFD50891A73487FBF1A841208B5DC080C000181DBDF3FCA804391D488ED587601D7" ma:contentTypeVersion="9" ma:contentTypeDescription="" ma:contentTypeScope="" ma:versionID="e307213d6d7e296a20c45c1d0edf17b2">
  <xsd:schema xmlns:xsd="http://www.w3.org/2001/XMLSchema" xmlns:xs="http://www.w3.org/2001/XMLSchema" xmlns:p="http://schemas.microsoft.com/office/2006/metadata/properties" xmlns:ns2="184af400-6cf4-4be6-9056-547874e8c8ee" xmlns:ns3="ad93a12a-252f-41f8-9f77-33c7b4b638d9" xmlns:ns4="2fe20db7-7869-4ab4-aad7-c3bc7cbb221c" targetNamespace="http://schemas.microsoft.com/office/2006/metadata/properties" ma:root="true" ma:fieldsID="f495cc2025f4afd7166cb49b7cd414be" ns2:_="" ns3:_="" ns4:_="">
    <xsd:import namespace="184af400-6cf4-4be6-9056-547874e8c8ee"/>
    <xsd:import namespace="ad93a12a-252f-41f8-9f77-33c7b4b638d9"/>
    <xsd:import namespace="2fe20db7-7869-4ab4-aad7-c3bc7cbb221c"/>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dexed="tru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93a12a-252f-41f8-9f77-33c7b4b638d9"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Location" ma:index="23" nillable="true" ma:displayName="MediaServiceLoca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e20db7-7869-4ab4-aad7-c3bc7cbb221c"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F3B0CB-CD43-4FDC-94E7-EF008728DEA7}">
  <ds:schemaRefs>
    <ds:schemaRef ds:uri="http://schemas.microsoft.com/office/2006/documentManagement/types"/>
    <ds:schemaRef ds:uri="http://schemas.microsoft.com/office/infopath/2007/PartnerControls"/>
    <ds:schemaRef ds:uri="ad93a12a-252f-41f8-9f77-33c7b4b638d9"/>
    <ds:schemaRef ds:uri="http://purl.org/dc/terms/"/>
    <ds:schemaRef ds:uri="http://purl.org/dc/elements/1.1/"/>
    <ds:schemaRef ds:uri="http://schemas.openxmlformats.org/package/2006/metadata/core-properties"/>
    <ds:schemaRef ds:uri="2fe20db7-7869-4ab4-aad7-c3bc7cbb221c"/>
    <ds:schemaRef ds:uri="http://purl.org/dc/dcmitype/"/>
    <ds:schemaRef ds:uri="184af400-6cf4-4be6-9056-547874e8c8e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9997A16-4DDD-4AAE-8D1C-C8F9AE534F19}">
  <ds:schemaRefs>
    <ds:schemaRef ds:uri="http://schemas.microsoft.com/sharepoint/v3/contenttype/forms"/>
  </ds:schemaRefs>
</ds:datastoreItem>
</file>

<file path=customXml/itemProps3.xml><?xml version="1.0" encoding="utf-8"?>
<ds:datastoreItem xmlns:ds="http://schemas.openxmlformats.org/officeDocument/2006/customXml" ds:itemID="{4BEEE842-CCCD-4C12-83F4-18BB9D4F0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ad93a12a-252f-41f8-9f77-33c7b4b638d9"/>
    <ds:schemaRef ds:uri="2fe20db7-7869-4ab4-aad7-c3bc7cbb22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3562</TotalTime>
  <Words>1428</Words>
  <Application>Microsoft Office PowerPoint</Application>
  <PresentationFormat>Widescreen</PresentationFormat>
  <Paragraphs>342</Paragraphs>
  <Slides>17</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Calibri Light</vt:lpstr>
      <vt:lpstr>Century Gothic</vt:lpstr>
      <vt:lpstr>Courier New</vt:lpstr>
      <vt:lpstr>1_Office Theme</vt:lpstr>
      <vt:lpstr>3_Office Theme</vt:lpstr>
      <vt:lpstr>Office Theme</vt:lpstr>
      <vt:lpstr> Measuring the Wider Impacts of Apprenticeships</vt:lpstr>
      <vt:lpstr>Modern Apprenticeships in Scotland</vt:lpstr>
      <vt:lpstr>MA Outcomes to MA Long Term Outcomes (MALTO)</vt:lpstr>
      <vt:lpstr>PowerPoint Presentation</vt:lpstr>
      <vt:lpstr>PowerPoint Presentation</vt:lpstr>
      <vt:lpstr>Apprenticeship Wellbeing Survey (AWS)</vt:lpstr>
      <vt:lpstr>Interpreting Subjective Wellbeing</vt:lpstr>
      <vt:lpstr>MAs report high levels of wellbeing – higher than the general population and other learners</vt:lpstr>
      <vt:lpstr>MA Completers are significantly more satisfied with their life</vt:lpstr>
      <vt:lpstr>PowerPoint Presentation</vt:lpstr>
      <vt:lpstr>Female MAs more anxious than male MAs</vt:lpstr>
      <vt:lpstr>Work improves wellbeing </vt:lpstr>
      <vt:lpstr>PowerPoint Presentation</vt:lpstr>
      <vt:lpstr>PowerPoint Presentation</vt:lpstr>
      <vt:lpstr>High levels of personal and career development have been reported – which increase the longer individuals have left the programme</vt:lpstr>
      <vt:lpstr>What’s next?</vt:lpstr>
      <vt:lpstr> Measuring the Wider Impacts of Apprenticeships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Wider Impacts of Apprenticeships</dc:title>
  <dc:creator>Gillian Wylie</dc:creator>
  <cp:lastModifiedBy>Gillian Wylie</cp:lastModifiedBy>
  <cp:revision>47</cp:revision>
  <cp:lastPrinted>2018-07-03T13:49:13Z</cp:lastPrinted>
  <dcterms:created xsi:type="dcterms:W3CDTF">2018-06-01T11:42:44Z</dcterms:created>
  <dcterms:modified xsi:type="dcterms:W3CDTF">2018-07-09T08:30:03Z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0x0101002CFD50891A73487FBF1A841208B5DC080C000181DBDF3FCA804391D488ED587601D7</vt:lpwstr>
  </property>
  <property fmtid="{D5CDD505-2E9C-101B-9397-08002B2CF9AE}" pid="3" name="TaxKeyword">
    <vt:lpwstr/>
  </property>
</Properties>
</file>