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5" r:id="rId1"/>
    <p:sldMasterId id="2147483666"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DCFEBE-EA6B-4A4E-825D-03572ED90068}">
  <a:tblStyle styleId="{FCDCFEBE-EA6B-4A4E-825D-03572ED900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685212"/>
            <a:ext cx="3284537"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No contact: 2 heard of CCI, 2 had not heard of CCI</a:t>
            </a:r>
            <a:endParaRPr/>
          </a:p>
          <a:p>
            <a:pPr marL="0" lvl="0" indent="0">
              <a:spcBef>
                <a:spcPts val="0"/>
              </a:spcBef>
              <a:spcAft>
                <a:spcPts val="0"/>
              </a:spcAft>
              <a:buNone/>
            </a:pPr>
            <a:r>
              <a:rPr lang="en-US"/>
              <a:t>21 don’t know if there has been contact with CIEC - 7 of those had heard of it (eg in previous employment)</a:t>
            </a:r>
            <a:endParaRPr/>
          </a:p>
        </p:txBody>
      </p:sp>
      <p:sp>
        <p:nvSpPr>
          <p:cNvPr id="146" name="Shape 14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7" name="Shape 157"/>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4" name="Shape 16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2" name="Shape 18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3" name="Shape 203"/>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0" name="Shape 210"/>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7" name="Shape 217"/>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24" name="Shape 22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US"/>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45" name="Shape 245"/>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US"/>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2" name="Shape 26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 name="Shape 8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9" name="Shape 269"/>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6" name="Shape 27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1" name="Shape 28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The staff CPD session involves the teachers in trying out some of the activities themselves.</a:t>
            </a:r>
            <a:endParaRPr/>
          </a:p>
        </p:txBody>
      </p:sp>
      <p:sp>
        <p:nvSpPr>
          <p:cNvPr id="282" name="Shape 282"/>
          <p:cNvSpPr txBox="1"/>
          <p:nvPr/>
        </p:nvSpPr>
        <p:spPr>
          <a:xfrm>
            <a:off x="0" y="8685212"/>
            <a:ext cx="3284537"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 Centre for Industry Education Collaboration</a:t>
            </a:r>
            <a:endParaRPr/>
          </a:p>
        </p:txBody>
      </p:sp>
      <p:sp>
        <p:nvSpPr>
          <p:cNvPr id="283" name="Shape 283"/>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9" name="Shape 89"/>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Advisory teacher, classroom sessions, whole school CPD, written and web-based resources</a:t>
            </a:r>
            <a:endParaRPr/>
          </a:p>
        </p:txBody>
      </p:sp>
      <p:sp>
        <p:nvSpPr>
          <p:cNvPr id="96" name="Shape 9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Site visit, ambassador visit, training for industrial partners, written and web-based resources</a:t>
            </a:r>
            <a:endParaRPr/>
          </a:p>
        </p:txBody>
      </p:sp>
      <p:sp>
        <p:nvSpPr>
          <p:cNvPr id="106" name="Shape 10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5" name="Shape 115"/>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2" name="Shape 12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9" name="Shape 129"/>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6" name="Shape 13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7138987"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457200" y="1535113"/>
            <a:ext cx="3394720"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EA3EA0"/>
              </a:buClr>
              <a:buSzPts val="2400"/>
              <a:buFont typeface="Arial"/>
              <a:buNone/>
              <a:defRPr sz="2400" b="1">
                <a:solidFill>
                  <a:schemeClr val="dk1"/>
                </a:solidFill>
                <a:latin typeface="Arial"/>
                <a:ea typeface="Arial"/>
                <a:cs typeface="Arial"/>
                <a:sym typeface="Arial"/>
              </a:defRPr>
            </a:lvl1pPr>
            <a:lvl2pPr marL="914400" marR="0" lvl="1" indent="-228600" algn="l" rtl="0">
              <a:spcBef>
                <a:spcPts val="400"/>
              </a:spcBef>
              <a:spcAft>
                <a:spcPts val="0"/>
              </a:spcAft>
              <a:buClr>
                <a:srgbClr val="EA3EA0"/>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rgbClr val="EA3EA0"/>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rgbClr val="EA3EA0"/>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rgbClr val="EA3EA0"/>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body" idx="2"/>
          </p:nvPr>
        </p:nvSpPr>
        <p:spPr>
          <a:xfrm>
            <a:off x="457200" y="2174875"/>
            <a:ext cx="3394720"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EA3EA0"/>
              </a:buClr>
              <a:buSzPts val="2400"/>
              <a:buFont typeface="Arial"/>
              <a:buChar char="•"/>
              <a:defRPr sz="2400">
                <a:solidFill>
                  <a:schemeClr val="dk1"/>
                </a:solidFill>
                <a:latin typeface="Arial"/>
                <a:ea typeface="Arial"/>
                <a:cs typeface="Arial"/>
                <a:sym typeface="Arial"/>
              </a:defRPr>
            </a:lvl1pPr>
            <a:lvl2pPr marL="914400" marR="0" lvl="1"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EA3EA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rgbClr val="EA3EA0"/>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rgbClr val="EA3EA0"/>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3"/>
          </p:nvPr>
        </p:nvSpPr>
        <p:spPr>
          <a:xfrm>
            <a:off x="4067944" y="1556792"/>
            <a:ext cx="3384376"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EA3EA0"/>
              </a:buClr>
              <a:buSzPts val="2400"/>
              <a:buFont typeface="Arial"/>
              <a:buNone/>
              <a:defRPr sz="2400" b="1">
                <a:solidFill>
                  <a:schemeClr val="dk1"/>
                </a:solidFill>
                <a:latin typeface="Arial"/>
                <a:ea typeface="Arial"/>
                <a:cs typeface="Arial"/>
                <a:sym typeface="Arial"/>
              </a:defRPr>
            </a:lvl1pPr>
            <a:lvl2pPr marL="914400" marR="0" lvl="1" indent="-228600" algn="l" rtl="0">
              <a:spcBef>
                <a:spcPts val="400"/>
              </a:spcBef>
              <a:spcAft>
                <a:spcPts val="0"/>
              </a:spcAft>
              <a:buClr>
                <a:srgbClr val="EA3EA0"/>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rgbClr val="EA3EA0"/>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rgbClr val="EA3EA0"/>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rgbClr val="EA3EA0"/>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4"/>
          </p:nvPr>
        </p:nvSpPr>
        <p:spPr>
          <a:xfrm>
            <a:off x="4067945" y="2204864"/>
            <a:ext cx="3384376"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EA3EA0"/>
              </a:buClr>
              <a:buSzPts val="2400"/>
              <a:buFont typeface="Arial"/>
              <a:buChar char="•"/>
              <a:defRPr sz="2400">
                <a:solidFill>
                  <a:schemeClr val="dk1"/>
                </a:solidFill>
                <a:latin typeface="Arial"/>
                <a:ea typeface="Arial"/>
                <a:cs typeface="Arial"/>
                <a:sym typeface="Arial"/>
              </a:defRPr>
            </a:lvl1pPr>
            <a:lvl2pPr marL="914400" marR="0" lvl="1"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EA3EA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rgbClr val="EA3EA0"/>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rgbClr val="EA3EA0"/>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67544" y="274638"/>
            <a:ext cx="6984776"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457200" y="1600200"/>
            <a:ext cx="339472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EA3EA0"/>
              </a:buClr>
              <a:buSzPts val="2800"/>
              <a:buFont typeface="Arial"/>
              <a:buChar char="•"/>
              <a:defRPr sz="2800">
                <a:solidFill>
                  <a:schemeClr val="dk1"/>
                </a:solidFill>
                <a:latin typeface="Arial"/>
                <a:ea typeface="Arial"/>
                <a:cs typeface="Arial"/>
                <a:sym typeface="Arial"/>
              </a:defRPr>
            </a:lvl1pPr>
            <a:lvl2pPr marL="914400" marR="0" lvl="1" indent="-381000" algn="l" rtl="0">
              <a:spcBef>
                <a:spcPts val="480"/>
              </a:spcBef>
              <a:spcAft>
                <a:spcPts val="0"/>
              </a:spcAft>
              <a:buClr>
                <a:srgbClr val="EA3EA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EA3EA0"/>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EA3EA0"/>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4067944" y="1628800"/>
            <a:ext cx="3384376"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EA3EA0"/>
              </a:buClr>
              <a:buSzPts val="2800"/>
              <a:buFont typeface="Arial"/>
              <a:buChar char="•"/>
              <a:defRPr sz="2800">
                <a:solidFill>
                  <a:schemeClr val="dk1"/>
                </a:solidFill>
                <a:latin typeface="Arial"/>
                <a:ea typeface="Arial"/>
                <a:cs typeface="Arial"/>
                <a:sym typeface="Arial"/>
              </a:defRPr>
            </a:lvl1pPr>
            <a:lvl2pPr marL="914400" marR="0" lvl="1" indent="-381000" algn="l" rtl="0">
              <a:spcBef>
                <a:spcPts val="480"/>
              </a:spcBef>
              <a:spcAft>
                <a:spcPts val="0"/>
              </a:spcAft>
              <a:buClr>
                <a:srgbClr val="EA3EA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EA3EA0"/>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EA3EA0"/>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67544" y="692696"/>
            <a:ext cx="6984776"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467544" y="3212976"/>
            <a:ext cx="6984776"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EA3EA0"/>
              </a:buClr>
              <a:buSzPts val="2000"/>
              <a:buFont typeface="Arial"/>
              <a:buNone/>
              <a:defRPr sz="2000">
                <a:solidFill>
                  <a:srgbClr val="005039"/>
                </a:solidFill>
                <a:latin typeface="Arial"/>
                <a:ea typeface="Arial"/>
                <a:cs typeface="Arial"/>
                <a:sym typeface="Arial"/>
              </a:defRPr>
            </a:lvl1pPr>
            <a:lvl2pPr marL="914400" marR="0" lvl="1" indent="-228600" algn="l" rtl="0">
              <a:spcBef>
                <a:spcPts val="360"/>
              </a:spcBef>
              <a:spcAft>
                <a:spcPts val="0"/>
              </a:spcAft>
              <a:buClr>
                <a:srgbClr val="EA3EA0"/>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EA3EA0"/>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EA3EA0"/>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EA3EA0"/>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7138987"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7138987"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7138987"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7138987"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467544" y="692696"/>
            <a:ext cx="6984776"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ubTitle" idx="1"/>
          </p:nvPr>
        </p:nvSpPr>
        <p:spPr>
          <a:xfrm>
            <a:off x="467544" y="2852936"/>
            <a:ext cx="6984776"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EA3EA0"/>
              </a:buClr>
              <a:buSzPts val="3200"/>
              <a:buFont typeface="Arial"/>
              <a:buNone/>
              <a:defRPr sz="3200">
                <a:solidFill>
                  <a:schemeClr val="dk1"/>
                </a:solidFill>
                <a:latin typeface="Arial"/>
                <a:ea typeface="Arial"/>
                <a:cs typeface="Arial"/>
                <a:sym typeface="Arial"/>
              </a:defRPr>
            </a:lvl1pPr>
            <a:lvl2pPr marR="0" lvl="1" algn="ctr" rtl="0">
              <a:spcBef>
                <a:spcPts val="560"/>
              </a:spcBef>
              <a:spcAft>
                <a:spcPts val="0"/>
              </a:spcAft>
              <a:buClr>
                <a:srgbClr val="EA3EA0"/>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EA3EA0"/>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EA3EA0"/>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EA3EA0"/>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7138987"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1"/>
          </p:nvPr>
        </p:nvSpPr>
        <p:spPr>
          <a:xfrm>
            <a:off x="457200" y="1600200"/>
            <a:ext cx="7138987"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EA3EA0"/>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EA3EA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EA3EA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7138987"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rot="5400000">
            <a:off x="3626458" y="2286311"/>
            <a:ext cx="5851525" cy="1800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1"/>
          </p:nvPr>
        </p:nvSpPr>
        <p:spPr>
          <a:xfrm rot="5400000">
            <a:off x="56889" y="674949"/>
            <a:ext cx="5851525" cy="5050904"/>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EA3EA0"/>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rgbClr val="EA3EA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EA3EA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7138987"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rot="5400000">
            <a:off x="1763712" y="293688"/>
            <a:ext cx="4525962" cy="7138987"/>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EA3EA0"/>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rgbClr val="EA3EA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EA3EA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67544" y="4800600"/>
            <a:ext cx="6984776"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9" name="Shape 39"/>
          <p:cNvSpPr>
            <a:spLocks noGrp="1"/>
          </p:cNvSpPr>
          <p:nvPr>
            <p:ph type="pic" idx="2"/>
          </p:nvPr>
        </p:nvSpPr>
        <p:spPr>
          <a:xfrm>
            <a:off x="467544" y="548680"/>
            <a:ext cx="6984776"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EA3EA0"/>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rgbClr val="EA3EA0"/>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EA3EA0"/>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EA3EA0"/>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EA3EA0"/>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467544" y="5367338"/>
            <a:ext cx="6984776"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EA3EA0"/>
              </a:buClr>
              <a:buSzPts val="1400"/>
              <a:buFont typeface="Arial"/>
              <a:buNone/>
              <a:defRPr sz="1400">
                <a:solidFill>
                  <a:schemeClr val="dk1"/>
                </a:solidFill>
                <a:latin typeface="Arial"/>
                <a:ea typeface="Arial"/>
                <a:cs typeface="Arial"/>
                <a:sym typeface="Arial"/>
              </a:defRPr>
            </a:lvl1pPr>
            <a:lvl2pPr marL="914400" marR="0" lvl="1" indent="-228600" algn="l" rtl="0">
              <a:spcBef>
                <a:spcPts val="240"/>
              </a:spcBef>
              <a:spcAft>
                <a:spcPts val="0"/>
              </a:spcAft>
              <a:buClr>
                <a:srgbClr val="EA3EA0"/>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rgbClr val="EA3EA0"/>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EA3EA0"/>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rgbClr val="EA3EA0"/>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1" y="273050"/>
            <a:ext cx="2674640"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3347864" y="260648"/>
            <a:ext cx="4104456"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EA3EA0"/>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rgbClr val="EA3EA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EA3EA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1" y="1435100"/>
            <a:ext cx="2674640"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EA3EA0"/>
              </a:buClr>
              <a:buSzPts val="1400"/>
              <a:buFont typeface="Arial"/>
              <a:buNone/>
              <a:defRPr sz="1400">
                <a:solidFill>
                  <a:schemeClr val="dk1"/>
                </a:solidFill>
                <a:latin typeface="Arial"/>
                <a:ea typeface="Arial"/>
                <a:cs typeface="Arial"/>
                <a:sym typeface="Arial"/>
              </a:defRPr>
            </a:lvl1pPr>
            <a:lvl2pPr marL="914400" marR="0" lvl="1" indent="-228600" algn="l" rtl="0">
              <a:spcBef>
                <a:spcPts val="240"/>
              </a:spcBef>
              <a:spcAft>
                <a:spcPts val="0"/>
              </a:spcAft>
              <a:buClr>
                <a:srgbClr val="EA3EA0"/>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rgbClr val="EA3EA0"/>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EA3EA0"/>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rgbClr val="EA3EA0"/>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7138987"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8032750" y="0"/>
            <a:ext cx="57150" cy="6858000"/>
          </a:xfrm>
          <a:prstGeom prst="rect">
            <a:avLst/>
          </a:prstGeom>
          <a:solidFill>
            <a:srgbClr val="4EA477"/>
          </a:solidFill>
          <a:ln w="25400" cap="flat" cmpd="sng">
            <a:solidFill>
              <a:srgbClr val="4EA4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Shape 11"/>
          <p:cNvSpPr txBox="1"/>
          <p:nvPr/>
        </p:nvSpPr>
        <p:spPr>
          <a:xfrm>
            <a:off x="7956550" y="6545262"/>
            <a:ext cx="1368425" cy="250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000" b="0" i="0" u="none">
                <a:solidFill>
                  <a:schemeClr val="dk1"/>
                </a:solidFill>
                <a:latin typeface="Arial"/>
                <a:ea typeface="Arial"/>
                <a:cs typeface="Arial"/>
                <a:sym typeface="Arial"/>
              </a:rPr>
              <a:t>www.ciec.org.uk</a:t>
            </a:r>
            <a:endParaRPr/>
          </a:p>
        </p:txBody>
      </p:sp>
      <p:sp>
        <p:nvSpPr>
          <p:cNvPr id="12" name="Shape 12"/>
          <p:cNvSpPr txBox="1"/>
          <p:nvPr/>
        </p:nvSpPr>
        <p:spPr>
          <a:xfrm>
            <a:off x="8088312" y="450850"/>
            <a:ext cx="1103312" cy="60944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ambassadors</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scientists</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reputation</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STEM</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community</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engineers</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schools</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staff development</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l" rtl="0">
              <a:lnSpc>
                <a:spcPct val="100000"/>
              </a:lnSpc>
              <a:spcBef>
                <a:spcPts val="0"/>
              </a:spcBef>
              <a:spcAft>
                <a:spcPts val="0"/>
              </a:spcAft>
              <a:buNone/>
            </a:pPr>
            <a:endParaRPr sz="1000" b="1" i="0" u="none">
              <a:solidFill>
                <a:srgbClr val="595959"/>
              </a:solidFill>
              <a:latin typeface="Arial"/>
              <a:ea typeface="Arial"/>
              <a:cs typeface="Arial"/>
              <a:sym typeface="Arial"/>
            </a:endParaRPr>
          </a:p>
        </p:txBody>
      </p:sp>
      <p:pic>
        <p:nvPicPr>
          <p:cNvPr id="13" name="Shape 13"/>
          <p:cNvPicPr preferRelativeResize="0"/>
          <p:nvPr/>
        </p:nvPicPr>
        <p:blipFill rotWithShape="1">
          <a:blip r:embed="rId3">
            <a:alphaModFix/>
          </a:blip>
          <a:srcRect/>
          <a:stretch/>
        </p:blipFill>
        <p:spPr>
          <a:xfrm>
            <a:off x="8216900" y="5557837"/>
            <a:ext cx="785812" cy="855662"/>
          </a:xfrm>
          <a:prstGeom prst="rect">
            <a:avLst/>
          </a:prstGeom>
          <a:noFill/>
          <a:ln>
            <a:noFill/>
          </a:ln>
        </p:spPr>
      </p:pic>
      <p:pic>
        <p:nvPicPr>
          <p:cNvPr id="14" name="Shape 14" descr="University of York logo green.tiff"/>
          <p:cNvPicPr preferRelativeResize="0"/>
          <p:nvPr/>
        </p:nvPicPr>
        <p:blipFill rotWithShape="1">
          <a:blip r:embed="rId4">
            <a:alphaModFix/>
          </a:blip>
          <a:srcRect/>
          <a:stretch/>
        </p:blipFill>
        <p:spPr>
          <a:xfrm>
            <a:off x="2262187" y="6413500"/>
            <a:ext cx="3529012" cy="442912"/>
          </a:xfrm>
          <a:prstGeom prst="rect">
            <a:avLst/>
          </a:prstGeom>
          <a:noFill/>
          <a:ln>
            <a:noFill/>
          </a:ln>
        </p:spPr>
      </p:pic>
      <p:pic>
        <p:nvPicPr>
          <p:cNvPr id="15" name="Shape 15"/>
          <p:cNvPicPr preferRelativeResize="0"/>
          <p:nvPr/>
        </p:nvPicPr>
        <p:blipFill rotWithShape="1">
          <a:blip r:embed="rId5">
            <a:alphaModFix/>
          </a:blip>
          <a:srcRect/>
          <a:stretch/>
        </p:blipFill>
        <p:spPr>
          <a:xfrm>
            <a:off x="687387" y="404812"/>
            <a:ext cx="6678612" cy="1152525"/>
          </a:xfrm>
          <a:prstGeom prst="rect">
            <a:avLst/>
          </a:prstGeom>
          <a:noFill/>
          <a:ln>
            <a:noFill/>
          </a:ln>
        </p:spPr>
      </p:pic>
      <p:sp>
        <p:nvSpPr>
          <p:cNvPr id="16" name="Shape 16"/>
          <p:cNvSpPr txBox="1">
            <a:spLocks noGrp="1"/>
          </p:cNvSpPr>
          <p:nvPr>
            <p:ph type="title"/>
          </p:nvPr>
        </p:nvSpPr>
        <p:spPr>
          <a:xfrm>
            <a:off x="457200" y="274637"/>
            <a:ext cx="7138987"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body" idx="1"/>
          </p:nvPr>
        </p:nvSpPr>
        <p:spPr>
          <a:xfrm>
            <a:off x="457200" y="1600200"/>
            <a:ext cx="7138987"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EA3EA0"/>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EA3EA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EA3EA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7138987"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600200"/>
            <a:ext cx="7138987"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EA3EA0"/>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EA3EA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EA3EA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EA3EA0"/>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8032750" y="0"/>
            <a:ext cx="57150" cy="6858000"/>
          </a:xfrm>
          <a:prstGeom prst="rect">
            <a:avLst/>
          </a:prstGeom>
          <a:solidFill>
            <a:srgbClr val="4EA477"/>
          </a:solidFill>
          <a:ln w="25400" cap="flat" cmpd="sng">
            <a:solidFill>
              <a:srgbClr val="4EA4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Shape 23"/>
          <p:cNvSpPr txBox="1"/>
          <p:nvPr/>
        </p:nvSpPr>
        <p:spPr>
          <a:xfrm>
            <a:off x="7956550" y="6545262"/>
            <a:ext cx="1368425" cy="250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000" b="0" i="0" u="none">
                <a:solidFill>
                  <a:schemeClr val="dk1"/>
                </a:solidFill>
                <a:latin typeface="Arial"/>
                <a:ea typeface="Arial"/>
                <a:cs typeface="Arial"/>
                <a:sym typeface="Arial"/>
              </a:rPr>
              <a:t>www.ciec.org.uk</a:t>
            </a:r>
            <a:endParaRPr/>
          </a:p>
        </p:txBody>
      </p:sp>
      <p:sp>
        <p:nvSpPr>
          <p:cNvPr id="24" name="Shape 24"/>
          <p:cNvSpPr txBox="1"/>
          <p:nvPr/>
        </p:nvSpPr>
        <p:spPr>
          <a:xfrm>
            <a:off x="8088312" y="450850"/>
            <a:ext cx="1103312" cy="60944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ambassadors</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scientists</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reputation</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STEM</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community</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engineers</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schools</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Arial"/>
              <a:buNone/>
            </a:pPr>
            <a:r>
              <a:rPr lang="en-US" sz="1000" b="1" i="0" u="none">
                <a:solidFill>
                  <a:srgbClr val="595959"/>
                </a:solidFill>
                <a:latin typeface="Arial"/>
                <a:ea typeface="Arial"/>
                <a:cs typeface="Arial"/>
                <a:sym typeface="Arial"/>
              </a:rPr>
              <a:t>staff development</a:t>
            </a:r>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rgbClr val="595959"/>
              </a:solidFill>
              <a:latin typeface="Arial"/>
              <a:ea typeface="Arial"/>
              <a:cs typeface="Arial"/>
              <a:sym typeface="Arial"/>
            </a:endParaRPr>
          </a:p>
          <a:p>
            <a:pPr marL="0" marR="0" lvl="0" indent="0" algn="l" rtl="0">
              <a:lnSpc>
                <a:spcPct val="100000"/>
              </a:lnSpc>
              <a:spcBef>
                <a:spcPts val="0"/>
              </a:spcBef>
              <a:spcAft>
                <a:spcPts val="0"/>
              </a:spcAft>
              <a:buNone/>
            </a:pPr>
            <a:endParaRPr sz="1000" b="1" i="0" u="none">
              <a:solidFill>
                <a:srgbClr val="595959"/>
              </a:solidFill>
              <a:latin typeface="Arial"/>
              <a:ea typeface="Arial"/>
              <a:cs typeface="Arial"/>
              <a:sym typeface="Arial"/>
            </a:endParaRPr>
          </a:p>
        </p:txBody>
      </p:sp>
      <p:pic>
        <p:nvPicPr>
          <p:cNvPr id="25" name="Shape 25"/>
          <p:cNvPicPr preferRelativeResize="0"/>
          <p:nvPr/>
        </p:nvPicPr>
        <p:blipFill rotWithShape="1">
          <a:blip r:embed="rId18">
            <a:alphaModFix/>
          </a:blip>
          <a:srcRect/>
          <a:stretch/>
        </p:blipFill>
        <p:spPr>
          <a:xfrm>
            <a:off x="8216900" y="5557837"/>
            <a:ext cx="785812" cy="8556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idx="4294967295"/>
          </p:nvPr>
        </p:nvSpPr>
        <p:spPr>
          <a:xfrm>
            <a:off x="539750" y="404812"/>
            <a:ext cx="6994525"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
            </a:r>
            <a:br>
              <a:rPr lang="en-US" sz="4400" b="0" i="0" u="none" strike="noStrike" cap="none">
                <a:solidFill>
                  <a:schemeClr val="dk1"/>
                </a:solidFill>
                <a:latin typeface="Arial"/>
                <a:ea typeface="Arial"/>
                <a:cs typeface="Arial"/>
                <a:sym typeface="Arial"/>
              </a:rPr>
            </a:br>
            <a:endParaRPr/>
          </a:p>
        </p:txBody>
      </p:sp>
      <p:sp>
        <p:nvSpPr>
          <p:cNvPr id="77" name="Shape 77"/>
          <p:cNvSpPr txBox="1"/>
          <p:nvPr/>
        </p:nvSpPr>
        <p:spPr>
          <a:xfrm>
            <a:off x="1187913" y="2305050"/>
            <a:ext cx="5698200" cy="224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a:solidFill>
                  <a:schemeClr val="dk1"/>
                </a:solidFill>
              </a:rPr>
              <a:t>Employer engagement: too little too late?</a:t>
            </a:r>
            <a:endParaRPr/>
          </a:p>
          <a:p>
            <a:pPr marL="0" marR="0" lvl="0" indent="0" algn="ctr"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Maria Turkenburg-van Diepen</a:t>
            </a:r>
            <a:endParaRPr/>
          </a:p>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Pam Hanley</a:t>
            </a:r>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8" name="Shape 78"/>
          <p:cNvSpPr txBox="1"/>
          <p:nvPr/>
        </p:nvSpPr>
        <p:spPr>
          <a:xfrm>
            <a:off x="30075" y="5163775"/>
            <a:ext cx="8013900" cy="89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2400">
                <a:solidFill>
                  <a:srgbClr val="222222"/>
                </a:solidFill>
                <a:highlight>
                  <a:srgbClr val="FFFFFF"/>
                </a:highlight>
              </a:rPr>
              <a:t>International Conference on Employer Engagement in Education and Training, BEIS, London 5 July 2018</a:t>
            </a:r>
            <a:endParaRPr sz="2400" i="0" u="none">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Relationship with CCI</a:t>
            </a:r>
            <a:endParaRPr/>
          </a:p>
        </p:txBody>
      </p:sp>
      <p:graphicFrame>
        <p:nvGraphicFramePr>
          <p:cNvPr id="149" name="Shape 149"/>
          <p:cNvGraphicFramePr/>
          <p:nvPr/>
        </p:nvGraphicFramePr>
        <p:xfrm>
          <a:off x="4841775" y="963775"/>
          <a:ext cx="3000000" cy="3000000"/>
        </p:xfrm>
        <a:graphic>
          <a:graphicData uri="http://schemas.openxmlformats.org/drawingml/2006/table">
            <a:tbl>
              <a:tblPr>
                <a:noFill/>
                <a:tableStyleId>{FCDCFEBE-EA6B-4A4E-825D-03572ED90068}</a:tableStyleId>
              </a:tblPr>
              <a:tblGrid>
                <a:gridCol w="1021800">
                  <a:extLst>
                    <a:ext uri="{9D8B030D-6E8A-4147-A177-3AD203B41FA5}">
                      <a16:colId xmlns:a16="http://schemas.microsoft.com/office/drawing/2014/main" val="20000"/>
                    </a:ext>
                  </a:extLst>
                </a:gridCol>
                <a:gridCol w="686800">
                  <a:extLst>
                    <a:ext uri="{9D8B030D-6E8A-4147-A177-3AD203B41FA5}">
                      <a16:colId xmlns:a16="http://schemas.microsoft.com/office/drawing/2014/main" val="20001"/>
                    </a:ext>
                  </a:extLst>
                </a:gridCol>
                <a:gridCol w="686800">
                  <a:extLst>
                    <a:ext uri="{9D8B030D-6E8A-4147-A177-3AD203B41FA5}">
                      <a16:colId xmlns:a16="http://schemas.microsoft.com/office/drawing/2014/main" val="20002"/>
                    </a:ext>
                  </a:extLst>
                </a:gridCol>
                <a:gridCol w="749250">
                  <a:extLst>
                    <a:ext uri="{9D8B030D-6E8A-4147-A177-3AD203B41FA5}">
                      <a16:colId xmlns:a16="http://schemas.microsoft.com/office/drawing/2014/main" val="20003"/>
                    </a:ext>
                  </a:extLst>
                </a:gridCol>
              </a:tblGrid>
              <a:tr h="469775">
                <a:tc>
                  <a:txBody>
                    <a:bodyPr/>
                    <a:lstStyle/>
                    <a:p>
                      <a:pPr marL="0" lvl="0" indent="0">
                        <a:spcBef>
                          <a:spcPts val="0"/>
                        </a:spcBef>
                        <a:spcAft>
                          <a:spcPts val="0"/>
                        </a:spcAft>
                        <a:buNone/>
                      </a:pPr>
                      <a:endParaRPr sz="1800"/>
                    </a:p>
                  </a:txBody>
                  <a:tcPr marL="91425" marR="91425" marT="91425" marB="91425"/>
                </a:tc>
                <a:tc>
                  <a:txBody>
                    <a:bodyPr/>
                    <a:lstStyle/>
                    <a:p>
                      <a:pPr marL="0" lvl="0" indent="0">
                        <a:spcBef>
                          <a:spcPts val="0"/>
                        </a:spcBef>
                        <a:spcAft>
                          <a:spcPts val="0"/>
                        </a:spcAft>
                        <a:buNone/>
                      </a:pPr>
                      <a:r>
                        <a:rPr lang="en-US" sz="1800"/>
                        <a:t>&gt;6y</a:t>
                      </a:r>
                      <a:endParaRPr sz="1800"/>
                    </a:p>
                  </a:txBody>
                  <a:tcPr marL="91425" marR="91425" marT="91425" marB="91425"/>
                </a:tc>
                <a:tc>
                  <a:txBody>
                    <a:bodyPr/>
                    <a:lstStyle/>
                    <a:p>
                      <a:pPr marL="0" lvl="0" indent="0">
                        <a:spcBef>
                          <a:spcPts val="0"/>
                        </a:spcBef>
                        <a:spcAft>
                          <a:spcPts val="0"/>
                        </a:spcAft>
                        <a:buNone/>
                      </a:pPr>
                      <a:r>
                        <a:rPr lang="en-US" sz="1800"/>
                        <a:t>3-6y</a:t>
                      </a:r>
                      <a:endParaRPr sz="1800"/>
                    </a:p>
                  </a:txBody>
                  <a:tcPr marL="91425" marR="91425" marT="91425" marB="91425"/>
                </a:tc>
                <a:tc>
                  <a:txBody>
                    <a:bodyPr/>
                    <a:lstStyle/>
                    <a:p>
                      <a:pPr marL="0" lvl="0" indent="0">
                        <a:spcBef>
                          <a:spcPts val="0"/>
                        </a:spcBef>
                        <a:spcAft>
                          <a:spcPts val="0"/>
                        </a:spcAft>
                        <a:buNone/>
                      </a:pPr>
                      <a:r>
                        <a:rPr lang="en-US" sz="1800"/>
                        <a:t>&lt;6y</a:t>
                      </a:r>
                      <a:endParaRPr sz="1800"/>
                    </a:p>
                  </a:txBody>
                  <a:tcPr marL="91425" marR="91425" marT="91425" marB="91425"/>
                </a:tc>
                <a:extLst>
                  <a:ext uri="{0D108BD9-81ED-4DB2-BD59-A6C34878D82A}">
                    <a16:rowId xmlns:a16="http://schemas.microsoft.com/office/drawing/2014/main" val="10000"/>
                  </a:ext>
                </a:extLst>
              </a:tr>
              <a:tr h="469775">
                <a:tc>
                  <a:txBody>
                    <a:bodyPr/>
                    <a:lstStyle/>
                    <a:p>
                      <a:pPr marL="0" lvl="0" indent="0">
                        <a:spcBef>
                          <a:spcPts val="0"/>
                        </a:spcBef>
                        <a:spcAft>
                          <a:spcPts val="0"/>
                        </a:spcAft>
                        <a:buNone/>
                      </a:pPr>
                      <a:r>
                        <a:rPr lang="en-US" sz="1800"/>
                        <a:t>current</a:t>
                      </a:r>
                      <a:endParaRPr sz="1800"/>
                    </a:p>
                  </a:txBody>
                  <a:tcPr marL="91425" marR="91425" marT="91425" marB="91425"/>
                </a:tc>
                <a:tc>
                  <a:txBody>
                    <a:bodyPr/>
                    <a:lstStyle/>
                    <a:p>
                      <a:pPr marL="0" lvl="0" indent="0">
                        <a:spcBef>
                          <a:spcPts val="0"/>
                        </a:spcBef>
                        <a:spcAft>
                          <a:spcPts val="0"/>
                        </a:spcAft>
                        <a:buNone/>
                      </a:pPr>
                      <a:r>
                        <a:rPr lang="en-US" sz="1800"/>
                        <a:t>13</a:t>
                      </a:r>
                      <a:endParaRPr sz="1800"/>
                    </a:p>
                  </a:txBody>
                  <a:tcPr marL="91425" marR="91425" marT="91425" marB="91425"/>
                </a:tc>
                <a:tc>
                  <a:txBody>
                    <a:bodyPr/>
                    <a:lstStyle/>
                    <a:p>
                      <a:pPr marL="0" lvl="0" indent="0">
                        <a:spcBef>
                          <a:spcPts val="0"/>
                        </a:spcBef>
                        <a:spcAft>
                          <a:spcPts val="0"/>
                        </a:spcAft>
                        <a:buNone/>
                      </a:pPr>
                      <a:r>
                        <a:rPr lang="en-US" sz="1800"/>
                        <a:t>2</a:t>
                      </a:r>
                      <a:endParaRPr sz="1800"/>
                    </a:p>
                  </a:txBody>
                  <a:tcPr marL="91425" marR="91425" marT="91425" marB="91425"/>
                </a:tc>
                <a:tc>
                  <a:txBody>
                    <a:bodyPr/>
                    <a:lstStyle/>
                    <a:p>
                      <a:pPr marL="0" lvl="0" indent="0">
                        <a:spcBef>
                          <a:spcPts val="0"/>
                        </a:spcBef>
                        <a:spcAft>
                          <a:spcPts val="0"/>
                        </a:spcAft>
                        <a:buNone/>
                      </a:pPr>
                      <a:r>
                        <a:rPr lang="en-US" sz="1800"/>
                        <a:t>10</a:t>
                      </a:r>
                      <a:endParaRPr sz="1800"/>
                    </a:p>
                  </a:txBody>
                  <a:tcPr marL="91425" marR="91425" marT="91425" marB="91425"/>
                </a:tc>
                <a:extLst>
                  <a:ext uri="{0D108BD9-81ED-4DB2-BD59-A6C34878D82A}">
                    <a16:rowId xmlns:a16="http://schemas.microsoft.com/office/drawing/2014/main" val="10001"/>
                  </a:ext>
                </a:extLst>
              </a:tr>
              <a:tr h="469775">
                <a:tc>
                  <a:txBody>
                    <a:bodyPr/>
                    <a:lstStyle/>
                    <a:p>
                      <a:pPr marL="0" lvl="0" indent="0">
                        <a:spcBef>
                          <a:spcPts val="0"/>
                        </a:spcBef>
                        <a:spcAft>
                          <a:spcPts val="0"/>
                        </a:spcAft>
                        <a:buNone/>
                      </a:pPr>
                      <a:r>
                        <a:rPr lang="en-US" sz="1800"/>
                        <a:t>former</a:t>
                      </a:r>
                      <a:endParaRPr sz="1800"/>
                    </a:p>
                  </a:txBody>
                  <a:tcPr marL="91425" marR="91425" marT="91425" marB="91425"/>
                </a:tc>
                <a:tc>
                  <a:txBody>
                    <a:bodyPr/>
                    <a:lstStyle/>
                    <a:p>
                      <a:pPr marL="0" lvl="0" indent="0">
                        <a:spcBef>
                          <a:spcPts val="0"/>
                        </a:spcBef>
                        <a:spcAft>
                          <a:spcPts val="0"/>
                        </a:spcAft>
                        <a:buNone/>
                      </a:pPr>
                      <a:r>
                        <a:rPr lang="en-US" sz="1800"/>
                        <a:t>5</a:t>
                      </a:r>
                      <a:endParaRPr sz="1800"/>
                    </a:p>
                  </a:txBody>
                  <a:tcPr marL="91425" marR="91425" marT="91425" marB="91425"/>
                </a:tc>
                <a:tc>
                  <a:txBody>
                    <a:bodyPr/>
                    <a:lstStyle/>
                    <a:p>
                      <a:pPr marL="0" lvl="0" indent="0">
                        <a:spcBef>
                          <a:spcPts val="0"/>
                        </a:spcBef>
                        <a:spcAft>
                          <a:spcPts val="0"/>
                        </a:spcAft>
                        <a:buNone/>
                      </a:pPr>
                      <a:r>
                        <a:rPr lang="en-US" sz="1800"/>
                        <a:t>4</a:t>
                      </a:r>
                      <a:endParaRPr sz="1800"/>
                    </a:p>
                  </a:txBody>
                  <a:tcPr marL="91425" marR="91425" marT="91425" marB="91425"/>
                </a:tc>
                <a:tc>
                  <a:txBody>
                    <a:bodyPr/>
                    <a:lstStyle/>
                    <a:p>
                      <a:pPr marL="0" lvl="0" indent="0">
                        <a:spcBef>
                          <a:spcPts val="0"/>
                        </a:spcBef>
                        <a:spcAft>
                          <a:spcPts val="0"/>
                        </a:spcAft>
                        <a:buNone/>
                      </a:pPr>
                      <a:endParaRPr sz="1800"/>
                    </a:p>
                  </a:txBody>
                  <a:tcPr marL="91425" marR="91425" marT="91425" marB="91425"/>
                </a:tc>
                <a:extLst>
                  <a:ext uri="{0D108BD9-81ED-4DB2-BD59-A6C34878D82A}">
                    <a16:rowId xmlns:a16="http://schemas.microsoft.com/office/drawing/2014/main" val="10002"/>
                  </a:ext>
                </a:extLst>
              </a:tr>
            </a:tbl>
          </a:graphicData>
        </a:graphic>
      </p:graphicFrame>
      <p:pic>
        <p:nvPicPr>
          <p:cNvPr id="150" name="Shape 150"/>
          <p:cNvPicPr preferRelativeResize="0"/>
          <p:nvPr/>
        </p:nvPicPr>
        <p:blipFill>
          <a:blip r:embed="rId3">
            <a:alphaModFix/>
          </a:blip>
          <a:stretch>
            <a:fillRect/>
          </a:stretch>
        </p:blipFill>
        <p:spPr>
          <a:xfrm>
            <a:off x="3153050" y="3429000"/>
            <a:ext cx="4752589" cy="3266700"/>
          </a:xfrm>
          <a:prstGeom prst="rect">
            <a:avLst/>
          </a:prstGeom>
          <a:noFill/>
          <a:ln>
            <a:noFill/>
          </a:ln>
        </p:spPr>
      </p:pic>
      <p:pic>
        <p:nvPicPr>
          <p:cNvPr id="151" name="Shape 151"/>
          <p:cNvPicPr preferRelativeResize="0"/>
          <p:nvPr/>
        </p:nvPicPr>
        <p:blipFill>
          <a:blip r:embed="rId4">
            <a:alphaModFix/>
          </a:blip>
          <a:stretch>
            <a:fillRect/>
          </a:stretch>
        </p:blipFill>
        <p:spPr>
          <a:xfrm>
            <a:off x="152400" y="963775"/>
            <a:ext cx="4047225" cy="2988725"/>
          </a:xfrm>
          <a:prstGeom prst="rect">
            <a:avLst/>
          </a:prstGeom>
          <a:noFill/>
          <a:ln>
            <a:noFill/>
          </a:ln>
        </p:spPr>
      </p:pic>
      <p:sp>
        <p:nvSpPr>
          <p:cNvPr id="152" name="Shape 152"/>
          <p:cNvSpPr/>
          <p:nvPr/>
        </p:nvSpPr>
        <p:spPr>
          <a:xfrm flipH="1">
            <a:off x="4199625" y="2286000"/>
            <a:ext cx="2003400" cy="11430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t>Questionnaire respondents</a:t>
            </a:r>
            <a:endParaRPr/>
          </a:p>
        </p:txBody>
      </p:sp>
      <p:sp>
        <p:nvSpPr>
          <p:cNvPr id="153" name="Shape 153"/>
          <p:cNvSpPr/>
          <p:nvPr/>
        </p:nvSpPr>
        <p:spPr>
          <a:xfrm>
            <a:off x="1356300" y="5056800"/>
            <a:ext cx="1797900" cy="11430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t>Interviewees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Reasons for involvement</a:t>
            </a:r>
            <a:endParaRPr/>
          </a:p>
        </p:txBody>
      </p:sp>
      <p:sp>
        <p:nvSpPr>
          <p:cNvPr id="160" name="Shape 160"/>
          <p:cNvSpPr txBox="1">
            <a:spLocks noGrp="1"/>
          </p:cNvSpPr>
          <p:nvPr>
            <p:ph type="body" idx="1"/>
          </p:nvPr>
        </p:nvSpPr>
        <p:spPr>
          <a:xfrm>
            <a:off x="457200" y="1600200"/>
            <a:ext cx="7139100" cy="4526100"/>
          </a:xfrm>
          <a:prstGeom prst="rect">
            <a:avLst/>
          </a:prstGeom>
        </p:spPr>
        <p:txBody>
          <a:bodyPr spcFirstLastPara="1" wrap="square" lIns="91425" tIns="45700" rIns="91425" bIns="45700" anchor="t" anchorCtr="0">
            <a:noAutofit/>
          </a:bodyPr>
          <a:lstStyle/>
          <a:p>
            <a:pPr marL="0" lvl="0" indent="0" rtl="0">
              <a:spcBef>
                <a:spcPts val="640"/>
              </a:spcBef>
              <a:spcAft>
                <a:spcPts val="0"/>
              </a:spcAft>
              <a:buNone/>
            </a:pPr>
            <a:r>
              <a:rPr lang="en-US"/>
              <a:t>schools-related</a:t>
            </a:r>
            <a:endParaRPr/>
          </a:p>
          <a:p>
            <a:pPr marL="0" lvl="0" indent="0">
              <a:spcBef>
                <a:spcPts val="640"/>
              </a:spcBef>
              <a:spcAft>
                <a:spcPts val="0"/>
              </a:spcAft>
              <a:buNone/>
            </a:pPr>
            <a:r>
              <a:rPr lang="en-US"/>
              <a:t>community-based</a:t>
            </a:r>
            <a:endParaRPr/>
          </a:p>
          <a:p>
            <a:pPr marL="0" lvl="0" indent="0">
              <a:spcBef>
                <a:spcPts val="640"/>
              </a:spcBef>
              <a:spcAft>
                <a:spcPts val="0"/>
              </a:spcAft>
              <a:buNone/>
            </a:pPr>
            <a:r>
              <a:rPr lang="en-US"/>
              <a:t>corporate social responsibility (CSR)</a:t>
            </a:r>
            <a:endParaRPr/>
          </a:p>
          <a:p>
            <a:pPr marL="0" lvl="0" indent="0">
              <a:spcBef>
                <a:spcPts val="640"/>
              </a:spcBef>
              <a:spcAft>
                <a:spcPts val="0"/>
              </a:spcAft>
              <a:buNone/>
            </a:pPr>
            <a:r>
              <a:rPr lang="en-US"/>
              <a:t>company policies</a:t>
            </a:r>
            <a:endParaRPr/>
          </a:p>
          <a:p>
            <a:pPr marL="0" lvl="0" indent="0">
              <a:spcBef>
                <a:spcPts val="640"/>
              </a:spcBef>
              <a:spcAft>
                <a:spcPts val="0"/>
              </a:spcAft>
              <a:buNone/>
            </a:pPr>
            <a:r>
              <a:rPr lang="en-US"/>
              <a:t>inspire future workforce</a:t>
            </a:r>
            <a:endParaRPr/>
          </a:p>
          <a:p>
            <a:pPr marL="0" lvl="0" indent="0">
              <a:spcBef>
                <a:spcPts val="640"/>
              </a:spcBef>
              <a:spcAft>
                <a:spcPts val="0"/>
              </a:spcAft>
              <a:buNone/>
            </a:pPr>
            <a:r>
              <a:rPr lang="en-US"/>
              <a:t>(employee benefits)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Best things about CCI</a:t>
            </a:r>
            <a:endParaRPr/>
          </a:p>
        </p:txBody>
      </p:sp>
      <p:sp>
        <p:nvSpPr>
          <p:cNvPr id="167" name="Shape 167"/>
          <p:cNvSpPr txBox="1">
            <a:spLocks noGrp="1"/>
          </p:cNvSpPr>
          <p:nvPr>
            <p:ph type="body" idx="1"/>
          </p:nvPr>
        </p:nvSpPr>
        <p:spPr>
          <a:xfrm>
            <a:off x="457200" y="1165950"/>
            <a:ext cx="7139100" cy="45261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endParaRPr sz="1400">
              <a:solidFill>
                <a:srgbClr val="000000"/>
              </a:solidFill>
            </a:endParaRPr>
          </a:p>
          <a:p>
            <a:pPr marL="0" lvl="0" indent="0">
              <a:spcBef>
                <a:spcPts val="640"/>
              </a:spcBef>
              <a:spcAft>
                <a:spcPts val="0"/>
              </a:spcAft>
              <a:buNone/>
            </a:pPr>
            <a:endParaRPr/>
          </a:p>
        </p:txBody>
      </p:sp>
      <p:sp>
        <p:nvSpPr>
          <p:cNvPr id="168" name="Shape 168"/>
          <p:cNvSpPr txBox="1"/>
          <p:nvPr/>
        </p:nvSpPr>
        <p:spPr>
          <a:xfrm>
            <a:off x="2741200" y="3279475"/>
            <a:ext cx="3070200" cy="83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9" name="Shape 169"/>
          <p:cNvSpPr txBox="1"/>
          <p:nvPr/>
        </p:nvSpPr>
        <p:spPr>
          <a:xfrm>
            <a:off x="2965200" y="2900725"/>
            <a:ext cx="1809600" cy="747600"/>
          </a:xfrm>
          <a:prstGeom prst="rect">
            <a:avLst/>
          </a:prstGeom>
          <a:noFill/>
          <a:ln>
            <a:noFill/>
          </a:ln>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US" sz="3200">
                <a:solidFill>
                  <a:schemeClr val="dk1"/>
                </a:solidFill>
              </a:rPr>
              <a:t>Children</a:t>
            </a:r>
            <a:endParaRPr/>
          </a:p>
        </p:txBody>
      </p:sp>
      <p:sp>
        <p:nvSpPr>
          <p:cNvPr id="170" name="Shape 170"/>
          <p:cNvSpPr txBox="1"/>
          <p:nvPr/>
        </p:nvSpPr>
        <p:spPr>
          <a:xfrm>
            <a:off x="457200" y="2113225"/>
            <a:ext cx="1586100" cy="588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enjoyment</a:t>
            </a:r>
            <a:endParaRPr sz="1800"/>
          </a:p>
        </p:txBody>
      </p:sp>
      <p:sp>
        <p:nvSpPr>
          <p:cNvPr id="171" name="Shape 171"/>
          <p:cNvSpPr txBox="1"/>
          <p:nvPr/>
        </p:nvSpPr>
        <p:spPr>
          <a:xfrm>
            <a:off x="5492375" y="1933775"/>
            <a:ext cx="1288800" cy="66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wonder</a:t>
            </a:r>
            <a:endParaRPr sz="1800"/>
          </a:p>
        </p:txBody>
      </p:sp>
      <p:sp>
        <p:nvSpPr>
          <p:cNvPr id="172" name="Shape 172"/>
          <p:cNvSpPr txBox="1"/>
          <p:nvPr/>
        </p:nvSpPr>
        <p:spPr>
          <a:xfrm>
            <a:off x="1116650" y="3757950"/>
            <a:ext cx="1156200" cy="747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learning</a:t>
            </a:r>
            <a:endParaRPr sz="1800"/>
          </a:p>
        </p:txBody>
      </p:sp>
      <p:sp>
        <p:nvSpPr>
          <p:cNvPr id="173" name="Shape 173"/>
          <p:cNvSpPr txBox="1"/>
          <p:nvPr/>
        </p:nvSpPr>
        <p:spPr>
          <a:xfrm>
            <a:off x="5751550" y="3797875"/>
            <a:ext cx="1586100" cy="95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changing perceptions</a:t>
            </a:r>
            <a:endParaRPr sz="1800"/>
          </a:p>
        </p:txBody>
      </p:sp>
      <p:sp>
        <p:nvSpPr>
          <p:cNvPr id="174" name="Shape 174"/>
          <p:cNvSpPr txBox="1"/>
          <p:nvPr/>
        </p:nvSpPr>
        <p:spPr>
          <a:xfrm>
            <a:off x="2931750" y="4754875"/>
            <a:ext cx="1876500" cy="95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200"/>
              <a:t>Fun/buzz</a:t>
            </a:r>
            <a:endParaRPr sz="3200"/>
          </a:p>
        </p:txBody>
      </p:sp>
      <p:cxnSp>
        <p:nvCxnSpPr>
          <p:cNvPr id="175" name="Shape 175"/>
          <p:cNvCxnSpPr>
            <a:stCxn id="169" idx="1"/>
            <a:endCxn id="170" idx="3"/>
          </p:cNvCxnSpPr>
          <p:nvPr/>
        </p:nvCxnSpPr>
        <p:spPr>
          <a:xfrm rot="10800000">
            <a:off x="2043300" y="2407225"/>
            <a:ext cx="921900" cy="867300"/>
          </a:xfrm>
          <a:prstGeom prst="straightConnector1">
            <a:avLst/>
          </a:prstGeom>
          <a:noFill/>
          <a:ln w="9525" cap="flat" cmpd="sng">
            <a:solidFill>
              <a:schemeClr val="dk2"/>
            </a:solidFill>
            <a:prstDash val="solid"/>
            <a:round/>
            <a:headEnd type="none" w="med" len="med"/>
            <a:tailEnd type="triangle" w="med" len="med"/>
          </a:ln>
        </p:spPr>
      </p:cxnSp>
      <p:cxnSp>
        <p:nvCxnSpPr>
          <p:cNvPr id="176" name="Shape 176"/>
          <p:cNvCxnSpPr>
            <a:stCxn id="169" idx="3"/>
            <a:endCxn id="171" idx="1"/>
          </p:cNvCxnSpPr>
          <p:nvPr/>
        </p:nvCxnSpPr>
        <p:spPr>
          <a:xfrm rot="10800000" flipH="1">
            <a:off x="4774800" y="2267725"/>
            <a:ext cx="717600" cy="1006800"/>
          </a:xfrm>
          <a:prstGeom prst="straightConnector1">
            <a:avLst/>
          </a:prstGeom>
          <a:noFill/>
          <a:ln w="9525" cap="flat" cmpd="sng">
            <a:solidFill>
              <a:schemeClr val="dk2"/>
            </a:solidFill>
            <a:prstDash val="solid"/>
            <a:round/>
            <a:headEnd type="none" w="med" len="med"/>
            <a:tailEnd type="triangle" w="med" len="med"/>
          </a:ln>
        </p:spPr>
      </p:cxnSp>
      <p:cxnSp>
        <p:nvCxnSpPr>
          <p:cNvPr id="177" name="Shape 177"/>
          <p:cNvCxnSpPr/>
          <p:nvPr/>
        </p:nvCxnSpPr>
        <p:spPr>
          <a:xfrm flipH="1">
            <a:off x="2312475" y="3488800"/>
            <a:ext cx="687900" cy="368700"/>
          </a:xfrm>
          <a:prstGeom prst="straightConnector1">
            <a:avLst/>
          </a:prstGeom>
          <a:noFill/>
          <a:ln w="9525" cap="flat" cmpd="sng">
            <a:solidFill>
              <a:schemeClr val="dk2"/>
            </a:solidFill>
            <a:prstDash val="solid"/>
            <a:round/>
            <a:headEnd type="none" w="med" len="med"/>
            <a:tailEnd type="triangle" w="med" len="med"/>
          </a:ln>
        </p:spPr>
      </p:cxnSp>
      <p:cxnSp>
        <p:nvCxnSpPr>
          <p:cNvPr id="178" name="Shape 178"/>
          <p:cNvCxnSpPr/>
          <p:nvPr/>
        </p:nvCxnSpPr>
        <p:spPr>
          <a:xfrm>
            <a:off x="4784650" y="3528675"/>
            <a:ext cx="996900" cy="368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Challenges of CCI</a:t>
            </a:r>
            <a:endParaRPr/>
          </a:p>
        </p:txBody>
      </p:sp>
      <p:sp>
        <p:nvSpPr>
          <p:cNvPr id="185" name="Shape 185"/>
          <p:cNvSpPr txBox="1"/>
          <p:nvPr/>
        </p:nvSpPr>
        <p:spPr>
          <a:xfrm>
            <a:off x="2870800" y="2541850"/>
            <a:ext cx="2212800" cy="73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200"/>
              <a:t>Resources</a:t>
            </a:r>
            <a:endParaRPr sz="3200"/>
          </a:p>
        </p:txBody>
      </p:sp>
      <p:sp>
        <p:nvSpPr>
          <p:cNvPr id="186" name="Shape 186"/>
          <p:cNvSpPr txBox="1"/>
          <p:nvPr/>
        </p:nvSpPr>
        <p:spPr>
          <a:xfrm>
            <a:off x="2630913" y="3969700"/>
            <a:ext cx="2631900" cy="966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200"/>
              <a:t>Management</a:t>
            </a:r>
            <a:endParaRPr sz="3200"/>
          </a:p>
        </p:txBody>
      </p:sp>
      <p:sp>
        <p:nvSpPr>
          <p:cNvPr id="187" name="Shape 187"/>
          <p:cNvSpPr txBox="1"/>
          <p:nvPr/>
        </p:nvSpPr>
        <p:spPr>
          <a:xfrm>
            <a:off x="1315775" y="2312575"/>
            <a:ext cx="827400" cy="29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time</a:t>
            </a:r>
            <a:endParaRPr sz="1800"/>
          </a:p>
        </p:txBody>
      </p:sp>
      <p:sp>
        <p:nvSpPr>
          <p:cNvPr id="188" name="Shape 188"/>
          <p:cNvSpPr txBox="1"/>
          <p:nvPr/>
        </p:nvSpPr>
        <p:spPr>
          <a:xfrm>
            <a:off x="5811225" y="2272675"/>
            <a:ext cx="1076700" cy="37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staff</a:t>
            </a:r>
            <a:endParaRPr sz="1800"/>
          </a:p>
        </p:txBody>
      </p:sp>
      <p:sp>
        <p:nvSpPr>
          <p:cNvPr id="189" name="Shape 189"/>
          <p:cNvSpPr txBox="1"/>
          <p:nvPr/>
        </p:nvSpPr>
        <p:spPr>
          <a:xfrm>
            <a:off x="678250" y="4084300"/>
            <a:ext cx="1534800" cy="73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high numbers</a:t>
            </a:r>
            <a:endParaRPr sz="1800"/>
          </a:p>
        </p:txBody>
      </p:sp>
      <p:sp>
        <p:nvSpPr>
          <p:cNvPr id="190" name="Shape 190"/>
          <p:cNvSpPr txBox="1"/>
          <p:nvPr/>
        </p:nvSpPr>
        <p:spPr>
          <a:xfrm>
            <a:off x="5891125" y="4166625"/>
            <a:ext cx="1534800" cy="655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keeping to time</a:t>
            </a:r>
            <a:endParaRPr sz="1800"/>
          </a:p>
        </p:txBody>
      </p:sp>
      <p:sp>
        <p:nvSpPr>
          <p:cNvPr id="191" name="Shape 191"/>
          <p:cNvSpPr txBox="1"/>
          <p:nvPr/>
        </p:nvSpPr>
        <p:spPr>
          <a:xfrm>
            <a:off x="3528300" y="5203475"/>
            <a:ext cx="996900" cy="488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200"/>
              <a:t>Visit</a:t>
            </a:r>
            <a:endParaRPr sz="3200"/>
          </a:p>
        </p:txBody>
      </p:sp>
      <p:sp>
        <p:nvSpPr>
          <p:cNvPr id="192" name="Shape 192"/>
          <p:cNvSpPr txBox="1"/>
          <p:nvPr/>
        </p:nvSpPr>
        <p:spPr>
          <a:xfrm>
            <a:off x="334000" y="5312975"/>
            <a:ext cx="1659600" cy="655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design programme</a:t>
            </a:r>
            <a:endParaRPr sz="1800"/>
          </a:p>
        </p:txBody>
      </p:sp>
      <p:sp>
        <p:nvSpPr>
          <p:cNvPr id="193" name="Shape 193"/>
          <p:cNvSpPr txBox="1"/>
          <p:nvPr/>
        </p:nvSpPr>
        <p:spPr>
          <a:xfrm>
            <a:off x="6059900" y="5312975"/>
            <a:ext cx="1534800" cy="73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difficulty level</a:t>
            </a:r>
            <a:endParaRPr sz="1800"/>
          </a:p>
        </p:txBody>
      </p:sp>
      <p:cxnSp>
        <p:nvCxnSpPr>
          <p:cNvPr id="194" name="Shape 194"/>
          <p:cNvCxnSpPr>
            <a:stCxn id="185" idx="1"/>
          </p:cNvCxnSpPr>
          <p:nvPr/>
        </p:nvCxnSpPr>
        <p:spPr>
          <a:xfrm rot="10800000">
            <a:off x="1993600" y="2631400"/>
            <a:ext cx="877200" cy="279300"/>
          </a:xfrm>
          <a:prstGeom prst="straightConnector1">
            <a:avLst/>
          </a:prstGeom>
          <a:noFill/>
          <a:ln w="9525" cap="flat" cmpd="sng">
            <a:solidFill>
              <a:schemeClr val="dk2"/>
            </a:solidFill>
            <a:prstDash val="solid"/>
            <a:round/>
            <a:headEnd type="none" w="med" len="med"/>
            <a:tailEnd type="triangle" w="med" len="med"/>
          </a:ln>
        </p:spPr>
      </p:cxnSp>
      <p:cxnSp>
        <p:nvCxnSpPr>
          <p:cNvPr id="195" name="Shape 195"/>
          <p:cNvCxnSpPr>
            <a:stCxn id="185" idx="3"/>
            <a:endCxn id="188" idx="1"/>
          </p:cNvCxnSpPr>
          <p:nvPr/>
        </p:nvCxnSpPr>
        <p:spPr>
          <a:xfrm rot="10800000" flipH="1">
            <a:off x="5083600" y="2462200"/>
            <a:ext cx="727500" cy="448500"/>
          </a:xfrm>
          <a:prstGeom prst="straightConnector1">
            <a:avLst/>
          </a:prstGeom>
          <a:noFill/>
          <a:ln w="9525" cap="flat" cmpd="sng">
            <a:solidFill>
              <a:schemeClr val="dk2"/>
            </a:solidFill>
            <a:prstDash val="solid"/>
            <a:round/>
            <a:headEnd type="none" w="med" len="med"/>
            <a:tailEnd type="triangle" w="med" len="med"/>
          </a:ln>
        </p:spPr>
      </p:cxnSp>
      <p:cxnSp>
        <p:nvCxnSpPr>
          <p:cNvPr id="196" name="Shape 196"/>
          <p:cNvCxnSpPr>
            <a:stCxn id="186" idx="1"/>
          </p:cNvCxnSpPr>
          <p:nvPr/>
        </p:nvCxnSpPr>
        <p:spPr>
          <a:xfrm rot="10800000">
            <a:off x="2162913" y="4445650"/>
            <a:ext cx="468000" cy="7500"/>
          </a:xfrm>
          <a:prstGeom prst="straightConnector1">
            <a:avLst/>
          </a:prstGeom>
          <a:noFill/>
          <a:ln w="9525" cap="flat" cmpd="sng">
            <a:solidFill>
              <a:schemeClr val="dk2"/>
            </a:solidFill>
            <a:prstDash val="solid"/>
            <a:round/>
            <a:headEnd type="none" w="med" len="med"/>
            <a:tailEnd type="triangle" w="med" len="med"/>
          </a:ln>
        </p:spPr>
      </p:cxnSp>
      <p:cxnSp>
        <p:nvCxnSpPr>
          <p:cNvPr id="197" name="Shape 197"/>
          <p:cNvCxnSpPr>
            <a:stCxn id="186" idx="3"/>
            <a:endCxn id="190" idx="1"/>
          </p:cNvCxnSpPr>
          <p:nvPr/>
        </p:nvCxnSpPr>
        <p:spPr>
          <a:xfrm>
            <a:off x="5262813" y="4453150"/>
            <a:ext cx="628200" cy="41100"/>
          </a:xfrm>
          <a:prstGeom prst="straightConnector1">
            <a:avLst/>
          </a:prstGeom>
          <a:noFill/>
          <a:ln w="9525" cap="flat" cmpd="sng">
            <a:solidFill>
              <a:schemeClr val="dk2"/>
            </a:solidFill>
            <a:prstDash val="solid"/>
            <a:round/>
            <a:headEnd type="none" w="med" len="med"/>
            <a:tailEnd type="triangle" w="med" len="med"/>
          </a:ln>
        </p:spPr>
      </p:cxnSp>
      <p:cxnSp>
        <p:nvCxnSpPr>
          <p:cNvPr id="198" name="Shape 198"/>
          <p:cNvCxnSpPr>
            <a:endCxn id="192" idx="3"/>
          </p:cNvCxnSpPr>
          <p:nvPr/>
        </p:nvCxnSpPr>
        <p:spPr>
          <a:xfrm rot="10800000">
            <a:off x="1993600" y="5640725"/>
            <a:ext cx="1534800" cy="54900"/>
          </a:xfrm>
          <a:prstGeom prst="straightConnector1">
            <a:avLst/>
          </a:prstGeom>
          <a:noFill/>
          <a:ln w="9525" cap="flat" cmpd="sng">
            <a:solidFill>
              <a:schemeClr val="dk2"/>
            </a:solidFill>
            <a:prstDash val="solid"/>
            <a:round/>
            <a:headEnd type="none" w="med" len="med"/>
            <a:tailEnd type="triangle" w="med" len="med"/>
          </a:ln>
        </p:spPr>
      </p:cxnSp>
      <p:cxnSp>
        <p:nvCxnSpPr>
          <p:cNvPr id="199" name="Shape 199"/>
          <p:cNvCxnSpPr>
            <a:endCxn id="193" idx="1"/>
          </p:cNvCxnSpPr>
          <p:nvPr/>
        </p:nvCxnSpPr>
        <p:spPr>
          <a:xfrm rot="10800000" flipH="1">
            <a:off x="4525100" y="5681825"/>
            <a:ext cx="1534800" cy="54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Suggested improvements to CCI</a:t>
            </a:r>
            <a:endParaRPr/>
          </a:p>
        </p:txBody>
      </p:sp>
      <p:sp>
        <p:nvSpPr>
          <p:cNvPr id="206" name="Shape 206"/>
          <p:cNvSpPr txBox="1">
            <a:spLocks noGrp="1"/>
          </p:cNvSpPr>
          <p:nvPr>
            <p:ph type="body" idx="1"/>
          </p:nvPr>
        </p:nvSpPr>
        <p:spPr>
          <a:xfrm>
            <a:off x="457200" y="1600200"/>
            <a:ext cx="7139100" cy="4526100"/>
          </a:xfrm>
          <a:prstGeom prst="rect">
            <a:avLst/>
          </a:prstGeom>
        </p:spPr>
        <p:txBody>
          <a:bodyPr spcFirstLastPara="1" wrap="square" lIns="91425" tIns="45700" rIns="91425" bIns="45700" anchor="t" anchorCtr="0">
            <a:noAutofit/>
          </a:bodyPr>
          <a:lstStyle/>
          <a:p>
            <a:pPr marL="0" lvl="0" indent="0" rtl="0">
              <a:spcBef>
                <a:spcPts val="640"/>
              </a:spcBef>
              <a:spcAft>
                <a:spcPts val="0"/>
              </a:spcAft>
              <a:buNone/>
            </a:pPr>
            <a:endParaRPr/>
          </a:p>
          <a:p>
            <a:pPr marL="457200" lvl="0" indent="-431800">
              <a:spcBef>
                <a:spcPts val="640"/>
              </a:spcBef>
              <a:spcAft>
                <a:spcPts val="0"/>
              </a:spcAft>
              <a:buSzPts val="3200"/>
              <a:buChar char="•"/>
            </a:pPr>
            <a:r>
              <a:rPr lang="en-US"/>
              <a:t>explain how industry visit fits within programme</a:t>
            </a:r>
            <a:endParaRPr/>
          </a:p>
          <a:p>
            <a:pPr marL="457200" lvl="0" indent="-431800">
              <a:spcBef>
                <a:spcPts val="0"/>
              </a:spcBef>
              <a:spcAft>
                <a:spcPts val="0"/>
              </a:spcAft>
              <a:buSzPts val="3200"/>
              <a:buChar char="•"/>
            </a:pPr>
            <a:r>
              <a:rPr lang="en-US"/>
              <a:t>get more companies involved</a:t>
            </a:r>
            <a:endParaRPr/>
          </a:p>
          <a:p>
            <a:pPr marL="457200" lvl="0" indent="-431800">
              <a:spcBef>
                <a:spcPts val="0"/>
              </a:spcBef>
              <a:spcAft>
                <a:spcPts val="0"/>
              </a:spcAft>
              <a:buSzPts val="3200"/>
              <a:buChar char="•"/>
            </a:pPr>
            <a:r>
              <a:rPr lang="en-US"/>
              <a:t>increase advertising and marketing</a:t>
            </a:r>
            <a:endParaRPr/>
          </a:p>
          <a:p>
            <a:pPr marL="457200" lvl="0" indent="-431800">
              <a:spcBef>
                <a:spcPts val="0"/>
              </a:spcBef>
              <a:spcAft>
                <a:spcPts val="0"/>
              </a:spcAft>
              <a:buSzPts val="3200"/>
              <a:buChar char="•"/>
            </a:pPr>
            <a:r>
              <a:rPr lang="en-US"/>
              <a:t>more funding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3600"/>
              <a:t>Involvement in other schools-related programmes</a:t>
            </a:r>
            <a:endParaRPr sz="3600"/>
          </a:p>
        </p:txBody>
      </p:sp>
      <p:pic>
        <p:nvPicPr>
          <p:cNvPr id="213" name="Shape 213"/>
          <p:cNvPicPr preferRelativeResize="0"/>
          <p:nvPr/>
        </p:nvPicPr>
        <p:blipFill>
          <a:blip r:embed="rId3">
            <a:alphaModFix/>
          </a:blip>
          <a:stretch>
            <a:fillRect/>
          </a:stretch>
        </p:blipFill>
        <p:spPr>
          <a:xfrm>
            <a:off x="163188" y="2462600"/>
            <a:ext cx="7727124" cy="3286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Other programmes: types</a:t>
            </a:r>
            <a:endParaRPr/>
          </a:p>
        </p:txBody>
      </p:sp>
      <p:sp>
        <p:nvSpPr>
          <p:cNvPr id="220" name="Shape 220"/>
          <p:cNvSpPr txBox="1">
            <a:spLocks noGrp="1"/>
          </p:cNvSpPr>
          <p:nvPr>
            <p:ph type="body" idx="1"/>
          </p:nvPr>
        </p:nvSpPr>
        <p:spPr>
          <a:xfrm>
            <a:off x="457200" y="1600200"/>
            <a:ext cx="7139100" cy="45261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r>
              <a:rPr lang="en-US"/>
              <a:t>External programmes eg STEM/SIP ambassadors</a:t>
            </a:r>
            <a:endParaRPr/>
          </a:p>
          <a:p>
            <a:pPr marL="0" lvl="0" indent="0">
              <a:spcBef>
                <a:spcPts val="640"/>
              </a:spcBef>
              <a:spcAft>
                <a:spcPts val="0"/>
              </a:spcAft>
              <a:buNone/>
            </a:pPr>
            <a:r>
              <a:rPr lang="en-US"/>
              <a:t>Internal programmes eg BASF Kids’ Lab, Pfizer Lab in a Box</a:t>
            </a:r>
            <a:endParaRPr/>
          </a:p>
          <a:p>
            <a:pPr marL="0" lvl="0" indent="0">
              <a:spcBef>
                <a:spcPts val="640"/>
              </a:spcBef>
              <a:spcAft>
                <a:spcPts val="0"/>
              </a:spcAft>
              <a:buNone/>
            </a:pPr>
            <a:r>
              <a:rPr lang="en-US"/>
              <a:t>Less formal links eg work experience, school visits/events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Other programmes:</a:t>
            </a:r>
            <a:endParaRPr/>
          </a:p>
          <a:p>
            <a:pPr marL="0" lvl="0" indent="0" rtl="0">
              <a:spcBef>
                <a:spcPts val="0"/>
              </a:spcBef>
              <a:spcAft>
                <a:spcPts val="0"/>
              </a:spcAft>
              <a:buNone/>
            </a:pPr>
            <a:r>
              <a:rPr lang="en-US"/>
              <a:t>benefits</a:t>
            </a:r>
            <a:endParaRPr/>
          </a:p>
        </p:txBody>
      </p:sp>
      <p:sp>
        <p:nvSpPr>
          <p:cNvPr id="227" name="Shape 227"/>
          <p:cNvSpPr txBox="1"/>
          <p:nvPr/>
        </p:nvSpPr>
        <p:spPr>
          <a:xfrm>
            <a:off x="3140550" y="2426925"/>
            <a:ext cx="1637700" cy="577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3200"/>
              <a:t>Visitors</a:t>
            </a:r>
            <a:endParaRPr sz="3200"/>
          </a:p>
        </p:txBody>
      </p:sp>
      <p:sp>
        <p:nvSpPr>
          <p:cNvPr id="228" name="Shape 228"/>
          <p:cNvSpPr txBox="1"/>
          <p:nvPr/>
        </p:nvSpPr>
        <p:spPr>
          <a:xfrm>
            <a:off x="122850" y="1948275"/>
            <a:ext cx="2214600" cy="79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a:t>interest in chemistry/science</a:t>
            </a:r>
            <a:endParaRPr sz="1800"/>
          </a:p>
        </p:txBody>
      </p:sp>
      <p:cxnSp>
        <p:nvCxnSpPr>
          <p:cNvPr id="229" name="Shape 229"/>
          <p:cNvCxnSpPr>
            <a:stCxn id="227" idx="1"/>
            <a:endCxn id="228" idx="3"/>
          </p:cNvCxnSpPr>
          <p:nvPr/>
        </p:nvCxnSpPr>
        <p:spPr>
          <a:xfrm rot="10800000">
            <a:off x="2337450" y="2346525"/>
            <a:ext cx="803100" cy="369000"/>
          </a:xfrm>
          <a:prstGeom prst="straightConnector1">
            <a:avLst/>
          </a:prstGeom>
          <a:noFill/>
          <a:ln w="9525" cap="flat" cmpd="sng">
            <a:solidFill>
              <a:schemeClr val="dk2"/>
            </a:solidFill>
            <a:prstDash val="solid"/>
            <a:round/>
            <a:headEnd type="none" w="med" len="med"/>
            <a:tailEnd type="triangle" w="med" len="med"/>
          </a:ln>
        </p:spPr>
      </p:cxnSp>
      <p:sp>
        <p:nvSpPr>
          <p:cNvPr id="230" name="Shape 230"/>
          <p:cNvSpPr txBox="1"/>
          <p:nvPr/>
        </p:nvSpPr>
        <p:spPr>
          <a:xfrm>
            <a:off x="2703325" y="3575100"/>
            <a:ext cx="1637700" cy="74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t>community relations</a:t>
            </a:r>
            <a:endParaRPr sz="1800"/>
          </a:p>
        </p:txBody>
      </p:sp>
      <p:cxnSp>
        <p:nvCxnSpPr>
          <p:cNvPr id="231" name="Shape 231"/>
          <p:cNvCxnSpPr>
            <a:stCxn id="227" idx="2"/>
            <a:endCxn id="230" idx="0"/>
          </p:cNvCxnSpPr>
          <p:nvPr/>
        </p:nvCxnSpPr>
        <p:spPr>
          <a:xfrm flipH="1">
            <a:off x="3522300" y="3004125"/>
            <a:ext cx="437100" cy="570900"/>
          </a:xfrm>
          <a:prstGeom prst="straightConnector1">
            <a:avLst/>
          </a:prstGeom>
          <a:noFill/>
          <a:ln w="9525" cap="flat" cmpd="sng">
            <a:solidFill>
              <a:schemeClr val="dk2"/>
            </a:solidFill>
            <a:prstDash val="solid"/>
            <a:round/>
            <a:headEnd type="none" w="med" len="med"/>
            <a:tailEnd type="triangle" w="med" len="med"/>
          </a:ln>
        </p:spPr>
      </p:cxnSp>
      <p:sp>
        <p:nvSpPr>
          <p:cNvPr id="232" name="Shape 232"/>
          <p:cNvSpPr txBox="1"/>
          <p:nvPr/>
        </p:nvSpPr>
        <p:spPr>
          <a:xfrm>
            <a:off x="5771550" y="2346825"/>
            <a:ext cx="2056200" cy="956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t>careers: information and promotion</a:t>
            </a:r>
            <a:endParaRPr sz="1800"/>
          </a:p>
        </p:txBody>
      </p:sp>
      <p:cxnSp>
        <p:nvCxnSpPr>
          <p:cNvPr id="233" name="Shape 233"/>
          <p:cNvCxnSpPr>
            <a:stCxn id="227" idx="3"/>
            <a:endCxn id="232" idx="1"/>
          </p:cNvCxnSpPr>
          <p:nvPr/>
        </p:nvCxnSpPr>
        <p:spPr>
          <a:xfrm>
            <a:off x="4778250" y="2715525"/>
            <a:ext cx="993300" cy="109500"/>
          </a:xfrm>
          <a:prstGeom prst="straightConnector1">
            <a:avLst/>
          </a:prstGeom>
          <a:noFill/>
          <a:ln w="9525" cap="flat" cmpd="sng">
            <a:solidFill>
              <a:schemeClr val="dk2"/>
            </a:solidFill>
            <a:prstDash val="solid"/>
            <a:round/>
            <a:headEnd type="none" w="med" len="med"/>
            <a:tailEnd type="triangle" w="med" len="med"/>
          </a:ln>
        </p:spPr>
      </p:cxnSp>
      <p:sp>
        <p:nvSpPr>
          <p:cNvPr id="234" name="Shape 234"/>
          <p:cNvSpPr txBox="1"/>
          <p:nvPr/>
        </p:nvSpPr>
        <p:spPr>
          <a:xfrm>
            <a:off x="4725600" y="1576300"/>
            <a:ext cx="1490400" cy="796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t>industry awareness</a:t>
            </a:r>
            <a:endParaRPr sz="1800"/>
          </a:p>
        </p:txBody>
      </p:sp>
      <p:cxnSp>
        <p:nvCxnSpPr>
          <p:cNvPr id="235" name="Shape 235"/>
          <p:cNvCxnSpPr>
            <a:stCxn id="227" idx="0"/>
            <a:endCxn id="234" idx="1"/>
          </p:cNvCxnSpPr>
          <p:nvPr/>
        </p:nvCxnSpPr>
        <p:spPr>
          <a:xfrm rot="10800000" flipH="1">
            <a:off x="3959400" y="1974525"/>
            <a:ext cx="766200" cy="452400"/>
          </a:xfrm>
          <a:prstGeom prst="straightConnector1">
            <a:avLst/>
          </a:prstGeom>
          <a:noFill/>
          <a:ln w="9525" cap="flat" cmpd="sng">
            <a:solidFill>
              <a:schemeClr val="dk2"/>
            </a:solidFill>
            <a:prstDash val="solid"/>
            <a:round/>
            <a:headEnd type="none" w="med" len="med"/>
            <a:tailEnd type="triangle" w="med" len="med"/>
          </a:ln>
        </p:spPr>
      </p:cxnSp>
      <p:sp>
        <p:nvSpPr>
          <p:cNvPr id="236" name="Shape 236"/>
          <p:cNvSpPr txBox="1"/>
          <p:nvPr/>
        </p:nvSpPr>
        <p:spPr>
          <a:xfrm>
            <a:off x="3597450" y="5015775"/>
            <a:ext cx="1315500" cy="56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a:t>Hosts</a:t>
            </a:r>
            <a:endParaRPr sz="3200"/>
          </a:p>
        </p:txBody>
      </p:sp>
      <p:sp>
        <p:nvSpPr>
          <p:cNvPr id="237" name="Shape 237"/>
          <p:cNvSpPr txBox="1"/>
          <p:nvPr/>
        </p:nvSpPr>
        <p:spPr>
          <a:xfrm>
            <a:off x="1393700" y="5577675"/>
            <a:ext cx="1637700" cy="79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a:t>supply of apprentices</a:t>
            </a:r>
            <a:endParaRPr sz="1800"/>
          </a:p>
        </p:txBody>
      </p:sp>
      <p:cxnSp>
        <p:nvCxnSpPr>
          <p:cNvPr id="238" name="Shape 238"/>
          <p:cNvCxnSpPr>
            <a:stCxn id="236" idx="2"/>
            <a:endCxn id="237" idx="3"/>
          </p:cNvCxnSpPr>
          <p:nvPr/>
        </p:nvCxnSpPr>
        <p:spPr>
          <a:xfrm flipH="1">
            <a:off x="3031500" y="5577675"/>
            <a:ext cx="1223700" cy="398100"/>
          </a:xfrm>
          <a:prstGeom prst="straightConnector1">
            <a:avLst/>
          </a:prstGeom>
          <a:noFill/>
          <a:ln w="9525" cap="flat" cmpd="sng">
            <a:solidFill>
              <a:schemeClr val="dk2"/>
            </a:solidFill>
            <a:prstDash val="solid"/>
            <a:round/>
            <a:headEnd type="none" w="med" len="med"/>
            <a:tailEnd type="triangle" w="med" len="med"/>
          </a:ln>
        </p:spPr>
      </p:cxnSp>
      <p:sp>
        <p:nvSpPr>
          <p:cNvPr id="239" name="Shape 239"/>
          <p:cNvSpPr txBox="1"/>
          <p:nvPr/>
        </p:nvSpPr>
        <p:spPr>
          <a:xfrm>
            <a:off x="5923950" y="4937625"/>
            <a:ext cx="1637700" cy="738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t>staff engagement</a:t>
            </a:r>
            <a:endParaRPr sz="1800"/>
          </a:p>
        </p:txBody>
      </p:sp>
      <p:cxnSp>
        <p:nvCxnSpPr>
          <p:cNvPr id="240" name="Shape 240"/>
          <p:cNvCxnSpPr>
            <a:stCxn id="236" idx="3"/>
            <a:endCxn id="239" idx="1"/>
          </p:cNvCxnSpPr>
          <p:nvPr/>
        </p:nvCxnSpPr>
        <p:spPr>
          <a:xfrm>
            <a:off x="4912950" y="5296725"/>
            <a:ext cx="1011000" cy="10200"/>
          </a:xfrm>
          <a:prstGeom prst="straightConnector1">
            <a:avLst/>
          </a:prstGeom>
          <a:noFill/>
          <a:ln w="9525" cap="flat" cmpd="sng">
            <a:solidFill>
              <a:schemeClr val="dk2"/>
            </a:solidFill>
            <a:prstDash val="solid"/>
            <a:round/>
            <a:headEnd type="none" w="med" len="med"/>
            <a:tailEnd type="triangle" w="med" len="med"/>
          </a:ln>
        </p:spPr>
      </p:cxnSp>
      <p:cxnSp>
        <p:nvCxnSpPr>
          <p:cNvPr id="241" name="Shape 241"/>
          <p:cNvCxnSpPr>
            <a:stCxn id="236" idx="0"/>
            <a:endCxn id="230" idx="2"/>
          </p:cNvCxnSpPr>
          <p:nvPr/>
        </p:nvCxnSpPr>
        <p:spPr>
          <a:xfrm rot="10800000">
            <a:off x="3522300" y="4320075"/>
            <a:ext cx="732900" cy="695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Other programmes:</a:t>
            </a:r>
            <a:endParaRPr/>
          </a:p>
          <a:p>
            <a:pPr marL="0" lvl="0" indent="0" rtl="0">
              <a:spcBef>
                <a:spcPts val="0"/>
              </a:spcBef>
              <a:spcAft>
                <a:spcPts val="0"/>
              </a:spcAft>
              <a:buNone/>
            </a:pPr>
            <a:r>
              <a:rPr lang="en-US"/>
              <a:t>challenges</a:t>
            </a:r>
            <a:endParaRPr/>
          </a:p>
        </p:txBody>
      </p:sp>
      <p:sp>
        <p:nvSpPr>
          <p:cNvPr id="248" name="Shape 248"/>
          <p:cNvSpPr txBox="1"/>
          <p:nvPr/>
        </p:nvSpPr>
        <p:spPr>
          <a:xfrm>
            <a:off x="1054600" y="1860100"/>
            <a:ext cx="1315500" cy="796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200"/>
              <a:t>Time</a:t>
            </a:r>
            <a:endParaRPr sz="3200"/>
          </a:p>
        </p:txBody>
      </p:sp>
      <p:sp>
        <p:nvSpPr>
          <p:cNvPr id="249" name="Shape 249"/>
          <p:cNvSpPr txBox="1"/>
          <p:nvPr/>
        </p:nvSpPr>
        <p:spPr>
          <a:xfrm>
            <a:off x="4572000" y="3030900"/>
            <a:ext cx="1926600" cy="796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200"/>
              <a:t>Changes</a:t>
            </a:r>
            <a:endParaRPr sz="3200"/>
          </a:p>
        </p:txBody>
      </p:sp>
      <p:sp>
        <p:nvSpPr>
          <p:cNvPr id="250" name="Shape 250"/>
          <p:cNvSpPr txBox="1"/>
          <p:nvPr/>
        </p:nvSpPr>
        <p:spPr>
          <a:xfrm>
            <a:off x="1054600" y="4611638"/>
            <a:ext cx="2361600" cy="11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a:t>Work experience</a:t>
            </a:r>
            <a:endParaRPr sz="3200"/>
          </a:p>
        </p:txBody>
      </p:sp>
      <p:sp>
        <p:nvSpPr>
          <p:cNvPr id="251" name="Shape 251"/>
          <p:cNvSpPr txBox="1"/>
          <p:nvPr/>
        </p:nvSpPr>
        <p:spPr>
          <a:xfrm>
            <a:off x="6728400" y="3992450"/>
            <a:ext cx="702900" cy="57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t>staff</a:t>
            </a:r>
            <a:endParaRPr sz="1800"/>
          </a:p>
        </p:txBody>
      </p:sp>
      <p:cxnSp>
        <p:nvCxnSpPr>
          <p:cNvPr id="252" name="Shape 252"/>
          <p:cNvCxnSpPr>
            <a:stCxn id="249" idx="3"/>
            <a:endCxn id="251" idx="0"/>
          </p:cNvCxnSpPr>
          <p:nvPr/>
        </p:nvCxnSpPr>
        <p:spPr>
          <a:xfrm>
            <a:off x="6498600" y="3429000"/>
            <a:ext cx="581400" cy="563400"/>
          </a:xfrm>
          <a:prstGeom prst="straightConnector1">
            <a:avLst/>
          </a:prstGeom>
          <a:noFill/>
          <a:ln w="9525" cap="flat" cmpd="sng">
            <a:solidFill>
              <a:schemeClr val="dk2"/>
            </a:solidFill>
            <a:prstDash val="solid"/>
            <a:round/>
            <a:headEnd type="none" w="med" len="med"/>
            <a:tailEnd type="triangle" w="med" len="med"/>
          </a:ln>
        </p:spPr>
      </p:cxnSp>
      <p:sp>
        <p:nvSpPr>
          <p:cNvPr id="253" name="Shape 253"/>
          <p:cNvSpPr txBox="1"/>
          <p:nvPr/>
        </p:nvSpPr>
        <p:spPr>
          <a:xfrm>
            <a:off x="5018750" y="1872813"/>
            <a:ext cx="2214600" cy="474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a:t>company priorities</a:t>
            </a:r>
            <a:endParaRPr sz="1800"/>
          </a:p>
        </p:txBody>
      </p:sp>
      <p:cxnSp>
        <p:nvCxnSpPr>
          <p:cNvPr id="254" name="Shape 254"/>
          <p:cNvCxnSpPr>
            <a:stCxn id="249" idx="0"/>
            <a:endCxn id="253" idx="2"/>
          </p:cNvCxnSpPr>
          <p:nvPr/>
        </p:nvCxnSpPr>
        <p:spPr>
          <a:xfrm rot="10800000" flipH="1">
            <a:off x="5535300" y="2347200"/>
            <a:ext cx="590700" cy="683700"/>
          </a:xfrm>
          <a:prstGeom prst="straightConnector1">
            <a:avLst/>
          </a:prstGeom>
          <a:noFill/>
          <a:ln w="9525" cap="flat" cmpd="sng">
            <a:solidFill>
              <a:schemeClr val="dk2"/>
            </a:solidFill>
            <a:prstDash val="solid"/>
            <a:round/>
            <a:headEnd type="none" w="med" len="med"/>
            <a:tailEnd type="triangle" w="med" len="med"/>
          </a:ln>
        </p:spPr>
      </p:cxnSp>
      <p:sp>
        <p:nvSpPr>
          <p:cNvPr id="255" name="Shape 255"/>
          <p:cNvSpPr txBox="1"/>
          <p:nvPr/>
        </p:nvSpPr>
        <p:spPr>
          <a:xfrm>
            <a:off x="1555300" y="3275475"/>
            <a:ext cx="1743000" cy="71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a:t>making it inspirational</a:t>
            </a:r>
            <a:endParaRPr sz="1800"/>
          </a:p>
        </p:txBody>
      </p:sp>
      <p:cxnSp>
        <p:nvCxnSpPr>
          <p:cNvPr id="256" name="Shape 256"/>
          <p:cNvCxnSpPr>
            <a:stCxn id="250" idx="0"/>
            <a:endCxn id="255" idx="2"/>
          </p:cNvCxnSpPr>
          <p:nvPr/>
        </p:nvCxnSpPr>
        <p:spPr>
          <a:xfrm rot="10800000" flipH="1">
            <a:off x="2235400" y="3992438"/>
            <a:ext cx="191400" cy="619200"/>
          </a:xfrm>
          <a:prstGeom prst="straightConnector1">
            <a:avLst/>
          </a:prstGeom>
          <a:noFill/>
          <a:ln w="9525" cap="flat" cmpd="sng">
            <a:solidFill>
              <a:schemeClr val="dk2"/>
            </a:solidFill>
            <a:prstDash val="solid"/>
            <a:round/>
            <a:headEnd type="none" w="med" len="med"/>
            <a:tailEnd type="triangle" w="med" len="med"/>
          </a:ln>
        </p:spPr>
      </p:cxnSp>
      <p:sp>
        <p:nvSpPr>
          <p:cNvPr id="257" name="Shape 257"/>
          <p:cNvSpPr txBox="1"/>
          <p:nvPr/>
        </p:nvSpPr>
        <p:spPr>
          <a:xfrm>
            <a:off x="3282750" y="5668975"/>
            <a:ext cx="1488000" cy="741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a:t>making it appropriate</a:t>
            </a:r>
            <a:endParaRPr sz="1800"/>
          </a:p>
        </p:txBody>
      </p:sp>
      <p:cxnSp>
        <p:nvCxnSpPr>
          <p:cNvPr id="258" name="Shape 258"/>
          <p:cNvCxnSpPr>
            <a:stCxn id="250" idx="2"/>
            <a:endCxn id="257" idx="1"/>
          </p:cNvCxnSpPr>
          <p:nvPr/>
        </p:nvCxnSpPr>
        <p:spPr>
          <a:xfrm>
            <a:off x="2235400" y="5754638"/>
            <a:ext cx="1047300" cy="284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I agree strongly that...</a:t>
            </a:r>
            <a:endParaRPr/>
          </a:p>
        </p:txBody>
      </p:sp>
      <p:sp>
        <p:nvSpPr>
          <p:cNvPr id="265" name="Shape 265"/>
          <p:cNvSpPr txBox="1">
            <a:spLocks noGrp="1"/>
          </p:cNvSpPr>
          <p:nvPr>
            <p:ph type="body" idx="1"/>
          </p:nvPr>
        </p:nvSpPr>
        <p:spPr>
          <a:xfrm>
            <a:off x="457200" y="1600200"/>
            <a:ext cx="7139100" cy="4526100"/>
          </a:xfrm>
          <a:prstGeom prst="rect">
            <a:avLst/>
          </a:prstGeom>
        </p:spPr>
        <p:txBody>
          <a:bodyPr spcFirstLastPara="1" wrap="square" lIns="91425" tIns="45700" rIns="91425" bIns="45700" anchor="t" anchorCtr="0">
            <a:noAutofit/>
          </a:bodyPr>
          <a:lstStyle/>
          <a:p>
            <a:pPr marL="0" lvl="0" indent="0">
              <a:lnSpc>
                <a:spcPct val="100000"/>
              </a:lnSpc>
              <a:spcBef>
                <a:spcPts val="0"/>
              </a:spcBef>
              <a:spcAft>
                <a:spcPts val="0"/>
              </a:spcAft>
              <a:buNone/>
            </a:pPr>
            <a:r>
              <a:rPr lang="en-US" sz="2400"/>
              <a:t>links with schools are valuable for my company: </a:t>
            </a:r>
            <a:r>
              <a:rPr lang="en-US" sz="2400">
                <a:solidFill>
                  <a:srgbClr val="0000FF"/>
                </a:solidFill>
              </a:rPr>
              <a:t>36</a:t>
            </a:r>
            <a:endParaRPr sz="2400">
              <a:solidFill>
                <a:srgbClr val="0000FF"/>
              </a:solidFill>
            </a:endParaRPr>
          </a:p>
          <a:p>
            <a:pPr marL="0" lvl="0" indent="0">
              <a:spcBef>
                <a:spcPts val="1800"/>
              </a:spcBef>
              <a:spcAft>
                <a:spcPts val="0"/>
              </a:spcAft>
              <a:buNone/>
            </a:pPr>
            <a:r>
              <a:rPr lang="en-US" sz="2400"/>
              <a:t>industry links with schools are valuable for secondary school children: </a:t>
            </a:r>
            <a:r>
              <a:rPr lang="en-US" sz="2400">
                <a:solidFill>
                  <a:srgbClr val="0000FF"/>
                </a:solidFill>
              </a:rPr>
              <a:t>42</a:t>
            </a:r>
            <a:endParaRPr sz="2400">
              <a:solidFill>
                <a:srgbClr val="0000FF"/>
              </a:solidFill>
            </a:endParaRPr>
          </a:p>
          <a:p>
            <a:pPr marL="0" lvl="0" indent="0">
              <a:lnSpc>
                <a:spcPct val="100000"/>
              </a:lnSpc>
              <a:spcBef>
                <a:spcPts val="640"/>
              </a:spcBef>
              <a:spcAft>
                <a:spcPts val="0"/>
              </a:spcAft>
              <a:buNone/>
            </a:pPr>
            <a:r>
              <a:rPr lang="en-US" sz="2400"/>
              <a:t>industry links with schools are valuable for primary school children: </a:t>
            </a:r>
            <a:r>
              <a:rPr lang="en-US" sz="2400">
                <a:solidFill>
                  <a:srgbClr val="0000FF"/>
                </a:solidFill>
              </a:rPr>
              <a:t>27</a:t>
            </a:r>
            <a:endParaRPr sz="2400">
              <a:solidFill>
                <a:srgbClr val="0000FF"/>
              </a:solidFill>
            </a:endParaRPr>
          </a:p>
          <a:p>
            <a:pPr marL="0" lvl="0" indent="0">
              <a:spcBef>
                <a:spcPts val="1800"/>
              </a:spcBef>
              <a:spcAft>
                <a:spcPts val="0"/>
              </a:spcAft>
              <a:buNone/>
            </a:pPr>
            <a:r>
              <a:rPr lang="en-US" sz="2400"/>
              <a:t>industry links help get children interested in science: </a:t>
            </a:r>
            <a:r>
              <a:rPr lang="en-US" sz="2400">
                <a:solidFill>
                  <a:srgbClr val="0000FF"/>
                </a:solidFill>
              </a:rPr>
              <a:t>42</a:t>
            </a:r>
            <a:endParaRPr sz="2400">
              <a:solidFill>
                <a:srgbClr val="0000FF"/>
              </a:solidFill>
            </a:endParaRPr>
          </a:p>
          <a:p>
            <a:pPr marL="0" lvl="0" indent="0">
              <a:spcBef>
                <a:spcPts val="640"/>
              </a:spcBef>
              <a:spcAft>
                <a:spcPts val="0"/>
              </a:spcAft>
              <a:buNone/>
            </a:pPr>
            <a:r>
              <a:rPr lang="en-US" sz="2400"/>
              <a:t>industry links help get children interested in jobs in industry: </a:t>
            </a:r>
            <a:r>
              <a:rPr lang="en-US" sz="2400">
                <a:solidFill>
                  <a:srgbClr val="0000FF"/>
                </a:solidFill>
              </a:rPr>
              <a:t>37</a:t>
            </a:r>
            <a:endParaRPr sz="2400">
              <a:solidFill>
                <a:srgbClr val="0000FF"/>
              </a:solidFill>
            </a:endParaRPr>
          </a:p>
          <a:p>
            <a:pPr marL="0" lvl="0" indent="0">
              <a:spcBef>
                <a:spcPts val="640"/>
              </a:spcBef>
              <a:spcAft>
                <a:spcPts val="0"/>
              </a:spcAft>
              <a:buClr>
                <a:schemeClr val="dk1"/>
              </a:buClr>
              <a:buSzPts val="1100"/>
              <a:buFont typeface="Arial"/>
              <a:buNone/>
            </a:pPr>
            <a:r>
              <a:rPr lang="en-US" sz="2400"/>
              <a:t>(</a:t>
            </a:r>
            <a:r>
              <a:rPr lang="en-US" sz="2400">
                <a:solidFill>
                  <a:srgbClr val="0000FF"/>
                </a:solidFill>
              </a:rPr>
              <a:t>56</a:t>
            </a:r>
            <a:r>
              <a:rPr lang="en-US" sz="2400"/>
              <a:t> respondents)</a:t>
            </a:r>
            <a:endParaRPr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Why outreach with primary schools?</a:t>
            </a:r>
            <a:endParaRPr/>
          </a:p>
        </p:txBody>
      </p:sp>
      <p:sp>
        <p:nvSpPr>
          <p:cNvPr id="85" name="Shape 85"/>
          <p:cNvSpPr txBox="1">
            <a:spLocks noGrp="1"/>
          </p:cNvSpPr>
          <p:nvPr>
            <p:ph type="body" idx="1"/>
          </p:nvPr>
        </p:nvSpPr>
        <p:spPr>
          <a:xfrm>
            <a:off x="749300" y="1628775"/>
            <a:ext cx="6635700" cy="45261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640"/>
              </a:spcBef>
              <a:spcAft>
                <a:spcPts val="0"/>
              </a:spcAft>
              <a:buClr>
                <a:srgbClr val="EA3EA0"/>
              </a:buClr>
              <a:buSzPts val="3200"/>
              <a:buFont typeface="Arial"/>
              <a:buChar char="•"/>
            </a:pPr>
            <a:r>
              <a:rPr lang="en-US" sz="3200" b="0" i="0" u="none" strike="noStrike" cap="none">
                <a:solidFill>
                  <a:schemeClr val="dk1"/>
                </a:solidFill>
                <a:latin typeface="Arial"/>
                <a:ea typeface="Arial"/>
                <a:cs typeface="Arial"/>
                <a:sym typeface="Arial"/>
              </a:rPr>
              <a:t>Classroom activities and local industry visit put science learning in context</a:t>
            </a:r>
            <a:endParaRPr/>
          </a:p>
          <a:p>
            <a:pPr marL="457200" marR="0" lvl="0" indent="-457200" algn="l" rtl="0">
              <a:lnSpc>
                <a:spcPct val="100000"/>
              </a:lnSpc>
              <a:spcBef>
                <a:spcPts val="640"/>
              </a:spcBef>
              <a:spcAft>
                <a:spcPts val="0"/>
              </a:spcAft>
              <a:buClr>
                <a:srgbClr val="EA3EA0"/>
              </a:buClr>
              <a:buSzPts val="3200"/>
              <a:buFont typeface="Arial"/>
              <a:buChar char="•"/>
            </a:pPr>
            <a:r>
              <a:rPr lang="en-US"/>
              <a:t>Crucial age group, transition into secondary school</a:t>
            </a:r>
            <a:endParaRPr/>
          </a:p>
          <a:p>
            <a:pPr marL="457200" marR="0" lvl="0" indent="-254000" algn="l" rtl="0">
              <a:spcBef>
                <a:spcPts val="640"/>
              </a:spcBef>
              <a:spcAft>
                <a:spcPts val="0"/>
              </a:spcAft>
              <a:buClr>
                <a:srgbClr val="EA3EA0"/>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dirty="0"/>
              <a:t>Anything else?</a:t>
            </a:r>
            <a:endParaRPr dirty="0"/>
          </a:p>
        </p:txBody>
      </p:sp>
      <p:sp>
        <p:nvSpPr>
          <p:cNvPr id="272" name="Shape 272"/>
          <p:cNvSpPr txBox="1">
            <a:spLocks noGrp="1"/>
          </p:cNvSpPr>
          <p:nvPr>
            <p:ph type="body" idx="1"/>
          </p:nvPr>
        </p:nvSpPr>
        <p:spPr>
          <a:xfrm>
            <a:off x="179900" y="1417625"/>
            <a:ext cx="7654200" cy="48720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r>
              <a:rPr lang="en-US" sz="2400" dirty="0">
                <a:solidFill>
                  <a:srgbClr val="222222"/>
                </a:solidFill>
                <a:highlight>
                  <a:srgbClr val="F2F4F8"/>
                </a:highlight>
              </a:rPr>
              <a:t>Respondent P: “What does CCI offer that other outreach </a:t>
            </a:r>
            <a:r>
              <a:rPr lang="en-US" sz="2400" dirty="0" err="1">
                <a:solidFill>
                  <a:srgbClr val="222222"/>
                </a:solidFill>
                <a:highlight>
                  <a:srgbClr val="F2F4F8"/>
                </a:highlight>
              </a:rPr>
              <a:t>programmes</a:t>
            </a:r>
            <a:r>
              <a:rPr lang="en-US" sz="2400" dirty="0">
                <a:solidFill>
                  <a:srgbClr val="222222"/>
                </a:solidFill>
                <a:highlight>
                  <a:srgbClr val="F2F4F8"/>
                </a:highlight>
              </a:rPr>
              <a:t> don't?”</a:t>
            </a:r>
            <a:endParaRPr sz="2400" dirty="0">
              <a:solidFill>
                <a:srgbClr val="222222"/>
              </a:solidFill>
              <a:highlight>
                <a:srgbClr val="F2F4F8"/>
              </a:highlight>
            </a:endParaRPr>
          </a:p>
          <a:p>
            <a:pPr marL="0" lvl="0" indent="0">
              <a:spcBef>
                <a:spcPts val="640"/>
              </a:spcBef>
              <a:spcAft>
                <a:spcPts val="0"/>
              </a:spcAft>
              <a:buNone/>
            </a:pPr>
            <a:endParaRPr sz="1000" dirty="0">
              <a:solidFill>
                <a:srgbClr val="222222"/>
              </a:solidFill>
              <a:highlight>
                <a:srgbClr val="F2F4F8"/>
              </a:highlight>
            </a:endParaRPr>
          </a:p>
          <a:p>
            <a:pPr marL="0" lvl="0" indent="0">
              <a:spcBef>
                <a:spcPts val="640"/>
              </a:spcBef>
              <a:spcAft>
                <a:spcPts val="0"/>
              </a:spcAft>
              <a:buNone/>
            </a:pPr>
            <a:r>
              <a:rPr lang="en-US" sz="2400" dirty="0">
                <a:solidFill>
                  <a:srgbClr val="222222"/>
                </a:solidFill>
                <a:highlight>
                  <a:srgbClr val="F2F4F8"/>
                </a:highlight>
              </a:rPr>
              <a:t>Respondent T: “We have done plenty of ad-hoc events where we visit schools on a one-off basis. What is different about CCI and the reasons we want to get involved are: 1) it is aimed at primary students BEFORE they have decided that a STEM career is not for them, 2) they come in to see us, which creates a great atmosphere and sense of excitement for our team, 3) we think having the support from the advisory teacher to tailor the classes around the visit has far more impact than us doing one-off events.”</a:t>
            </a:r>
            <a:endParaRP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3094037"/>
            <a:ext cx="7139100" cy="11430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a:t>Thank you</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713898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Report June 2017</a:t>
            </a:r>
            <a:endParaRPr/>
          </a:p>
        </p:txBody>
      </p:sp>
      <p:sp>
        <p:nvSpPr>
          <p:cNvPr id="286" name="Shape 286"/>
          <p:cNvSpPr txBox="1">
            <a:spLocks noGrp="1"/>
          </p:cNvSpPr>
          <p:nvPr>
            <p:ph type="body" idx="1"/>
          </p:nvPr>
        </p:nvSpPr>
        <p:spPr>
          <a:xfrm>
            <a:off x="457200" y="1600200"/>
            <a:ext cx="7138987" cy="452596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EA3EA0"/>
              </a:buClr>
              <a:buSzPts val="3200"/>
              <a:buFont typeface="Arial"/>
              <a:buChar char="•"/>
            </a:pPr>
            <a:r>
              <a:rPr lang="en-US" sz="3200" b="0" i="0" u="none">
                <a:solidFill>
                  <a:schemeClr val="dk1"/>
                </a:solidFill>
                <a:latin typeface="Arial"/>
                <a:ea typeface="Arial"/>
                <a:cs typeface="Arial"/>
                <a:sym typeface="Arial"/>
              </a:rPr>
              <a:t>Turkenburg-van Diepen, M., &amp; Hanley, P. (2017). </a:t>
            </a:r>
            <a:r>
              <a:rPr lang="en-US" sz="3200" b="0" i="1" u="none">
                <a:solidFill>
                  <a:schemeClr val="dk1"/>
                </a:solidFill>
                <a:latin typeface="Arial"/>
                <a:ea typeface="Arial"/>
                <a:cs typeface="Arial"/>
                <a:sym typeface="Arial"/>
              </a:rPr>
              <a:t>Evaluation of the impact of the Children Challenging Industry programme 2012 to 2016. </a:t>
            </a:r>
            <a:r>
              <a:rPr lang="en-US" sz="3200" b="0" i="0" u="none">
                <a:solidFill>
                  <a:schemeClr val="dk1"/>
                </a:solidFill>
                <a:latin typeface="Arial"/>
                <a:ea typeface="Arial"/>
                <a:cs typeface="Arial"/>
                <a:sym typeface="Arial"/>
              </a:rPr>
              <a:t>York: University of York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a:t>CCI aims</a:t>
            </a:r>
            <a:endParaRPr/>
          </a:p>
        </p:txBody>
      </p:sp>
      <p:sp>
        <p:nvSpPr>
          <p:cNvPr id="92" name="Shape 92"/>
          <p:cNvSpPr txBox="1">
            <a:spLocks noGrp="1"/>
          </p:cNvSpPr>
          <p:nvPr>
            <p:ph type="body" idx="1"/>
          </p:nvPr>
        </p:nvSpPr>
        <p:spPr>
          <a:xfrm>
            <a:off x="457175" y="1628775"/>
            <a:ext cx="7139100" cy="44973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EA3EA0"/>
              </a:buClr>
              <a:buSzPts val="3200"/>
              <a:buFont typeface="Arial"/>
              <a:buChar char="•"/>
            </a:pPr>
            <a:r>
              <a:rPr lang="en-US"/>
              <a:t>increase pupils’ enjoyment of learning science</a:t>
            </a:r>
            <a:endParaRPr/>
          </a:p>
          <a:p>
            <a:pPr marL="457200" marR="0" lvl="0" indent="-457200" algn="l" rtl="0">
              <a:lnSpc>
                <a:spcPct val="100000"/>
              </a:lnSpc>
              <a:spcBef>
                <a:spcPts val="0"/>
              </a:spcBef>
              <a:spcAft>
                <a:spcPts val="0"/>
              </a:spcAft>
              <a:buClr>
                <a:srgbClr val="EA3EA0"/>
              </a:buClr>
              <a:buSzPts val="3200"/>
              <a:buFont typeface="Arial"/>
              <a:buChar char="•"/>
            </a:pPr>
            <a:r>
              <a:rPr lang="en-US"/>
              <a:t>increase teachers’ knowledge and confidence in teaching science</a:t>
            </a:r>
            <a:endParaRPr/>
          </a:p>
          <a:p>
            <a:pPr marL="457200" marR="0" lvl="0" indent="-457200" algn="l" rtl="0">
              <a:lnSpc>
                <a:spcPct val="100000"/>
              </a:lnSpc>
              <a:spcBef>
                <a:spcPts val="0"/>
              </a:spcBef>
              <a:spcAft>
                <a:spcPts val="0"/>
              </a:spcAft>
              <a:buClr>
                <a:srgbClr val="EA3EA0"/>
              </a:buClr>
              <a:buSzPts val="3200"/>
              <a:buFont typeface="Arial"/>
              <a:buChar char="•"/>
            </a:pPr>
            <a:r>
              <a:rPr lang="en-US"/>
              <a:t>improve teacher and pupil</a:t>
            </a:r>
            <a:r>
              <a:rPr lang="en-US" sz="3200" b="0" i="0" u="none">
                <a:solidFill>
                  <a:schemeClr val="dk1"/>
                </a:solidFill>
                <a:latin typeface="Arial"/>
                <a:ea typeface="Arial"/>
                <a:cs typeface="Arial"/>
                <a:sym typeface="Arial"/>
              </a:rPr>
              <a:t> perceptions of science and industry</a:t>
            </a:r>
            <a:endParaRPr/>
          </a:p>
          <a:p>
            <a:pPr marL="0" marR="0" lvl="0" indent="0" algn="l" rtl="0">
              <a:lnSpc>
                <a:spcPct val="100000"/>
              </a:lnSpc>
              <a:spcBef>
                <a:spcPts val="64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Main features - in school</a:t>
            </a:r>
            <a:endParaRPr/>
          </a:p>
        </p:txBody>
      </p:sp>
      <p:pic>
        <p:nvPicPr>
          <p:cNvPr id="99" name="Shape 99"/>
          <p:cNvPicPr preferRelativeResize="0">
            <a:picLocks noGrp="1"/>
          </p:cNvPicPr>
          <p:nvPr>
            <p:ph type="body" idx="1"/>
          </p:nvPr>
        </p:nvPicPr>
        <p:blipFill rotWithShape="1">
          <a:blip r:embed="rId3">
            <a:alphaModFix/>
          </a:blip>
          <a:srcRect/>
          <a:stretch/>
        </p:blipFill>
        <p:spPr>
          <a:xfrm>
            <a:off x="457200" y="1417625"/>
            <a:ext cx="4114800" cy="3073200"/>
          </a:xfrm>
          <a:prstGeom prst="rect">
            <a:avLst/>
          </a:prstGeom>
          <a:noFill/>
          <a:ln>
            <a:noFill/>
          </a:ln>
        </p:spPr>
      </p:pic>
      <p:pic>
        <p:nvPicPr>
          <p:cNvPr id="100" name="Shape 100"/>
          <p:cNvPicPr preferRelativeResize="0">
            <a:picLocks noGrp="1"/>
          </p:cNvPicPr>
          <p:nvPr>
            <p:ph type="body" idx="1"/>
          </p:nvPr>
        </p:nvPicPr>
        <p:blipFill rotWithShape="1">
          <a:blip r:embed="rId4">
            <a:alphaModFix/>
          </a:blip>
          <a:srcRect/>
          <a:stretch/>
        </p:blipFill>
        <p:spPr>
          <a:xfrm>
            <a:off x="3582600" y="3744225"/>
            <a:ext cx="4013700" cy="3010500"/>
          </a:xfrm>
          <a:prstGeom prst="rect">
            <a:avLst/>
          </a:prstGeom>
          <a:noFill/>
          <a:ln>
            <a:noFill/>
          </a:ln>
        </p:spPr>
      </p:pic>
      <p:pic>
        <p:nvPicPr>
          <p:cNvPr id="101" name="Shape 101"/>
          <p:cNvPicPr preferRelativeResize="0">
            <a:picLocks noGrp="1"/>
          </p:cNvPicPr>
          <p:nvPr>
            <p:ph type="body" idx="1"/>
          </p:nvPr>
        </p:nvPicPr>
        <p:blipFill rotWithShape="1">
          <a:blip r:embed="rId5">
            <a:alphaModFix/>
          </a:blip>
          <a:srcRect/>
          <a:stretch/>
        </p:blipFill>
        <p:spPr>
          <a:xfrm>
            <a:off x="4721575" y="1160125"/>
            <a:ext cx="3272400" cy="2454900"/>
          </a:xfrm>
          <a:prstGeom prst="rect">
            <a:avLst/>
          </a:prstGeom>
          <a:noFill/>
          <a:ln>
            <a:noFill/>
          </a:ln>
        </p:spPr>
      </p:pic>
      <p:pic>
        <p:nvPicPr>
          <p:cNvPr id="102" name="Shape 102"/>
          <p:cNvPicPr preferRelativeResize="0"/>
          <p:nvPr/>
        </p:nvPicPr>
        <p:blipFill>
          <a:blip r:embed="rId6">
            <a:alphaModFix/>
          </a:blip>
          <a:stretch>
            <a:fillRect/>
          </a:stretch>
        </p:blipFill>
        <p:spPr>
          <a:xfrm>
            <a:off x="914400" y="4567024"/>
            <a:ext cx="1601405" cy="226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a:t>Main features - industry</a:t>
            </a:r>
            <a:endParaRPr/>
          </a:p>
        </p:txBody>
      </p:sp>
      <p:pic>
        <p:nvPicPr>
          <p:cNvPr id="109" name="Shape 109"/>
          <p:cNvPicPr preferRelativeResize="0">
            <a:picLocks noGrp="1"/>
          </p:cNvPicPr>
          <p:nvPr>
            <p:ph type="body" idx="1"/>
          </p:nvPr>
        </p:nvPicPr>
        <p:blipFill rotWithShape="1">
          <a:blip r:embed="rId3">
            <a:alphaModFix/>
          </a:blip>
          <a:srcRect/>
          <a:stretch/>
        </p:blipFill>
        <p:spPr>
          <a:xfrm>
            <a:off x="241250" y="2331900"/>
            <a:ext cx="3392400" cy="4526100"/>
          </a:xfrm>
          <a:prstGeom prst="rect">
            <a:avLst/>
          </a:prstGeom>
          <a:noFill/>
          <a:ln>
            <a:noFill/>
          </a:ln>
        </p:spPr>
      </p:pic>
      <p:pic>
        <p:nvPicPr>
          <p:cNvPr id="110" name="Shape 110"/>
          <p:cNvPicPr preferRelativeResize="0">
            <a:picLocks noGrp="1"/>
          </p:cNvPicPr>
          <p:nvPr>
            <p:ph type="body" idx="1"/>
          </p:nvPr>
        </p:nvPicPr>
        <p:blipFill rotWithShape="1">
          <a:blip r:embed="rId4">
            <a:alphaModFix/>
          </a:blip>
          <a:srcRect/>
          <a:stretch/>
        </p:blipFill>
        <p:spPr>
          <a:xfrm>
            <a:off x="5034425" y="3093325"/>
            <a:ext cx="2811300" cy="3764700"/>
          </a:xfrm>
          <a:prstGeom prst="rect">
            <a:avLst/>
          </a:prstGeom>
          <a:noFill/>
          <a:ln>
            <a:noFill/>
          </a:ln>
        </p:spPr>
      </p:pic>
      <p:pic>
        <p:nvPicPr>
          <p:cNvPr id="111" name="Shape 111"/>
          <p:cNvPicPr preferRelativeResize="0">
            <a:picLocks noGrp="1"/>
          </p:cNvPicPr>
          <p:nvPr>
            <p:ph type="body" idx="1"/>
          </p:nvPr>
        </p:nvPicPr>
        <p:blipFill rotWithShape="1">
          <a:blip r:embed="rId5">
            <a:alphaModFix/>
          </a:blip>
          <a:srcRect/>
          <a:stretch/>
        </p:blipFill>
        <p:spPr>
          <a:xfrm>
            <a:off x="3633650" y="1135075"/>
            <a:ext cx="4212000" cy="315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Aims of research</a:t>
            </a:r>
            <a:endParaRPr/>
          </a:p>
        </p:txBody>
      </p:sp>
      <p:sp>
        <p:nvSpPr>
          <p:cNvPr id="118" name="Shape 118"/>
          <p:cNvSpPr txBox="1">
            <a:spLocks noGrp="1"/>
          </p:cNvSpPr>
          <p:nvPr>
            <p:ph type="body" idx="1"/>
          </p:nvPr>
        </p:nvSpPr>
        <p:spPr>
          <a:xfrm>
            <a:off x="457200" y="1600200"/>
            <a:ext cx="7139100" cy="4526100"/>
          </a:xfrm>
          <a:prstGeom prst="rect">
            <a:avLst/>
          </a:prstGeom>
        </p:spPr>
        <p:txBody>
          <a:bodyPr spcFirstLastPara="1" wrap="square" lIns="91425" tIns="45700" rIns="91425" bIns="45700" anchor="t" anchorCtr="0">
            <a:noAutofit/>
          </a:bodyPr>
          <a:lstStyle/>
          <a:p>
            <a:pPr marL="457200" lvl="0" indent="-431800" rtl="0">
              <a:spcBef>
                <a:spcPts val="640"/>
              </a:spcBef>
              <a:spcAft>
                <a:spcPts val="0"/>
              </a:spcAft>
              <a:buSzPts val="3200"/>
              <a:buChar char="●"/>
            </a:pPr>
            <a:r>
              <a:rPr lang="en-US"/>
              <a:t>What can be said about the effectiveness of school/industry partnerships through CCI or similar programmes?</a:t>
            </a:r>
            <a:endParaRPr/>
          </a:p>
          <a:p>
            <a:pPr marL="914400" lvl="1" indent="-406400" rtl="0">
              <a:spcBef>
                <a:spcPts val="0"/>
              </a:spcBef>
              <a:spcAft>
                <a:spcPts val="0"/>
              </a:spcAft>
              <a:buSzPts val="2800"/>
              <a:buChar char="○"/>
            </a:pPr>
            <a:r>
              <a:rPr lang="en-US"/>
              <a:t>level of engagement in partnerships between industry and education?</a:t>
            </a:r>
            <a:endParaRPr/>
          </a:p>
          <a:p>
            <a:pPr marL="914400" lvl="1" indent="-406400" rtl="0">
              <a:spcBef>
                <a:spcPts val="0"/>
              </a:spcBef>
              <a:spcAft>
                <a:spcPts val="0"/>
              </a:spcAft>
              <a:buSzPts val="2800"/>
              <a:buChar char="○"/>
            </a:pPr>
            <a:r>
              <a:rPr lang="en-US"/>
              <a:t>nature of industry outreach programmes?</a:t>
            </a:r>
            <a:endParaRPr/>
          </a:p>
          <a:p>
            <a:pPr marL="914400" lvl="1" indent="-406400" rtl="0">
              <a:spcBef>
                <a:spcPts val="0"/>
              </a:spcBef>
              <a:spcAft>
                <a:spcPts val="0"/>
              </a:spcAft>
              <a:buSzPts val="2800"/>
              <a:buChar char="○"/>
            </a:pPr>
            <a:r>
              <a:rPr lang="en-US"/>
              <a:t>decision-making process</a:t>
            </a:r>
            <a:endParaRPr/>
          </a:p>
          <a:p>
            <a:pPr marL="914400" lvl="1" indent="-406400" rtl="0">
              <a:spcBef>
                <a:spcPts val="0"/>
              </a:spcBef>
              <a:spcAft>
                <a:spcPts val="0"/>
              </a:spcAft>
              <a:buSzPts val="2800"/>
              <a:buChar char="○"/>
            </a:pPr>
            <a:r>
              <a:rPr lang="en-US"/>
              <a:t>perceived benefits and challenges</a:t>
            </a:r>
            <a:endParaRPr/>
          </a:p>
          <a:p>
            <a:pPr marL="0" lvl="0" indent="0">
              <a:spcBef>
                <a:spcPts val="64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Methodology</a:t>
            </a:r>
            <a:endParaRPr/>
          </a:p>
        </p:txBody>
      </p:sp>
      <p:sp>
        <p:nvSpPr>
          <p:cNvPr id="125" name="Shape 125"/>
          <p:cNvSpPr txBox="1">
            <a:spLocks noGrp="1"/>
          </p:cNvSpPr>
          <p:nvPr>
            <p:ph type="body" idx="1"/>
          </p:nvPr>
        </p:nvSpPr>
        <p:spPr>
          <a:xfrm>
            <a:off x="457200" y="1600200"/>
            <a:ext cx="7139100" cy="4526100"/>
          </a:xfrm>
          <a:prstGeom prst="rect">
            <a:avLst/>
          </a:prstGeom>
        </p:spPr>
        <p:txBody>
          <a:bodyPr spcFirstLastPara="1" wrap="square" lIns="91425" tIns="45700" rIns="91425" bIns="45700" anchor="t" anchorCtr="0">
            <a:noAutofit/>
          </a:bodyPr>
          <a:lstStyle/>
          <a:p>
            <a:pPr marL="457200" lvl="0" indent="-457200" rtl="0">
              <a:spcBef>
                <a:spcPts val="640"/>
              </a:spcBef>
              <a:spcAft>
                <a:spcPts val="0"/>
              </a:spcAft>
              <a:buSzPts val="3200"/>
              <a:buChar char="•"/>
            </a:pPr>
            <a:r>
              <a:rPr lang="en-US"/>
              <a:t>Bespoke survey of industry employees of variety of companies:</a:t>
            </a:r>
            <a:endParaRPr/>
          </a:p>
          <a:p>
            <a:pPr marL="742950" lvl="1" indent="-285750" rtl="0">
              <a:spcBef>
                <a:spcPts val="560"/>
              </a:spcBef>
              <a:spcAft>
                <a:spcPts val="0"/>
              </a:spcAft>
              <a:buSzPts val="2800"/>
              <a:buChar char="–"/>
            </a:pPr>
            <a:r>
              <a:rPr lang="en-US"/>
              <a:t>Current CCI participants</a:t>
            </a:r>
            <a:endParaRPr/>
          </a:p>
          <a:p>
            <a:pPr marL="742950" lvl="1" indent="-285750" rtl="0">
              <a:spcBef>
                <a:spcPts val="560"/>
              </a:spcBef>
              <a:spcAft>
                <a:spcPts val="0"/>
              </a:spcAft>
              <a:buSzPts val="2800"/>
              <a:buChar char="–"/>
            </a:pPr>
            <a:r>
              <a:rPr lang="en-US"/>
              <a:t>Former CCI participants</a:t>
            </a:r>
            <a:endParaRPr/>
          </a:p>
          <a:p>
            <a:pPr marL="742950" lvl="1" indent="-285750" rtl="0">
              <a:spcBef>
                <a:spcPts val="560"/>
              </a:spcBef>
              <a:spcAft>
                <a:spcPts val="0"/>
              </a:spcAft>
              <a:buSzPts val="2800"/>
              <a:buChar char="–"/>
            </a:pPr>
            <a:r>
              <a:rPr lang="en-US"/>
              <a:t>Potential CCI participants</a:t>
            </a:r>
            <a:endParaRPr/>
          </a:p>
          <a:p>
            <a:pPr marL="742950" lvl="1" indent="-285750" rtl="0">
              <a:spcBef>
                <a:spcPts val="560"/>
              </a:spcBef>
              <a:spcAft>
                <a:spcPts val="0"/>
              </a:spcAft>
              <a:buSzPts val="2800"/>
              <a:buChar char="–"/>
            </a:pPr>
            <a:r>
              <a:rPr lang="en-US"/>
              <a:t>‘Non-participants’ </a:t>
            </a:r>
            <a:endParaRPr/>
          </a:p>
          <a:p>
            <a:pPr marL="457200" lvl="0" indent="-457200" rtl="0">
              <a:spcBef>
                <a:spcPts val="640"/>
              </a:spcBef>
              <a:spcAft>
                <a:spcPts val="0"/>
              </a:spcAft>
              <a:buSzPts val="3200"/>
              <a:buChar char="•"/>
            </a:pPr>
            <a:r>
              <a:rPr lang="en-US"/>
              <a:t>Interviews with industry employees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Interviewees</a:t>
            </a:r>
            <a:endParaRPr/>
          </a:p>
        </p:txBody>
      </p:sp>
      <p:sp>
        <p:nvSpPr>
          <p:cNvPr id="132" name="Shape 132"/>
          <p:cNvSpPr txBox="1">
            <a:spLocks noGrp="1"/>
          </p:cNvSpPr>
          <p:nvPr>
            <p:ph type="body" idx="1"/>
          </p:nvPr>
        </p:nvSpPr>
        <p:spPr>
          <a:xfrm>
            <a:off x="280450" y="1189025"/>
            <a:ext cx="7473300" cy="4535700"/>
          </a:xfrm>
          <a:prstGeom prst="rect">
            <a:avLst/>
          </a:prstGeom>
        </p:spPr>
        <p:txBody>
          <a:bodyPr spcFirstLastPara="1" wrap="square" lIns="91425" tIns="45700" rIns="91425" bIns="45700" anchor="t" anchorCtr="0">
            <a:noAutofit/>
          </a:bodyPr>
          <a:lstStyle/>
          <a:p>
            <a:pPr marL="457200" lvl="0" indent="-419100" rtl="0">
              <a:spcBef>
                <a:spcPts val="640"/>
              </a:spcBef>
              <a:spcAft>
                <a:spcPts val="0"/>
              </a:spcAft>
              <a:buSzPts val="3000"/>
              <a:buChar char="●"/>
            </a:pPr>
            <a:r>
              <a:rPr lang="en-US" sz="3000"/>
              <a:t>35 offered to be interviewed</a:t>
            </a:r>
            <a:endParaRPr sz="3000"/>
          </a:p>
          <a:p>
            <a:pPr marL="457200" lvl="0" indent="-419100" rtl="0">
              <a:spcBef>
                <a:spcPts val="0"/>
              </a:spcBef>
              <a:spcAft>
                <a:spcPts val="0"/>
              </a:spcAft>
              <a:buSzPts val="3000"/>
              <a:buChar char="●"/>
            </a:pPr>
            <a:r>
              <a:rPr lang="en-US" sz="3000"/>
              <a:t>13 interviews with 15 respondents:</a:t>
            </a:r>
            <a:endParaRPr sz="3000"/>
          </a:p>
          <a:p>
            <a:pPr marL="914400" lvl="1" indent="-419100" rtl="0">
              <a:spcBef>
                <a:spcPts val="0"/>
              </a:spcBef>
              <a:spcAft>
                <a:spcPts val="0"/>
              </a:spcAft>
              <a:buSzPts val="3000"/>
              <a:buChar char="○"/>
            </a:pPr>
            <a:r>
              <a:rPr lang="en-US" sz="3000"/>
              <a:t>7 senior managers,</a:t>
            </a:r>
            <a:endParaRPr sz="3000"/>
          </a:p>
          <a:p>
            <a:pPr marL="914400" lvl="1" indent="-419100" rtl="0">
              <a:spcBef>
                <a:spcPts val="0"/>
              </a:spcBef>
              <a:spcAft>
                <a:spcPts val="0"/>
              </a:spcAft>
              <a:buSzPts val="3000"/>
              <a:buChar char="○"/>
            </a:pPr>
            <a:r>
              <a:rPr lang="en-US" sz="3000"/>
              <a:t>3 middle managers,</a:t>
            </a:r>
            <a:endParaRPr sz="3000"/>
          </a:p>
          <a:p>
            <a:pPr marL="914400" lvl="1" indent="-419100" rtl="0">
              <a:spcBef>
                <a:spcPts val="0"/>
              </a:spcBef>
              <a:spcAft>
                <a:spcPts val="0"/>
              </a:spcAft>
              <a:buSzPts val="3000"/>
              <a:buChar char="○"/>
            </a:pPr>
            <a:r>
              <a:rPr lang="en-US" sz="3000"/>
              <a:t>5 others (subject matter expert, community liaison team, communications team, HR and admin support)</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46037"/>
            <a:ext cx="7139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Respondent profiles</a:t>
            </a:r>
            <a:endParaRPr/>
          </a:p>
        </p:txBody>
      </p:sp>
      <p:pic>
        <p:nvPicPr>
          <p:cNvPr id="139" name="Shape 139"/>
          <p:cNvPicPr preferRelativeResize="0"/>
          <p:nvPr/>
        </p:nvPicPr>
        <p:blipFill>
          <a:blip r:embed="rId3">
            <a:alphaModFix/>
          </a:blip>
          <a:stretch>
            <a:fillRect/>
          </a:stretch>
        </p:blipFill>
        <p:spPr>
          <a:xfrm>
            <a:off x="2842574" y="3618426"/>
            <a:ext cx="5006376" cy="3071875"/>
          </a:xfrm>
          <a:prstGeom prst="rect">
            <a:avLst/>
          </a:prstGeom>
          <a:noFill/>
          <a:ln>
            <a:noFill/>
          </a:ln>
        </p:spPr>
      </p:pic>
      <p:pic>
        <p:nvPicPr>
          <p:cNvPr id="140" name="Shape 140"/>
          <p:cNvPicPr preferRelativeResize="0"/>
          <p:nvPr/>
        </p:nvPicPr>
        <p:blipFill>
          <a:blip r:embed="rId4">
            <a:alphaModFix/>
          </a:blip>
          <a:stretch>
            <a:fillRect/>
          </a:stretch>
        </p:blipFill>
        <p:spPr>
          <a:xfrm>
            <a:off x="228600" y="992748"/>
            <a:ext cx="4289550" cy="2944825"/>
          </a:xfrm>
          <a:prstGeom prst="rect">
            <a:avLst/>
          </a:prstGeom>
          <a:noFill/>
          <a:ln>
            <a:noFill/>
          </a:ln>
        </p:spPr>
      </p:pic>
      <p:sp>
        <p:nvSpPr>
          <p:cNvPr id="141" name="Shape 141"/>
          <p:cNvSpPr/>
          <p:nvPr/>
        </p:nvSpPr>
        <p:spPr>
          <a:xfrm>
            <a:off x="975300" y="5056800"/>
            <a:ext cx="1797900" cy="11430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US"/>
              <a:t>Interviewees</a:t>
            </a:r>
            <a:endParaRPr/>
          </a:p>
        </p:txBody>
      </p:sp>
      <p:sp>
        <p:nvSpPr>
          <p:cNvPr id="142" name="Shape 142"/>
          <p:cNvSpPr/>
          <p:nvPr/>
        </p:nvSpPr>
        <p:spPr>
          <a:xfrm flipH="1">
            <a:off x="4572000" y="1561875"/>
            <a:ext cx="2003400" cy="11430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t>Questionnaire respondents</a:t>
            </a:r>
            <a:endParaRPr/>
          </a:p>
        </p:txBody>
      </p:sp>
    </p:spTree>
  </p:cSld>
  <p:clrMapOvr>
    <a:masterClrMapping/>
  </p:clrMapOvr>
</p:sld>
</file>

<file path=ppt/theme/theme1.xml><?xml version="1.0" encoding="utf-8"?>
<a:theme xmlns:a="http://schemas.openxmlformats.org/drawingml/2006/main" name="1_CIEC Presentation Templat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EC Presentation Templat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700</Words>
  <Application>Microsoft Office PowerPoint</Application>
  <PresentationFormat>On-screen Show (4:3)</PresentationFormat>
  <Paragraphs>145</Paragraphs>
  <Slides>22</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1_CIEC Presentation Template</vt:lpstr>
      <vt:lpstr>CIEC Presentation Template</vt:lpstr>
      <vt:lpstr> </vt:lpstr>
      <vt:lpstr>Why outreach with primary schools?</vt:lpstr>
      <vt:lpstr>CCI aims</vt:lpstr>
      <vt:lpstr>Main features - in school</vt:lpstr>
      <vt:lpstr>Main features - industry</vt:lpstr>
      <vt:lpstr>Aims of research</vt:lpstr>
      <vt:lpstr>Methodology</vt:lpstr>
      <vt:lpstr>Interviewees</vt:lpstr>
      <vt:lpstr>Respondent profiles</vt:lpstr>
      <vt:lpstr>Relationship with CCI</vt:lpstr>
      <vt:lpstr>Reasons for involvement</vt:lpstr>
      <vt:lpstr>Best things about CCI</vt:lpstr>
      <vt:lpstr>Challenges of CCI</vt:lpstr>
      <vt:lpstr>Suggested improvements to CCI</vt:lpstr>
      <vt:lpstr>Involvement in other schools-related programmes</vt:lpstr>
      <vt:lpstr>Other programmes: types</vt:lpstr>
      <vt:lpstr>Other programmes: benefits</vt:lpstr>
      <vt:lpstr>Other programmes: challenges</vt:lpstr>
      <vt:lpstr>I agree strongly that...</vt:lpstr>
      <vt:lpstr>Anything else?</vt:lpstr>
      <vt:lpstr>Thank you</vt:lpstr>
      <vt:lpstr>Report June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Staff</dc:creator>
  <cp:lastModifiedBy>Staff</cp:lastModifiedBy>
  <cp:revision>1</cp:revision>
  <dcterms:modified xsi:type="dcterms:W3CDTF">2018-06-14T16:45:05Z</dcterms:modified>
</cp:coreProperties>
</file>