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56" r:id="rId5"/>
    <p:sldId id="261" r:id="rId6"/>
    <p:sldId id="264" r:id="rId7"/>
    <p:sldId id="266" r:id="rId8"/>
    <p:sldId id="296" r:id="rId9"/>
    <p:sldId id="268" r:id="rId10"/>
    <p:sldId id="297" r:id="rId11"/>
    <p:sldId id="295" r:id="rId12"/>
    <p:sldId id="292" r:id="rId13"/>
    <p:sldId id="299" r:id="rId14"/>
    <p:sldId id="272" r:id="rId15"/>
    <p:sldId id="271" r:id="rId16"/>
    <p:sldId id="298" r:id="rId17"/>
    <p:sldId id="302" r:id="rId18"/>
    <p:sldId id="273" r:id="rId19"/>
    <p:sldId id="274" r:id="rId20"/>
    <p:sldId id="275" r:id="rId21"/>
    <p:sldId id="276" r:id="rId22"/>
    <p:sldId id="291" r:id="rId23"/>
    <p:sldId id="309" r:id="rId24"/>
    <p:sldId id="277" r:id="rId25"/>
    <p:sldId id="308" r:id="rId26"/>
  </p:sldIdLst>
  <p:sldSz cx="24384000" cy="13716000"/>
  <p:notesSz cx="6858000" cy="9144000"/>
  <p:defaultTextStyle>
    <a:lvl1pPr algn="ctr" defTabSz="584200">
      <a:defRPr sz="5000">
        <a:solidFill>
          <a:srgbClr val="FFFFFF"/>
        </a:solidFill>
        <a:latin typeface="+mn-lt"/>
        <a:ea typeface="+mn-ea"/>
        <a:cs typeface="+mn-cs"/>
        <a:sym typeface="Helvetica Light"/>
      </a:defRPr>
    </a:lvl1pPr>
    <a:lvl2pPr indent="228600" algn="ctr" defTabSz="584200">
      <a:defRPr sz="5000">
        <a:solidFill>
          <a:srgbClr val="FFFFFF"/>
        </a:solidFill>
        <a:latin typeface="+mn-lt"/>
        <a:ea typeface="+mn-ea"/>
        <a:cs typeface="+mn-cs"/>
        <a:sym typeface="Helvetica Light"/>
      </a:defRPr>
    </a:lvl2pPr>
    <a:lvl3pPr indent="457200" algn="ctr" defTabSz="584200">
      <a:defRPr sz="5000">
        <a:solidFill>
          <a:srgbClr val="FFFFFF"/>
        </a:solidFill>
        <a:latin typeface="+mn-lt"/>
        <a:ea typeface="+mn-ea"/>
        <a:cs typeface="+mn-cs"/>
        <a:sym typeface="Helvetica Light"/>
      </a:defRPr>
    </a:lvl3pPr>
    <a:lvl4pPr indent="685800" algn="ctr" defTabSz="584200">
      <a:defRPr sz="5000">
        <a:solidFill>
          <a:srgbClr val="FFFFFF"/>
        </a:solidFill>
        <a:latin typeface="+mn-lt"/>
        <a:ea typeface="+mn-ea"/>
        <a:cs typeface="+mn-cs"/>
        <a:sym typeface="Helvetica Light"/>
      </a:defRPr>
    </a:lvl4pPr>
    <a:lvl5pPr indent="914400" algn="ctr" defTabSz="584200">
      <a:defRPr sz="5000">
        <a:solidFill>
          <a:srgbClr val="FFFFFF"/>
        </a:solidFill>
        <a:latin typeface="+mn-lt"/>
        <a:ea typeface="+mn-ea"/>
        <a:cs typeface="+mn-cs"/>
        <a:sym typeface="Helvetica Light"/>
      </a:defRPr>
    </a:lvl5pPr>
    <a:lvl6pPr indent="1143000" algn="ctr" defTabSz="584200">
      <a:defRPr sz="5000">
        <a:solidFill>
          <a:srgbClr val="FFFFFF"/>
        </a:solidFill>
        <a:latin typeface="+mn-lt"/>
        <a:ea typeface="+mn-ea"/>
        <a:cs typeface="+mn-cs"/>
        <a:sym typeface="Helvetica Light"/>
      </a:defRPr>
    </a:lvl6pPr>
    <a:lvl7pPr indent="1371600" algn="ctr" defTabSz="584200">
      <a:defRPr sz="5000">
        <a:solidFill>
          <a:srgbClr val="FFFFFF"/>
        </a:solidFill>
        <a:latin typeface="+mn-lt"/>
        <a:ea typeface="+mn-ea"/>
        <a:cs typeface="+mn-cs"/>
        <a:sym typeface="Helvetica Light"/>
      </a:defRPr>
    </a:lvl7pPr>
    <a:lvl8pPr indent="1600200" algn="ctr" defTabSz="584200">
      <a:defRPr sz="5000">
        <a:solidFill>
          <a:srgbClr val="FFFFFF"/>
        </a:solidFill>
        <a:latin typeface="+mn-lt"/>
        <a:ea typeface="+mn-ea"/>
        <a:cs typeface="+mn-cs"/>
        <a:sym typeface="Helvetica Light"/>
      </a:defRPr>
    </a:lvl8pPr>
    <a:lvl9pPr indent="1828800" algn="ctr" defTabSz="584200">
      <a:defRPr sz="5000">
        <a:solidFill>
          <a:srgbClr val="FFFFFF"/>
        </a:solidFill>
        <a:latin typeface="+mn-lt"/>
        <a:ea typeface="+mn-ea"/>
        <a:cs typeface="+mn-cs"/>
        <a:sym typeface="Helvetica Light"/>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66"/>
    <a:srgbClr val="6B275C"/>
    <a:srgbClr val="FF66CC"/>
    <a:srgbClr val="53585F"/>
    <a:srgbClr val="407A7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1497FC"/>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rgbClr val="308B16">
              <a:alpha val="35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3" autoAdjust="0"/>
    <p:restoredTop sz="73817" autoAdjust="0"/>
  </p:normalViewPr>
  <p:slideViewPr>
    <p:cSldViewPr snapToGrid="0">
      <p:cViewPr varScale="1">
        <p:scale>
          <a:sx n="33" d="100"/>
          <a:sy n="33" d="100"/>
        </p:scale>
        <p:origin x="630" y="72"/>
      </p:cViewPr>
      <p:guideLst>
        <p:guide orient="horz" pos="4320"/>
        <p:guide pos="7680"/>
      </p:guideLst>
    </p:cSldViewPr>
  </p:slideViewPr>
  <p:notesTextViewPr>
    <p:cViewPr>
      <p:scale>
        <a:sx n="1" d="1"/>
        <a:sy n="1" d="1"/>
      </p:scale>
      <p:origin x="0" y="0"/>
    </p:cViewPr>
  </p:notesTextViewPr>
  <p:sorterViewPr>
    <p:cViewPr>
      <p:scale>
        <a:sx n="40" d="100"/>
        <a:sy n="4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hape 16"/>
          <p:cNvSpPr>
            <a:spLocks noGrp="1" noRot="1" noChangeAspect="1"/>
          </p:cNvSpPr>
          <p:nvPr>
            <p:ph type="sldImg"/>
          </p:nvPr>
        </p:nvSpPr>
        <p:spPr>
          <a:xfrm>
            <a:off x="1143000" y="685800"/>
            <a:ext cx="4572000" cy="3429000"/>
          </a:xfrm>
          <a:prstGeom prst="rect">
            <a:avLst/>
          </a:prstGeom>
        </p:spPr>
        <p:txBody>
          <a:bodyPr/>
          <a:lstStyle/>
          <a:p>
            <a:pPr lvl="0"/>
            <a:endParaRPr dirty="0"/>
          </a:p>
        </p:txBody>
      </p:sp>
      <p:sp>
        <p:nvSpPr>
          <p:cNvPr id="17" name="Shape 17"/>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1726703854"/>
      </p:ext>
    </p:extLst>
  </p:cSld>
  <p:clrMap bg1="lt1" tx1="dk1" bg2="lt2" tx2="dk2" accent1="accent1" accent2="accent2" accent3="accent3" accent4="accent4" accent5="accent5" accent6="accent6" hlink="hlink" folHlink="folHlink"/>
  <p:notesStyle>
    <a:lvl1pPr defTabSz="457200">
      <a:lnSpc>
        <a:spcPct val="117999"/>
      </a:lnSpc>
      <a:defRPr sz="3000">
        <a:latin typeface="Helvetica Neue"/>
        <a:ea typeface="Helvetica Neue"/>
        <a:cs typeface="Helvetica Neue"/>
        <a:sym typeface="Helvetica Neue"/>
      </a:defRPr>
    </a:lvl1pPr>
    <a:lvl2pPr indent="228600" defTabSz="457200">
      <a:lnSpc>
        <a:spcPct val="117999"/>
      </a:lnSpc>
      <a:defRPr sz="3000">
        <a:latin typeface="Helvetica Neue"/>
        <a:ea typeface="Helvetica Neue"/>
        <a:cs typeface="Helvetica Neue"/>
        <a:sym typeface="Helvetica Neue"/>
      </a:defRPr>
    </a:lvl2pPr>
    <a:lvl3pPr indent="457200" defTabSz="457200">
      <a:lnSpc>
        <a:spcPct val="117999"/>
      </a:lnSpc>
      <a:defRPr sz="3000">
        <a:latin typeface="Helvetica Neue"/>
        <a:ea typeface="Helvetica Neue"/>
        <a:cs typeface="Helvetica Neue"/>
        <a:sym typeface="Helvetica Neue"/>
      </a:defRPr>
    </a:lvl3pPr>
    <a:lvl4pPr indent="685800" defTabSz="457200">
      <a:lnSpc>
        <a:spcPct val="117999"/>
      </a:lnSpc>
      <a:defRPr sz="3000">
        <a:latin typeface="Helvetica Neue"/>
        <a:ea typeface="Helvetica Neue"/>
        <a:cs typeface="Helvetica Neue"/>
        <a:sym typeface="Helvetica Neue"/>
      </a:defRPr>
    </a:lvl4pPr>
    <a:lvl5pPr indent="914400" defTabSz="457200">
      <a:lnSpc>
        <a:spcPct val="117999"/>
      </a:lnSpc>
      <a:defRPr sz="3000">
        <a:latin typeface="Helvetica Neue"/>
        <a:ea typeface="Helvetica Neue"/>
        <a:cs typeface="Helvetica Neue"/>
        <a:sym typeface="Helvetica Neue"/>
      </a:defRPr>
    </a:lvl5pPr>
    <a:lvl6pPr indent="1143000" defTabSz="457200">
      <a:lnSpc>
        <a:spcPct val="117999"/>
      </a:lnSpc>
      <a:defRPr sz="3000">
        <a:latin typeface="Helvetica Neue"/>
        <a:ea typeface="Helvetica Neue"/>
        <a:cs typeface="Helvetica Neue"/>
        <a:sym typeface="Helvetica Neue"/>
      </a:defRPr>
    </a:lvl6pPr>
    <a:lvl7pPr indent="1371600" defTabSz="457200">
      <a:lnSpc>
        <a:spcPct val="117999"/>
      </a:lnSpc>
      <a:defRPr sz="3000">
        <a:latin typeface="Helvetica Neue"/>
        <a:ea typeface="Helvetica Neue"/>
        <a:cs typeface="Helvetica Neue"/>
        <a:sym typeface="Helvetica Neue"/>
      </a:defRPr>
    </a:lvl7pPr>
    <a:lvl8pPr indent="1600200" defTabSz="457200">
      <a:lnSpc>
        <a:spcPct val="117999"/>
      </a:lnSpc>
      <a:defRPr sz="3000">
        <a:latin typeface="Helvetica Neue"/>
        <a:ea typeface="Helvetica Neue"/>
        <a:cs typeface="Helvetica Neue"/>
        <a:sym typeface="Helvetica Neue"/>
      </a:defRPr>
    </a:lvl8pPr>
    <a:lvl9pPr indent="1828800" defTabSz="457200">
      <a:lnSpc>
        <a:spcPct val="117999"/>
      </a:lnSpc>
      <a:defRPr sz="30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20647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6456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75212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21992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28179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endParaRPr lang="en-GB" sz="30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36062042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02057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18890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304903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30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14067777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39780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baseline="0" dirty="0"/>
          </a:p>
        </p:txBody>
      </p:sp>
    </p:spTree>
    <p:extLst>
      <p:ext uri="{BB962C8B-B14F-4D97-AF65-F5344CB8AC3E}">
        <p14:creationId xmlns:p14="http://schemas.microsoft.com/office/powerpoint/2010/main" val="10614254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07184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232890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03883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514350" indent="-514350">
              <a:buAutoNum type="arabicPeriod"/>
            </a:pPr>
            <a:endParaRPr lang="en-GB" baseline="0" dirty="0"/>
          </a:p>
          <a:p>
            <a:pPr marL="0" indent="0">
              <a:buNone/>
            </a:pPr>
            <a:endParaRPr lang="en-GB" baseline="0" dirty="0"/>
          </a:p>
        </p:txBody>
      </p:sp>
    </p:spTree>
    <p:extLst>
      <p:ext uri="{BB962C8B-B14F-4D97-AF65-F5344CB8AC3E}">
        <p14:creationId xmlns:p14="http://schemas.microsoft.com/office/powerpoint/2010/main" val="4023615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endParaRPr lang="en-GB" dirty="0"/>
          </a:p>
        </p:txBody>
      </p:sp>
    </p:spTree>
    <p:extLst>
      <p:ext uri="{BB962C8B-B14F-4D97-AF65-F5344CB8AC3E}">
        <p14:creationId xmlns:p14="http://schemas.microsoft.com/office/powerpoint/2010/main" val="4189485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61847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74177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101206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amp; Large Image">
    <p:spTree>
      <p:nvGrpSpPr>
        <p:cNvPr id="1" name=""/>
        <p:cNvGrpSpPr/>
        <p:nvPr/>
      </p:nvGrpSpPr>
      <p:grpSpPr>
        <a:xfrm>
          <a:off x="0" y="0"/>
          <a:ext cx="0" cy="0"/>
          <a:chOff x="0" y="0"/>
          <a:chExt cx="0" cy="0"/>
        </a:xfrm>
      </p:grpSpPr>
      <p:pic>
        <p:nvPicPr>
          <p:cNvPr id="5" name="0421_N402_pages_2.png"/>
          <p:cNvPicPr/>
          <p:nvPr/>
        </p:nvPicPr>
        <p:blipFill rotWithShape="1">
          <a:blip r:embed="rId2" cstate="screen">
            <a:extLst>
              <a:ext uri="{28A0092B-C50C-407E-A947-70E740481C1C}">
                <a14:useLocalDpi xmlns:a14="http://schemas.microsoft.com/office/drawing/2010/main"/>
              </a:ext>
            </a:extLst>
          </a:blip>
          <a:srcRect/>
          <a:stretch/>
        </p:blipFill>
        <p:spPr>
          <a:xfrm>
            <a:off x="0" y="-3670299"/>
            <a:ext cx="24384000" cy="17386300"/>
          </a:xfrm>
          <a:prstGeom prst="rect">
            <a:avLst/>
          </a:prstGeom>
          <a:ln w="12700">
            <a:miter lim="400000"/>
          </a:ln>
        </p:spPr>
      </p:pic>
      <p:pic>
        <p:nvPicPr>
          <p:cNvPr id="6" name="pasted-image.pdf"/>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Simple Statement">
    <p:spTree>
      <p:nvGrpSpPr>
        <p:cNvPr id="1" name=""/>
        <p:cNvGrpSpPr/>
        <p:nvPr/>
      </p:nvGrpSpPr>
      <p:grpSpPr>
        <a:xfrm>
          <a:off x="0" y="0"/>
          <a:ext cx="0" cy="0"/>
          <a:chOff x="0" y="0"/>
          <a:chExt cx="0" cy="0"/>
        </a:xfrm>
      </p:grpSpPr>
      <p:pic>
        <p:nvPicPr>
          <p:cNvPr id="13" name="pasted-image.pdf"/>
          <p:cNvPicPr/>
          <p:nvPr/>
        </p:nvPicPr>
        <p:blipFill>
          <a:blip r:embed="rId2">
            <a:extLst/>
          </a:blip>
          <a:stretch>
            <a:fillRect/>
          </a:stretch>
        </p:blipFill>
        <p:spPr>
          <a:xfrm>
            <a:off x="0" y="0"/>
            <a:ext cx="24384000" cy="13715787"/>
          </a:xfrm>
          <a:prstGeom prst="rect">
            <a:avLst/>
          </a:prstGeom>
          <a:ln w="12700">
            <a:miter lim="400000"/>
          </a:ln>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45663FC-0703-4872-96FB-EB246B92F6CD}" type="datetimeFigureOut">
              <a:rPr lang="en-GB" smtClean="0"/>
              <a:t>02/07/2018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6B6F4E-1084-4975-9909-D587C5FF2D02}" type="slidenum">
              <a:rPr lang="en-GB" smtClean="0"/>
              <a:t>‹#›</a:t>
            </a:fld>
            <a:endParaRPr lang="en-GB"/>
          </a:p>
        </p:txBody>
      </p:sp>
    </p:spTree>
    <p:extLst>
      <p:ext uri="{BB962C8B-B14F-4D97-AF65-F5344CB8AC3E}">
        <p14:creationId xmlns:p14="http://schemas.microsoft.com/office/powerpoint/2010/main" val="41515114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body" idx="1"/>
          </p:nvPr>
        </p:nvSpPr>
        <p:spPr>
          <a:xfrm>
            <a:off x="1847453" y="4385138"/>
            <a:ext cx="19625269" cy="7079637"/>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lvl2pPr marL="1052763" indent="-608263">
              <a:defRPr sz="4000">
                <a:latin typeface="Raleway"/>
                <a:ea typeface="Raleway"/>
                <a:cs typeface="Raleway"/>
                <a:sym typeface="Raleway"/>
              </a:defRPr>
            </a:lvl2pPr>
            <a:lvl3pPr marL="1497263" indent="-608263">
              <a:defRPr sz="3500">
                <a:latin typeface="Raleway"/>
                <a:ea typeface="Raleway"/>
                <a:cs typeface="Raleway"/>
                <a:sym typeface="Raleway"/>
              </a:defRPr>
            </a:lvl3pPr>
            <a:lvl4pPr marL="1941763" indent="-608263">
              <a:defRPr sz="3500">
                <a:latin typeface="Raleway"/>
                <a:ea typeface="Raleway"/>
                <a:cs typeface="Raleway"/>
                <a:sym typeface="Raleway"/>
              </a:defRPr>
            </a:lvl4pPr>
            <a:lvl5pPr marL="2386263" indent="-608263">
              <a:defRPr sz="3500">
                <a:latin typeface="Raleway"/>
                <a:ea typeface="Raleway"/>
                <a:cs typeface="Raleway"/>
                <a:sym typeface="Raleway"/>
              </a:defRPr>
            </a:lvl5pPr>
          </a:lstStyle>
          <a:p>
            <a:pPr lvl="0">
              <a:defRPr sz="1800">
                <a:solidFill>
                  <a:srgbClr val="000000"/>
                </a:solidFill>
              </a:defRPr>
            </a:pPr>
            <a:r>
              <a:rPr sz="5000">
                <a:solidFill>
                  <a:srgbClr val="53585F"/>
                </a:solidFill>
              </a:rPr>
              <a:t>Body Level One</a:t>
            </a:r>
          </a:p>
          <a:p>
            <a:pPr lvl="1">
              <a:defRPr sz="1800">
                <a:solidFill>
                  <a:srgbClr val="000000"/>
                </a:solidFill>
              </a:defRPr>
            </a:pPr>
            <a:r>
              <a:rPr sz="4000">
                <a:solidFill>
                  <a:srgbClr val="53585F"/>
                </a:solidFill>
              </a:rPr>
              <a:t>Body Level Two</a:t>
            </a:r>
          </a:p>
          <a:p>
            <a:pPr lvl="2">
              <a:defRPr sz="1800">
                <a:solidFill>
                  <a:srgbClr val="000000"/>
                </a:solidFill>
              </a:defRPr>
            </a:pPr>
            <a:r>
              <a:rPr sz="3500">
                <a:solidFill>
                  <a:srgbClr val="53585F"/>
                </a:solidFill>
              </a:rPr>
              <a:t>Body Level Three</a:t>
            </a:r>
          </a:p>
          <a:p>
            <a:pPr lvl="3">
              <a:defRPr sz="1800">
                <a:solidFill>
                  <a:srgbClr val="000000"/>
                </a:solidFill>
              </a:defRPr>
            </a:pPr>
            <a:r>
              <a:rPr sz="3500">
                <a:solidFill>
                  <a:srgbClr val="53585F"/>
                </a:solidFill>
              </a:rPr>
              <a:t>Body Level Four</a:t>
            </a:r>
          </a:p>
          <a:p>
            <a:pPr lvl="4">
              <a:defRPr sz="1800">
                <a:solidFill>
                  <a:srgbClr val="000000"/>
                </a:solidFill>
              </a:defRPr>
            </a:pPr>
            <a:r>
              <a:rPr sz="3500">
                <a:solidFill>
                  <a:srgbClr val="53585F"/>
                </a:solidFill>
              </a:rPr>
              <a:t>Body Level Five</a:t>
            </a:r>
          </a:p>
        </p:txBody>
      </p:sp>
      <p:pic>
        <p:nvPicPr>
          <p:cNvPr id="3" name="pasted-image.pdf"/>
          <p:cNvPicPr/>
          <p:nvPr/>
        </p:nvPicPr>
        <p:blipFill>
          <a:blip r:embed="rId5">
            <a:extLst/>
          </a:blip>
          <a:stretch>
            <a:fillRect/>
          </a:stretch>
        </p:blipFill>
        <p:spPr>
          <a:xfrm>
            <a:off x="0" y="0"/>
            <a:ext cx="24384000" cy="13715787"/>
          </a:xfrm>
          <a:prstGeom prst="rect">
            <a:avLst/>
          </a:prstGeom>
          <a:ln w="12700">
            <a:miter lim="400000"/>
          </a:ln>
        </p:spPr>
      </p:pic>
    </p:spTree>
  </p:cSld>
  <p:clrMap bg1="dk1" tx1="lt1" bg2="dk2" tx2="lt2" accent1="accent1" accent2="accent2" accent3="accent3" accent4="accent4" accent5="accent5" accent6="accent6" hlink="hlink" folHlink="folHlink"/>
  <p:sldLayoutIdLst>
    <p:sldLayoutId id="2147483649" r:id="rId1"/>
    <p:sldLayoutId id="2147483652" r:id="rId2"/>
    <p:sldLayoutId id="2147483653" r:id="rId3"/>
  </p:sldLayoutIdLst>
  <p:transition spd="med"/>
  <p:txStyles>
    <p:titleStyle>
      <a:lvl1pPr algn="ctr" defTabSz="584200">
        <a:defRPr sz="11200">
          <a:solidFill>
            <a:srgbClr val="FFFFFF"/>
          </a:solidFill>
          <a:latin typeface="+mn-lt"/>
          <a:ea typeface="+mn-ea"/>
          <a:cs typeface="+mn-cs"/>
          <a:sym typeface="Helvetica Light"/>
        </a:defRPr>
      </a:lvl1pPr>
      <a:lvl2pPr indent="228600" algn="ctr" defTabSz="584200">
        <a:defRPr sz="11200">
          <a:solidFill>
            <a:srgbClr val="FFFFFF"/>
          </a:solidFill>
          <a:latin typeface="+mn-lt"/>
          <a:ea typeface="+mn-ea"/>
          <a:cs typeface="+mn-cs"/>
          <a:sym typeface="Helvetica Light"/>
        </a:defRPr>
      </a:lvl2pPr>
      <a:lvl3pPr indent="457200" algn="ctr" defTabSz="584200">
        <a:defRPr sz="11200">
          <a:solidFill>
            <a:srgbClr val="FFFFFF"/>
          </a:solidFill>
          <a:latin typeface="+mn-lt"/>
          <a:ea typeface="+mn-ea"/>
          <a:cs typeface="+mn-cs"/>
          <a:sym typeface="Helvetica Light"/>
        </a:defRPr>
      </a:lvl3pPr>
      <a:lvl4pPr indent="685800" algn="ctr" defTabSz="584200">
        <a:defRPr sz="11200">
          <a:solidFill>
            <a:srgbClr val="FFFFFF"/>
          </a:solidFill>
          <a:latin typeface="+mn-lt"/>
          <a:ea typeface="+mn-ea"/>
          <a:cs typeface="+mn-cs"/>
          <a:sym typeface="Helvetica Light"/>
        </a:defRPr>
      </a:lvl4pPr>
      <a:lvl5pPr indent="914400" algn="ctr" defTabSz="584200">
        <a:defRPr sz="11200">
          <a:solidFill>
            <a:srgbClr val="FFFFFF"/>
          </a:solidFill>
          <a:latin typeface="+mn-lt"/>
          <a:ea typeface="+mn-ea"/>
          <a:cs typeface="+mn-cs"/>
          <a:sym typeface="Helvetica Light"/>
        </a:defRPr>
      </a:lvl5pPr>
      <a:lvl6pPr indent="1143000" algn="ctr" defTabSz="584200">
        <a:defRPr sz="11200">
          <a:solidFill>
            <a:srgbClr val="FFFFFF"/>
          </a:solidFill>
          <a:latin typeface="+mn-lt"/>
          <a:ea typeface="+mn-ea"/>
          <a:cs typeface="+mn-cs"/>
          <a:sym typeface="Helvetica Light"/>
        </a:defRPr>
      </a:lvl6pPr>
      <a:lvl7pPr indent="1371600" algn="ctr" defTabSz="584200">
        <a:defRPr sz="11200">
          <a:solidFill>
            <a:srgbClr val="FFFFFF"/>
          </a:solidFill>
          <a:latin typeface="+mn-lt"/>
          <a:ea typeface="+mn-ea"/>
          <a:cs typeface="+mn-cs"/>
          <a:sym typeface="Helvetica Light"/>
        </a:defRPr>
      </a:lvl7pPr>
      <a:lvl8pPr indent="1600200" algn="ctr" defTabSz="584200">
        <a:defRPr sz="11200">
          <a:solidFill>
            <a:srgbClr val="FFFFFF"/>
          </a:solidFill>
          <a:latin typeface="+mn-lt"/>
          <a:ea typeface="+mn-ea"/>
          <a:cs typeface="+mn-cs"/>
          <a:sym typeface="Helvetica Light"/>
        </a:defRPr>
      </a:lvl8pPr>
      <a:lvl9pPr indent="1828800" algn="ctr" defTabSz="584200">
        <a:defRPr sz="11200">
          <a:solidFill>
            <a:srgbClr val="FFFFFF"/>
          </a:solidFill>
          <a:latin typeface="+mn-lt"/>
          <a:ea typeface="+mn-ea"/>
          <a:cs typeface="+mn-cs"/>
          <a:sym typeface="Helvetica Light"/>
        </a:defRPr>
      </a:lvl9pPr>
    </p:titleStyle>
    <p:bodyStyle>
      <a:lvl1pPr marL="608263" indent="-608263" defTabSz="584200">
        <a:lnSpc>
          <a:spcPct val="130000"/>
        </a:lnSpc>
        <a:spcBef>
          <a:spcPts val="4200"/>
        </a:spcBef>
        <a:buSzPct val="75000"/>
        <a:buChar char="•"/>
        <a:defRPr sz="5000">
          <a:solidFill>
            <a:srgbClr val="53585F"/>
          </a:solidFill>
          <a:latin typeface="Raleway Medium"/>
          <a:ea typeface="Raleway Medium"/>
          <a:cs typeface="Raleway Medium"/>
          <a:sym typeface="Raleway Medium"/>
        </a:defRPr>
      </a:lvl1pPr>
      <a:lvl2pPr marL="1029368" indent="-584868" defTabSz="584200">
        <a:lnSpc>
          <a:spcPct val="130000"/>
        </a:lnSpc>
        <a:spcBef>
          <a:spcPts val="4200"/>
        </a:spcBef>
        <a:buSzPct val="75000"/>
        <a:buChar char="•"/>
        <a:defRPr sz="5000">
          <a:solidFill>
            <a:srgbClr val="53585F"/>
          </a:solidFill>
          <a:latin typeface="Raleway Medium"/>
          <a:ea typeface="Raleway Medium"/>
          <a:cs typeface="Raleway Medium"/>
          <a:sym typeface="Raleway Medium"/>
        </a:defRPr>
      </a:lvl2pPr>
      <a:lvl3pPr marL="1473868" indent="-584868" defTabSz="584200">
        <a:lnSpc>
          <a:spcPct val="130000"/>
        </a:lnSpc>
        <a:spcBef>
          <a:spcPts val="4200"/>
        </a:spcBef>
        <a:buSzPct val="75000"/>
        <a:buChar char="•"/>
        <a:defRPr sz="5000">
          <a:solidFill>
            <a:srgbClr val="53585F"/>
          </a:solidFill>
          <a:latin typeface="Raleway Medium"/>
          <a:ea typeface="Raleway Medium"/>
          <a:cs typeface="Raleway Medium"/>
          <a:sym typeface="Raleway Medium"/>
        </a:defRPr>
      </a:lvl3pPr>
      <a:lvl4pPr marL="1918368" indent="-584868" defTabSz="584200">
        <a:lnSpc>
          <a:spcPct val="130000"/>
        </a:lnSpc>
        <a:spcBef>
          <a:spcPts val="4200"/>
        </a:spcBef>
        <a:buSzPct val="75000"/>
        <a:buChar char="•"/>
        <a:defRPr sz="5000">
          <a:solidFill>
            <a:srgbClr val="53585F"/>
          </a:solidFill>
          <a:latin typeface="Raleway Medium"/>
          <a:ea typeface="Raleway Medium"/>
          <a:cs typeface="Raleway Medium"/>
          <a:sym typeface="Raleway Medium"/>
        </a:defRPr>
      </a:lvl4pPr>
      <a:lvl5pPr marL="2362868" indent="-584868" defTabSz="584200">
        <a:lnSpc>
          <a:spcPct val="130000"/>
        </a:lnSpc>
        <a:spcBef>
          <a:spcPts val="4200"/>
        </a:spcBef>
        <a:buSzPct val="75000"/>
        <a:buChar char="•"/>
        <a:defRPr sz="5000">
          <a:solidFill>
            <a:srgbClr val="53585F"/>
          </a:solidFill>
          <a:latin typeface="Raleway Medium"/>
          <a:ea typeface="Raleway Medium"/>
          <a:cs typeface="Raleway Medium"/>
          <a:sym typeface="Raleway Medium"/>
        </a:defRPr>
      </a:lvl5pPr>
      <a:lvl6pPr marL="2807368" indent="-584868" defTabSz="584200">
        <a:lnSpc>
          <a:spcPct val="130000"/>
        </a:lnSpc>
        <a:spcBef>
          <a:spcPts val="4200"/>
        </a:spcBef>
        <a:buSzPct val="75000"/>
        <a:buChar char="•"/>
        <a:defRPr sz="5000">
          <a:solidFill>
            <a:srgbClr val="53585F"/>
          </a:solidFill>
          <a:latin typeface="Raleway Medium"/>
          <a:ea typeface="Raleway Medium"/>
          <a:cs typeface="Raleway Medium"/>
          <a:sym typeface="Raleway Medium"/>
        </a:defRPr>
      </a:lvl6pPr>
      <a:lvl7pPr marL="3251868" indent="-584868" defTabSz="584200">
        <a:lnSpc>
          <a:spcPct val="130000"/>
        </a:lnSpc>
        <a:spcBef>
          <a:spcPts val="4200"/>
        </a:spcBef>
        <a:buSzPct val="75000"/>
        <a:buChar char="•"/>
        <a:defRPr sz="5000">
          <a:solidFill>
            <a:srgbClr val="53585F"/>
          </a:solidFill>
          <a:latin typeface="Raleway Medium"/>
          <a:ea typeface="Raleway Medium"/>
          <a:cs typeface="Raleway Medium"/>
          <a:sym typeface="Raleway Medium"/>
        </a:defRPr>
      </a:lvl7pPr>
      <a:lvl8pPr marL="3696368" indent="-584868" defTabSz="584200">
        <a:lnSpc>
          <a:spcPct val="130000"/>
        </a:lnSpc>
        <a:spcBef>
          <a:spcPts val="4200"/>
        </a:spcBef>
        <a:buSzPct val="75000"/>
        <a:buChar char="•"/>
        <a:defRPr sz="5000">
          <a:solidFill>
            <a:srgbClr val="53585F"/>
          </a:solidFill>
          <a:latin typeface="Raleway Medium"/>
          <a:ea typeface="Raleway Medium"/>
          <a:cs typeface="Raleway Medium"/>
          <a:sym typeface="Raleway Medium"/>
        </a:defRPr>
      </a:lvl8pPr>
      <a:lvl9pPr marL="4140868" indent="-584868" defTabSz="584200">
        <a:lnSpc>
          <a:spcPct val="130000"/>
        </a:lnSpc>
        <a:spcBef>
          <a:spcPts val="4200"/>
        </a:spcBef>
        <a:buSzPct val="75000"/>
        <a:buChar char="•"/>
        <a:defRPr sz="5000">
          <a:solidFill>
            <a:srgbClr val="53585F"/>
          </a:solidFill>
          <a:latin typeface="Raleway Medium"/>
          <a:ea typeface="Raleway Medium"/>
          <a:cs typeface="Raleway Medium"/>
          <a:sym typeface="Raleway Medium"/>
        </a:defRPr>
      </a:lvl9pPr>
    </p:bodyStyle>
    <p:otherStyle>
      <a:lvl1pPr algn="ctr" defTabSz="584200">
        <a:defRPr sz="2400">
          <a:solidFill>
            <a:schemeClr val="tx1"/>
          </a:solidFill>
          <a:latin typeface="+mn-lt"/>
          <a:ea typeface="+mn-ea"/>
          <a:cs typeface="+mn-cs"/>
          <a:sym typeface="Helvetica Light"/>
        </a:defRPr>
      </a:lvl1pPr>
      <a:lvl2pPr indent="228600" algn="ctr" defTabSz="584200">
        <a:defRPr sz="2400">
          <a:solidFill>
            <a:schemeClr val="tx1"/>
          </a:solidFill>
          <a:latin typeface="+mn-lt"/>
          <a:ea typeface="+mn-ea"/>
          <a:cs typeface="+mn-cs"/>
          <a:sym typeface="Helvetica Light"/>
        </a:defRPr>
      </a:lvl2pPr>
      <a:lvl3pPr indent="457200" algn="ctr" defTabSz="584200">
        <a:defRPr sz="2400">
          <a:solidFill>
            <a:schemeClr val="tx1"/>
          </a:solidFill>
          <a:latin typeface="+mn-lt"/>
          <a:ea typeface="+mn-ea"/>
          <a:cs typeface="+mn-cs"/>
          <a:sym typeface="Helvetica Light"/>
        </a:defRPr>
      </a:lvl3pPr>
      <a:lvl4pPr indent="685800" algn="ctr" defTabSz="584200">
        <a:defRPr sz="2400">
          <a:solidFill>
            <a:schemeClr val="tx1"/>
          </a:solidFill>
          <a:latin typeface="+mn-lt"/>
          <a:ea typeface="+mn-ea"/>
          <a:cs typeface="+mn-cs"/>
          <a:sym typeface="Helvetica Light"/>
        </a:defRPr>
      </a:lvl4pPr>
      <a:lvl5pPr indent="914400" algn="ctr" defTabSz="584200">
        <a:defRPr sz="2400">
          <a:solidFill>
            <a:schemeClr val="tx1"/>
          </a:solidFill>
          <a:latin typeface="+mn-lt"/>
          <a:ea typeface="+mn-ea"/>
          <a:cs typeface="+mn-cs"/>
          <a:sym typeface="Helvetica Light"/>
        </a:defRPr>
      </a:lvl5pPr>
      <a:lvl6pPr indent="1143000" algn="ctr" defTabSz="584200">
        <a:defRPr sz="2400">
          <a:solidFill>
            <a:schemeClr val="tx1"/>
          </a:solidFill>
          <a:latin typeface="+mn-lt"/>
          <a:ea typeface="+mn-ea"/>
          <a:cs typeface="+mn-cs"/>
          <a:sym typeface="Helvetica Light"/>
        </a:defRPr>
      </a:lvl6pPr>
      <a:lvl7pPr indent="1371600" algn="ctr" defTabSz="584200">
        <a:defRPr sz="2400">
          <a:solidFill>
            <a:schemeClr val="tx1"/>
          </a:solidFill>
          <a:latin typeface="+mn-lt"/>
          <a:ea typeface="+mn-ea"/>
          <a:cs typeface="+mn-cs"/>
          <a:sym typeface="Helvetica Light"/>
        </a:defRPr>
      </a:lvl7pPr>
      <a:lvl8pPr indent="1600200" algn="ctr" defTabSz="584200">
        <a:defRPr sz="2400">
          <a:solidFill>
            <a:schemeClr val="tx1"/>
          </a:solidFill>
          <a:latin typeface="+mn-lt"/>
          <a:ea typeface="+mn-ea"/>
          <a:cs typeface="+mn-cs"/>
          <a:sym typeface="Helvetica Light"/>
        </a:defRPr>
      </a:lvl8pPr>
      <a:lvl9pPr indent="1828800" algn="ctr" defTabSz="584200">
        <a:defRPr sz="2400">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tes.com/news/gomer-junior-school-wins-tes-stem-team-year-award"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hyperlink" Target="http://www.leadermagazine.co.uk/articles/dont_be_a_hero/"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www.educationcounts.govt.nz/publications/series/2515" TargetMode="External"/><Relationship Id="rId5" Type="http://schemas.openxmlformats.org/officeDocument/2006/relationships/hyperlink" Target="https://www.theengineer.co.uk/inspiring-future-engineers-employer-engagement/" TargetMode="External"/><Relationship Id="rId4" Type="http://schemas.openxmlformats.org/officeDocument/2006/relationships/hyperlink" Target="http://www.imeche.org/policy-and-press/reports/detail/the-culture-of-engineering-in-school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raeng.org.uk/ltbae" TargetMode="External"/><Relationship Id="rId7" Type="http://schemas.openxmlformats.org/officeDocument/2006/relationships/image" Target="../media/image11.PNG"/><Relationship Id="rId2" Type="http://schemas.openxmlformats.org/officeDocument/2006/relationships/hyperlink" Target="http://www.winchester.ac.uk/realworldlearning" TargetMode="Externa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hyperlink" Target="mailto:bill.lucas@winchester.ac.uk" TargetMode="External"/><Relationship Id="rId4" Type="http://schemas.openxmlformats.org/officeDocument/2006/relationships/hyperlink" Target="mailto:janet.hanson@Winchester.ac.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raeng.org.uk/ltbae"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hape 19"/>
          <p:cNvSpPr/>
          <p:nvPr/>
        </p:nvSpPr>
        <p:spPr>
          <a:xfrm>
            <a:off x="892340" y="819414"/>
            <a:ext cx="16448603" cy="354488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fontScale="92500"/>
          </a:bodyPr>
          <a:lstStyle/>
          <a:p>
            <a:pPr lvl="0" algn="l">
              <a:lnSpc>
                <a:spcPct val="80000"/>
              </a:lnSpc>
              <a:defRPr sz="1800">
                <a:solidFill>
                  <a:srgbClr val="000000"/>
                </a:solidFill>
              </a:defRPr>
            </a:pPr>
            <a:r>
              <a:rPr lang="en-GB" sz="9600" dirty="0"/>
              <a:t>The role of school leadership in increasing engineering employer engagement by teachers</a:t>
            </a:r>
            <a:endParaRPr sz="10400" cap="all" spc="-208" dirty="0">
              <a:solidFill>
                <a:srgbClr val="53585F"/>
              </a:solidFill>
              <a:latin typeface="Trajan Pro" panose="02020502050506020301" pitchFamily="18" charset="0"/>
              <a:ea typeface="La Gioconda TT"/>
              <a:cs typeface="La Gioconda TT"/>
              <a:sym typeface="La Gioconda TT"/>
            </a:endParaRPr>
          </a:p>
        </p:txBody>
      </p:sp>
      <p:sp>
        <p:nvSpPr>
          <p:cNvPr id="20" name="Shape 20"/>
          <p:cNvSpPr/>
          <p:nvPr/>
        </p:nvSpPr>
        <p:spPr>
          <a:xfrm>
            <a:off x="1049161" y="4462109"/>
            <a:ext cx="10944363" cy="1990929"/>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lvl1pPr algn="l">
              <a:defRPr sz="3200">
                <a:solidFill>
                  <a:srgbClr val="53585F"/>
                </a:solidFill>
                <a:latin typeface="Raleway Medium"/>
                <a:ea typeface="Raleway Medium"/>
                <a:cs typeface="Raleway Medium"/>
                <a:sym typeface="Raleway Medium"/>
              </a:defRPr>
            </a:lvl1pPr>
          </a:lstStyle>
          <a:p>
            <a:pPr lvl="0">
              <a:defRPr sz="1800">
                <a:solidFill>
                  <a:srgbClr val="000000"/>
                </a:solidFill>
              </a:defRPr>
            </a:pPr>
            <a:r>
              <a:rPr lang="en-GB" sz="4000" dirty="0">
                <a:solidFill>
                  <a:schemeClr val="bg1"/>
                </a:solidFill>
                <a:latin typeface="Raleway Medium" panose="020B0603030101060003" pitchFamily="34" charset="0"/>
              </a:rPr>
              <a:t>Dr Janet Hanson, Researcher </a:t>
            </a:r>
          </a:p>
          <a:p>
            <a:pPr lvl="0">
              <a:defRPr sz="1800">
                <a:solidFill>
                  <a:srgbClr val="000000"/>
                </a:solidFill>
              </a:defRPr>
            </a:pPr>
            <a:r>
              <a:rPr lang="en-GB" sz="4000" dirty="0">
                <a:solidFill>
                  <a:schemeClr val="bg1"/>
                </a:solidFill>
                <a:latin typeface="Raleway Medium" panose="020B0603030101060003" pitchFamily="34" charset="0"/>
              </a:rPr>
              <a:t>Professor Bill Lucas, Director</a:t>
            </a:r>
          </a:p>
          <a:p>
            <a:pPr lvl="0">
              <a:defRPr sz="1800">
                <a:solidFill>
                  <a:srgbClr val="000000"/>
                </a:solidFill>
              </a:defRPr>
            </a:pPr>
            <a:r>
              <a:rPr lang="en-GB" sz="4000" dirty="0">
                <a:solidFill>
                  <a:schemeClr val="bg1"/>
                </a:solidFill>
                <a:latin typeface="Raleway Medium" panose="020B0603030101060003" pitchFamily="34" charset="0"/>
              </a:rPr>
              <a:t>Centre for Real-World Learning</a:t>
            </a:r>
            <a:endParaRPr sz="4000" dirty="0">
              <a:solidFill>
                <a:schemeClr val="bg1"/>
              </a:solidFill>
              <a:latin typeface="Raleway Medium" panose="020B0603030101060003" pitchFamily="34" charset="0"/>
            </a:endParaRPr>
          </a:p>
        </p:txBody>
      </p:sp>
      <p:sp>
        <p:nvSpPr>
          <p:cNvPr id="22" name="Shape 22"/>
          <p:cNvSpPr/>
          <p:nvPr/>
        </p:nvSpPr>
        <p:spPr>
          <a:xfrm flipH="1" flipV="1">
            <a:off x="1049162" y="1968603"/>
            <a:ext cx="13347321" cy="44205"/>
          </a:xfrm>
          <a:prstGeom prst="line">
            <a:avLst/>
          </a:prstGeom>
          <a:ln w="25400">
            <a:solidFill>
              <a:srgbClr val="53585F"/>
            </a:solidFill>
            <a:miter lim="400000"/>
          </a:ln>
        </p:spPr>
        <p:txBody>
          <a:bodyPr lIns="0" tIns="0" rIns="0" bIns="0" anchor="ctr"/>
          <a:lstStyle/>
          <a:p>
            <a:pPr lvl="0">
              <a:defRPr sz="3600"/>
            </a:pPr>
            <a:endParaRPr dirty="0"/>
          </a:p>
        </p:txBody>
      </p:sp>
      <p:sp>
        <p:nvSpPr>
          <p:cNvPr id="2" name="TextBox 1"/>
          <p:cNvSpPr txBox="1"/>
          <p:nvPr/>
        </p:nvSpPr>
        <p:spPr>
          <a:xfrm>
            <a:off x="1049161" y="13089867"/>
            <a:ext cx="18939479" cy="12522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rtl="0" latinLnBrk="1" hangingPunct="0"/>
            <a:r>
              <a:rPr lang="en-US" sz="3600" dirty="0">
                <a:latin typeface="Raleway Medium" panose="020B0603030101060003" pitchFamily="34" charset="0"/>
              </a:rPr>
              <a:t>5th International Conference on Employer Engagement in Education and Training: 2018</a:t>
            </a:r>
          </a:p>
          <a:p>
            <a:pPr marL="0" marR="0" indent="0" algn="ctr" defTabSz="584200" rtl="0" fontAlgn="auto" latinLnBrk="1" hangingPunct="0">
              <a:lnSpc>
                <a:spcPct val="100000"/>
              </a:lnSpc>
              <a:spcBef>
                <a:spcPts val="0"/>
              </a:spcBef>
              <a:spcAft>
                <a:spcPts val="0"/>
              </a:spcAft>
              <a:buClrTx/>
              <a:buSzTx/>
              <a:buFontTx/>
              <a:buNone/>
              <a:tabLst/>
            </a:pPr>
            <a:endParaRPr kumimoji="0" lang="en-GB" sz="3600" i="0" u="none" strike="noStrike" cap="none" spc="0" normalizeH="0" baseline="0" dirty="0">
              <a:ln>
                <a:noFill/>
              </a:ln>
              <a:solidFill>
                <a:srgbClr val="FFFFFF"/>
              </a:solidFill>
              <a:effectLst/>
              <a:uFillTx/>
              <a:latin typeface="Raleway Medium" panose="020B0603030101060003" pitchFamily="34" charset="0"/>
              <a:sym typeface="Helvetica Light"/>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25"/>
          <p:cNvSpPr/>
          <p:nvPr/>
        </p:nvSpPr>
        <p:spPr>
          <a:xfrm>
            <a:off x="533739" y="12045956"/>
            <a:ext cx="13388608" cy="57515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lgn="l">
              <a:defRPr sz="3500">
                <a:solidFill>
                  <a:srgbClr val="53585F"/>
                </a:solidFill>
                <a:latin typeface="Raleway Medium"/>
                <a:ea typeface="Raleway Medium"/>
                <a:cs typeface="Raleway Medium"/>
                <a:sym typeface="Raleway Medium"/>
              </a:defRPr>
            </a:lvl1pPr>
          </a:lstStyle>
          <a:p>
            <a:pPr lvl="0">
              <a:defRPr sz="1800">
                <a:solidFill>
                  <a:srgbClr val="000000"/>
                </a:solidFill>
              </a:defRPr>
            </a:pPr>
            <a:r>
              <a:rPr lang="en-GB" sz="2800" dirty="0">
                <a:latin typeface="Raleway Medium" panose="020B0603030101060003" pitchFamily="34" charset="0"/>
              </a:rPr>
              <a:t>DrJanet Hanson &amp; Professor Bill Lucas, Centre for Real-World Learning</a:t>
            </a:r>
          </a:p>
        </p:txBody>
      </p:sp>
      <p:sp>
        <p:nvSpPr>
          <p:cNvPr id="7" name="Shape 29"/>
          <p:cNvSpPr/>
          <p:nvPr/>
        </p:nvSpPr>
        <p:spPr>
          <a:xfrm>
            <a:off x="0" y="2708073"/>
            <a:ext cx="23803968" cy="1529264"/>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defRPr sz="9000">
                <a:solidFill>
                  <a:srgbClr val="53585F"/>
                </a:solidFill>
                <a:latin typeface="Raleway Light"/>
                <a:ea typeface="Raleway Light"/>
                <a:cs typeface="Raleway Light"/>
                <a:sym typeface="Raleway Light"/>
              </a:defRPr>
            </a:lvl1pPr>
          </a:lstStyle>
          <a:p>
            <a:pPr lvl="0">
              <a:defRPr sz="1800">
                <a:solidFill>
                  <a:srgbClr val="000000"/>
                </a:solidFill>
              </a:defRPr>
            </a:pPr>
            <a:r>
              <a:rPr lang="en-GB" sz="9000" dirty="0">
                <a:latin typeface="Raleway Medium" panose="020B0603030101060003" pitchFamily="34" charset="0"/>
              </a:rPr>
              <a:t>Challenges to engagement: accountability </a:t>
            </a:r>
            <a:endParaRPr sz="9000" dirty="0">
              <a:latin typeface="Raleway Medium" panose="020B0603030101060003" pitchFamily="34" charset="0"/>
            </a:endParaRPr>
          </a:p>
        </p:txBody>
      </p:sp>
      <p:sp>
        <p:nvSpPr>
          <p:cNvPr id="8" name="Shape 30"/>
          <p:cNvSpPr/>
          <p:nvPr/>
        </p:nvSpPr>
        <p:spPr>
          <a:xfrm>
            <a:off x="2569873" y="6930382"/>
            <a:ext cx="18475036" cy="913711"/>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p>
            <a:r>
              <a:rPr lang="en-GB" dirty="0"/>
              <a:t>“</a:t>
            </a:r>
            <a:endParaRPr lang="en-GB" sz="4800" dirty="0">
              <a:solidFill>
                <a:schemeClr val="bg1"/>
              </a:solidFill>
              <a:latin typeface="Raleway Medium" panose="020B0603030101060003" pitchFamily="34" charset="0"/>
            </a:endParaRPr>
          </a:p>
        </p:txBody>
      </p:sp>
      <p:sp>
        <p:nvSpPr>
          <p:cNvPr id="3" name="Rectangle 2">
            <a:extLst>
              <a:ext uri="{FF2B5EF4-FFF2-40B4-BE49-F238E27FC236}">
                <a16:creationId xmlns:a16="http://schemas.microsoft.com/office/drawing/2014/main" id="{FDF61552-052E-4D8C-9CE8-1EFBA1D1521F}"/>
              </a:ext>
            </a:extLst>
          </p:cNvPr>
          <p:cNvSpPr/>
          <p:nvPr/>
        </p:nvSpPr>
        <p:spPr>
          <a:xfrm>
            <a:off x="5232093" y="4682045"/>
            <a:ext cx="12406977" cy="5262979"/>
          </a:xfrm>
          <a:prstGeom prst="rect">
            <a:avLst/>
          </a:prstGeom>
        </p:spPr>
        <p:txBody>
          <a:bodyPr wrap="square">
            <a:spAutoFit/>
          </a:bodyPr>
          <a:lstStyle/>
          <a:p>
            <a:r>
              <a:rPr lang="en-GB" sz="4800" i="1" spc="-10" dirty="0">
                <a:solidFill>
                  <a:srgbClr val="000000"/>
                </a:solidFill>
                <a:latin typeface="Raleway Medium" panose="020B0603030101060003"/>
                <a:ea typeface="Times New Roman" panose="02020603050405020304" pitchFamily="18" charset="0"/>
              </a:rPr>
              <a:t>“We can show engaging, challenging lessons, which should keep Ofsted fairly happy but what they want to see is progress over time and how do we articulate that? We need to sort that out in schools, because I don’t think we are there yet” </a:t>
            </a:r>
            <a:r>
              <a:rPr lang="en-GB" sz="3600" spc="-10" dirty="0">
                <a:solidFill>
                  <a:srgbClr val="000000"/>
                </a:solidFill>
                <a:latin typeface="Raleway Medium" panose="020B0603030101060003"/>
                <a:ea typeface="Times New Roman" panose="02020603050405020304" pitchFamily="18" charset="0"/>
              </a:rPr>
              <a:t>(Secondary deputy head)</a:t>
            </a:r>
            <a:endParaRPr lang="en-US" sz="3600" dirty="0">
              <a:latin typeface="Raleway Medium" panose="020B0603030101060003"/>
            </a:endParaRPr>
          </a:p>
        </p:txBody>
      </p:sp>
    </p:spTree>
    <p:extLst>
      <p:ext uri="{BB962C8B-B14F-4D97-AF65-F5344CB8AC3E}">
        <p14:creationId xmlns:p14="http://schemas.microsoft.com/office/powerpoint/2010/main" val="120387468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25"/>
          <p:cNvSpPr/>
          <p:nvPr/>
        </p:nvSpPr>
        <p:spPr>
          <a:xfrm>
            <a:off x="533739" y="12045956"/>
            <a:ext cx="13388608" cy="57515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lgn="l">
              <a:defRPr sz="3500">
                <a:solidFill>
                  <a:srgbClr val="53585F"/>
                </a:solidFill>
                <a:latin typeface="Raleway Medium"/>
                <a:ea typeface="Raleway Medium"/>
                <a:cs typeface="Raleway Medium"/>
                <a:sym typeface="Raleway Medium"/>
              </a:defRPr>
            </a:lvl1pPr>
          </a:lstStyle>
          <a:p>
            <a:pPr lvl="0">
              <a:defRPr sz="1800">
                <a:solidFill>
                  <a:srgbClr val="000000"/>
                </a:solidFill>
              </a:defRPr>
            </a:pPr>
            <a:r>
              <a:rPr lang="en-GB" sz="2800" dirty="0" err="1">
                <a:latin typeface="Raleway Medium" panose="020B0603030101060003" pitchFamily="34" charset="0"/>
              </a:rPr>
              <a:t>DrJanet</a:t>
            </a:r>
            <a:r>
              <a:rPr lang="en-GB" sz="2800" dirty="0">
                <a:latin typeface="Raleway Medium" panose="020B0603030101060003" pitchFamily="34" charset="0"/>
              </a:rPr>
              <a:t> Hanson &amp; Professor Bill Lucas, Centre for Real-World Learning</a:t>
            </a:r>
          </a:p>
        </p:txBody>
      </p:sp>
      <p:sp>
        <p:nvSpPr>
          <p:cNvPr id="7" name="Shape 29"/>
          <p:cNvSpPr/>
          <p:nvPr/>
        </p:nvSpPr>
        <p:spPr>
          <a:xfrm>
            <a:off x="0" y="2046354"/>
            <a:ext cx="23803968" cy="2852703"/>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defRPr sz="9000">
                <a:solidFill>
                  <a:srgbClr val="53585F"/>
                </a:solidFill>
                <a:latin typeface="Raleway Light"/>
                <a:ea typeface="Raleway Light"/>
                <a:cs typeface="Raleway Light"/>
                <a:sym typeface="Raleway Light"/>
              </a:defRPr>
            </a:lvl1pPr>
          </a:lstStyle>
          <a:p>
            <a:pPr lvl="0">
              <a:defRPr sz="1800">
                <a:solidFill>
                  <a:srgbClr val="000000"/>
                </a:solidFill>
              </a:defRPr>
            </a:pPr>
            <a:r>
              <a:rPr lang="en-GB" sz="8800" dirty="0">
                <a:latin typeface="Raleway Medium" panose="020B0603030101060003" pitchFamily="34" charset="0"/>
              </a:rPr>
              <a:t>Pedagogic leadership: a model for these challenges</a:t>
            </a:r>
            <a:endParaRPr sz="8800" dirty="0">
              <a:latin typeface="Raleway Medium" panose="020B0603030101060003" pitchFamily="34" charset="0"/>
            </a:endParaRPr>
          </a:p>
        </p:txBody>
      </p:sp>
      <p:sp>
        <p:nvSpPr>
          <p:cNvPr id="8" name="Shape 30"/>
          <p:cNvSpPr/>
          <p:nvPr/>
        </p:nvSpPr>
        <p:spPr>
          <a:xfrm>
            <a:off x="0" y="4899057"/>
            <a:ext cx="11353273" cy="5007139"/>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p>
            <a:pPr marL="0" indent="0">
              <a:buNone/>
            </a:pPr>
            <a:r>
              <a:rPr lang="en-GB" sz="4000" i="1" dirty="0">
                <a:solidFill>
                  <a:schemeClr val="bg1"/>
                </a:solidFill>
                <a:latin typeface="Raleway Medium" panose="020B0603030101060003" pitchFamily="34" charset="0"/>
              </a:rPr>
              <a:t>“Our primary conclusion is that pedagogically focused leadership has a substantial impact on student outcomes. The more leaders focus their influence, their learning, and their relationships with teachers on the core business of teaching and learning, the greater their influence on student outcomes”</a:t>
            </a:r>
            <a:r>
              <a:rPr lang="en-GB" sz="4000" dirty="0">
                <a:solidFill>
                  <a:schemeClr val="bg1"/>
                </a:solidFill>
                <a:latin typeface="Raleway Medium" panose="020B0603030101060003" pitchFamily="34" charset="0"/>
              </a:rPr>
              <a:t> </a:t>
            </a:r>
          </a:p>
          <a:p>
            <a:pPr marL="0" indent="0">
              <a:buNone/>
            </a:pPr>
            <a:r>
              <a:rPr lang="en-GB" sz="3600" dirty="0">
                <a:solidFill>
                  <a:schemeClr val="bg1"/>
                </a:solidFill>
                <a:latin typeface="Raleway Medium" panose="020B0603030101060003" pitchFamily="34" charset="0"/>
              </a:rPr>
              <a:t>(Robinson et al, 2009, p.40)</a:t>
            </a:r>
            <a:endParaRPr lang="en-US" sz="3600" dirty="0">
              <a:solidFill>
                <a:schemeClr val="bg1"/>
              </a:solidFill>
              <a:latin typeface="Raleway Medium" panose="020B0603030101060003" pitchFamily="34" charset="0"/>
            </a:endParaRPr>
          </a:p>
        </p:txBody>
      </p:sp>
      <p:sp>
        <p:nvSpPr>
          <p:cNvPr id="14" name="Rectangle 13">
            <a:extLst>
              <a:ext uri="{FF2B5EF4-FFF2-40B4-BE49-F238E27FC236}">
                <a16:creationId xmlns:a16="http://schemas.microsoft.com/office/drawing/2014/main" id="{214D75BA-485B-4A7F-B194-2AEFCD3ED95D}"/>
              </a:ext>
            </a:extLst>
          </p:cNvPr>
          <p:cNvSpPr/>
          <p:nvPr/>
        </p:nvSpPr>
        <p:spPr>
          <a:xfrm>
            <a:off x="11611968" y="5820855"/>
            <a:ext cx="12192000" cy="5632311"/>
          </a:xfrm>
          <a:prstGeom prst="rect">
            <a:avLst/>
          </a:prstGeom>
        </p:spPr>
        <p:txBody>
          <a:bodyPr>
            <a:spAutoFit/>
          </a:bodyPr>
          <a:lstStyle/>
          <a:p>
            <a:r>
              <a:rPr lang="en-GB" sz="4000" i="1" dirty="0">
                <a:solidFill>
                  <a:schemeClr val="bg1"/>
                </a:solidFill>
                <a:latin typeface="Raleway Medium" panose="020B0603030101060003"/>
                <a:ea typeface="Helvetica Neue"/>
                <a:cs typeface="Helvetica Neue"/>
                <a:sym typeface="Helvetica Neue"/>
              </a:rPr>
              <a:t>“It’s about creating visible learners who are fully invested in their learning, who can evaluate their own progress, who know what to do when they get stuck and who can collaborate with others to pursue their learning. All of these attributes are teachable, and in a world where employers lament over the lack of job-ready school, college and university leavers, they are needed now more than ever” </a:t>
            </a:r>
            <a:r>
              <a:rPr lang="en-GB" sz="3600" dirty="0">
                <a:solidFill>
                  <a:schemeClr val="bg1"/>
                </a:solidFill>
                <a:latin typeface="Raleway Medium" panose="020B0603030101060003"/>
                <a:ea typeface="Helvetica Neue"/>
                <a:cs typeface="Helvetica Neue"/>
                <a:sym typeface="Helvetica Neue"/>
              </a:rPr>
              <a:t>(Hattie, 2017)</a:t>
            </a:r>
            <a:endParaRPr lang="en-GB" sz="3600" dirty="0">
              <a:solidFill>
                <a:schemeClr val="bg1"/>
              </a:solidFill>
              <a:latin typeface="Raleway Medium" panose="020B0603030101060003"/>
            </a:endParaRPr>
          </a:p>
        </p:txBody>
      </p:sp>
    </p:spTree>
    <p:extLst>
      <p:ext uri="{BB962C8B-B14F-4D97-AF65-F5344CB8AC3E}">
        <p14:creationId xmlns:p14="http://schemas.microsoft.com/office/powerpoint/2010/main" val="392472493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25"/>
          <p:cNvSpPr/>
          <p:nvPr/>
        </p:nvSpPr>
        <p:spPr>
          <a:xfrm>
            <a:off x="533739" y="12045956"/>
            <a:ext cx="13388608" cy="57515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lgn="l">
              <a:defRPr sz="3500">
                <a:solidFill>
                  <a:srgbClr val="53585F"/>
                </a:solidFill>
                <a:latin typeface="Raleway Medium"/>
                <a:ea typeface="Raleway Medium"/>
                <a:cs typeface="Raleway Medium"/>
                <a:sym typeface="Raleway Medium"/>
              </a:defRPr>
            </a:lvl1pPr>
          </a:lstStyle>
          <a:p>
            <a:pPr lvl="0">
              <a:defRPr sz="1800">
                <a:solidFill>
                  <a:srgbClr val="000000"/>
                </a:solidFill>
              </a:defRPr>
            </a:pPr>
            <a:r>
              <a:rPr lang="en-GB" sz="2800" dirty="0">
                <a:latin typeface="Raleway Medium" panose="020B0603030101060003" pitchFamily="34" charset="0"/>
              </a:rPr>
              <a:t>DrJanet Hanson &amp; Professor Bill Lucas, Centre for Real-World Learning</a:t>
            </a:r>
          </a:p>
        </p:txBody>
      </p:sp>
      <p:sp>
        <p:nvSpPr>
          <p:cNvPr id="7" name="Shape 29"/>
          <p:cNvSpPr/>
          <p:nvPr/>
        </p:nvSpPr>
        <p:spPr>
          <a:xfrm>
            <a:off x="0" y="2708073"/>
            <a:ext cx="23803968" cy="1529264"/>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defRPr sz="9000">
                <a:solidFill>
                  <a:srgbClr val="53585F"/>
                </a:solidFill>
                <a:latin typeface="Raleway Light"/>
                <a:ea typeface="Raleway Light"/>
                <a:cs typeface="Raleway Light"/>
                <a:sym typeface="Raleway Light"/>
              </a:defRPr>
            </a:lvl1pPr>
          </a:lstStyle>
          <a:p>
            <a:pPr lvl="0">
              <a:defRPr sz="1800">
                <a:solidFill>
                  <a:srgbClr val="000000"/>
                </a:solidFill>
              </a:defRPr>
            </a:pPr>
            <a:r>
              <a:rPr lang="en-GB" sz="9000" dirty="0">
                <a:latin typeface="Raleway Medium" panose="020B0603030101060003" pitchFamily="34" charset="0"/>
              </a:rPr>
              <a:t>Establishing the school culture</a:t>
            </a:r>
            <a:endParaRPr sz="9000" dirty="0">
              <a:latin typeface="Raleway Medium" panose="020B0603030101060003"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091908646"/>
              </p:ext>
            </p:extLst>
          </p:nvPr>
        </p:nvGraphicFramePr>
        <p:xfrm>
          <a:off x="2035277" y="4391178"/>
          <a:ext cx="16568041" cy="7862316"/>
        </p:xfrm>
        <a:graphic>
          <a:graphicData uri="http://schemas.openxmlformats.org/drawingml/2006/table">
            <a:tbl>
              <a:tblPr firstRow="1" firstCol="1" bandRow="1">
                <a:tableStyleId>{5940675A-B579-460E-94D1-54222C63F5DA}</a:tableStyleId>
              </a:tblPr>
              <a:tblGrid>
                <a:gridCol w="357830">
                  <a:extLst>
                    <a:ext uri="{9D8B030D-6E8A-4147-A177-3AD203B41FA5}">
                      <a16:colId xmlns:a16="http://schemas.microsoft.com/office/drawing/2014/main" val="3406153917"/>
                    </a:ext>
                  </a:extLst>
                </a:gridCol>
                <a:gridCol w="16210211">
                  <a:extLst>
                    <a:ext uri="{9D8B030D-6E8A-4147-A177-3AD203B41FA5}">
                      <a16:colId xmlns:a16="http://schemas.microsoft.com/office/drawing/2014/main" val="3137178908"/>
                    </a:ext>
                  </a:extLst>
                </a:gridCol>
              </a:tblGrid>
              <a:tr h="2706497">
                <a:tc>
                  <a:txBody>
                    <a:bodyPr/>
                    <a:lstStyle/>
                    <a:p>
                      <a:pPr>
                        <a:lnSpc>
                          <a:spcPct val="107000"/>
                        </a:lnSpc>
                        <a:spcAft>
                          <a:spcPts val="0"/>
                        </a:spcAft>
                      </a:pPr>
                      <a:r>
                        <a:rPr lang="en-US" sz="5400">
                          <a:solidFill>
                            <a:schemeClr val="bg1"/>
                          </a:solidFill>
                          <a:effectLst/>
                          <a:latin typeface="Raleway Medium" panose="020B0603030101060003" pitchFamily="34" charset="0"/>
                        </a:rPr>
                        <a:t> </a:t>
                      </a:r>
                      <a:endParaRPr lang="en-GB" sz="5400">
                        <a:solidFill>
                          <a:schemeClr val="bg1"/>
                        </a:solidFill>
                        <a:effectLst/>
                        <a:latin typeface="Raleway Medium" panose="020B0603030101060003" pitchFamily="34" charset="0"/>
                        <a:ea typeface="Times New Roman" panose="02020603050405020304" pitchFamily="18" charset="0"/>
                        <a:cs typeface="Times New Roman" panose="02020603050405020304" pitchFamily="18" charset="0"/>
                      </a:endParaRPr>
                    </a:p>
                  </a:txBody>
                  <a:tcPr marL="0" marR="0" marT="0" marB="0"/>
                </a:tc>
                <a:tc>
                  <a:txBody>
                    <a:bodyPr/>
                    <a:lstStyle/>
                    <a:p>
                      <a:pPr marL="685800" indent="-685800" algn="l">
                        <a:lnSpc>
                          <a:spcPct val="107000"/>
                        </a:lnSpc>
                        <a:spcAft>
                          <a:spcPts val="0"/>
                        </a:spcAft>
                        <a:buFont typeface="Arial" panose="020B0604020202020204" pitchFamily="34" charset="0"/>
                        <a:buChar char="•"/>
                      </a:pPr>
                      <a:r>
                        <a:rPr lang="en-GB" sz="5400" dirty="0">
                          <a:solidFill>
                            <a:schemeClr val="bg1"/>
                          </a:solidFill>
                          <a:effectLst/>
                          <a:latin typeface="Raleway Medium" panose="020B0603030101060003" pitchFamily="34" charset="0"/>
                          <a:ea typeface="Times New Roman" panose="02020603050405020304" pitchFamily="18" charset="0"/>
                          <a:cs typeface="Times New Roman" panose="02020603050405020304" pitchFamily="18" charset="0"/>
                        </a:rPr>
                        <a:t>Engineering and </a:t>
                      </a:r>
                      <a:r>
                        <a:rPr lang="en-GB" sz="5400" dirty="0" err="1">
                          <a:solidFill>
                            <a:schemeClr val="bg1"/>
                          </a:solidFill>
                          <a:effectLst/>
                          <a:latin typeface="Raleway Medium" panose="020B0603030101060003" pitchFamily="34" charset="0"/>
                          <a:ea typeface="Times New Roman" panose="02020603050405020304" pitchFamily="18" charset="0"/>
                          <a:cs typeface="Times New Roman" panose="02020603050405020304" pitchFamily="18" charset="0"/>
                        </a:rPr>
                        <a:t>EHoM</a:t>
                      </a:r>
                      <a:r>
                        <a:rPr lang="en-GB" sz="5400" dirty="0">
                          <a:solidFill>
                            <a:schemeClr val="bg1"/>
                          </a:solidFill>
                          <a:effectLst/>
                          <a:latin typeface="Raleway Medium" panose="020B0603030101060003" pitchFamily="34" charset="0"/>
                          <a:ea typeface="Times New Roman" panose="02020603050405020304" pitchFamily="18" charset="0"/>
                          <a:cs typeface="Times New Roman" panose="02020603050405020304" pitchFamily="18" charset="0"/>
                        </a:rPr>
                        <a:t> are valued</a:t>
                      </a:r>
                      <a:r>
                        <a:rPr lang="en-GB" sz="5400" baseline="0" dirty="0">
                          <a:solidFill>
                            <a:schemeClr val="bg1"/>
                          </a:solidFill>
                          <a:effectLst/>
                          <a:latin typeface="Raleway Medium" panose="020B0603030101060003" pitchFamily="34" charset="0"/>
                          <a:ea typeface="Times New Roman" panose="02020603050405020304" pitchFamily="18" charset="0"/>
                          <a:cs typeface="Times New Roman" panose="02020603050405020304" pitchFamily="18" charset="0"/>
                        </a:rPr>
                        <a:t> and included in the School Improvement Plan</a:t>
                      </a:r>
                    </a:p>
                    <a:p>
                      <a:pPr marL="685800" indent="-685800" algn="l">
                        <a:lnSpc>
                          <a:spcPct val="107000"/>
                        </a:lnSpc>
                        <a:spcAft>
                          <a:spcPts val="0"/>
                        </a:spcAft>
                        <a:buFont typeface="Arial" panose="020B0604020202020204" pitchFamily="34" charset="0"/>
                        <a:buChar char="•"/>
                      </a:pPr>
                      <a:r>
                        <a:rPr lang="en-GB" sz="5400" baseline="0" dirty="0">
                          <a:solidFill>
                            <a:schemeClr val="bg1"/>
                          </a:solidFill>
                          <a:effectLst/>
                          <a:latin typeface="Raleway Medium" panose="020B0603030101060003" pitchFamily="34" charset="0"/>
                          <a:ea typeface="Times New Roman" panose="02020603050405020304" pitchFamily="18" charset="0"/>
                          <a:cs typeface="Times New Roman" panose="02020603050405020304" pitchFamily="18" charset="0"/>
                        </a:rPr>
                        <a:t>Teachers operate in an atmosphere of high trust</a:t>
                      </a:r>
                    </a:p>
                    <a:p>
                      <a:pPr marL="685800" indent="-685800" algn="l">
                        <a:lnSpc>
                          <a:spcPct val="107000"/>
                        </a:lnSpc>
                        <a:spcAft>
                          <a:spcPts val="0"/>
                        </a:spcAft>
                        <a:buFont typeface="Arial" panose="020B0604020202020204" pitchFamily="34" charset="0"/>
                        <a:buChar char="•"/>
                      </a:pPr>
                      <a:r>
                        <a:rPr lang="en-GB" sz="5400" baseline="0" dirty="0">
                          <a:solidFill>
                            <a:schemeClr val="bg1"/>
                          </a:solidFill>
                          <a:effectLst/>
                          <a:latin typeface="Raleway Medium" panose="020B0603030101060003" pitchFamily="34" charset="0"/>
                          <a:ea typeface="Times New Roman" panose="02020603050405020304" pitchFamily="18" charset="0"/>
                          <a:cs typeface="Times New Roman" panose="02020603050405020304" pitchFamily="18" charset="0"/>
                        </a:rPr>
                        <a:t>Teachers have freedom to experiment</a:t>
                      </a:r>
                    </a:p>
                    <a:p>
                      <a:pPr marL="685800" indent="-685800" algn="l">
                        <a:lnSpc>
                          <a:spcPct val="107000"/>
                        </a:lnSpc>
                        <a:spcAft>
                          <a:spcPts val="0"/>
                        </a:spcAft>
                        <a:buFont typeface="Arial" panose="020B0604020202020204" pitchFamily="34" charset="0"/>
                        <a:buChar char="•"/>
                      </a:pPr>
                      <a:r>
                        <a:rPr lang="en-GB" sz="5400" baseline="0" dirty="0">
                          <a:solidFill>
                            <a:schemeClr val="bg1"/>
                          </a:solidFill>
                          <a:effectLst/>
                          <a:latin typeface="Raleway Medium" panose="020B0603030101060003" pitchFamily="34" charset="0"/>
                          <a:ea typeface="Times New Roman" panose="02020603050405020304" pitchFamily="18" charset="0"/>
                          <a:cs typeface="Times New Roman" panose="02020603050405020304" pitchFamily="18" charset="0"/>
                        </a:rPr>
                        <a:t>Supported risk-taking is encouraged</a:t>
                      </a:r>
                    </a:p>
                    <a:p>
                      <a:pPr marL="685800" indent="-685800" algn="l">
                        <a:lnSpc>
                          <a:spcPct val="107000"/>
                        </a:lnSpc>
                        <a:spcAft>
                          <a:spcPts val="0"/>
                        </a:spcAft>
                        <a:buFont typeface="Arial" panose="020B0604020202020204" pitchFamily="34" charset="0"/>
                        <a:buChar char="•"/>
                      </a:pPr>
                      <a:r>
                        <a:rPr lang="en-GB" sz="5400" baseline="0" dirty="0">
                          <a:solidFill>
                            <a:schemeClr val="bg1"/>
                          </a:solidFill>
                          <a:effectLst/>
                          <a:latin typeface="Raleway Medium" panose="020B0603030101060003" pitchFamily="34" charset="0"/>
                          <a:ea typeface="Times New Roman" panose="02020603050405020304" pitchFamily="18" charset="0"/>
                          <a:cs typeface="Times New Roman" panose="02020603050405020304" pitchFamily="18" charset="0"/>
                        </a:rPr>
                        <a:t>The school is outward-looking</a:t>
                      </a:r>
                    </a:p>
                    <a:p>
                      <a:pPr marL="685800" indent="-685800" algn="l">
                        <a:lnSpc>
                          <a:spcPct val="107000"/>
                        </a:lnSpc>
                        <a:spcAft>
                          <a:spcPts val="0"/>
                        </a:spcAft>
                        <a:buFont typeface="Arial" panose="020B0604020202020204" pitchFamily="34" charset="0"/>
                        <a:buChar char="•"/>
                      </a:pPr>
                      <a:r>
                        <a:rPr lang="en-GB" sz="5400" baseline="0" dirty="0">
                          <a:solidFill>
                            <a:schemeClr val="bg1"/>
                          </a:solidFill>
                          <a:effectLst/>
                          <a:latin typeface="Raleway Medium" panose="020B0603030101060003" pitchFamily="34" charset="0"/>
                          <a:ea typeface="Times New Roman" panose="02020603050405020304" pitchFamily="18" charset="0"/>
                          <a:cs typeface="Times New Roman" panose="02020603050405020304" pitchFamily="18" charset="0"/>
                        </a:rPr>
                        <a:t>Leadership activity is focused on pedagogy</a:t>
                      </a:r>
                    </a:p>
                    <a:p>
                      <a:pPr>
                        <a:lnSpc>
                          <a:spcPct val="107000"/>
                        </a:lnSpc>
                        <a:spcAft>
                          <a:spcPts val="0"/>
                        </a:spcAft>
                      </a:pPr>
                      <a:endParaRPr lang="en-GB" sz="5400" baseline="0" dirty="0">
                        <a:solidFill>
                          <a:schemeClr val="bg1"/>
                        </a:solidFill>
                        <a:effectLst/>
                        <a:latin typeface="Raleway Medium" panose="020B0603030101060003" pitchFamily="34" charset="0"/>
                        <a:ea typeface="Times New Roman" panose="02020603050405020304" pitchFamily="18" charset="0"/>
                        <a:cs typeface="Times New Roman" panose="02020603050405020304" pitchFamily="18" charset="0"/>
                      </a:endParaRPr>
                    </a:p>
                    <a:p>
                      <a:pPr>
                        <a:lnSpc>
                          <a:spcPct val="107000"/>
                        </a:lnSpc>
                        <a:spcAft>
                          <a:spcPts val="0"/>
                        </a:spcAft>
                      </a:pPr>
                      <a:endParaRPr lang="en-GB" sz="5400" dirty="0">
                        <a:solidFill>
                          <a:schemeClr val="bg1"/>
                        </a:solidFill>
                        <a:effectLst/>
                        <a:latin typeface="Raleway Medium" panose="020B0603030101060003"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2534536"/>
                  </a:ext>
                </a:extLst>
              </a:tr>
            </a:tbl>
          </a:graphicData>
        </a:graphic>
      </p:graphicFrame>
      <p:pic>
        <p:nvPicPr>
          <p:cNvPr id="3" name="Picture 2">
            <a:extLst>
              <a:ext uri="{FF2B5EF4-FFF2-40B4-BE49-F238E27FC236}">
                <a16:creationId xmlns:a16="http://schemas.microsoft.com/office/drawing/2014/main" id="{EE89C77C-A456-4CA9-B241-6C015C317F7C}"/>
              </a:ext>
            </a:extLst>
          </p:cNvPr>
          <p:cNvPicPr>
            <a:picLocks noChangeAspect="1"/>
          </p:cNvPicPr>
          <p:nvPr/>
        </p:nvPicPr>
        <p:blipFill>
          <a:blip r:embed="rId3"/>
          <a:stretch>
            <a:fillRect/>
          </a:stretch>
        </p:blipFill>
        <p:spPr>
          <a:xfrm>
            <a:off x="18712547" y="4391178"/>
            <a:ext cx="5091421" cy="7170884"/>
          </a:xfrm>
          <a:prstGeom prst="rect">
            <a:avLst/>
          </a:prstGeom>
        </p:spPr>
      </p:pic>
      <p:sp>
        <p:nvSpPr>
          <p:cNvPr id="6" name="Speech Bubble: Rectangle with Corners Rounded 5">
            <a:extLst>
              <a:ext uri="{FF2B5EF4-FFF2-40B4-BE49-F238E27FC236}">
                <a16:creationId xmlns:a16="http://schemas.microsoft.com/office/drawing/2014/main" id="{D54E2EEA-9084-4F1A-9FDA-1986735AB948}"/>
              </a:ext>
            </a:extLst>
          </p:cNvPr>
          <p:cNvSpPr/>
          <p:nvPr/>
        </p:nvSpPr>
        <p:spPr>
          <a:xfrm>
            <a:off x="580032" y="820145"/>
            <a:ext cx="8529785" cy="3775856"/>
          </a:xfrm>
          <a:prstGeom prst="wedgeRoundRectCallout">
            <a:avLst>
              <a:gd name="adj1" fmla="val 59245"/>
              <a:gd name="adj2" fmla="val 81188"/>
              <a:gd name="adj3" fmla="val 16667"/>
            </a:avLst>
          </a:prstGeom>
          <a:solidFill>
            <a:srgbClr val="6B275C"/>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lvl="0" indent="0" defTabSz="457200" eaLnBrk="1" fontAlgn="auto" latinLnBrk="0" hangingPunct="1">
              <a:lnSpc>
                <a:spcPct val="117999"/>
              </a:lnSpc>
              <a:spcBef>
                <a:spcPts val="0"/>
              </a:spcBef>
              <a:spcAft>
                <a:spcPts val="0"/>
              </a:spcAft>
              <a:buClrTx/>
              <a:buSzTx/>
              <a:buFontTx/>
              <a:buNone/>
              <a:tabLst/>
              <a:defRPr/>
            </a:pPr>
            <a:r>
              <a:rPr lang="en-GB" sz="3600" i="1" dirty="0">
                <a:latin typeface="Raleway Medium" panose="020B0603030101060003"/>
                <a:ea typeface="Helvetica Neue"/>
                <a:cs typeface="Helvetica Neue"/>
                <a:sym typeface="Helvetica Neue"/>
              </a:rPr>
              <a:t>“You build a school improvement plan that fits around </a:t>
            </a:r>
            <a:r>
              <a:rPr lang="en-GB" sz="3600" i="1" dirty="0" err="1">
                <a:latin typeface="Raleway Medium" panose="020B0603030101060003"/>
                <a:ea typeface="Helvetica Neue"/>
                <a:cs typeface="Helvetica Neue"/>
                <a:sym typeface="Helvetica Neue"/>
              </a:rPr>
              <a:t>EHoM</a:t>
            </a:r>
            <a:r>
              <a:rPr lang="en-GB" sz="3600" i="1" dirty="0">
                <a:latin typeface="Raleway Medium" panose="020B0603030101060003"/>
                <a:ea typeface="Helvetica Neue"/>
                <a:cs typeface="Helvetica Neue"/>
                <a:sym typeface="Helvetica Neue"/>
              </a:rPr>
              <a:t> and that kind of learning and then it's about building the relationship to make that effective” </a:t>
            </a:r>
            <a:r>
              <a:rPr lang="en-GB" sz="3600" dirty="0">
                <a:latin typeface="Raleway Medium" panose="020B0603030101060003"/>
                <a:ea typeface="Helvetica Neue"/>
                <a:cs typeface="Helvetica Neue"/>
                <a:sym typeface="Helvetica Neue"/>
              </a:rPr>
              <a:t>(Primary head)</a:t>
            </a:r>
            <a:endParaRPr lang="en-GB" sz="3600" dirty="0">
              <a:latin typeface="Raleway Medium" panose="020B0603030101060003"/>
            </a:endParaRPr>
          </a:p>
        </p:txBody>
      </p:sp>
    </p:spTree>
    <p:extLst>
      <p:ext uri="{BB962C8B-B14F-4D97-AF65-F5344CB8AC3E}">
        <p14:creationId xmlns:p14="http://schemas.microsoft.com/office/powerpoint/2010/main" val="167679296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25"/>
          <p:cNvSpPr/>
          <p:nvPr/>
        </p:nvSpPr>
        <p:spPr>
          <a:xfrm>
            <a:off x="533739" y="12045956"/>
            <a:ext cx="13388608" cy="57515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lgn="l">
              <a:defRPr sz="3500">
                <a:solidFill>
                  <a:srgbClr val="53585F"/>
                </a:solidFill>
                <a:latin typeface="Raleway Medium"/>
                <a:ea typeface="Raleway Medium"/>
                <a:cs typeface="Raleway Medium"/>
                <a:sym typeface="Raleway Medium"/>
              </a:defRPr>
            </a:lvl1pPr>
          </a:lstStyle>
          <a:p>
            <a:pPr lvl="0">
              <a:defRPr sz="1800">
                <a:solidFill>
                  <a:srgbClr val="000000"/>
                </a:solidFill>
              </a:defRPr>
            </a:pPr>
            <a:r>
              <a:rPr lang="en-GB" sz="2800" dirty="0">
                <a:latin typeface="Raleway Medium" panose="020B0603030101060003" pitchFamily="34" charset="0"/>
              </a:rPr>
              <a:t>DrJanet Hanson &amp; Professor Bill Lucas, Centre for Real-World Learning</a:t>
            </a:r>
          </a:p>
        </p:txBody>
      </p:sp>
      <p:sp>
        <p:nvSpPr>
          <p:cNvPr id="7" name="Shape 29"/>
          <p:cNvSpPr/>
          <p:nvPr/>
        </p:nvSpPr>
        <p:spPr>
          <a:xfrm>
            <a:off x="0" y="2015576"/>
            <a:ext cx="23803968" cy="2914258"/>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defRPr sz="9000">
                <a:solidFill>
                  <a:srgbClr val="53585F"/>
                </a:solidFill>
                <a:latin typeface="Raleway Light"/>
                <a:ea typeface="Raleway Light"/>
                <a:cs typeface="Raleway Light"/>
                <a:sym typeface="Raleway Light"/>
              </a:defRPr>
            </a:lvl1pPr>
          </a:lstStyle>
          <a:p>
            <a:pPr lvl="0">
              <a:defRPr sz="1800">
                <a:solidFill>
                  <a:srgbClr val="000000"/>
                </a:solidFill>
              </a:defRPr>
            </a:pPr>
            <a:r>
              <a:rPr lang="en-GB" sz="9000" dirty="0">
                <a:latin typeface="Raleway Medium" panose="020B0603030101060003" pitchFamily="34" charset="0"/>
              </a:rPr>
              <a:t>Leadership functions and strategies for pedagogic leadership</a:t>
            </a:r>
            <a:endParaRPr sz="9000" dirty="0">
              <a:latin typeface="Raleway Medium" panose="020B0603030101060003"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301678929"/>
              </p:ext>
            </p:extLst>
          </p:nvPr>
        </p:nvGraphicFramePr>
        <p:xfrm>
          <a:off x="3289935" y="5289063"/>
          <a:ext cx="15937865" cy="3843973"/>
        </p:xfrm>
        <a:graphic>
          <a:graphicData uri="http://schemas.openxmlformats.org/drawingml/2006/table">
            <a:tbl>
              <a:tblPr firstRow="1" firstCol="1" bandRow="1">
                <a:tableStyleId>{5940675A-B579-460E-94D1-54222C63F5DA}</a:tableStyleId>
              </a:tblPr>
              <a:tblGrid>
                <a:gridCol w="344220">
                  <a:extLst>
                    <a:ext uri="{9D8B030D-6E8A-4147-A177-3AD203B41FA5}">
                      <a16:colId xmlns:a16="http://schemas.microsoft.com/office/drawing/2014/main" val="3406153917"/>
                    </a:ext>
                  </a:extLst>
                </a:gridCol>
                <a:gridCol w="15593645">
                  <a:extLst>
                    <a:ext uri="{9D8B030D-6E8A-4147-A177-3AD203B41FA5}">
                      <a16:colId xmlns:a16="http://schemas.microsoft.com/office/drawing/2014/main" val="3137178908"/>
                    </a:ext>
                  </a:extLst>
                </a:gridCol>
              </a:tblGrid>
              <a:tr h="2706497">
                <a:tc>
                  <a:txBody>
                    <a:bodyPr/>
                    <a:lstStyle/>
                    <a:p>
                      <a:pPr>
                        <a:lnSpc>
                          <a:spcPct val="107000"/>
                        </a:lnSpc>
                        <a:spcAft>
                          <a:spcPts val="0"/>
                        </a:spcAft>
                      </a:pPr>
                      <a:r>
                        <a:rPr lang="en-US" sz="4800">
                          <a:solidFill>
                            <a:schemeClr val="bg1"/>
                          </a:solidFill>
                          <a:effectLst/>
                          <a:latin typeface="Raleway Medium" panose="020B0603030101060003" pitchFamily="34" charset="0"/>
                        </a:rPr>
                        <a:t> </a:t>
                      </a:r>
                      <a:endParaRPr lang="en-GB" sz="4800">
                        <a:solidFill>
                          <a:schemeClr val="bg1"/>
                        </a:solidFill>
                        <a:effectLst/>
                        <a:latin typeface="Raleway Medium" panose="020B0603030101060003" pitchFamily="34" charset="0"/>
                        <a:ea typeface="Times New Roman" panose="02020603050405020304" pitchFamily="18" charset="0"/>
                        <a:cs typeface="Times New Roman" panose="02020603050405020304" pitchFamily="18" charset="0"/>
                      </a:endParaRPr>
                    </a:p>
                  </a:txBody>
                  <a:tcPr marL="0" marR="0" marT="0" marB="0"/>
                </a:tc>
                <a:tc>
                  <a:txBody>
                    <a:bodyPr/>
                    <a:lstStyle/>
                    <a:p>
                      <a:pPr marL="685800" indent="-685800" algn="l">
                        <a:lnSpc>
                          <a:spcPct val="107000"/>
                        </a:lnSpc>
                        <a:spcAft>
                          <a:spcPts val="0"/>
                        </a:spcAft>
                        <a:buFont typeface="Arial" panose="020B0604020202020204" pitchFamily="34" charset="0"/>
                        <a:buChar char="•"/>
                      </a:pPr>
                      <a:r>
                        <a:rPr lang="en-GB" sz="6000" dirty="0">
                          <a:solidFill>
                            <a:schemeClr val="bg1"/>
                          </a:solidFill>
                          <a:effectLst/>
                          <a:latin typeface="Raleway Medium" panose="020B0603030101060003" pitchFamily="34" charset="0"/>
                          <a:ea typeface="Times New Roman" panose="02020603050405020304" pitchFamily="18" charset="0"/>
                          <a:cs typeface="Times New Roman" panose="02020603050405020304" pitchFamily="18" charset="0"/>
                        </a:rPr>
                        <a:t>Set direction</a:t>
                      </a:r>
                      <a:endParaRPr lang="en-GB" sz="6000" baseline="0" dirty="0">
                        <a:solidFill>
                          <a:schemeClr val="bg1"/>
                        </a:solidFill>
                        <a:effectLst/>
                        <a:latin typeface="Raleway Medium" panose="020B0603030101060003" pitchFamily="34" charset="0"/>
                        <a:ea typeface="Times New Roman" panose="02020603050405020304" pitchFamily="18" charset="0"/>
                        <a:cs typeface="Times New Roman" panose="02020603050405020304" pitchFamily="18" charset="0"/>
                      </a:endParaRPr>
                    </a:p>
                    <a:p>
                      <a:pPr marL="685800" indent="-685800" algn="l">
                        <a:lnSpc>
                          <a:spcPct val="107000"/>
                        </a:lnSpc>
                        <a:spcAft>
                          <a:spcPts val="0"/>
                        </a:spcAft>
                        <a:buFont typeface="Arial" panose="020B0604020202020204" pitchFamily="34" charset="0"/>
                        <a:buChar char="•"/>
                      </a:pPr>
                      <a:r>
                        <a:rPr lang="en-GB" sz="6000" baseline="0" dirty="0">
                          <a:solidFill>
                            <a:schemeClr val="bg1"/>
                          </a:solidFill>
                          <a:effectLst/>
                          <a:latin typeface="Raleway Medium" panose="020B0603030101060003" pitchFamily="34" charset="0"/>
                          <a:ea typeface="Times New Roman" panose="02020603050405020304" pitchFamily="18" charset="0"/>
                          <a:cs typeface="Times New Roman" panose="02020603050405020304" pitchFamily="18" charset="0"/>
                        </a:rPr>
                        <a:t>Develop people</a:t>
                      </a:r>
                    </a:p>
                    <a:p>
                      <a:pPr marL="685800" indent="-685800" algn="l">
                        <a:lnSpc>
                          <a:spcPct val="107000"/>
                        </a:lnSpc>
                        <a:spcAft>
                          <a:spcPts val="0"/>
                        </a:spcAft>
                        <a:buFont typeface="Arial" panose="020B0604020202020204" pitchFamily="34" charset="0"/>
                        <a:buChar char="•"/>
                      </a:pPr>
                      <a:r>
                        <a:rPr lang="en-GB" sz="6000" baseline="0" dirty="0">
                          <a:solidFill>
                            <a:schemeClr val="bg1"/>
                          </a:solidFill>
                          <a:effectLst/>
                          <a:latin typeface="Raleway Medium" panose="020B0603030101060003" pitchFamily="34" charset="0"/>
                          <a:ea typeface="Times New Roman" panose="02020603050405020304" pitchFamily="18" charset="0"/>
                          <a:cs typeface="Times New Roman" panose="02020603050405020304" pitchFamily="18" charset="0"/>
                        </a:rPr>
                        <a:t>Re-design the organisation</a:t>
                      </a:r>
                    </a:p>
                    <a:p>
                      <a:pPr marL="685800" indent="-685800" algn="l">
                        <a:lnSpc>
                          <a:spcPct val="107000"/>
                        </a:lnSpc>
                        <a:spcAft>
                          <a:spcPts val="0"/>
                        </a:spcAft>
                        <a:buFont typeface="Arial" panose="020B0604020202020204" pitchFamily="34" charset="0"/>
                        <a:buChar char="•"/>
                      </a:pPr>
                      <a:r>
                        <a:rPr lang="en-GB" sz="6000" baseline="0" dirty="0">
                          <a:solidFill>
                            <a:schemeClr val="bg1"/>
                          </a:solidFill>
                          <a:effectLst/>
                          <a:latin typeface="Raleway Medium" panose="020B0603030101060003" pitchFamily="34" charset="0"/>
                          <a:ea typeface="Times New Roman" panose="02020603050405020304" pitchFamily="18" charset="0"/>
                          <a:cs typeface="Times New Roman" panose="02020603050405020304" pitchFamily="18" charset="0"/>
                        </a:rPr>
                        <a:t>Manage teaching and learning</a:t>
                      </a:r>
                    </a:p>
                  </a:txBody>
                  <a:tcPr marL="0" marR="0" marT="0" marB="0"/>
                </a:tc>
                <a:extLst>
                  <a:ext uri="{0D108BD9-81ED-4DB2-BD59-A6C34878D82A}">
                    <a16:rowId xmlns:a16="http://schemas.microsoft.com/office/drawing/2014/main" val="32534536"/>
                  </a:ext>
                </a:extLst>
              </a:tr>
            </a:tbl>
          </a:graphicData>
        </a:graphic>
      </p:graphicFrame>
    </p:spTree>
    <p:extLst>
      <p:ext uri="{BB962C8B-B14F-4D97-AF65-F5344CB8AC3E}">
        <p14:creationId xmlns:p14="http://schemas.microsoft.com/office/powerpoint/2010/main" val="399135691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25"/>
          <p:cNvSpPr/>
          <p:nvPr/>
        </p:nvSpPr>
        <p:spPr>
          <a:xfrm>
            <a:off x="533739" y="12045956"/>
            <a:ext cx="13388608" cy="57515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lgn="l">
              <a:defRPr sz="3500">
                <a:solidFill>
                  <a:srgbClr val="53585F"/>
                </a:solidFill>
                <a:latin typeface="Raleway Medium"/>
                <a:ea typeface="Raleway Medium"/>
                <a:cs typeface="Raleway Medium"/>
                <a:sym typeface="Raleway Medium"/>
              </a:defRPr>
            </a:lvl1pPr>
          </a:lstStyle>
          <a:p>
            <a:pPr lvl="0">
              <a:defRPr sz="1800">
                <a:solidFill>
                  <a:srgbClr val="000000"/>
                </a:solidFill>
              </a:defRPr>
            </a:pPr>
            <a:r>
              <a:rPr lang="en-GB" sz="2800" dirty="0">
                <a:latin typeface="Raleway Medium" panose="020B0603030101060003" pitchFamily="34" charset="0"/>
              </a:rPr>
              <a:t>DrJanet Hanson &amp; Professor Bill Lucas, Centre for Real-World Learning</a:t>
            </a:r>
          </a:p>
        </p:txBody>
      </p:sp>
      <p:sp>
        <p:nvSpPr>
          <p:cNvPr id="7" name="Shape 29"/>
          <p:cNvSpPr/>
          <p:nvPr/>
        </p:nvSpPr>
        <p:spPr>
          <a:xfrm>
            <a:off x="0" y="2785016"/>
            <a:ext cx="23803968" cy="13753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defRPr sz="9000">
                <a:solidFill>
                  <a:srgbClr val="53585F"/>
                </a:solidFill>
                <a:latin typeface="Raleway Light"/>
                <a:ea typeface="Raleway Light"/>
                <a:cs typeface="Raleway Light"/>
                <a:sym typeface="Raleway Light"/>
              </a:defRPr>
            </a:lvl1pPr>
          </a:lstStyle>
          <a:p>
            <a:pPr rtl="0" latinLnBrk="1" hangingPunct="0"/>
            <a:r>
              <a:rPr lang="en-GB" sz="8000" dirty="0">
                <a:latin typeface="Raleway Medium" panose="020B0603030101060003" pitchFamily="34" charset="0"/>
              </a:rPr>
              <a:t>Set direction: </a:t>
            </a:r>
            <a:r>
              <a:rPr lang="en-GB" sz="8000" dirty="0">
                <a:solidFill>
                  <a:schemeClr val="bg1"/>
                </a:solidFill>
                <a:latin typeface="Raleway Medium" panose="020B0603030101060003" pitchFamily="34" charset="0"/>
              </a:rPr>
              <a:t>create vision to include employers</a:t>
            </a:r>
          </a:p>
        </p:txBody>
      </p:sp>
      <p:sp>
        <p:nvSpPr>
          <p:cNvPr id="3" name="Rectangle 2">
            <a:extLst>
              <a:ext uri="{FF2B5EF4-FFF2-40B4-BE49-F238E27FC236}">
                <a16:creationId xmlns:a16="http://schemas.microsoft.com/office/drawing/2014/main" id="{F16718C7-0FA5-4123-9A93-25F61F3F8DAB}"/>
              </a:ext>
            </a:extLst>
          </p:cNvPr>
          <p:cNvSpPr/>
          <p:nvPr/>
        </p:nvSpPr>
        <p:spPr>
          <a:xfrm>
            <a:off x="3295044" y="4929341"/>
            <a:ext cx="17793911" cy="6001643"/>
          </a:xfrm>
          <a:prstGeom prst="rect">
            <a:avLst/>
          </a:prstGeom>
        </p:spPr>
        <p:txBody>
          <a:bodyPr wrap="square">
            <a:spAutoFit/>
          </a:bodyPr>
          <a:lstStyle/>
          <a:p>
            <a:pPr marL="571500" lvl="0" indent="-571500" algn="l">
              <a:buFont typeface="Arial" panose="020B0604020202020204" pitchFamily="34" charset="0"/>
              <a:buChar char="•"/>
            </a:pPr>
            <a:r>
              <a:rPr lang="en-US" sz="4800" dirty="0">
                <a:solidFill>
                  <a:schemeClr val="bg1"/>
                </a:solidFill>
                <a:latin typeface="Raleway Medium" panose="020B0603030101060003"/>
                <a:ea typeface="Helvetica Neue"/>
                <a:cs typeface="Helvetica Neue"/>
                <a:sym typeface="Helvetica Neue"/>
              </a:rPr>
              <a:t>Have whole school focus on engineering</a:t>
            </a:r>
            <a:endParaRPr lang="en-GB" sz="4800" dirty="0">
              <a:solidFill>
                <a:schemeClr val="bg1"/>
              </a:solidFill>
              <a:latin typeface="Raleway Medium" panose="020B0603030101060003"/>
              <a:ea typeface="Helvetica Neue"/>
              <a:cs typeface="Helvetica Neue"/>
              <a:sym typeface="Helvetica Neue"/>
            </a:endParaRPr>
          </a:p>
          <a:p>
            <a:pPr marL="571500" lvl="0" indent="-571500" algn="l">
              <a:buFont typeface="Arial" panose="020B0604020202020204" pitchFamily="34" charset="0"/>
              <a:buChar char="•"/>
            </a:pPr>
            <a:r>
              <a:rPr lang="en-US" sz="4800" dirty="0">
                <a:solidFill>
                  <a:schemeClr val="bg1"/>
                </a:solidFill>
                <a:latin typeface="Raleway Medium" panose="020B0603030101060003"/>
                <a:ea typeface="Helvetica Neue"/>
                <a:cs typeface="Helvetica Neue"/>
                <a:sym typeface="Helvetica Neue"/>
              </a:rPr>
              <a:t>Use </a:t>
            </a:r>
            <a:r>
              <a:rPr lang="en-US" sz="4800" dirty="0" err="1">
                <a:solidFill>
                  <a:schemeClr val="bg1"/>
                </a:solidFill>
                <a:latin typeface="Raleway Medium" panose="020B0603030101060003"/>
                <a:ea typeface="Helvetica Neue"/>
                <a:cs typeface="Helvetica Neue"/>
                <a:sym typeface="Helvetica Neue"/>
              </a:rPr>
              <a:t>EHoM</a:t>
            </a:r>
            <a:r>
              <a:rPr lang="en-US" sz="4800" dirty="0">
                <a:solidFill>
                  <a:schemeClr val="bg1"/>
                </a:solidFill>
                <a:latin typeface="Raleway Medium" panose="020B0603030101060003"/>
                <a:ea typeface="Helvetica Neue"/>
                <a:cs typeface="Helvetica Neue"/>
                <a:sym typeface="Helvetica Neue"/>
              </a:rPr>
              <a:t> to help teachers think across subject boundaries</a:t>
            </a:r>
            <a:endParaRPr lang="en-GB" sz="4800" dirty="0">
              <a:solidFill>
                <a:schemeClr val="bg1"/>
              </a:solidFill>
              <a:latin typeface="Raleway Medium" panose="020B0603030101060003"/>
              <a:ea typeface="Helvetica Neue"/>
              <a:cs typeface="Helvetica Neue"/>
              <a:sym typeface="Helvetica Neue"/>
            </a:endParaRPr>
          </a:p>
          <a:p>
            <a:pPr marL="571500" lvl="0" indent="-571500" algn="l">
              <a:buFont typeface="Arial" panose="020B0604020202020204" pitchFamily="34" charset="0"/>
              <a:buChar char="•"/>
            </a:pPr>
            <a:r>
              <a:rPr lang="en-US" sz="4800" dirty="0">
                <a:solidFill>
                  <a:schemeClr val="bg1"/>
                </a:solidFill>
                <a:latin typeface="Raleway Medium" panose="020B0603030101060003"/>
                <a:ea typeface="Helvetica Neue"/>
                <a:cs typeface="Helvetica Neue"/>
                <a:sym typeface="Helvetica Neue"/>
              </a:rPr>
              <a:t>See education is for life not just in school</a:t>
            </a:r>
            <a:endParaRPr lang="en-GB" sz="4800" dirty="0">
              <a:solidFill>
                <a:schemeClr val="bg1"/>
              </a:solidFill>
              <a:latin typeface="Raleway Medium" panose="020B0603030101060003"/>
              <a:ea typeface="Helvetica Neue"/>
              <a:cs typeface="Helvetica Neue"/>
              <a:sym typeface="Helvetica Neue"/>
            </a:endParaRPr>
          </a:p>
          <a:p>
            <a:pPr marL="571500" lvl="0" indent="-571500" algn="l">
              <a:buFont typeface="Arial" panose="020B0604020202020204" pitchFamily="34" charset="0"/>
              <a:buChar char="•"/>
            </a:pPr>
            <a:r>
              <a:rPr lang="en-US" sz="4800" dirty="0">
                <a:solidFill>
                  <a:schemeClr val="bg1"/>
                </a:solidFill>
                <a:latin typeface="Raleway Medium" panose="020B0603030101060003"/>
                <a:ea typeface="Helvetica Neue"/>
                <a:cs typeface="Helvetica Neue"/>
                <a:sym typeface="Helvetica Neue"/>
              </a:rPr>
              <a:t>Seek to create an ‘industry ethos’</a:t>
            </a:r>
            <a:endParaRPr lang="en-GB" sz="4800" dirty="0">
              <a:solidFill>
                <a:schemeClr val="bg1"/>
              </a:solidFill>
              <a:latin typeface="Raleway Medium" panose="020B0603030101060003"/>
              <a:ea typeface="Helvetica Neue"/>
              <a:cs typeface="Helvetica Neue"/>
              <a:sym typeface="Helvetica Neue"/>
            </a:endParaRPr>
          </a:p>
          <a:p>
            <a:pPr marL="571500" lvl="0" indent="-571500" algn="l">
              <a:buFont typeface="Arial" panose="020B0604020202020204" pitchFamily="34" charset="0"/>
              <a:buChar char="•"/>
            </a:pPr>
            <a:r>
              <a:rPr lang="en-US" sz="4800" dirty="0">
                <a:solidFill>
                  <a:schemeClr val="bg1"/>
                </a:solidFill>
                <a:latin typeface="Raleway Medium" panose="020B0603030101060003"/>
                <a:ea typeface="Helvetica Neue"/>
                <a:cs typeface="Helvetica Neue"/>
                <a:sym typeface="Helvetica Neue"/>
              </a:rPr>
              <a:t>Value employers seen as critical partners in the school</a:t>
            </a:r>
            <a:endParaRPr lang="en-GB" sz="4800" dirty="0">
              <a:solidFill>
                <a:schemeClr val="bg1"/>
              </a:solidFill>
              <a:latin typeface="Raleway Medium" panose="020B0603030101060003"/>
              <a:ea typeface="Helvetica Neue"/>
              <a:cs typeface="Helvetica Neue"/>
              <a:sym typeface="Helvetica Neue"/>
            </a:endParaRPr>
          </a:p>
          <a:p>
            <a:pPr marL="571500" lvl="0" indent="-571500" algn="l">
              <a:buFont typeface="Arial" panose="020B0604020202020204" pitchFamily="34" charset="0"/>
              <a:buChar char="•"/>
            </a:pPr>
            <a:r>
              <a:rPr lang="en-US" sz="4800" dirty="0">
                <a:solidFill>
                  <a:schemeClr val="bg1"/>
                </a:solidFill>
                <a:latin typeface="Raleway Medium" panose="020B0603030101060003"/>
                <a:ea typeface="Helvetica Neue"/>
                <a:cs typeface="Helvetica Neue"/>
                <a:sym typeface="Helvetica Neue"/>
              </a:rPr>
              <a:t>Show that pedagogy supports learning process as well as subjects</a:t>
            </a:r>
            <a:endParaRPr lang="en-GB" sz="4800" dirty="0">
              <a:solidFill>
                <a:schemeClr val="bg1"/>
              </a:solidFill>
              <a:latin typeface="Raleway Medium" panose="020B0603030101060003"/>
              <a:ea typeface="Helvetica Neue"/>
              <a:cs typeface="Helvetica Neue"/>
              <a:sym typeface="Helvetica Neue"/>
            </a:endParaRPr>
          </a:p>
          <a:p>
            <a:pPr marL="571500" lvl="0" indent="-571500" algn="l">
              <a:buFont typeface="Arial" panose="020B0604020202020204" pitchFamily="34" charset="0"/>
              <a:buChar char="•"/>
            </a:pPr>
            <a:r>
              <a:rPr lang="en-US" sz="4800" dirty="0">
                <a:solidFill>
                  <a:schemeClr val="bg1"/>
                </a:solidFill>
                <a:latin typeface="Raleway Medium" panose="020B0603030101060003"/>
                <a:ea typeface="Helvetica Neue"/>
                <a:cs typeface="Helvetica Neue"/>
                <a:sym typeface="Helvetica Neue"/>
              </a:rPr>
              <a:t>Use varied communication strategies depending on audience</a:t>
            </a:r>
            <a:endParaRPr lang="en-GB" sz="4800" dirty="0">
              <a:solidFill>
                <a:schemeClr val="bg1"/>
              </a:solidFill>
              <a:latin typeface="Raleway Medium" panose="020B0603030101060003"/>
              <a:ea typeface="Helvetica Neue"/>
              <a:cs typeface="Helvetica Neue"/>
              <a:sym typeface="Helvetica Neue"/>
            </a:endParaRPr>
          </a:p>
        </p:txBody>
      </p:sp>
      <p:sp>
        <p:nvSpPr>
          <p:cNvPr id="9" name="Speech Bubble: Rectangle with Corners Rounded 8">
            <a:extLst>
              <a:ext uri="{FF2B5EF4-FFF2-40B4-BE49-F238E27FC236}">
                <a16:creationId xmlns:a16="http://schemas.microsoft.com/office/drawing/2014/main" id="{6B2F1DE3-5BCC-4511-A163-B90ACDB0FC7A}"/>
              </a:ext>
            </a:extLst>
          </p:cNvPr>
          <p:cNvSpPr/>
          <p:nvPr/>
        </p:nvSpPr>
        <p:spPr>
          <a:xfrm>
            <a:off x="15008712" y="669891"/>
            <a:ext cx="8529785" cy="6288955"/>
          </a:xfrm>
          <a:prstGeom prst="wedgeRoundRectCallout">
            <a:avLst>
              <a:gd name="adj1" fmla="val -64751"/>
              <a:gd name="adj2" fmla="val 69887"/>
              <a:gd name="adj3" fmla="val 16667"/>
            </a:avLst>
          </a:prstGeom>
          <a:solidFill>
            <a:srgbClr val="6B275C"/>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r>
              <a:rPr lang="en-US" sz="3600" i="1" spc="-10" dirty="0">
                <a:solidFill>
                  <a:schemeClr val="tx1"/>
                </a:solidFill>
                <a:latin typeface="Raleway Medium" panose="020B0603030101060003" pitchFamily="34" charset="0"/>
                <a:ea typeface="Times New Roman" panose="02020603050405020304" pitchFamily="18" charset="0"/>
                <a:cs typeface="Calibri" panose="020F0502020204030204" pitchFamily="34" charset="0"/>
              </a:rPr>
              <a:t>“The fact that [local employers] are importing such a huge workforce, that is a crying shape when we have got such a high level of unemployment, so we were thinking about upskilling our students in those habits as well as opening their eyes to things that are available in the wider world” </a:t>
            </a:r>
          </a:p>
          <a:p>
            <a:r>
              <a:rPr lang="en-US" sz="3600" spc="-10" dirty="0">
                <a:solidFill>
                  <a:schemeClr val="tx1"/>
                </a:solidFill>
                <a:latin typeface="Raleway Medium" panose="020B0603030101060003" pitchFamily="34" charset="0"/>
                <a:ea typeface="Times New Roman" panose="02020603050405020304" pitchFamily="18" charset="0"/>
                <a:cs typeface="Calibri" panose="020F0502020204030204" pitchFamily="34" charset="0"/>
              </a:rPr>
              <a:t>(Primary deputy head)</a:t>
            </a:r>
            <a:endParaRPr lang="en-GB" sz="3600" dirty="0">
              <a:solidFill>
                <a:schemeClr val="tx1"/>
              </a:solidFill>
              <a:latin typeface="Raleway Medium" panose="020B0603030101060003"/>
            </a:endParaRPr>
          </a:p>
        </p:txBody>
      </p:sp>
    </p:spTree>
    <p:extLst>
      <p:ext uri="{BB962C8B-B14F-4D97-AF65-F5344CB8AC3E}">
        <p14:creationId xmlns:p14="http://schemas.microsoft.com/office/powerpoint/2010/main" val="428505790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25"/>
          <p:cNvSpPr/>
          <p:nvPr/>
        </p:nvSpPr>
        <p:spPr>
          <a:xfrm>
            <a:off x="533739" y="12045956"/>
            <a:ext cx="13388608" cy="57515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lgn="l">
              <a:defRPr sz="3500">
                <a:solidFill>
                  <a:srgbClr val="53585F"/>
                </a:solidFill>
                <a:latin typeface="Raleway Medium"/>
                <a:ea typeface="Raleway Medium"/>
                <a:cs typeface="Raleway Medium"/>
                <a:sym typeface="Raleway Medium"/>
              </a:defRPr>
            </a:lvl1pPr>
          </a:lstStyle>
          <a:p>
            <a:pPr lvl="0">
              <a:defRPr sz="1800">
                <a:solidFill>
                  <a:srgbClr val="000000"/>
                </a:solidFill>
              </a:defRPr>
            </a:pPr>
            <a:r>
              <a:rPr lang="en-GB" sz="2800" dirty="0">
                <a:latin typeface="Raleway Medium" panose="020B0603030101060003" pitchFamily="34" charset="0"/>
              </a:rPr>
              <a:t>DrJanet Hanson &amp; Professor Bill Lucas, Centre for Real-World Learning</a:t>
            </a:r>
          </a:p>
        </p:txBody>
      </p:sp>
      <p:sp>
        <p:nvSpPr>
          <p:cNvPr id="7" name="Shape 29"/>
          <p:cNvSpPr/>
          <p:nvPr/>
        </p:nvSpPr>
        <p:spPr>
          <a:xfrm>
            <a:off x="0" y="2046354"/>
            <a:ext cx="23803968" cy="2852703"/>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defRPr sz="9000">
                <a:solidFill>
                  <a:srgbClr val="53585F"/>
                </a:solidFill>
                <a:latin typeface="Raleway Light"/>
                <a:ea typeface="Raleway Light"/>
                <a:cs typeface="Raleway Light"/>
                <a:sym typeface="Raleway Light"/>
              </a:defRPr>
            </a:lvl1pPr>
          </a:lstStyle>
          <a:p>
            <a:pPr lvl="0">
              <a:defRPr sz="1800">
                <a:solidFill>
                  <a:srgbClr val="000000"/>
                </a:solidFill>
              </a:defRPr>
            </a:pPr>
            <a:r>
              <a:rPr lang="en-GB" sz="8800" dirty="0">
                <a:latin typeface="Raleway Medium" panose="020B0603030101060003" pitchFamily="34" charset="0"/>
              </a:rPr>
              <a:t>Develop teachers who value what engineers bring to the classroom</a:t>
            </a:r>
            <a:endParaRPr sz="8800" dirty="0">
              <a:latin typeface="Raleway Medium" panose="020B0603030101060003" pitchFamily="34" charset="0"/>
            </a:endParaRPr>
          </a:p>
        </p:txBody>
      </p:sp>
      <p:sp>
        <p:nvSpPr>
          <p:cNvPr id="8" name="Shape 30"/>
          <p:cNvSpPr/>
          <p:nvPr/>
        </p:nvSpPr>
        <p:spPr>
          <a:xfrm>
            <a:off x="2664466" y="6899603"/>
            <a:ext cx="18475036" cy="975266"/>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p>
            <a:pPr marL="685800" indent="-685800" algn="l">
              <a:buFont typeface="Arial" panose="020B0604020202020204" pitchFamily="34" charset="0"/>
              <a:buChar char="•"/>
            </a:pPr>
            <a:endParaRPr lang="en-GB" sz="5400" dirty="0">
              <a:solidFill>
                <a:schemeClr val="bg1"/>
              </a:solidFill>
              <a:latin typeface="Raleway SemiBold"/>
            </a:endParaRPr>
          </a:p>
        </p:txBody>
      </p:sp>
      <p:sp>
        <p:nvSpPr>
          <p:cNvPr id="2" name="Rectangle 1">
            <a:extLst>
              <a:ext uri="{FF2B5EF4-FFF2-40B4-BE49-F238E27FC236}">
                <a16:creationId xmlns:a16="http://schemas.microsoft.com/office/drawing/2014/main" id="{0EFBE840-2C4A-4299-8CA3-FC675BBB0FDB}"/>
              </a:ext>
            </a:extLst>
          </p:cNvPr>
          <p:cNvSpPr/>
          <p:nvPr/>
        </p:nvSpPr>
        <p:spPr>
          <a:xfrm>
            <a:off x="2445209" y="4759702"/>
            <a:ext cx="19493582" cy="6863417"/>
          </a:xfrm>
          <a:prstGeom prst="rect">
            <a:avLst/>
          </a:prstGeom>
        </p:spPr>
        <p:txBody>
          <a:bodyPr wrap="square">
            <a:spAutoFit/>
          </a:bodyPr>
          <a:lstStyle/>
          <a:p>
            <a:pPr marL="571500" lvl="0" indent="-571500" algn="l">
              <a:buFont typeface="Arial" panose="020B0604020202020204" pitchFamily="34" charset="0"/>
              <a:buChar char="•"/>
            </a:pPr>
            <a:r>
              <a:rPr lang="en-US" sz="4400" dirty="0">
                <a:solidFill>
                  <a:schemeClr val="bg1"/>
                </a:solidFill>
                <a:latin typeface="Raleway Medium" panose="020B0603030101060003"/>
                <a:ea typeface="Helvetica Neue"/>
                <a:cs typeface="Helvetica Neue"/>
                <a:sym typeface="Helvetica Neue"/>
              </a:rPr>
              <a:t>Model the desired pedagogy to teachers</a:t>
            </a:r>
            <a:endParaRPr lang="en-GB" sz="4400" dirty="0">
              <a:solidFill>
                <a:schemeClr val="bg1"/>
              </a:solidFill>
              <a:latin typeface="Raleway Medium" panose="020B0603030101060003"/>
              <a:ea typeface="Helvetica Neue"/>
              <a:cs typeface="Helvetica Neue"/>
              <a:sym typeface="Helvetica Neue"/>
            </a:endParaRPr>
          </a:p>
          <a:p>
            <a:pPr marL="571500" lvl="0" indent="-571500" algn="l">
              <a:buFont typeface="Arial" panose="020B0604020202020204" pitchFamily="34" charset="0"/>
              <a:buChar char="•"/>
            </a:pPr>
            <a:r>
              <a:rPr lang="en-US" sz="4400" dirty="0">
                <a:solidFill>
                  <a:schemeClr val="bg1"/>
                </a:solidFill>
                <a:latin typeface="Raleway Medium" panose="020B0603030101060003"/>
                <a:ea typeface="Helvetica Neue"/>
                <a:cs typeface="Helvetica Neue"/>
                <a:sym typeface="Helvetica Neue"/>
              </a:rPr>
              <a:t>Encourage teachers to make small steps of change to link new pedagogy to existing approaches, and collect evidence of the change </a:t>
            </a:r>
            <a:endParaRPr lang="en-GB" sz="4400" dirty="0">
              <a:solidFill>
                <a:schemeClr val="bg1"/>
              </a:solidFill>
              <a:latin typeface="Raleway Medium" panose="020B0603030101060003"/>
              <a:ea typeface="Helvetica Neue"/>
              <a:cs typeface="Helvetica Neue"/>
              <a:sym typeface="Helvetica Neue"/>
            </a:endParaRPr>
          </a:p>
          <a:p>
            <a:pPr marL="571500" lvl="0" indent="-571500" algn="l">
              <a:buFont typeface="Arial" panose="020B0604020202020204" pitchFamily="34" charset="0"/>
              <a:buChar char="•"/>
            </a:pPr>
            <a:r>
              <a:rPr lang="en-US" sz="4400" dirty="0">
                <a:solidFill>
                  <a:schemeClr val="bg1"/>
                </a:solidFill>
                <a:latin typeface="Raleway Medium" panose="020B0603030101060003"/>
                <a:ea typeface="Helvetica Neue"/>
                <a:cs typeface="Helvetica Neue"/>
                <a:sym typeface="Helvetica Neue"/>
              </a:rPr>
              <a:t>Use internal staff expertise to share best practice</a:t>
            </a:r>
            <a:endParaRPr lang="en-GB" sz="4400" dirty="0">
              <a:solidFill>
                <a:schemeClr val="bg1"/>
              </a:solidFill>
              <a:latin typeface="Raleway Medium" panose="020B0603030101060003"/>
              <a:ea typeface="Helvetica Neue"/>
              <a:cs typeface="Helvetica Neue"/>
              <a:sym typeface="Helvetica Neue"/>
            </a:endParaRPr>
          </a:p>
          <a:p>
            <a:pPr marL="571500" lvl="0" indent="-571500" algn="l">
              <a:buFont typeface="Arial" panose="020B0604020202020204" pitchFamily="34" charset="0"/>
              <a:buChar char="•"/>
            </a:pPr>
            <a:r>
              <a:rPr lang="en-US" sz="4400" dirty="0">
                <a:solidFill>
                  <a:schemeClr val="bg1"/>
                </a:solidFill>
                <a:latin typeface="Raleway Medium" panose="020B0603030101060003"/>
                <a:ea typeface="Helvetica Neue"/>
                <a:cs typeface="Helvetica Neue"/>
                <a:sym typeface="Helvetica Neue"/>
              </a:rPr>
              <a:t>Offer teachers stimulating challenges</a:t>
            </a:r>
            <a:endParaRPr lang="en-GB" sz="4400" dirty="0">
              <a:solidFill>
                <a:schemeClr val="bg1"/>
              </a:solidFill>
              <a:latin typeface="Raleway Medium" panose="020B0603030101060003"/>
              <a:ea typeface="Helvetica Neue"/>
              <a:cs typeface="Helvetica Neue"/>
              <a:sym typeface="Helvetica Neue"/>
            </a:endParaRPr>
          </a:p>
          <a:p>
            <a:pPr marL="571500" lvl="0" indent="-571500" algn="l">
              <a:buFont typeface="Arial" panose="020B0604020202020204" pitchFamily="34" charset="0"/>
              <a:buChar char="•"/>
            </a:pPr>
            <a:r>
              <a:rPr lang="en-US" sz="4400" dirty="0">
                <a:solidFill>
                  <a:schemeClr val="bg1"/>
                </a:solidFill>
                <a:latin typeface="Raleway Medium" panose="020B0603030101060003"/>
                <a:ea typeface="Helvetica Neue"/>
                <a:cs typeface="Helvetica Neue"/>
                <a:sym typeface="Helvetica Neue"/>
              </a:rPr>
              <a:t>Trust teachers to take risks</a:t>
            </a:r>
          </a:p>
          <a:p>
            <a:pPr marL="571500" lvl="0" indent="-571500" algn="l">
              <a:buFont typeface="Arial" panose="020B0604020202020204" pitchFamily="34" charset="0"/>
              <a:buChar char="•"/>
            </a:pPr>
            <a:r>
              <a:rPr lang="en-US" sz="4400" dirty="0">
                <a:solidFill>
                  <a:schemeClr val="bg1"/>
                </a:solidFill>
                <a:latin typeface="Raleway Medium" panose="020B0603030101060003"/>
                <a:ea typeface="Helvetica Neue"/>
                <a:cs typeface="Helvetica Neue"/>
                <a:sym typeface="Helvetica Neue"/>
              </a:rPr>
              <a:t>Understand the desired practice, start it off and then hand to others to embed</a:t>
            </a:r>
            <a:endParaRPr lang="en-GB" sz="4400" dirty="0">
              <a:solidFill>
                <a:schemeClr val="bg1"/>
              </a:solidFill>
              <a:latin typeface="Raleway Medium" panose="020B0603030101060003"/>
              <a:ea typeface="Helvetica Neue"/>
              <a:cs typeface="Helvetica Neue"/>
              <a:sym typeface="Helvetica Neue"/>
            </a:endParaRPr>
          </a:p>
          <a:p>
            <a:pPr marL="571500" lvl="0" indent="-571500" algn="l">
              <a:buFont typeface="Arial" panose="020B0604020202020204" pitchFamily="34" charset="0"/>
              <a:buChar char="•"/>
            </a:pPr>
            <a:r>
              <a:rPr lang="en-US" sz="4400" dirty="0">
                <a:solidFill>
                  <a:schemeClr val="bg1"/>
                </a:solidFill>
                <a:latin typeface="Raleway Medium" panose="020B0603030101060003"/>
                <a:ea typeface="Helvetica Neue"/>
                <a:cs typeface="Helvetica Neue"/>
                <a:sym typeface="Helvetica Neue"/>
              </a:rPr>
              <a:t>Build on teachers’ existing skill sets </a:t>
            </a:r>
            <a:endParaRPr lang="en-GB" sz="4400" dirty="0">
              <a:solidFill>
                <a:schemeClr val="bg1"/>
              </a:solidFill>
              <a:latin typeface="Raleway Medium" panose="020B0603030101060003"/>
              <a:ea typeface="Helvetica Neue"/>
              <a:cs typeface="Helvetica Neue"/>
              <a:sym typeface="Helvetica Neue"/>
            </a:endParaRPr>
          </a:p>
          <a:p>
            <a:pPr marL="571500" lvl="0" indent="-571500" algn="l">
              <a:buFont typeface="Arial" panose="020B0604020202020204" pitchFamily="34" charset="0"/>
              <a:buChar char="•"/>
            </a:pPr>
            <a:r>
              <a:rPr lang="en-US" sz="4400" dirty="0">
                <a:solidFill>
                  <a:schemeClr val="bg1"/>
                </a:solidFill>
                <a:latin typeface="Raleway Medium" panose="020B0603030101060003"/>
                <a:ea typeface="Helvetica Neue"/>
                <a:cs typeface="Helvetica Neue"/>
                <a:sym typeface="Helvetica Neue"/>
              </a:rPr>
              <a:t>Personally participate in teacher professional development</a:t>
            </a:r>
            <a:endParaRPr lang="en-GB" sz="4400" dirty="0">
              <a:solidFill>
                <a:schemeClr val="bg1"/>
              </a:solidFill>
              <a:latin typeface="Raleway Medium" panose="020B0603030101060003"/>
              <a:ea typeface="Helvetica Neue"/>
              <a:cs typeface="Helvetica Neue"/>
              <a:sym typeface="Helvetica Neue"/>
            </a:endParaRPr>
          </a:p>
        </p:txBody>
      </p:sp>
      <p:sp>
        <p:nvSpPr>
          <p:cNvPr id="9" name="Speech Bubble: Rectangle with Corners Rounded 8">
            <a:extLst>
              <a:ext uri="{FF2B5EF4-FFF2-40B4-BE49-F238E27FC236}">
                <a16:creationId xmlns:a16="http://schemas.microsoft.com/office/drawing/2014/main" id="{99E26B36-5B4A-4571-AF31-10CF2A157777}"/>
              </a:ext>
            </a:extLst>
          </p:cNvPr>
          <p:cNvSpPr/>
          <p:nvPr/>
        </p:nvSpPr>
        <p:spPr>
          <a:xfrm>
            <a:off x="14640482" y="230757"/>
            <a:ext cx="9382743" cy="6668846"/>
          </a:xfrm>
          <a:prstGeom prst="wedgeRoundRectCallout">
            <a:avLst>
              <a:gd name="adj1" fmla="val -79348"/>
              <a:gd name="adj2" fmla="val 24318"/>
              <a:gd name="adj3" fmla="val 16667"/>
            </a:avLst>
          </a:prstGeom>
          <a:solidFill>
            <a:srgbClr val="6B275C"/>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lvl="0" indent="0" defTabSz="457200" eaLnBrk="1" fontAlgn="auto" latinLnBrk="0" hangingPunct="1">
              <a:lnSpc>
                <a:spcPct val="117999"/>
              </a:lnSpc>
              <a:spcBef>
                <a:spcPts val="0"/>
              </a:spcBef>
              <a:spcAft>
                <a:spcPts val="0"/>
              </a:spcAft>
              <a:buClrTx/>
              <a:buSzTx/>
              <a:buFontTx/>
              <a:buNone/>
              <a:tabLst/>
              <a:defRPr/>
            </a:pPr>
            <a:r>
              <a:rPr lang="en-GB" sz="3600" i="1" dirty="0">
                <a:latin typeface="Raleway Medium" panose="020B0603030101060003"/>
                <a:ea typeface="Helvetica Neue"/>
                <a:cs typeface="Helvetica Neue"/>
                <a:sym typeface="Helvetica Neue"/>
              </a:rPr>
              <a:t>“So I would model something, and then I would verbalise how that was something that she was already doing. So she didn’t have to have that specialist knowledge. We did get engineers to come in with the specialist knowledge, as well, but I was able to verbalise and model for her” </a:t>
            </a:r>
            <a:r>
              <a:rPr lang="en-GB" sz="3600" dirty="0">
                <a:latin typeface="Raleway Medium" panose="020B0603030101060003"/>
                <a:ea typeface="Helvetica Neue"/>
                <a:cs typeface="Helvetica Neue"/>
                <a:sym typeface="Helvetica Neue"/>
              </a:rPr>
              <a:t>(Primary engineering project lead teacher)</a:t>
            </a:r>
            <a:endParaRPr lang="en-US" sz="3600" dirty="0">
              <a:latin typeface="Raleway Medium" panose="020B0603030101060003"/>
              <a:ea typeface="Helvetica Neue"/>
              <a:cs typeface="Helvetica Neue"/>
              <a:sym typeface="Helvetica Neue"/>
            </a:endParaRPr>
          </a:p>
        </p:txBody>
      </p:sp>
      <p:sp>
        <p:nvSpPr>
          <p:cNvPr id="10" name="Speech Bubble: Rectangle with Corners Rounded 9">
            <a:extLst>
              <a:ext uri="{FF2B5EF4-FFF2-40B4-BE49-F238E27FC236}">
                <a16:creationId xmlns:a16="http://schemas.microsoft.com/office/drawing/2014/main" id="{50D036FC-71B6-4111-9F3D-49E9B38CB8D3}"/>
              </a:ext>
            </a:extLst>
          </p:cNvPr>
          <p:cNvSpPr/>
          <p:nvPr/>
        </p:nvSpPr>
        <p:spPr>
          <a:xfrm>
            <a:off x="0" y="5499707"/>
            <a:ext cx="9382743" cy="5945598"/>
          </a:xfrm>
          <a:prstGeom prst="wedgeRoundRectCallout">
            <a:avLst>
              <a:gd name="adj1" fmla="val 77576"/>
              <a:gd name="adj2" fmla="val -42197"/>
              <a:gd name="adj3" fmla="val 16667"/>
            </a:avLst>
          </a:prstGeom>
          <a:solidFill>
            <a:srgbClr val="6B275C"/>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lvl="0" indent="0" defTabSz="457200" eaLnBrk="1" fontAlgn="auto" latinLnBrk="0" hangingPunct="1">
              <a:lnSpc>
                <a:spcPct val="117999"/>
              </a:lnSpc>
              <a:spcBef>
                <a:spcPts val="0"/>
              </a:spcBef>
              <a:spcAft>
                <a:spcPts val="0"/>
              </a:spcAft>
              <a:buClrTx/>
              <a:buSzTx/>
              <a:buFontTx/>
              <a:buNone/>
              <a:tabLst/>
              <a:defRPr/>
            </a:pPr>
            <a:r>
              <a:rPr lang="en-GB" sz="3600" i="1" dirty="0">
                <a:latin typeface="Raleway Medium" panose="020B0603030101060003"/>
                <a:ea typeface="Helvetica Neue"/>
                <a:cs typeface="Helvetica Neue"/>
                <a:sym typeface="Helvetica Neue"/>
              </a:rPr>
              <a:t>“It wasn't that teachers were suddenly freed up and became really creative, I had to go through another cycle of that and then once people realised that their pay was based on the research they were doing, as opposed to GCSE grades that pupils got, that enabled me in the second year to do it again” </a:t>
            </a:r>
            <a:r>
              <a:rPr lang="en-GB" sz="3600" dirty="0">
                <a:latin typeface="Raleway Medium" panose="020B0603030101060003"/>
                <a:ea typeface="Helvetica Neue"/>
                <a:cs typeface="Helvetica Neue"/>
                <a:sym typeface="Helvetica Neue"/>
              </a:rPr>
              <a:t>(Secondary head)</a:t>
            </a:r>
            <a:endParaRPr lang="en-US" sz="3600" dirty="0">
              <a:latin typeface="Raleway Medium" panose="020B0603030101060003"/>
              <a:ea typeface="Helvetica Neue"/>
              <a:cs typeface="Helvetica Neue"/>
              <a:sym typeface="Helvetica Neue"/>
            </a:endParaRPr>
          </a:p>
        </p:txBody>
      </p:sp>
    </p:spTree>
    <p:extLst>
      <p:ext uri="{BB962C8B-B14F-4D97-AF65-F5344CB8AC3E}">
        <p14:creationId xmlns:p14="http://schemas.microsoft.com/office/powerpoint/2010/main" val="75532958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25"/>
          <p:cNvSpPr/>
          <p:nvPr/>
        </p:nvSpPr>
        <p:spPr>
          <a:xfrm>
            <a:off x="533739" y="12045956"/>
            <a:ext cx="13388608" cy="57515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lgn="l">
              <a:defRPr sz="3500">
                <a:solidFill>
                  <a:srgbClr val="53585F"/>
                </a:solidFill>
                <a:latin typeface="Raleway Medium"/>
                <a:ea typeface="Raleway Medium"/>
                <a:cs typeface="Raleway Medium"/>
                <a:sym typeface="Raleway Medium"/>
              </a:defRPr>
            </a:lvl1pPr>
          </a:lstStyle>
          <a:p>
            <a:pPr lvl="0">
              <a:defRPr sz="1800">
                <a:solidFill>
                  <a:srgbClr val="000000"/>
                </a:solidFill>
              </a:defRPr>
            </a:pPr>
            <a:r>
              <a:rPr lang="en-GB" sz="2800" dirty="0" err="1">
                <a:latin typeface="Raleway Medium" panose="020B0603030101060003" pitchFamily="34" charset="0"/>
              </a:rPr>
              <a:t>DrJanet</a:t>
            </a:r>
            <a:r>
              <a:rPr lang="en-GB" sz="2800" dirty="0">
                <a:latin typeface="Raleway Medium" panose="020B0603030101060003" pitchFamily="34" charset="0"/>
              </a:rPr>
              <a:t> Hanson &amp; Professor Bill Lucas, Centre for Real-World Learning</a:t>
            </a:r>
          </a:p>
        </p:txBody>
      </p:sp>
      <p:sp>
        <p:nvSpPr>
          <p:cNvPr id="7" name="Shape 29"/>
          <p:cNvSpPr/>
          <p:nvPr/>
        </p:nvSpPr>
        <p:spPr>
          <a:xfrm>
            <a:off x="0" y="2015576"/>
            <a:ext cx="23803968" cy="2914258"/>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defRPr sz="9000">
                <a:solidFill>
                  <a:srgbClr val="53585F"/>
                </a:solidFill>
                <a:latin typeface="Raleway Light"/>
                <a:ea typeface="Raleway Light"/>
                <a:cs typeface="Raleway Light"/>
                <a:sym typeface="Raleway Light"/>
              </a:defRPr>
            </a:lvl1pPr>
          </a:lstStyle>
          <a:p>
            <a:pPr lvl="0">
              <a:defRPr sz="1800">
                <a:solidFill>
                  <a:srgbClr val="000000"/>
                </a:solidFill>
              </a:defRPr>
            </a:pPr>
            <a:r>
              <a:rPr lang="en-GB" sz="9000" dirty="0">
                <a:latin typeface="Raleway Medium" panose="020B0603030101060003" pitchFamily="34" charset="0"/>
              </a:rPr>
              <a:t>Re-design &amp; re-align strategies to involve engineers</a:t>
            </a:r>
            <a:endParaRPr sz="9000" dirty="0">
              <a:latin typeface="Raleway Medium" panose="020B0603030101060003" pitchFamily="34" charset="0"/>
            </a:endParaRPr>
          </a:p>
        </p:txBody>
      </p:sp>
      <p:sp>
        <p:nvSpPr>
          <p:cNvPr id="8" name="Shape 30"/>
          <p:cNvSpPr/>
          <p:nvPr/>
        </p:nvSpPr>
        <p:spPr>
          <a:xfrm>
            <a:off x="1755146" y="5484188"/>
            <a:ext cx="19672294" cy="5314916"/>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p>
            <a:pPr marL="571500" lvl="0" indent="-571500" algn="l">
              <a:buFont typeface="Arial" panose="020B0604020202020204" pitchFamily="34" charset="0"/>
              <a:buChar char="•"/>
            </a:pPr>
            <a:r>
              <a:rPr lang="en-GB" sz="4800" dirty="0">
                <a:solidFill>
                  <a:schemeClr val="bg1"/>
                </a:solidFill>
                <a:latin typeface="Raleway Medium" panose="020B0603030101060003"/>
              </a:rPr>
              <a:t>Al</a:t>
            </a:r>
            <a:r>
              <a:rPr lang="en-US" sz="4800" dirty="0">
                <a:solidFill>
                  <a:schemeClr val="bg1"/>
                </a:solidFill>
                <a:latin typeface="Raleway Medium" panose="020B0603030101060003"/>
                <a:ea typeface="Helvetica Neue"/>
                <a:cs typeface="Helvetica Neue"/>
                <a:sym typeface="Helvetica Neue"/>
              </a:rPr>
              <a:t>ign rationale for engineering to the school ethos</a:t>
            </a:r>
            <a:endParaRPr lang="en-GB" sz="4800" dirty="0">
              <a:solidFill>
                <a:schemeClr val="bg1"/>
              </a:solidFill>
              <a:latin typeface="Raleway Medium" panose="020B0603030101060003"/>
              <a:ea typeface="Helvetica Neue"/>
              <a:cs typeface="Helvetica Neue"/>
              <a:sym typeface="Helvetica Neue"/>
            </a:endParaRPr>
          </a:p>
          <a:p>
            <a:pPr marL="571500" lvl="0" indent="-571500" algn="l">
              <a:buFont typeface="Arial" panose="020B0604020202020204" pitchFamily="34" charset="0"/>
              <a:buChar char="•"/>
            </a:pPr>
            <a:r>
              <a:rPr lang="en-US" sz="4800" dirty="0">
                <a:solidFill>
                  <a:schemeClr val="bg1"/>
                </a:solidFill>
                <a:latin typeface="Raleway Medium" panose="020B0603030101060003"/>
                <a:ea typeface="Helvetica Neue"/>
                <a:cs typeface="Helvetica Neue"/>
                <a:sym typeface="Helvetica Neue"/>
              </a:rPr>
              <a:t>Align desired curriculum change to school ethos and learning habits</a:t>
            </a:r>
            <a:endParaRPr lang="en-GB" sz="4800" dirty="0">
              <a:solidFill>
                <a:schemeClr val="bg1"/>
              </a:solidFill>
              <a:latin typeface="Raleway Medium" panose="020B0603030101060003"/>
              <a:ea typeface="Helvetica Neue"/>
              <a:cs typeface="Helvetica Neue"/>
              <a:sym typeface="Helvetica Neue"/>
            </a:endParaRPr>
          </a:p>
          <a:p>
            <a:pPr marL="571500" lvl="0" indent="-571500" algn="l">
              <a:buFont typeface="Arial" panose="020B0604020202020204" pitchFamily="34" charset="0"/>
              <a:buChar char="•"/>
            </a:pPr>
            <a:r>
              <a:rPr lang="en-US" sz="4800" dirty="0">
                <a:solidFill>
                  <a:schemeClr val="bg1"/>
                </a:solidFill>
                <a:latin typeface="Raleway Medium" panose="020B0603030101060003"/>
                <a:ea typeface="Helvetica Neue"/>
                <a:cs typeface="Helvetica Neue"/>
                <a:sym typeface="Helvetica Neue"/>
              </a:rPr>
              <a:t>Encourage and direct employer involvement to meet school needs</a:t>
            </a:r>
            <a:endParaRPr lang="en-GB" sz="4800" dirty="0">
              <a:solidFill>
                <a:schemeClr val="bg1"/>
              </a:solidFill>
              <a:latin typeface="Raleway Medium" panose="020B0603030101060003"/>
              <a:ea typeface="Helvetica Neue"/>
              <a:cs typeface="Helvetica Neue"/>
              <a:sym typeface="Helvetica Neue"/>
            </a:endParaRPr>
          </a:p>
          <a:p>
            <a:pPr marL="571500" lvl="0" indent="-571500" algn="l">
              <a:buFont typeface="Arial" panose="020B0604020202020204" pitchFamily="34" charset="0"/>
              <a:buChar char="•"/>
            </a:pPr>
            <a:r>
              <a:rPr lang="en-US" sz="4800" dirty="0">
                <a:solidFill>
                  <a:schemeClr val="bg1"/>
                </a:solidFill>
                <a:latin typeface="Raleway Medium" panose="020B0603030101060003"/>
                <a:ea typeface="Helvetica Neue"/>
                <a:cs typeface="Helvetica Neue"/>
                <a:sym typeface="Helvetica Neue"/>
              </a:rPr>
              <a:t>Expand the range of engineering-focused extra-curricular activities</a:t>
            </a:r>
            <a:endParaRPr lang="en-GB" sz="4800" dirty="0">
              <a:solidFill>
                <a:schemeClr val="bg1"/>
              </a:solidFill>
              <a:latin typeface="Raleway Medium" panose="020B0603030101060003"/>
              <a:ea typeface="Helvetica Neue"/>
              <a:cs typeface="Helvetica Neue"/>
              <a:sym typeface="Helvetica Neue"/>
            </a:endParaRPr>
          </a:p>
          <a:p>
            <a:pPr marL="571500" lvl="0" indent="-571500" algn="l">
              <a:buFont typeface="Arial" panose="020B0604020202020204" pitchFamily="34" charset="0"/>
              <a:buChar char="•"/>
            </a:pPr>
            <a:r>
              <a:rPr lang="en-US" sz="4800" dirty="0">
                <a:solidFill>
                  <a:schemeClr val="bg1"/>
                </a:solidFill>
                <a:latin typeface="Raleway Medium" panose="020B0603030101060003"/>
                <a:ea typeface="Helvetica Neue"/>
                <a:cs typeface="Helvetica Neue"/>
                <a:sym typeface="Helvetica Neue"/>
              </a:rPr>
              <a:t>Invite governors in to experience the changes in the classroom</a:t>
            </a:r>
            <a:endParaRPr lang="en-GB" sz="4800" dirty="0">
              <a:solidFill>
                <a:schemeClr val="bg1"/>
              </a:solidFill>
              <a:latin typeface="Raleway Medium" panose="020B0603030101060003"/>
              <a:ea typeface="Helvetica Neue"/>
              <a:cs typeface="Helvetica Neue"/>
              <a:sym typeface="Helvetica Neue"/>
            </a:endParaRPr>
          </a:p>
          <a:p>
            <a:pPr marL="571500" lvl="0" indent="-571500" algn="l">
              <a:buFont typeface="Arial" panose="020B0604020202020204" pitchFamily="34" charset="0"/>
              <a:buChar char="•"/>
            </a:pPr>
            <a:r>
              <a:rPr lang="en-US" sz="4800" dirty="0">
                <a:solidFill>
                  <a:schemeClr val="bg1"/>
                </a:solidFill>
                <a:latin typeface="Raleway Medium" panose="020B0603030101060003"/>
                <a:ea typeface="Helvetica Neue"/>
                <a:cs typeface="Helvetica Neue"/>
                <a:sym typeface="Helvetica Neue"/>
              </a:rPr>
              <a:t>Engage parents using varied strategies</a:t>
            </a:r>
            <a:endParaRPr lang="en-GB" sz="4800" dirty="0">
              <a:solidFill>
                <a:schemeClr val="bg1"/>
              </a:solidFill>
              <a:latin typeface="Raleway Medium" panose="020B0603030101060003"/>
              <a:ea typeface="Helvetica Neue"/>
              <a:cs typeface="Helvetica Neue"/>
              <a:sym typeface="Helvetica Neue"/>
            </a:endParaRPr>
          </a:p>
          <a:p>
            <a:pPr marL="571500" lvl="0" indent="-571500" algn="l">
              <a:buFont typeface="Arial" panose="020B0604020202020204" pitchFamily="34" charset="0"/>
              <a:buChar char="•"/>
            </a:pPr>
            <a:r>
              <a:rPr lang="en-US" sz="4800" dirty="0">
                <a:solidFill>
                  <a:schemeClr val="bg1"/>
                </a:solidFill>
                <a:latin typeface="Raleway Medium" panose="020B0603030101060003"/>
                <a:ea typeface="Helvetica Neue"/>
                <a:cs typeface="Helvetica Neue"/>
                <a:sym typeface="Helvetica Neue"/>
              </a:rPr>
              <a:t>Create a curriculum for teachers to use and adapt to their subjects</a:t>
            </a:r>
            <a:r>
              <a:rPr lang="en-GB" sz="4800" dirty="0">
                <a:solidFill>
                  <a:schemeClr val="bg1"/>
                </a:solidFill>
                <a:latin typeface="Raleway Medium" panose="020B0603030101060003"/>
              </a:rPr>
              <a:t> </a:t>
            </a:r>
          </a:p>
        </p:txBody>
      </p:sp>
      <p:sp>
        <p:nvSpPr>
          <p:cNvPr id="6" name="Speech Bubble: Rectangle with Corners Rounded 5">
            <a:extLst>
              <a:ext uri="{FF2B5EF4-FFF2-40B4-BE49-F238E27FC236}">
                <a16:creationId xmlns:a16="http://schemas.microsoft.com/office/drawing/2014/main" id="{B29C902F-F3FE-491C-8ECF-C50B94C8034C}"/>
              </a:ext>
            </a:extLst>
          </p:cNvPr>
          <p:cNvSpPr/>
          <p:nvPr/>
        </p:nvSpPr>
        <p:spPr>
          <a:xfrm>
            <a:off x="580032" y="787716"/>
            <a:ext cx="9382743" cy="8838589"/>
          </a:xfrm>
          <a:prstGeom prst="wedgeRoundRectCallout">
            <a:avLst>
              <a:gd name="adj1" fmla="val 68721"/>
              <a:gd name="adj2" fmla="val 25645"/>
              <a:gd name="adj3" fmla="val 16667"/>
            </a:avLst>
          </a:prstGeom>
          <a:solidFill>
            <a:srgbClr val="6B275C"/>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lvl="0" indent="0" defTabSz="457200" eaLnBrk="1" fontAlgn="auto" latinLnBrk="0" hangingPunct="1">
              <a:lnSpc>
                <a:spcPct val="117999"/>
              </a:lnSpc>
              <a:spcBef>
                <a:spcPts val="0"/>
              </a:spcBef>
              <a:spcAft>
                <a:spcPts val="0"/>
              </a:spcAft>
              <a:buClrTx/>
              <a:buSzTx/>
              <a:buFontTx/>
              <a:buNone/>
              <a:tabLst/>
              <a:defRPr/>
            </a:pPr>
            <a:r>
              <a:rPr lang="en-GB" sz="3600" i="1" dirty="0">
                <a:solidFill>
                  <a:schemeClr val="tx1"/>
                </a:solidFill>
                <a:latin typeface="Raleway Medium" panose="020B0603030101060003" pitchFamily="34" charset="0"/>
              </a:rPr>
              <a:t>“</a:t>
            </a:r>
            <a:r>
              <a:rPr lang="en-US" sz="3600" i="1" dirty="0">
                <a:solidFill>
                  <a:schemeClr val="tx1"/>
                </a:solidFill>
                <a:latin typeface="Raleway Medium" panose="020B0603030101060003" pitchFamily="34" charset="0"/>
              </a:rPr>
              <a:t>Employers have said to me that there's nothing more frustrating than when they want to work with a school, they will be asked to come into the school and say ‘what do you want us to do?’ and the school says ‘well we're not bothered, can you just come in’. They actually want that direction, to be told ‘we are currently doing learning outcome two on materials, can you come in and do a session on metallurgy?”  </a:t>
            </a:r>
            <a:r>
              <a:rPr lang="en-US" sz="3600" dirty="0">
                <a:solidFill>
                  <a:schemeClr val="tx1"/>
                </a:solidFill>
                <a:latin typeface="Raleway Medium" panose="020B0603030101060003" pitchFamily="34" charset="0"/>
              </a:rPr>
              <a:t>(UTC Principal)</a:t>
            </a:r>
            <a:endParaRPr lang="en-GB" sz="3600" dirty="0">
              <a:solidFill>
                <a:schemeClr val="tx1"/>
              </a:solidFill>
              <a:latin typeface="Raleway Medium" panose="020B0603030101060003" pitchFamily="34" charset="0"/>
            </a:endParaRPr>
          </a:p>
        </p:txBody>
      </p:sp>
    </p:spTree>
    <p:extLst>
      <p:ext uri="{BB962C8B-B14F-4D97-AF65-F5344CB8AC3E}">
        <p14:creationId xmlns:p14="http://schemas.microsoft.com/office/powerpoint/2010/main" val="3426859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25"/>
          <p:cNvSpPr/>
          <p:nvPr/>
        </p:nvSpPr>
        <p:spPr>
          <a:xfrm>
            <a:off x="533739" y="12045956"/>
            <a:ext cx="13388608" cy="57515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lgn="l">
              <a:defRPr sz="3500">
                <a:solidFill>
                  <a:srgbClr val="53585F"/>
                </a:solidFill>
                <a:latin typeface="Raleway Medium"/>
                <a:ea typeface="Raleway Medium"/>
                <a:cs typeface="Raleway Medium"/>
                <a:sym typeface="Raleway Medium"/>
              </a:defRPr>
            </a:lvl1pPr>
          </a:lstStyle>
          <a:p>
            <a:pPr lvl="0">
              <a:defRPr sz="1800">
                <a:solidFill>
                  <a:srgbClr val="000000"/>
                </a:solidFill>
              </a:defRPr>
            </a:pPr>
            <a:r>
              <a:rPr lang="en-GB" sz="2800" dirty="0">
                <a:latin typeface="Raleway Medium" panose="020B0603030101060003" pitchFamily="34" charset="0"/>
              </a:rPr>
              <a:t>DrJanet Hanson &amp; Professor Bill Lucas, Centre for Real-World Learning</a:t>
            </a:r>
          </a:p>
        </p:txBody>
      </p:sp>
      <p:sp>
        <p:nvSpPr>
          <p:cNvPr id="7" name="Shape 29"/>
          <p:cNvSpPr/>
          <p:nvPr/>
        </p:nvSpPr>
        <p:spPr>
          <a:xfrm>
            <a:off x="0" y="2015576"/>
            <a:ext cx="23803968" cy="2914258"/>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defRPr sz="9000">
                <a:solidFill>
                  <a:srgbClr val="53585F"/>
                </a:solidFill>
                <a:latin typeface="Raleway Light"/>
                <a:ea typeface="Raleway Light"/>
                <a:cs typeface="Raleway Light"/>
                <a:sym typeface="Raleway Light"/>
              </a:defRPr>
            </a:lvl1pPr>
          </a:lstStyle>
          <a:p>
            <a:pPr lvl="0">
              <a:defRPr sz="1800">
                <a:solidFill>
                  <a:srgbClr val="000000"/>
                </a:solidFill>
              </a:defRPr>
            </a:pPr>
            <a:r>
              <a:rPr lang="en-GB" sz="9000" dirty="0">
                <a:latin typeface="Raleway Medium" panose="020B0603030101060003" pitchFamily="34" charset="0"/>
              </a:rPr>
              <a:t>Manage teaching &amp; learning to incorporate engineers</a:t>
            </a:r>
            <a:endParaRPr sz="9000" dirty="0">
              <a:latin typeface="Raleway Medium" panose="020B0603030101060003" pitchFamily="34" charset="0"/>
            </a:endParaRPr>
          </a:p>
        </p:txBody>
      </p:sp>
      <p:sp>
        <p:nvSpPr>
          <p:cNvPr id="2" name="Rectangle 1">
            <a:extLst>
              <a:ext uri="{FF2B5EF4-FFF2-40B4-BE49-F238E27FC236}">
                <a16:creationId xmlns:a16="http://schemas.microsoft.com/office/drawing/2014/main" id="{C03CAA17-75EE-490C-813A-FB9D9B9A8CF5}"/>
              </a:ext>
            </a:extLst>
          </p:cNvPr>
          <p:cNvSpPr/>
          <p:nvPr/>
        </p:nvSpPr>
        <p:spPr>
          <a:xfrm>
            <a:off x="2389239" y="4791848"/>
            <a:ext cx="19652717" cy="5262979"/>
          </a:xfrm>
          <a:prstGeom prst="rect">
            <a:avLst/>
          </a:prstGeom>
        </p:spPr>
        <p:txBody>
          <a:bodyPr wrap="square">
            <a:spAutoFit/>
          </a:bodyPr>
          <a:lstStyle/>
          <a:p>
            <a:pPr marL="685800" lvl="0" indent="-685800" algn="l">
              <a:buFont typeface="Arial" panose="020B0604020202020204" pitchFamily="34" charset="0"/>
              <a:buChar char="•"/>
            </a:pPr>
            <a:r>
              <a:rPr lang="en-US" sz="4800" dirty="0">
                <a:solidFill>
                  <a:schemeClr val="bg1"/>
                </a:solidFill>
                <a:latin typeface="Raleway Medium" panose="020B0603030101060003"/>
                <a:ea typeface="Helvetica Neue"/>
                <a:cs typeface="Helvetica Neue"/>
                <a:sym typeface="Helvetica Neue"/>
              </a:rPr>
              <a:t>Increase flexibility within the timetable         </a:t>
            </a:r>
            <a:endParaRPr lang="en-GB" sz="4800" dirty="0">
              <a:solidFill>
                <a:schemeClr val="bg1"/>
              </a:solidFill>
              <a:latin typeface="Raleway Medium" panose="020B0603030101060003"/>
              <a:ea typeface="Helvetica Neue"/>
              <a:cs typeface="Helvetica Neue"/>
              <a:sym typeface="Helvetica Neue"/>
            </a:endParaRPr>
          </a:p>
          <a:p>
            <a:pPr marL="685800" lvl="0" indent="-685800" algn="l">
              <a:buFont typeface="Arial" panose="020B0604020202020204" pitchFamily="34" charset="0"/>
              <a:buChar char="•"/>
            </a:pPr>
            <a:r>
              <a:rPr lang="en-US" sz="4800" dirty="0">
                <a:solidFill>
                  <a:schemeClr val="bg1"/>
                </a:solidFill>
                <a:latin typeface="Raleway Medium" panose="020B0603030101060003"/>
                <a:ea typeface="Helvetica Neue"/>
                <a:cs typeface="Helvetica Neue"/>
                <a:sym typeface="Helvetica Neue"/>
              </a:rPr>
              <a:t>Give staff flexibility to deliver the curriculum, without relaxing accountability</a:t>
            </a:r>
            <a:endParaRPr lang="en-GB" sz="4800" dirty="0">
              <a:solidFill>
                <a:schemeClr val="bg1"/>
              </a:solidFill>
              <a:latin typeface="Raleway Medium" panose="020B0603030101060003"/>
              <a:ea typeface="Helvetica Neue"/>
              <a:cs typeface="Helvetica Neue"/>
              <a:sym typeface="Helvetica Neue"/>
            </a:endParaRPr>
          </a:p>
          <a:p>
            <a:pPr marL="685800" lvl="0" indent="-685800" algn="l">
              <a:buFont typeface="Arial" panose="020B0604020202020204" pitchFamily="34" charset="0"/>
              <a:buChar char="•"/>
            </a:pPr>
            <a:r>
              <a:rPr lang="en-US" sz="4800" dirty="0">
                <a:solidFill>
                  <a:schemeClr val="bg1"/>
                </a:solidFill>
                <a:latin typeface="Raleway Medium" panose="020B0603030101060003"/>
                <a:ea typeface="Helvetica Neue"/>
                <a:cs typeface="Helvetica Neue"/>
                <a:sym typeface="Helvetica Neue"/>
              </a:rPr>
              <a:t>Align staff strengths and interests with curriculum needs</a:t>
            </a:r>
            <a:endParaRPr lang="en-GB" sz="4800" dirty="0">
              <a:solidFill>
                <a:schemeClr val="bg1"/>
              </a:solidFill>
              <a:latin typeface="Raleway Medium" panose="020B0603030101060003"/>
              <a:ea typeface="Helvetica Neue"/>
              <a:cs typeface="Helvetica Neue"/>
              <a:sym typeface="Helvetica Neue"/>
            </a:endParaRPr>
          </a:p>
          <a:p>
            <a:pPr marL="685800" lvl="0" indent="-685800" algn="l">
              <a:buFont typeface="Arial" panose="020B0604020202020204" pitchFamily="34" charset="0"/>
              <a:buChar char="•"/>
            </a:pPr>
            <a:r>
              <a:rPr lang="en-US" sz="4800" dirty="0">
                <a:solidFill>
                  <a:schemeClr val="bg1"/>
                </a:solidFill>
                <a:latin typeface="Raleway Medium" panose="020B0603030101060003"/>
                <a:ea typeface="Helvetica Neue"/>
                <a:cs typeface="Helvetica Neue"/>
                <a:sym typeface="Helvetica Neue"/>
              </a:rPr>
              <a:t>Provide a supportive environment when staff tackle new challenges</a:t>
            </a:r>
            <a:endParaRPr lang="en-GB" sz="4800" dirty="0">
              <a:solidFill>
                <a:schemeClr val="bg1"/>
              </a:solidFill>
              <a:latin typeface="Raleway Medium" panose="020B0603030101060003"/>
              <a:ea typeface="Helvetica Neue"/>
              <a:cs typeface="Helvetica Neue"/>
              <a:sym typeface="Helvetica Neue"/>
            </a:endParaRPr>
          </a:p>
          <a:p>
            <a:pPr marL="685800" lvl="0" indent="-685800" algn="l">
              <a:buFont typeface="Arial" panose="020B0604020202020204" pitchFamily="34" charset="0"/>
              <a:buChar char="•"/>
            </a:pPr>
            <a:r>
              <a:rPr lang="en-US" sz="4800" dirty="0">
                <a:solidFill>
                  <a:schemeClr val="bg1"/>
                </a:solidFill>
                <a:latin typeface="Raleway Medium" panose="020B0603030101060003"/>
                <a:ea typeface="Helvetica Neue"/>
                <a:cs typeface="Helvetica Neue"/>
                <a:sym typeface="Helvetica Neue"/>
              </a:rPr>
              <a:t>Collaborate with other schools and the local community to secure teaching resources</a:t>
            </a:r>
          </a:p>
        </p:txBody>
      </p:sp>
      <p:sp>
        <p:nvSpPr>
          <p:cNvPr id="9" name="Speech Bubble: Rectangle with Corners Rounded 8">
            <a:extLst>
              <a:ext uri="{FF2B5EF4-FFF2-40B4-BE49-F238E27FC236}">
                <a16:creationId xmlns:a16="http://schemas.microsoft.com/office/drawing/2014/main" id="{C9170CE5-8C94-4CDA-8F71-B81C55E03025}"/>
              </a:ext>
            </a:extLst>
          </p:cNvPr>
          <p:cNvSpPr/>
          <p:nvPr/>
        </p:nvSpPr>
        <p:spPr>
          <a:xfrm>
            <a:off x="14576575" y="400577"/>
            <a:ext cx="9382743" cy="7392093"/>
          </a:xfrm>
          <a:prstGeom prst="wedgeRoundRectCallout">
            <a:avLst>
              <a:gd name="adj1" fmla="val -77315"/>
              <a:gd name="adj2" fmla="val 20310"/>
              <a:gd name="adj3" fmla="val 16667"/>
            </a:avLst>
          </a:prstGeom>
          <a:solidFill>
            <a:srgbClr val="6B275C"/>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lvl="0" indent="0" algn="l" defTabSz="457200" eaLnBrk="1" fontAlgn="auto" latinLnBrk="0" hangingPunct="1">
              <a:lnSpc>
                <a:spcPct val="117999"/>
              </a:lnSpc>
              <a:spcBef>
                <a:spcPts val="0"/>
              </a:spcBef>
              <a:spcAft>
                <a:spcPts val="0"/>
              </a:spcAft>
              <a:buClrTx/>
              <a:buSzTx/>
              <a:buFontTx/>
              <a:buNone/>
              <a:tabLst/>
              <a:defRPr/>
            </a:pPr>
            <a:r>
              <a:rPr lang="en-GB" sz="3600" i="1" dirty="0">
                <a:latin typeface="Raleway Medium" panose="020B0603030101060003"/>
                <a:ea typeface="Helvetica Neue"/>
                <a:cs typeface="Helvetica Neue"/>
                <a:sym typeface="Helvetica Neue"/>
              </a:rPr>
              <a:t>“Our approach is quite creative in terms of the flexibility that we allow teachers to have to enable them to do these things, rather than just straight-jacket them by saying ‘right ok, the be all and end all is maths and English’. Obviously we hold them to account over that, they need to do it, but it's about how they go about doing that we pride ourselves on” </a:t>
            </a:r>
            <a:r>
              <a:rPr lang="en-GB" sz="3600" dirty="0">
                <a:latin typeface="Raleway Medium" panose="020B0603030101060003"/>
                <a:ea typeface="Helvetica Neue"/>
                <a:cs typeface="Helvetica Neue"/>
                <a:sym typeface="Helvetica Neue"/>
              </a:rPr>
              <a:t>(Primary deputy head)</a:t>
            </a:r>
          </a:p>
        </p:txBody>
      </p:sp>
    </p:spTree>
    <p:extLst>
      <p:ext uri="{BB962C8B-B14F-4D97-AF65-F5344CB8AC3E}">
        <p14:creationId xmlns:p14="http://schemas.microsoft.com/office/powerpoint/2010/main" val="273861146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25"/>
          <p:cNvSpPr/>
          <p:nvPr/>
        </p:nvSpPr>
        <p:spPr>
          <a:xfrm>
            <a:off x="533739" y="12045956"/>
            <a:ext cx="13388608" cy="57515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lgn="l">
              <a:defRPr sz="3500">
                <a:solidFill>
                  <a:srgbClr val="53585F"/>
                </a:solidFill>
                <a:latin typeface="Raleway Medium"/>
                <a:ea typeface="Raleway Medium"/>
                <a:cs typeface="Raleway Medium"/>
                <a:sym typeface="Raleway Medium"/>
              </a:defRPr>
            </a:lvl1pPr>
          </a:lstStyle>
          <a:p>
            <a:pPr lvl="0">
              <a:defRPr sz="1800">
                <a:solidFill>
                  <a:srgbClr val="000000"/>
                </a:solidFill>
              </a:defRPr>
            </a:pPr>
            <a:r>
              <a:rPr lang="en-GB" sz="2800" dirty="0">
                <a:latin typeface="Raleway Medium" panose="020B0603030101060003" pitchFamily="34" charset="0"/>
              </a:rPr>
              <a:t>DrJanet Hanson &amp; Professor Bill Lucas, Centre for Real-World Learning</a:t>
            </a:r>
          </a:p>
        </p:txBody>
      </p:sp>
      <p:sp>
        <p:nvSpPr>
          <p:cNvPr id="7" name="Shape 29"/>
          <p:cNvSpPr/>
          <p:nvPr/>
        </p:nvSpPr>
        <p:spPr>
          <a:xfrm>
            <a:off x="0" y="2708073"/>
            <a:ext cx="23803968" cy="1529264"/>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defRPr sz="9000">
                <a:solidFill>
                  <a:srgbClr val="53585F"/>
                </a:solidFill>
                <a:latin typeface="Raleway Light"/>
                <a:ea typeface="Raleway Light"/>
                <a:cs typeface="Raleway Light"/>
                <a:sym typeface="Raleway Light"/>
              </a:defRPr>
            </a:lvl1pPr>
          </a:lstStyle>
          <a:p>
            <a:pPr lvl="0">
              <a:defRPr sz="1800">
                <a:solidFill>
                  <a:srgbClr val="000000"/>
                </a:solidFill>
              </a:defRPr>
            </a:pPr>
            <a:r>
              <a:rPr lang="en-GB" sz="9000" dirty="0">
                <a:latin typeface="Raleway Medium" panose="020B0603030101060003" pitchFamily="34" charset="0"/>
              </a:rPr>
              <a:t> Leadership attributes of school leaders</a:t>
            </a:r>
            <a:endParaRPr sz="9000" dirty="0">
              <a:latin typeface="Raleway Medium" panose="020B0603030101060003" pitchFamily="34" charset="0"/>
            </a:endParaRPr>
          </a:p>
        </p:txBody>
      </p:sp>
      <p:sp>
        <p:nvSpPr>
          <p:cNvPr id="8" name="Shape 30"/>
          <p:cNvSpPr/>
          <p:nvPr/>
        </p:nvSpPr>
        <p:spPr>
          <a:xfrm>
            <a:off x="6095923" y="5321291"/>
            <a:ext cx="6096077" cy="4760918"/>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p>
            <a:pPr algn="l"/>
            <a:r>
              <a:rPr lang="en-GB" dirty="0">
                <a:solidFill>
                  <a:schemeClr val="bg1"/>
                </a:solidFill>
                <a:latin typeface="Raleway Medium" panose="020B0603030101060003"/>
              </a:rPr>
              <a:t>Communicative</a:t>
            </a:r>
          </a:p>
          <a:p>
            <a:pPr algn="l"/>
            <a:r>
              <a:rPr lang="en-GB" dirty="0">
                <a:solidFill>
                  <a:schemeClr val="bg1"/>
                </a:solidFill>
                <a:latin typeface="Raleway Medium" panose="020B0603030101060003"/>
              </a:rPr>
              <a:t>Collaborative</a:t>
            </a:r>
          </a:p>
          <a:p>
            <a:pPr algn="l"/>
            <a:r>
              <a:rPr lang="en-GB" dirty="0">
                <a:solidFill>
                  <a:schemeClr val="bg1"/>
                </a:solidFill>
                <a:latin typeface="Raleway Medium" panose="020B0603030101060003"/>
              </a:rPr>
              <a:t>Courageous</a:t>
            </a:r>
          </a:p>
          <a:p>
            <a:pPr algn="l"/>
            <a:r>
              <a:rPr lang="en-GB" dirty="0">
                <a:solidFill>
                  <a:schemeClr val="bg1"/>
                </a:solidFill>
                <a:latin typeface="Raleway Medium" panose="020B0603030101060003"/>
              </a:rPr>
              <a:t>Creative thinking</a:t>
            </a:r>
          </a:p>
          <a:p>
            <a:pPr algn="l"/>
            <a:r>
              <a:rPr lang="en-GB" dirty="0">
                <a:solidFill>
                  <a:schemeClr val="bg1"/>
                </a:solidFill>
                <a:latin typeface="Raleway Medium" panose="020B0603030101060003"/>
              </a:rPr>
              <a:t>Flexible</a:t>
            </a:r>
          </a:p>
          <a:p>
            <a:pPr algn="l"/>
            <a:r>
              <a:rPr lang="en-GB" dirty="0">
                <a:solidFill>
                  <a:schemeClr val="bg1"/>
                </a:solidFill>
                <a:latin typeface="Raleway Medium" panose="020B0603030101060003"/>
              </a:rPr>
              <a:t>Improver</a:t>
            </a:r>
          </a:p>
        </p:txBody>
      </p:sp>
      <p:sp>
        <p:nvSpPr>
          <p:cNvPr id="2" name="Rectangle 1">
            <a:extLst>
              <a:ext uri="{FF2B5EF4-FFF2-40B4-BE49-F238E27FC236}">
                <a16:creationId xmlns:a16="http://schemas.microsoft.com/office/drawing/2014/main" id="{FA126F52-91FD-4F20-8DF8-9856F19D419E}"/>
              </a:ext>
            </a:extLst>
          </p:cNvPr>
          <p:cNvSpPr/>
          <p:nvPr/>
        </p:nvSpPr>
        <p:spPr>
          <a:xfrm>
            <a:off x="12192000" y="5373228"/>
            <a:ext cx="6331974" cy="4708981"/>
          </a:xfrm>
          <a:prstGeom prst="rect">
            <a:avLst/>
          </a:prstGeom>
        </p:spPr>
        <p:txBody>
          <a:bodyPr wrap="square">
            <a:spAutoFit/>
          </a:bodyPr>
          <a:lstStyle/>
          <a:p>
            <a:pPr algn="l"/>
            <a:r>
              <a:rPr lang="en-GB" dirty="0">
                <a:solidFill>
                  <a:schemeClr val="bg1"/>
                </a:solidFill>
                <a:latin typeface="Raleway Medium" panose="020B0603030101060003"/>
              </a:rPr>
              <a:t>Knowledgeable</a:t>
            </a:r>
            <a:endParaRPr lang="en-GB" sz="5400" dirty="0">
              <a:solidFill>
                <a:schemeClr val="bg1"/>
              </a:solidFill>
              <a:latin typeface="Raleway Medium" panose="020B0603030101060003"/>
            </a:endParaRPr>
          </a:p>
          <a:p>
            <a:pPr algn="l"/>
            <a:r>
              <a:rPr lang="en-GB" dirty="0">
                <a:solidFill>
                  <a:schemeClr val="bg1"/>
                </a:solidFill>
                <a:latin typeface="Raleway Medium" panose="020B0603030101060003"/>
              </a:rPr>
              <a:t>Open-minded</a:t>
            </a:r>
          </a:p>
          <a:p>
            <a:pPr algn="l"/>
            <a:r>
              <a:rPr lang="en-GB" dirty="0">
                <a:solidFill>
                  <a:schemeClr val="bg1"/>
                </a:solidFill>
                <a:latin typeface="Raleway Medium" panose="020B0603030101060003"/>
              </a:rPr>
              <a:t>Persistent</a:t>
            </a:r>
          </a:p>
          <a:p>
            <a:pPr algn="l"/>
            <a:r>
              <a:rPr lang="en-GB" dirty="0">
                <a:solidFill>
                  <a:schemeClr val="bg1"/>
                </a:solidFill>
                <a:latin typeface="Raleway Medium" panose="020B0603030101060003"/>
              </a:rPr>
              <a:t>Resilient</a:t>
            </a:r>
          </a:p>
          <a:p>
            <a:pPr algn="l"/>
            <a:r>
              <a:rPr lang="en-GB" dirty="0">
                <a:solidFill>
                  <a:schemeClr val="bg1"/>
                </a:solidFill>
                <a:latin typeface="Raleway Medium" panose="020B0603030101060003"/>
              </a:rPr>
              <a:t>Risk-taker</a:t>
            </a:r>
          </a:p>
          <a:p>
            <a:pPr algn="l"/>
            <a:r>
              <a:rPr lang="en-GB" dirty="0">
                <a:solidFill>
                  <a:schemeClr val="bg1"/>
                </a:solidFill>
                <a:latin typeface="Raleway Medium" panose="020B0603030101060003"/>
              </a:rPr>
              <a:t>Vision-led</a:t>
            </a:r>
          </a:p>
        </p:txBody>
      </p:sp>
      <p:sp>
        <p:nvSpPr>
          <p:cNvPr id="3" name="Rectangle 2">
            <a:extLst>
              <a:ext uri="{FF2B5EF4-FFF2-40B4-BE49-F238E27FC236}">
                <a16:creationId xmlns:a16="http://schemas.microsoft.com/office/drawing/2014/main" id="{FA2C9575-86F2-4C1D-BA71-AE82FCEB34CF}"/>
              </a:ext>
            </a:extLst>
          </p:cNvPr>
          <p:cNvSpPr/>
          <p:nvPr/>
        </p:nvSpPr>
        <p:spPr>
          <a:xfrm>
            <a:off x="2915264" y="4151482"/>
            <a:ext cx="18553471" cy="861774"/>
          </a:xfrm>
          <a:prstGeom prst="rect">
            <a:avLst/>
          </a:prstGeom>
        </p:spPr>
        <p:txBody>
          <a:bodyPr wrap="square">
            <a:spAutoFit/>
          </a:bodyPr>
          <a:lstStyle/>
          <a:p>
            <a:r>
              <a:rPr lang="en-GB" b="1" dirty="0">
                <a:solidFill>
                  <a:schemeClr val="bg1"/>
                </a:solidFill>
                <a:latin typeface="Raleway Medium" panose="020B0603030101060003"/>
              </a:rPr>
              <a:t>Twelve attributes seemed important in our context</a:t>
            </a:r>
          </a:p>
        </p:txBody>
      </p:sp>
      <p:sp>
        <p:nvSpPr>
          <p:cNvPr id="9" name="Speech Bubble: Rectangle with Corners Rounded 8">
            <a:extLst>
              <a:ext uri="{FF2B5EF4-FFF2-40B4-BE49-F238E27FC236}">
                <a16:creationId xmlns:a16="http://schemas.microsoft.com/office/drawing/2014/main" id="{1F390BC9-6997-4A9C-A2C2-CBCCFF66274F}"/>
              </a:ext>
            </a:extLst>
          </p:cNvPr>
          <p:cNvSpPr/>
          <p:nvPr/>
        </p:nvSpPr>
        <p:spPr>
          <a:xfrm>
            <a:off x="14421225" y="5234752"/>
            <a:ext cx="9382743" cy="5945598"/>
          </a:xfrm>
          <a:prstGeom prst="wedgeRoundRectCallout">
            <a:avLst>
              <a:gd name="adj1" fmla="val -90518"/>
              <a:gd name="adj2" fmla="val -37759"/>
              <a:gd name="adj3" fmla="val 16667"/>
            </a:avLst>
          </a:prstGeom>
          <a:solidFill>
            <a:srgbClr val="6B275C"/>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lvl="0" indent="0" defTabSz="457200" eaLnBrk="1" fontAlgn="auto" latinLnBrk="0" hangingPunct="1">
              <a:lnSpc>
                <a:spcPct val="117999"/>
              </a:lnSpc>
              <a:spcBef>
                <a:spcPts val="0"/>
              </a:spcBef>
              <a:spcAft>
                <a:spcPts val="0"/>
              </a:spcAft>
              <a:buClrTx/>
              <a:buSzTx/>
              <a:buFontTx/>
              <a:buNone/>
              <a:tabLst/>
              <a:defRPr/>
            </a:pPr>
            <a:r>
              <a:rPr lang="en-GB" sz="3600" i="1" dirty="0">
                <a:latin typeface="Raleway Medium" panose="020B0603030101060003"/>
                <a:ea typeface="Helvetica Neue"/>
                <a:cs typeface="Helvetica Neue"/>
                <a:sym typeface="Helvetica Neue"/>
              </a:rPr>
              <a:t>Being out and about being available for people to just say ‘do you know what, yes we love to try that’. That's huge, that's about networking, keeping your eyes and ears open, actually just going out there and saying ‘would you like to come in and share what you've done with us” </a:t>
            </a:r>
            <a:r>
              <a:rPr lang="en-GB" sz="3600" dirty="0">
                <a:latin typeface="Raleway Medium" panose="020B0603030101060003"/>
                <a:ea typeface="Helvetica Neue"/>
                <a:cs typeface="Helvetica Neue"/>
                <a:sym typeface="Helvetica Neue"/>
              </a:rPr>
              <a:t>(Primary deputy head)</a:t>
            </a:r>
            <a:endParaRPr lang="en-US" sz="3600" dirty="0">
              <a:latin typeface="Raleway Medium" panose="020B0603030101060003"/>
              <a:ea typeface="Helvetica Neue"/>
              <a:cs typeface="Helvetica Neue"/>
              <a:sym typeface="Helvetica Neue"/>
            </a:endParaRPr>
          </a:p>
        </p:txBody>
      </p:sp>
    </p:spTree>
    <p:extLst>
      <p:ext uri="{BB962C8B-B14F-4D97-AF65-F5344CB8AC3E}">
        <p14:creationId xmlns:p14="http://schemas.microsoft.com/office/powerpoint/2010/main" val="340826151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25"/>
          <p:cNvSpPr/>
          <p:nvPr/>
        </p:nvSpPr>
        <p:spPr>
          <a:xfrm>
            <a:off x="533739" y="12045956"/>
            <a:ext cx="13388608" cy="57515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lgn="l">
              <a:defRPr sz="3500">
                <a:solidFill>
                  <a:srgbClr val="53585F"/>
                </a:solidFill>
                <a:latin typeface="Raleway Medium"/>
                <a:ea typeface="Raleway Medium"/>
                <a:cs typeface="Raleway Medium"/>
                <a:sym typeface="Raleway Medium"/>
              </a:defRPr>
            </a:lvl1pPr>
          </a:lstStyle>
          <a:p>
            <a:pPr lvl="0">
              <a:defRPr sz="1800">
                <a:solidFill>
                  <a:srgbClr val="000000"/>
                </a:solidFill>
              </a:defRPr>
            </a:pPr>
            <a:r>
              <a:rPr lang="en-GB" sz="2800" dirty="0">
                <a:latin typeface="Raleway Medium" panose="020B0603030101060003" pitchFamily="34" charset="0"/>
              </a:rPr>
              <a:t>DrJanet Hanson &amp; Professor Bill Lucas, Centre for Real-World Learning</a:t>
            </a:r>
          </a:p>
        </p:txBody>
      </p:sp>
      <p:sp>
        <p:nvSpPr>
          <p:cNvPr id="7" name="Shape 29"/>
          <p:cNvSpPr/>
          <p:nvPr/>
        </p:nvSpPr>
        <p:spPr>
          <a:xfrm>
            <a:off x="0" y="2708073"/>
            <a:ext cx="23803968" cy="1529264"/>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defRPr sz="9000">
                <a:solidFill>
                  <a:srgbClr val="53585F"/>
                </a:solidFill>
                <a:latin typeface="Raleway Light"/>
                <a:ea typeface="Raleway Light"/>
                <a:cs typeface="Raleway Light"/>
                <a:sym typeface="Raleway Light"/>
              </a:defRPr>
            </a:lvl1pPr>
          </a:lstStyle>
          <a:p>
            <a:pPr lvl="0">
              <a:defRPr sz="1800">
                <a:solidFill>
                  <a:srgbClr val="000000"/>
                </a:solidFill>
              </a:defRPr>
            </a:pPr>
            <a:r>
              <a:rPr lang="en-GB" sz="9000" dirty="0">
                <a:latin typeface="Raleway Medium" panose="020B0603030101060003" pitchFamily="34" charset="0"/>
              </a:rPr>
              <a:t>Supporting school leaders</a:t>
            </a:r>
            <a:endParaRPr sz="9000" dirty="0">
              <a:latin typeface="Raleway Medium" panose="020B0603030101060003" pitchFamily="34" charset="0"/>
            </a:endParaRPr>
          </a:p>
        </p:txBody>
      </p:sp>
      <p:sp>
        <p:nvSpPr>
          <p:cNvPr id="8" name="Shape 30"/>
          <p:cNvSpPr/>
          <p:nvPr/>
        </p:nvSpPr>
        <p:spPr>
          <a:xfrm>
            <a:off x="1598725" y="4552358"/>
            <a:ext cx="21186550" cy="6484466"/>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p>
            <a:pPr algn="l"/>
            <a:r>
              <a:rPr lang="en-GB" sz="4400" dirty="0">
                <a:solidFill>
                  <a:schemeClr val="bg1"/>
                </a:solidFill>
                <a:latin typeface="Raleway Medium" panose="020B0603030101060003" pitchFamily="34" charset="0"/>
              </a:rPr>
              <a:t>At school level:</a:t>
            </a:r>
          </a:p>
          <a:p>
            <a:pPr marL="571500" indent="-571500" algn="l">
              <a:buFont typeface="Arial" panose="020B0604020202020204" pitchFamily="34" charset="0"/>
              <a:buChar char="•"/>
            </a:pPr>
            <a:r>
              <a:rPr lang="en-GB" sz="3600" dirty="0">
                <a:solidFill>
                  <a:schemeClr val="bg1"/>
                </a:solidFill>
                <a:latin typeface="Raleway Medium" panose="020B0603030101060003" pitchFamily="34" charset="0"/>
              </a:rPr>
              <a:t>Recruit a school governor with STEM experience</a:t>
            </a:r>
          </a:p>
          <a:p>
            <a:pPr marL="571500" indent="-571500" algn="l">
              <a:buFont typeface="Arial" panose="020B0604020202020204" pitchFamily="34" charset="0"/>
              <a:buChar char="•"/>
            </a:pPr>
            <a:r>
              <a:rPr lang="en-GB" sz="3600" dirty="0">
                <a:solidFill>
                  <a:schemeClr val="bg1"/>
                </a:solidFill>
                <a:latin typeface="Raleway Medium" panose="020B0603030101060003" pitchFamily="34" charset="0"/>
              </a:rPr>
              <a:t>Develop professional development opportunities for teachers in collaboration with engineers</a:t>
            </a:r>
          </a:p>
          <a:p>
            <a:pPr marL="571500" indent="-571500" algn="l">
              <a:buFont typeface="Arial" panose="020B0604020202020204" pitchFamily="34" charset="0"/>
              <a:buChar char="•"/>
            </a:pPr>
            <a:r>
              <a:rPr lang="en-GB" sz="3600" dirty="0">
                <a:solidFill>
                  <a:schemeClr val="bg1"/>
                </a:solidFill>
                <a:latin typeface="Raleway Medium" panose="020B0603030101060003" pitchFamily="34" charset="0"/>
              </a:rPr>
              <a:t>Raise the status of STEM teaching through timetabling, space allocation, job descriptions, celebration of successes.</a:t>
            </a:r>
          </a:p>
          <a:p>
            <a:pPr algn="l"/>
            <a:r>
              <a:rPr lang="en-GB" sz="4400" dirty="0">
                <a:solidFill>
                  <a:schemeClr val="bg1"/>
                </a:solidFill>
                <a:latin typeface="Raleway Medium" panose="020B0603030101060003" pitchFamily="34" charset="0"/>
              </a:rPr>
              <a:t>At policy level:</a:t>
            </a:r>
          </a:p>
          <a:p>
            <a:pPr marL="571500" indent="-571500" algn="l">
              <a:buFont typeface="Arial" panose="020B0604020202020204" pitchFamily="34" charset="0"/>
              <a:buChar char="•"/>
            </a:pPr>
            <a:r>
              <a:rPr lang="en-GB" sz="3600" dirty="0">
                <a:solidFill>
                  <a:schemeClr val="bg1"/>
                </a:solidFill>
                <a:latin typeface="Raleway Medium" panose="020B0603030101060003" pitchFamily="34" charset="0"/>
              </a:rPr>
              <a:t>Ofsted, qualifications bodies, engineering professional bodies and school leadership organisations come together to develop guidance for school leaders on incorporating education for engineering in the curriculum </a:t>
            </a:r>
          </a:p>
          <a:p>
            <a:pPr marL="571500" indent="-571500" algn="l">
              <a:buFont typeface="Arial" panose="020B0604020202020204" pitchFamily="34" charset="0"/>
              <a:buChar char="•"/>
            </a:pPr>
            <a:r>
              <a:rPr lang="en-GB" sz="3600" dirty="0">
                <a:solidFill>
                  <a:schemeClr val="bg1"/>
                </a:solidFill>
                <a:latin typeface="Raleway Medium" panose="020B0603030101060003" pitchFamily="34" charset="0"/>
              </a:rPr>
              <a:t>Increase opportunities for incorporating employer engagement in initial teacher training </a:t>
            </a:r>
          </a:p>
          <a:p>
            <a:pPr marL="571500" indent="-571500" algn="l">
              <a:buFont typeface="Arial" panose="020B0604020202020204" pitchFamily="34" charset="0"/>
              <a:buChar char="•"/>
            </a:pPr>
            <a:r>
              <a:rPr lang="en-GB" sz="3600" dirty="0">
                <a:solidFill>
                  <a:schemeClr val="bg1"/>
                </a:solidFill>
                <a:latin typeface="Raleway Medium" panose="020B0603030101060003" pitchFamily="34" charset="0"/>
              </a:rPr>
              <a:t>Engineering employers persevere in their efforts to engage with schools, especially primary schools</a:t>
            </a:r>
          </a:p>
        </p:txBody>
      </p:sp>
      <p:sp>
        <p:nvSpPr>
          <p:cNvPr id="6" name="Speech Bubble: Rectangle with Corners Rounded 5">
            <a:extLst>
              <a:ext uri="{FF2B5EF4-FFF2-40B4-BE49-F238E27FC236}">
                <a16:creationId xmlns:a16="http://schemas.microsoft.com/office/drawing/2014/main" id="{9A3A52D1-143C-48CC-AA85-065A4F870425}"/>
              </a:ext>
            </a:extLst>
          </p:cNvPr>
          <p:cNvSpPr/>
          <p:nvPr/>
        </p:nvSpPr>
        <p:spPr>
          <a:xfrm>
            <a:off x="14241376" y="1125745"/>
            <a:ext cx="9382743" cy="6668846"/>
          </a:xfrm>
          <a:prstGeom prst="wedgeRoundRectCallout">
            <a:avLst>
              <a:gd name="adj1" fmla="val -77629"/>
              <a:gd name="adj2" fmla="val 19113"/>
              <a:gd name="adj3" fmla="val 16667"/>
            </a:avLst>
          </a:prstGeom>
          <a:solidFill>
            <a:srgbClr val="6B275C"/>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lvl="0" indent="0" algn="l" defTabSz="457200" eaLnBrk="1" fontAlgn="auto" latinLnBrk="0" hangingPunct="1">
              <a:lnSpc>
                <a:spcPct val="117999"/>
              </a:lnSpc>
              <a:spcBef>
                <a:spcPts val="0"/>
              </a:spcBef>
              <a:spcAft>
                <a:spcPts val="0"/>
              </a:spcAft>
              <a:buClrTx/>
              <a:buSzTx/>
              <a:buFontTx/>
              <a:buNone/>
              <a:tabLst/>
              <a:defRPr/>
            </a:pPr>
            <a:r>
              <a:rPr lang="en-GB" sz="3600" i="1" dirty="0">
                <a:solidFill>
                  <a:schemeClr val="tx1"/>
                </a:solidFill>
                <a:latin typeface="Raleway Medium" panose="020B0603030101060003" pitchFamily="34" charset="0"/>
              </a:rPr>
              <a:t>“</a:t>
            </a:r>
            <a:r>
              <a:rPr lang="en-US" sz="3600" i="1" dirty="0">
                <a:solidFill>
                  <a:schemeClr val="tx1"/>
                </a:solidFill>
                <a:latin typeface="Raleway Medium" panose="020B0603030101060003" pitchFamily="34" charset="0"/>
              </a:rPr>
              <a:t>When I was at BAE Systems I suggested that ‘my’ school should be one of their link schools. I then worked with the staff to develop their technology offer. I helped them set up a STEM Club and helped them get STEM Ambassadors in, and supported their bid for a new build technology </a:t>
            </a:r>
            <a:r>
              <a:rPr lang="en-US" sz="3600" i="1" dirty="0" err="1">
                <a:solidFill>
                  <a:schemeClr val="tx1"/>
                </a:solidFill>
                <a:latin typeface="Raleway Medium" panose="020B0603030101060003" pitchFamily="34" charset="0"/>
              </a:rPr>
              <a:t>centre</a:t>
            </a:r>
            <a:r>
              <a:rPr lang="en-US" sz="3600" i="1" dirty="0">
                <a:solidFill>
                  <a:schemeClr val="tx1"/>
                </a:solidFill>
                <a:latin typeface="Raleway Medium" panose="020B0603030101060003" pitchFamily="34" charset="0"/>
              </a:rPr>
              <a:t> at the school” </a:t>
            </a:r>
            <a:r>
              <a:rPr lang="en-US" sz="3600" dirty="0">
                <a:solidFill>
                  <a:schemeClr val="tx1"/>
                </a:solidFill>
                <a:latin typeface="Raleway Medium" panose="020B0603030101060003" pitchFamily="34" charset="0"/>
              </a:rPr>
              <a:t>(Secondary Chair of Governors)</a:t>
            </a:r>
          </a:p>
        </p:txBody>
      </p:sp>
    </p:spTree>
    <p:extLst>
      <p:ext uri="{BB962C8B-B14F-4D97-AF65-F5344CB8AC3E}">
        <p14:creationId xmlns:p14="http://schemas.microsoft.com/office/powerpoint/2010/main" val="416129365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29"/>
          <p:cNvSpPr/>
          <p:nvPr/>
        </p:nvSpPr>
        <p:spPr>
          <a:xfrm>
            <a:off x="0" y="2708073"/>
            <a:ext cx="23803968" cy="1529264"/>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defRPr sz="9000">
                <a:solidFill>
                  <a:srgbClr val="53585F"/>
                </a:solidFill>
                <a:latin typeface="Raleway Light"/>
                <a:ea typeface="Raleway Light"/>
                <a:cs typeface="Raleway Light"/>
                <a:sym typeface="Raleway Light"/>
              </a:defRPr>
            </a:lvl1pPr>
          </a:lstStyle>
          <a:p>
            <a:pPr lvl="0">
              <a:defRPr sz="1800">
                <a:solidFill>
                  <a:srgbClr val="000000"/>
                </a:solidFill>
              </a:defRPr>
            </a:pPr>
            <a:r>
              <a:rPr lang="en-GB" sz="9000" dirty="0">
                <a:latin typeface="Raleway Medium" panose="020B0603030101060003" pitchFamily="34" charset="0"/>
              </a:rPr>
              <a:t>Engineers in schools</a:t>
            </a:r>
            <a:endParaRPr sz="9000" dirty="0">
              <a:latin typeface="Raleway Medium" panose="020B0603030101060003" pitchFamily="34" charset="0"/>
            </a:endParaRPr>
          </a:p>
        </p:txBody>
      </p:sp>
      <p:sp>
        <p:nvSpPr>
          <p:cNvPr id="30" name="Shape 30"/>
          <p:cNvSpPr/>
          <p:nvPr/>
        </p:nvSpPr>
        <p:spPr>
          <a:xfrm>
            <a:off x="2664466" y="4633343"/>
            <a:ext cx="18986166" cy="5507789"/>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p>
            <a:pPr marR="0" lvl="0" algn="l" defTabSz="914400" rtl="0" eaLnBrk="1" fontAlgn="auto" latinLnBrk="0" hangingPunct="1">
              <a:lnSpc>
                <a:spcPct val="90000"/>
              </a:lnSpc>
              <a:spcBef>
                <a:spcPts val="1000"/>
              </a:spcBef>
              <a:spcAft>
                <a:spcPts val="0"/>
              </a:spcAft>
              <a:buClrTx/>
              <a:buSzTx/>
              <a:tabLst/>
              <a:defRPr/>
            </a:pPr>
            <a:r>
              <a:rPr lang="en-US" sz="5400" dirty="0">
                <a:solidFill>
                  <a:schemeClr val="bg1"/>
                </a:solidFill>
                <a:latin typeface="Raleway Medium" panose="020B0603030101060003" pitchFamily="34" charset="0"/>
              </a:rPr>
              <a:t>How six engineering habits of mind (EHoM) are helping teachers better understand how to cultivate young engineers, in partnership with (slightly older) engineers</a:t>
            </a:r>
          </a:p>
          <a:p>
            <a:pPr marR="0" lvl="0" algn="l" defTabSz="914400" rtl="0" eaLnBrk="1" fontAlgn="auto" latinLnBrk="0" hangingPunct="1">
              <a:lnSpc>
                <a:spcPct val="90000"/>
              </a:lnSpc>
              <a:spcBef>
                <a:spcPts val="1000"/>
              </a:spcBef>
              <a:spcAft>
                <a:spcPts val="0"/>
              </a:spcAft>
              <a:buClrTx/>
              <a:buSzTx/>
              <a:tabLst/>
              <a:defRPr/>
            </a:pPr>
            <a:br>
              <a:rPr lang="en-US" sz="5400" dirty="0">
                <a:solidFill>
                  <a:schemeClr val="bg1"/>
                </a:solidFill>
                <a:latin typeface="Raleway Medium" panose="020B0603030101060003" pitchFamily="34" charset="0"/>
              </a:rPr>
            </a:br>
            <a:r>
              <a:rPr lang="en-US" sz="5400" dirty="0">
                <a:solidFill>
                  <a:schemeClr val="bg1"/>
                </a:solidFill>
                <a:latin typeface="Raleway Medium" panose="020B0603030101060003" pitchFamily="34" charset="0"/>
              </a:rPr>
              <a:t>How school leaders can create the climate for engineering to flourish by getting teachers to collaborate with engineers</a:t>
            </a:r>
            <a:br>
              <a:rPr lang="en-US" sz="5400" dirty="0">
                <a:solidFill>
                  <a:schemeClr val="bg1"/>
                </a:solidFill>
                <a:latin typeface="Raleway Medium" panose="020B0603030101060003" pitchFamily="34" charset="0"/>
              </a:rPr>
            </a:br>
            <a:endParaRPr lang="en-GB" sz="5400" kern="1200" dirty="0">
              <a:solidFill>
                <a:schemeClr val="bg1"/>
              </a:solidFill>
              <a:latin typeface="Raleway Medium"/>
            </a:endParaRPr>
          </a:p>
        </p:txBody>
      </p:sp>
      <p:sp>
        <p:nvSpPr>
          <p:cNvPr id="6" name="Shape 25"/>
          <p:cNvSpPr/>
          <p:nvPr/>
        </p:nvSpPr>
        <p:spPr>
          <a:xfrm>
            <a:off x="533739" y="12045956"/>
            <a:ext cx="13388608" cy="57515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lgn="l">
              <a:defRPr sz="3500">
                <a:solidFill>
                  <a:srgbClr val="53585F"/>
                </a:solidFill>
                <a:latin typeface="Raleway Medium"/>
                <a:ea typeface="Raleway Medium"/>
                <a:cs typeface="Raleway Medium"/>
                <a:sym typeface="Raleway Medium"/>
              </a:defRPr>
            </a:lvl1pPr>
          </a:lstStyle>
          <a:p>
            <a:pPr lvl="0">
              <a:defRPr sz="1800">
                <a:solidFill>
                  <a:srgbClr val="000000"/>
                </a:solidFill>
              </a:defRPr>
            </a:pPr>
            <a:r>
              <a:rPr lang="en-GB" sz="2800" dirty="0">
                <a:latin typeface="Raleway Medium" panose="020B0603030101060003" pitchFamily="34" charset="0"/>
              </a:rPr>
              <a:t>DrJanet Hanson &amp; Professor Bill Lucas, Centre for Real-World Learning</a:t>
            </a:r>
          </a:p>
        </p:txBody>
      </p:sp>
    </p:spTree>
    <p:extLst>
      <p:ext uri="{BB962C8B-B14F-4D97-AF65-F5344CB8AC3E}">
        <p14:creationId xmlns:p14="http://schemas.microsoft.com/office/powerpoint/2010/main" val="438353256"/>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0AF967-AFD5-411B-B716-2E010426AF3C}"/>
              </a:ext>
            </a:extLst>
          </p:cNvPr>
          <p:cNvSpPr/>
          <p:nvPr/>
        </p:nvSpPr>
        <p:spPr>
          <a:xfrm>
            <a:off x="3580507" y="2610683"/>
            <a:ext cx="17222985" cy="4216539"/>
          </a:xfrm>
          <a:prstGeom prst="rect">
            <a:avLst/>
          </a:prstGeom>
        </p:spPr>
        <p:txBody>
          <a:bodyPr wrap="none">
            <a:spAutoFit/>
          </a:bodyPr>
          <a:lstStyle/>
          <a:p>
            <a:r>
              <a:rPr lang="en-GB" sz="8800" dirty="0">
                <a:solidFill>
                  <a:schemeClr val="bg1"/>
                </a:solidFill>
                <a:latin typeface="Raleway Medium" panose="020B0603030101060003" pitchFamily="34" charset="0"/>
              </a:rPr>
              <a:t>Celebrate successes!</a:t>
            </a:r>
          </a:p>
          <a:p>
            <a:endParaRPr lang="en-GB" sz="5400" dirty="0">
              <a:solidFill>
                <a:schemeClr val="bg1"/>
              </a:solidFill>
              <a:latin typeface="Raleway Medium" panose="020B0603030101060003" pitchFamily="34" charset="0"/>
            </a:endParaRPr>
          </a:p>
          <a:p>
            <a:endParaRPr lang="en-GB" sz="3600" dirty="0">
              <a:solidFill>
                <a:schemeClr val="bg1"/>
              </a:solidFill>
              <a:latin typeface="Raleway Medium" panose="020B0603030101060003" pitchFamily="34" charset="0"/>
            </a:endParaRPr>
          </a:p>
          <a:p>
            <a:r>
              <a:rPr lang="en-GB" sz="3600" dirty="0">
                <a:solidFill>
                  <a:schemeClr val="bg1"/>
                </a:solidFill>
                <a:latin typeface="Raleway Medium" panose="020B0603030101060003" pitchFamily="34" charset="0"/>
                <a:hlinkClick r:id="rId3"/>
              </a:rPr>
              <a:t>https://www.tes.com/news/gomer-junior-school-wins-tes-stem-team-year-award</a:t>
            </a:r>
            <a:endParaRPr lang="en-GB" sz="3600" dirty="0">
              <a:solidFill>
                <a:schemeClr val="bg1"/>
              </a:solidFill>
              <a:latin typeface="Raleway Medium" panose="020B0603030101060003" pitchFamily="34" charset="0"/>
            </a:endParaRPr>
          </a:p>
          <a:p>
            <a:endParaRPr lang="en-GB" sz="5400" dirty="0">
              <a:solidFill>
                <a:schemeClr val="bg1"/>
              </a:solidFill>
              <a:latin typeface="Raleway Medium" panose="020B0603030101060003" pitchFamily="34" charset="0"/>
            </a:endParaRPr>
          </a:p>
        </p:txBody>
      </p:sp>
      <p:pic>
        <p:nvPicPr>
          <p:cNvPr id="6" name="Picture 5">
            <a:extLst>
              <a:ext uri="{FF2B5EF4-FFF2-40B4-BE49-F238E27FC236}">
                <a16:creationId xmlns:a16="http://schemas.microsoft.com/office/drawing/2014/main" id="{7BB31E9B-F1F0-4683-8826-E66BB782AA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7235" y="7584965"/>
            <a:ext cx="4802075" cy="4802075"/>
          </a:xfrm>
          <a:prstGeom prst="rect">
            <a:avLst/>
          </a:prstGeom>
        </p:spPr>
      </p:pic>
      <p:pic>
        <p:nvPicPr>
          <p:cNvPr id="8" name="Picture 7">
            <a:extLst>
              <a:ext uri="{FF2B5EF4-FFF2-40B4-BE49-F238E27FC236}">
                <a16:creationId xmlns:a16="http://schemas.microsoft.com/office/drawing/2014/main" id="{C6487EC2-66E6-4830-85DA-3CA50E7B42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70331" y="6131035"/>
            <a:ext cx="4802075" cy="4802075"/>
          </a:xfrm>
          <a:prstGeom prst="rect">
            <a:avLst/>
          </a:prstGeom>
        </p:spPr>
      </p:pic>
      <p:pic>
        <p:nvPicPr>
          <p:cNvPr id="9" name="Picture 8">
            <a:extLst>
              <a:ext uri="{FF2B5EF4-FFF2-40B4-BE49-F238E27FC236}">
                <a16:creationId xmlns:a16="http://schemas.microsoft.com/office/drawing/2014/main" id="{14AED857-D5C6-400E-8A1C-FD3B2879FA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88289" y="6571404"/>
            <a:ext cx="4802075" cy="4802075"/>
          </a:xfrm>
          <a:prstGeom prst="rect">
            <a:avLst/>
          </a:prstGeom>
        </p:spPr>
      </p:pic>
      <p:pic>
        <p:nvPicPr>
          <p:cNvPr id="10" name="Picture 9">
            <a:extLst>
              <a:ext uri="{FF2B5EF4-FFF2-40B4-BE49-F238E27FC236}">
                <a16:creationId xmlns:a16="http://schemas.microsoft.com/office/drawing/2014/main" id="{0AA2E644-C10D-437E-8FD9-051B338688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49578" y="3835823"/>
            <a:ext cx="4802075" cy="4802075"/>
          </a:xfrm>
          <a:prstGeom prst="rect">
            <a:avLst/>
          </a:prstGeom>
        </p:spPr>
      </p:pic>
      <p:pic>
        <p:nvPicPr>
          <p:cNvPr id="11" name="Picture 10">
            <a:extLst>
              <a:ext uri="{FF2B5EF4-FFF2-40B4-BE49-F238E27FC236}">
                <a16:creationId xmlns:a16="http://schemas.microsoft.com/office/drawing/2014/main" id="{AE040B90-BE34-4106-B070-DE32B6DA66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89327" y="5900"/>
            <a:ext cx="4802075" cy="4802075"/>
          </a:xfrm>
          <a:prstGeom prst="rect">
            <a:avLst/>
          </a:prstGeom>
        </p:spPr>
      </p:pic>
      <p:sp>
        <p:nvSpPr>
          <p:cNvPr id="12" name="Shape 25">
            <a:extLst>
              <a:ext uri="{FF2B5EF4-FFF2-40B4-BE49-F238E27FC236}">
                <a16:creationId xmlns:a16="http://schemas.microsoft.com/office/drawing/2014/main" id="{2045B64D-D023-46D5-8D43-B168FFF924A9}"/>
              </a:ext>
            </a:extLst>
          </p:cNvPr>
          <p:cNvSpPr/>
          <p:nvPr/>
        </p:nvSpPr>
        <p:spPr>
          <a:xfrm>
            <a:off x="533739" y="12045956"/>
            <a:ext cx="13388608" cy="57515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lgn="l">
              <a:defRPr sz="3500">
                <a:solidFill>
                  <a:srgbClr val="53585F"/>
                </a:solidFill>
                <a:latin typeface="Raleway Medium"/>
                <a:ea typeface="Raleway Medium"/>
                <a:cs typeface="Raleway Medium"/>
                <a:sym typeface="Raleway Medium"/>
              </a:defRPr>
            </a:lvl1pPr>
          </a:lstStyle>
          <a:p>
            <a:pPr lvl="0">
              <a:defRPr sz="1800">
                <a:solidFill>
                  <a:srgbClr val="000000"/>
                </a:solidFill>
              </a:defRPr>
            </a:pPr>
            <a:r>
              <a:rPr lang="en-GB" sz="2800" dirty="0">
                <a:latin typeface="Raleway Medium" panose="020B0603030101060003" pitchFamily="34" charset="0"/>
              </a:rPr>
              <a:t>DrJanet Hanson &amp; Professor Bill Lucas, Centre for Real-World Learning</a:t>
            </a:r>
          </a:p>
        </p:txBody>
      </p:sp>
    </p:spTree>
    <p:extLst>
      <p:ext uri="{BB962C8B-B14F-4D97-AF65-F5344CB8AC3E}">
        <p14:creationId xmlns:p14="http://schemas.microsoft.com/office/powerpoint/2010/main" val="2592896726"/>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29"/>
          <p:cNvSpPr/>
          <p:nvPr/>
        </p:nvSpPr>
        <p:spPr>
          <a:xfrm>
            <a:off x="533739" y="0"/>
            <a:ext cx="23803968" cy="1529264"/>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defRPr sz="9000">
                <a:solidFill>
                  <a:srgbClr val="53585F"/>
                </a:solidFill>
                <a:latin typeface="Raleway Light"/>
                <a:ea typeface="Raleway Light"/>
                <a:cs typeface="Raleway Light"/>
                <a:sym typeface="Raleway Light"/>
              </a:defRPr>
            </a:lvl1pPr>
          </a:lstStyle>
          <a:p>
            <a:pPr lvl="0">
              <a:defRPr sz="1800">
                <a:solidFill>
                  <a:srgbClr val="000000"/>
                </a:solidFill>
              </a:defRPr>
            </a:pPr>
            <a:r>
              <a:rPr lang="en-GB" sz="9000" dirty="0">
                <a:latin typeface="Raleway Medium" panose="020B0603030101060003" pitchFamily="34" charset="0"/>
              </a:rPr>
              <a:t>References</a:t>
            </a:r>
            <a:endParaRPr sz="9000" dirty="0">
              <a:latin typeface="Raleway Medium" panose="020B0603030101060003" pitchFamily="34" charset="0"/>
            </a:endParaRPr>
          </a:p>
        </p:txBody>
      </p:sp>
      <p:sp>
        <p:nvSpPr>
          <p:cNvPr id="2" name="Rectangle 1">
            <a:extLst>
              <a:ext uri="{FF2B5EF4-FFF2-40B4-BE49-F238E27FC236}">
                <a16:creationId xmlns:a16="http://schemas.microsoft.com/office/drawing/2014/main" id="{18CC83D9-CFCB-46C6-A330-AD9E47DE43C9}"/>
              </a:ext>
            </a:extLst>
          </p:cNvPr>
          <p:cNvSpPr/>
          <p:nvPr/>
        </p:nvSpPr>
        <p:spPr>
          <a:xfrm>
            <a:off x="533739" y="1529264"/>
            <a:ext cx="23004687" cy="11295400"/>
          </a:xfrm>
          <a:prstGeom prst="rect">
            <a:avLst/>
          </a:prstGeom>
        </p:spPr>
        <p:txBody>
          <a:bodyPr wrap="square">
            <a:spAutoFit/>
          </a:bodyPr>
          <a:lstStyle/>
          <a:p>
            <a:pPr marL="354013" indent="-354013" algn="l"/>
            <a:r>
              <a:rPr lang="en-GB" sz="2800" dirty="0">
                <a:solidFill>
                  <a:schemeClr val="bg1"/>
                </a:solidFill>
                <a:latin typeface="Raleway Medium" panose="020B0603030101060003"/>
                <a:ea typeface="Calibri" panose="020F0502020204030204" pitchFamily="34" charset="0"/>
                <a:cs typeface="Dax-Regular"/>
              </a:rPr>
              <a:t>Day, C., Sammons, P., Hopkins, D., Harris, A., </a:t>
            </a:r>
            <a:r>
              <a:rPr lang="en-GB" sz="2800" dirty="0" err="1">
                <a:solidFill>
                  <a:schemeClr val="bg1"/>
                </a:solidFill>
                <a:latin typeface="Raleway Medium" panose="020B0603030101060003"/>
                <a:ea typeface="Calibri" panose="020F0502020204030204" pitchFamily="34" charset="0"/>
                <a:cs typeface="Dax-Regular"/>
              </a:rPr>
              <a:t>Leithwood</a:t>
            </a:r>
            <a:r>
              <a:rPr lang="en-GB" sz="2800" dirty="0">
                <a:solidFill>
                  <a:schemeClr val="bg1"/>
                </a:solidFill>
                <a:latin typeface="Raleway Medium" panose="020B0603030101060003"/>
                <a:ea typeface="Calibri" panose="020F0502020204030204" pitchFamily="34" charset="0"/>
                <a:cs typeface="Dax-Regular"/>
              </a:rPr>
              <a:t>, K., Gu, Q., Brown, E., </a:t>
            </a:r>
            <a:r>
              <a:rPr lang="en-GB" sz="2800" dirty="0" err="1">
                <a:solidFill>
                  <a:schemeClr val="bg1"/>
                </a:solidFill>
                <a:latin typeface="Raleway Medium" panose="020B0603030101060003"/>
                <a:ea typeface="Calibri" panose="020F0502020204030204" pitchFamily="34" charset="0"/>
                <a:cs typeface="Dax-Regular"/>
              </a:rPr>
              <a:t>Ahtaridou</a:t>
            </a:r>
            <a:r>
              <a:rPr lang="en-GB" sz="2800" dirty="0">
                <a:solidFill>
                  <a:schemeClr val="bg1"/>
                </a:solidFill>
                <a:latin typeface="Raleway Medium" panose="020B0603030101060003"/>
                <a:ea typeface="Calibri" panose="020F0502020204030204" pitchFamily="34" charset="0"/>
                <a:cs typeface="Dax-Regular"/>
              </a:rPr>
              <a:t>, E. and Kington, A. (2009) </a:t>
            </a:r>
            <a:r>
              <a:rPr lang="en-GB" sz="2800" i="1" dirty="0">
                <a:solidFill>
                  <a:schemeClr val="bg1"/>
                </a:solidFill>
                <a:latin typeface="Raleway Medium" panose="020B0603030101060003"/>
                <a:ea typeface="Calibri" panose="020F0502020204030204" pitchFamily="34" charset="0"/>
                <a:cs typeface="DaxOT-Italic"/>
              </a:rPr>
              <a:t>The impact of school leadership on pupil outcomes: Final report</a:t>
            </a:r>
            <a:r>
              <a:rPr lang="en-GB" sz="2800" dirty="0">
                <a:solidFill>
                  <a:schemeClr val="bg1"/>
                </a:solidFill>
                <a:latin typeface="Raleway Medium" panose="020B0603030101060003"/>
                <a:ea typeface="Calibri" panose="020F0502020204030204" pitchFamily="34" charset="0"/>
                <a:cs typeface="Dax-Regular"/>
              </a:rPr>
              <a:t>. Nottingham: University of Nottingham Press &amp;</a:t>
            </a:r>
            <a:r>
              <a:rPr lang="en-GB" sz="2800" i="1" dirty="0">
                <a:solidFill>
                  <a:schemeClr val="bg1"/>
                </a:solidFill>
                <a:latin typeface="Raleway Medium" panose="020B0603030101060003"/>
                <a:ea typeface="Calibri" panose="020F0502020204030204" pitchFamily="34" charset="0"/>
                <a:cs typeface="DaxOT-Italic"/>
              </a:rPr>
              <a:t> </a:t>
            </a:r>
            <a:r>
              <a:rPr lang="en-GB" sz="2800" dirty="0">
                <a:solidFill>
                  <a:schemeClr val="bg1"/>
                </a:solidFill>
                <a:latin typeface="Raleway Medium" panose="020B0603030101060003"/>
                <a:ea typeface="Calibri" panose="020F0502020204030204" pitchFamily="34" charset="0"/>
                <a:cs typeface="Dax-Regular"/>
              </a:rPr>
              <a:t>Sage Publications.</a:t>
            </a:r>
          </a:p>
          <a:p>
            <a:pPr marL="354013" indent="-354013" algn="l"/>
            <a:r>
              <a:rPr lang="en-GB" sz="2800" dirty="0">
                <a:solidFill>
                  <a:schemeClr val="bg1"/>
                </a:solidFill>
                <a:latin typeface="Raleway Medium" panose="020B0603030101060003"/>
              </a:rPr>
              <a:t>Hattie, J. (2017) Don’t be a hero. </a:t>
            </a:r>
            <a:r>
              <a:rPr lang="en-GB" sz="2800" i="1" dirty="0">
                <a:solidFill>
                  <a:schemeClr val="bg1"/>
                </a:solidFill>
                <a:latin typeface="Raleway Medium" panose="020B0603030101060003"/>
              </a:rPr>
              <a:t>Leader Magazine</a:t>
            </a:r>
            <a:r>
              <a:rPr lang="en-GB" sz="2800" dirty="0">
                <a:solidFill>
                  <a:schemeClr val="bg1"/>
                </a:solidFill>
                <a:latin typeface="Raleway Medium" panose="020B0603030101060003"/>
              </a:rPr>
              <a:t>, October. </a:t>
            </a:r>
            <a:r>
              <a:rPr lang="en-GB" sz="2800" dirty="0">
                <a:solidFill>
                  <a:schemeClr val="bg1"/>
                </a:solidFill>
                <a:latin typeface="Raleway Medium" panose="020B0603030101060003"/>
                <a:hlinkClick r:id="rId3"/>
              </a:rPr>
              <a:t>http://www.leadermagazine.co.uk/articles/dont_be_a_hero/</a:t>
            </a:r>
            <a:r>
              <a:rPr lang="en-GB" sz="2800" dirty="0">
                <a:solidFill>
                  <a:schemeClr val="bg1"/>
                </a:solidFill>
                <a:latin typeface="Raleway Medium" panose="020B0603030101060003"/>
              </a:rPr>
              <a:t>  [Accessed 26 June 2018]</a:t>
            </a:r>
          </a:p>
          <a:p>
            <a:pPr marL="354013" indent="-354013" algn="l"/>
            <a:r>
              <a:rPr lang="en-GB" sz="2800" dirty="0">
                <a:solidFill>
                  <a:schemeClr val="bg1"/>
                </a:solidFill>
                <a:latin typeface="Raleway Medium" panose="020B0603030101060003"/>
              </a:rPr>
              <a:t>Institution of Mechanical Engineers (2017) </a:t>
            </a:r>
            <a:r>
              <a:rPr lang="en-GB" sz="2800" i="1" dirty="0">
                <a:solidFill>
                  <a:schemeClr val="bg1"/>
                </a:solidFill>
                <a:latin typeface="Raleway Medium" panose="020B0603030101060003"/>
              </a:rPr>
              <a:t>“We think it’s important but we don’t know what it is” The culture of engineering in schools.</a:t>
            </a:r>
            <a:r>
              <a:rPr lang="en-GB" sz="2800" dirty="0">
                <a:solidFill>
                  <a:schemeClr val="bg1"/>
                </a:solidFill>
                <a:latin typeface="Raleway Medium" panose="020B0603030101060003"/>
              </a:rPr>
              <a:t> London: Institution of Mechanical Engineers. Available at: </a:t>
            </a:r>
            <a:r>
              <a:rPr lang="en-GB" sz="2800" dirty="0">
                <a:solidFill>
                  <a:schemeClr val="bg1"/>
                </a:solidFill>
                <a:latin typeface="Raleway Medium" panose="020B0603030101060003"/>
                <a:hlinkClick r:id="rId4"/>
              </a:rPr>
              <a:t>http://www.imeche.org/policy-and-press/reports/detail/the-culture-of-engineering-in-schools</a:t>
            </a:r>
            <a:r>
              <a:rPr lang="en-GB" sz="2800" dirty="0">
                <a:solidFill>
                  <a:schemeClr val="bg1"/>
                </a:solidFill>
                <a:latin typeface="Raleway Medium" panose="020B0603030101060003"/>
              </a:rPr>
              <a:t> [Accessed 25 April 2018].</a:t>
            </a:r>
          </a:p>
          <a:p>
            <a:pPr marL="354013" indent="-354013" algn="l"/>
            <a:r>
              <a:rPr lang="en-US" sz="2800" dirty="0" err="1">
                <a:solidFill>
                  <a:schemeClr val="bg1"/>
                </a:solidFill>
                <a:latin typeface="Raleway Medium" panose="020B0603030101060003"/>
              </a:rPr>
              <a:t>LeMahieu</a:t>
            </a:r>
            <a:r>
              <a:rPr lang="en-US" sz="2800" dirty="0">
                <a:solidFill>
                  <a:schemeClr val="bg1"/>
                </a:solidFill>
                <a:latin typeface="Raleway Medium" panose="020B0603030101060003"/>
              </a:rPr>
              <a:t>, P. G., </a:t>
            </a:r>
            <a:r>
              <a:rPr lang="en-GB" sz="2800" dirty="0" err="1">
                <a:solidFill>
                  <a:schemeClr val="bg1"/>
                </a:solidFill>
                <a:latin typeface="Raleway Medium" panose="020B0603030101060003"/>
              </a:rPr>
              <a:t>Nordstrum</a:t>
            </a:r>
            <a:r>
              <a:rPr lang="en-GB" sz="2800" dirty="0">
                <a:solidFill>
                  <a:schemeClr val="bg1"/>
                </a:solidFill>
                <a:latin typeface="Raleway Medium" panose="020B0603030101060003"/>
              </a:rPr>
              <a:t>, L. E. and Gale, D.</a:t>
            </a:r>
            <a:r>
              <a:rPr lang="en-US" sz="2800" dirty="0">
                <a:solidFill>
                  <a:schemeClr val="bg1"/>
                </a:solidFill>
                <a:latin typeface="Raleway Medium" panose="020B0603030101060003"/>
              </a:rPr>
              <a:t> (2017) </a:t>
            </a:r>
            <a:r>
              <a:rPr lang="en-GB" sz="2800" dirty="0">
                <a:solidFill>
                  <a:schemeClr val="bg1"/>
                </a:solidFill>
                <a:latin typeface="Raleway Medium" panose="020B0603030101060003"/>
              </a:rPr>
              <a:t>Positive deviance: learning from positive anomalies. </a:t>
            </a:r>
            <a:r>
              <a:rPr lang="en-GB" sz="2800" i="1" dirty="0">
                <a:solidFill>
                  <a:schemeClr val="bg1"/>
                </a:solidFill>
                <a:latin typeface="Raleway Medium" panose="020B0603030101060003"/>
              </a:rPr>
              <a:t>Quality Assurance in Education</a:t>
            </a:r>
            <a:r>
              <a:rPr lang="en-GB" sz="2800" dirty="0">
                <a:solidFill>
                  <a:schemeClr val="bg1"/>
                </a:solidFill>
                <a:latin typeface="Raleway Medium" panose="020B0603030101060003"/>
              </a:rPr>
              <a:t>, 25(1), 109-124. </a:t>
            </a:r>
          </a:p>
          <a:p>
            <a:pPr marL="354013" indent="-354013" algn="l"/>
            <a:r>
              <a:rPr lang="en-GB" sz="2800" dirty="0">
                <a:solidFill>
                  <a:schemeClr val="bg1"/>
                </a:solidFill>
                <a:latin typeface="Raleway Medium" panose="020B0603030101060003"/>
              </a:rPr>
              <a:t>Lucas, B. and Claxton, G. (2013) </a:t>
            </a:r>
            <a:r>
              <a:rPr lang="en-GB" sz="2800" i="1" dirty="0">
                <a:solidFill>
                  <a:schemeClr val="bg1"/>
                </a:solidFill>
                <a:latin typeface="Raleway Medium" panose="020B0603030101060003"/>
              </a:rPr>
              <a:t>Pedagogic Leadership: Creating cultures and practices for outstanding vocational education.</a:t>
            </a:r>
            <a:r>
              <a:rPr lang="en-GB" sz="2800" dirty="0">
                <a:solidFill>
                  <a:schemeClr val="bg1"/>
                </a:solidFill>
                <a:latin typeface="Raleway Medium" panose="020B0603030101060003"/>
              </a:rPr>
              <a:t> London: 157 Group.</a:t>
            </a:r>
            <a:endParaRPr lang="en-US" sz="2800" dirty="0">
              <a:solidFill>
                <a:schemeClr val="bg1"/>
              </a:solidFill>
              <a:latin typeface="Raleway Medium" panose="020B0603030101060003"/>
            </a:endParaRPr>
          </a:p>
          <a:p>
            <a:pPr marL="354013" indent="-354013" algn="l"/>
            <a:r>
              <a:rPr lang="en-GB" sz="2800" dirty="0">
                <a:solidFill>
                  <a:schemeClr val="bg1"/>
                </a:solidFill>
                <a:latin typeface="Raleway Medium" panose="020B0603030101060003"/>
              </a:rPr>
              <a:t>Lucas, B., Hanson, J. and Claxton, G. (2014) </a:t>
            </a:r>
            <a:r>
              <a:rPr lang="en-GB" sz="2800" i="1" dirty="0">
                <a:solidFill>
                  <a:schemeClr val="bg1"/>
                </a:solidFill>
                <a:latin typeface="Raleway Medium" panose="020B0603030101060003"/>
              </a:rPr>
              <a:t>Thinking like an engineer: implications for the education system.</a:t>
            </a:r>
            <a:r>
              <a:rPr lang="en-GB" sz="2800" dirty="0">
                <a:solidFill>
                  <a:schemeClr val="bg1"/>
                </a:solidFill>
                <a:latin typeface="Raleway Medium" panose="020B0603030101060003"/>
              </a:rPr>
              <a:t> London: Royal Academy of Engineering. </a:t>
            </a:r>
            <a:endParaRPr lang="en-US" sz="2800" dirty="0">
              <a:solidFill>
                <a:schemeClr val="bg1"/>
              </a:solidFill>
              <a:latin typeface="Raleway Medium" panose="020B0603030101060003"/>
            </a:endParaRPr>
          </a:p>
          <a:p>
            <a:pPr marL="354013" indent="-354013" algn="l"/>
            <a:r>
              <a:rPr lang="en-GB" sz="2800" dirty="0">
                <a:solidFill>
                  <a:schemeClr val="bg1"/>
                </a:solidFill>
                <a:latin typeface="Raleway Medium" panose="020B0603030101060003"/>
              </a:rPr>
              <a:t>Lucas, B., Hanson, J., Bianchi, L. and </a:t>
            </a:r>
            <a:r>
              <a:rPr lang="en-GB" sz="2800" dirty="0" err="1">
                <a:solidFill>
                  <a:schemeClr val="bg1"/>
                </a:solidFill>
                <a:latin typeface="Raleway Medium" panose="020B0603030101060003"/>
              </a:rPr>
              <a:t>Chipindall</a:t>
            </a:r>
            <a:r>
              <a:rPr lang="en-GB" sz="2800" dirty="0">
                <a:solidFill>
                  <a:schemeClr val="bg1"/>
                </a:solidFill>
                <a:latin typeface="Raleway Medium" panose="020B0603030101060003"/>
              </a:rPr>
              <a:t>, J. (2017) </a:t>
            </a:r>
            <a:r>
              <a:rPr lang="en-GB" sz="2800" i="1" dirty="0">
                <a:solidFill>
                  <a:schemeClr val="bg1"/>
                </a:solidFill>
                <a:latin typeface="Raleway Medium" panose="020B0603030101060003"/>
              </a:rPr>
              <a:t>Learning to be an engineer: implications for the education system.</a:t>
            </a:r>
            <a:r>
              <a:rPr lang="en-GB" sz="2800" dirty="0">
                <a:solidFill>
                  <a:schemeClr val="bg1"/>
                </a:solidFill>
                <a:latin typeface="Raleway Medium" panose="020B0603030101060003"/>
              </a:rPr>
              <a:t> London: Royal Academy of Engineering.</a:t>
            </a:r>
          </a:p>
          <a:p>
            <a:pPr algn="l"/>
            <a:r>
              <a:rPr lang="en-GB" sz="2800" dirty="0">
                <a:solidFill>
                  <a:schemeClr val="bg1"/>
                </a:solidFill>
                <a:latin typeface="Raleway Medium" panose="020B0603030101060003"/>
              </a:rPr>
              <a:t>Mann, A., </a:t>
            </a:r>
            <a:r>
              <a:rPr lang="en-GB" sz="2800" dirty="0" err="1">
                <a:solidFill>
                  <a:schemeClr val="bg1"/>
                </a:solidFill>
                <a:latin typeface="Raleway Medium" panose="020B0603030101060003"/>
              </a:rPr>
              <a:t>Rehill</a:t>
            </a:r>
            <a:r>
              <a:rPr lang="en-GB" sz="2800" dirty="0">
                <a:solidFill>
                  <a:schemeClr val="bg1"/>
                </a:solidFill>
                <a:latin typeface="Raleway Medium" panose="020B0603030101060003"/>
              </a:rPr>
              <a:t>, J. and </a:t>
            </a:r>
            <a:r>
              <a:rPr lang="en-GB" sz="2800" dirty="0" err="1">
                <a:solidFill>
                  <a:schemeClr val="bg1"/>
                </a:solidFill>
                <a:latin typeface="Raleway Medium" panose="020B0603030101060003"/>
              </a:rPr>
              <a:t>Kashefpakdel</a:t>
            </a:r>
            <a:r>
              <a:rPr lang="en-GB" sz="2800" dirty="0">
                <a:solidFill>
                  <a:schemeClr val="bg1"/>
                </a:solidFill>
                <a:latin typeface="Raleway Medium" panose="020B0603030101060003"/>
              </a:rPr>
              <a:t>, E. T. (2018) </a:t>
            </a:r>
            <a:r>
              <a:rPr lang="en-GB" sz="2800" i="1" dirty="0">
                <a:solidFill>
                  <a:schemeClr val="bg1"/>
                </a:solidFill>
                <a:latin typeface="Raleway Medium" panose="020B0603030101060003"/>
              </a:rPr>
              <a:t>Employer engagement in education:  Insights from international evidence for effective practice and future research.</a:t>
            </a:r>
            <a:r>
              <a:rPr lang="en-GB" sz="2800" dirty="0">
                <a:solidFill>
                  <a:schemeClr val="bg1"/>
                </a:solidFill>
                <a:latin typeface="Raleway Medium" panose="020B0603030101060003"/>
              </a:rPr>
              <a:t>  London: Education Endowment Fund</a:t>
            </a:r>
            <a:endParaRPr lang="en-US" sz="2800" dirty="0">
              <a:solidFill>
                <a:schemeClr val="bg1"/>
              </a:solidFill>
              <a:latin typeface="Raleway Medium" panose="020B0603030101060003"/>
            </a:endParaRPr>
          </a:p>
          <a:p>
            <a:pPr marL="354013" indent="-354013" algn="l"/>
            <a:r>
              <a:rPr lang="en-GB" sz="2800" dirty="0">
                <a:solidFill>
                  <a:schemeClr val="bg1"/>
                </a:solidFill>
                <a:latin typeface="Raleway Medium" panose="020B0603030101060003"/>
              </a:rPr>
              <a:t>Nathan, S. (31 July 2017) Inspiring future engineers with employer engagement. The Engineer. </a:t>
            </a:r>
            <a:r>
              <a:rPr lang="en-GB" sz="2800" dirty="0">
                <a:solidFill>
                  <a:schemeClr val="bg1"/>
                </a:solidFill>
                <a:latin typeface="Raleway Medium" panose="020B0603030101060003"/>
                <a:hlinkClick r:id="rId5"/>
              </a:rPr>
              <a:t>https://www.theengineer.co.uk/inspiring-future-engineers-employer-engagement/</a:t>
            </a:r>
            <a:r>
              <a:rPr lang="en-GB" sz="2800" dirty="0">
                <a:solidFill>
                  <a:schemeClr val="bg1"/>
                </a:solidFill>
                <a:latin typeface="Raleway Medium" panose="020B0603030101060003"/>
              </a:rPr>
              <a:t>  [Accessed 13 June 2018]</a:t>
            </a:r>
          </a:p>
          <a:p>
            <a:pPr marL="354013" indent="-354013" algn="l"/>
            <a:r>
              <a:rPr lang="en-GB" sz="2800" dirty="0">
                <a:solidFill>
                  <a:schemeClr val="bg1"/>
                </a:solidFill>
                <a:latin typeface="Raleway Medium" panose="020B0603030101060003"/>
              </a:rPr>
              <a:t>Pascale, R., </a:t>
            </a:r>
            <a:r>
              <a:rPr lang="en-GB" sz="2800" dirty="0" err="1">
                <a:solidFill>
                  <a:schemeClr val="bg1"/>
                </a:solidFill>
                <a:latin typeface="Raleway Medium" panose="020B0603030101060003"/>
              </a:rPr>
              <a:t>Sternin</a:t>
            </a:r>
            <a:r>
              <a:rPr lang="en-GB" sz="2800" dirty="0">
                <a:solidFill>
                  <a:schemeClr val="bg1"/>
                </a:solidFill>
                <a:latin typeface="Raleway Medium" panose="020B0603030101060003"/>
              </a:rPr>
              <a:t> J. and </a:t>
            </a:r>
            <a:r>
              <a:rPr lang="en-GB" sz="2800" dirty="0" err="1">
                <a:solidFill>
                  <a:schemeClr val="bg1"/>
                </a:solidFill>
                <a:latin typeface="Raleway Medium" panose="020B0603030101060003"/>
              </a:rPr>
              <a:t>Sternin</a:t>
            </a:r>
            <a:r>
              <a:rPr lang="en-GB" sz="2800" dirty="0">
                <a:solidFill>
                  <a:schemeClr val="bg1"/>
                </a:solidFill>
                <a:latin typeface="Raleway Medium" panose="020B0603030101060003"/>
              </a:rPr>
              <a:t>, M. (2010) </a:t>
            </a:r>
            <a:r>
              <a:rPr lang="en-GB" sz="2800" i="1" dirty="0">
                <a:solidFill>
                  <a:schemeClr val="bg1"/>
                </a:solidFill>
                <a:latin typeface="Raleway Medium" panose="020B0603030101060003"/>
              </a:rPr>
              <a:t>The power of positive deviance: how unlikely innovators solve the world’s toughest problems</a:t>
            </a:r>
            <a:r>
              <a:rPr lang="en-GB" sz="2800" dirty="0">
                <a:solidFill>
                  <a:schemeClr val="bg1"/>
                </a:solidFill>
                <a:latin typeface="Raleway Medium" panose="020B0603030101060003"/>
              </a:rPr>
              <a:t>. Boston, MA: Harvard Business Press.</a:t>
            </a:r>
          </a:p>
          <a:p>
            <a:pPr marL="354013" indent="-354013" algn="l"/>
            <a:r>
              <a:rPr lang="en-GB" sz="2800" dirty="0">
                <a:solidFill>
                  <a:schemeClr val="bg1"/>
                </a:solidFill>
                <a:latin typeface="Raleway Medium" panose="020B0603030101060003"/>
              </a:rPr>
              <a:t>Robinson, V., </a:t>
            </a:r>
            <a:r>
              <a:rPr lang="en-GB" sz="2800" dirty="0" err="1">
                <a:solidFill>
                  <a:schemeClr val="bg1"/>
                </a:solidFill>
                <a:latin typeface="Raleway Medium" panose="020B0603030101060003"/>
              </a:rPr>
              <a:t>Hohepa</a:t>
            </a:r>
            <a:r>
              <a:rPr lang="en-GB" sz="2800" dirty="0">
                <a:solidFill>
                  <a:schemeClr val="bg1"/>
                </a:solidFill>
                <a:latin typeface="Raleway Medium" panose="020B0603030101060003"/>
              </a:rPr>
              <a:t>, M. and Lloyd, C. (2009) </a:t>
            </a:r>
            <a:r>
              <a:rPr lang="en-GB" sz="2800" i="1" dirty="0">
                <a:solidFill>
                  <a:schemeClr val="bg1"/>
                </a:solidFill>
                <a:latin typeface="Raleway Medium" panose="020B0603030101060003"/>
              </a:rPr>
              <a:t>School leadership and student outcomes: identifying what works and why</a:t>
            </a:r>
            <a:r>
              <a:rPr lang="en-GB" sz="2800" dirty="0">
                <a:solidFill>
                  <a:schemeClr val="bg1"/>
                </a:solidFill>
                <a:latin typeface="Raleway Medium" panose="020B0603030101060003"/>
              </a:rPr>
              <a:t>.  Best evidence synthesis iteration [BES]. Auckland: New Zealand Ministry of Education. Available (as Redacted Version 2015) at:  </a:t>
            </a:r>
            <a:r>
              <a:rPr lang="en-GB" sz="2800" dirty="0">
                <a:solidFill>
                  <a:schemeClr val="bg1"/>
                </a:solidFill>
                <a:latin typeface="Raleway Medium" panose="020B0603030101060003"/>
                <a:hlinkClick r:id="rId6"/>
              </a:rPr>
              <a:t>http://www.educationcounts.govt.nz/publications/series/2515</a:t>
            </a:r>
            <a:r>
              <a:rPr lang="en-GB" sz="2800" dirty="0">
                <a:solidFill>
                  <a:schemeClr val="bg1"/>
                </a:solidFill>
                <a:latin typeface="Raleway Medium" panose="020B0603030101060003"/>
              </a:rPr>
              <a:t>  [Accessed 25 April 2018].</a:t>
            </a:r>
          </a:p>
          <a:p>
            <a:pPr marL="354013" indent="-354013" algn="l"/>
            <a:r>
              <a:rPr lang="en-GB" sz="2800" dirty="0" err="1">
                <a:solidFill>
                  <a:schemeClr val="bg1"/>
                </a:solidFill>
                <a:latin typeface="Raleway Medium" panose="020B0603030101060003"/>
              </a:rPr>
              <a:t>Torraco</a:t>
            </a:r>
            <a:r>
              <a:rPr lang="en-GB" sz="2800" dirty="0">
                <a:solidFill>
                  <a:schemeClr val="bg1"/>
                </a:solidFill>
                <a:latin typeface="Raleway Medium" panose="020B0603030101060003"/>
              </a:rPr>
              <a:t>, R. J. (2005) Writing integrative literature reviews: guidelines and examples. </a:t>
            </a:r>
            <a:r>
              <a:rPr lang="en-GB" sz="2800" i="1" dirty="0">
                <a:solidFill>
                  <a:schemeClr val="bg1"/>
                </a:solidFill>
                <a:latin typeface="Raleway Medium" panose="020B0603030101060003"/>
              </a:rPr>
              <a:t>Human Resource Development Review, </a:t>
            </a:r>
            <a:r>
              <a:rPr lang="en-GB" sz="2800" dirty="0">
                <a:solidFill>
                  <a:schemeClr val="bg1"/>
                </a:solidFill>
                <a:latin typeface="Raleway Medium" panose="020B0603030101060003"/>
              </a:rPr>
              <a:t>4(3), 356-367.</a:t>
            </a:r>
            <a:endParaRPr lang="en-US" sz="2800" dirty="0">
              <a:solidFill>
                <a:schemeClr val="bg1"/>
              </a:solidFill>
              <a:latin typeface="Raleway Medium" panose="020B0603030101060003"/>
            </a:endParaRPr>
          </a:p>
          <a:p>
            <a:pPr algn="l"/>
            <a:endParaRPr lang="en-US" sz="2800" dirty="0">
              <a:solidFill>
                <a:schemeClr val="bg1"/>
              </a:solidFill>
              <a:latin typeface="Raleway Medium" panose="020B0603030101060003"/>
            </a:endParaRPr>
          </a:p>
        </p:txBody>
      </p:sp>
    </p:spTree>
    <p:extLst>
      <p:ext uri="{BB962C8B-B14F-4D97-AF65-F5344CB8AC3E}">
        <p14:creationId xmlns:p14="http://schemas.microsoft.com/office/powerpoint/2010/main" val="1015094954"/>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160" y="1165952"/>
            <a:ext cx="22679680" cy="2651126"/>
          </a:xfrm>
        </p:spPr>
        <p:txBody>
          <a:bodyPr>
            <a:normAutofit/>
          </a:bodyPr>
          <a:lstStyle/>
          <a:p>
            <a:pPr>
              <a:defRPr/>
            </a:pPr>
            <a:r>
              <a:rPr lang="en-GB" sz="9800" dirty="0">
                <a:solidFill>
                  <a:schemeClr val="bg1"/>
                </a:solidFill>
                <a:latin typeface="Raleway Medium"/>
              </a:rPr>
              <a:t>Thank you</a:t>
            </a:r>
            <a:endParaRPr lang="en-GB" dirty="0">
              <a:latin typeface="Raleway Medium"/>
            </a:endParaRPr>
          </a:p>
        </p:txBody>
      </p:sp>
      <p:sp>
        <p:nvSpPr>
          <p:cNvPr id="5" name="Subtitle 2"/>
          <p:cNvSpPr>
            <a:spLocks noGrp="1"/>
          </p:cNvSpPr>
          <p:nvPr>
            <p:ph idx="1"/>
          </p:nvPr>
        </p:nvSpPr>
        <p:spPr>
          <a:xfrm>
            <a:off x="1326235" y="3286132"/>
            <a:ext cx="20605410" cy="6005351"/>
          </a:xfrm>
        </p:spPr>
        <p:txBody>
          <a:bodyPr>
            <a:normAutofit lnSpcReduction="10000"/>
          </a:bodyPr>
          <a:lstStyle/>
          <a:p>
            <a:pPr marL="0" indent="0" algn="ctr">
              <a:spcBef>
                <a:spcPts val="600"/>
              </a:spcBef>
              <a:buNone/>
              <a:defRPr/>
            </a:pPr>
            <a:r>
              <a:rPr lang="en-GB" altLang="en-US" sz="5400" dirty="0">
                <a:solidFill>
                  <a:srgbClr val="7030A0"/>
                </a:solidFill>
                <a:hlinkClick r:id="rId2"/>
              </a:rPr>
              <a:t>www.winchester.ac.uk/realworldlearning</a:t>
            </a:r>
            <a:endParaRPr lang="en-GB" altLang="en-US" sz="5400" dirty="0">
              <a:solidFill>
                <a:srgbClr val="7030A0"/>
              </a:solidFill>
            </a:endParaRPr>
          </a:p>
          <a:p>
            <a:pPr marL="0" indent="0" algn="ctr">
              <a:spcBef>
                <a:spcPts val="600"/>
              </a:spcBef>
              <a:buNone/>
              <a:defRPr/>
            </a:pPr>
            <a:r>
              <a:rPr lang="en-GB" altLang="en-US" sz="5400" dirty="0">
                <a:solidFill>
                  <a:srgbClr val="7030A0"/>
                </a:solidFill>
                <a:hlinkClick r:id="rId3"/>
              </a:rPr>
              <a:t>https://www.raeng.org.uk/ltbae</a:t>
            </a:r>
            <a:endParaRPr lang="en-GB" altLang="en-US" sz="5400" dirty="0">
              <a:solidFill>
                <a:srgbClr val="7030A0"/>
              </a:solidFill>
            </a:endParaRPr>
          </a:p>
          <a:p>
            <a:pPr marL="0" indent="0" algn="ctr">
              <a:spcBef>
                <a:spcPts val="600"/>
              </a:spcBef>
              <a:buNone/>
              <a:defRPr/>
            </a:pPr>
            <a:r>
              <a:rPr lang="en-GB" altLang="en-US" sz="5400" dirty="0">
                <a:solidFill>
                  <a:srgbClr val="7030A0"/>
                </a:solidFill>
                <a:hlinkClick r:id="rId4"/>
              </a:rPr>
              <a:t>janet.hanson@winchester.ac.uk</a:t>
            </a:r>
            <a:endParaRPr lang="en-GB" altLang="en-US" sz="5400" dirty="0">
              <a:solidFill>
                <a:srgbClr val="7030A0"/>
              </a:solidFill>
            </a:endParaRPr>
          </a:p>
          <a:p>
            <a:pPr marL="0" indent="0" algn="ctr">
              <a:spcBef>
                <a:spcPts val="600"/>
              </a:spcBef>
              <a:buNone/>
              <a:defRPr/>
            </a:pPr>
            <a:r>
              <a:rPr lang="en-GB" altLang="en-US" sz="5400" dirty="0">
                <a:solidFill>
                  <a:srgbClr val="7030A0"/>
                </a:solidFill>
              </a:rPr>
              <a:t> </a:t>
            </a:r>
            <a:r>
              <a:rPr lang="en-GB" altLang="en-US" sz="5400" dirty="0">
                <a:hlinkClick r:id="rId5"/>
              </a:rPr>
              <a:t>bill.lucas@winchester.ac.uk</a:t>
            </a:r>
            <a:endParaRPr lang="en-GB" altLang="en-US" sz="5400" dirty="0"/>
          </a:p>
          <a:p>
            <a:pPr marL="0" indent="0" algn="ctr">
              <a:buNone/>
              <a:defRPr/>
            </a:pPr>
            <a:r>
              <a:rPr lang="en-GB" altLang="en-US" sz="5400" dirty="0"/>
              <a:t>    </a:t>
            </a:r>
          </a:p>
          <a:p>
            <a:pPr marL="0" indent="0" algn="ctr">
              <a:buNone/>
              <a:defRPr/>
            </a:pPr>
            <a:endParaRPr lang="en-GB" altLang="en-US" sz="5400" dirty="0">
              <a:solidFill>
                <a:srgbClr val="0000CC"/>
              </a:solidFill>
            </a:endParaRPr>
          </a:p>
        </p:txBody>
      </p:sp>
      <p:pic>
        <p:nvPicPr>
          <p:cNvPr id="6" name="Picture 5"/>
          <p:cNvPicPr/>
          <p:nvPr/>
        </p:nvPicPr>
        <p:blipFill>
          <a:blip r:embed="rId6">
            <a:extLst>
              <a:ext uri="{28A0092B-C50C-407E-A947-70E740481C1C}">
                <a14:useLocalDpi xmlns:a14="http://schemas.microsoft.com/office/drawing/2010/main" val="0"/>
              </a:ext>
            </a:extLst>
          </a:blip>
          <a:stretch>
            <a:fillRect/>
          </a:stretch>
        </p:blipFill>
        <p:spPr>
          <a:xfrm>
            <a:off x="13620602" y="7874683"/>
            <a:ext cx="10763398" cy="4048478"/>
          </a:xfrm>
          <a:prstGeom prst="rect">
            <a:avLst/>
          </a:prstGeom>
        </p:spPr>
      </p:pic>
      <p:pic>
        <p:nvPicPr>
          <p:cNvPr id="4" name="Picture 3">
            <a:extLst>
              <a:ext uri="{FF2B5EF4-FFF2-40B4-BE49-F238E27FC236}">
                <a16:creationId xmlns:a16="http://schemas.microsoft.com/office/drawing/2014/main" id="{3FC7CCA9-4A0E-4766-87E8-D55BE311F80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5974" y="8440560"/>
            <a:ext cx="7647786" cy="2916723"/>
          </a:xfrm>
          <a:prstGeom prst="rect">
            <a:avLst/>
          </a:prstGeom>
        </p:spPr>
      </p:pic>
    </p:spTree>
    <p:extLst>
      <p:ext uri="{BB962C8B-B14F-4D97-AF65-F5344CB8AC3E}">
        <p14:creationId xmlns:p14="http://schemas.microsoft.com/office/powerpoint/2010/main" val="2373492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25"/>
          <p:cNvSpPr/>
          <p:nvPr/>
        </p:nvSpPr>
        <p:spPr>
          <a:xfrm>
            <a:off x="533739" y="12045956"/>
            <a:ext cx="13388608" cy="57515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lgn="l">
              <a:defRPr sz="3500">
                <a:solidFill>
                  <a:srgbClr val="53585F"/>
                </a:solidFill>
                <a:latin typeface="Raleway Medium"/>
                <a:ea typeface="Raleway Medium"/>
                <a:cs typeface="Raleway Medium"/>
                <a:sym typeface="Raleway Medium"/>
              </a:defRPr>
            </a:lvl1pPr>
          </a:lstStyle>
          <a:p>
            <a:pPr lvl="0">
              <a:defRPr sz="1800">
                <a:solidFill>
                  <a:srgbClr val="000000"/>
                </a:solidFill>
              </a:defRPr>
            </a:pPr>
            <a:r>
              <a:rPr lang="en-GB" sz="2800" dirty="0">
                <a:latin typeface="Raleway Medium" panose="020B0603030101060003" pitchFamily="34" charset="0"/>
              </a:rPr>
              <a:t>DrJanet Hanson &amp; Professor Bill Lucas, Centre for Real-World Learning</a:t>
            </a:r>
          </a:p>
        </p:txBody>
      </p:sp>
      <p:sp>
        <p:nvSpPr>
          <p:cNvPr id="5" name="Shape 37"/>
          <p:cNvSpPr/>
          <p:nvPr/>
        </p:nvSpPr>
        <p:spPr>
          <a:xfrm>
            <a:off x="822488" y="1378875"/>
            <a:ext cx="21722202" cy="123963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Autofit/>
          </a:bodyPr>
          <a:lstStyle>
            <a:lvl1pPr algn="l" defTabSz="457200">
              <a:lnSpc>
                <a:spcPct val="90000"/>
              </a:lnSpc>
              <a:defRPr sz="7500" b="1">
                <a:solidFill>
                  <a:srgbClr val="53585F"/>
                </a:solidFill>
                <a:latin typeface="Raleway"/>
                <a:ea typeface="Raleway"/>
                <a:cs typeface="Raleway"/>
                <a:sym typeface="Raleway"/>
              </a:defRPr>
            </a:lvl1pPr>
          </a:lstStyle>
          <a:p>
            <a:pPr lvl="0" algn="ctr">
              <a:lnSpc>
                <a:spcPct val="130000"/>
              </a:lnSpc>
              <a:defRPr sz="1800">
                <a:solidFill>
                  <a:srgbClr val="000000"/>
                </a:solidFill>
              </a:defRPr>
            </a:pPr>
            <a:r>
              <a:rPr lang="en-GB" sz="8000" b="0" dirty="0">
                <a:latin typeface="Raleway Medium"/>
              </a:rPr>
              <a:t>Six engineering habits of mind (</a:t>
            </a:r>
            <a:r>
              <a:rPr lang="en-GB" sz="8000" b="0" dirty="0" err="1">
                <a:latin typeface="Raleway Medium"/>
              </a:rPr>
              <a:t>EHoM</a:t>
            </a:r>
            <a:r>
              <a:rPr lang="en-GB" sz="8000" b="0" dirty="0">
                <a:latin typeface="Raleway Medium"/>
              </a:rPr>
              <a:t>)</a:t>
            </a:r>
            <a:endParaRPr lang="en-GB" sz="8000" b="0" dirty="0">
              <a:latin typeface="Raleway Medium"/>
              <a:ea typeface="Raleway SemiBold"/>
              <a:cs typeface="Raleway SemiBold"/>
              <a:sym typeface="Raleway SemiBold"/>
            </a:endParaRPr>
          </a:p>
        </p:txBody>
      </p:sp>
      <p:sp>
        <p:nvSpPr>
          <p:cNvPr id="7" name="Shape 38"/>
          <p:cNvSpPr/>
          <p:nvPr/>
        </p:nvSpPr>
        <p:spPr>
          <a:xfrm>
            <a:off x="822488" y="3197626"/>
            <a:ext cx="10655638" cy="616294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Autofit/>
          </a:bodyPr>
          <a:lstStyle/>
          <a:p>
            <a:pPr marR="0" lvl="0" algn="l" defTabSz="914400" rtl="0" eaLnBrk="1" fontAlgn="auto" latinLnBrk="0" hangingPunct="1">
              <a:lnSpc>
                <a:spcPct val="90000"/>
              </a:lnSpc>
              <a:spcBef>
                <a:spcPts val="1000"/>
              </a:spcBef>
              <a:spcAft>
                <a:spcPts val="0"/>
              </a:spcAft>
              <a:buClrTx/>
              <a:buSzTx/>
              <a:tabLst/>
              <a:defRPr/>
            </a:pPr>
            <a:r>
              <a:rPr lang="en-GB" sz="6000" b="1" kern="1200" dirty="0">
                <a:solidFill>
                  <a:srgbClr val="993366"/>
                </a:solidFill>
                <a:latin typeface="Raleway Medium"/>
              </a:rPr>
              <a:t>Our research contribution:</a:t>
            </a:r>
          </a:p>
          <a:p>
            <a:pPr marR="0" lvl="0" algn="l" defTabSz="914400" rtl="0" eaLnBrk="1" fontAlgn="auto" latinLnBrk="0" hangingPunct="1">
              <a:lnSpc>
                <a:spcPct val="90000"/>
              </a:lnSpc>
              <a:spcBef>
                <a:spcPts val="1000"/>
              </a:spcBef>
              <a:spcAft>
                <a:spcPts val="0"/>
              </a:spcAft>
              <a:buClrTx/>
              <a:buSzTx/>
              <a:tabLst/>
              <a:defRPr/>
            </a:pPr>
            <a:r>
              <a:rPr lang="en-GB" sz="5400" kern="1200" dirty="0">
                <a:solidFill>
                  <a:prstClr val="black"/>
                </a:solidFill>
                <a:latin typeface="Raleway Medium"/>
              </a:rPr>
              <a:t>2014 -</a:t>
            </a:r>
            <a:r>
              <a:rPr lang="en-GB" sz="5400" i="1" kern="1200" dirty="0">
                <a:solidFill>
                  <a:prstClr val="black"/>
                </a:solidFill>
                <a:latin typeface="Raleway Medium"/>
              </a:rPr>
              <a:t>Thinking like an </a:t>
            </a:r>
          </a:p>
          <a:p>
            <a:pPr marR="0" lvl="0" algn="l" defTabSz="914400" rtl="0" eaLnBrk="1" fontAlgn="auto" latinLnBrk="0" hangingPunct="1">
              <a:lnSpc>
                <a:spcPct val="90000"/>
              </a:lnSpc>
              <a:spcBef>
                <a:spcPts val="1000"/>
              </a:spcBef>
              <a:spcAft>
                <a:spcPts val="0"/>
              </a:spcAft>
              <a:buClrTx/>
              <a:buSzTx/>
              <a:tabLst/>
              <a:defRPr/>
            </a:pPr>
            <a:r>
              <a:rPr lang="en-GB" sz="5400" i="1" kern="1200" dirty="0">
                <a:solidFill>
                  <a:prstClr val="black"/>
                </a:solidFill>
                <a:latin typeface="Raleway Medium"/>
              </a:rPr>
              <a:t>engineer </a:t>
            </a:r>
            <a:r>
              <a:rPr lang="en-GB" sz="5400" kern="1200" dirty="0">
                <a:solidFill>
                  <a:prstClr val="black"/>
                </a:solidFill>
                <a:latin typeface="Raleway Medium"/>
              </a:rPr>
              <a:t>– 6 habits of mind</a:t>
            </a:r>
          </a:p>
          <a:p>
            <a:pPr marR="0" lvl="0" algn="l" defTabSz="914400" rtl="0" eaLnBrk="1" fontAlgn="auto" latinLnBrk="0" hangingPunct="1">
              <a:lnSpc>
                <a:spcPct val="90000"/>
              </a:lnSpc>
              <a:spcBef>
                <a:spcPts val="1000"/>
              </a:spcBef>
              <a:spcAft>
                <a:spcPts val="0"/>
              </a:spcAft>
              <a:buClrTx/>
              <a:buSzTx/>
              <a:tabLst/>
              <a:defRPr/>
            </a:pPr>
            <a:endParaRPr lang="en-GB" sz="2000" kern="1200" dirty="0">
              <a:solidFill>
                <a:prstClr val="black"/>
              </a:solidFill>
              <a:latin typeface="Raleway Medium"/>
            </a:endParaRPr>
          </a:p>
          <a:p>
            <a:pPr marR="0" lvl="0" algn="l" defTabSz="914400" rtl="0" eaLnBrk="1" fontAlgn="auto" latinLnBrk="0" hangingPunct="1">
              <a:lnSpc>
                <a:spcPct val="90000"/>
              </a:lnSpc>
              <a:spcBef>
                <a:spcPts val="1000"/>
              </a:spcBef>
              <a:spcAft>
                <a:spcPts val="0"/>
              </a:spcAft>
              <a:buClrTx/>
              <a:buSzTx/>
              <a:tabLst/>
              <a:defRPr/>
            </a:pPr>
            <a:r>
              <a:rPr lang="en-GB" sz="5400" kern="1200" dirty="0">
                <a:solidFill>
                  <a:prstClr val="black"/>
                </a:solidFill>
                <a:latin typeface="Raleway Medium"/>
              </a:rPr>
              <a:t>2015/17 -</a:t>
            </a:r>
            <a:r>
              <a:rPr lang="en-GB" sz="5400" i="1" kern="1200" dirty="0">
                <a:solidFill>
                  <a:prstClr val="black"/>
                </a:solidFill>
                <a:latin typeface="Raleway Medium"/>
              </a:rPr>
              <a:t>Learning to be an engineer</a:t>
            </a:r>
            <a:r>
              <a:rPr lang="en-GB" sz="5400" kern="1200" dirty="0">
                <a:solidFill>
                  <a:prstClr val="black"/>
                </a:solidFill>
                <a:latin typeface="Raleway Medium"/>
              </a:rPr>
              <a:t> – teachers piloting use of EHoM in schools</a:t>
            </a:r>
          </a:p>
        </p:txBody>
      </p:sp>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l="25810" t="11041" r="40945" b="6023"/>
          <a:stretch>
            <a:fillRect/>
          </a:stretch>
        </p:blipFill>
        <p:spPr bwMode="auto">
          <a:xfrm>
            <a:off x="11683589" y="3197626"/>
            <a:ext cx="3883057" cy="5452306"/>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7"/>
          <p:cNvPicPr>
            <a:picLocks noChangeAspect="1"/>
          </p:cNvPicPr>
          <p:nvPr/>
        </p:nvPicPr>
        <p:blipFill>
          <a:blip r:embed="rId4" cstate="print">
            <a:extLst>
              <a:ext uri="{28A0092B-C50C-407E-A947-70E740481C1C}">
                <a14:useLocalDpi xmlns:a14="http://schemas.microsoft.com/office/drawing/2010/main" val="0"/>
              </a:ext>
            </a:extLst>
          </a:blip>
          <a:srcRect l="28139" t="12311" r="25290" b="4002"/>
          <a:stretch>
            <a:fillRect/>
          </a:stretch>
        </p:blipFill>
        <p:spPr bwMode="auto">
          <a:xfrm>
            <a:off x="19961319" y="5775031"/>
            <a:ext cx="3501451" cy="515644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DB71A6A2-5188-42D7-A73B-97783E0349F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5542" t="18403" r="16161" b="14487"/>
          <a:stretch/>
        </p:blipFill>
        <p:spPr bwMode="auto">
          <a:xfrm>
            <a:off x="14664036" y="3197626"/>
            <a:ext cx="6687144" cy="6634841"/>
          </a:xfrm>
          <a:prstGeom prst="flowChartConnector">
            <a:avLst/>
          </a:prstGeom>
          <a:noFill/>
          <a:ln w="1905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a:extLst>
              <a:ext uri="{FF2B5EF4-FFF2-40B4-BE49-F238E27FC236}">
                <a16:creationId xmlns:a16="http://schemas.microsoft.com/office/drawing/2014/main" id="{6F11702C-325C-4E3F-B44B-1271CBAF89F5}"/>
              </a:ext>
            </a:extLst>
          </p:cNvPr>
          <p:cNvSpPr txBox="1"/>
          <p:nvPr/>
        </p:nvSpPr>
        <p:spPr>
          <a:xfrm>
            <a:off x="822488" y="8769815"/>
            <a:ext cx="14987783" cy="233974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R="0" lvl="0" algn="l" defTabSz="914400" rtl="0" eaLnBrk="1" fontAlgn="auto" latinLnBrk="0" hangingPunct="1">
              <a:lnSpc>
                <a:spcPct val="90000"/>
              </a:lnSpc>
              <a:spcBef>
                <a:spcPts val="1000"/>
              </a:spcBef>
              <a:spcAft>
                <a:spcPts val="0"/>
              </a:spcAft>
              <a:buClrTx/>
              <a:buSzTx/>
              <a:tabLst/>
              <a:defRPr/>
            </a:pPr>
            <a:r>
              <a:rPr lang="en-GB" sz="5400" kern="1200" dirty="0">
                <a:solidFill>
                  <a:prstClr val="black"/>
                </a:solidFill>
                <a:latin typeface="Raleway Medium"/>
              </a:rPr>
              <a:t>2018 -</a:t>
            </a:r>
            <a:r>
              <a:rPr lang="en-GB" sz="5400" i="1" kern="1200" dirty="0">
                <a:solidFill>
                  <a:prstClr val="black"/>
                </a:solidFill>
                <a:latin typeface="Raleway Medium"/>
              </a:rPr>
              <a:t> Learning to be an engineer </a:t>
            </a:r>
            <a:r>
              <a:rPr lang="en-GB" sz="5400" kern="1200" dirty="0">
                <a:solidFill>
                  <a:prstClr val="black"/>
                </a:solidFill>
                <a:latin typeface="Raleway Medium"/>
              </a:rPr>
              <a:t>– </a:t>
            </a:r>
            <a:r>
              <a:rPr lang="en-GB" sz="5400" i="1" kern="1200" dirty="0">
                <a:solidFill>
                  <a:prstClr val="black"/>
                </a:solidFill>
                <a:latin typeface="Raleway Medium"/>
              </a:rPr>
              <a:t>the role of school leadership</a:t>
            </a:r>
          </a:p>
          <a:p>
            <a:pPr marR="0" lvl="0" algn="l" defTabSz="914400" rtl="0" eaLnBrk="1" fontAlgn="auto" latinLnBrk="0" hangingPunct="1">
              <a:lnSpc>
                <a:spcPct val="90000"/>
              </a:lnSpc>
              <a:spcBef>
                <a:spcPts val="1000"/>
              </a:spcBef>
              <a:spcAft>
                <a:spcPts val="0"/>
              </a:spcAft>
              <a:buClrTx/>
              <a:buSzTx/>
              <a:tabLst/>
              <a:defRPr/>
            </a:pPr>
            <a:r>
              <a:rPr lang="en-GB" sz="3200" kern="1200" dirty="0">
                <a:solidFill>
                  <a:prstClr val="black"/>
                </a:solidFill>
                <a:latin typeface="Raleway Medium"/>
                <a:hlinkClick r:id="rId6"/>
              </a:rPr>
              <a:t>See more at Royal Academy of Engineering</a:t>
            </a:r>
            <a:endParaRPr lang="en-GB" sz="3200" b="1" kern="1200" dirty="0">
              <a:solidFill>
                <a:prstClr val="black"/>
              </a:solidFill>
              <a:latin typeface="Raleway Medium"/>
            </a:endParaRPr>
          </a:p>
        </p:txBody>
      </p:sp>
    </p:spTree>
    <p:extLst>
      <p:ext uri="{BB962C8B-B14F-4D97-AF65-F5344CB8AC3E}">
        <p14:creationId xmlns:p14="http://schemas.microsoft.com/office/powerpoint/2010/main" val="208227516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25"/>
          <p:cNvSpPr/>
          <p:nvPr/>
        </p:nvSpPr>
        <p:spPr>
          <a:xfrm>
            <a:off x="533739" y="12045956"/>
            <a:ext cx="13388608" cy="57515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lgn="l">
              <a:defRPr sz="3500">
                <a:solidFill>
                  <a:srgbClr val="53585F"/>
                </a:solidFill>
                <a:latin typeface="Raleway Medium"/>
                <a:ea typeface="Raleway Medium"/>
                <a:cs typeface="Raleway Medium"/>
                <a:sym typeface="Raleway Medium"/>
              </a:defRPr>
            </a:lvl1pPr>
          </a:lstStyle>
          <a:p>
            <a:pPr lvl="0">
              <a:defRPr sz="1800">
                <a:solidFill>
                  <a:srgbClr val="000000"/>
                </a:solidFill>
              </a:defRPr>
            </a:pPr>
            <a:r>
              <a:rPr lang="en-GB" sz="2800" dirty="0">
                <a:latin typeface="Raleway Medium" panose="020B0603030101060003" pitchFamily="34" charset="0"/>
              </a:rPr>
              <a:t>DrJanet Hanson &amp; Professor Bill Lucas, Centre for Real-World Learning</a:t>
            </a:r>
          </a:p>
        </p:txBody>
      </p:sp>
      <p:sp>
        <p:nvSpPr>
          <p:cNvPr id="7" name="Shape 29"/>
          <p:cNvSpPr/>
          <p:nvPr/>
        </p:nvSpPr>
        <p:spPr>
          <a:xfrm>
            <a:off x="0" y="2785017"/>
            <a:ext cx="23803968" cy="13753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defRPr sz="9000">
                <a:solidFill>
                  <a:srgbClr val="53585F"/>
                </a:solidFill>
                <a:latin typeface="Raleway Light"/>
                <a:ea typeface="Raleway Light"/>
                <a:cs typeface="Raleway Light"/>
                <a:sym typeface="Raleway Light"/>
              </a:defRPr>
            </a:lvl1pPr>
          </a:lstStyle>
          <a:p>
            <a:pPr lvl="0">
              <a:defRPr sz="1800">
                <a:solidFill>
                  <a:srgbClr val="000000"/>
                </a:solidFill>
              </a:defRPr>
            </a:pPr>
            <a:r>
              <a:rPr lang="en-GB" sz="8000" dirty="0">
                <a:latin typeface="Raleway Medium" panose="020B0603030101060003" pitchFamily="34" charset="0"/>
              </a:rPr>
              <a:t>Why focus on engineering habits of mind?</a:t>
            </a:r>
            <a:endParaRPr sz="8000" dirty="0">
              <a:latin typeface="Raleway Medium" panose="020B0603030101060003" pitchFamily="34" charset="0"/>
            </a:endParaRPr>
          </a:p>
        </p:txBody>
      </p:sp>
      <p:sp>
        <p:nvSpPr>
          <p:cNvPr id="8" name="Shape 30"/>
          <p:cNvSpPr/>
          <p:nvPr/>
        </p:nvSpPr>
        <p:spPr>
          <a:xfrm>
            <a:off x="2664466" y="4706436"/>
            <a:ext cx="18475036" cy="6053579"/>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p>
            <a:pPr marL="685800" indent="-685800" algn="l">
              <a:buFont typeface="Arial" panose="020B0604020202020204" pitchFamily="34" charset="0"/>
              <a:buChar char="•"/>
            </a:pPr>
            <a:r>
              <a:rPr lang="en-GB" sz="4800" dirty="0">
                <a:solidFill>
                  <a:schemeClr val="bg1"/>
                </a:solidFill>
                <a:latin typeface="Raleway Medium" panose="020B0603030101060003" pitchFamily="34" charset="0"/>
              </a:rPr>
              <a:t>Teachers can see engineering as a way of thinking, not about a specific discipline, such as maths, science, D&amp;T or computing</a:t>
            </a:r>
          </a:p>
          <a:p>
            <a:pPr marL="685800" indent="-685800" algn="l">
              <a:buFont typeface="Arial" panose="020B0604020202020204" pitchFamily="34" charset="0"/>
              <a:buChar char="•"/>
            </a:pPr>
            <a:r>
              <a:rPr lang="en-GB" sz="4800" dirty="0">
                <a:solidFill>
                  <a:schemeClr val="bg1"/>
                </a:solidFill>
                <a:latin typeface="Raleway Medium" panose="020B0603030101060003" pitchFamily="34" charset="0"/>
              </a:rPr>
              <a:t>Opens up discussion about pedagogy rather than subject content </a:t>
            </a:r>
          </a:p>
          <a:p>
            <a:pPr marL="685800" indent="-685800" algn="l">
              <a:buFont typeface="Arial" panose="020B0604020202020204" pitchFamily="34" charset="0"/>
              <a:buChar char="•"/>
            </a:pPr>
            <a:r>
              <a:rPr lang="en-GB" sz="4800" dirty="0">
                <a:solidFill>
                  <a:schemeClr val="bg1"/>
                </a:solidFill>
                <a:latin typeface="Raleway Medium" panose="020B0603030101060003" pitchFamily="34" charset="0"/>
              </a:rPr>
              <a:t>Teachers can develop EHoM through whichever subject works best for them</a:t>
            </a:r>
          </a:p>
          <a:p>
            <a:pPr marL="685800" indent="-685800" algn="l">
              <a:buFont typeface="Arial" panose="020B0604020202020204" pitchFamily="34" charset="0"/>
              <a:buChar char="•"/>
            </a:pPr>
            <a:r>
              <a:rPr lang="en-GB" sz="4800" dirty="0">
                <a:solidFill>
                  <a:schemeClr val="bg1"/>
                </a:solidFill>
                <a:latin typeface="Raleway Medium" panose="020B0603030101060003" pitchFamily="34" charset="0"/>
              </a:rPr>
              <a:t>Provides common ground for discussion between teachers, engineers and school leaders </a:t>
            </a:r>
            <a:endParaRPr lang="en-US" sz="4800" dirty="0">
              <a:solidFill>
                <a:schemeClr val="bg1"/>
              </a:solidFill>
              <a:latin typeface="Raleway Medium" panose="020B0603030101060003" pitchFamily="34" charset="0"/>
            </a:endParaRPr>
          </a:p>
        </p:txBody>
      </p:sp>
    </p:spTree>
    <p:extLst>
      <p:ext uri="{BB962C8B-B14F-4D97-AF65-F5344CB8AC3E}">
        <p14:creationId xmlns:p14="http://schemas.microsoft.com/office/powerpoint/2010/main" val="195574708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8">
                                            <p:txEl>
                                              <p:pRg st="3" end="3"/>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25"/>
          <p:cNvSpPr/>
          <p:nvPr/>
        </p:nvSpPr>
        <p:spPr>
          <a:xfrm>
            <a:off x="533739" y="12045956"/>
            <a:ext cx="13388608" cy="57515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lgn="l">
              <a:defRPr sz="3500">
                <a:solidFill>
                  <a:srgbClr val="53585F"/>
                </a:solidFill>
                <a:latin typeface="Raleway Medium"/>
                <a:ea typeface="Raleway Medium"/>
                <a:cs typeface="Raleway Medium"/>
                <a:sym typeface="Raleway Medium"/>
              </a:defRPr>
            </a:lvl1pPr>
          </a:lstStyle>
          <a:p>
            <a:pPr lvl="0">
              <a:defRPr sz="1800">
                <a:solidFill>
                  <a:srgbClr val="000000"/>
                </a:solidFill>
              </a:defRPr>
            </a:pPr>
            <a:r>
              <a:rPr lang="en-GB" sz="2800" dirty="0">
                <a:latin typeface="Raleway Medium" panose="020B0603030101060003" pitchFamily="34" charset="0"/>
              </a:rPr>
              <a:t>DrJanet Hanson &amp; Professor Bill Lucas, Centre for Real-World Learning</a:t>
            </a:r>
          </a:p>
        </p:txBody>
      </p:sp>
      <p:sp>
        <p:nvSpPr>
          <p:cNvPr id="7" name="Shape 29"/>
          <p:cNvSpPr/>
          <p:nvPr/>
        </p:nvSpPr>
        <p:spPr>
          <a:xfrm>
            <a:off x="0" y="2785017"/>
            <a:ext cx="23803968" cy="13753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defRPr sz="9000">
                <a:solidFill>
                  <a:srgbClr val="53585F"/>
                </a:solidFill>
                <a:latin typeface="Raleway Light"/>
                <a:ea typeface="Raleway Light"/>
                <a:cs typeface="Raleway Light"/>
                <a:sym typeface="Raleway Light"/>
              </a:defRPr>
            </a:lvl1pPr>
          </a:lstStyle>
          <a:p>
            <a:pPr lvl="0">
              <a:defRPr sz="1800">
                <a:solidFill>
                  <a:srgbClr val="000000"/>
                </a:solidFill>
              </a:defRPr>
            </a:pPr>
            <a:r>
              <a:rPr lang="en-GB" sz="8000" dirty="0">
                <a:latin typeface="Raleway Medium" panose="020B0603030101060003" pitchFamily="34" charset="0"/>
              </a:rPr>
              <a:t>Methodology - positive deviance</a:t>
            </a:r>
            <a:endParaRPr sz="8000" dirty="0">
              <a:latin typeface="Raleway Medium" panose="020B0603030101060003" pitchFamily="34" charset="0"/>
            </a:endParaRPr>
          </a:p>
        </p:txBody>
      </p:sp>
      <p:sp>
        <p:nvSpPr>
          <p:cNvPr id="8" name="Shape 30"/>
          <p:cNvSpPr/>
          <p:nvPr/>
        </p:nvSpPr>
        <p:spPr>
          <a:xfrm>
            <a:off x="2664466" y="4337105"/>
            <a:ext cx="20689804" cy="6792243"/>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p>
            <a:pPr algn="l"/>
            <a:r>
              <a:rPr lang="en-GB" sz="4400" dirty="0">
                <a:solidFill>
                  <a:schemeClr val="bg1"/>
                </a:solidFill>
                <a:latin typeface="Raleway Medium" panose="020B0603030101060003" pitchFamily="34" charset="0"/>
              </a:rPr>
              <a:t>Premise is to look for high performing outliers, because: </a:t>
            </a:r>
          </a:p>
          <a:p>
            <a:pPr marL="571500" indent="-571500" algn="l">
              <a:buFont typeface="Arial" panose="020B0604020202020204" pitchFamily="34" charset="0"/>
              <a:buChar char="•"/>
            </a:pPr>
            <a:r>
              <a:rPr lang="en-GB" sz="4400" dirty="0">
                <a:solidFill>
                  <a:schemeClr val="bg1"/>
                </a:solidFill>
                <a:latin typeface="Raleway Medium" panose="020B0603030101060003" pitchFamily="34" charset="0"/>
              </a:rPr>
              <a:t>Solutions to challenges exist in schools which are already outstanding</a:t>
            </a:r>
          </a:p>
          <a:p>
            <a:pPr marL="571500" indent="-571500" algn="l">
              <a:buFont typeface="Arial" panose="020B0604020202020204" pitchFamily="34" charset="0"/>
              <a:buChar char="•"/>
            </a:pPr>
            <a:r>
              <a:rPr lang="en-GB" sz="4400" dirty="0">
                <a:solidFill>
                  <a:schemeClr val="bg1"/>
                </a:solidFill>
                <a:latin typeface="Raleway Medium" panose="020B0603030101060003" pitchFamily="34" charset="0"/>
              </a:rPr>
              <a:t>Members of the school community have tacit knowledge and wisdom from which it is possible to learn and generalise </a:t>
            </a:r>
            <a:r>
              <a:rPr lang="en-GB" sz="3600" dirty="0">
                <a:solidFill>
                  <a:schemeClr val="bg1"/>
                </a:solidFill>
                <a:latin typeface="Raleway Medium" panose="020B0603030101060003" pitchFamily="34" charset="0"/>
              </a:rPr>
              <a:t>(</a:t>
            </a:r>
            <a:r>
              <a:rPr lang="en-GB" sz="3600" dirty="0" err="1">
                <a:solidFill>
                  <a:schemeClr val="bg1"/>
                </a:solidFill>
                <a:latin typeface="Raleway Medium" panose="020B0603030101060003" pitchFamily="34" charset="0"/>
              </a:rPr>
              <a:t>LeMahieu</a:t>
            </a:r>
            <a:r>
              <a:rPr lang="en-GB" sz="3600" dirty="0">
                <a:solidFill>
                  <a:schemeClr val="bg1"/>
                </a:solidFill>
                <a:latin typeface="Raleway Medium" panose="020B0603030101060003" pitchFamily="34" charset="0"/>
              </a:rPr>
              <a:t> et al.,2017; Pascale et al., 2010</a:t>
            </a:r>
            <a:r>
              <a:rPr lang="en-GB" sz="4400" dirty="0">
                <a:solidFill>
                  <a:schemeClr val="bg1"/>
                </a:solidFill>
                <a:latin typeface="Raleway Medium" panose="020B0603030101060003" pitchFamily="34" charset="0"/>
              </a:rPr>
              <a:t>) </a:t>
            </a:r>
          </a:p>
          <a:p>
            <a:pPr algn="l"/>
            <a:r>
              <a:rPr lang="en-GB" sz="4400" dirty="0">
                <a:solidFill>
                  <a:schemeClr val="bg1"/>
                </a:solidFill>
                <a:latin typeface="Raleway Medium" panose="020B0603030101060003" pitchFamily="34" charset="0"/>
              </a:rPr>
              <a:t>Methods: </a:t>
            </a:r>
          </a:p>
          <a:p>
            <a:pPr marL="571500" indent="-571500" algn="l">
              <a:buFont typeface="Arial" panose="020B0604020202020204" pitchFamily="34" charset="0"/>
              <a:buChar char="•"/>
            </a:pPr>
            <a:r>
              <a:rPr lang="en-GB" sz="4400" dirty="0">
                <a:solidFill>
                  <a:schemeClr val="bg1"/>
                </a:solidFill>
                <a:latin typeface="Raleway Medium" panose="020B0603030101060003" pitchFamily="34" charset="0"/>
              </a:rPr>
              <a:t>Integrative literature review </a:t>
            </a:r>
            <a:r>
              <a:rPr lang="en-GB" sz="3600" dirty="0">
                <a:solidFill>
                  <a:schemeClr val="bg1"/>
                </a:solidFill>
                <a:latin typeface="Raleway Medium" panose="020B0603030101060003" pitchFamily="34" charset="0"/>
              </a:rPr>
              <a:t>(</a:t>
            </a:r>
            <a:r>
              <a:rPr lang="en-GB" sz="3600" dirty="0" err="1">
                <a:solidFill>
                  <a:schemeClr val="bg1"/>
                </a:solidFill>
                <a:latin typeface="Raleway Medium" panose="020B0603030101060003" pitchFamily="34" charset="0"/>
              </a:rPr>
              <a:t>Torraco</a:t>
            </a:r>
            <a:r>
              <a:rPr lang="en-GB" sz="3600" dirty="0">
                <a:solidFill>
                  <a:schemeClr val="bg1"/>
                </a:solidFill>
                <a:latin typeface="Raleway Medium" panose="020B0603030101060003" pitchFamily="34" charset="0"/>
              </a:rPr>
              <a:t>, 2005) </a:t>
            </a:r>
          </a:p>
          <a:p>
            <a:pPr marL="571500" indent="-571500" algn="l">
              <a:buFont typeface="Arial" panose="020B0604020202020204" pitchFamily="34" charset="0"/>
              <a:buChar char="•"/>
            </a:pPr>
            <a:r>
              <a:rPr lang="en-GB" sz="4400" dirty="0">
                <a:solidFill>
                  <a:schemeClr val="bg1"/>
                </a:solidFill>
                <a:latin typeface="Raleway Medium" panose="020B0603030101060003" pitchFamily="34" charset="0"/>
              </a:rPr>
              <a:t>Online survey to c.210 schools with a declared interest in engineering </a:t>
            </a:r>
            <a:r>
              <a:rPr lang="en-GB" sz="3600" dirty="0">
                <a:solidFill>
                  <a:schemeClr val="bg1"/>
                </a:solidFill>
                <a:latin typeface="Raleway Medium" panose="020B0603030101060003" pitchFamily="34" charset="0"/>
              </a:rPr>
              <a:t>(28% response rate)</a:t>
            </a:r>
          </a:p>
          <a:p>
            <a:pPr marL="571500" indent="-571500" algn="l">
              <a:buFont typeface="Arial" panose="020B0604020202020204" pitchFamily="34" charset="0"/>
              <a:buChar char="•"/>
            </a:pPr>
            <a:r>
              <a:rPr lang="en-GB" sz="4400" dirty="0">
                <a:solidFill>
                  <a:schemeClr val="bg1"/>
                </a:solidFill>
                <a:latin typeface="Raleway Medium" panose="020B0603030101060003" pitchFamily="34" charset="0"/>
              </a:rPr>
              <a:t>Structured telephone interviews with 11 school senior and middle leaders </a:t>
            </a:r>
          </a:p>
          <a:p>
            <a:pPr marL="571500" indent="-571500" algn="l">
              <a:buFont typeface="Arial" panose="020B0604020202020204" pitchFamily="34" charset="0"/>
              <a:buChar char="•"/>
            </a:pPr>
            <a:r>
              <a:rPr lang="en-GB" sz="4400" dirty="0">
                <a:solidFill>
                  <a:schemeClr val="bg1"/>
                </a:solidFill>
                <a:latin typeface="Raleway Medium" panose="020B0603030101060003" pitchFamily="34" charset="0"/>
              </a:rPr>
              <a:t>Expert group offered guidance and feedback </a:t>
            </a:r>
            <a:endParaRPr lang="en-US" sz="4400" dirty="0">
              <a:solidFill>
                <a:schemeClr val="bg1"/>
              </a:solidFill>
              <a:latin typeface="Raleway Medium" panose="020B0603030101060003" pitchFamily="34" charset="0"/>
            </a:endParaRPr>
          </a:p>
        </p:txBody>
      </p:sp>
    </p:spTree>
    <p:extLst>
      <p:ext uri="{BB962C8B-B14F-4D97-AF65-F5344CB8AC3E}">
        <p14:creationId xmlns:p14="http://schemas.microsoft.com/office/powerpoint/2010/main" val="281141996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25"/>
          <p:cNvSpPr/>
          <p:nvPr/>
        </p:nvSpPr>
        <p:spPr>
          <a:xfrm>
            <a:off x="533739" y="12045956"/>
            <a:ext cx="13388608" cy="57515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lgn="l">
              <a:defRPr sz="3500">
                <a:solidFill>
                  <a:srgbClr val="53585F"/>
                </a:solidFill>
                <a:latin typeface="Raleway Medium"/>
                <a:ea typeface="Raleway Medium"/>
                <a:cs typeface="Raleway Medium"/>
                <a:sym typeface="Raleway Medium"/>
              </a:defRPr>
            </a:lvl1pPr>
          </a:lstStyle>
          <a:p>
            <a:pPr lvl="0">
              <a:defRPr sz="1800">
                <a:solidFill>
                  <a:srgbClr val="000000"/>
                </a:solidFill>
              </a:defRPr>
            </a:pPr>
            <a:r>
              <a:rPr lang="en-GB" sz="2800" dirty="0">
                <a:latin typeface="Raleway Medium" panose="020B0603030101060003" pitchFamily="34" charset="0"/>
              </a:rPr>
              <a:t>DrJanet Hanson &amp; Professor Bill Lucas, Centre for Real-World Learning</a:t>
            </a:r>
          </a:p>
        </p:txBody>
      </p:sp>
      <p:sp>
        <p:nvSpPr>
          <p:cNvPr id="7" name="Shape 29"/>
          <p:cNvSpPr/>
          <p:nvPr/>
        </p:nvSpPr>
        <p:spPr>
          <a:xfrm>
            <a:off x="0" y="2785017"/>
            <a:ext cx="23803968" cy="13753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defRPr sz="9000">
                <a:solidFill>
                  <a:srgbClr val="53585F"/>
                </a:solidFill>
                <a:latin typeface="Raleway Light"/>
                <a:ea typeface="Raleway Light"/>
                <a:cs typeface="Raleway Light"/>
                <a:sym typeface="Raleway Light"/>
              </a:defRPr>
            </a:lvl1pPr>
          </a:lstStyle>
          <a:p>
            <a:r>
              <a:rPr lang="en-GB" sz="8000" dirty="0">
                <a:latin typeface="Raleway Medium" panose="020B0603030101060003" pitchFamily="34" charset="0"/>
              </a:rPr>
              <a:t>How employers enhance the school experience</a:t>
            </a:r>
          </a:p>
        </p:txBody>
      </p:sp>
      <p:sp>
        <p:nvSpPr>
          <p:cNvPr id="8" name="Shape 30"/>
          <p:cNvSpPr/>
          <p:nvPr/>
        </p:nvSpPr>
        <p:spPr>
          <a:xfrm>
            <a:off x="3238154" y="4514335"/>
            <a:ext cx="19418645" cy="6053579"/>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p>
            <a:pPr marL="857250" lvl="2" indent="-857250" algn="l">
              <a:buFont typeface="Arial" panose="020B0604020202020204" pitchFamily="34" charset="0"/>
              <a:buChar char="•"/>
            </a:pPr>
            <a:r>
              <a:rPr lang="en-GB" sz="5400" dirty="0">
                <a:solidFill>
                  <a:schemeClr val="bg1"/>
                </a:solidFill>
                <a:latin typeface="Raleway Medium"/>
              </a:rPr>
              <a:t>Enrich education and underpins pupil attainment</a:t>
            </a:r>
          </a:p>
          <a:p>
            <a:pPr marL="857250" lvl="2" indent="-857250" algn="l">
              <a:buFont typeface="Arial" panose="020B0604020202020204" pitchFamily="34" charset="0"/>
              <a:buChar char="•"/>
            </a:pPr>
            <a:r>
              <a:rPr lang="en-GB" sz="5400" dirty="0">
                <a:solidFill>
                  <a:schemeClr val="bg1"/>
                </a:solidFill>
                <a:latin typeface="Raleway Medium"/>
              </a:rPr>
              <a:t>Enhance understanding of jobs and careers </a:t>
            </a:r>
          </a:p>
          <a:p>
            <a:pPr marL="857250" lvl="2" indent="-857250" algn="l">
              <a:buFont typeface="Arial" panose="020B0604020202020204" pitchFamily="34" charset="0"/>
              <a:buChar char="•"/>
            </a:pPr>
            <a:r>
              <a:rPr lang="en-GB" sz="5400" dirty="0">
                <a:solidFill>
                  <a:schemeClr val="bg1"/>
                </a:solidFill>
                <a:latin typeface="Raleway Medium"/>
              </a:rPr>
              <a:t>Develop knowledge and skills required by the labour market </a:t>
            </a:r>
          </a:p>
          <a:p>
            <a:pPr marL="857250" lvl="2" indent="-857250" algn="l">
              <a:buFont typeface="Arial" panose="020B0604020202020204" pitchFamily="34" charset="0"/>
              <a:buChar char="•"/>
            </a:pPr>
            <a:r>
              <a:rPr lang="en-GB" sz="5400" dirty="0">
                <a:solidFill>
                  <a:schemeClr val="bg1"/>
                </a:solidFill>
                <a:latin typeface="Raleway Medium"/>
              </a:rPr>
              <a:t>Develop knowledge and skills for successful school-to-work transitions </a:t>
            </a:r>
            <a:r>
              <a:rPr lang="en-GB" sz="3600" dirty="0">
                <a:solidFill>
                  <a:schemeClr val="bg1"/>
                </a:solidFill>
                <a:latin typeface="Raleway Medium"/>
              </a:rPr>
              <a:t>(Mann et al. 2018)</a:t>
            </a:r>
          </a:p>
          <a:p>
            <a:pPr marL="857250" lvl="2" indent="-857250" algn="l">
              <a:buFont typeface="Arial" panose="020B0604020202020204" pitchFamily="34" charset="0"/>
              <a:buChar char="•"/>
            </a:pPr>
            <a:r>
              <a:rPr lang="en-GB" sz="5400" dirty="0">
                <a:solidFill>
                  <a:schemeClr val="bg1"/>
                </a:solidFill>
                <a:latin typeface="Raleway Medium"/>
              </a:rPr>
              <a:t>Create and sustain school-community links</a:t>
            </a:r>
          </a:p>
        </p:txBody>
      </p:sp>
      <p:sp>
        <p:nvSpPr>
          <p:cNvPr id="6" name="Speech Bubble: Rectangle with Corners Rounded 5">
            <a:extLst>
              <a:ext uri="{FF2B5EF4-FFF2-40B4-BE49-F238E27FC236}">
                <a16:creationId xmlns:a16="http://schemas.microsoft.com/office/drawing/2014/main" id="{1DF829AD-6E6E-4B44-BAC4-9DDAD3493C45}"/>
              </a:ext>
            </a:extLst>
          </p:cNvPr>
          <p:cNvSpPr/>
          <p:nvPr/>
        </p:nvSpPr>
        <p:spPr>
          <a:xfrm>
            <a:off x="15052886" y="1117683"/>
            <a:ext cx="8529785" cy="3837220"/>
          </a:xfrm>
          <a:prstGeom prst="wedgeRoundRectCallout">
            <a:avLst>
              <a:gd name="adj1" fmla="val -66826"/>
              <a:gd name="adj2" fmla="val 48669"/>
              <a:gd name="adj3" fmla="val 16667"/>
            </a:avLst>
          </a:prstGeom>
          <a:solidFill>
            <a:srgbClr val="6B275C"/>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en-US" sz="3600" dirty="0">
                <a:solidFill>
                  <a:schemeClr val="tx1"/>
                </a:solidFill>
                <a:latin typeface="Raleway Medium" panose="020B0603030101060003" pitchFamily="34" charset="0"/>
              </a:rPr>
              <a:t>“</a:t>
            </a:r>
            <a:r>
              <a:rPr lang="en-US" sz="3600" i="1" dirty="0">
                <a:solidFill>
                  <a:schemeClr val="tx1"/>
                </a:solidFill>
                <a:latin typeface="Raleway Medium" panose="020B0603030101060003" pitchFamily="34" charset="0"/>
              </a:rPr>
              <a:t>One of the things that was really powerful about working with Siemens was that they said that it’s far more important that a product does not get to the final stage if you create it and it’s rubbish” (</a:t>
            </a:r>
            <a:r>
              <a:rPr lang="en-US" sz="3600" dirty="0">
                <a:solidFill>
                  <a:schemeClr val="tx1"/>
                </a:solidFill>
                <a:latin typeface="Raleway Medium" panose="020B0603030101060003" pitchFamily="34" charset="0"/>
              </a:rPr>
              <a:t>Secondary deputy head)</a:t>
            </a:r>
            <a:endParaRPr kumimoji="0" lang="en-US" sz="3600" b="0" i="0" u="none" strike="noStrike" cap="none" spc="0" normalizeH="0" baseline="0" dirty="0">
              <a:ln>
                <a:noFill/>
              </a:ln>
              <a:solidFill>
                <a:schemeClr val="tx1"/>
              </a:solidFill>
              <a:effectLst/>
              <a:uFillTx/>
              <a:sym typeface="Helvetica Light"/>
            </a:endParaRPr>
          </a:p>
        </p:txBody>
      </p:sp>
      <p:sp>
        <p:nvSpPr>
          <p:cNvPr id="9" name="Speech Bubble: Rectangle with Corners Rounded 8">
            <a:extLst>
              <a:ext uri="{FF2B5EF4-FFF2-40B4-BE49-F238E27FC236}">
                <a16:creationId xmlns:a16="http://schemas.microsoft.com/office/drawing/2014/main" id="{04C0233F-DF38-4AC8-A3A0-AD290C2FC74A}"/>
              </a:ext>
            </a:extLst>
          </p:cNvPr>
          <p:cNvSpPr/>
          <p:nvPr/>
        </p:nvSpPr>
        <p:spPr>
          <a:xfrm>
            <a:off x="615735" y="1290049"/>
            <a:ext cx="8529785" cy="3224286"/>
          </a:xfrm>
          <a:prstGeom prst="wedgeRoundRectCallout">
            <a:avLst>
              <a:gd name="adj1" fmla="val -1122"/>
              <a:gd name="adj2" fmla="val 87710"/>
              <a:gd name="adj3" fmla="val 16667"/>
            </a:avLst>
          </a:prstGeom>
          <a:solidFill>
            <a:srgbClr val="6B275C"/>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rtl="0"/>
            <a:r>
              <a:rPr lang="en-US" sz="3600" i="1" dirty="0">
                <a:solidFill>
                  <a:schemeClr val="tx1"/>
                </a:solidFill>
                <a:latin typeface="Raleway Medium" panose="020B0603030101060003"/>
              </a:rPr>
              <a:t>“</a:t>
            </a:r>
            <a:r>
              <a:rPr lang="en-GB" sz="3600" i="1" dirty="0">
                <a:solidFill>
                  <a:schemeClr val="tx1"/>
                </a:solidFill>
                <a:latin typeface="Raleway Medium" panose="020B0603030101060003"/>
              </a:rPr>
              <a:t>I’m trying to challenge perceptions and stereotypes of engineering by exposing pupils to as many different engineer types and disciplines as possible” </a:t>
            </a:r>
            <a:r>
              <a:rPr lang="en-GB" sz="3600" dirty="0">
                <a:solidFill>
                  <a:schemeClr val="tx1"/>
                </a:solidFill>
                <a:latin typeface="Raleway Medium" panose="020B0603030101060003"/>
              </a:rPr>
              <a:t>(Primary teacher)</a:t>
            </a:r>
            <a:endParaRPr kumimoji="0" lang="en-US" sz="3600" b="0" i="0" u="none" strike="noStrike" cap="none" spc="0" normalizeH="0" baseline="0" dirty="0">
              <a:ln>
                <a:noFill/>
              </a:ln>
              <a:solidFill>
                <a:schemeClr val="tx1"/>
              </a:solidFill>
              <a:effectLst/>
              <a:uFillTx/>
              <a:latin typeface="Raleway Medium" panose="020B0603030101060003"/>
              <a:sym typeface="Helvetica Light"/>
            </a:endParaRPr>
          </a:p>
        </p:txBody>
      </p:sp>
      <p:sp>
        <p:nvSpPr>
          <p:cNvPr id="10" name="Speech Bubble: Rectangle with Corners Rounded 9">
            <a:extLst>
              <a:ext uri="{FF2B5EF4-FFF2-40B4-BE49-F238E27FC236}">
                <a16:creationId xmlns:a16="http://schemas.microsoft.com/office/drawing/2014/main" id="{5756498C-675A-4658-9E2C-403FAEC82679}"/>
              </a:ext>
            </a:extLst>
          </p:cNvPr>
          <p:cNvSpPr/>
          <p:nvPr/>
        </p:nvSpPr>
        <p:spPr>
          <a:xfrm>
            <a:off x="14915234" y="5504827"/>
            <a:ext cx="8529785" cy="5063087"/>
          </a:xfrm>
          <a:prstGeom prst="wedgeRoundRectCallout">
            <a:avLst>
              <a:gd name="adj1" fmla="val -70975"/>
              <a:gd name="adj2" fmla="val -27642"/>
              <a:gd name="adj3" fmla="val 16667"/>
            </a:avLst>
          </a:prstGeom>
          <a:solidFill>
            <a:srgbClr val="6B275C"/>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lvl="2" indent="0"/>
            <a:r>
              <a:rPr lang="en-GB" sz="3600" i="1" dirty="0">
                <a:solidFill>
                  <a:schemeClr val="tx1"/>
                </a:solidFill>
                <a:latin typeface="Raleway Medium" panose="020B0603030101060003"/>
              </a:rPr>
              <a:t>“The pupils actually had to suggest they were a company, talk to the client…they were in our meeting room…BAE were on the other end of the phone pretending to be a client. They'd send e-mails back and forth. Developing skills like that is fantastic”</a:t>
            </a:r>
            <a:r>
              <a:rPr lang="en-GB" sz="3600" i="1" dirty="0">
                <a:solidFill>
                  <a:schemeClr val="tx1"/>
                </a:solidFill>
                <a:latin typeface="Raleway Medium" panose="020B0603030101060003" pitchFamily="34" charset="0"/>
              </a:rPr>
              <a:t> </a:t>
            </a:r>
            <a:r>
              <a:rPr lang="en-GB" sz="3600" dirty="0">
                <a:solidFill>
                  <a:schemeClr val="tx1"/>
                </a:solidFill>
                <a:latin typeface="Raleway Medium" panose="020B0603030101060003" pitchFamily="34" charset="0"/>
              </a:rPr>
              <a:t>(UTC teacher)</a:t>
            </a:r>
          </a:p>
        </p:txBody>
      </p:sp>
      <p:sp>
        <p:nvSpPr>
          <p:cNvPr id="11" name="Speech Bubble: Rectangle with Corners Rounded 10">
            <a:extLst>
              <a:ext uri="{FF2B5EF4-FFF2-40B4-BE49-F238E27FC236}">
                <a16:creationId xmlns:a16="http://schemas.microsoft.com/office/drawing/2014/main" id="{70FB0632-73D2-474F-94C5-2B2399BB6D30}"/>
              </a:ext>
            </a:extLst>
          </p:cNvPr>
          <p:cNvSpPr/>
          <p:nvPr/>
        </p:nvSpPr>
        <p:spPr>
          <a:xfrm>
            <a:off x="533739" y="7008962"/>
            <a:ext cx="7998542" cy="3837220"/>
          </a:xfrm>
          <a:prstGeom prst="wedgeRoundRectCallout">
            <a:avLst>
              <a:gd name="adj1" fmla="val 68577"/>
              <a:gd name="adj2" fmla="val -11051"/>
              <a:gd name="adj3" fmla="val 16667"/>
            </a:avLst>
          </a:prstGeom>
          <a:solidFill>
            <a:srgbClr val="6B275C"/>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lvl="2" indent="0"/>
            <a:r>
              <a:rPr lang="en-GB" sz="3600" i="1" dirty="0">
                <a:solidFill>
                  <a:schemeClr val="tx1"/>
                </a:solidFill>
                <a:latin typeface="Raleway Medium" panose="020B0603030101060003"/>
              </a:rPr>
              <a:t>“As teachers we can keep telling the students the same message, but sometimes all it takes is one ‘real’ person to say it and it means something completely different to them” </a:t>
            </a:r>
            <a:r>
              <a:rPr lang="en-GB" sz="3600" dirty="0">
                <a:solidFill>
                  <a:schemeClr val="tx1"/>
                </a:solidFill>
                <a:latin typeface="Raleway Medium" panose="020B0603030101060003" pitchFamily="34" charset="0"/>
              </a:rPr>
              <a:t>(UTC Teacher)</a:t>
            </a:r>
            <a:endParaRPr lang="en-GB" sz="3600" i="1" dirty="0">
              <a:solidFill>
                <a:schemeClr val="tx1"/>
              </a:solidFill>
              <a:latin typeface="Raleway Medium" panose="020B0603030101060003" pitchFamily="34" charset="0"/>
            </a:endParaRPr>
          </a:p>
        </p:txBody>
      </p:sp>
      <p:sp>
        <p:nvSpPr>
          <p:cNvPr id="12" name="Speech Bubble: Rectangle with Corners Rounded 11">
            <a:extLst>
              <a:ext uri="{FF2B5EF4-FFF2-40B4-BE49-F238E27FC236}">
                <a16:creationId xmlns:a16="http://schemas.microsoft.com/office/drawing/2014/main" id="{39F5891D-F103-4379-800A-9AE9E0E739CD}"/>
              </a:ext>
            </a:extLst>
          </p:cNvPr>
          <p:cNvSpPr/>
          <p:nvPr/>
        </p:nvSpPr>
        <p:spPr>
          <a:xfrm>
            <a:off x="6889807" y="2735169"/>
            <a:ext cx="8529785" cy="4450153"/>
          </a:xfrm>
          <a:prstGeom prst="wedgeRoundRectCallout">
            <a:avLst>
              <a:gd name="adj1" fmla="val 8215"/>
              <a:gd name="adj2" fmla="val 114223"/>
              <a:gd name="adj3" fmla="val 16667"/>
            </a:avLst>
          </a:prstGeom>
          <a:solidFill>
            <a:srgbClr val="6B275C"/>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lvl="2" indent="0"/>
            <a:r>
              <a:rPr lang="en-GB" sz="3600" i="1" dirty="0">
                <a:solidFill>
                  <a:schemeClr val="tx1"/>
                </a:solidFill>
                <a:latin typeface="Raleway Medium" panose="020B0603030101060003"/>
              </a:rPr>
              <a:t>“We’ve had a few pupils coming back, really good female role models, which was fantastic. An ex-student who was working on the Humber Bridge brought all this stuff in and did a presentation to year 5 and Year 6” </a:t>
            </a:r>
            <a:r>
              <a:rPr lang="en-GB" sz="3600" dirty="0">
                <a:solidFill>
                  <a:schemeClr val="tx1"/>
                </a:solidFill>
                <a:latin typeface="Raleway Medium" panose="020B0603030101060003"/>
              </a:rPr>
              <a:t>(Primary head)</a:t>
            </a:r>
          </a:p>
        </p:txBody>
      </p:sp>
    </p:spTree>
    <p:extLst>
      <p:ext uri="{BB962C8B-B14F-4D97-AF65-F5344CB8AC3E}">
        <p14:creationId xmlns:p14="http://schemas.microsoft.com/office/powerpoint/2010/main" val="71596602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49"/>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249"/>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249"/>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249"/>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24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25"/>
          <p:cNvSpPr/>
          <p:nvPr/>
        </p:nvSpPr>
        <p:spPr>
          <a:xfrm>
            <a:off x="533739" y="12045956"/>
            <a:ext cx="13388608" cy="57515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lgn="l">
              <a:defRPr sz="3500">
                <a:solidFill>
                  <a:srgbClr val="53585F"/>
                </a:solidFill>
                <a:latin typeface="Raleway Medium"/>
                <a:ea typeface="Raleway Medium"/>
                <a:cs typeface="Raleway Medium"/>
                <a:sym typeface="Raleway Medium"/>
              </a:defRPr>
            </a:lvl1pPr>
          </a:lstStyle>
          <a:p>
            <a:pPr lvl="0">
              <a:defRPr sz="1800">
                <a:solidFill>
                  <a:srgbClr val="000000"/>
                </a:solidFill>
              </a:defRPr>
            </a:pPr>
            <a:r>
              <a:rPr lang="en-GB" sz="2800" dirty="0">
                <a:latin typeface="Raleway Medium" panose="020B0603030101060003" pitchFamily="34" charset="0"/>
              </a:rPr>
              <a:t>DrJanet Hanson &amp; Professor Bill Lucas, Centre for Real-World Learning</a:t>
            </a:r>
          </a:p>
        </p:txBody>
      </p:sp>
      <p:sp>
        <p:nvSpPr>
          <p:cNvPr id="7" name="Shape 29"/>
          <p:cNvSpPr/>
          <p:nvPr/>
        </p:nvSpPr>
        <p:spPr>
          <a:xfrm>
            <a:off x="0" y="2015576"/>
            <a:ext cx="23803968" cy="2914258"/>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defRPr sz="9000">
                <a:solidFill>
                  <a:srgbClr val="53585F"/>
                </a:solidFill>
                <a:latin typeface="Raleway Light"/>
                <a:ea typeface="Raleway Light"/>
                <a:cs typeface="Raleway Light"/>
                <a:sym typeface="Raleway Light"/>
              </a:defRPr>
            </a:lvl1pPr>
          </a:lstStyle>
          <a:p>
            <a:pPr lvl="0">
              <a:defRPr sz="1800">
                <a:solidFill>
                  <a:srgbClr val="000000"/>
                </a:solidFill>
              </a:defRPr>
            </a:pPr>
            <a:r>
              <a:rPr lang="en-GB" sz="9000" dirty="0">
                <a:latin typeface="Raleway Medium" panose="020B0603030101060003" pitchFamily="34" charset="0"/>
              </a:rPr>
              <a:t>Challenges to engagement: </a:t>
            </a:r>
          </a:p>
          <a:p>
            <a:pPr lvl="0">
              <a:defRPr sz="1800">
                <a:solidFill>
                  <a:srgbClr val="000000"/>
                </a:solidFill>
              </a:defRPr>
            </a:pPr>
            <a:r>
              <a:rPr lang="en-GB" sz="9000" dirty="0">
                <a:latin typeface="Raleway Medium" panose="020B0603030101060003" pitchFamily="34" charset="0"/>
              </a:rPr>
              <a:t>teacher subject confidence</a:t>
            </a:r>
            <a:endParaRPr sz="9000" dirty="0">
              <a:latin typeface="Raleway Medium" panose="020B0603030101060003"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911245689"/>
              </p:ext>
            </p:extLst>
          </p:nvPr>
        </p:nvGraphicFramePr>
        <p:xfrm>
          <a:off x="3289935" y="4418277"/>
          <a:ext cx="17741265" cy="6205919"/>
        </p:xfrm>
        <a:graphic>
          <a:graphicData uri="http://schemas.openxmlformats.org/drawingml/2006/table">
            <a:tbl>
              <a:tblPr firstRow="1" firstCol="1" bandRow="1">
                <a:tableStyleId>{5940675A-B579-460E-94D1-54222C63F5DA}</a:tableStyleId>
              </a:tblPr>
              <a:tblGrid>
                <a:gridCol w="383169">
                  <a:extLst>
                    <a:ext uri="{9D8B030D-6E8A-4147-A177-3AD203B41FA5}">
                      <a16:colId xmlns:a16="http://schemas.microsoft.com/office/drawing/2014/main" val="3406153917"/>
                    </a:ext>
                  </a:extLst>
                </a:gridCol>
                <a:gridCol w="17358096">
                  <a:extLst>
                    <a:ext uri="{9D8B030D-6E8A-4147-A177-3AD203B41FA5}">
                      <a16:colId xmlns:a16="http://schemas.microsoft.com/office/drawing/2014/main" val="3137178908"/>
                    </a:ext>
                  </a:extLst>
                </a:gridCol>
              </a:tblGrid>
              <a:tr h="2706497">
                <a:tc>
                  <a:txBody>
                    <a:bodyPr/>
                    <a:lstStyle/>
                    <a:p>
                      <a:pPr>
                        <a:lnSpc>
                          <a:spcPct val="107000"/>
                        </a:lnSpc>
                        <a:spcAft>
                          <a:spcPts val="0"/>
                        </a:spcAft>
                      </a:pPr>
                      <a:r>
                        <a:rPr lang="en-US" sz="4800">
                          <a:solidFill>
                            <a:schemeClr val="bg1"/>
                          </a:solidFill>
                          <a:effectLst/>
                          <a:latin typeface="Raleway Medium" panose="020B0603030101060003" pitchFamily="34" charset="0"/>
                        </a:rPr>
                        <a:t> </a:t>
                      </a:r>
                      <a:endParaRPr lang="en-GB" sz="4800">
                        <a:solidFill>
                          <a:schemeClr val="bg1"/>
                        </a:solidFill>
                        <a:effectLst/>
                        <a:latin typeface="Raleway Medium" panose="020B0603030101060003"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07000"/>
                        </a:lnSpc>
                        <a:spcAft>
                          <a:spcPts val="0"/>
                        </a:spcAft>
                      </a:pPr>
                      <a:endParaRPr lang="en-US" sz="4800" spc="-10" dirty="0">
                        <a:solidFill>
                          <a:schemeClr val="bg1"/>
                        </a:solidFill>
                        <a:effectLst/>
                        <a:latin typeface="Raleway Medium" panose="020B0603030101060003" pitchFamily="34" charset="0"/>
                      </a:endParaRPr>
                    </a:p>
                    <a:p>
                      <a:pPr>
                        <a:lnSpc>
                          <a:spcPct val="107000"/>
                        </a:lnSpc>
                        <a:spcAft>
                          <a:spcPts val="0"/>
                        </a:spcAft>
                      </a:pPr>
                      <a:r>
                        <a:rPr lang="en-GB" sz="4800" i="1" dirty="0">
                          <a:solidFill>
                            <a:schemeClr val="bg1"/>
                          </a:solidFill>
                          <a:latin typeface="Raleway Medium" panose="020B0603030101060003"/>
                        </a:rPr>
                        <a:t>“As leader of the working party for Technologies I audited current practice in the teaching of STEM areas of the curriculum. The main issues from staff were that they did not feel confident enough to teach technology or engineering, they were unsure of the resources available or how to use them”</a:t>
                      </a:r>
                      <a:r>
                        <a:rPr lang="en-GB" sz="4800" baseline="0" dirty="0">
                          <a:solidFill>
                            <a:schemeClr val="bg1"/>
                          </a:solidFill>
                          <a:latin typeface="Raleway Medium" panose="020B0603030101060003"/>
                        </a:rPr>
                        <a:t> (Primary engineering project lead teacher)</a:t>
                      </a:r>
                      <a:endParaRPr lang="en-GB" sz="4800" dirty="0">
                        <a:solidFill>
                          <a:schemeClr val="bg1"/>
                        </a:solidFill>
                        <a:latin typeface="Raleway Medium" panose="020B0603030101060003"/>
                      </a:endParaRPr>
                    </a:p>
                    <a:p>
                      <a:pPr>
                        <a:lnSpc>
                          <a:spcPct val="107000"/>
                        </a:lnSpc>
                        <a:spcAft>
                          <a:spcPts val="0"/>
                        </a:spcAft>
                      </a:pPr>
                      <a:endParaRPr lang="en-GB" sz="4800" dirty="0">
                        <a:solidFill>
                          <a:schemeClr val="bg1"/>
                        </a:solidFill>
                        <a:effectLst/>
                        <a:latin typeface="Raleway Medium" panose="020B0603030101060003"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2534536"/>
                  </a:ext>
                </a:extLst>
              </a:tr>
            </a:tbl>
          </a:graphicData>
        </a:graphic>
      </p:graphicFrame>
    </p:spTree>
    <p:extLst>
      <p:ext uri="{BB962C8B-B14F-4D97-AF65-F5344CB8AC3E}">
        <p14:creationId xmlns:p14="http://schemas.microsoft.com/office/powerpoint/2010/main" val="1321373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25"/>
          <p:cNvSpPr/>
          <p:nvPr/>
        </p:nvSpPr>
        <p:spPr>
          <a:xfrm>
            <a:off x="533739" y="12045956"/>
            <a:ext cx="13388608" cy="57515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lgn="l">
              <a:defRPr sz="3500">
                <a:solidFill>
                  <a:srgbClr val="53585F"/>
                </a:solidFill>
                <a:latin typeface="Raleway Medium"/>
                <a:ea typeface="Raleway Medium"/>
                <a:cs typeface="Raleway Medium"/>
                <a:sym typeface="Raleway Medium"/>
              </a:defRPr>
            </a:lvl1pPr>
          </a:lstStyle>
          <a:p>
            <a:pPr lvl="0">
              <a:defRPr sz="1800">
                <a:solidFill>
                  <a:srgbClr val="000000"/>
                </a:solidFill>
              </a:defRPr>
            </a:pPr>
            <a:r>
              <a:rPr lang="en-GB" sz="2800" dirty="0">
                <a:latin typeface="Raleway Medium" panose="020B0603030101060003" pitchFamily="34" charset="0"/>
              </a:rPr>
              <a:t>DrJanet Hanson &amp; Professor Bill Lucas, Centre for Real-World Learning</a:t>
            </a:r>
          </a:p>
        </p:txBody>
      </p:sp>
      <p:sp>
        <p:nvSpPr>
          <p:cNvPr id="7" name="Shape 29"/>
          <p:cNvSpPr/>
          <p:nvPr/>
        </p:nvSpPr>
        <p:spPr>
          <a:xfrm>
            <a:off x="0" y="2015576"/>
            <a:ext cx="23803968" cy="2914258"/>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defRPr sz="9000">
                <a:solidFill>
                  <a:srgbClr val="53585F"/>
                </a:solidFill>
                <a:latin typeface="Raleway Light"/>
                <a:ea typeface="Raleway Light"/>
                <a:cs typeface="Raleway Light"/>
                <a:sym typeface="Raleway Light"/>
              </a:defRPr>
            </a:lvl1pPr>
          </a:lstStyle>
          <a:p>
            <a:pPr lvl="0">
              <a:defRPr sz="1800">
                <a:solidFill>
                  <a:srgbClr val="000000"/>
                </a:solidFill>
              </a:defRPr>
            </a:pPr>
            <a:r>
              <a:rPr lang="en-GB" sz="9000" dirty="0">
                <a:latin typeface="Raleway Medium" panose="020B0603030101060003" pitchFamily="34" charset="0"/>
              </a:rPr>
              <a:t>Challenges to engagement: </a:t>
            </a:r>
          </a:p>
          <a:p>
            <a:pPr lvl="0">
              <a:defRPr sz="1800">
                <a:solidFill>
                  <a:srgbClr val="000000"/>
                </a:solidFill>
              </a:defRPr>
            </a:pPr>
            <a:r>
              <a:rPr lang="en-GB" sz="9000" dirty="0">
                <a:latin typeface="Raleway Medium" panose="020B0603030101060003" pitchFamily="34" charset="0"/>
              </a:rPr>
              <a:t>different worlds</a:t>
            </a:r>
            <a:endParaRPr sz="9000" dirty="0">
              <a:latin typeface="Raleway Medium" panose="020B0603030101060003"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710507022"/>
              </p:ext>
            </p:extLst>
          </p:nvPr>
        </p:nvGraphicFramePr>
        <p:xfrm>
          <a:off x="3289935" y="4418277"/>
          <a:ext cx="17741265" cy="6024182"/>
        </p:xfrm>
        <a:graphic>
          <a:graphicData uri="http://schemas.openxmlformats.org/drawingml/2006/table">
            <a:tbl>
              <a:tblPr firstRow="1" firstCol="1" bandRow="1">
                <a:tableStyleId>{5940675A-B579-460E-94D1-54222C63F5DA}</a:tableStyleId>
              </a:tblPr>
              <a:tblGrid>
                <a:gridCol w="383169">
                  <a:extLst>
                    <a:ext uri="{9D8B030D-6E8A-4147-A177-3AD203B41FA5}">
                      <a16:colId xmlns:a16="http://schemas.microsoft.com/office/drawing/2014/main" val="3406153917"/>
                    </a:ext>
                  </a:extLst>
                </a:gridCol>
                <a:gridCol w="17358096">
                  <a:extLst>
                    <a:ext uri="{9D8B030D-6E8A-4147-A177-3AD203B41FA5}">
                      <a16:colId xmlns:a16="http://schemas.microsoft.com/office/drawing/2014/main" val="3137178908"/>
                    </a:ext>
                  </a:extLst>
                </a:gridCol>
              </a:tblGrid>
              <a:tr h="2706497">
                <a:tc>
                  <a:txBody>
                    <a:bodyPr/>
                    <a:lstStyle/>
                    <a:p>
                      <a:pPr>
                        <a:lnSpc>
                          <a:spcPct val="107000"/>
                        </a:lnSpc>
                        <a:spcAft>
                          <a:spcPts val="0"/>
                        </a:spcAft>
                      </a:pPr>
                      <a:r>
                        <a:rPr lang="en-US" sz="4800">
                          <a:solidFill>
                            <a:schemeClr val="bg1"/>
                          </a:solidFill>
                          <a:effectLst/>
                          <a:latin typeface="Raleway Medium" panose="020B0603030101060003" pitchFamily="34" charset="0"/>
                        </a:rPr>
                        <a:t> </a:t>
                      </a:r>
                      <a:endParaRPr lang="en-GB" sz="4800">
                        <a:solidFill>
                          <a:schemeClr val="bg1"/>
                        </a:solidFill>
                        <a:effectLst/>
                        <a:latin typeface="Raleway Medium" panose="020B0603030101060003"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07000"/>
                        </a:lnSpc>
                        <a:spcAft>
                          <a:spcPts val="0"/>
                        </a:spcAft>
                      </a:pPr>
                      <a:endParaRPr lang="en-US" sz="4800" spc="-10" dirty="0">
                        <a:solidFill>
                          <a:schemeClr val="bg1"/>
                        </a:solidFill>
                        <a:effectLst/>
                        <a:latin typeface="Raleway Medium" panose="020B0603030101060003" pitchFamily="34" charset="0"/>
                      </a:endParaRPr>
                    </a:p>
                    <a:p>
                      <a:pPr>
                        <a:lnSpc>
                          <a:spcPct val="107000"/>
                        </a:lnSpc>
                        <a:spcAft>
                          <a:spcPts val="0"/>
                        </a:spcAft>
                      </a:pPr>
                      <a:r>
                        <a:rPr lang="en-US" sz="4800" i="1" spc="-10" dirty="0">
                          <a:solidFill>
                            <a:schemeClr val="bg1"/>
                          </a:solidFill>
                          <a:effectLst/>
                          <a:latin typeface="Raleway Medium" panose="020B0603030101060003" pitchFamily="34" charset="0"/>
                        </a:rPr>
                        <a:t>“I'm a primary teacher…so when I started looking at engineering habits of mind, and I got out into the real world to speak to real engineers, I realised that actually there were lots of transferable skills there and it was more about the type of thinking, it was more about being creative, solving problems, taking risks, </a:t>
                      </a:r>
                      <a:r>
                        <a:rPr lang="en-US" sz="4800" b="1" i="1" spc="-10" dirty="0">
                          <a:solidFill>
                            <a:schemeClr val="bg1"/>
                          </a:solidFill>
                          <a:effectLst/>
                          <a:latin typeface="Raleway Medium" panose="020B0603030101060003" pitchFamily="34" charset="0"/>
                        </a:rPr>
                        <a:t>and my perception changed”</a:t>
                      </a:r>
                      <a:r>
                        <a:rPr lang="en-US" sz="4800" b="1" spc="-10" dirty="0">
                          <a:solidFill>
                            <a:schemeClr val="bg1"/>
                          </a:solidFill>
                          <a:effectLst/>
                          <a:latin typeface="Raleway Medium" panose="020B0603030101060003" pitchFamily="34" charset="0"/>
                        </a:rPr>
                        <a:t> </a:t>
                      </a:r>
                    </a:p>
                    <a:p>
                      <a:pPr>
                        <a:lnSpc>
                          <a:spcPct val="107000"/>
                        </a:lnSpc>
                        <a:spcAft>
                          <a:spcPts val="0"/>
                        </a:spcAft>
                      </a:pPr>
                      <a:r>
                        <a:rPr lang="en-US" sz="3600" spc="-10" dirty="0">
                          <a:solidFill>
                            <a:schemeClr val="bg1"/>
                          </a:solidFill>
                          <a:effectLst/>
                          <a:latin typeface="Raleway Medium" panose="020B0603030101060003" pitchFamily="34" charset="0"/>
                        </a:rPr>
                        <a:t>(Primary teacher)</a:t>
                      </a:r>
                      <a:endParaRPr lang="en-GB" sz="3600" dirty="0">
                        <a:solidFill>
                          <a:schemeClr val="bg1"/>
                        </a:solidFill>
                        <a:effectLst/>
                        <a:latin typeface="Raleway Medium" panose="020B0603030101060003"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2534536"/>
                  </a:ext>
                </a:extLst>
              </a:tr>
            </a:tbl>
          </a:graphicData>
        </a:graphic>
      </p:graphicFrame>
    </p:spTree>
    <p:extLst>
      <p:ext uri="{BB962C8B-B14F-4D97-AF65-F5344CB8AC3E}">
        <p14:creationId xmlns:p14="http://schemas.microsoft.com/office/powerpoint/2010/main" val="17312743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25"/>
          <p:cNvSpPr/>
          <p:nvPr/>
        </p:nvSpPr>
        <p:spPr>
          <a:xfrm>
            <a:off x="533739" y="12045956"/>
            <a:ext cx="13388608" cy="57515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lgn="l">
              <a:defRPr sz="3500">
                <a:solidFill>
                  <a:srgbClr val="53585F"/>
                </a:solidFill>
                <a:latin typeface="Raleway Medium"/>
                <a:ea typeface="Raleway Medium"/>
                <a:cs typeface="Raleway Medium"/>
                <a:sym typeface="Raleway Medium"/>
              </a:defRPr>
            </a:lvl1pPr>
          </a:lstStyle>
          <a:p>
            <a:pPr lvl="0">
              <a:defRPr sz="1800">
                <a:solidFill>
                  <a:srgbClr val="000000"/>
                </a:solidFill>
              </a:defRPr>
            </a:pPr>
            <a:r>
              <a:rPr lang="en-GB" sz="2800" dirty="0">
                <a:latin typeface="Raleway Medium" panose="020B0603030101060003" pitchFamily="34" charset="0"/>
              </a:rPr>
              <a:t>DrJanet Hanson &amp; Professor Bill Lucas, Centre for Real-World Learning</a:t>
            </a:r>
          </a:p>
        </p:txBody>
      </p:sp>
      <p:sp>
        <p:nvSpPr>
          <p:cNvPr id="7" name="Shape 29"/>
          <p:cNvSpPr/>
          <p:nvPr/>
        </p:nvSpPr>
        <p:spPr>
          <a:xfrm>
            <a:off x="0" y="2708073"/>
            <a:ext cx="23803968" cy="1529264"/>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defRPr sz="9000">
                <a:solidFill>
                  <a:srgbClr val="53585F"/>
                </a:solidFill>
                <a:latin typeface="Raleway Light"/>
                <a:ea typeface="Raleway Light"/>
                <a:cs typeface="Raleway Light"/>
                <a:sym typeface="Raleway Light"/>
              </a:defRPr>
            </a:lvl1pPr>
          </a:lstStyle>
          <a:p>
            <a:pPr lvl="0">
              <a:defRPr sz="1800">
                <a:solidFill>
                  <a:srgbClr val="000000"/>
                </a:solidFill>
              </a:defRPr>
            </a:pPr>
            <a:r>
              <a:rPr lang="en-GB" sz="9000" dirty="0">
                <a:latin typeface="Raleway Medium" panose="020B0603030101060003" pitchFamily="34" charset="0"/>
              </a:rPr>
              <a:t>Challenges to engagement: the curriculum </a:t>
            </a:r>
            <a:endParaRPr sz="9000" dirty="0">
              <a:latin typeface="Raleway Medium" panose="020B0603030101060003" pitchFamily="34" charset="0"/>
            </a:endParaRPr>
          </a:p>
        </p:txBody>
      </p:sp>
      <p:sp>
        <p:nvSpPr>
          <p:cNvPr id="8" name="Shape 30"/>
          <p:cNvSpPr/>
          <p:nvPr/>
        </p:nvSpPr>
        <p:spPr>
          <a:xfrm>
            <a:off x="2569873" y="5176056"/>
            <a:ext cx="18475036" cy="4422363"/>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p>
            <a:r>
              <a:rPr lang="en-GB" dirty="0"/>
              <a:t>“The </a:t>
            </a:r>
            <a:r>
              <a:rPr lang="en-GB" sz="4800" i="1" dirty="0">
                <a:solidFill>
                  <a:schemeClr val="bg1"/>
                </a:solidFill>
                <a:latin typeface="Raleway Medium" panose="020B0603030101060003" pitchFamily="34" charset="0"/>
              </a:rPr>
              <a:t>“The standard school curriculum, particularly the English Baccalaureate, does not prepare people for the world of work, exactly the opposite, and that's why learners have difficulty finding first jobs and so forth, because the skill-set they come out of schools with does not reflect that needed by industry” </a:t>
            </a:r>
          </a:p>
          <a:p>
            <a:r>
              <a:rPr lang="en-GB" sz="3600" dirty="0">
                <a:solidFill>
                  <a:schemeClr val="bg1"/>
                </a:solidFill>
                <a:latin typeface="Raleway Medium" panose="020B0603030101060003" pitchFamily="34" charset="0"/>
              </a:rPr>
              <a:t>(UTC Principal)</a:t>
            </a:r>
          </a:p>
        </p:txBody>
      </p:sp>
    </p:spTree>
    <p:extLst>
      <p:ext uri="{BB962C8B-B14F-4D97-AF65-F5344CB8AC3E}">
        <p14:creationId xmlns:p14="http://schemas.microsoft.com/office/powerpoint/2010/main" val="3445532918"/>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71437" tIns="71437" rIns="71437" bIns="71437"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71437" tIns="71437" rIns="71437" bIns="71437"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71437" tIns="71437" rIns="71437" bIns="71437"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71437" tIns="71437" rIns="71437" bIns="71437"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C9333F39B3CD489F0E27517052BFA9" ma:contentTypeVersion="" ma:contentTypeDescription="Create a new document." ma:contentTypeScope="" ma:versionID="e995e1204fe0f4b233f5cd13c6cb8af4">
  <xsd:schema xmlns:xsd="http://www.w3.org/2001/XMLSchema" xmlns:xs="http://www.w3.org/2001/XMLSchema" xmlns:p="http://schemas.microsoft.com/office/2006/metadata/properties" targetNamespace="http://schemas.microsoft.com/office/2006/metadata/properties" ma:root="true" ma:fieldsID="f3e687d5f98ee29b9cfcc2ff24550dc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7E141D5-9FA7-4C72-972B-AAED0D4605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EBEC5EC7-B17D-46E7-9605-CDE62278D905}">
  <ds:schemaRefs>
    <ds:schemaRef ds:uri="http://schemas.microsoft.com/sharepoint/v3/contenttype/forms"/>
  </ds:schemaRefs>
</ds:datastoreItem>
</file>

<file path=customXml/itemProps3.xml><?xml version="1.0" encoding="utf-8"?>
<ds:datastoreItem xmlns:ds="http://schemas.openxmlformats.org/officeDocument/2006/customXml" ds:itemID="{57842AA8-C8CD-43EB-8D6E-94F29428B68E}">
  <ds:schemaRefs>
    <ds:schemaRef ds:uri="http://purl.org/dc/dcmitype/"/>
    <ds:schemaRef ds:uri="http://schemas.microsoft.com/office/infopath/2007/PartnerControls"/>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2868</TotalTime>
  <Words>2739</Words>
  <Application>Microsoft Office PowerPoint</Application>
  <PresentationFormat>Custom</PresentationFormat>
  <Paragraphs>181</Paragraphs>
  <Slides>22</Slides>
  <Notes>20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22</vt:i4>
      </vt:variant>
    </vt:vector>
  </HeadingPairs>
  <TitlesOfParts>
    <vt:vector size="36" baseType="lpstr">
      <vt:lpstr>Arial</vt:lpstr>
      <vt:lpstr>Calibri</vt:lpstr>
      <vt:lpstr>DaxOT-Italic</vt:lpstr>
      <vt:lpstr>Dax-Regular</vt:lpstr>
      <vt:lpstr>Helvetica Light</vt:lpstr>
      <vt:lpstr>Helvetica Neue</vt:lpstr>
      <vt:lpstr>La Gioconda TT</vt:lpstr>
      <vt:lpstr>Raleway</vt:lpstr>
      <vt:lpstr>Raleway Light</vt:lpstr>
      <vt:lpstr>Raleway Medium</vt:lpstr>
      <vt:lpstr>Raleway SemiBold</vt:lpstr>
      <vt:lpstr>Times New Roman</vt:lpstr>
      <vt:lpstr>Trajan Pro</vt:lpstr>
      <vt:lpstr>Black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Helen.Hatton</dc:creator>
  <cp:lastModifiedBy>Janet</cp:lastModifiedBy>
  <cp:revision>268</cp:revision>
  <dcterms:modified xsi:type="dcterms:W3CDTF">2018-07-02T08:15:55Z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0x01010085C9333F39B3CD489F0E27517052BFA9</vt:lpwstr>
  </property>
</Properties>
</file>