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45" r:id="rId2"/>
    <p:sldId id="392" r:id="rId3"/>
    <p:sldId id="399" r:id="rId4"/>
    <p:sldId id="397" r:id="rId5"/>
    <p:sldId id="400" r:id="rId6"/>
    <p:sldId id="29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>
          <p15:clr>
            <a:srgbClr val="A4A3A4"/>
          </p15:clr>
        </p15:guide>
        <p15:guide id="4" orient="horz" pos="2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04D49"/>
    <a:srgbClr val="505759"/>
    <a:srgbClr val="03873A"/>
    <a:srgbClr val="005A70"/>
    <a:srgbClr val="BBBBBB"/>
    <a:srgbClr val="000000"/>
    <a:srgbClr val="003057"/>
    <a:srgbClr val="D3D5D6"/>
    <a:srgbClr val="D2D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2" autoAdjust="0"/>
    <p:restoredTop sz="93184" autoAdjust="0"/>
  </p:normalViewPr>
  <p:slideViewPr>
    <p:cSldViewPr snapToGrid="0" showGuides="1">
      <p:cViewPr varScale="1">
        <p:scale>
          <a:sx n="74" d="100"/>
          <a:sy n="74" d="100"/>
        </p:scale>
        <p:origin x="1518" y="72"/>
      </p:cViewPr>
      <p:guideLst>
        <p:guide orient="horz"/>
        <p:guide pos="5759"/>
        <p:guide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C4199-B694-4085-B8BA-C7DD34B59CDF}" type="doc">
      <dgm:prSet loTypeId="urn:microsoft.com/office/officeart/2011/layout/HexagonRadial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622F67E8-10FD-4F37-A1E0-4C4BB2706E9F}">
      <dgm:prSet phldrT="[Text]"/>
      <dgm:spPr/>
      <dgm:t>
        <a:bodyPr/>
        <a:lstStyle/>
        <a:p>
          <a:r>
            <a:rPr lang="en-GB" dirty="0" smtClean="0"/>
            <a:t>Learner</a:t>
          </a:r>
          <a:endParaRPr lang="en-GB" dirty="0"/>
        </a:p>
      </dgm:t>
    </dgm:pt>
    <dgm:pt modelId="{B82D97EA-3893-4182-ABCB-10412F8ED530}" type="parTrans" cxnId="{262DD69C-5B7B-411F-A690-EEB59DE0C077}">
      <dgm:prSet/>
      <dgm:spPr/>
      <dgm:t>
        <a:bodyPr/>
        <a:lstStyle/>
        <a:p>
          <a:endParaRPr lang="en-GB"/>
        </a:p>
      </dgm:t>
    </dgm:pt>
    <dgm:pt modelId="{3C0B50B4-9858-4579-87D2-ABEA106C7FEE}" type="sibTrans" cxnId="{262DD69C-5B7B-411F-A690-EEB59DE0C077}">
      <dgm:prSet/>
      <dgm:spPr/>
      <dgm:t>
        <a:bodyPr/>
        <a:lstStyle/>
        <a:p>
          <a:endParaRPr lang="en-GB"/>
        </a:p>
      </dgm:t>
    </dgm:pt>
    <dgm:pt modelId="{FBC10A42-802B-4C1B-9B6D-154ACA1DEA1C}">
      <dgm:prSet phldrT="[Text]"/>
      <dgm:spPr/>
      <dgm:t>
        <a:bodyPr/>
        <a:lstStyle/>
        <a:p>
          <a:r>
            <a:rPr lang="en-GB" dirty="0" smtClean="0"/>
            <a:t>Institutional resource and limitations</a:t>
          </a:r>
          <a:endParaRPr lang="en-GB" dirty="0"/>
        </a:p>
      </dgm:t>
    </dgm:pt>
    <dgm:pt modelId="{0B8983D4-DA85-451A-AEB6-A6731F227212}" type="parTrans" cxnId="{C0FD0109-2670-48D0-8EBE-814263CDAABE}">
      <dgm:prSet/>
      <dgm:spPr/>
      <dgm:t>
        <a:bodyPr/>
        <a:lstStyle/>
        <a:p>
          <a:endParaRPr lang="en-GB"/>
        </a:p>
      </dgm:t>
    </dgm:pt>
    <dgm:pt modelId="{6A711B24-7830-420D-9212-48DC99684C79}" type="sibTrans" cxnId="{C0FD0109-2670-48D0-8EBE-814263CDAABE}">
      <dgm:prSet/>
      <dgm:spPr/>
      <dgm:t>
        <a:bodyPr/>
        <a:lstStyle/>
        <a:p>
          <a:endParaRPr lang="en-GB"/>
        </a:p>
      </dgm:t>
    </dgm:pt>
    <dgm:pt modelId="{67AFFDC8-5124-4D83-9C1A-1D67C4A40786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/>
            <a:t>Curriculum requirements and qualifications</a:t>
          </a:r>
          <a:endParaRPr lang="en-GB" dirty="0"/>
        </a:p>
      </dgm:t>
    </dgm:pt>
    <dgm:pt modelId="{782E94AB-D14B-4C2C-B1BA-33D88CF50172}" type="parTrans" cxnId="{97C2AF44-294B-494A-8603-FAA1BBF3B6E6}">
      <dgm:prSet/>
      <dgm:spPr/>
      <dgm:t>
        <a:bodyPr/>
        <a:lstStyle/>
        <a:p>
          <a:endParaRPr lang="en-GB"/>
        </a:p>
      </dgm:t>
    </dgm:pt>
    <dgm:pt modelId="{00BEF087-F774-4C05-8A0C-AB830E5B617C}" type="sibTrans" cxnId="{97C2AF44-294B-494A-8603-FAA1BBF3B6E6}">
      <dgm:prSet/>
      <dgm:spPr/>
      <dgm:t>
        <a:bodyPr/>
        <a:lstStyle/>
        <a:p>
          <a:endParaRPr lang="en-GB"/>
        </a:p>
      </dgm:t>
    </dgm:pt>
    <dgm:pt modelId="{A51BA892-B570-4CEC-800D-6FE5497C3BEB}">
      <dgm:prSet phldrT="[Text]"/>
      <dgm:spPr/>
      <dgm:t>
        <a:bodyPr/>
        <a:lstStyle/>
        <a:p>
          <a:r>
            <a:rPr lang="en-GB" dirty="0" smtClean="0"/>
            <a:t>Staff skill set and motivation</a:t>
          </a:r>
          <a:endParaRPr lang="en-GB" dirty="0"/>
        </a:p>
      </dgm:t>
    </dgm:pt>
    <dgm:pt modelId="{42F04FAE-08E1-46A4-A244-29818D16ACA0}" type="parTrans" cxnId="{5C36EA2F-4AD2-408A-9330-CB22D85238AA}">
      <dgm:prSet/>
      <dgm:spPr/>
      <dgm:t>
        <a:bodyPr/>
        <a:lstStyle/>
        <a:p>
          <a:endParaRPr lang="en-GB"/>
        </a:p>
      </dgm:t>
    </dgm:pt>
    <dgm:pt modelId="{858BCAD9-5989-49AB-AA2D-CEE27495A7E8}" type="sibTrans" cxnId="{5C36EA2F-4AD2-408A-9330-CB22D85238AA}">
      <dgm:prSet/>
      <dgm:spPr/>
      <dgm:t>
        <a:bodyPr/>
        <a:lstStyle/>
        <a:p>
          <a:endParaRPr lang="en-GB"/>
        </a:p>
      </dgm:t>
    </dgm:pt>
    <dgm:pt modelId="{CA4416E5-35BC-4518-BD60-589999611DC8}">
      <dgm:prSet phldrT="[Text]"/>
      <dgm:spPr/>
      <dgm:t>
        <a:bodyPr/>
        <a:lstStyle/>
        <a:p>
          <a:r>
            <a:rPr lang="en-GB" dirty="0" smtClean="0"/>
            <a:t>Local economics and labour market</a:t>
          </a:r>
          <a:endParaRPr lang="en-GB" dirty="0"/>
        </a:p>
      </dgm:t>
    </dgm:pt>
    <dgm:pt modelId="{62E86EF9-35AF-41C0-AA05-5778247BA566}" type="parTrans" cxnId="{5FCF7736-C2F2-4A85-B7CC-20A86B46847A}">
      <dgm:prSet/>
      <dgm:spPr/>
      <dgm:t>
        <a:bodyPr/>
        <a:lstStyle/>
        <a:p>
          <a:endParaRPr lang="en-GB"/>
        </a:p>
      </dgm:t>
    </dgm:pt>
    <dgm:pt modelId="{B1244582-8A19-4662-A760-5C310C4CFD09}" type="sibTrans" cxnId="{5FCF7736-C2F2-4A85-B7CC-20A86B46847A}">
      <dgm:prSet/>
      <dgm:spPr/>
      <dgm:t>
        <a:bodyPr/>
        <a:lstStyle/>
        <a:p>
          <a:endParaRPr lang="en-GB"/>
        </a:p>
      </dgm:t>
    </dgm:pt>
    <dgm:pt modelId="{13EEE8CB-1B5C-45DD-B14C-09C1DC2EBF5B}">
      <dgm:prSet phldrT="[Text]"/>
      <dgm:spPr/>
      <dgm:t>
        <a:bodyPr/>
        <a:lstStyle/>
        <a:p>
          <a:r>
            <a:rPr lang="en-GB" dirty="0" smtClean="0"/>
            <a:t>Characteristics of the occupation and employer motivation</a:t>
          </a:r>
          <a:endParaRPr lang="en-GB" dirty="0"/>
        </a:p>
      </dgm:t>
    </dgm:pt>
    <dgm:pt modelId="{CB73B3A2-A9A6-4973-9C79-FCD6137C8AD1}" type="parTrans" cxnId="{898CAC1F-84AE-4B40-BB88-3E5F11AA60A7}">
      <dgm:prSet/>
      <dgm:spPr/>
      <dgm:t>
        <a:bodyPr/>
        <a:lstStyle/>
        <a:p>
          <a:endParaRPr lang="en-GB"/>
        </a:p>
      </dgm:t>
    </dgm:pt>
    <dgm:pt modelId="{8815ECBF-1F54-4991-9D04-779059C88044}" type="sibTrans" cxnId="{898CAC1F-84AE-4B40-BB88-3E5F11AA60A7}">
      <dgm:prSet/>
      <dgm:spPr/>
      <dgm:t>
        <a:bodyPr/>
        <a:lstStyle/>
        <a:p>
          <a:endParaRPr lang="en-GB"/>
        </a:p>
      </dgm:t>
    </dgm:pt>
    <dgm:pt modelId="{DB66DF6C-E4AC-4465-BD4F-F0D668B1A3A8}">
      <dgm:prSet phldrT="[Text]"/>
      <dgm:spPr/>
      <dgm:t>
        <a:bodyPr/>
        <a:lstStyle/>
        <a:p>
          <a:r>
            <a:rPr lang="en-GB" dirty="0" smtClean="0"/>
            <a:t>National policies</a:t>
          </a:r>
          <a:endParaRPr lang="en-GB" dirty="0"/>
        </a:p>
      </dgm:t>
    </dgm:pt>
    <dgm:pt modelId="{37725AA4-8531-40FD-8021-48CB056046C6}" type="parTrans" cxnId="{34B9FA67-293D-43BE-97DF-38E82DB2C587}">
      <dgm:prSet/>
      <dgm:spPr/>
      <dgm:t>
        <a:bodyPr/>
        <a:lstStyle/>
        <a:p>
          <a:endParaRPr lang="en-GB"/>
        </a:p>
      </dgm:t>
    </dgm:pt>
    <dgm:pt modelId="{00E0F3C8-8B4C-4D9F-85FF-CCBE8B096BA2}" type="sibTrans" cxnId="{34B9FA67-293D-43BE-97DF-38E82DB2C587}">
      <dgm:prSet/>
      <dgm:spPr/>
      <dgm:t>
        <a:bodyPr/>
        <a:lstStyle/>
        <a:p>
          <a:endParaRPr lang="en-GB"/>
        </a:p>
      </dgm:t>
    </dgm:pt>
    <dgm:pt modelId="{35E6D50D-CFEA-4A1F-9FAB-B09ACB9C652B}">
      <dgm:prSet phldrT="[Text]"/>
      <dgm:spPr/>
      <dgm:t>
        <a:bodyPr/>
        <a:lstStyle/>
        <a:p>
          <a:endParaRPr lang="en-GB" dirty="0"/>
        </a:p>
      </dgm:t>
    </dgm:pt>
    <dgm:pt modelId="{DE3EE2EC-0E7D-4AC9-97E1-4B563CEA286F}" type="parTrans" cxnId="{AEAB17C8-9B53-4412-82B5-A39DF0703025}">
      <dgm:prSet/>
      <dgm:spPr/>
      <dgm:t>
        <a:bodyPr/>
        <a:lstStyle/>
        <a:p>
          <a:endParaRPr lang="en-GB"/>
        </a:p>
      </dgm:t>
    </dgm:pt>
    <dgm:pt modelId="{9D7AEDAA-31ED-46F4-8F74-989F2218DDA6}" type="sibTrans" cxnId="{AEAB17C8-9B53-4412-82B5-A39DF0703025}">
      <dgm:prSet/>
      <dgm:spPr/>
      <dgm:t>
        <a:bodyPr/>
        <a:lstStyle/>
        <a:p>
          <a:endParaRPr lang="en-GB"/>
        </a:p>
      </dgm:t>
    </dgm:pt>
    <dgm:pt modelId="{E2C8BCB8-5253-4520-894F-E3BEA44088BA}" type="pres">
      <dgm:prSet presAssocID="{021C4199-B694-4085-B8BA-C7DD34B59CD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DD21EC1-2A43-4309-8307-CFBC494E59A9}" type="pres">
      <dgm:prSet presAssocID="{622F67E8-10FD-4F37-A1E0-4C4BB2706E9F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083D2A54-B272-400D-BE08-3F5550DB01DD}" type="pres">
      <dgm:prSet presAssocID="{FBC10A42-802B-4C1B-9B6D-154ACA1DEA1C}" presName="Accent1" presStyleCnt="0"/>
      <dgm:spPr/>
    </dgm:pt>
    <dgm:pt modelId="{946D97F8-148E-4B8D-87AA-53E84719DE45}" type="pres">
      <dgm:prSet presAssocID="{FBC10A42-802B-4C1B-9B6D-154ACA1DEA1C}" presName="Accent" presStyleLbl="bgShp" presStyleIdx="0" presStyleCnt="6"/>
      <dgm:spPr/>
    </dgm:pt>
    <dgm:pt modelId="{61B3A5A9-7A5C-4D18-9659-9515478433BB}" type="pres">
      <dgm:prSet presAssocID="{FBC10A42-802B-4C1B-9B6D-154ACA1DEA1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73F0CC-EB7D-41BA-B255-589DFEA6FA70}" type="pres">
      <dgm:prSet presAssocID="{67AFFDC8-5124-4D83-9C1A-1D67C4A40786}" presName="Accent2" presStyleCnt="0"/>
      <dgm:spPr/>
    </dgm:pt>
    <dgm:pt modelId="{DF47156C-FEC5-47B4-8212-E66B5B2CDE1D}" type="pres">
      <dgm:prSet presAssocID="{67AFFDC8-5124-4D83-9C1A-1D67C4A40786}" presName="Accent" presStyleLbl="bgShp" presStyleIdx="1" presStyleCnt="6"/>
      <dgm:spPr/>
    </dgm:pt>
    <dgm:pt modelId="{3FA77FB0-1273-4E65-8D30-44F39EEBE680}" type="pres">
      <dgm:prSet presAssocID="{67AFFDC8-5124-4D83-9C1A-1D67C4A4078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A8A04E9-B5F7-4FBA-8C22-C0B8A4DDF6DB}" type="pres">
      <dgm:prSet presAssocID="{A51BA892-B570-4CEC-800D-6FE5497C3BEB}" presName="Accent3" presStyleCnt="0"/>
      <dgm:spPr/>
    </dgm:pt>
    <dgm:pt modelId="{6059EEB6-16ED-4C1E-8495-7A161C3F34C0}" type="pres">
      <dgm:prSet presAssocID="{A51BA892-B570-4CEC-800D-6FE5497C3BEB}" presName="Accent" presStyleLbl="bgShp" presStyleIdx="2" presStyleCnt="6"/>
      <dgm:spPr/>
    </dgm:pt>
    <dgm:pt modelId="{A3E06A2C-5F30-4525-B01C-4D839E933CCD}" type="pres">
      <dgm:prSet presAssocID="{A51BA892-B570-4CEC-800D-6FE5497C3BE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FDEAEB-CC37-4AF8-AC9A-1B3D5E27B8EE}" type="pres">
      <dgm:prSet presAssocID="{CA4416E5-35BC-4518-BD60-589999611DC8}" presName="Accent4" presStyleCnt="0"/>
      <dgm:spPr/>
    </dgm:pt>
    <dgm:pt modelId="{B36A3777-6901-40E2-8906-F973C8B31366}" type="pres">
      <dgm:prSet presAssocID="{CA4416E5-35BC-4518-BD60-589999611DC8}" presName="Accent" presStyleLbl="bgShp" presStyleIdx="3" presStyleCnt="6"/>
      <dgm:spPr/>
    </dgm:pt>
    <dgm:pt modelId="{C6222312-8D11-4406-B695-7BE719058253}" type="pres">
      <dgm:prSet presAssocID="{CA4416E5-35BC-4518-BD60-589999611DC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DB6AE8-8C76-4300-85CB-725622CA06CC}" type="pres">
      <dgm:prSet presAssocID="{13EEE8CB-1B5C-45DD-B14C-09C1DC2EBF5B}" presName="Accent5" presStyleCnt="0"/>
      <dgm:spPr/>
    </dgm:pt>
    <dgm:pt modelId="{4A656D39-14D3-4350-AED0-A70F85F4A6FC}" type="pres">
      <dgm:prSet presAssocID="{13EEE8CB-1B5C-45DD-B14C-09C1DC2EBF5B}" presName="Accent" presStyleLbl="bgShp" presStyleIdx="4" presStyleCnt="6"/>
      <dgm:spPr/>
    </dgm:pt>
    <dgm:pt modelId="{EBB8EE8B-FBB8-4D43-8C0D-490B6FA6C35A}" type="pres">
      <dgm:prSet presAssocID="{13EEE8CB-1B5C-45DD-B14C-09C1DC2EBF5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C2D8D1-FECD-4764-B417-673A86215991}" type="pres">
      <dgm:prSet presAssocID="{DB66DF6C-E4AC-4465-BD4F-F0D668B1A3A8}" presName="Accent6" presStyleCnt="0"/>
      <dgm:spPr/>
    </dgm:pt>
    <dgm:pt modelId="{97893EDC-D060-46E4-AFA0-00E1E725C5CD}" type="pres">
      <dgm:prSet presAssocID="{DB66DF6C-E4AC-4465-BD4F-F0D668B1A3A8}" presName="Accent" presStyleLbl="bgShp" presStyleIdx="5" presStyleCnt="6"/>
      <dgm:spPr/>
    </dgm:pt>
    <dgm:pt modelId="{EFB91293-A17F-4F8E-88CC-E96CF5963BFF}" type="pres">
      <dgm:prSet presAssocID="{DB66DF6C-E4AC-4465-BD4F-F0D668B1A3A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7C2AF44-294B-494A-8603-FAA1BBF3B6E6}" srcId="{622F67E8-10FD-4F37-A1E0-4C4BB2706E9F}" destId="{67AFFDC8-5124-4D83-9C1A-1D67C4A40786}" srcOrd="1" destOrd="0" parTransId="{782E94AB-D14B-4C2C-B1BA-33D88CF50172}" sibTransId="{00BEF087-F774-4C05-8A0C-AB830E5B617C}"/>
    <dgm:cxn modelId="{49213E80-3458-4516-ADD7-EA612B31ED7E}" type="presOf" srcId="{021C4199-B694-4085-B8BA-C7DD34B59CDF}" destId="{E2C8BCB8-5253-4520-894F-E3BEA44088BA}" srcOrd="0" destOrd="0" presId="urn:microsoft.com/office/officeart/2011/layout/HexagonRadial"/>
    <dgm:cxn modelId="{5C36EA2F-4AD2-408A-9330-CB22D85238AA}" srcId="{622F67E8-10FD-4F37-A1E0-4C4BB2706E9F}" destId="{A51BA892-B570-4CEC-800D-6FE5497C3BEB}" srcOrd="2" destOrd="0" parTransId="{42F04FAE-08E1-46A4-A244-29818D16ACA0}" sibTransId="{858BCAD9-5989-49AB-AA2D-CEE27495A7E8}"/>
    <dgm:cxn modelId="{AFA56C52-7D60-46AC-AF46-F07E45FDF978}" type="presOf" srcId="{13EEE8CB-1B5C-45DD-B14C-09C1DC2EBF5B}" destId="{EBB8EE8B-FBB8-4D43-8C0D-490B6FA6C35A}" srcOrd="0" destOrd="0" presId="urn:microsoft.com/office/officeart/2011/layout/HexagonRadial"/>
    <dgm:cxn modelId="{403257D4-ECF7-434F-9515-FBF7E2DB106A}" type="presOf" srcId="{622F67E8-10FD-4F37-A1E0-4C4BB2706E9F}" destId="{CDD21EC1-2A43-4309-8307-CFBC494E59A9}" srcOrd="0" destOrd="0" presId="urn:microsoft.com/office/officeart/2011/layout/HexagonRadial"/>
    <dgm:cxn modelId="{2FCF174A-A98D-4D19-A538-1CAF166414C2}" type="presOf" srcId="{CA4416E5-35BC-4518-BD60-589999611DC8}" destId="{C6222312-8D11-4406-B695-7BE719058253}" srcOrd="0" destOrd="0" presId="urn:microsoft.com/office/officeart/2011/layout/HexagonRadial"/>
    <dgm:cxn modelId="{89A9F8C0-7B35-49B8-AE5E-CF98886D6E29}" type="presOf" srcId="{DB66DF6C-E4AC-4465-BD4F-F0D668B1A3A8}" destId="{EFB91293-A17F-4F8E-88CC-E96CF5963BFF}" srcOrd="0" destOrd="0" presId="urn:microsoft.com/office/officeart/2011/layout/HexagonRadial"/>
    <dgm:cxn modelId="{5FCF7736-C2F2-4A85-B7CC-20A86B46847A}" srcId="{622F67E8-10FD-4F37-A1E0-4C4BB2706E9F}" destId="{CA4416E5-35BC-4518-BD60-589999611DC8}" srcOrd="3" destOrd="0" parTransId="{62E86EF9-35AF-41C0-AA05-5778247BA566}" sibTransId="{B1244582-8A19-4662-A760-5C310C4CFD09}"/>
    <dgm:cxn modelId="{309B5124-7AF5-4A06-A9EB-F942429FC53B}" type="presOf" srcId="{FBC10A42-802B-4C1B-9B6D-154ACA1DEA1C}" destId="{61B3A5A9-7A5C-4D18-9659-9515478433BB}" srcOrd="0" destOrd="0" presId="urn:microsoft.com/office/officeart/2011/layout/HexagonRadial"/>
    <dgm:cxn modelId="{262DD69C-5B7B-411F-A690-EEB59DE0C077}" srcId="{021C4199-B694-4085-B8BA-C7DD34B59CDF}" destId="{622F67E8-10FD-4F37-A1E0-4C4BB2706E9F}" srcOrd="0" destOrd="0" parTransId="{B82D97EA-3893-4182-ABCB-10412F8ED530}" sibTransId="{3C0B50B4-9858-4579-87D2-ABEA106C7FEE}"/>
    <dgm:cxn modelId="{C0FD0109-2670-48D0-8EBE-814263CDAABE}" srcId="{622F67E8-10FD-4F37-A1E0-4C4BB2706E9F}" destId="{FBC10A42-802B-4C1B-9B6D-154ACA1DEA1C}" srcOrd="0" destOrd="0" parTransId="{0B8983D4-DA85-451A-AEB6-A6731F227212}" sibTransId="{6A711B24-7830-420D-9212-48DC99684C79}"/>
    <dgm:cxn modelId="{05C70261-F88E-44FE-8BD9-7BCC8D30E2AE}" type="presOf" srcId="{67AFFDC8-5124-4D83-9C1A-1D67C4A40786}" destId="{3FA77FB0-1273-4E65-8D30-44F39EEBE680}" srcOrd="0" destOrd="0" presId="urn:microsoft.com/office/officeart/2011/layout/HexagonRadial"/>
    <dgm:cxn modelId="{62696236-470E-42F7-8F9C-0E0B61C437B5}" type="presOf" srcId="{A51BA892-B570-4CEC-800D-6FE5497C3BEB}" destId="{A3E06A2C-5F30-4525-B01C-4D839E933CCD}" srcOrd="0" destOrd="0" presId="urn:microsoft.com/office/officeart/2011/layout/HexagonRadial"/>
    <dgm:cxn modelId="{AEAB17C8-9B53-4412-82B5-A39DF0703025}" srcId="{021C4199-B694-4085-B8BA-C7DD34B59CDF}" destId="{35E6D50D-CFEA-4A1F-9FAB-B09ACB9C652B}" srcOrd="1" destOrd="0" parTransId="{DE3EE2EC-0E7D-4AC9-97E1-4B563CEA286F}" sibTransId="{9D7AEDAA-31ED-46F4-8F74-989F2218DDA6}"/>
    <dgm:cxn modelId="{898CAC1F-84AE-4B40-BB88-3E5F11AA60A7}" srcId="{622F67E8-10FD-4F37-A1E0-4C4BB2706E9F}" destId="{13EEE8CB-1B5C-45DD-B14C-09C1DC2EBF5B}" srcOrd="4" destOrd="0" parTransId="{CB73B3A2-A9A6-4973-9C79-FCD6137C8AD1}" sibTransId="{8815ECBF-1F54-4991-9D04-779059C88044}"/>
    <dgm:cxn modelId="{34B9FA67-293D-43BE-97DF-38E82DB2C587}" srcId="{622F67E8-10FD-4F37-A1E0-4C4BB2706E9F}" destId="{DB66DF6C-E4AC-4465-BD4F-F0D668B1A3A8}" srcOrd="5" destOrd="0" parTransId="{37725AA4-8531-40FD-8021-48CB056046C6}" sibTransId="{00E0F3C8-8B4C-4D9F-85FF-CCBE8B096BA2}"/>
    <dgm:cxn modelId="{0767401A-8D1A-4BED-94B7-C6A2B52BC768}" type="presParOf" srcId="{E2C8BCB8-5253-4520-894F-E3BEA44088BA}" destId="{CDD21EC1-2A43-4309-8307-CFBC494E59A9}" srcOrd="0" destOrd="0" presId="urn:microsoft.com/office/officeart/2011/layout/HexagonRadial"/>
    <dgm:cxn modelId="{87CC22D3-118E-43CA-AB25-B5777BAA4E13}" type="presParOf" srcId="{E2C8BCB8-5253-4520-894F-E3BEA44088BA}" destId="{083D2A54-B272-400D-BE08-3F5550DB01DD}" srcOrd="1" destOrd="0" presId="urn:microsoft.com/office/officeart/2011/layout/HexagonRadial"/>
    <dgm:cxn modelId="{840D2101-60CC-4D76-A6E7-0AD1B24FA51A}" type="presParOf" srcId="{083D2A54-B272-400D-BE08-3F5550DB01DD}" destId="{946D97F8-148E-4B8D-87AA-53E84719DE45}" srcOrd="0" destOrd="0" presId="urn:microsoft.com/office/officeart/2011/layout/HexagonRadial"/>
    <dgm:cxn modelId="{FA9AA1E7-DCD5-42D8-B550-1170EA1AC906}" type="presParOf" srcId="{E2C8BCB8-5253-4520-894F-E3BEA44088BA}" destId="{61B3A5A9-7A5C-4D18-9659-9515478433BB}" srcOrd="2" destOrd="0" presId="urn:microsoft.com/office/officeart/2011/layout/HexagonRadial"/>
    <dgm:cxn modelId="{3AB96447-BF29-4C55-867B-AA7719A540F2}" type="presParOf" srcId="{E2C8BCB8-5253-4520-894F-E3BEA44088BA}" destId="{FC73F0CC-EB7D-41BA-B255-589DFEA6FA70}" srcOrd="3" destOrd="0" presId="urn:microsoft.com/office/officeart/2011/layout/HexagonRadial"/>
    <dgm:cxn modelId="{66BE7218-4863-4BE5-B6E4-51DA61C15E3B}" type="presParOf" srcId="{FC73F0CC-EB7D-41BA-B255-589DFEA6FA70}" destId="{DF47156C-FEC5-47B4-8212-E66B5B2CDE1D}" srcOrd="0" destOrd="0" presId="urn:microsoft.com/office/officeart/2011/layout/HexagonRadial"/>
    <dgm:cxn modelId="{93F9364B-5A25-4405-9944-E486BB32EE6C}" type="presParOf" srcId="{E2C8BCB8-5253-4520-894F-E3BEA44088BA}" destId="{3FA77FB0-1273-4E65-8D30-44F39EEBE680}" srcOrd="4" destOrd="0" presId="urn:microsoft.com/office/officeart/2011/layout/HexagonRadial"/>
    <dgm:cxn modelId="{ABC518A8-DB77-4CA1-879F-B4B876279251}" type="presParOf" srcId="{E2C8BCB8-5253-4520-894F-E3BEA44088BA}" destId="{EA8A04E9-B5F7-4FBA-8C22-C0B8A4DDF6DB}" srcOrd="5" destOrd="0" presId="urn:microsoft.com/office/officeart/2011/layout/HexagonRadial"/>
    <dgm:cxn modelId="{C3AE651F-74FF-474F-8967-B9BE0E28D0A5}" type="presParOf" srcId="{EA8A04E9-B5F7-4FBA-8C22-C0B8A4DDF6DB}" destId="{6059EEB6-16ED-4C1E-8495-7A161C3F34C0}" srcOrd="0" destOrd="0" presId="urn:microsoft.com/office/officeart/2011/layout/HexagonRadial"/>
    <dgm:cxn modelId="{3383FCDA-D6AA-4BB5-B19C-BBADA1223EDF}" type="presParOf" srcId="{E2C8BCB8-5253-4520-894F-E3BEA44088BA}" destId="{A3E06A2C-5F30-4525-B01C-4D839E933CCD}" srcOrd="6" destOrd="0" presId="urn:microsoft.com/office/officeart/2011/layout/HexagonRadial"/>
    <dgm:cxn modelId="{191BBD0B-DA76-4469-8E4C-6DD233873644}" type="presParOf" srcId="{E2C8BCB8-5253-4520-894F-E3BEA44088BA}" destId="{18FDEAEB-CC37-4AF8-AC9A-1B3D5E27B8EE}" srcOrd="7" destOrd="0" presId="urn:microsoft.com/office/officeart/2011/layout/HexagonRadial"/>
    <dgm:cxn modelId="{1D86D435-64DF-4C88-AB34-E8FD61EC8934}" type="presParOf" srcId="{18FDEAEB-CC37-4AF8-AC9A-1B3D5E27B8EE}" destId="{B36A3777-6901-40E2-8906-F973C8B31366}" srcOrd="0" destOrd="0" presId="urn:microsoft.com/office/officeart/2011/layout/HexagonRadial"/>
    <dgm:cxn modelId="{E70683F3-2CB6-4022-A1F7-2DE202CD06C0}" type="presParOf" srcId="{E2C8BCB8-5253-4520-894F-E3BEA44088BA}" destId="{C6222312-8D11-4406-B695-7BE719058253}" srcOrd="8" destOrd="0" presId="urn:microsoft.com/office/officeart/2011/layout/HexagonRadial"/>
    <dgm:cxn modelId="{F66115B2-3C3E-4050-8CD0-D12DCE7DD293}" type="presParOf" srcId="{E2C8BCB8-5253-4520-894F-E3BEA44088BA}" destId="{DCDB6AE8-8C76-4300-85CB-725622CA06CC}" srcOrd="9" destOrd="0" presId="urn:microsoft.com/office/officeart/2011/layout/HexagonRadial"/>
    <dgm:cxn modelId="{1B1D6B46-B0F8-427D-964E-426AC9DB430C}" type="presParOf" srcId="{DCDB6AE8-8C76-4300-85CB-725622CA06CC}" destId="{4A656D39-14D3-4350-AED0-A70F85F4A6FC}" srcOrd="0" destOrd="0" presId="urn:microsoft.com/office/officeart/2011/layout/HexagonRadial"/>
    <dgm:cxn modelId="{CFDA1E74-FF02-4710-91E5-84695973F70A}" type="presParOf" srcId="{E2C8BCB8-5253-4520-894F-E3BEA44088BA}" destId="{EBB8EE8B-FBB8-4D43-8C0D-490B6FA6C35A}" srcOrd="10" destOrd="0" presId="urn:microsoft.com/office/officeart/2011/layout/HexagonRadial"/>
    <dgm:cxn modelId="{26ADDB58-6F51-4CA9-AA72-A57B177169A5}" type="presParOf" srcId="{E2C8BCB8-5253-4520-894F-E3BEA44088BA}" destId="{B2C2D8D1-FECD-4764-B417-673A86215991}" srcOrd="11" destOrd="0" presId="urn:microsoft.com/office/officeart/2011/layout/HexagonRadial"/>
    <dgm:cxn modelId="{E58E0A3E-8AC1-4CE9-894D-E0243A3F3069}" type="presParOf" srcId="{B2C2D8D1-FECD-4764-B417-673A86215991}" destId="{97893EDC-D060-46E4-AFA0-00E1E725C5CD}" srcOrd="0" destOrd="0" presId="urn:microsoft.com/office/officeart/2011/layout/HexagonRadial"/>
    <dgm:cxn modelId="{8E59165B-3DBF-48A8-99A2-A14EE73BDF4A}" type="presParOf" srcId="{E2C8BCB8-5253-4520-894F-E3BEA44088BA}" destId="{EFB91293-A17F-4F8E-88CC-E96CF5963BF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21EC1-2A43-4309-8307-CFBC494E59A9}">
      <dsp:nvSpPr>
        <dsp:cNvPr id="0" name=""/>
        <dsp:cNvSpPr/>
      </dsp:nvSpPr>
      <dsp:spPr>
        <a:xfrm>
          <a:off x="2490866" y="1599070"/>
          <a:ext cx="2032487" cy="175818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Learner</a:t>
          </a:r>
          <a:endParaRPr lang="en-GB" sz="1200" kern="1200" dirty="0"/>
        </a:p>
      </dsp:txBody>
      <dsp:txXfrm>
        <a:off x="2827678" y="1890426"/>
        <a:ext cx="1358863" cy="1175472"/>
      </dsp:txXfrm>
    </dsp:sp>
    <dsp:sp modelId="{DF47156C-FEC5-47B4-8212-E66B5B2CDE1D}">
      <dsp:nvSpPr>
        <dsp:cNvPr id="0" name=""/>
        <dsp:cNvSpPr/>
      </dsp:nvSpPr>
      <dsp:spPr>
        <a:xfrm>
          <a:off x="3763594" y="757897"/>
          <a:ext cx="766851" cy="660744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3A5A9-7A5C-4D18-9659-9515478433BB}">
      <dsp:nvSpPr>
        <dsp:cNvPr id="0" name=""/>
        <dsp:cNvSpPr/>
      </dsp:nvSpPr>
      <dsp:spPr>
        <a:xfrm>
          <a:off x="2678088" y="0"/>
          <a:ext cx="1665609" cy="1440947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Institutional resource and limitations</a:t>
          </a:r>
          <a:endParaRPr lang="en-GB" sz="1200" kern="1200" dirty="0"/>
        </a:p>
      </dsp:txBody>
      <dsp:txXfrm>
        <a:off x="2954115" y="238796"/>
        <a:ext cx="1113555" cy="963355"/>
      </dsp:txXfrm>
    </dsp:sp>
    <dsp:sp modelId="{6059EEB6-16ED-4C1E-8495-7A161C3F34C0}">
      <dsp:nvSpPr>
        <dsp:cNvPr id="0" name=""/>
        <dsp:cNvSpPr/>
      </dsp:nvSpPr>
      <dsp:spPr>
        <a:xfrm>
          <a:off x="4658569" y="1993137"/>
          <a:ext cx="766851" cy="660744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77FB0-1273-4E65-8D30-44F39EEBE680}">
      <dsp:nvSpPr>
        <dsp:cNvPr id="0" name=""/>
        <dsp:cNvSpPr/>
      </dsp:nvSpPr>
      <dsp:spPr>
        <a:xfrm>
          <a:off x="4205645" y="886279"/>
          <a:ext cx="1665609" cy="144094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Curriculum requirements and qualifications</a:t>
          </a:r>
          <a:endParaRPr lang="en-GB" sz="1200" kern="1200" dirty="0"/>
        </a:p>
      </dsp:txBody>
      <dsp:txXfrm>
        <a:off x="4481672" y="1125075"/>
        <a:ext cx="1113555" cy="963355"/>
      </dsp:txXfrm>
    </dsp:sp>
    <dsp:sp modelId="{B36A3777-6901-40E2-8906-F973C8B31366}">
      <dsp:nvSpPr>
        <dsp:cNvPr id="0" name=""/>
        <dsp:cNvSpPr/>
      </dsp:nvSpPr>
      <dsp:spPr>
        <a:xfrm>
          <a:off x="4036862" y="3387490"/>
          <a:ext cx="766851" cy="660744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06A2C-5F30-4525-B01C-4D839E933CCD}">
      <dsp:nvSpPr>
        <dsp:cNvPr id="0" name=""/>
        <dsp:cNvSpPr/>
      </dsp:nvSpPr>
      <dsp:spPr>
        <a:xfrm>
          <a:off x="4205645" y="2628601"/>
          <a:ext cx="1665609" cy="1440947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Staff skill set and motivation</a:t>
          </a:r>
          <a:endParaRPr lang="en-GB" sz="1200" kern="1200" dirty="0"/>
        </a:p>
      </dsp:txBody>
      <dsp:txXfrm>
        <a:off x="4481672" y="2867397"/>
        <a:ext cx="1113555" cy="963355"/>
      </dsp:txXfrm>
    </dsp:sp>
    <dsp:sp modelId="{4A656D39-14D3-4350-AED0-A70F85F4A6FC}">
      <dsp:nvSpPr>
        <dsp:cNvPr id="0" name=""/>
        <dsp:cNvSpPr/>
      </dsp:nvSpPr>
      <dsp:spPr>
        <a:xfrm>
          <a:off x="2494649" y="3532229"/>
          <a:ext cx="766851" cy="660744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22312-8D11-4406-B695-7BE719058253}">
      <dsp:nvSpPr>
        <dsp:cNvPr id="0" name=""/>
        <dsp:cNvSpPr/>
      </dsp:nvSpPr>
      <dsp:spPr>
        <a:xfrm>
          <a:off x="2678088" y="3515872"/>
          <a:ext cx="1665609" cy="1440947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Local economics and labour market</a:t>
          </a:r>
          <a:endParaRPr lang="en-GB" sz="1200" kern="1200" dirty="0"/>
        </a:p>
      </dsp:txBody>
      <dsp:txXfrm>
        <a:off x="2954115" y="3754668"/>
        <a:ext cx="1113555" cy="963355"/>
      </dsp:txXfrm>
    </dsp:sp>
    <dsp:sp modelId="{97893EDC-D060-46E4-AFA0-00E1E725C5CD}">
      <dsp:nvSpPr>
        <dsp:cNvPr id="0" name=""/>
        <dsp:cNvSpPr/>
      </dsp:nvSpPr>
      <dsp:spPr>
        <a:xfrm>
          <a:off x="1585017" y="2297486"/>
          <a:ext cx="766851" cy="660744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8EE8B-FBB8-4D43-8C0D-490B6FA6C35A}">
      <dsp:nvSpPr>
        <dsp:cNvPr id="0" name=""/>
        <dsp:cNvSpPr/>
      </dsp:nvSpPr>
      <dsp:spPr>
        <a:xfrm>
          <a:off x="1143439" y="2629593"/>
          <a:ext cx="1665609" cy="1440947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Characteristics of the occupation and employer motivation</a:t>
          </a:r>
          <a:endParaRPr lang="en-GB" sz="1200" kern="1200" dirty="0"/>
        </a:p>
      </dsp:txBody>
      <dsp:txXfrm>
        <a:off x="1419466" y="2868389"/>
        <a:ext cx="1113555" cy="963355"/>
      </dsp:txXfrm>
    </dsp:sp>
    <dsp:sp modelId="{EFB91293-A17F-4F8E-88CC-E96CF5963BFF}">
      <dsp:nvSpPr>
        <dsp:cNvPr id="0" name=""/>
        <dsp:cNvSpPr/>
      </dsp:nvSpPr>
      <dsp:spPr>
        <a:xfrm>
          <a:off x="1143439" y="884296"/>
          <a:ext cx="1665609" cy="1440947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National policies</a:t>
          </a:r>
          <a:endParaRPr lang="en-GB" sz="1200" kern="1200" dirty="0"/>
        </a:p>
      </dsp:txBody>
      <dsp:txXfrm>
        <a:off x="1419466" y="1123092"/>
        <a:ext cx="1113555" cy="963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5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0064"/>
            <a:ext cx="3683000" cy="22442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675" y="6265863"/>
            <a:ext cx="3962400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/>
          <a:lstStyle>
            <a:lvl1pPr algn="ctr">
              <a:defRPr sz="1100"/>
            </a:lvl1pPr>
          </a:lstStyle>
          <a:p>
            <a:r>
              <a:rPr lang="en-GB" dirty="0" smtClean="0"/>
              <a:t>Insert photographic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1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 smtClean="0"/>
              <a:t>Insert photographic image</a:t>
            </a:r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6375599"/>
            <a:ext cx="928499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6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42925" y="1752601"/>
            <a:ext cx="4857750" cy="446722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rgbClr val="FFFFFF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 dirty="0" smtClean="0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bg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bg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GB" smtClean="0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 smtClean="0"/>
              <a:t>Space for logo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7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  <a:endParaRPr lang="en-US" dirty="0" smtClean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dirty="0" smtClean="0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dirty="0" smtClean="0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 smtClean="0"/>
              <a:t>Space for logo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6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  <a:endParaRPr lang="en-US" dirty="0" smtClean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dirty="0" smtClean="0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dirty="0" smtClean="0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 smtClean="0"/>
              <a:t>Space for logo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8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109" y="2669156"/>
            <a:ext cx="2602800" cy="468000"/>
          </a:xfrm>
          <a:prstGeom prst="rect">
            <a:avLst/>
          </a:prstGeom>
          <a:solidFill>
            <a:srgbClr val="0387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39109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17" name="Rectangle 16"/>
          <p:cNvSpPr/>
          <p:nvPr userDrawn="1"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21" name="Rectangle 20"/>
          <p:cNvSpPr/>
          <p:nvPr userDrawn="1"/>
        </p:nvSpPr>
        <p:spPr>
          <a:xfrm>
            <a:off x="6023270" y="2669156"/>
            <a:ext cx="2602800" cy="46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23270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4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 dirty="0" smtClean="0"/>
              <a:t>insert photographic image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762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823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0255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 dirty="0" smtClean="0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 dirty="0" smtClean="0"/>
              <a:t>insert photographic image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419475" y="255008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rgbClr val="03873A"/>
                </a:solidFill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1626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0959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 smtClean="0"/>
              <a:t>Insert photographic image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107"/>
            <a:ext cx="11448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Insert infographic or photographic image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bg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rgbClr val="03873A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rgbClr val="03873A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Insert infographic or photographic image</a:t>
            </a:r>
            <a:endParaRPr lang="en-US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Insert infographic or photographic image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4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bg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7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 smtClean="0"/>
              <a:t>Insert photographic image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881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48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 smtClean="0"/>
              <a:t>Insert photographic image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 smtClean="0"/>
              <a:t>Insert photographic image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 smtClean="0"/>
              <a:t>Insert photographic image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 smtClean="0"/>
              <a:t>Insert photographic image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 smtClean="0"/>
              <a:t>Insert photographic image</a:t>
            </a:r>
            <a:endParaRPr lang="en-US" dirty="0" smtClean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52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7" r:id="rId3"/>
    <p:sldLayoutId id="2147483667" r:id="rId4"/>
    <p:sldLayoutId id="2147483718" r:id="rId5"/>
    <p:sldLayoutId id="2147483719" r:id="rId6"/>
    <p:sldLayoutId id="2147483720" r:id="rId7"/>
    <p:sldLayoutId id="2147483721" r:id="rId8"/>
    <p:sldLayoutId id="2147483728" r:id="rId9"/>
    <p:sldLayoutId id="2147483723" r:id="rId10"/>
    <p:sldLayoutId id="2147483676" r:id="rId11"/>
    <p:sldLayoutId id="2147483691" r:id="rId12"/>
    <p:sldLayoutId id="2147483729" r:id="rId13"/>
    <p:sldLayoutId id="2147483730" r:id="rId14"/>
    <p:sldLayoutId id="2147483726" r:id="rId15"/>
    <p:sldLayoutId id="2147483731" r:id="rId16"/>
    <p:sldLayoutId id="2147483732" r:id="rId17"/>
    <p:sldLayoutId id="2147483682" r:id="rId18"/>
    <p:sldLayoutId id="2147483695" r:id="rId19"/>
    <p:sldLayoutId id="2147483698" r:id="rId20"/>
    <p:sldLayoutId id="2147483694" r:id="rId21"/>
    <p:sldLayoutId id="2147483654" r:id="rId22"/>
    <p:sldLayoutId id="2147483727" r:id="rId23"/>
    <p:sldLayoutId id="2147483733" r:id="rId24"/>
    <p:sldLayoutId id="2147483663" r:id="rId25"/>
    <p:sldLayoutId id="2147483734" r:id="rId26"/>
    <p:sldLayoutId id="2147483735" r:id="rId2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tx1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anatomy of successful work placement.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Hayley Dalton</a:t>
            </a:r>
          </a:p>
          <a:p>
            <a:endParaRPr lang="en-GB" dirty="0"/>
          </a:p>
          <a:p>
            <a:r>
              <a:rPr lang="en-GB" dirty="0" smtClean="0"/>
              <a:t>Head of Vocational Design</a:t>
            </a:r>
          </a:p>
          <a:p>
            <a:r>
              <a:rPr lang="en-GB" dirty="0" smtClean="0"/>
              <a:t>Pearson UK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July 2018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0" t="376" r="12760" b="-376"/>
          <a:stretch/>
        </p:blipFill>
        <p:spPr>
          <a:xfrm>
            <a:off x="4581526" y="0"/>
            <a:ext cx="4562475" cy="6858000"/>
          </a:xfrm>
        </p:spPr>
      </p:pic>
      <p:cxnSp>
        <p:nvCxnSpPr>
          <p:cNvPr id="6" name="Straight Connector 5"/>
          <p:cNvCxnSpPr/>
          <p:nvPr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BE135E-2566-4748-853C-8A3B78F0FB00}" type="slidenum">
              <a:rPr lang="en-GB" smtClean="0">
                <a:solidFill>
                  <a:schemeClr val="bg2"/>
                </a:solidFill>
              </a:rPr>
              <a:pPr/>
              <a:t>1</a:t>
            </a:fld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6293644" y="6494370"/>
            <a:ext cx="2135978" cy="1166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700" b="1" i="0" kern="1200" spc="20" baseline="0">
                <a:solidFill>
                  <a:schemeClr val="tx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+mj-lt"/>
              <a:buNone/>
              <a:defRPr sz="120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463" indent="-10477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Char char="̶"/>
              <a:defRPr sz="120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8105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pc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literature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7751068" cy="40003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UK school leavers have had too few interactions with employers as part of their compulsory education phase.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 experience is just one of several types of employer engagement available, using the full range of activities is seen as best practice.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size does not fit all, some types of interaction work better depending on age and stage.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all work experience should be about vocational skills acquisition; Developing personal effectiveness and careers guidance can be seen as an important outcome depending on a learner’s stage.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 placement at key stage 4 has declined considerably in the last ten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6293644" y="6494370"/>
            <a:ext cx="2135978" cy="1166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700" b="1" i="0" kern="1200" spc="20" baseline="0">
                <a:solidFill>
                  <a:schemeClr val="tx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+mj-lt"/>
              <a:buNone/>
              <a:defRPr sz="120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463" indent="-10477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Char char="̶"/>
              <a:defRPr sz="120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8105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pc="0" dirty="0" smtClean="0">
                <a:solidFill>
                  <a:schemeClr val="bg2"/>
                </a:solidFill>
              </a:rPr>
              <a:t>The Anatomy of Successful Work Placement</a:t>
            </a:r>
            <a:endParaRPr lang="en-US" spc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7752656" cy="1096875"/>
          </a:xfrm>
        </p:spPr>
        <p:txBody>
          <a:bodyPr/>
          <a:lstStyle/>
          <a:p>
            <a:r>
              <a:rPr lang="en-GB" dirty="0" smtClean="0"/>
              <a:t>Work placement in context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7751068" cy="40003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6293644" y="6494370"/>
            <a:ext cx="2135978" cy="1166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700" b="1" i="0" kern="1200" spc="20" baseline="0">
                <a:solidFill>
                  <a:schemeClr val="tx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+mj-lt"/>
              <a:buNone/>
              <a:defRPr sz="120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463" indent="-10477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Char char="̶"/>
              <a:defRPr sz="120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8105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pc="0" dirty="0">
                <a:solidFill>
                  <a:schemeClr val="bg2"/>
                </a:solidFill>
              </a:rPr>
              <a:t>The Anatomy of Successful Work Placement</a:t>
            </a:r>
            <a:endParaRPr lang="en-US" spc="0" dirty="0">
              <a:solidFill>
                <a:schemeClr val="bg2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88951169"/>
              </p:ext>
            </p:extLst>
          </p:nvPr>
        </p:nvGraphicFramePr>
        <p:xfrm>
          <a:off x="1279300" y="1226748"/>
          <a:ext cx="7014694" cy="4956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12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ext Placeholder 7"/>
          <p:cNvSpPr txBox="1">
            <a:spLocks/>
          </p:cNvSpPr>
          <p:nvPr/>
        </p:nvSpPr>
        <p:spPr>
          <a:xfrm>
            <a:off x="6293644" y="6494370"/>
            <a:ext cx="2135978" cy="1166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700" b="1" i="0" kern="1200" spc="20" baseline="0">
                <a:solidFill>
                  <a:schemeClr val="tx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+mj-lt"/>
              <a:buNone/>
              <a:defRPr sz="120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463" indent="-10477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Char char="̶"/>
              <a:defRPr sz="120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8105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pc="0" dirty="0">
                <a:solidFill>
                  <a:schemeClr val="bg2"/>
                </a:solidFill>
              </a:rPr>
              <a:t>The Anatomy of Successful Work Placement</a:t>
            </a:r>
            <a:endParaRPr lang="en-US" spc="0" dirty="0">
              <a:solidFill>
                <a:schemeClr val="bg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39541"/>
              </p:ext>
            </p:extLst>
          </p:nvPr>
        </p:nvGraphicFramePr>
        <p:xfrm>
          <a:off x="678830" y="2470472"/>
          <a:ext cx="7750792" cy="266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376"/>
                <a:gridCol w="2214020"/>
                <a:gridCol w="1649642"/>
                <a:gridCol w="2225754"/>
              </a:tblGrid>
              <a:tr h="742284">
                <a:tc>
                  <a:txBody>
                    <a:bodyPr/>
                    <a:lstStyle/>
                    <a:p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Age/stage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Key purpose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or d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rivers for the LEARNER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Pedagogical/Sector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Imperatives (e.g.)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Short/med term 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outcomes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28487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Lower Secondary (Level 2)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Social mobility, careers guidance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Employability skills, personal effectiveness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Selection</a:t>
                      </a:r>
                      <a:r>
                        <a:rPr lang="en-GB" sz="1200" baseline="0" dirty="0" smtClean="0"/>
                        <a:t> of upper secondary course, avoidance of NEET</a:t>
                      </a:r>
                      <a:endParaRPr lang="en-GB" sz="1200" dirty="0"/>
                    </a:p>
                  </a:txBody>
                  <a:tcPr/>
                </a:tc>
              </a:tr>
              <a:tr h="628487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Level</a:t>
                      </a:r>
                      <a:r>
                        <a:rPr lang="en-GB" sz="1200" baseline="0" dirty="0" smtClean="0"/>
                        <a:t> 1 &amp; Below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Social mobility, personal development, remediation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Social</a:t>
                      </a:r>
                      <a:r>
                        <a:rPr lang="en-GB" sz="1200" baseline="0" dirty="0" smtClean="0"/>
                        <a:t> skills, </a:t>
                      </a:r>
                    </a:p>
                    <a:p>
                      <a:r>
                        <a:rPr lang="en-GB" sz="1200" baseline="0" dirty="0" smtClean="0"/>
                        <a:t>personal effectiveness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Sustained motivation,</a:t>
                      </a:r>
                    </a:p>
                    <a:p>
                      <a:r>
                        <a:rPr lang="en-GB" sz="1200" dirty="0" smtClean="0"/>
                        <a:t>credentialisation</a:t>
                      </a:r>
                      <a:r>
                        <a:rPr lang="en-GB" sz="1200" baseline="0" dirty="0" smtClean="0"/>
                        <a:t> of learning, avoidance of NEET</a:t>
                      </a:r>
                      <a:endParaRPr lang="en-GB" sz="1200" dirty="0"/>
                    </a:p>
                  </a:txBody>
                  <a:tcPr/>
                </a:tc>
              </a:tr>
              <a:tr h="628487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Upper Secondary and Entry to Labour market (Level 2 &amp; 3)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Social mobility, educational</a:t>
                      </a:r>
                      <a:r>
                        <a:rPr lang="en-GB" sz="1200" baseline="0" dirty="0" smtClean="0"/>
                        <a:t> attainment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Sector skills,  employability skills,</a:t>
                      </a:r>
                    </a:p>
                    <a:p>
                      <a:r>
                        <a:rPr lang="en-GB" sz="1200" dirty="0" smtClean="0"/>
                        <a:t>licence to practise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Motivation for further study/training, HE placement,</a:t>
                      </a:r>
                    </a:p>
                    <a:p>
                      <a:r>
                        <a:rPr lang="en-GB" sz="1200" dirty="0" smtClean="0"/>
                        <a:t>Job acquisition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8830" y="551703"/>
            <a:ext cx="759528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</a:rPr>
              <a:t>Understanding the purpose of work placement: A starting point</a:t>
            </a:r>
          </a:p>
          <a:p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7443563" cy="1096875"/>
          </a:xfrm>
        </p:spPr>
        <p:txBody>
          <a:bodyPr/>
          <a:lstStyle/>
          <a:p>
            <a:r>
              <a:rPr lang="en-GB" dirty="0" smtClean="0"/>
              <a:t>Questions for </a:t>
            </a:r>
            <a:r>
              <a:rPr lang="en-GB" dirty="0"/>
              <a:t>a</a:t>
            </a:r>
            <a:r>
              <a:rPr lang="en-GB" dirty="0" smtClean="0"/>
              <a:t>warding organisations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7751068" cy="40003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How do we balance meaningful skills acquisition and person effectiveness in developing work placement opportunities in curriculum?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What types of activities support valid employer engagement and how can qualifications support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What are the indicators of successful placement?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How is effective work placement best judged and by whom</a:t>
            </a:r>
            <a:r>
              <a:rPr lang="en-US" sz="18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If not ‘assessed’ how is work placement best </a:t>
            </a:r>
            <a:r>
              <a:rPr lang="en-US" sz="1800" dirty="0" err="1" smtClean="0"/>
              <a:t>recognised</a:t>
            </a:r>
            <a:r>
              <a:rPr lang="en-US" sz="1800" dirty="0" smtClean="0"/>
              <a:t> by qualifications (if at all)?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6293644" y="6494370"/>
            <a:ext cx="2135978" cy="1166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700" b="1" i="0" kern="1200" spc="20" baseline="0">
                <a:solidFill>
                  <a:schemeClr val="tx2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0" indent="0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+mj-lt"/>
              <a:buNone/>
              <a:defRPr sz="120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44463" indent="-104775" algn="l" defTabSz="914400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Char char="̶"/>
              <a:defRPr sz="1200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78105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850"/>
              </a:spcAft>
              <a:buClr>
                <a:schemeClr val="tx1"/>
              </a:buClr>
              <a:buFont typeface="Arial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pc="0" dirty="0">
                <a:solidFill>
                  <a:schemeClr val="bg2"/>
                </a:solidFill>
              </a:rPr>
              <a:t>The Anatomy of Successful Work Placement</a:t>
            </a:r>
            <a:endParaRPr lang="en-US" spc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0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2913</TotalTime>
  <Words>375</Words>
  <Application>Microsoft Office PowerPoint</Application>
  <PresentationFormat>On-screen Show (4:3)</PresentationFormat>
  <Paragraphs>69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Lato Light</vt:lpstr>
      <vt:lpstr>Lato Medium</vt:lpstr>
      <vt:lpstr>Times New Roman</vt:lpstr>
      <vt:lpstr>Pearson</vt:lpstr>
      <vt:lpstr>The anatomy of successful work placement.</vt:lpstr>
      <vt:lpstr>The literature</vt:lpstr>
      <vt:lpstr>Work placement in context</vt:lpstr>
      <vt:lpstr>PowerPoint Presentation</vt:lpstr>
      <vt:lpstr>Questions for awarding organisations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Dalton, Hayley</cp:lastModifiedBy>
  <cp:revision>233</cp:revision>
  <dcterms:created xsi:type="dcterms:W3CDTF">2015-06-15T13:50:26Z</dcterms:created>
  <dcterms:modified xsi:type="dcterms:W3CDTF">2018-06-15T15:49:30Z</dcterms:modified>
</cp:coreProperties>
</file>