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57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39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421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981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5535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777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763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441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139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33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968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294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443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229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485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55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6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8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5694573-8306-4788-B6E7-6DA1D0A17BB3}" type="datetimeFigureOut">
              <a:rPr lang="en-GB" smtClean="0"/>
              <a:t>21/06/2018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943847C-253E-4DEF-941C-00ED32BA53B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0786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etl.org.uk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10533518" cy="2281600"/>
          </a:xfrm>
        </p:spPr>
        <p:txBody>
          <a:bodyPr>
            <a:noAutofit/>
          </a:bodyPr>
          <a:lstStyle/>
          <a:p>
            <a:r>
              <a:rPr lang="en-GB" sz="4800" b="1" cap="none" dirty="0" smtClean="0"/>
              <a:t>Higher Education In Further Education: Leading the Challenge</a:t>
            </a:r>
            <a:r>
              <a:rPr lang="en-GB" sz="4800" cap="none" dirty="0" smtClean="0"/>
              <a:t/>
            </a:r>
            <a:br>
              <a:rPr lang="en-GB" sz="4800" cap="none" dirty="0" smtClean="0"/>
            </a:br>
            <a:endParaRPr lang="en-GB" sz="4800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 smtClean="0">
                <a:solidFill>
                  <a:schemeClr val="tx1"/>
                </a:solidFill>
              </a:rPr>
              <a:t>John Widdowson and Madeleine King</a:t>
            </a:r>
          </a:p>
          <a:p>
            <a:r>
              <a:rPr lang="en-GB" sz="2800" dirty="0" smtClean="0">
                <a:solidFill>
                  <a:schemeClr val="tx1"/>
                </a:solidFill>
              </a:rPr>
              <a:t>Further Education Trust for Leadership 2018</a:t>
            </a:r>
          </a:p>
          <a:p>
            <a:r>
              <a:rPr lang="en-GB" sz="2800" dirty="0">
                <a:solidFill>
                  <a:schemeClr val="tx1"/>
                </a:solidFill>
                <a:hlinkClick r:id="rId2"/>
              </a:rPr>
              <a:t>www.fetl.org.uk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</a:p>
          <a:p>
            <a:endParaRPr lang="en-GB" sz="2800" dirty="0">
              <a:solidFill>
                <a:schemeClr val="tx1"/>
              </a:solidFill>
            </a:endParaRPr>
          </a:p>
        </p:txBody>
      </p:sp>
      <p:pic>
        <p:nvPicPr>
          <p:cNvPr id="6" name="Picture 5" descr="C:\Users\100404\AppData\Local\Microsoft\Windows\INetCache\Content.Outlook\AF4PZEVX\FETL-CMYK-300dpi (002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26" y="355482"/>
            <a:ext cx="3116717" cy="10884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5" descr="untitl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214" y="331801"/>
            <a:ext cx="2190750" cy="111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052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712" y="1891089"/>
            <a:ext cx="8534400" cy="1507067"/>
          </a:xfrm>
        </p:spPr>
        <p:txBody>
          <a:bodyPr>
            <a:noAutofit/>
          </a:bodyPr>
          <a:lstStyle/>
          <a:p>
            <a:r>
              <a:rPr lang="en-GB" sz="4800" b="1" cap="none" dirty="0" smtClean="0"/>
              <a:t>Issues in Governance for dual sector institutions</a:t>
            </a:r>
            <a:endParaRPr lang="en-GB" sz="4800" b="1" cap="none" dirty="0"/>
          </a:p>
        </p:txBody>
      </p:sp>
    </p:spTree>
    <p:extLst>
      <p:ext uri="{BB962C8B-B14F-4D97-AF65-F5344CB8AC3E}">
        <p14:creationId xmlns:p14="http://schemas.microsoft.com/office/powerpoint/2010/main" val="1246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483" y="127603"/>
            <a:ext cx="8534400" cy="1507067"/>
          </a:xfrm>
        </p:spPr>
        <p:txBody>
          <a:bodyPr/>
          <a:lstStyle/>
          <a:p>
            <a:r>
              <a:rPr lang="en-GB" b="1" cap="none" dirty="0" smtClean="0"/>
              <a:t>Strengths of “dual sector” colleges offering HE and FE</a:t>
            </a:r>
            <a:endParaRPr lang="en-GB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183" y="2302329"/>
            <a:ext cx="9472160" cy="361526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chemeClr val="tx1"/>
                </a:solidFill>
              </a:rPr>
              <a:t>Highly vocational/technical focus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chemeClr val="tx1"/>
                </a:solidFill>
              </a:rPr>
              <a:t>Seamless progression from Level 3 to higher level 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smtClean="0">
                <a:solidFill>
                  <a:schemeClr val="tx1"/>
                </a:solidFill>
              </a:rPr>
              <a:t>                             (TVET to HVET)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chemeClr val="tx1"/>
                </a:solidFill>
              </a:rPr>
              <a:t>Local delivery based on local knowledge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chemeClr val="tx1"/>
                </a:solidFill>
              </a:rPr>
              <a:t>Engagement with smaller employers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chemeClr val="tx1"/>
                </a:solidFill>
              </a:rPr>
              <a:t>Potential for greater </a:t>
            </a:r>
            <a:r>
              <a:rPr lang="en-GB" sz="2400" dirty="0" smtClean="0">
                <a:solidFill>
                  <a:schemeClr val="tx1"/>
                </a:solidFill>
              </a:rPr>
              <a:t>workplace integration</a:t>
            </a:r>
            <a:endParaRPr lang="en-GB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chemeClr val="tx1"/>
                </a:solidFill>
              </a:rPr>
              <a:t>Willingness to deal with smaller scale or specialist provision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chemeClr val="tx1"/>
                </a:solidFill>
              </a:rPr>
              <a:t>Greater range of provision, including “non-prescribed” HE</a:t>
            </a:r>
          </a:p>
          <a:p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46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519489"/>
            <a:ext cx="10435545" cy="1507067"/>
          </a:xfrm>
        </p:spPr>
        <p:txBody>
          <a:bodyPr>
            <a:normAutofit/>
          </a:bodyPr>
          <a:lstStyle/>
          <a:p>
            <a:r>
              <a:rPr lang="en-GB" b="1" cap="none" dirty="0" smtClean="0"/>
              <a:t>Dual sector delivery: Issues for Governance</a:t>
            </a:r>
            <a:endParaRPr lang="en-GB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953" y="2026556"/>
            <a:ext cx="8534400" cy="361526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chemeClr val="tx1"/>
                </a:solidFill>
              </a:rPr>
              <a:t>Different metrics and performance benchmarks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chemeClr val="tx1"/>
                </a:solidFill>
              </a:rPr>
              <a:t>Rationale for the offer and “place”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chemeClr val="tx1"/>
                </a:solidFill>
              </a:rPr>
              <a:t>Managing partnerships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chemeClr val="tx1"/>
                </a:solidFill>
              </a:rPr>
              <a:t>Competition or collaboration?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chemeClr val="tx1"/>
                </a:solidFill>
              </a:rPr>
              <a:t>Differential funding for FE and HE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>
                <a:solidFill>
                  <a:schemeClr val="tx1"/>
                </a:solidFill>
              </a:rPr>
              <a:t>Awarding powers post HERA 2017</a:t>
            </a:r>
            <a:endParaRPr lang="en-GB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51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526" y="388860"/>
            <a:ext cx="10386560" cy="1507067"/>
          </a:xfrm>
        </p:spPr>
        <p:txBody>
          <a:bodyPr/>
          <a:lstStyle/>
          <a:p>
            <a:r>
              <a:rPr lang="en-GB" b="1" cap="none" dirty="0" smtClean="0"/>
              <a:t>Dual sector delivery: Managing the risks</a:t>
            </a:r>
            <a:endParaRPr lang="en-GB" b="1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526" y="2075542"/>
            <a:ext cx="8534400" cy="361526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800" dirty="0" smtClean="0">
                <a:solidFill>
                  <a:schemeClr val="tx1"/>
                </a:solidFill>
              </a:rPr>
              <a:t>Mission drift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 smtClean="0">
                <a:solidFill>
                  <a:schemeClr val="tx1"/>
                </a:solidFill>
              </a:rPr>
              <a:t>Recruiting and retaining staff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 smtClean="0">
                <a:solidFill>
                  <a:schemeClr val="tx1"/>
                </a:solidFill>
              </a:rPr>
              <a:t>Perceptions of value within the institution and externally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800" dirty="0" smtClean="0">
                <a:solidFill>
                  <a:schemeClr val="tx1"/>
                </a:solidFill>
              </a:rPr>
              <a:t>Governance overload: making sense of diversity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61</TotalTime>
  <Words>154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Century Gothic</vt:lpstr>
      <vt:lpstr>Wingdings</vt:lpstr>
      <vt:lpstr>Wingdings 3</vt:lpstr>
      <vt:lpstr>Slice</vt:lpstr>
      <vt:lpstr>Higher Education In Further Education: Leading the Challenge </vt:lpstr>
      <vt:lpstr>Issues in Governance for dual sector institutions</vt:lpstr>
      <vt:lpstr>Strengths of “dual sector” colleges offering HE and FE</vt:lpstr>
      <vt:lpstr>Dual sector delivery: Issues for Governance</vt:lpstr>
      <vt:lpstr>Dual sector delivery: Managing the risks</vt:lpstr>
    </vt:vector>
  </TitlesOfParts>
  <Company>New College Durham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Higher Education in Further Education: Leading the Challenge</dc:title>
  <dc:creator>John Widdowson</dc:creator>
  <cp:lastModifiedBy>Pat Howarth</cp:lastModifiedBy>
  <cp:revision>15</cp:revision>
  <dcterms:created xsi:type="dcterms:W3CDTF">2018-06-21T10:36:51Z</dcterms:created>
  <dcterms:modified xsi:type="dcterms:W3CDTF">2018-06-21T15:04:32Z</dcterms:modified>
</cp:coreProperties>
</file>