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93E7-948F-4DF2-A505-6B8EE5595582}" type="datetimeFigureOut">
              <a:rPr lang="en-GB" smtClean="0"/>
              <a:pPr/>
              <a:t>16/06/2018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AFB2-7D60-49D2-B979-441AD4E45C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93E7-948F-4DF2-A505-6B8EE5595582}" type="datetimeFigureOut">
              <a:rPr lang="en-GB" smtClean="0"/>
              <a:pPr/>
              <a:t>16/06/2018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AFB2-7D60-49D2-B979-441AD4E45C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93E7-948F-4DF2-A505-6B8EE5595582}" type="datetimeFigureOut">
              <a:rPr lang="en-GB" smtClean="0"/>
              <a:pPr/>
              <a:t>16/06/2018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AFB2-7D60-49D2-B979-441AD4E45C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93E7-948F-4DF2-A505-6B8EE5595582}" type="datetimeFigureOut">
              <a:rPr lang="en-GB" smtClean="0"/>
              <a:pPr/>
              <a:t>16/06/2018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AFB2-7D60-49D2-B979-441AD4E45C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93E7-948F-4DF2-A505-6B8EE5595582}" type="datetimeFigureOut">
              <a:rPr lang="en-GB" smtClean="0"/>
              <a:pPr/>
              <a:t>16/06/2018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AFB2-7D60-49D2-B979-441AD4E45C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93E7-948F-4DF2-A505-6B8EE5595582}" type="datetimeFigureOut">
              <a:rPr lang="en-GB" smtClean="0"/>
              <a:pPr/>
              <a:t>16/06/2018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AFB2-7D60-49D2-B979-441AD4E45C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93E7-948F-4DF2-A505-6B8EE5595582}" type="datetimeFigureOut">
              <a:rPr lang="en-GB" smtClean="0"/>
              <a:pPr/>
              <a:t>16/06/2018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AFB2-7D60-49D2-B979-441AD4E45C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93E7-948F-4DF2-A505-6B8EE5595582}" type="datetimeFigureOut">
              <a:rPr lang="en-GB" smtClean="0"/>
              <a:pPr/>
              <a:t>16/06/2018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AFB2-7D60-49D2-B979-441AD4E45C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93E7-948F-4DF2-A505-6B8EE5595582}" type="datetimeFigureOut">
              <a:rPr lang="en-GB" smtClean="0"/>
              <a:pPr/>
              <a:t>16/06/2018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AFB2-7D60-49D2-B979-441AD4E45C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93E7-948F-4DF2-A505-6B8EE5595582}" type="datetimeFigureOut">
              <a:rPr lang="en-GB" smtClean="0"/>
              <a:pPr/>
              <a:t>16/06/2018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AFB2-7D60-49D2-B979-441AD4E45C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93E7-948F-4DF2-A505-6B8EE5595582}" type="datetimeFigureOut">
              <a:rPr lang="en-GB" smtClean="0"/>
              <a:pPr/>
              <a:t>16/06/2018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1AFB2-7D60-49D2-B979-441AD4E45C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A93E7-948F-4DF2-A505-6B8EE5595582}" type="datetimeFigureOut">
              <a:rPr lang="en-GB" smtClean="0"/>
              <a:pPr/>
              <a:t>16/06/2018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1AFB2-7D60-49D2-B979-441AD4E45CD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2979763"/>
          </a:xfrm>
        </p:spPr>
        <p:txBody>
          <a:bodyPr>
            <a:normAutofit fontScale="90000"/>
          </a:bodyPr>
          <a:lstStyle/>
          <a:p>
            <a:r>
              <a:rPr lang="en-GB" b="1"/>
              <a:t>Building apprentices’ skills in the workplace: </a:t>
            </a:r>
            <a:r>
              <a:rPr lang="en-GB"/>
              <a:t/>
            </a:r>
            <a:br>
              <a:rPr lang="en-GB"/>
            </a:br>
            <a:r>
              <a:rPr lang="en-GB" b="1"/>
              <a:t>Car Service in Germany, the UK and Spain</a:t>
            </a:r>
            <a:r>
              <a:rPr lang="en-GB"/>
              <a:t/>
            </a:r>
            <a:br>
              <a:rPr lang="en-GB"/>
            </a:b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3861048"/>
            <a:ext cx="6400800" cy="2304256"/>
          </a:xfrm>
        </p:spPr>
        <p:txBody>
          <a:bodyPr>
            <a:normAutofit/>
          </a:bodyPr>
          <a:lstStyle/>
          <a:p>
            <a:r>
              <a:rPr lang="en-GB" sz="2000" b="1"/>
              <a:t>Philipp Grollmann University of Magdeburg and BIBB, Hilary Steedman CVER, Anika Jansen BIBB and Robert </a:t>
            </a:r>
            <a:r>
              <a:rPr lang="en-GB" sz="2000" b="1" smtClean="0"/>
              <a:t>Gray</a:t>
            </a:r>
          </a:p>
          <a:p>
            <a:endParaRPr lang="en-GB" sz="2000" b="1"/>
          </a:p>
          <a:p>
            <a:endParaRPr lang="en-GB" sz="2000" b="1" smtClean="0"/>
          </a:p>
          <a:p>
            <a:r>
              <a:rPr lang="en-GB" sz="2000" b="1" smtClean="0"/>
              <a:t>CVER Discussion Paper Series ISSN 2398-7553</a:t>
            </a:r>
            <a:endParaRPr lang="en-GB" sz="2000" b="1"/>
          </a:p>
          <a:p>
            <a:endParaRPr lang="en-GB" sz="1600"/>
          </a:p>
        </p:txBody>
      </p:sp>
      <p:pic>
        <p:nvPicPr>
          <p:cNvPr id="4" name="Picture 3" descr="C:\MyFolders\CVER\Grollmann Project\Planned joint paper\Revision\CVER_Logo_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77272"/>
            <a:ext cx="1304158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Research Aims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Focus on employers in one sector – car service</a:t>
            </a:r>
          </a:p>
          <a:p>
            <a:endParaRPr lang="en-GB" smtClean="0"/>
          </a:p>
          <a:p>
            <a:r>
              <a:rPr lang="en-GB" smtClean="0"/>
              <a:t>Compare how firms in the three countries recruit and train young learners through established training pathways</a:t>
            </a:r>
          </a:p>
          <a:p>
            <a:endParaRPr lang="en-GB" smtClean="0"/>
          </a:p>
          <a:p>
            <a:r>
              <a:rPr lang="en-GB" smtClean="0"/>
              <a:t>Produce evidence-based policy recommendations</a:t>
            </a:r>
          </a:p>
          <a:p>
            <a:pPr>
              <a:buNone/>
            </a:pPr>
            <a:endParaRPr lang="en-GB"/>
          </a:p>
        </p:txBody>
      </p:sp>
      <p:pic>
        <p:nvPicPr>
          <p:cNvPr id="4" name="Picture 3" descr="C:\MyFolders\CVER\Grollmann Project\Planned joint paper\Revision\CVER_Logo_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77272"/>
            <a:ext cx="1304158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Research Methodology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The research uses the results of a representative sample survey of car service companies in England, Germany and Spain carried out by the BIBB</a:t>
            </a:r>
          </a:p>
          <a:p>
            <a:r>
              <a:rPr lang="en-GB" smtClean="0"/>
              <a:t>This evidence was supplemented and developed by case studies in each country using face to face interviews and site visits to explore further issues arising from the survey</a:t>
            </a:r>
            <a:endParaRPr lang="en-GB"/>
          </a:p>
        </p:txBody>
      </p:sp>
      <p:pic>
        <p:nvPicPr>
          <p:cNvPr id="4" name="Picture 3" descr="C:\MyFolders\CVER\Grollmann Project\Planned joint paper\Revision\CVER_Logo_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77272"/>
            <a:ext cx="1304158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The training of Car Service Technicians</a:t>
            </a:r>
            <a:br>
              <a:rPr lang="en-GB" smtClean="0"/>
            </a:br>
            <a:r>
              <a:rPr lang="en-GB" smtClean="0"/>
              <a:t>in England, Germany and Spain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In England and Germany the route to skilled status is a three-year apprenticeship based in the workplace with a day a week (or equivalent) off-the-job training</a:t>
            </a:r>
          </a:p>
          <a:p>
            <a:r>
              <a:rPr lang="en-GB" smtClean="0"/>
              <a:t>In Spain the most common form of training is a full-time two year college-based course for students aged 16 or over including a mandatory 50 days of work experience </a:t>
            </a:r>
          </a:p>
          <a:p>
            <a:endParaRPr lang="en-GB" smtClean="0"/>
          </a:p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Results of the investigations</a:t>
            </a:r>
            <a:br>
              <a:rPr lang="en-GB" smtClean="0"/>
            </a:br>
            <a:r>
              <a:rPr lang="en-GB" smtClean="0"/>
              <a:t>(1)Skill supply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mtClean="0"/>
              <a:t>English firms interviewed consistently reported a severe skills shortage while German and Spanish firms had few or no difficulties recruiting</a:t>
            </a:r>
          </a:p>
          <a:p>
            <a:r>
              <a:rPr lang="en-GB" smtClean="0"/>
              <a:t>The survey evidence showed that </a:t>
            </a:r>
            <a:r>
              <a:rPr lang="en-GB"/>
              <a:t>German firms in the survey recruited over 90 per cent of new staff at their target level, a completed apprenticeship or </a:t>
            </a:r>
            <a:r>
              <a:rPr lang="en-GB" smtClean="0"/>
              <a:t>above</a:t>
            </a:r>
            <a:endParaRPr lang="en-GB"/>
          </a:p>
          <a:p>
            <a:r>
              <a:rPr lang="en-GB" smtClean="0"/>
              <a:t> </a:t>
            </a:r>
            <a:r>
              <a:rPr lang="en-GB"/>
              <a:t>English firms recruited almost a third fewer new employees and of these just over half were at the firms’ preferred level of UK Level 3 or </a:t>
            </a:r>
            <a:r>
              <a:rPr lang="en-GB" smtClean="0"/>
              <a:t>above  </a:t>
            </a:r>
          </a:p>
          <a:p>
            <a:r>
              <a:rPr lang="en-GB" smtClean="0"/>
              <a:t>Spain </a:t>
            </a:r>
            <a:r>
              <a:rPr lang="en-GB"/>
              <a:t>recruited half the number recruited in England but of these, over 90 per cent had the preferred qualification </a:t>
            </a:r>
          </a:p>
        </p:txBody>
      </p:sp>
      <p:pic>
        <p:nvPicPr>
          <p:cNvPr id="4" name="Picture 3" descr="C:\MyFolders\CVER\Grollmann Project\Planned joint paper\Revision\CVER_Logo_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77272"/>
            <a:ext cx="1304158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Results of the investigations </a:t>
            </a:r>
            <a:br>
              <a:rPr lang="en-GB" smtClean="0"/>
            </a:br>
            <a:r>
              <a:rPr lang="en-GB" smtClean="0"/>
              <a:t>(2) Training Quality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 82% of UK </a:t>
            </a:r>
            <a:r>
              <a:rPr lang="en-GB"/>
              <a:t>firms </a:t>
            </a:r>
            <a:r>
              <a:rPr lang="en-GB" smtClean="0"/>
              <a:t> and 70% of Spanish firms were </a:t>
            </a:r>
            <a:r>
              <a:rPr lang="en-GB"/>
              <a:t>satisfied or very satisfied with apprentices’ </a:t>
            </a:r>
            <a:r>
              <a:rPr lang="en-GB" smtClean="0"/>
              <a:t>technical </a:t>
            </a:r>
            <a:r>
              <a:rPr lang="en-GB"/>
              <a:t>knowledge </a:t>
            </a:r>
            <a:r>
              <a:rPr lang="en-GB" smtClean="0"/>
              <a:t>compared </a:t>
            </a:r>
            <a:r>
              <a:rPr lang="en-GB"/>
              <a:t>to </a:t>
            </a:r>
            <a:r>
              <a:rPr lang="en-GB" smtClean="0"/>
              <a:t>only 63</a:t>
            </a:r>
            <a:r>
              <a:rPr lang="en-GB"/>
              <a:t>% of German </a:t>
            </a:r>
            <a:r>
              <a:rPr lang="en-GB" smtClean="0"/>
              <a:t>firms</a:t>
            </a:r>
          </a:p>
          <a:p>
            <a:r>
              <a:rPr lang="en-GB"/>
              <a:t>L</a:t>
            </a:r>
            <a:r>
              <a:rPr lang="en-GB" smtClean="0"/>
              <a:t>ess </a:t>
            </a:r>
            <a:r>
              <a:rPr lang="en-GB"/>
              <a:t>than a </a:t>
            </a:r>
            <a:r>
              <a:rPr lang="en-GB" smtClean="0"/>
              <a:t>quarter of Spanish </a:t>
            </a:r>
            <a:r>
              <a:rPr lang="en-GB"/>
              <a:t>firms were satisfied with trainees’ </a:t>
            </a:r>
            <a:r>
              <a:rPr lang="en-GB" smtClean="0"/>
              <a:t>practical skills compared to 84% of </a:t>
            </a:r>
            <a:r>
              <a:rPr lang="en-GB"/>
              <a:t>UK firms </a:t>
            </a:r>
            <a:r>
              <a:rPr lang="en-GB" smtClean="0"/>
              <a:t> and 66% of German firms</a:t>
            </a:r>
            <a:endParaRPr lang="en-GB"/>
          </a:p>
        </p:txBody>
      </p:sp>
      <p:pic>
        <p:nvPicPr>
          <p:cNvPr id="4" name="Picture 3" descr="C:\MyFolders\CVER\Grollmann Project\Planned joint paper\Revision\CVER_Logo_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77272"/>
            <a:ext cx="1304158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Results of the investigation </a:t>
            </a:r>
            <a:br>
              <a:rPr lang="en-GB" smtClean="0"/>
            </a:br>
            <a:r>
              <a:rPr lang="en-GB" smtClean="0"/>
              <a:t>(3) Investment in apprenticeships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mtClean="0"/>
              <a:t>In spite of experiencing severe skill shortages, the British car service firms were reluctant to invest in apprenticeship</a:t>
            </a:r>
          </a:p>
          <a:p>
            <a:r>
              <a:rPr lang="en-GB" smtClean="0"/>
              <a:t>German firms regularly trained more apprentices than they needed and, as a consequence, poaching was not an issue</a:t>
            </a:r>
          </a:p>
          <a:p>
            <a:r>
              <a:rPr lang="en-GB" smtClean="0"/>
              <a:t>Spanish firms found work experience students a burden and a cost in terms of administration and accidental damage</a:t>
            </a:r>
            <a:endParaRPr lang="en-GB"/>
          </a:p>
        </p:txBody>
      </p:sp>
      <p:pic>
        <p:nvPicPr>
          <p:cNvPr id="4" name="Picture 3" descr="C:\MyFolders\CVER\Grollmann Project\Planned joint paper\Revision\CVER_Logo_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77272"/>
            <a:ext cx="1304158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Why does apprenticeship work better for German firms than for British?</a:t>
            </a:r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In England skills shortage meant that firms feared losing the apprentice through drop-out or poaching and were reluctant to make the substantial investment necessary</a:t>
            </a:r>
          </a:p>
          <a:p>
            <a:r>
              <a:rPr lang="en-GB" smtClean="0"/>
              <a:t>In Germany small firms in a locality cooperated in a trade association to provide a guarantee of work quality based on maintaining an apprentice-trained workforce</a:t>
            </a:r>
          </a:p>
          <a:p>
            <a:r>
              <a:rPr lang="en-GB" smtClean="0"/>
              <a:t>In Spain, firms used work experience as a screening device</a:t>
            </a:r>
          </a:p>
          <a:p>
            <a:endParaRPr lang="en-GB"/>
          </a:p>
        </p:txBody>
      </p:sp>
      <p:pic>
        <p:nvPicPr>
          <p:cNvPr id="4" name="Picture 3" descr="C:\MyFolders\CVER\Grollmann Project\Planned joint paper\Revision\CVER_Logo_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77272"/>
            <a:ext cx="1304158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Lessons for policy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The experience of Spain shows that w</a:t>
            </a:r>
            <a:r>
              <a:rPr lang="en-GB" smtClean="0"/>
              <a:t>ork </a:t>
            </a:r>
            <a:r>
              <a:rPr lang="en-GB" smtClean="0"/>
              <a:t>experience is costly for firms; students’ inexperience together with the short duration means the student cannot be integrated into the business</a:t>
            </a:r>
          </a:p>
          <a:p>
            <a:r>
              <a:rPr lang="en-GB" smtClean="0"/>
              <a:t>The British case shows that in </a:t>
            </a:r>
            <a:r>
              <a:rPr lang="en-GB" smtClean="0"/>
              <a:t>technical occupations </a:t>
            </a:r>
            <a:r>
              <a:rPr lang="en-GB" smtClean="0"/>
              <a:t>apprenticeship requires </a:t>
            </a:r>
            <a:r>
              <a:rPr lang="en-GB" smtClean="0"/>
              <a:t>an investment of time by skilled employees with consequent costs to the </a:t>
            </a:r>
            <a:r>
              <a:rPr lang="en-GB" smtClean="0"/>
              <a:t>firm in the time spent on training by skilled technicians</a:t>
            </a:r>
            <a:endParaRPr lang="en-GB" smtClean="0"/>
          </a:p>
          <a:p>
            <a:r>
              <a:rPr lang="en-GB" smtClean="0"/>
              <a:t>If the investment is too high risk as a result of poaching, firms will be reluctant to invest in apprenticeship and skill shortages will </a:t>
            </a:r>
            <a:r>
              <a:rPr lang="en-GB" smtClean="0"/>
              <a:t>worsen still further</a:t>
            </a:r>
            <a:endParaRPr lang="en-GB" smtClean="0"/>
          </a:p>
          <a:p>
            <a:r>
              <a:rPr lang="en-GB" smtClean="0"/>
              <a:t>A more collaborative approach at sectoral level, for example, larger firms over-training or using part of their apprenticeship levy to invest in training in smaller firms could ease skill shortages and reduce </a:t>
            </a:r>
            <a:r>
              <a:rPr lang="en-GB" smtClean="0"/>
              <a:t>poaching</a:t>
            </a:r>
          </a:p>
          <a:p>
            <a:r>
              <a:rPr lang="en-GB" smtClean="0"/>
              <a:t>At local level, the German example suggests that small firms in the UK could benefit from more organised co-operation, for example, funding a Group Training Centre to boost apprenticeship and the supply of skills</a:t>
            </a:r>
            <a:endParaRPr lang="en-GB" smtClean="0"/>
          </a:p>
        </p:txBody>
      </p:sp>
      <p:pic>
        <p:nvPicPr>
          <p:cNvPr id="4" name="Picture 3" descr="C:\MyFolders\CVER\Grollmann Project\Planned joint paper\Revision\CVER_Logo_RG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877272"/>
            <a:ext cx="1304158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641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Building apprentices’ skills in the workplace:  Car Service in Germany, the UK and Spain </vt:lpstr>
      <vt:lpstr>Research Aims</vt:lpstr>
      <vt:lpstr>Research Methodology</vt:lpstr>
      <vt:lpstr>The training of Car Service Technicians in England, Germany and Spain</vt:lpstr>
      <vt:lpstr>Results of the investigations (1)Skill supply</vt:lpstr>
      <vt:lpstr>Results of the investigations  (2) Training Quality</vt:lpstr>
      <vt:lpstr>Results of the investigation  (3) Investment in apprenticeships</vt:lpstr>
      <vt:lpstr>Why does apprenticeship work better for German firms than for British?</vt:lpstr>
      <vt:lpstr>Lessons for policy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apprentices’ skills in the workplace:  Car Service in Germany, the UK and Spain </dc:title>
  <dc:creator>Hilary</dc:creator>
  <cp:lastModifiedBy>Hilary</cp:lastModifiedBy>
  <cp:revision>8</cp:revision>
  <dcterms:created xsi:type="dcterms:W3CDTF">2018-06-15T09:40:12Z</dcterms:created>
  <dcterms:modified xsi:type="dcterms:W3CDTF">2018-06-16T11:12:03Z</dcterms:modified>
</cp:coreProperties>
</file>